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1" r:id="rId2"/>
    <p:sldId id="262" r:id="rId3"/>
  </p:sldIdLst>
  <p:sldSz cx="6858000" cy="9906000" type="A4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BAC2"/>
    <a:srgbClr val="FBD5F6"/>
    <a:srgbClr val="3399FF"/>
    <a:srgbClr val="4899F2"/>
    <a:srgbClr val="4E95EC"/>
    <a:srgbClr val="EB6101"/>
    <a:srgbClr val="FE7416"/>
    <a:srgbClr val="4D4D4D"/>
    <a:srgbClr val="51D8D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7" autoAdjust="0"/>
    <p:restoredTop sz="96433" autoAdjust="0"/>
  </p:normalViewPr>
  <p:slideViewPr>
    <p:cSldViewPr snapToGrid="0">
      <p:cViewPr>
        <p:scale>
          <a:sx n="110" d="100"/>
          <a:sy n="110" d="100"/>
        </p:scale>
        <p:origin x="26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4301544" cy="34106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2801" y="2"/>
            <a:ext cx="4301544" cy="34106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958E9EB3-6799-4F1F-9E24-7CEABA5A0778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170363" y="850900"/>
            <a:ext cx="1585912" cy="2293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2665" y="3271382"/>
            <a:ext cx="7941310" cy="2676584"/>
          </a:xfrm>
          <a:prstGeom prst="rect">
            <a:avLst/>
          </a:prstGeom>
        </p:spPr>
        <p:txBody>
          <a:bodyPr vert="horz" lIns="91294" tIns="45647" rIns="91294" bIns="456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1544" cy="34106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2801" y="6456613"/>
            <a:ext cx="4301544" cy="341063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D270FF89-BF71-425C-BDA9-A7BB2FDF67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8355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170363" y="850900"/>
            <a:ext cx="1585912" cy="22939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0FF89-BF71-425C-BDA9-A7BB2FDF67B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07017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4170363" y="850900"/>
            <a:ext cx="1585912" cy="2293938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70FF89-BF71-425C-BDA9-A7BB2FDF67BE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7209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25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007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0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539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5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3337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40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86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4061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187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183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E94B6-DF0C-41A8-8D84-3F720BEC78BA}" type="datetimeFigureOut">
              <a:rPr kumimoji="1" lang="ja-JP" altLang="en-US" smtClean="0"/>
              <a:t>2026/6/5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A4238-5C68-4EDC-B6C7-91A11AD86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5872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/>
          <p:cNvGrpSpPr/>
          <p:nvPr/>
        </p:nvGrpSpPr>
        <p:grpSpPr>
          <a:xfrm>
            <a:off x="220589" y="1306128"/>
            <a:ext cx="6395483" cy="1777550"/>
            <a:chOff x="266245" y="7002215"/>
            <a:chExt cx="6395483" cy="1777550"/>
          </a:xfrm>
        </p:grpSpPr>
        <p:sp>
          <p:nvSpPr>
            <p:cNvPr id="14" name="正方形/長方形 13"/>
            <p:cNvSpPr/>
            <p:nvPr/>
          </p:nvSpPr>
          <p:spPr>
            <a:xfrm>
              <a:off x="267796" y="7215338"/>
              <a:ext cx="6371145" cy="1564427"/>
            </a:xfrm>
            <a:prstGeom prst="rect">
              <a:avLst/>
            </a:prstGeom>
            <a:noFill/>
            <a:ln>
              <a:solidFill>
                <a:srgbClr val="24BAC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altLang="ja-JP" sz="900" b="1" u="sng" dirty="0">
                <a:solidFill>
                  <a:schemeClr val="tx1"/>
                </a:solidFill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〇　</a:t>
              </a:r>
              <a:r>
                <a:rPr lang="ja-JP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補助金交付申請時点で事業を継続中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</a:t>
              </a:r>
              <a:r>
                <a:rPr lang="ja-JP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熊本県内に所在する宿泊施設を有す</a:t>
              </a:r>
              <a:endPara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lang="ja-JP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る宿泊事業者</a:t>
              </a:r>
              <a:r>
                <a:rPr lang="ja-JP" altLang="en-US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のうち、小規模事業者を除いた宿泊事業者</a:t>
              </a:r>
              <a:r>
                <a:rPr lang="ja-JP" altLang="ja-JP" sz="14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。</a:t>
              </a:r>
              <a:endPara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lang="en-US" altLang="ja-JP" sz="1050" u="sng" dirty="0">
                <a:solidFill>
                  <a:schemeClr val="tx1"/>
                </a:solidFill>
              </a:endParaRPr>
            </a:p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商工会及び商工会議所による小規模事業者の支援に関する法律第２条に規定する</a:t>
              </a:r>
              <a:r>
                <a:rPr lang="ja-JP" altLang="en-US" sz="1200" u="sng" dirty="0">
                  <a:solidFill>
                    <a:schemeClr val="tx1"/>
                  </a:solidFill>
                  <a:latin typeface="+mn-ea"/>
                </a:rPr>
                <a:t>小規模　</a:t>
              </a:r>
              <a:endParaRPr lang="en-US" altLang="ja-JP" sz="1200" u="sng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u="sng" dirty="0">
                  <a:solidFill>
                    <a:schemeClr val="tx1"/>
                  </a:solidFill>
                  <a:latin typeface="+mn-ea"/>
                </a:rPr>
                <a:t>事業者（宿泊業：従業者</a:t>
              </a:r>
              <a:r>
                <a:rPr lang="en-US" altLang="ja-JP" sz="1200" u="sng" dirty="0">
                  <a:solidFill>
                    <a:schemeClr val="tx1"/>
                  </a:solidFill>
                  <a:latin typeface="+mn-ea"/>
                </a:rPr>
                <a:t>20</a:t>
              </a:r>
              <a:r>
                <a:rPr lang="ja-JP" altLang="en-US" sz="1200" u="sng" dirty="0">
                  <a:solidFill>
                    <a:schemeClr val="tx1"/>
                  </a:solidFill>
                  <a:latin typeface="+mn-ea"/>
                </a:rPr>
                <a:t>人以下）は対象となりません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。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pPr>
                <a:lnSpc>
                  <a:spcPts val="700"/>
                </a:lnSpc>
              </a:pP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  <a:p>
              <a:r>
                <a:rPr lang="en-US" altLang="ja-JP" sz="1200" dirty="0">
                  <a:solidFill>
                    <a:schemeClr val="tx1"/>
                  </a:solidFill>
                  <a:latin typeface="+mn-ea"/>
                </a:rPr>
                <a:t>※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風俗営業等の規制及び業務の適正化等に関する法律第２条第６項に規定する</a:t>
              </a:r>
              <a:r>
                <a:rPr lang="ja-JP" altLang="en-US" sz="1200" u="sng" dirty="0">
                  <a:solidFill>
                    <a:schemeClr val="tx1"/>
                  </a:solidFill>
                  <a:latin typeface="+mn-ea"/>
                </a:rPr>
                <a:t>店舗型性風</a:t>
              </a:r>
              <a:endParaRPr lang="en-US" altLang="ja-JP" sz="1200" u="sng" dirty="0">
                <a:solidFill>
                  <a:schemeClr val="tx1"/>
                </a:solidFill>
                <a:latin typeface="+mn-ea"/>
              </a:endParaRPr>
            </a:p>
            <a:p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　</a:t>
              </a:r>
              <a:r>
                <a:rPr lang="ja-JP" altLang="en-US" sz="1200" u="sng" dirty="0">
                  <a:solidFill>
                    <a:schemeClr val="tx1"/>
                  </a:solidFill>
                  <a:latin typeface="+mn-ea"/>
                </a:rPr>
                <a:t>俗特殊営業を営む者（ラブホテル等）は対象となりません</a:t>
              </a:r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。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4" name="角丸四角形 23"/>
            <p:cNvSpPr/>
            <p:nvPr/>
          </p:nvSpPr>
          <p:spPr>
            <a:xfrm>
              <a:off x="266245" y="7002215"/>
              <a:ext cx="6395483" cy="314175"/>
            </a:xfrm>
            <a:prstGeom prst="roundRect">
              <a:avLst/>
            </a:prstGeom>
            <a:solidFill>
              <a:srgbClr val="24BAC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lang="ja-JP" altLang="en-US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補助対象者</a:t>
              </a:r>
            </a:p>
          </p:txBody>
        </p:sp>
      </p:grpSp>
      <p:sp>
        <p:nvSpPr>
          <p:cNvPr id="25" name="正方形/長方形 24"/>
          <p:cNvSpPr/>
          <p:nvPr/>
        </p:nvSpPr>
        <p:spPr>
          <a:xfrm>
            <a:off x="209101" y="3150797"/>
            <a:ext cx="6359298" cy="8457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　補助対象者が行う生産性向上に資する取組み（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IT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化、機械化、省力化）　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218006" y="3112503"/>
            <a:ext cx="6359298" cy="300782"/>
          </a:xfrm>
          <a:prstGeom prst="roundRect">
            <a:avLst/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/>
              <a:t> 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対象経費</a:t>
            </a:r>
          </a:p>
        </p:txBody>
      </p:sp>
      <p:sp>
        <p:nvSpPr>
          <p:cNvPr id="67" name="角丸四角形 66"/>
          <p:cNvSpPr/>
          <p:nvPr/>
        </p:nvSpPr>
        <p:spPr>
          <a:xfrm>
            <a:off x="346159" y="3950709"/>
            <a:ext cx="3070930" cy="3426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3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　ＤＸ化による業務省力・効率化</a:t>
            </a:r>
            <a:endParaRPr lang="ja-JP" altLang="en-US" sz="13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23253" y="3650134"/>
            <a:ext cx="1835657" cy="3218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ja-JP" sz="13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【対象経費の例】</a:t>
            </a:r>
            <a:endParaRPr lang="en-US" altLang="ja-JP" sz="1300" b="1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B56583C8-679F-42A5-9FF3-47ACB3F711AC}"/>
              </a:ext>
            </a:extLst>
          </p:cNvPr>
          <p:cNvSpPr txBox="1"/>
          <p:nvPr/>
        </p:nvSpPr>
        <p:spPr>
          <a:xfrm>
            <a:off x="360408" y="4267617"/>
            <a:ext cx="54117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　 付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ホテルシステム、セルフチェックイン機、客室用スマートタブレット　　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（ルームサービス等の予約）、チェックイン用スマートタブレット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厨　 房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デシャップシステム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　 計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会計・請求システム、セルフレジ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その他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リモートロック、客室温度管理システム、</a:t>
            </a:r>
            <a:r>
              <a:rPr kumimoji="1" lang="en-US" altLang="ja-JP" sz="12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wifi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環境整備（従業員用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円滑な情報共有）、人員配置最適化のためのリアルタイム可視化シ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 ステム　　　　　　　　　　　　　　　　　　　　　　　　　　　　　　　　の導入等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汎用性の高い設備・機器（タブレット、</a:t>
            </a:r>
            <a:r>
              <a:rPr kumimoji="1" lang="en-US" altLang="ja-JP" sz="1200" dirty="0" err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wifi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環境整備等）については、導入・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 活用目的次第では対象とならない場合もございますので、導入検討の際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    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はお問い合わせください。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185491" y="174493"/>
            <a:ext cx="6463197" cy="1042741"/>
          </a:xfrm>
          <a:prstGeom prst="roundRect">
            <a:avLst>
              <a:gd name="adj" fmla="val 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5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～宿泊事業者の生産性向上の取組みを支援します～</a:t>
            </a:r>
            <a:endParaRPr lang="en-US" altLang="ja-JP" sz="15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>
              <a:lnSpc>
                <a:spcPts val="500"/>
              </a:lnSpc>
            </a:pPr>
            <a:endParaRPr lang="en-US" altLang="ja-JP" sz="15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　　　宿泊事業者受入環境整備支援補助金</a:t>
            </a:r>
          </a:p>
        </p:txBody>
      </p:sp>
      <p:sp>
        <p:nvSpPr>
          <p:cNvPr id="7" name="角丸四角形 66">
            <a:extLst>
              <a:ext uri="{FF2B5EF4-FFF2-40B4-BE49-F238E27FC236}">
                <a16:creationId xmlns:a16="http://schemas.microsoft.com/office/drawing/2014/main" id="{80B152FE-E3DE-6EF7-FCC9-77C1F9FDD045}"/>
              </a:ext>
            </a:extLst>
          </p:cNvPr>
          <p:cNvSpPr/>
          <p:nvPr/>
        </p:nvSpPr>
        <p:spPr>
          <a:xfrm>
            <a:off x="326724" y="6358508"/>
            <a:ext cx="3070930" cy="3426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3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　インバウンド受入環境整備</a:t>
            </a:r>
            <a:endParaRPr lang="ja-JP" altLang="en-US" sz="13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角丸四角形 66">
            <a:extLst>
              <a:ext uri="{FF2B5EF4-FFF2-40B4-BE49-F238E27FC236}">
                <a16:creationId xmlns:a16="http://schemas.microsoft.com/office/drawing/2014/main" id="{86B2353D-0217-ED14-EFB7-11969DFD4995}"/>
              </a:ext>
            </a:extLst>
          </p:cNvPr>
          <p:cNvSpPr/>
          <p:nvPr/>
        </p:nvSpPr>
        <p:spPr>
          <a:xfrm>
            <a:off x="326724" y="6979210"/>
            <a:ext cx="3070931" cy="3426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3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　その他生産性向上に資する取組み</a:t>
            </a:r>
            <a:endParaRPr lang="ja-JP" altLang="en-US" sz="13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14A5CB0-C593-AB5F-EBB1-290434D82215}"/>
              </a:ext>
            </a:extLst>
          </p:cNvPr>
          <p:cNvSpPr txBox="1"/>
          <p:nvPr/>
        </p:nvSpPr>
        <p:spPr>
          <a:xfrm>
            <a:off x="414376" y="6689560"/>
            <a:ext cx="4265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例）パスポートリーダー、同時通訳機　の導入等</a:t>
            </a:r>
          </a:p>
        </p:txBody>
      </p:sp>
      <p:sp>
        <p:nvSpPr>
          <p:cNvPr id="18" name="角丸四角形 5">
            <a:extLst>
              <a:ext uri="{FF2B5EF4-FFF2-40B4-BE49-F238E27FC236}">
                <a16:creationId xmlns:a16="http://schemas.microsoft.com/office/drawing/2014/main" id="{84B72BD7-236E-DCBE-386C-0278C638BF65}"/>
              </a:ext>
            </a:extLst>
          </p:cNvPr>
          <p:cNvSpPr/>
          <p:nvPr/>
        </p:nvSpPr>
        <p:spPr>
          <a:xfrm>
            <a:off x="218006" y="7867909"/>
            <a:ext cx="6359298" cy="300782"/>
          </a:xfrm>
          <a:prstGeom prst="roundRect">
            <a:avLst/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/>
              <a:t> 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補助率・補助上限額</a:t>
            </a:r>
            <a:endParaRPr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3DB35347-F75D-F66F-5495-5D2A2F46DAFB}"/>
              </a:ext>
            </a:extLst>
          </p:cNvPr>
          <p:cNvSpPr/>
          <p:nvPr/>
        </p:nvSpPr>
        <p:spPr>
          <a:xfrm>
            <a:off x="208774" y="8056741"/>
            <a:ext cx="5925079" cy="6565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　補助率 ： 対象経費の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3/4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以内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〇  補助上限額 ： 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3,000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千円</a:t>
            </a:r>
          </a:p>
        </p:txBody>
      </p:sp>
      <p:sp>
        <p:nvSpPr>
          <p:cNvPr id="20" name="角丸四角形 5">
            <a:extLst>
              <a:ext uri="{FF2B5EF4-FFF2-40B4-BE49-F238E27FC236}">
                <a16:creationId xmlns:a16="http://schemas.microsoft.com/office/drawing/2014/main" id="{FBD61CB3-C02F-AC3A-14C9-92230320E31F}"/>
              </a:ext>
            </a:extLst>
          </p:cNvPr>
          <p:cNvSpPr/>
          <p:nvPr/>
        </p:nvSpPr>
        <p:spPr>
          <a:xfrm>
            <a:off x="209101" y="8677840"/>
            <a:ext cx="6359298" cy="300782"/>
          </a:xfrm>
          <a:prstGeom prst="roundRect">
            <a:avLst/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/>
              <a:t> </a:t>
            </a:r>
            <a:r>
              <a:rPr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申請期間</a:t>
            </a:r>
            <a:endParaRPr lang="ja-JP" altLang="en-US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3A87096A-DD06-E1F4-96B1-508675DD0BA4}"/>
              </a:ext>
            </a:extLst>
          </p:cNvPr>
          <p:cNvSpPr/>
          <p:nvPr/>
        </p:nvSpPr>
        <p:spPr>
          <a:xfrm>
            <a:off x="218006" y="8964860"/>
            <a:ext cx="6536663" cy="9411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000"/>
              </a:lnSpc>
            </a:pP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　令和８年</a:t>
            </a:r>
            <a:r>
              <a:rPr lang="en-US" altLang="ja-JP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月５日（金）　～　令和８年１０月３０日（金）</a:t>
            </a:r>
            <a:endParaRPr lang="en-US" altLang="ja-JP" sz="14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  </a:t>
            </a:r>
            <a:r>
              <a:rPr lang="en-US" altLang="ja-JP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予算上限に達し次第、受付を終了します。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終了については、熊本県公式ホームページにてお知らせいたします。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6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 また、申請後の交付決定については、公募要領「７　交付決定について」をご参照ください。</a:t>
            </a:r>
            <a:endParaRPr lang="en-US" altLang="ja-JP" sz="12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4AC10C1E-0F7E-AC68-C944-2E7D676771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9418" y="4698709"/>
            <a:ext cx="999448" cy="999448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942AD705-F7A3-5B17-1515-CE46E98E73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4016" y="6435921"/>
            <a:ext cx="1391339" cy="1039991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3102E55-A8DC-EB8E-FE2B-E945A054D3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848" y="6505110"/>
            <a:ext cx="1100321" cy="870842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7724973-C8DD-7EA4-56FA-31DEBEABE5D1}"/>
              </a:ext>
            </a:extLst>
          </p:cNvPr>
          <p:cNvSpPr txBox="1"/>
          <p:nvPr/>
        </p:nvSpPr>
        <p:spPr>
          <a:xfrm>
            <a:off x="202645" y="7619994"/>
            <a:ext cx="637221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+mn-ea"/>
              </a:rPr>
              <a:t> </a:t>
            </a:r>
            <a:r>
              <a:rPr kumimoji="1" lang="en-US" altLang="ja-JP" sz="1200" u="sng" dirty="0">
                <a:latin typeface="+mn-ea"/>
              </a:rPr>
              <a:t>※</a:t>
            </a:r>
            <a:r>
              <a:rPr kumimoji="1" lang="ja-JP" altLang="en-US" sz="1200" u="sng" dirty="0">
                <a:latin typeface="+mn-ea"/>
              </a:rPr>
              <a:t>電球の</a:t>
            </a:r>
            <a:r>
              <a:rPr kumimoji="1" lang="en-US" altLang="ja-JP" sz="1200" u="sng" dirty="0">
                <a:latin typeface="+mn-ea"/>
              </a:rPr>
              <a:t>LED</a:t>
            </a:r>
            <a:r>
              <a:rPr kumimoji="1" lang="ja-JP" altLang="en-US" sz="1200" u="sng" dirty="0">
                <a:latin typeface="+mn-ea"/>
              </a:rPr>
              <a:t>化など、いわゆる「省エネ製品・設備」の購入経費等は対象となりません</a:t>
            </a:r>
            <a:r>
              <a:rPr kumimoji="1" lang="ja-JP" altLang="en-US" sz="1200" dirty="0">
                <a:latin typeface="+mn-ea"/>
              </a:rPr>
              <a:t>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9D80112-0774-0228-88B0-4C42C0E893D0}"/>
              </a:ext>
            </a:extLst>
          </p:cNvPr>
          <p:cNvSpPr txBox="1"/>
          <p:nvPr/>
        </p:nvSpPr>
        <p:spPr>
          <a:xfrm>
            <a:off x="414376" y="7315922"/>
            <a:ext cx="42654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例）ホームページの問い合わせフォーム構築　等</a:t>
            </a:r>
          </a:p>
        </p:txBody>
      </p:sp>
    </p:spTree>
    <p:extLst>
      <p:ext uri="{BB962C8B-B14F-4D97-AF65-F5344CB8AC3E}">
        <p14:creationId xmlns:p14="http://schemas.microsoft.com/office/powerpoint/2010/main" val="2201524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角丸四角形 28"/>
          <p:cNvSpPr/>
          <p:nvPr/>
        </p:nvSpPr>
        <p:spPr>
          <a:xfrm>
            <a:off x="169231" y="318448"/>
            <a:ext cx="3071129" cy="485090"/>
          </a:xfrm>
          <a:prstGeom prst="roundRect">
            <a:avLst/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申請の流れ</a:t>
            </a:r>
          </a:p>
        </p:txBody>
      </p:sp>
      <p:cxnSp>
        <p:nvCxnSpPr>
          <p:cNvPr id="5" name="直線コネクタ 4"/>
          <p:cNvCxnSpPr/>
          <p:nvPr/>
        </p:nvCxnSpPr>
        <p:spPr>
          <a:xfrm>
            <a:off x="9504747" y="3567434"/>
            <a:ext cx="0" cy="3673929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 つの角を切り取った四角形 18"/>
          <p:cNvSpPr/>
          <p:nvPr/>
        </p:nvSpPr>
        <p:spPr>
          <a:xfrm>
            <a:off x="3417599" y="3740237"/>
            <a:ext cx="3245951" cy="2956777"/>
          </a:xfrm>
          <a:prstGeom prst="snip1Rect">
            <a:avLst>
              <a:gd name="adj" fmla="val 7827"/>
            </a:avLst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●</a:t>
            </a:r>
            <a:r>
              <a:rPr lang="ja-JP" altLang="ja-JP" sz="1400" dirty="0">
                <a:solidFill>
                  <a:schemeClr val="tx1"/>
                </a:solidFill>
              </a:rPr>
              <a:t>実績報告時の提出書類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ja-JP" altLang="ja-JP" sz="1000" dirty="0">
              <a:solidFill>
                <a:schemeClr val="tx1"/>
              </a:solidFill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□実績報告書（別記第８号様式）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□事業実績書（別記第８号様式－別紙１）</a:t>
            </a: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□収支精算書（別記第２号様式）</a:t>
            </a: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□事業の実施内容が分かる写真やチラシ等</a:t>
            </a: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□補助事業に要した費用を支払ったことが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分かる書類（領収書又は振込依頼書の写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し等）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□（取得価格又は効用の増加価格が税抜き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単価</a:t>
            </a:r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50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万円以上の機械、器具及びその他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の財産がある場合）取得財産管理台帳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（別記第８号様式－別紙２）</a:t>
            </a:r>
          </a:p>
          <a:p>
            <a:pPr lvl="0"/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□その他参考となる資料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45121" y="8374238"/>
            <a:ext cx="6444000" cy="1471105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rgbClr val="24BAC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1800"/>
              </a:lnSpc>
            </a:pP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申請書類送付先</a:t>
            </a:r>
            <a:endParaRPr lang="en-US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 </a:t>
            </a: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〒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862-8570</a:t>
            </a:r>
            <a:endParaRPr lang="ja-JP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 熊本県熊本市中央区水前寺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丁目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18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番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号</a:t>
            </a:r>
            <a:r>
              <a:rPr lang="ja-JP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熊本県観光文化部観光振興課</a:t>
            </a:r>
            <a:endParaRPr lang="en-US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電話番号：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096-333-2332  / 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担当：野田、山本</a:t>
            </a:r>
            <a:endParaRPr lang="ja-JP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電話受付時間：平日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8:30</a:t>
            </a: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～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17:15</a:t>
            </a:r>
            <a:endParaRPr lang="ja-JP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ts val="1800"/>
              </a:lnSpc>
            </a:pPr>
            <a:r>
              <a:rPr lang="zh-CN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●</a:t>
            </a:r>
            <a:r>
              <a:rPr lang="ja-JP" altLang="en-US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メールアドレス：</a:t>
            </a:r>
            <a:r>
              <a:rPr lang="en-US" altLang="ja-JP" sz="14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kankoshinko@pref.kumamoto.lg.jp</a:t>
            </a:r>
            <a:endParaRPr lang="ja-JP" altLang="ja-JP" sz="1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8" name="1 つの角を切り取った四角形 27"/>
          <p:cNvSpPr/>
          <p:nvPr/>
        </p:nvSpPr>
        <p:spPr>
          <a:xfrm>
            <a:off x="3412499" y="906146"/>
            <a:ext cx="3251051" cy="2508680"/>
          </a:xfrm>
          <a:prstGeom prst="snip1Rect">
            <a:avLst>
              <a:gd name="adj" fmla="val 8248"/>
            </a:avLst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●申請時の提出書類</a:t>
            </a:r>
            <a:endParaRPr lang="en-US" altLang="ja-JP" sz="1400" dirty="0">
              <a:solidFill>
                <a:schemeClr val="tx1"/>
              </a:solidFill>
            </a:endParaRPr>
          </a:p>
          <a:p>
            <a:endParaRPr lang="en-US" altLang="ja-JP" sz="10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□交付申請書（別記第１号様式）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□事業計画書（別記第１号様式－別紙１）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□同意・誓約書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（別記第１号様式－別紙２）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□収支予算書（別記第２号様式）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□旅館業許可証の写し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□見積書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□見積書の内容が分かるもの</a:t>
            </a:r>
            <a:endParaRPr lang="en-US" altLang="ja-JP" sz="1200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　（仕様書、カタログ等）</a:t>
            </a:r>
          </a:p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□その他参考となる資料</a:t>
            </a:r>
          </a:p>
        </p:txBody>
      </p:sp>
      <p:sp>
        <p:nvSpPr>
          <p:cNvPr id="37" name="角丸四角形 36"/>
          <p:cNvSpPr/>
          <p:nvPr/>
        </p:nvSpPr>
        <p:spPr>
          <a:xfrm>
            <a:off x="232421" y="8044363"/>
            <a:ext cx="6472317" cy="355276"/>
          </a:xfrm>
          <a:prstGeom prst="roundRect">
            <a:avLst>
              <a:gd name="adj" fmla="val 0"/>
            </a:avLst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600" dirty="0"/>
              <a:t> </a:t>
            </a:r>
            <a:r>
              <a:rPr lang="ja-JP" altLang="en-US" sz="1600" b="1" dirty="0"/>
              <a:t>本事業に関するお問い合わせ・申請受付窓口</a:t>
            </a:r>
            <a:endParaRPr lang="ja-JP" altLang="en-US" sz="1600" b="1" dirty="0">
              <a:latin typeface="+mn-ea"/>
            </a:endParaRPr>
          </a:p>
        </p:txBody>
      </p:sp>
      <p:sp>
        <p:nvSpPr>
          <p:cNvPr id="48" name="角丸四角形 47"/>
          <p:cNvSpPr/>
          <p:nvPr/>
        </p:nvSpPr>
        <p:spPr>
          <a:xfrm>
            <a:off x="3359504" y="312275"/>
            <a:ext cx="3345234" cy="464095"/>
          </a:xfrm>
          <a:prstGeom prst="roundRect">
            <a:avLst/>
          </a:prstGeom>
          <a:solidFill>
            <a:srgbClr val="24B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48986" tIns="24493" rIns="48986" bIns="2449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提出書類</a:t>
            </a:r>
          </a:p>
        </p:txBody>
      </p:sp>
      <p:sp>
        <p:nvSpPr>
          <p:cNvPr id="44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76376" y="971491"/>
            <a:ext cx="3063984" cy="57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①申請書類の提出</a:t>
            </a:r>
            <a:endParaRPr lang="en-US" altLang="ja-JP" sz="1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（補助金交付申請）</a:t>
            </a:r>
          </a:p>
        </p:txBody>
      </p:sp>
      <p:sp>
        <p:nvSpPr>
          <p:cNvPr id="55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94450" y="1986075"/>
            <a:ext cx="3045910" cy="576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②補助金交付決定</a:t>
            </a:r>
            <a:endParaRPr lang="en-US" altLang="ja-JP" sz="1500" b="1" kern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8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81332" y="3006437"/>
            <a:ext cx="3045911" cy="40838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③事業の実施</a:t>
            </a:r>
            <a:endParaRPr lang="en-US" altLang="ja-JP" sz="1500" b="1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" name="下矢印 60"/>
          <p:cNvSpPr/>
          <p:nvPr/>
        </p:nvSpPr>
        <p:spPr>
          <a:xfrm>
            <a:off x="1524748" y="3498480"/>
            <a:ext cx="343216" cy="258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  <p:sp>
        <p:nvSpPr>
          <p:cNvPr id="62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72093" y="3808464"/>
            <a:ext cx="3063984" cy="57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④実績報告書の提出</a:t>
            </a:r>
            <a:endParaRPr lang="en-US" altLang="ja-JP" sz="1500" b="1" kern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3" name="下矢印 62"/>
          <p:cNvSpPr/>
          <p:nvPr/>
        </p:nvSpPr>
        <p:spPr>
          <a:xfrm>
            <a:off x="1535938" y="4479438"/>
            <a:ext cx="334046" cy="271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  <p:sp>
        <p:nvSpPr>
          <p:cNvPr id="64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79544" y="4839196"/>
            <a:ext cx="3056533" cy="576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⑤補助金交付確定</a:t>
            </a:r>
            <a:endParaRPr lang="en-US" altLang="ja-JP" sz="1500" b="1" kern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6" name="四角形: 角を丸くする 31">
            <a:extLst>
              <a:ext uri="{FF2B5EF4-FFF2-40B4-BE49-F238E27FC236}">
                <a16:creationId xmlns:a16="http://schemas.microsoft.com/office/drawing/2014/main" id="{FD5640F9-AD6D-4A9A-8783-482D5A794BA4}"/>
              </a:ext>
            </a:extLst>
          </p:cNvPr>
          <p:cNvSpPr/>
          <p:nvPr/>
        </p:nvSpPr>
        <p:spPr>
          <a:xfrm>
            <a:off x="194450" y="6881646"/>
            <a:ext cx="3056533" cy="5760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⑦補助金交付</a:t>
            </a:r>
            <a:endParaRPr lang="en-US" altLang="ja-JP" sz="15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en-US" altLang="ja-JP" sz="1100" kern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sz="1100" kern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請求書提出後、</a:t>
            </a:r>
            <a:r>
              <a:rPr lang="en-US" altLang="ja-JP" sz="1100" kern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100" kern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ヶ月程度</a:t>
            </a:r>
            <a:endParaRPr lang="en-US" altLang="ja-JP" sz="1100" kern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下矢印 62">
            <a:extLst>
              <a:ext uri="{FF2B5EF4-FFF2-40B4-BE49-F238E27FC236}">
                <a16:creationId xmlns:a16="http://schemas.microsoft.com/office/drawing/2014/main" id="{F545D469-882D-E175-C030-2A34014ECD3D}"/>
              </a:ext>
            </a:extLst>
          </p:cNvPr>
          <p:cNvSpPr/>
          <p:nvPr/>
        </p:nvSpPr>
        <p:spPr>
          <a:xfrm>
            <a:off x="1535938" y="5508138"/>
            <a:ext cx="334046" cy="271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9068F3-4DB2-46B8-B1AB-4D5E18BA8E5C}"/>
              </a:ext>
            </a:extLst>
          </p:cNvPr>
          <p:cNvSpPr txBox="1"/>
          <p:nvPr/>
        </p:nvSpPr>
        <p:spPr>
          <a:xfrm>
            <a:off x="194450" y="7480397"/>
            <a:ext cx="6510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交付申請等の事務手続きに係る詳細については、公募要領等を御確認ください。</a:t>
            </a:r>
          </a:p>
        </p:txBody>
      </p:sp>
      <p:sp>
        <p:nvSpPr>
          <p:cNvPr id="8" name="四角形: 角を丸くする 31">
            <a:extLst>
              <a:ext uri="{FF2B5EF4-FFF2-40B4-BE49-F238E27FC236}">
                <a16:creationId xmlns:a16="http://schemas.microsoft.com/office/drawing/2014/main" id="{767A8B61-8601-D81F-E50D-3A7F92EF6B31}"/>
              </a:ext>
            </a:extLst>
          </p:cNvPr>
          <p:cNvSpPr/>
          <p:nvPr/>
        </p:nvSpPr>
        <p:spPr>
          <a:xfrm>
            <a:off x="194450" y="5854732"/>
            <a:ext cx="3056533" cy="5760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5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⑥請求書の提出</a:t>
            </a:r>
            <a:endParaRPr lang="en-US" altLang="ja-JP" sz="1500" b="1" kern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1" name="下矢印 62">
            <a:extLst>
              <a:ext uri="{FF2B5EF4-FFF2-40B4-BE49-F238E27FC236}">
                <a16:creationId xmlns:a16="http://schemas.microsoft.com/office/drawing/2014/main" id="{AC2BD825-D855-5E7E-D9B8-6B0A2A3654EF}"/>
              </a:ext>
            </a:extLst>
          </p:cNvPr>
          <p:cNvSpPr/>
          <p:nvPr/>
        </p:nvSpPr>
        <p:spPr>
          <a:xfrm>
            <a:off x="1548638" y="6524138"/>
            <a:ext cx="334046" cy="2716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  <p:sp>
        <p:nvSpPr>
          <p:cNvPr id="12" name="下矢印 60">
            <a:extLst>
              <a:ext uri="{FF2B5EF4-FFF2-40B4-BE49-F238E27FC236}">
                <a16:creationId xmlns:a16="http://schemas.microsoft.com/office/drawing/2014/main" id="{EB68BA17-C404-F1B2-8094-137286463271}"/>
              </a:ext>
            </a:extLst>
          </p:cNvPr>
          <p:cNvSpPr/>
          <p:nvPr/>
        </p:nvSpPr>
        <p:spPr>
          <a:xfrm>
            <a:off x="1535938" y="2648577"/>
            <a:ext cx="343216" cy="258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  <p:sp>
        <p:nvSpPr>
          <p:cNvPr id="13" name="下矢印 60">
            <a:extLst>
              <a:ext uri="{FF2B5EF4-FFF2-40B4-BE49-F238E27FC236}">
                <a16:creationId xmlns:a16="http://schemas.microsoft.com/office/drawing/2014/main" id="{43F4F95B-8942-9F71-565D-750F5D1347A2}"/>
              </a:ext>
            </a:extLst>
          </p:cNvPr>
          <p:cNvSpPr/>
          <p:nvPr/>
        </p:nvSpPr>
        <p:spPr>
          <a:xfrm>
            <a:off x="1548638" y="1632577"/>
            <a:ext cx="343216" cy="2581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964"/>
          </a:p>
        </p:txBody>
      </p:sp>
    </p:spTree>
    <p:extLst>
      <p:ext uri="{BB962C8B-B14F-4D97-AF65-F5344CB8AC3E}">
        <p14:creationId xmlns:p14="http://schemas.microsoft.com/office/powerpoint/2010/main" val="449057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1410</TotalTime>
  <Words>763</Words>
  <Application>Microsoft Office PowerPoint</Application>
  <PresentationFormat>A4 210 x 297 mm</PresentationFormat>
  <Paragraphs>90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52300263</dc:creator>
  <cp:lastModifiedBy>4819404</cp:lastModifiedBy>
  <cp:revision>91</cp:revision>
  <cp:lastPrinted>2026-06-03T07:16:39Z</cp:lastPrinted>
  <dcterms:created xsi:type="dcterms:W3CDTF">2024-03-28T06:38:38Z</dcterms:created>
  <dcterms:modified xsi:type="dcterms:W3CDTF">2026-06-05T01:34:49Z</dcterms:modified>
</cp:coreProperties>
</file>