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83" r:id="rId2"/>
    <p:sldId id="284" r:id="rId3"/>
    <p:sldId id="256" r:id="rId4"/>
    <p:sldId id="257" r:id="rId5"/>
    <p:sldId id="258" r:id="rId6"/>
    <p:sldId id="261" r:id="rId7"/>
    <p:sldId id="262" r:id="rId8"/>
    <p:sldId id="263" r:id="rId9"/>
    <p:sldId id="275" r:id="rId10"/>
    <p:sldId id="266" r:id="rId11"/>
    <p:sldId id="276" r:id="rId12"/>
    <p:sldId id="277" r:id="rId13"/>
    <p:sldId id="278" r:id="rId14"/>
    <p:sldId id="270" r:id="rId15"/>
    <p:sldId id="279" r:id="rId16"/>
    <p:sldId id="271" r:id="rId17"/>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yOI+LBtQKwOyVDp3juGWuXuAr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松下純也" initials="" lastIdx="5" clrIdx="0"/>
  <p:cmAuthor id="1" name="義務教育課　山本（内線57867)" initials="9" lastIdx="1" clrIdx="1">
    <p:extLst>
      <p:ext uri="{19B8F6BF-5375-455C-9EA6-DF929625EA0E}">
        <p15:presenceInfo xmlns:p15="http://schemas.microsoft.com/office/powerpoint/2012/main" userId="義務教育課　山本（内線5786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570" autoAdjust="0"/>
  </p:normalViewPr>
  <p:slideViewPr>
    <p:cSldViewPr snapToGrid="0">
      <p:cViewPr varScale="1">
        <p:scale>
          <a:sx n="38" d="100"/>
          <a:sy n="38" d="100"/>
        </p:scale>
        <p:origin x="210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300" tIns="45650" rIns="91300" bIns="45650" anchor="t" anchorCtr="0">
            <a:noAutofit/>
          </a:bodyPr>
          <a:lstStyle>
            <a:lvl1pPr marR="0" lvl="0" algn="l" rtl="0">
              <a:spcBef>
                <a:spcPts val="0"/>
              </a:spcBef>
              <a:spcAft>
                <a:spcPts val="0"/>
              </a:spcAft>
              <a:buSzPts val="1400"/>
              <a:buNone/>
              <a:defRPr sz="1200" b="0" i="0" u="none" strike="noStrike" cap="none">
                <a:solidFill>
                  <a:schemeClr val="dk1"/>
                </a:solidFill>
                <a:latin typeface="ＭＳ ゴシック" panose="020B0609070205080204" pitchFamily="49" charset="-128"/>
                <a:ea typeface="ＭＳ ゴシック" panose="020B0609070205080204" pitchFamily="49"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300" tIns="45650" rIns="91300" bIns="45650" anchor="t" anchorCtr="0">
            <a:noAutofit/>
          </a:bodyPr>
          <a:lstStyle>
            <a:lvl1pPr marR="0" lvl="0" algn="r" rtl="0">
              <a:spcBef>
                <a:spcPts val="0"/>
              </a:spcBef>
              <a:spcAft>
                <a:spcPts val="0"/>
              </a:spcAft>
              <a:buSzPts val="1400"/>
              <a:buNone/>
              <a:defRPr sz="1200" b="0" i="0" u="none" strike="noStrike" cap="none">
                <a:solidFill>
                  <a:schemeClr val="dk1"/>
                </a:solidFill>
                <a:latin typeface="ＭＳ ゴシック" panose="020B0609070205080204" pitchFamily="49" charset="-128"/>
                <a:ea typeface="ＭＳ ゴシック" panose="020B0609070205080204" pitchFamily="49"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dirty="0"/>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300" tIns="45650" rIns="91300" bIns="45650" anchor="b" anchorCtr="0">
            <a:noAutofit/>
          </a:bodyPr>
          <a:lstStyle>
            <a:lvl1pPr marR="0" lvl="0" algn="l" rtl="0">
              <a:spcBef>
                <a:spcPts val="0"/>
              </a:spcBef>
              <a:spcAft>
                <a:spcPts val="0"/>
              </a:spcAft>
              <a:buSzPts val="1400"/>
              <a:buNone/>
              <a:defRPr sz="1200" b="0" i="0" u="none" strike="noStrike" cap="none">
                <a:solidFill>
                  <a:schemeClr val="dk1"/>
                </a:solidFill>
                <a:latin typeface="ＭＳ ゴシック" panose="020B0609070205080204" pitchFamily="49" charset="-128"/>
                <a:ea typeface="ＭＳ ゴシック" panose="020B0609070205080204" pitchFamily="49" charset="-128"/>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300" tIns="45650" rIns="91300" bIns="45650" anchor="b" anchorCtr="0">
            <a:noAutofit/>
          </a:bodyPr>
          <a:lstStyle>
            <a:lvl1pPr>
              <a:defRPr>
                <a:latin typeface="ＭＳ ゴシック" panose="020B0609070205080204" pitchFamily="49" charset="-128"/>
                <a:ea typeface="ＭＳ ゴシック" panose="020B0609070205080204" pitchFamily="49" charset="-128"/>
              </a:defRPr>
            </a:lvl1pPr>
          </a:lstStyle>
          <a:p>
            <a:pPr algn="r"/>
            <a:fld id="{00000000-1234-1234-1234-123412341234}" type="slidenum">
              <a:rPr lang="en-US" altLang="ja-JP" sz="1200" smtClean="0">
                <a:solidFill>
                  <a:schemeClr val="dk1"/>
                </a:solidFill>
              </a:rPr>
              <a:pPr algn="r"/>
              <a:t>‹#›</a:t>
            </a:fld>
            <a:endParaRPr lang="ja-JP" altLang="en-US"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ＭＳ ゴシック" panose="020B0609070205080204" pitchFamily="49" charset="-128"/>
        <a:ea typeface="ＭＳ ゴシック" panose="020B0609070205080204" pitchFamily="49"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r>
              <a:rPr lang="en-US" altLang="ja-JP" sz="1200" dirty="0" smtClean="0">
                <a:solidFill>
                  <a:srgbClr val="FF0000"/>
                </a:solidFill>
                <a:ea typeface="Calibri"/>
                <a:cs typeface="Calibri"/>
                <a:sym typeface="Calibri"/>
              </a:rPr>
              <a:t>【</a:t>
            </a:r>
            <a:r>
              <a:rPr lang="ja-JP" altLang="en-US" sz="1200" dirty="0" smtClean="0">
                <a:solidFill>
                  <a:srgbClr val="FF0000"/>
                </a:solidFill>
                <a:ea typeface="Calibri"/>
                <a:cs typeface="Calibri"/>
                <a:sym typeface="Calibri"/>
              </a:rPr>
              <a:t>研修前の準備</a:t>
            </a:r>
            <a:r>
              <a:rPr lang="en-US" altLang="ja-JP" sz="1200" dirty="0" smtClean="0">
                <a:solidFill>
                  <a:srgbClr val="FF0000"/>
                </a:solidFill>
                <a:ea typeface="Calibri"/>
                <a:cs typeface="Calibri"/>
                <a:sym typeface="Calibri"/>
              </a:rPr>
              <a:t>】</a:t>
            </a:r>
            <a:endParaRPr lang="ja-JP" altLang="en-US" sz="1200" dirty="0" smtClean="0">
              <a:solidFill>
                <a:srgbClr val="FF0000"/>
              </a:solidFill>
              <a:ea typeface="Calibri"/>
              <a:cs typeface="Calibri"/>
              <a:sym typeface="Calibri"/>
            </a:endParaRPr>
          </a:p>
          <a:p>
            <a:r>
              <a:rPr lang="ja-JP" altLang="en-US" sz="1200" dirty="0" smtClean="0">
                <a:solidFill>
                  <a:srgbClr val="FF0000"/>
                </a:solidFill>
                <a:latin typeface="ＭＳ ゴシック" panose="020B0609070205080204" pitchFamily="49" charset="-128"/>
                <a:ea typeface="ＭＳ ゴシック" panose="020B0609070205080204" pitchFamily="49" charset="-128"/>
              </a:rPr>
              <a:t>　○本研修は、</a:t>
            </a:r>
            <a:r>
              <a:rPr lang="ja-JP" altLang="en-US" sz="1200" u="none" dirty="0" smtClean="0">
                <a:solidFill>
                  <a:srgbClr val="FF0000"/>
                </a:solidFill>
                <a:latin typeface="ＭＳ ゴシック" panose="020B0609070205080204" pitchFamily="49" charset="-128"/>
                <a:ea typeface="ＭＳ ゴシック" panose="020B0609070205080204" pitchFamily="49" charset="-128"/>
              </a:rPr>
              <a:t>児童生徒も研修に参加し、児童生徒と教師が対話しながら、気付きを得ていく研修です。</a:t>
            </a:r>
            <a:endParaRPr lang="en-US" altLang="ja-JP" sz="1200" u="none"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200" u="none" dirty="0" smtClean="0">
                <a:solidFill>
                  <a:srgbClr val="FF0000"/>
                </a:solidFill>
                <a:latin typeface="ＭＳ ゴシック" panose="020B0609070205080204" pitchFamily="49" charset="-128"/>
                <a:ea typeface="ＭＳ ゴシック" panose="020B0609070205080204" pitchFamily="49" charset="-128"/>
              </a:rPr>
              <a:t>　○</a:t>
            </a:r>
            <a:r>
              <a:rPr lang="ja-JP" altLang="en-US" sz="1200" dirty="0" smtClean="0">
                <a:solidFill>
                  <a:srgbClr val="FF0000"/>
                </a:solidFill>
                <a:latin typeface="ＭＳ ゴシック" panose="020B0609070205080204" pitchFamily="49" charset="-128"/>
                <a:ea typeface="ＭＳ ゴシック" panose="020B0609070205080204" pitchFamily="49" charset="-128"/>
              </a:rPr>
              <a:t>児童生徒の意見は、事前のアンケートや動画等で紹介することも考えられます。</a:t>
            </a:r>
            <a:endParaRPr lang="en-US" altLang="ja-JP" sz="12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200" dirty="0" smtClean="0">
                <a:solidFill>
                  <a:srgbClr val="FF0000"/>
                </a:solidFill>
                <a:latin typeface="ＭＳ ゴシック" panose="020B0609070205080204" pitchFamily="49" charset="-128"/>
                <a:ea typeface="ＭＳ ゴシック" panose="020B0609070205080204" pitchFamily="49" charset="-128"/>
              </a:rPr>
              <a:t>　　（参加する児童生徒の例：児童会や生徒会等が参加　等）</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978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1: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（演習</a:t>
            </a:r>
            <a:r>
              <a:rPr lang="en-US" altLang="ja-JP" dirty="0" smtClean="0">
                <a:latin typeface="ＭＳ ゴシック" panose="020B0609070205080204" pitchFamily="49" charset="-128"/>
                <a:ea typeface="ＭＳ ゴシック" panose="020B0609070205080204" pitchFamily="49" charset="-128"/>
              </a:rPr>
              <a:t>Ⅱ</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○演習</a:t>
            </a:r>
            <a:r>
              <a:rPr lang="en-US" altLang="ja-JP" dirty="0" smtClean="0">
                <a:latin typeface="ＭＳ ゴシック" panose="020B0609070205080204" pitchFamily="49" charset="-128"/>
                <a:ea typeface="ＭＳ ゴシック" panose="020B0609070205080204" pitchFamily="49" charset="-128"/>
              </a:rPr>
              <a:t>Ⅱ</a:t>
            </a:r>
            <a:r>
              <a:rPr lang="ja-JP" altLang="en-US" dirty="0" smtClean="0">
                <a:latin typeface="ＭＳ ゴシック" panose="020B0609070205080204" pitchFamily="49" charset="-128"/>
                <a:ea typeface="ＭＳ ゴシック" panose="020B0609070205080204" pitchFamily="49" charset="-128"/>
              </a:rPr>
              <a:t>に入ります。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○演習</a:t>
            </a:r>
            <a:r>
              <a:rPr lang="en-US" altLang="ja-JP" dirty="0" smtClean="0">
                <a:latin typeface="ＭＳ ゴシック" panose="020B0609070205080204" pitchFamily="49" charset="-128"/>
                <a:ea typeface="ＭＳ ゴシック" panose="020B0609070205080204" pitchFamily="49" charset="-128"/>
              </a:rPr>
              <a:t>Ⅱ</a:t>
            </a:r>
            <a:r>
              <a:rPr lang="ja-JP" altLang="en-US" dirty="0" smtClean="0">
                <a:latin typeface="ＭＳ ゴシック" panose="020B0609070205080204" pitchFamily="49" charset="-128"/>
                <a:ea typeface="ＭＳ ゴシック" panose="020B0609070205080204" pitchFamily="49" charset="-128"/>
              </a:rPr>
              <a:t>では、演習</a:t>
            </a:r>
            <a:r>
              <a:rPr lang="en-US" altLang="ja-JP" dirty="0" smtClean="0">
                <a:latin typeface="ＭＳ ゴシック" panose="020B0609070205080204" pitchFamily="49" charset="-128"/>
                <a:ea typeface="ＭＳ ゴシック" panose="020B0609070205080204" pitchFamily="49" charset="-128"/>
              </a:rPr>
              <a:t>Ⅰ</a:t>
            </a:r>
            <a:r>
              <a:rPr lang="ja-JP" altLang="en-US" dirty="0" smtClean="0">
                <a:latin typeface="ＭＳ ゴシック" panose="020B0609070205080204" pitchFamily="49" charset="-128"/>
                <a:ea typeface="ＭＳ ゴシック" panose="020B0609070205080204" pitchFamily="49" charset="-128"/>
              </a:rPr>
              <a:t>で考えた</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児童生徒が主役となる授業」について、その実現のために必要なことを、グループで考えていきます。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○引き続き、児童生徒の皆さんにも参加してもらいます。演習の流れは、スライドのとおりです。</a:t>
            </a: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dirty="0">
                <a:latin typeface="ＭＳ ゴシック" panose="020B0609070205080204" pitchFamily="49" charset="-128"/>
                <a:ea typeface="ＭＳ ゴシック" panose="020B0609070205080204" pitchFamily="49" charset="-128"/>
              </a:rPr>
              <a:t>　</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79768" y="4777195"/>
            <a:ext cx="5438140" cy="3908613"/>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○まずは、演習１で各グループで考えた「児童生徒が主役となる授業」をシートに記入します。そして、その授業を実現するために</a:t>
            </a:r>
            <a:r>
              <a:rPr lang="ja-JP" altLang="en-US" dirty="0" smtClean="0">
                <a:latin typeface="ＭＳ ゴシック" panose="020B0609070205080204" pitchFamily="49" charset="-128"/>
                <a:ea typeface="ＭＳ ゴシック" panose="020B0609070205080204" pitchFamily="49" charset="-128"/>
              </a:rPr>
              <a:t>、教師</a:t>
            </a:r>
            <a:r>
              <a:rPr lang="ja-JP" altLang="en-US" dirty="0" smtClean="0">
                <a:latin typeface="ＭＳ ゴシック" panose="020B0609070205080204" pitchFamily="49" charset="-128"/>
                <a:ea typeface="ＭＳ ゴシック" panose="020B0609070205080204" pitchFamily="49" charset="-128"/>
              </a:rPr>
              <a:t>は、具体的な場面と方法を考えましょう</a:t>
            </a:r>
            <a:r>
              <a:rPr lang="ja-JP" altLang="en-US" dirty="0" smtClean="0">
                <a:latin typeface="ＭＳ ゴシック" panose="020B0609070205080204" pitchFamily="49" charset="-128"/>
                <a:ea typeface="ＭＳ ゴシック" panose="020B0609070205080204" pitchFamily="49" charset="-128"/>
              </a:rPr>
              <a:t>。児童</a:t>
            </a:r>
            <a:r>
              <a:rPr lang="ja-JP" altLang="en-US" dirty="0" smtClean="0">
                <a:latin typeface="ＭＳ ゴシック" panose="020B0609070205080204" pitchFamily="49" charset="-128"/>
                <a:ea typeface="ＭＳ ゴシック" panose="020B0609070205080204" pitchFamily="49" charset="-128"/>
              </a:rPr>
              <a:t>生徒の皆さんは、自分や先生方が「こうしたらいいのではないか」ということを考えましょう。この後の意見交流で先生方の考えた方法に対する自分の考えを発表します。</a:t>
            </a:r>
            <a:endParaRPr dirty="0">
              <a:latin typeface="ＭＳ ゴシック" panose="020B0609070205080204" pitchFamily="49" charset="-128"/>
              <a:ea typeface="ＭＳ ゴシック" panose="020B0609070205080204" pitchFamily="49" charset="-128"/>
            </a:endParaRPr>
          </a:p>
        </p:txBody>
      </p:sp>
      <p:sp>
        <p:nvSpPr>
          <p:cNvPr id="144" name="Google Shape;144;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187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○それでは、それぞれが考えた意見について、交流していきましょう。</a:t>
            </a: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dirty="0">
                <a:latin typeface="ＭＳ ゴシック" panose="020B0609070205080204" pitchFamily="49" charset="-128"/>
                <a:ea typeface="ＭＳ ゴシック" panose="020B0609070205080204" pitchFamily="49" charset="-128"/>
              </a:rPr>
              <a:t>　</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446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79768" y="4777195"/>
            <a:ext cx="5438140" cy="3908613"/>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○では、全体で意見を交流します。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sz="1200" dirty="0" smtClean="0">
                <a:latin typeface="ＭＳ ゴシック" panose="020B0609070205080204" pitchFamily="49" charset="-128"/>
                <a:ea typeface="ＭＳ ゴシック" panose="020B0609070205080204" pitchFamily="49" charset="-128"/>
              </a:rPr>
              <a:t>○演習</a:t>
            </a:r>
            <a:r>
              <a:rPr lang="en-US" altLang="ja-JP" sz="1200" dirty="0" smtClean="0">
                <a:latin typeface="ＭＳ ゴシック" panose="020B0609070205080204" pitchFamily="49" charset="-128"/>
                <a:ea typeface="ＭＳ ゴシック" panose="020B0609070205080204" pitchFamily="49" charset="-128"/>
              </a:rPr>
              <a:t>Ⅰ</a:t>
            </a:r>
            <a:r>
              <a:rPr lang="ja-JP" altLang="en-US" sz="1200" dirty="0" smtClean="0">
                <a:latin typeface="ＭＳ ゴシック" panose="020B0609070205080204" pitchFamily="49" charset="-128"/>
                <a:ea typeface="ＭＳ ゴシック" panose="020B0609070205080204" pitchFamily="49" charset="-128"/>
              </a:rPr>
              <a:t>と演習</a:t>
            </a:r>
            <a:r>
              <a:rPr lang="en-US" altLang="ja-JP" sz="1200" dirty="0" smtClean="0">
                <a:latin typeface="ＭＳ ゴシック" panose="020B0609070205080204" pitchFamily="49" charset="-128"/>
                <a:ea typeface="ＭＳ ゴシック" panose="020B0609070205080204" pitchFamily="49" charset="-128"/>
              </a:rPr>
              <a:t>Ⅱ</a:t>
            </a:r>
            <a:r>
              <a:rPr lang="ja-JP" altLang="en-US" sz="1200" dirty="0" smtClean="0">
                <a:latin typeface="ＭＳ ゴシック" panose="020B0609070205080204" pitchFamily="49" charset="-128"/>
                <a:ea typeface="ＭＳ ゴシック" panose="020B0609070205080204" pitchFamily="49" charset="-128"/>
              </a:rPr>
              <a:t>を通して、各グループで考えた</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2400"/>
              <a:buFont typeface="Arial"/>
              <a:buNone/>
            </a:pPr>
            <a:r>
              <a:rPr lang="ja-JP" altLang="en-US" sz="1200" dirty="0" smtClean="0">
                <a:latin typeface="ＭＳ ゴシック" panose="020B0609070205080204" pitchFamily="49" charset="-128"/>
                <a:ea typeface="ＭＳ ゴシック" panose="020B0609070205080204" pitchFamily="49" charset="-128"/>
              </a:rPr>
              <a:t>　①「児童生徒が主役となる授業」とはどういう授業か</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2400"/>
              <a:buFont typeface="Arial"/>
              <a:buNone/>
            </a:pPr>
            <a:r>
              <a:rPr lang="ja-JP" altLang="en-US" sz="1200" dirty="0" smtClean="0">
                <a:latin typeface="ＭＳ ゴシック" panose="020B0609070205080204" pitchFamily="49" charset="-128"/>
                <a:ea typeface="ＭＳ ゴシック" panose="020B0609070205080204" pitchFamily="49" charset="-128"/>
              </a:rPr>
              <a:t>　②　①を実現するための具体的な方法と児童生徒の考え</a:t>
            </a:r>
            <a:endParaRPr lang="en-US" altLang="ja-JP" sz="1200"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2400"/>
              <a:buFont typeface="Arial"/>
              <a:buNone/>
            </a:pPr>
            <a:r>
              <a:rPr lang="ja-JP" altLang="en-US" sz="1200" dirty="0" smtClean="0">
                <a:latin typeface="ＭＳ ゴシック" panose="020B0609070205080204" pitchFamily="49" charset="-128"/>
                <a:ea typeface="ＭＳ ゴシック" panose="020B0609070205080204" pitchFamily="49" charset="-128"/>
              </a:rPr>
              <a:t>を共有しましょう。</a:t>
            </a:r>
            <a:endParaRPr lang="en-US" altLang="ja-JP" sz="1200"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p:txBody>
      </p:sp>
      <p:sp>
        <p:nvSpPr>
          <p:cNvPr id="144" name="Google Shape;144;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51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（振り返りとこれから）</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○これまでの研修を振り返ります。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baseline="0" dirty="0" smtClean="0">
                <a:latin typeface="ＭＳ ゴシック" panose="020B0609070205080204" pitchFamily="49" charset="-128"/>
                <a:ea typeface="ＭＳ ゴシック" panose="020B0609070205080204" pitchFamily="49" charset="-128"/>
              </a:rPr>
              <a:t> ○児童生徒の皆さんは、研修に参加した感想や「自分がこれから頑張ること」を記入してください。</a:t>
            </a:r>
          </a:p>
          <a:p>
            <a:pPr marL="0" lvl="0" indent="0" algn="l" rtl="0">
              <a:spcBef>
                <a:spcPts val="0"/>
              </a:spcBef>
              <a:spcAft>
                <a:spcPts val="0"/>
              </a:spcAft>
              <a:buNone/>
            </a:pPr>
            <a:r>
              <a:rPr lang="ja-JP" altLang="en-US" baseline="0" dirty="0" smtClean="0">
                <a:latin typeface="ＭＳ ゴシック" panose="020B0609070205080204" pitchFamily="49" charset="-128"/>
                <a:ea typeface="ＭＳ ゴシック" panose="020B0609070205080204" pitchFamily="49" charset="-128"/>
              </a:rPr>
              <a:t> ○先生方は、研修を通しての新たな気付きや、今後取り組みたいこと等を記入してください。</a:t>
            </a:r>
            <a:endParaRPr lang="en-US" altLang="ja-JP" baseline="0"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en-US" altLang="ja-JP" baseline="0"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en-US" altLang="ja-JP" baseline="0" dirty="0" smtClean="0">
                <a:latin typeface="ＭＳ ゴシック" panose="020B0609070205080204" pitchFamily="49" charset="-128"/>
                <a:ea typeface="ＭＳ ゴシック" panose="020B0609070205080204" pitchFamily="49" charset="-128"/>
              </a:rPr>
              <a:t>【</a:t>
            </a:r>
            <a:r>
              <a:rPr lang="ja-JP" altLang="en-US" baseline="0" dirty="0" smtClean="0">
                <a:latin typeface="ＭＳ ゴシック" panose="020B0609070205080204" pitchFamily="49" charset="-128"/>
                <a:ea typeface="ＭＳ ゴシック" panose="020B0609070205080204" pitchFamily="49" charset="-128"/>
              </a:rPr>
              <a:t>留意点（補足）</a:t>
            </a:r>
            <a:r>
              <a:rPr lang="en-US" altLang="ja-JP" baseline="0"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en-US" altLang="ja-JP" baseline="0" dirty="0" smtClean="0">
                <a:latin typeface="ＭＳ ゴシック" panose="020B0609070205080204" pitchFamily="49" charset="-128"/>
                <a:ea typeface="ＭＳ ゴシック" panose="020B0609070205080204" pitchFamily="49" charset="-128"/>
              </a:rPr>
              <a:t>※</a:t>
            </a:r>
            <a:r>
              <a:rPr lang="ja-JP" altLang="en-US" baseline="0" dirty="0" smtClean="0">
                <a:latin typeface="ＭＳ ゴシック" panose="020B0609070205080204" pitchFamily="49" charset="-128"/>
                <a:ea typeface="ＭＳ ゴシック" panose="020B0609070205080204" pitchFamily="49" charset="-128"/>
              </a:rPr>
              <a:t>児童生徒の感想、教師の気付き等を共有しましょう。</a:t>
            </a:r>
            <a:endParaRPr lang="en-US" altLang="ja-JP" baseline="0" dirty="0" smtClean="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idx="10"/>
          </p:nvPr>
        </p:nvSpPr>
        <p:spPr/>
        <p:txBody>
          <a:bodyPr/>
          <a:lstStyle/>
          <a:p>
            <a:pPr algn="r"/>
            <a:fld id="{00000000-1234-1234-1234-123412341234}" type="slidenum">
              <a:rPr lang="en-US" altLang="ja-JP" sz="1200" smtClean="0">
                <a:solidFill>
                  <a:schemeClr val="dk1"/>
                </a:solidFill>
              </a:rPr>
              <a:pPr algn="r"/>
              <a:t>15</a:t>
            </a:fld>
            <a:endParaRPr lang="ja-JP" altLang="en-US" sz="1200" dirty="0">
              <a:solidFill>
                <a:schemeClr val="dk1"/>
              </a:solidFill>
            </a:endParaRPr>
          </a:p>
        </p:txBody>
      </p:sp>
    </p:spTree>
    <p:extLst>
      <p:ext uri="{BB962C8B-B14F-4D97-AF65-F5344CB8AC3E}">
        <p14:creationId xmlns:p14="http://schemas.microsoft.com/office/powerpoint/2010/main" val="1901339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p:txBody>
      </p:sp>
      <p:sp>
        <p:nvSpPr>
          <p:cNvPr id="241" name="Google Shape;241;p15:notes"/>
          <p:cNvSpPr txBox="1">
            <a:spLocks noGrp="1"/>
          </p:cNvSpPr>
          <p:nvPr>
            <p:ph type="sldNum" idx="12"/>
          </p:nvPr>
        </p:nvSpPr>
        <p:spPr>
          <a:xfrm>
            <a:off x="3850443" y="9428584"/>
            <a:ext cx="2945659" cy="498055"/>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sym typeface="Arial"/>
              </a:rPr>
              <a:t>16</a:t>
            </a:fld>
            <a:endParaRPr sz="1200" b="0" i="0" u="none" strike="noStrike" cap="none" dirty="0">
              <a:solidFill>
                <a:srgbClr val="000000"/>
              </a:solidFil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〇本研修</a:t>
            </a:r>
            <a:r>
              <a:rPr lang="ja-JP" altLang="en-US" dirty="0" smtClean="0"/>
              <a:t>の概要と流れを確認しましょう。</a:t>
            </a:r>
            <a:endParaRPr lang="en-US" altLang="ja-JP" dirty="0" smtClean="0"/>
          </a:p>
          <a:p>
            <a:pPr marL="0" lvl="0" indent="0" algn="l" rtl="0">
              <a:spcBef>
                <a:spcPts val="0"/>
              </a:spcBef>
              <a:spcAft>
                <a:spcPts val="0"/>
              </a:spcAft>
              <a:buNone/>
            </a:pPr>
            <a:r>
              <a:rPr lang="ja-JP" altLang="en-US" dirty="0" smtClean="0"/>
              <a:t>〇</a:t>
            </a:r>
            <a:r>
              <a:rPr lang="ja-JP" altLang="en-US" smtClean="0"/>
              <a:t>研修</a:t>
            </a:r>
            <a:r>
              <a:rPr lang="ja-JP" altLang="en-US" dirty="0" smtClean="0"/>
              <a:t>の概要は、スライドの上段に示しているとおり、「</a:t>
            </a:r>
            <a:r>
              <a:rPr lang="en-US" altLang="ja-JP" dirty="0" smtClean="0"/>
              <a:t>『</a:t>
            </a:r>
            <a:r>
              <a:rPr lang="ja-JP" altLang="en-US" sz="1200" dirty="0" smtClean="0">
                <a:solidFill>
                  <a:schemeClr val="dk1"/>
                </a:solidFill>
                <a:latin typeface="ＭＳ ゴシック" panose="020B0609070205080204" pitchFamily="49" charset="-128"/>
                <a:ea typeface="ＭＳ ゴシック" panose="020B0609070205080204" pitchFamily="49" charset="-128"/>
              </a:rPr>
              <a:t>児童生徒が主役となる授業</a:t>
            </a:r>
            <a:r>
              <a:rPr lang="en-US" altLang="ja-JP" sz="1200" dirty="0" smtClean="0">
                <a:solidFill>
                  <a:schemeClr val="dk1"/>
                </a:solidFill>
                <a:latin typeface="ＭＳ ゴシック" panose="020B0609070205080204" pitchFamily="49" charset="-128"/>
                <a:ea typeface="ＭＳ ゴシック" panose="020B0609070205080204" pitchFamily="49" charset="-128"/>
              </a:rPr>
              <a:t>』</a:t>
            </a:r>
            <a:r>
              <a:rPr lang="ja-JP" altLang="en-US" sz="1200" dirty="0" smtClean="0">
                <a:solidFill>
                  <a:schemeClr val="dk1"/>
                </a:solidFill>
                <a:latin typeface="ＭＳ ゴシック" panose="020B0609070205080204" pitchFamily="49" charset="-128"/>
                <a:ea typeface="ＭＳ ゴシック" panose="020B0609070205080204" pitchFamily="49" charset="-128"/>
              </a:rPr>
              <a:t>とは、どのような授業か、また実現のために何が必要か、児童生徒と意見を交流して考えること」です。</a:t>
            </a:r>
            <a:endParaRPr lang="en-US" altLang="ja-JP" sz="1200" dirty="0" smtClean="0">
              <a:solidFill>
                <a:schemeClr val="dk1"/>
              </a:solidFill>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sz="1200" dirty="0" smtClean="0">
                <a:solidFill>
                  <a:schemeClr val="dk1"/>
                </a:solidFill>
                <a:latin typeface="ＭＳ ゴシック" panose="020B0609070205080204" pitchFamily="49" charset="-128"/>
                <a:ea typeface="ＭＳ ゴシック" panose="020B0609070205080204" pitchFamily="49" charset="-128"/>
              </a:rPr>
              <a:t>○研修の流れは、スライド下段のとおりです。</a:t>
            </a:r>
            <a:endParaRPr lang="en-US" altLang="ja-JP" sz="1200" dirty="0" smtClean="0">
              <a:solidFill>
                <a:schemeClr val="dk1"/>
              </a:solidFill>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en-US" altLang="ja-JP" sz="1200" dirty="0" smtClean="0">
              <a:solidFill>
                <a:schemeClr val="dk1"/>
              </a:solidFill>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sz="1200" dirty="0" smtClean="0">
                <a:solidFill>
                  <a:schemeClr val="dk1"/>
                </a:solidFill>
                <a:latin typeface="ＭＳ ゴシック" panose="020B0609070205080204" pitchFamily="49" charset="-128"/>
                <a:ea typeface="ＭＳ ゴシック" panose="020B0609070205080204" pitchFamily="49" charset="-128"/>
              </a:rPr>
              <a:t>・（例１）今日は、６０分間の研修を行います。</a:t>
            </a:r>
            <a:endParaRPr lang="en-US" altLang="ja-JP" sz="1200" dirty="0" smtClean="0">
              <a:solidFill>
                <a:schemeClr val="dk1"/>
              </a:solidFill>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sz="1200" dirty="0" smtClean="0">
                <a:solidFill>
                  <a:schemeClr val="dk1"/>
                </a:solidFill>
                <a:latin typeface="ＭＳ ゴシック" panose="020B0609070205080204" pitchFamily="49" charset="-128"/>
                <a:ea typeface="ＭＳ ゴシック" panose="020B0609070205080204" pitchFamily="49" charset="-128"/>
              </a:rPr>
              <a:t>・（例２）今日は、「１はじめに」と「２演習</a:t>
            </a:r>
            <a:r>
              <a:rPr lang="en-US" altLang="ja-JP" sz="1200" dirty="0" smtClean="0">
                <a:solidFill>
                  <a:schemeClr val="dk1"/>
                </a:solidFill>
                <a:latin typeface="ＭＳ ゴシック" panose="020B0609070205080204" pitchFamily="49" charset="-128"/>
                <a:ea typeface="ＭＳ ゴシック" panose="020B0609070205080204" pitchFamily="49" charset="-128"/>
              </a:rPr>
              <a:t>Ⅰ</a:t>
            </a:r>
            <a:r>
              <a:rPr lang="ja-JP" altLang="en-US" sz="1200" dirty="0" smtClean="0">
                <a:solidFill>
                  <a:schemeClr val="dk1"/>
                </a:solidFill>
                <a:latin typeface="ＭＳ ゴシック" panose="020B0609070205080204" pitchFamily="49" charset="-128"/>
                <a:ea typeface="ＭＳ ゴシック" panose="020B0609070205080204" pitchFamily="49" charset="-128"/>
              </a:rPr>
              <a:t>」の３０分間の演習を行います。</a:t>
            </a:r>
            <a:endParaRPr lang="en-US" altLang="ja-JP" sz="1200" dirty="0" smtClean="0">
              <a:solidFill>
                <a:schemeClr val="dk1"/>
              </a:solidFill>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en-US" altLang="ja-JP" sz="1200" dirty="0" smtClean="0">
              <a:solidFill>
                <a:schemeClr val="dk1"/>
              </a:solidFill>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sz="1200" dirty="0" smtClean="0">
                <a:solidFill>
                  <a:schemeClr val="dk1"/>
                </a:solidFill>
                <a:latin typeface="ＭＳ ゴシック" panose="020B0609070205080204" pitchFamily="49" charset="-128"/>
                <a:ea typeface="ＭＳ ゴシック" panose="020B0609070205080204" pitchFamily="49" charset="-128"/>
              </a:rPr>
              <a:t>○児童生徒の皆さんは、演習</a:t>
            </a:r>
            <a:r>
              <a:rPr lang="en-US" altLang="ja-JP" sz="1200" dirty="0" smtClean="0">
                <a:solidFill>
                  <a:schemeClr val="dk1"/>
                </a:solidFill>
                <a:latin typeface="ＭＳ ゴシック" panose="020B0609070205080204" pitchFamily="49" charset="-128"/>
                <a:ea typeface="ＭＳ ゴシック" panose="020B0609070205080204" pitchFamily="49" charset="-128"/>
              </a:rPr>
              <a:t>Ⅰ</a:t>
            </a:r>
            <a:r>
              <a:rPr lang="ja-JP" altLang="en-US" sz="1200" dirty="0" smtClean="0">
                <a:solidFill>
                  <a:schemeClr val="dk1"/>
                </a:solidFill>
                <a:latin typeface="ＭＳ ゴシック" panose="020B0609070205080204" pitchFamily="49" charset="-128"/>
                <a:ea typeface="ＭＳ ゴシック" panose="020B0609070205080204" pitchFamily="49" charset="-128"/>
              </a:rPr>
              <a:t>から参加します。</a:t>
            </a:r>
            <a:endParaRPr lang="en-US" altLang="ja-JP" sz="1200" dirty="0" smtClean="0">
              <a:solidFill>
                <a:schemeClr val="dk1"/>
              </a:solidFill>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1148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○先生方が、児童生徒だった頃、思い出に残っている授業とは、どんな授業ですか。しばらく自分で考えて、その後、隣の人と意見を交流しましょう。</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en-US" dirty="0" smtClean="0">
              <a:latin typeface="ＭＳ ゴシック" panose="020B0609070205080204" pitchFamily="49" charset="-128"/>
              <a:ea typeface="ＭＳ ゴシック" panose="020B0609070205080204" pitchFamily="49" charset="-128"/>
            </a:endParaRPr>
          </a:p>
        </p:txBody>
      </p:sp>
      <p:sp>
        <p:nvSpPr>
          <p:cNvPr id="87" name="Google Shape;87;p1:notes"/>
          <p:cNvSpPr txBox="1">
            <a:spLocks noGrp="1"/>
          </p:cNvSpPr>
          <p:nvPr>
            <p:ph type="sldNum" idx="12"/>
          </p:nvPr>
        </p:nvSpPr>
        <p:spPr>
          <a:xfrm>
            <a:off x="3850443" y="9428584"/>
            <a:ext cx="2945659" cy="498055"/>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000000"/>
                </a:solidFill>
                <a:sym typeface="Arial"/>
              </a:rPr>
              <a:t>3</a:t>
            </a:fld>
            <a:endParaRPr sz="1200" b="0" i="0" u="none" strike="noStrike" cap="none" dirty="0">
              <a:solidFill>
                <a:srgbClr val="000000"/>
              </a:solidFil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○こちらのスライドを見てください。</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○全国学力・学習状況調査の結果から、本県の継続した課題の１つに、児童生徒の「学びの主体性」があります。</a:t>
            </a:r>
            <a:endParaRPr lang="en-US" altLang="ja-JP" dirty="0" smtClean="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79768" y="4777195"/>
            <a:ext cx="5438140" cy="3908613"/>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○では、私たちが児童生徒だった頃に思い出に残っている授業とは、どんな授業だったでしょうか。</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○例えば、・・・・ではないでしょうか。</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○授業の主役は、児童生徒です。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○では、「児童生徒が主役となる授業」とは、一体どのような授業でしょうか。</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sym typeface="Arial"/>
              </a:rPr>
              <a:t>○また、「児童生徒が主役となる授業」のためには、何が必要なのでしょうか。</a:t>
            </a:r>
            <a:r>
              <a:rPr lang="ja-JP" altLang="en-US" sz="1200" i="0" u="none" strike="noStrike" cap="none" dirty="0" smtClean="0">
                <a:solidFill>
                  <a:schemeClr val="tx1"/>
                </a:solidFill>
                <a:latin typeface="ＭＳ ゴシック" panose="020B0609070205080204" pitchFamily="49" charset="-128"/>
                <a:ea typeface="ＭＳ ゴシック" panose="020B0609070205080204" pitchFamily="49" charset="-128"/>
                <a:sym typeface="Arial"/>
              </a:rPr>
              <a:t>本研修を通して、児童生徒と一緒に、考えていきましょう。</a:t>
            </a:r>
            <a:endParaRPr dirty="0">
              <a:latin typeface="ＭＳ ゴシック" panose="020B0609070205080204" pitchFamily="49" charset="-128"/>
              <a:ea typeface="ＭＳ ゴシック" panose="020B0609070205080204" pitchFamily="49" charset="-128"/>
            </a:endParaRPr>
          </a:p>
        </p:txBody>
      </p:sp>
      <p:sp>
        <p:nvSpPr>
          <p:cNvPr id="105" name="Google Shape;105;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（演習</a:t>
            </a:r>
            <a:r>
              <a:rPr lang="en-US" altLang="ja-JP" dirty="0" smtClean="0">
                <a:latin typeface="ＭＳ ゴシック" panose="020B0609070205080204" pitchFamily="49" charset="-128"/>
                <a:ea typeface="ＭＳ ゴシック" panose="020B0609070205080204" pitchFamily="49" charset="-128"/>
              </a:rPr>
              <a:t>Ⅰ</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○それでは、ここから児童生徒の皆さんが参加します。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（児童生徒が、各班に入ります。）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en-US"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○児童生徒の皆さん、今日は、「児童生徒が主役になる授業」について、一緒に考えていきたいと思います。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○演習</a:t>
            </a:r>
            <a:r>
              <a:rPr lang="en-US" altLang="ja-JP" dirty="0" smtClean="0">
                <a:latin typeface="ＭＳ ゴシック" panose="020B0609070205080204" pitchFamily="49" charset="-128"/>
                <a:ea typeface="ＭＳ ゴシック" panose="020B0609070205080204" pitchFamily="49" charset="-128"/>
              </a:rPr>
              <a:t>Ⅰ</a:t>
            </a:r>
            <a:r>
              <a:rPr lang="ja-JP" altLang="en-US" dirty="0" smtClean="0">
                <a:latin typeface="ＭＳ ゴシック" panose="020B0609070205080204" pitchFamily="49" charset="-128"/>
                <a:ea typeface="ＭＳ ゴシック" panose="020B0609070205080204" pitchFamily="49" charset="-128"/>
              </a:rPr>
              <a:t>の流れを確認します。流れは、スライドのとおりです。</a:t>
            </a:r>
            <a:endParaRPr dirty="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79768" y="4777195"/>
            <a:ext cx="5438140" cy="3908613"/>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○まず、「児童生徒が主役となる授業」とは、どんな授業か、自分の考えを記入しましょう。</a:t>
            </a:r>
            <a:endParaRPr dirty="0">
              <a:latin typeface="ＭＳ ゴシック" panose="020B0609070205080204" pitchFamily="49" charset="-128"/>
              <a:ea typeface="ＭＳ ゴシック" panose="020B0609070205080204" pitchFamily="49" charset="-128"/>
            </a:endParaRPr>
          </a:p>
        </p:txBody>
      </p:sp>
      <p:sp>
        <p:nvSpPr>
          <p:cNvPr id="144" name="Google Shape;144;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○次に、個人で考えた意見について、交流していきましょう。</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dirty="0">
                <a:latin typeface="ＭＳ ゴシック" panose="020B0609070205080204" pitchFamily="49" charset="-128"/>
                <a:ea typeface="ＭＳ ゴシック" panose="020B0609070205080204" pitchFamily="49" charset="-128"/>
              </a:rPr>
              <a:t>　</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79768" y="4777195"/>
            <a:ext cx="5438140" cy="3908613"/>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進行例</a:t>
            </a:r>
            <a:r>
              <a:rPr lang="en-US" altLang="ja-JP" dirty="0" smtClean="0">
                <a:latin typeface="ＭＳ ゴシック" panose="020B0609070205080204" pitchFamily="49" charset="-128"/>
                <a:ea typeface="ＭＳ ゴシック" panose="020B0609070205080204" pitchFamily="49" charset="-128"/>
              </a:rPr>
              <a:t>】</a:t>
            </a: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○ここまでの意見を基に、「児童生徒が主役となる授業」とは、どんな授業が、グループの意見をまとめましょう。</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dirty="0" smtClean="0">
                <a:latin typeface="ＭＳ ゴシック" panose="020B0609070205080204" pitchFamily="49" charset="-128"/>
                <a:ea typeface="ＭＳ ゴシック" panose="020B0609070205080204" pitchFamily="49" charset="-128"/>
              </a:rPr>
              <a:t>○これで演習</a:t>
            </a:r>
            <a:r>
              <a:rPr lang="en-US" altLang="ja-JP" dirty="0" smtClean="0">
                <a:latin typeface="ＭＳ ゴシック" panose="020B0609070205080204" pitchFamily="49" charset="-128"/>
                <a:ea typeface="ＭＳ ゴシック" panose="020B0609070205080204" pitchFamily="49" charset="-128"/>
              </a:rPr>
              <a:t>Ⅰ</a:t>
            </a:r>
            <a:r>
              <a:rPr lang="ja-JP" altLang="en-US" dirty="0" smtClean="0">
                <a:latin typeface="ＭＳ ゴシック" panose="020B0609070205080204" pitchFamily="49" charset="-128"/>
                <a:ea typeface="ＭＳ ゴシック" panose="020B0609070205080204" pitchFamily="49" charset="-128"/>
              </a:rPr>
              <a:t>を終わります。</a:t>
            </a:r>
            <a:endParaRPr lang="en-US" altLang="ja-JP"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lang="en-US" dirty="0" smtClean="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dirty="0">
                <a:latin typeface="ＭＳ ゴシック" panose="020B0609070205080204" pitchFamily="49" charset="-128"/>
                <a:ea typeface="ＭＳ ゴシック" panose="020B0609070205080204" pitchFamily="49" charset="-128"/>
              </a:rPr>
              <a:t>　</a:t>
            </a: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endParaRPr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2285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1"/>
        <p:cNvGrpSpPr/>
        <p:nvPr/>
      </p:nvGrpSpPr>
      <p:grpSpPr>
        <a:xfrm>
          <a:off x="0" y="0"/>
          <a:ext cx="0" cy="0"/>
          <a:chOff x="0" y="0"/>
          <a:chExt cx="0" cy="0"/>
        </a:xfrm>
      </p:grpSpPr>
      <p:sp>
        <p:nvSpPr>
          <p:cNvPr id="22" name="Google Shape;22;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3887391" y="987426"/>
            <a:ext cx="4629150" cy="4873625"/>
          </a:xfrm>
          <a:prstGeom prst="rect">
            <a:avLst/>
          </a:prstGeom>
          <a:noFill/>
          <a:ln>
            <a:noFill/>
          </a:ln>
        </p:spPr>
      </p:sp>
      <p:sp>
        <p:nvSpPr>
          <p:cNvPr id="68" name="Google Shape;68;p2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477.j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pref.kumamoto.jp/site/kyouiku/list179-665.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3424122" y="3477263"/>
            <a:ext cx="2952251" cy="1711634"/>
          </a:xfrm>
          <a:prstGeom prst="rect">
            <a:avLst/>
          </a:prstGeom>
          <a:noFill/>
          <a:ln>
            <a:noFill/>
          </a:ln>
        </p:spPr>
      </p:pic>
      <p:sp>
        <p:nvSpPr>
          <p:cNvPr id="89" name="Google Shape;89;p1"/>
          <p:cNvSpPr txBox="1"/>
          <p:nvPr/>
        </p:nvSpPr>
        <p:spPr>
          <a:xfrm>
            <a:off x="2749263" y="1364775"/>
            <a:ext cx="4717973" cy="781399"/>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800"/>
            </a:pPr>
            <a:r>
              <a:rPr lang="ja-JP" altLang="en-US" sz="3450" dirty="0">
                <a:solidFill>
                  <a:schemeClr val="dk1"/>
                </a:solidFill>
                <a:latin typeface="ＭＳ ゴシック" panose="020B0609070205080204" pitchFamily="49" charset="-128"/>
                <a:ea typeface="ＭＳ ゴシック" panose="020B0609070205080204" pitchFamily="49" charset="-128"/>
                <a:cs typeface="Cambria"/>
                <a:sym typeface="Cambria"/>
              </a:rPr>
              <a:t>〇〇学校　校内研修</a:t>
            </a:r>
            <a:endParaRPr sz="3450" dirty="0">
              <a:solidFill>
                <a:schemeClr val="dk1"/>
              </a:solidFill>
              <a:latin typeface="ＭＳ ゴシック" panose="020B0609070205080204" pitchFamily="49" charset="-128"/>
              <a:ea typeface="ＭＳ ゴシック" panose="020B0609070205080204" pitchFamily="49" charset="-128"/>
              <a:cs typeface="Cambria"/>
              <a:sym typeface="Cambria"/>
            </a:endParaRPr>
          </a:p>
        </p:txBody>
      </p:sp>
      <p:sp>
        <p:nvSpPr>
          <p:cNvPr id="90" name="Google Shape;90;p1"/>
          <p:cNvSpPr txBox="1"/>
          <p:nvPr/>
        </p:nvSpPr>
        <p:spPr>
          <a:xfrm>
            <a:off x="313898" y="2252573"/>
            <a:ext cx="8543499" cy="1200298"/>
          </a:xfrm>
          <a:prstGeom prst="rect">
            <a:avLst/>
          </a:prstGeom>
          <a:noFill/>
          <a:ln w="952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r>
              <a:rPr lang="en-US" altLang="ja-JP" sz="3150" dirty="0">
                <a:solidFill>
                  <a:schemeClr val="dk1"/>
                </a:solidFill>
                <a:latin typeface="Calibri"/>
                <a:ea typeface="Calibri"/>
                <a:cs typeface="Calibri"/>
                <a:sym typeface="Calibri"/>
              </a:rPr>
              <a:t>【</a:t>
            </a:r>
            <a:r>
              <a:rPr lang="ja-JP" altLang="en-US" sz="3150" dirty="0">
                <a:solidFill>
                  <a:schemeClr val="dk1"/>
                </a:solidFill>
                <a:latin typeface="Calibri"/>
                <a:ea typeface="Calibri"/>
                <a:cs typeface="Calibri"/>
                <a:sym typeface="Calibri"/>
              </a:rPr>
              <a:t>テーマ</a:t>
            </a:r>
            <a:r>
              <a:rPr lang="en-US" altLang="ja-JP" sz="3150" dirty="0">
                <a:solidFill>
                  <a:schemeClr val="dk1"/>
                </a:solidFill>
                <a:latin typeface="Calibri"/>
                <a:ea typeface="Calibri"/>
                <a:cs typeface="Calibri"/>
                <a:sym typeface="Calibri"/>
              </a:rPr>
              <a:t>】</a:t>
            </a:r>
          </a:p>
          <a:p>
            <a:pPr algn="ctr"/>
            <a:endParaRPr sz="900" dirty="0"/>
          </a:p>
          <a:p>
            <a:pPr lvl="0" algn="ctr"/>
            <a:r>
              <a:rPr lang="ja-JP" altLang="en-US" sz="3300" dirty="0">
                <a:solidFill>
                  <a:schemeClr val="dk1"/>
                </a:solidFill>
                <a:latin typeface="Calibri"/>
                <a:ea typeface="Calibri"/>
                <a:cs typeface="Calibri"/>
                <a:sym typeface="Calibri"/>
              </a:rPr>
              <a:t>児童生徒が主役となる</a:t>
            </a:r>
            <a:r>
              <a:rPr lang="ja-JP" altLang="en-US" sz="3300" dirty="0" smtClean="0">
                <a:solidFill>
                  <a:schemeClr val="dk1"/>
                </a:solidFill>
                <a:latin typeface="Calibri"/>
                <a:ea typeface="Calibri"/>
                <a:cs typeface="Calibri"/>
                <a:sym typeface="Calibri"/>
              </a:rPr>
              <a:t>授業を</a:t>
            </a:r>
            <a:r>
              <a:rPr lang="ja-JP" altLang="en-US" sz="3300" dirty="0">
                <a:solidFill>
                  <a:schemeClr val="dk1"/>
                </a:solidFill>
                <a:latin typeface="Calibri"/>
                <a:ea typeface="Calibri"/>
                <a:cs typeface="Calibri"/>
                <a:sym typeface="Calibri"/>
              </a:rPr>
              <a:t>目指して　</a:t>
            </a:r>
          </a:p>
        </p:txBody>
      </p:sp>
      <p:sp>
        <p:nvSpPr>
          <p:cNvPr id="7" name="Google Shape;139;p6"/>
          <p:cNvSpPr/>
          <p:nvPr/>
        </p:nvSpPr>
        <p:spPr>
          <a:xfrm>
            <a:off x="313898" y="4769707"/>
            <a:ext cx="8543499" cy="1924519"/>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68569" tIns="34275" rIns="68569" bIns="34275" anchor="ctr" anchorCtr="0">
            <a:noAutofit/>
          </a:bodyPr>
          <a:lstStyle/>
          <a:p>
            <a:r>
              <a:rPr lang="en-US" altLang="ja-JP" sz="1800" dirty="0">
                <a:solidFill>
                  <a:srgbClr val="FF0000"/>
                </a:solidFill>
                <a:ea typeface="Calibri"/>
                <a:cs typeface="Calibri"/>
                <a:sym typeface="Calibri"/>
              </a:rPr>
              <a:t>【</a:t>
            </a:r>
            <a:r>
              <a:rPr lang="ja-JP" altLang="en-US" sz="1800" dirty="0">
                <a:solidFill>
                  <a:srgbClr val="FF0000"/>
                </a:solidFill>
                <a:ea typeface="Calibri"/>
                <a:cs typeface="Calibri"/>
                <a:sym typeface="Calibri"/>
              </a:rPr>
              <a:t>留意点（担当者の方へ）</a:t>
            </a:r>
            <a:r>
              <a:rPr lang="en-US" altLang="ja-JP" sz="1800" dirty="0">
                <a:solidFill>
                  <a:srgbClr val="FF0000"/>
                </a:solidFill>
                <a:ea typeface="Calibri"/>
                <a:cs typeface="Calibri"/>
                <a:sym typeface="Calibri"/>
              </a:rPr>
              <a:t>】</a:t>
            </a:r>
          </a:p>
          <a:p>
            <a:r>
              <a:rPr lang="ja-JP" altLang="en-US" sz="1800" dirty="0">
                <a:solidFill>
                  <a:srgbClr val="FF0000"/>
                </a:solidFill>
                <a:ea typeface="Calibri"/>
                <a:cs typeface="Calibri"/>
                <a:sym typeface="Calibri"/>
              </a:rPr>
              <a:t>＜研修前の準備＞</a:t>
            </a:r>
          </a:p>
          <a:p>
            <a:r>
              <a:rPr lang="ja-JP" altLang="en-US" sz="1800" dirty="0">
                <a:solidFill>
                  <a:srgbClr val="FF0000"/>
                </a:solidFill>
                <a:latin typeface="ＭＳ ゴシック" panose="020B0609070205080204" pitchFamily="49" charset="-128"/>
                <a:ea typeface="ＭＳ ゴシック" panose="020B0609070205080204" pitchFamily="49" charset="-128"/>
              </a:rPr>
              <a:t>・</a:t>
            </a:r>
            <a:r>
              <a:rPr lang="ja-JP" altLang="en-US" sz="1800" dirty="0" smtClean="0">
                <a:solidFill>
                  <a:srgbClr val="FF0000"/>
                </a:solidFill>
                <a:latin typeface="ＭＳ ゴシック" panose="020B0609070205080204" pitchFamily="49" charset="-128"/>
                <a:ea typeface="ＭＳ ゴシック" panose="020B0609070205080204" pitchFamily="49" charset="-128"/>
              </a:rPr>
              <a:t>本研修は、児童生徒も研修に参加し、児童生徒と教師が対話しながら、気付き</a:t>
            </a:r>
            <a:endParaRPr lang="en-US" altLang="ja-JP" sz="18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800" dirty="0">
                <a:solidFill>
                  <a:srgbClr val="FF0000"/>
                </a:solidFill>
                <a:latin typeface="ＭＳ ゴシック" panose="020B0609070205080204" pitchFamily="49" charset="-128"/>
                <a:ea typeface="ＭＳ ゴシック" panose="020B0609070205080204" pitchFamily="49" charset="-128"/>
              </a:rPr>
              <a:t>　</a:t>
            </a:r>
            <a:r>
              <a:rPr lang="ja-JP" altLang="en-US" sz="1800" dirty="0" smtClean="0">
                <a:solidFill>
                  <a:srgbClr val="FF0000"/>
                </a:solidFill>
                <a:latin typeface="ＭＳ ゴシック" panose="020B0609070205080204" pitchFamily="49" charset="-128"/>
                <a:ea typeface="ＭＳ ゴシック" panose="020B0609070205080204" pitchFamily="49" charset="-128"/>
              </a:rPr>
              <a:t>を得ていく研修です。</a:t>
            </a:r>
            <a:endParaRPr lang="en-US" altLang="ja-JP" sz="18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800" dirty="0">
                <a:solidFill>
                  <a:srgbClr val="FF0000"/>
                </a:solidFill>
                <a:latin typeface="ＭＳ ゴシック" panose="020B0609070205080204" pitchFamily="49" charset="-128"/>
                <a:ea typeface="ＭＳ ゴシック" panose="020B0609070205080204" pitchFamily="49" charset="-128"/>
              </a:rPr>
              <a:t>・</a:t>
            </a:r>
            <a:r>
              <a:rPr lang="ja-JP" altLang="en-US" sz="1800" dirty="0" smtClean="0">
                <a:solidFill>
                  <a:srgbClr val="FF0000"/>
                </a:solidFill>
                <a:latin typeface="ＭＳ ゴシック" panose="020B0609070205080204" pitchFamily="49" charset="-128"/>
                <a:ea typeface="ＭＳ ゴシック" panose="020B0609070205080204" pitchFamily="49" charset="-128"/>
              </a:rPr>
              <a:t>児童生徒の意見は、事前のアンケートや動画等で照会することも考えられます。</a:t>
            </a:r>
            <a:endParaRPr lang="en-US" altLang="ja-JP" sz="18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800" dirty="0" smtClean="0">
                <a:solidFill>
                  <a:srgbClr val="FF0000"/>
                </a:solidFill>
                <a:latin typeface="ＭＳ ゴシック" panose="020B0609070205080204" pitchFamily="49" charset="-128"/>
                <a:ea typeface="ＭＳ ゴシック" panose="020B0609070205080204" pitchFamily="49" charset="-128"/>
              </a:rPr>
              <a:t>　（参加する児童生徒の例：児童会や生徒会等</a:t>
            </a:r>
            <a:r>
              <a:rPr lang="ja-JP" altLang="en-US" sz="1800" dirty="0">
                <a:solidFill>
                  <a:srgbClr val="FF0000"/>
                </a:solidFill>
                <a:latin typeface="ＭＳ ゴシック" panose="020B0609070205080204" pitchFamily="49" charset="-128"/>
                <a:ea typeface="ＭＳ ゴシック" panose="020B0609070205080204" pitchFamily="49" charset="-128"/>
              </a:rPr>
              <a:t>が</a:t>
            </a:r>
            <a:r>
              <a:rPr lang="ja-JP" altLang="en-US" sz="1800" dirty="0" smtClean="0">
                <a:solidFill>
                  <a:srgbClr val="FF0000"/>
                </a:solidFill>
                <a:latin typeface="ＭＳ ゴシック" panose="020B0609070205080204" pitchFamily="49" charset="-128"/>
                <a:ea typeface="ＭＳ ゴシック" panose="020B0609070205080204" pitchFamily="49" charset="-128"/>
              </a:rPr>
              <a:t>参加　等）</a:t>
            </a:r>
            <a:endParaRPr sz="1800" u="sng" dirty="0">
              <a:solidFill>
                <a:srgbClr val="FF0000"/>
              </a:solidFill>
              <a:latin typeface="ＭＳ ゴシック" panose="020B0609070205080204" pitchFamily="49" charset="-128"/>
              <a:ea typeface="ＭＳ ゴシック" panose="020B0609070205080204" pitchFamily="49" charset="-128"/>
            </a:endParaRPr>
          </a:p>
        </p:txBody>
      </p:sp>
      <p:sp>
        <p:nvSpPr>
          <p:cNvPr id="6" name="Google Shape;128;p4"/>
          <p:cNvSpPr/>
          <p:nvPr/>
        </p:nvSpPr>
        <p:spPr>
          <a:xfrm>
            <a:off x="313898" y="294023"/>
            <a:ext cx="8543499" cy="964353"/>
          </a:xfrm>
          <a:prstGeom prst="rect">
            <a:avLst/>
          </a:prstGeom>
          <a:solidFill>
            <a:srgbClr val="FFFF0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担当者の方へ</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留意点</a:t>
            </a: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を本黄色セルで示しています。</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2000" dirty="0">
                <a:solidFill>
                  <a:srgbClr val="FF0000"/>
                </a:solidFill>
                <a:latin typeface="Calibri"/>
                <a:ea typeface="Calibri"/>
                <a:cs typeface="Calibri"/>
                <a:sym typeface="Calibri"/>
              </a:rPr>
              <a:t>使用の際</a:t>
            </a:r>
            <a:r>
              <a:rPr lang="ja-JP" altLang="en-US" sz="2000" dirty="0" smtClean="0">
                <a:solidFill>
                  <a:srgbClr val="FF0000"/>
                </a:solidFill>
                <a:latin typeface="Calibri"/>
                <a:ea typeface="Calibri"/>
                <a:cs typeface="Calibri"/>
                <a:sym typeface="Calibri"/>
              </a:rPr>
              <a:t>は、本枠をはずして活用してください。</a:t>
            </a:r>
            <a:endParaRPr lang="en-US" altLang="ja-JP" sz="16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485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p:nvPr/>
        </p:nvSpPr>
        <p:spPr>
          <a:xfrm>
            <a:off x="0" y="1296375"/>
            <a:ext cx="9200700" cy="4016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演習Ⅱでは、演習Ⅰで考えた</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児童生徒が主役となる</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授業」</a:t>
            </a:r>
            <a:endParaRPr lang="en-US" altLang="ja-JP" sz="24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altLang="en-US" sz="2400" dirty="0">
                <a:latin typeface="ＭＳ ゴシック" panose="020B0609070205080204" pitchFamily="49" charset="-128"/>
                <a:ea typeface="ＭＳ ゴシック" panose="020B0609070205080204" pitchFamily="49" charset="-128"/>
              </a:rPr>
              <a:t>　</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について</a:t>
            </a:r>
            <a:r>
              <a:rPr lang="ja-JP" sz="2400" dirty="0">
                <a:solidFill>
                  <a:srgbClr val="000000"/>
                </a:solidFill>
                <a:latin typeface="ＭＳ ゴシック" panose="020B0609070205080204" pitchFamily="49" charset="-128"/>
                <a:ea typeface="ＭＳ ゴシック" panose="020B0609070205080204" pitchFamily="49" charset="-128"/>
                <a:sym typeface="Arial"/>
              </a:rPr>
              <a:t>、その実現のために必要なことを、グループで</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考え</a:t>
            </a:r>
            <a:endParaRPr lang="en-US" altLang="ja-JP" sz="24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altLang="en-US" sz="2400" dirty="0">
                <a:latin typeface="ＭＳ ゴシック" panose="020B0609070205080204" pitchFamily="49" charset="-128"/>
                <a:ea typeface="ＭＳ ゴシック" panose="020B0609070205080204" pitchFamily="49" charset="-128"/>
              </a:rPr>
              <a:t>　</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まし</a:t>
            </a:r>
            <a:r>
              <a:rPr lang="ja-JP" sz="2400" dirty="0">
                <a:solidFill>
                  <a:srgbClr val="000000"/>
                </a:solidFill>
                <a:latin typeface="ＭＳ ゴシック" panose="020B0609070205080204" pitchFamily="49" charset="-128"/>
                <a:ea typeface="ＭＳ ゴシック" panose="020B0609070205080204" pitchFamily="49" charset="-128"/>
                <a:sym typeface="Arial"/>
              </a:rPr>
              <a:t>ょう</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endParaRPr lang="en-US" altLang="ja-JP" sz="24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60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（１）自分の考えを記入する。</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60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（２）グループで交流する</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60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（３）全体で交流する。</a:t>
            </a:r>
            <a:endParaRPr sz="2400"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92" name="Google Shape;192;p11"/>
          <p:cNvSpPr txBox="1"/>
          <p:nvPr/>
        </p:nvSpPr>
        <p:spPr>
          <a:xfrm>
            <a:off x="13226" y="150875"/>
            <a:ext cx="9130774" cy="461624"/>
          </a:xfrm>
          <a:prstGeom prst="rect">
            <a:avLst/>
          </a:prstGeom>
          <a:solidFill>
            <a:srgbClr val="00B050"/>
          </a:solidFill>
          <a:ln>
            <a:noFill/>
          </a:ln>
        </p:spPr>
        <p:txBody>
          <a:bodyPr spcFirstLastPara="1" wrap="square" lIns="91425" tIns="45700" rIns="91425" bIns="45700" anchor="t" anchorCtr="0">
            <a:spAutoFit/>
          </a:bodyPr>
          <a:lstStyle/>
          <a:p>
            <a:pPr lvl="0">
              <a:buClr>
                <a:schemeClr val="lt1"/>
              </a:buClr>
              <a:buSzPts val="2400"/>
            </a:pPr>
            <a:r>
              <a:rPr lang="ja-JP" altLang="en-US" sz="2400" b="1" dirty="0" smtClean="0">
                <a:solidFill>
                  <a:schemeClr val="lt1"/>
                </a:solidFill>
                <a:latin typeface="ＭＳ ゴシック" panose="020B0609070205080204" pitchFamily="49" charset="-128"/>
                <a:ea typeface="ＭＳ ゴシック" panose="020B0609070205080204" pitchFamily="49" charset="-128"/>
              </a:rPr>
              <a:t>３　演習</a:t>
            </a:r>
            <a:r>
              <a:rPr lang="en-US" altLang="ja-JP" sz="2400" b="1" dirty="0" smtClean="0">
                <a:solidFill>
                  <a:schemeClr val="lt1"/>
                </a:solidFill>
                <a:latin typeface="ＭＳ ゴシック" panose="020B0609070205080204" pitchFamily="49" charset="-128"/>
                <a:ea typeface="ＭＳ ゴシック" panose="020B0609070205080204" pitchFamily="49" charset="-128"/>
              </a:rPr>
              <a:t>Ⅱ</a:t>
            </a:r>
            <a:r>
              <a:rPr lang="ja-JP" altLang="en-US" sz="2400" b="1" dirty="0" smtClean="0">
                <a:solidFill>
                  <a:schemeClr val="lt1"/>
                </a:solidFill>
                <a:latin typeface="ＭＳ ゴシック" panose="020B0609070205080204" pitchFamily="49" charset="-128"/>
                <a:ea typeface="ＭＳ ゴシック" panose="020B0609070205080204" pitchFamily="49" charset="-128"/>
              </a:rPr>
              <a:t>　「</a:t>
            </a:r>
            <a:r>
              <a:rPr lang="ja-JP" altLang="en-US" sz="2400" b="1" dirty="0">
                <a:solidFill>
                  <a:schemeClr val="lt1"/>
                </a:solidFill>
                <a:latin typeface="ＭＳ ゴシック" panose="020B0609070205080204" pitchFamily="49" charset="-128"/>
                <a:ea typeface="ＭＳ ゴシック" panose="020B0609070205080204" pitchFamily="49" charset="-128"/>
              </a:rPr>
              <a:t>児童生徒が</a:t>
            </a:r>
            <a:r>
              <a:rPr lang="ja-JP" altLang="en-US" sz="2400" b="1" dirty="0" smtClean="0">
                <a:solidFill>
                  <a:schemeClr val="lt1"/>
                </a:solidFill>
                <a:latin typeface="ＭＳ ゴシック" panose="020B0609070205080204" pitchFamily="49" charset="-128"/>
                <a:ea typeface="ＭＳ ゴシック" panose="020B0609070205080204" pitchFamily="49" charset="-128"/>
              </a:rPr>
              <a:t>主役となる授業づくり」に向けて</a:t>
            </a:r>
            <a:endParaRPr lang="ja-JP" altLang="en-US" sz="2400" b="1" dirty="0">
              <a:solidFill>
                <a:schemeClr val="lt1"/>
              </a:solidFill>
              <a:latin typeface="ＭＳ ゴシック" panose="020B0609070205080204" pitchFamily="49" charset="-128"/>
              <a:ea typeface="ＭＳ ゴシック" panose="020B0609070205080204" pitchFamily="49" charset="-128"/>
            </a:endParaRPr>
          </a:p>
        </p:txBody>
      </p:sp>
      <p:sp>
        <p:nvSpPr>
          <p:cNvPr id="193" name="Google Shape;193;p11"/>
          <p:cNvSpPr/>
          <p:nvPr/>
        </p:nvSpPr>
        <p:spPr>
          <a:xfrm>
            <a:off x="1280325" y="150875"/>
            <a:ext cx="101382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　</a:t>
            </a:r>
            <a:endParaRPr sz="2400" b="1"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7" name="フローチャート: 代替処理 6"/>
          <p:cNvSpPr/>
          <p:nvPr/>
        </p:nvSpPr>
        <p:spPr>
          <a:xfrm>
            <a:off x="2337153" y="2512988"/>
            <a:ext cx="4526394" cy="371415"/>
          </a:xfrm>
          <a:prstGeom prst="flowChartAlternateProcess">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ゴシック" panose="020B0609070205080204" pitchFamily="49" charset="-128"/>
              </a:rPr>
              <a:t>　引き続き、児童生徒の皆さんに参加してもらいます。</a:t>
            </a:r>
            <a:endParaRPr kumimoji="1" lang="ja-JP" altLang="en-US" dirty="0">
              <a:solidFill>
                <a:schemeClr val="tx1"/>
              </a:solidFill>
              <a:latin typeface="ＭＳ ゴシック" panose="020B0609070205080204" pitchFamily="49" charset="-128"/>
            </a:endParaRPr>
          </a:p>
        </p:txBody>
      </p:sp>
      <p:sp>
        <p:nvSpPr>
          <p:cNvPr id="6" name="正方形/長方形 5"/>
          <p:cNvSpPr/>
          <p:nvPr/>
        </p:nvSpPr>
        <p:spPr>
          <a:xfrm>
            <a:off x="8335108" y="6479931"/>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8</a:t>
            </a:r>
            <a:endParaRPr kumimoji="1" lang="ja-JP" alt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85800" y="992046"/>
            <a:ext cx="922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（１</a:t>
            </a:r>
            <a:r>
              <a:rPr lang="ja-JP" sz="2400" dirty="0">
                <a:latin typeface="ＭＳ ゴシック" panose="020B0609070205080204" pitchFamily="49" charset="-128"/>
                <a:ea typeface="ＭＳ ゴシック" panose="020B0609070205080204" pitchFamily="49" charset="-128"/>
              </a:rPr>
              <a:t>）</a:t>
            </a:r>
            <a:r>
              <a:rPr lang="ja-JP" sz="2400" dirty="0">
                <a:solidFill>
                  <a:srgbClr val="000000"/>
                </a:solidFill>
                <a:latin typeface="ＭＳ ゴシック" panose="020B0609070205080204" pitchFamily="49" charset="-128"/>
                <a:ea typeface="ＭＳ ゴシック" panose="020B0609070205080204" pitchFamily="49" charset="-128"/>
                <a:sym typeface="Arial"/>
              </a:rPr>
              <a:t>自分の考えを記入し</a:t>
            </a:r>
            <a:r>
              <a:rPr lang="ja-JP" sz="2400" dirty="0">
                <a:latin typeface="ＭＳ ゴシック" panose="020B0609070205080204" pitchFamily="49" charset="-128"/>
                <a:ea typeface="ＭＳ ゴシック" panose="020B0609070205080204" pitchFamily="49" charset="-128"/>
              </a:rPr>
              <a:t>ましょう</a:t>
            </a:r>
            <a:r>
              <a:rPr lang="ja-JP" sz="2400" dirty="0">
                <a:solidFill>
                  <a:srgbClr val="000000"/>
                </a:solidFill>
                <a:latin typeface="ＭＳ ゴシック" panose="020B0609070205080204" pitchFamily="49" charset="-128"/>
                <a:ea typeface="ＭＳ ゴシック" panose="020B0609070205080204" pitchFamily="49" charset="-128"/>
                <a:sym typeface="Arial"/>
              </a:rPr>
              <a:t>。</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５</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分</a:t>
            </a:r>
            <a:r>
              <a:rPr lang="ja-JP" sz="2400" dirty="0">
                <a:solidFill>
                  <a:srgbClr val="000000"/>
                </a:solidFill>
                <a:latin typeface="ＭＳ ゴシック" panose="020B0609070205080204" pitchFamily="49" charset="-128"/>
                <a:ea typeface="ＭＳ ゴシック" panose="020B0609070205080204" pitchFamily="49" charset="-128"/>
                <a:sym typeface="Arial"/>
              </a:rPr>
              <a:t>）</a:t>
            </a:r>
            <a:r>
              <a:rPr lang="ja-JP"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endParaRPr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47" name="Google Shape;147;p7"/>
          <p:cNvSpPr/>
          <p:nvPr/>
        </p:nvSpPr>
        <p:spPr>
          <a:xfrm>
            <a:off x="360537" y="2929593"/>
            <a:ext cx="8590127" cy="3803716"/>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41;p6"/>
          <p:cNvSpPr/>
          <p:nvPr/>
        </p:nvSpPr>
        <p:spPr>
          <a:xfrm>
            <a:off x="1267096" y="60892"/>
            <a:ext cx="546027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　</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児童生徒が主役になる</a:t>
            </a:r>
            <a:r>
              <a:rPr lang="ja-JP" sz="2400" b="1" dirty="0" smtClean="0">
                <a:solidFill>
                  <a:schemeClr val="lt1"/>
                </a:solidFill>
                <a:latin typeface="ＭＳ ゴシック" panose="020B0609070205080204" pitchFamily="49" charset="-128"/>
                <a:ea typeface="ＭＳ ゴシック" panose="020B0609070205080204" pitchFamily="49" charset="-128"/>
              </a:rPr>
              <a:t>授業</a:t>
            </a:r>
            <a:r>
              <a:rPr lang="ja-JP" sz="2400" b="1" dirty="0">
                <a:solidFill>
                  <a:schemeClr val="lt1"/>
                </a:solidFill>
                <a:latin typeface="ＭＳ ゴシック" panose="020B0609070205080204" pitchFamily="49" charset="-128"/>
                <a:ea typeface="ＭＳ ゴシック" panose="020B0609070205080204" pitchFamily="49" charset="-128"/>
                <a:sym typeface="Arial"/>
              </a:rPr>
              <a:t>」とは</a:t>
            </a:r>
            <a:endParaRPr sz="2400" b="1"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10" name="Google Shape;146;p7"/>
          <p:cNvSpPr txBox="1"/>
          <p:nvPr/>
        </p:nvSpPr>
        <p:spPr>
          <a:xfrm>
            <a:off x="122238" y="3139423"/>
            <a:ext cx="940694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altLang="en-US" sz="1800" dirty="0" smtClean="0">
                <a:latin typeface="ＭＳ ゴシック" panose="020B0609070205080204" pitchFamily="49" charset="-128"/>
                <a:ea typeface="ＭＳ ゴシック" panose="020B0609070205080204" pitchFamily="49" charset="-128"/>
              </a:rPr>
              <a:t>　★この授業が実現できるために、</a:t>
            </a:r>
            <a:endParaRPr lang="en-US" altLang="ja-JP" sz="1800"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2400"/>
              <a:buFont typeface="Arial"/>
              <a:buNone/>
            </a:pPr>
            <a:r>
              <a:rPr lang="ja-JP" altLang="en-US"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　</a:t>
            </a: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1" name="Google Shape;160;p8"/>
          <p:cNvSpPr/>
          <p:nvPr/>
        </p:nvSpPr>
        <p:spPr>
          <a:xfrm>
            <a:off x="360538" y="1639697"/>
            <a:ext cx="8590126" cy="1090295"/>
          </a:xfrm>
          <a:prstGeom prst="roundRect">
            <a:avLst>
              <a:gd name="adj" fmla="val 16667"/>
            </a:avLst>
          </a:prstGeom>
          <a:solidFill>
            <a:schemeClr val="accent4">
              <a:lumMod val="20000"/>
              <a:lumOff val="80000"/>
            </a:schemeClr>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sz="2000" dirty="0">
                <a:solidFill>
                  <a:schemeClr val="dk1"/>
                </a:solidFill>
                <a:latin typeface="ＭＳ ゴシック" panose="020B0609070205080204" pitchFamily="49" charset="-128"/>
                <a:ea typeface="ＭＳ ゴシック" panose="020B0609070205080204" pitchFamily="49" charset="-128"/>
              </a:rPr>
              <a:t>私たちの</a:t>
            </a:r>
            <a:r>
              <a:rPr lang="ja-JP" altLang="en-US" sz="2000" dirty="0" smtClean="0">
                <a:solidFill>
                  <a:schemeClr val="dk1"/>
                </a:solidFill>
                <a:latin typeface="ＭＳ ゴシック" panose="020B0609070205080204" pitchFamily="49" charset="-128"/>
                <a:ea typeface="ＭＳ ゴシック" panose="020B0609070205080204" pitchFamily="49" charset="-128"/>
              </a:rPr>
              <a:t>グループが</a:t>
            </a:r>
            <a:r>
              <a:rPr lang="ja-JP" sz="2000" dirty="0" smtClean="0">
                <a:solidFill>
                  <a:schemeClr val="dk1"/>
                </a:solidFill>
                <a:latin typeface="ＭＳ ゴシック" panose="020B0609070205080204" pitchFamily="49" charset="-128"/>
                <a:ea typeface="ＭＳ ゴシック" panose="020B0609070205080204" pitchFamily="49" charset="-128"/>
              </a:rPr>
              <a:t>考え</a:t>
            </a:r>
            <a:r>
              <a:rPr lang="ja-JP" altLang="en-US" sz="2000" dirty="0">
                <a:solidFill>
                  <a:schemeClr val="dk1"/>
                </a:solidFill>
                <a:latin typeface="ＭＳ ゴシック" panose="020B0609070205080204" pitchFamily="49" charset="-128"/>
                <a:ea typeface="ＭＳ ゴシック" panose="020B0609070205080204" pitchFamily="49" charset="-128"/>
              </a:rPr>
              <a:t>た</a:t>
            </a:r>
            <a:r>
              <a:rPr lang="ja-JP" altLang="en-US" sz="2000" dirty="0" smtClean="0">
                <a:solidFill>
                  <a:schemeClr val="dk1"/>
                </a:solidFill>
                <a:latin typeface="ＭＳ ゴシック" panose="020B0609070205080204" pitchFamily="49" charset="-128"/>
                <a:ea typeface="ＭＳ ゴシック" panose="020B0609070205080204" pitchFamily="49" charset="-128"/>
              </a:rPr>
              <a:t>「児童生徒が主役となる授業」とは</a:t>
            </a:r>
            <a:endParaRPr sz="2000" dirty="0">
              <a:solidFill>
                <a:schemeClr val="dk1"/>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下矢印 1"/>
          <p:cNvSpPr/>
          <p:nvPr/>
        </p:nvSpPr>
        <p:spPr>
          <a:xfrm rot="10800000">
            <a:off x="896038" y="2541008"/>
            <a:ext cx="367130" cy="578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Google Shape;151;p7"/>
          <p:cNvPicPr preferRelativeResize="0"/>
          <p:nvPr/>
        </p:nvPicPr>
        <p:blipFill rotWithShape="1">
          <a:blip r:embed="rId3">
            <a:alphaModFix/>
          </a:blip>
          <a:srcRect/>
          <a:stretch/>
        </p:blipFill>
        <p:spPr>
          <a:xfrm flipH="1">
            <a:off x="548401" y="5915891"/>
            <a:ext cx="615381" cy="644680"/>
          </a:xfrm>
          <a:prstGeom prst="rect">
            <a:avLst/>
          </a:prstGeom>
          <a:noFill/>
          <a:ln>
            <a:noFill/>
          </a:ln>
        </p:spPr>
      </p:pic>
      <p:pic>
        <p:nvPicPr>
          <p:cNvPr id="13" name="Google Shape;150;p7"/>
          <p:cNvPicPr preferRelativeResize="0"/>
          <p:nvPr/>
        </p:nvPicPr>
        <p:blipFill rotWithShape="1">
          <a:blip r:embed="rId4">
            <a:alphaModFix/>
          </a:blip>
          <a:srcRect b="11590"/>
          <a:stretch/>
        </p:blipFill>
        <p:spPr>
          <a:xfrm flipH="1">
            <a:off x="8258134" y="5871289"/>
            <a:ext cx="654525" cy="689282"/>
          </a:xfrm>
          <a:prstGeom prst="rect">
            <a:avLst/>
          </a:prstGeom>
          <a:noFill/>
          <a:ln>
            <a:noFill/>
          </a:ln>
        </p:spPr>
      </p:pic>
      <p:sp>
        <p:nvSpPr>
          <p:cNvPr id="14" name="正方形/長方形 13"/>
          <p:cNvSpPr/>
          <p:nvPr/>
        </p:nvSpPr>
        <p:spPr>
          <a:xfrm>
            <a:off x="8475785" y="6546929"/>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9</a:t>
            </a:r>
            <a:endParaRPr kumimoji="1" lang="ja-JP" altLang="en-US" dirty="0">
              <a:solidFill>
                <a:schemeClr val="tx1"/>
              </a:solidFill>
            </a:endParaRPr>
          </a:p>
        </p:txBody>
      </p:sp>
      <p:sp>
        <p:nvSpPr>
          <p:cNvPr id="15" name="Google Shape;192;p11"/>
          <p:cNvSpPr txBox="1"/>
          <p:nvPr/>
        </p:nvSpPr>
        <p:spPr>
          <a:xfrm>
            <a:off x="13226" y="150875"/>
            <a:ext cx="9130774" cy="461624"/>
          </a:xfrm>
          <a:prstGeom prst="rect">
            <a:avLst/>
          </a:prstGeom>
          <a:solidFill>
            <a:srgbClr val="00B050"/>
          </a:solidFill>
          <a:ln>
            <a:noFill/>
          </a:ln>
        </p:spPr>
        <p:txBody>
          <a:bodyPr spcFirstLastPara="1" wrap="square" lIns="91425" tIns="45700" rIns="91425" bIns="45700" anchor="t" anchorCtr="0">
            <a:spAutoFit/>
          </a:bodyPr>
          <a:lstStyle/>
          <a:p>
            <a:pPr lvl="0">
              <a:buClr>
                <a:schemeClr val="lt1"/>
              </a:buClr>
              <a:buSzPts val="2400"/>
            </a:pPr>
            <a:r>
              <a:rPr lang="ja-JP" altLang="en-US" sz="2400" b="1" dirty="0" smtClean="0">
                <a:solidFill>
                  <a:schemeClr val="lt1"/>
                </a:solidFill>
                <a:latin typeface="ＭＳ ゴシック" panose="020B0609070205080204" pitchFamily="49" charset="-128"/>
                <a:ea typeface="ＭＳ ゴシック" panose="020B0609070205080204" pitchFamily="49" charset="-128"/>
              </a:rPr>
              <a:t>３　演習</a:t>
            </a:r>
            <a:r>
              <a:rPr lang="en-US" altLang="ja-JP" sz="2400" b="1" dirty="0" smtClean="0">
                <a:solidFill>
                  <a:schemeClr val="lt1"/>
                </a:solidFill>
                <a:latin typeface="ＭＳ ゴシック" panose="020B0609070205080204" pitchFamily="49" charset="-128"/>
                <a:ea typeface="ＭＳ ゴシック" panose="020B0609070205080204" pitchFamily="49" charset="-128"/>
              </a:rPr>
              <a:t>Ⅱ</a:t>
            </a:r>
            <a:r>
              <a:rPr lang="ja-JP" altLang="en-US" sz="2400" b="1" dirty="0" smtClean="0">
                <a:solidFill>
                  <a:schemeClr val="lt1"/>
                </a:solidFill>
                <a:latin typeface="ＭＳ ゴシック" panose="020B0609070205080204" pitchFamily="49" charset="-128"/>
                <a:ea typeface="ＭＳ ゴシック" panose="020B0609070205080204" pitchFamily="49" charset="-128"/>
              </a:rPr>
              <a:t>　「</a:t>
            </a:r>
            <a:r>
              <a:rPr lang="ja-JP" altLang="en-US" sz="2400" b="1" dirty="0">
                <a:solidFill>
                  <a:schemeClr val="lt1"/>
                </a:solidFill>
                <a:latin typeface="ＭＳ ゴシック" panose="020B0609070205080204" pitchFamily="49" charset="-128"/>
                <a:ea typeface="ＭＳ ゴシック" panose="020B0609070205080204" pitchFamily="49" charset="-128"/>
              </a:rPr>
              <a:t>児童生徒が</a:t>
            </a:r>
            <a:r>
              <a:rPr lang="ja-JP" altLang="en-US" sz="2400" b="1" dirty="0" smtClean="0">
                <a:solidFill>
                  <a:schemeClr val="lt1"/>
                </a:solidFill>
                <a:latin typeface="ＭＳ ゴシック" panose="020B0609070205080204" pitchFamily="49" charset="-128"/>
                <a:ea typeface="ＭＳ ゴシック" panose="020B0609070205080204" pitchFamily="49" charset="-128"/>
              </a:rPr>
              <a:t>主役となる授業づくり」に向けて</a:t>
            </a:r>
            <a:endParaRPr lang="ja-JP" altLang="en-US" sz="2400" b="1" dirty="0">
              <a:solidFill>
                <a:schemeClr val="lt1"/>
              </a:solidFill>
              <a:latin typeface="ＭＳ ゴシック" panose="020B0609070205080204" pitchFamily="49" charset="-128"/>
              <a:ea typeface="ＭＳ ゴシック" panose="020B0609070205080204" pitchFamily="49" charset="-128"/>
            </a:endParaRPr>
          </a:p>
        </p:txBody>
      </p:sp>
      <p:sp>
        <p:nvSpPr>
          <p:cNvPr id="16" name="Google Shape;133;p5"/>
          <p:cNvSpPr/>
          <p:nvPr/>
        </p:nvSpPr>
        <p:spPr>
          <a:xfrm>
            <a:off x="360537" y="4306357"/>
            <a:ext cx="8590127" cy="1392194"/>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lvl="0"/>
            <a:r>
              <a:rPr lang="ja-JP" altLang="en-US" sz="1600" dirty="0">
                <a:solidFill>
                  <a:srgbClr val="FF0000"/>
                </a:solidFill>
                <a:latin typeface="ＭＳ ゴシック" panose="020B0609070205080204" pitchFamily="49" charset="-128"/>
                <a:ea typeface="ＭＳ ゴシック" panose="020B0609070205080204" pitchFamily="49" charset="-128"/>
              </a:rPr>
              <a:t>　・教師は、具体的な場面と方法を考えましょう。</a:t>
            </a:r>
          </a:p>
          <a:p>
            <a:pPr lvl="0"/>
            <a:r>
              <a:rPr lang="ja-JP" altLang="en-US" sz="1600" dirty="0">
                <a:solidFill>
                  <a:srgbClr val="FF0000"/>
                </a:solidFill>
                <a:latin typeface="ＭＳ ゴシック" panose="020B0609070205080204" pitchFamily="49" charset="-128"/>
                <a:ea typeface="ＭＳ ゴシック" panose="020B0609070205080204" pitchFamily="49" charset="-128"/>
              </a:rPr>
              <a:t>　</a:t>
            </a:r>
            <a:r>
              <a:rPr lang="ja-JP" altLang="en-US" sz="1600" dirty="0" smtClean="0">
                <a:solidFill>
                  <a:srgbClr val="FF0000"/>
                </a:solidFill>
                <a:latin typeface="ＭＳ ゴシック" panose="020B0609070205080204" pitchFamily="49" charset="-128"/>
                <a:ea typeface="ＭＳ ゴシック" panose="020B0609070205080204" pitchFamily="49" charset="-128"/>
              </a:rPr>
              <a:t>・児童生徒には</a:t>
            </a:r>
            <a:r>
              <a:rPr lang="ja-JP" altLang="en-US" sz="1600" dirty="0">
                <a:solidFill>
                  <a:srgbClr val="FF0000"/>
                </a:solidFill>
                <a:latin typeface="ＭＳ ゴシック" panose="020B0609070205080204" pitchFamily="49" charset="-128"/>
                <a:ea typeface="ＭＳ ゴシック" panose="020B0609070205080204" pitchFamily="49" charset="-128"/>
              </a:rPr>
              <a:t>、先生たちが「こうしたらいいのではないか」という</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ことを考えさせまし</a:t>
            </a:r>
            <a:endParaRPr lang="en-US" altLang="ja-JP" sz="1600" dirty="0" smtClean="0">
              <a:solidFill>
                <a:srgbClr val="FF0000"/>
              </a:solidFill>
              <a:latin typeface="ＭＳ ゴシック" panose="020B0609070205080204" pitchFamily="49" charset="-128"/>
              <a:ea typeface="ＭＳ ゴシック" panose="020B0609070205080204" pitchFamily="49" charset="-128"/>
            </a:endParaRPr>
          </a:p>
          <a:p>
            <a:pPr lvl="0"/>
            <a:r>
              <a:rPr lang="ja-JP" altLang="en-US" sz="1600" dirty="0" smtClean="0">
                <a:solidFill>
                  <a:srgbClr val="FF0000"/>
                </a:solidFill>
                <a:latin typeface="ＭＳ ゴシック" panose="020B0609070205080204" pitchFamily="49" charset="-128"/>
                <a:ea typeface="ＭＳ ゴシック" panose="020B0609070205080204" pitchFamily="49" charset="-128"/>
              </a:rPr>
              <a:t>　　ょう</a:t>
            </a:r>
            <a:r>
              <a:rPr lang="ja-JP" altLang="en-US" sz="1600" dirty="0">
                <a:solidFill>
                  <a:srgbClr val="FF0000"/>
                </a:solidFill>
                <a:latin typeface="ＭＳ ゴシック" panose="020B0609070205080204" pitchFamily="49" charset="-128"/>
                <a:ea typeface="ＭＳ ゴシック" panose="020B0609070205080204" pitchFamily="49" charset="-128"/>
              </a:rPr>
              <a:t>。この後の意見交流</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で児童生徒の考えを発表させます</a:t>
            </a:r>
            <a:r>
              <a:rPr lang="ja-JP" altLang="en-US" sz="1600" dirty="0">
                <a:solidFill>
                  <a:srgbClr val="FF0000"/>
                </a:solidFill>
                <a:latin typeface="ＭＳ ゴシック" panose="020B0609070205080204" pitchFamily="49" charset="-128"/>
                <a:ea typeface="ＭＳ ゴシック" panose="020B0609070205080204" pitchFamily="49" charset="-128"/>
              </a:rPr>
              <a:t>。　</a:t>
            </a:r>
            <a:endParaRPr sz="1600" dirty="0">
              <a:solidFill>
                <a:srgbClr val="FF0000"/>
              </a:solidFill>
              <a:latin typeface="ＭＳ ゴシック" panose="020B0609070205080204" pitchFamily="49" charset="-128"/>
              <a:ea typeface="ＭＳ ゴシック" panose="020B0609070205080204" pitchFamily="49" charset="-128"/>
              <a:sym typeface="Arial"/>
            </a:endParaRPr>
          </a:p>
        </p:txBody>
      </p:sp>
    </p:spTree>
    <p:extLst>
      <p:ext uri="{BB962C8B-B14F-4D97-AF65-F5344CB8AC3E}">
        <p14:creationId xmlns:p14="http://schemas.microsoft.com/office/powerpoint/2010/main" val="182355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p:nvPr/>
        </p:nvSpPr>
        <p:spPr>
          <a:xfrm>
            <a:off x="275171" y="1415722"/>
            <a:ext cx="4078800" cy="4268689"/>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ja-JP" altLang="en-US" sz="2000" dirty="0">
                <a:solidFill>
                  <a:schemeClr val="dk1"/>
                </a:solidFill>
                <a:latin typeface="ＭＳ ゴシック" panose="020B0609070205080204" pitchFamily="49" charset="-128"/>
                <a:ea typeface="ＭＳ ゴシック" panose="020B0609070205080204" pitchFamily="49" charset="-128"/>
              </a:rPr>
              <a:t>教師</a:t>
            </a:r>
            <a:r>
              <a:rPr lang="ja-JP" altLang="en-US" sz="2000" dirty="0" smtClean="0">
                <a:solidFill>
                  <a:schemeClr val="dk1"/>
                </a:solidFill>
                <a:latin typeface="ＭＳ ゴシック" panose="020B0609070205080204" pitchFamily="49" charset="-128"/>
                <a:ea typeface="ＭＳ ゴシック" panose="020B0609070205080204" pitchFamily="49" charset="-128"/>
              </a:rPr>
              <a:t>の具体的な方法</a:t>
            </a:r>
            <a:endParaRPr sz="2000" dirty="0">
              <a:solidFill>
                <a:schemeClr val="dk1"/>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157" name="Google Shape;157;p8"/>
          <p:cNvSpPr/>
          <p:nvPr/>
        </p:nvSpPr>
        <p:spPr>
          <a:xfrm>
            <a:off x="-349593" y="871120"/>
            <a:ext cx="1007512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（２</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（１）で考えた意見について</a:t>
            </a:r>
            <a:r>
              <a:rPr lang="ja-JP" altLang="en-US" sz="2400" dirty="0" smtClean="0">
                <a:latin typeface="ＭＳ ゴシック" panose="020B0609070205080204" pitchFamily="49" charset="-128"/>
                <a:ea typeface="ＭＳ ゴシック" panose="020B0609070205080204" pitchFamily="49" charset="-128"/>
              </a:rPr>
              <a:t>、</a:t>
            </a:r>
            <a:r>
              <a:rPr lang="ja-JP" sz="2400" dirty="0" smtClean="0">
                <a:latin typeface="ＭＳ ゴシック" panose="020B0609070205080204" pitchFamily="49" charset="-128"/>
                <a:ea typeface="ＭＳ ゴシック" panose="020B0609070205080204" pitchFamily="49" charset="-128"/>
              </a:rPr>
              <a:t>交流</a:t>
            </a:r>
            <a:r>
              <a:rPr lang="ja-JP" sz="2400" dirty="0">
                <a:latin typeface="ＭＳ ゴシック" panose="020B0609070205080204" pitchFamily="49" charset="-128"/>
                <a:ea typeface="ＭＳ ゴシック" panose="020B0609070205080204" pitchFamily="49" charset="-128"/>
              </a:rPr>
              <a:t>しましょう</a:t>
            </a:r>
            <a:r>
              <a:rPr lang="ja-JP" sz="2400" dirty="0" smtClean="0">
                <a:latin typeface="ＭＳ ゴシック" panose="020B0609070205080204" pitchFamily="49" charset="-128"/>
                <a:ea typeface="ＭＳ ゴシック" panose="020B0609070205080204" pitchFamily="49" charset="-128"/>
              </a:rPr>
              <a:t>。</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sz="2400" dirty="0">
                <a:solidFill>
                  <a:srgbClr val="000000"/>
                </a:solidFill>
                <a:latin typeface="ＭＳ ゴシック" panose="020B0609070205080204" pitchFamily="49" charset="-128"/>
                <a:ea typeface="ＭＳ ゴシック" panose="020B0609070205080204" pitchFamily="49" charset="-128"/>
                <a:sym typeface="Arial"/>
              </a:rPr>
              <a:t>１５分</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endParaRPr sz="2400" dirty="0">
              <a:latin typeface="ＭＳ ゴシック" panose="020B0609070205080204" pitchFamily="49" charset="-128"/>
              <a:ea typeface="ＭＳ ゴシック" panose="020B0609070205080204" pitchFamily="49" charset="-128"/>
            </a:endParaRPr>
          </a:p>
        </p:txBody>
      </p:sp>
      <p:sp>
        <p:nvSpPr>
          <p:cNvPr id="160" name="Google Shape;160;p8"/>
          <p:cNvSpPr/>
          <p:nvPr/>
        </p:nvSpPr>
        <p:spPr>
          <a:xfrm>
            <a:off x="4741000" y="1415721"/>
            <a:ext cx="4078800" cy="4268689"/>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ja-JP" altLang="en-US" sz="2000" dirty="0" smtClean="0">
                <a:solidFill>
                  <a:schemeClr val="dk1"/>
                </a:solidFill>
                <a:latin typeface="ＭＳ ゴシック" panose="020B0609070205080204" pitchFamily="49" charset="-128"/>
                <a:ea typeface="ＭＳ ゴシック" panose="020B0609070205080204" pitchFamily="49" charset="-128"/>
              </a:rPr>
              <a:t>児童生徒の考え</a:t>
            </a:r>
            <a:endParaRPr lang="en-US" altLang="ja-JP" sz="2000" dirty="0" smtClean="0">
              <a:solidFill>
                <a:schemeClr val="dk1"/>
              </a:solidFill>
              <a:latin typeface="ＭＳ ゴシック" panose="020B0609070205080204" pitchFamily="49" charset="-128"/>
              <a:ea typeface="ＭＳ ゴシック" panose="020B0609070205080204" pitchFamily="49" charset="-128"/>
            </a:endParaRPr>
          </a:p>
          <a:p>
            <a:pPr marL="0" lvl="0" indent="0" algn="l" rtl="0">
              <a:spcBef>
                <a:spcPts val="0"/>
              </a:spcBef>
              <a:spcAft>
                <a:spcPts val="0"/>
              </a:spcAft>
              <a:buNone/>
            </a:pPr>
            <a:r>
              <a:rPr lang="ja-JP" altLang="en-US" sz="1200" dirty="0" smtClean="0">
                <a:solidFill>
                  <a:schemeClr val="dk1"/>
                </a:solidFill>
                <a:latin typeface="ＭＳ ゴシック" panose="020B0609070205080204" pitchFamily="49" charset="-128"/>
                <a:ea typeface="ＭＳ ゴシック" panose="020B0609070205080204" pitchFamily="49" charset="-128"/>
              </a:rPr>
              <a:t>「先生たちは〇〇したらいいのでは</a:t>
            </a:r>
            <a:r>
              <a:rPr lang="ja-JP" altLang="en-US" sz="1200" dirty="0">
                <a:solidFill>
                  <a:schemeClr val="dk1"/>
                </a:solidFill>
                <a:latin typeface="ＭＳ ゴシック" panose="020B0609070205080204" pitchFamily="49" charset="-128"/>
                <a:ea typeface="ＭＳ ゴシック" panose="020B0609070205080204" pitchFamily="49" charset="-128"/>
              </a:rPr>
              <a:t>ない</a:t>
            </a:r>
            <a:r>
              <a:rPr lang="ja-JP" altLang="en-US" sz="1200" dirty="0" smtClean="0">
                <a:solidFill>
                  <a:schemeClr val="dk1"/>
                </a:solidFill>
                <a:latin typeface="ＭＳ ゴシック" panose="020B0609070205080204" pitchFamily="49" charset="-128"/>
                <a:ea typeface="ＭＳ ゴシック" panose="020B0609070205080204" pitchFamily="49" charset="-128"/>
              </a:rPr>
              <a:t>か・</a:t>
            </a:r>
            <a:r>
              <a:rPr lang="ja-JP" altLang="en-US" sz="1200" dirty="0">
                <a:solidFill>
                  <a:schemeClr val="dk1"/>
                </a:solidFill>
                <a:latin typeface="ＭＳ ゴシック" panose="020B0609070205080204" pitchFamily="49" charset="-128"/>
                <a:ea typeface="ＭＳ ゴシック" panose="020B0609070205080204" pitchFamily="49" charset="-128"/>
              </a:rPr>
              <a:t>・」</a:t>
            </a:r>
            <a:endParaRPr sz="1200" dirty="0">
              <a:solidFill>
                <a:schemeClr val="dk1"/>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61" name="Google Shape;161;p8"/>
          <p:cNvPicPr preferRelativeResize="0"/>
          <p:nvPr/>
        </p:nvPicPr>
        <p:blipFill rotWithShape="1">
          <a:blip r:embed="rId3">
            <a:alphaModFix/>
          </a:blip>
          <a:srcRect/>
          <a:stretch/>
        </p:blipFill>
        <p:spPr>
          <a:xfrm>
            <a:off x="3308388" y="4105965"/>
            <a:ext cx="2531224" cy="1569350"/>
          </a:xfrm>
          <a:prstGeom prst="rect">
            <a:avLst/>
          </a:prstGeom>
          <a:noFill/>
          <a:ln>
            <a:noFill/>
          </a:ln>
        </p:spPr>
      </p:pic>
      <p:sp>
        <p:nvSpPr>
          <p:cNvPr id="9" name="Google Shape;141;p6"/>
          <p:cNvSpPr/>
          <p:nvPr/>
        </p:nvSpPr>
        <p:spPr>
          <a:xfrm>
            <a:off x="1267096" y="60892"/>
            <a:ext cx="546027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　</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児童生徒が主役になる</a:t>
            </a:r>
            <a:r>
              <a:rPr lang="ja-JP" sz="2400" b="1" dirty="0" smtClean="0">
                <a:solidFill>
                  <a:schemeClr val="lt1"/>
                </a:solidFill>
                <a:latin typeface="ＭＳ ゴシック" panose="020B0609070205080204" pitchFamily="49" charset="-128"/>
                <a:ea typeface="ＭＳ ゴシック" panose="020B0609070205080204" pitchFamily="49" charset="-128"/>
              </a:rPr>
              <a:t>授業</a:t>
            </a:r>
            <a:r>
              <a:rPr lang="ja-JP" sz="2400" b="1" dirty="0">
                <a:solidFill>
                  <a:schemeClr val="lt1"/>
                </a:solidFill>
                <a:latin typeface="ＭＳ ゴシック" panose="020B0609070205080204" pitchFamily="49" charset="-128"/>
                <a:ea typeface="ＭＳ ゴシック" panose="020B0609070205080204" pitchFamily="49" charset="-128"/>
                <a:sym typeface="Arial"/>
              </a:rPr>
              <a:t>」とは</a:t>
            </a:r>
            <a:endParaRPr sz="2400" b="1"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10" name="Google Shape;133;p5"/>
          <p:cNvSpPr/>
          <p:nvPr/>
        </p:nvSpPr>
        <p:spPr>
          <a:xfrm>
            <a:off x="328200" y="5867133"/>
            <a:ext cx="8491600" cy="789491"/>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marL="0" marR="0" lvl="0" indent="0" algn="l" rtl="0">
              <a:spcBef>
                <a:spcPts val="0"/>
              </a:spcBef>
              <a:spcAft>
                <a:spcPts val="0"/>
              </a:spcAft>
              <a:buNone/>
            </a:pPr>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教師の具体的な方法を先に述べて、それに対する児童生徒からの感想や考えを聞きましょう。</a:t>
            </a:r>
            <a:endParaRPr sz="1600" dirty="0">
              <a:solidFill>
                <a:srgbClr val="FF0000"/>
              </a:solidFill>
              <a:latin typeface="ＭＳ ゴシック" panose="020B0609070205080204" pitchFamily="49" charset="-128"/>
              <a:ea typeface="ＭＳ ゴシック" panose="020B0609070205080204" pitchFamily="49" charset="-128"/>
              <a:sym typeface="Arial"/>
            </a:endParaRPr>
          </a:p>
        </p:txBody>
      </p:sp>
      <p:sp>
        <p:nvSpPr>
          <p:cNvPr id="12" name="下矢印 11"/>
          <p:cNvSpPr/>
          <p:nvPr/>
        </p:nvSpPr>
        <p:spPr>
          <a:xfrm rot="5400000">
            <a:off x="4390435" y="2199353"/>
            <a:ext cx="367130" cy="578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335108" y="6543457"/>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10</a:t>
            </a:r>
            <a:endParaRPr kumimoji="1" lang="ja-JP" altLang="en-US" dirty="0">
              <a:solidFill>
                <a:schemeClr val="tx1"/>
              </a:solidFill>
            </a:endParaRPr>
          </a:p>
        </p:txBody>
      </p:sp>
      <p:sp>
        <p:nvSpPr>
          <p:cNvPr id="14" name="Google Shape;192;p11"/>
          <p:cNvSpPr txBox="1"/>
          <p:nvPr/>
        </p:nvSpPr>
        <p:spPr>
          <a:xfrm>
            <a:off x="13226" y="150875"/>
            <a:ext cx="9130774" cy="461624"/>
          </a:xfrm>
          <a:prstGeom prst="rect">
            <a:avLst/>
          </a:prstGeom>
          <a:solidFill>
            <a:srgbClr val="00B050"/>
          </a:solidFill>
          <a:ln>
            <a:noFill/>
          </a:ln>
        </p:spPr>
        <p:txBody>
          <a:bodyPr spcFirstLastPara="1" wrap="square" lIns="91425" tIns="45700" rIns="91425" bIns="45700" anchor="t" anchorCtr="0">
            <a:spAutoFit/>
          </a:bodyPr>
          <a:lstStyle/>
          <a:p>
            <a:pPr lvl="0">
              <a:buClr>
                <a:schemeClr val="lt1"/>
              </a:buClr>
              <a:buSzPts val="2400"/>
            </a:pPr>
            <a:r>
              <a:rPr lang="ja-JP" altLang="en-US" sz="2400" b="1" dirty="0" smtClean="0">
                <a:solidFill>
                  <a:schemeClr val="lt1"/>
                </a:solidFill>
                <a:latin typeface="ＭＳ ゴシック" panose="020B0609070205080204" pitchFamily="49" charset="-128"/>
                <a:ea typeface="ＭＳ ゴシック" panose="020B0609070205080204" pitchFamily="49" charset="-128"/>
              </a:rPr>
              <a:t>３　演習</a:t>
            </a:r>
            <a:r>
              <a:rPr lang="en-US" altLang="ja-JP" sz="2400" b="1" dirty="0" smtClean="0">
                <a:solidFill>
                  <a:schemeClr val="lt1"/>
                </a:solidFill>
                <a:latin typeface="ＭＳ ゴシック" panose="020B0609070205080204" pitchFamily="49" charset="-128"/>
                <a:ea typeface="ＭＳ ゴシック" panose="020B0609070205080204" pitchFamily="49" charset="-128"/>
              </a:rPr>
              <a:t>Ⅱ</a:t>
            </a:r>
            <a:r>
              <a:rPr lang="ja-JP" altLang="en-US" sz="2400" b="1" dirty="0" smtClean="0">
                <a:solidFill>
                  <a:schemeClr val="lt1"/>
                </a:solidFill>
                <a:latin typeface="ＭＳ ゴシック" panose="020B0609070205080204" pitchFamily="49" charset="-128"/>
                <a:ea typeface="ＭＳ ゴシック" panose="020B0609070205080204" pitchFamily="49" charset="-128"/>
              </a:rPr>
              <a:t>　「</a:t>
            </a:r>
            <a:r>
              <a:rPr lang="ja-JP" altLang="en-US" sz="2400" b="1" dirty="0">
                <a:solidFill>
                  <a:schemeClr val="lt1"/>
                </a:solidFill>
                <a:latin typeface="ＭＳ ゴシック" panose="020B0609070205080204" pitchFamily="49" charset="-128"/>
                <a:ea typeface="ＭＳ ゴシック" panose="020B0609070205080204" pitchFamily="49" charset="-128"/>
              </a:rPr>
              <a:t>児童生徒が</a:t>
            </a:r>
            <a:r>
              <a:rPr lang="ja-JP" altLang="en-US" sz="2400" b="1" dirty="0" smtClean="0">
                <a:solidFill>
                  <a:schemeClr val="lt1"/>
                </a:solidFill>
                <a:latin typeface="ＭＳ ゴシック" panose="020B0609070205080204" pitchFamily="49" charset="-128"/>
                <a:ea typeface="ＭＳ ゴシック" panose="020B0609070205080204" pitchFamily="49" charset="-128"/>
              </a:rPr>
              <a:t>主役となる授業づくり」に向けて</a:t>
            </a:r>
            <a:endParaRPr lang="ja-JP" altLang="en-US" sz="2400" b="1" dirty="0">
              <a:solidFill>
                <a:schemeClr val="lt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8083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85800" y="992046"/>
            <a:ext cx="922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３</a:t>
            </a:r>
            <a:r>
              <a:rPr 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全体で意見を交流しましょう</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５</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分</a:t>
            </a:r>
            <a:r>
              <a:rPr lang="ja-JP" sz="2400" dirty="0">
                <a:solidFill>
                  <a:srgbClr val="000000"/>
                </a:solidFill>
                <a:latin typeface="ＭＳ ゴシック" panose="020B0609070205080204" pitchFamily="49" charset="-128"/>
                <a:ea typeface="ＭＳ ゴシック" panose="020B0609070205080204" pitchFamily="49" charset="-128"/>
                <a:sym typeface="Arial"/>
              </a:rPr>
              <a:t>）</a:t>
            </a:r>
            <a:r>
              <a:rPr lang="ja-JP"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endParaRPr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47" name="Google Shape;147;p7"/>
          <p:cNvSpPr/>
          <p:nvPr/>
        </p:nvSpPr>
        <p:spPr>
          <a:xfrm>
            <a:off x="360537" y="1617743"/>
            <a:ext cx="8590127" cy="5115566"/>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41;p6"/>
          <p:cNvSpPr/>
          <p:nvPr/>
        </p:nvSpPr>
        <p:spPr>
          <a:xfrm>
            <a:off x="1267096" y="60892"/>
            <a:ext cx="546027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　</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児童生徒が主役になる</a:t>
            </a:r>
            <a:r>
              <a:rPr lang="ja-JP" sz="2400" b="1" dirty="0" smtClean="0">
                <a:solidFill>
                  <a:schemeClr val="lt1"/>
                </a:solidFill>
                <a:latin typeface="ＭＳ ゴシック" panose="020B0609070205080204" pitchFamily="49" charset="-128"/>
                <a:ea typeface="ＭＳ ゴシック" panose="020B0609070205080204" pitchFamily="49" charset="-128"/>
              </a:rPr>
              <a:t>授業</a:t>
            </a:r>
            <a:r>
              <a:rPr lang="ja-JP" sz="2400" b="1" dirty="0">
                <a:solidFill>
                  <a:schemeClr val="lt1"/>
                </a:solidFill>
                <a:latin typeface="ＭＳ ゴシック" panose="020B0609070205080204" pitchFamily="49" charset="-128"/>
                <a:ea typeface="ＭＳ ゴシック" panose="020B0609070205080204" pitchFamily="49" charset="-128"/>
                <a:sym typeface="Arial"/>
              </a:rPr>
              <a:t>」とは</a:t>
            </a:r>
            <a:endParaRPr sz="2400" b="1"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7" name="正方形/長方形 6"/>
          <p:cNvSpPr/>
          <p:nvPr/>
        </p:nvSpPr>
        <p:spPr>
          <a:xfrm>
            <a:off x="8475785" y="6501315"/>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11</a:t>
            </a:r>
            <a:endParaRPr kumimoji="1" lang="ja-JP" altLang="en-US" dirty="0">
              <a:solidFill>
                <a:schemeClr val="tx1"/>
              </a:solidFill>
            </a:endParaRPr>
          </a:p>
        </p:txBody>
      </p:sp>
      <p:sp>
        <p:nvSpPr>
          <p:cNvPr id="11" name="Google Shape;192;p11"/>
          <p:cNvSpPr txBox="1"/>
          <p:nvPr/>
        </p:nvSpPr>
        <p:spPr>
          <a:xfrm>
            <a:off x="13226" y="150875"/>
            <a:ext cx="9130774" cy="461624"/>
          </a:xfrm>
          <a:prstGeom prst="rect">
            <a:avLst/>
          </a:prstGeom>
          <a:solidFill>
            <a:srgbClr val="00B050"/>
          </a:solidFill>
          <a:ln>
            <a:noFill/>
          </a:ln>
        </p:spPr>
        <p:txBody>
          <a:bodyPr spcFirstLastPara="1" wrap="square" lIns="91425" tIns="45700" rIns="91425" bIns="45700" anchor="t" anchorCtr="0">
            <a:spAutoFit/>
          </a:bodyPr>
          <a:lstStyle/>
          <a:p>
            <a:pPr lvl="0">
              <a:buClr>
                <a:schemeClr val="lt1"/>
              </a:buClr>
              <a:buSzPts val="2400"/>
            </a:pPr>
            <a:r>
              <a:rPr lang="ja-JP" altLang="en-US" sz="2400" b="1" dirty="0" smtClean="0">
                <a:solidFill>
                  <a:schemeClr val="lt1"/>
                </a:solidFill>
                <a:latin typeface="ＭＳ ゴシック" panose="020B0609070205080204" pitchFamily="49" charset="-128"/>
                <a:ea typeface="ＭＳ ゴシック" panose="020B0609070205080204" pitchFamily="49" charset="-128"/>
              </a:rPr>
              <a:t>３　演習</a:t>
            </a:r>
            <a:r>
              <a:rPr lang="en-US" altLang="ja-JP" sz="2400" b="1" dirty="0" smtClean="0">
                <a:solidFill>
                  <a:schemeClr val="lt1"/>
                </a:solidFill>
                <a:latin typeface="ＭＳ ゴシック" panose="020B0609070205080204" pitchFamily="49" charset="-128"/>
                <a:ea typeface="ＭＳ ゴシック" panose="020B0609070205080204" pitchFamily="49" charset="-128"/>
              </a:rPr>
              <a:t>Ⅱ</a:t>
            </a:r>
            <a:r>
              <a:rPr lang="ja-JP" altLang="en-US" sz="2400" b="1" dirty="0" smtClean="0">
                <a:solidFill>
                  <a:schemeClr val="lt1"/>
                </a:solidFill>
                <a:latin typeface="ＭＳ ゴシック" panose="020B0609070205080204" pitchFamily="49" charset="-128"/>
                <a:ea typeface="ＭＳ ゴシック" panose="020B0609070205080204" pitchFamily="49" charset="-128"/>
              </a:rPr>
              <a:t>　「</a:t>
            </a:r>
            <a:r>
              <a:rPr lang="ja-JP" altLang="en-US" sz="2400" b="1" dirty="0">
                <a:solidFill>
                  <a:schemeClr val="lt1"/>
                </a:solidFill>
                <a:latin typeface="ＭＳ ゴシック" panose="020B0609070205080204" pitchFamily="49" charset="-128"/>
                <a:ea typeface="ＭＳ ゴシック" panose="020B0609070205080204" pitchFamily="49" charset="-128"/>
              </a:rPr>
              <a:t>児童生徒が</a:t>
            </a:r>
            <a:r>
              <a:rPr lang="ja-JP" altLang="en-US" sz="2400" b="1" dirty="0" smtClean="0">
                <a:solidFill>
                  <a:schemeClr val="lt1"/>
                </a:solidFill>
                <a:latin typeface="ＭＳ ゴシック" panose="020B0609070205080204" pitchFamily="49" charset="-128"/>
                <a:ea typeface="ＭＳ ゴシック" panose="020B0609070205080204" pitchFamily="49" charset="-128"/>
              </a:rPr>
              <a:t>主役となる授業づくり」に向けて</a:t>
            </a:r>
            <a:endParaRPr lang="ja-JP" altLang="en-US" sz="2400" b="1" dirty="0">
              <a:solidFill>
                <a:schemeClr val="lt1"/>
              </a:solidFill>
              <a:latin typeface="ＭＳ ゴシック" panose="020B0609070205080204" pitchFamily="49" charset="-128"/>
              <a:ea typeface="ＭＳ ゴシック" panose="020B0609070205080204" pitchFamily="49" charset="-128"/>
            </a:endParaRPr>
          </a:p>
        </p:txBody>
      </p:sp>
      <p:sp>
        <p:nvSpPr>
          <p:cNvPr id="12" name="Google Shape;133;p5"/>
          <p:cNvSpPr/>
          <p:nvPr/>
        </p:nvSpPr>
        <p:spPr>
          <a:xfrm>
            <a:off x="555732" y="2829077"/>
            <a:ext cx="8394932" cy="1607455"/>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lvl="0"/>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a:t>
            </a:r>
            <a:r>
              <a:rPr lang="ja-JP" altLang="en-US" sz="1600" dirty="0">
                <a:solidFill>
                  <a:srgbClr val="FF0000"/>
                </a:solidFill>
                <a:latin typeface="ＭＳ ゴシック" panose="020B0609070205080204" pitchFamily="49" charset="-128"/>
                <a:ea typeface="ＭＳ ゴシック" panose="020B0609070205080204" pitchFamily="49" charset="-128"/>
              </a:rPr>
              <a:t>演習</a:t>
            </a:r>
            <a:r>
              <a:rPr lang="en-US" altLang="ja-JP" sz="1600" dirty="0">
                <a:solidFill>
                  <a:srgbClr val="FF0000"/>
                </a:solidFill>
                <a:latin typeface="ＭＳ ゴシック" panose="020B0609070205080204" pitchFamily="49" charset="-128"/>
                <a:ea typeface="ＭＳ ゴシック" panose="020B0609070205080204" pitchFamily="49" charset="-128"/>
              </a:rPr>
              <a:t>Ⅰ</a:t>
            </a:r>
            <a:r>
              <a:rPr lang="ja-JP" altLang="en-US" sz="1600" dirty="0">
                <a:solidFill>
                  <a:srgbClr val="FF0000"/>
                </a:solidFill>
                <a:latin typeface="ＭＳ ゴシック" panose="020B0609070205080204" pitchFamily="49" charset="-128"/>
                <a:ea typeface="ＭＳ ゴシック" panose="020B0609070205080204" pitchFamily="49" charset="-128"/>
              </a:rPr>
              <a:t>と演習</a:t>
            </a:r>
            <a:r>
              <a:rPr lang="en-US" altLang="ja-JP" sz="1600" dirty="0">
                <a:solidFill>
                  <a:srgbClr val="FF0000"/>
                </a:solidFill>
                <a:latin typeface="ＭＳ ゴシック" panose="020B0609070205080204" pitchFamily="49" charset="-128"/>
                <a:ea typeface="ＭＳ ゴシック" panose="020B0609070205080204" pitchFamily="49" charset="-128"/>
              </a:rPr>
              <a:t>Ⅱ</a:t>
            </a:r>
            <a:r>
              <a:rPr lang="ja-JP" altLang="en-US" sz="1600" dirty="0">
                <a:solidFill>
                  <a:srgbClr val="FF0000"/>
                </a:solidFill>
                <a:latin typeface="ＭＳ ゴシック" panose="020B0609070205080204" pitchFamily="49" charset="-128"/>
                <a:ea typeface="ＭＳ ゴシック" panose="020B0609070205080204" pitchFamily="49" charset="-128"/>
              </a:rPr>
              <a:t>を通して、各グループで考えた</a:t>
            </a:r>
          </a:p>
          <a:p>
            <a:pPr lvl="0"/>
            <a:r>
              <a:rPr lang="ja-JP" altLang="en-US" sz="1600" dirty="0">
                <a:solidFill>
                  <a:srgbClr val="FF0000"/>
                </a:solidFill>
                <a:latin typeface="ＭＳ ゴシック" panose="020B0609070205080204" pitchFamily="49" charset="-128"/>
                <a:ea typeface="ＭＳ ゴシック" panose="020B0609070205080204" pitchFamily="49" charset="-128"/>
              </a:rPr>
              <a:t>　①「児童生徒が主役となる授業」とはどういう授業か</a:t>
            </a:r>
          </a:p>
          <a:p>
            <a:pPr lvl="0"/>
            <a:r>
              <a:rPr lang="ja-JP" altLang="en-US" sz="1600" dirty="0">
                <a:solidFill>
                  <a:srgbClr val="FF0000"/>
                </a:solidFill>
                <a:latin typeface="ＭＳ ゴシック" panose="020B0609070205080204" pitchFamily="49" charset="-128"/>
                <a:ea typeface="ＭＳ ゴシック" panose="020B0609070205080204" pitchFamily="49" charset="-128"/>
              </a:rPr>
              <a:t>　②　①を実現するための具体的な方法と児童生徒から</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の考え</a:t>
            </a:r>
            <a:endParaRPr lang="en-US" altLang="ja-JP" sz="1600" dirty="0" smtClean="0">
              <a:solidFill>
                <a:srgbClr val="FF0000"/>
              </a:solidFill>
              <a:latin typeface="ＭＳ ゴシック" panose="020B0609070205080204" pitchFamily="49" charset="-128"/>
              <a:ea typeface="ＭＳ ゴシック" panose="020B0609070205080204" pitchFamily="49" charset="-128"/>
            </a:endParaRPr>
          </a:p>
          <a:p>
            <a:pPr lvl="0"/>
            <a:r>
              <a:rPr lang="ja-JP" altLang="en-US" sz="1600" dirty="0" smtClean="0">
                <a:solidFill>
                  <a:srgbClr val="FF0000"/>
                </a:solidFill>
                <a:latin typeface="ＭＳ ゴシック" panose="020B0609070205080204" pitchFamily="49" charset="-128"/>
                <a:ea typeface="ＭＳ ゴシック" panose="020B0609070205080204" pitchFamily="49" charset="-128"/>
              </a:rPr>
              <a:t>を</a:t>
            </a:r>
            <a:r>
              <a:rPr lang="ja-JP" altLang="en-US" sz="1600" dirty="0">
                <a:solidFill>
                  <a:srgbClr val="FF0000"/>
                </a:solidFill>
                <a:latin typeface="ＭＳ ゴシック" panose="020B0609070205080204" pitchFamily="49" charset="-128"/>
                <a:ea typeface="ＭＳ ゴシック" panose="020B0609070205080204" pitchFamily="49" charset="-128"/>
              </a:rPr>
              <a:t>共有しましょう</a:t>
            </a:r>
            <a:r>
              <a:rPr lang="ja-JP" altLang="en-US" sz="1600" dirty="0" smtClean="0">
                <a:solidFill>
                  <a:srgbClr val="FF0000"/>
                </a:solidFill>
                <a:latin typeface="ＭＳ ゴシック" panose="020B0609070205080204" pitchFamily="49" charset="-128"/>
                <a:ea typeface="ＭＳ ゴシック" panose="020B0609070205080204" pitchFamily="49" charset="-128"/>
              </a:rPr>
              <a:t>。</a:t>
            </a:r>
            <a:endParaRPr sz="1600" dirty="0">
              <a:solidFill>
                <a:srgbClr val="FF0000"/>
              </a:solidFill>
              <a:latin typeface="ＭＳ ゴシック" panose="020B0609070205080204" pitchFamily="49" charset="-128"/>
              <a:ea typeface="ＭＳ ゴシック" panose="020B0609070205080204" pitchFamily="49" charset="-128"/>
              <a:sym typeface="Arial"/>
            </a:endParaRPr>
          </a:p>
        </p:txBody>
      </p:sp>
    </p:spTree>
    <p:extLst>
      <p:ext uri="{BB962C8B-B14F-4D97-AF65-F5344CB8AC3E}">
        <p14:creationId xmlns:p14="http://schemas.microsoft.com/office/powerpoint/2010/main" val="62533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p:nvPr/>
        </p:nvSpPr>
        <p:spPr>
          <a:xfrm>
            <a:off x="290587" y="770634"/>
            <a:ext cx="8712736" cy="5301427"/>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4"/>
          <p:cNvSpPr txBox="1"/>
          <p:nvPr/>
        </p:nvSpPr>
        <p:spPr>
          <a:xfrm>
            <a:off x="1" y="95025"/>
            <a:ext cx="3796144" cy="461700"/>
          </a:xfrm>
          <a:prstGeom prst="rect">
            <a:avLst/>
          </a:prstGeom>
          <a:solidFill>
            <a:srgbClr val="00B050"/>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lt1"/>
              </a:buClr>
              <a:buSzPts val="2400"/>
              <a:buFont typeface="Arial"/>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４　振り返りとこれから</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pic>
        <p:nvPicPr>
          <p:cNvPr id="236" name="Google Shape;236;p14"/>
          <p:cNvPicPr preferRelativeResize="0"/>
          <p:nvPr/>
        </p:nvPicPr>
        <p:blipFill rotWithShape="1">
          <a:blip r:embed="rId3">
            <a:alphaModFix/>
          </a:blip>
          <a:srcRect r="44053"/>
          <a:stretch/>
        </p:blipFill>
        <p:spPr>
          <a:xfrm>
            <a:off x="7453745" y="4723255"/>
            <a:ext cx="1180197" cy="1151074"/>
          </a:xfrm>
          <a:prstGeom prst="rect">
            <a:avLst/>
          </a:prstGeom>
          <a:solidFill>
            <a:srgbClr val="FFFF00"/>
          </a:solidFill>
          <a:ln>
            <a:noFill/>
          </a:ln>
        </p:spPr>
      </p:pic>
      <p:sp>
        <p:nvSpPr>
          <p:cNvPr id="7" name="正方形/長方形 6"/>
          <p:cNvSpPr/>
          <p:nvPr/>
        </p:nvSpPr>
        <p:spPr>
          <a:xfrm>
            <a:off x="8335108" y="6479931"/>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12</a:t>
            </a:r>
            <a:endParaRPr kumimoji="1" lang="ja-JP" altLang="en-US" dirty="0">
              <a:solidFill>
                <a:schemeClr val="tx1"/>
              </a:solidFill>
            </a:endParaRPr>
          </a:p>
        </p:txBody>
      </p:sp>
      <p:sp>
        <p:nvSpPr>
          <p:cNvPr id="8" name="Google Shape;133;p5"/>
          <p:cNvSpPr/>
          <p:nvPr/>
        </p:nvSpPr>
        <p:spPr>
          <a:xfrm>
            <a:off x="401155" y="1145973"/>
            <a:ext cx="8491600" cy="1387053"/>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lvl="0"/>
            <a:r>
              <a:rPr lang="ja-JP" altLang="en-US" sz="1600" dirty="0">
                <a:solidFill>
                  <a:srgbClr val="FF0000"/>
                </a:solidFill>
                <a:latin typeface="ＭＳ ゴシック" panose="020B0609070205080204" pitchFamily="49" charset="-128"/>
                <a:ea typeface="ＭＳ ゴシック" panose="020B0609070205080204" pitchFamily="49" charset="-128"/>
              </a:rPr>
              <a:t>　・児童生徒の</a:t>
            </a:r>
            <a:r>
              <a:rPr lang="ja-JP" altLang="en-US" sz="1600" dirty="0" smtClean="0">
                <a:solidFill>
                  <a:srgbClr val="FF0000"/>
                </a:solidFill>
                <a:latin typeface="ＭＳ ゴシック" panose="020B0609070205080204" pitchFamily="49" charset="-128"/>
                <a:ea typeface="ＭＳ ゴシック" panose="020B0609070205080204" pitchFamily="49" charset="-128"/>
              </a:rPr>
              <a:t>皆さんには</a:t>
            </a:r>
            <a:r>
              <a:rPr lang="ja-JP" altLang="en-US" sz="1600" dirty="0">
                <a:solidFill>
                  <a:srgbClr val="FF0000"/>
                </a:solidFill>
                <a:latin typeface="ＭＳ ゴシック" panose="020B0609070205080204" pitchFamily="49" charset="-128"/>
                <a:ea typeface="ＭＳ ゴシック" panose="020B0609070205080204" pitchFamily="49" charset="-128"/>
              </a:rPr>
              <a:t>、先生たちの研修に参加してみての感想</a:t>
            </a:r>
            <a:r>
              <a:rPr lang="ja-JP" altLang="en-US" sz="1600" dirty="0" smtClean="0">
                <a:solidFill>
                  <a:srgbClr val="FF0000"/>
                </a:solidFill>
                <a:latin typeface="ＭＳ ゴシック" panose="020B0609070205080204" pitchFamily="49" charset="-128"/>
                <a:ea typeface="ＭＳ ゴシック" panose="020B0609070205080204" pitchFamily="49" charset="-128"/>
              </a:rPr>
              <a:t>や「自分</a:t>
            </a:r>
            <a:r>
              <a:rPr lang="ja-JP" altLang="en-US" sz="1600" dirty="0">
                <a:solidFill>
                  <a:srgbClr val="FF0000"/>
                </a:solidFill>
                <a:latin typeface="ＭＳ ゴシック" panose="020B0609070205080204" pitchFamily="49" charset="-128"/>
                <a:ea typeface="ＭＳ ゴシック" panose="020B0609070205080204" pitchFamily="49" charset="-128"/>
              </a:rPr>
              <a:t>がこれから</a:t>
            </a:r>
            <a:r>
              <a:rPr lang="ja-JP" altLang="en-US" sz="1600" dirty="0" smtClean="0">
                <a:solidFill>
                  <a:srgbClr val="FF0000"/>
                </a:solidFill>
                <a:latin typeface="ＭＳ ゴシック" panose="020B0609070205080204" pitchFamily="49" charset="-128"/>
                <a:ea typeface="ＭＳ ゴシック" panose="020B0609070205080204" pitchFamily="49" charset="-128"/>
              </a:rPr>
              <a:t>頑</a:t>
            </a:r>
            <a:endParaRPr lang="en-US" altLang="ja-JP" sz="1600" dirty="0" smtClean="0">
              <a:solidFill>
                <a:srgbClr val="FF0000"/>
              </a:solidFill>
              <a:latin typeface="ＭＳ ゴシック" panose="020B0609070205080204" pitchFamily="49" charset="-128"/>
              <a:ea typeface="ＭＳ ゴシック" panose="020B0609070205080204" pitchFamily="49" charset="-128"/>
            </a:endParaRPr>
          </a:p>
          <a:p>
            <a:pPr lvl="0"/>
            <a:r>
              <a:rPr lang="ja-JP" altLang="en-US" sz="1600" dirty="0" smtClean="0">
                <a:solidFill>
                  <a:srgbClr val="FF0000"/>
                </a:solidFill>
                <a:latin typeface="ＭＳ ゴシック" panose="020B0609070205080204" pitchFamily="49" charset="-128"/>
                <a:ea typeface="ＭＳ ゴシック" panose="020B0609070205080204" pitchFamily="49" charset="-128"/>
              </a:rPr>
              <a:t>　　張る</a:t>
            </a:r>
            <a:r>
              <a:rPr lang="ja-JP" altLang="en-US" sz="1600" dirty="0">
                <a:solidFill>
                  <a:srgbClr val="FF0000"/>
                </a:solidFill>
                <a:latin typeface="ＭＳ ゴシック" panose="020B0609070205080204" pitchFamily="49" charset="-128"/>
                <a:ea typeface="ＭＳ ゴシック" panose="020B0609070205080204" pitchFamily="49" charset="-128"/>
              </a:rPr>
              <a:t>こと」を</a:t>
            </a:r>
            <a:r>
              <a:rPr lang="ja-JP" altLang="en-US" sz="1600" dirty="0" smtClean="0">
                <a:solidFill>
                  <a:srgbClr val="FF0000"/>
                </a:solidFill>
                <a:latin typeface="ＭＳ ゴシック" panose="020B0609070205080204" pitchFamily="49" charset="-128"/>
                <a:ea typeface="ＭＳ ゴシック" panose="020B0609070205080204" pitchFamily="49" charset="-128"/>
              </a:rPr>
              <a:t>記入するようにしましょう。</a:t>
            </a:r>
            <a:endParaRPr lang="ja-JP" altLang="en-US" sz="1600" dirty="0">
              <a:solidFill>
                <a:srgbClr val="FF0000"/>
              </a:solidFill>
              <a:latin typeface="ＭＳ ゴシック" panose="020B0609070205080204" pitchFamily="49" charset="-128"/>
              <a:ea typeface="ＭＳ ゴシック" panose="020B0609070205080204" pitchFamily="49" charset="-128"/>
            </a:endParaRPr>
          </a:p>
          <a:p>
            <a:pPr lvl="0"/>
            <a:r>
              <a:rPr lang="ja-JP" altLang="en-US" sz="1600" dirty="0" smtClean="0">
                <a:solidFill>
                  <a:srgbClr val="FF0000"/>
                </a:solidFill>
                <a:latin typeface="ＭＳ ゴシック" panose="020B0609070205080204" pitchFamily="49" charset="-128"/>
                <a:ea typeface="ＭＳ ゴシック" panose="020B0609070205080204" pitchFamily="49" charset="-128"/>
              </a:rPr>
              <a:t>　・教師</a:t>
            </a:r>
            <a:r>
              <a:rPr lang="ja-JP" altLang="en-US" sz="1600" dirty="0">
                <a:solidFill>
                  <a:srgbClr val="FF0000"/>
                </a:solidFill>
                <a:latin typeface="ＭＳ ゴシック" panose="020B0609070205080204" pitchFamily="49" charset="-128"/>
                <a:ea typeface="ＭＳ ゴシック" panose="020B0609070205080204" pitchFamily="49" charset="-128"/>
              </a:rPr>
              <a:t>は、研修を通しての新たな気付きや今後、</a:t>
            </a:r>
            <a:r>
              <a:rPr lang="ja-JP" altLang="en-US" sz="1600" dirty="0" smtClean="0">
                <a:solidFill>
                  <a:srgbClr val="FF0000"/>
                </a:solidFill>
                <a:latin typeface="ＭＳ ゴシック" panose="020B0609070205080204" pitchFamily="49" charset="-128"/>
                <a:ea typeface="ＭＳ ゴシック" panose="020B0609070205080204" pitchFamily="49" charset="-128"/>
              </a:rPr>
              <a:t>取り組みたいこと</a:t>
            </a:r>
            <a:r>
              <a:rPr lang="ja-JP" altLang="en-US" sz="1600" dirty="0">
                <a:solidFill>
                  <a:srgbClr val="FF0000"/>
                </a:solidFill>
                <a:latin typeface="ＭＳ ゴシック" panose="020B0609070205080204" pitchFamily="49" charset="-128"/>
                <a:ea typeface="ＭＳ ゴシック" panose="020B0609070205080204" pitchFamily="49" charset="-128"/>
              </a:rPr>
              <a:t>等を</a:t>
            </a:r>
            <a:r>
              <a:rPr lang="ja-JP" altLang="en-US" sz="1600" dirty="0" smtClean="0">
                <a:solidFill>
                  <a:srgbClr val="FF0000"/>
                </a:solidFill>
                <a:latin typeface="ＭＳ ゴシック" panose="020B0609070205080204" pitchFamily="49" charset="-128"/>
                <a:ea typeface="ＭＳ ゴシック" panose="020B0609070205080204" pitchFamily="49" charset="-128"/>
              </a:rPr>
              <a:t>記入するように</a:t>
            </a:r>
            <a:endParaRPr lang="en-US" altLang="ja-JP" sz="1600" dirty="0" smtClean="0">
              <a:solidFill>
                <a:srgbClr val="FF0000"/>
              </a:solidFill>
              <a:latin typeface="ＭＳ ゴシック" panose="020B0609070205080204" pitchFamily="49" charset="-128"/>
              <a:ea typeface="ＭＳ ゴシック" panose="020B0609070205080204" pitchFamily="49" charset="-128"/>
            </a:endParaRPr>
          </a:p>
          <a:p>
            <a:pPr lvl="0"/>
            <a:r>
              <a:rPr lang="ja-JP" altLang="en-US" sz="1600" dirty="0" smtClean="0">
                <a:solidFill>
                  <a:srgbClr val="FF0000"/>
                </a:solidFill>
                <a:latin typeface="ＭＳ ゴシック" panose="020B0609070205080204" pitchFamily="49" charset="-128"/>
                <a:ea typeface="ＭＳ ゴシック" panose="020B0609070205080204" pitchFamily="49" charset="-128"/>
              </a:rPr>
              <a:t>　　しましょう。</a:t>
            </a:r>
            <a:endParaRPr lang="en-US" altLang="ja-JP" sz="1600" dirty="0" smtClean="0">
              <a:solidFill>
                <a:srgbClr val="FF0000"/>
              </a:solidFill>
              <a:latin typeface="ＭＳ ゴシック" panose="020B0609070205080204" pitchFamily="49" charset="-128"/>
              <a:ea typeface="ＭＳ ゴシック" panose="020B0609070205080204" pitchFamily="49" charset="-128"/>
              <a:sym typeface="Arial"/>
            </a:endParaRPr>
          </a:p>
        </p:txBody>
      </p:sp>
      <p:sp>
        <p:nvSpPr>
          <p:cNvPr id="10" name="Google Shape;133;p5"/>
          <p:cNvSpPr/>
          <p:nvPr/>
        </p:nvSpPr>
        <p:spPr>
          <a:xfrm>
            <a:off x="351832" y="5298793"/>
            <a:ext cx="5890788" cy="987178"/>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marL="0" marR="0" lvl="0" indent="0" algn="l" rtl="0">
              <a:spcBef>
                <a:spcPts val="0"/>
              </a:spcBef>
              <a:spcAft>
                <a:spcPts val="0"/>
              </a:spcAft>
              <a:buNone/>
            </a:pP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　・児童生徒の感想、教師の気付き等を共有しましょう。</a:t>
            </a:r>
            <a:endParaRPr lang="en-US" altLang="ja-JP" sz="1600" dirty="0" smtClean="0">
              <a:solidFill>
                <a:srgbClr val="FF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　・児童生徒にお礼を言って、研修を閉じます。</a:t>
            </a:r>
            <a:endParaRPr lang="en-US" altLang="ja-JP" sz="1600" dirty="0" smtClean="0">
              <a:solidFill>
                <a:srgbClr val="FF0000"/>
              </a:solidFill>
              <a:latin typeface="ＭＳ ゴシック" panose="020B0609070205080204" pitchFamily="49" charset="-128"/>
              <a:ea typeface="ＭＳ ゴシック" panose="020B0609070205080204" pitchFamily="49" charset="-128"/>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p14"/>
          <p:cNvSpPr txBox="1"/>
          <p:nvPr/>
        </p:nvSpPr>
        <p:spPr>
          <a:xfrm>
            <a:off x="853426" y="94210"/>
            <a:ext cx="7752898" cy="461624"/>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ja-JP" altLang="en-US" sz="2400" b="1" dirty="0" smtClean="0">
                <a:solidFill>
                  <a:schemeClr val="tx1"/>
                </a:solidFill>
                <a:latin typeface="ＭＳ ゴシック" panose="020B0609070205080204" pitchFamily="49" charset="-128"/>
                <a:ea typeface="ＭＳ ゴシック" panose="020B0609070205080204" pitchFamily="49" charset="-128"/>
              </a:rPr>
              <a:t>ＩＣＴを活用して、本研修をもっと有意義に！　</a:t>
            </a:r>
            <a:r>
              <a:rPr lang="ja-JP" altLang="en-US" sz="2400" b="1" dirty="0">
                <a:solidFill>
                  <a:schemeClr val="tx1"/>
                </a:solidFill>
                <a:latin typeface="ＭＳ ゴシック" panose="020B0609070205080204" pitchFamily="49" charset="-128"/>
                <a:ea typeface="ＭＳ ゴシック" panose="020B0609070205080204" pitchFamily="49" charset="-128"/>
              </a:rPr>
              <a:t>　</a:t>
            </a:r>
            <a:endParaRPr sz="2400" b="1" i="0" u="none" strike="noStrike" cap="none" dirty="0">
              <a:solidFill>
                <a:schemeClr val="tx1"/>
              </a:solidFill>
              <a:latin typeface="ＭＳ ゴシック" panose="020B0609070205080204" pitchFamily="49" charset="-128"/>
              <a:ea typeface="ＭＳ ゴシック" panose="020B0609070205080204" pitchFamily="49" charset="-128"/>
              <a:sym typeface="Arial"/>
            </a:endParaRPr>
          </a:p>
        </p:txBody>
      </p:sp>
      <p:sp>
        <p:nvSpPr>
          <p:cNvPr id="4" name="Google Shape;237;p14"/>
          <p:cNvSpPr/>
          <p:nvPr/>
        </p:nvSpPr>
        <p:spPr>
          <a:xfrm>
            <a:off x="0" y="3376466"/>
            <a:ext cx="9019309" cy="430847"/>
          </a:xfrm>
          <a:prstGeom prst="rect">
            <a:avLst/>
          </a:prstGeom>
          <a:noFill/>
          <a:ln>
            <a:noFill/>
          </a:ln>
        </p:spPr>
        <p:txBody>
          <a:bodyPr spcFirstLastPara="1" wrap="square" lIns="91425" tIns="45700" rIns="91425" bIns="45700" anchor="ctr" anchorCtr="0">
            <a:spAutoFit/>
          </a:bodyPr>
          <a:lstStyle/>
          <a:p>
            <a:pPr lvl="0">
              <a:buSzPts val="2400"/>
            </a:pPr>
            <a:r>
              <a:rPr lang="ja-JP" sz="2200"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sz="2200" u="sng" dirty="0" smtClean="0">
                <a:latin typeface="ＭＳ ゴシック" panose="020B0609070205080204" pitchFamily="49" charset="-128"/>
                <a:ea typeface="ＭＳ ゴシック" panose="020B0609070205080204" pitchFamily="49" charset="-128"/>
              </a:rPr>
              <a:t>②</a:t>
            </a:r>
            <a:r>
              <a:rPr lang="ja-JP" altLang="en-US" sz="2200" b="1" u="sng" dirty="0">
                <a:solidFill>
                  <a:schemeClr val="tx1"/>
                </a:solidFill>
                <a:latin typeface="ＭＳ ゴシック" panose="020B0609070205080204" pitchFamily="49" charset="-128"/>
                <a:ea typeface="ＭＳ ゴシック" panose="020B0609070205080204" pitchFamily="49" charset="-128"/>
              </a:rPr>
              <a:t>意見</a:t>
            </a:r>
            <a:r>
              <a:rPr lang="ja-JP" altLang="en-US" sz="2200" b="1" u="sng" dirty="0" smtClean="0">
                <a:solidFill>
                  <a:schemeClr val="tx1"/>
                </a:solidFill>
                <a:latin typeface="ＭＳ ゴシック" panose="020B0609070205080204" pitchFamily="49" charset="-128"/>
                <a:ea typeface="ＭＳ ゴシック" panose="020B0609070205080204" pitchFamily="49" charset="-128"/>
              </a:rPr>
              <a:t>の即時共有のために</a:t>
            </a:r>
            <a:r>
              <a:rPr lang="ja-JP" altLang="en-US" sz="2200" u="sng" dirty="0" smtClean="0">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　</a:t>
            </a:r>
            <a:endParaRPr sz="2200" dirty="0">
              <a:solidFill>
                <a:srgbClr val="000000"/>
              </a:solidFill>
              <a:latin typeface="ＭＳ ゴシック" panose="020B0609070205080204" pitchFamily="49" charset="-128"/>
              <a:ea typeface="ＭＳ ゴシック" panose="020B0609070205080204" pitchFamily="49" charset="-128"/>
              <a:sym typeface="Arial"/>
            </a:endParaRPr>
          </a:p>
        </p:txBody>
      </p:sp>
      <p:pic>
        <p:nvPicPr>
          <p:cNvPr id="7" name="図 6"/>
          <p:cNvPicPr>
            <a:picLocks noChangeAspect="1"/>
          </p:cNvPicPr>
          <p:nvPr/>
        </p:nvPicPr>
        <p:blipFill rotWithShape="1">
          <a:blip r:embed="rId3"/>
          <a:srcRect t="6617" r="42072" b="5240"/>
          <a:stretch/>
        </p:blipFill>
        <p:spPr>
          <a:xfrm>
            <a:off x="671197" y="4713178"/>
            <a:ext cx="3789652" cy="1895183"/>
          </a:xfrm>
          <a:prstGeom prst="rect">
            <a:avLst/>
          </a:prstGeom>
          <a:ln w="6350">
            <a:solidFill>
              <a:schemeClr val="tx1"/>
            </a:solidFill>
          </a:ln>
        </p:spPr>
      </p:pic>
      <p:sp>
        <p:nvSpPr>
          <p:cNvPr id="8" name="Google Shape;237;p14"/>
          <p:cNvSpPr/>
          <p:nvPr/>
        </p:nvSpPr>
        <p:spPr>
          <a:xfrm>
            <a:off x="442379" y="3771247"/>
            <a:ext cx="9019309" cy="92328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ja-JP" sz="1800"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sz="1800" dirty="0">
                <a:latin typeface="ＭＳ ゴシック" panose="020B0609070205080204" pitchFamily="49" charset="-128"/>
                <a:ea typeface="ＭＳ ゴシック" panose="020B0609070205080204" pitchFamily="49" charset="-128"/>
              </a:rPr>
              <a:t>　</a:t>
            </a:r>
            <a:r>
              <a:rPr lang="ja-JP" altLang="en-US" sz="1800" dirty="0" smtClean="0">
                <a:solidFill>
                  <a:schemeClr val="tx1"/>
                </a:solidFill>
                <a:latin typeface="ＭＳ ゴシック" panose="020B0609070205080204" pitchFamily="49" charset="-128"/>
                <a:ea typeface="ＭＳ ゴシック" panose="020B0609070205080204" pitchFamily="49" charset="-128"/>
              </a:rPr>
              <a:t>スライドの「</a:t>
            </a:r>
            <a:r>
              <a:rPr lang="en-US" altLang="ja-JP" sz="1800" dirty="0" smtClean="0">
                <a:solidFill>
                  <a:schemeClr val="tx1"/>
                </a:solidFill>
                <a:latin typeface="ＭＳ ゴシック" panose="020B0609070205080204" pitchFamily="49" charset="-128"/>
                <a:ea typeface="ＭＳ ゴシック" panose="020B0609070205080204" pitchFamily="49" charset="-128"/>
              </a:rPr>
              <a:t>11</a:t>
            </a:r>
            <a:r>
              <a:rPr lang="ja-JP" altLang="en-US" sz="1800" dirty="0" smtClean="0">
                <a:solidFill>
                  <a:schemeClr val="tx1"/>
                </a:solidFill>
                <a:latin typeface="ＭＳ ゴシック" panose="020B0609070205080204" pitchFamily="49" charset="-128"/>
                <a:ea typeface="ＭＳ ゴシック" panose="020B0609070205080204" pitchFamily="49" charset="-128"/>
              </a:rPr>
              <a:t>」にある活動など</a:t>
            </a:r>
            <a:r>
              <a:rPr lang="ja-JP" altLang="en-US" sz="1800" dirty="0">
                <a:solidFill>
                  <a:schemeClr val="tx1"/>
                </a:solidFill>
                <a:latin typeface="ＭＳ ゴシック" panose="020B0609070205080204" pitchFamily="49" charset="-128"/>
                <a:ea typeface="ＭＳ ゴシック" panose="020B0609070205080204" pitchFamily="49" charset="-128"/>
              </a:rPr>
              <a:t>は</a:t>
            </a:r>
            <a:r>
              <a:rPr lang="ja-JP" altLang="en-US" sz="1800" dirty="0" smtClean="0">
                <a:solidFill>
                  <a:schemeClr val="tx1"/>
                </a:solidFill>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参加者の意見を一斉に可視化することの</a:t>
            </a:r>
            <a:endParaRPr lang="en-US" altLang="ja-JP" sz="1800"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2400"/>
              <a:buFont typeface="Arial"/>
              <a:buNone/>
            </a:pPr>
            <a:r>
              <a:rPr lang="en-US" altLang="ja-JP" sz="1800" dirty="0">
                <a:latin typeface="ＭＳ ゴシック" panose="020B0609070205080204" pitchFamily="49" charset="-128"/>
                <a:ea typeface="ＭＳ ゴシック" panose="020B0609070205080204" pitchFamily="49" charset="-128"/>
              </a:rPr>
              <a:t> </a:t>
            </a:r>
            <a:r>
              <a:rPr lang="en-US" altLang="ja-JP" sz="1800" dirty="0" smtClean="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できるボード「ふきだしくん」（</a:t>
            </a:r>
            <a:r>
              <a:rPr lang="en-US" altLang="ja-JP" sz="1800" dirty="0" smtClean="0">
                <a:hlinkClick r:id="rId4"/>
              </a:rPr>
              <a:t>https</a:t>
            </a:r>
            <a:r>
              <a:rPr lang="en-US" altLang="ja-JP" sz="1800" dirty="0">
                <a:hlinkClick r:id="rId4"/>
              </a:rPr>
              <a:t>://477.jp</a:t>
            </a:r>
            <a:r>
              <a:rPr lang="en-US" altLang="ja-JP" sz="1800" dirty="0" smtClean="0">
                <a:hlinkClick r:id="rId4"/>
              </a:rPr>
              <a:t>/</a:t>
            </a:r>
            <a:r>
              <a:rPr lang="ja-JP" altLang="en-US" sz="1800" dirty="0" smtClean="0"/>
              <a:t>）</a:t>
            </a:r>
            <a:r>
              <a:rPr lang="ja-JP" altLang="en-US" sz="1800" dirty="0" smtClean="0">
                <a:latin typeface="ＭＳ ゴシック" panose="020B0609070205080204" pitchFamily="49" charset="-128"/>
                <a:ea typeface="ＭＳ ゴシック" panose="020B0609070205080204" pitchFamily="49" charset="-128"/>
              </a:rPr>
              <a:t>を使うことで、意見の即時共有</a:t>
            </a:r>
            <a:endParaRPr lang="en-US" altLang="ja-JP" sz="1800"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2400"/>
              <a:buFont typeface="Arial"/>
              <a:buNone/>
            </a:pPr>
            <a:r>
              <a:rPr lang="en-US" altLang="ja-JP" sz="1800" dirty="0">
                <a:latin typeface="ＭＳ ゴシック" panose="020B0609070205080204" pitchFamily="49" charset="-128"/>
                <a:ea typeface="ＭＳ ゴシック" panose="020B0609070205080204" pitchFamily="49" charset="-128"/>
              </a:rPr>
              <a:t> </a:t>
            </a:r>
            <a:r>
              <a:rPr lang="en-US" altLang="ja-JP" sz="1800" dirty="0" smtClean="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ができます。</a:t>
            </a:r>
            <a:endParaRPr sz="1800"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9" name="角丸四角形吹き出し 8"/>
          <p:cNvSpPr/>
          <p:nvPr/>
        </p:nvSpPr>
        <p:spPr>
          <a:xfrm>
            <a:off x="4634341" y="4613143"/>
            <a:ext cx="4384967" cy="2137574"/>
          </a:xfrm>
          <a:prstGeom prst="wedgeRoundRectCallout">
            <a:avLst>
              <a:gd name="adj1" fmla="val -57712"/>
              <a:gd name="adj2" fmla="val 20913"/>
              <a:gd name="adj3" fmla="val 16667"/>
            </a:avLst>
          </a:prstGeom>
          <a:solidFill>
            <a:schemeClr val="accent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Google Shape;237;p14"/>
          <p:cNvSpPr/>
          <p:nvPr/>
        </p:nvSpPr>
        <p:spPr>
          <a:xfrm>
            <a:off x="4412049" y="5066443"/>
            <a:ext cx="3926731" cy="30773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ja-JP"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・ユーザー認証、ログイン不要</a:t>
            </a:r>
            <a:endParaRPr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1" name="Google Shape;237;p14"/>
          <p:cNvSpPr/>
          <p:nvPr/>
        </p:nvSpPr>
        <p:spPr>
          <a:xfrm>
            <a:off x="4412049" y="5399180"/>
            <a:ext cx="4731951" cy="52318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ja-JP"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・ボードには「ページ」があり、進行に合わせて</a:t>
            </a:r>
            <a:r>
              <a:rPr lang="ja-JP" altLang="en-US" dirty="0" err="1" smtClean="0">
                <a:solidFill>
                  <a:srgbClr val="000000"/>
                </a:solidFill>
                <a:latin typeface="ＭＳ ゴシック" panose="020B0609070205080204" pitchFamily="49" charset="-128"/>
                <a:ea typeface="ＭＳ ゴシック" panose="020B0609070205080204" pitchFamily="49" charset="-128"/>
                <a:sym typeface="Arial"/>
              </a:rPr>
              <a:t>ペ</a:t>
            </a:r>
            <a:endParaRPr lang="en-US" altLang="ja-JP"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2400"/>
              <a:buFont typeface="Arial"/>
              <a:buNone/>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ja-JP" altLang="en-US" dirty="0" err="1" smtClean="0">
                <a:solidFill>
                  <a:srgbClr val="000000"/>
                </a:solidFill>
                <a:latin typeface="ＭＳ ゴシック" panose="020B0609070205080204" pitchFamily="49" charset="-128"/>
                <a:ea typeface="ＭＳ ゴシック" panose="020B0609070205080204" pitchFamily="49" charset="-128"/>
                <a:sym typeface="Arial"/>
              </a:rPr>
              <a:t>ー</a:t>
            </a:r>
            <a:r>
              <a:rPr lang="ja-JP" altLang="en-US" dirty="0" smtClean="0">
                <a:solidFill>
                  <a:srgbClr val="000000"/>
                </a:solidFill>
                <a:latin typeface="ＭＳ ゴシック" panose="020B0609070205080204" pitchFamily="49" charset="-128"/>
                <a:ea typeface="ＭＳ ゴシック" panose="020B0609070205080204" pitchFamily="49" charset="-128"/>
                <a:sym typeface="Arial"/>
              </a:rPr>
              <a:t>ジ</a:t>
            </a:r>
            <a:r>
              <a:rPr lang="ja-JP" altLang="en-US" dirty="0">
                <a:solidFill>
                  <a:srgbClr val="000000"/>
                </a:solidFill>
                <a:latin typeface="ＭＳ ゴシック" panose="020B0609070205080204" pitchFamily="49" charset="-128"/>
                <a:ea typeface="ＭＳ ゴシック" panose="020B0609070205080204" pitchFamily="49" charset="-128"/>
                <a:sym typeface="Arial"/>
              </a:rPr>
              <a:t>ごと</a:t>
            </a:r>
            <a:r>
              <a:rPr lang="ja-JP" altLang="en-US" dirty="0" smtClean="0">
                <a:solidFill>
                  <a:srgbClr val="000000"/>
                </a:solidFill>
                <a:latin typeface="ＭＳ ゴシック" panose="020B0609070205080204" pitchFamily="49" charset="-128"/>
                <a:ea typeface="ＭＳ ゴシック" panose="020B0609070205080204" pitchFamily="49" charset="-128"/>
                <a:sym typeface="Arial"/>
              </a:rPr>
              <a:t>に投稿可能</a:t>
            </a:r>
            <a:endParaRPr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2" name="Google Shape;237;p14"/>
          <p:cNvSpPr/>
          <p:nvPr/>
        </p:nvSpPr>
        <p:spPr>
          <a:xfrm>
            <a:off x="4412049" y="4707037"/>
            <a:ext cx="4607259" cy="30773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ja-JP"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・スマートフォン、タブレットからも利用可能</a:t>
            </a:r>
            <a:endParaRPr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3" name="Google Shape;237;p14"/>
          <p:cNvSpPr/>
          <p:nvPr/>
        </p:nvSpPr>
        <p:spPr>
          <a:xfrm>
            <a:off x="4412049" y="5937455"/>
            <a:ext cx="4607259" cy="73862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ja-JP"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※24</a:t>
            </a:r>
            <a:r>
              <a:rPr lang="ja-JP" altLang="en-US" dirty="0" smtClean="0">
                <a:latin typeface="ＭＳ ゴシック" panose="020B0609070205080204" pitchFamily="49" charset="-128"/>
                <a:ea typeface="ＭＳ ゴシック" panose="020B0609070205080204" pitchFamily="49" charset="-128"/>
              </a:rPr>
              <a:t>時間でデータが消えるので、</a:t>
            </a:r>
            <a:r>
              <a:rPr lang="ja-JP" altLang="en-US" dirty="0">
                <a:latin typeface="ＭＳ ゴシック" panose="020B0609070205080204" pitchFamily="49" charset="-128"/>
                <a:ea typeface="ＭＳ ゴシック" panose="020B0609070205080204" pitchFamily="49" charset="-128"/>
              </a:rPr>
              <a:t>記録</a:t>
            </a:r>
            <a:r>
              <a:rPr lang="ja-JP" altLang="en-US" dirty="0" smtClean="0">
                <a:latin typeface="ＭＳ ゴシック" panose="020B0609070205080204" pitchFamily="49" charset="-128"/>
                <a:ea typeface="ＭＳ ゴシック" panose="020B0609070205080204" pitchFamily="49" charset="-128"/>
              </a:rPr>
              <a:t>したい場合</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2400"/>
              <a:buFont typeface="Arial"/>
              <a:buNone/>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は、スクリーンショット等で記録しておく必要</a:t>
            </a:r>
            <a:endParaRPr lang="en-US" altLang="ja-JP"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2400"/>
              <a:buFont typeface="Arial"/>
              <a:buNone/>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あり。</a:t>
            </a:r>
            <a:endParaRPr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4" name="Google Shape;237;p14"/>
          <p:cNvSpPr/>
          <p:nvPr/>
        </p:nvSpPr>
        <p:spPr>
          <a:xfrm>
            <a:off x="0" y="681859"/>
            <a:ext cx="9019309" cy="430847"/>
          </a:xfrm>
          <a:prstGeom prst="rect">
            <a:avLst/>
          </a:prstGeom>
          <a:noFill/>
          <a:ln>
            <a:noFill/>
          </a:ln>
        </p:spPr>
        <p:txBody>
          <a:bodyPr spcFirstLastPara="1" wrap="square" lIns="91425" tIns="45700" rIns="91425" bIns="45700" anchor="ctr" anchorCtr="0">
            <a:spAutoFit/>
          </a:bodyPr>
          <a:lstStyle/>
          <a:p>
            <a:pPr lvl="0">
              <a:buSzPts val="2400"/>
            </a:pPr>
            <a:r>
              <a:rPr lang="ja-JP" sz="2200" b="1"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sz="2200" b="1" u="sng" dirty="0" smtClean="0">
                <a:latin typeface="ＭＳ ゴシック" panose="020B0609070205080204" pitchFamily="49" charset="-128"/>
                <a:ea typeface="ＭＳ ゴシック" panose="020B0609070205080204" pitchFamily="49" charset="-128"/>
              </a:rPr>
              <a:t>①意見の事前集約や活動時間短縮のために</a:t>
            </a:r>
            <a:endParaRPr sz="2200" b="1" u="sng"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5" name="Google Shape;237;p14"/>
          <p:cNvSpPr/>
          <p:nvPr/>
        </p:nvSpPr>
        <p:spPr>
          <a:xfrm>
            <a:off x="442379" y="1207885"/>
            <a:ext cx="6335645" cy="2031285"/>
          </a:xfrm>
          <a:prstGeom prst="rect">
            <a:avLst/>
          </a:prstGeom>
          <a:noFill/>
          <a:ln>
            <a:noFill/>
          </a:ln>
        </p:spPr>
        <p:txBody>
          <a:bodyPr spcFirstLastPara="1" wrap="square" lIns="91425" tIns="45700" rIns="91425" bIns="45700" anchor="ctr" anchorCtr="0">
            <a:spAutoFit/>
          </a:bodyPr>
          <a:lstStyle/>
          <a:p>
            <a:pPr lvl="0">
              <a:buSzPts val="2400"/>
            </a:pPr>
            <a:r>
              <a:rPr lang="ja-JP" sz="1800" dirty="0">
                <a:solidFill>
                  <a:schemeClr val="tx1"/>
                </a:solidFill>
                <a:latin typeface="ＭＳ ゴシック" panose="020B0609070205080204" pitchFamily="49" charset="-128"/>
                <a:ea typeface="ＭＳ ゴシック" panose="020B0609070205080204" pitchFamily="49" charset="-128"/>
                <a:sym typeface="Arial"/>
              </a:rPr>
              <a:t>　</a:t>
            </a:r>
            <a:r>
              <a:rPr lang="ja-JP" altLang="en-US" sz="1800" dirty="0">
                <a:solidFill>
                  <a:schemeClr val="tx1"/>
                </a:solidFill>
                <a:latin typeface="ＭＳ ゴシック" panose="020B0609070205080204" pitchFamily="49" charset="-128"/>
                <a:ea typeface="ＭＳ ゴシック" panose="020B0609070205080204" pitchFamily="49" charset="-128"/>
              </a:rPr>
              <a:t>　</a:t>
            </a:r>
            <a:r>
              <a:rPr lang="ja-JP" altLang="en-US" sz="1800" dirty="0" smtClean="0">
                <a:solidFill>
                  <a:schemeClr val="tx1"/>
                </a:solidFill>
                <a:latin typeface="ＭＳ ゴシック" panose="020B0609070205080204" pitchFamily="49" charset="-128"/>
                <a:ea typeface="ＭＳ ゴシック" panose="020B0609070205080204" pitchFamily="49" charset="-128"/>
              </a:rPr>
              <a:t>児童生徒が研修に参加しない場合、</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lvl="0">
              <a:buSzPts val="2400"/>
            </a:pPr>
            <a:r>
              <a:rPr lang="en-US" altLang="ja-JP" sz="1800" dirty="0">
                <a:solidFill>
                  <a:schemeClr val="tx1"/>
                </a:solidFill>
                <a:latin typeface="ＭＳ ゴシック" panose="020B0609070205080204" pitchFamily="49" charset="-128"/>
                <a:ea typeface="ＭＳ ゴシック" panose="020B0609070205080204" pitchFamily="49" charset="-128"/>
              </a:rPr>
              <a:t> </a:t>
            </a:r>
            <a:r>
              <a:rPr lang="en-US" altLang="ja-JP" sz="1800" dirty="0" smtClean="0">
                <a:solidFill>
                  <a:schemeClr val="tx1"/>
                </a:solidFill>
                <a:latin typeface="ＭＳ ゴシック" panose="020B0609070205080204" pitchFamily="49" charset="-128"/>
                <a:ea typeface="ＭＳ ゴシック" panose="020B0609070205080204" pitchFamily="49" charset="-128"/>
              </a:rPr>
              <a:t> </a:t>
            </a:r>
            <a:r>
              <a:rPr lang="ja-JP" altLang="en-US" sz="1800" dirty="0" smtClean="0">
                <a:solidFill>
                  <a:schemeClr val="tx1"/>
                </a:solidFill>
                <a:latin typeface="ＭＳ ゴシック" panose="020B0609070205080204" pitchFamily="49" charset="-128"/>
                <a:ea typeface="ＭＳ ゴシック" panose="020B0609070205080204" pitchFamily="49" charset="-128"/>
              </a:rPr>
              <a:t>スライド「１」や「５」のような活動</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lvl="0">
              <a:buSzPts val="2400"/>
            </a:pPr>
            <a:r>
              <a:rPr lang="en-US" altLang="ja-JP" sz="1800" dirty="0">
                <a:solidFill>
                  <a:schemeClr val="tx1"/>
                </a:solidFill>
                <a:latin typeface="ＭＳ ゴシック" panose="020B0609070205080204" pitchFamily="49" charset="-128"/>
                <a:ea typeface="ＭＳ ゴシック" panose="020B0609070205080204" pitchFamily="49" charset="-128"/>
              </a:rPr>
              <a:t> </a:t>
            </a:r>
            <a:r>
              <a:rPr lang="en-US" altLang="ja-JP" sz="1800" dirty="0" smtClean="0">
                <a:solidFill>
                  <a:schemeClr val="tx1"/>
                </a:solidFill>
                <a:latin typeface="ＭＳ ゴシック" panose="020B0609070205080204" pitchFamily="49" charset="-128"/>
                <a:ea typeface="ＭＳ ゴシック" panose="020B0609070205080204" pitchFamily="49" charset="-128"/>
              </a:rPr>
              <a:t> </a:t>
            </a:r>
            <a:r>
              <a:rPr lang="ja-JP" altLang="en-US" sz="1800" dirty="0" smtClean="0">
                <a:solidFill>
                  <a:schemeClr val="tx1"/>
                </a:solidFill>
                <a:latin typeface="ＭＳ ゴシック" panose="020B0609070205080204" pitchFamily="49" charset="-128"/>
                <a:ea typeface="ＭＳ ゴシック" panose="020B0609070205080204" pitchFamily="49" charset="-128"/>
              </a:rPr>
              <a:t>は、「</a:t>
            </a:r>
            <a:r>
              <a:rPr lang="en-US" altLang="ja-JP" sz="1800" dirty="0" smtClean="0">
                <a:solidFill>
                  <a:schemeClr val="tx1"/>
                </a:solidFill>
                <a:latin typeface="ＭＳ ゴシック" panose="020B0609070205080204" pitchFamily="49" charset="-128"/>
                <a:ea typeface="ＭＳ ゴシック" panose="020B0609070205080204" pitchFamily="49" charset="-128"/>
              </a:rPr>
              <a:t>Google Workspace</a:t>
            </a:r>
            <a:r>
              <a:rPr lang="ja-JP" altLang="en-US" sz="1800" dirty="0" smtClean="0">
                <a:solidFill>
                  <a:schemeClr val="tx1"/>
                </a:solidFill>
                <a:latin typeface="ＭＳ ゴシック" panose="020B0609070205080204" pitchFamily="49" charset="-128"/>
                <a:ea typeface="ＭＳ ゴシック" panose="020B0609070205080204" pitchFamily="49" charset="-128"/>
              </a:rPr>
              <a:t>」</a:t>
            </a:r>
            <a:r>
              <a:rPr lang="ja-JP" altLang="en-US" sz="1800" dirty="0" smtClean="0"/>
              <a:t>のアプリを</a:t>
            </a:r>
            <a:endParaRPr lang="en-US" altLang="ja-JP" sz="1800" dirty="0" smtClean="0"/>
          </a:p>
          <a:p>
            <a:pPr lvl="0">
              <a:buSzPts val="2400"/>
            </a:pPr>
            <a:r>
              <a:rPr lang="en-US" altLang="ja-JP" sz="1800" dirty="0"/>
              <a:t> </a:t>
            </a:r>
            <a:r>
              <a:rPr lang="en-US" altLang="ja-JP" sz="1800" dirty="0" smtClean="0"/>
              <a:t>  </a:t>
            </a:r>
            <a:r>
              <a:rPr lang="ja-JP" altLang="en-US" sz="1800" dirty="0" smtClean="0"/>
              <a:t>活用して</a:t>
            </a:r>
            <a:r>
              <a:rPr lang="ja-JP" altLang="en-US" sz="1800" dirty="0" smtClean="0">
                <a:solidFill>
                  <a:schemeClr val="tx1"/>
                </a:solidFill>
                <a:latin typeface="ＭＳ ゴシック" panose="020B0609070205080204" pitchFamily="49" charset="-128"/>
                <a:ea typeface="ＭＳ ゴシック" panose="020B0609070205080204" pitchFamily="49" charset="-128"/>
              </a:rPr>
              <a:t>意見を集約しておくことで、</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lvl="0">
              <a:buSzPts val="2400"/>
            </a:pPr>
            <a:r>
              <a:rPr lang="ja-JP" altLang="en-US" sz="1800" dirty="0">
                <a:solidFill>
                  <a:schemeClr val="tx1"/>
                </a:solidFill>
                <a:latin typeface="ＭＳ ゴシック" panose="020B0609070205080204" pitchFamily="49" charset="-128"/>
                <a:ea typeface="ＭＳ ゴシック" panose="020B0609070205080204" pitchFamily="49" charset="-128"/>
              </a:rPr>
              <a:t>　</a:t>
            </a:r>
            <a:r>
              <a:rPr lang="ja-JP" altLang="en-US" sz="1800" dirty="0" smtClean="0">
                <a:solidFill>
                  <a:schemeClr val="tx1"/>
                </a:solidFill>
                <a:latin typeface="ＭＳ ゴシック" panose="020B0609070205080204" pitchFamily="49" charset="-128"/>
                <a:ea typeface="ＭＳ ゴシック" panose="020B0609070205080204" pitchFamily="49" charset="-128"/>
              </a:rPr>
              <a:t>研修に活用できます。また、教師の意</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lvl="0">
              <a:buSzPts val="2400"/>
            </a:pPr>
            <a:r>
              <a:rPr lang="ja-JP" altLang="en-US" sz="1800" dirty="0">
                <a:solidFill>
                  <a:schemeClr val="tx1"/>
                </a:solidFill>
                <a:latin typeface="ＭＳ ゴシック" panose="020B0609070205080204" pitchFamily="49" charset="-128"/>
                <a:ea typeface="ＭＳ ゴシック" panose="020B0609070205080204" pitchFamily="49" charset="-128"/>
              </a:rPr>
              <a:t>　</a:t>
            </a:r>
            <a:r>
              <a:rPr lang="ja-JP" altLang="en-US" sz="1800" dirty="0" smtClean="0">
                <a:solidFill>
                  <a:schemeClr val="tx1"/>
                </a:solidFill>
                <a:latin typeface="ＭＳ ゴシック" panose="020B0609070205080204" pitchFamily="49" charset="-128"/>
                <a:ea typeface="ＭＳ ゴシック" panose="020B0609070205080204" pitchFamily="49" charset="-128"/>
              </a:rPr>
              <a:t>見も事前に集めておくなどすると、活</a:t>
            </a:r>
            <a:endParaRPr lang="en-US" altLang="ja-JP" sz="1800" dirty="0" smtClean="0">
              <a:solidFill>
                <a:schemeClr val="tx1"/>
              </a:solidFill>
              <a:latin typeface="ＭＳ ゴシック" panose="020B0609070205080204" pitchFamily="49" charset="-128"/>
              <a:ea typeface="ＭＳ ゴシック" panose="020B0609070205080204" pitchFamily="49" charset="-128"/>
            </a:endParaRPr>
          </a:p>
          <a:p>
            <a:pPr lvl="0">
              <a:buSzPts val="2400"/>
            </a:pPr>
            <a:r>
              <a:rPr lang="ja-JP" altLang="en-US" sz="1800" dirty="0">
                <a:solidFill>
                  <a:schemeClr val="tx1"/>
                </a:solidFill>
                <a:latin typeface="ＭＳ ゴシック" panose="020B0609070205080204" pitchFamily="49" charset="-128"/>
                <a:ea typeface="ＭＳ ゴシック" panose="020B0609070205080204" pitchFamily="49" charset="-128"/>
              </a:rPr>
              <a:t>　</a:t>
            </a:r>
            <a:r>
              <a:rPr lang="ja-JP" altLang="en-US" sz="1800" dirty="0" smtClean="0">
                <a:solidFill>
                  <a:schemeClr val="tx1"/>
                </a:solidFill>
                <a:latin typeface="ＭＳ ゴシック" panose="020B0609070205080204" pitchFamily="49" charset="-128"/>
                <a:ea typeface="ＭＳ ゴシック" panose="020B0609070205080204" pitchFamily="49" charset="-128"/>
              </a:rPr>
              <a:t>動時間の短縮にもつながります。</a:t>
            </a:r>
            <a:endParaRPr sz="1800" dirty="0">
              <a:solidFill>
                <a:schemeClr val="tx1"/>
              </a:solidFill>
              <a:latin typeface="ＭＳ ゴシック" panose="020B0609070205080204" pitchFamily="49" charset="-128"/>
              <a:ea typeface="ＭＳ ゴシック" panose="020B0609070205080204" pitchFamily="49" charset="-128"/>
              <a:sym typeface="Arial"/>
            </a:endParaRPr>
          </a:p>
        </p:txBody>
      </p:sp>
      <p:sp>
        <p:nvSpPr>
          <p:cNvPr id="16" name="Google Shape;237;p14"/>
          <p:cNvSpPr/>
          <p:nvPr/>
        </p:nvSpPr>
        <p:spPr>
          <a:xfrm>
            <a:off x="1092717" y="6570736"/>
            <a:ext cx="2946612" cy="30773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ja-JP" altLang="en-US" dirty="0" smtClean="0">
                <a:latin typeface="ＭＳ ゴシック" panose="020B0609070205080204" pitchFamily="49" charset="-128"/>
                <a:ea typeface="ＭＳ ゴシック" panose="020B0609070205080204" pitchFamily="49" charset="-128"/>
              </a:rPr>
              <a:t>↑　ふきだしくんを活用した例</a:t>
            </a:r>
            <a:endParaRPr lang="en-US" altLang="ja-JP" dirty="0" smtClean="0">
              <a:latin typeface="ＭＳ ゴシック" panose="020B0609070205080204" pitchFamily="49" charset="-128"/>
              <a:ea typeface="ＭＳ ゴシック" panose="020B0609070205080204" pitchFamily="49" charset="-128"/>
            </a:endParaRPr>
          </a:p>
        </p:txBody>
      </p:sp>
      <p:pic>
        <p:nvPicPr>
          <p:cNvPr id="17" name="図 16"/>
          <p:cNvPicPr>
            <a:picLocks noChangeAspect="1"/>
          </p:cNvPicPr>
          <p:nvPr/>
        </p:nvPicPr>
        <p:blipFill rotWithShape="1">
          <a:blip r:embed="rId5"/>
          <a:srcRect t="6959" r="38680" b="45923"/>
          <a:stretch/>
        </p:blipFill>
        <p:spPr>
          <a:xfrm>
            <a:off x="4835952" y="1240575"/>
            <a:ext cx="3981744" cy="1720990"/>
          </a:xfrm>
          <a:prstGeom prst="rect">
            <a:avLst/>
          </a:prstGeom>
          <a:ln w="6350">
            <a:solidFill>
              <a:schemeClr val="tx1"/>
            </a:solidFill>
          </a:ln>
        </p:spPr>
      </p:pic>
      <p:sp>
        <p:nvSpPr>
          <p:cNvPr id="18" name="Google Shape;237;p14"/>
          <p:cNvSpPr/>
          <p:nvPr/>
        </p:nvSpPr>
        <p:spPr>
          <a:xfrm>
            <a:off x="5303081" y="3013235"/>
            <a:ext cx="3144883" cy="30773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ja-JP" altLang="en-US" dirty="0" smtClean="0">
                <a:latin typeface="ＭＳ ゴシック" panose="020B0609070205080204" pitchFamily="49" charset="-128"/>
                <a:ea typeface="ＭＳ ゴシック" panose="020B0609070205080204" pitchFamily="49" charset="-128"/>
              </a:rPr>
              <a:t>↑意見を集約する事前シート例</a:t>
            </a:r>
            <a:endParaRPr lang="en-US" altLang="ja-JP" dirty="0" smtClean="0">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8335108" y="6479931"/>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13</a:t>
            </a:r>
            <a:endParaRPr kumimoji="1" lang="ja-JP" altLang="en-US" dirty="0">
              <a:solidFill>
                <a:schemeClr val="tx1"/>
              </a:solidFill>
            </a:endParaRPr>
          </a:p>
        </p:txBody>
      </p:sp>
      <p:sp>
        <p:nvSpPr>
          <p:cNvPr id="20" name="Google Shape;128;p4"/>
          <p:cNvSpPr/>
          <p:nvPr/>
        </p:nvSpPr>
        <p:spPr>
          <a:xfrm>
            <a:off x="613900" y="856168"/>
            <a:ext cx="8040882" cy="964353"/>
          </a:xfrm>
          <a:prstGeom prst="rect">
            <a:avLst/>
          </a:prstGeom>
          <a:solidFill>
            <a:srgbClr val="FFFF0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r>
              <a:rPr lang="en-US" altLang="ja-JP" sz="20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20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20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　本ページは、担当者用の参考資料です。研修の際は、このページそのものをはずして活用してください。</a:t>
            </a:r>
            <a:endParaRPr lang="en-US" altLang="ja-JP" sz="16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845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p:nvPr/>
        </p:nvSpPr>
        <p:spPr>
          <a:xfrm>
            <a:off x="264731" y="258987"/>
            <a:ext cx="970511"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参考</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244" name="Google Shape;244;p15"/>
          <p:cNvSpPr/>
          <p:nvPr/>
        </p:nvSpPr>
        <p:spPr>
          <a:xfrm>
            <a:off x="434548" y="788041"/>
            <a:ext cx="8709452" cy="64629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dirty="0">
                <a:solidFill>
                  <a:srgbClr val="000000"/>
                </a:solidFill>
                <a:latin typeface="ＭＳ ゴシック" panose="020B0609070205080204" pitchFamily="49" charset="-128"/>
                <a:ea typeface="ＭＳ ゴシック" panose="020B0609070205080204" pitchFamily="49" charset="-128"/>
                <a:sym typeface="Arial"/>
              </a:rPr>
              <a:t>※県教育委員会のホームページには、｢熊本の学び」に関連する資料や児童生徒が</a:t>
            </a:r>
            <a:endParaRPr sz="18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sz="1800" dirty="0">
                <a:solidFill>
                  <a:srgbClr val="000000"/>
                </a:solidFill>
                <a:latin typeface="ＭＳ ゴシック" panose="020B0609070205080204" pitchFamily="49" charset="-128"/>
                <a:ea typeface="ＭＳ ゴシック" panose="020B0609070205080204" pitchFamily="49" charset="-128"/>
                <a:sym typeface="Arial"/>
              </a:rPr>
              <a:t>　</a:t>
            </a:r>
            <a:r>
              <a:rPr lang="ja-JP" sz="1800" dirty="0" smtClean="0">
                <a:solidFill>
                  <a:srgbClr val="000000"/>
                </a:solidFill>
                <a:latin typeface="ＭＳ ゴシック" panose="020B0609070205080204" pitchFamily="49" charset="-128"/>
                <a:ea typeface="ＭＳ ゴシック" panose="020B0609070205080204" pitchFamily="49" charset="-128"/>
                <a:sym typeface="Arial"/>
              </a:rPr>
              <a:t>主体的</a:t>
            </a:r>
            <a:r>
              <a:rPr lang="ja-JP" sz="1800" dirty="0">
                <a:solidFill>
                  <a:srgbClr val="000000"/>
                </a:solidFill>
                <a:latin typeface="ＭＳ ゴシック" panose="020B0609070205080204" pitchFamily="49" charset="-128"/>
                <a:ea typeface="ＭＳ ゴシック" panose="020B0609070205080204" pitchFamily="49" charset="-128"/>
                <a:sym typeface="Arial"/>
              </a:rPr>
              <a:t>に学ぶ授業づくりのヒントとなる資料が掲載されています</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pic>
        <p:nvPicPr>
          <p:cNvPr id="245" name="Google Shape;245;p15"/>
          <p:cNvPicPr preferRelativeResize="0"/>
          <p:nvPr/>
        </p:nvPicPr>
        <p:blipFill rotWithShape="1">
          <a:blip r:embed="rId3">
            <a:alphaModFix/>
          </a:blip>
          <a:srcRect/>
          <a:stretch/>
        </p:blipFill>
        <p:spPr>
          <a:xfrm>
            <a:off x="6640750" y="5533184"/>
            <a:ext cx="772909" cy="1171074"/>
          </a:xfrm>
          <a:prstGeom prst="rect">
            <a:avLst/>
          </a:prstGeom>
          <a:noFill/>
          <a:ln>
            <a:noFill/>
          </a:ln>
        </p:spPr>
      </p:pic>
      <p:sp>
        <p:nvSpPr>
          <p:cNvPr id="246" name="Google Shape;246;p15"/>
          <p:cNvSpPr/>
          <p:nvPr/>
        </p:nvSpPr>
        <p:spPr>
          <a:xfrm>
            <a:off x="1072412" y="5623233"/>
            <a:ext cx="5181883" cy="830481"/>
          </a:xfrm>
          <a:prstGeom prst="wedgeRoundRectCallout">
            <a:avLst>
              <a:gd name="adj1" fmla="val 60884"/>
              <a:gd name="adj2" fmla="val 10722"/>
              <a:gd name="adj3"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7" name="Google Shape;247;p15" descr="QR コード&#10;&#10;自動的に生成された説明">
            <a:hlinkClick r:id="rId4"/>
          </p:cNvPr>
          <p:cNvPicPr preferRelativeResize="0"/>
          <p:nvPr/>
        </p:nvPicPr>
        <p:blipFill rotWithShape="1">
          <a:blip r:embed="rId5">
            <a:alphaModFix/>
          </a:blip>
          <a:srcRect/>
          <a:stretch/>
        </p:blipFill>
        <p:spPr>
          <a:xfrm>
            <a:off x="7650398" y="1797229"/>
            <a:ext cx="720693" cy="783748"/>
          </a:xfrm>
          <a:prstGeom prst="rect">
            <a:avLst/>
          </a:prstGeom>
          <a:noFill/>
          <a:ln>
            <a:noFill/>
          </a:ln>
        </p:spPr>
      </p:pic>
      <p:sp>
        <p:nvSpPr>
          <p:cNvPr id="248" name="Google Shape;248;p15"/>
          <p:cNvSpPr/>
          <p:nvPr/>
        </p:nvSpPr>
        <p:spPr>
          <a:xfrm>
            <a:off x="264731" y="1457551"/>
            <a:ext cx="8709452" cy="147728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dirty="0">
                <a:solidFill>
                  <a:srgbClr val="000000"/>
                </a:solidFill>
                <a:latin typeface="ＭＳ ゴシック" panose="020B0609070205080204" pitchFamily="49" charset="-128"/>
                <a:ea typeface="ＭＳ ゴシック" panose="020B0609070205080204" pitchFamily="49" charset="-128"/>
                <a:sym typeface="Arial"/>
              </a:rPr>
              <a:t>〇｢熊本の学び」に関連する資料</a:t>
            </a:r>
            <a:endParaRPr sz="18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r>
              <a:rPr lang="ja-JP"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a:t>
            </a:r>
            <a:r>
              <a:rPr lang="ja-JP"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熊本</a:t>
            </a: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の学び推進プラン」取組事例集</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・「家庭学習の充実に向けて」「〔参考様式〕自主学習ノート例」　</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・「くまナビ評価問題</a:t>
            </a:r>
            <a:r>
              <a:rPr lang="ja-JP"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a:t>
            </a:r>
            <a:endParaRPr lang="en-US" altLang="ja-JP"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altLang="en-US" sz="1800" dirty="0">
                <a:latin typeface="ＭＳ ゴシック" panose="020B0609070205080204" pitchFamily="49" charset="-128"/>
                <a:ea typeface="ＭＳ ゴシック" panose="020B0609070205080204" pitchFamily="49" charset="-128"/>
              </a:rPr>
              <a:t>　</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249" name="Google Shape;249;p15"/>
          <p:cNvSpPr/>
          <p:nvPr/>
        </p:nvSpPr>
        <p:spPr>
          <a:xfrm>
            <a:off x="7452525" y="2580977"/>
            <a:ext cx="1194170" cy="3444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rgbClr val="FF0000"/>
                </a:solidFill>
                <a:latin typeface="ＭＳ ゴシック" panose="020B0609070205080204" pitchFamily="49" charset="-128"/>
                <a:ea typeface="ＭＳ ゴシック" panose="020B0609070205080204" pitchFamily="49" charset="-128"/>
                <a:sym typeface="Arial"/>
              </a:rPr>
              <a:t>｢熊本の学び」</a:t>
            </a:r>
            <a:endParaRPr sz="1200" dirty="0">
              <a:solidFill>
                <a:srgbClr val="FF0000"/>
              </a:solidFill>
              <a:latin typeface="ＭＳ ゴシック" panose="020B0609070205080204" pitchFamily="49" charset="-128"/>
              <a:ea typeface="ＭＳ ゴシック" panose="020B0609070205080204" pitchFamily="49" charset="-128"/>
              <a:sym typeface="Arial"/>
            </a:endParaRPr>
          </a:p>
        </p:txBody>
      </p:sp>
      <p:sp>
        <p:nvSpPr>
          <p:cNvPr id="250" name="Google Shape;250;p15"/>
          <p:cNvSpPr/>
          <p:nvPr/>
        </p:nvSpPr>
        <p:spPr>
          <a:xfrm>
            <a:off x="264731" y="2831986"/>
            <a:ext cx="8709452" cy="175428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dirty="0">
                <a:solidFill>
                  <a:srgbClr val="000000"/>
                </a:solidFill>
                <a:latin typeface="ＭＳ ゴシック" panose="020B0609070205080204" pitchFamily="49" charset="-128"/>
                <a:ea typeface="ＭＳ ゴシック" panose="020B0609070205080204" pitchFamily="49" charset="-128"/>
                <a:sym typeface="Arial"/>
              </a:rPr>
              <a:t>〇｢学力・学習状況の把握」に関連する資料</a:t>
            </a:r>
            <a:endParaRPr sz="18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・熊本県学力・学習状況調査分析資料</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endParaRPr lang="en-US" altLang="ja-JP"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altLang="en-US" sz="1800" dirty="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　</a:t>
            </a:r>
            <a:endParaRPr lang="en-US" altLang="ja-JP" sz="1800" dirty="0" smtClean="0">
              <a:latin typeface="ＭＳ ゴシック" panose="020B0609070205080204" pitchFamily="49" charset="-128"/>
              <a:ea typeface="ＭＳ ゴシック" panose="020B0609070205080204" pitchFamily="49" charset="-128"/>
            </a:endParaRPr>
          </a:p>
          <a:p>
            <a:pPr marL="0" marR="0" lvl="0" indent="0" algn="l" rtl="0">
              <a:lnSpc>
                <a:spcPct val="100000"/>
              </a:lnSpc>
              <a:spcBef>
                <a:spcPts val="0"/>
              </a:spcBef>
              <a:spcAft>
                <a:spcPts val="0"/>
              </a:spcAft>
              <a:buClr>
                <a:srgbClr val="000000"/>
              </a:buClr>
              <a:buSzPts val="1800"/>
              <a:buFont typeface="Arial"/>
              <a:buNone/>
            </a:pPr>
            <a:r>
              <a:rPr lang="ja-JP" altLang="en-US"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　</a:t>
            </a:r>
            <a:r>
              <a:rPr lang="ja-JP"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a:t>
            </a: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全国学力・学習状況調査分析資料</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（調査の結果と今後の取組、課題の改善に</a:t>
            </a:r>
            <a:r>
              <a:rPr lang="ja-JP" sz="18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向けて等</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pic>
        <p:nvPicPr>
          <p:cNvPr id="251" name="Google Shape;251;p15" descr="C:\Users\1637221\AppData\Local\Microsoft\Windows\INetCache\Content.Word\QR_639320.png"/>
          <p:cNvPicPr preferRelativeResize="0"/>
          <p:nvPr/>
        </p:nvPicPr>
        <p:blipFill rotWithShape="1">
          <a:blip r:embed="rId6">
            <a:alphaModFix/>
          </a:blip>
          <a:srcRect/>
          <a:stretch/>
        </p:blipFill>
        <p:spPr>
          <a:xfrm>
            <a:off x="7637716" y="3053373"/>
            <a:ext cx="768532" cy="808457"/>
          </a:xfrm>
          <a:prstGeom prst="rect">
            <a:avLst/>
          </a:prstGeom>
          <a:noFill/>
          <a:ln>
            <a:noFill/>
          </a:ln>
        </p:spPr>
      </p:pic>
      <p:pic>
        <p:nvPicPr>
          <p:cNvPr id="252" name="Google Shape;252;p15" descr="C:\Users\1637221\AppData\Local\Microsoft\Windows\INetCache\Content.Word\QR_637170.png"/>
          <p:cNvPicPr preferRelativeResize="0"/>
          <p:nvPr/>
        </p:nvPicPr>
        <p:blipFill rotWithShape="1">
          <a:blip r:embed="rId7">
            <a:alphaModFix/>
          </a:blip>
          <a:srcRect/>
          <a:stretch/>
        </p:blipFill>
        <p:spPr>
          <a:xfrm>
            <a:off x="7689263" y="4403616"/>
            <a:ext cx="720693" cy="810252"/>
          </a:xfrm>
          <a:prstGeom prst="rect">
            <a:avLst/>
          </a:prstGeom>
          <a:noFill/>
          <a:ln>
            <a:noFill/>
          </a:ln>
        </p:spPr>
      </p:pic>
      <p:sp>
        <p:nvSpPr>
          <p:cNvPr id="253" name="Google Shape;253;p15"/>
          <p:cNvSpPr/>
          <p:nvPr/>
        </p:nvSpPr>
        <p:spPr>
          <a:xfrm>
            <a:off x="7413659" y="3881750"/>
            <a:ext cx="1194170" cy="3444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rgbClr val="FF0000"/>
                </a:solidFill>
                <a:latin typeface="ＭＳ ゴシック" panose="020B0609070205080204" pitchFamily="49" charset="-128"/>
                <a:ea typeface="ＭＳ ゴシック" panose="020B0609070205080204" pitchFamily="49" charset="-128"/>
                <a:sym typeface="Arial"/>
              </a:rPr>
              <a:t>熊本県学力・</a:t>
            </a:r>
            <a:endParaRPr sz="1200" dirty="0">
              <a:solidFill>
                <a:srgbClr val="FF0000"/>
              </a:solidFill>
              <a:latin typeface="ＭＳ ゴシック" panose="020B0609070205080204" pitchFamily="49" charset="-128"/>
              <a:ea typeface="ＭＳ ゴシック" panose="020B0609070205080204" pitchFamily="49" charset="-128"/>
              <a:sym typeface="Arial"/>
            </a:endParaRPr>
          </a:p>
          <a:p>
            <a:pPr marL="0" marR="0" lvl="0" indent="0" algn="ctr" rtl="0">
              <a:spcBef>
                <a:spcPts val="0"/>
              </a:spcBef>
              <a:spcAft>
                <a:spcPts val="0"/>
              </a:spcAft>
              <a:buNone/>
            </a:pPr>
            <a:r>
              <a:rPr lang="ja-JP" sz="1200" dirty="0">
                <a:solidFill>
                  <a:srgbClr val="FF0000"/>
                </a:solidFill>
                <a:latin typeface="ＭＳ ゴシック" panose="020B0609070205080204" pitchFamily="49" charset="-128"/>
                <a:ea typeface="ＭＳ ゴシック" panose="020B0609070205080204" pitchFamily="49" charset="-128"/>
                <a:sym typeface="Arial"/>
              </a:rPr>
              <a:t>学習状況調査</a:t>
            </a:r>
            <a:endParaRPr sz="1200" dirty="0">
              <a:solidFill>
                <a:srgbClr val="FF0000"/>
              </a:solidFill>
              <a:latin typeface="ＭＳ ゴシック" panose="020B0609070205080204" pitchFamily="49" charset="-128"/>
              <a:ea typeface="ＭＳ ゴシック" panose="020B0609070205080204" pitchFamily="49" charset="-128"/>
              <a:sym typeface="Arial"/>
            </a:endParaRPr>
          </a:p>
        </p:txBody>
      </p:sp>
      <p:sp>
        <p:nvSpPr>
          <p:cNvPr id="254" name="Google Shape;254;p15"/>
          <p:cNvSpPr/>
          <p:nvPr/>
        </p:nvSpPr>
        <p:spPr>
          <a:xfrm>
            <a:off x="7452525" y="5219128"/>
            <a:ext cx="1194170" cy="3444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200" dirty="0">
                <a:solidFill>
                  <a:srgbClr val="FF0000"/>
                </a:solidFill>
                <a:latin typeface="ＭＳ ゴシック" panose="020B0609070205080204" pitchFamily="49" charset="-128"/>
                <a:ea typeface="ＭＳ ゴシック" panose="020B0609070205080204" pitchFamily="49" charset="-128"/>
                <a:sym typeface="Arial"/>
              </a:rPr>
              <a:t>全国学力・</a:t>
            </a:r>
            <a:endParaRPr sz="1200" dirty="0">
              <a:solidFill>
                <a:srgbClr val="FF0000"/>
              </a:solidFill>
              <a:latin typeface="ＭＳ ゴシック" panose="020B0609070205080204" pitchFamily="49" charset="-128"/>
              <a:ea typeface="ＭＳ ゴシック" panose="020B0609070205080204" pitchFamily="49" charset="-128"/>
              <a:sym typeface="Arial"/>
            </a:endParaRPr>
          </a:p>
          <a:p>
            <a:pPr marL="0" marR="0" lvl="0" indent="0" algn="ctr" rtl="0">
              <a:spcBef>
                <a:spcPts val="0"/>
              </a:spcBef>
              <a:spcAft>
                <a:spcPts val="0"/>
              </a:spcAft>
              <a:buNone/>
            </a:pPr>
            <a:r>
              <a:rPr lang="ja-JP" sz="1200" dirty="0">
                <a:solidFill>
                  <a:srgbClr val="FF0000"/>
                </a:solidFill>
                <a:latin typeface="ＭＳ ゴシック" panose="020B0609070205080204" pitchFamily="49" charset="-128"/>
                <a:ea typeface="ＭＳ ゴシック" panose="020B0609070205080204" pitchFamily="49" charset="-128"/>
                <a:sym typeface="Arial"/>
              </a:rPr>
              <a:t>学習状況調査</a:t>
            </a:r>
            <a:endParaRPr sz="1200" dirty="0">
              <a:solidFill>
                <a:srgbClr val="FF0000"/>
              </a:solidFill>
              <a:latin typeface="ＭＳ ゴシック" panose="020B0609070205080204" pitchFamily="49" charset="-128"/>
              <a:ea typeface="ＭＳ ゴシック" panose="020B0609070205080204" pitchFamily="49" charset="-128"/>
              <a:sym typeface="Arial"/>
            </a:endParaRPr>
          </a:p>
        </p:txBody>
      </p:sp>
      <p:sp>
        <p:nvSpPr>
          <p:cNvPr id="255" name="Google Shape;255;p15"/>
          <p:cNvSpPr/>
          <p:nvPr/>
        </p:nvSpPr>
        <p:spPr>
          <a:xfrm>
            <a:off x="1235242" y="5718477"/>
            <a:ext cx="479979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様々な資料から、自校にあった取組を探したり、選択したりして、実践してみましょう。</a:t>
            </a:r>
            <a:endParaRPr sz="18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7" name="正方形/長方形 6"/>
          <p:cNvSpPr/>
          <p:nvPr/>
        </p:nvSpPr>
        <p:spPr>
          <a:xfrm>
            <a:off x="3759958" y="1477133"/>
            <a:ext cx="6079297" cy="307777"/>
          </a:xfrm>
          <a:prstGeom prst="rect">
            <a:avLst/>
          </a:prstGeom>
        </p:spPr>
        <p:txBody>
          <a:bodyPr wrap="square">
            <a:spAutoFit/>
          </a:bodyPr>
          <a:lstStyle/>
          <a:p>
            <a:r>
              <a:rPr lang="en-US" altLang="ja-JP" dirty="0"/>
              <a:t>https://www.pref.kumamoto.jp/site/kyouiku/list179-665.html</a:t>
            </a:r>
            <a:endParaRPr lang="ja-JP" altLang="en-US" dirty="0"/>
          </a:p>
        </p:txBody>
      </p:sp>
      <p:sp>
        <p:nvSpPr>
          <p:cNvPr id="8" name="正方形/長方形 7"/>
          <p:cNvSpPr/>
          <p:nvPr/>
        </p:nvSpPr>
        <p:spPr>
          <a:xfrm>
            <a:off x="975815" y="3410127"/>
            <a:ext cx="5738884" cy="307777"/>
          </a:xfrm>
          <a:prstGeom prst="rect">
            <a:avLst/>
          </a:prstGeom>
        </p:spPr>
        <p:txBody>
          <a:bodyPr wrap="square">
            <a:spAutoFit/>
          </a:bodyPr>
          <a:lstStyle/>
          <a:p>
            <a:r>
              <a:rPr lang="en-US" altLang="ja-JP" dirty="0"/>
              <a:t>https://www.pref.kumamoto.jp/site/kyouiku/list179-667.html</a:t>
            </a:r>
            <a:endParaRPr lang="ja-JP" altLang="en-US" dirty="0"/>
          </a:p>
        </p:txBody>
      </p:sp>
      <p:sp>
        <p:nvSpPr>
          <p:cNvPr id="9" name="正方形/長方形 8"/>
          <p:cNvSpPr/>
          <p:nvPr/>
        </p:nvSpPr>
        <p:spPr>
          <a:xfrm>
            <a:off x="975815" y="4564302"/>
            <a:ext cx="5568338" cy="307777"/>
          </a:xfrm>
          <a:prstGeom prst="rect">
            <a:avLst/>
          </a:prstGeom>
        </p:spPr>
        <p:txBody>
          <a:bodyPr wrap="square">
            <a:spAutoFit/>
          </a:bodyPr>
          <a:lstStyle/>
          <a:p>
            <a:r>
              <a:rPr lang="en-US" altLang="ja-JP" dirty="0"/>
              <a:t>https://www.pref.kumamoto.jp/site/kyouiku/list179-668.html</a:t>
            </a:r>
            <a:endParaRPr lang="ja-JP" altLang="en-US" dirty="0"/>
          </a:p>
        </p:txBody>
      </p:sp>
      <p:sp>
        <p:nvSpPr>
          <p:cNvPr id="18" name="正方形/長方形 17"/>
          <p:cNvSpPr/>
          <p:nvPr/>
        </p:nvSpPr>
        <p:spPr>
          <a:xfrm>
            <a:off x="8335108" y="6479931"/>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14</a:t>
            </a:r>
            <a:endParaRPr kumimoji="1" lang="ja-JP" alt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552451"/>
            <a:ext cx="9144000" cy="60816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3000" dirty="0">
                <a:solidFill>
                  <a:schemeClr val="lt1"/>
                </a:solidFill>
                <a:latin typeface="ＭＳ ゴシック" panose="020B0609070205080204" pitchFamily="49" charset="-128"/>
                <a:ea typeface="ＭＳ ゴシック" panose="020B0609070205080204" pitchFamily="49" charset="-128"/>
              </a:rPr>
              <a:t>本研修の概要及び流れ</a:t>
            </a:r>
            <a:endParaRPr sz="3000" dirty="0">
              <a:solidFill>
                <a:schemeClr val="lt1"/>
              </a:solidFill>
              <a:latin typeface="ＭＳ ゴシック" panose="020B0609070205080204" pitchFamily="49" charset="-128"/>
              <a:ea typeface="ＭＳ ゴシック" panose="020B0609070205080204" pitchFamily="49" charset="-128"/>
            </a:endParaRPr>
          </a:p>
        </p:txBody>
      </p:sp>
      <p:sp>
        <p:nvSpPr>
          <p:cNvPr id="195" name="Google Shape;195;p5"/>
          <p:cNvSpPr/>
          <p:nvPr/>
        </p:nvSpPr>
        <p:spPr>
          <a:xfrm>
            <a:off x="626638" y="3543095"/>
            <a:ext cx="7564326" cy="238574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lvl="0"/>
            <a:r>
              <a:rPr lang="ja-JP" altLang="en-US" sz="2100" dirty="0">
                <a:solidFill>
                  <a:schemeClr val="dk1"/>
                </a:solidFill>
                <a:latin typeface="ＭＳ ゴシック" panose="020B0609070205080204" pitchFamily="49" charset="-128"/>
                <a:ea typeface="ＭＳ ゴシック" panose="020B0609070205080204" pitchFamily="49" charset="-128"/>
              </a:rPr>
              <a:t>１．はじめに</a:t>
            </a:r>
            <a:r>
              <a:rPr lang="ja-JP" altLang="en-US" sz="1050" dirty="0">
                <a:latin typeface="ＭＳ ゴシック" panose="020B0609070205080204" pitchFamily="49" charset="-128"/>
                <a:ea typeface="ＭＳ ゴシック" panose="020B0609070205080204" pitchFamily="49" charset="-128"/>
              </a:rPr>
              <a:t>（スライド１～スライド３） </a:t>
            </a:r>
            <a:r>
              <a:rPr lang="ja-JP" altLang="en-US" sz="2100" dirty="0">
                <a:solidFill>
                  <a:schemeClr val="dk1"/>
                </a:solidFill>
                <a:latin typeface="ＭＳ ゴシック" panose="020B0609070205080204" pitchFamily="49" charset="-128"/>
                <a:ea typeface="ＭＳ ゴシック" panose="020B0609070205080204" pitchFamily="49" charset="-128"/>
              </a:rPr>
              <a:t>（３分）</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２．</a:t>
            </a:r>
            <a:r>
              <a:rPr lang="ja-JP" altLang="en-US" sz="2100" dirty="0">
                <a:latin typeface="ＭＳ ゴシック" panose="020B0609070205080204" pitchFamily="49" charset="-128"/>
                <a:ea typeface="ＭＳ ゴシック" panose="020B0609070205080204" pitchFamily="49" charset="-128"/>
              </a:rPr>
              <a:t>演習</a:t>
            </a:r>
            <a:r>
              <a:rPr lang="en-US" altLang="ja-JP" sz="2100" dirty="0">
                <a:latin typeface="ＭＳ ゴシック" panose="020B0609070205080204" pitchFamily="49" charset="-128"/>
                <a:ea typeface="ＭＳ ゴシック" panose="020B0609070205080204" pitchFamily="49" charset="-128"/>
              </a:rPr>
              <a:t>Ⅰ</a:t>
            </a:r>
            <a:r>
              <a:rPr lang="ja-JP" altLang="en-US" sz="2100" dirty="0">
                <a:latin typeface="ＭＳ ゴシック" panose="020B0609070205080204" pitchFamily="49" charset="-128"/>
                <a:ea typeface="ＭＳ ゴシック" panose="020B0609070205080204" pitchFamily="49" charset="-128"/>
              </a:rPr>
              <a:t>（グループ演習）</a:t>
            </a:r>
            <a:r>
              <a:rPr lang="ja-JP" altLang="en-US" sz="1050" dirty="0">
                <a:latin typeface="ＭＳ ゴシック" panose="020B0609070205080204" pitchFamily="49" charset="-128"/>
                <a:ea typeface="ＭＳ ゴシック" panose="020B0609070205080204" pitchFamily="49" charset="-128"/>
              </a:rPr>
              <a:t>（</a:t>
            </a:r>
            <a:r>
              <a:rPr lang="ja-JP" altLang="en-US" sz="1050" dirty="0" smtClean="0">
                <a:latin typeface="ＭＳ ゴシック" panose="020B0609070205080204" pitchFamily="49" charset="-128"/>
                <a:ea typeface="ＭＳ ゴシック" panose="020B0609070205080204" pitchFamily="49" charset="-128"/>
              </a:rPr>
              <a:t>スライド４～スライド７）</a:t>
            </a:r>
            <a:endParaRPr lang="en-US" altLang="ja-JP" sz="1050" dirty="0">
              <a:latin typeface="ＭＳ ゴシック" panose="020B0609070205080204" pitchFamily="49" charset="-128"/>
              <a:ea typeface="ＭＳ ゴシック" panose="020B0609070205080204" pitchFamily="49" charset="-128"/>
            </a:endParaRPr>
          </a:p>
          <a:p>
            <a:pPr lvl="0"/>
            <a:r>
              <a:rPr lang="ja-JP" altLang="en-US" sz="2100" dirty="0">
                <a:latin typeface="ＭＳ ゴシック" panose="020B0609070205080204" pitchFamily="49" charset="-128"/>
                <a:ea typeface="ＭＳ ゴシック" panose="020B0609070205080204" pitchFamily="49" charset="-128"/>
              </a:rPr>
              <a:t>　　 「児童生徒が</a:t>
            </a:r>
            <a:r>
              <a:rPr lang="ja-JP" altLang="en-US" sz="2100" dirty="0" smtClean="0">
                <a:latin typeface="ＭＳ ゴシック" panose="020B0609070205080204" pitchFamily="49" charset="-128"/>
                <a:ea typeface="ＭＳ ゴシック" panose="020B0609070205080204" pitchFamily="49" charset="-128"/>
              </a:rPr>
              <a:t>主役となる</a:t>
            </a:r>
            <a:r>
              <a:rPr lang="ja-JP" altLang="en-US" sz="2100" dirty="0">
                <a:latin typeface="ＭＳ ゴシック" panose="020B0609070205080204" pitchFamily="49" charset="-128"/>
                <a:ea typeface="ＭＳ ゴシック" panose="020B0609070205080204" pitchFamily="49" charset="-128"/>
              </a:rPr>
              <a:t>授業</a:t>
            </a:r>
            <a:r>
              <a:rPr lang="ja-JP" altLang="en-US" sz="2100" dirty="0" smtClean="0">
                <a:latin typeface="ＭＳ ゴシック" panose="020B0609070205080204" pitchFamily="49" charset="-128"/>
                <a:ea typeface="ＭＳ ゴシック" panose="020B0609070205080204" pitchFamily="49" charset="-128"/>
              </a:rPr>
              <a:t>」について</a:t>
            </a:r>
            <a:r>
              <a:rPr lang="ja-JP" altLang="en-US" sz="2100" dirty="0" smtClean="0">
                <a:solidFill>
                  <a:schemeClr val="dk1"/>
                </a:solidFill>
                <a:latin typeface="ＭＳ ゴシック" panose="020B0609070205080204" pitchFamily="49" charset="-128"/>
                <a:ea typeface="ＭＳ ゴシック" panose="020B0609070205080204" pitchFamily="49" charset="-128"/>
              </a:rPr>
              <a:t>（</a:t>
            </a:r>
            <a:r>
              <a:rPr lang="ja-JP" altLang="en-US" sz="2100" dirty="0">
                <a:solidFill>
                  <a:schemeClr val="dk1"/>
                </a:solidFill>
                <a:latin typeface="ＭＳ ゴシック" panose="020B0609070205080204" pitchFamily="49" charset="-128"/>
                <a:ea typeface="ＭＳ ゴシック" panose="020B0609070205080204" pitchFamily="49" charset="-128"/>
              </a:rPr>
              <a:t>２７分）</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３．</a:t>
            </a:r>
            <a:r>
              <a:rPr lang="ja-JP" altLang="en-US" sz="2100" dirty="0">
                <a:latin typeface="ＭＳ ゴシック" panose="020B0609070205080204" pitchFamily="49" charset="-128"/>
                <a:ea typeface="ＭＳ ゴシック" panose="020B0609070205080204" pitchFamily="49" charset="-128"/>
              </a:rPr>
              <a:t>演習</a:t>
            </a:r>
            <a:r>
              <a:rPr lang="en-US" altLang="ja-JP" sz="2100" dirty="0">
                <a:latin typeface="ＭＳ ゴシック" panose="020B0609070205080204" pitchFamily="49" charset="-128"/>
                <a:ea typeface="ＭＳ ゴシック" panose="020B0609070205080204" pitchFamily="49" charset="-128"/>
              </a:rPr>
              <a:t>Ⅱ</a:t>
            </a:r>
            <a:r>
              <a:rPr lang="ja-JP" altLang="en-US" sz="2100" dirty="0">
                <a:latin typeface="ＭＳ ゴシック" panose="020B0609070205080204" pitchFamily="49" charset="-128"/>
                <a:ea typeface="ＭＳ ゴシック" panose="020B0609070205080204" pitchFamily="49" charset="-128"/>
              </a:rPr>
              <a:t>（グループ演習）</a:t>
            </a:r>
            <a:r>
              <a:rPr lang="ja-JP" altLang="en-US" sz="1050" dirty="0">
                <a:latin typeface="ＭＳ ゴシック" panose="020B0609070205080204" pitchFamily="49" charset="-128"/>
                <a:ea typeface="ＭＳ ゴシック" panose="020B0609070205080204" pitchFamily="49" charset="-128"/>
              </a:rPr>
              <a:t>（</a:t>
            </a:r>
            <a:r>
              <a:rPr lang="ja-JP" altLang="en-US" sz="1050" dirty="0" smtClean="0">
                <a:latin typeface="ＭＳ ゴシック" panose="020B0609070205080204" pitchFamily="49" charset="-128"/>
                <a:ea typeface="ＭＳ ゴシック" panose="020B0609070205080204" pitchFamily="49" charset="-128"/>
              </a:rPr>
              <a:t>スライド８～スライド１１）</a:t>
            </a:r>
            <a:endParaRPr lang="ja-JP" altLang="en-US" sz="1050" dirty="0">
              <a:latin typeface="ＭＳ ゴシック" panose="020B0609070205080204" pitchFamily="49" charset="-128"/>
              <a:ea typeface="ＭＳ ゴシック" panose="020B0609070205080204" pitchFamily="49" charset="-128"/>
            </a:endParaRPr>
          </a:p>
          <a:p>
            <a:pPr lvl="0">
              <a:buClr>
                <a:srgbClr val="000000"/>
              </a:buClr>
              <a:buSzPts val="2400"/>
            </a:pPr>
            <a:r>
              <a:rPr lang="ja-JP" altLang="en-US" sz="2100" dirty="0">
                <a:latin typeface="ＭＳ ゴシック" panose="020B0609070205080204" pitchFamily="49" charset="-128"/>
                <a:ea typeface="ＭＳ ゴシック" panose="020B0609070205080204" pitchFamily="49" charset="-128"/>
              </a:rPr>
              <a:t>　　「児童生徒が</a:t>
            </a:r>
            <a:r>
              <a:rPr lang="ja-JP" altLang="en-US" sz="2100" dirty="0" smtClean="0">
                <a:latin typeface="ＭＳ ゴシック" panose="020B0609070205080204" pitchFamily="49" charset="-128"/>
                <a:ea typeface="ＭＳ ゴシック" panose="020B0609070205080204" pitchFamily="49" charset="-128"/>
              </a:rPr>
              <a:t>主役となる</a:t>
            </a:r>
            <a:r>
              <a:rPr lang="ja-JP" altLang="en-US" sz="2100" dirty="0">
                <a:latin typeface="ＭＳ ゴシック" panose="020B0609070205080204" pitchFamily="49" charset="-128"/>
                <a:ea typeface="ＭＳ ゴシック" panose="020B0609070205080204" pitchFamily="49" charset="-128"/>
              </a:rPr>
              <a:t>授業のために必要なこと」とは</a:t>
            </a:r>
          </a:p>
          <a:p>
            <a:r>
              <a:rPr lang="ja-JP" altLang="en-US" sz="2100" dirty="0">
                <a:solidFill>
                  <a:schemeClr val="dk1"/>
                </a:solidFill>
                <a:latin typeface="ＭＳ ゴシック" panose="020B0609070205080204" pitchFamily="49" charset="-128"/>
                <a:ea typeface="ＭＳ ゴシック" panose="020B0609070205080204" pitchFamily="49" charset="-128"/>
              </a:rPr>
              <a:t>　　　　　　　　　　　　　　　　　　　　　　（２５分）</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buClr>
                <a:srgbClr val="000000"/>
              </a:buClr>
            </a:pPr>
            <a:r>
              <a:rPr lang="ja-JP" altLang="en-US" sz="2100" dirty="0">
                <a:solidFill>
                  <a:schemeClr val="dk1"/>
                </a:solidFill>
                <a:latin typeface="ＭＳ ゴシック" panose="020B0609070205080204" pitchFamily="49" charset="-128"/>
                <a:ea typeface="ＭＳ ゴシック" panose="020B0609070205080204" pitchFamily="49" charset="-128"/>
              </a:rPr>
              <a:t>４．</a:t>
            </a:r>
            <a:r>
              <a:rPr lang="ja-JP" altLang="en-US" sz="2100" dirty="0">
                <a:latin typeface="ＭＳ ゴシック" panose="020B0609070205080204" pitchFamily="49" charset="-128"/>
                <a:ea typeface="ＭＳ ゴシック" panose="020B0609070205080204" pitchFamily="49" charset="-128"/>
              </a:rPr>
              <a:t>振り返りとこれから</a:t>
            </a:r>
            <a:r>
              <a:rPr lang="ja-JP" altLang="en-US" sz="1050" dirty="0">
                <a:latin typeface="ＭＳ ゴシック" panose="020B0609070205080204" pitchFamily="49" charset="-128"/>
                <a:ea typeface="ＭＳ ゴシック" panose="020B0609070205080204" pitchFamily="49" charset="-128"/>
              </a:rPr>
              <a:t>（スライド</a:t>
            </a:r>
            <a:r>
              <a:rPr lang="ja-JP" altLang="en-US" sz="1050" dirty="0" smtClean="0">
                <a:latin typeface="ＭＳ ゴシック" panose="020B0609070205080204" pitchFamily="49" charset="-128"/>
                <a:ea typeface="ＭＳ ゴシック" panose="020B0609070205080204" pitchFamily="49" charset="-128"/>
              </a:rPr>
              <a:t>１２）</a:t>
            </a:r>
            <a:r>
              <a:rPr lang="ja-JP" altLang="en-US" sz="2100" dirty="0">
                <a:solidFill>
                  <a:schemeClr val="dk1"/>
                </a:solidFill>
                <a:latin typeface="ＭＳ ゴシック" panose="020B0609070205080204" pitchFamily="49" charset="-128"/>
                <a:ea typeface="ＭＳ ゴシック" panose="020B0609070205080204" pitchFamily="49" charset="-128"/>
              </a:rPr>
              <a:t>（５分）</a:t>
            </a:r>
            <a:endParaRPr sz="2100" dirty="0">
              <a:solidFill>
                <a:schemeClr val="dk1"/>
              </a:solidFill>
              <a:latin typeface="ＭＳ ゴシック" panose="020B0609070205080204" pitchFamily="49" charset="-128"/>
              <a:ea typeface="ＭＳ ゴシック" panose="020B0609070205080204" pitchFamily="49" charset="-128"/>
            </a:endParaRPr>
          </a:p>
          <a:p>
            <a:endParaRPr sz="2100" dirty="0">
              <a:solidFill>
                <a:schemeClr val="dk1"/>
              </a:solidFill>
            </a:endParaRPr>
          </a:p>
          <a:p>
            <a:endParaRPr sz="2100" dirty="0">
              <a:solidFill>
                <a:schemeClr val="dk1"/>
              </a:solidFill>
            </a:endParaRPr>
          </a:p>
        </p:txBody>
      </p:sp>
      <p:sp>
        <p:nvSpPr>
          <p:cNvPr id="5" name="Google Shape;195;p5"/>
          <p:cNvSpPr/>
          <p:nvPr/>
        </p:nvSpPr>
        <p:spPr>
          <a:xfrm>
            <a:off x="626638" y="1328312"/>
            <a:ext cx="7564326" cy="170608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lvl="0"/>
            <a:r>
              <a:rPr lang="en-US" altLang="ja-JP" sz="2100" dirty="0">
                <a:solidFill>
                  <a:schemeClr val="dk1"/>
                </a:solidFill>
                <a:latin typeface="ＭＳ ゴシック" panose="020B0609070205080204" pitchFamily="49" charset="-128"/>
                <a:ea typeface="ＭＳ ゴシック" panose="020B0609070205080204" pitchFamily="49" charset="-128"/>
              </a:rPr>
              <a:t>※</a:t>
            </a:r>
            <a:r>
              <a:rPr lang="ja-JP" altLang="en-US" sz="2100" dirty="0">
                <a:solidFill>
                  <a:schemeClr val="dk1"/>
                </a:solidFill>
                <a:latin typeface="ＭＳ ゴシック" panose="020B0609070205080204" pitchFamily="49" charset="-128"/>
                <a:ea typeface="ＭＳ ゴシック" panose="020B0609070205080204" pitchFamily="49" charset="-128"/>
              </a:rPr>
              <a:t>研修の概要：児童生徒参加型の演習とし、児童生徒が</a:t>
            </a:r>
            <a:r>
              <a:rPr lang="ja-JP" altLang="en-US" sz="2100" dirty="0" smtClean="0">
                <a:solidFill>
                  <a:schemeClr val="dk1"/>
                </a:solidFill>
                <a:latin typeface="ＭＳ ゴシック" panose="020B0609070205080204" pitchFamily="49" charset="-128"/>
                <a:ea typeface="ＭＳ ゴシック" panose="020B0609070205080204" pitchFamily="49" charset="-128"/>
              </a:rPr>
              <a:t>主役</a:t>
            </a:r>
            <a:endParaRPr lang="en-US" altLang="ja-JP" sz="21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　　　　　　と</a:t>
            </a:r>
            <a:r>
              <a:rPr lang="ja-JP" altLang="en-US" sz="2100" dirty="0">
                <a:solidFill>
                  <a:schemeClr val="dk1"/>
                </a:solidFill>
                <a:latin typeface="ＭＳ ゴシック" panose="020B0609070205080204" pitchFamily="49" charset="-128"/>
                <a:ea typeface="ＭＳ ゴシック" panose="020B0609070205080204" pitchFamily="49" charset="-128"/>
              </a:rPr>
              <a:t>なる授業について、教員と児童生徒が</a:t>
            </a:r>
            <a:r>
              <a:rPr lang="ja-JP" altLang="en-US" sz="2100" dirty="0" smtClean="0">
                <a:solidFill>
                  <a:schemeClr val="dk1"/>
                </a:solidFill>
                <a:latin typeface="ＭＳ ゴシック" panose="020B0609070205080204" pitchFamily="49" charset="-128"/>
                <a:ea typeface="ＭＳ ゴシック" panose="020B0609070205080204" pitchFamily="49" charset="-128"/>
              </a:rPr>
              <a:t>意見</a:t>
            </a:r>
            <a:endParaRPr lang="en-US" altLang="ja-JP" sz="21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　　　　　　を</a:t>
            </a:r>
            <a:r>
              <a:rPr lang="ja-JP" altLang="en-US" sz="2100" dirty="0">
                <a:solidFill>
                  <a:schemeClr val="dk1"/>
                </a:solidFill>
                <a:latin typeface="ＭＳ ゴシック" panose="020B0609070205080204" pitchFamily="49" charset="-128"/>
                <a:ea typeface="ＭＳ ゴシック" panose="020B0609070205080204" pitchFamily="49" charset="-128"/>
              </a:rPr>
              <a:t>交流して考える。</a:t>
            </a:r>
          </a:p>
          <a:p>
            <a:pPr lvl="0"/>
            <a:r>
              <a:rPr lang="en-US" altLang="ja-JP" sz="2100" dirty="0" smtClean="0">
                <a:solidFill>
                  <a:schemeClr val="dk1"/>
                </a:solidFill>
                <a:latin typeface="ＭＳ ゴシック" panose="020B0609070205080204" pitchFamily="49" charset="-128"/>
                <a:ea typeface="ＭＳ ゴシック" panose="020B0609070205080204" pitchFamily="49" charset="-128"/>
              </a:rPr>
              <a:t>※</a:t>
            </a:r>
            <a:r>
              <a:rPr lang="ja-JP" altLang="en-US" sz="2100" dirty="0">
                <a:solidFill>
                  <a:schemeClr val="dk1"/>
                </a:solidFill>
                <a:latin typeface="ＭＳ ゴシック" panose="020B0609070205080204" pitchFamily="49" charset="-128"/>
                <a:ea typeface="ＭＳ ゴシック" panose="020B0609070205080204" pitchFamily="49" charset="-128"/>
              </a:rPr>
              <a:t>目安の研修時間</a:t>
            </a:r>
            <a:r>
              <a:rPr lang="ja-JP" altLang="en-US" sz="2100" dirty="0" smtClean="0">
                <a:solidFill>
                  <a:schemeClr val="dk1"/>
                </a:solidFill>
                <a:latin typeface="ＭＳ ゴシック" panose="020B0609070205080204" pitchFamily="49" charset="-128"/>
                <a:ea typeface="ＭＳ ゴシック" panose="020B0609070205080204" pitchFamily="49" charset="-128"/>
              </a:rPr>
              <a:t>：３０分</a:t>
            </a:r>
            <a:r>
              <a:rPr lang="en-US" altLang="ja-JP" sz="2100" dirty="0" smtClean="0">
                <a:solidFill>
                  <a:schemeClr val="dk1"/>
                </a:solidFill>
                <a:latin typeface="ＭＳ ゴシック" panose="020B0609070205080204" pitchFamily="49" charset="-128"/>
                <a:ea typeface="ＭＳ ゴシック" panose="020B0609070205080204" pitchFamily="49" charset="-128"/>
              </a:rPr>
              <a:t>×</a:t>
            </a:r>
            <a:r>
              <a:rPr lang="ja-JP" altLang="en-US" sz="2100" dirty="0" smtClean="0">
                <a:solidFill>
                  <a:schemeClr val="dk1"/>
                </a:solidFill>
                <a:latin typeface="ＭＳ ゴシック" panose="020B0609070205080204" pitchFamily="49" charset="-128"/>
                <a:ea typeface="ＭＳ ゴシック" panose="020B0609070205080204" pitchFamily="49" charset="-128"/>
              </a:rPr>
              <a:t>２回、又は６０分</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endParaRPr sz="1050" dirty="0">
              <a:solidFill>
                <a:schemeClr val="dk1"/>
              </a:solidFill>
            </a:endParaRPr>
          </a:p>
        </p:txBody>
      </p:sp>
      <p:sp>
        <p:nvSpPr>
          <p:cNvPr id="6" name="Google Shape;91;p1"/>
          <p:cNvSpPr/>
          <p:nvPr/>
        </p:nvSpPr>
        <p:spPr>
          <a:xfrm>
            <a:off x="232339" y="2323012"/>
            <a:ext cx="8679322" cy="992292"/>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68569" tIns="34275" rIns="68569" bIns="34275" anchor="ctr" anchorCtr="0">
            <a:noAutofit/>
          </a:bodyPr>
          <a:lstStyle/>
          <a:p>
            <a:r>
              <a:rPr lang="en-US" altLang="ja-JP"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a:t>
            </a:r>
          </a:p>
          <a:p>
            <a:r>
              <a:rPr lang="ja-JP" altLang="en-US"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本研修の研修時間は、「</a:t>
            </a:r>
            <a:r>
              <a:rPr lang="en-US" altLang="ja-JP" sz="1600" dirty="0" smtClean="0">
                <a:solidFill>
                  <a:srgbClr val="FF0000"/>
                </a:solidFill>
                <a:latin typeface="ＭＳ ゴシック" panose="020B0609070205080204" pitchFamily="49" charset="-128"/>
                <a:ea typeface="ＭＳ ゴシック" panose="020B0609070205080204" pitchFamily="49" charset="-128"/>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rPr>
              <a:t>１、はじめに</a:t>
            </a:r>
            <a:r>
              <a:rPr lang="en-US" altLang="ja-JP" sz="1600" dirty="0" smtClean="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と</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rPr>
              <a:t>２、演習</a:t>
            </a:r>
            <a:r>
              <a:rPr lang="en-US" altLang="ja-JP" sz="1600" dirty="0" smtClean="0">
                <a:solidFill>
                  <a:srgbClr val="FF0000"/>
                </a:solidFill>
                <a:latin typeface="ＭＳ ゴシック" panose="020B0609070205080204" pitchFamily="49" charset="-128"/>
                <a:ea typeface="ＭＳ ゴシック" panose="020B0609070205080204" pitchFamily="49" charset="-128"/>
              </a:rPr>
              <a:t>Ⅰ』</a:t>
            </a:r>
            <a:r>
              <a:rPr lang="ja-JP" altLang="en-US" sz="1600" dirty="0">
                <a:solidFill>
                  <a:srgbClr val="FF0000"/>
                </a:solidFill>
                <a:latin typeface="ＭＳ ゴシック" panose="020B0609070205080204" pitchFamily="49" charset="-128"/>
                <a:ea typeface="ＭＳ ゴシック" panose="020B0609070205080204" pitchFamily="49" charset="-128"/>
              </a:rPr>
              <a:t>で３０分」 </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rPr>
              <a:t>３、演習</a:t>
            </a:r>
            <a:r>
              <a:rPr lang="en-US" altLang="ja-JP" sz="1600" dirty="0" smtClean="0">
                <a:solidFill>
                  <a:srgbClr val="FF0000"/>
                </a:solidFill>
                <a:latin typeface="ＭＳ ゴシック" panose="020B0609070205080204" pitchFamily="49" charset="-128"/>
                <a:ea typeface="ＭＳ ゴシック" panose="020B0609070205080204" pitchFamily="49" charset="-128"/>
              </a:rPr>
              <a:t>Ⅱ』</a:t>
            </a:r>
            <a:r>
              <a:rPr lang="ja-JP" altLang="en-US" sz="1600" dirty="0">
                <a:solidFill>
                  <a:srgbClr val="FF0000"/>
                </a:solidFill>
                <a:latin typeface="ＭＳ ゴシック" panose="020B0609070205080204" pitchFamily="49" charset="-128"/>
                <a:ea typeface="ＭＳ ゴシック" panose="020B0609070205080204" pitchFamily="49" charset="-128"/>
              </a:rPr>
              <a:t>と</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rPr>
              <a:t>４、ふりかえりとこれから</a:t>
            </a:r>
            <a:r>
              <a:rPr lang="en-US" altLang="ja-JP" sz="1600" dirty="0" smtClean="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で３０分」など、２回に分けて研修を行うことも</a:t>
            </a:r>
            <a:r>
              <a:rPr lang="ja-JP" altLang="en-US" sz="1600" dirty="0" smtClean="0">
                <a:solidFill>
                  <a:srgbClr val="FF0000"/>
                </a:solidFill>
                <a:latin typeface="ＭＳ ゴシック" panose="020B0609070205080204" pitchFamily="49" charset="-128"/>
                <a:ea typeface="ＭＳ ゴシック" panose="020B0609070205080204" pitchFamily="49" charset="-128"/>
              </a:rPr>
              <a:t>可能です。</a:t>
            </a:r>
            <a:endParaRPr lang="en-US" altLang="ja-JP" sz="1600" dirty="0">
              <a:solidFill>
                <a:srgbClr val="FF0000"/>
              </a:solidFill>
              <a:latin typeface="ＭＳ ゴシック" panose="020B0609070205080204" pitchFamily="49" charset="-128"/>
              <a:ea typeface="ＭＳ ゴシック" panose="020B0609070205080204" pitchFamily="49" charset="-128"/>
            </a:endParaRPr>
          </a:p>
        </p:txBody>
      </p:sp>
      <p:sp>
        <p:nvSpPr>
          <p:cNvPr id="7" name="Google Shape;139;p6"/>
          <p:cNvSpPr/>
          <p:nvPr/>
        </p:nvSpPr>
        <p:spPr>
          <a:xfrm>
            <a:off x="232339" y="5426740"/>
            <a:ext cx="8679322" cy="1004197"/>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68569" tIns="34275" rIns="68569" bIns="34275" anchor="ctr" anchorCtr="0">
            <a:noAutofit/>
          </a:bodyPr>
          <a:lstStyle/>
          <a:p>
            <a:pPr lvl="0"/>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a:t>
            </a:r>
            <a:endPar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endParaRPr>
          </a:p>
          <a:p>
            <a:pPr lvl="0"/>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本研修例では、児童生徒は演習</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Ⅰ</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から参加する流れになっていますが、最初から児童生徒を参加させるなど学校で工夫してください。</a:t>
            </a:r>
          </a:p>
        </p:txBody>
      </p:sp>
    </p:spTree>
    <p:extLst>
      <p:ext uri="{BB962C8B-B14F-4D97-AF65-F5344CB8AC3E}">
        <p14:creationId xmlns:p14="http://schemas.microsoft.com/office/powerpoint/2010/main" val="1756918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341175" y="963908"/>
            <a:ext cx="7483500" cy="1180823"/>
          </a:xfrm>
          <a:prstGeom prst="wedgeRoundRectCallout">
            <a:avLst>
              <a:gd name="adj1" fmla="val 55135"/>
              <a:gd name="adj2" fmla="val 3915"/>
              <a:gd name="adj3" fmla="val 16667"/>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406583" y="265933"/>
            <a:ext cx="2613707"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ja-JP"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rPr>
              <a:t>１　はじめに</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91" name="Google Shape;91;p1"/>
          <p:cNvSpPr txBox="1"/>
          <p:nvPr/>
        </p:nvSpPr>
        <p:spPr>
          <a:xfrm>
            <a:off x="406575" y="944443"/>
            <a:ext cx="74181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r>
              <a:rPr lang="ja-JP" altLang="en-US" sz="24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先生方</a:t>
            </a:r>
            <a:r>
              <a:rPr lang="ja-JP" sz="24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が、</a:t>
            </a:r>
            <a:r>
              <a:rPr lang="ja-JP" altLang="en-US" sz="24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児童生徒</a:t>
            </a:r>
            <a:r>
              <a:rPr lang="ja-JP" sz="24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だった</a:t>
            </a:r>
            <a:r>
              <a:rPr lang="ja-JP" sz="2400" dirty="0" smtClean="0">
                <a:latin typeface="ＭＳ ゴシック" panose="020B0609070205080204" pitchFamily="49" charset="-128"/>
                <a:ea typeface="ＭＳ ゴシック" panose="020B0609070205080204" pitchFamily="49" charset="-128"/>
              </a:rPr>
              <a:t>頃</a:t>
            </a:r>
            <a:r>
              <a:rPr lang="ja-JP" altLang="en-US" sz="2400" dirty="0" smtClean="0">
                <a:latin typeface="ＭＳ ゴシック" panose="020B0609070205080204" pitchFamily="49" charset="-128"/>
                <a:ea typeface="ＭＳ ゴシック" panose="020B0609070205080204" pitchFamily="49" charset="-128"/>
              </a:rPr>
              <a:t>、思い出に残っている授業とは、</a:t>
            </a:r>
            <a:r>
              <a:rPr lang="ja-JP" sz="24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どんな</a:t>
            </a:r>
            <a:r>
              <a:rPr lang="ja-JP"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授業ですか</a:t>
            </a:r>
            <a:r>
              <a:rPr lang="ja-JP" sz="24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しばらく自分で考えて、その後、</a:t>
            </a:r>
            <a:r>
              <a:rPr lang="ja-JP" sz="2400" b="0" i="0" u="none" strike="noStrike" cap="none" dirty="0" smtClean="0">
                <a:solidFill>
                  <a:srgbClr val="000000"/>
                </a:solidFill>
                <a:latin typeface="ＭＳ ゴシック" panose="020B0609070205080204" pitchFamily="49" charset="-128"/>
                <a:ea typeface="ＭＳ ゴシック" panose="020B0609070205080204" pitchFamily="49" charset="-128"/>
                <a:sym typeface="Arial"/>
              </a:rPr>
              <a:t>隣</a:t>
            </a:r>
            <a:r>
              <a:rPr lang="ja-JP"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の人と意見を交流しましょう。</a:t>
            </a:r>
            <a:endParaRPr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pic>
        <p:nvPicPr>
          <p:cNvPr id="92" name="Google Shape;92;p1"/>
          <p:cNvPicPr preferRelativeResize="0"/>
          <p:nvPr/>
        </p:nvPicPr>
        <p:blipFill rotWithShape="1">
          <a:blip r:embed="rId3">
            <a:alphaModFix/>
          </a:blip>
          <a:srcRect/>
          <a:stretch/>
        </p:blipFill>
        <p:spPr>
          <a:xfrm>
            <a:off x="7824675" y="727598"/>
            <a:ext cx="1462175" cy="2215400"/>
          </a:xfrm>
          <a:prstGeom prst="rect">
            <a:avLst/>
          </a:prstGeom>
          <a:noFill/>
          <a:ln>
            <a:noFill/>
          </a:ln>
        </p:spPr>
      </p:pic>
      <p:sp>
        <p:nvSpPr>
          <p:cNvPr id="93" name="Google Shape;93;p1"/>
          <p:cNvSpPr/>
          <p:nvPr/>
        </p:nvSpPr>
        <p:spPr>
          <a:xfrm>
            <a:off x="244925" y="2476525"/>
            <a:ext cx="7982700" cy="4235400"/>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a:stretch/>
        </p:blipFill>
        <p:spPr>
          <a:xfrm>
            <a:off x="5929354" y="4790505"/>
            <a:ext cx="1731641" cy="1616920"/>
          </a:xfrm>
          <a:prstGeom prst="rect">
            <a:avLst/>
          </a:prstGeom>
          <a:noFill/>
          <a:ln>
            <a:noFill/>
          </a:ln>
        </p:spPr>
      </p:pic>
      <p:sp>
        <p:nvSpPr>
          <p:cNvPr id="2" name="正方形/長方形 1"/>
          <p:cNvSpPr/>
          <p:nvPr/>
        </p:nvSpPr>
        <p:spPr>
          <a:xfrm>
            <a:off x="8335108" y="6479931"/>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a:t>
            </a:r>
            <a:endParaRPr kumimoji="1" lang="ja-JP" altLang="en-US" dirty="0">
              <a:solidFill>
                <a:schemeClr val="tx1"/>
              </a:solidFill>
            </a:endParaRPr>
          </a:p>
        </p:txBody>
      </p:sp>
      <p:sp>
        <p:nvSpPr>
          <p:cNvPr id="9" name="Google Shape;91;p1"/>
          <p:cNvSpPr/>
          <p:nvPr/>
        </p:nvSpPr>
        <p:spPr>
          <a:xfrm>
            <a:off x="232339" y="2627812"/>
            <a:ext cx="8679322" cy="646980"/>
          </a:xfrm>
          <a:prstGeom prst="rect">
            <a:avLst/>
          </a:prstGeom>
          <a:solidFill>
            <a:srgbClr val="FFFF00">
              <a:alpha val="70000"/>
            </a:srgbClr>
          </a:solidFill>
          <a:ln w="28575" cap="flat" cmpd="sng">
            <a:solidFill>
              <a:schemeClr val="tx1"/>
            </a:solidFill>
            <a:prstDash val="solid"/>
            <a:miter lim="800000"/>
            <a:headEnd type="none" w="sm" len="sm"/>
            <a:tailEnd type="none" w="sm" len="sm"/>
          </a:ln>
        </p:spPr>
        <p:txBody>
          <a:bodyPr spcFirstLastPara="1" wrap="square" lIns="68569" tIns="34275" rIns="68569" bIns="34275" anchor="ctr" anchorCtr="0">
            <a:noAutofit/>
          </a:bodyPr>
          <a:lstStyle/>
          <a:p>
            <a:r>
              <a:rPr lang="en-US" altLang="ja-JP"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smtClean="0">
                <a:solidFill>
                  <a:srgbClr val="FF0000"/>
                </a:solidFill>
                <a:latin typeface="ＭＳ ゴシック" panose="020B0609070205080204" pitchFamily="49" charset="-128"/>
                <a:ea typeface="ＭＳ ゴシック" panose="020B0609070205080204" pitchFamily="49" charset="-128"/>
                <a:cs typeface="Calibri"/>
                <a:sym typeface="Calibri"/>
              </a:rPr>
              <a:t>】</a:t>
            </a:r>
          </a:p>
          <a:p>
            <a:r>
              <a:rPr lang="ja-JP" altLang="en-US" sz="1600" dirty="0" smtClean="0">
                <a:solidFill>
                  <a:srgbClr val="FF0000"/>
                </a:solidFill>
                <a:latin typeface="ＭＳ ゴシック" panose="020B0609070205080204" pitchFamily="49" charset="-128"/>
                <a:ea typeface="ＭＳ ゴシック" panose="020B0609070205080204" pitchFamily="49" charset="-128"/>
              </a:rPr>
              <a:t>　１分間個人で考えた後、２分間隣の人と意見交流を行います。</a:t>
            </a:r>
            <a:endParaRPr lang="en-US" altLang="ja-JP" sz="1600" dirty="0">
              <a:solidFill>
                <a:srgbClr val="FF000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a:stretch/>
        </p:blipFill>
        <p:spPr>
          <a:xfrm>
            <a:off x="353195" y="1044356"/>
            <a:ext cx="8785097" cy="4340728"/>
          </a:xfrm>
          <a:prstGeom prst="rect">
            <a:avLst/>
          </a:prstGeom>
          <a:noFill/>
          <a:ln>
            <a:noFill/>
          </a:ln>
        </p:spPr>
      </p:pic>
      <p:sp>
        <p:nvSpPr>
          <p:cNvPr id="100" name="Google Shape;100;p2"/>
          <p:cNvSpPr/>
          <p:nvPr/>
        </p:nvSpPr>
        <p:spPr>
          <a:xfrm>
            <a:off x="485947" y="1073886"/>
            <a:ext cx="55671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ＭＳ ゴシック" panose="020B0609070205080204" pitchFamily="49" charset="-128"/>
                <a:ea typeface="ＭＳ ゴシック" panose="020B0609070205080204" pitchFamily="49" charset="-128"/>
                <a:sym typeface="Arial"/>
              </a:rPr>
              <a:t>R6：全国学力・学習状況調査児童生徒質問調査及び学校質問紙調査の結果より</a:t>
            </a:r>
            <a:endParaRPr sz="1200" dirty="0">
              <a:solidFill>
                <a:schemeClr val="dk1"/>
              </a:solidFill>
              <a:latin typeface="ＭＳ ゴシック" panose="020B0609070205080204" pitchFamily="49" charset="-128"/>
              <a:ea typeface="ＭＳ ゴシック" panose="020B0609070205080204" pitchFamily="49" charset="-128"/>
              <a:sym typeface="Arial"/>
            </a:endParaRPr>
          </a:p>
        </p:txBody>
      </p:sp>
      <p:sp>
        <p:nvSpPr>
          <p:cNvPr id="101" name="Google Shape;101;p2"/>
          <p:cNvSpPr/>
          <p:nvPr/>
        </p:nvSpPr>
        <p:spPr>
          <a:xfrm>
            <a:off x="140321" y="825131"/>
            <a:ext cx="8863002" cy="4698452"/>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140321" y="5632445"/>
            <a:ext cx="91440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a:t>
            </a:r>
            <a:r>
              <a:rPr lang="ja-JP" sz="1800" dirty="0">
                <a:solidFill>
                  <a:srgbClr val="000000"/>
                </a:solidFill>
                <a:latin typeface="ＭＳ ゴシック" panose="020B0609070205080204" pitchFamily="49" charset="-128"/>
                <a:ea typeface="ＭＳ ゴシック" panose="020B0609070205080204" pitchFamily="49" charset="-128"/>
                <a:sym typeface="Arial"/>
              </a:rPr>
              <a:t>　全国学力・学習状況調査の結果から、本県の継続した課題</a:t>
            </a:r>
            <a:r>
              <a:rPr lang="ja-JP" sz="1800" dirty="0" smtClean="0">
                <a:solidFill>
                  <a:srgbClr val="000000"/>
                </a:solidFill>
                <a:latin typeface="ＭＳ ゴシック" panose="020B0609070205080204" pitchFamily="49" charset="-128"/>
                <a:ea typeface="ＭＳ ゴシック" panose="020B0609070205080204" pitchFamily="49" charset="-128"/>
                <a:sym typeface="Arial"/>
              </a:rPr>
              <a:t>の１つに</a:t>
            </a:r>
            <a:r>
              <a:rPr lang="ja-JP" altLang="en-US" sz="18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sz="1800" dirty="0" smtClean="0">
                <a:solidFill>
                  <a:srgbClr val="000000"/>
                </a:solidFill>
                <a:latin typeface="ＭＳ ゴシック" panose="020B0609070205080204" pitchFamily="49" charset="-128"/>
                <a:ea typeface="ＭＳ ゴシック" panose="020B0609070205080204" pitchFamily="49" charset="-128"/>
                <a:sym typeface="Arial"/>
              </a:rPr>
              <a:t>児童生徒</a:t>
            </a:r>
            <a:endParaRPr lang="en-US" altLang="ja-JP" sz="18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2400"/>
              <a:buFont typeface="Arial"/>
              <a:buNone/>
            </a:pPr>
            <a:r>
              <a:rPr lang="ja-JP" altLang="en-US" sz="1800" dirty="0" smtClean="0">
                <a:solidFill>
                  <a:srgbClr val="000000"/>
                </a:solidFill>
                <a:latin typeface="ＭＳ ゴシック" panose="020B0609070205080204" pitchFamily="49" charset="-128"/>
                <a:ea typeface="ＭＳ ゴシック" panose="020B0609070205080204" pitchFamily="49" charset="-128"/>
                <a:sym typeface="Arial"/>
              </a:rPr>
              <a:t>　 </a:t>
            </a:r>
            <a:r>
              <a:rPr lang="ja-JP" sz="1800" dirty="0" smtClean="0">
                <a:solidFill>
                  <a:srgbClr val="000000"/>
                </a:solidFill>
                <a:latin typeface="ＭＳ ゴシック" panose="020B0609070205080204" pitchFamily="49" charset="-128"/>
                <a:ea typeface="ＭＳ ゴシック" panose="020B0609070205080204" pitchFamily="49" charset="-128"/>
                <a:sym typeface="Arial"/>
              </a:rPr>
              <a:t>の</a:t>
            </a:r>
            <a:r>
              <a:rPr lang="ja-JP" sz="1800" dirty="0">
                <a:solidFill>
                  <a:srgbClr val="000000"/>
                </a:solidFill>
                <a:latin typeface="ＭＳ ゴシック" panose="020B0609070205080204" pitchFamily="49" charset="-128"/>
                <a:ea typeface="ＭＳ ゴシック" panose="020B0609070205080204" pitchFamily="49" charset="-128"/>
                <a:sym typeface="Arial"/>
              </a:rPr>
              <a:t>「学びの主体性」があります</a:t>
            </a:r>
            <a:r>
              <a:rPr lang="ja-JP" sz="1800" dirty="0" smtClean="0">
                <a:solidFill>
                  <a:srgbClr val="000000"/>
                </a:solidFill>
                <a:latin typeface="ＭＳ ゴシック" panose="020B0609070205080204" pitchFamily="49" charset="-128"/>
                <a:ea typeface="ＭＳ ゴシック" panose="020B0609070205080204" pitchFamily="49" charset="-128"/>
                <a:sym typeface="Arial"/>
              </a:rPr>
              <a:t>。</a:t>
            </a:r>
            <a:endParaRPr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6" name="正方形/長方形 5"/>
          <p:cNvSpPr/>
          <p:nvPr/>
        </p:nvSpPr>
        <p:spPr>
          <a:xfrm>
            <a:off x="8335108" y="6479931"/>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a:t>
            </a:r>
            <a:endParaRPr kumimoji="1" lang="ja-JP" altLang="en-US" dirty="0">
              <a:solidFill>
                <a:schemeClr val="tx1"/>
              </a:solidFill>
            </a:endParaRPr>
          </a:p>
        </p:txBody>
      </p:sp>
      <p:sp>
        <p:nvSpPr>
          <p:cNvPr id="7" name="Google Shape;90;p1"/>
          <p:cNvSpPr txBox="1"/>
          <p:nvPr/>
        </p:nvSpPr>
        <p:spPr>
          <a:xfrm>
            <a:off x="140321" y="117869"/>
            <a:ext cx="2613707"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ja-JP"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rPr>
              <a:t>１　はじめに</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337264" y="1019938"/>
            <a:ext cx="8472769"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200" dirty="0" smtClean="0">
                <a:solidFill>
                  <a:srgbClr val="000000"/>
                </a:solidFill>
                <a:latin typeface="ＭＳ ゴシック" panose="020B0609070205080204" pitchFamily="49" charset="-128"/>
                <a:ea typeface="ＭＳ ゴシック" panose="020B0609070205080204" pitchFamily="49" charset="-128"/>
                <a:sym typeface="Arial"/>
              </a:rPr>
              <a:t>私たちが</a:t>
            </a:r>
            <a:r>
              <a:rPr lang="ja-JP" altLang="en-US" sz="2200" dirty="0" smtClean="0">
                <a:solidFill>
                  <a:srgbClr val="000000"/>
                </a:solidFill>
                <a:latin typeface="ＭＳ ゴシック" panose="020B0609070205080204" pitchFamily="49" charset="-128"/>
                <a:ea typeface="ＭＳ ゴシック" panose="020B0609070205080204" pitchFamily="49" charset="-128"/>
                <a:sym typeface="Arial"/>
              </a:rPr>
              <a:t>児童生徒だった</a:t>
            </a:r>
            <a:r>
              <a:rPr lang="ja-JP" sz="2200" dirty="0" smtClean="0">
                <a:solidFill>
                  <a:srgbClr val="000000"/>
                </a:solidFill>
                <a:latin typeface="ＭＳ ゴシック" panose="020B0609070205080204" pitchFamily="49" charset="-128"/>
                <a:ea typeface="ＭＳ ゴシック" panose="020B0609070205080204" pitchFamily="49" charset="-128"/>
                <a:sym typeface="Arial"/>
              </a:rPr>
              <a:t>頃に</a:t>
            </a:r>
            <a:r>
              <a:rPr lang="ja-JP" altLang="en-US" sz="2200" dirty="0" smtClean="0">
                <a:solidFill>
                  <a:srgbClr val="000000"/>
                </a:solidFill>
                <a:latin typeface="ＭＳ ゴシック" panose="020B0609070205080204" pitchFamily="49" charset="-128"/>
                <a:ea typeface="ＭＳ ゴシック" panose="020B0609070205080204" pitchFamily="49" charset="-128"/>
                <a:sym typeface="Arial"/>
              </a:rPr>
              <a:t>思い出に残っている授業とは</a:t>
            </a:r>
            <a:endParaRPr lang="en-US" altLang="ja-JP" sz="22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2400"/>
              <a:buFont typeface="Arial"/>
              <a:buNone/>
            </a:pPr>
            <a:r>
              <a:rPr lang="ja-JP" altLang="en-US" sz="2200" dirty="0" smtClean="0">
                <a:solidFill>
                  <a:srgbClr val="000000"/>
                </a:solidFill>
                <a:latin typeface="ＭＳ ゴシック" panose="020B0609070205080204" pitchFamily="49" charset="-128"/>
                <a:ea typeface="ＭＳ ゴシック" panose="020B0609070205080204" pitchFamily="49" charset="-128"/>
                <a:sym typeface="Arial"/>
              </a:rPr>
              <a:t>　例えば、</a:t>
            </a:r>
            <a:endParaRPr lang="en-US" altLang="ja-JP" sz="22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2400"/>
              <a:buFont typeface="Arial"/>
              <a:buNone/>
            </a:pPr>
            <a:r>
              <a:rPr lang="ja-JP" altLang="en-US" sz="2200" dirty="0" smtClean="0">
                <a:solidFill>
                  <a:srgbClr val="000000"/>
                </a:solidFill>
                <a:latin typeface="ＭＳ ゴシック" panose="020B0609070205080204" pitchFamily="49" charset="-128"/>
                <a:ea typeface="ＭＳ ゴシック" panose="020B0609070205080204" pitchFamily="49" charset="-128"/>
                <a:sym typeface="Arial"/>
              </a:rPr>
              <a:t>　　・夢中になって問題や課題に取り組んだ授業</a:t>
            </a:r>
            <a:endParaRPr lang="en-US" altLang="ja-JP" sz="22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2400"/>
              <a:buFont typeface="Arial"/>
              <a:buNone/>
            </a:pPr>
            <a:r>
              <a:rPr lang="ja-JP" altLang="en-US" sz="2200" dirty="0" smtClean="0">
                <a:solidFill>
                  <a:srgbClr val="000000"/>
                </a:solidFill>
                <a:latin typeface="ＭＳ ゴシック" panose="020B0609070205080204" pitchFamily="49" charset="-128"/>
                <a:ea typeface="ＭＳ ゴシック" panose="020B0609070205080204" pitchFamily="49" charset="-128"/>
                <a:sym typeface="Arial"/>
              </a:rPr>
              <a:t>　　・友達や先生と話し合いながら、課題を解決した授業</a:t>
            </a:r>
            <a:endParaRPr lang="en-US" altLang="ja-JP" sz="22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lnSpc>
                <a:spcPct val="100000"/>
              </a:lnSpc>
              <a:spcBef>
                <a:spcPts val="0"/>
              </a:spcBef>
              <a:spcAft>
                <a:spcPts val="0"/>
              </a:spcAft>
              <a:buClr>
                <a:srgbClr val="000000"/>
              </a:buClr>
              <a:buSzPts val="2400"/>
              <a:buFont typeface="Arial"/>
              <a:buNone/>
            </a:pPr>
            <a:r>
              <a:rPr lang="ja-JP" altLang="en-US" sz="2200" dirty="0" smtClean="0">
                <a:solidFill>
                  <a:srgbClr val="000000"/>
                </a:solidFill>
                <a:latin typeface="ＭＳ ゴシック" panose="020B0609070205080204" pitchFamily="49" charset="-128"/>
                <a:ea typeface="ＭＳ ゴシック" panose="020B0609070205080204" pitchFamily="49" charset="-128"/>
                <a:sym typeface="Arial"/>
              </a:rPr>
              <a:t>　　・分かるまで、黙々と問題に取り組んだ授業</a:t>
            </a:r>
            <a:endParaRPr sz="2200"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09" name="Google Shape;109;p3"/>
          <p:cNvSpPr txBox="1"/>
          <p:nvPr/>
        </p:nvSpPr>
        <p:spPr>
          <a:xfrm>
            <a:off x="337264" y="4879068"/>
            <a:ext cx="809549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200" dirty="0">
                <a:solidFill>
                  <a:schemeClr val="tx1"/>
                </a:solidFill>
                <a:latin typeface="ＭＳ ゴシック" panose="020B0609070205080204" pitchFamily="49" charset="-128"/>
                <a:ea typeface="ＭＳ ゴシック" panose="020B0609070205080204" pitchFamily="49" charset="-128"/>
                <a:sym typeface="Arial"/>
              </a:rPr>
              <a:t>　</a:t>
            </a:r>
            <a:r>
              <a:rPr lang="ja-JP" sz="2200" dirty="0" smtClean="0">
                <a:solidFill>
                  <a:schemeClr val="tx1"/>
                </a:solidFill>
                <a:latin typeface="ＭＳ ゴシック" panose="020B0609070205080204" pitchFamily="49" charset="-128"/>
                <a:ea typeface="ＭＳ ゴシック" panose="020B0609070205080204" pitchFamily="49" charset="-128"/>
                <a:sym typeface="Arial"/>
              </a:rPr>
              <a:t>「</a:t>
            </a:r>
            <a:r>
              <a:rPr lang="ja-JP" altLang="en-US" sz="2200" dirty="0" smtClean="0">
                <a:solidFill>
                  <a:schemeClr val="tx1"/>
                </a:solidFill>
                <a:latin typeface="ＭＳ ゴシック" panose="020B0609070205080204" pitchFamily="49" charset="-128"/>
                <a:ea typeface="ＭＳ ゴシック" panose="020B0609070205080204" pitchFamily="49" charset="-128"/>
                <a:sym typeface="Arial"/>
              </a:rPr>
              <a:t>児童生徒</a:t>
            </a:r>
            <a:r>
              <a:rPr lang="ja-JP" sz="2200" dirty="0" smtClean="0">
                <a:solidFill>
                  <a:schemeClr val="tx1"/>
                </a:solidFill>
                <a:latin typeface="ＭＳ ゴシック" panose="020B0609070205080204" pitchFamily="49" charset="-128"/>
                <a:ea typeface="ＭＳ ゴシック" panose="020B0609070205080204" pitchFamily="49" charset="-128"/>
                <a:sym typeface="Arial"/>
              </a:rPr>
              <a:t>が</a:t>
            </a:r>
            <a:r>
              <a:rPr lang="ja-JP" altLang="en-US" sz="2200" dirty="0" smtClean="0">
                <a:solidFill>
                  <a:schemeClr val="tx1"/>
                </a:solidFill>
                <a:latin typeface="ＭＳ ゴシック" panose="020B0609070205080204" pitchFamily="49" charset="-128"/>
                <a:ea typeface="ＭＳ ゴシック" panose="020B0609070205080204" pitchFamily="49" charset="-128"/>
                <a:sym typeface="Arial"/>
              </a:rPr>
              <a:t>主役となる授業</a:t>
            </a:r>
            <a:r>
              <a:rPr lang="ja-JP" sz="2200" dirty="0" smtClean="0">
                <a:solidFill>
                  <a:schemeClr val="tx1"/>
                </a:solidFill>
                <a:latin typeface="ＭＳ ゴシック" panose="020B0609070205080204" pitchFamily="49" charset="-128"/>
                <a:ea typeface="ＭＳ ゴシック" panose="020B0609070205080204" pitchFamily="49" charset="-128"/>
                <a:sym typeface="Arial"/>
              </a:rPr>
              <a:t>」</a:t>
            </a:r>
            <a:r>
              <a:rPr lang="ja-JP" sz="2200" dirty="0">
                <a:solidFill>
                  <a:schemeClr val="tx1"/>
                </a:solidFill>
                <a:latin typeface="ＭＳ ゴシック" panose="020B0609070205080204" pitchFamily="49" charset="-128"/>
                <a:ea typeface="ＭＳ ゴシック" panose="020B0609070205080204" pitchFamily="49" charset="-128"/>
                <a:sym typeface="Arial"/>
              </a:rPr>
              <a:t>と</a:t>
            </a:r>
            <a:r>
              <a:rPr lang="ja-JP" sz="2200" dirty="0" smtClean="0">
                <a:solidFill>
                  <a:schemeClr val="tx1"/>
                </a:solidFill>
                <a:latin typeface="ＭＳ ゴシック" panose="020B0609070205080204" pitchFamily="49" charset="-128"/>
                <a:ea typeface="ＭＳ ゴシック" panose="020B0609070205080204" pitchFamily="49" charset="-128"/>
                <a:sym typeface="Arial"/>
              </a:rPr>
              <a:t>は</a:t>
            </a:r>
            <a:r>
              <a:rPr lang="ja-JP" altLang="en-US" sz="2200" dirty="0" smtClean="0">
                <a:solidFill>
                  <a:schemeClr val="tx1"/>
                </a:solidFill>
                <a:latin typeface="ＭＳ ゴシック" panose="020B0609070205080204" pitchFamily="49" charset="-128"/>
                <a:ea typeface="ＭＳ ゴシック" panose="020B0609070205080204" pitchFamily="49" charset="-128"/>
                <a:sym typeface="Arial"/>
              </a:rPr>
              <a:t>？</a:t>
            </a:r>
            <a:endParaRPr sz="2200" i="0" u="none" strike="noStrike" cap="none" dirty="0">
              <a:solidFill>
                <a:schemeClr val="tx1"/>
              </a:solidFill>
              <a:latin typeface="ＭＳ ゴシック" panose="020B0609070205080204" pitchFamily="49" charset="-128"/>
              <a:ea typeface="ＭＳ ゴシック" panose="020B0609070205080204" pitchFamily="49" charset="-128"/>
              <a:sym typeface="Arial"/>
            </a:endParaRPr>
          </a:p>
        </p:txBody>
      </p:sp>
      <p:pic>
        <p:nvPicPr>
          <p:cNvPr id="111" name="Google Shape;111;p3"/>
          <p:cNvPicPr preferRelativeResize="0"/>
          <p:nvPr/>
        </p:nvPicPr>
        <p:blipFill rotWithShape="1">
          <a:blip r:embed="rId3">
            <a:alphaModFix/>
          </a:blip>
          <a:srcRect/>
          <a:stretch/>
        </p:blipFill>
        <p:spPr>
          <a:xfrm>
            <a:off x="6183086" y="2947597"/>
            <a:ext cx="1750325" cy="1573268"/>
          </a:xfrm>
          <a:prstGeom prst="rect">
            <a:avLst/>
          </a:prstGeom>
          <a:noFill/>
          <a:ln>
            <a:noFill/>
          </a:ln>
        </p:spPr>
      </p:pic>
      <p:sp>
        <p:nvSpPr>
          <p:cNvPr id="112" name="Google Shape;112;p3"/>
          <p:cNvSpPr txBox="1"/>
          <p:nvPr/>
        </p:nvSpPr>
        <p:spPr>
          <a:xfrm>
            <a:off x="337264" y="5493462"/>
            <a:ext cx="8389641"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200" dirty="0">
                <a:solidFill>
                  <a:schemeClr val="tx1"/>
                </a:solidFill>
                <a:latin typeface="ＭＳ ゴシック" panose="020B0609070205080204" pitchFamily="49" charset="-128"/>
                <a:ea typeface="ＭＳ ゴシック" panose="020B0609070205080204" pitchFamily="49" charset="-128"/>
                <a:sym typeface="Arial"/>
              </a:rPr>
              <a:t>　</a:t>
            </a:r>
            <a:r>
              <a:rPr lang="ja-JP" sz="2200" dirty="0" smtClean="0">
                <a:solidFill>
                  <a:schemeClr val="tx1"/>
                </a:solidFill>
                <a:latin typeface="ＭＳ ゴシック" panose="020B0609070205080204" pitchFamily="49" charset="-128"/>
                <a:ea typeface="ＭＳ ゴシック" panose="020B0609070205080204" pitchFamily="49" charset="-128"/>
                <a:sym typeface="Arial"/>
              </a:rPr>
              <a:t>「</a:t>
            </a:r>
            <a:r>
              <a:rPr lang="ja-JP" altLang="en-US" sz="2200" dirty="0" smtClean="0">
                <a:solidFill>
                  <a:schemeClr val="tx1"/>
                </a:solidFill>
                <a:latin typeface="ＭＳ ゴシック" panose="020B0609070205080204" pitchFamily="49" charset="-128"/>
                <a:ea typeface="ＭＳ ゴシック" panose="020B0609070205080204" pitchFamily="49" charset="-128"/>
                <a:sym typeface="Arial"/>
              </a:rPr>
              <a:t>児童生徒が主役となる授業</a:t>
            </a:r>
            <a:r>
              <a:rPr lang="ja-JP" sz="2200" dirty="0" smtClean="0">
                <a:solidFill>
                  <a:schemeClr val="tx1"/>
                </a:solidFill>
                <a:latin typeface="ＭＳ ゴシック" panose="020B0609070205080204" pitchFamily="49" charset="-128"/>
                <a:ea typeface="ＭＳ ゴシック" panose="020B0609070205080204" pitchFamily="49" charset="-128"/>
                <a:sym typeface="Arial"/>
              </a:rPr>
              <a:t>」</a:t>
            </a:r>
            <a:r>
              <a:rPr lang="ja-JP" sz="2200" dirty="0">
                <a:solidFill>
                  <a:schemeClr val="tx1"/>
                </a:solidFill>
                <a:latin typeface="ＭＳ ゴシック" panose="020B0609070205080204" pitchFamily="49" charset="-128"/>
                <a:ea typeface="ＭＳ ゴシック" panose="020B0609070205080204" pitchFamily="49" charset="-128"/>
                <a:sym typeface="Arial"/>
              </a:rPr>
              <a:t>のため</a:t>
            </a:r>
            <a:r>
              <a:rPr lang="ja-JP" sz="2200" dirty="0" smtClean="0">
                <a:solidFill>
                  <a:schemeClr val="tx1"/>
                </a:solidFill>
                <a:latin typeface="ＭＳ ゴシック" panose="020B0609070205080204" pitchFamily="49" charset="-128"/>
                <a:ea typeface="ＭＳ ゴシック" panose="020B0609070205080204" pitchFamily="49" charset="-128"/>
                <a:sym typeface="Arial"/>
              </a:rPr>
              <a:t>に</a:t>
            </a:r>
            <a:r>
              <a:rPr lang="ja-JP" altLang="en-US" sz="2200" dirty="0" smtClean="0">
                <a:solidFill>
                  <a:schemeClr val="tx1"/>
                </a:solidFill>
                <a:latin typeface="ＭＳ ゴシック" panose="020B0609070205080204" pitchFamily="49" charset="-128"/>
                <a:ea typeface="ＭＳ ゴシック" panose="020B0609070205080204" pitchFamily="49" charset="-128"/>
                <a:sym typeface="Arial"/>
              </a:rPr>
              <a:t>は</a:t>
            </a:r>
            <a:r>
              <a:rPr lang="ja-JP" sz="2200" dirty="0" smtClean="0">
                <a:solidFill>
                  <a:schemeClr val="tx1"/>
                </a:solidFill>
                <a:latin typeface="ＭＳ ゴシック" panose="020B0609070205080204" pitchFamily="49" charset="-128"/>
                <a:ea typeface="ＭＳ ゴシック" panose="020B0609070205080204" pitchFamily="49" charset="-128"/>
                <a:sym typeface="Arial"/>
              </a:rPr>
              <a:t>、</a:t>
            </a:r>
            <a:r>
              <a:rPr lang="ja-JP" altLang="en-US" sz="2200" dirty="0" smtClean="0">
                <a:solidFill>
                  <a:schemeClr val="tx1"/>
                </a:solidFill>
                <a:latin typeface="ＭＳ ゴシック" panose="020B0609070205080204" pitchFamily="49" charset="-128"/>
                <a:ea typeface="ＭＳ ゴシック" panose="020B0609070205080204" pitchFamily="49" charset="-128"/>
                <a:sym typeface="Arial"/>
              </a:rPr>
              <a:t>何が必要なのか？</a:t>
            </a:r>
            <a:endParaRPr sz="2200" i="0" u="none" strike="noStrike" cap="none" dirty="0">
              <a:solidFill>
                <a:schemeClr val="tx1"/>
              </a:solidFill>
              <a:latin typeface="ＭＳ ゴシック" panose="020B0609070205080204" pitchFamily="49" charset="-128"/>
              <a:ea typeface="ＭＳ ゴシック" panose="020B0609070205080204" pitchFamily="49" charset="-128"/>
              <a:sym typeface="Arial"/>
            </a:endParaRPr>
          </a:p>
        </p:txBody>
      </p:sp>
      <p:sp>
        <p:nvSpPr>
          <p:cNvPr id="9" name="Google Shape;113;p3"/>
          <p:cNvSpPr txBox="1"/>
          <p:nvPr/>
        </p:nvSpPr>
        <p:spPr>
          <a:xfrm>
            <a:off x="522025" y="3507791"/>
            <a:ext cx="543246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3200" b="1" dirty="0">
                <a:solidFill>
                  <a:srgbClr val="FF0000"/>
                </a:solidFill>
                <a:latin typeface="ＭＳ ゴシック" panose="020B0609070205080204" pitchFamily="49" charset="-128"/>
                <a:ea typeface="ＭＳ ゴシック" panose="020B0609070205080204" pitchFamily="49" charset="-128"/>
                <a:sym typeface="Arial"/>
              </a:rPr>
              <a:t>　</a:t>
            </a:r>
            <a:r>
              <a:rPr lang="ja-JP" altLang="en-US" sz="3200" b="1" dirty="0" smtClean="0">
                <a:solidFill>
                  <a:srgbClr val="FF0000"/>
                </a:solidFill>
                <a:latin typeface="ＭＳ ゴシック" panose="020B0609070205080204" pitchFamily="49" charset="-128"/>
                <a:ea typeface="ＭＳ ゴシック" panose="020B0609070205080204" pitchFamily="49" charset="-128"/>
                <a:sym typeface="Arial"/>
              </a:rPr>
              <a:t>授業の主役は、児童生徒</a:t>
            </a:r>
            <a:endParaRPr sz="3200" b="1" dirty="0">
              <a:solidFill>
                <a:srgbClr val="FF0000"/>
              </a:solidFill>
              <a:latin typeface="ＭＳ ゴシック" panose="020B0609070205080204" pitchFamily="49" charset="-128"/>
              <a:ea typeface="ＭＳ ゴシック" panose="020B0609070205080204" pitchFamily="49" charset="-128"/>
              <a:sym typeface="Arial"/>
            </a:endParaRPr>
          </a:p>
        </p:txBody>
      </p:sp>
      <p:sp>
        <p:nvSpPr>
          <p:cNvPr id="10" name="正方形/長方形 9"/>
          <p:cNvSpPr/>
          <p:nvPr/>
        </p:nvSpPr>
        <p:spPr>
          <a:xfrm>
            <a:off x="8326580" y="6538705"/>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3</a:t>
            </a:r>
            <a:endParaRPr kumimoji="1" lang="ja-JP" altLang="en-US" dirty="0">
              <a:solidFill>
                <a:schemeClr val="tx1"/>
              </a:solidFill>
            </a:endParaRPr>
          </a:p>
        </p:txBody>
      </p:sp>
      <p:sp>
        <p:nvSpPr>
          <p:cNvPr id="11" name="Google Shape;90;p1"/>
          <p:cNvSpPr txBox="1"/>
          <p:nvPr/>
        </p:nvSpPr>
        <p:spPr>
          <a:xfrm>
            <a:off x="337264" y="119588"/>
            <a:ext cx="2613707"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ja-JP"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rPr>
              <a:t>１　はじめに</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124350" y="929668"/>
            <a:ext cx="889530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児童生徒が主役となる</a:t>
            </a:r>
            <a:r>
              <a:rPr lang="ja-JP" sz="2400" dirty="0" smtClean="0">
                <a:latin typeface="ＭＳ ゴシック" panose="020B0609070205080204" pitchFamily="49" charset="-128"/>
                <a:ea typeface="ＭＳ ゴシック" panose="020B0609070205080204" pitchFamily="49" charset="-128"/>
              </a:rPr>
              <a:t>授業</a:t>
            </a:r>
            <a:r>
              <a:rPr lang="ja-JP" sz="2400" dirty="0">
                <a:solidFill>
                  <a:srgbClr val="000000"/>
                </a:solidFill>
                <a:latin typeface="ＭＳ ゴシック" panose="020B0609070205080204" pitchFamily="49" charset="-128"/>
                <a:ea typeface="ＭＳ ゴシック" panose="020B0609070205080204" pitchFamily="49" charset="-128"/>
                <a:sym typeface="Arial"/>
              </a:rPr>
              <a:t>」について</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みんなで</a:t>
            </a:r>
            <a:r>
              <a:rPr lang="ja-JP" sz="2400" dirty="0" smtClean="0">
                <a:latin typeface="ＭＳ ゴシック" panose="020B0609070205080204" pitchFamily="49" charset="-128"/>
                <a:ea typeface="ＭＳ ゴシック" panose="020B0609070205080204" pitchFamily="49" charset="-128"/>
              </a:rPr>
              <a:t>一緒</a:t>
            </a:r>
            <a:r>
              <a:rPr lang="ja-JP" sz="2400" dirty="0">
                <a:latin typeface="ＭＳ ゴシック" panose="020B0609070205080204" pitchFamily="49" charset="-128"/>
                <a:ea typeface="ＭＳ ゴシック" panose="020B0609070205080204" pitchFamily="49" charset="-128"/>
              </a:rPr>
              <a:t>に考えま</a:t>
            </a:r>
            <a:r>
              <a:rPr lang="ja-JP" sz="2400" dirty="0">
                <a:solidFill>
                  <a:srgbClr val="000000"/>
                </a:solidFill>
                <a:latin typeface="ＭＳ ゴシック" panose="020B0609070205080204" pitchFamily="49" charset="-128"/>
                <a:ea typeface="ＭＳ ゴシック" panose="020B0609070205080204" pitchFamily="49" charset="-128"/>
                <a:sym typeface="Arial"/>
              </a:rPr>
              <a:t>しょう。</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（１</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）自分</a:t>
            </a:r>
            <a:r>
              <a:rPr lang="ja-JP" sz="2400" dirty="0">
                <a:solidFill>
                  <a:srgbClr val="000000"/>
                </a:solidFill>
                <a:latin typeface="ＭＳ ゴシック" panose="020B0609070205080204" pitchFamily="49" charset="-128"/>
                <a:ea typeface="ＭＳ ゴシック" panose="020B0609070205080204" pitchFamily="49" charset="-128"/>
                <a:sym typeface="Arial"/>
              </a:rPr>
              <a:t>の考えを記入し</a:t>
            </a:r>
            <a:r>
              <a:rPr lang="ja-JP" sz="2400" dirty="0">
                <a:latin typeface="ＭＳ ゴシック" panose="020B0609070205080204" pitchFamily="49" charset="-128"/>
                <a:ea typeface="ＭＳ ゴシック" panose="020B0609070205080204" pitchFamily="49" charset="-128"/>
              </a:rPr>
              <a:t>ましょう。</a:t>
            </a:r>
            <a:endParaRPr sz="2400" dirty="0">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r>
              <a:rPr lang="ja-JP" sz="2400" dirty="0">
                <a:latin typeface="ＭＳ ゴシック" panose="020B0609070205080204" pitchFamily="49" charset="-128"/>
                <a:ea typeface="ＭＳ ゴシック" panose="020B0609070205080204" pitchFamily="49" charset="-128"/>
              </a:rPr>
              <a:t>　</a:t>
            </a:r>
            <a:endParaRPr sz="2400" dirty="0">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r>
              <a:rPr lang="ja-JP" sz="2400" dirty="0">
                <a:latin typeface="ＭＳ ゴシック" panose="020B0609070205080204" pitchFamily="49" charset="-128"/>
                <a:ea typeface="ＭＳ ゴシック" panose="020B0609070205080204" pitchFamily="49" charset="-128"/>
              </a:rPr>
              <a:t>（２）</a:t>
            </a:r>
            <a:r>
              <a:rPr lang="ja-JP" sz="2400" dirty="0">
                <a:solidFill>
                  <a:srgbClr val="000000"/>
                </a:solidFill>
                <a:latin typeface="ＭＳ ゴシック" panose="020B0609070205080204" pitchFamily="49" charset="-128"/>
                <a:ea typeface="ＭＳ ゴシック" panose="020B0609070205080204" pitchFamily="49" charset="-128"/>
                <a:sym typeface="Arial"/>
              </a:rPr>
              <a:t>意見を交流しましょう。</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①児童生徒の考える｢</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児童生徒が主役となる</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授業</a:t>
            </a:r>
            <a:r>
              <a:rPr lang="ja-JP" sz="2400" dirty="0">
                <a:solidFill>
                  <a:srgbClr val="000000"/>
                </a:solidFill>
                <a:latin typeface="ＭＳ ゴシック" panose="020B0609070205080204" pitchFamily="49" charset="-128"/>
                <a:ea typeface="ＭＳ ゴシック" panose="020B0609070205080204" pitchFamily="49" charset="-128"/>
                <a:sym typeface="Arial"/>
              </a:rPr>
              <a:t>」</a:t>
            </a:r>
            <a:r>
              <a:rPr lang="ja-JP" sz="2400" dirty="0">
                <a:latin typeface="ＭＳ ゴシック" panose="020B0609070205080204" pitchFamily="49" charset="-128"/>
                <a:ea typeface="ＭＳ ゴシック" panose="020B0609070205080204" pitchFamily="49" charset="-128"/>
              </a:rPr>
              <a:t>とは</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②</a:t>
            </a:r>
            <a:r>
              <a:rPr lang="ja-JP" altLang="en-US" sz="2400" dirty="0">
                <a:latin typeface="ＭＳ ゴシック" panose="020B0609070205080204" pitchFamily="49" charset="-128"/>
                <a:ea typeface="ＭＳ ゴシック" panose="020B0609070205080204" pitchFamily="49" charset="-128"/>
              </a:rPr>
              <a:t>教師</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の考える</a:t>
            </a:r>
            <a:r>
              <a:rPr lang="ja-JP" sz="2400" dirty="0" smtClean="0">
                <a:solidFill>
                  <a:schemeClr val="dk1"/>
                </a:solidFill>
                <a:latin typeface="ＭＳ ゴシック" panose="020B0609070205080204" pitchFamily="49" charset="-128"/>
                <a:ea typeface="ＭＳ ゴシック" panose="020B0609070205080204" pitchFamily="49" charset="-128"/>
              </a:rPr>
              <a:t>｢</a:t>
            </a:r>
            <a:r>
              <a:rPr lang="ja-JP" altLang="en-US" sz="2400" dirty="0" smtClean="0">
                <a:solidFill>
                  <a:schemeClr val="dk1"/>
                </a:solidFill>
                <a:latin typeface="ＭＳ ゴシック" panose="020B0609070205080204" pitchFamily="49" charset="-128"/>
                <a:ea typeface="ＭＳ ゴシック" panose="020B0609070205080204" pitchFamily="49" charset="-128"/>
              </a:rPr>
              <a:t>児童生徒が主役となる</a:t>
            </a:r>
            <a:r>
              <a:rPr lang="ja-JP" sz="2400" dirty="0" smtClean="0">
                <a:solidFill>
                  <a:schemeClr val="dk1"/>
                </a:solidFill>
                <a:latin typeface="ＭＳ ゴシック" panose="020B0609070205080204" pitchFamily="49" charset="-128"/>
                <a:ea typeface="ＭＳ ゴシック" panose="020B0609070205080204" pitchFamily="49" charset="-128"/>
              </a:rPr>
              <a:t>授業</a:t>
            </a:r>
            <a:r>
              <a:rPr lang="ja-JP" sz="2400" dirty="0">
                <a:solidFill>
                  <a:schemeClr val="dk1"/>
                </a:solidFill>
                <a:latin typeface="ＭＳ ゴシック" panose="020B0609070205080204" pitchFamily="49" charset="-128"/>
                <a:ea typeface="ＭＳ ゴシック" panose="020B0609070205080204" pitchFamily="49" charset="-128"/>
              </a:rPr>
              <a:t>」とは</a:t>
            </a: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endParaRPr sz="2400" dirty="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（３</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（２）をヒントに、グループとしての「児童生徒が主役</a:t>
            </a:r>
            <a:endParaRPr lang="en-US" altLang="ja-JP" sz="24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　　　となる授業」を考えましょう</a:t>
            </a:r>
            <a:r>
              <a:rPr lang="ja-JP" sz="2400" dirty="0" smtClean="0">
                <a:latin typeface="ＭＳ ゴシック" panose="020B0609070205080204" pitchFamily="49" charset="-128"/>
                <a:ea typeface="ＭＳ ゴシック" panose="020B0609070205080204" pitchFamily="49" charset="-128"/>
              </a:rPr>
              <a:t>。</a:t>
            </a:r>
            <a:endParaRPr sz="2400"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39" name="Google Shape;139;p6"/>
          <p:cNvSpPr/>
          <p:nvPr/>
        </p:nvSpPr>
        <p:spPr>
          <a:xfrm>
            <a:off x="124350" y="5264830"/>
            <a:ext cx="8895300" cy="1277320"/>
          </a:xfrm>
          <a:prstGeom prst="rect">
            <a:avLst/>
          </a:prstGeom>
          <a:solidFill>
            <a:srgbClr val="FFFF00"/>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marL="0" marR="0" lvl="0" indent="0" algn="l" rtl="0">
              <a:spcBef>
                <a:spcPts val="0"/>
              </a:spcBef>
              <a:spcAft>
                <a:spcPts val="0"/>
              </a:spcAft>
              <a:buNone/>
            </a:pPr>
            <a:r>
              <a:rPr lang="en-US" altLang="ja-JP" sz="1600" dirty="0" smtClean="0">
                <a:solidFill>
                  <a:srgbClr val="FF0000"/>
                </a:solidFill>
                <a:latin typeface="ＭＳ ゴシック" panose="020B0609070205080204" pitchFamily="49" charset="-128"/>
                <a:ea typeface="ＭＳ ゴシック" panose="020B0609070205080204" pitchFamily="49" charset="-128"/>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ここから、児童生徒に登場してもらいます。</a:t>
            </a:r>
            <a:endParaRPr lang="en-US" altLang="ja-JP" sz="1600" dirty="0" smtClean="0">
              <a:solidFill>
                <a:srgbClr val="FF0000"/>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r>
              <a:rPr lang="ja-JP" sz="1600" dirty="0" smtClean="0">
                <a:solidFill>
                  <a:srgbClr val="FF0000"/>
                </a:solidFill>
                <a:latin typeface="ＭＳ ゴシック" panose="020B0609070205080204" pitchFamily="49" charset="-128"/>
                <a:ea typeface="ＭＳ ゴシック" panose="020B0609070205080204" pitchFamily="49" charset="-128"/>
              </a:rPr>
              <a:t>※</a:t>
            </a:r>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教師</a:t>
            </a: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は</a:t>
            </a:r>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３</a:t>
            </a:r>
            <a:r>
              <a:rPr lang="ja-JP" sz="1600" dirty="0">
                <a:solidFill>
                  <a:srgbClr val="FF0000"/>
                </a:solidFill>
                <a:latin typeface="ＭＳ ゴシック" panose="020B0609070205080204" pitchFamily="49" charset="-128"/>
                <a:ea typeface="ＭＳ ゴシック" panose="020B0609070205080204" pitchFamily="49" charset="-128"/>
                <a:sym typeface="Arial"/>
              </a:rPr>
              <a:t>～４人の</a:t>
            </a:r>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グループ</a:t>
            </a: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を作り、１グループ</a:t>
            </a:r>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に</a:t>
            </a:r>
            <a:r>
              <a:rPr lang="ja-JP" sz="1600" dirty="0">
                <a:solidFill>
                  <a:srgbClr val="FF0000"/>
                </a:solidFill>
                <a:latin typeface="ＭＳ ゴシック" panose="020B0609070205080204" pitchFamily="49" charset="-128"/>
                <a:ea typeface="ＭＳ ゴシック" panose="020B0609070205080204" pitchFamily="49" charset="-128"/>
                <a:sym typeface="Arial"/>
              </a:rPr>
              <a:t>児童生徒を１人～２人ほど、配置します。</a:t>
            </a:r>
            <a:endParaRPr sz="1600" dirty="0">
              <a:solidFill>
                <a:srgbClr val="FF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sz="1600" dirty="0" smtClean="0">
                <a:solidFill>
                  <a:srgbClr val="FF0000"/>
                </a:solidFill>
                <a:latin typeface="ＭＳ ゴシック" panose="020B0609070205080204" pitchFamily="49" charset="-128"/>
                <a:ea typeface="ＭＳ ゴシック" panose="020B0609070205080204" pitchFamily="49" charset="-128"/>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教師は傾聴姿勢で、児童生徒が素直に意見を述べやすい雰囲気を作りましょう</a:t>
            </a:r>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a:t>
            </a:r>
            <a:endParaRPr sz="1600" dirty="0">
              <a:solidFill>
                <a:srgbClr val="FF0000"/>
              </a:solidFill>
              <a:latin typeface="ＭＳ ゴシック" panose="020B0609070205080204" pitchFamily="49" charset="-128"/>
              <a:ea typeface="ＭＳ ゴシック" panose="020B0609070205080204" pitchFamily="49" charset="-128"/>
              <a:sym typeface="Arial"/>
            </a:endParaRPr>
          </a:p>
        </p:txBody>
      </p:sp>
      <p:sp>
        <p:nvSpPr>
          <p:cNvPr id="140" name="Google Shape;140;p6"/>
          <p:cNvSpPr txBox="1"/>
          <p:nvPr/>
        </p:nvSpPr>
        <p:spPr>
          <a:xfrm>
            <a:off x="0" y="144830"/>
            <a:ext cx="7380514"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２　演習Ⅰ　</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141" name="Google Shape;141;p6"/>
          <p:cNvSpPr/>
          <p:nvPr/>
        </p:nvSpPr>
        <p:spPr>
          <a:xfrm>
            <a:off x="1338092" y="152194"/>
            <a:ext cx="63145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　</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児童生徒が主役となる</a:t>
            </a:r>
            <a:r>
              <a:rPr lang="ja-JP" sz="2400" b="1" dirty="0" smtClean="0">
                <a:solidFill>
                  <a:schemeClr val="lt1"/>
                </a:solidFill>
                <a:latin typeface="ＭＳ ゴシック" panose="020B0609070205080204" pitchFamily="49" charset="-128"/>
                <a:ea typeface="ＭＳ ゴシック" panose="020B0609070205080204" pitchFamily="49" charset="-128"/>
              </a:rPr>
              <a:t>授業</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について</a:t>
            </a:r>
            <a:endParaRPr sz="2400" b="1"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7" name="正方形/長方形 6"/>
          <p:cNvSpPr/>
          <p:nvPr/>
        </p:nvSpPr>
        <p:spPr>
          <a:xfrm>
            <a:off x="8351435" y="6542150"/>
            <a:ext cx="668215" cy="315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4</a:t>
            </a:r>
            <a:endParaRPr kumimoji="1" lang="ja-JP" alt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0" y="675393"/>
            <a:ext cx="9229800" cy="830956"/>
          </a:xfrm>
          <a:prstGeom prst="rect">
            <a:avLst/>
          </a:prstGeom>
          <a:noFill/>
          <a:ln>
            <a:noFill/>
          </a:ln>
        </p:spPr>
        <p:txBody>
          <a:bodyPr spcFirstLastPara="1" wrap="square" lIns="91425" tIns="45700" rIns="91425" bIns="45700" anchor="t" anchorCtr="0">
            <a:spAutoFit/>
          </a:bodyPr>
          <a:lstStyle/>
          <a:p>
            <a:pPr lvl="0">
              <a:buSzPts val="2400"/>
            </a:pPr>
            <a:r>
              <a:rPr lang="ja-JP" sz="2400" dirty="0">
                <a:solidFill>
                  <a:srgbClr val="000000"/>
                </a:solidFill>
                <a:latin typeface="ＭＳ ゴシック" panose="020B0609070205080204" pitchFamily="49" charset="-128"/>
                <a:ea typeface="ＭＳ ゴシック" panose="020B0609070205080204" pitchFamily="49" charset="-128"/>
                <a:sym typeface="Arial"/>
              </a:rPr>
              <a:t>（１</a:t>
            </a:r>
            <a:r>
              <a:rPr lang="ja-JP" sz="2400" dirty="0" smtClean="0">
                <a:latin typeface="ＭＳ ゴシック" panose="020B0609070205080204" pitchFamily="49" charset="-128"/>
                <a:ea typeface="ＭＳ ゴシック" panose="020B0609070205080204" pitchFamily="49" charset="-128"/>
              </a:rPr>
              <a:t>）</a:t>
            </a:r>
            <a:r>
              <a:rPr lang="ja-JP" altLang="ja-JP"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児童生徒が</a:t>
            </a:r>
            <a:r>
              <a:rPr lang="ja-JP" altLang="en-US" sz="2400" dirty="0" smtClean="0">
                <a:latin typeface="ＭＳ ゴシック" panose="020B0609070205080204" pitchFamily="49" charset="-128"/>
                <a:ea typeface="ＭＳ ゴシック" panose="020B0609070205080204" pitchFamily="49" charset="-128"/>
              </a:rPr>
              <a:t>主役となる</a:t>
            </a:r>
            <a:r>
              <a:rPr lang="ja-JP" altLang="ja-JP" sz="2400" dirty="0">
                <a:latin typeface="ＭＳ ゴシック" panose="020B0609070205080204" pitchFamily="49" charset="-128"/>
                <a:ea typeface="ＭＳ ゴシック" panose="020B0609070205080204" pitchFamily="49" charset="-128"/>
              </a:rPr>
              <a:t>授業」</a:t>
            </a:r>
            <a:r>
              <a:rPr lang="ja-JP" altLang="en-US" sz="2400" dirty="0">
                <a:latin typeface="ＭＳ ゴシック" panose="020B0609070205080204" pitchFamily="49" charset="-128"/>
                <a:ea typeface="ＭＳ ゴシック" panose="020B0609070205080204" pitchFamily="49" charset="-128"/>
              </a:rPr>
              <a:t>とは、</a:t>
            </a:r>
            <a:r>
              <a:rPr lang="ja-JP" altLang="en-US" sz="2400" dirty="0" smtClean="0">
                <a:latin typeface="ＭＳ ゴシック" panose="020B0609070205080204" pitchFamily="49" charset="-128"/>
                <a:ea typeface="ＭＳ ゴシック" panose="020B0609070205080204" pitchFamily="49" charset="-128"/>
              </a:rPr>
              <a:t>どのような</a:t>
            </a:r>
            <a:r>
              <a:rPr lang="ja-JP" altLang="en-US" sz="2400" dirty="0">
                <a:latin typeface="ＭＳ ゴシック" panose="020B0609070205080204" pitchFamily="49" charset="-128"/>
                <a:ea typeface="ＭＳ ゴシック" panose="020B0609070205080204" pitchFamily="49" charset="-128"/>
              </a:rPr>
              <a:t>授業か</a:t>
            </a:r>
            <a:r>
              <a:rPr lang="ja-JP" altLang="en-US" sz="2400" dirty="0" smtClean="0">
                <a:latin typeface="ＭＳ ゴシック" panose="020B0609070205080204" pitchFamily="49" charset="-128"/>
                <a:ea typeface="ＭＳ ゴシック" panose="020B0609070205080204" pitchFamily="49" charset="-128"/>
              </a:rPr>
              <a:t>、</a:t>
            </a:r>
            <a:endParaRPr lang="en-US" altLang="ja-JP" sz="2400" dirty="0" smtClean="0">
              <a:latin typeface="ＭＳ ゴシック" panose="020B0609070205080204" pitchFamily="49" charset="-128"/>
              <a:ea typeface="ＭＳ ゴシック" panose="020B0609070205080204" pitchFamily="49" charset="-128"/>
            </a:endParaRPr>
          </a:p>
          <a:p>
            <a:pPr lvl="0">
              <a:buSzPts val="2400"/>
            </a:pP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　　</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自分</a:t>
            </a:r>
            <a:r>
              <a:rPr lang="ja-JP" sz="2400" dirty="0">
                <a:solidFill>
                  <a:srgbClr val="000000"/>
                </a:solidFill>
                <a:latin typeface="ＭＳ ゴシック" panose="020B0609070205080204" pitchFamily="49" charset="-128"/>
                <a:ea typeface="ＭＳ ゴシック" panose="020B0609070205080204" pitchFamily="49" charset="-128"/>
                <a:sym typeface="Arial"/>
              </a:rPr>
              <a:t>の考えを記入し</a:t>
            </a:r>
            <a:r>
              <a:rPr lang="ja-JP" sz="2400" dirty="0">
                <a:latin typeface="ＭＳ ゴシック" panose="020B0609070205080204" pitchFamily="49" charset="-128"/>
                <a:ea typeface="ＭＳ ゴシック" panose="020B0609070205080204" pitchFamily="49" charset="-128"/>
              </a:rPr>
              <a:t>ましょう</a:t>
            </a:r>
            <a:r>
              <a:rPr lang="ja-JP" sz="2400" dirty="0">
                <a:solidFill>
                  <a:srgbClr val="000000"/>
                </a:solidFill>
                <a:latin typeface="ＭＳ ゴシック" panose="020B0609070205080204" pitchFamily="49" charset="-128"/>
                <a:ea typeface="ＭＳ ゴシック" panose="020B0609070205080204" pitchFamily="49" charset="-128"/>
                <a:sym typeface="Arial"/>
              </a:rPr>
              <a:t>。</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５</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分</a:t>
            </a:r>
            <a:r>
              <a:rPr lang="ja-JP" sz="2400" dirty="0">
                <a:solidFill>
                  <a:srgbClr val="000000"/>
                </a:solidFill>
                <a:latin typeface="ＭＳ ゴシック" panose="020B0609070205080204" pitchFamily="49" charset="-128"/>
                <a:ea typeface="ＭＳ ゴシック" panose="020B0609070205080204" pitchFamily="49" charset="-128"/>
                <a:sym typeface="Arial"/>
              </a:rPr>
              <a:t>）</a:t>
            </a:r>
            <a:r>
              <a:rPr lang="ja-JP"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rPr>
              <a:t>　　　　</a:t>
            </a:r>
            <a:endParaRPr sz="2400" b="0" i="0" u="none" strike="noStrike" cap="none"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147" name="Google Shape;147;p7"/>
          <p:cNvSpPr/>
          <p:nvPr/>
        </p:nvSpPr>
        <p:spPr>
          <a:xfrm>
            <a:off x="548400" y="1659227"/>
            <a:ext cx="8047200" cy="4297200"/>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0" name="Google Shape;150;p7"/>
          <p:cNvPicPr preferRelativeResize="0"/>
          <p:nvPr/>
        </p:nvPicPr>
        <p:blipFill rotWithShape="1">
          <a:blip r:embed="rId3">
            <a:alphaModFix/>
          </a:blip>
          <a:srcRect b="11590"/>
          <a:stretch/>
        </p:blipFill>
        <p:spPr>
          <a:xfrm flipH="1">
            <a:off x="7645400" y="5168673"/>
            <a:ext cx="1234700" cy="1436500"/>
          </a:xfrm>
          <a:prstGeom prst="rect">
            <a:avLst/>
          </a:prstGeom>
          <a:noFill/>
          <a:ln>
            <a:noFill/>
          </a:ln>
        </p:spPr>
      </p:pic>
      <p:pic>
        <p:nvPicPr>
          <p:cNvPr id="151" name="Google Shape;151;p7"/>
          <p:cNvPicPr preferRelativeResize="0"/>
          <p:nvPr/>
        </p:nvPicPr>
        <p:blipFill rotWithShape="1">
          <a:blip r:embed="rId4">
            <a:alphaModFix/>
          </a:blip>
          <a:srcRect/>
          <a:stretch/>
        </p:blipFill>
        <p:spPr>
          <a:xfrm flipH="1">
            <a:off x="548403" y="5213272"/>
            <a:ext cx="1111950" cy="1347300"/>
          </a:xfrm>
          <a:prstGeom prst="rect">
            <a:avLst/>
          </a:prstGeom>
          <a:noFill/>
          <a:ln>
            <a:noFill/>
          </a:ln>
        </p:spPr>
      </p:pic>
      <p:sp>
        <p:nvSpPr>
          <p:cNvPr id="9" name="正方形/長方形 8"/>
          <p:cNvSpPr/>
          <p:nvPr/>
        </p:nvSpPr>
        <p:spPr>
          <a:xfrm>
            <a:off x="8423245" y="6489176"/>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5</a:t>
            </a:r>
            <a:endParaRPr kumimoji="1" lang="ja-JP" altLang="en-US" dirty="0">
              <a:solidFill>
                <a:schemeClr val="tx1"/>
              </a:solidFill>
            </a:endParaRPr>
          </a:p>
        </p:txBody>
      </p:sp>
      <p:sp>
        <p:nvSpPr>
          <p:cNvPr id="10" name="Google Shape;140;p6"/>
          <p:cNvSpPr txBox="1"/>
          <p:nvPr/>
        </p:nvSpPr>
        <p:spPr>
          <a:xfrm>
            <a:off x="0" y="144830"/>
            <a:ext cx="7380514"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２　演習Ⅰ　</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11" name="Google Shape;141;p6"/>
          <p:cNvSpPr/>
          <p:nvPr/>
        </p:nvSpPr>
        <p:spPr>
          <a:xfrm>
            <a:off x="1330835" y="137330"/>
            <a:ext cx="63145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　</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児童生徒が主役となる</a:t>
            </a:r>
            <a:r>
              <a:rPr lang="ja-JP" sz="2400" b="1" dirty="0" smtClean="0">
                <a:solidFill>
                  <a:schemeClr val="lt1"/>
                </a:solidFill>
                <a:latin typeface="ＭＳ ゴシック" panose="020B0609070205080204" pitchFamily="49" charset="-128"/>
                <a:ea typeface="ＭＳ ゴシック" panose="020B0609070205080204" pitchFamily="49" charset="-128"/>
              </a:rPr>
              <a:t>授業</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について</a:t>
            </a:r>
            <a:endParaRPr sz="2400" b="1" dirty="0">
              <a:solidFill>
                <a:schemeClr val="lt1"/>
              </a:solidFill>
              <a:latin typeface="ＭＳ ゴシック" panose="020B0609070205080204" pitchFamily="49" charset="-128"/>
              <a:ea typeface="ＭＳ ゴシック" panose="020B0609070205080204" pitchFamily="49" charset="-128"/>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p:nvPr/>
        </p:nvSpPr>
        <p:spPr>
          <a:xfrm>
            <a:off x="4687971" y="1406626"/>
            <a:ext cx="4078800" cy="4268689"/>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ja-JP" altLang="en-US" sz="2400" dirty="0">
                <a:solidFill>
                  <a:schemeClr val="dk1"/>
                </a:solidFill>
                <a:latin typeface="ＭＳ ゴシック" panose="020B0609070205080204" pitchFamily="49" charset="-128"/>
                <a:ea typeface="ＭＳ ゴシック" panose="020B0609070205080204" pitchFamily="49" charset="-128"/>
              </a:rPr>
              <a:t>教師</a:t>
            </a:r>
            <a:r>
              <a:rPr lang="ja-JP" sz="2400" dirty="0" smtClean="0">
                <a:solidFill>
                  <a:schemeClr val="dk1"/>
                </a:solidFill>
                <a:latin typeface="ＭＳ ゴシック" panose="020B0609070205080204" pitchFamily="49" charset="-128"/>
                <a:ea typeface="ＭＳ ゴシック" panose="020B0609070205080204" pitchFamily="49" charset="-128"/>
              </a:rPr>
              <a:t>の</a:t>
            </a:r>
            <a:r>
              <a:rPr lang="ja-JP" sz="2400" dirty="0">
                <a:solidFill>
                  <a:schemeClr val="dk1"/>
                </a:solidFill>
                <a:latin typeface="ＭＳ ゴシック" panose="020B0609070205080204" pitchFamily="49" charset="-128"/>
                <a:ea typeface="ＭＳ ゴシック" panose="020B0609070205080204" pitchFamily="49" charset="-128"/>
              </a:rPr>
              <a:t>考え</a:t>
            </a:r>
            <a:endParaRPr sz="2400" dirty="0">
              <a:solidFill>
                <a:schemeClr val="dk1"/>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7" name="Google Shape;157;p8"/>
          <p:cNvSpPr/>
          <p:nvPr/>
        </p:nvSpPr>
        <p:spPr>
          <a:xfrm>
            <a:off x="-349593" y="733759"/>
            <a:ext cx="1007512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（２</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（１）で考えた意見について</a:t>
            </a:r>
            <a:r>
              <a:rPr lang="ja-JP" altLang="en-US" sz="2400" dirty="0" smtClean="0">
                <a:latin typeface="ＭＳ ゴシック" panose="020B0609070205080204" pitchFamily="49" charset="-128"/>
                <a:ea typeface="ＭＳ ゴシック" panose="020B0609070205080204" pitchFamily="49" charset="-128"/>
              </a:rPr>
              <a:t>、</a:t>
            </a:r>
            <a:r>
              <a:rPr lang="ja-JP" sz="2400" dirty="0" smtClean="0">
                <a:latin typeface="ＭＳ ゴシック" panose="020B0609070205080204" pitchFamily="49" charset="-128"/>
                <a:ea typeface="ＭＳ ゴシック" panose="020B0609070205080204" pitchFamily="49" charset="-128"/>
              </a:rPr>
              <a:t>交流</a:t>
            </a:r>
            <a:r>
              <a:rPr lang="ja-JP" sz="2400" dirty="0">
                <a:latin typeface="ＭＳ ゴシック" panose="020B0609070205080204" pitchFamily="49" charset="-128"/>
                <a:ea typeface="ＭＳ ゴシック" panose="020B0609070205080204" pitchFamily="49" charset="-128"/>
              </a:rPr>
              <a:t>しましょう</a:t>
            </a:r>
            <a:r>
              <a:rPr lang="ja-JP" sz="2400" dirty="0" smtClean="0">
                <a:latin typeface="ＭＳ ゴシック" panose="020B0609070205080204" pitchFamily="49" charset="-128"/>
                <a:ea typeface="ＭＳ ゴシック" panose="020B0609070205080204" pitchFamily="49" charset="-128"/>
              </a:rPr>
              <a:t>。</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sz="2400" dirty="0">
                <a:solidFill>
                  <a:srgbClr val="000000"/>
                </a:solidFill>
                <a:latin typeface="ＭＳ ゴシック" panose="020B0609070205080204" pitchFamily="49" charset="-128"/>
                <a:ea typeface="ＭＳ ゴシック" panose="020B0609070205080204" pitchFamily="49" charset="-128"/>
                <a:sym typeface="Arial"/>
              </a:rPr>
              <a:t>１５分</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endParaRPr sz="2400" dirty="0">
              <a:latin typeface="ＭＳ ゴシック" panose="020B0609070205080204" pitchFamily="49" charset="-128"/>
              <a:ea typeface="ＭＳ ゴシック" panose="020B0609070205080204" pitchFamily="49" charset="-128"/>
            </a:endParaRPr>
          </a:p>
        </p:txBody>
      </p:sp>
      <p:sp>
        <p:nvSpPr>
          <p:cNvPr id="160" name="Google Shape;160;p8"/>
          <p:cNvSpPr/>
          <p:nvPr/>
        </p:nvSpPr>
        <p:spPr>
          <a:xfrm>
            <a:off x="275171" y="1406626"/>
            <a:ext cx="4078800" cy="4268689"/>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ja-JP" sz="2400" dirty="0" smtClean="0">
                <a:solidFill>
                  <a:schemeClr val="dk1"/>
                </a:solidFill>
                <a:latin typeface="ＭＳ ゴシック" panose="020B0609070205080204" pitchFamily="49" charset="-128"/>
                <a:ea typeface="ＭＳ ゴシック" panose="020B0609070205080204" pitchFamily="49" charset="-128"/>
              </a:rPr>
              <a:t>児童生徒</a:t>
            </a:r>
            <a:r>
              <a:rPr lang="ja-JP" sz="2400" dirty="0">
                <a:solidFill>
                  <a:schemeClr val="dk1"/>
                </a:solidFill>
                <a:latin typeface="ＭＳ ゴシック" panose="020B0609070205080204" pitchFamily="49" charset="-128"/>
                <a:ea typeface="ＭＳ ゴシック" panose="020B0609070205080204" pitchFamily="49" charset="-128"/>
              </a:rPr>
              <a:t>の考え</a:t>
            </a:r>
            <a:endParaRPr sz="2400" dirty="0">
              <a:solidFill>
                <a:schemeClr val="dk1"/>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61" name="Google Shape;161;p8"/>
          <p:cNvPicPr preferRelativeResize="0"/>
          <p:nvPr/>
        </p:nvPicPr>
        <p:blipFill rotWithShape="1">
          <a:blip r:embed="rId3">
            <a:alphaModFix/>
          </a:blip>
          <a:srcRect/>
          <a:stretch/>
        </p:blipFill>
        <p:spPr>
          <a:xfrm>
            <a:off x="3308388" y="4105965"/>
            <a:ext cx="2531224" cy="1569350"/>
          </a:xfrm>
          <a:prstGeom prst="rect">
            <a:avLst/>
          </a:prstGeom>
          <a:noFill/>
          <a:ln>
            <a:noFill/>
          </a:ln>
        </p:spPr>
      </p:pic>
      <p:sp>
        <p:nvSpPr>
          <p:cNvPr id="10" name="Google Shape;133;p5"/>
          <p:cNvSpPr/>
          <p:nvPr/>
        </p:nvSpPr>
        <p:spPr>
          <a:xfrm>
            <a:off x="442170" y="5769666"/>
            <a:ext cx="8491600" cy="925794"/>
          </a:xfrm>
          <a:prstGeom prst="rect">
            <a:avLst/>
          </a:prstGeom>
          <a:solidFill>
            <a:srgbClr val="FFFF00"/>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marL="0" marR="0" lvl="0" indent="0" algn="l" rtl="0">
              <a:spcBef>
                <a:spcPts val="0"/>
              </a:spcBef>
              <a:spcAft>
                <a:spcPts val="0"/>
              </a:spcAft>
              <a:buNone/>
            </a:pPr>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児童生徒から、教師の考えに対して感想や意見をもらいましょう。</a:t>
            </a:r>
            <a:r>
              <a:rPr lang="ja-JP" altLang="en-US" sz="1600" dirty="0" smtClean="0">
                <a:solidFill>
                  <a:srgbClr val="FF0000"/>
                </a:solidFill>
                <a:latin typeface="ＭＳ ゴシック" panose="020B0609070205080204" pitchFamily="49" charset="-128"/>
                <a:ea typeface="ＭＳ ゴシック" panose="020B0609070205080204" pitchFamily="49" charset="-128"/>
              </a:rPr>
              <a:t>教師も児童生徒の考</a:t>
            </a:r>
            <a:endParaRPr lang="en-US" altLang="ja-JP" sz="1600" dirty="0" smtClean="0">
              <a:solidFill>
                <a:srgbClr val="FF0000"/>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r>
              <a:rPr lang="ja-JP" altLang="en-US" sz="1600" dirty="0" smtClean="0">
                <a:solidFill>
                  <a:srgbClr val="FF0000"/>
                </a:solidFill>
                <a:latin typeface="ＭＳ ゴシック" panose="020B0609070205080204" pitchFamily="49" charset="-128"/>
                <a:ea typeface="ＭＳ ゴシック" panose="020B0609070205080204" pitchFamily="49" charset="-128"/>
              </a:rPr>
              <a:t>　</a:t>
            </a:r>
            <a:r>
              <a:rPr lang="ja-JP" altLang="en-US" sz="1600" dirty="0" err="1" smtClean="0">
                <a:solidFill>
                  <a:srgbClr val="FF0000"/>
                </a:solidFill>
                <a:latin typeface="ＭＳ ゴシック" panose="020B0609070205080204" pitchFamily="49" charset="-128"/>
                <a:ea typeface="ＭＳ ゴシック" panose="020B0609070205080204" pitchFamily="49" charset="-128"/>
              </a:rPr>
              <a:t>えに</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ついて、その「理由」や「現在の授業の感想」等を聞いてみましょう。</a:t>
            </a:r>
            <a:endParaRPr sz="1600" dirty="0">
              <a:solidFill>
                <a:srgbClr val="FF0000"/>
              </a:solidFill>
              <a:latin typeface="ＭＳ ゴシック" panose="020B0609070205080204" pitchFamily="49" charset="-128"/>
              <a:ea typeface="ＭＳ ゴシック" panose="020B0609070205080204" pitchFamily="49" charset="-128"/>
              <a:sym typeface="Arial"/>
            </a:endParaRPr>
          </a:p>
        </p:txBody>
      </p:sp>
      <p:sp>
        <p:nvSpPr>
          <p:cNvPr id="11" name="正方形/長方形 10"/>
          <p:cNvSpPr/>
          <p:nvPr/>
        </p:nvSpPr>
        <p:spPr>
          <a:xfrm>
            <a:off x="8432663" y="6580358"/>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6</a:t>
            </a:r>
            <a:endParaRPr kumimoji="1" lang="ja-JP" altLang="en-US" dirty="0">
              <a:solidFill>
                <a:schemeClr val="tx1"/>
              </a:solidFill>
            </a:endParaRPr>
          </a:p>
        </p:txBody>
      </p:sp>
      <p:sp>
        <p:nvSpPr>
          <p:cNvPr id="12" name="Google Shape;140;p6"/>
          <p:cNvSpPr txBox="1"/>
          <p:nvPr/>
        </p:nvSpPr>
        <p:spPr>
          <a:xfrm>
            <a:off x="0" y="144830"/>
            <a:ext cx="7380514"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２　演習Ⅰ　</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13" name="Google Shape;141;p6"/>
          <p:cNvSpPr/>
          <p:nvPr/>
        </p:nvSpPr>
        <p:spPr>
          <a:xfrm>
            <a:off x="1338092" y="144871"/>
            <a:ext cx="63145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　</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児童生徒が主役となる</a:t>
            </a:r>
            <a:r>
              <a:rPr lang="ja-JP" sz="2400" b="1" dirty="0" smtClean="0">
                <a:solidFill>
                  <a:schemeClr val="lt1"/>
                </a:solidFill>
                <a:latin typeface="ＭＳ ゴシック" panose="020B0609070205080204" pitchFamily="49" charset="-128"/>
                <a:ea typeface="ＭＳ ゴシック" panose="020B0609070205080204" pitchFamily="49" charset="-128"/>
              </a:rPr>
              <a:t>授業</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について</a:t>
            </a:r>
            <a:endParaRPr sz="2400" b="1" dirty="0">
              <a:solidFill>
                <a:schemeClr val="lt1"/>
              </a:solidFill>
              <a:latin typeface="ＭＳ ゴシック" panose="020B0609070205080204" pitchFamily="49" charset="-128"/>
              <a:ea typeface="ＭＳ ゴシック" panose="020B0609070205080204" pitchFamily="49" charset="-128"/>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8"/>
          <p:cNvSpPr/>
          <p:nvPr/>
        </p:nvSpPr>
        <p:spPr>
          <a:xfrm>
            <a:off x="-570908" y="731136"/>
            <a:ext cx="995043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rgbClr val="000000"/>
                </a:solidFill>
                <a:latin typeface="ＭＳ ゴシック" panose="020B0609070205080204" pitchFamily="49" charset="-128"/>
                <a:ea typeface="ＭＳ ゴシック" panose="020B0609070205080204" pitchFamily="49" charset="-128"/>
                <a:sym typeface="Arial"/>
              </a:rPr>
              <a:t>　</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３</a:t>
            </a:r>
            <a:r>
              <a:rPr lang="ja-JP" sz="2400" dirty="0" smtClean="0">
                <a:solidFill>
                  <a:srgbClr val="000000"/>
                </a:solidFill>
                <a:latin typeface="ＭＳ ゴシック" panose="020B0609070205080204" pitchFamily="49" charset="-128"/>
                <a:ea typeface="ＭＳ ゴシック" panose="020B0609070205080204" pitchFamily="49" charset="-128"/>
                <a:sym typeface="Arial"/>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（２）の意見をヒントに、「児童生徒が主役となる授業」と</a:t>
            </a:r>
            <a:endParaRPr lang="en-US" altLang="ja-JP" sz="24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altLang="en-US" sz="2400" dirty="0" smtClean="0">
                <a:solidFill>
                  <a:srgbClr val="000000"/>
                </a:solidFill>
                <a:latin typeface="ＭＳ ゴシック" panose="020B0609070205080204" pitchFamily="49" charset="-128"/>
                <a:ea typeface="ＭＳ ゴシック" panose="020B0609070205080204" pitchFamily="49" charset="-128"/>
                <a:sym typeface="Arial"/>
              </a:rPr>
              <a:t>　　　　はどのような授業か、グループの意見をまとめ</a:t>
            </a:r>
            <a:r>
              <a:rPr lang="ja-JP" sz="2400" dirty="0" smtClean="0">
                <a:latin typeface="ＭＳ ゴシック" panose="020B0609070205080204" pitchFamily="49" charset="-128"/>
                <a:ea typeface="ＭＳ ゴシック" panose="020B0609070205080204" pitchFamily="49" charset="-128"/>
              </a:rPr>
              <a:t>ましょう。</a:t>
            </a:r>
            <a:r>
              <a:rPr lang="ja-JP" altLang="en-US" sz="1050" dirty="0" smtClean="0">
                <a:latin typeface="ＭＳ ゴシック" panose="020B0609070205080204" pitchFamily="49" charset="-128"/>
                <a:ea typeface="ＭＳ ゴシック" panose="020B0609070205080204" pitchFamily="49" charset="-128"/>
              </a:rPr>
              <a:t>（</a:t>
            </a:r>
            <a:r>
              <a:rPr lang="ja-JP" altLang="en-US" sz="1050" dirty="0" smtClean="0">
                <a:solidFill>
                  <a:srgbClr val="000000"/>
                </a:solidFill>
                <a:latin typeface="ＭＳ ゴシック" panose="020B0609070205080204" pitchFamily="49" charset="-128"/>
                <a:ea typeface="ＭＳ ゴシック" panose="020B0609070205080204" pitchFamily="49" charset="-128"/>
                <a:sym typeface="Arial"/>
              </a:rPr>
              <a:t>７</a:t>
            </a:r>
            <a:r>
              <a:rPr lang="ja-JP" sz="1050" dirty="0" smtClean="0">
                <a:solidFill>
                  <a:srgbClr val="000000"/>
                </a:solidFill>
                <a:latin typeface="ＭＳ ゴシック" panose="020B0609070205080204" pitchFamily="49" charset="-128"/>
                <a:ea typeface="ＭＳ ゴシック" panose="020B0609070205080204" pitchFamily="49" charset="-128"/>
                <a:sym typeface="Arial"/>
              </a:rPr>
              <a:t>分）</a:t>
            </a:r>
            <a:endParaRPr sz="1050" dirty="0">
              <a:latin typeface="ＭＳ ゴシック" panose="020B0609070205080204" pitchFamily="49" charset="-128"/>
              <a:ea typeface="ＭＳ ゴシック" panose="020B0609070205080204" pitchFamily="49" charset="-128"/>
            </a:endParaRPr>
          </a:p>
        </p:txBody>
      </p:sp>
      <p:sp>
        <p:nvSpPr>
          <p:cNvPr id="160" name="Google Shape;160;p8"/>
          <p:cNvSpPr/>
          <p:nvPr/>
        </p:nvSpPr>
        <p:spPr>
          <a:xfrm>
            <a:off x="120381" y="1770712"/>
            <a:ext cx="8885074" cy="2960133"/>
          </a:xfrm>
          <a:prstGeom prst="roundRect">
            <a:avLst>
              <a:gd name="adj" fmla="val 16667"/>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ja-JP" altLang="en-US" sz="2200" dirty="0">
                <a:solidFill>
                  <a:schemeClr val="dk1"/>
                </a:solidFill>
                <a:latin typeface="ＭＳ ゴシック" panose="020B0609070205080204" pitchFamily="49" charset="-128"/>
                <a:ea typeface="ＭＳ ゴシック" panose="020B0609070205080204" pitchFamily="49" charset="-128"/>
              </a:rPr>
              <a:t>私たちの</a:t>
            </a:r>
            <a:r>
              <a:rPr lang="ja-JP" altLang="en-US" sz="2200" dirty="0" smtClean="0">
                <a:solidFill>
                  <a:schemeClr val="dk1"/>
                </a:solidFill>
                <a:latin typeface="ＭＳ ゴシック" panose="020B0609070205080204" pitchFamily="49" charset="-128"/>
                <a:ea typeface="ＭＳ ゴシック" panose="020B0609070205080204" pitchFamily="49" charset="-128"/>
              </a:rPr>
              <a:t>グループが</a:t>
            </a:r>
            <a:r>
              <a:rPr lang="ja-JP" sz="2200" dirty="0" smtClean="0">
                <a:solidFill>
                  <a:schemeClr val="dk1"/>
                </a:solidFill>
                <a:latin typeface="ＭＳ ゴシック" panose="020B0609070205080204" pitchFamily="49" charset="-128"/>
                <a:ea typeface="ＭＳ ゴシック" panose="020B0609070205080204" pitchFamily="49" charset="-128"/>
              </a:rPr>
              <a:t>考え</a:t>
            </a:r>
            <a:r>
              <a:rPr lang="ja-JP" altLang="en-US" sz="2200" dirty="0" smtClean="0">
                <a:solidFill>
                  <a:schemeClr val="dk1"/>
                </a:solidFill>
                <a:latin typeface="ＭＳ ゴシック" panose="020B0609070205080204" pitchFamily="49" charset="-128"/>
                <a:ea typeface="ＭＳ ゴシック" panose="020B0609070205080204" pitchFamily="49" charset="-128"/>
              </a:rPr>
              <a:t>る「児童生徒が主役となる授業」とは</a:t>
            </a:r>
            <a:endParaRPr sz="2200" dirty="0">
              <a:solidFill>
                <a:schemeClr val="dk1"/>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61" name="Google Shape;161;p8"/>
          <p:cNvPicPr preferRelativeResize="0"/>
          <p:nvPr/>
        </p:nvPicPr>
        <p:blipFill rotWithShape="1">
          <a:blip r:embed="rId3">
            <a:alphaModFix/>
          </a:blip>
          <a:srcRect/>
          <a:stretch/>
        </p:blipFill>
        <p:spPr>
          <a:xfrm>
            <a:off x="6996545" y="3424732"/>
            <a:ext cx="1906382" cy="1161122"/>
          </a:xfrm>
          <a:prstGeom prst="rect">
            <a:avLst/>
          </a:prstGeom>
          <a:noFill/>
          <a:ln>
            <a:noFill/>
          </a:ln>
        </p:spPr>
      </p:pic>
      <p:sp>
        <p:nvSpPr>
          <p:cNvPr id="10" name="Google Shape;133;p5"/>
          <p:cNvSpPr/>
          <p:nvPr/>
        </p:nvSpPr>
        <p:spPr>
          <a:xfrm>
            <a:off x="314345" y="4939464"/>
            <a:ext cx="8691110" cy="1646785"/>
          </a:xfrm>
          <a:prstGeom prst="rect">
            <a:avLst/>
          </a:prstGeom>
          <a:solidFill>
            <a:srgbClr val="FFFF00"/>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r>
              <a:rPr lang="ja-JP" altLang="en-US" sz="1600" dirty="0">
                <a:solidFill>
                  <a:srgbClr val="FF0000"/>
                </a:solidFill>
                <a:latin typeface="ＭＳ ゴシック" panose="020B0609070205080204" pitchFamily="49" charset="-128"/>
                <a:ea typeface="ＭＳ ゴシック" panose="020B0609070205080204" pitchFamily="49" charset="-128"/>
                <a:cs typeface="Calibri"/>
                <a:sym typeface="Calibri"/>
              </a:rPr>
              <a:t>留意点（担当者の方へ）</a:t>
            </a:r>
            <a:r>
              <a:rPr lang="en-US" altLang="ja-JP" sz="1600" dirty="0">
                <a:solidFill>
                  <a:srgbClr val="FF0000"/>
                </a:solidFill>
                <a:latin typeface="ＭＳ ゴシック" panose="020B0609070205080204" pitchFamily="49" charset="-128"/>
                <a:ea typeface="ＭＳ ゴシック" panose="020B0609070205080204" pitchFamily="49" charset="-128"/>
                <a:cs typeface="Calibri"/>
                <a:sym typeface="Calibri"/>
              </a:rPr>
              <a:t>】</a:t>
            </a:r>
          </a:p>
          <a:p>
            <a:pPr marL="0" marR="0" lvl="0" indent="0" algn="l" rtl="0">
              <a:spcBef>
                <a:spcPts val="0"/>
              </a:spcBef>
              <a:spcAft>
                <a:spcPts val="0"/>
              </a:spcAft>
              <a:buNone/>
            </a:pPr>
            <a:r>
              <a:rPr lang="ja-JP" sz="1600" dirty="0" smtClean="0">
                <a:solidFill>
                  <a:srgbClr val="FF0000"/>
                </a:solidFill>
                <a:latin typeface="ＭＳ ゴシック" panose="020B0609070205080204" pitchFamily="49" charset="-128"/>
                <a:ea typeface="ＭＳ ゴシック" panose="020B0609070205080204" pitchFamily="49" charset="-128"/>
                <a:sym typeface="Arial"/>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児童生徒から「何でも自由な授業」等、授業の本質から離れた意見が出た場合は、授業の</a:t>
            </a:r>
            <a:endParaRPr lang="en-US" altLang="ja-JP" sz="1600" dirty="0" smtClean="0">
              <a:solidFill>
                <a:srgbClr val="FF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　内容が学校の教育目標や学習指導要領等に基づいた教育課程を踏まえて行われていること</a:t>
            </a:r>
            <a:endParaRPr lang="en-US" altLang="ja-JP" sz="1600" dirty="0" smtClean="0">
              <a:solidFill>
                <a:srgbClr val="FF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　を児童生徒と共有する必要があります。</a:t>
            </a:r>
            <a:endParaRPr lang="en-US" altLang="ja-JP" sz="1600" dirty="0" smtClean="0">
              <a:solidFill>
                <a:srgbClr val="FF0000"/>
              </a:solidFill>
              <a:latin typeface="ＭＳ ゴシック" panose="020B0609070205080204" pitchFamily="49" charset="-128"/>
              <a:ea typeface="ＭＳ ゴシック" panose="020B0609070205080204" pitchFamily="49" charset="-128"/>
              <a:sym typeface="Arial"/>
            </a:endParaRPr>
          </a:p>
          <a:p>
            <a:pPr marL="0" marR="0" lvl="0" indent="0" algn="l" rtl="0">
              <a:spcBef>
                <a:spcPts val="0"/>
              </a:spcBef>
              <a:spcAft>
                <a:spcPts val="0"/>
              </a:spcAft>
              <a:buNone/>
            </a:pPr>
            <a:r>
              <a:rPr lang="ja-JP" altLang="en-US" sz="1600" dirty="0">
                <a:solidFill>
                  <a:srgbClr val="FF0000"/>
                </a:solidFill>
                <a:latin typeface="ＭＳ ゴシック" panose="020B0609070205080204" pitchFamily="49" charset="-128"/>
                <a:ea typeface="ＭＳ ゴシック" panose="020B0609070205080204" pitchFamily="49" charset="-128"/>
              </a:rPr>
              <a:t>　</a:t>
            </a:r>
            <a:r>
              <a:rPr lang="ja-JP" altLang="en-US" sz="1600" dirty="0" smtClean="0">
                <a:solidFill>
                  <a:srgbClr val="FF0000"/>
                </a:solidFill>
                <a:latin typeface="ＭＳ ゴシック" panose="020B0609070205080204" pitchFamily="49" charset="-128"/>
                <a:ea typeface="ＭＳ ゴシック" panose="020B0609070205080204" pitchFamily="49" charset="-128"/>
                <a:sym typeface="Arial"/>
              </a:rPr>
              <a:t>→文部科学省</a:t>
            </a:r>
            <a:r>
              <a:rPr lang="en-US" altLang="ja-JP" sz="1600" dirty="0" smtClean="0">
                <a:solidFill>
                  <a:srgbClr val="FF0000"/>
                </a:solidFill>
                <a:latin typeface="ＭＳ ゴシック" panose="020B0609070205080204" pitchFamily="49" charset="-128"/>
                <a:ea typeface="ＭＳ ゴシック" panose="020B0609070205080204" pitchFamily="49" charset="-128"/>
              </a:rPr>
              <a:t>HP</a:t>
            </a:r>
            <a:r>
              <a:rPr lang="ja-JP" altLang="en-US" sz="1600" dirty="0" smtClean="0">
                <a:solidFill>
                  <a:srgbClr val="FF0000"/>
                </a:solidFill>
                <a:latin typeface="ＭＳ ゴシック" panose="020B0609070205080204" pitchFamily="49" charset="-128"/>
                <a:ea typeface="ＭＳ ゴシック" panose="020B0609070205080204" pitchFamily="49" charset="-128"/>
              </a:rPr>
              <a:t>「見てみよう　教育　学校の授業内容はどのように決めている</a:t>
            </a:r>
            <a:endParaRPr lang="en-US" altLang="ja-JP" sz="1600" dirty="0" smtClean="0">
              <a:solidFill>
                <a:srgbClr val="FF0000"/>
              </a:solidFill>
              <a:latin typeface="ＭＳ ゴシック" panose="020B0609070205080204" pitchFamily="49" charset="-128"/>
              <a:ea typeface="ＭＳ ゴシック" panose="020B0609070205080204" pitchFamily="49" charset="-128"/>
            </a:endParaRPr>
          </a:p>
          <a:p>
            <a:pPr marL="0" marR="0" lvl="0" indent="0" algn="l" rtl="0">
              <a:spcBef>
                <a:spcPts val="0"/>
              </a:spcBef>
              <a:spcAft>
                <a:spcPts val="0"/>
              </a:spcAft>
              <a:buNone/>
            </a:pPr>
            <a:r>
              <a:rPr lang="ja-JP" altLang="en-US" sz="1600" dirty="0">
                <a:solidFill>
                  <a:srgbClr val="FF0000"/>
                </a:solidFill>
                <a:latin typeface="ＭＳ ゴシック" panose="020B0609070205080204" pitchFamily="49" charset="-128"/>
                <a:ea typeface="ＭＳ ゴシック" panose="020B0609070205080204" pitchFamily="49" charset="-128"/>
              </a:rPr>
              <a:t>　</a:t>
            </a:r>
            <a:r>
              <a:rPr lang="ja-JP" altLang="en-US" sz="1600" dirty="0" smtClean="0">
                <a:solidFill>
                  <a:srgbClr val="FF0000"/>
                </a:solidFill>
                <a:latin typeface="ＭＳ ゴシック" panose="020B0609070205080204" pitchFamily="49" charset="-128"/>
                <a:ea typeface="ＭＳ ゴシック" panose="020B0609070205080204" pitchFamily="49" charset="-128"/>
              </a:rPr>
              <a:t>　の？」</a:t>
            </a:r>
            <a:r>
              <a:rPr lang="en-US" altLang="ja-JP" sz="1600" dirty="0" smtClean="0">
                <a:solidFill>
                  <a:srgbClr val="FF0000"/>
                </a:solidFill>
                <a:latin typeface="ＭＳ ゴシック" panose="020B0609070205080204" pitchFamily="49" charset="-128"/>
                <a:ea typeface="ＭＳ ゴシック" panose="020B0609070205080204" pitchFamily="49" charset="-128"/>
              </a:rPr>
              <a:t>https</a:t>
            </a:r>
            <a:r>
              <a:rPr lang="en-US" altLang="ja-JP" sz="1600" dirty="0">
                <a:solidFill>
                  <a:srgbClr val="FF0000"/>
                </a:solidFill>
                <a:latin typeface="ＭＳ ゴシック" panose="020B0609070205080204" pitchFamily="49" charset="-128"/>
                <a:ea typeface="ＭＳ ゴシック" panose="020B0609070205080204" pitchFamily="49" charset="-128"/>
              </a:rPr>
              <a:t>://www.mext.go.jp/kids/find/kyoiku/mext_0004.html</a:t>
            </a:r>
            <a:endParaRPr lang="en-US" altLang="ja-JP" sz="1600" dirty="0" smtClean="0">
              <a:solidFill>
                <a:srgbClr val="FF0000"/>
              </a:solidFill>
              <a:latin typeface="ＭＳ ゴシック" panose="020B0609070205080204" pitchFamily="49" charset="-128"/>
              <a:ea typeface="ＭＳ ゴシック" panose="020B0609070205080204" pitchFamily="49" charset="-128"/>
              <a:sym typeface="Arial"/>
            </a:endParaRPr>
          </a:p>
        </p:txBody>
      </p:sp>
      <p:pic>
        <p:nvPicPr>
          <p:cNvPr id="4" name="図 3"/>
          <p:cNvPicPr>
            <a:picLocks noChangeAspect="1"/>
          </p:cNvPicPr>
          <p:nvPr/>
        </p:nvPicPr>
        <p:blipFill>
          <a:blip r:embed="rId4"/>
          <a:stretch>
            <a:fillRect/>
          </a:stretch>
        </p:blipFill>
        <p:spPr>
          <a:xfrm>
            <a:off x="7972880" y="5762856"/>
            <a:ext cx="728720" cy="728720"/>
          </a:xfrm>
          <a:prstGeom prst="rect">
            <a:avLst/>
          </a:prstGeom>
        </p:spPr>
      </p:pic>
      <p:sp>
        <p:nvSpPr>
          <p:cNvPr id="11" name="正方形/長方形 10"/>
          <p:cNvSpPr/>
          <p:nvPr/>
        </p:nvSpPr>
        <p:spPr>
          <a:xfrm>
            <a:off x="8337240" y="6626006"/>
            <a:ext cx="668215" cy="23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7</a:t>
            </a:r>
            <a:endParaRPr kumimoji="1" lang="ja-JP" altLang="en-US" dirty="0">
              <a:solidFill>
                <a:schemeClr val="tx1"/>
              </a:solidFill>
            </a:endParaRPr>
          </a:p>
        </p:txBody>
      </p:sp>
      <p:sp>
        <p:nvSpPr>
          <p:cNvPr id="12" name="Google Shape;140;p6"/>
          <p:cNvSpPr txBox="1"/>
          <p:nvPr/>
        </p:nvSpPr>
        <p:spPr>
          <a:xfrm>
            <a:off x="0" y="144830"/>
            <a:ext cx="7380514" cy="461665"/>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Arial"/>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２　演習Ⅰ　</a:t>
            </a:r>
            <a:endParaRPr sz="2400" b="1" i="0" u="none" strike="noStrike" cap="none" dirty="0">
              <a:solidFill>
                <a:schemeClr val="lt1"/>
              </a:solidFill>
              <a:latin typeface="ＭＳ ゴシック" panose="020B0609070205080204" pitchFamily="49" charset="-128"/>
              <a:ea typeface="ＭＳ ゴシック" panose="020B0609070205080204" pitchFamily="49" charset="-128"/>
              <a:sym typeface="Arial"/>
            </a:endParaRPr>
          </a:p>
        </p:txBody>
      </p:sp>
      <p:sp>
        <p:nvSpPr>
          <p:cNvPr id="13" name="Google Shape;141;p6"/>
          <p:cNvSpPr/>
          <p:nvPr/>
        </p:nvSpPr>
        <p:spPr>
          <a:xfrm>
            <a:off x="1247027" y="116951"/>
            <a:ext cx="63145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lt1"/>
                </a:solidFill>
                <a:latin typeface="ＭＳ ゴシック" panose="020B0609070205080204" pitchFamily="49" charset="-128"/>
                <a:ea typeface="ＭＳ ゴシック" panose="020B0609070205080204" pitchFamily="49" charset="-128"/>
                <a:sym typeface="Arial"/>
              </a:rPr>
              <a:t>　</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児童生徒が主役となる</a:t>
            </a:r>
            <a:r>
              <a:rPr lang="ja-JP" sz="2400" b="1" dirty="0" smtClean="0">
                <a:solidFill>
                  <a:schemeClr val="lt1"/>
                </a:solidFill>
                <a:latin typeface="ＭＳ ゴシック" panose="020B0609070205080204" pitchFamily="49" charset="-128"/>
                <a:ea typeface="ＭＳ ゴシック" panose="020B0609070205080204" pitchFamily="49" charset="-128"/>
              </a:rPr>
              <a:t>授業</a:t>
            </a:r>
            <a:r>
              <a:rPr lang="ja-JP" sz="2400" b="1" dirty="0" smtClean="0">
                <a:solidFill>
                  <a:schemeClr val="lt1"/>
                </a:solidFill>
                <a:latin typeface="ＭＳ ゴシック" panose="020B0609070205080204" pitchFamily="49" charset="-128"/>
                <a:ea typeface="ＭＳ ゴシック" panose="020B0609070205080204" pitchFamily="49" charset="-128"/>
                <a:sym typeface="Arial"/>
              </a:rPr>
              <a:t>」</a:t>
            </a:r>
            <a:r>
              <a:rPr lang="ja-JP" altLang="en-US" sz="2400" b="1" dirty="0" smtClean="0">
                <a:solidFill>
                  <a:schemeClr val="lt1"/>
                </a:solidFill>
                <a:latin typeface="ＭＳ ゴシック" panose="020B0609070205080204" pitchFamily="49" charset="-128"/>
                <a:ea typeface="ＭＳ ゴシック" panose="020B0609070205080204" pitchFamily="49" charset="-128"/>
                <a:sym typeface="Arial"/>
              </a:rPr>
              <a:t>について</a:t>
            </a:r>
            <a:endParaRPr sz="2400" b="1" dirty="0">
              <a:solidFill>
                <a:schemeClr val="lt1"/>
              </a:solidFill>
              <a:latin typeface="ＭＳ ゴシック" panose="020B0609070205080204" pitchFamily="49" charset="-128"/>
              <a:ea typeface="ＭＳ ゴシック" panose="020B0609070205080204" pitchFamily="49" charset="-128"/>
              <a:sym typeface="Arial"/>
            </a:endParaRPr>
          </a:p>
        </p:txBody>
      </p:sp>
    </p:spTree>
    <p:extLst>
      <p:ext uri="{BB962C8B-B14F-4D97-AF65-F5344CB8AC3E}">
        <p14:creationId xmlns:p14="http://schemas.microsoft.com/office/powerpoint/2010/main" val="597399948"/>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3106</Words>
  <Application>Microsoft Office PowerPoint</Application>
  <PresentationFormat>画面に合わせる (4:3)</PresentationFormat>
  <Paragraphs>282</Paragraphs>
  <Slides>16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ＭＳ Ｐゴシック</vt:lpstr>
      <vt:lpstr>ＭＳ ゴシック</vt:lpstr>
      <vt:lpstr>Arial</vt:lpstr>
      <vt:lpstr>Calibri</vt:lpstr>
      <vt:lpstr>Cambria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0430535</cp:lastModifiedBy>
  <cp:revision>86</cp:revision>
  <cp:lastPrinted>2025-03-27T08:32:18Z</cp:lastPrinted>
  <dcterms:created xsi:type="dcterms:W3CDTF">2021-01-05T08:14:53Z</dcterms:created>
  <dcterms:modified xsi:type="dcterms:W3CDTF">2025-03-27T08:33:33Z</dcterms:modified>
</cp:coreProperties>
</file>