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4"/>
  </p:notesMasterIdLst>
  <p:sldIdLst>
    <p:sldId id="271" r:id="rId2"/>
    <p:sldId id="272" r:id="rId3"/>
    <p:sldId id="258" r:id="rId4"/>
    <p:sldId id="259" r:id="rId5"/>
    <p:sldId id="273" r:id="rId6"/>
    <p:sldId id="262" r:id="rId7"/>
    <p:sldId id="263" r:id="rId8"/>
    <p:sldId id="264" r:id="rId9"/>
    <p:sldId id="260" r:id="rId10"/>
    <p:sldId id="270" r:id="rId11"/>
    <p:sldId id="268" r:id="rId12"/>
    <p:sldId id="269" r:id="rId13"/>
  </p:sldIdLst>
  <p:sldSz cx="9144000" cy="6858000" type="screen4x3"/>
  <p:notesSz cx="6797675" cy="9926638"/>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9" roundtripDataSignature="AMtx7mjP6V2lk7B6Ziuj53YtZzTVm5pvV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9840" autoAdjust="0"/>
    <p:restoredTop sz="58716" autoAdjust="0"/>
  </p:normalViewPr>
  <p:slideViewPr>
    <p:cSldViewPr snapToGrid="0">
      <p:cViewPr varScale="1">
        <p:scale>
          <a:sx n="40" d="100"/>
          <a:sy n="40" d="100"/>
        </p:scale>
        <p:origin x="1496" y="40"/>
      </p:cViewPr>
      <p:guideLst>
        <p:guide orient="horz" pos="2160"/>
        <p:guide pos="2880"/>
      </p:guideLst>
    </p:cSldViewPr>
  </p:slideViewPr>
  <p:notesTextViewPr>
    <p:cViewPr>
      <p:scale>
        <a:sx n="150" d="100"/>
        <a:sy n="150" d="100"/>
      </p:scale>
      <p:origin x="0" y="0"/>
    </p:cViewPr>
  </p:notesTextViewPr>
  <p:notesViewPr>
    <p:cSldViewPr snapToGrid="0">
      <p:cViewPr>
        <p:scale>
          <a:sx n="100" d="100"/>
          <a:sy n="100" d="100"/>
        </p:scale>
        <p:origin x="1648" y="-10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23" Type="http://schemas.openxmlformats.org/officeDocument/2006/relationships/tableStyles" Target="tableStyles.xml"/><Relationship Id="rId10" Type="http://schemas.openxmlformats.org/officeDocument/2006/relationships/slide" Target="slides/slide9.xml"/><Relationship Id="rId19" Type="http://customschemas.google.com/relationships/presentationmetadata" Target="NUL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誉也 森島" userId="3d254760a4e5f007" providerId="LiveId" clId="{46BF8096-38D7-4EB2-B809-A39E0C18F606}"/>
    <pc:docChg chg="undo redo custSel modSld sldOrd">
      <pc:chgData name="誉也 森島" userId="3d254760a4e5f007" providerId="LiveId" clId="{46BF8096-38D7-4EB2-B809-A39E0C18F606}" dt="2025-01-19T16:23:04.838" v="734" actId="20577"/>
      <pc:docMkLst>
        <pc:docMk/>
      </pc:docMkLst>
      <pc:sldChg chg="delSp modSp mod">
        <pc:chgData name="誉也 森島" userId="3d254760a4e5f007" providerId="LiveId" clId="{46BF8096-38D7-4EB2-B809-A39E0C18F606}" dt="2025-01-19T16:23:04.838" v="734" actId="20577"/>
        <pc:sldMkLst>
          <pc:docMk/>
          <pc:sldMk cId="0" sldId="261"/>
        </pc:sldMkLst>
        <pc:spChg chg="del mod">
          <ac:chgData name="誉也 森島" userId="3d254760a4e5f007" providerId="LiveId" clId="{46BF8096-38D7-4EB2-B809-A39E0C18F606}" dt="2025-01-19T16:08:07.324" v="376" actId="21"/>
          <ac:spMkLst>
            <pc:docMk/>
            <pc:sldMk cId="0" sldId="261"/>
            <ac:spMk id="146" creationId="{00000000-0000-0000-0000-000000000000}"/>
          </ac:spMkLst>
        </pc:spChg>
        <pc:spChg chg="mod">
          <ac:chgData name="誉也 森島" userId="3d254760a4e5f007" providerId="LiveId" clId="{46BF8096-38D7-4EB2-B809-A39E0C18F606}" dt="2025-01-19T16:11:51.176" v="429" actId="14100"/>
          <ac:spMkLst>
            <pc:docMk/>
            <pc:sldMk cId="0" sldId="261"/>
            <ac:spMk id="148" creationId="{00000000-0000-0000-0000-000000000000}"/>
          </ac:spMkLst>
        </pc:spChg>
        <pc:spChg chg="del mod">
          <ac:chgData name="誉也 森島" userId="3d254760a4e5f007" providerId="LiveId" clId="{46BF8096-38D7-4EB2-B809-A39E0C18F606}" dt="2025-01-19T16:10:45.947" v="418" actId="21"/>
          <ac:spMkLst>
            <pc:docMk/>
            <pc:sldMk cId="0" sldId="261"/>
            <ac:spMk id="149" creationId="{00000000-0000-0000-0000-000000000000}"/>
          </ac:spMkLst>
        </pc:spChg>
        <pc:spChg chg="mod">
          <ac:chgData name="誉也 森島" userId="3d254760a4e5f007" providerId="LiveId" clId="{46BF8096-38D7-4EB2-B809-A39E0C18F606}" dt="2025-01-19T16:23:04.838" v="734" actId="20577"/>
          <ac:spMkLst>
            <pc:docMk/>
            <pc:sldMk cId="0" sldId="261"/>
            <ac:spMk id="150" creationId="{00000000-0000-0000-0000-000000000000}"/>
          </ac:spMkLst>
        </pc:spChg>
        <pc:spChg chg="mod">
          <ac:chgData name="誉也 森島" userId="3d254760a4e5f007" providerId="LiveId" clId="{46BF8096-38D7-4EB2-B809-A39E0C18F606}" dt="2025-01-19T16:17:09.601" v="563" actId="20577"/>
          <ac:spMkLst>
            <pc:docMk/>
            <pc:sldMk cId="0" sldId="261"/>
            <ac:spMk id="151" creationId="{00000000-0000-0000-0000-000000000000}"/>
          </ac:spMkLst>
        </pc:spChg>
        <pc:picChg chg="mod">
          <ac:chgData name="誉也 森島" userId="3d254760a4e5f007" providerId="LiveId" clId="{46BF8096-38D7-4EB2-B809-A39E0C18F606}" dt="2025-01-19T16:08:51.431" v="390" actId="1076"/>
          <ac:picMkLst>
            <pc:docMk/>
            <pc:sldMk cId="0" sldId="261"/>
            <ac:picMk id="152" creationId="{00000000-0000-0000-0000-000000000000}"/>
          </ac:picMkLst>
        </pc:picChg>
      </pc:sldChg>
      <pc:sldChg chg="delSp modSp mod">
        <pc:chgData name="誉也 森島" userId="3d254760a4e5f007" providerId="LiveId" clId="{46BF8096-38D7-4EB2-B809-A39E0C18F606}" dt="2025-01-19T16:21:04.935" v="654" actId="20577"/>
        <pc:sldMkLst>
          <pc:docMk/>
          <pc:sldMk cId="0" sldId="264"/>
        </pc:sldMkLst>
        <pc:spChg chg="del">
          <ac:chgData name="誉也 森島" userId="3d254760a4e5f007" providerId="LiveId" clId="{46BF8096-38D7-4EB2-B809-A39E0C18F606}" dt="2025-01-19T16:19:13.516" v="564" actId="21"/>
          <ac:spMkLst>
            <pc:docMk/>
            <pc:sldMk cId="0" sldId="264"/>
            <ac:spMk id="179" creationId="{00000000-0000-0000-0000-000000000000}"/>
          </ac:spMkLst>
        </pc:spChg>
        <pc:spChg chg="mod">
          <ac:chgData name="誉也 森島" userId="3d254760a4e5f007" providerId="LiveId" clId="{46BF8096-38D7-4EB2-B809-A39E0C18F606}" dt="2025-01-19T16:21:04.935" v="654" actId="20577"/>
          <ac:spMkLst>
            <pc:docMk/>
            <pc:sldMk cId="0" sldId="264"/>
            <ac:spMk id="180" creationId="{00000000-0000-0000-0000-000000000000}"/>
          </ac:spMkLst>
        </pc:spChg>
        <pc:spChg chg="del">
          <ac:chgData name="誉也 森島" userId="3d254760a4e5f007" providerId="LiveId" clId="{46BF8096-38D7-4EB2-B809-A39E0C18F606}" dt="2025-01-19T16:19:16.198" v="565" actId="21"/>
          <ac:spMkLst>
            <pc:docMk/>
            <pc:sldMk cId="0" sldId="264"/>
            <ac:spMk id="181" creationId="{00000000-0000-0000-0000-000000000000}"/>
          </ac:spMkLst>
        </pc:spChg>
        <pc:spChg chg="del">
          <ac:chgData name="誉也 森島" userId="3d254760a4e5f007" providerId="LiveId" clId="{46BF8096-38D7-4EB2-B809-A39E0C18F606}" dt="2025-01-19T16:19:21.303" v="566" actId="21"/>
          <ac:spMkLst>
            <pc:docMk/>
            <pc:sldMk cId="0" sldId="264"/>
            <ac:spMk id="182" creationId="{00000000-0000-0000-0000-000000000000}"/>
          </ac:spMkLst>
        </pc:spChg>
        <pc:spChg chg="mod">
          <ac:chgData name="誉也 森島" userId="3d254760a4e5f007" providerId="LiveId" clId="{46BF8096-38D7-4EB2-B809-A39E0C18F606}" dt="2025-01-19T16:20:22.200" v="630" actId="6549"/>
          <ac:spMkLst>
            <pc:docMk/>
            <pc:sldMk cId="0" sldId="264"/>
            <ac:spMk id="183" creationId="{00000000-0000-0000-0000-000000000000}"/>
          </ac:spMkLst>
        </pc:spChg>
      </pc:sldChg>
      <pc:sldChg chg="ord">
        <pc:chgData name="誉也 森島" userId="3d254760a4e5f007" providerId="LiveId" clId="{46BF8096-38D7-4EB2-B809-A39E0C18F606}" dt="2025-01-19T15:55:28.955" v="1"/>
        <pc:sldMkLst>
          <pc:docMk/>
          <pc:sldMk cId="4261391111" sldId="265"/>
        </pc:sldMkLst>
      </pc:sldChg>
      <pc:sldChg chg="ord">
        <pc:chgData name="誉也 森島" userId="3d254760a4e5f007" providerId="LiveId" clId="{46BF8096-38D7-4EB2-B809-A39E0C18F606}" dt="2025-01-19T15:55:28.955" v="1"/>
        <pc:sldMkLst>
          <pc:docMk/>
          <pc:sldMk cId="1472635974" sldId="266"/>
        </pc:sldMkLst>
      </pc:sldChg>
      <pc:sldChg chg="ord">
        <pc:chgData name="誉也 森島" userId="3d254760a4e5f007" providerId="LiveId" clId="{46BF8096-38D7-4EB2-B809-A39E0C18F606}" dt="2025-01-19T15:55:28.955" v="1"/>
        <pc:sldMkLst>
          <pc:docMk/>
          <pc:sldMk cId="1755952735" sldId="267"/>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______.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______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______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0" i="0" u="none" strike="noStrike" kern="1200" spc="0" baseline="0">
                <a:solidFill>
                  <a:schemeClr val="tx1"/>
                </a:solidFill>
                <a:latin typeface="BIZ UDPゴシック" panose="020B0400000000000000" pitchFamily="50" charset="-128"/>
                <a:ea typeface="BIZ UDPゴシック" panose="020B0400000000000000" pitchFamily="50" charset="-128"/>
                <a:cs typeface="+mn-cs"/>
              </a:defRPr>
            </a:pPr>
            <a:r>
              <a:rPr lang="en-US" sz="1200" dirty="0"/>
              <a:t>【</a:t>
            </a:r>
            <a:r>
              <a:rPr lang="ja-JP" sz="1200" dirty="0"/>
              <a:t>生徒</a:t>
            </a:r>
            <a:r>
              <a:rPr lang="en-US" sz="1200" dirty="0"/>
              <a:t>】</a:t>
            </a:r>
            <a:r>
              <a:rPr lang="ja-JP" sz="1200" dirty="0"/>
              <a:t>　経年変化</a:t>
            </a:r>
          </a:p>
        </c:rich>
      </c:tx>
      <c:layout>
        <c:manualLayout>
          <c:xMode val="edge"/>
          <c:yMode val="edge"/>
          <c:x val="3.7721072796934867E-2"/>
          <c:y val="1.259920634920635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title>
    <c:autoTitleDeleted val="0"/>
    <c:plotArea>
      <c:layout>
        <c:manualLayout>
          <c:layoutTarget val="inner"/>
          <c:xMode val="edge"/>
          <c:yMode val="edge"/>
          <c:x val="8.6629310344827584E-2"/>
          <c:y val="0.14615079365079361"/>
          <c:w val="0.88660823754789275"/>
          <c:h val="0.59538139435425697"/>
        </c:manualLayout>
      </c:layout>
      <c:lineChart>
        <c:grouping val="standard"/>
        <c:varyColors val="0"/>
        <c:ser>
          <c:idx val="1"/>
          <c:order val="1"/>
          <c:tx>
            <c:strRef>
              <c:f>pickup!$A$19</c:f>
              <c:strCache>
                <c:ptCount val="1"/>
                <c:pt idx="0">
                  <c:v>県 中学校（第３学年）</c:v>
                </c:pt>
              </c:strCache>
            </c:strRef>
          </c:tx>
          <c:spPr>
            <a:ln w="38100" cap="rnd">
              <a:solidFill>
                <a:schemeClr val="accent2"/>
              </a:solidFill>
              <a:round/>
            </a:ln>
            <a:effectLst/>
          </c:spPr>
          <c:marker>
            <c:symbol val="diamond"/>
            <c:size val="12"/>
            <c:spPr>
              <a:solidFill>
                <a:schemeClr val="accent2"/>
              </a:solidFill>
              <a:ln w="9525">
                <a:solidFill>
                  <a:schemeClr val="accent2"/>
                </a:solidFill>
              </a:ln>
              <a:effectLst/>
            </c:spPr>
          </c:marker>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pickup!$B$17:$D$17</c:f>
              <c:strCache>
                <c:ptCount val="3"/>
                <c:pt idx="0">
                  <c:v>令和６年度</c:v>
                </c:pt>
                <c:pt idx="1">
                  <c:v>令和５年度</c:v>
                </c:pt>
                <c:pt idx="2">
                  <c:v>令和４年度</c:v>
                </c:pt>
              </c:strCache>
            </c:strRef>
          </c:cat>
          <c:val>
            <c:numRef>
              <c:f>pickup!$B$19:$D$19</c:f>
              <c:numCache>
                <c:formatCode>0.0_);[Red]\(0.0\)</c:formatCode>
                <c:ptCount val="3"/>
                <c:pt idx="0">
                  <c:v>74.8</c:v>
                </c:pt>
                <c:pt idx="1">
                  <c:v>72.7</c:v>
                </c:pt>
                <c:pt idx="2">
                  <c:v>73</c:v>
                </c:pt>
              </c:numCache>
            </c:numRef>
          </c:val>
          <c:smooth val="0"/>
          <c:extLst>
            <c:ext xmlns:c16="http://schemas.microsoft.com/office/drawing/2014/chart" uri="{C3380CC4-5D6E-409C-BE32-E72D297353CC}">
              <c16:uniqueId val="{00000000-8BED-4CF1-AE73-C7918D6038E3}"/>
            </c:ext>
          </c:extLst>
        </c:ser>
        <c:ser>
          <c:idx val="3"/>
          <c:order val="3"/>
          <c:tx>
            <c:strRef>
              <c:f>pickup!$A$21</c:f>
              <c:strCache>
                <c:ptCount val="1"/>
                <c:pt idx="0">
                  <c:v>全国 中学校（第３学年）</c:v>
                </c:pt>
              </c:strCache>
            </c:strRef>
          </c:tx>
          <c:spPr>
            <a:ln w="38100" cap="rnd">
              <a:solidFill>
                <a:schemeClr val="accent4"/>
              </a:solidFill>
              <a:round/>
            </a:ln>
            <a:effectLst/>
          </c:spPr>
          <c:marker>
            <c:symbol val="square"/>
            <c:size val="10"/>
            <c:spPr>
              <a:solidFill>
                <a:schemeClr val="accent4"/>
              </a:solidFill>
              <a:ln w="9525">
                <a:solidFill>
                  <a:schemeClr val="accent4"/>
                </a:solidFill>
              </a:ln>
              <a:effectLst/>
            </c:spPr>
          </c:marker>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pickup!$B$17:$D$17</c:f>
              <c:strCache>
                <c:ptCount val="3"/>
                <c:pt idx="0">
                  <c:v>令和６年度</c:v>
                </c:pt>
                <c:pt idx="1">
                  <c:v>令和５年度</c:v>
                </c:pt>
                <c:pt idx="2">
                  <c:v>令和４年度</c:v>
                </c:pt>
              </c:strCache>
            </c:strRef>
          </c:cat>
          <c:val>
            <c:numRef>
              <c:f>pickup!$B$21:$D$21</c:f>
              <c:numCache>
                <c:formatCode>0.0_);[Red]\(0.0\)</c:formatCode>
                <c:ptCount val="3"/>
                <c:pt idx="0">
                  <c:v>80.3</c:v>
                </c:pt>
                <c:pt idx="1">
                  <c:v>79.2</c:v>
                </c:pt>
                <c:pt idx="2">
                  <c:v>79.2</c:v>
                </c:pt>
              </c:numCache>
            </c:numRef>
          </c:val>
          <c:smooth val="0"/>
          <c:extLst>
            <c:ext xmlns:c16="http://schemas.microsoft.com/office/drawing/2014/chart" uri="{C3380CC4-5D6E-409C-BE32-E72D297353CC}">
              <c16:uniqueId val="{00000001-8BED-4CF1-AE73-C7918D6038E3}"/>
            </c:ext>
          </c:extLst>
        </c:ser>
        <c:dLbls>
          <c:showLegendKey val="0"/>
          <c:showVal val="0"/>
          <c:showCatName val="0"/>
          <c:showSerName val="0"/>
          <c:showPercent val="0"/>
          <c:showBubbleSize val="0"/>
        </c:dLbls>
        <c:marker val="1"/>
        <c:smooth val="0"/>
        <c:axId val="542041440"/>
        <c:axId val="542041768"/>
        <c:extLst>
          <c:ext xmlns:c15="http://schemas.microsoft.com/office/drawing/2012/chart" uri="{02D57815-91ED-43cb-92C2-25804820EDAC}">
            <c15:filteredLineSeries>
              <c15:ser>
                <c:idx val="0"/>
                <c:order val="0"/>
                <c:tx>
                  <c:strRef>
                    <c:extLst>
                      <c:ext uri="{02D57815-91ED-43cb-92C2-25804820EDAC}">
                        <c15:formulaRef>
                          <c15:sqref>pickup!$A$18</c15:sqref>
                        </c15:formulaRef>
                      </c:ext>
                    </c:extLst>
                    <c:strCache>
                      <c:ptCount val="1"/>
                      <c:pt idx="0">
                        <c:v>県 小学校（第６学年）</c:v>
                      </c:pt>
                    </c:strCache>
                  </c:strRef>
                </c:tx>
                <c:spPr>
                  <a:ln w="38100" cap="rnd">
                    <a:solidFill>
                      <a:schemeClr val="accent1"/>
                    </a:solidFill>
                    <a:round/>
                  </a:ln>
                  <a:effectLst/>
                </c:spPr>
                <c:marker>
                  <c:symbol val="circle"/>
                  <c:size val="12"/>
                  <c:spPr>
                    <a:solidFill>
                      <a:schemeClr val="accent1"/>
                    </a:solidFill>
                    <a:ln w="9525">
                      <a:solidFill>
                        <a:schemeClr val="accent1"/>
                      </a:solidFill>
                    </a:ln>
                    <a:effectLst/>
                  </c:spPr>
                </c:marker>
                <c:cat>
                  <c:strRef>
                    <c:extLst>
                      <c:ext uri="{02D57815-91ED-43cb-92C2-25804820EDAC}">
                        <c15:formulaRef>
                          <c15:sqref>pickup!$B$17:$D$17</c15:sqref>
                        </c15:formulaRef>
                      </c:ext>
                    </c:extLst>
                    <c:strCache>
                      <c:ptCount val="3"/>
                      <c:pt idx="0">
                        <c:v>令和６年度</c:v>
                      </c:pt>
                      <c:pt idx="1">
                        <c:v>令和５年度</c:v>
                      </c:pt>
                      <c:pt idx="2">
                        <c:v>令和４年度</c:v>
                      </c:pt>
                    </c:strCache>
                  </c:strRef>
                </c:cat>
                <c:val>
                  <c:numRef>
                    <c:extLst>
                      <c:ext uri="{02D57815-91ED-43cb-92C2-25804820EDAC}">
                        <c15:formulaRef>
                          <c15:sqref>pickup!$B$18:$D$18</c15:sqref>
                        </c15:formulaRef>
                      </c:ext>
                    </c:extLst>
                    <c:numCache>
                      <c:formatCode>0.0_);[Red]\(0.0\)</c:formatCode>
                      <c:ptCount val="3"/>
                      <c:pt idx="0">
                        <c:v>79</c:v>
                      </c:pt>
                      <c:pt idx="1">
                        <c:v>75.599999999999994</c:v>
                      </c:pt>
                      <c:pt idx="2">
                        <c:v>74.7</c:v>
                      </c:pt>
                    </c:numCache>
                  </c:numRef>
                </c:val>
                <c:smooth val="0"/>
                <c:extLst>
                  <c:ext xmlns:c16="http://schemas.microsoft.com/office/drawing/2014/chart" uri="{C3380CC4-5D6E-409C-BE32-E72D297353CC}">
                    <c16:uniqueId val="{00000002-8BED-4CF1-AE73-C7918D6038E3}"/>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pickup!$A$20</c15:sqref>
                        </c15:formulaRef>
                      </c:ext>
                    </c:extLst>
                    <c:strCache>
                      <c:ptCount val="1"/>
                      <c:pt idx="0">
                        <c:v>全国 小学校（第６学年）</c:v>
                      </c:pt>
                    </c:strCache>
                  </c:strRef>
                </c:tx>
                <c:spPr>
                  <a:ln w="38100" cap="rnd">
                    <a:solidFill>
                      <a:schemeClr val="accent3"/>
                    </a:solidFill>
                    <a:round/>
                  </a:ln>
                  <a:effectLst/>
                </c:spPr>
                <c:marker>
                  <c:symbol val="triangle"/>
                  <c:size val="10"/>
                  <c:spPr>
                    <a:solidFill>
                      <a:schemeClr val="accent3"/>
                    </a:solidFill>
                    <a:ln w="9525">
                      <a:solidFill>
                        <a:schemeClr val="accent3"/>
                      </a:solidFill>
                    </a:ln>
                    <a:effectLst/>
                  </c:spPr>
                </c:marker>
                <c:cat>
                  <c:strRef>
                    <c:extLst xmlns:c15="http://schemas.microsoft.com/office/drawing/2012/chart">
                      <c:ext xmlns:c15="http://schemas.microsoft.com/office/drawing/2012/chart" uri="{02D57815-91ED-43cb-92C2-25804820EDAC}">
                        <c15:formulaRef>
                          <c15:sqref>pickup!$B$17:$D$17</c15:sqref>
                        </c15:formulaRef>
                      </c:ext>
                    </c:extLst>
                    <c:strCache>
                      <c:ptCount val="3"/>
                      <c:pt idx="0">
                        <c:v>令和６年度</c:v>
                      </c:pt>
                      <c:pt idx="1">
                        <c:v>令和５年度</c:v>
                      </c:pt>
                      <c:pt idx="2">
                        <c:v>令和４年度</c:v>
                      </c:pt>
                    </c:strCache>
                  </c:strRef>
                </c:cat>
                <c:val>
                  <c:numRef>
                    <c:extLst xmlns:c15="http://schemas.microsoft.com/office/drawing/2012/chart">
                      <c:ext xmlns:c15="http://schemas.microsoft.com/office/drawing/2012/chart" uri="{02D57815-91ED-43cb-92C2-25804820EDAC}">
                        <c15:formulaRef>
                          <c15:sqref>pickup!$B$20:$D$20</c15:sqref>
                        </c15:formulaRef>
                      </c:ext>
                    </c:extLst>
                    <c:numCache>
                      <c:formatCode>0.0_);[Red]\(0.0\)</c:formatCode>
                      <c:ptCount val="3"/>
                      <c:pt idx="0">
                        <c:v>81.900000000000006</c:v>
                      </c:pt>
                      <c:pt idx="1">
                        <c:v>78.8</c:v>
                      </c:pt>
                      <c:pt idx="2">
                        <c:v>77.3</c:v>
                      </c:pt>
                    </c:numCache>
                  </c:numRef>
                </c:val>
                <c:smooth val="0"/>
                <c:extLst xmlns:c15="http://schemas.microsoft.com/office/drawing/2012/chart">
                  <c:ext xmlns:c16="http://schemas.microsoft.com/office/drawing/2014/chart" uri="{C3380CC4-5D6E-409C-BE32-E72D297353CC}">
                    <c16:uniqueId val="{00000003-8BED-4CF1-AE73-C7918D6038E3}"/>
                  </c:ext>
                </c:extLst>
              </c15:ser>
            </c15:filteredLineSeries>
          </c:ext>
        </c:extLst>
      </c:lineChart>
      <c:catAx>
        <c:axId val="542041440"/>
        <c:scaling>
          <c:orientation val="maxMin"/>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crossAx val="542041768"/>
        <c:crosses val="autoZero"/>
        <c:auto val="1"/>
        <c:lblAlgn val="ctr"/>
        <c:lblOffset val="100"/>
        <c:noMultiLvlLbl val="0"/>
      </c:catAx>
      <c:valAx>
        <c:axId val="542041768"/>
        <c:scaling>
          <c:orientation val="minMax"/>
          <c:max val="95"/>
          <c:min val="65"/>
        </c:scaling>
        <c:delete val="0"/>
        <c:axPos val="r"/>
        <c:majorGridlines>
          <c:spPr>
            <a:ln w="9525" cap="flat" cmpd="sng" algn="ctr">
              <a:solidFill>
                <a:schemeClr val="tx1">
                  <a:lumMod val="15000"/>
                  <a:lumOff val="85000"/>
                </a:schemeClr>
              </a:solidFill>
              <a:round/>
            </a:ln>
            <a:effectLst/>
          </c:spPr>
        </c:majorGridlines>
        <c:numFmt formatCode="0_ " sourceLinked="0"/>
        <c:majorTickMark val="none"/>
        <c:minorTickMark val="none"/>
        <c:tickLblPos val="high"/>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crossAx val="542041440"/>
        <c:crosses val="autoZero"/>
        <c:crossBetween val="between"/>
        <c:majorUnit val="5"/>
      </c:valAx>
      <c:spPr>
        <a:noFill/>
        <a:ln>
          <a:noFill/>
        </a:ln>
        <a:effectLst/>
      </c:spPr>
    </c:plotArea>
    <c:legend>
      <c:legendPos val="b"/>
      <c:layout>
        <c:manualLayout>
          <c:xMode val="edge"/>
          <c:yMode val="edge"/>
          <c:x val="0"/>
          <c:y val="0.84233936198295645"/>
          <c:w val="0.98786958075679809"/>
          <c:h val="0.14520083576028858"/>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legend>
    <c:plotVisOnly val="1"/>
    <c:dispBlanksAs val="gap"/>
    <c:showDLblsOverMax val="0"/>
  </c:chart>
  <c:spPr>
    <a:noFill/>
    <a:ln>
      <a:solidFill>
        <a:schemeClr val="tx1">
          <a:lumMod val="50000"/>
          <a:lumOff val="50000"/>
        </a:schemeClr>
      </a:solidFill>
    </a:ln>
    <a:effectLst/>
  </c:spPr>
  <c:txPr>
    <a:bodyPr/>
    <a:lstStyle/>
    <a:p>
      <a:pPr>
        <a:defRPr sz="1200">
          <a:solidFill>
            <a:schemeClr val="tx1"/>
          </a:solidFill>
          <a:latin typeface="BIZ UDPゴシック" panose="020B0400000000000000" pitchFamily="50" charset="-128"/>
          <a:ea typeface="BIZ UDPゴシック" panose="020B0400000000000000" pitchFamily="50" charset="-128"/>
        </a:defRPr>
      </a:pPr>
      <a:endParaRPr lang="ja-JP"/>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0" i="0" u="none" strike="noStrike" kern="1200" spc="0" baseline="0">
                <a:solidFill>
                  <a:schemeClr val="tx1"/>
                </a:solidFill>
                <a:latin typeface="BIZ UDPゴシック" panose="020B0400000000000000" pitchFamily="50" charset="-128"/>
                <a:ea typeface="BIZ UDPゴシック" panose="020B0400000000000000" pitchFamily="50" charset="-128"/>
                <a:cs typeface="+mn-cs"/>
              </a:defRPr>
            </a:pPr>
            <a:r>
              <a:rPr lang="en-US" sz="1200" dirty="0"/>
              <a:t>【</a:t>
            </a:r>
            <a:r>
              <a:rPr lang="ja-JP" sz="1200" dirty="0"/>
              <a:t>教師</a:t>
            </a:r>
            <a:r>
              <a:rPr lang="en-US" sz="1200" dirty="0"/>
              <a:t>】</a:t>
            </a:r>
            <a:r>
              <a:rPr lang="ja-JP" sz="1200" dirty="0"/>
              <a:t>　経年変化</a:t>
            </a:r>
            <a:r>
              <a:rPr lang="en-US" altLang="ja-JP" sz="900" dirty="0"/>
              <a:t>※</a:t>
            </a:r>
            <a:r>
              <a:rPr lang="ja-JP" altLang="en-US" sz="900" dirty="0"/>
              <a:t>数値は県のもの</a:t>
            </a:r>
            <a:endParaRPr lang="ja-JP" sz="900" dirty="0"/>
          </a:p>
        </c:rich>
      </c:tx>
      <c:layout>
        <c:manualLayout>
          <c:xMode val="edge"/>
          <c:yMode val="edge"/>
          <c:x val="8.9213835146062334E-2"/>
          <c:y val="1.1537220064593111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title>
    <c:autoTitleDeleted val="0"/>
    <c:plotArea>
      <c:layout>
        <c:manualLayout>
          <c:layoutTarget val="inner"/>
          <c:xMode val="edge"/>
          <c:yMode val="edge"/>
          <c:x val="0.13820544658375447"/>
          <c:y val="0.15826133525260674"/>
          <c:w val="0.82876491442388356"/>
          <c:h val="0.59617480175697302"/>
        </c:manualLayout>
      </c:layout>
      <c:lineChart>
        <c:grouping val="standard"/>
        <c:varyColors val="0"/>
        <c:ser>
          <c:idx val="0"/>
          <c:order val="0"/>
          <c:tx>
            <c:strRef>
              <c:f>pickup⑧!$A$18</c:f>
              <c:strCache>
                <c:ptCount val="1"/>
                <c:pt idx="0">
                  <c:v>県 小学校（第６学年）</c:v>
                </c:pt>
              </c:strCache>
            </c:strRef>
          </c:tx>
          <c:spPr>
            <a:ln w="38100" cap="rnd">
              <a:solidFill>
                <a:schemeClr val="accent1"/>
              </a:solidFill>
              <a:round/>
            </a:ln>
            <a:effectLst/>
          </c:spPr>
          <c:marker>
            <c:symbol val="circle"/>
            <c:size val="12"/>
            <c:spPr>
              <a:solidFill>
                <a:schemeClr val="accent1"/>
              </a:solidFill>
              <a:ln w="9525">
                <a:solidFill>
                  <a:schemeClr val="accent1"/>
                </a:solidFill>
              </a:ln>
              <a:effectLst/>
            </c:spPr>
          </c:marker>
          <c:dLbls>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pickup⑧!$B$17:$D$17</c:f>
              <c:strCache>
                <c:ptCount val="3"/>
                <c:pt idx="0">
                  <c:v>令和６年度</c:v>
                </c:pt>
                <c:pt idx="1">
                  <c:v>令和５年度</c:v>
                </c:pt>
                <c:pt idx="2">
                  <c:v>令和４年度</c:v>
                </c:pt>
              </c:strCache>
            </c:strRef>
          </c:cat>
          <c:val>
            <c:numRef>
              <c:f>pickup⑧!$B$18:$D$18</c:f>
              <c:numCache>
                <c:formatCode>0.0_ </c:formatCode>
                <c:ptCount val="3"/>
                <c:pt idx="0" formatCode="General">
                  <c:v>89.6</c:v>
                </c:pt>
                <c:pt idx="1">
                  <c:v>92.1</c:v>
                </c:pt>
                <c:pt idx="2">
                  <c:v>91.8</c:v>
                </c:pt>
              </c:numCache>
            </c:numRef>
          </c:val>
          <c:smooth val="0"/>
          <c:extLst>
            <c:ext xmlns:c16="http://schemas.microsoft.com/office/drawing/2014/chart" uri="{C3380CC4-5D6E-409C-BE32-E72D297353CC}">
              <c16:uniqueId val="{00000000-7480-4A85-BA81-B24D5EDAD851}"/>
            </c:ext>
          </c:extLst>
        </c:ser>
        <c:ser>
          <c:idx val="1"/>
          <c:order val="1"/>
          <c:tx>
            <c:strRef>
              <c:f>pickup⑧!$A$19</c:f>
              <c:strCache>
                <c:ptCount val="1"/>
                <c:pt idx="0">
                  <c:v>県 中学校（第３学年）</c:v>
                </c:pt>
              </c:strCache>
            </c:strRef>
          </c:tx>
          <c:spPr>
            <a:ln w="38100" cap="rnd">
              <a:solidFill>
                <a:schemeClr val="accent2"/>
              </a:solidFill>
              <a:round/>
            </a:ln>
            <a:effectLst/>
          </c:spPr>
          <c:marker>
            <c:symbol val="diamond"/>
            <c:size val="12"/>
            <c:spPr>
              <a:solidFill>
                <a:schemeClr val="accent2"/>
              </a:solidFill>
              <a:ln w="9525">
                <a:solidFill>
                  <a:schemeClr val="accent2"/>
                </a:solidFill>
              </a:ln>
              <a:effectLst/>
            </c:spPr>
          </c:marker>
          <c:dLbls>
            <c:dLbl>
              <c:idx val="1"/>
              <c:layout>
                <c:manualLayout>
                  <c:x val="-2.0483206156219416E-2"/>
                  <c:y val="6.5293997144189195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0E60-4E03-AC49-BF0CB55D4068}"/>
                </c:ext>
              </c:extLst>
            </c:dLbl>
            <c:dLbl>
              <c:idx val="2"/>
              <c:layout>
                <c:manualLayout>
                  <c:x val="-5.2691748386229142E-2"/>
                  <c:y val="7.1232357101564864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0E60-4E03-AC49-BF0CB55D4068}"/>
                </c:ext>
              </c:extLst>
            </c:dLbl>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pickup⑧!$B$17:$D$17</c:f>
              <c:strCache>
                <c:ptCount val="3"/>
                <c:pt idx="0">
                  <c:v>令和６年度</c:v>
                </c:pt>
                <c:pt idx="1">
                  <c:v>令和５年度</c:v>
                </c:pt>
                <c:pt idx="2">
                  <c:v>令和４年度</c:v>
                </c:pt>
              </c:strCache>
            </c:strRef>
          </c:cat>
          <c:val>
            <c:numRef>
              <c:f>pickup⑧!$B$19:$D$19</c:f>
              <c:numCache>
                <c:formatCode>0.0_ </c:formatCode>
                <c:ptCount val="3"/>
                <c:pt idx="0" formatCode="General">
                  <c:v>89.5</c:v>
                </c:pt>
                <c:pt idx="1">
                  <c:v>88.6</c:v>
                </c:pt>
                <c:pt idx="2">
                  <c:v>87.4</c:v>
                </c:pt>
              </c:numCache>
            </c:numRef>
          </c:val>
          <c:smooth val="0"/>
          <c:extLst>
            <c:ext xmlns:c16="http://schemas.microsoft.com/office/drawing/2014/chart" uri="{C3380CC4-5D6E-409C-BE32-E72D297353CC}">
              <c16:uniqueId val="{00000001-7480-4A85-BA81-B24D5EDAD851}"/>
            </c:ext>
          </c:extLst>
        </c:ser>
        <c:ser>
          <c:idx val="2"/>
          <c:order val="2"/>
          <c:tx>
            <c:strRef>
              <c:f>pickup⑧!$A$20</c:f>
              <c:strCache>
                <c:ptCount val="1"/>
                <c:pt idx="0">
                  <c:v>全国 小学校（第６学年）</c:v>
                </c:pt>
              </c:strCache>
            </c:strRef>
          </c:tx>
          <c:spPr>
            <a:ln w="38100" cap="rnd">
              <a:solidFill>
                <a:schemeClr val="accent3"/>
              </a:solidFill>
              <a:round/>
            </a:ln>
            <a:effectLst/>
          </c:spPr>
          <c:marker>
            <c:symbol val="triangle"/>
            <c:size val="10"/>
            <c:spPr>
              <a:solidFill>
                <a:schemeClr val="accent3"/>
              </a:solidFill>
              <a:ln w="9525">
                <a:solidFill>
                  <a:schemeClr val="accent3"/>
                </a:solidFill>
              </a:ln>
              <a:effectLst/>
            </c:spPr>
          </c:marker>
          <c:cat>
            <c:strRef>
              <c:f>pickup⑧!$B$17:$D$17</c:f>
              <c:strCache>
                <c:ptCount val="3"/>
                <c:pt idx="0">
                  <c:v>令和６年度</c:v>
                </c:pt>
                <c:pt idx="1">
                  <c:v>令和５年度</c:v>
                </c:pt>
                <c:pt idx="2">
                  <c:v>令和４年度</c:v>
                </c:pt>
              </c:strCache>
            </c:strRef>
          </c:cat>
          <c:val>
            <c:numRef>
              <c:f>pickup⑧!$B$20:$D$20</c:f>
              <c:numCache>
                <c:formatCode>0.0_ </c:formatCode>
                <c:ptCount val="3"/>
                <c:pt idx="0" formatCode="General">
                  <c:v>88.2</c:v>
                </c:pt>
                <c:pt idx="1">
                  <c:v>88.9</c:v>
                </c:pt>
                <c:pt idx="2">
                  <c:v>87.2</c:v>
                </c:pt>
              </c:numCache>
            </c:numRef>
          </c:val>
          <c:smooth val="0"/>
          <c:extLst>
            <c:ext xmlns:c16="http://schemas.microsoft.com/office/drawing/2014/chart" uri="{C3380CC4-5D6E-409C-BE32-E72D297353CC}">
              <c16:uniqueId val="{00000002-7480-4A85-BA81-B24D5EDAD851}"/>
            </c:ext>
          </c:extLst>
        </c:ser>
        <c:ser>
          <c:idx val="3"/>
          <c:order val="3"/>
          <c:tx>
            <c:strRef>
              <c:f>pickup⑧!$A$21</c:f>
              <c:strCache>
                <c:ptCount val="1"/>
                <c:pt idx="0">
                  <c:v>全国 中学校（第３学年）</c:v>
                </c:pt>
              </c:strCache>
            </c:strRef>
          </c:tx>
          <c:spPr>
            <a:ln w="38100" cap="rnd">
              <a:solidFill>
                <a:schemeClr val="accent4"/>
              </a:solidFill>
              <a:round/>
            </a:ln>
            <a:effectLst/>
          </c:spPr>
          <c:marker>
            <c:symbol val="square"/>
            <c:size val="10"/>
            <c:spPr>
              <a:solidFill>
                <a:schemeClr val="accent4"/>
              </a:solidFill>
              <a:ln w="9525">
                <a:solidFill>
                  <a:schemeClr val="accent4"/>
                </a:solidFill>
              </a:ln>
              <a:effectLst/>
            </c:spPr>
          </c:marker>
          <c:cat>
            <c:strRef>
              <c:f>pickup⑧!$B$17:$D$17</c:f>
              <c:strCache>
                <c:ptCount val="3"/>
                <c:pt idx="0">
                  <c:v>令和６年度</c:v>
                </c:pt>
                <c:pt idx="1">
                  <c:v>令和５年度</c:v>
                </c:pt>
                <c:pt idx="2">
                  <c:v>令和４年度</c:v>
                </c:pt>
              </c:strCache>
            </c:strRef>
          </c:cat>
          <c:val>
            <c:numRef>
              <c:f>pickup⑧!$B$21:$D$21</c:f>
              <c:numCache>
                <c:formatCode>0.0_ </c:formatCode>
                <c:ptCount val="3"/>
                <c:pt idx="0" formatCode="General">
                  <c:v>88.4</c:v>
                </c:pt>
                <c:pt idx="1">
                  <c:v>88</c:v>
                </c:pt>
                <c:pt idx="2">
                  <c:v>87.9</c:v>
                </c:pt>
              </c:numCache>
            </c:numRef>
          </c:val>
          <c:smooth val="0"/>
          <c:extLst>
            <c:ext xmlns:c16="http://schemas.microsoft.com/office/drawing/2014/chart" uri="{C3380CC4-5D6E-409C-BE32-E72D297353CC}">
              <c16:uniqueId val="{00000003-7480-4A85-BA81-B24D5EDAD851}"/>
            </c:ext>
          </c:extLst>
        </c:ser>
        <c:dLbls>
          <c:showLegendKey val="0"/>
          <c:showVal val="0"/>
          <c:showCatName val="0"/>
          <c:showSerName val="0"/>
          <c:showPercent val="0"/>
          <c:showBubbleSize val="0"/>
        </c:dLbls>
        <c:marker val="1"/>
        <c:smooth val="0"/>
        <c:axId val="642788368"/>
        <c:axId val="642780168"/>
      </c:lineChart>
      <c:catAx>
        <c:axId val="642788368"/>
        <c:scaling>
          <c:orientation val="maxMin"/>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crossAx val="642780168"/>
        <c:crosses val="autoZero"/>
        <c:auto val="1"/>
        <c:lblAlgn val="ctr"/>
        <c:lblOffset val="100"/>
        <c:noMultiLvlLbl val="0"/>
      </c:catAx>
      <c:valAx>
        <c:axId val="642780168"/>
        <c:scaling>
          <c:orientation val="minMax"/>
          <c:max val="95"/>
          <c:min val="65"/>
        </c:scaling>
        <c:delete val="0"/>
        <c:axPos val="r"/>
        <c:majorGridlines>
          <c:spPr>
            <a:ln w="9525" cap="flat" cmpd="sng" algn="ctr">
              <a:solidFill>
                <a:schemeClr val="tx1">
                  <a:lumMod val="15000"/>
                  <a:lumOff val="85000"/>
                </a:schemeClr>
              </a:solidFill>
              <a:round/>
            </a:ln>
            <a:effectLst/>
          </c:spPr>
        </c:majorGridlines>
        <c:numFmt formatCode="0_ " sourceLinked="0"/>
        <c:majorTickMark val="none"/>
        <c:minorTickMark val="none"/>
        <c:tickLblPos val="high"/>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crossAx val="642788368"/>
        <c:crosses val="autoZero"/>
        <c:crossBetween val="between"/>
      </c:valAx>
      <c:spPr>
        <a:noFill/>
        <a:ln>
          <a:noFill/>
        </a:ln>
        <a:effectLst/>
      </c:spPr>
    </c:plotArea>
    <c:legend>
      <c:legendPos val="b"/>
      <c:layout>
        <c:manualLayout>
          <c:xMode val="edge"/>
          <c:yMode val="edge"/>
          <c:x val="4.3102856970398664E-3"/>
          <c:y val="0.85867707428530382"/>
          <c:w val="0.99568971430296016"/>
          <c:h val="0.12015642850569759"/>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legend>
    <c:plotVisOnly val="1"/>
    <c:dispBlanksAs val="gap"/>
    <c:showDLblsOverMax val="0"/>
  </c:chart>
  <c:spPr>
    <a:noFill/>
    <a:ln>
      <a:solidFill>
        <a:schemeClr val="tx1">
          <a:lumMod val="50000"/>
          <a:lumOff val="50000"/>
        </a:schemeClr>
      </a:solidFill>
    </a:ln>
    <a:effectLst/>
  </c:spPr>
  <c:txPr>
    <a:bodyPr/>
    <a:lstStyle/>
    <a:p>
      <a:pPr>
        <a:defRPr sz="1050">
          <a:solidFill>
            <a:schemeClr val="tx1"/>
          </a:solidFill>
          <a:latin typeface="BIZ UDPゴシック" panose="020B0400000000000000" pitchFamily="50" charset="-128"/>
          <a:ea typeface="BIZ UDPゴシック" panose="020B0400000000000000" pitchFamily="50" charset="-128"/>
        </a:defRPr>
      </a:pPr>
      <a:endParaRPr lang="ja-JP"/>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0" i="0" u="none" strike="noStrike" kern="1200" spc="0" baseline="0">
                <a:solidFill>
                  <a:schemeClr val="tx1"/>
                </a:solidFill>
                <a:latin typeface="BIZ UDPゴシック" panose="020B0400000000000000" pitchFamily="50" charset="-128"/>
                <a:ea typeface="BIZ UDPゴシック" panose="020B0400000000000000" pitchFamily="50" charset="-128"/>
                <a:cs typeface="+mn-cs"/>
              </a:defRPr>
            </a:pPr>
            <a:r>
              <a:rPr lang="en-US" sz="1200" dirty="0"/>
              <a:t>【</a:t>
            </a:r>
            <a:r>
              <a:rPr lang="ja-JP" sz="1200" dirty="0"/>
              <a:t>児童</a:t>
            </a:r>
            <a:r>
              <a:rPr lang="en-US" sz="1200" dirty="0"/>
              <a:t>】</a:t>
            </a:r>
            <a:r>
              <a:rPr lang="ja-JP" sz="1200" dirty="0"/>
              <a:t>　経年変化</a:t>
            </a:r>
          </a:p>
        </c:rich>
      </c:tx>
      <c:layout>
        <c:manualLayout>
          <c:xMode val="edge"/>
          <c:yMode val="edge"/>
          <c:x val="3.7721072796934867E-2"/>
          <c:y val="1.259920634920635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title>
    <c:autoTitleDeleted val="0"/>
    <c:plotArea>
      <c:layout>
        <c:manualLayout>
          <c:layoutTarget val="inner"/>
          <c:xMode val="edge"/>
          <c:yMode val="edge"/>
          <c:x val="0.15366577196057082"/>
          <c:y val="0.14794606089916221"/>
          <c:w val="0.84020580666196998"/>
          <c:h val="0.59282082898113098"/>
        </c:manualLayout>
      </c:layout>
      <c:lineChart>
        <c:grouping val="standard"/>
        <c:varyColors val="0"/>
        <c:ser>
          <c:idx val="0"/>
          <c:order val="0"/>
          <c:tx>
            <c:strRef>
              <c:f>pickup!$A$18</c:f>
              <c:strCache>
                <c:ptCount val="1"/>
                <c:pt idx="0">
                  <c:v>県 小学校（第６学年）</c:v>
                </c:pt>
              </c:strCache>
            </c:strRef>
          </c:tx>
          <c:spPr>
            <a:ln w="38100" cap="rnd">
              <a:solidFill>
                <a:schemeClr val="accent1"/>
              </a:solidFill>
              <a:round/>
            </a:ln>
            <a:effectLst/>
          </c:spPr>
          <c:marker>
            <c:symbol val="circle"/>
            <c:size val="12"/>
            <c:spPr>
              <a:solidFill>
                <a:schemeClr val="accent1"/>
              </a:solidFill>
              <a:ln w="9525">
                <a:solidFill>
                  <a:schemeClr val="accent1"/>
                </a:solidFill>
              </a:ln>
              <a:effectLst/>
            </c:spPr>
          </c:marker>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pickup!$B$17:$D$17</c:f>
              <c:strCache>
                <c:ptCount val="3"/>
                <c:pt idx="0">
                  <c:v>令和６年度</c:v>
                </c:pt>
                <c:pt idx="1">
                  <c:v>令和５年度</c:v>
                </c:pt>
                <c:pt idx="2">
                  <c:v>令和４年度</c:v>
                </c:pt>
              </c:strCache>
            </c:strRef>
          </c:cat>
          <c:val>
            <c:numRef>
              <c:f>pickup!$B$18:$D$18</c:f>
              <c:numCache>
                <c:formatCode>0.0_ </c:formatCode>
                <c:ptCount val="3"/>
                <c:pt idx="0">
                  <c:v>79</c:v>
                </c:pt>
                <c:pt idx="1">
                  <c:v>75.599999999999994</c:v>
                </c:pt>
                <c:pt idx="2" formatCode="General">
                  <c:v>74.7</c:v>
                </c:pt>
              </c:numCache>
            </c:numRef>
          </c:val>
          <c:smooth val="0"/>
          <c:extLst>
            <c:ext xmlns:c16="http://schemas.microsoft.com/office/drawing/2014/chart" uri="{C3380CC4-5D6E-409C-BE32-E72D297353CC}">
              <c16:uniqueId val="{00000000-8842-4506-8A89-7D61C3A82CED}"/>
            </c:ext>
          </c:extLst>
        </c:ser>
        <c:ser>
          <c:idx val="2"/>
          <c:order val="2"/>
          <c:tx>
            <c:strRef>
              <c:f>pickup!$A$20</c:f>
              <c:strCache>
                <c:ptCount val="1"/>
                <c:pt idx="0">
                  <c:v>全国 小学校（第６学年）</c:v>
                </c:pt>
              </c:strCache>
            </c:strRef>
          </c:tx>
          <c:spPr>
            <a:ln w="38100" cap="rnd">
              <a:solidFill>
                <a:schemeClr val="accent3"/>
              </a:solidFill>
              <a:round/>
            </a:ln>
            <a:effectLst/>
          </c:spPr>
          <c:marker>
            <c:symbol val="triangle"/>
            <c:size val="10"/>
            <c:spPr>
              <a:solidFill>
                <a:schemeClr val="accent3"/>
              </a:solidFill>
              <a:ln w="9525">
                <a:solidFill>
                  <a:schemeClr val="accent3"/>
                </a:solidFill>
              </a:ln>
              <a:effectLst/>
            </c:spPr>
          </c:marker>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pickup!$B$17:$D$17</c:f>
              <c:strCache>
                <c:ptCount val="3"/>
                <c:pt idx="0">
                  <c:v>令和６年度</c:v>
                </c:pt>
                <c:pt idx="1">
                  <c:v>令和５年度</c:v>
                </c:pt>
                <c:pt idx="2">
                  <c:v>令和４年度</c:v>
                </c:pt>
              </c:strCache>
            </c:strRef>
          </c:cat>
          <c:val>
            <c:numRef>
              <c:f>pickup!$B$20:$D$20</c:f>
              <c:numCache>
                <c:formatCode>General</c:formatCode>
                <c:ptCount val="3"/>
                <c:pt idx="0" formatCode="0.0_ ">
                  <c:v>81.900000000000006</c:v>
                </c:pt>
                <c:pt idx="1">
                  <c:v>78.8</c:v>
                </c:pt>
                <c:pt idx="2">
                  <c:v>77.3</c:v>
                </c:pt>
              </c:numCache>
            </c:numRef>
          </c:val>
          <c:smooth val="0"/>
          <c:extLst>
            <c:ext xmlns:c16="http://schemas.microsoft.com/office/drawing/2014/chart" uri="{C3380CC4-5D6E-409C-BE32-E72D297353CC}">
              <c16:uniqueId val="{00000001-8842-4506-8A89-7D61C3A82CED}"/>
            </c:ext>
          </c:extLst>
        </c:ser>
        <c:dLbls>
          <c:showLegendKey val="0"/>
          <c:showVal val="0"/>
          <c:showCatName val="0"/>
          <c:showSerName val="0"/>
          <c:showPercent val="0"/>
          <c:showBubbleSize val="0"/>
        </c:dLbls>
        <c:marker val="1"/>
        <c:smooth val="0"/>
        <c:axId val="542041440"/>
        <c:axId val="542041768"/>
        <c:extLst>
          <c:ext xmlns:c15="http://schemas.microsoft.com/office/drawing/2012/chart" uri="{02D57815-91ED-43cb-92C2-25804820EDAC}">
            <c15:filteredLineSeries>
              <c15:ser>
                <c:idx val="1"/>
                <c:order val="1"/>
                <c:tx>
                  <c:strRef>
                    <c:extLst>
                      <c:ext uri="{02D57815-91ED-43cb-92C2-25804820EDAC}">
                        <c15:formulaRef>
                          <c15:sqref>pickup!$A$19</c15:sqref>
                        </c15:formulaRef>
                      </c:ext>
                    </c:extLst>
                    <c:strCache>
                      <c:ptCount val="1"/>
                      <c:pt idx="0">
                        <c:v>県 中学校（第３学年）</c:v>
                      </c:pt>
                    </c:strCache>
                  </c:strRef>
                </c:tx>
                <c:spPr>
                  <a:ln w="38100" cap="rnd">
                    <a:solidFill>
                      <a:schemeClr val="accent2"/>
                    </a:solidFill>
                    <a:round/>
                  </a:ln>
                  <a:effectLst/>
                </c:spPr>
                <c:marker>
                  <c:symbol val="diamond"/>
                  <c:size val="12"/>
                  <c:spPr>
                    <a:solidFill>
                      <a:schemeClr val="accent2"/>
                    </a:solidFill>
                    <a:ln w="9525">
                      <a:solidFill>
                        <a:schemeClr val="accent2"/>
                      </a:solidFill>
                    </a:ln>
                    <a:effectLst/>
                  </c:spPr>
                </c:marker>
                <c:cat>
                  <c:strRef>
                    <c:extLst>
                      <c:ext uri="{02D57815-91ED-43cb-92C2-25804820EDAC}">
                        <c15:formulaRef>
                          <c15:sqref>pickup!$B$17:$D$17</c15:sqref>
                        </c15:formulaRef>
                      </c:ext>
                    </c:extLst>
                    <c:strCache>
                      <c:ptCount val="3"/>
                      <c:pt idx="0">
                        <c:v>令和６年度</c:v>
                      </c:pt>
                      <c:pt idx="1">
                        <c:v>令和５年度</c:v>
                      </c:pt>
                      <c:pt idx="2">
                        <c:v>令和４年度</c:v>
                      </c:pt>
                    </c:strCache>
                  </c:strRef>
                </c:cat>
                <c:val>
                  <c:numRef>
                    <c:extLst>
                      <c:ext uri="{02D57815-91ED-43cb-92C2-25804820EDAC}">
                        <c15:formulaRef>
                          <c15:sqref>pickup!$B$19:$D$19</c15:sqref>
                        </c15:formulaRef>
                      </c:ext>
                    </c:extLst>
                    <c:numCache>
                      <c:formatCode>0.0_ </c:formatCode>
                      <c:ptCount val="3"/>
                      <c:pt idx="0">
                        <c:v>74.8</c:v>
                      </c:pt>
                      <c:pt idx="1">
                        <c:v>72.7</c:v>
                      </c:pt>
                      <c:pt idx="2" formatCode="General">
                        <c:v>73</c:v>
                      </c:pt>
                    </c:numCache>
                  </c:numRef>
                </c:val>
                <c:smooth val="0"/>
                <c:extLst>
                  <c:ext xmlns:c16="http://schemas.microsoft.com/office/drawing/2014/chart" uri="{C3380CC4-5D6E-409C-BE32-E72D297353CC}">
                    <c16:uniqueId val="{00000002-8842-4506-8A89-7D61C3A82CED}"/>
                  </c:ext>
                </c:extLst>
              </c15:ser>
            </c15:filteredLineSeries>
            <c15:filteredLineSeries>
              <c15:ser>
                <c:idx val="3"/>
                <c:order val="3"/>
                <c:tx>
                  <c:strRef>
                    <c:extLst xmlns:c15="http://schemas.microsoft.com/office/drawing/2012/chart">
                      <c:ext xmlns:c15="http://schemas.microsoft.com/office/drawing/2012/chart" uri="{02D57815-91ED-43cb-92C2-25804820EDAC}">
                        <c15:formulaRef>
                          <c15:sqref>pickup!$A$21</c15:sqref>
                        </c15:formulaRef>
                      </c:ext>
                    </c:extLst>
                    <c:strCache>
                      <c:ptCount val="1"/>
                      <c:pt idx="0">
                        <c:v>全国 中学校（第３学年）</c:v>
                      </c:pt>
                    </c:strCache>
                  </c:strRef>
                </c:tx>
                <c:spPr>
                  <a:ln w="38100" cap="rnd">
                    <a:solidFill>
                      <a:schemeClr val="accent4"/>
                    </a:solidFill>
                    <a:round/>
                  </a:ln>
                  <a:effectLst/>
                </c:spPr>
                <c:marker>
                  <c:symbol val="square"/>
                  <c:size val="10"/>
                  <c:spPr>
                    <a:solidFill>
                      <a:schemeClr val="accent4"/>
                    </a:solidFill>
                    <a:ln w="9525">
                      <a:solidFill>
                        <a:schemeClr val="accent4"/>
                      </a:solidFill>
                    </a:ln>
                    <a:effectLst/>
                  </c:spPr>
                </c:marker>
                <c:cat>
                  <c:strRef>
                    <c:extLst xmlns:c15="http://schemas.microsoft.com/office/drawing/2012/chart">
                      <c:ext xmlns:c15="http://schemas.microsoft.com/office/drawing/2012/chart" uri="{02D57815-91ED-43cb-92C2-25804820EDAC}">
                        <c15:formulaRef>
                          <c15:sqref>pickup!$B$17:$D$17</c15:sqref>
                        </c15:formulaRef>
                      </c:ext>
                    </c:extLst>
                    <c:strCache>
                      <c:ptCount val="3"/>
                      <c:pt idx="0">
                        <c:v>令和６年度</c:v>
                      </c:pt>
                      <c:pt idx="1">
                        <c:v>令和５年度</c:v>
                      </c:pt>
                      <c:pt idx="2">
                        <c:v>令和４年度</c:v>
                      </c:pt>
                    </c:strCache>
                  </c:strRef>
                </c:cat>
                <c:val>
                  <c:numRef>
                    <c:extLst xmlns:c15="http://schemas.microsoft.com/office/drawing/2012/chart">
                      <c:ext xmlns:c15="http://schemas.microsoft.com/office/drawing/2012/chart" uri="{02D57815-91ED-43cb-92C2-25804820EDAC}">
                        <c15:formulaRef>
                          <c15:sqref>pickup!$B$21:$D$21</c15:sqref>
                        </c15:formulaRef>
                      </c:ext>
                    </c:extLst>
                    <c:numCache>
                      <c:formatCode>0.0_ </c:formatCode>
                      <c:ptCount val="3"/>
                      <c:pt idx="0">
                        <c:v>80.3</c:v>
                      </c:pt>
                      <c:pt idx="1">
                        <c:v>79.2</c:v>
                      </c:pt>
                      <c:pt idx="2">
                        <c:v>79.2</c:v>
                      </c:pt>
                    </c:numCache>
                  </c:numRef>
                </c:val>
                <c:smooth val="0"/>
                <c:extLst xmlns:c15="http://schemas.microsoft.com/office/drawing/2012/chart">
                  <c:ext xmlns:c16="http://schemas.microsoft.com/office/drawing/2014/chart" uri="{C3380CC4-5D6E-409C-BE32-E72D297353CC}">
                    <c16:uniqueId val="{00000003-8842-4506-8A89-7D61C3A82CED}"/>
                  </c:ext>
                </c:extLst>
              </c15:ser>
            </c15:filteredLineSeries>
          </c:ext>
        </c:extLst>
      </c:lineChart>
      <c:catAx>
        <c:axId val="542041440"/>
        <c:scaling>
          <c:orientation val="maxMin"/>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crossAx val="542041768"/>
        <c:crosses val="autoZero"/>
        <c:auto val="1"/>
        <c:lblAlgn val="ctr"/>
        <c:lblOffset val="100"/>
        <c:noMultiLvlLbl val="0"/>
      </c:catAx>
      <c:valAx>
        <c:axId val="542041768"/>
        <c:scaling>
          <c:orientation val="minMax"/>
          <c:max val="95"/>
          <c:min val="65"/>
        </c:scaling>
        <c:delete val="0"/>
        <c:axPos val="r"/>
        <c:majorGridlines>
          <c:spPr>
            <a:ln w="9525" cap="flat" cmpd="sng" algn="ctr">
              <a:solidFill>
                <a:schemeClr val="tx1">
                  <a:lumMod val="15000"/>
                  <a:lumOff val="85000"/>
                </a:schemeClr>
              </a:solidFill>
              <a:round/>
            </a:ln>
            <a:effectLst/>
          </c:spPr>
        </c:majorGridlines>
        <c:numFmt formatCode="0_ " sourceLinked="0"/>
        <c:majorTickMark val="none"/>
        <c:minorTickMark val="none"/>
        <c:tickLblPos val="high"/>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crossAx val="542041440"/>
        <c:crosses val="autoZero"/>
        <c:crossBetween val="between"/>
        <c:majorUnit val="5"/>
      </c:valAx>
      <c:spPr>
        <a:noFill/>
        <a:ln>
          <a:noFill/>
        </a:ln>
        <a:effectLst/>
      </c:spPr>
    </c:plotArea>
    <c:legend>
      <c:legendPos val="b"/>
      <c:layout>
        <c:manualLayout>
          <c:xMode val="edge"/>
          <c:yMode val="edge"/>
          <c:x val="2.9026187537655374E-2"/>
          <c:y val="0.84829727355594176"/>
          <c:w val="0.93603886870476505"/>
          <c:h val="0.13718946258458553"/>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legend>
    <c:plotVisOnly val="1"/>
    <c:dispBlanksAs val="gap"/>
    <c:showDLblsOverMax val="0"/>
  </c:chart>
  <c:spPr>
    <a:noFill/>
    <a:ln>
      <a:solidFill>
        <a:schemeClr val="tx1">
          <a:lumMod val="50000"/>
          <a:lumOff val="50000"/>
        </a:schemeClr>
      </a:solidFill>
    </a:ln>
    <a:effectLst/>
  </c:spPr>
  <c:txPr>
    <a:bodyPr/>
    <a:lstStyle/>
    <a:p>
      <a:pPr>
        <a:defRPr sz="1200">
          <a:solidFill>
            <a:schemeClr val="tx1"/>
          </a:solidFill>
          <a:latin typeface="BIZ UDPゴシック" panose="020B0400000000000000" pitchFamily="50" charset="-128"/>
          <a:ea typeface="BIZ UDPゴシック" panose="020B0400000000000000" pitchFamily="50" charset="-128"/>
        </a:defRPr>
      </a:pPr>
      <a:endParaRPr lang="ja-JP"/>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2" y="0"/>
            <a:ext cx="2945659" cy="498055"/>
          </a:xfrm>
          <a:prstGeom prst="rect">
            <a:avLst/>
          </a:prstGeom>
          <a:noFill/>
          <a:ln>
            <a:noFill/>
          </a:ln>
        </p:spPr>
        <p:txBody>
          <a:bodyPr spcFirstLastPara="1" wrap="square" lIns="91300" tIns="45650" rIns="91300" bIns="4565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50444" y="0"/>
            <a:ext cx="2945659" cy="498055"/>
          </a:xfrm>
          <a:prstGeom prst="rect">
            <a:avLst/>
          </a:prstGeom>
          <a:noFill/>
          <a:ln>
            <a:noFill/>
          </a:ln>
        </p:spPr>
        <p:txBody>
          <a:bodyPr spcFirstLastPara="1" wrap="square" lIns="91300" tIns="45650" rIns="91300" bIns="4565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68400" y="1243013"/>
            <a:ext cx="4460875" cy="3346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79768" y="4777196"/>
            <a:ext cx="5438140" cy="3908613"/>
          </a:xfrm>
          <a:prstGeom prst="rect">
            <a:avLst/>
          </a:prstGeom>
          <a:noFill/>
          <a:ln>
            <a:noFill/>
          </a:ln>
        </p:spPr>
        <p:txBody>
          <a:bodyPr spcFirstLastPara="1" wrap="square" lIns="91300" tIns="45650" rIns="91300" bIns="4565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2" y="9428584"/>
            <a:ext cx="2945659" cy="498055"/>
          </a:xfrm>
          <a:prstGeom prst="rect">
            <a:avLst/>
          </a:prstGeom>
          <a:noFill/>
          <a:ln>
            <a:noFill/>
          </a:ln>
        </p:spPr>
        <p:txBody>
          <a:bodyPr spcFirstLastPara="1" wrap="square" lIns="91300" tIns="45650" rIns="91300" bIns="4565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50444" y="9428584"/>
            <a:ext cx="2945659" cy="498055"/>
          </a:xfrm>
          <a:prstGeom prst="rect">
            <a:avLst/>
          </a:prstGeom>
          <a:noFill/>
          <a:ln>
            <a:noFill/>
          </a:ln>
        </p:spPr>
        <p:txBody>
          <a:bodyPr spcFirstLastPara="1" wrap="square" lIns="91300" tIns="45650" rIns="91300" bIns="45650" anchor="b" anchorCtr="0">
            <a:noAutofit/>
          </a:bodyPr>
          <a:lstStyle/>
          <a:p>
            <a:pPr marL="0" marR="0" lvl="0" indent="0" algn="r" rtl="0">
              <a:spcBef>
                <a:spcPts val="0"/>
              </a:spcBef>
              <a:spcAft>
                <a:spcPts val="0"/>
              </a:spcAft>
              <a:buNone/>
            </a:pPr>
            <a:fld id="{00000000-1234-1234-1234-123412341234}" type="slidenum">
              <a:rPr lang="ja-JP"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1168400" y="1243013"/>
            <a:ext cx="4460875" cy="3346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79768" y="4777196"/>
            <a:ext cx="5438140" cy="3908613"/>
          </a:xfrm>
          <a:prstGeom prst="rect">
            <a:avLst/>
          </a:prstGeom>
          <a:noFill/>
          <a:ln>
            <a:noFill/>
          </a:ln>
        </p:spPr>
        <p:txBody>
          <a:bodyPr spcFirstLastPara="1" wrap="square" lIns="91300" tIns="45650" rIns="91300" bIns="4565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altLang="ja-JP" dirty="0" smtClean="0">
                <a:latin typeface="ＭＳ ゴシック" panose="020B0609070205080204" pitchFamily="49" charset="-128"/>
                <a:ea typeface="ＭＳ ゴシック" panose="020B0609070205080204" pitchFamily="49" charset="-128"/>
              </a:rPr>
              <a:t>【</a:t>
            </a:r>
            <a:r>
              <a:rPr lang="ja-JP" altLang="en-US" dirty="0" smtClean="0">
                <a:latin typeface="ＭＳ ゴシック" panose="020B0609070205080204" pitchFamily="49" charset="-128"/>
                <a:ea typeface="ＭＳ ゴシック" panose="020B0609070205080204" pitchFamily="49" charset="-128"/>
              </a:rPr>
              <a:t>研修前の準備</a:t>
            </a:r>
            <a:r>
              <a:rPr lang="en-US" altLang="ja-JP" dirty="0" smtClean="0">
                <a:latin typeface="ＭＳ ゴシック" panose="020B0609070205080204" pitchFamily="49" charset="-128"/>
                <a:ea typeface="ＭＳ ゴシック" panose="020B0609070205080204" pitchFamily="49" charset="-128"/>
              </a:rPr>
              <a:t>】</a:t>
            </a:r>
            <a:r>
              <a:rPr lang="ja-JP" altLang="en-US" dirty="0" smtClean="0">
                <a:latin typeface="ＭＳ ゴシック" panose="020B0609070205080204" pitchFamily="49" charset="-128"/>
                <a:ea typeface="ＭＳ ゴシック" panose="020B0609070205080204" pitchFamily="49" charset="-128"/>
              </a:rPr>
              <a:t>　</a:t>
            </a:r>
            <a:endParaRPr lang="en-US" altLang="ja-JP" dirty="0" smtClean="0">
              <a:latin typeface="ＭＳ ゴシック" panose="020B0609070205080204" pitchFamily="49" charset="-128"/>
              <a:ea typeface="ＭＳ ゴシック" panose="020B0609070205080204" pitchFamily="49" charset="-128"/>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ja-JP" altLang="en-US" dirty="0" smtClean="0">
                <a:latin typeface="ＭＳ ゴシック" panose="020B0609070205080204" pitchFamily="49" charset="-128"/>
                <a:ea typeface="ＭＳ ゴシック" panose="020B0609070205080204" pitchFamily="49" charset="-128"/>
              </a:rPr>
              <a:t>〇スライド４には、全学調の質問調査結果と分析を示します。</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ja-JP" altLang="en-US" dirty="0" smtClean="0">
                <a:latin typeface="ＭＳ ゴシック" panose="020B0609070205080204" pitchFamily="49" charset="-128"/>
                <a:ea typeface="ＭＳ ゴシック" panose="020B0609070205080204" pitchFamily="49" charset="-128"/>
              </a:rPr>
              <a:t>〇自分の授業で児童生徒が自ら取り組むように工夫した問いや学習課題を１つ準備してください。</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altLang="ja-JP" dirty="0" smtClean="0">
              <a:latin typeface="ＭＳ ゴシック" panose="020B0609070205080204" pitchFamily="49" charset="-128"/>
              <a:ea typeface="ＭＳ ゴシック" panose="020B0609070205080204" pitchFamily="49" charset="-128"/>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ja-JP" altLang="en-US" dirty="0" smtClean="0">
              <a:latin typeface="ＭＳ ゴシック" panose="020B0609070205080204" pitchFamily="49" charset="-128"/>
              <a:ea typeface="ＭＳ ゴシック" panose="020B0609070205080204" pitchFamily="49" charset="-128"/>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31343756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495300" y="4745446"/>
            <a:ext cx="5622607" cy="3908613"/>
          </a:xfrm>
        </p:spPr>
        <p:txBody>
          <a:bodyPr lIns="90000"/>
          <a:lstStyle/>
          <a:p>
            <a:pPr marL="457200" marR="0" lvl="0" indent="-228600" defTabSz="914400" rtl="0" eaLnBrk="1" fontAlgn="auto" latinLnBrk="0" hangingPunct="1">
              <a:lnSpc>
                <a:spcPct val="100000"/>
              </a:lnSpc>
              <a:spcBef>
                <a:spcPts val="0"/>
              </a:spcBef>
              <a:spcAft>
                <a:spcPts val="0"/>
              </a:spcAft>
              <a:buClr>
                <a:srgbClr val="000000"/>
              </a:buClr>
              <a:buSzPts val="1400"/>
              <a:buFont typeface="Arial"/>
              <a:buNone/>
              <a:tabLst/>
              <a:defRPr/>
            </a:pPr>
            <a:r>
              <a:rPr lang="en-US" altLang="ja-JP" sz="1200" dirty="0" smtClean="0">
                <a:latin typeface="ＭＳ ゴシック" panose="020B0609070205080204" pitchFamily="49" charset="-128"/>
                <a:ea typeface="ＭＳ ゴシック" panose="020B0609070205080204" pitchFamily="49" charset="-128"/>
              </a:rPr>
              <a:t>【</a:t>
            </a:r>
            <a:r>
              <a:rPr lang="ja-JP" altLang="en-US" sz="1200" dirty="0" smtClean="0">
                <a:latin typeface="ＭＳ ゴシック" panose="020B0609070205080204" pitchFamily="49" charset="-128"/>
                <a:ea typeface="ＭＳ ゴシック" panose="020B0609070205080204" pitchFamily="49" charset="-128"/>
              </a:rPr>
              <a:t>留意点（補足）</a:t>
            </a:r>
            <a:r>
              <a:rPr lang="en-US" altLang="ja-JP" sz="1200" dirty="0" smtClean="0">
                <a:latin typeface="ＭＳ ゴシック" panose="020B0609070205080204" pitchFamily="49" charset="-128"/>
                <a:ea typeface="ＭＳ ゴシック" panose="020B0609070205080204" pitchFamily="49" charset="-128"/>
              </a:rPr>
              <a:t>】</a:t>
            </a:r>
          </a:p>
          <a:p>
            <a:r>
              <a:rPr kumimoji="1" lang="en-US" altLang="ja-JP" dirty="0" smtClean="0">
                <a:latin typeface="ＭＳ ゴシック" panose="020B0609070205080204" pitchFamily="49" charset="-128"/>
                <a:ea typeface="ＭＳ ゴシック" panose="020B0609070205080204" pitchFamily="49" charset="-128"/>
              </a:rPr>
              <a:t>※</a:t>
            </a:r>
            <a:r>
              <a:rPr kumimoji="1" lang="ja-JP" altLang="en-US" dirty="0" smtClean="0">
                <a:latin typeface="ＭＳ ゴシック" panose="020B0609070205080204" pitchFamily="49" charset="-128"/>
                <a:ea typeface="ＭＳ ゴシック" panose="020B0609070205080204" pitchFamily="49" charset="-128"/>
              </a:rPr>
              <a:t>必要に応じて活用してください。</a:t>
            </a:r>
            <a:endParaRPr kumimoji="1" lang="en-US" altLang="ja-JP" dirty="0" smtClean="0">
              <a:latin typeface="ＭＳ ゴシック" panose="020B0609070205080204" pitchFamily="49" charset="-128"/>
              <a:ea typeface="ＭＳ ゴシック" panose="020B0609070205080204" pitchFamily="49" charset="-128"/>
            </a:endParaRPr>
          </a:p>
          <a:p>
            <a:r>
              <a:rPr kumimoji="1" lang="en-US" altLang="ja-JP" dirty="0">
                <a:latin typeface="ＭＳ ゴシック" panose="020B0609070205080204" pitchFamily="49" charset="-128"/>
                <a:ea typeface="ＭＳ ゴシック" panose="020B0609070205080204" pitchFamily="49" charset="-128"/>
              </a:rPr>
              <a:t>※</a:t>
            </a:r>
            <a:r>
              <a:rPr kumimoji="1" lang="ja-JP" altLang="en-US" dirty="0" smtClean="0">
                <a:latin typeface="ＭＳ ゴシック" panose="020B0609070205080204" pitchFamily="49" charset="-128"/>
                <a:ea typeface="ＭＳ ゴシック" panose="020B0609070205080204" pitchFamily="49" charset="-128"/>
              </a:rPr>
              <a:t>児童生徒が、問いや学習課題をもつことで期待できる効果を確認する際等に使用できます。</a:t>
            </a:r>
          </a:p>
          <a:p>
            <a:endParaRPr kumimoji="1" lang="ja-JP" altLang="en-US" dirty="0">
              <a:latin typeface="ＭＳ ゴシック" panose="020B0609070205080204" pitchFamily="49" charset="-128"/>
              <a:ea typeface="ＭＳ ゴシック" panose="020B0609070205080204" pitchFamily="49" charset="-128"/>
            </a:endParaRPr>
          </a:p>
        </p:txBody>
      </p:sp>
      <p:sp>
        <p:nvSpPr>
          <p:cNvPr id="4" name="スライド番号プレースホルダー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altLang="ja-JP" sz="1200" b="0" i="0" u="none" strike="noStrike" cap="none" smtClean="0">
                <a:solidFill>
                  <a:schemeClr val="dk1"/>
                </a:solidFill>
                <a:latin typeface="Arial"/>
                <a:ea typeface="Arial"/>
                <a:cs typeface="Arial"/>
                <a:sym typeface="Arial"/>
              </a:rPr>
              <a:t>10</a:t>
            </a:fld>
            <a:endParaRPr lang="ja-JP" alt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31376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590868" y="4764496"/>
            <a:ext cx="5613082" cy="3908613"/>
          </a:xfrm>
        </p:spPr>
        <p:txBody>
          <a:bodyPr/>
          <a:lstStyle/>
          <a:p>
            <a:r>
              <a:rPr kumimoji="1" lang="en-US" altLang="ja-JP" dirty="0" smtClean="0">
                <a:latin typeface="ＭＳ ゴシック" panose="020B0609070205080204" pitchFamily="49" charset="-128"/>
                <a:ea typeface="ＭＳ ゴシック" panose="020B0609070205080204" pitchFamily="49" charset="-128"/>
              </a:rPr>
              <a:t>【</a:t>
            </a:r>
            <a:r>
              <a:rPr kumimoji="1" lang="ja-JP" altLang="en-US" dirty="0" smtClean="0">
                <a:latin typeface="ＭＳ ゴシック" panose="020B0609070205080204" pitchFamily="49" charset="-128"/>
                <a:ea typeface="ＭＳ ゴシック" panose="020B0609070205080204" pitchFamily="49" charset="-128"/>
              </a:rPr>
              <a:t>留意点（補足）</a:t>
            </a:r>
            <a:r>
              <a:rPr kumimoji="1" lang="en-US" altLang="ja-JP" dirty="0" smtClean="0">
                <a:latin typeface="ＭＳ ゴシック" panose="020B0609070205080204" pitchFamily="49" charset="-128"/>
                <a:ea typeface="ＭＳ ゴシック" panose="020B0609070205080204" pitchFamily="49" charset="-128"/>
              </a:rPr>
              <a:t>】</a:t>
            </a:r>
          </a:p>
          <a:p>
            <a:r>
              <a:rPr kumimoji="1" lang="en-US" altLang="ja-JP" dirty="0" smtClean="0">
                <a:latin typeface="ＭＳ ゴシック" panose="020B0609070205080204" pitchFamily="49" charset="-128"/>
                <a:ea typeface="ＭＳ ゴシック" panose="020B0609070205080204" pitchFamily="49" charset="-128"/>
              </a:rPr>
              <a:t>※</a:t>
            </a:r>
            <a:r>
              <a:rPr kumimoji="1" lang="ja-JP" altLang="en-US" dirty="0" smtClean="0">
                <a:latin typeface="ＭＳ ゴシック" panose="020B0609070205080204" pitchFamily="49" charset="-128"/>
                <a:ea typeface="ＭＳ ゴシック" panose="020B0609070205080204" pitchFamily="49" charset="-128"/>
              </a:rPr>
              <a:t>必要に応じて活用してください。（このスライドと次のスライドはセットで使用することを想定しています。）</a:t>
            </a:r>
            <a:endParaRPr kumimoji="1" lang="en-US" altLang="ja-JP" dirty="0" smtClean="0">
              <a:latin typeface="ＭＳ ゴシック" panose="020B0609070205080204" pitchFamily="49" charset="-128"/>
              <a:ea typeface="ＭＳ ゴシック" panose="020B0609070205080204" pitchFamily="49" charset="-128"/>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1" lang="en-US" altLang="ja-JP" dirty="0">
                <a:latin typeface="ＭＳ ゴシック" panose="020B0609070205080204" pitchFamily="49" charset="-128"/>
                <a:ea typeface="ＭＳ ゴシック" panose="020B0609070205080204" pitchFamily="49" charset="-128"/>
              </a:rPr>
              <a:t>※</a:t>
            </a:r>
            <a:r>
              <a:rPr kumimoji="1" lang="ja-JP" altLang="en-US" dirty="0" smtClean="0">
                <a:latin typeface="ＭＳ ゴシック" panose="020B0609070205080204" pitchFamily="49" charset="-128"/>
                <a:ea typeface="ＭＳ ゴシック" panose="020B0609070205080204" pitchFamily="49" charset="-128"/>
              </a:rPr>
              <a:t>自分の実践を振り返ったり、教科部会や学年会等の場でそれぞれの実践に学んだりする場を設定することも考えられます。</a:t>
            </a:r>
            <a:endParaRPr kumimoji="1" lang="en-US" altLang="ja-JP" dirty="0" smtClean="0">
              <a:latin typeface="ＭＳ ゴシック" panose="020B0609070205080204" pitchFamily="49" charset="-128"/>
              <a:ea typeface="ＭＳ ゴシック" panose="020B0609070205080204" pitchFamily="49" charset="-128"/>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1" lang="en-US" altLang="ja-JP" dirty="0">
                <a:solidFill>
                  <a:schemeClr val="tx1"/>
                </a:solidFill>
                <a:latin typeface="ＭＳ ゴシック" panose="020B0609070205080204" pitchFamily="49" charset="-128"/>
                <a:ea typeface="ＭＳ ゴシック" panose="020B0609070205080204" pitchFamily="49" charset="-128"/>
              </a:rPr>
              <a:t>※</a:t>
            </a:r>
            <a:r>
              <a:rPr lang="ja-JP" altLang="en-US" sz="1200" dirty="0" smtClean="0">
                <a:solidFill>
                  <a:schemeClr val="tx1"/>
                </a:solidFill>
                <a:latin typeface="ＭＳ ゴシック" panose="020B0609070205080204" pitchFamily="49" charset="-128"/>
                <a:ea typeface="ＭＳ ゴシック" panose="020B0609070205080204" pitchFamily="49" charset="-128"/>
              </a:rPr>
              <a:t>中学校学習指導要領（平成</a:t>
            </a:r>
            <a:r>
              <a:rPr lang="ja-JP" altLang="en-US" dirty="0">
                <a:solidFill>
                  <a:schemeClr val="tx1"/>
                </a:solidFill>
                <a:latin typeface="ＭＳ ゴシック" panose="020B0609070205080204" pitchFamily="49" charset="-128"/>
                <a:ea typeface="ＭＳ ゴシック" panose="020B0609070205080204" pitchFamily="49" charset="-128"/>
              </a:rPr>
              <a:t>２９</a:t>
            </a:r>
            <a:r>
              <a:rPr lang="ja-JP" altLang="en-US" sz="1200" dirty="0" smtClean="0">
                <a:solidFill>
                  <a:schemeClr val="tx1"/>
                </a:solidFill>
                <a:latin typeface="ＭＳ ゴシック" panose="020B0609070205080204" pitchFamily="49" charset="-128"/>
                <a:ea typeface="ＭＳ ゴシック" panose="020B0609070205080204" pitchFamily="49" charset="-128"/>
              </a:rPr>
              <a:t>年告示）解説　総則編に、生徒が自ら学習課題や学習活動を選択する機会を設けるなど、生徒の興味・関心を生かした自主的、自発的な学習が促されるよう工夫することが示されています</a:t>
            </a:r>
            <a:r>
              <a:rPr kumimoji="1" lang="ja-JP" altLang="en-US" dirty="0" smtClean="0">
                <a:solidFill>
                  <a:schemeClr val="tx1"/>
                </a:solidFill>
                <a:latin typeface="ＭＳ ゴシック" panose="020B0609070205080204" pitchFamily="49" charset="-128"/>
                <a:ea typeface="ＭＳ ゴシック" panose="020B0609070205080204" pitchFamily="49" charset="-128"/>
              </a:rPr>
              <a:t>。</a:t>
            </a:r>
            <a:endParaRPr kumimoji="1" lang="en-US" altLang="ja-JP" dirty="0" smtClean="0">
              <a:solidFill>
                <a:schemeClr val="tx1"/>
              </a:solidFill>
            </a:endParaRPr>
          </a:p>
          <a:p>
            <a:endParaRPr kumimoji="1" lang="ja-JP" altLang="en-US" dirty="0"/>
          </a:p>
        </p:txBody>
      </p:sp>
      <p:sp>
        <p:nvSpPr>
          <p:cNvPr id="4" name="スライド番号プレースホルダー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altLang="ja-JP" sz="1200" b="0" i="0" u="none" strike="noStrike" cap="none" smtClean="0">
                <a:solidFill>
                  <a:schemeClr val="dk1"/>
                </a:solidFill>
                <a:latin typeface="Arial"/>
                <a:ea typeface="Arial"/>
                <a:cs typeface="Arial"/>
                <a:sym typeface="Arial"/>
              </a:rPr>
              <a:t>11</a:t>
            </a:fld>
            <a:endParaRPr lang="ja-JP" alt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6962393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521018" y="4758146"/>
            <a:ext cx="5594032" cy="3908613"/>
          </a:xfrm>
        </p:spPr>
        <p:txBody>
          <a:bodyPr/>
          <a:lstStyle/>
          <a:p>
            <a:r>
              <a:rPr kumimoji="1" lang="en-US" altLang="ja-JP" dirty="0" smtClean="0">
                <a:latin typeface="ＭＳ ゴシック" panose="020B0609070205080204" pitchFamily="49" charset="-128"/>
                <a:ea typeface="ＭＳ ゴシック" panose="020B0609070205080204" pitchFamily="49" charset="-128"/>
              </a:rPr>
              <a:t>【</a:t>
            </a:r>
            <a:r>
              <a:rPr kumimoji="1" lang="ja-JP" altLang="en-US" dirty="0" smtClean="0">
                <a:latin typeface="ＭＳ ゴシック" panose="020B0609070205080204" pitchFamily="49" charset="-128"/>
                <a:ea typeface="ＭＳ ゴシック" panose="020B0609070205080204" pitchFamily="49" charset="-128"/>
              </a:rPr>
              <a:t>留意点（補足）</a:t>
            </a:r>
            <a:r>
              <a:rPr kumimoji="1" lang="en-US" altLang="ja-JP" dirty="0" smtClean="0">
                <a:latin typeface="ＭＳ ゴシック" panose="020B0609070205080204" pitchFamily="49" charset="-128"/>
                <a:ea typeface="ＭＳ ゴシック" panose="020B0609070205080204" pitchFamily="49" charset="-128"/>
              </a:rPr>
              <a:t>】</a:t>
            </a:r>
          </a:p>
          <a:p>
            <a:r>
              <a:rPr kumimoji="1" lang="en-US" altLang="ja-JP" dirty="0" smtClean="0">
                <a:latin typeface="ＭＳ ゴシック" panose="020B0609070205080204" pitchFamily="49" charset="-128"/>
                <a:ea typeface="ＭＳ ゴシック" panose="020B0609070205080204" pitchFamily="49" charset="-128"/>
              </a:rPr>
              <a:t>※</a:t>
            </a:r>
            <a:r>
              <a:rPr kumimoji="1" lang="ja-JP" altLang="en-US" dirty="0" smtClean="0">
                <a:latin typeface="ＭＳ ゴシック" panose="020B0609070205080204" pitchFamily="49" charset="-128"/>
                <a:ea typeface="ＭＳ ゴシック" panose="020B0609070205080204" pitchFamily="49" charset="-128"/>
              </a:rPr>
              <a:t>必要に応じて活用してください。（このスライドと前のスライドはセットで使用することを想定しています。）</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1" lang="en-US" altLang="ja-JP" dirty="0">
                <a:latin typeface="ＭＳ ゴシック" panose="020B0609070205080204" pitchFamily="49" charset="-128"/>
                <a:ea typeface="ＭＳ ゴシック" panose="020B0609070205080204" pitchFamily="49" charset="-128"/>
              </a:rPr>
              <a:t>※</a:t>
            </a:r>
            <a:r>
              <a:rPr kumimoji="1" lang="ja-JP" altLang="en-US" dirty="0" smtClean="0">
                <a:latin typeface="ＭＳ ゴシック" panose="020B0609070205080204" pitchFamily="49" charset="-128"/>
                <a:ea typeface="ＭＳ ゴシック" panose="020B0609070205080204" pitchFamily="49" charset="-128"/>
              </a:rPr>
              <a:t>このスライドは、各教科等における課題選択及び自主的、自発的な学習の促進について、具体例を示しています。</a:t>
            </a:r>
            <a:endParaRPr kumimoji="1" lang="en-US" altLang="ja-JP" dirty="0" smtClean="0">
              <a:latin typeface="ＭＳ ゴシック" panose="020B0609070205080204" pitchFamily="49" charset="-128"/>
              <a:ea typeface="ＭＳ ゴシック" panose="020B0609070205080204" pitchFamily="49" charset="-128"/>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1" lang="en-US" altLang="ja-JP" dirty="0">
                <a:latin typeface="ＭＳ ゴシック" panose="020B0609070205080204" pitchFamily="49" charset="-128"/>
                <a:ea typeface="ＭＳ ゴシック" panose="020B0609070205080204" pitchFamily="49" charset="-128"/>
              </a:rPr>
              <a:t>※</a:t>
            </a:r>
            <a:r>
              <a:rPr kumimoji="1" lang="ja-JP" altLang="en-US" dirty="0" smtClean="0">
                <a:latin typeface="ＭＳ ゴシック" panose="020B0609070205080204" pitchFamily="49" charset="-128"/>
                <a:ea typeface="ＭＳ ゴシック" panose="020B0609070205080204" pitchFamily="49" charset="-128"/>
              </a:rPr>
              <a:t>教科の枠を超えて、取り組めることを考える際の資料として、使用することも考えられます。</a:t>
            </a:r>
            <a:endParaRPr kumimoji="1" lang="en-US" altLang="ja-JP" dirty="0" smtClean="0">
              <a:latin typeface="ＭＳ ゴシック" panose="020B0609070205080204" pitchFamily="49" charset="-128"/>
              <a:ea typeface="ＭＳ ゴシック" panose="020B0609070205080204" pitchFamily="49" charset="-128"/>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1" lang="en-US" altLang="ja-JP" dirty="0" smtClean="0">
                <a:latin typeface="ＭＳ ゴシック" panose="020B0609070205080204" pitchFamily="49" charset="-128"/>
                <a:ea typeface="ＭＳ ゴシック" panose="020B0609070205080204" pitchFamily="49" charset="-128"/>
              </a:rPr>
              <a:t>※</a:t>
            </a:r>
            <a:r>
              <a:rPr kumimoji="1" lang="ja-JP" altLang="en-US" dirty="0" smtClean="0">
                <a:latin typeface="ＭＳ ゴシック" panose="020B0609070205080204" pitchFamily="49" charset="-128"/>
                <a:ea typeface="ＭＳ ゴシック" panose="020B0609070205080204" pitchFamily="49" charset="-128"/>
              </a:rPr>
              <a:t>上記に加えて、「数学科」、「保健体育科」、「総合的な学習の時間」についても示してあります。</a:t>
            </a:r>
            <a:endParaRPr kumimoji="1" lang="en-US" altLang="ja-JP" dirty="0" smtClean="0">
              <a:latin typeface="ＭＳ ゴシック" panose="020B0609070205080204" pitchFamily="49" charset="-128"/>
              <a:ea typeface="ＭＳ ゴシック" panose="020B0609070205080204" pitchFamily="49" charset="-128"/>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1" lang="en-US" altLang="ja-JP" dirty="0" smtClean="0">
              <a:latin typeface="ＭＳ ゴシック" panose="020B0609070205080204" pitchFamily="49" charset="-128"/>
              <a:ea typeface="ＭＳ ゴシック" panose="020B0609070205080204" pitchFamily="49" charset="-128"/>
            </a:endParaRPr>
          </a:p>
          <a:p>
            <a:endParaRPr kumimoji="1" lang="ja-JP" altLang="en-US" dirty="0"/>
          </a:p>
        </p:txBody>
      </p:sp>
      <p:sp>
        <p:nvSpPr>
          <p:cNvPr id="4" name="スライド番号プレースホルダー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altLang="ja-JP" sz="1200" b="0" i="0" u="none" strike="noStrike" cap="none" smtClean="0">
                <a:solidFill>
                  <a:schemeClr val="dk1"/>
                </a:solidFill>
                <a:latin typeface="Arial"/>
                <a:ea typeface="Arial"/>
                <a:cs typeface="Arial"/>
                <a:sym typeface="Arial"/>
              </a:rPr>
              <a:t>12</a:t>
            </a:fld>
            <a:endParaRPr lang="ja-JP" alt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2701396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5: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1" name="Google Shape;191;p5:notes"/>
          <p:cNvSpPr txBox="1">
            <a:spLocks noGrp="1"/>
          </p:cNvSpPr>
          <p:nvPr>
            <p:ph type="body" idx="1"/>
          </p:nvPr>
        </p:nvSpPr>
        <p:spPr>
          <a:xfrm>
            <a:off x="680085" y="4777027"/>
            <a:ext cx="5437506" cy="3908187"/>
          </a:xfrm>
          <a:prstGeom prst="rect">
            <a:avLst/>
          </a:prstGeom>
          <a:noFill/>
          <a:ln>
            <a:noFill/>
          </a:ln>
        </p:spPr>
        <p:txBody>
          <a:bodyPr spcFirstLastPara="1" wrap="square" lIns="91300" tIns="45650" rIns="91300" bIns="45650" anchor="t" anchorCtr="0">
            <a:noAutofit/>
          </a:bodyPr>
          <a:lstStyle/>
          <a:p>
            <a:pPr marL="0" lvl="0" indent="0" algn="l" rtl="0">
              <a:spcBef>
                <a:spcPts val="0"/>
              </a:spcBef>
              <a:spcAft>
                <a:spcPts val="0"/>
              </a:spcAft>
              <a:buNone/>
            </a:pPr>
            <a:r>
              <a:rPr lang="en-US" altLang="ja-JP" dirty="0" smtClean="0">
                <a:latin typeface="ＭＳ ゴシック" panose="020B0609070205080204" pitchFamily="49" charset="-128"/>
                <a:ea typeface="ＭＳ ゴシック" panose="020B0609070205080204" pitchFamily="49" charset="-128"/>
              </a:rPr>
              <a:t>【</a:t>
            </a:r>
            <a:r>
              <a:rPr lang="ja-JP" altLang="en-US" dirty="0" smtClean="0">
                <a:latin typeface="ＭＳ ゴシック" panose="020B0609070205080204" pitchFamily="49" charset="-128"/>
                <a:ea typeface="ＭＳ ゴシック" panose="020B0609070205080204" pitchFamily="49" charset="-128"/>
              </a:rPr>
              <a:t>進行例</a:t>
            </a:r>
            <a:r>
              <a:rPr lang="en-US" altLang="ja-JP" dirty="0" smtClean="0">
                <a:latin typeface="ＭＳ ゴシック" panose="020B0609070205080204" pitchFamily="49" charset="-128"/>
                <a:ea typeface="ＭＳ ゴシック" panose="020B0609070205080204" pitchFamily="49" charset="-128"/>
              </a:rPr>
              <a:t>】</a:t>
            </a:r>
          </a:p>
          <a:p>
            <a:pPr marL="0" lvl="0" indent="0" algn="l" rtl="0">
              <a:spcBef>
                <a:spcPts val="0"/>
              </a:spcBef>
              <a:spcAft>
                <a:spcPts val="0"/>
              </a:spcAft>
              <a:buNone/>
            </a:pPr>
            <a:r>
              <a:rPr lang="ja-JP" altLang="en-US" dirty="0" smtClean="0">
                <a:latin typeface="ＭＳ ゴシック" panose="020B0609070205080204" pitchFamily="49" charset="-128"/>
                <a:ea typeface="ＭＳ ゴシック" panose="020B0609070205080204" pitchFamily="49" charset="-128"/>
              </a:rPr>
              <a:t>〇はじめに、本日の流れを確認しましょう。</a:t>
            </a:r>
            <a:endParaRPr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0442034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3:notes"/>
          <p:cNvSpPr>
            <a:spLocks noGrp="1" noRot="1" noChangeAspect="1"/>
          </p:cNvSpPr>
          <p:nvPr>
            <p:ph type="sldImg" idx="2"/>
          </p:nvPr>
        </p:nvSpPr>
        <p:spPr>
          <a:xfrm>
            <a:off x="1168400" y="1243013"/>
            <a:ext cx="4460875" cy="3346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 name="Google Shape;110;p3:notes"/>
          <p:cNvSpPr txBox="1">
            <a:spLocks noGrp="1"/>
          </p:cNvSpPr>
          <p:nvPr>
            <p:ph type="body" idx="1"/>
          </p:nvPr>
        </p:nvSpPr>
        <p:spPr>
          <a:xfrm>
            <a:off x="679768" y="4777196"/>
            <a:ext cx="5438140" cy="3908613"/>
          </a:xfrm>
          <a:prstGeom prst="rect">
            <a:avLst/>
          </a:prstGeom>
          <a:noFill/>
          <a:ln>
            <a:noFill/>
          </a:ln>
        </p:spPr>
        <p:txBody>
          <a:bodyPr spcFirstLastPara="1" wrap="square" lIns="91300" tIns="45650" rIns="91300" bIns="45650" anchor="t" anchorCtr="0">
            <a:noAutofit/>
          </a:bodyPr>
          <a:lstStyle/>
          <a:p>
            <a:pPr marL="0" lvl="0" indent="0" algn="l" rtl="0">
              <a:spcBef>
                <a:spcPts val="0"/>
              </a:spcBef>
              <a:spcAft>
                <a:spcPts val="0"/>
              </a:spcAft>
              <a:buNone/>
            </a:pPr>
            <a:r>
              <a:rPr lang="ja-JP" dirty="0" smtClean="0">
                <a:latin typeface="ＭＳ ゴシック" panose="020B0609070205080204" pitchFamily="49" charset="-128"/>
                <a:ea typeface="ＭＳ ゴシック" panose="020B0609070205080204" pitchFamily="49" charset="-128"/>
              </a:rPr>
              <a:t>【</a:t>
            </a:r>
            <a:r>
              <a:rPr lang="ja-JP" altLang="en-US" dirty="0" smtClean="0">
                <a:latin typeface="ＭＳ ゴシック" panose="020B0609070205080204" pitchFamily="49" charset="-128"/>
                <a:ea typeface="ＭＳ ゴシック" panose="020B0609070205080204" pitchFamily="49" charset="-128"/>
              </a:rPr>
              <a:t>進行例</a:t>
            </a:r>
            <a:r>
              <a:rPr lang="ja-JP" dirty="0" smtClean="0">
                <a:latin typeface="ＭＳ ゴシック" panose="020B0609070205080204" pitchFamily="49" charset="-128"/>
                <a:ea typeface="ＭＳ ゴシック" panose="020B0609070205080204" pitchFamily="49" charset="-128"/>
              </a:rPr>
              <a:t>】</a:t>
            </a:r>
            <a:endParaRPr dirty="0">
              <a:latin typeface="ＭＳ ゴシック" panose="020B0609070205080204" pitchFamily="49" charset="-128"/>
              <a:ea typeface="ＭＳ ゴシック" panose="020B0609070205080204" pitchFamily="49" charset="-128"/>
            </a:endParaRPr>
          </a:p>
          <a:p>
            <a:pPr marL="0" lvl="0" indent="0" algn="l" rtl="0">
              <a:spcBef>
                <a:spcPts val="0"/>
              </a:spcBef>
              <a:spcAft>
                <a:spcPts val="0"/>
              </a:spcAft>
              <a:buNone/>
            </a:pPr>
            <a:r>
              <a:rPr lang="ja-JP" altLang="en-US" dirty="0" smtClean="0">
                <a:latin typeface="ＭＳ ゴシック" panose="020B0609070205080204" pitchFamily="49" charset="-128"/>
                <a:ea typeface="ＭＳ ゴシック" panose="020B0609070205080204" pitchFamily="49" charset="-128"/>
              </a:rPr>
              <a:t>○スライドは、本県のＲ</a:t>
            </a:r>
            <a:r>
              <a:rPr lang="ja-JP" dirty="0" smtClean="0">
                <a:latin typeface="ＭＳ ゴシック" panose="020B0609070205080204" pitchFamily="49" charset="-128"/>
                <a:ea typeface="ＭＳ ゴシック" panose="020B0609070205080204" pitchFamily="49" charset="-128"/>
              </a:rPr>
              <a:t>６</a:t>
            </a:r>
            <a:r>
              <a:rPr lang="ja-JP" dirty="0">
                <a:latin typeface="ＭＳ ゴシック" panose="020B0609070205080204" pitchFamily="49" charset="-128"/>
                <a:ea typeface="ＭＳ ゴシック" panose="020B0609070205080204" pitchFamily="49" charset="-128"/>
              </a:rPr>
              <a:t>全国学力・学習状況調査の質問調査</a:t>
            </a:r>
            <a:r>
              <a:rPr lang="ja-JP" dirty="0" smtClean="0">
                <a:latin typeface="ＭＳ ゴシック" panose="020B0609070205080204" pitchFamily="49" charset="-128"/>
                <a:ea typeface="ＭＳ ゴシック" panose="020B0609070205080204" pitchFamily="49" charset="-128"/>
              </a:rPr>
              <a:t>結果に関する</a:t>
            </a:r>
            <a:r>
              <a:rPr lang="ja-JP" altLang="en-US" dirty="0" smtClean="0">
                <a:latin typeface="ＭＳ ゴシック" panose="020B0609070205080204" pitchFamily="49" charset="-128"/>
                <a:ea typeface="ＭＳ ゴシック" panose="020B0609070205080204" pitchFamily="49" charset="-128"/>
              </a:rPr>
              <a:t>もの</a:t>
            </a:r>
            <a:r>
              <a:rPr lang="ja-JP" dirty="0" smtClean="0">
                <a:latin typeface="ＭＳ ゴシック" panose="020B0609070205080204" pitchFamily="49" charset="-128"/>
                <a:ea typeface="ＭＳ ゴシック" panose="020B0609070205080204" pitchFamily="49" charset="-128"/>
              </a:rPr>
              <a:t>を示</a:t>
            </a:r>
            <a:r>
              <a:rPr lang="ja-JP" altLang="en-US" dirty="0" smtClean="0">
                <a:latin typeface="ＭＳ ゴシック" panose="020B0609070205080204" pitchFamily="49" charset="-128"/>
                <a:ea typeface="ＭＳ ゴシック" panose="020B0609070205080204" pitchFamily="49" charset="-128"/>
              </a:rPr>
              <a:t>したものです。</a:t>
            </a:r>
            <a:endParaRPr dirty="0">
              <a:latin typeface="ＭＳ ゴシック" panose="020B0609070205080204" pitchFamily="49" charset="-128"/>
              <a:ea typeface="ＭＳ ゴシック" panose="020B0609070205080204" pitchFamily="49" charset="-128"/>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ja-JP" altLang="en-US" sz="1200" dirty="0" smtClean="0">
                <a:solidFill>
                  <a:srgbClr val="000000"/>
                </a:solidFill>
                <a:latin typeface="ＭＳ ゴシック" panose="020B0609070205080204" pitchFamily="49" charset="-128"/>
                <a:ea typeface="ＭＳ ゴシック" panose="020B0609070205080204" pitchFamily="49" charset="-128"/>
                <a:cs typeface="Arial"/>
                <a:sym typeface="Arial"/>
              </a:rPr>
              <a:t>○左は、「授業では、課題の解決に向けて、自分で考え、自分から取り組んでいたと</a:t>
            </a:r>
            <a:r>
              <a:rPr lang="ja-JP" altLang="en-US" sz="1200" dirty="0" smtClean="0">
                <a:latin typeface="ＭＳ ゴシック" panose="020B0609070205080204" pitchFamily="49" charset="-128"/>
                <a:ea typeface="ＭＳ ゴシック" panose="020B0609070205080204" pitchFamily="49" charset="-128"/>
              </a:rPr>
              <a:t>思いますか。」の質問に「</a:t>
            </a:r>
            <a:r>
              <a:rPr lang="en-US" altLang="ja-JP" sz="1200" dirty="0" smtClean="0">
                <a:solidFill>
                  <a:srgbClr val="000000"/>
                </a:solidFill>
                <a:latin typeface="ＭＳ ゴシック" panose="020B0609070205080204" pitchFamily="49" charset="-128"/>
                <a:ea typeface="ＭＳ ゴシック" panose="020B0609070205080204" pitchFamily="49" charset="-128"/>
                <a:cs typeface="Arial"/>
                <a:sym typeface="Arial"/>
              </a:rPr>
              <a:t>『</a:t>
            </a:r>
            <a:r>
              <a:rPr lang="ja-JP" altLang="en-US" sz="1200" dirty="0" smtClean="0">
                <a:solidFill>
                  <a:srgbClr val="000000"/>
                </a:solidFill>
                <a:latin typeface="ＭＳ ゴシック" panose="020B0609070205080204" pitchFamily="49" charset="-128"/>
                <a:ea typeface="ＭＳ ゴシック" panose="020B0609070205080204" pitchFamily="49" charset="-128"/>
                <a:cs typeface="Arial"/>
                <a:sym typeface="Arial"/>
              </a:rPr>
              <a:t>当てはまる</a:t>
            </a:r>
            <a:r>
              <a:rPr lang="en-US" altLang="ja-JP" sz="1200" dirty="0" smtClean="0">
                <a:solidFill>
                  <a:srgbClr val="000000"/>
                </a:solidFill>
                <a:latin typeface="ＭＳ ゴシック" panose="020B0609070205080204" pitchFamily="49" charset="-128"/>
                <a:ea typeface="ＭＳ ゴシック" panose="020B0609070205080204" pitchFamily="49" charset="-128"/>
                <a:cs typeface="Arial"/>
                <a:sym typeface="Arial"/>
              </a:rPr>
              <a:t>』</a:t>
            </a:r>
            <a:r>
              <a:rPr lang="ja-JP" altLang="en-US" sz="1200" dirty="0" smtClean="0">
                <a:solidFill>
                  <a:srgbClr val="000000"/>
                </a:solidFill>
                <a:latin typeface="ＭＳ ゴシック" panose="020B0609070205080204" pitchFamily="49" charset="-128"/>
                <a:ea typeface="ＭＳ ゴシック" panose="020B0609070205080204" pitchFamily="49" charset="-128"/>
                <a:cs typeface="Arial"/>
                <a:sym typeface="Arial"/>
              </a:rPr>
              <a:t>＋</a:t>
            </a:r>
            <a:r>
              <a:rPr lang="en-US" altLang="ja-JP" sz="1200" dirty="0" smtClean="0">
                <a:solidFill>
                  <a:srgbClr val="000000"/>
                </a:solidFill>
                <a:latin typeface="ＭＳ ゴシック" panose="020B0609070205080204" pitchFamily="49" charset="-128"/>
                <a:ea typeface="ＭＳ ゴシック" panose="020B0609070205080204" pitchFamily="49" charset="-128"/>
                <a:cs typeface="Arial"/>
                <a:sym typeface="Arial"/>
              </a:rPr>
              <a:t>『</a:t>
            </a:r>
            <a:r>
              <a:rPr lang="ja-JP" altLang="en-US" sz="1200" dirty="0" smtClean="0">
                <a:solidFill>
                  <a:srgbClr val="000000"/>
                </a:solidFill>
                <a:latin typeface="ＭＳ ゴシック" panose="020B0609070205080204" pitchFamily="49" charset="-128"/>
                <a:ea typeface="ＭＳ ゴシック" panose="020B0609070205080204" pitchFamily="49" charset="-128"/>
                <a:cs typeface="Arial"/>
                <a:sym typeface="Arial"/>
              </a:rPr>
              <a:t>どちらかといえば、当てはまる</a:t>
            </a:r>
            <a:r>
              <a:rPr lang="en-US" altLang="ja-JP" sz="1200" dirty="0" smtClean="0">
                <a:solidFill>
                  <a:srgbClr val="000000"/>
                </a:solidFill>
                <a:latin typeface="ＭＳ ゴシック" panose="020B0609070205080204" pitchFamily="49" charset="-128"/>
                <a:ea typeface="ＭＳ ゴシック" panose="020B0609070205080204" pitchFamily="49" charset="-128"/>
                <a:cs typeface="Arial"/>
                <a:sym typeface="Arial"/>
              </a:rPr>
              <a:t>』</a:t>
            </a:r>
            <a:r>
              <a:rPr lang="ja-JP" altLang="en-US" sz="1200" dirty="0" smtClean="0">
                <a:solidFill>
                  <a:srgbClr val="000000"/>
                </a:solidFill>
                <a:latin typeface="ＭＳ ゴシック" panose="020B0609070205080204" pitchFamily="49" charset="-128"/>
                <a:ea typeface="ＭＳ ゴシック" panose="020B0609070205080204" pitchFamily="49" charset="-128"/>
                <a:cs typeface="Arial"/>
                <a:sym typeface="Arial"/>
              </a:rPr>
              <a:t>」と答えた児童生徒の割合のグラフです。右は、「</a:t>
            </a:r>
            <a:r>
              <a:rPr lang="ja-JP" altLang="ja-JP" sz="1200" dirty="0" smtClean="0">
                <a:solidFill>
                  <a:srgbClr val="000000"/>
                </a:solidFill>
                <a:latin typeface="ＭＳ ゴシック" panose="020B0609070205080204" pitchFamily="49" charset="-128"/>
                <a:ea typeface="ＭＳ ゴシック" panose="020B0609070205080204" pitchFamily="49" charset="-128"/>
                <a:cs typeface="Arial"/>
                <a:sym typeface="Arial"/>
              </a:rPr>
              <a:t>調査対象学年の児童生徒は</a:t>
            </a:r>
            <a:r>
              <a:rPr lang="ja-JP" altLang="en-US" sz="1200" dirty="0" smtClean="0">
                <a:solidFill>
                  <a:srgbClr val="000000"/>
                </a:solidFill>
                <a:latin typeface="ＭＳ ゴシック" panose="020B0609070205080204" pitchFamily="49" charset="-128"/>
                <a:ea typeface="ＭＳ ゴシック" panose="020B0609070205080204" pitchFamily="49" charset="-128"/>
                <a:cs typeface="Arial"/>
                <a:sym typeface="Arial"/>
              </a:rPr>
              <a:t>、</a:t>
            </a:r>
            <a:r>
              <a:rPr lang="ja-JP" altLang="ja-JP" sz="1200" dirty="0" smtClean="0">
                <a:solidFill>
                  <a:srgbClr val="000000"/>
                </a:solidFill>
                <a:latin typeface="ＭＳ ゴシック" panose="020B0609070205080204" pitchFamily="49" charset="-128"/>
                <a:ea typeface="ＭＳ ゴシック" panose="020B0609070205080204" pitchFamily="49" charset="-128"/>
                <a:cs typeface="Arial"/>
                <a:sym typeface="Arial"/>
              </a:rPr>
              <a:t>授業では</a:t>
            </a:r>
            <a:r>
              <a:rPr lang="ja-JP" altLang="en-US" sz="1200" dirty="0" smtClean="0">
                <a:solidFill>
                  <a:srgbClr val="000000"/>
                </a:solidFill>
                <a:latin typeface="ＭＳ ゴシック" panose="020B0609070205080204" pitchFamily="49" charset="-128"/>
                <a:ea typeface="ＭＳ ゴシック" panose="020B0609070205080204" pitchFamily="49" charset="-128"/>
                <a:cs typeface="Arial"/>
                <a:sym typeface="Arial"/>
              </a:rPr>
              <a:t>、</a:t>
            </a:r>
            <a:r>
              <a:rPr lang="ja-JP" altLang="ja-JP" sz="1200" dirty="0" smtClean="0">
                <a:solidFill>
                  <a:srgbClr val="000000"/>
                </a:solidFill>
                <a:latin typeface="ＭＳ ゴシック" panose="020B0609070205080204" pitchFamily="49" charset="-128"/>
                <a:ea typeface="ＭＳ ゴシック" panose="020B0609070205080204" pitchFamily="49" charset="-128"/>
                <a:cs typeface="Arial"/>
                <a:sym typeface="Arial"/>
              </a:rPr>
              <a:t>課題の解決に向けて</a:t>
            </a:r>
            <a:r>
              <a:rPr lang="ja-JP" altLang="en-US" sz="1200" dirty="0" smtClean="0">
                <a:solidFill>
                  <a:srgbClr val="000000"/>
                </a:solidFill>
                <a:latin typeface="ＭＳ ゴシック" panose="020B0609070205080204" pitchFamily="49" charset="-128"/>
                <a:ea typeface="ＭＳ ゴシック" panose="020B0609070205080204" pitchFamily="49" charset="-128"/>
                <a:cs typeface="Arial"/>
                <a:sym typeface="Arial"/>
              </a:rPr>
              <a:t>、</a:t>
            </a:r>
            <a:r>
              <a:rPr lang="ja-JP" altLang="ja-JP" sz="1200" dirty="0" smtClean="0">
                <a:solidFill>
                  <a:srgbClr val="000000"/>
                </a:solidFill>
                <a:latin typeface="ＭＳ ゴシック" panose="020B0609070205080204" pitchFamily="49" charset="-128"/>
                <a:ea typeface="ＭＳ ゴシック" panose="020B0609070205080204" pitchFamily="49" charset="-128"/>
                <a:cs typeface="Arial"/>
                <a:sym typeface="Arial"/>
              </a:rPr>
              <a:t>自分で考え</a:t>
            </a:r>
            <a:r>
              <a:rPr lang="ja-JP" altLang="en-US" sz="1200" dirty="0" smtClean="0">
                <a:solidFill>
                  <a:srgbClr val="000000"/>
                </a:solidFill>
                <a:latin typeface="ＭＳ ゴシック" panose="020B0609070205080204" pitchFamily="49" charset="-128"/>
                <a:ea typeface="ＭＳ ゴシック" panose="020B0609070205080204" pitchFamily="49" charset="-128"/>
                <a:cs typeface="Arial"/>
                <a:sym typeface="Arial"/>
              </a:rPr>
              <a:t>、</a:t>
            </a:r>
            <a:r>
              <a:rPr lang="ja-JP" altLang="ja-JP" sz="1200" dirty="0" smtClean="0">
                <a:solidFill>
                  <a:srgbClr val="000000"/>
                </a:solidFill>
                <a:latin typeface="ＭＳ ゴシック" panose="020B0609070205080204" pitchFamily="49" charset="-128"/>
                <a:ea typeface="ＭＳ ゴシック" panose="020B0609070205080204" pitchFamily="49" charset="-128"/>
                <a:cs typeface="Arial"/>
                <a:sym typeface="Arial"/>
              </a:rPr>
              <a:t>自分から取り組むことができていると思いますか。</a:t>
            </a:r>
            <a:r>
              <a:rPr lang="ja-JP" altLang="en-US" sz="1200" dirty="0" smtClean="0">
                <a:solidFill>
                  <a:srgbClr val="000000"/>
                </a:solidFill>
                <a:latin typeface="ＭＳ ゴシック" panose="020B0609070205080204" pitchFamily="49" charset="-128"/>
                <a:ea typeface="ＭＳ ゴシック" panose="020B0609070205080204" pitchFamily="49" charset="-128"/>
                <a:cs typeface="Arial"/>
                <a:sym typeface="Arial"/>
              </a:rPr>
              <a:t>」の質問に「</a:t>
            </a:r>
            <a:r>
              <a:rPr lang="en-US" altLang="ja-JP" sz="1200" dirty="0" smtClean="0">
                <a:solidFill>
                  <a:srgbClr val="000000"/>
                </a:solidFill>
                <a:latin typeface="ＭＳ ゴシック" panose="020B0609070205080204" pitchFamily="49" charset="-128"/>
                <a:ea typeface="ＭＳ ゴシック" panose="020B0609070205080204" pitchFamily="49" charset="-128"/>
                <a:cs typeface="Arial"/>
                <a:sym typeface="Arial"/>
              </a:rPr>
              <a:t>『</a:t>
            </a:r>
            <a:r>
              <a:rPr lang="ja-JP" altLang="en-US" sz="1200" dirty="0" smtClean="0">
                <a:solidFill>
                  <a:srgbClr val="000000"/>
                </a:solidFill>
                <a:latin typeface="ＭＳ ゴシック" panose="020B0609070205080204" pitchFamily="49" charset="-128"/>
                <a:ea typeface="ＭＳ ゴシック" panose="020B0609070205080204" pitchFamily="49" charset="-128"/>
                <a:cs typeface="Arial"/>
                <a:sym typeface="Arial"/>
              </a:rPr>
              <a:t>そう思う</a:t>
            </a:r>
            <a:r>
              <a:rPr lang="en-US" altLang="ja-JP" sz="1200" dirty="0" smtClean="0">
                <a:solidFill>
                  <a:srgbClr val="000000"/>
                </a:solidFill>
                <a:latin typeface="ＭＳ ゴシック" panose="020B0609070205080204" pitchFamily="49" charset="-128"/>
                <a:ea typeface="ＭＳ ゴシック" panose="020B0609070205080204" pitchFamily="49" charset="-128"/>
                <a:cs typeface="Arial"/>
                <a:sym typeface="Arial"/>
              </a:rPr>
              <a:t>』</a:t>
            </a:r>
            <a:r>
              <a:rPr lang="ja-JP" altLang="en-US" sz="1200" dirty="0" smtClean="0">
                <a:solidFill>
                  <a:srgbClr val="000000"/>
                </a:solidFill>
                <a:latin typeface="ＭＳ ゴシック" panose="020B0609070205080204" pitchFamily="49" charset="-128"/>
                <a:ea typeface="ＭＳ ゴシック" panose="020B0609070205080204" pitchFamily="49" charset="-128"/>
                <a:cs typeface="Arial"/>
                <a:sym typeface="Arial"/>
              </a:rPr>
              <a:t>＋</a:t>
            </a:r>
            <a:r>
              <a:rPr lang="en-US" altLang="ja-JP" sz="1200" dirty="0" smtClean="0">
                <a:solidFill>
                  <a:srgbClr val="000000"/>
                </a:solidFill>
                <a:latin typeface="ＭＳ ゴシック" panose="020B0609070205080204" pitchFamily="49" charset="-128"/>
                <a:ea typeface="ＭＳ ゴシック" panose="020B0609070205080204" pitchFamily="49" charset="-128"/>
                <a:cs typeface="Arial"/>
                <a:sym typeface="Arial"/>
              </a:rPr>
              <a:t>『</a:t>
            </a:r>
            <a:r>
              <a:rPr lang="ja-JP" altLang="en-US" sz="1200" dirty="0" smtClean="0">
                <a:solidFill>
                  <a:srgbClr val="000000"/>
                </a:solidFill>
                <a:latin typeface="ＭＳ ゴシック" panose="020B0609070205080204" pitchFamily="49" charset="-128"/>
                <a:ea typeface="ＭＳ ゴシック" panose="020B0609070205080204" pitchFamily="49" charset="-128"/>
                <a:cs typeface="Arial"/>
                <a:sym typeface="Arial"/>
              </a:rPr>
              <a:t>どちらかといえば、そう思う</a:t>
            </a:r>
            <a:r>
              <a:rPr lang="en-US" altLang="ja-JP" sz="1200" dirty="0" smtClean="0">
                <a:solidFill>
                  <a:srgbClr val="000000"/>
                </a:solidFill>
                <a:latin typeface="ＭＳ ゴシック" panose="020B0609070205080204" pitchFamily="49" charset="-128"/>
                <a:ea typeface="ＭＳ ゴシック" panose="020B0609070205080204" pitchFamily="49" charset="-128"/>
                <a:cs typeface="Arial"/>
                <a:sym typeface="Arial"/>
              </a:rPr>
              <a:t>』</a:t>
            </a:r>
            <a:r>
              <a:rPr lang="ja-JP" altLang="en-US" sz="1200" dirty="0" smtClean="0">
                <a:solidFill>
                  <a:srgbClr val="000000"/>
                </a:solidFill>
                <a:latin typeface="ＭＳ ゴシック" panose="020B0609070205080204" pitchFamily="49" charset="-128"/>
                <a:ea typeface="ＭＳ ゴシック" panose="020B0609070205080204" pitchFamily="49" charset="-128"/>
                <a:cs typeface="Arial"/>
                <a:sym typeface="Arial"/>
              </a:rPr>
              <a:t>」と答えた教師の割合のグラフです。</a:t>
            </a:r>
            <a:r>
              <a:rPr lang="ja-JP" altLang="en-US" dirty="0" smtClean="0">
                <a:latin typeface="ＭＳ ゴシック" panose="020B0609070205080204" pitchFamily="49" charset="-128"/>
                <a:ea typeface="ＭＳ ゴシック" panose="020B0609070205080204" pitchFamily="49" charset="-128"/>
              </a:rPr>
              <a:t>この資料を見て、どのようなことを考えましたか？近くの人と話してみましょう。</a:t>
            </a:r>
            <a:endParaRPr lang="en-US" altLang="ja-JP" dirty="0" smtClean="0">
              <a:latin typeface="ＭＳ ゴシック" panose="020B0609070205080204" pitchFamily="49" charset="-128"/>
              <a:ea typeface="ＭＳ ゴシック" panose="020B0609070205080204" pitchFamily="49" charset="-128"/>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ja-JP" altLang="en-US" dirty="0" smtClean="0">
              <a:latin typeface="ＭＳ ゴシック" panose="020B0609070205080204" pitchFamily="49" charset="-128"/>
              <a:ea typeface="ＭＳ ゴシック" panose="020B0609070205080204" pitchFamily="49" charset="-128"/>
            </a:endParaRPr>
          </a:p>
          <a:p>
            <a:pPr marL="0" lvl="0" indent="0" algn="l" rtl="0">
              <a:spcBef>
                <a:spcPts val="0"/>
              </a:spcBef>
              <a:spcAft>
                <a:spcPts val="0"/>
              </a:spcAft>
              <a:buNone/>
            </a:pPr>
            <a:r>
              <a:rPr lang="en-US" altLang="ja-JP" dirty="0" smtClean="0">
                <a:latin typeface="ＭＳ ゴシック" panose="020B0609070205080204" pitchFamily="49" charset="-128"/>
                <a:ea typeface="ＭＳ ゴシック" panose="020B0609070205080204" pitchFamily="49" charset="-128"/>
              </a:rPr>
              <a:t>【</a:t>
            </a:r>
            <a:r>
              <a:rPr lang="ja-JP" altLang="en-US" dirty="0" smtClean="0">
                <a:latin typeface="ＭＳ ゴシック" panose="020B0609070205080204" pitchFamily="49" charset="-128"/>
                <a:ea typeface="ＭＳ ゴシック" panose="020B0609070205080204" pitchFamily="49" charset="-128"/>
              </a:rPr>
              <a:t>留意点（補足）</a:t>
            </a:r>
            <a:r>
              <a:rPr lang="en-US" altLang="ja-JP" dirty="0" smtClean="0">
                <a:latin typeface="ＭＳ ゴシック" panose="020B0609070205080204" pitchFamily="49" charset="-128"/>
                <a:ea typeface="ＭＳ ゴシック" panose="020B0609070205080204" pitchFamily="49" charset="-128"/>
              </a:rPr>
              <a:t>】</a:t>
            </a:r>
          </a:p>
          <a:p>
            <a:pPr marL="0" lvl="0" indent="0" algn="l" rtl="0">
              <a:spcBef>
                <a:spcPts val="0"/>
              </a:spcBef>
              <a:spcAft>
                <a:spcPts val="0"/>
              </a:spcAft>
              <a:buNone/>
            </a:pPr>
            <a:r>
              <a:rPr lang="en-US" altLang="ja-JP" dirty="0" smtClean="0">
                <a:latin typeface="ＭＳ ゴシック" panose="020B0609070205080204" pitchFamily="49" charset="-128"/>
                <a:ea typeface="ＭＳ ゴシック" panose="020B0609070205080204" pitchFamily="49" charset="-128"/>
              </a:rPr>
              <a:t>※</a:t>
            </a:r>
            <a:r>
              <a:rPr lang="ja-JP" altLang="en-US" dirty="0" smtClean="0">
                <a:latin typeface="ＭＳ ゴシック" panose="020B0609070205080204" pitchFamily="49" charset="-128"/>
                <a:ea typeface="ＭＳ ゴシック" panose="020B0609070205080204" pitchFamily="49" charset="-128"/>
              </a:rPr>
              <a:t>参加者の気付きや考えを発表してもらいましょう。</a:t>
            </a:r>
            <a:endParaRPr lang="en-US" altLang="ja-JP" dirty="0" smtClean="0">
              <a:latin typeface="ＭＳ ゴシック" panose="020B0609070205080204" pitchFamily="49" charset="-128"/>
              <a:ea typeface="ＭＳ ゴシック" panose="020B0609070205080204" pitchFamily="49" charset="-128"/>
            </a:endParaRPr>
          </a:p>
          <a:p>
            <a:pPr marL="0" lvl="0" indent="0" algn="l" rtl="0">
              <a:spcBef>
                <a:spcPts val="0"/>
              </a:spcBef>
              <a:spcAft>
                <a:spcPts val="0"/>
              </a:spcAft>
              <a:buNone/>
            </a:pPr>
            <a:r>
              <a:rPr lang="en-US" altLang="ja-JP" dirty="0" smtClean="0">
                <a:latin typeface="ＭＳ ゴシック" panose="020B0609070205080204" pitchFamily="49" charset="-128"/>
                <a:ea typeface="ＭＳ ゴシック" panose="020B0609070205080204" pitchFamily="49" charset="-128"/>
              </a:rPr>
              <a:t>※</a:t>
            </a:r>
            <a:r>
              <a:rPr lang="ja-JP" altLang="en-US" dirty="0" smtClean="0">
                <a:latin typeface="ＭＳ ゴシック" panose="020B0609070205080204" pitchFamily="49" charset="-128"/>
                <a:ea typeface="ＭＳ ゴシック" panose="020B0609070205080204" pitchFamily="49" charset="-128"/>
              </a:rPr>
              <a:t>本県の状況は、児童生徒と教師の意識に差があります。</a:t>
            </a:r>
            <a:endParaRPr dirty="0">
              <a:latin typeface="ＭＳ ゴシック" panose="020B0609070205080204" pitchFamily="49" charset="-128"/>
              <a:ea typeface="ＭＳ ゴシック" panose="020B0609070205080204" pitchFamily="49" charset="-128"/>
            </a:endParaRPr>
          </a:p>
          <a:p>
            <a:pPr marL="0" lvl="0" indent="0" algn="l" rtl="0">
              <a:spcBef>
                <a:spcPts val="0"/>
              </a:spcBef>
              <a:spcAft>
                <a:spcPts val="0"/>
              </a:spcAft>
              <a:buNone/>
            </a:pPr>
            <a:r>
              <a:rPr lang="ja-JP" dirty="0">
                <a:latin typeface="ＭＳ ゴシック" panose="020B0609070205080204" pitchFamily="49" charset="-128"/>
                <a:ea typeface="ＭＳ ゴシック" panose="020B0609070205080204" pitchFamily="49" charset="-128"/>
              </a:rPr>
              <a:t>・児童</a:t>
            </a:r>
            <a:r>
              <a:rPr lang="ja-JP" dirty="0" smtClean="0">
                <a:latin typeface="ＭＳ ゴシック" panose="020B0609070205080204" pitchFamily="49" charset="-128"/>
                <a:ea typeface="ＭＳ ゴシック" panose="020B0609070205080204" pitchFamily="49" charset="-128"/>
              </a:rPr>
              <a:t>生徒は</a:t>
            </a:r>
            <a:r>
              <a:rPr lang="ja-JP" altLang="en-US" dirty="0" smtClean="0">
                <a:latin typeface="ＭＳ ゴシック" panose="020B0609070205080204" pitchFamily="49" charset="-128"/>
                <a:ea typeface="ＭＳ ゴシック" panose="020B0609070205080204" pitchFamily="49" charset="-128"/>
              </a:rPr>
              <a:t>、</a:t>
            </a:r>
            <a:r>
              <a:rPr lang="ja-JP" altLang="ja-JP" dirty="0" smtClean="0">
                <a:latin typeface="ＭＳ ゴシック" panose="020B0609070205080204" pitchFamily="49" charset="-128"/>
                <a:ea typeface="ＭＳ ゴシック" panose="020B0609070205080204" pitchFamily="49" charset="-128"/>
              </a:rPr>
              <a:t>前回よりも向上している</a:t>
            </a:r>
            <a:r>
              <a:rPr lang="ja-JP" altLang="en-US" dirty="0" smtClean="0">
                <a:latin typeface="ＭＳ ゴシック" panose="020B0609070205080204" pitchFamily="49" charset="-128"/>
                <a:ea typeface="ＭＳ ゴシック" panose="020B0609070205080204" pitchFamily="49" charset="-128"/>
              </a:rPr>
              <a:t>が、</a:t>
            </a:r>
            <a:r>
              <a:rPr lang="ja-JP" dirty="0" smtClean="0">
                <a:latin typeface="ＭＳ ゴシック" panose="020B0609070205080204" pitchFamily="49" charset="-128"/>
                <a:ea typeface="ＭＳ ゴシック" panose="020B0609070205080204" pitchFamily="49" charset="-128"/>
              </a:rPr>
              <a:t>小中</a:t>
            </a:r>
            <a:r>
              <a:rPr lang="ja-JP" dirty="0">
                <a:latin typeface="ＭＳ ゴシック" panose="020B0609070205080204" pitchFamily="49" charset="-128"/>
                <a:ea typeface="ＭＳ ゴシック" panose="020B0609070205080204" pitchFamily="49" charset="-128"/>
              </a:rPr>
              <a:t>ともに全国値を下回って</a:t>
            </a:r>
            <a:r>
              <a:rPr lang="ja-JP" dirty="0" smtClean="0">
                <a:latin typeface="ＭＳ ゴシック" panose="020B0609070205080204" pitchFamily="49" charset="-128"/>
                <a:ea typeface="ＭＳ ゴシック" panose="020B0609070205080204" pitchFamily="49" charset="-128"/>
              </a:rPr>
              <a:t>いる</a:t>
            </a:r>
            <a:r>
              <a:rPr lang="ja-JP" altLang="en-US" dirty="0" smtClean="0">
                <a:latin typeface="ＭＳ ゴシック" panose="020B0609070205080204" pitchFamily="49" charset="-128"/>
                <a:ea typeface="ＭＳ ゴシック" panose="020B0609070205080204" pitchFamily="49" charset="-128"/>
              </a:rPr>
              <a:t>。</a:t>
            </a:r>
            <a:endParaRPr dirty="0">
              <a:latin typeface="ＭＳ ゴシック" panose="020B0609070205080204" pitchFamily="49" charset="-128"/>
              <a:ea typeface="ＭＳ ゴシック" panose="020B0609070205080204" pitchFamily="49" charset="-128"/>
            </a:endParaRPr>
          </a:p>
          <a:p>
            <a:pPr marL="0" marR="0" lvl="0" indent="0" algn="l" rtl="0">
              <a:lnSpc>
                <a:spcPct val="100000"/>
              </a:lnSpc>
              <a:spcBef>
                <a:spcPts val="0"/>
              </a:spcBef>
              <a:spcAft>
                <a:spcPts val="0"/>
              </a:spcAft>
              <a:buClr>
                <a:schemeClr val="dk1"/>
              </a:buClr>
              <a:buSzPts val="1200"/>
              <a:buFont typeface="Arial"/>
              <a:buNone/>
            </a:pPr>
            <a:r>
              <a:rPr lang="ja-JP" dirty="0">
                <a:latin typeface="ＭＳ ゴシック" panose="020B0609070205080204" pitchFamily="49" charset="-128"/>
                <a:ea typeface="ＭＳ ゴシック" panose="020B0609070205080204" pitchFamily="49" charset="-128"/>
              </a:rPr>
              <a:t>・</a:t>
            </a:r>
            <a:r>
              <a:rPr lang="ja-JP" dirty="0" smtClean="0">
                <a:latin typeface="ＭＳ ゴシック" panose="020B0609070205080204" pitchFamily="49" charset="-128"/>
                <a:ea typeface="ＭＳ ゴシック" panose="020B0609070205080204" pitchFamily="49" charset="-128"/>
              </a:rPr>
              <a:t>教師は</a:t>
            </a:r>
            <a:r>
              <a:rPr lang="ja-JP" dirty="0">
                <a:latin typeface="ＭＳ ゴシック" panose="020B0609070205080204" pitchFamily="49" charset="-128"/>
                <a:ea typeface="ＭＳ ゴシック" panose="020B0609070205080204" pitchFamily="49" charset="-128"/>
              </a:rPr>
              <a:t>、</a:t>
            </a:r>
            <a:r>
              <a:rPr lang="ja-JP" dirty="0" smtClean="0">
                <a:latin typeface="ＭＳ ゴシック" panose="020B0609070205080204" pitchFamily="49" charset="-128"/>
                <a:ea typeface="ＭＳ ゴシック" panose="020B0609070205080204" pitchFamily="49" charset="-128"/>
              </a:rPr>
              <a:t>小学校</a:t>
            </a:r>
            <a:r>
              <a:rPr lang="ja-JP" altLang="en-US" dirty="0" smtClean="0">
                <a:latin typeface="ＭＳ ゴシック" panose="020B0609070205080204" pitchFamily="49" charset="-128"/>
                <a:ea typeface="ＭＳ ゴシック" panose="020B0609070205080204" pitchFamily="49" charset="-128"/>
              </a:rPr>
              <a:t>が</a:t>
            </a:r>
            <a:r>
              <a:rPr lang="ja-JP" dirty="0" smtClean="0">
                <a:latin typeface="ＭＳ ゴシック" panose="020B0609070205080204" pitchFamily="49" charset="-128"/>
                <a:ea typeface="ＭＳ ゴシック" panose="020B0609070205080204" pitchFamily="49" charset="-128"/>
              </a:rPr>
              <a:t>前回</a:t>
            </a:r>
            <a:r>
              <a:rPr lang="ja-JP" dirty="0">
                <a:latin typeface="ＭＳ ゴシック" panose="020B0609070205080204" pitchFamily="49" charset="-128"/>
                <a:ea typeface="ＭＳ ゴシック" panose="020B0609070205080204" pitchFamily="49" charset="-128"/>
              </a:rPr>
              <a:t>より下降して</a:t>
            </a:r>
            <a:r>
              <a:rPr lang="ja-JP" dirty="0" smtClean="0">
                <a:latin typeface="ＭＳ ゴシック" panose="020B0609070205080204" pitchFamily="49" charset="-128"/>
                <a:ea typeface="ＭＳ ゴシック" panose="020B0609070205080204" pitchFamily="49" charset="-128"/>
              </a:rPr>
              <a:t>いる</a:t>
            </a:r>
            <a:r>
              <a:rPr lang="ja-JP" altLang="en-US" dirty="0" smtClean="0">
                <a:latin typeface="ＭＳ ゴシック" panose="020B0609070205080204" pitchFamily="49" charset="-128"/>
                <a:ea typeface="ＭＳ ゴシック" panose="020B0609070205080204" pitchFamily="49" charset="-128"/>
              </a:rPr>
              <a:t>。</a:t>
            </a:r>
            <a:r>
              <a:rPr lang="ja-JP" dirty="0" smtClean="0">
                <a:latin typeface="ＭＳ ゴシック" panose="020B0609070205080204" pitchFamily="49" charset="-128"/>
                <a:ea typeface="ＭＳ ゴシック" panose="020B0609070205080204" pitchFamily="49" charset="-128"/>
              </a:rPr>
              <a:t>中学校</a:t>
            </a:r>
            <a:r>
              <a:rPr lang="ja-JP" altLang="en-US" dirty="0">
                <a:latin typeface="ＭＳ ゴシック" panose="020B0609070205080204" pitchFamily="49" charset="-128"/>
                <a:ea typeface="ＭＳ ゴシック" panose="020B0609070205080204" pitchFamily="49" charset="-128"/>
              </a:rPr>
              <a:t>が</a:t>
            </a:r>
            <a:r>
              <a:rPr lang="ja-JP" dirty="0" smtClean="0">
                <a:latin typeface="ＭＳ ゴシック" panose="020B0609070205080204" pitchFamily="49" charset="-128"/>
                <a:ea typeface="ＭＳ ゴシック" panose="020B0609070205080204" pitchFamily="49" charset="-128"/>
              </a:rPr>
              <a:t>前回</a:t>
            </a:r>
            <a:r>
              <a:rPr lang="ja-JP" dirty="0">
                <a:latin typeface="ＭＳ ゴシック" panose="020B0609070205080204" pitchFamily="49" charset="-128"/>
                <a:ea typeface="ＭＳ ゴシック" panose="020B0609070205080204" pitchFamily="49" charset="-128"/>
              </a:rPr>
              <a:t>より向上して</a:t>
            </a:r>
            <a:r>
              <a:rPr lang="ja-JP" dirty="0" smtClean="0">
                <a:latin typeface="ＭＳ ゴシック" panose="020B0609070205080204" pitchFamily="49" charset="-128"/>
                <a:ea typeface="ＭＳ ゴシック" panose="020B0609070205080204" pitchFamily="49" charset="-128"/>
              </a:rPr>
              <a:t>いる</a:t>
            </a:r>
            <a:r>
              <a:rPr lang="ja-JP" altLang="en-US" dirty="0" smtClean="0">
                <a:latin typeface="ＭＳ ゴシック" panose="020B0609070205080204" pitchFamily="49" charset="-128"/>
                <a:ea typeface="ＭＳ ゴシック" panose="020B0609070205080204" pitchFamily="49" charset="-128"/>
              </a:rPr>
              <a:t>。</a:t>
            </a:r>
            <a:endParaRPr dirty="0">
              <a:latin typeface="ＭＳ ゴシック" panose="020B0609070205080204" pitchFamily="49" charset="-128"/>
              <a:ea typeface="ＭＳ ゴシック" panose="020B0609070205080204" pitchFamily="49" charset="-128"/>
            </a:endParaRPr>
          </a:p>
        </p:txBody>
      </p:sp>
      <p:sp>
        <p:nvSpPr>
          <p:cNvPr id="111" name="Google Shape;111;p3:notes"/>
          <p:cNvSpPr txBox="1">
            <a:spLocks noGrp="1"/>
          </p:cNvSpPr>
          <p:nvPr>
            <p:ph type="sldNum" idx="12"/>
          </p:nvPr>
        </p:nvSpPr>
        <p:spPr>
          <a:xfrm>
            <a:off x="3850444" y="9428584"/>
            <a:ext cx="2945659" cy="498055"/>
          </a:xfrm>
          <a:prstGeom prst="rect">
            <a:avLst/>
          </a:prstGeom>
          <a:noFill/>
          <a:ln>
            <a:noFill/>
          </a:ln>
        </p:spPr>
        <p:txBody>
          <a:bodyPr spcFirstLastPara="1" wrap="square" lIns="91300" tIns="45650" rIns="91300" bIns="45650" anchor="b" anchorCtr="0">
            <a:noAutofit/>
          </a:bodyPr>
          <a:lstStyle/>
          <a:p>
            <a:pPr marL="0" lvl="0" indent="0" algn="r" rtl="0">
              <a:spcBef>
                <a:spcPts val="0"/>
              </a:spcBef>
              <a:spcAft>
                <a:spcPts val="0"/>
              </a:spcAft>
              <a:buNone/>
            </a:pPr>
            <a:fld id="{00000000-1234-1234-1234-123412341234}" type="slidenum">
              <a:rPr lang="en-US" altLang="ja-JP"/>
              <a:t>3</a:t>
            </a:fld>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4:notes"/>
          <p:cNvSpPr>
            <a:spLocks noGrp="1" noRot="1" noChangeAspect="1"/>
          </p:cNvSpPr>
          <p:nvPr>
            <p:ph type="sldImg" idx="2"/>
          </p:nvPr>
        </p:nvSpPr>
        <p:spPr>
          <a:xfrm>
            <a:off x="1168400" y="1243013"/>
            <a:ext cx="4460875" cy="3346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7" name="Google Shape;127;p4:notes"/>
          <p:cNvSpPr txBox="1">
            <a:spLocks noGrp="1"/>
          </p:cNvSpPr>
          <p:nvPr>
            <p:ph type="body" idx="1"/>
          </p:nvPr>
        </p:nvSpPr>
        <p:spPr>
          <a:xfrm>
            <a:off x="679768" y="4777196"/>
            <a:ext cx="5438140" cy="3908613"/>
          </a:xfrm>
          <a:prstGeom prst="rect">
            <a:avLst/>
          </a:prstGeom>
          <a:noFill/>
          <a:ln>
            <a:noFill/>
          </a:ln>
        </p:spPr>
        <p:txBody>
          <a:bodyPr spcFirstLastPara="1" wrap="square" lIns="91300" tIns="45650" rIns="91300" bIns="4565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altLang="ja-JP" dirty="0" smtClean="0">
                <a:latin typeface="ＭＳ ゴシック" panose="020B0609070205080204" pitchFamily="49" charset="-128"/>
                <a:ea typeface="ＭＳ ゴシック" panose="020B0609070205080204" pitchFamily="49" charset="-128"/>
              </a:rPr>
              <a:t>【</a:t>
            </a:r>
            <a:r>
              <a:rPr lang="ja-JP" altLang="en-US" dirty="0" smtClean="0">
                <a:latin typeface="ＭＳ ゴシック" panose="020B0609070205080204" pitchFamily="49" charset="-128"/>
                <a:ea typeface="ＭＳ ゴシック" panose="020B0609070205080204" pitchFamily="49" charset="-128"/>
              </a:rPr>
              <a:t>進行例</a:t>
            </a:r>
            <a:r>
              <a:rPr lang="en-US" altLang="ja-JP" dirty="0" smtClean="0">
                <a:latin typeface="ＭＳ ゴシック" panose="020B0609070205080204" pitchFamily="49" charset="-128"/>
                <a:ea typeface="ＭＳ ゴシック" panose="020B0609070205080204" pitchFamily="49" charset="-128"/>
              </a:rPr>
              <a:t>】</a:t>
            </a:r>
            <a:endParaRPr lang="ja-JP" altLang="en-US" dirty="0" smtClean="0">
              <a:latin typeface="ＭＳ ゴシック" panose="020B0609070205080204" pitchFamily="49" charset="-128"/>
              <a:ea typeface="ＭＳ ゴシック" panose="020B0609070205080204" pitchFamily="49" charset="-128"/>
            </a:endParaRPr>
          </a:p>
          <a:p>
            <a:pPr marL="0" lvl="0" indent="0" algn="l" rtl="0">
              <a:spcBef>
                <a:spcPts val="0"/>
              </a:spcBef>
              <a:spcAft>
                <a:spcPts val="0"/>
              </a:spcAft>
              <a:buNone/>
            </a:pPr>
            <a:r>
              <a:rPr lang="ja-JP" altLang="en-US" dirty="0" smtClean="0">
                <a:latin typeface="ＭＳ ゴシック" panose="020B0609070205080204" pitchFamily="49" charset="-128"/>
                <a:ea typeface="ＭＳ ゴシック" panose="020B0609070205080204" pitchFamily="49" charset="-128"/>
              </a:rPr>
              <a:t>○これは、Ｒ６全国学力・学習状況調査等の質問調査結果の本校の結果です。</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ja-JP" altLang="en-US" sz="1200" dirty="0" smtClean="0">
              <a:solidFill>
                <a:srgbClr val="000000"/>
              </a:solidFill>
              <a:latin typeface="ＭＳ ゴシック" panose="020B0609070205080204" pitchFamily="49" charset="-128"/>
              <a:ea typeface="ＭＳ ゴシック" panose="020B0609070205080204" pitchFamily="49" charset="-128"/>
              <a:cs typeface="Arial"/>
              <a:sym typeface="Arial"/>
            </a:endParaRPr>
          </a:p>
          <a:p>
            <a:pPr marL="0" lvl="0" indent="0" algn="l" rtl="0">
              <a:spcBef>
                <a:spcPts val="0"/>
              </a:spcBef>
              <a:spcAft>
                <a:spcPts val="0"/>
              </a:spcAft>
              <a:buNone/>
            </a:pPr>
            <a:r>
              <a:rPr lang="en-US" altLang="ja-JP" dirty="0" smtClean="0">
                <a:latin typeface="ＭＳ ゴシック" panose="020B0609070205080204" pitchFamily="49" charset="-128"/>
                <a:ea typeface="ＭＳ ゴシック" panose="020B0609070205080204" pitchFamily="49" charset="-128"/>
              </a:rPr>
              <a:t>【</a:t>
            </a:r>
            <a:r>
              <a:rPr lang="ja-JP" altLang="en-US" dirty="0" smtClean="0">
                <a:latin typeface="ＭＳ ゴシック" panose="020B0609070205080204" pitchFamily="49" charset="-128"/>
                <a:ea typeface="ＭＳ ゴシック" panose="020B0609070205080204" pitchFamily="49" charset="-128"/>
              </a:rPr>
              <a:t>留意点（補足）</a:t>
            </a:r>
            <a:r>
              <a:rPr lang="en-US" altLang="ja-JP" dirty="0" smtClean="0">
                <a:latin typeface="ＭＳ ゴシック" panose="020B0609070205080204" pitchFamily="49" charset="-128"/>
                <a:ea typeface="ＭＳ ゴシック" panose="020B0609070205080204" pitchFamily="49" charset="-128"/>
              </a:rPr>
              <a:t>】</a:t>
            </a:r>
          </a:p>
          <a:p>
            <a:pPr marL="0" lvl="0" indent="0" algn="l" rtl="0">
              <a:spcBef>
                <a:spcPts val="0"/>
              </a:spcBef>
              <a:spcAft>
                <a:spcPts val="0"/>
              </a:spcAft>
              <a:buNone/>
            </a:pPr>
            <a:r>
              <a:rPr lang="en-US" altLang="ja-JP" dirty="0">
                <a:latin typeface="ＭＳ ゴシック" panose="020B0609070205080204" pitchFamily="49" charset="-128"/>
                <a:ea typeface="ＭＳ ゴシック" panose="020B0609070205080204" pitchFamily="49" charset="-128"/>
              </a:rPr>
              <a:t>※</a:t>
            </a:r>
            <a:r>
              <a:rPr lang="ja-JP" altLang="en-US" dirty="0" smtClean="0">
                <a:latin typeface="ＭＳ ゴシック" panose="020B0609070205080204" pitchFamily="49" charset="-128"/>
                <a:ea typeface="ＭＳ ゴシック" panose="020B0609070205080204" pitchFamily="49" charset="-128"/>
              </a:rPr>
              <a:t>テーマに関連した他の質問項目や学校評価アンケートなどを提示することも考えられます。</a:t>
            </a:r>
            <a:endParaRPr dirty="0">
              <a:latin typeface="ＭＳ ゴシック" panose="020B0609070205080204" pitchFamily="49" charset="-128"/>
              <a:ea typeface="ＭＳ ゴシック" panose="020B0609070205080204" pitchFamily="49"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5:notes"/>
          <p:cNvSpPr>
            <a:spLocks noGrp="1" noRot="1" noChangeAspect="1"/>
          </p:cNvSpPr>
          <p:nvPr>
            <p:ph type="sldImg" idx="2"/>
          </p:nvPr>
        </p:nvSpPr>
        <p:spPr>
          <a:xfrm>
            <a:off x="1168400" y="1243013"/>
            <a:ext cx="4460875" cy="3346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p5:notes"/>
          <p:cNvSpPr txBox="1">
            <a:spLocks noGrp="1"/>
          </p:cNvSpPr>
          <p:nvPr>
            <p:ph type="body" idx="1"/>
          </p:nvPr>
        </p:nvSpPr>
        <p:spPr>
          <a:xfrm>
            <a:off x="679768" y="4777196"/>
            <a:ext cx="5438140" cy="3908613"/>
          </a:xfrm>
          <a:prstGeom prst="rect">
            <a:avLst/>
          </a:prstGeom>
          <a:noFill/>
          <a:ln>
            <a:noFill/>
          </a:ln>
        </p:spPr>
        <p:txBody>
          <a:bodyPr spcFirstLastPara="1" wrap="square" lIns="91300" tIns="45650" rIns="91300" bIns="45650" anchor="t" anchorCtr="0">
            <a:noAutofit/>
          </a:bodyPr>
          <a:lstStyle/>
          <a:p>
            <a:pPr marL="0" lvl="0" indent="0" algn="l" rtl="0">
              <a:spcBef>
                <a:spcPts val="0"/>
              </a:spcBef>
              <a:spcAft>
                <a:spcPts val="0"/>
              </a:spcAft>
              <a:buNone/>
            </a:pPr>
            <a:r>
              <a:rPr lang="ja-JP" dirty="0" smtClean="0">
                <a:latin typeface="ＭＳ ゴシック" panose="020B0609070205080204" pitchFamily="49" charset="-128"/>
                <a:ea typeface="ＭＳ ゴシック" panose="020B0609070205080204" pitchFamily="49" charset="-128"/>
              </a:rPr>
              <a:t>【</a:t>
            </a:r>
            <a:r>
              <a:rPr lang="ja-JP" altLang="en-US" dirty="0" smtClean="0">
                <a:latin typeface="ＭＳ ゴシック" panose="020B0609070205080204" pitchFamily="49" charset="-128"/>
                <a:ea typeface="ＭＳ ゴシック" panose="020B0609070205080204" pitchFamily="49" charset="-128"/>
              </a:rPr>
              <a:t>進行例</a:t>
            </a:r>
            <a:r>
              <a:rPr lang="ja-JP" dirty="0" smtClean="0">
                <a:latin typeface="ＭＳ ゴシック" panose="020B0609070205080204" pitchFamily="49" charset="-128"/>
                <a:ea typeface="ＭＳ ゴシック" panose="020B0609070205080204" pitchFamily="49" charset="-128"/>
              </a:rPr>
              <a:t>】</a:t>
            </a:r>
            <a:endParaRPr dirty="0">
              <a:latin typeface="ＭＳ ゴシック" panose="020B0609070205080204" pitchFamily="49" charset="-128"/>
              <a:ea typeface="ＭＳ ゴシック" panose="020B0609070205080204" pitchFamily="49" charset="-128"/>
            </a:endParaRPr>
          </a:p>
          <a:p>
            <a:pPr marL="0" lvl="0" indent="0" algn="l" rtl="0">
              <a:spcBef>
                <a:spcPts val="0"/>
              </a:spcBef>
              <a:spcAft>
                <a:spcPts val="0"/>
              </a:spcAft>
              <a:buNone/>
            </a:pPr>
            <a:r>
              <a:rPr lang="ja-JP" altLang="en-US" dirty="0" smtClean="0">
                <a:latin typeface="ＭＳ ゴシック" panose="020B0609070205080204" pitchFamily="49" charset="-128"/>
                <a:ea typeface="ＭＳ ゴシック" panose="020B0609070205080204" pitchFamily="49" charset="-128"/>
              </a:rPr>
              <a:t>○これまでの資料から、児童生徒の意識の認識と教師の捉えに差があるということが分かりましたが、皆さんは、「授業でこんな経験はありませんか？」、「工夫した学習課題にしたつもりだけど・・・」「振り返りの児童生徒の感想で・・・」等。</a:t>
            </a:r>
            <a:endParaRPr lang="en-US" altLang="ja-JP" dirty="0" smtClean="0">
              <a:latin typeface="ＭＳ ゴシック" panose="020B0609070205080204" pitchFamily="49" charset="-128"/>
              <a:ea typeface="ＭＳ ゴシック" panose="020B0609070205080204" pitchFamily="49" charset="-128"/>
            </a:endParaRPr>
          </a:p>
          <a:p>
            <a:pPr marL="0" lvl="0" indent="0" algn="l" rtl="0">
              <a:spcBef>
                <a:spcPts val="0"/>
              </a:spcBef>
              <a:spcAft>
                <a:spcPts val="0"/>
              </a:spcAft>
              <a:buNone/>
            </a:pPr>
            <a:r>
              <a:rPr lang="ja-JP" altLang="en-US" dirty="0" smtClean="0">
                <a:latin typeface="ＭＳ ゴシック" panose="020B0609070205080204" pitchFamily="49" charset="-128"/>
                <a:ea typeface="ＭＳ ゴシック" panose="020B0609070205080204" pitchFamily="49" charset="-128"/>
              </a:rPr>
              <a:t>○そこで、今回の演習テーマは、</a:t>
            </a:r>
            <a:r>
              <a:rPr lang="ja-JP" altLang="en-US" dirty="0">
                <a:latin typeface="ＭＳ ゴシック" panose="020B0609070205080204" pitchFamily="49" charset="-128"/>
                <a:ea typeface="ＭＳ ゴシック" panose="020B0609070205080204" pitchFamily="49" charset="-128"/>
              </a:rPr>
              <a:t>「</a:t>
            </a:r>
            <a:r>
              <a:rPr lang="ja-JP" altLang="en-US" dirty="0" smtClean="0">
                <a:latin typeface="ＭＳ ゴシック" panose="020B0609070205080204" pitchFamily="49" charset="-128"/>
                <a:ea typeface="ＭＳ ゴシック" panose="020B0609070205080204" pitchFamily="49" charset="-128"/>
              </a:rPr>
              <a:t>児童生徒が、自分で考え取り組むことができる問いや学習課題とするには、どのような工夫が必要でしょうか。」としました。</a:t>
            </a:r>
            <a:endParaRPr lang="en-US" altLang="ja-JP" dirty="0" smtClean="0">
              <a:latin typeface="ＭＳ ゴシック" panose="020B0609070205080204" pitchFamily="49" charset="-128"/>
              <a:ea typeface="ＭＳ ゴシック" panose="020B0609070205080204" pitchFamily="49" charset="-128"/>
            </a:endParaRPr>
          </a:p>
          <a:p>
            <a:pPr marL="0" lvl="0" indent="0" algn="l" rtl="0">
              <a:spcBef>
                <a:spcPts val="0"/>
              </a:spcBef>
              <a:spcAft>
                <a:spcPts val="0"/>
              </a:spcAft>
              <a:buNone/>
            </a:pPr>
            <a:r>
              <a:rPr lang="ja-JP" altLang="en-US" dirty="0" smtClean="0">
                <a:latin typeface="ＭＳ ゴシック" panose="020B0609070205080204" pitchFamily="49" charset="-128"/>
                <a:ea typeface="ＭＳ ゴシック" panose="020B0609070205080204" pitchFamily="49" charset="-128"/>
              </a:rPr>
              <a:t>○ここから、スライドで示している手順で考えて</a:t>
            </a:r>
            <a:r>
              <a:rPr lang="ja-JP" altLang="en-US" dirty="0">
                <a:latin typeface="ＭＳ ゴシック" panose="020B0609070205080204" pitchFamily="49" charset="-128"/>
                <a:ea typeface="ＭＳ ゴシック" panose="020B0609070205080204" pitchFamily="49" charset="-128"/>
              </a:rPr>
              <a:t>いき</a:t>
            </a:r>
            <a:r>
              <a:rPr lang="ja-JP" altLang="en-US" dirty="0" smtClean="0">
                <a:latin typeface="ＭＳ ゴシック" panose="020B0609070205080204" pitchFamily="49" charset="-128"/>
                <a:ea typeface="ＭＳ ゴシック" panose="020B0609070205080204" pitchFamily="49" charset="-128"/>
              </a:rPr>
              <a:t>しょう。</a:t>
            </a:r>
          </a:p>
          <a:p>
            <a:pPr marL="0" lvl="0" indent="0" algn="l" rtl="0">
              <a:spcBef>
                <a:spcPts val="0"/>
              </a:spcBef>
              <a:spcAft>
                <a:spcPts val="0"/>
              </a:spcAft>
              <a:buNone/>
            </a:pPr>
            <a:endParaRPr lang="ja-JP" altLang="en-US" dirty="0" smtClean="0">
              <a:latin typeface="ＭＳ ゴシック" panose="020B0609070205080204" pitchFamily="49" charset="-128"/>
              <a:ea typeface="ＭＳ ゴシック" panose="020B0609070205080204" pitchFamily="49" charset="-128"/>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altLang="ja-JP" sz="1200" dirty="0" smtClean="0">
                <a:solidFill>
                  <a:schemeClr val="tx1"/>
                </a:solidFill>
                <a:latin typeface="ＭＳ ゴシック" panose="020B0609070205080204" pitchFamily="49" charset="-128"/>
                <a:ea typeface="ＭＳ ゴシック" panose="020B0609070205080204" pitchFamily="49" charset="-128"/>
              </a:rPr>
              <a:t>【</a:t>
            </a:r>
            <a:r>
              <a:rPr lang="ja-JP" altLang="en-US" sz="1200" dirty="0" smtClean="0">
                <a:solidFill>
                  <a:schemeClr val="tx1"/>
                </a:solidFill>
                <a:latin typeface="ＭＳ ゴシック" panose="020B0609070205080204" pitchFamily="49" charset="-128"/>
                <a:ea typeface="ＭＳ ゴシック" panose="020B0609070205080204" pitchFamily="49" charset="-128"/>
              </a:rPr>
              <a:t>留意点（補足）</a:t>
            </a:r>
            <a:r>
              <a:rPr lang="en-US" altLang="ja-JP" sz="1200" dirty="0" smtClean="0">
                <a:solidFill>
                  <a:schemeClr val="tx1"/>
                </a:solidFill>
                <a:latin typeface="ＭＳ ゴシック" panose="020B0609070205080204" pitchFamily="49" charset="-128"/>
                <a:ea typeface="ＭＳ ゴシック" panose="020B0609070205080204" pitchFamily="49" charset="-128"/>
              </a:rPr>
              <a:t>】</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altLang="ja-JP" dirty="0">
                <a:solidFill>
                  <a:schemeClr val="tx1"/>
                </a:solidFill>
                <a:latin typeface="ＭＳ ゴシック" panose="020B0609070205080204" pitchFamily="49" charset="-128"/>
                <a:ea typeface="ＭＳ ゴシック" panose="020B0609070205080204" pitchFamily="49" charset="-128"/>
              </a:rPr>
              <a:t>※</a:t>
            </a:r>
            <a:r>
              <a:rPr lang="ja-JP" altLang="en-US" sz="1200" b="0" i="0" u="none" strike="noStrike" cap="none" dirty="0" smtClean="0">
                <a:solidFill>
                  <a:schemeClr val="tx1"/>
                </a:solidFill>
                <a:latin typeface="+mn-ea"/>
                <a:ea typeface="Arial"/>
                <a:cs typeface="Calibri"/>
                <a:sym typeface="Calibri"/>
              </a:rPr>
              <a:t>自分の授業の動画や板書の写真を各自準備して、お互いに示しながら意見を交流することも考えられます。</a:t>
            </a:r>
          </a:p>
          <a:p>
            <a:pPr marL="0" lvl="0" indent="0" algn="l" rtl="0">
              <a:spcBef>
                <a:spcPts val="0"/>
              </a:spcBef>
              <a:spcAft>
                <a:spcPts val="0"/>
              </a:spcAft>
              <a:buNone/>
            </a:pPr>
            <a:endParaRPr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40622624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6:notes"/>
          <p:cNvSpPr>
            <a:spLocks noGrp="1" noRot="1" noChangeAspect="1"/>
          </p:cNvSpPr>
          <p:nvPr>
            <p:ph type="sldImg" idx="2"/>
          </p:nvPr>
        </p:nvSpPr>
        <p:spPr>
          <a:xfrm>
            <a:off x="1168400" y="1243013"/>
            <a:ext cx="4460875" cy="3346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7" name="Google Shape;157;p6:notes"/>
          <p:cNvSpPr txBox="1">
            <a:spLocks noGrp="1"/>
          </p:cNvSpPr>
          <p:nvPr>
            <p:ph type="body" idx="1"/>
          </p:nvPr>
        </p:nvSpPr>
        <p:spPr>
          <a:xfrm>
            <a:off x="679768" y="4777196"/>
            <a:ext cx="5438140" cy="3908613"/>
          </a:xfrm>
          <a:prstGeom prst="rect">
            <a:avLst/>
          </a:prstGeom>
          <a:noFill/>
          <a:ln>
            <a:noFill/>
          </a:ln>
        </p:spPr>
        <p:txBody>
          <a:bodyPr spcFirstLastPara="1" wrap="square" lIns="91300" tIns="45650" rIns="91300" bIns="45650" anchor="t" anchorCtr="0">
            <a:noAutofit/>
          </a:bodyPr>
          <a:lstStyle/>
          <a:p>
            <a:pPr marL="0" lvl="0" indent="0" algn="l" rtl="0">
              <a:spcBef>
                <a:spcPts val="0"/>
              </a:spcBef>
              <a:spcAft>
                <a:spcPts val="0"/>
              </a:spcAft>
              <a:buNone/>
            </a:pPr>
            <a:r>
              <a:rPr lang="ja-JP" dirty="0" smtClean="0">
                <a:latin typeface="ＭＳ ゴシック" panose="020B0609070205080204" pitchFamily="49" charset="-128"/>
                <a:ea typeface="ＭＳ ゴシック" panose="020B0609070205080204" pitchFamily="49" charset="-128"/>
              </a:rPr>
              <a:t>【</a:t>
            </a:r>
            <a:r>
              <a:rPr lang="ja-JP" altLang="en-US" dirty="0" smtClean="0">
                <a:latin typeface="ＭＳ ゴシック" panose="020B0609070205080204" pitchFamily="49" charset="-128"/>
                <a:ea typeface="ＭＳ ゴシック" panose="020B0609070205080204" pitchFamily="49" charset="-128"/>
              </a:rPr>
              <a:t>進行例</a:t>
            </a:r>
            <a:r>
              <a:rPr lang="ja-JP" dirty="0" smtClean="0">
                <a:latin typeface="ＭＳ ゴシック" panose="020B0609070205080204" pitchFamily="49" charset="-128"/>
                <a:ea typeface="ＭＳ ゴシック" panose="020B0609070205080204" pitchFamily="49" charset="-128"/>
              </a:rPr>
              <a:t>】</a:t>
            </a:r>
            <a:endParaRPr lang="en-US" altLang="ja-JP" dirty="0" smtClean="0">
              <a:latin typeface="ＭＳ ゴシック" panose="020B0609070205080204" pitchFamily="49" charset="-128"/>
              <a:ea typeface="ＭＳ ゴシック" panose="020B0609070205080204" pitchFamily="49" charset="-128"/>
            </a:endParaRPr>
          </a:p>
          <a:p>
            <a:pPr marL="0" lvl="0" indent="0" algn="l" rtl="0">
              <a:spcBef>
                <a:spcPts val="0"/>
              </a:spcBef>
              <a:spcAft>
                <a:spcPts val="0"/>
              </a:spcAft>
              <a:buNone/>
            </a:pPr>
            <a:r>
              <a:rPr lang="ja-JP" altLang="en-US" dirty="0" smtClean="0">
                <a:latin typeface="ＭＳ ゴシック" panose="020B0609070205080204" pitchFamily="49" charset="-128"/>
                <a:ea typeface="ＭＳ ゴシック" panose="020B0609070205080204" pitchFamily="49" charset="-128"/>
              </a:rPr>
              <a:t>○児童生徒が、「自分で考え取り組むことができる問いや学習課題とするには、どのような工夫が必要でしょうか。」</a:t>
            </a:r>
            <a:endParaRPr lang="en-US" altLang="ja-JP" dirty="0" smtClean="0">
              <a:latin typeface="ＭＳ ゴシック" panose="020B0609070205080204" pitchFamily="49" charset="-128"/>
              <a:ea typeface="ＭＳ ゴシック" panose="020B0609070205080204" pitchFamily="49" charset="-128"/>
            </a:endParaRPr>
          </a:p>
          <a:p>
            <a:pPr marL="0" lvl="0" indent="0" algn="l" rtl="0">
              <a:spcBef>
                <a:spcPts val="0"/>
              </a:spcBef>
              <a:spcAft>
                <a:spcPts val="0"/>
              </a:spcAft>
              <a:buNone/>
            </a:pPr>
            <a:r>
              <a:rPr lang="ja-JP" altLang="en-US" dirty="0" smtClean="0">
                <a:latin typeface="ＭＳ ゴシック" panose="020B0609070205080204" pitchFamily="49" charset="-128"/>
                <a:ea typeface="ＭＳ ゴシック" panose="020B0609070205080204" pitchFamily="49" charset="-128"/>
              </a:rPr>
              <a:t>　</a:t>
            </a:r>
            <a:r>
              <a:rPr lang="ja-JP" altLang="en-US" baseline="0" dirty="0" smtClean="0">
                <a:latin typeface="ＭＳ ゴシック" panose="020B0609070205080204" pitchFamily="49" charset="-128"/>
                <a:ea typeface="ＭＳ ゴシック" panose="020B0609070205080204" pitchFamily="49" charset="-128"/>
              </a:rPr>
              <a:t>まずは、自分の授業を振り返り、各自で考えてください。</a:t>
            </a:r>
            <a:endParaRPr lang="ja-JP" altLang="en-US" dirty="0" smtClean="0">
              <a:latin typeface="ＭＳ ゴシック" panose="020B0609070205080204" pitchFamily="49" charset="-128"/>
              <a:ea typeface="ＭＳ ゴシック" panose="020B0609070205080204" pitchFamily="49" charset="-128"/>
            </a:endParaRPr>
          </a:p>
          <a:p>
            <a:pPr marL="0" lvl="0" indent="0" algn="l" rtl="0">
              <a:spcBef>
                <a:spcPts val="0"/>
              </a:spcBef>
              <a:spcAft>
                <a:spcPts val="0"/>
              </a:spcAft>
              <a:buNone/>
            </a:pPr>
            <a:endParaRPr lang="ja-JP" altLang="en-US" dirty="0" smtClean="0">
              <a:latin typeface="ＭＳ ゴシック" panose="020B0609070205080204" pitchFamily="49" charset="-128"/>
              <a:ea typeface="ＭＳ ゴシック" panose="020B0609070205080204" pitchFamily="49" charset="-128"/>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altLang="ja-JP" sz="1200" dirty="0" smtClean="0">
                <a:latin typeface="ＭＳ ゴシック" panose="020B0609070205080204" pitchFamily="49" charset="-128"/>
                <a:ea typeface="ＭＳ ゴシック" panose="020B0609070205080204" pitchFamily="49" charset="-128"/>
              </a:rPr>
              <a:t>【</a:t>
            </a:r>
            <a:r>
              <a:rPr lang="ja-JP" altLang="en-US" sz="1200" dirty="0" smtClean="0">
                <a:latin typeface="ＭＳ ゴシック" panose="020B0609070205080204" pitchFamily="49" charset="-128"/>
                <a:ea typeface="ＭＳ ゴシック" panose="020B0609070205080204" pitchFamily="49" charset="-128"/>
              </a:rPr>
              <a:t>留意点（補足）</a:t>
            </a:r>
            <a:r>
              <a:rPr lang="en-US" altLang="ja-JP" sz="1200" dirty="0" smtClean="0">
                <a:latin typeface="ＭＳ ゴシック" panose="020B0609070205080204" pitchFamily="49" charset="-128"/>
                <a:ea typeface="ＭＳ ゴシック" panose="020B0609070205080204" pitchFamily="49" charset="-128"/>
              </a:rPr>
              <a:t>】</a:t>
            </a:r>
            <a:endParaRPr lang="en-US" altLang="ja-JP" dirty="0" smtClean="0">
              <a:latin typeface="ＭＳ ゴシック" panose="020B0609070205080204" pitchFamily="49" charset="-128"/>
              <a:ea typeface="ＭＳ ゴシック" panose="020B0609070205080204" pitchFamily="49" charset="-128"/>
            </a:endParaRPr>
          </a:p>
          <a:p>
            <a:pPr marL="0" lvl="0" indent="0"/>
            <a:r>
              <a:rPr lang="en-US" altLang="ja-JP" dirty="0" smtClean="0">
                <a:latin typeface="ＭＳ ゴシック" panose="020B0609070205080204" pitchFamily="49" charset="-128"/>
                <a:ea typeface="ＭＳ ゴシック" panose="020B0609070205080204" pitchFamily="49" charset="-128"/>
              </a:rPr>
              <a:t>※</a:t>
            </a:r>
            <a:r>
              <a:rPr lang="ja-JP" altLang="en-US" dirty="0">
                <a:latin typeface="ＭＳ ゴシック" panose="020B0609070205080204" pitchFamily="49" charset="-128"/>
                <a:ea typeface="ＭＳ ゴシック" panose="020B0609070205080204" pitchFamily="49" charset="-128"/>
              </a:rPr>
              <a:t>自分の授業の問いや学習課題で効果が見られた（あまり見られなかった</a:t>
            </a:r>
            <a:r>
              <a:rPr lang="ja-JP" altLang="en-US" dirty="0" smtClean="0">
                <a:latin typeface="ＭＳ ゴシック" panose="020B0609070205080204" pitchFamily="49" charset="-128"/>
                <a:ea typeface="ＭＳ ゴシック" panose="020B0609070205080204" pitchFamily="49" charset="-128"/>
              </a:rPr>
              <a:t>）理由</a:t>
            </a:r>
            <a:r>
              <a:rPr lang="ja-JP" altLang="en-US" dirty="0">
                <a:latin typeface="ＭＳ ゴシック" panose="020B0609070205080204" pitchFamily="49" charset="-128"/>
                <a:ea typeface="ＭＳ ゴシック" panose="020B0609070205080204" pitchFamily="49" charset="-128"/>
              </a:rPr>
              <a:t>と、工夫やその後の改善策等を考える。</a:t>
            </a:r>
          </a:p>
          <a:p>
            <a:pPr marL="0" lvl="0" indent="0" algn="l" rtl="0">
              <a:spcBef>
                <a:spcPts val="0"/>
              </a:spcBef>
              <a:spcAft>
                <a:spcPts val="0"/>
              </a:spcAft>
              <a:buNone/>
            </a:pPr>
            <a:r>
              <a:rPr lang="en-US" altLang="ja-JP" dirty="0" smtClean="0">
                <a:latin typeface="ＭＳ ゴシック" panose="020B0609070205080204" pitchFamily="49" charset="-128"/>
                <a:ea typeface="ＭＳ ゴシック" panose="020B0609070205080204" pitchFamily="49" charset="-128"/>
              </a:rPr>
              <a:t>※</a:t>
            </a:r>
            <a:r>
              <a:rPr lang="ja-JP" altLang="en-US" dirty="0" smtClean="0">
                <a:latin typeface="ＭＳ ゴシック" panose="020B0609070205080204" pitchFamily="49" charset="-128"/>
                <a:ea typeface="ＭＳ ゴシック" panose="020B0609070205080204" pitchFamily="49" charset="-128"/>
              </a:rPr>
              <a:t>必要に応じて、数名が発表し、共有をする。</a:t>
            </a:r>
          </a:p>
          <a:p>
            <a:pPr marL="0" lvl="0" indent="0" algn="l" rtl="0">
              <a:spcBef>
                <a:spcPts val="0"/>
              </a:spcBef>
              <a:spcAft>
                <a:spcPts val="0"/>
              </a:spcAft>
              <a:buNone/>
            </a:pPr>
            <a:endParaRPr lang="ja-JP" altLang="en-US" dirty="0" smtClean="0">
              <a:latin typeface="ＭＳ ゴシック" panose="020B0609070205080204" pitchFamily="49" charset="-128"/>
              <a:ea typeface="ＭＳ ゴシック" panose="020B0609070205080204" pitchFamily="49" charset="-128"/>
            </a:endParaRPr>
          </a:p>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7:notes"/>
          <p:cNvSpPr>
            <a:spLocks noGrp="1" noRot="1" noChangeAspect="1"/>
          </p:cNvSpPr>
          <p:nvPr>
            <p:ph type="sldImg" idx="2"/>
          </p:nvPr>
        </p:nvSpPr>
        <p:spPr>
          <a:xfrm>
            <a:off x="1168400" y="1243013"/>
            <a:ext cx="4460875" cy="3346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0" name="Google Shape;170;p7:notes"/>
          <p:cNvSpPr txBox="1">
            <a:spLocks noGrp="1"/>
          </p:cNvSpPr>
          <p:nvPr>
            <p:ph type="body" idx="1"/>
          </p:nvPr>
        </p:nvSpPr>
        <p:spPr>
          <a:xfrm>
            <a:off x="679768" y="4777196"/>
            <a:ext cx="5438140" cy="3908613"/>
          </a:xfrm>
          <a:prstGeom prst="rect">
            <a:avLst/>
          </a:prstGeom>
          <a:noFill/>
          <a:ln>
            <a:noFill/>
          </a:ln>
        </p:spPr>
        <p:txBody>
          <a:bodyPr spcFirstLastPara="1" wrap="square" lIns="91300" tIns="45650" rIns="91300" bIns="45650" anchor="t" anchorCtr="0">
            <a:noAutofit/>
          </a:bodyPr>
          <a:lstStyle/>
          <a:p>
            <a:pPr marL="0" lvl="0" indent="0" algn="l" rtl="0">
              <a:spcBef>
                <a:spcPts val="0"/>
              </a:spcBef>
              <a:spcAft>
                <a:spcPts val="0"/>
              </a:spcAft>
              <a:buNone/>
            </a:pPr>
            <a:r>
              <a:rPr lang="en-US" altLang="ja-JP" dirty="0" smtClean="0">
                <a:latin typeface="ＭＳ ゴシック" panose="020B0609070205080204" pitchFamily="49" charset="-128"/>
                <a:ea typeface="ＭＳ ゴシック" panose="020B0609070205080204" pitchFamily="49" charset="-128"/>
              </a:rPr>
              <a:t>【</a:t>
            </a:r>
            <a:r>
              <a:rPr lang="ja-JP" altLang="en-US" dirty="0" smtClean="0">
                <a:latin typeface="ＭＳ ゴシック" panose="020B0609070205080204" pitchFamily="49" charset="-128"/>
                <a:ea typeface="ＭＳ ゴシック" panose="020B0609070205080204" pitchFamily="49" charset="-128"/>
              </a:rPr>
              <a:t>進行例</a:t>
            </a:r>
            <a:r>
              <a:rPr lang="en-US" altLang="ja-JP" dirty="0" smtClean="0">
                <a:latin typeface="ＭＳ ゴシック" panose="020B0609070205080204" pitchFamily="49" charset="-128"/>
                <a:ea typeface="ＭＳ ゴシック" panose="020B0609070205080204" pitchFamily="49" charset="-128"/>
              </a:rPr>
              <a:t>】</a:t>
            </a:r>
          </a:p>
          <a:p>
            <a:pPr marL="0" lvl="0" indent="0" algn="l" rtl="0">
              <a:spcBef>
                <a:spcPts val="0"/>
              </a:spcBef>
              <a:spcAft>
                <a:spcPts val="0"/>
              </a:spcAft>
              <a:buNone/>
            </a:pPr>
            <a:r>
              <a:rPr lang="en-US" altLang="ja-JP" dirty="0" smtClean="0">
                <a:latin typeface="ＭＳ ゴシック" panose="020B0609070205080204" pitchFamily="49" charset="-128"/>
                <a:ea typeface="ＭＳ ゴシック" panose="020B0609070205080204" pitchFamily="49" charset="-128"/>
              </a:rPr>
              <a:t>○</a:t>
            </a:r>
            <a:r>
              <a:rPr lang="ja-JP" altLang="en-US" dirty="0" smtClean="0">
                <a:latin typeface="ＭＳ ゴシック" panose="020B0609070205080204" pitchFamily="49" charset="-128"/>
                <a:ea typeface="ＭＳ ゴシック" panose="020B0609070205080204" pitchFamily="49" charset="-128"/>
              </a:rPr>
              <a:t>児童生徒が、「自分で考え取り組むことができる問いや学習課題とするには、どのような工夫が必要でしょうか。」各自の考えをグループで交流しましょう。</a:t>
            </a:r>
          </a:p>
          <a:p>
            <a:pPr marL="0" lvl="0" indent="0" algn="l" rtl="0">
              <a:spcBef>
                <a:spcPts val="0"/>
              </a:spcBef>
              <a:spcAft>
                <a:spcPts val="0"/>
              </a:spcAft>
              <a:buNone/>
            </a:pPr>
            <a:r>
              <a:rPr lang="ja-JP" altLang="en-US" dirty="0" smtClean="0">
                <a:latin typeface="ＭＳ ゴシック" panose="020B0609070205080204" pitchFamily="49" charset="-128"/>
                <a:ea typeface="ＭＳ ゴシック" panose="020B0609070205080204" pitchFamily="49" charset="-128"/>
              </a:rPr>
              <a:t>○お互いの考えについて、具体的に知りたいこと等は質問してください。</a:t>
            </a:r>
          </a:p>
          <a:p>
            <a:pPr marL="0" lvl="0" indent="0" algn="l" rtl="0">
              <a:spcBef>
                <a:spcPts val="0"/>
              </a:spcBef>
              <a:spcAft>
                <a:spcPts val="0"/>
              </a:spcAft>
              <a:buNone/>
            </a:pPr>
            <a:r>
              <a:rPr lang="ja-JP" altLang="en-US" dirty="0" smtClean="0">
                <a:latin typeface="ＭＳ ゴシック" panose="020B0609070205080204" pitchFamily="49" charset="-128"/>
                <a:ea typeface="ＭＳ ゴシック" panose="020B0609070205080204" pitchFamily="49" charset="-128"/>
              </a:rPr>
              <a:t>○各グループで整理した考えは、全体で共有します。</a:t>
            </a:r>
            <a:endParaRPr lang="en-US" altLang="ja-JP" dirty="0" smtClean="0">
              <a:latin typeface="ＭＳ ゴシック" panose="020B0609070205080204" pitchFamily="49" charset="-128"/>
              <a:ea typeface="ＭＳ ゴシック" panose="020B0609070205080204" pitchFamily="49" charset="-128"/>
            </a:endParaRPr>
          </a:p>
          <a:p>
            <a:pPr marL="0" lvl="0" indent="0" algn="l" rtl="0">
              <a:spcBef>
                <a:spcPts val="0"/>
              </a:spcBef>
              <a:spcAft>
                <a:spcPts val="0"/>
              </a:spcAft>
              <a:buNone/>
            </a:pPr>
            <a:r>
              <a:rPr lang="ja-JP" altLang="en-US" dirty="0" smtClean="0">
                <a:latin typeface="ＭＳ ゴシック" panose="020B0609070205080204" pitchFamily="49" charset="-128"/>
                <a:ea typeface="ＭＳ ゴシック" panose="020B0609070205080204" pitchFamily="49" charset="-128"/>
              </a:rPr>
              <a:t>　（発表時間が不足する場合は、各グループがまとめたものを共有フォルダ等で供覧する。）</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altLang="ja-JP" sz="1200" dirty="0" smtClean="0">
              <a:latin typeface="ＭＳ ゴシック" panose="020B0609070205080204" pitchFamily="49" charset="-128"/>
              <a:ea typeface="ＭＳ ゴシック" panose="020B0609070205080204" pitchFamily="49" charset="-128"/>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altLang="ja-JP" sz="1200" dirty="0" smtClean="0">
                <a:latin typeface="ＭＳ ゴシック" panose="020B0609070205080204" pitchFamily="49" charset="-128"/>
                <a:ea typeface="ＭＳ ゴシック" panose="020B0609070205080204" pitchFamily="49" charset="-128"/>
              </a:rPr>
              <a:t>【</a:t>
            </a:r>
            <a:r>
              <a:rPr lang="ja-JP" altLang="en-US" sz="1200" dirty="0" smtClean="0">
                <a:latin typeface="ＭＳ ゴシック" panose="020B0609070205080204" pitchFamily="49" charset="-128"/>
                <a:ea typeface="ＭＳ ゴシック" panose="020B0609070205080204" pitchFamily="49" charset="-128"/>
              </a:rPr>
              <a:t>留意点（補足）</a:t>
            </a:r>
            <a:r>
              <a:rPr lang="en-US" altLang="ja-JP" sz="1200" dirty="0" smtClean="0">
                <a:latin typeface="ＭＳ ゴシック" panose="020B0609070205080204" pitchFamily="49" charset="-128"/>
                <a:ea typeface="ＭＳ ゴシック" panose="020B0609070205080204" pitchFamily="49" charset="-128"/>
              </a:rPr>
              <a:t>】</a:t>
            </a:r>
            <a:endParaRPr lang="en-US" altLang="ja-JP" dirty="0" smtClean="0">
              <a:latin typeface="ＭＳ ゴシック" panose="020B0609070205080204" pitchFamily="49" charset="-128"/>
              <a:ea typeface="ＭＳ ゴシック" panose="020B0609070205080204" pitchFamily="49" charset="-128"/>
            </a:endParaRPr>
          </a:p>
          <a:p>
            <a:pPr marL="0" lvl="0" indent="0" algn="l" rtl="0">
              <a:spcBef>
                <a:spcPts val="0"/>
              </a:spcBef>
              <a:spcAft>
                <a:spcPts val="0"/>
              </a:spcAft>
              <a:buNone/>
            </a:pPr>
            <a:r>
              <a:rPr lang="en-US" altLang="ja-JP" dirty="0" smtClean="0">
                <a:latin typeface="ＭＳ ゴシック" panose="020B0609070205080204" pitchFamily="49" charset="-128"/>
                <a:ea typeface="ＭＳ ゴシック" panose="020B0609070205080204" pitchFamily="49" charset="-128"/>
              </a:rPr>
              <a:t>※</a:t>
            </a:r>
            <a:r>
              <a:rPr lang="ja-JP" altLang="en-US" dirty="0" smtClean="0">
                <a:latin typeface="ＭＳ ゴシック" panose="020B0609070205080204" pitchFamily="49" charset="-128"/>
                <a:ea typeface="ＭＳ ゴシック" panose="020B0609070205080204" pitchFamily="49" charset="-128"/>
              </a:rPr>
              <a:t>タブレットを使い、参加者の意見を集約して整理したり、テキストマイニングを使ったりして、改善策や工夫について意見を交流します。</a:t>
            </a:r>
          </a:p>
          <a:p>
            <a:pPr marL="0" lvl="0" indent="0" algn="l" rtl="0">
              <a:spcBef>
                <a:spcPts val="0"/>
              </a:spcBef>
              <a:spcAft>
                <a:spcPts val="0"/>
              </a:spcAft>
              <a:buNone/>
            </a:pPr>
            <a:r>
              <a:rPr lang="en-US" altLang="ja-JP" dirty="0" smtClean="0">
                <a:latin typeface="ＭＳ ゴシック" panose="020B0609070205080204" pitchFamily="49" charset="-128"/>
                <a:ea typeface="ＭＳ ゴシック" panose="020B0609070205080204" pitchFamily="49" charset="-128"/>
              </a:rPr>
              <a:t>※</a:t>
            </a:r>
            <a:r>
              <a:rPr lang="ja-JP" altLang="en-US" dirty="0" smtClean="0">
                <a:latin typeface="ＭＳ ゴシック" panose="020B0609070205080204" pitchFamily="49" charset="-128"/>
                <a:ea typeface="ＭＳ ゴシック" panose="020B0609070205080204" pitchFamily="49" charset="-128"/>
              </a:rPr>
              <a:t>意見交流や全体共有の方法</a:t>
            </a:r>
            <a:endParaRPr dirty="0">
              <a:latin typeface="ＭＳ ゴシック" panose="020B0609070205080204" pitchFamily="49" charset="-128"/>
              <a:ea typeface="ＭＳ ゴシック" panose="020B0609070205080204" pitchFamily="49" charset="-128"/>
            </a:endParaRPr>
          </a:p>
          <a:p>
            <a:pPr marL="0" lvl="0" indent="0" algn="l" rtl="0">
              <a:spcBef>
                <a:spcPts val="0"/>
              </a:spcBef>
              <a:spcAft>
                <a:spcPts val="0"/>
              </a:spcAft>
              <a:buNone/>
            </a:pPr>
            <a:r>
              <a:rPr lang="en-US" altLang="ja-JP" dirty="0" smtClean="0">
                <a:latin typeface="ＭＳ ゴシック" panose="020B0609070205080204" pitchFamily="49" charset="-128"/>
                <a:ea typeface="ＭＳ ゴシック" panose="020B0609070205080204" pitchFamily="49" charset="-128"/>
              </a:rPr>
              <a:t>  </a:t>
            </a:r>
            <a:r>
              <a:rPr lang="ja-JP" dirty="0" smtClean="0">
                <a:latin typeface="ＭＳ ゴシック" panose="020B0609070205080204" pitchFamily="49" charset="-128"/>
                <a:ea typeface="ＭＳ ゴシック" panose="020B0609070205080204" pitchFamily="49" charset="-128"/>
              </a:rPr>
              <a:t>・付箋紙</a:t>
            </a:r>
            <a:r>
              <a:rPr lang="ja-JP" altLang="en-US" dirty="0" smtClean="0">
                <a:latin typeface="ＭＳ ゴシック" panose="020B0609070205080204" pitchFamily="49" charset="-128"/>
                <a:ea typeface="ＭＳ ゴシック" panose="020B0609070205080204" pitchFamily="49" charset="-128"/>
              </a:rPr>
              <a:t>を広用紙でグルーピング</a:t>
            </a:r>
            <a:endParaRPr dirty="0">
              <a:latin typeface="ＭＳ ゴシック" panose="020B0609070205080204" pitchFamily="49" charset="-128"/>
              <a:ea typeface="ＭＳ ゴシック" panose="020B0609070205080204" pitchFamily="49" charset="-128"/>
            </a:endParaRPr>
          </a:p>
          <a:p>
            <a:pPr marL="0" lvl="0" indent="0" algn="l" rtl="0">
              <a:spcBef>
                <a:spcPts val="0"/>
              </a:spcBef>
              <a:spcAft>
                <a:spcPts val="0"/>
              </a:spcAft>
              <a:buNone/>
            </a:pPr>
            <a:r>
              <a:rPr lang="en-US" altLang="ja-JP" dirty="0" smtClean="0">
                <a:latin typeface="ＭＳ ゴシック" panose="020B0609070205080204" pitchFamily="49" charset="-128"/>
                <a:ea typeface="ＭＳ ゴシック" panose="020B0609070205080204" pitchFamily="49" charset="-128"/>
              </a:rPr>
              <a:t>  </a:t>
            </a:r>
            <a:r>
              <a:rPr lang="ja-JP" dirty="0" smtClean="0">
                <a:latin typeface="ＭＳ ゴシック" panose="020B0609070205080204" pitchFamily="49" charset="-128"/>
                <a:ea typeface="ＭＳ ゴシック" panose="020B0609070205080204" pitchFamily="49" charset="-128"/>
              </a:rPr>
              <a:t>・</a:t>
            </a:r>
            <a:r>
              <a:rPr lang="ja-JP" dirty="0">
                <a:latin typeface="ＭＳ ゴシック" panose="020B0609070205080204" pitchFamily="49" charset="-128"/>
                <a:ea typeface="ＭＳ ゴシック" panose="020B0609070205080204" pitchFamily="49" charset="-128"/>
              </a:rPr>
              <a:t>汎用的クラウドツールの活用</a:t>
            </a:r>
            <a:r>
              <a:rPr lang="ja-JP" dirty="0" smtClean="0">
                <a:latin typeface="ＭＳ ゴシック" panose="020B0609070205080204" pitchFamily="49" charset="-128"/>
                <a:ea typeface="ＭＳ ゴシック" panose="020B0609070205080204" pitchFamily="49" charset="-128"/>
              </a:rPr>
              <a:t>（</a:t>
            </a:r>
            <a:r>
              <a:rPr lang="ja-JP" altLang="en-US" dirty="0" smtClean="0">
                <a:latin typeface="ＭＳ ゴシック" panose="020B0609070205080204" pitchFamily="49" charset="-128"/>
                <a:ea typeface="ＭＳ ゴシック" panose="020B0609070205080204" pitchFamily="49" charset="-128"/>
              </a:rPr>
              <a:t>グーグルスライド</a:t>
            </a:r>
            <a:r>
              <a:rPr lang="ja-JP" dirty="0" smtClean="0">
                <a:latin typeface="ＭＳ ゴシック" panose="020B0609070205080204" pitchFamily="49" charset="-128"/>
                <a:ea typeface="ＭＳ ゴシック" panose="020B0609070205080204" pitchFamily="49" charset="-128"/>
              </a:rPr>
              <a:t>や</a:t>
            </a:r>
            <a:r>
              <a:rPr lang="ja-JP" dirty="0">
                <a:latin typeface="ＭＳ ゴシック" panose="020B0609070205080204" pitchFamily="49" charset="-128"/>
                <a:ea typeface="ＭＳ ゴシック" panose="020B0609070205080204" pitchFamily="49" charset="-128"/>
              </a:rPr>
              <a:t>スプレッドシート</a:t>
            </a:r>
            <a:r>
              <a:rPr lang="ja-JP" dirty="0" smtClean="0">
                <a:latin typeface="ＭＳ ゴシック" panose="020B0609070205080204" pitchFamily="49" charset="-128"/>
                <a:ea typeface="ＭＳ ゴシック" panose="020B0609070205080204" pitchFamily="49" charset="-128"/>
              </a:rPr>
              <a:t>等の</a:t>
            </a:r>
            <a:r>
              <a:rPr lang="ja-JP" dirty="0">
                <a:latin typeface="ＭＳ ゴシック" panose="020B0609070205080204" pitchFamily="49" charset="-128"/>
                <a:ea typeface="ＭＳ ゴシック" panose="020B0609070205080204" pitchFamily="49" charset="-128"/>
              </a:rPr>
              <a:t>共同編集）</a:t>
            </a:r>
            <a:endParaRPr dirty="0">
              <a:latin typeface="ＭＳ ゴシック" panose="020B0609070205080204" pitchFamily="49" charset="-128"/>
              <a:ea typeface="ＭＳ ゴシック" panose="020B0609070205080204" pitchFamily="49" charset="-128"/>
            </a:endParaRPr>
          </a:p>
          <a:p>
            <a:pPr marL="0" lvl="0" indent="0" algn="l" rtl="0">
              <a:spcBef>
                <a:spcPts val="0"/>
              </a:spcBef>
              <a:spcAft>
                <a:spcPts val="0"/>
              </a:spcAft>
              <a:buNone/>
            </a:pPr>
            <a:r>
              <a:rPr lang="en-US" altLang="ja-JP" dirty="0">
                <a:latin typeface="ＭＳ ゴシック" panose="020B0609070205080204" pitchFamily="49" charset="-128"/>
                <a:ea typeface="ＭＳ ゴシック" panose="020B0609070205080204" pitchFamily="49" charset="-128"/>
              </a:rPr>
              <a:t> </a:t>
            </a:r>
            <a:r>
              <a:rPr lang="en-US" altLang="ja-JP" dirty="0" smtClean="0">
                <a:latin typeface="ＭＳ ゴシック" panose="020B0609070205080204" pitchFamily="49" charset="-128"/>
                <a:ea typeface="ＭＳ ゴシック" panose="020B0609070205080204" pitchFamily="49" charset="-128"/>
              </a:rPr>
              <a:t> </a:t>
            </a:r>
            <a:r>
              <a:rPr lang="ja-JP" dirty="0" smtClean="0">
                <a:latin typeface="ＭＳ ゴシック" panose="020B0609070205080204" pitchFamily="49" charset="-128"/>
                <a:ea typeface="ＭＳ ゴシック" panose="020B0609070205080204" pitchFamily="49" charset="-128"/>
              </a:rPr>
              <a:t>・ワールドカフェ</a:t>
            </a:r>
            <a:r>
              <a:rPr lang="ja-JP" altLang="en-US" dirty="0" smtClean="0">
                <a:latin typeface="ＭＳ ゴシック" panose="020B0609070205080204" pitchFamily="49" charset="-128"/>
                <a:ea typeface="ＭＳ ゴシック" panose="020B0609070205080204" pitchFamily="49" charset="-128"/>
              </a:rPr>
              <a:t>（全体共有の場面）</a:t>
            </a:r>
            <a:endParaRPr lang="en-US" altLang="ja-JP" dirty="0" smtClean="0">
              <a:latin typeface="ＭＳ ゴシック" panose="020B0609070205080204" pitchFamily="49" charset="-128"/>
              <a:ea typeface="ＭＳ ゴシック" panose="020B0609070205080204" pitchFamily="49" charset="-128"/>
            </a:endParaRPr>
          </a:p>
          <a:p>
            <a:pPr marL="0" lvl="0" indent="0" algn="l" rtl="0">
              <a:spcBef>
                <a:spcPts val="0"/>
              </a:spcBef>
              <a:spcAft>
                <a:spcPts val="0"/>
              </a:spcAft>
              <a:buNone/>
            </a:pPr>
            <a:r>
              <a:rPr lang="ja-JP" altLang="en-US" dirty="0" smtClean="0">
                <a:latin typeface="ＭＳ ゴシック" panose="020B0609070205080204" pitchFamily="49" charset="-128"/>
                <a:ea typeface="ＭＳ ゴシック" panose="020B0609070205080204" pitchFamily="49" charset="-128"/>
              </a:rPr>
              <a:t>  ・テキストマイニング</a:t>
            </a:r>
            <a:endParaRPr dirty="0">
              <a:latin typeface="ＭＳ ゴシック" panose="020B0609070205080204" pitchFamily="49" charset="-128"/>
              <a:ea typeface="ＭＳ ゴシック" panose="020B0609070205080204" pitchFamily="49"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8:notes"/>
          <p:cNvSpPr>
            <a:spLocks noGrp="1" noRot="1" noChangeAspect="1"/>
          </p:cNvSpPr>
          <p:nvPr>
            <p:ph type="sldImg" idx="2"/>
          </p:nvPr>
        </p:nvSpPr>
        <p:spPr>
          <a:xfrm>
            <a:off x="1168400" y="1243013"/>
            <a:ext cx="4460875" cy="3346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7" name="Google Shape;177;p8:notes"/>
          <p:cNvSpPr txBox="1">
            <a:spLocks noGrp="1"/>
          </p:cNvSpPr>
          <p:nvPr>
            <p:ph type="body" idx="1"/>
          </p:nvPr>
        </p:nvSpPr>
        <p:spPr>
          <a:xfrm>
            <a:off x="679768" y="4777196"/>
            <a:ext cx="5438140" cy="3908613"/>
          </a:xfrm>
          <a:prstGeom prst="rect">
            <a:avLst/>
          </a:prstGeom>
          <a:noFill/>
          <a:ln>
            <a:noFill/>
          </a:ln>
        </p:spPr>
        <p:txBody>
          <a:bodyPr spcFirstLastPara="1" wrap="square" lIns="91300" tIns="45650" rIns="91300" bIns="45650" anchor="t" anchorCtr="0">
            <a:noAutofit/>
          </a:bodyPr>
          <a:lstStyle/>
          <a:p>
            <a:pPr marL="0" lvl="0" indent="0" algn="l" rtl="0">
              <a:spcBef>
                <a:spcPts val="0"/>
              </a:spcBef>
              <a:spcAft>
                <a:spcPts val="0"/>
              </a:spcAft>
              <a:buNone/>
            </a:pPr>
            <a:r>
              <a:rPr lang="en-US" altLang="ja-JP" dirty="0" smtClean="0">
                <a:latin typeface="ＭＳ ゴシック" panose="020B0609070205080204" pitchFamily="49" charset="-128"/>
                <a:ea typeface="ＭＳ ゴシック" panose="020B0609070205080204" pitchFamily="49" charset="-128"/>
              </a:rPr>
              <a:t>【</a:t>
            </a:r>
            <a:r>
              <a:rPr lang="ja-JP" altLang="en-US" dirty="0" smtClean="0">
                <a:latin typeface="ＭＳ ゴシック" panose="020B0609070205080204" pitchFamily="49" charset="-128"/>
                <a:ea typeface="ＭＳ ゴシック" panose="020B0609070205080204" pitchFamily="49" charset="-128"/>
              </a:rPr>
              <a:t>進行例</a:t>
            </a:r>
            <a:r>
              <a:rPr lang="en-US" altLang="ja-JP" dirty="0" smtClean="0">
                <a:latin typeface="ＭＳ ゴシック" panose="020B0609070205080204" pitchFamily="49" charset="-128"/>
                <a:ea typeface="ＭＳ ゴシック" panose="020B0609070205080204" pitchFamily="49" charset="-128"/>
              </a:rPr>
              <a:t>】</a:t>
            </a:r>
          </a:p>
          <a:p>
            <a:pPr marL="0" lvl="0" indent="0" algn="l" rtl="0">
              <a:spcBef>
                <a:spcPts val="0"/>
              </a:spcBef>
              <a:spcAft>
                <a:spcPts val="0"/>
              </a:spcAft>
              <a:buNone/>
            </a:pPr>
            <a:r>
              <a:rPr lang="ja-JP" altLang="en-US" dirty="0" smtClean="0">
                <a:latin typeface="ＭＳ ゴシック" panose="020B0609070205080204" pitchFamily="49" charset="-128"/>
                <a:ea typeface="ＭＳ ゴシック" panose="020B0609070205080204" pitchFamily="49" charset="-128"/>
              </a:rPr>
              <a:t>○それでは、本日の研修を振り返り、これから自分が取り組むことをまとめましょう。</a:t>
            </a:r>
            <a:endParaRPr lang="en-US" altLang="ja-JP" dirty="0" smtClean="0">
              <a:latin typeface="ＭＳ ゴシック" panose="020B0609070205080204" pitchFamily="49" charset="-128"/>
              <a:ea typeface="ＭＳ ゴシック" panose="020B0609070205080204" pitchFamily="49" charset="-128"/>
            </a:endParaRPr>
          </a:p>
          <a:p>
            <a:pPr marL="0" lvl="0" indent="0" algn="l" rtl="0">
              <a:spcBef>
                <a:spcPts val="0"/>
              </a:spcBef>
              <a:spcAft>
                <a:spcPts val="0"/>
              </a:spcAft>
              <a:buNone/>
            </a:pPr>
            <a:r>
              <a:rPr lang="ja-JP" altLang="en-US" dirty="0" smtClean="0">
                <a:latin typeface="ＭＳ ゴシック" panose="020B0609070205080204" pitchFamily="49" charset="-128"/>
                <a:ea typeface="ＭＳ ゴシック" panose="020B0609070205080204" pitchFamily="49" charset="-128"/>
              </a:rPr>
              <a:t>○研修を通して気付いたことや考えが深まったことを書きましょう。</a:t>
            </a:r>
            <a:endParaRPr lang="en-US" altLang="ja-JP" dirty="0" smtClean="0">
              <a:latin typeface="ＭＳ ゴシック" panose="020B0609070205080204" pitchFamily="49" charset="-128"/>
              <a:ea typeface="ＭＳ ゴシック" panose="020B0609070205080204" pitchFamily="49" charset="-128"/>
            </a:endParaRPr>
          </a:p>
          <a:p>
            <a:pPr marL="0" lvl="0" indent="0" algn="l" rtl="0">
              <a:spcBef>
                <a:spcPts val="0"/>
              </a:spcBef>
              <a:spcAft>
                <a:spcPts val="0"/>
              </a:spcAft>
              <a:buNone/>
            </a:pPr>
            <a:r>
              <a:rPr lang="ja-JP" altLang="en-US" dirty="0" smtClean="0">
                <a:latin typeface="ＭＳ ゴシック" panose="020B0609070205080204" pitchFamily="49" charset="-128"/>
                <a:ea typeface="ＭＳ ゴシック" panose="020B0609070205080204" pitchFamily="49" charset="-128"/>
              </a:rPr>
              <a:t>○児童生徒が課題解決に向けて、自ら取り組む問いや学習課題の工夫に向けて、これから取り組むことを</a:t>
            </a:r>
            <a:r>
              <a:rPr lang="ja-JP" altLang="en-US" dirty="0">
                <a:latin typeface="ＭＳ ゴシック" panose="020B0609070205080204" pitchFamily="49" charset="-128"/>
                <a:ea typeface="ＭＳ ゴシック" panose="020B0609070205080204" pitchFamily="49" charset="-128"/>
              </a:rPr>
              <a:t>まとめ</a:t>
            </a:r>
            <a:r>
              <a:rPr lang="ja-JP" altLang="en-US" dirty="0" smtClean="0">
                <a:latin typeface="ＭＳ ゴシック" panose="020B0609070205080204" pitchFamily="49" charset="-128"/>
                <a:ea typeface="ＭＳ ゴシック" panose="020B0609070205080204" pitchFamily="49" charset="-128"/>
              </a:rPr>
              <a:t>ましょう。</a:t>
            </a:r>
            <a:endParaRPr lang="en-US" altLang="ja-JP" dirty="0" smtClean="0">
              <a:latin typeface="ＭＳ ゴシック" panose="020B0609070205080204" pitchFamily="49" charset="-128"/>
              <a:ea typeface="ＭＳ ゴシック" panose="020B0609070205080204" pitchFamily="49" charset="-128"/>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altLang="ja-JP" sz="1200" dirty="0" smtClean="0">
              <a:latin typeface="ＭＳ ゴシック" panose="020B0609070205080204" pitchFamily="49" charset="-128"/>
              <a:ea typeface="ＭＳ ゴシック" panose="020B0609070205080204" pitchFamily="49" charset="-128"/>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altLang="ja-JP" sz="1200" dirty="0" smtClean="0">
                <a:latin typeface="ＭＳ ゴシック" panose="020B0609070205080204" pitchFamily="49" charset="-128"/>
                <a:ea typeface="ＭＳ ゴシック" panose="020B0609070205080204" pitchFamily="49" charset="-128"/>
              </a:rPr>
              <a:t>【</a:t>
            </a:r>
            <a:r>
              <a:rPr lang="ja-JP" altLang="en-US" sz="1200" dirty="0" smtClean="0">
                <a:latin typeface="ＭＳ ゴシック" panose="020B0609070205080204" pitchFamily="49" charset="-128"/>
                <a:ea typeface="ＭＳ ゴシック" panose="020B0609070205080204" pitchFamily="49" charset="-128"/>
              </a:rPr>
              <a:t>留意点（補足）</a:t>
            </a:r>
            <a:r>
              <a:rPr lang="en-US" altLang="ja-JP" sz="1200" dirty="0" smtClean="0">
                <a:latin typeface="ＭＳ ゴシック" panose="020B0609070205080204" pitchFamily="49" charset="-128"/>
                <a:ea typeface="ＭＳ ゴシック" panose="020B0609070205080204" pitchFamily="49" charset="-128"/>
              </a:rPr>
              <a:t>】</a:t>
            </a:r>
          </a:p>
          <a:p>
            <a:pPr marL="0" lvl="0" indent="0"/>
            <a:r>
              <a:rPr lang="en-US" altLang="ja-JP" dirty="0">
                <a:latin typeface="ＭＳ ゴシック" panose="020B0609070205080204" pitchFamily="49" charset="-128"/>
                <a:ea typeface="ＭＳ ゴシック" panose="020B0609070205080204" pitchFamily="49" charset="-128"/>
              </a:rPr>
              <a:t>※</a:t>
            </a:r>
            <a:r>
              <a:rPr lang="ja-JP" altLang="en-US" dirty="0">
                <a:latin typeface="ＭＳ ゴシック" panose="020B0609070205080204" pitchFamily="49" charset="-128"/>
                <a:ea typeface="ＭＳ ゴシック" panose="020B0609070205080204" pitchFamily="49" charset="-128"/>
              </a:rPr>
              <a:t>数人に発表してもらいます。</a:t>
            </a:r>
          </a:p>
          <a:p>
            <a:pPr marL="0" lvl="0" indent="0" algn="l" rtl="0">
              <a:spcBef>
                <a:spcPts val="0"/>
              </a:spcBef>
              <a:spcAft>
                <a:spcPts val="0"/>
              </a:spcAft>
              <a:buNone/>
            </a:pPr>
            <a:r>
              <a:rPr lang="en-US" altLang="ja-JP" dirty="0" smtClean="0">
                <a:latin typeface="ＭＳ ゴシック" panose="020B0609070205080204" pitchFamily="49" charset="-128"/>
                <a:ea typeface="ＭＳ ゴシック" panose="020B0609070205080204" pitchFamily="49" charset="-128"/>
              </a:rPr>
              <a:t>※</a:t>
            </a:r>
            <a:r>
              <a:rPr lang="ja-JP" altLang="en-US" dirty="0" smtClean="0">
                <a:latin typeface="ＭＳ ゴシック" panose="020B0609070205080204" pitchFamily="49" charset="-128"/>
                <a:ea typeface="ＭＳ ゴシック" panose="020B0609070205080204" pitchFamily="49" charset="-128"/>
              </a:rPr>
              <a:t>発表の際は、グループ、経験年数、担当学年、担当教科のバランス等を考慮することも考えられます。</a:t>
            </a:r>
          </a:p>
          <a:p>
            <a:pPr marL="0" lvl="0" indent="0" algn="l" rtl="0">
              <a:spcBef>
                <a:spcPts val="0"/>
              </a:spcBef>
              <a:spcAft>
                <a:spcPts val="0"/>
              </a:spcAft>
              <a:buNone/>
            </a:pPr>
            <a:endParaRPr lang="en-US" altLang="ja-JP"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31c3a9cba31_6_4:notes"/>
          <p:cNvSpPr>
            <a:spLocks noGrp="1" noRot="1" noChangeAspect="1"/>
          </p:cNvSpPr>
          <p:nvPr>
            <p:ph type="sldImg" idx="2"/>
          </p:nvPr>
        </p:nvSpPr>
        <p:spPr>
          <a:xfrm>
            <a:off x="1168400" y="1243013"/>
            <a:ext cx="4460875" cy="3346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31c3a9cba31_6_4:notes"/>
          <p:cNvSpPr txBox="1">
            <a:spLocks noGrp="1"/>
          </p:cNvSpPr>
          <p:nvPr>
            <p:ph type="body" idx="1"/>
          </p:nvPr>
        </p:nvSpPr>
        <p:spPr>
          <a:xfrm>
            <a:off x="679768" y="4777196"/>
            <a:ext cx="5438100" cy="3908700"/>
          </a:xfrm>
          <a:prstGeom prst="rect">
            <a:avLst/>
          </a:prstGeom>
        </p:spPr>
        <p:txBody>
          <a:bodyPr spcFirstLastPara="1" wrap="square" lIns="91300" tIns="45650" rIns="91300" bIns="45650" anchor="t" anchorCtr="0">
            <a:noAutofit/>
          </a:bodyPr>
          <a:lstStyle/>
          <a:p>
            <a:pPr marL="0" lvl="0" indent="0" algn="l" rtl="0">
              <a:spcBef>
                <a:spcPts val="0"/>
              </a:spcBef>
              <a:spcAft>
                <a:spcPts val="0"/>
              </a:spcAft>
              <a:buNone/>
            </a:pPr>
            <a:r>
              <a:rPr lang="en-US" altLang="ja-JP" dirty="0" smtClean="0">
                <a:latin typeface="ＭＳ ゴシック" panose="020B0609070205080204" pitchFamily="49" charset="-128"/>
                <a:ea typeface="ＭＳ ゴシック" panose="020B0609070205080204" pitchFamily="49" charset="-128"/>
              </a:rPr>
              <a:t>【</a:t>
            </a:r>
            <a:r>
              <a:rPr lang="ja-JP" altLang="en-US" dirty="0" smtClean="0">
                <a:latin typeface="ＭＳ ゴシック" panose="020B0609070205080204" pitchFamily="49" charset="-128"/>
                <a:ea typeface="ＭＳ ゴシック" panose="020B0609070205080204" pitchFamily="49" charset="-128"/>
              </a:rPr>
              <a:t>進行例</a:t>
            </a:r>
            <a:r>
              <a:rPr lang="en-US" altLang="ja-JP" dirty="0" smtClean="0">
                <a:latin typeface="ＭＳ ゴシック" panose="020B0609070205080204" pitchFamily="49" charset="-128"/>
                <a:ea typeface="ＭＳ ゴシック" panose="020B0609070205080204" pitchFamily="49" charset="-128"/>
              </a:rPr>
              <a:t>】</a:t>
            </a:r>
          </a:p>
          <a:p>
            <a:pPr marL="0" lvl="0" indent="0" algn="l" rtl="0">
              <a:spcBef>
                <a:spcPts val="0"/>
              </a:spcBef>
              <a:spcAft>
                <a:spcPts val="0"/>
              </a:spcAft>
              <a:buNone/>
            </a:pPr>
            <a:r>
              <a:rPr lang="ja-JP" altLang="en-US" dirty="0" smtClean="0">
                <a:latin typeface="ＭＳ ゴシック" panose="020B0609070205080204" pitchFamily="49" charset="-128"/>
                <a:ea typeface="ＭＳ ゴシック" panose="020B0609070205080204" pitchFamily="49" charset="-128"/>
              </a:rPr>
              <a:t>〇本校の校内研修のテーマ「・・・」（共通実践事項等）は～～～です。児童生徒が課題解決に向けて、自ら取り組む問いや学習課題の工夫に向けて、学校総体としても～～～しましょう。</a:t>
            </a:r>
            <a:endParaRPr lang="en-US" altLang="ja-JP" dirty="0" smtClean="0">
              <a:latin typeface="ＭＳ ゴシック" panose="020B0609070205080204" pitchFamily="49" charset="-128"/>
              <a:ea typeface="ＭＳ ゴシック" panose="020B0609070205080204" pitchFamily="49" charset="-128"/>
            </a:endParaRPr>
          </a:p>
          <a:p>
            <a:pPr marL="0" lvl="0" indent="0" algn="l" rtl="0">
              <a:spcBef>
                <a:spcPts val="0"/>
              </a:spcBef>
              <a:spcAft>
                <a:spcPts val="0"/>
              </a:spcAft>
              <a:buNone/>
            </a:pPr>
            <a:endParaRPr lang="en-US" dirty="0" smtClean="0">
              <a:latin typeface="ＭＳ ゴシック" panose="020B0609070205080204" pitchFamily="49" charset="-128"/>
              <a:ea typeface="ＭＳ ゴシック" panose="020B0609070205080204" pitchFamily="49" charset="-128"/>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altLang="ja-JP" sz="1200" dirty="0" smtClean="0">
                <a:latin typeface="ＭＳ ゴシック" panose="020B0609070205080204" pitchFamily="49" charset="-128"/>
                <a:ea typeface="ＭＳ ゴシック" panose="020B0609070205080204" pitchFamily="49" charset="-128"/>
              </a:rPr>
              <a:t>【</a:t>
            </a:r>
            <a:r>
              <a:rPr lang="ja-JP" altLang="en-US" sz="1200" dirty="0" smtClean="0">
                <a:latin typeface="ＭＳ ゴシック" panose="020B0609070205080204" pitchFamily="49" charset="-128"/>
                <a:ea typeface="ＭＳ ゴシック" panose="020B0609070205080204" pitchFamily="49" charset="-128"/>
              </a:rPr>
              <a:t>留意点（補足）</a:t>
            </a:r>
            <a:r>
              <a:rPr lang="en-US" altLang="ja-JP" sz="1200" dirty="0" smtClean="0">
                <a:latin typeface="ＭＳ ゴシック" panose="020B0609070205080204" pitchFamily="49" charset="-128"/>
                <a:ea typeface="ＭＳ ゴシック" panose="020B0609070205080204" pitchFamily="49" charset="-128"/>
              </a:rPr>
              <a:t>】</a:t>
            </a:r>
          </a:p>
          <a:p>
            <a:pPr marL="0" lvl="0" indent="0" algn="l" rtl="0">
              <a:spcBef>
                <a:spcPts val="0"/>
              </a:spcBef>
              <a:spcAft>
                <a:spcPts val="0"/>
              </a:spcAft>
              <a:buNone/>
            </a:pPr>
            <a:r>
              <a:rPr lang="en-US" altLang="ja-JP" dirty="0" smtClean="0">
                <a:latin typeface="ＭＳ ゴシック" panose="020B0609070205080204" pitchFamily="49" charset="-128"/>
                <a:ea typeface="ＭＳ ゴシック" panose="020B0609070205080204" pitchFamily="49" charset="-128"/>
              </a:rPr>
              <a:t>※</a:t>
            </a:r>
            <a:r>
              <a:rPr lang="ja-JP" altLang="en-US" dirty="0" smtClean="0">
                <a:latin typeface="ＭＳ ゴシック" panose="020B0609070205080204" pitchFamily="49" charset="-128"/>
                <a:ea typeface="ＭＳ ゴシック" panose="020B0609070205080204" pitchFamily="49" charset="-128"/>
              </a:rPr>
              <a:t>必要に応じて活用してください。</a:t>
            </a:r>
            <a:endParaRPr lang="en-US" altLang="ja-JP" dirty="0" smtClean="0">
              <a:latin typeface="ＭＳ ゴシック" panose="020B0609070205080204" pitchFamily="49" charset="-128"/>
              <a:ea typeface="ＭＳ ゴシック" panose="020B0609070205080204" pitchFamily="49" charset="-128"/>
            </a:endParaRPr>
          </a:p>
          <a:p>
            <a:pPr marL="0" lvl="0" indent="0" algn="l" rtl="0">
              <a:spcBef>
                <a:spcPts val="0"/>
              </a:spcBef>
              <a:spcAft>
                <a:spcPts val="0"/>
              </a:spcAft>
              <a:buNone/>
            </a:pPr>
            <a:r>
              <a:rPr lang="en-US" altLang="ja-JP" dirty="0">
                <a:latin typeface="ＭＳ ゴシック" panose="020B0609070205080204" pitchFamily="49" charset="-128"/>
                <a:ea typeface="ＭＳ ゴシック" panose="020B0609070205080204" pitchFamily="49" charset="-128"/>
              </a:rPr>
              <a:t>※</a:t>
            </a:r>
            <a:r>
              <a:rPr lang="ja-JP" altLang="en-US" dirty="0" smtClean="0">
                <a:latin typeface="ＭＳ ゴシック" panose="020B0609070205080204" pitchFamily="49" charset="-128"/>
                <a:ea typeface="ＭＳ ゴシック" panose="020B0609070205080204" pitchFamily="49" charset="-128"/>
              </a:rPr>
              <a:t>既存の校内研修説明資料等と先生方の意見を関連付けて、学校全体での取組の共有を図ります。</a:t>
            </a:r>
          </a:p>
          <a:p>
            <a:pPr marL="0" lvl="0" indent="0" algn="l" rtl="0">
              <a:spcBef>
                <a:spcPts val="0"/>
              </a:spcBef>
              <a:spcAft>
                <a:spcPts val="0"/>
              </a:spcAft>
              <a:buNone/>
            </a:pPr>
            <a:endParaRPr dirty="0">
              <a:latin typeface="ＭＳ ゴシック" panose="020B0609070205080204" pitchFamily="49" charset="-128"/>
              <a:ea typeface="ＭＳ ゴシック" panose="020B0609070205080204" pitchFamily="49" charset="-128"/>
            </a:endParaRPr>
          </a:p>
        </p:txBody>
      </p:sp>
      <p:sp>
        <p:nvSpPr>
          <p:cNvPr id="137" name="Google Shape;137;g31c3a9cba31_6_4:notes"/>
          <p:cNvSpPr txBox="1">
            <a:spLocks noGrp="1"/>
          </p:cNvSpPr>
          <p:nvPr>
            <p:ph type="sldNum" idx="12"/>
          </p:nvPr>
        </p:nvSpPr>
        <p:spPr>
          <a:xfrm>
            <a:off x="3850444" y="9428584"/>
            <a:ext cx="2945700" cy="498000"/>
          </a:xfrm>
          <a:prstGeom prst="rect">
            <a:avLst/>
          </a:prstGeom>
        </p:spPr>
        <p:txBody>
          <a:bodyPr spcFirstLastPara="1" wrap="square" lIns="91300" tIns="45650" rIns="91300" bIns="4565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ltLang="ja-JP"/>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白紙" type="blank">
  <p:cSld name="BLANK">
    <p:spTree>
      <p:nvGrpSpPr>
        <p:cNvPr id="1" name="Shape 15"/>
        <p:cNvGrpSpPr/>
        <p:nvPr/>
      </p:nvGrpSpPr>
      <p:grpSpPr>
        <a:xfrm>
          <a:off x="0" y="0"/>
          <a:ext cx="0" cy="0"/>
          <a:chOff x="0" y="0"/>
          <a:chExt cx="0" cy="0"/>
        </a:xfrm>
      </p:grpSpPr>
      <p:sp>
        <p:nvSpPr>
          <p:cNvPr id="16" name="Google Shape;16;p1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1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1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タイトルと&#10;縦書きテキスト" type="vertTx">
  <p:cSld name="VERTICAL_TEXT">
    <p:spTree>
      <p:nvGrpSpPr>
        <p:cNvPr id="1" name="Shape 72"/>
        <p:cNvGrpSpPr/>
        <p:nvPr/>
      </p:nvGrpSpPr>
      <p:grpSpPr>
        <a:xfrm>
          <a:off x="0" y="0"/>
          <a:ext cx="0" cy="0"/>
          <a:chOff x="0" y="0"/>
          <a:chExt cx="0" cy="0"/>
        </a:xfrm>
      </p:grpSpPr>
      <p:sp>
        <p:nvSpPr>
          <p:cNvPr id="73" name="Google Shape;73;p19"/>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9"/>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縦書きタイトルと&#10;縦書きテキスト" type="vertTitleAndTx">
  <p:cSld name="VERTICAL_TITLE_AND_VERTICAL_TEXT">
    <p:spTree>
      <p:nvGrpSpPr>
        <p:cNvPr id="1" name="Shape 78"/>
        <p:cNvGrpSpPr/>
        <p:nvPr/>
      </p:nvGrpSpPr>
      <p:grpSpPr>
        <a:xfrm>
          <a:off x="0" y="0"/>
          <a:ext cx="0" cy="0"/>
          <a:chOff x="0" y="0"/>
          <a:chExt cx="0" cy="0"/>
        </a:xfrm>
      </p:grpSpPr>
      <p:sp>
        <p:nvSpPr>
          <p:cNvPr id="79" name="Google Shape;79;p20"/>
          <p:cNvSpPr txBox="1">
            <a:spLocks noGrp="1"/>
          </p:cNvSpPr>
          <p:nvPr>
            <p:ph type="title"/>
          </p:nvPr>
        </p:nvSpPr>
        <p:spPr>
          <a:xfrm rot="5400000">
            <a:off x="4623594" y="2285207"/>
            <a:ext cx="5811838"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20"/>
          <p:cNvSpPr txBox="1">
            <a:spLocks noGrp="1"/>
          </p:cNvSpPr>
          <p:nvPr>
            <p:ph type="body" idx="1"/>
          </p:nvPr>
        </p:nvSpPr>
        <p:spPr>
          <a:xfrm rot="5400000">
            <a:off x="623094" y="370681"/>
            <a:ext cx="5811838"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2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タイトルとコンテンツ" type="obj">
  <p:cSld name="OBJECT">
    <p:spTree>
      <p:nvGrpSpPr>
        <p:cNvPr id="1" name="Shape 19"/>
        <p:cNvGrpSpPr/>
        <p:nvPr/>
      </p:nvGrpSpPr>
      <p:grpSpPr>
        <a:xfrm>
          <a:off x="0" y="0"/>
          <a:ext cx="0" cy="0"/>
          <a:chOff x="0" y="0"/>
          <a:chExt cx="0" cy="0"/>
        </a:xfrm>
      </p:grpSpPr>
      <p:sp>
        <p:nvSpPr>
          <p:cNvPr id="20" name="Google Shape;20;p1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11"/>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 name="Google Shape;22;p1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1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1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タイトル スライド" type="title">
  <p:cSld name="TITLE">
    <p:spTree>
      <p:nvGrpSpPr>
        <p:cNvPr id="1" name="Shape 25"/>
        <p:cNvGrpSpPr/>
        <p:nvPr/>
      </p:nvGrpSpPr>
      <p:grpSpPr>
        <a:xfrm>
          <a:off x="0" y="0"/>
          <a:ext cx="0" cy="0"/>
          <a:chOff x="0" y="0"/>
          <a:chExt cx="0" cy="0"/>
        </a:xfrm>
      </p:grpSpPr>
      <p:sp>
        <p:nvSpPr>
          <p:cNvPr id="26" name="Google Shape;26;p12"/>
          <p:cNvSpPr txBox="1">
            <a:spLocks noGrp="1"/>
          </p:cNvSpPr>
          <p:nvPr>
            <p:ph type="ctrTitle"/>
          </p:nvPr>
        </p:nvSpPr>
        <p:spPr>
          <a:xfrm>
            <a:off x="685800" y="1122363"/>
            <a:ext cx="77724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mbria"/>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12"/>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8" name="Google Shape;28;p1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1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1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セクション見出し" type="secHead">
  <p:cSld name="SECTION_HEADER">
    <p:spTree>
      <p:nvGrpSpPr>
        <p:cNvPr id="1" name="Shape 31"/>
        <p:cNvGrpSpPr/>
        <p:nvPr/>
      </p:nvGrpSpPr>
      <p:grpSpPr>
        <a:xfrm>
          <a:off x="0" y="0"/>
          <a:ext cx="0" cy="0"/>
          <a:chOff x="0" y="0"/>
          <a:chExt cx="0" cy="0"/>
        </a:xfrm>
      </p:grpSpPr>
      <p:sp>
        <p:nvSpPr>
          <p:cNvPr id="32" name="Google Shape;32;p13"/>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mbria"/>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13"/>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4" name="Google Shape;34;p1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1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2 つのコンテンツ" type="twoObj">
  <p:cSld name="TWO_OBJECTS">
    <p:spTree>
      <p:nvGrpSpPr>
        <p:cNvPr id="1" name="Shape 37"/>
        <p:cNvGrpSpPr/>
        <p:nvPr/>
      </p:nvGrpSpPr>
      <p:grpSpPr>
        <a:xfrm>
          <a:off x="0" y="0"/>
          <a:ext cx="0" cy="0"/>
          <a:chOff x="0" y="0"/>
          <a:chExt cx="0" cy="0"/>
        </a:xfrm>
      </p:grpSpPr>
      <p:sp>
        <p:nvSpPr>
          <p:cNvPr id="38" name="Google Shape;38;p14"/>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14"/>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4"/>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1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1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比較" type="twoTxTwoObj">
  <p:cSld name="TWO_OBJECTS_WITH_TEXT">
    <p:spTree>
      <p:nvGrpSpPr>
        <p:cNvPr id="1" name="Shape 44"/>
        <p:cNvGrpSpPr/>
        <p:nvPr/>
      </p:nvGrpSpPr>
      <p:grpSpPr>
        <a:xfrm>
          <a:off x="0" y="0"/>
          <a:ext cx="0" cy="0"/>
          <a:chOff x="0" y="0"/>
          <a:chExt cx="0" cy="0"/>
        </a:xfrm>
      </p:grpSpPr>
      <p:sp>
        <p:nvSpPr>
          <p:cNvPr id="45" name="Google Shape;45;p15"/>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15"/>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15"/>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15"/>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15"/>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1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1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タイトルのみ" type="titleOnly">
  <p:cSld name="TITLE_ONLY">
    <p:spTree>
      <p:nvGrpSpPr>
        <p:cNvPr id="1" name="Shape 53"/>
        <p:cNvGrpSpPr/>
        <p:nvPr/>
      </p:nvGrpSpPr>
      <p:grpSpPr>
        <a:xfrm>
          <a:off x="0" y="0"/>
          <a:ext cx="0" cy="0"/>
          <a:chOff x="0" y="0"/>
          <a:chExt cx="0" cy="0"/>
        </a:xfrm>
      </p:grpSpPr>
      <p:sp>
        <p:nvSpPr>
          <p:cNvPr id="54" name="Google Shape;54;p16"/>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1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1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タイトル付きの&#10;コンテンツ" type="objTx">
  <p:cSld name="OBJECT_WITH_CAPTION_TEXT">
    <p:spTree>
      <p:nvGrpSpPr>
        <p:cNvPr id="1" name="Shape 58"/>
        <p:cNvGrpSpPr/>
        <p:nvPr/>
      </p:nvGrpSpPr>
      <p:grpSpPr>
        <a:xfrm>
          <a:off x="0" y="0"/>
          <a:ext cx="0" cy="0"/>
          <a:chOff x="0" y="0"/>
          <a:chExt cx="0" cy="0"/>
        </a:xfrm>
      </p:grpSpPr>
      <p:sp>
        <p:nvSpPr>
          <p:cNvPr id="59" name="Google Shape;59;p17"/>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mbria"/>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17"/>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17"/>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1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1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タイトル付きの図" type="picTx">
  <p:cSld name="PICTURE_WITH_CAPTION_TEXT">
    <p:spTree>
      <p:nvGrpSpPr>
        <p:cNvPr id="1" name="Shape 65"/>
        <p:cNvGrpSpPr/>
        <p:nvPr/>
      </p:nvGrpSpPr>
      <p:grpSpPr>
        <a:xfrm>
          <a:off x="0" y="0"/>
          <a:ext cx="0" cy="0"/>
          <a:chOff x="0" y="0"/>
          <a:chExt cx="0" cy="0"/>
        </a:xfrm>
      </p:grpSpPr>
      <p:sp>
        <p:nvSpPr>
          <p:cNvPr id="66" name="Google Shape;66;p18"/>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mbria"/>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8"/>
          <p:cNvSpPr>
            <a:spLocks noGrp="1"/>
          </p:cNvSpPr>
          <p:nvPr>
            <p:ph type="pic" idx="2"/>
          </p:nvPr>
        </p:nvSpPr>
        <p:spPr>
          <a:xfrm>
            <a:off x="3887391" y="987426"/>
            <a:ext cx="4629150" cy="4873625"/>
          </a:xfrm>
          <a:prstGeom prst="rect">
            <a:avLst/>
          </a:prstGeom>
          <a:noFill/>
          <a:ln>
            <a:noFill/>
          </a:ln>
        </p:spPr>
      </p:sp>
      <p:sp>
        <p:nvSpPr>
          <p:cNvPr id="68" name="Google Shape;68;p18"/>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9"/>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mbria"/>
              <a:buNone/>
              <a:defRPr sz="4400" b="0" i="0" u="none" strike="noStrike" cap="none">
                <a:solidFill>
                  <a:schemeClr val="dk1"/>
                </a:solidFill>
                <a:latin typeface="Cambria"/>
                <a:ea typeface="Cambria"/>
                <a:cs typeface="Cambria"/>
                <a:sym typeface="Cambr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9"/>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ja-JP"/>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chart" Target="../charts/chart3.xml"/><Relationship Id="rId4" Type="http://schemas.openxmlformats.org/officeDocument/2006/relationships/chart" Target="../charts/char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88" name="Google Shape;88;p1"/>
          <p:cNvPicPr preferRelativeResize="0"/>
          <p:nvPr/>
        </p:nvPicPr>
        <p:blipFill rotWithShape="1">
          <a:blip r:embed="rId3">
            <a:alphaModFix/>
          </a:blip>
          <a:srcRect/>
          <a:stretch/>
        </p:blipFill>
        <p:spPr>
          <a:xfrm>
            <a:off x="4987699" y="4085249"/>
            <a:ext cx="3925455" cy="2307471"/>
          </a:xfrm>
          <a:prstGeom prst="rect">
            <a:avLst/>
          </a:prstGeom>
          <a:noFill/>
          <a:ln>
            <a:noFill/>
          </a:ln>
        </p:spPr>
      </p:pic>
      <p:sp>
        <p:nvSpPr>
          <p:cNvPr id="89" name="Google Shape;89;p1"/>
          <p:cNvSpPr txBox="1"/>
          <p:nvPr/>
        </p:nvSpPr>
        <p:spPr>
          <a:xfrm>
            <a:off x="2394421" y="1371194"/>
            <a:ext cx="4717973" cy="781399"/>
          </a:xfrm>
          <a:prstGeom prst="rect">
            <a:avLst/>
          </a:prstGeom>
          <a:noFill/>
          <a:ln>
            <a:noFill/>
          </a:ln>
        </p:spPr>
        <p:txBody>
          <a:bodyPr spcFirstLastPara="1" wrap="square" lIns="68569" tIns="34275" rIns="68569" bIns="34275" anchor="ctr" anchorCtr="0">
            <a:normAutofit/>
          </a:bodyPr>
          <a:lstStyle/>
          <a:p>
            <a:pPr>
              <a:lnSpc>
                <a:spcPct val="90000"/>
              </a:lnSpc>
              <a:buClr>
                <a:schemeClr val="dk1"/>
              </a:buClr>
              <a:buSzPts val="4800"/>
            </a:pPr>
            <a:r>
              <a:rPr lang="ja-JP" altLang="en-US" sz="3600" dirty="0">
                <a:solidFill>
                  <a:schemeClr val="dk1"/>
                </a:solidFill>
                <a:latin typeface="ＭＳ ゴシック" panose="020B0609070205080204" pitchFamily="49" charset="-128"/>
                <a:ea typeface="ＭＳ ゴシック" panose="020B0609070205080204" pitchFamily="49" charset="-128"/>
                <a:cs typeface="Cambria"/>
                <a:sym typeface="Cambria"/>
              </a:rPr>
              <a:t>〇〇学校　校内研修</a:t>
            </a:r>
            <a:endParaRPr sz="3600" dirty="0">
              <a:solidFill>
                <a:schemeClr val="dk1"/>
              </a:solidFill>
              <a:latin typeface="ＭＳ ゴシック" panose="020B0609070205080204" pitchFamily="49" charset="-128"/>
              <a:ea typeface="ＭＳ ゴシック" panose="020B0609070205080204" pitchFamily="49" charset="-128"/>
              <a:cs typeface="Cambria"/>
              <a:sym typeface="Cambria"/>
            </a:endParaRPr>
          </a:p>
        </p:txBody>
      </p:sp>
      <p:sp>
        <p:nvSpPr>
          <p:cNvPr id="90" name="Google Shape;90;p1"/>
          <p:cNvSpPr txBox="1"/>
          <p:nvPr/>
        </p:nvSpPr>
        <p:spPr>
          <a:xfrm>
            <a:off x="641040" y="2342688"/>
            <a:ext cx="8224736" cy="1731213"/>
          </a:xfrm>
          <a:prstGeom prst="rect">
            <a:avLst/>
          </a:prstGeom>
          <a:noFill/>
          <a:ln w="9525" cap="flat" cmpd="sng">
            <a:solidFill>
              <a:schemeClr val="dk1"/>
            </a:solidFill>
            <a:prstDash val="solid"/>
            <a:round/>
            <a:headEnd type="none" w="sm" len="sm"/>
            <a:tailEnd type="none" w="sm" len="sm"/>
          </a:ln>
        </p:spPr>
        <p:txBody>
          <a:bodyPr spcFirstLastPara="1" wrap="square" lIns="68569" tIns="34275" rIns="68569" bIns="34275" anchor="t" anchorCtr="0">
            <a:spAutoFit/>
          </a:bodyPr>
          <a:lstStyle/>
          <a:p>
            <a:pPr algn="ctr"/>
            <a:r>
              <a:rPr lang="en-US" altLang="ja-JP" sz="3600" dirty="0">
                <a:solidFill>
                  <a:schemeClr val="dk1"/>
                </a:solidFill>
                <a:latin typeface="ＭＳ ゴシック" panose="020B0609070205080204" pitchFamily="49" charset="-128"/>
                <a:ea typeface="ＭＳ ゴシック" panose="020B0609070205080204" pitchFamily="49" charset="-128"/>
                <a:cs typeface="Calibri"/>
                <a:sym typeface="Calibri"/>
              </a:rPr>
              <a:t>【</a:t>
            </a:r>
            <a:r>
              <a:rPr lang="ja-JP" altLang="en-US" sz="3600" dirty="0">
                <a:solidFill>
                  <a:schemeClr val="dk1"/>
                </a:solidFill>
                <a:latin typeface="ＭＳ ゴシック" panose="020B0609070205080204" pitchFamily="49" charset="-128"/>
                <a:ea typeface="ＭＳ ゴシック" panose="020B0609070205080204" pitchFamily="49" charset="-128"/>
                <a:cs typeface="Calibri"/>
                <a:sym typeface="Calibri"/>
              </a:rPr>
              <a:t>テーマ</a:t>
            </a:r>
            <a:r>
              <a:rPr lang="en-US" altLang="ja-JP" sz="3600" dirty="0">
                <a:solidFill>
                  <a:schemeClr val="dk1"/>
                </a:solidFill>
                <a:latin typeface="ＭＳ ゴシック" panose="020B0609070205080204" pitchFamily="49" charset="-128"/>
                <a:ea typeface="ＭＳ ゴシック" panose="020B0609070205080204" pitchFamily="49" charset="-128"/>
                <a:cs typeface="Calibri"/>
                <a:sym typeface="Calibri"/>
              </a:rPr>
              <a:t>】</a:t>
            </a:r>
            <a:endParaRPr sz="3600" dirty="0">
              <a:latin typeface="ＭＳ ゴシック" panose="020B0609070205080204" pitchFamily="49" charset="-128"/>
              <a:ea typeface="ＭＳ ゴシック" panose="020B0609070205080204" pitchFamily="49" charset="-128"/>
            </a:endParaRPr>
          </a:p>
          <a:p>
            <a:r>
              <a:rPr lang="ja-JP" altLang="en-US" sz="3600" dirty="0">
                <a:solidFill>
                  <a:schemeClr val="dk1"/>
                </a:solidFill>
                <a:latin typeface="ＭＳ ゴシック" panose="020B0609070205080204" pitchFamily="49" charset="-128"/>
                <a:ea typeface="ＭＳ ゴシック" panose="020B0609070205080204" pitchFamily="49" charset="-128"/>
                <a:cs typeface="Calibri"/>
                <a:sym typeface="Calibri"/>
              </a:rPr>
              <a:t>児童</a:t>
            </a:r>
            <a:r>
              <a:rPr lang="ja-JP" altLang="en-US" sz="3600" dirty="0" smtClean="0">
                <a:solidFill>
                  <a:schemeClr val="dk1"/>
                </a:solidFill>
                <a:latin typeface="ＭＳ ゴシック" panose="020B0609070205080204" pitchFamily="49" charset="-128"/>
                <a:ea typeface="ＭＳ ゴシック" panose="020B0609070205080204" pitchFamily="49" charset="-128"/>
                <a:cs typeface="Calibri"/>
                <a:sym typeface="Calibri"/>
              </a:rPr>
              <a:t>生徒が</a:t>
            </a:r>
            <a:r>
              <a:rPr lang="ja-JP" altLang="en-US" sz="3600" dirty="0">
                <a:solidFill>
                  <a:schemeClr val="dk1"/>
                </a:solidFill>
                <a:latin typeface="ＭＳ ゴシック" panose="020B0609070205080204" pitchFamily="49" charset="-128"/>
                <a:ea typeface="ＭＳ ゴシック" panose="020B0609070205080204" pitchFamily="49" charset="-128"/>
                <a:cs typeface="Calibri"/>
                <a:sym typeface="Calibri"/>
              </a:rPr>
              <a:t>課題解決に</a:t>
            </a:r>
            <a:r>
              <a:rPr lang="ja-JP" altLang="en-US" sz="3600" dirty="0" smtClean="0">
                <a:solidFill>
                  <a:schemeClr val="dk1"/>
                </a:solidFill>
                <a:latin typeface="ＭＳ ゴシック" panose="020B0609070205080204" pitchFamily="49" charset="-128"/>
                <a:ea typeface="ＭＳ ゴシック" panose="020B0609070205080204" pitchFamily="49" charset="-128"/>
                <a:cs typeface="Calibri"/>
                <a:sym typeface="Calibri"/>
              </a:rPr>
              <a:t>向けて、自ら取り組む問いや学習課題の工夫について</a:t>
            </a:r>
            <a:endParaRPr sz="3600" dirty="0">
              <a:solidFill>
                <a:schemeClr val="dk1"/>
              </a:solidFill>
              <a:latin typeface="ＭＳ ゴシック" panose="020B0609070205080204" pitchFamily="49" charset="-128"/>
              <a:ea typeface="ＭＳ ゴシック" panose="020B0609070205080204" pitchFamily="49" charset="-128"/>
              <a:cs typeface="Calibri"/>
              <a:sym typeface="Calibri"/>
            </a:endParaRPr>
          </a:p>
        </p:txBody>
      </p:sp>
      <p:sp>
        <p:nvSpPr>
          <p:cNvPr id="7" name="Google Shape;91;p1"/>
          <p:cNvSpPr/>
          <p:nvPr/>
        </p:nvSpPr>
        <p:spPr>
          <a:xfrm>
            <a:off x="245868" y="4263996"/>
            <a:ext cx="5714665" cy="2356938"/>
          </a:xfrm>
          <a:prstGeom prst="rect">
            <a:avLst/>
          </a:prstGeom>
          <a:solidFill>
            <a:srgbClr val="FFFF00"/>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lvl="0"/>
            <a:r>
              <a:rPr lang="en-US" altLang="ja-JP" sz="2400" dirty="0" smtClean="0">
                <a:solidFill>
                  <a:srgbClr val="FF0000"/>
                </a:solidFill>
                <a:sym typeface="Arial"/>
              </a:rPr>
              <a:t>【</a:t>
            </a:r>
            <a:r>
              <a:rPr lang="ja-JP" sz="2400" dirty="0" smtClean="0">
                <a:solidFill>
                  <a:srgbClr val="FF0000"/>
                </a:solidFill>
                <a:sym typeface="Arial"/>
              </a:rPr>
              <a:t>研修前の準備</a:t>
            </a:r>
            <a:r>
              <a:rPr lang="en-US" altLang="ja-JP" sz="2400" dirty="0" smtClean="0">
                <a:solidFill>
                  <a:srgbClr val="FF0000"/>
                </a:solidFill>
              </a:rPr>
              <a:t>】</a:t>
            </a:r>
            <a:endParaRPr lang="en-US" altLang="ja-JP" sz="2400" dirty="0" smtClean="0">
              <a:solidFill>
                <a:srgbClr val="FF0000"/>
              </a:solidFill>
              <a:latin typeface="Calibri"/>
              <a:ea typeface="Calibri"/>
              <a:cs typeface="Calibri"/>
              <a:sym typeface="Calibri"/>
            </a:endParaRPr>
          </a:p>
          <a:p>
            <a:pPr lvl="0"/>
            <a:r>
              <a:rPr lang="ja-JP" altLang="en-US" sz="2400" dirty="0" smtClean="0">
                <a:solidFill>
                  <a:srgbClr val="FF0000"/>
                </a:solidFill>
                <a:latin typeface="Calibri"/>
                <a:ea typeface="Calibri"/>
                <a:cs typeface="Calibri"/>
                <a:sym typeface="Calibri"/>
              </a:rPr>
              <a:t>・</a:t>
            </a:r>
            <a:r>
              <a:rPr lang="ja-JP" altLang="ja-JP" sz="2400" dirty="0">
                <a:solidFill>
                  <a:srgbClr val="FF0000"/>
                </a:solidFill>
              </a:rPr>
              <a:t>スライド</a:t>
            </a:r>
            <a:r>
              <a:rPr lang="ja-JP" altLang="en-US" sz="2400" dirty="0" smtClean="0">
                <a:solidFill>
                  <a:srgbClr val="FF0000"/>
                </a:solidFill>
              </a:rPr>
              <a:t>４には、全学調の質問調査結 </a:t>
            </a:r>
            <a:endParaRPr lang="en-US" altLang="ja-JP" sz="2400" dirty="0" smtClean="0">
              <a:solidFill>
                <a:srgbClr val="FF0000"/>
              </a:solidFill>
            </a:endParaRPr>
          </a:p>
          <a:p>
            <a:pPr lvl="0"/>
            <a:r>
              <a:rPr lang="en-US" altLang="ja-JP" sz="2400" dirty="0">
                <a:solidFill>
                  <a:srgbClr val="FF0000"/>
                </a:solidFill>
              </a:rPr>
              <a:t> </a:t>
            </a:r>
            <a:r>
              <a:rPr lang="en-US" altLang="ja-JP" sz="2400" dirty="0" smtClean="0">
                <a:solidFill>
                  <a:srgbClr val="FF0000"/>
                </a:solidFill>
              </a:rPr>
              <a:t>   </a:t>
            </a:r>
            <a:r>
              <a:rPr lang="ja-JP" altLang="en-US" sz="2400" dirty="0" smtClean="0">
                <a:solidFill>
                  <a:srgbClr val="FF0000"/>
                </a:solidFill>
              </a:rPr>
              <a:t>果と</a:t>
            </a:r>
            <a:r>
              <a:rPr lang="ja-JP" altLang="en-US" sz="2400" dirty="0" smtClean="0">
                <a:solidFill>
                  <a:srgbClr val="FF0000"/>
                </a:solidFill>
                <a:latin typeface="Calibri"/>
                <a:ea typeface="Calibri"/>
                <a:cs typeface="Calibri"/>
                <a:sym typeface="Calibri"/>
              </a:rPr>
              <a:t>分析を示します。</a:t>
            </a:r>
            <a:endParaRPr lang="en-US" altLang="ja-JP" sz="2400" dirty="0" smtClean="0">
              <a:solidFill>
                <a:srgbClr val="FF0000"/>
              </a:solidFill>
              <a:latin typeface="Calibri"/>
              <a:ea typeface="Calibri"/>
              <a:cs typeface="Calibri"/>
              <a:sym typeface="Calibri"/>
            </a:endParaRPr>
          </a:p>
          <a:p>
            <a:pPr lvl="0"/>
            <a:r>
              <a:rPr lang="ja-JP" sz="2400" dirty="0" smtClean="0">
                <a:solidFill>
                  <a:srgbClr val="FF0000"/>
                </a:solidFill>
                <a:sym typeface="Arial"/>
              </a:rPr>
              <a:t>・</a:t>
            </a:r>
            <a:r>
              <a:rPr lang="ja-JP" altLang="en-US" sz="2400" dirty="0" smtClean="0">
                <a:solidFill>
                  <a:srgbClr val="FF0000"/>
                </a:solidFill>
                <a:sym typeface="Arial"/>
              </a:rPr>
              <a:t>自分の授業で児童生徒が自ら取り組む</a:t>
            </a:r>
            <a:endParaRPr lang="en-US" altLang="ja-JP" sz="2400" dirty="0" smtClean="0">
              <a:solidFill>
                <a:srgbClr val="FF0000"/>
              </a:solidFill>
              <a:sym typeface="Arial"/>
            </a:endParaRPr>
          </a:p>
          <a:p>
            <a:pPr lvl="0"/>
            <a:r>
              <a:rPr lang="en-US" altLang="ja-JP" sz="2400" dirty="0">
                <a:solidFill>
                  <a:srgbClr val="FF0000"/>
                </a:solidFill>
              </a:rPr>
              <a:t> </a:t>
            </a:r>
            <a:r>
              <a:rPr lang="en-US" altLang="ja-JP" sz="2400" dirty="0" smtClean="0">
                <a:solidFill>
                  <a:srgbClr val="FF0000"/>
                </a:solidFill>
              </a:rPr>
              <a:t>   </a:t>
            </a:r>
            <a:r>
              <a:rPr lang="ja-JP" altLang="en-US" sz="2400" dirty="0" smtClean="0">
                <a:solidFill>
                  <a:srgbClr val="FF0000"/>
                </a:solidFill>
                <a:sym typeface="Arial"/>
              </a:rPr>
              <a:t>ように工夫した問い</a:t>
            </a:r>
            <a:r>
              <a:rPr lang="ja-JP" altLang="en-US" sz="2400" dirty="0">
                <a:solidFill>
                  <a:srgbClr val="FF0000"/>
                </a:solidFill>
              </a:rPr>
              <a:t>や</a:t>
            </a:r>
            <a:r>
              <a:rPr lang="ja-JP" altLang="en-US" sz="2400" dirty="0" smtClean="0">
                <a:solidFill>
                  <a:srgbClr val="FF0000"/>
                </a:solidFill>
                <a:sym typeface="Arial"/>
              </a:rPr>
              <a:t>学習課題を１つ</a:t>
            </a:r>
            <a:endParaRPr lang="en-US" altLang="ja-JP" sz="2400" dirty="0" smtClean="0">
              <a:solidFill>
                <a:srgbClr val="FF0000"/>
              </a:solidFill>
              <a:sym typeface="Arial"/>
            </a:endParaRPr>
          </a:p>
          <a:p>
            <a:pPr lvl="0"/>
            <a:r>
              <a:rPr lang="en-US" altLang="ja-JP" sz="2400" dirty="0">
                <a:solidFill>
                  <a:srgbClr val="FF0000"/>
                </a:solidFill>
              </a:rPr>
              <a:t> </a:t>
            </a:r>
            <a:r>
              <a:rPr lang="en-US" altLang="ja-JP" sz="2400" dirty="0" smtClean="0">
                <a:solidFill>
                  <a:srgbClr val="FF0000"/>
                </a:solidFill>
              </a:rPr>
              <a:t>   </a:t>
            </a:r>
            <a:r>
              <a:rPr lang="ja-JP" altLang="en-US" sz="2400" dirty="0" smtClean="0">
                <a:solidFill>
                  <a:srgbClr val="FF0000"/>
                </a:solidFill>
                <a:sym typeface="Arial"/>
              </a:rPr>
              <a:t>準備し</a:t>
            </a:r>
            <a:r>
              <a:rPr lang="ja-JP" altLang="en-US" sz="2400" dirty="0">
                <a:solidFill>
                  <a:srgbClr val="FF0000"/>
                </a:solidFill>
              </a:rPr>
              <a:t>てください</a:t>
            </a:r>
            <a:r>
              <a:rPr lang="ja-JP" altLang="en-US" sz="2400" dirty="0" smtClean="0">
                <a:solidFill>
                  <a:srgbClr val="FF0000"/>
                </a:solidFill>
                <a:sym typeface="Arial"/>
              </a:rPr>
              <a:t>。</a:t>
            </a:r>
            <a:endParaRPr sz="2400" dirty="0">
              <a:solidFill>
                <a:srgbClr val="FF0000"/>
              </a:solidFill>
              <a:sym typeface="Arial"/>
            </a:endParaRPr>
          </a:p>
        </p:txBody>
      </p:sp>
      <p:sp>
        <p:nvSpPr>
          <p:cNvPr id="6" name="Google Shape;128;p4"/>
          <p:cNvSpPr/>
          <p:nvPr/>
        </p:nvSpPr>
        <p:spPr>
          <a:xfrm>
            <a:off x="245868" y="216747"/>
            <a:ext cx="8040882" cy="964353"/>
          </a:xfrm>
          <a:prstGeom prst="rect">
            <a:avLst/>
          </a:prstGeom>
          <a:solidFill>
            <a:srgbClr val="FFFF00">
              <a:alpha val="70000"/>
            </a:srgbClr>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ja-JP" altLang="en-US" sz="2000" dirty="0" smtClean="0">
                <a:solidFill>
                  <a:srgbClr val="FF0000"/>
                </a:solidFill>
                <a:latin typeface="Calibri"/>
                <a:ea typeface="Calibri"/>
                <a:cs typeface="Calibri"/>
                <a:sym typeface="Calibri"/>
              </a:rPr>
              <a:t>担当者の方へ</a:t>
            </a:r>
            <a:endParaRPr lang="en-US" altLang="ja-JP" sz="2000" dirty="0" smtClean="0">
              <a:solidFill>
                <a:srgbClr val="FF0000"/>
              </a:solidFill>
              <a:latin typeface="Calibri"/>
              <a:ea typeface="Calibri"/>
              <a:cs typeface="Calibri"/>
              <a:sym typeface="Calibri"/>
            </a:endParaRPr>
          </a:p>
          <a:p>
            <a:pPr marL="0" marR="0" lvl="0" indent="0" algn="l" rtl="0">
              <a:spcBef>
                <a:spcPts val="0"/>
              </a:spcBef>
              <a:spcAft>
                <a:spcPts val="0"/>
              </a:spcAft>
              <a:buNone/>
            </a:pPr>
            <a:r>
              <a:rPr lang="en-US" altLang="ja-JP" sz="2000" dirty="0" smtClean="0">
                <a:solidFill>
                  <a:srgbClr val="FF0000"/>
                </a:solidFill>
                <a:latin typeface="Calibri"/>
                <a:ea typeface="Calibri"/>
                <a:cs typeface="Calibri"/>
                <a:sym typeface="Calibri"/>
              </a:rPr>
              <a:t>※【</a:t>
            </a:r>
            <a:r>
              <a:rPr lang="ja-JP" altLang="en-US" sz="2000" dirty="0" smtClean="0">
                <a:solidFill>
                  <a:srgbClr val="FF0000"/>
                </a:solidFill>
                <a:latin typeface="Calibri"/>
                <a:ea typeface="Calibri"/>
                <a:cs typeface="Calibri"/>
                <a:sym typeface="Calibri"/>
              </a:rPr>
              <a:t>留意点</a:t>
            </a:r>
            <a:r>
              <a:rPr lang="en-US" altLang="ja-JP" sz="2000" dirty="0" smtClean="0">
                <a:solidFill>
                  <a:srgbClr val="FF0000"/>
                </a:solidFill>
                <a:latin typeface="Calibri"/>
                <a:ea typeface="Calibri"/>
                <a:cs typeface="Calibri"/>
                <a:sym typeface="Calibri"/>
              </a:rPr>
              <a:t>】</a:t>
            </a:r>
            <a:r>
              <a:rPr lang="ja-JP" altLang="en-US" sz="2000" dirty="0" smtClean="0">
                <a:solidFill>
                  <a:srgbClr val="FF0000"/>
                </a:solidFill>
                <a:latin typeface="Calibri"/>
                <a:ea typeface="Calibri"/>
                <a:cs typeface="Calibri"/>
                <a:sym typeface="Calibri"/>
              </a:rPr>
              <a:t>を本黄色セルで示しています。</a:t>
            </a:r>
            <a:endParaRPr lang="en-US" altLang="ja-JP" sz="2000" dirty="0" smtClean="0">
              <a:solidFill>
                <a:srgbClr val="FF0000"/>
              </a:solidFill>
              <a:latin typeface="Calibri"/>
              <a:ea typeface="Calibri"/>
              <a:cs typeface="Calibri"/>
              <a:sym typeface="Calibri"/>
            </a:endParaRPr>
          </a:p>
          <a:p>
            <a:pPr marL="0" marR="0" lvl="0" indent="0" algn="l" rtl="0">
              <a:spcBef>
                <a:spcPts val="0"/>
              </a:spcBef>
              <a:spcAft>
                <a:spcPts val="0"/>
              </a:spcAft>
              <a:buNone/>
            </a:pPr>
            <a:r>
              <a:rPr lang="ja-JP" altLang="en-US" sz="2000" dirty="0">
                <a:solidFill>
                  <a:srgbClr val="FF0000"/>
                </a:solidFill>
                <a:latin typeface="Calibri"/>
                <a:ea typeface="Calibri"/>
                <a:cs typeface="Calibri"/>
                <a:sym typeface="Calibri"/>
              </a:rPr>
              <a:t>使用の際</a:t>
            </a:r>
            <a:r>
              <a:rPr lang="ja-JP" altLang="en-US" sz="2000" dirty="0" smtClean="0">
                <a:solidFill>
                  <a:srgbClr val="FF0000"/>
                </a:solidFill>
                <a:latin typeface="Calibri"/>
                <a:ea typeface="Calibri"/>
                <a:cs typeface="Calibri"/>
                <a:sym typeface="Calibri"/>
              </a:rPr>
              <a:t>は、本枠をはずして活用してください。</a:t>
            </a:r>
            <a:endParaRPr lang="en-US" altLang="ja-JP" sz="1600" dirty="0" smtClean="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100262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93;p5"/>
          <p:cNvSpPr/>
          <p:nvPr/>
        </p:nvSpPr>
        <p:spPr>
          <a:xfrm>
            <a:off x="0" y="0"/>
            <a:ext cx="9144000" cy="507380"/>
          </a:xfrm>
          <a:prstGeom prst="rect">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68569" tIns="34275" rIns="68569" bIns="34275" anchor="ctr" anchorCtr="0">
            <a:noAutofit/>
          </a:bodyPr>
          <a:lstStyle/>
          <a:p>
            <a:r>
              <a:rPr lang="ja-JP" altLang="en-US" sz="2400" dirty="0">
                <a:solidFill>
                  <a:schemeClr val="lt1"/>
                </a:solidFill>
                <a:latin typeface="ＭＳ ゴシック" panose="020B0609070205080204" pitchFamily="49" charset="-128"/>
                <a:ea typeface="ＭＳ ゴシック" panose="020B0609070205080204" pitchFamily="49" charset="-128"/>
              </a:rPr>
              <a:t>参考資料（「熊本の学び推進プラン</a:t>
            </a:r>
            <a:r>
              <a:rPr lang="ja-JP" altLang="en-US" sz="2400" dirty="0" smtClean="0">
                <a:solidFill>
                  <a:schemeClr val="lt1"/>
                </a:solidFill>
                <a:latin typeface="ＭＳ ゴシック" panose="020B0609070205080204" pitchFamily="49" charset="-128"/>
                <a:ea typeface="ＭＳ ゴシック" panose="020B0609070205080204" pitchFamily="49" charset="-128"/>
              </a:rPr>
              <a:t>」</a:t>
            </a:r>
            <a:r>
              <a:rPr lang="en-US" altLang="ja-JP" sz="2400" dirty="0">
                <a:solidFill>
                  <a:schemeClr val="lt1"/>
                </a:solidFill>
                <a:latin typeface="ＭＳ ゴシック" panose="020B0609070205080204" pitchFamily="49" charset="-128"/>
                <a:ea typeface="ＭＳ ゴシック" panose="020B0609070205080204" pitchFamily="49" charset="-128"/>
              </a:rPr>
              <a:t>P</a:t>
            </a:r>
            <a:r>
              <a:rPr lang="en-US" altLang="ja-JP" sz="2400" dirty="0" smtClean="0">
                <a:solidFill>
                  <a:schemeClr val="lt1"/>
                </a:solidFill>
                <a:latin typeface="ＭＳ ゴシック" panose="020B0609070205080204" pitchFamily="49" charset="-128"/>
                <a:ea typeface="ＭＳ ゴシック" panose="020B0609070205080204" pitchFamily="49" charset="-128"/>
              </a:rPr>
              <a:t>34</a:t>
            </a:r>
            <a:r>
              <a:rPr lang="ja-JP" altLang="en-US" sz="2400" dirty="0" smtClean="0">
                <a:solidFill>
                  <a:schemeClr val="lt1"/>
                </a:solidFill>
                <a:latin typeface="ＭＳ ゴシック" panose="020B0609070205080204" pitchFamily="49" charset="-128"/>
                <a:ea typeface="ＭＳ ゴシック" panose="020B0609070205080204" pitchFamily="49" charset="-128"/>
              </a:rPr>
              <a:t>より）</a:t>
            </a:r>
            <a:endParaRPr lang="en-US" altLang="ja-JP" sz="2400" dirty="0" smtClean="0">
              <a:solidFill>
                <a:schemeClr val="lt1"/>
              </a:solidFill>
              <a:latin typeface="ＭＳ ゴシック" panose="020B0609070205080204" pitchFamily="49" charset="-128"/>
              <a:ea typeface="ＭＳ ゴシック" panose="020B0609070205080204" pitchFamily="49" charset="-128"/>
            </a:endParaRPr>
          </a:p>
        </p:txBody>
      </p:sp>
      <p:pic>
        <p:nvPicPr>
          <p:cNvPr id="7" name="図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0590" y="585423"/>
            <a:ext cx="7159901" cy="5371307"/>
          </a:xfrm>
          <a:prstGeom prst="rect">
            <a:avLst/>
          </a:prstGeom>
        </p:spPr>
      </p:pic>
      <p:sp>
        <p:nvSpPr>
          <p:cNvPr id="5" name="テキスト ボックス 4"/>
          <p:cNvSpPr txBox="1"/>
          <p:nvPr/>
        </p:nvSpPr>
        <p:spPr>
          <a:xfrm>
            <a:off x="1227908" y="5956730"/>
            <a:ext cx="7042583" cy="707886"/>
          </a:xfrm>
          <a:prstGeom prst="rect">
            <a:avLst/>
          </a:prstGeom>
          <a:noFill/>
          <a:ln>
            <a:solidFill>
              <a:schemeClr val="tx1"/>
            </a:solidFill>
          </a:ln>
        </p:spPr>
        <p:txBody>
          <a:bodyPr wrap="square" rtlCol="0">
            <a:spAutoFit/>
          </a:bodyPr>
          <a:lstStyle/>
          <a:p>
            <a:r>
              <a:rPr kumimoji="1" lang="ja-JP" altLang="en-US" sz="2000" dirty="0" smtClean="0">
                <a:solidFill>
                  <a:schemeClr val="tx1"/>
                </a:solidFill>
                <a:latin typeface="BIZ UDPゴシック" panose="020B0400000000000000" pitchFamily="50" charset="-128"/>
                <a:ea typeface="BIZ UDPゴシック" panose="020B0400000000000000" pitchFamily="50" charset="-128"/>
              </a:rPr>
              <a:t>・「問い」を引き出すために、</a:t>
            </a:r>
            <a:r>
              <a:rPr kumimoji="1" lang="ja-JP" altLang="en-US" sz="2000" dirty="0">
                <a:solidFill>
                  <a:schemeClr val="tx1"/>
                </a:solidFill>
                <a:latin typeface="BIZ UDPゴシック" panose="020B0400000000000000" pitchFamily="50" charset="-128"/>
                <a:ea typeface="BIZ UDPゴシック" panose="020B0400000000000000" pitchFamily="50" charset="-128"/>
              </a:rPr>
              <a:t>どのような工夫をしますか？</a:t>
            </a:r>
            <a:endParaRPr kumimoji="1" lang="en-US" altLang="ja-JP" sz="2000" dirty="0" smtClean="0">
              <a:solidFill>
                <a:schemeClr val="tx1"/>
              </a:solidFill>
              <a:latin typeface="BIZ UDPゴシック" panose="020B0400000000000000" pitchFamily="50" charset="-128"/>
              <a:ea typeface="BIZ UDPゴシック" panose="020B0400000000000000" pitchFamily="50" charset="-128"/>
            </a:endParaRPr>
          </a:p>
          <a:p>
            <a:r>
              <a:rPr kumimoji="1" lang="ja-JP" altLang="en-US" sz="2000" dirty="0" smtClean="0">
                <a:solidFill>
                  <a:schemeClr val="tx1"/>
                </a:solidFill>
                <a:latin typeface="BIZ UDPゴシック" panose="020B0400000000000000" pitchFamily="50" charset="-128"/>
                <a:ea typeface="BIZ UDPゴシック" panose="020B0400000000000000" pitchFamily="50" charset="-128"/>
              </a:rPr>
              <a:t>　　　　　　　　　　　　　　　　　　　　　　　　　　　　　　　　　　　　など</a:t>
            </a:r>
            <a:endParaRPr kumimoji="1" lang="en-US" altLang="ja-JP" sz="2000" dirty="0">
              <a:solidFill>
                <a:schemeClr val="tx1"/>
              </a:solidFill>
              <a:latin typeface="BIZ UDPゴシック" panose="020B0400000000000000" pitchFamily="50" charset="-128"/>
              <a:ea typeface="BIZ UDPゴシック" panose="020B0400000000000000" pitchFamily="50" charset="-128"/>
            </a:endParaRPr>
          </a:p>
        </p:txBody>
      </p:sp>
      <p:sp>
        <p:nvSpPr>
          <p:cNvPr id="6" name="テキスト ボックス 5"/>
          <p:cNvSpPr txBox="1"/>
          <p:nvPr/>
        </p:nvSpPr>
        <p:spPr>
          <a:xfrm>
            <a:off x="281927" y="1746778"/>
            <a:ext cx="3544567" cy="1938992"/>
          </a:xfrm>
          <a:prstGeom prst="rect">
            <a:avLst/>
          </a:prstGeom>
          <a:solidFill>
            <a:srgbClr val="FFFF00"/>
          </a:solidFill>
          <a:ln>
            <a:solidFill>
              <a:schemeClr val="accent1">
                <a:shade val="50000"/>
              </a:schemeClr>
            </a:solidFill>
          </a:ln>
        </p:spPr>
        <p:txBody>
          <a:bodyPr wrap="square" rtlCol="0">
            <a:spAutoFit/>
          </a:bodyPr>
          <a:lstStyle/>
          <a:p>
            <a:r>
              <a:rPr kumimoji="1" lang="en-US" altLang="ja-JP" sz="2000" dirty="0">
                <a:solidFill>
                  <a:srgbClr val="FF0000"/>
                </a:solidFill>
                <a:latin typeface="ＭＳ ゴシック" panose="020B0609070205080204" pitchFamily="49" charset="-128"/>
                <a:ea typeface="ＭＳ ゴシック" panose="020B0609070205080204" pitchFamily="49" charset="-128"/>
              </a:rPr>
              <a:t>【</a:t>
            </a:r>
            <a:r>
              <a:rPr kumimoji="1" lang="ja-JP" altLang="en-US" sz="2000" dirty="0">
                <a:solidFill>
                  <a:srgbClr val="FF0000"/>
                </a:solidFill>
                <a:latin typeface="ＭＳ ゴシック" panose="020B0609070205080204" pitchFamily="49" charset="-128"/>
                <a:ea typeface="ＭＳ ゴシック" panose="020B0609070205080204" pitchFamily="49" charset="-128"/>
              </a:rPr>
              <a:t>留意点（担当者の方へ）</a:t>
            </a:r>
            <a:r>
              <a:rPr kumimoji="1" lang="en-US" altLang="ja-JP" sz="2000" dirty="0">
                <a:solidFill>
                  <a:srgbClr val="FF0000"/>
                </a:solidFill>
                <a:latin typeface="ＭＳ ゴシック" panose="020B0609070205080204" pitchFamily="49" charset="-128"/>
                <a:ea typeface="ＭＳ ゴシック" panose="020B0609070205080204" pitchFamily="49" charset="-128"/>
              </a:rPr>
              <a:t>】</a:t>
            </a:r>
          </a:p>
          <a:p>
            <a:endParaRPr kumimoji="1" lang="en-US" altLang="ja-JP" sz="2000" dirty="0" smtClean="0">
              <a:solidFill>
                <a:srgbClr val="FF0000"/>
              </a:solidFill>
              <a:latin typeface="BIZ UDPゴシック" panose="020B0400000000000000" pitchFamily="50" charset="-128"/>
              <a:ea typeface="BIZ UDPゴシック" panose="020B0400000000000000" pitchFamily="50" charset="-128"/>
            </a:endParaRPr>
          </a:p>
          <a:p>
            <a:r>
              <a:rPr kumimoji="1" lang="ja-JP" altLang="en-US" sz="2000" dirty="0" smtClean="0">
                <a:solidFill>
                  <a:srgbClr val="FF0000"/>
                </a:solidFill>
                <a:latin typeface="BIZ UDPゴシック" panose="020B0400000000000000" pitchFamily="50" charset="-128"/>
                <a:ea typeface="BIZ UDPゴシック" panose="020B0400000000000000" pitchFamily="50" charset="-128"/>
              </a:rPr>
              <a:t>参考資料活用例①</a:t>
            </a:r>
            <a:endParaRPr kumimoji="1" lang="en-US" altLang="ja-JP" sz="2000" dirty="0" smtClean="0">
              <a:solidFill>
                <a:srgbClr val="FF0000"/>
              </a:solidFill>
              <a:latin typeface="BIZ UDPゴシック" panose="020B0400000000000000" pitchFamily="50" charset="-128"/>
              <a:ea typeface="BIZ UDPゴシック" panose="020B0400000000000000" pitchFamily="50" charset="-128"/>
            </a:endParaRPr>
          </a:p>
          <a:p>
            <a:r>
              <a:rPr kumimoji="1" lang="en-US" altLang="ja-JP" sz="2000" dirty="0" smtClean="0">
                <a:solidFill>
                  <a:srgbClr val="FF0000"/>
                </a:solidFill>
                <a:latin typeface="BIZ UDPゴシック" panose="020B0400000000000000" pitchFamily="50" charset="-128"/>
                <a:ea typeface="BIZ UDPゴシック" panose="020B0400000000000000" pitchFamily="50" charset="-128"/>
              </a:rPr>
              <a:t>【</a:t>
            </a:r>
            <a:r>
              <a:rPr kumimoji="1" lang="ja-JP" altLang="en-US" sz="2000" dirty="0" smtClean="0">
                <a:solidFill>
                  <a:srgbClr val="FF0000"/>
                </a:solidFill>
                <a:latin typeface="BIZ UDPゴシック" panose="020B0400000000000000" pitchFamily="50" charset="-128"/>
                <a:ea typeface="BIZ UDPゴシック" panose="020B0400000000000000" pitchFamily="50" charset="-128"/>
              </a:rPr>
              <a:t>問いをもつ効果について</a:t>
            </a:r>
            <a:r>
              <a:rPr kumimoji="1" lang="en-US" altLang="ja-JP" sz="2000" dirty="0" smtClean="0">
                <a:solidFill>
                  <a:srgbClr val="FF0000"/>
                </a:solidFill>
                <a:latin typeface="BIZ UDPゴシック" panose="020B0400000000000000" pitchFamily="50" charset="-128"/>
                <a:ea typeface="BIZ UDPゴシック" panose="020B0400000000000000" pitchFamily="50" charset="-128"/>
              </a:rPr>
              <a:t>】</a:t>
            </a:r>
          </a:p>
          <a:p>
            <a:r>
              <a:rPr kumimoji="1" lang="en-US" altLang="ja-JP" sz="2000" dirty="0" smtClean="0">
                <a:solidFill>
                  <a:srgbClr val="FF0000"/>
                </a:solidFill>
                <a:latin typeface="BIZ UDPゴシック" panose="020B0400000000000000" pitchFamily="50" charset="-128"/>
                <a:ea typeface="BIZ UDPゴシック" panose="020B0400000000000000" pitchFamily="50" charset="-128"/>
              </a:rPr>
              <a:t>※</a:t>
            </a:r>
            <a:r>
              <a:rPr kumimoji="1" lang="ja-JP" altLang="en-US" sz="2000" dirty="0" smtClean="0">
                <a:solidFill>
                  <a:srgbClr val="FF0000"/>
                </a:solidFill>
                <a:latin typeface="BIZ UDPゴシック" panose="020B0400000000000000" pitchFamily="50" charset="-128"/>
                <a:ea typeface="BIZ UDPゴシック" panose="020B0400000000000000" pitchFamily="50" charset="-128"/>
              </a:rPr>
              <a:t>　必要に応じて活用してく</a:t>
            </a:r>
            <a:r>
              <a:rPr kumimoji="1" lang="ja-JP" altLang="en-US" sz="2000" dirty="0" err="1" smtClean="0">
                <a:solidFill>
                  <a:srgbClr val="FF0000"/>
                </a:solidFill>
                <a:latin typeface="BIZ UDPゴシック" panose="020B0400000000000000" pitchFamily="50" charset="-128"/>
                <a:ea typeface="BIZ UDPゴシック" panose="020B0400000000000000" pitchFamily="50" charset="-128"/>
              </a:rPr>
              <a:t>だ</a:t>
            </a:r>
            <a:endParaRPr kumimoji="1" lang="en-US" altLang="ja-JP" sz="2000" dirty="0" smtClean="0">
              <a:solidFill>
                <a:srgbClr val="FF0000"/>
              </a:solidFill>
              <a:latin typeface="BIZ UDPゴシック" panose="020B0400000000000000" pitchFamily="50" charset="-128"/>
              <a:ea typeface="BIZ UDPゴシック" panose="020B0400000000000000" pitchFamily="50" charset="-128"/>
            </a:endParaRPr>
          </a:p>
          <a:p>
            <a:r>
              <a:rPr kumimoji="1" lang="en-US" altLang="ja-JP" sz="2000" dirty="0">
                <a:solidFill>
                  <a:srgbClr val="FF0000"/>
                </a:solidFill>
                <a:latin typeface="BIZ UDPゴシック" panose="020B0400000000000000" pitchFamily="50" charset="-128"/>
                <a:ea typeface="BIZ UDPゴシック" panose="020B0400000000000000" pitchFamily="50" charset="-128"/>
              </a:rPr>
              <a:t> </a:t>
            </a:r>
            <a:r>
              <a:rPr kumimoji="1" lang="en-US" altLang="ja-JP" sz="2000" dirty="0" smtClean="0">
                <a:solidFill>
                  <a:srgbClr val="FF0000"/>
                </a:solidFill>
                <a:latin typeface="BIZ UDPゴシック" panose="020B0400000000000000" pitchFamily="50" charset="-128"/>
                <a:ea typeface="BIZ UDPゴシック" panose="020B0400000000000000" pitchFamily="50" charset="-128"/>
              </a:rPr>
              <a:t>    </a:t>
            </a:r>
            <a:r>
              <a:rPr kumimoji="1" lang="ja-JP" altLang="en-US" sz="2000" dirty="0" smtClean="0">
                <a:solidFill>
                  <a:srgbClr val="FF0000"/>
                </a:solidFill>
                <a:latin typeface="BIZ UDPゴシック" panose="020B0400000000000000" pitchFamily="50" charset="-128"/>
                <a:ea typeface="BIZ UDPゴシック" panose="020B0400000000000000" pitchFamily="50" charset="-128"/>
              </a:rPr>
              <a:t>さい。</a:t>
            </a:r>
            <a:endParaRPr kumimoji="1" lang="en-US" altLang="ja-JP" sz="2000" dirty="0">
              <a:solidFill>
                <a:srgbClr val="FF0000"/>
              </a:solidFill>
              <a:latin typeface="BIZ UDPゴシック" panose="020B0400000000000000" pitchFamily="50" charset="-128"/>
              <a:ea typeface="BIZ UDPゴシック" panose="020B0400000000000000" pitchFamily="50" charset="-128"/>
            </a:endParaRPr>
          </a:p>
        </p:txBody>
      </p:sp>
      <p:sp>
        <p:nvSpPr>
          <p:cNvPr id="8" name="テキスト ボックス 7"/>
          <p:cNvSpPr txBox="1"/>
          <p:nvPr/>
        </p:nvSpPr>
        <p:spPr>
          <a:xfrm>
            <a:off x="4999151" y="3177938"/>
            <a:ext cx="3894820" cy="1015663"/>
          </a:xfrm>
          <a:prstGeom prst="rect">
            <a:avLst/>
          </a:prstGeom>
          <a:solidFill>
            <a:srgbClr val="FFFF00"/>
          </a:solidFill>
          <a:ln>
            <a:solidFill>
              <a:schemeClr val="accent1">
                <a:shade val="50000"/>
              </a:schemeClr>
            </a:solidFill>
          </a:ln>
        </p:spPr>
        <p:txBody>
          <a:bodyPr wrap="square" rtlCol="0">
            <a:spAutoFit/>
          </a:bodyPr>
          <a:lstStyle/>
          <a:p>
            <a:r>
              <a:rPr kumimoji="1" lang="en-US" altLang="ja-JP" sz="2000" dirty="0" smtClean="0">
                <a:solidFill>
                  <a:srgbClr val="FF0000"/>
                </a:solidFill>
                <a:latin typeface="BIZ UDPゴシック" panose="020B0400000000000000" pitchFamily="50" charset="-128"/>
                <a:ea typeface="BIZ UDPゴシック" panose="020B0400000000000000" pitchFamily="50" charset="-128"/>
              </a:rPr>
              <a:t>※</a:t>
            </a:r>
            <a:r>
              <a:rPr kumimoji="1" lang="ja-JP" altLang="en-US" sz="2000" dirty="0" smtClean="0">
                <a:solidFill>
                  <a:srgbClr val="FF0000"/>
                </a:solidFill>
                <a:latin typeface="BIZ UDPゴシック" panose="020B0400000000000000" pitchFamily="50" charset="-128"/>
                <a:ea typeface="BIZ UDPゴシック" panose="020B0400000000000000" pitchFamily="50" charset="-128"/>
              </a:rPr>
              <a:t>児童</a:t>
            </a:r>
            <a:r>
              <a:rPr kumimoji="1" lang="ja-JP" altLang="en-US" sz="2000" dirty="0">
                <a:solidFill>
                  <a:srgbClr val="FF0000"/>
                </a:solidFill>
                <a:latin typeface="BIZ UDPゴシック" panose="020B0400000000000000" pitchFamily="50" charset="-128"/>
                <a:ea typeface="BIZ UDPゴシック" panose="020B0400000000000000" pitchFamily="50" charset="-128"/>
              </a:rPr>
              <a:t>生徒が、問いや学習課題</a:t>
            </a:r>
            <a:r>
              <a:rPr kumimoji="1" lang="ja-JP" altLang="en-US" sz="2000" dirty="0" smtClean="0">
                <a:solidFill>
                  <a:srgbClr val="FF0000"/>
                </a:solidFill>
                <a:latin typeface="BIZ UDPゴシック" panose="020B0400000000000000" pitchFamily="50" charset="-128"/>
                <a:ea typeface="BIZ UDPゴシック" panose="020B0400000000000000" pitchFamily="50" charset="-128"/>
              </a:rPr>
              <a:t>を</a:t>
            </a:r>
            <a:endParaRPr kumimoji="1" lang="en-US" altLang="ja-JP" sz="2000" dirty="0" smtClean="0">
              <a:solidFill>
                <a:srgbClr val="FF0000"/>
              </a:solidFill>
              <a:latin typeface="BIZ UDPゴシック" panose="020B0400000000000000" pitchFamily="50" charset="-128"/>
              <a:ea typeface="BIZ UDPゴシック" panose="020B0400000000000000" pitchFamily="50" charset="-128"/>
            </a:endParaRPr>
          </a:p>
          <a:p>
            <a:r>
              <a:rPr kumimoji="1" lang="en-US" altLang="ja-JP" sz="2000" dirty="0">
                <a:solidFill>
                  <a:srgbClr val="FF0000"/>
                </a:solidFill>
                <a:latin typeface="BIZ UDPゴシック" panose="020B0400000000000000" pitchFamily="50" charset="-128"/>
                <a:ea typeface="BIZ UDPゴシック" panose="020B0400000000000000" pitchFamily="50" charset="-128"/>
              </a:rPr>
              <a:t> </a:t>
            </a:r>
            <a:r>
              <a:rPr kumimoji="1" lang="en-US" altLang="ja-JP" sz="2000" dirty="0" smtClean="0">
                <a:solidFill>
                  <a:srgbClr val="FF0000"/>
                </a:solidFill>
                <a:latin typeface="BIZ UDPゴシック" panose="020B0400000000000000" pitchFamily="50" charset="-128"/>
                <a:ea typeface="BIZ UDPゴシック" panose="020B0400000000000000" pitchFamily="50" charset="-128"/>
              </a:rPr>
              <a:t>  </a:t>
            </a:r>
            <a:r>
              <a:rPr kumimoji="1" lang="ja-JP" altLang="en-US" sz="2000" dirty="0" smtClean="0">
                <a:solidFill>
                  <a:srgbClr val="FF0000"/>
                </a:solidFill>
                <a:latin typeface="BIZ UDPゴシック" panose="020B0400000000000000" pitchFamily="50" charset="-128"/>
                <a:ea typeface="BIZ UDPゴシック" panose="020B0400000000000000" pitchFamily="50" charset="-128"/>
              </a:rPr>
              <a:t>もつ</a:t>
            </a:r>
            <a:r>
              <a:rPr kumimoji="1" lang="ja-JP" altLang="en-US" sz="2000" dirty="0">
                <a:solidFill>
                  <a:srgbClr val="FF0000"/>
                </a:solidFill>
                <a:latin typeface="BIZ UDPゴシック" panose="020B0400000000000000" pitchFamily="50" charset="-128"/>
                <a:ea typeface="BIZ UDPゴシック" panose="020B0400000000000000" pitchFamily="50" charset="-128"/>
              </a:rPr>
              <a:t>ことで期待できる効果</a:t>
            </a:r>
            <a:r>
              <a:rPr kumimoji="1" lang="ja-JP" altLang="en-US" sz="2000" dirty="0" smtClean="0">
                <a:solidFill>
                  <a:srgbClr val="FF0000"/>
                </a:solidFill>
                <a:latin typeface="BIZ UDPゴシック" panose="020B0400000000000000" pitchFamily="50" charset="-128"/>
                <a:ea typeface="BIZ UDPゴシック" panose="020B0400000000000000" pitchFamily="50" charset="-128"/>
              </a:rPr>
              <a:t>を</a:t>
            </a:r>
            <a:endParaRPr kumimoji="1" lang="en-US" altLang="ja-JP" sz="2000" dirty="0" smtClean="0">
              <a:solidFill>
                <a:srgbClr val="FF0000"/>
              </a:solidFill>
              <a:latin typeface="BIZ UDPゴシック" panose="020B0400000000000000" pitchFamily="50" charset="-128"/>
              <a:ea typeface="BIZ UDPゴシック" panose="020B0400000000000000" pitchFamily="50" charset="-128"/>
            </a:endParaRPr>
          </a:p>
          <a:p>
            <a:r>
              <a:rPr kumimoji="1" lang="en-US" altLang="ja-JP" sz="2000" dirty="0">
                <a:solidFill>
                  <a:srgbClr val="FF0000"/>
                </a:solidFill>
                <a:latin typeface="BIZ UDPゴシック" panose="020B0400000000000000" pitchFamily="50" charset="-128"/>
                <a:ea typeface="BIZ UDPゴシック" panose="020B0400000000000000" pitchFamily="50" charset="-128"/>
              </a:rPr>
              <a:t> </a:t>
            </a:r>
            <a:r>
              <a:rPr kumimoji="1" lang="en-US" altLang="ja-JP" sz="2000" dirty="0" smtClean="0">
                <a:solidFill>
                  <a:srgbClr val="FF0000"/>
                </a:solidFill>
                <a:latin typeface="BIZ UDPゴシック" panose="020B0400000000000000" pitchFamily="50" charset="-128"/>
                <a:ea typeface="BIZ UDPゴシック" panose="020B0400000000000000" pitchFamily="50" charset="-128"/>
              </a:rPr>
              <a:t>  </a:t>
            </a:r>
            <a:r>
              <a:rPr kumimoji="1" lang="ja-JP" altLang="en-US" sz="2000" dirty="0" smtClean="0">
                <a:solidFill>
                  <a:srgbClr val="FF0000"/>
                </a:solidFill>
                <a:latin typeface="BIZ UDPゴシック" panose="020B0400000000000000" pitchFamily="50" charset="-128"/>
                <a:ea typeface="BIZ UDPゴシック" panose="020B0400000000000000" pitchFamily="50" charset="-128"/>
              </a:rPr>
              <a:t>確認</a:t>
            </a:r>
            <a:r>
              <a:rPr kumimoji="1" lang="ja-JP" altLang="en-US" sz="2000" dirty="0">
                <a:solidFill>
                  <a:srgbClr val="FF0000"/>
                </a:solidFill>
                <a:latin typeface="BIZ UDPゴシック" panose="020B0400000000000000" pitchFamily="50" charset="-128"/>
                <a:ea typeface="BIZ UDPゴシック" panose="020B0400000000000000" pitchFamily="50" charset="-128"/>
              </a:rPr>
              <a:t>する際等に使用できます。</a:t>
            </a:r>
          </a:p>
        </p:txBody>
      </p:sp>
    </p:spTree>
    <p:extLst>
      <p:ext uri="{BB962C8B-B14F-4D97-AF65-F5344CB8AC3E}">
        <p14:creationId xmlns:p14="http://schemas.microsoft.com/office/powerpoint/2010/main" val="38969477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8607" y="1396704"/>
            <a:ext cx="8543637" cy="1889910"/>
          </a:xfrm>
          <a:ln w="28575">
            <a:solidFill>
              <a:schemeClr val="tx1"/>
            </a:solidFill>
          </a:ln>
        </p:spPr>
        <p:txBody>
          <a:bodyPr>
            <a:noAutofit/>
          </a:bodyPr>
          <a:lstStyle/>
          <a:p>
            <a:r>
              <a:rPr lang="ja-JP" altLang="en-US" sz="2600" dirty="0">
                <a:latin typeface="ＭＳ ゴシック" panose="020B0609070205080204" pitchFamily="49" charset="-128"/>
                <a:ea typeface="ＭＳ ゴシック" panose="020B0609070205080204" pitchFamily="49" charset="-128"/>
              </a:rPr>
              <a:t>１　主体的・対話的で深い学びの実現に</a:t>
            </a:r>
            <a:r>
              <a:rPr lang="ja-JP" altLang="en-US" sz="2600" dirty="0" smtClean="0">
                <a:latin typeface="ＭＳ ゴシック" panose="020B0609070205080204" pitchFamily="49" charset="-128"/>
                <a:ea typeface="ＭＳ ゴシック" panose="020B0609070205080204" pitchFamily="49" charset="-128"/>
              </a:rPr>
              <a:t>向けた授業改善 </a:t>
            </a:r>
            <a:r>
              <a:rPr lang="en-US" altLang="ja-JP" sz="2600" dirty="0" smtClean="0">
                <a:latin typeface="ＭＳ ゴシック" panose="020B0609070205080204" pitchFamily="49" charset="-128"/>
                <a:ea typeface="ＭＳ ゴシック" panose="020B0609070205080204" pitchFamily="49" charset="-128"/>
              </a:rPr>
              <a:t/>
            </a:r>
            <a:br>
              <a:rPr lang="en-US" altLang="ja-JP" sz="2600" dirty="0" smtClean="0">
                <a:latin typeface="ＭＳ ゴシック" panose="020B0609070205080204" pitchFamily="49" charset="-128"/>
                <a:ea typeface="ＭＳ ゴシック" panose="020B0609070205080204" pitchFamily="49" charset="-128"/>
              </a:rPr>
            </a:br>
            <a:r>
              <a:rPr lang="ja-JP" altLang="en-US" sz="2600" dirty="0" smtClean="0">
                <a:latin typeface="ＭＳ ゴシック" panose="020B0609070205080204" pitchFamily="49" charset="-128"/>
                <a:ea typeface="ＭＳ ゴシック" panose="020B0609070205080204" pitchFamily="49" charset="-128"/>
              </a:rPr>
              <a:t>（</a:t>
            </a:r>
            <a:r>
              <a:rPr lang="en-US" altLang="ja-JP" sz="2600" dirty="0">
                <a:latin typeface="ＭＳ ゴシック" panose="020B0609070205080204" pitchFamily="49" charset="-128"/>
                <a:ea typeface="ＭＳ ゴシック" panose="020B0609070205080204" pitchFamily="49" charset="-128"/>
              </a:rPr>
              <a:t>6</a:t>
            </a:r>
            <a:r>
              <a:rPr lang="ja-JP" altLang="en-US" sz="2600" dirty="0">
                <a:latin typeface="ＭＳ ゴシック" panose="020B0609070205080204" pitchFamily="49" charset="-128"/>
                <a:ea typeface="ＭＳ ゴシック" panose="020B0609070205080204" pitchFamily="49" charset="-128"/>
              </a:rPr>
              <a:t>）課題選択及び自主的，自発的な学習の</a:t>
            </a:r>
            <a:r>
              <a:rPr lang="ja-JP" altLang="en-US" sz="2600" dirty="0" smtClean="0">
                <a:latin typeface="ＭＳ ゴシック" panose="020B0609070205080204" pitchFamily="49" charset="-128"/>
                <a:ea typeface="ＭＳ ゴシック" panose="020B0609070205080204" pitchFamily="49" charset="-128"/>
              </a:rPr>
              <a:t>促進</a:t>
            </a:r>
            <a:r>
              <a:rPr lang="en-US" altLang="ja-JP" sz="2600" dirty="0" smtClean="0">
                <a:latin typeface="ＭＳ ゴシック" panose="020B0609070205080204" pitchFamily="49" charset="-128"/>
                <a:ea typeface="ＭＳ ゴシック" panose="020B0609070205080204" pitchFamily="49" charset="-128"/>
              </a:rPr>
              <a:t/>
            </a:r>
            <a:br>
              <a:rPr lang="en-US" altLang="ja-JP" sz="2600" dirty="0" smtClean="0">
                <a:latin typeface="ＭＳ ゴシック" panose="020B0609070205080204" pitchFamily="49" charset="-128"/>
                <a:ea typeface="ＭＳ ゴシック" panose="020B0609070205080204" pitchFamily="49" charset="-128"/>
              </a:rPr>
            </a:br>
            <a:r>
              <a:rPr lang="ja-JP" altLang="en-US" sz="2600" dirty="0" smtClean="0">
                <a:latin typeface="ＭＳ ゴシック" panose="020B0609070205080204" pitchFamily="49" charset="-128"/>
                <a:ea typeface="ＭＳ ゴシック" panose="020B0609070205080204" pitchFamily="49" charset="-128"/>
              </a:rPr>
              <a:t>　　 </a:t>
            </a:r>
            <a:r>
              <a:rPr lang="ja-JP" altLang="en-US" sz="2400" dirty="0" smtClean="0">
                <a:latin typeface="ＭＳ ゴシック" panose="020B0609070205080204" pitchFamily="49" charset="-128"/>
                <a:ea typeface="ＭＳ ゴシック" panose="020B0609070205080204" pitchFamily="49" charset="-128"/>
              </a:rPr>
              <a:t>生徒</a:t>
            </a:r>
            <a:r>
              <a:rPr lang="ja-JP" altLang="en-US" sz="2400" dirty="0">
                <a:latin typeface="ＭＳ ゴシック" panose="020B0609070205080204" pitchFamily="49" charset="-128"/>
                <a:ea typeface="ＭＳ ゴシック" panose="020B0609070205080204" pitchFamily="49" charset="-128"/>
              </a:rPr>
              <a:t>が自ら学習課題や学習活動を選択する機会を設け</a:t>
            </a:r>
            <a:br>
              <a:rPr lang="ja-JP" altLang="en-US" sz="2400" dirty="0">
                <a:latin typeface="ＭＳ ゴシック" panose="020B0609070205080204" pitchFamily="49" charset="-128"/>
                <a:ea typeface="ＭＳ ゴシック" panose="020B0609070205080204" pitchFamily="49" charset="-128"/>
              </a:rPr>
            </a:br>
            <a:r>
              <a:rPr lang="ja-JP" altLang="en-US" sz="2400" dirty="0">
                <a:latin typeface="ＭＳ ゴシック" panose="020B0609070205080204" pitchFamily="49" charset="-128"/>
                <a:ea typeface="ＭＳ ゴシック" panose="020B0609070205080204" pitchFamily="49" charset="-128"/>
              </a:rPr>
              <a:t>　　 </a:t>
            </a:r>
            <a:r>
              <a:rPr lang="ja-JP" altLang="en-US" sz="2400" dirty="0" smtClean="0">
                <a:latin typeface="ＭＳ ゴシック" panose="020B0609070205080204" pitchFamily="49" charset="-128"/>
                <a:ea typeface="ＭＳ ゴシック" panose="020B0609070205080204" pitchFamily="49" charset="-128"/>
              </a:rPr>
              <a:t>る</a:t>
            </a:r>
            <a:r>
              <a:rPr lang="ja-JP" altLang="en-US" sz="2400" dirty="0">
                <a:latin typeface="ＭＳ ゴシック" panose="020B0609070205080204" pitchFamily="49" charset="-128"/>
                <a:ea typeface="ＭＳ ゴシック" panose="020B0609070205080204" pitchFamily="49" charset="-128"/>
              </a:rPr>
              <a:t>など，生徒</a:t>
            </a:r>
            <a:r>
              <a:rPr lang="ja-JP" altLang="en-US" sz="2400" dirty="0" smtClean="0">
                <a:latin typeface="ＭＳ ゴシック" panose="020B0609070205080204" pitchFamily="49" charset="-128"/>
                <a:ea typeface="ＭＳ ゴシック" panose="020B0609070205080204" pitchFamily="49" charset="-128"/>
              </a:rPr>
              <a:t>の興味</a:t>
            </a:r>
            <a:r>
              <a:rPr lang="ja-JP" altLang="en-US" sz="2400" dirty="0">
                <a:latin typeface="ＭＳ ゴシック" panose="020B0609070205080204" pitchFamily="49" charset="-128"/>
                <a:ea typeface="ＭＳ ゴシック" panose="020B0609070205080204" pitchFamily="49" charset="-128"/>
              </a:rPr>
              <a:t>・関心を生かした自主的，自発的</a:t>
            </a:r>
            <a:br>
              <a:rPr lang="ja-JP" altLang="en-US" sz="2400" dirty="0">
                <a:latin typeface="ＭＳ ゴシック" panose="020B0609070205080204" pitchFamily="49" charset="-128"/>
                <a:ea typeface="ＭＳ ゴシック" panose="020B0609070205080204" pitchFamily="49" charset="-128"/>
              </a:rPr>
            </a:br>
            <a:r>
              <a:rPr lang="ja-JP" altLang="en-US" sz="2400" dirty="0" smtClean="0">
                <a:latin typeface="ＭＳ ゴシック" panose="020B0609070205080204" pitchFamily="49" charset="-128"/>
                <a:ea typeface="ＭＳ ゴシック" panose="020B0609070205080204" pitchFamily="49" charset="-128"/>
              </a:rPr>
              <a:t>　　 な</a:t>
            </a:r>
            <a:r>
              <a:rPr lang="ja-JP" altLang="en-US" sz="2400" dirty="0">
                <a:latin typeface="ＭＳ ゴシック" panose="020B0609070205080204" pitchFamily="49" charset="-128"/>
                <a:ea typeface="ＭＳ ゴシック" panose="020B0609070205080204" pitchFamily="49" charset="-128"/>
              </a:rPr>
              <a:t>学習が促されるよう工夫すること</a:t>
            </a:r>
            <a:r>
              <a:rPr lang="ja-JP" altLang="en-US" sz="2400" dirty="0" smtClean="0">
                <a:latin typeface="ＭＳ ゴシック" panose="020B0609070205080204" pitchFamily="49" charset="-128"/>
                <a:ea typeface="ＭＳ ゴシック" panose="020B0609070205080204" pitchFamily="49" charset="-128"/>
              </a:rPr>
              <a:t>。</a:t>
            </a:r>
            <a:endParaRPr kumimoji="1" lang="ja-JP" altLang="en-US" sz="2600" dirty="0">
              <a:latin typeface="ＭＳ ゴシック" panose="020B0609070205080204" pitchFamily="49" charset="-128"/>
              <a:ea typeface="ＭＳ ゴシック" panose="020B0609070205080204" pitchFamily="49" charset="-128"/>
            </a:endParaRPr>
          </a:p>
        </p:txBody>
      </p:sp>
      <p:sp>
        <p:nvSpPr>
          <p:cNvPr id="6" name="正方形/長方形 5"/>
          <p:cNvSpPr/>
          <p:nvPr/>
        </p:nvSpPr>
        <p:spPr>
          <a:xfrm>
            <a:off x="258607" y="3451652"/>
            <a:ext cx="8543637" cy="1938992"/>
          </a:xfrm>
          <a:prstGeom prst="rect">
            <a:avLst/>
          </a:prstGeom>
          <a:ln>
            <a:solidFill>
              <a:schemeClr val="tx1"/>
            </a:solidFill>
          </a:ln>
        </p:spPr>
        <p:txBody>
          <a:bodyPr wrap="square">
            <a:spAutoFit/>
          </a:bodyPr>
          <a:lstStyle/>
          <a:p>
            <a:r>
              <a:rPr lang="en-US" altLang="ja-JP" sz="2400" dirty="0" smtClean="0">
                <a:latin typeface="ＭＳ ゴシック" panose="020B0609070205080204" pitchFamily="49" charset="-128"/>
                <a:ea typeface="ＭＳ ゴシック" panose="020B0609070205080204" pitchFamily="49" charset="-128"/>
              </a:rPr>
              <a:t>【</a:t>
            </a:r>
            <a:r>
              <a:rPr lang="ja-JP" altLang="en-US" sz="2400" dirty="0" smtClean="0">
                <a:latin typeface="ＭＳ ゴシック" panose="020B0609070205080204" pitchFamily="49" charset="-128"/>
                <a:ea typeface="ＭＳ ゴシック" panose="020B0609070205080204" pitchFamily="49" charset="-128"/>
              </a:rPr>
              <a:t>各教科</a:t>
            </a:r>
            <a:r>
              <a:rPr lang="ja-JP" altLang="en-US" sz="2400" dirty="0">
                <a:latin typeface="ＭＳ ゴシック" panose="020B0609070205080204" pitchFamily="49" charset="-128"/>
                <a:ea typeface="ＭＳ ゴシック" panose="020B0609070205080204" pitchFamily="49" charset="-128"/>
              </a:rPr>
              <a:t>等の</a:t>
            </a:r>
            <a:r>
              <a:rPr lang="ja-JP" altLang="en-US" sz="2400" dirty="0" smtClean="0">
                <a:latin typeface="ＭＳ ゴシック" panose="020B0609070205080204" pitchFamily="49" charset="-128"/>
                <a:ea typeface="ＭＳ ゴシック" panose="020B0609070205080204" pitchFamily="49" charset="-128"/>
              </a:rPr>
              <a:t>指導において</a:t>
            </a:r>
            <a:r>
              <a:rPr lang="en-US" altLang="ja-JP" sz="2400" dirty="0" smtClean="0">
                <a:latin typeface="ＭＳ ゴシック" panose="020B0609070205080204" pitchFamily="49" charset="-128"/>
                <a:ea typeface="ＭＳ ゴシック" panose="020B0609070205080204" pitchFamily="49" charset="-128"/>
              </a:rPr>
              <a:t>】</a:t>
            </a:r>
          </a:p>
          <a:p>
            <a:r>
              <a:rPr lang="ja-JP" altLang="en-US" sz="2400" dirty="0" smtClean="0">
                <a:latin typeface="ＭＳ ゴシック" panose="020B0609070205080204" pitchFamily="49" charset="-128"/>
                <a:ea typeface="ＭＳ ゴシック" panose="020B0609070205080204" pitchFamily="49" charset="-128"/>
              </a:rPr>
              <a:t>　①基礎的</a:t>
            </a:r>
            <a:r>
              <a:rPr lang="ja-JP" altLang="en-US" sz="2400" dirty="0">
                <a:latin typeface="ＭＳ ゴシック" panose="020B0609070205080204" pitchFamily="49" charset="-128"/>
                <a:ea typeface="ＭＳ ゴシック" panose="020B0609070205080204" pitchFamily="49" charset="-128"/>
              </a:rPr>
              <a:t>・基本的な知識及び技能の</a:t>
            </a:r>
            <a:r>
              <a:rPr lang="ja-JP" altLang="en-US" sz="2400" dirty="0" smtClean="0">
                <a:latin typeface="ＭＳ ゴシック" panose="020B0609070205080204" pitchFamily="49" charset="-128"/>
                <a:ea typeface="ＭＳ ゴシック" panose="020B0609070205080204" pitchFamily="49" charset="-128"/>
              </a:rPr>
              <a:t>確実な</a:t>
            </a:r>
            <a:r>
              <a:rPr lang="ja-JP" altLang="en-US" sz="2400" dirty="0">
                <a:latin typeface="ＭＳ ゴシック" panose="020B0609070205080204" pitchFamily="49" charset="-128"/>
                <a:ea typeface="ＭＳ ゴシック" panose="020B0609070205080204" pitchFamily="49" charset="-128"/>
              </a:rPr>
              <a:t>定着を図る</a:t>
            </a:r>
            <a:endParaRPr lang="en-US" altLang="ja-JP" sz="2400" dirty="0" smtClean="0">
              <a:latin typeface="ＭＳ ゴシック" panose="020B0609070205080204" pitchFamily="49" charset="-128"/>
              <a:ea typeface="ＭＳ ゴシック" panose="020B0609070205080204" pitchFamily="49" charset="-128"/>
            </a:endParaRPr>
          </a:p>
          <a:p>
            <a:r>
              <a:rPr lang="ja-JP" altLang="en-US" sz="2400" dirty="0">
                <a:latin typeface="ＭＳ ゴシック" panose="020B0609070205080204" pitchFamily="49" charset="-128"/>
                <a:ea typeface="ＭＳ ゴシック" panose="020B0609070205080204" pitchFamily="49" charset="-128"/>
              </a:rPr>
              <a:t>　</a:t>
            </a:r>
            <a:r>
              <a:rPr lang="ja-JP" altLang="en-US" sz="2400" dirty="0" smtClean="0">
                <a:latin typeface="ＭＳ ゴシック" panose="020B0609070205080204" pitchFamily="49" charset="-128"/>
                <a:ea typeface="ＭＳ ゴシック" panose="020B0609070205080204" pitchFamily="49" charset="-128"/>
              </a:rPr>
              <a:t>②これらの</a:t>
            </a:r>
            <a:r>
              <a:rPr lang="ja-JP" altLang="en-US" sz="2400" dirty="0">
                <a:latin typeface="ＭＳ ゴシック" panose="020B0609070205080204" pitchFamily="49" charset="-128"/>
                <a:ea typeface="ＭＳ ゴシック" panose="020B0609070205080204" pitchFamily="49" charset="-128"/>
              </a:rPr>
              <a:t>活用を図る学習活動を行うに当たって，生徒</a:t>
            </a:r>
            <a:r>
              <a:rPr lang="ja-JP" altLang="en-US" sz="2400" dirty="0" smtClean="0">
                <a:latin typeface="ＭＳ ゴシック" panose="020B0609070205080204" pitchFamily="49" charset="-128"/>
                <a:ea typeface="ＭＳ ゴシック" panose="020B0609070205080204" pitchFamily="49" charset="-128"/>
              </a:rPr>
              <a:t>が</a:t>
            </a:r>
            <a:endParaRPr lang="en-US" altLang="ja-JP" sz="2400" dirty="0" smtClean="0">
              <a:latin typeface="ＭＳ ゴシック" panose="020B0609070205080204" pitchFamily="49" charset="-128"/>
              <a:ea typeface="ＭＳ ゴシック" panose="020B0609070205080204" pitchFamily="49" charset="-128"/>
            </a:endParaRPr>
          </a:p>
          <a:p>
            <a:r>
              <a:rPr lang="ja-JP" altLang="en-US" sz="2400" dirty="0">
                <a:latin typeface="ＭＳ ゴシック" panose="020B0609070205080204" pitchFamily="49" charset="-128"/>
                <a:ea typeface="ＭＳ ゴシック" panose="020B0609070205080204" pitchFamily="49" charset="-128"/>
              </a:rPr>
              <a:t>　</a:t>
            </a:r>
            <a:r>
              <a:rPr lang="ja-JP" altLang="en-US" sz="2400" dirty="0" smtClean="0">
                <a:latin typeface="ＭＳ ゴシック" panose="020B0609070205080204" pitchFamily="49" charset="-128"/>
                <a:ea typeface="ＭＳ ゴシック" panose="020B0609070205080204" pitchFamily="49" charset="-128"/>
              </a:rPr>
              <a:t>　主体的</a:t>
            </a:r>
            <a:r>
              <a:rPr lang="ja-JP" altLang="en-US" sz="2400" dirty="0">
                <a:latin typeface="ＭＳ ゴシック" panose="020B0609070205080204" pitchFamily="49" charset="-128"/>
                <a:ea typeface="ＭＳ ゴシック" panose="020B0609070205080204" pitchFamily="49" charset="-128"/>
              </a:rPr>
              <a:t>に</a:t>
            </a:r>
            <a:r>
              <a:rPr lang="ja-JP" altLang="en-US" sz="2400" dirty="0" smtClean="0">
                <a:latin typeface="ＭＳ ゴシック" panose="020B0609070205080204" pitchFamily="49" charset="-128"/>
                <a:ea typeface="ＭＳ ゴシック" panose="020B0609070205080204" pitchFamily="49" charset="-128"/>
              </a:rPr>
              <a:t>自分</a:t>
            </a:r>
            <a:r>
              <a:rPr lang="ja-JP" altLang="en-US" sz="2400" dirty="0">
                <a:latin typeface="ＭＳ ゴシック" panose="020B0609070205080204" pitchFamily="49" charset="-128"/>
                <a:ea typeface="ＭＳ ゴシック" panose="020B0609070205080204" pitchFamily="49" charset="-128"/>
              </a:rPr>
              <a:t>の生活体験や興味・関心をもとに課題を</a:t>
            </a:r>
            <a:r>
              <a:rPr lang="ja-JP" altLang="en-US" sz="2400" dirty="0" smtClean="0">
                <a:latin typeface="ＭＳ ゴシック" panose="020B0609070205080204" pitchFamily="49" charset="-128"/>
                <a:ea typeface="ＭＳ ゴシック" panose="020B0609070205080204" pitchFamily="49" charset="-128"/>
              </a:rPr>
              <a:t>見</a:t>
            </a:r>
            <a:endParaRPr lang="en-US" altLang="ja-JP" sz="2400" dirty="0" smtClean="0">
              <a:latin typeface="ＭＳ ゴシック" panose="020B0609070205080204" pitchFamily="49" charset="-128"/>
              <a:ea typeface="ＭＳ ゴシック" panose="020B0609070205080204" pitchFamily="49" charset="-128"/>
            </a:endParaRPr>
          </a:p>
          <a:p>
            <a:r>
              <a:rPr lang="ja-JP" altLang="en-US" sz="2400" dirty="0">
                <a:latin typeface="ＭＳ ゴシック" panose="020B0609070205080204" pitchFamily="49" charset="-128"/>
                <a:ea typeface="ＭＳ ゴシック" panose="020B0609070205080204" pitchFamily="49" charset="-128"/>
              </a:rPr>
              <a:t>　</a:t>
            </a:r>
            <a:r>
              <a:rPr lang="ja-JP" altLang="en-US" sz="2400" dirty="0" smtClean="0">
                <a:latin typeface="ＭＳ ゴシック" panose="020B0609070205080204" pitchFamily="49" charset="-128"/>
                <a:ea typeface="ＭＳ ゴシック" panose="020B0609070205080204" pitchFamily="49" charset="-128"/>
              </a:rPr>
              <a:t>　付け</a:t>
            </a:r>
            <a:r>
              <a:rPr lang="ja-JP" altLang="en-US" sz="2400" dirty="0">
                <a:latin typeface="ＭＳ ゴシック" panose="020B0609070205080204" pitchFamily="49" charset="-128"/>
                <a:ea typeface="ＭＳ ゴシック" panose="020B0609070205080204" pitchFamily="49" charset="-128"/>
              </a:rPr>
              <a:t>，自分なりに</a:t>
            </a:r>
            <a:r>
              <a:rPr lang="ja-JP" altLang="en-US" sz="2400" dirty="0" smtClean="0">
                <a:latin typeface="ＭＳ ゴシック" panose="020B0609070205080204" pitchFamily="49" charset="-128"/>
                <a:ea typeface="ＭＳ ゴシック" panose="020B0609070205080204" pitchFamily="49" charset="-128"/>
              </a:rPr>
              <a:t>方法を選択</a:t>
            </a:r>
            <a:r>
              <a:rPr lang="ja-JP" altLang="en-US" sz="2400" dirty="0">
                <a:latin typeface="ＭＳ ゴシック" panose="020B0609070205080204" pitchFamily="49" charset="-128"/>
                <a:ea typeface="ＭＳ ゴシック" panose="020B0609070205080204" pitchFamily="49" charset="-128"/>
              </a:rPr>
              <a:t>して解決に</a:t>
            </a:r>
            <a:r>
              <a:rPr lang="ja-JP" altLang="en-US" sz="2400" dirty="0" smtClean="0">
                <a:latin typeface="ＭＳ ゴシック" panose="020B0609070205080204" pitchFamily="49" charset="-128"/>
                <a:ea typeface="ＭＳ ゴシック" panose="020B0609070205080204" pitchFamily="49" charset="-128"/>
              </a:rPr>
              <a:t>取り組む</a:t>
            </a:r>
            <a:endParaRPr lang="ja-JP" altLang="en-US" sz="2400" dirty="0">
              <a:latin typeface="ＭＳ ゴシック" panose="020B0609070205080204" pitchFamily="49" charset="-128"/>
              <a:ea typeface="ＭＳ ゴシック" panose="020B0609070205080204" pitchFamily="49" charset="-128"/>
            </a:endParaRPr>
          </a:p>
        </p:txBody>
      </p:sp>
      <p:sp>
        <p:nvSpPr>
          <p:cNvPr id="7" name="Google Shape;193;p5"/>
          <p:cNvSpPr/>
          <p:nvPr/>
        </p:nvSpPr>
        <p:spPr>
          <a:xfrm>
            <a:off x="0" y="-1"/>
            <a:ext cx="9144000" cy="924511"/>
          </a:xfrm>
          <a:prstGeom prst="rect">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68569" tIns="34275" rIns="68569" bIns="34275" anchor="ctr" anchorCtr="0">
            <a:noAutofit/>
          </a:bodyPr>
          <a:lstStyle/>
          <a:p>
            <a:r>
              <a:rPr lang="ja-JP" altLang="en-US" sz="2800" dirty="0">
                <a:solidFill>
                  <a:schemeClr val="lt1"/>
                </a:solidFill>
                <a:latin typeface="ＭＳ ゴシック" panose="020B0609070205080204" pitchFamily="49" charset="-128"/>
                <a:ea typeface="ＭＳ ゴシック" panose="020B0609070205080204" pitchFamily="49" charset="-128"/>
              </a:rPr>
              <a:t>参考</a:t>
            </a:r>
            <a:r>
              <a:rPr lang="ja-JP" altLang="en-US" sz="2800" dirty="0" smtClean="0">
                <a:solidFill>
                  <a:schemeClr val="lt1"/>
                </a:solidFill>
                <a:latin typeface="ＭＳ ゴシック" panose="020B0609070205080204" pitchFamily="49" charset="-128"/>
                <a:ea typeface="ＭＳ ゴシック" panose="020B0609070205080204" pitchFamily="49" charset="-128"/>
              </a:rPr>
              <a:t>資料</a:t>
            </a:r>
            <a:endParaRPr lang="en-US" altLang="ja-JP" sz="2800" dirty="0" smtClean="0">
              <a:solidFill>
                <a:schemeClr val="lt1"/>
              </a:solidFill>
              <a:latin typeface="ＭＳ ゴシック" panose="020B0609070205080204" pitchFamily="49" charset="-128"/>
              <a:ea typeface="ＭＳ ゴシック" panose="020B0609070205080204" pitchFamily="49" charset="-128"/>
            </a:endParaRPr>
          </a:p>
          <a:p>
            <a:r>
              <a:rPr lang="ja-JP" altLang="en-US" sz="2800" dirty="0" smtClean="0">
                <a:solidFill>
                  <a:schemeClr val="lt1"/>
                </a:solidFill>
                <a:latin typeface="ＭＳ ゴシック" panose="020B0609070205080204" pitchFamily="49" charset="-128"/>
                <a:ea typeface="ＭＳ ゴシック" panose="020B0609070205080204" pitchFamily="49" charset="-128"/>
              </a:rPr>
              <a:t>　　　</a:t>
            </a:r>
            <a:r>
              <a:rPr lang="ja-JP" altLang="en-US" sz="2000" dirty="0" smtClean="0">
                <a:solidFill>
                  <a:schemeClr val="lt1"/>
                </a:solidFill>
                <a:latin typeface="ＭＳ ゴシック" panose="020B0609070205080204" pitchFamily="49" charset="-128"/>
                <a:ea typeface="ＭＳ ゴシック" panose="020B0609070205080204" pitchFamily="49" charset="-128"/>
              </a:rPr>
              <a:t>中学校</a:t>
            </a:r>
            <a:r>
              <a:rPr lang="ja-JP" altLang="en-US" sz="2000" dirty="0">
                <a:solidFill>
                  <a:schemeClr val="lt1"/>
                </a:solidFill>
                <a:latin typeface="ＭＳ ゴシック" panose="020B0609070205080204" pitchFamily="49" charset="-128"/>
                <a:ea typeface="ＭＳ ゴシック" panose="020B0609070205080204" pitchFamily="49" charset="-128"/>
              </a:rPr>
              <a:t>学習指導要領（平成</a:t>
            </a:r>
            <a:r>
              <a:rPr lang="en-US" altLang="ja-JP" sz="2000" dirty="0">
                <a:solidFill>
                  <a:schemeClr val="lt1"/>
                </a:solidFill>
                <a:latin typeface="ＭＳ ゴシック" panose="020B0609070205080204" pitchFamily="49" charset="-128"/>
                <a:ea typeface="ＭＳ ゴシック" panose="020B0609070205080204" pitchFamily="49" charset="-128"/>
              </a:rPr>
              <a:t>29</a:t>
            </a:r>
            <a:r>
              <a:rPr lang="ja-JP" altLang="en-US" sz="2000" dirty="0">
                <a:solidFill>
                  <a:schemeClr val="lt1"/>
                </a:solidFill>
                <a:latin typeface="ＭＳ ゴシック" panose="020B0609070205080204" pitchFamily="49" charset="-128"/>
                <a:ea typeface="ＭＳ ゴシック" panose="020B0609070205080204" pitchFamily="49" charset="-128"/>
              </a:rPr>
              <a:t>年告示）解説　</a:t>
            </a:r>
            <a:r>
              <a:rPr lang="ja-JP" altLang="en-US" sz="2000" dirty="0" smtClean="0">
                <a:solidFill>
                  <a:schemeClr val="lt1"/>
                </a:solidFill>
                <a:latin typeface="ＭＳ ゴシック" panose="020B0609070205080204" pitchFamily="49" charset="-128"/>
                <a:ea typeface="ＭＳ ゴシック" panose="020B0609070205080204" pitchFamily="49" charset="-128"/>
              </a:rPr>
              <a:t>総則編</a:t>
            </a:r>
            <a:r>
              <a:rPr lang="en-US" altLang="ja-JP" sz="2000" dirty="0" smtClean="0">
                <a:solidFill>
                  <a:schemeClr val="lt1"/>
                </a:solidFill>
                <a:latin typeface="ＭＳ ゴシック" panose="020B0609070205080204" pitchFamily="49" charset="-128"/>
                <a:ea typeface="ＭＳ ゴシック" panose="020B0609070205080204" pitchFamily="49" charset="-128"/>
              </a:rPr>
              <a:t>P89</a:t>
            </a:r>
            <a:r>
              <a:rPr lang="ja-JP" altLang="en-US" sz="2000" dirty="0" smtClean="0">
                <a:solidFill>
                  <a:schemeClr val="lt1"/>
                </a:solidFill>
                <a:latin typeface="ＭＳ ゴシック" panose="020B0609070205080204" pitchFamily="49" charset="-128"/>
                <a:ea typeface="ＭＳ ゴシック" panose="020B0609070205080204" pitchFamily="49" charset="-128"/>
              </a:rPr>
              <a:t>より一部抜粋</a:t>
            </a:r>
            <a:endParaRPr lang="en-US" altLang="ja-JP" sz="2000" dirty="0" smtClean="0">
              <a:solidFill>
                <a:schemeClr val="lt1"/>
              </a:solidFill>
              <a:latin typeface="ＭＳ ゴシック" panose="020B0609070205080204" pitchFamily="49" charset="-128"/>
              <a:ea typeface="ＭＳ ゴシック" panose="020B0609070205080204" pitchFamily="49" charset="-128"/>
            </a:endParaRPr>
          </a:p>
        </p:txBody>
      </p:sp>
      <p:sp>
        <p:nvSpPr>
          <p:cNvPr id="9" name="テキスト ボックス 8"/>
          <p:cNvSpPr txBox="1"/>
          <p:nvPr/>
        </p:nvSpPr>
        <p:spPr>
          <a:xfrm>
            <a:off x="258606" y="5471343"/>
            <a:ext cx="8543637" cy="1323439"/>
          </a:xfrm>
          <a:prstGeom prst="rect">
            <a:avLst/>
          </a:prstGeom>
          <a:noFill/>
          <a:ln>
            <a:solidFill>
              <a:schemeClr val="tx1"/>
            </a:solidFill>
          </a:ln>
        </p:spPr>
        <p:txBody>
          <a:bodyPr wrap="square" rtlCol="0">
            <a:spAutoFit/>
          </a:bodyPr>
          <a:lstStyle/>
          <a:p>
            <a:r>
              <a:rPr kumimoji="1" lang="ja-JP" altLang="en-US" sz="2000" dirty="0" smtClean="0">
                <a:solidFill>
                  <a:schemeClr val="tx1"/>
                </a:solidFill>
                <a:latin typeface="BIZ UDPゴシック" panose="020B0400000000000000" pitchFamily="50" charset="-128"/>
                <a:ea typeface="BIZ UDPゴシック" panose="020B0400000000000000" pitchFamily="50" charset="-128"/>
              </a:rPr>
              <a:t>・各教科等では、どのようなことに気を付けて、自主的、自発的な学習活動を設定していますか？</a:t>
            </a:r>
            <a:endParaRPr kumimoji="1" lang="en-US" altLang="ja-JP" sz="2000" dirty="0" smtClean="0">
              <a:solidFill>
                <a:schemeClr val="tx1"/>
              </a:solidFill>
              <a:latin typeface="BIZ UDPゴシック" panose="020B0400000000000000" pitchFamily="50" charset="-128"/>
              <a:ea typeface="BIZ UDPゴシック" panose="020B0400000000000000" pitchFamily="50" charset="-128"/>
            </a:endParaRPr>
          </a:p>
          <a:p>
            <a:r>
              <a:rPr kumimoji="1" lang="ja-JP" altLang="en-US" sz="2000" dirty="0" smtClean="0">
                <a:solidFill>
                  <a:schemeClr val="tx1"/>
                </a:solidFill>
                <a:latin typeface="BIZ UDPゴシック" panose="020B0400000000000000" pitchFamily="50" charset="-128"/>
                <a:ea typeface="BIZ UDPゴシック" panose="020B0400000000000000" pitchFamily="50" charset="-128"/>
              </a:rPr>
              <a:t>・各教科の枠を超えて取り組めることとして、どのようなものがありますか？など</a:t>
            </a:r>
            <a:endParaRPr kumimoji="1" lang="en-US" altLang="ja-JP" sz="2000" dirty="0" smtClean="0">
              <a:solidFill>
                <a:schemeClr val="tx1"/>
              </a:solidFill>
              <a:latin typeface="BIZ UDPゴシック" panose="020B0400000000000000" pitchFamily="50" charset="-128"/>
              <a:ea typeface="BIZ UDPゴシック" panose="020B0400000000000000" pitchFamily="50" charset="-128"/>
            </a:endParaRPr>
          </a:p>
        </p:txBody>
      </p:sp>
      <p:sp>
        <p:nvSpPr>
          <p:cNvPr id="8" name="テキスト ボックス 7"/>
          <p:cNvSpPr txBox="1"/>
          <p:nvPr/>
        </p:nvSpPr>
        <p:spPr>
          <a:xfrm>
            <a:off x="136284" y="1210458"/>
            <a:ext cx="6133725" cy="1015663"/>
          </a:xfrm>
          <a:prstGeom prst="rect">
            <a:avLst/>
          </a:prstGeom>
          <a:solidFill>
            <a:srgbClr val="FFFF00"/>
          </a:solidFill>
          <a:ln>
            <a:solidFill>
              <a:schemeClr val="accent1">
                <a:shade val="50000"/>
              </a:schemeClr>
            </a:solidFill>
          </a:ln>
        </p:spPr>
        <p:txBody>
          <a:bodyPr wrap="square" rtlCol="0">
            <a:spAutoFit/>
          </a:bodyPr>
          <a:lstStyle/>
          <a:p>
            <a:r>
              <a:rPr kumimoji="1" lang="en-US" altLang="ja-JP" sz="2000" dirty="0">
                <a:solidFill>
                  <a:srgbClr val="FF0000"/>
                </a:solidFill>
                <a:latin typeface="ＭＳ ゴシック" panose="020B0609070205080204" pitchFamily="49" charset="-128"/>
                <a:ea typeface="ＭＳ ゴシック" panose="020B0609070205080204" pitchFamily="49" charset="-128"/>
              </a:rPr>
              <a:t>【</a:t>
            </a:r>
            <a:r>
              <a:rPr kumimoji="1" lang="ja-JP" altLang="en-US" sz="2000" dirty="0">
                <a:solidFill>
                  <a:srgbClr val="FF0000"/>
                </a:solidFill>
                <a:latin typeface="ＭＳ ゴシック" panose="020B0609070205080204" pitchFamily="49" charset="-128"/>
                <a:ea typeface="ＭＳ ゴシック" panose="020B0609070205080204" pitchFamily="49" charset="-128"/>
              </a:rPr>
              <a:t>留意点（担当者の方へ）</a:t>
            </a:r>
            <a:r>
              <a:rPr kumimoji="1" lang="en-US" altLang="ja-JP" sz="2000" dirty="0">
                <a:solidFill>
                  <a:srgbClr val="FF0000"/>
                </a:solidFill>
                <a:latin typeface="ＭＳ ゴシック" panose="020B0609070205080204" pitchFamily="49" charset="-128"/>
                <a:ea typeface="ＭＳ ゴシック" panose="020B0609070205080204" pitchFamily="49" charset="-128"/>
              </a:rPr>
              <a:t>】</a:t>
            </a:r>
          </a:p>
          <a:p>
            <a:r>
              <a:rPr kumimoji="1" lang="ja-JP" altLang="en-US" sz="2000" dirty="0" smtClean="0">
                <a:solidFill>
                  <a:srgbClr val="FF0000"/>
                </a:solidFill>
                <a:latin typeface="BIZ UDPゴシック" panose="020B0400000000000000" pitchFamily="50" charset="-128"/>
                <a:ea typeface="BIZ UDPゴシック" panose="020B0400000000000000" pitchFamily="50" charset="-128"/>
              </a:rPr>
              <a:t>参考資料活用例②　</a:t>
            </a:r>
            <a:r>
              <a:rPr kumimoji="1" lang="en-US" altLang="ja-JP" sz="2000" dirty="0" smtClean="0">
                <a:solidFill>
                  <a:srgbClr val="FF0000"/>
                </a:solidFill>
                <a:latin typeface="BIZ UDPゴシック" panose="020B0400000000000000" pitchFamily="50" charset="-128"/>
                <a:ea typeface="BIZ UDPゴシック" panose="020B0400000000000000" pitchFamily="50" charset="-128"/>
              </a:rPr>
              <a:t>【</a:t>
            </a:r>
            <a:r>
              <a:rPr kumimoji="1" lang="ja-JP" altLang="en-US" sz="2000" dirty="0" smtClean="0">
                <a:solidFill>
                  <a:srgbClr val="FF0000"/>
                </a:solidFill>
                <a:latin typeface="BIZ UDPゴシック" panose="020B0400000000000000" pitchFamily="50" charset="-128"/>
                <a:ea typeface="BIZ UDPゴシック" panose="020B0400000000000000" pitchFamily="50" charset="-128"/>
              </a:rPr>
              <a:t>自主的、自発的な学習について</a:t>
            </a:r>
            <a:r>
              <a:rPr kumimoji="1" lang="en-US" altLang="ja-JP" sz="2000" dirty="0" smtClean="0">
                <a:solidFill>
                  <a:srgbClr val="FF0000"/>
                </a:solidFill>
                <a:latin typeface="BIZ UDPゴシック" panose="020B0400000000000000" pitchFamily="50" charset="-128"/>
                <a:ea typeface="BIZ UDPゴシック" panose="020B0400000000000000" pitchFamily="50" charset="-128"/>
              </a:rPr>
              <a:t>】</a:t>
            </a:r>
          </a:p>
          <a:p>
            <a:r>
              <a:rPr kumimoji="1" lang="en-US" altLang="ja-JP" sz="2000" dirty="0" smtClean="0">
                <a:solidFill>
                  <a:srgbClr val="FF0000"/>
                </a:solidFill>
                <a:latin typeface="BIZ UDPゴシック" panose="020B0400000000000000" pitchFamily="50" charset="-128"/>
                <a:ea typeface="BIZ UDPゴシック" panose="020B0400000000000000" pitchFamily="50" charset="-128"/>
              </a:rPr>
              <a:t>※</a:t>
            </a:r>
            <a:r>
              <a:rPr kumimoji="1" lang="ja-JP" altLang="en-US" sz="2000" dirty="0" smtClean="0">
                <a:solidFill>
                  <a:srgbClr val="FF0000"/>
                </a:solidFill>
                <a:latin typeface="BIZ UDPゴシック" panose="020B0400000000000000" pitchFamily="50" charset="-128"/>
                <a:ea typeface="BIZ UDPゴシック" panose="020B0400000000000000" pitchFamily="50" charset="-128"/>
              </a:rPr>
              <a:t>　必要に応じて活用してください。</a:t>
            </a:r>
            <a:endParaRPr kumimoji="1" lang="en-US" altLang="ja-JP" sz="2000" dirty="0">
              <a:solidFill>
                <a:srgbClr val="FF0000"/>
              </a:solidFill>
              <a:latin typeface="BIZ UDPゴシック" panose="020B0400000000000000" pitchFamily="50" charset="-128"/>
              <a:ea typeface="BIZ UDPゴシック" panose="020B0400000000000000" pitchFamily="50" charset="-128"/>
            </a:endParaRPr>
          </a:p>
        </p:txBody>
      </p:sp>
      <p:sp>
        <p:nvSpPr>
          <p:cNvPr id="10" name="テキスト ボックス 9"/>
          <p:cNvSpPr txBox="1"/>
          <p:nvPr/>
        </p:nvSpPr>
        <p:spPr>
          <a:xfrm>
            <a:off x="1652336" y="3993269"/>
            <a:ext cx="7374496" cy="1938992"/>
          </a:xfrm>
          <a:prstGeom prst="rect">
            <a:avLst/>
          </a:prstGeom>
          <a:solidFill>
            <a:srgbClr val="FFFF00"/>
          </a:solidFill>
          <a:ln>
            <a:solidFill>
              <a:schemeClr val="accent1">
                <a:shade val="50000"/>
              </a:schemeClr>
            </a:solidFill>
          </a:ln>
        </p:spPr>
        <p:txBody>
          <a:bodyPr wrap="square" rtlCol="0">
            <a:spAutoFit/>
          </a:bodyPr>
          <a:lstStyle/>
          <a:p>
            <a:r>
              <a:rPr kumimoji="1" lang="en-US" altLang="ja-JP" sz="2000" dirty="0">
                <a:solidFill>
                  <a:srgbClr val="FF0000"/>
                </a:solidFill>
                <a:latin typeface="BIZ UDPゴシック" panose="020B0400000000000000" pitchFamily="50" charset="-128"/>
                <a:ea typeface="BIZ UDPゴシック" panose="020B0400000000000000" pitchFamily="50" charset="-128"/>
              </a:rPr>
              <a:t>※</a:t>
            </a:r>
            <a:r>
              <a:rPr kumimoji="1" lang="ja-JP" altLang="en-US" sz="2000" dirty="0">
                <a:solidFill>
                  <a:srgbClr val="FF0000"/>
                </a:solidFill>
                <a:latin typeface="BIZ UDPゴシック" panose="020B0400000000000000" pitchFamily="50" charset="-128"/>
                <a:ea typeface="BIZ UDPゴシック" panose="020B0400000000000000" pitchFamily="50" charset="-128"/>
              </a:rPr>
              <a:t>自分の実践を振り返ったり、教科部会や学年会等の場でそれ</a:t>
            </a:r>
            <a:r>
              <a:rPr kumimoji="1" lang="ja-JP" altLang="en-US" sz="2000" dirty="0" err="1" smtClean="0">
                <a:solidFill>
                  <a:srgbClr val="FF0000"/>
                </a:solidFill>
                <a:latin typeface="BIZ UDPゴシック" panose="020B0400000000000000" pitchFamily="50" charset="-128"/>
                <a:ea typeface="BIZ UDPゴシック" panose="020B0400000000000000" pitchFamily="50" charset="-128"/>
              </a:rPr>
              <a:t>ぞ</a:t>
            </a:r>
            <a:endParaRPr kumimoji="1" lang="en-US" altLang="ja-JP" sz="2000" dirty="0" smtClean="0">
              <a:solidFill>
                <a:srgbClr val="FF0000"/>
              </a:solidFill>
              <a:latin typeface="BIZ UDPゴシック" panose="020B0400000000000000" pitchFamily="50" charset="-128"/>
              <a:ea typeface="BIZ UDPゴシック" panose="020B0400000000000000" pitchFamily="50" charset="-128"/>
            </a:endParaRPr>
          </a:p>
          <a:p>
            <a:r>
              <a:rPr kumimoji="1" lang="en-US" altLang="ja-JP" sz="2000" dirty="0">
                <a:solidFill>
                  <a:srgbClr val="FF0000"/>
                </a:solidFill>
                <a:latin typeface="BIZ UDPゴシック" panose="020B0400000000000000" pitchFamily="50" charset="-128"/>
                <a:ea typeface="BIZ UDPゴシック" panose="020B0400000000000000" pitchFamily="50" charset="-128"/>
              </a:rPr>
              <a:t> </a:t>
            </a:r>
            <a:r>
              <a:rPr kumimoji="1" lang="en-US" altLang="ja-JP" sz="2000" dirty="0" smtClean="0">
                <a:solidFill>
                  <a:srgbClr val="FF0000"/>
                </a:solidFill>
                <a:latin typeface="BIZ UDPゴシック" panose="020B0400000000000000" pitchFamily="50" charset="-128"/>
                <a:ea typeface="BIZ UDPゴシック" panose="020B0400000000000000" pitchFamily="50" charset="-128"/>
              </a:rPr>
              <a:t>  </a:t>
            </a:r>
            <a:r>
              <a:rPr kumimoji="1" lang="ja-JP" altLang="en-US" sz="2000" dirty="0" err="1" smtClean="0">
                <a:solidFill>
                  <a:srgbClr val="FF0000"/>
                </a:solidFill>
                <a:latin typeface="BIZ UDPゴシック" panose="020B0400000000000000" pitchFamily="50" charset="-128"/>
                <a:ea typeface="BIZ UDPゴシック" panose="020B0400000000000000" pitchFamily="50" charset="-128"/>
              </a:rPr>
              <a:t>れの</a:t>
            </a:r>
            <a:r>
              <a:rPr kumimoji="1" lang="ja-JP" altLang="en-US" sz="2000" dirty="0">
                <a:solidFill>
                  <a:srgbClr val="FF0000"/>
                </a:solidFill>
                <a:latin typeface="BIZ UDPゴシック" panose="020B0400000000000000" pitchFamily="50" charset="-128"/>
                <a:ea typeface="BIZ UDPゴシック" panose="020B0400000000000000" pitchFamily="50" charset="-128"/>
              </a:rPr>
              <a:t>実践に学んだりする場を設定することも考えられます。</a:t>
            </a:r>
          </a:p>
          <a:p>
            <a:r>
              <a:rPr kumimoji="1" lang="en-US" altLang="ja-JP" sz="2000" dirty="0">
                <a:solidFill>
                  <a:srgbClr val="FF0000"/>
                </a:solidFill>
                <a:latin typeface="BIZ UDPゴシック" panose="020B0400000000000000" pitchFamily="50" charset="-128"/>
                <a:ea typeface="BIZ UDPゴシック" panose="020B0400000000000000" pitchFamily="50" charset="-128"/>
              </a:rPr>
              <a:t>※</a:t>
            </a:r>
            <a:r>
              <a:rPr kumimoji="1" lang="ja-JP" altLang="en-US" sz="2000" dirty="0">
                <a:solidFill>
                  <a:srgbClr val="FF0000"/>
                </a:solidFill>
                <a:latin typeface="BIZ UDPゴシック" panose="020B0400000000000000" pitchFamily="50" charset="-128"/>
                <a:ea typeface="BIZ UDPゴシック" panose="020B0400000000000000" pitchFamily="50" charset="-128"/>
              </a:rPr>
              <a:t>中学校学習指導要領（平成</a:t>
            </a:r>
            <a:r>
              <a:rPr kumimoji="1" lang="en-US" altLang="ja-JP" sz="2000" dirty="0">
                <a:solidFill>
                  <a:srgbClr val="FF0000"/>
                </a:solidFill>
                <a:latin typeface="BIZ UDPゴシック" panose="020B0400000000000000" pitchFamily="50" charset="-128"/>
                <a:ea typeface="BIZ UDPゴシック" panose="020B0400000000000000" pitchFamily="50" charset="-128"/>
              </a:rPr>
              <a:t>29</a:t>
            </a:r>
            <a:r>
              <a:rPr kumimoji="1" lang="ja-JP" altLang="en-US" sz="2000" dirty="0">
                <a:solidFill>
                  <a:srgbClr val="FF0000"/>
                </a:solidFill>
                <a:latin typeface="BIZ UDPゴシック" panose="020B0400000000000000" pitchFamily="50" charset="-128"/>
                <a:ea typeface="BIZ UDPゴシック" panose="020B0400000000000000" pitchFamily="50" charset="-128"/>
              </a:rPr>
              <a:t>年告示）解説　総則編に、生徒</a:t>
            </a:r>
            <a:r>
              <a:rPr kumimoji="1" lang="ja-JP" altLang="en-US" sz="2000" dirty="0" smtClean="0">
                <a:solidFill>
                  <a:srgbClr val="FF0000"/>
                </a:solidFill>
                <a:latin typeface="BIZ UDPゴシック" panose="020B0400000000000000" pitchFamily="50" charset="-128"/>
                <a:ea typeface="BIZ UDPゴシック" panose="020B0400000000000000" pitchFamily="50" charset="-128"/>
              </a:rPr>
              <a:t>が</a:t>
            </a:r>
            <a:endParaRPr kumimoji="1" lang="en-US" altLang="ja-JP" sz="2000" dirty="0" smtClean="0">
              <a:solidFill>
                <a:srgbClr val="FF0000"/>
              </a:solidFill>
              <a:latin typeface="BIZ UDPゴシック" panose="020B0400000000000000" pitchFamily="50" charset="-128"/>
              <a:ea typeface="BIZ UDPゴシック" panose="020B0400000000000000" pitchFamily="50" charset="-128"/>
            </a:endParaRPr>
          </a:p>
          <a:p>
            <a:r>
              <a:rPr kumimoji="1" lang="en-US" altLang="ja-JP" sz="2000" dirty="0">
                <a:solidFill>
                  <a:srgbClr val="FF0000"/>
                </a:solidFill>
                <a:latin typeface="BIZ UDPゴシック" panose="020B0400000000000000" pitchFamily="50" charset="-128"/>
                <a:ea typeface="BIZ UDPゴシック" panose="020B0400000000000000" pitchFamily="50" charset="-128"/>
              </a:rPr>
              <a:t> </a:t>
            </a:r>
            <a:r>
              <a:rPr kumimoji="1" lang="en-US" altLang="ja-JP" sz="2000" dirty="0" smtClean="0">
                <a:solidFill>
                  <a:srgbClr val="FF0000"/>
                </a:solidFill>
                <a:latin typeface="BIZ UDPゴシック" panose="020B0400000000000000" pitchFamily="50" charset="-128"/>
                <a:ea typeface="BIZ UDPゴシック" panose="020B0400000000000000" pitchFamily="50" charset="-128"/>
              </a:rPr>
              <a:t>  </a:t>
            </a:r>
            <a:r>
              <a:rPr kumimoji="1" lang="ja-JP" altLang="en-US" sz="2000" dirty="0" smtClean="0">
                <a:solidFill>
                  <a:srgbClr val="FF0000"/>
                </a:solidFill>
                <a:latin typeface="BIZ UDPゴシック" panose="020B0400000000000000" pitchFamily="50" charset="-128"/>
                <a:ea typeface="BIZ UDPゴシック" panose="020B0400000000000000" pitchFamily="50" charset="-128"/>
              </a:rPr>
              <a:t>自ら</a:t>
            </a:r>
            <a:r>
              <a:rPr kumimoji="1" lang="ja-JP" altLang="en-US" sz="2000" dirty="0">
                <a:solidFill>
                  <a:srgbClr val="FF0000"/>
                </a:solidFill>
                <a:latin typeface="BIZ UDPゴシック" panose="020B0400000000000000" pitchFamily="50" charset="-128"/>
                <a:ea typeface="BIZ UDPゴシック" panose="020B0400000000000000" pitchFamily="50" charset="-128"/>
              </a:rPr>
              <a:t>学習課題や学習活動を選択する機会を設けるなど、生徒</a:t>
            </a:r>
            <a:r>
              <a:rPr kumimoji="1" lang="ja-JP" altLang="en-US" sz="2000" dirty="0" smtClean="0">
                <a:solidFill>
                  <a:srgbClr val="FF0000"/>
                </a:solidFill>
                <a:latin typeface="BIZ UDPゴシック" panose="020B0400000000000000" pitchFamily="50" charset="-128"/>
                <a:ea typeface="BIZ UDPゴシック" panose="020B0400000000000000" pitchFamily="50" charset="-128"/>
              </a:rPr>
              <a:t>の</a:t>
            </a:r>
            <a:endParaRPr kumimoji="1" lang="en-US" altLang="ja-JP" sz="2000" dirty="0" smtClean="0">
              <a:solidFill>
                <a:srgbClr val="FF0000"/>
              </a:solidFill>
              <a:latin typeface="BIZ UDPゴシック" panose="020B0400000000000000" pitchFamily="50" charset="-128"/>
              <a:ea typeface="BIZ UDPゴシック" panose="020B0400000000000000" pitchFamily="50" charset="-128"/>
            </a:endParaRPr>
          </a:p>
          <a:p>
            <a:r>
              <a:rPr kumimoji="1" lang="en-US" altLang="ja-JP" sz="2000" dirty="0">
                <a:solidFill>
                  <a:srgbClr val="FF0000"/>
                </a:solidFill>
                <a:latin typeface="BIZ UDPゴシック" panose="020B0400000000000000" pitchFamily="50" charset="-128"/>
                <a:ea typeface="BIZ UDPゴシック" panose="020B0400000000000000" pitchFamily="50" charset="-128"/>
              </a:rPr>
              <a:t> </a:t>
            </a:r>
            <a:r>
              <a:rPr kumimoji="1" lang="en-US" altLang="ja-JP" sz="2000" dirty="0" smtClean="0">
                <a:solidFill>
                  <a:srgbClr val="FF0000"/>
                </a:solidFill>
                <a:latin typeface="BIZ UDPゴシック" panose="020B0400000000000000" pitchFamily="50" charset="-128"/>
                <a:ea typeface="BIZ UDPゴシック" panose="020B0400000000000000" pitchFamily="50" charset="-128"/>
              </a:rPr>
              <a:t>  </a:t>
            </a:r>
            <a:r>
              <a:rPr kumimoji="1" lang="ja-JP" altLang="en-US" sz="2000" dirty="0" smtClean="0">
                <a:solidFill>
                  <a:srgbClr val="FF0000"/>
                </a:solidFill>
                <a:latin typeface="BIZ UDPゴシック" panose="020B0400000000000000" pitchFamily="50" charset="-128"/>
                <a:ea typeface="BIZ UDPゴシック" panose="020B0400000000000000" pitchFamily="50" charset="-128"/>
              </a:rPr>
              <a:t>興味</a:t>
            </a:r>
            <a:r>
              <a:rPr kumimoji="1" lang="ja-JP" altLang="en-US" sz="2000" dirty="0">
                <a:solidFill>
                  <a:srgbClr val="FF0000"/>
                </a:solidFill>
                <a:latin typeface="BIZ UDPゴシック" panose="020B0400000000000000" pitchFamily="50" charset="-128"/>
                <a:ea typeface="BIZ UDPゴシック" panose="020B0400000000000000" pitchFamily="50" charset="-128"/>
              </a:rPr>
              <a:t>・関心を生かした自主的、自発的な学習が促されるよう</a:t>
            </a:r>
            <a:r>
              <a:rPr kumimoji="1" lang="ja-JP" altLang="en-US" sz="2000" dirty="0" smtClean="0">
                <a:solidFill>
                  <a:srgbClr val="FF0000"/>
                </a:solidFill>
                <a:latin typeface="BIZ UDPゴシック" panose="020B0400000000000000" pitchFamily="50" charset="-128"/>
                <a:ea typeface="BIZ UDPゴシック" panose="020B0400000000000000" pitchFamily="50" charset="-128"/>
              </a:rPr>
              <a:t>工</a:t>
            </a:r>
            <a:endParaRPr kumimoji="1" lang="en-US" altLang="ja-JP" sz="2000" dirty="0" smtClean="0">
              <a:solidFill>
                <a:srgbClr val="FF0000"/>
              </a:solidFill>
              <a:latin typeface="BIZ UDPゴシック" panose="020B0400000000000000" pitchFamily="50" charset="-128"/>
              <a:ea typeface="BIZ UDPゴシック" panose="020B0400000000000000" pitchFamily="50" charset="-128"/>
            </a:endParaRPr>
          </a:p>
          <a:p>
            <a:r>
              <a:rPr kumimoji="1" lang="en-US" altLang="ja-JP" sz="2000" dirty="0">
                <a:solidFill>
                  <a:srgbClr val="FF0000"/>
                </a:solidFill>
                <a:latin typeface="BIZ UDPゴシック" panose="020B0400000000000000" pitchFamily="50" charset="-128"/>
                <a:ea typeface="BIZ UDPゴシック" panose="020B0400000000000000" pitchFamily="50" charset="-128"/>
              </a:rPr>
              <a:t> </a:t>
            </a:r>
            <a:r>
              <a:rPr kumimoji="1" lang="en-US" altLang="ja-JP" sz="2000" dirty="0" smtClean="0">
                <a:solidFill>
                  <a:srgbClr val="FF0000"/>
                </a:solidFill>
                <a:latin typeface="BIZ UDPゴシック" panose="020B0400000000000000" pitchFamily="50" charset="-128"/>
                <a:ea typeface="BIZ UDPゴシック" panose="020B0400000000000000" pitchFamily="50" charset="-128"/>
              </a:rPr>
              <a:t>  </a:t>
            </a:r>
            <a:r>
              <a:rPr kumimoji="1" lang="ja-JP" altLang="en-US" sz="2000" dirty="0" smtClean="0">
                <a:solidFill>
                  <a:srgbClr val="FF0000"/>
                </a:solidFill>
                <a:latin typeface="BIZ UDPゴシック" panose="020B0400000000000000" pitchFamily="50" charset="-128"/>
                <a:ea typeface="BIZ UDPゴシック" panose="020B0400000000000000" pitchFamily="50" charset="-128"/>
              </a:rPr>
              <a:t>夫</a:t>
            </a:r>
            <a:r>
              <a:rPr kumimoji="1" lang="ja-JP" altLang="en-US" sz="2000" dirty="0">
                <a:solidFill>
                  <a:srgbClr val="FF0000"/>
                </a:solidFill>
                <a:latin typeface="BIZ UDPゴシック" panose="020B0400000000000000" pitchFamily="50" charset="-128"/>
                <a:ea typeface="BIZ UDPゴシック" panose="020B0400000000000000" pitchFamily="50" charset="-128"/>
              </a:rPr>
              <a:t>することが示されています。</a:t>
            </a:r>
          </a:p>
        </p:txBody>
      </p:sp>
    </p:spTree>
    <p:extLst>
      <p:ext uri="{BB962C8B-B14F-4D97-AF65-F5344CB8AC3E}">
        <p14:creationId xmlns:p14="http://schemas.microsoft.com/office/powerpoint/2010/main" val="15716243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8613" y="1028996"/>
            <a:ext cx="8543637" cy="947168"/>
          </a:xfrm>
          <a:ln w="28575">
            <a:solidFill>
              <a:schemeClr val="tx1"/>
            </a:solidFill>
          </a:ln>
        </p:spPr>
        <p:txBody>
          <a:bodyPr>
            <a:noAutofit/>
          </a:bodyPr>
          <a:lstStyle/>
          <a:p>
            <a:r>
              <a:rPr lang="ja-JP" altLang="en-US" sz="2600" dirty="0">
                <a:latin typeface="ＭＳ ゴシック" panose="020B0609070205080204" pitchFamily="49" charset="-128"/>
                <a:ea typeface="ＭＳ ゴシック" panose="020B0609070205080204" pitchFamily="49" charset="-128"/>
              </a:rPr>
              <a:t>１　主体的・対話的で深い学びの実現に</a:t>
            </a:r>
            <a:r>
              <a:rPr lang="ja-JP" altLang="en-US" sz="2600" dirty="0" smtClean="0">
                <a:latin typeface="ＭＳ ゴシック" panose="020B0609070205080204" pitchFamily="49" charset="-128"/>
                <a:ea typeface="ＭＳ ゴシック" panose="020B0609070205080204" pitchFamily="49" charset="-128"/>
              </a:rPr>
              <a:t>向けた授業改善</a:t>
            </a:r>
            <a:r>
              <a:rPr lang="en-US" altLang="ja-JP" sz="2600" dirty="0" smtClean="0">
                <a:latin typeface="ＭＳ ゴシック" panose="020B0609070205080204" pitchFamily="49" charset="-128"/>
                <a:ea typeface="ＭＳ ゴシック" panose="020B0609070205080204" pitchFamily="49" charset="-128"/>
              </a:rPr>
              <a:t/>
            </a:r>
            <a:br>
              <a:rPr lang="en-US" altLang="ja-JP" sz="2600" dirty="0" smtClean="0">
                <a:latin typeface="ＭＳ ゴシック" panose="020B0609070205080204" pitchFamily="49" charset="-128"/>
                <a:ea typeface="ＭＳ ゴシック" panose="020B0609070205080204" pitchFamily="49" charset="-128"/>
              </a:rPr>
            </a:br>
            <a:r>
              <a:rPr lang="ja-JP" altLang="en-US" sz="2600" dirty="0" smtClean="0">
                <a:latin typeface="ＭＳ ゴシック" panose="020B0609070205080204" pitchFamily="49" charset="-128"/>
                <a:ea typeface="ＭＳ ゴシック" panose="020B0609070205080204" pitchFamily="49" charset="-128"/>
              </a:rPr>
              <a:t>　（</a:t>
            </a:r>
            <a:r>
              <a:rPr lang="en-US" altLang="ja-JP" sz="2600" dirty="0">
                <a:latin typeface="ＭＳ ゴシック" panose="020B0609070205080204" pitchFamily="49" charset="-128"/>
                <a:ea typeface="ＭＳ ゴシック" panose="020B0609070205080204" pitchFamily="49" charset="-128"/>
              </a:rPr>
              <a:t>6</a:t>
            </a:r>
            <a:r>
              <a:rPr lang="ja-JP" altLang="en-US" sz="2600" dirty="0">
                <a:latin typeface="ＭＳ ゴシック" panose="020B0609070205080204" pitchFamily="49" charset="-128"/>
                <a:ea typeface="ＭＳ ゴシック" panose="020B0609070205080204" pitchFamily="49" charset="-128"/>
              </a:rPr>
              <a:t>）課題選択及び自主的，自発的な学習の促進</a:t>
            </a:r>
            <a:endParaRPr kumimoji="1" lang="ja-JP" altLang="en-US" sz="2600" dirty="0">
              <a:latin typeface="ＭＳ ゴシック" panose="020B0609070205080204" pitchFamily="49" charset="-128"/>
              <a:ea typeface="ＭＳ ゴシック" panose="020B0609070205080204" pitchFamily="49" charset="-128"/>
            </a:endParaRPr>
          </a:p>
        </p:txBody>
      </p:sp>
      <p:sp>
        <p:nvSpPr>
          <p:cNvPr id="6" name="正方形/長方形 5"/>
          <p:cNvSpPr/>
          <p:nvPr/>
        </p:nvSpPr>
        <p:spPr>
          <a:xfrm>
            <a:off x="258613" y="2141318"/>
            <a:ext cx="8543641" cy="4401205"/>
          </a:xfrm>
          <a:prstGeom prst="rect">
            <a:avLst/>
          </a:prstGeom>
          <a:ln>
            <a:solidFill>
              <a:schemeClr val="tx1"/>
            </a:solidFill>
          </a:ln>
        </p:spPr>
        <p:txBody>
          <a:bodyPr wrap="square">
            <a:spAutoFit/>
          </a:bodyPr>
          <a:lstStyle/>
          <a:p>
            <a:r>
              <a:rPr lang="en-US" altLang="ja-JP" sz="2000" dirty="0" smtClean="0"/>
              <a:t>【</a:t>
            </a:r>
            <a:r>
              <a:rPr lang="ja-JP" altLang="en-US" sz="2000" dirty="0"/>
              <a:t>社会科</a:t>
            </a:r>
            <a:r>
              <a:rPr lang="en-US" altLang="ja-JP" sz="2000" dirty="0" smtClean="0"/>
              <a:t>】</a:t>
            </a:r>
          </a:p>
          <a:p>
            <a:r>
              <a:rPr lang="ja-JP" altLang="en-US" sz="2000" dirty="0" smtClean="0"/>
              <a:t>・学校</a:t>
            </a:r>
            <a:r>
              <a:rPr lang="ja-JP" altLang="en-US" sz="2000" dirty="0"/>
              <a:t>図書館や地域の公共施設などを活用するととも</a:t>
            </a:r>
            <a:r>
              <a:rPr lang="ja-JP" altLang="en-US" sz="2000" dirty="0" smtClean="0"/>
              <a:t>に，コンピュータ</a:t>
            </a:r>
            <a:endParaRPr lang="en-US" altLang="ja-JP" sz="2000" dirty="0" smtClean="0"/>
          </a:p>
          <a:p>
            <a:r>
              <a:rPr lang="ja-JP" altLang="en-US" sz="2000" dirty="0"/>
              <a:t>　</a:t>
            </a:r>
            <a:r>
              <a:rPr lang="ja-JP" altLang="en-US" sz="2000" dirty="0" smtClean="0"/>
              <a:t>や情報通信ネットワークなどの情報手段を積極的に活用し，指導に生</a:t>
            </a:r>
            <a:endParaRPr lang="en-US" altLang="ja-JP" sz="2000" dirty="0" smtClean="0"/>
          </a:p>
          <a:p>
            <a:r>
              <a:rPr lang="ja-JP" altLang="en-US" sz="2000" dirty="0"/>
              <a:t>　</a:t>
            </a:r>
            <a:r>
              <a:rPr lang="ja-JP" altLang="en-US" sz="2000" dirty="0" smtClean="0"/>
              <a:t>かす</a:t>
            </a:r>
            <a:r>
              <a:rPr lang="ja-JP" altLang="en-US" sz="2000" dirty="0"/>
              <a:t>ことで，生徒が主体的に調べ分かろうと</a:t>
            </a:r>
            <a:r>
              <a:rPr lang="ja-JP" altLang="en-US" sz="2000" dirty="0" smtClean="0"/>
              <a:t>して学習</a:t>
            </a:r>
            <a:r>
              <a:rPr lang="ja-JP" altLang="en-US" sz="2000" dirty="0"/>
              <a:t>に取り組める</a:t>
            </a:r>
            <a:r>
              <a:rPr lang="ja-JP" altLang="en-US" sz="2000" dirty="0" smtClean="0"/>
              <a:t>よ</a:t>
            </a:r>
            <a:endParaRPr lang="en-US" altLang="ja-JP" sz="2000" dirty="0" smtClean="0"/>
          </a:p>
          <a:p>
            <a:r>
              <a:rPr lang="ja-JP" altLang="en-US" sz="2000" dirty="0"/>
              <a:t>　</a:t>
            </a:r>
            <a:r>
              <a:rPr lang="ja-JP" altLang="en-US" sz="2000" dirty="0" err="1" smtClean="0"/>
              <a:t>うに</a:t>
            </a:r>
            <a:r>
              <a:rPr lang="ja-JP" altLang="en-US" sz="2000" dirty="0" smtClean="0"/>
              <a:t>すること</a:t>
            </a:r>
            <a:endParaRPr lang="en-US" altLang="ja-JP" sz="2000" dirty="0"/>
          </a:p>
          <a:p>
            <a:r>
              <a:rPr lang="en-US" altLang="ja-JP" sz="2000" dirty="0" smtClean="0"/>
              <a:t>【</a:t>
            </a:r>
            <a:r>
              <a:rPr lang="ja-JP" altLang="en-US" sz="2000" dirty="0" smtClean="0"/>
              <a:t>技術・家庭科</a:t>
            </a:r>
            <a:r>
              <a:rPr lang="en-US" altLang="ja-JP" sz="2000" dirty="0" smtClean="0"/>
              <a:t>】</a:t>
            </a:r>
          </a:p>
          <a:p>
            <a:r>
              <a:rPr lang="ja-JP" altLang="en-US" sz="2000" dirty="0" smtClean="0"/>
              <a:t>・生徒</a:t>
            </a:r>
            <a:r>
              <a:rPr lang="ja-JP" altLang="en-US" sz="2000" dirty="0"/>
              <a:t>が，学習した知識及び技能を生活に活用したり，生活や</a:t>
            </a:r>
            <a:r>
              <a:rPr lang="ja-JP" altLang="en-US" sz="2000" dirty="0" smtClean="0"/>
              <a:t>社会</a:t>
            </a:r>
            <a:r>
              <a:rPr lang="ja-JP" altLang="en-US" sz="2000" dirty="0"/>
              <a:t>の</a:t>
            </a:r>
            <a:r>
              <a:rPr lang="ja-JP" altLang="en-US" sz="2000" dirty="0" smtClean="0"/>
              <a:t>変</a:t>
            </a:r>
            <a:endParaRPr lang="en-US" altLang="ja-JP" sz="2000" dirty="0" smtClean="0"/>
          </a:p>
          <a:p>
            <a:r>
              <a:rPr lang="ja-JP" altLang="en-US" sz="2000" dirty="0"/>
              <a:t>　</a:t>
            </a:r>
            <a:r>
              <a:rPr lang="ja-JP" altLang="en-US" sz="2000" dirty="0" smtClean="0"/>
              <a:t>化</a:t>
            </a:r>
            <a:r>
              <a:rPr lang="ja-JP" altLang="en-US" sz="2000" dirty="0"/>
              <a:t>に</a:t>
            </a:r>
            <a:r>
              <a:rPr lang="ja-JP" altLang="en-US" sz="2000" dirty="0" smtClean="0"/>
              <a:t>対応</a:t>
            </a:r>
            <a:r>
              <a:rPr lang="ja-JP" altLang="en-US" sz="2000" dirty="0"/>
              <a:t>したりすることができるよう，生活や社会の</a:t>
            </a:r>
            <a:r>
              <a:rPr lang="ja-JP" altLang="en-US" sz="2000" dirty="0" smtClean="0"/>
              <a:t>中から</a:t>
            </a:r>
            <a:r>
              <a:rPr lang="ja-JP" altLang="en-US" sz="2000" dirty="0"/>
              <a:t>問題を</a:t>
            </a:r>
            <a:r>
              <a:rPr lang="ja-JP" altLang="en-US" sz="2000" dirty="0" smtClean="0"/>
              <a:t>見</a:t>
            </a:r>
            <a:endParaRPr lang="en-US" altLang="ja-JP" sz="2000" dirty="0" smtClean="0"/>
          </a:p>
          <a:p>
            <a:r>
              <a:rPr lang="ja-JP" altLang="en-US" sz="2000" dirty="0"/>
              <a:t>　</a:t>
            </a:r>
            <a:r>
              <a:rPr lang="ja-JP" altLang="en-US" sz="2000" dirty="0" smtClean="0"/>
              <a:t>いだして</a:t>
            </a:r>
            <a:r>
              <a:rPr lang="ja-JP" altLang="en-US" sz="2000" dirty="0"/>
              <a:t>課題を</a:t>
            </a:r>
            <a:r>
              <a:rPr lang="ja-JP" altLang="en-US" sz="2000" dirty="0" smtClean="0"/>
              <a:t>設定</a:t>
            </a:r>
            <a:r>
              <a:rPr lang="ja-JP" altLang="en-US" sz="2000" dirty="0"/>
              <a:t>し解決する学習活動を充実</a:t>
            </a:r>
            <a:r>
              <a:rPr lang="ja-JP" altLang="en-US" sz="2000" dirty="0" smtClean="0"/>
              <a:t>すると</a:t>
            </a:r>
            <a:r>
              <a:rPr lang="ja-JP" altLang="en-US" sz="2000" dirty="0"/>
              <a:t>ともに，家庭</a:t>
            </a:r>
            <a:r>
              <a:rPr lang="ja-JP" altLang="en-US" sz="2000" dirty="0" smtClean="0"/>
              <a:t>や</a:t>
            </a:r>
            <a:endParaRPr lang="en-US" altLang="ja-JP" sz="2000" dirty="0" smtClean="0"/>
          </a:p>
          <a:p>
            <a:r>
              <a:rPr lang="ja-JP" altLang="en-US" sz="2000" dirty="0"/>
              <a:t>　</a:t>
            </a:r>
            <a:r>
              <a:rPr lang="ja-JP" altLang="en-US" sz="2000" dirty="0" smtClean="0"/>
              <a:t>地域</a:t>
            </a:r>
            <a:r>
              <a:rPr lang="ja-JP" altLang="en-US" sz="2000" dirty="0"/>
              <a:t>社会，企業などとの</a:t>
            </a:r>
            <a:r>
              <a:rPr lang="ja-JP" altLang="en-US" sz="2000" dirty="0" smtClean="0"/>
              <a:t>連携を</a:t>
            </a:r>
            <a:r>
              <a:rPr lang="ja-JP" altLang="en-US" sz="2000" dirty="0"/>
              <a:t>図るよう</a:t>
            </a:r>
            <a:r>
              <a:rPr lang="ja-JP" altLang="en-US" sz="2000" dirty="0" smtClean="0"/>
              <a:t>配慮</a:t>
            </a:r>
            <a:r>
              <a:rPr lang="ja-JP" altLang="en-US" sz="2000" dirty="0"/>
              <a:t>すること</a:t>
            </a:r>
            <a:endParaRPr lang="en-US" altLang="ja-JP" sz="2000" dirty="0"/>
          </a:p>
          <a:p>
            <a:r>
              <a:rPr lang="en-US" altLang="ja-JP" sz="2000" dirty="0" smtClean="0"/>
              <a:t>【</a:t>
            </a:r>
            <a:r>
              <a:rPr lang="ja-JP" altLang="en-US" sz="2000" dirty="0" smtClean="0"/>
              <a:t>道徳科</a:t>
            </a:r>
            <a:r>
              <a:rPr lang="en-US" altLang="ja-JP" sz="2000" dirty="0" smtClean="0"/>
              <a:t>】</a:t>
            </a:r>
          </a:p>
          <a:p>
            <a:r>
              <a:rPr lang="ja-JP" altLang="en-US" sz="2000" dirty="0" smtClean="0"/>
              <a:t>・生徒</a:t>
            </a:r>
            <a:r>
              <a:rPr lang="ja-JP" altLang="en-US" sz="2000" dirty="0"/>
              <a:t>が自ら道徳性を養う中で，自らを振り返って成長を実感</a:t>
            </a:r>
            <a:r>
              <a:rPr lang="ja-JP" altLang="en-US" sz="2000" dirty="0" smtClean="0"/>
              <a:t>したり，</a:t>
            </a:r>
            <a:endParaRPr lang="en-US" altLang="ja-JP" sz="2000" dirty="0" smtClean="0"/>
          </a:p>
          <a:p>
            <a:r>
              <a:rPr lang="ja-JP" altLang="en-US" sz="2000" dirty="0"/>
              <a:t>　</a:t>
            </a:r>
            <a:r>
              <a:rPr lang="ja-JP" altLang="en-US" sz="2000" dirty="0" smtClean="0"/>
              <a:t>これから</a:t>
            </a:r>
            <a:r>
              <a:rPr lang="ja-JP" altLang="en-US" sz="2000" dirty="0"/>
              <a:t>の課題や目標を</a:t>
            </a:r>
            <a:r>
              <a:rPr lang="ja-JP" altLang="en-US" sz="2000" dirty="0" smtClean="0"/>
              <a:t>見付けたり</a:t>
            </a:r>
            <a:r>
              <a:rPr lang="ja-JP" altLang="en-US" sz="2000" dirty="0"/>
              <a:t>することができるよう工夫する</a:t>
            </a:r>
            <a:r>
              <a:rPr lang="ja-JP" altLang="en-US" sz="2000" dirty="0" err="1" smtClean="0"/>
              <a:t>こ</a:t>
            </a:r>
            <a:endParaRPr lang="en-US" altLang="ja-JP" sz="2000" dirty="0" smtClean="0"/>
          </a:p>
          <a:p>
            <a:r>
              <a:rPr lang="ja-JP" altLang="en-US" sz="2000" dirty="0"/>
              <a:t>　</a:t>
            </a:r>
            <a:r>
              <a:rPr lang="ja-JP" altLang="en-US" sz="2000" dirty="0" smtClean="0"/>
              <a:t>と　　　　　　　　　　　　　　　　　　　　　　　　　　　　など</a:t>
            </a:r>
            <a:endParaRPr lang="en-US" altLang="ja-JP" sz="2000" dirty="0" smtClean="0"/>
          </a:p>
        </p:txBody>
      </p:sp>
      <p:sp>
        <p:nvSpPr>
          <p:cNvPr id="8" name="Google Shape;193;p5"/>
          <p:cNvSpPr/>
          <p:nvPr/>
        </p:nvSpPr>
        <p:spPr>
          <a:xfrm>
            <a:off x="0" y="0"/>
            <a:ext cx="9144000" cy="863842"/>
          </a:xfrm>
          <a:prstGeom prst="rect">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68569" tIns="34275" rIns="68569" bIns="34275" anchor="ctr" anchorCtr="0">
            <a:noAutofit/>
          </a:bodyPr>
          <a:lstStyle/>
          <a:p>
            <a:r>
              <a:rPr lang="ja-JP" altLang="en-US" sz="2800" dirty="0">
                <a:solidFill>
                  <a:schemeClr val="lt1"/>
                </a:solidFill>
                <a:latin typeface="ＭＳ ゴシック" panose="020B0609070205080204" pitchFamily="49" charset="-128"/>
                <a:ea typeface="ＭＳ ゴシック" panose="020B0609070205080204" pitchFamily="49" charset="-128"/>
              </a:rPr>
              <a:t>参考</a:t>
            </a:r>
            <a:r>
              <a:rPr lang="ja-JP" altLang="en-US" sz="2800" dirty="0" smtClean="0">
                <a:solidFill>
                  <a:schemeClr val="lt1"/>
                </a:solidFill>
                <a:latin typeface="ＭＳ ゴシック" panose="020B0609070205080204" pitchFamily="49" charset="-128"/>
                <a:ea typeface="ＭＳ ゴシック" panose="020B0609070205080204" pitchFamily="49" charset="-128"/>
              </a:rPr>
              <a:t>資料</a:t>
            </a:r>
            <a:endParaRPr lang="en-US" altLang="ja-JP" sz="2800" dirty="0" smtClean="0">
              <a:solidFill>
                <a:schemeClr val="lt1"/>
              </a:solidFill>
              <a:latin typeface="ＭＳ ゴシック" panose="020B0609070205080204" pitchFamily="49" charset="-128"/>
              <a:ea typeface="ＭＳ ゴシック" panose="020B0609070205080204" pitchFamily="49" charset="-128"/>
            </a:endParaRPr>
          </a:p>
          <a:p>
            <a:pPr algn="r"/>
            <a:r>
              <a:rPr lang="ja-JP" altLang="en-US" sz="2000" dirty="0">
                <a:solidFill>
                  <a:schemeClr val="lt1"/>
                </a:solidFill>
                <a:latin typeface="ＭＳ ゴシック" panose="020B0609070205080204" pitchFamily="49" charset="-128"/>
                <a:ea typeface="ＭＳ ゴシック" panose="020B0609070205080204" pitchFamily="49" charset="-128"/>
              </a:rPr>
              <a:t>中学校学習指導要領（平成</a:t>
            </a:r>
            <a:r>
              <a:rPr lang="en-US" altLang="ja-JP" sz="2000" dirty="0">
                <a:solidFill>
                  <a:schemeClr val="lt1"/>
                </a:solidFill>
                <a:latin typeface="ＭＳ ゴシック" panose="020B0609070205080204" pitchFamily="49" charset="-128"/>
                <a:ea typeface="ＭＳ ゴシック" panose="020B0609070205080204" pitchFamily="49" charset="-128"/>
              </a:rPr>
              <a:t>29</a:t>
            </a:r>
            <a:r>
              <a:rPr lang="ja-JP" altLang="en-US" sz="2000" dirty="0">
                <a:solidFill>
                  <a:schemeClr val="lt1"/>
                </a:solidFill>
                <a:latin typeface="ＭＳ ゴシック" panose="020B0609070205080204" pitchFamily="49" charset="-128"/>
                <a:ea typeface="ＭＳ ゴシック" panose="020B0609070205080204" pitchFamily="49" charset="-128"/>
              </a:rPr>
              <a:t>年告示）解説　総則編</a:t>
            </a:r>
            <a:r>
              <a:rPr lang="en-US" altLang="ja-JP" sz="2000" dirty="0">
                <a:solidFill>
                  <a:schemeClr val="lt1"/>
                </a:solidFill>
                <a:latin typeface="ＭＳ ゴシック" panose="020B0609070205080204" pitchFamily="49" charset="-128"/>
                <a:ea typeface="ＭＳ ゴシック" panose="020B0609070205080204" pitchFamily="49" charset="-128"/>
              </a:rPr>
              <a:t>P89</a:t>
            </a:r>
            <a:r>
              <a:rPr lang="ja-JP" altLang="en-US" sz="2000" dirty="0">
                <a:solidFill>
                  <a:schemeClr val="lt1"/>
                </a:solidFill>
                <a:latin typeface="ＭＳ ゴシック" panose="020B0609070205080204" pitchFamily="49" charset="-128"/>
                <a:ea typeface="ＭＳ ゴシック" panose="020B0609070205080204" pitchFamily="49" charset="-128"/>
              </a:rPr>
              <a:t>より一部抜粋</a:t>
            </a:r>
            <a:endParaRPr lang="en-US" altLang="ja-JP" sz="2000" dirty="0" smtClean="0">
              <a:solidFill>
                <a:schemeClr val="lt1"/>
              </a:solidFill>
              <a:latin typeface="ＭＳ ゴシック" panose="020B0609070205080204" pitchFamily="49" charset="-128"/>
              <a:ea typeface="ＭＳ ゴシック" panose="020B0609070205080204" pitchFamily="49" charset="-128"/>
            </a:endParaRPr>
          </a:p>
        </p:txBody>
      </p:sp>
      <p:sp>
        <p:nvSpPr>
          <p:cNvPr id="7" name="テキスト ボックス 6"/>
          <p:cNvSpPr txBox="1"/>
          <p:nvPr/>
        </p:nvSpPr>
        <p:spPr>
          <a:xfrm>
            <a:off x="2338325" y="3665475"/>
            <a:ext cx="6805675" cy="1015663"/>
          </a:xfrm>
          <a:prstGeom prst="rect">
            <a:avLst/>
          </a:prstGeom>
          <a:solidFill>
            <a:srgbClr val="FFFF00"/>
          </a:solidFill>
          <a:ln>
            <a:solidFill>
              <a:schemeClr val="accent1">
                <a:shade val="50000"/>
              </a:schemeClr>
            </a:solidFill>
          </a:ln>
        </p:spPr>
        <p:txBody>
          <a:bodyPr wrap="square" rtlCol="0">
            <a:spAutoFit/>
          </a:bodyPr>
          <a:lstStyle/>
          <a:p>
            <a:r>
              <a:rPr kumimoji="1" lang="en-US" altLang="ja-JP" sz="2000" dirty="0">
                <a:solidFill>
                  <a:srgbClr val="FF0000"/>
                </a:solidFill>
                <a:latin typeface="ＭＳ ゴシック" panose="020B0609070205080204" pitchFamily="49" charset="-128"/>
                <a:ea typeface="ＭＳ ゴシック" panose="020B0609070205080204" pitchFamily="49" charset="-128"/>
              </a:rPr>
              <a:t>【</a:t>
            </a:r>
            <a:r>
              <a:rPr kumimoji="1" lang="ja-JP" altLang="en-US" sz="2000" dirty="0">
                <a:solidFill>
                  <a:srgbClr val="FF0000"/>
                </a:solidFill>
                <a:latin typeface="ＭＳ ゴシック" panose="020B0609070205080204" pitchFamily="49" charset="-128"/>
                <a:ea typeface="ＭＳ ゴシック" panose="020B0609070205080204" pitchFamily="49" charset="-128"/>
              </a:rPr>
              <a:t>留意点（担当者の方へ）</a:t>
            </a:r>
            <a:r>
              <a:rPr kumimoji="1" lang="en-US" altLang="ja-JP" sz="2000" dirty="0">
                <a:solidFill>
                  <a:srgbClr val="FF0000"/>
                </a:solidFill>
                <a:latin typeface="ＭＳ ゴシック" panose="020B0609070205080204" pitchFamily="49" charset="-128"/>
                <a:ea typeface="ＭＳ ゴシック" panose="020B0609070205080204" pitchFamily="49" charset="-128"/>
              </a:rPr>
              <a:t>】</a:t>
            </a:r>
          </a:p>
          <a:p>
            <a:r>
              <a:rPr kumimoji="1" lang="ja-JP" altLang="en-US" sz="2000" dirty="0" smtClean="0">
                <a:solidFill>
                  <a:srgbClr val="FF0000"/>
                </a:solidFill>
                <a:latin typeface="BIZ UDPゴシック" panose="020B0400000000000000" pitchFamily="50" charset="-128"/>
                <a:ea typeface="BIZ UDPゴシック" panose="020B0400000000000000" pitchFamily="50" charset="-128"/>
              </a:rPr>
              <a:t>参考資料活用例②　</a:t>
            </a:r>
            <a:r>
              <a:rPr kumimoji="1" lang="en-US" altLang="ja-JP" sz="2000" dirty="0" smtClean="0">
                <a:solidFill>
                  <a:srgbClr val="FF0000"/>
                </a:solidFill>
                <a:latin typeface="BIZ UDPゴシック" panose="020B0400000000000000" pitchFamily="50" charset="-128"/>
                <a:ea typeface="BIZ UDPゴシック" panose="020B0400000000000000" pitchFamily="50" charset="-128"/>
              </a:rPr>
              <a:t>【</a:t>
            </a:r>
            <a:r>
              <a:rPr kumimoji="1" lang="ja-JP" altLang="en-US" sz="2000" dirty="0" smtClean="0">
                <a:solidFill>
                  <a:srgbClr val="FF0000"/>
                </a:solidFill>
                <a:latin typeface="BIZ UDPゴシック" panose="020B0400000000000000" pitchFamily="50" charset="-128"/>
                <a:ea typeface="BIZ UDPゴシック" panose="020B0400000000000000" pitchFamily="50" charset="-128"/>
              </a:rPr>
              <a:t>自主的、自発的な学習について</a:t>
            </a:r>
            <a:r>
              <a:rPr kumimoji="1" lang="en-US" altLang="ja-JP" sz="2000" dirty="0" smtClean="0">
                <a:solidFill>
                  <a:srgbClr val="FF0000"/>
                </a:solidFill>
                <a:latin typeface="BIZ UDPゴシック" panose="020B0400000000000000" pitchFamily="50" charset="-128"/>
                <a:ea typeface="BIZ UDPゴシック" panose="020B0400000000000000" pitchFamily="50" charset="-128"/>
              </a:rPr>
              <a:t>】</a:t>
            </a:r>
          </a:p>
          <a:p>
            <a:r>
              <a:rPr kumimoji="1" lang="en-US" altLang="ja-JP" sz="2000" dirty="0" smtClean="0">
                <a:solidFill>
                  <a:srgbClr val="FF0000"/>
                </a:solidFill>
                <a:latin typeface="BIZ UDPゴシック" panose="020B0400000000000000" pitchFamily="50" charset="-128"/>
                <a:ea typeface="BIZ UDPゴシック" panose="020B0400000000000000" pitchFamily="50" charset="-128"/>
              </a:rPr>
              <a:t>※</a:t>
            </a:r>
            <a:r>
              <a:rPr kumimoji="1" lang="ja-JP" altLang="en-US" sz="2000" dirty="0" smtClean="0">
                <a:solidFill>
                  <a:srgbClr val="FF0000"/>
                </a:solidFill>
                <a:latin typeface="BIZ UDPゴシック" panose="020B0400000000000000" pitchFamily="50" charset="-128"/>
                <a:ea typeface="BIZ UDPゴシック" panose="020B0400000000000000" pitchFamily="50" charset="-128"/>
              </a:rPr>
              <a:t>　前のスライドと併せ、必要に応じて活用してください。</a:t>
            </a:r>
            <a:endParaRPr kumimoji="1" lang="en-US" altLang="ja-JP" sz="2000" dirty="0">
              <a:solidFill>
                <a:srgbClr val="FF0000"/>
              </a:solidFill>
              <a:latin typeface="BIZ UDPゴシック" panose="020B0400000000000000" pitchFamily="50" charset="-128"/>
              <a:ea typeface="BIZ UDPゴシック" panose="020B0400000000000000" pitchFamily="50" charset="-128"/>
            </a:endParaRPr>
          </a:p>
        </p:txBody>
      </p:sp>
      <p:sp>
        <p:nvSpPr>
          <p:cNvPr id="9" name="テキスト ボックス 8"/>
          <p:cNvSpPr txBox="1"/>
          <p:nvPr/>
        </p:nvSpPr>
        <p:spPr>
          <a:xfrm>
            <a:off x="2338325" y="4846292"/>
            <a:ext cx="6805680" cy="1323439"/>
          </a:xfrm>
          <a:prstGeom prst="rect">
            <a:avLst/>
          </a:prstGeom>
          <a:solidFill>
            <a:srgbClr val="FFFF00"/>
          </a:solidFill>
          <a:ln>
            <a:solidFill>
              <a:schemeClr val="accent1">
                <a:shade val="50000"/>
              </a:schemeClr>
            </a:solidFill>
          </a:ln>
        </p:spPr>
        <p:txBody>
          <a:bodyPr wrap="square" rtlCol="0">
            <a:spAutoFit/>
          </a:bodyPr>
          <a:lstStyle/>
          <a:p>
            <a:r>
              <a:rPr kumimoji="1" lang="en-US" altLang="ja-JP" sz="2000" dirty="0" smtClean="0">
                <a:solidFill>
                  <a:srgbClr val="FF0000"/>
                </a:solidFill>
                <a:latin typeface="BIZ UDPゴシック" panose="020B0400000000000000" pitchFamily="50" charset="-128"/>
                <a:ea typeface="BIZ UDPゴシック" panose="020B0400000000000000" pitchFamily="50" charset="-128"/>
              </a:rPr>
              <a:t>※</a:t>
            </a:r>
            <a:r>
              <a:rPr kumimoji="1" lang="ja-JP" altLang="en-US" sz="2000" dirty="0" smtClean="0">
                <a:solidFill>
                  <a:srgbClr val="FF0000"/>
                </a:solidFill>
                <a:latin typeface="BIZ UDPゴシック" panose="020B0400000000000000" pitchFamily="50" charset="-128"/>
                <a:ea typeface="BIZ UDPゴシック" panose="020B0400000000000000" pitchFamily="50" charset="-128"/>
              </a:rPr>
              <a:t>この</a:t>
            </a:r>
            <a:r>
              <a:rPr kumimoji="1" lang="ja-JP" altLang="en-US" sz="2000" dirty="0">
                <a:solidFill>
                  <a:srgbClr val="FF0000"/>
                </a:solidFill>
                <a:latin typeface="BIZ UDPゴシック" panose="020B0400000000000000" pitchFamily="50" charset="-128"/>
                <a:ea typeface="BIZ UDPゴシック" panose="020B0400000000000000" pitchFamily="50" charset="-128"/>
              </a:rPr>
              <a:t>スライドは、各教科等における課題選択及び自主的</a:t>
            </a:r>
            <a:r>
              <a:rPr kumimoji="1" lang="ja-JP" altLang="en-US" sz="2000" dirty="0" smtClean="0">
                <a:solidFill>
                  <a:srgbClr val="FF0000"/>
                </a:solidFill>
                <a:latin typeface="BIZ UDPゴシック" panose="020B0400000000000000" pitchFamily="50" charset="-128"/>
                <a:ea typeface="BIZ UDPゴシック" panose="020B0400000000000000" pitchFamily="50" charset="-128"/>
              </a:rPr>
              <a:t>、</a:t>
            </a:r>
            <a:endParaRPr kumimoji="1" lang="en-US" altLang="ja-JP" sz="2000" dirty="0" smtClean="0">
              <a:solidFill>
                <a:srgbClr val="FF0000"/>
              </a:solidFill>
              <a:latin typeface="BIZ UDPゴシック" panose="020B0400000000000000" pitchFamily="50" charset="-128"/>
              <a:ea typeface="BIZ UDPゴシック" panose="020B0400000000000000" pitchFamily="50" charset="-128"/>
            </a:endParaRPr>
          </a:p>
          <a:p>
            <a:r>
              <a:rPr kumimoji="1" lang="en-US" altLang="ja-JP" sz="2000" dirty="0">
                <a:solidFill>
                  <a:srgbClr val="FF0000"/>
                </a:solidFill>
                <a:latin typeface="BIZ UDPゴシック" panose="020B0400000000000000" pitchFamily="50" charset="-128"/>
                <a:ea typeface="BIZ UDPゴシック" panose="020B0400000000000000" pitchFamily="50" charset="-128"/>
              </a:rPr>
              <a:t> </a:t>
            </a:r>
            <a:r>
              <a:rPr kumimoji="1" lang="en-US" altLang="ja-JP" sz="2000" dirty="0" smtClean="0">
                <a:solidFill>
                  <a:srgbClr val="FF0000"/>
                </a:solidFill>
                <a:latin typeface="BIZ UDPゴシック" panose="020B0400000000000000" pitchFamily="50" charset="-128"/>
                <a:ea typeface="BIZ UDPゴシック" panose="020B0400000000000000" pitchFamily="50" charset="-128"/>
              </a:rPr>
              <a:t>  </a:t>
            </a:r>
            <a:r>
              <a:rPr kumimoji="1" lang="ja-JP" altLang="en-US" sz="2000" dirty="0" smtClean="0">
                <a:solidFill>
                  <a:srgbClr val="FF0000"/>
                </a:solidFill>
                <a:latin typeface="BIZ UDPゴシック" panose="020B0400000000000000" pitchFamily="50" charset="-128"/>
                <a:ea typeface="BIZ UDPゴシック" panose="020B0400000000000000" pitchFamily="50" charset="-128"/>
              </a:rPr>
              <a:t>自発的</a:t>
            </a:r>
            <a:r>
              <a:rPr kumimoji="1" lang="ja-JP" altLang="en-US" sz="2000" dirty="0">
                <a:solidFill>
                  <a:srgbClr val="FF0000"/>
                </a:solidFill>
                <a:latin typeface="BIZ UDPゴシック" panose="020B0400000000000000" pitchFamily="50" charset="-128"/>
                <a:ea typeface="BIZ UDPゴシック" panose="020B0400000000000000" pitchFamily="50" charset="-128"/>
              </a:rPr>
              <a:t>な学習の促進について、具体例を示しています。</a:t>
            </a:r>
          </a:p>
          <a:p>
            <a:r>
              <a:rPr kumimoji="1" lang="en-US" altLang="ja-JP" sz="2000" dirty="0" smtClean="0">
                <a:solidFill>
                  <a:srgbClr val="FF0000"/>
                </a:solidFill>
                <a:latin typeface="BIZ UDPゴシック" panose="020B0400000000000000" pitchFamily="50" charset="-128"/>
                <a:ea typeface="BIZ UDPゴシック" panose="020B0400000000000000" pitchFamily="50" charset="-128"/>
              </a:rPr>
              <a:t>※</a:t>
            </a:r>
            <a:r>
              <a:rPr kumimoji="1" lang="ja-JP" altLang="en-US" sz="2000" dirty="0" smtClean="0">
                <a:solidFill>
                  <a:srgbClr val="FF0000"/>
                </a:solidFill>
                <a:latin typeface="BIZ UDPゴシック" panose="020B0400000000000000" pitchFamily="50" charset="-128"/>
                <a:ea typeface="BIZ UDPゴシック" panose="020B0400000000000000" pitchFamily="50" charset="-128"/>
              </a:rPr>
              <a:t>教科</a:t>
            </a:r>
            <a:r>
              <a:rPr kumimoji="1" lang="ja-JP" altLang="en-US" sz="2000" dirty="0">
                <a:solidFill>
                  <a:srgbClr val="FF0000"/>
                </a:solidFill>
                <a:latin typeface="BIZ UDPゴシック" panose="020B0400000000000000" pitchFamily="50" charset="-128"/>
                <a:ea typeface="BIZ UDPゴシック" panose="020B0400000000000000" pitchFamily="50" charset="-128"/>
              </a:rPr>
              <a:t>の枠を超えて、取り組めることを考える際の資料と</a:t>
            </a:r>
            <a:r>
              <a:rPr kumimoji="1" lang="ja-JP" altLang="en-US" sz="2000" dirty="0" smtClean="0">
                <a:solidFill>
                  <a:srgbClr val="FF0000"/>
                </a:solidFill>
                <a:latin typeface="BIZ UDPゴシック" panose="020B0400000000000000" pitchFamily="50" charset="-128"/>
                <a:ea typeface="BIZ UDPゴシック" panose="020B0400000000000000" pitchFamily="50" charset="-128"/>
              </a:rPr>
              <a:t>し</a:t>
            </a:r>
            <a:endParaRPr kumimoji="1" lang="en-US" altLang="ja-JP" sz="2000" dirty="0" smtClean="0">
              <a:solidFill>
                <a:srgbClr val="FF0000"/>
              </a:solidFill>
              <a:latin typeface="BIZ UDPゴシック" panose="020B0400000000000000" pitchFamily="50" charset="-128"/>
              <a:ea typeface="BIZ UDPゴシック" panose="020B0400000000000000" pitchFamily="50" charset="-128"/>
            </a:endParaRPr>
          </a:p>
          <a:p>
            <a:r>
              <a:rPr kumimoji="1" lang="en-US" altLang="ja-JP" sz="2000" dirty="0">
                <a:solidFill>
                  <a:srgbClr val="FF0000"/>
                </a:solidFill>
                <a:latin typeface="BIZ UDPゴシック" panose="020B0400000000000000" pitchFamily="50" charset="-128"/>
                <a:ea typeface="BIZ UDPゴシック" panose="020B0400000000000000" pitchFamily="50" charset="-128"/>
              </a:rPr>
              <a:t> </a:t>
            </a:r>
            <a:r>
              <a:rPr kumimoji="1" lang="en-US" altLang="ja-JP" sz="2000" dirty="0" smtClean="0">
                <a:solidFill>
                  <a:srgbClr val="FF0000"/>
                </a:solidFill>
                <a:latin typeface="BIZ UDPゴシック" panose="020B0400000000000000" pitchFamily="50" charset="-128"/>
                <a:ea typeface="BIZ UDPゴシック" panose="020B0400000000000000" pitchFamily="50" charset="-128"/>
              </a:rPr>
              <a:t>  </a:t>
            </a:r>
            <a:r>
              <a:rPr kumimoji="1" lang="ja-JP" altLang="en-US" sz="2000" dirty="0" smtClean="0">
                <a:solidFill>
                  <a:srgbClr val="FF0000"/>
                </a:solidFill>
                <a:latin typeface="BIZ UDPゴシック" panose="020B0400000000000000" pitchFamily="50" charset="-128"/>
                <a:ea typeface="BIZ UDPゴシック" panose="020B0400000000000000" pitchFamily="50" charset="-128"/>
              </a:rPr>
              <a:t>て</a:t>
            </a:r>
            <a:r>
              <a:rPr kumimoji="1" lang="ja-JP" altLang="en-US" sz="2000" dirty="0">
                <a:solidFill>
                  <a:srgbClr val="FF0000"/>
                </a:solidFill>
                <a:latin typeface="BIZ UDPゴシック" panose="020B0400000000000000" pitchFamily="50" charset="-128"/>
                <a:ea typeface="BIZ UDPゴシック" panose="020B0400000000000000" pitchFamily="50" charset="-128"/>
              </a:rPr>
              <a:t>、使用することも考えられます。</a:t>
            </a:r>
          </a:p>
        </p:txBody>
      </p:sp>
    </p:spTree>
    <p:extLst>
      <p:ext uri="{BB962C8B-B14F-4D97-AF65-F5344CB8AC3E}">
        <p14:creationId xmlns:p14="http://schemas.microsoft.com/office/powerpoint/2010/main" val="2743865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5"/>
          <p:cNvSpPr/>
          <p:nvPr/>
        </p:nvSpPr>
        <p:spPr>
          <a:xfrm>
            <a:off x="0" y="0"/>
            <a:ext cx="9144000" cy="608162"/>
          </a:xfrm>
          <a:prstGeom prst="rect">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68569" tIns="34275" rIns="68569" bIns="34275" anchor="ctr" anchorCtr="0">
            <a:noAutofit/>
          </a:bodyPr>
          <a:lstStyle/>
          <a:p>
            <a:r>
              <a:rPr lang="ja-JP" altLang="en-US" sz="2800" dirty="0">
                <a:solidFill>
                  <a:schemeClr val="lt1"/>
                </a:solidFill>
                <a:latin typeface="ＭＳ ゴシック" panose="020B0609070205080204" pitchFamily="49" charset="-128"/>
                <a:ea typeface="ＭＳ ゴシック" panose="020B0609070205080204" pitchFamily="49" charset="-128"/>
              </a:rPr>
              <a:t>本研修の概要及び流れ</a:t>
            </a:r>
            <a:endParaRPr sz="2800" dirty="0">
              <a:solidFill>
                <a:schemeClr val="lt1"/>
              </a:solidFill>
              <a:latin typeface="ＭＳ ゴシック" panose="020B0609070205080204" pitchFamily="49" charset="-128"/>
              <a:ea typeface="ＭＳ ゴシック" panose="020B0609070205080204" pitchFamily="49" charset="-128"/>
            </a:endParaRPr>
          </a:p>
        </p:txBody>
      </p:sp>
      <p:sp>
        <p:nvSpPr>
          <p:cNvPr id="195" name="Google Shape;195;p5"/>
          <p:cNvSpPr/>
          <p:nvPr/>
        </p:nvSpPr>
        <p:spPr>
          <a:xfrm>
            <a:off x="534171" y="3329327"/>
            <a:ext cx="8020242" cy="2966604"/>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68569" tIns="34275" rIns="68569" bIns="34275" anchor="t" anchorCtr="0">
            <a:noAutofit/>
          </a:bodyPr>
          <a:lstStyle/>
          <a:p>
            <a:r>
              <a:rPr lang="ja-JP" altLang="en-US" sz="2400" dirty="0" smtClean="0">
                <a:solidFill>
                  <a:schemeClr val="dk1"/>
                </a:solidFill>
                <a:latin typeface="ＭＳ ゴシック" panose="020B0609070205080204" pitchFamily="49" charset="-128"/>
                <a:ea typeface="ＭＳ ゴシック" panose="020B0609070205080204" pitchFamily="49" charset="-128"/>
              </a:rPr>
              <a:t>１．本県（本校）の状況　　　　　　　　　　（</a:t>
            </a:r>
            <a:r>
              <a:rPr lang="ja-JP" altLang="en-US" sz="2400" dirty="0">
                <a:solidFill>
                  <a:schemeClr val="dk1"/>
                </a:solidFill>
                <a:latin typeface="ＭＳ ゴシック" panose="020B0609070205080204" pitchFamily="49" charset="-128"/>
                <a:ea typeface="ＭＳ ゴシック" panose="020B0609070205080204" pitchFamily="49" charset="-128"/>
              </a:rPr>
              <a:t>５分）</a:t>
            </a:r>
            <a:endParaRPr lang="en-US" altLang="ja-JP" sz="2400" dirty="0">
              <a:solidFill>
                <a:schemeClr val="dk1"/>
              </a:solidFill>
              <a:latin typeface="ＭＳ ゴシック" panose="020B0609070205080204" pitchFamily="49" charset="-128"/>
              <a:ea typeface="ＭＳ ゴシック" panose="020B0609070205080204" pitchFamily="49" charset="-128"/>
            </a:endParaRPr>
          </a:p>
          <a:p>
            <a:pPr lvl="0"/>
            <a:r>
              <a:rPr lang="ja-JP" altLang="en-US" sz="2400" dirty="0">
                <a:solidFill>
                  <a:schemeClr val="dk1"/>
                </a:solidFill>
                <a:latin typeface="ＭＳ ゴシック" panose="020B0609070205080204" pitchFamily="49" charset="-128"/>
                <a:ea typeface="ＭＳ ゴシック" panose="020B0609070205080204" pitchFamily="49" charset="-128"/>
              </a:rPr>
              <a:t>２．演習：「児童生徒が課題の解決に向けて、自分</a:t>
            </a:r>
            <a:r>
              <a:rPr lang="ja-JP" altLang="en-US" sz="2400" dirty="0" smtClean="0">
                <a:solidFill>
                  <a:schemeClr val="dk1"/>
                </a:solidFill>
                <a:latin typeface="ＭＳ ゴシック" panose="020B0609070205080204" pitchFamily="49" charset="-128"/>
                <a:ea typeface="ＭＳ ゴシック" panose="020B0609070205080204" pitchFamily="49" charset="-128"/>
              </a:rPr>
              <a:t>で考</a:t>
            </a:r>
            <a:endParaRPr lang="en-US" altLang="ja-JP" sz="2400" dirty="0" smtClean="0">
              <a:solidFill>
                <a:schemeClr val="dk1"/>
              </a:solidFill>
              <a:latin typeface="ＭＳ ゴシック" panose="020B0609070205080204" pitchFamily="49" charset="-128"/>
              <a:ea typeface="ＭＳ ゴシック" panose="020B0609070205080204" pitchFamily="49" charset="-128"/>
            </a:endParaRPr>
          </a:p>
          <a:p>
            <a:pPr lvl="0"/>
            <a:r>
              <a:rPr lang="ja-JP" altLang="en-US" sz="2400" dirty="0">
                <a:solidFill>
                  <a:schemeClr val="dk1"/>
                </a:solidFill>
                <a:latin typeface="ＭＳ ゴシック" panose="020B0609070205080204" pitchFamily="49" charset="-128"/>
                <a:ea typeface="ＭＳ ゴシック" panose="020B0609070205080204" pitchFamily="49" charset="-128"/>
              </a:rPr>
              <a:t>　</a:t>
            </a:r>
            <a:r>
              <a:rPr lang="ja-JP" altLang="en-US" sz="2400" dirty="0" smtClean="0">
                <a:solidFill>
                  <a:schemeClr val="dk1"/>
                </a:solidFill>
                <a:latin typeface="ＭＳ ゴシック" panose="020B0609070205080204" pitchFamily="49" charset="-128"/>
                <a:ea typeface="ＭＳ ゴシック" panose="020B0609070205080204" pitchFamily="49" charset="-128"/>
              </a:rPr>
              <a:t>　　　　　え</a:t>
            </a:r>
            <a:r>
              <a:rPr lang="ja-JP" altLang="en-US" sz="2400" dirty="0">
                <a:solidFill>
                  <a:schemeClr val="dk1"/>
                </a:solidFill>
                <a:latin typeface="ＭＳ ゴシック" panose="020B0609070205080204" pitchFamily="49" charset="-128"/>
                <a:ea typeface="ＭＳ ゴシック" panose="020B0609070205080204" pitchFamily="49" charset="-128"/>
              </a:rPr>
              <a:t>、取り組むことができたと実感</a:t>
            </a:r>
            <a:r>
              <a:rPr lang="ja-JP" altLang="en-US" sz="2400" dirty="0" smtClean="0">
                <a:solidFill>
                  <a:schemeClr val="dk1"/>
                </a:solidFill>
                <a:latin typeface="ＭＳ ゴシック" panose="020B0609070205080204" pitchFamily="49" charset="-128"/>
                <a:ea typeface="ＭＳ ゴシック" panose="020B0609070205080204" pitchFamily="49" charset="-128"/>
              </a:rPr>
              <a:t>できるよ</a:t>
            </a:r>
            <a:endParaRPr lang="en-US" altLang="ja-JP" sz="2400" dirty="0" smtClean="0">
              <a:solidFill>
                <a:schemeClr val="dk1"/>
              </a:solidFill>
              <a:latin typeface="ＭＳ ゴシック" panose="020B0609070205080204" pitchFamily="49" charset="-128"/>
              <a:ea typeface="ＭＳ ゴシック" panose="020B0609070205080204" pitchFamily="49" charset="-128"/>
            </a:endParaRPr>
          </a:p>
          <a:p>
            <a:pPr lvl="0"/>
            <a:r>
              <a:rPr lang="ja-JP" altLang="en-US" sz="2400" dirty="0">
                <a:solidFill>
                  <a:schemeClr val="dk1"/>
                </a:solidFill>
                <a:latin typeface="ＭＳ ゴシック" panose="020B0609070205080204" pitchFamily="49" charset="-128"/>
                <a:ea typeface="ＭＳ ゴシック" panose="020B0609070205080204" pitchFamily="49" charset="-128"/>
              </a:rPr>
              <a:t>　</a:t>
            </a:r>
            <a:r>
              <a:rPr lang="ja-JP" altLang="en-US" sz="2400" dirty="0" smtClean="0">
                <a:solidFill>
                  <a:schemeClr val="dk1"/>
                </a:solidFill>
                <a:latin typeface="ＭＳ ゴシック" panose="020B0609070205080204" pitchFamily="49" charset="-128"/>
                <a:ea typeface="ＭＳ ゴシック" panose="020B0609070205080204" pitchFamily="49" charset="-128"/>
              </a:rPr>
              <a:t>　　　　　</a:t>
            </a:r>
            <a:r>
              <a:rPr lang="ja-JP" altLang="en-US" sz="2400" dirty="0" err="1" smtClean="0">
                <a:solidFill>
                  <a:schemeClr val="dk1"/>
                </a:solidFill>
                <a:latin typeface="ＭＳ ゴシック" panose="020B0609070205080204" pitchFamily="49" charset="-128"/>
                <a:ea typeface="ＭＳ ゴシック" panose="020B0609070205080204" pitchFamily="49" charset="-128"/>
              </a:rPr>
              <a:t>うな</a:t>
            </a:r>
            <a:r>
              <a:rPr lang="ja-JP" altLang="en-US" sz="2400" dirty="0" smtClean="0">
                <a:solidFill>
                  <a:schemeClr val="dk1"/>
                </a:solidFill>
                <a:latin typeface="ＭＳ ゴシック" panose="020B0609070205080204" pitchFamily="49" charset="-128"/>
                <a:ea typeface="ＭＳ ゴシック" panose="020B0609070205080204" pitchFamily="49" charset="-128"/>
              </a:rPr>
              <a:t>問い</a:t>
            </a:r>
            <a:r>
              <a:rPr lang="ja-JP" altLang="en-US" sz="2400" dirty="0">
                <a:solidFill>
                  <a:schemeClr val="dk1"/>
                </a:solidFill>
                <a:latin typeface="ＭＳ ゴシック" panose="020B0609070205080204" pitchFamily="49" charset="-128"/>
                <a:ea typeface="ＭＳ ゴシック" panose="020B0609070205080204" pitchFamily="49" charset="-128"/>
              </a:rPr>
              <a:t>や学習課題の</a:t>
            </a:r>
            <a:r>
              <a:rPr lang="ja-JP" altLang="en-US" sz="2400" dirty="0" smtClean="0">
                <a:solidFill>
                  <a:schemeClr val="dk1"/>
                </a:solidFill>
                <a:latin typeface="ＭＳ ゴシック" panose="020B0609070205080204" pitchFamily="49" charset="-128"/>
                <a:ea typeface="ＭＳ ゴシック" panose="020B0609070205080204" pitchFamily="49" charset="-128"/>
              </a:rPr>
              <a:t>工夫について」</a:t>
            </a:r>
            <a:r>
              <a:rPr lang="ja-JP" altLang="en-US" sz="2400" dirty="0">
                <a:solidFill>
                  <a:schemeClr val="dk1"/>
                </a:solidFill>
                <a:latin typeface="ＭＳ ゴシック" panose="020B0609070205080204" pitchFamily="49" charset="-128"/>
                <a:ea typeface="ＭＳ ゴシック" panose="020B0609070205080204" pitchFamily="49" charset="-128"/>
              </a:rPr>
              <a:t>　</a:t>
            </a:r>
            <a:r>
              <a:rPr lang="ja-JP" altLang="en-US" sz="2400" dirty="0" smtClean="0">
                <a:solidFill>
                  <a:schemeClr val="dk1"/>
                </a:solidFill>
                <a:latin typeface="ＭＳ ゴシック" panose="020B0609070205080204" pitchFamily="49" charset="-128"/>
                <a:ea typeface="ＭＳ ゴシック" panose="020B0609070205080204" pitchFamily="49" charset="-128"/>
              </a:rPr>
              <a:t>　　　　　　　　　　　</a:t>
            </a:r>
            <a:endParaRPr lang="en-US" altLang="ja-JP" sz="2400" dirty="0" smtClean="0">
              <a:solidFill>
                <a:schemeClr val="dk1"/>
              </a:solidFill>
              <a:latin typeface="ＭＳ ゴシック" panose="020B0609070205080204" pitchFamily="49" charset="-128"/>
              <a:ea typeface="ＭＳ ゴシック" panose="020B0609070205080204" pitchFamily="49" charset="-128"/>
            </a:endParaRPr>
          </a:p>
          <a:p>
            <a:pPr lvl="0"/>
            <a:r>
              <a:rPr lang="ja-JP" altLang="en-US" sz="2400" dirty="0">
                <a:solidFill>
                  <a:schemeClr val="dk1"/>
                </a:solidFill>
                <a:latin typeface="ＭＳ ゴシック" panose="020B0609070205080204" pitchFamily="49" charset="-128"/>
                <a:ea typeface="ＭＳ ゴシック" panose="020B0609070205080204" pitchFamily="49" charset="-128"/>
              </a:rPr>
              <a:t>　</a:t>
            </a:r>
            <a:r>
              <a:rPr lang="ja-JP" altLang="en-US" sz="2400" dirty="0" smtClean="0">
                <a:solidFill>
                  <a:schemeClr val="dk1"/>
                </a:solidFill>
                <a:latin typeface="ＭＳ ゴシック" panose="020B0609070205080204" pitchFamily="49" charset="-128"/>
                <a:ea typeface="ＭＳ ゴシック" panose="020B0609070205080204" pitchFamily="49" charset="-128"/>
              </a:rPr>
              <a:t>　　　　・個人思考　　　　　　　　　　　</a:t>
            </a:r>
            <a:endParaRPr lang="en-US" altLang="ja-JP" sz="2400" dirty="0">
              <a:solidFill>
                <a:schemeClr val="dk1"/>
              </a:solidFill>
              <a:latin typeface="ＭＳ ゴシック" panose="020B0609070205080204" pitchFamily="49" charset="-128"/>
              <a:ea typeface="ＭＳ ゴシック" panose="020B0609070205080204" pitchFamily="49" charset="-128"/>
            </a:endParaRPr>
          </a:p>
          <a:p>
            <a:pPr lvl="0"/>
            <a:r>
              <a:rPr lang="ja-JP" altLang="en-US" sz="2400" dirty="0" smtClean="0">
                <a:solidFill>
                  <a:schemeClr val="dk1"/>
                </a:solidFill>
                <a:latin typeface="ＭＳ ゴシック" panose="020B0609070205080204" pitchFamily="49" charset="-128"/>
                <a:ea typeface="ＭＳ ゴシック" panose="020B0609070205080204" pitchFamily="49" charset="-128"/>
              </a:rPr>
              <a:t>　　　　　・各グループ</a:t>
            </a:r>
            <a:r>
              <a:rPr lang="ja-JP" altLang="en-US" sz="2400" dirty="0">
                <a:solidFill>
                  <a:schemeClr val="dk1"/>
                </a:solidFill>
                <a:latin typeface="ＭＳ ゴシック" panose="020B0609070205080204" pitchFamily="49" charset="-128"/>
                <a:ea typeface="ＭＳ ゴシック" panose="020B0609070205080204" pitchFamily="49" charset="-128"/>
              </a:rPr>
              <a:t>の</a:t>
            </a:r>
            <a:r>
              <a:rPr lang="ja-JP" altLang="en-US" sz="2400" dirty="0" smtClean="0">
                <a:solidFill>
                  <a:schemeClr val="dk1"/>
                </a:solidFill>
                <a:latin typeface="ＭＳ ゴシック" panose="020B0609070205080204" pitchFamily="49" charset="-128"/>
                <a:ea typeface="ＭＳ ゴシック" panose="020B0609070205080204" pitchFamily="49" charset="-128"/>
              </a:rPr>
              <a:t>意見交流　　　　（１５分</a:t>
            </a:r>
            <a:r>
              <a:rPr lang="ja-JP" altLang="en-US" sz="2400" dirty="0">
                <a:solidFill>
                  <a:schemeClr val="dk1"/>
                </a:solidFill>
                <a:latin typeface="ＭＳ ゴシック" panose="020B0609070205080204" pitchFamily="49" charset="-128"/>
                <a:ea typeface="ＭＳ ゴシック" panose="020B0609070205080204" pitchFamily="49" charset="-128"/>
              </a:rPr>
              <a:t>）</a:t>
            </a:r>
            <a:endParaRPr lang="en-US" altLang="ja-JP" sz="2400" dirty="0">
              <a:solidFill>
                <a:schemeClr val="dk1"/>
              </a:solidFill>
              <a:latin typeface="ＭＳ ゴシック" panose="020B0609070205080204" pitchFamily="49" charset="-128"/>
              <a:ea typeface="ＭＳ ゴシック" panose="020B0609070205080204" pitchFamily="49" charset="-128"/>
            </a:endParaRPr>
          </a:p>
          <a:p>
            <a:pPr lvl="0"/>
            <a:r>
              <a:rPr lang="ja-JP" altLang="en-US" sz="2400" dirty="0">
                <a:solidFill>
                  <a:schemeClr val="dk1"/>
                </a:solidFill>
                <a:latin typeface="ＭＳ ゴシック" panose="020B0609070205080204" pitchFamily="49" charset="-128"/>
                <a:ea typeface="ＭＳ ゴシック" panose="020B0609070205080204" pitchFamily="49" charset="-128"/>
              </a:rPr>
              <a:t>３．振り返りと</a:t>
            </a:r>
            <a:r>
              <a:rPr lang="ja-JP" altLang="en-US" sz="2400" dirty="0" smtClean="0">
                <a:solidFill>
                  <a:schemeClr val="dk1"/>
                </a:solidFill>
                <a:latin typeface="ＭＳ ゴシック" panose="020B0609070205080204" pitchFamily="49" charset="-128"/>
                <a:ea typeface="ＭＳ ゴシック" panose="020B0609070205080204" pitchFamily="49" charset="-128"/>
              </a:rPr>
              <a:t>これから　　　　　　　　　（</a:t>
            </a:r>
            <a:r>
              <a:rPr lang="ja-JP" altLang="en-US" sz="2400" dirty="0">
                <a:solidFill>
                  <a:schemeClr val="dk1"/>
                </a:solidFill>
                <a:latin typeface="ＭＳ ゴシック" panose="020B0609070205080204" pitchFamily="49" charset="-128"/>
                <a:ea typeface="ＭＳ ゴシック" panose="020B0609070205080204" pitchFamily="49" charset="-128"/>
              </a:rPr>
              <a:t>１０分）</a:t>
            </a:r>
            <a:endParaRPr sz="2400" dirty="0">
              <a:solidFill>
                <a:schemeClr val="dk1"/>
              </a:solidFill>
            </a:endParaRPr>
          </a:p>
        </p:txBody>
      </p:sp>
      <p:sp>
        <p:nvSpPr>
          <p:cNvPr id="5" name="Google Shape;195;p5"/>
          <p:cNvSpPr/>
          <p:nvPr/>
        </p:nvSpPr>
        <p:spPr>
          <a:xfrm>
            <a:off x="534171" y="877409"/>
            <a:ext cx="8020242" cy="2185940"/>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68569" tIns="34275" rIns="68569" bIns="34275" anchor="t" anchorCtr="0">
            <a:noAutofit/>
          </a:bodyPr>
          <a:lstStyle/>
          <a:p>
            <a:pPr lvl="0"/>
            <a:r>
              <a:rPr lang="en-US" altLang="ja-JP" sz="2400" dirty="0">
                <a:solidFill>
                  <a:schemeClr val="dk1"/>
                </a:solidFill>
                <a:latin typeface="ＭＳ ゴシック" panose="020B0609070205080204" pitchFamily="49" charset="-128"/>
                <a:ea typeface="ＭＳ ゴシック" panose="020B0609070205080204" pitchFamily="49" charset="-128"/>
              </a:rPr>
              <a:t>※</a:t>
            </a:r>
            <a:r>
              <a:rPr lang="ja-JP" altLang="en-US" sz="2400" dirty="0">
                <a:solidFill>
                  <a:schemeClr val="dk1"/>
                </a:solidFill>
                <a:latin typeface="ＭＳ ゴシック" panose="020B0609070205080204" pitchFamily="49" charset="-128"/>
                <a:ea typeface="ＭＳ ゴシック" panose="020B0609070205080204" pitchFamily="49" charset="-128"/>
              </a:rPr>
              <a:t>研修の</a:t>
            </a:r>
            <a:r>
              <a:rPr lang="ja-JP" altLang="en-US" sz="2400" dirty="0" smtClean="0">
                <a:solidFill>
                  <a:schemeClr val="dk1"/>
                </a:solidFill>
                <a:latin typeface="ＭＳ ゴシック" panose="020B0609070205080204" pitchFamily="49" charset="-128"/>
                <a:ea typeface="ＭＳ ゴシック" panose="020B0609070205080204" pitchFamily="49" charset="-128"/>
              </a:rPr>
              <a:t>概要：児童</a:t>
            </a:r>
            <a:r>
              <a:rPr lang="ja-JP" altLang="en-US" sz="2400" dirty="0">
                <a:solidFill>
                  <a:schemeClr val="dk1"/>
                </a:solidFill>
                <a:latin typeface="ＭＳ ゴシック" panose="020B0609070205080204" pitchFamily="49" charset="-128"/>
                <a:ea typeface="ＭＳ ゴシック" panose="020B0609070205080204" pitchFamily="49" charset="-128"/>
              </a:rPr>
              <a:t>生徒が課題の解決に向けて、自分</a:t>
            </a:r>
            <a:r>
              <a:rPr lang="ja-JP" altLang="en-US" sz="2400" dirty="0" smtClean="0">
                <a:solidFill>
                  <a:schemeClr val="dk1"/>
                </a:solidFill>
                <a:latin typeface="ＭＳ ゴシック" panose="020B0609070205080204" pitchFamily="49" charset="-128"/>
                <a:ea typeface="ＭＳ ゴシック" panose="020B0609070205080204" pitchFamily="49" charset="-128"/>
              </a:rPr>
              <a:t>で</a:t>
            </a:r>
            <a:endParaRPr lang="en-US" altLang="ja-JP" sz="2400" dirty="0" smtClean="0">
              <a:solidFill>
                <a:schemeClr val="dk1"/>
              </a:solidFill>
              <a:latin typeface="ＭＳ ゴシック" panose="020B0609070205080204" pitchFamily="49" charset="-128"/>
              <a:ea typeface="ＭＳ ゴシック" panose="020B0609070205080204" pitchFamily="49" charset="-128"/>
            </a:endParaRPr>
          </a:p>
          <a:p>
            <a:pPr lvl="0"/>
            <a:r>
              <a:rPr lang="ja-JP" altLang="en-US" sz="2400" dirty="0">
                <a:solidFill>
                  <a:schemeClr val="dk1"/>
                </a:solidFill>
                <a:latin typeface="ＭＳ ゴシック" panose="020B0609070205080204" pitchFamily="49" charset="-128"/>
                <a:ea typeface="ＭＳ ゴシック" panose="020B0609070205080204" pitchFamily="49" charset="-128"/>
              </a:rPr>
              <a:t>　</a:t>
            </a:r>
            <a:r>
              <a:rPr lang="ja-JP" altLang="en-US" sz="2400" dirty="0" smtClean="0">
                <a:solidFill>
                  <a:schemeClr val="dk1"/>
                </a:solidFill>
                <a:latin typeface="ＭＳ ゴシック" panose="020B0609070205080204" pitchFamily="49" charset="-128"/>
                <a:ea typeface="ＭＳ ゴシック" panose="020B0609070205080204" pitchFamily="49" charset="-128"/>
              </a:rPr>
              <a:t>　　　　　　考え、取り組む</a:t>
            </a:r>
            <a:r>
              <a:rPr lang="ja-JP" altLang="en-US" sz="2400" dirty="0">
                <a:solidFill>
                  <a:schemeClr val="dk1"/>
                </a:solidFill>
                <a:latin typeface="ＭＳ ゴシック" panose="020B0609070205080204" pitchFamily="49" charset="-128"/>
                <a:ea typeface="ＭＳ ゴシック" panose="020B0609070205080204" pitchFamily="49" charset="-128"/>
              </a:rPr>
              <a:t>ことが</a:t>
            </a:r>
            <a:r>
              <a:rPr lang="ja-JP" altLang="en-US" sz="2400" dirty="0" smtClean="0">
                <a:solidFill>
                  <a:schemeClr val="dk1"/>
                </a:solidFill>
                <a:latin typeface="ＭＳ ゴシック" panose="020B0609070205080204" pitchFamily="49" charset="-128"/>
                <a:ea typeface="ＭＳ ゴシック" panose="020B0609070205080204" pitchFamily="49" charset="-128"/>
              </a:rPr>
              <a:t>できたと実感でき</a:t>
            </a:r>
            <a:endParaRPr lang="en-US" altLang="ja-JP" sz="2400" dirty="0" smtClean="0">
              <a:solidFill>
                <a:schemeClr val="dk1"/>
              </a:solidFill>
              <a:latin typeface="ＭＳ ゴシック" panose="020B0609070205080204" pitchFamily="49" charset="-128"/>
              <a:ea typeface="ＭＳ ゴシック" panose="020B0609070205080204" pitchFamily="49" charset="-128"/>
            </a:endParaRPr>
          </a:p>
          <a:p>
            <a:pPr lvl="0"/>
            <a:r>
              <a:rPr lang="ja-JP" altLang="en-US" sz="2400" dirty="0">
                <a:solidFill>
                  <a:schemeClr val="dk1"/>
                </a:solidFill>
                <a:latin typeface="ＭＳ ゴシック" panose="020B0609070205080204" pitchFamily="49" charset="-128"/>
                <a:ea typeface="ＭＳ ゴシック" panose="020B0609070205080204" pitchFamily="49" charset="-128"/>
              </a:rPr>
              <a:t>　</a:t>
            </a:r>
            <a:r>
              <a:rPr lang="ja-JP" altLang="en-US" sz="2400" dirty="0" smtClean="0">
                <a:solidFill>
                  <a:schemeClr val="dk1"/>
                </a:solidFill>
                <a:latin typeface="ＭＳ ゴシック" panose="020B0609070205080204" pitchFamily="49" charset="-128"/>
                <a:ea typeface="ＭＳ ゴシック" panose="020B0609070205080204" pitchFamily="49" charset="-128"/>
              </a:rPr>
              <a:t>　　　　　　</a:t>
            </a:r>
            <a:r>
              <a:rPr lang="ja-JP" altLang="en-US" sz="2400" dirty="0" err="1">
                <a:solidFill>
                  <a:schemeClr val="dk1"/>
                </a:solidFill>
                <a:latin typeface="ＭＳ ゴシック" panose="020B0609070205080204" pitchFamily="49" charset="-128"/>
                <a:ea typeface="ＭＳ ゴシック" panose="020B0609070205080204" pitchFamily="49" charset="-128"/>
              </a:rPr>
              <a:t>るような</a:t>
            </a:r>
            <a:r>
              <a:rPr lang="ja-JP" altLang="en-US" sz="2400" dirty="0" smtClean="0">
                <a:solidFill>
                  <a:schemeClr val="dk1"/>
                </a:solidFill>
                <a:latin typeface="ＭＳ ゴシック" panose="020B0609070205080204" pitchFamily="49" charset="-128"/>
                <a:ea typeface="ＭＳ ゴシック" panose="020B0609070205080204" pitchFamily="49" charset="-128"/>
              </a:rPr>
              <a:t>問いや学習課題の工夫を、自分</a:t>
            </a:r>
            <a:endParaRPr lang="en-US" altLang="ja-JP" sz="2400" dirty="0" smtClean="0">
              <a:solidFill>
                <a:schemeClr val="dk1"/>
              </a:solidFill>
              <a:latin typeface="ＭＳ ゴシック" panose="020B0609070205080204" pitchFamily="49" charset="-128"/>
              <a:ea typeface="ＭＳ ゴシック" panose="020B0609070205080204" pitchFamily="49" charset="-128"/>
            </a:endParaRPr>
          </a:p>
          <a:p>
            <a:pPr lvl="0"/>
            <a:r>
              <a:rPr lang="en-US" altLang="ja-JP" sz="2400" dirty="0">
                <a:solidFill>
                  <a:schemeClr val="dk1"/>
                </a:solidFill>
                <a:latin typeface="ＭＳ ゴシック" panose="020B0609070205080204" pitchFamily="49" charset="-128"/>
                <a:ea typeface="ＭＳ ゴシック" panose="020B0609070205080204" pitchFamily="49" charset="-128"/>
              </a:rPr>
              <a:t> </a:t>
            </a:r>
            <a:r>
              <a:rPr lang="en-US" altLang="ja-JP" sz="2400" dirty="0" smtClean="0">
                <a:solidFill>
                  <a:schemeClr val="dk1"/>
                </a:solidFill>
                <a:latin typeface="ＭＳ ゴシック" panose="020B0609070205080204" pitchFamily="49" charset="-128"/>
                <a:ea typeface="ＭＳ ゴシック" panose="020B0609070205080204" pitchFamily="49" charset="-128"/>
              </a:rPr>
              <a:t>             </a:t>
            </a:r>
            <a:r>
              <a:rPr lang="ja-JP" altLang="en-US" sz="2400" dirty="0" smtClean="0">
                <a:solidFill>
                  <a:schemeClr val="dk1"/>
                </a:solidFill>
                <a:latin typeface="ＭＳ ゴシック" panose="020B0609070205080204" pitchFamily="49" charset="-128"/>
                <a:ea typeface="ＭＳ ゴシック" panose="020B0609070205080204" pitchFamily="49" charset="-128"/>
              </a:rPr>
              <a:t>の授業を基に考える。</a:t>
            </a:r>
          </a:p>
          <a:p>
            <a:r>
              <a:rPr lang="en-US" altLang="ja-JP" sz="2400" dirty="0" smtClean="0">
                <a:solidFill>
                  <a:schemeClr val="dk1"/>
                </a:solidFill>
                <a:latin typeface="ＭＳ ゴシック" panose="020B0609070205080204" pitchFamily="49" charset="-128"/>
                <a:ea typeface="ＭＳ ゴシック" panose="020B0609070205080204" pitchFamily="49" charset="-128"/>
              </a:rPr>
              <a:t>※</a:t>
            </a:r>
            <a:r>
              <a:rPr lang="ja-JP" altLang="en-US" sz="2400" dirty="0">
                <a:solidFill>
                  <a:schemeClr val="dk1"/>
                </a:solidFill>
                <a:latin typeface="ＭＳ ゴシック" panose="020B0609070205080204" pitchFamily="49" charset="-128"/>
                <a:ea typeface="ＭＳ ゴシック" panose="020B0609070205080204" pitchFamily="49" charset="-128"/>
              </a:rPr>
              <a:t>目安の研修時間：３０分</a:t>
            </a:r>
            <a:endParaRPr sz="2400" dirty="0">
              <a:solidFill>
                <a:schemeClr val="dk1"/>
              </a:solidFill>
            </a:endParaRPr>
          </a:p>
        </p:txBody>
      </p:sp>
    </p:spTree>
    <p:extLst>
      <p:ext uri="{BB962C8B-B14F-4D97-AF65-F5344CB8AC3E}">
        <p14:creationId xmlns:p14="http://schemas.microsoft.com/office/powerpoint/2010/main" val="35972342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graphicFrame>
        <p:nvGraphicFramePr>
          <p:cNvPr id="120" name="Google Shape;120;p3"/>
          <p:cNvGraphicFramePr/>
          <p:nvPr>
            <p:extLst>
              <p:ext uri="{D42A27DB-BD31-4B8C-83A1-F6EECF244321}">
                <p14:modId xmlns:p14="http://schemas.microsoft.com/office/powerpoint/2010/main" val="562471698"/>
              </p:ext>
            </p:extLst>
          </p:nvPr>
        </p:nvGraphicFramePr>
        <p:xfrm>
          <a:off x="3110843" y="2510380"/>
          <a:ext cx="2800429" cy="3273247"/>
        </p:xfrm>
        <a:graphic>
          <a:graphicData uri="http://schemas.openxmlformats.org/drawingml/2006/chart">
            <c:chart xmlns:c="http://schemas.openxmlformats.org/drawingml/2006/chart" xmlns:r="http://schemas.openxmlformats.org/officeDocument/2006/relationships" r:id="rId3"/>
          </a:graphicData>
        </a:graphic>
      </p:graphicFrame>
      <p:sp>
        <p:nvSpPr>
          <p:cNvPr id="113" name="Google Shape;113;p3"/>
          <p:cNvSpPr/>
          <p:nvPr/>
        </p:nvSpPr>
        <p:spPr>
          <a:xfrm>
            <a:off x="237378" y="1461889"/>
            <a:ext cx="5673894" cy="985829"/>
          </a:xfrm>
          <a:prstGeom prst="rect">
            <a:avLst/>
          </a:prstGeom>
          <a:noFill/>
          <a:ln w="9525" cap="flat" cmpd="sng">
            <a:solidFill>
              <a:srgbClr val="000000"/>
            </a:solidFill>
            <a:prstDash val="solid"/>
            <a:round/>
            <a:headEnd type="none" w="sm" len="sm"/>
            <a:tailEnd type="none" w="sm" len="sm"/>
          </a:ln>
        </p:spPr>
        <p:txBody>
          <a:bodyPr spcFirstLastPara="1" wrap="square" lIns="91425" tIns="72000" rIns="91425" bIns="72000" anchor="ctr" anchorCtr="0">
            <a:spAutoFit/>
          </a:bodyPr>
          <a:lstStyle/>
          <a:p>
            <a:pPr marL="0" marR="0" lvl="0" indent="0" algn="l" rtl="0">
              <a:lnSpc>
                <a:spcPts val="2000"/>
              </a:lnSpc>
              <a:spcBef>
                <a:spcPts val="0"/>
              </a:spcBef>
              <a:spcAft>
                <a:spcPts val="0"/>
              </a:spcAft>
              <a:buNone/>
            </a:pPr>
            <a:r>
              <a:rPr lang="ja-JP" sz="1800" dirty="0" smtClean="0">
                <a:solidFill>
                  <a:srgbClr val="000000"/>
                </a:solidFill>
                <a:latin typeface="ＭＳ ゴシック" panose="020B0609070205080204" pitchFamily="49" charset="-128"/>
                <a:ea typeface="ＭＳ ゴシック" panose="020B0609070205080204" pitchFamily="49" charset="-128"/>
                <a:sym typeface="Arial"/>
              </a:rPr>
              <a:t>授業</a:t>
            </a:r>
            <a:r>
              <a:rPr lang="ja-JP" sz="1800" dirty="0">
                <a:solidFill>
                  <a:srgbClr val="000000"/>
                </a:solidFill>
                <a:latin typeface="ＭＳ ゴシック" panose="020B0609070205080204" pitchFamily="49" charset="-128"/>
                <a:ea typeface="ＭＳ ゴシック" panose="020B0609070205080204" pitchFamily="49" charset="-128"/>
                <a:sym typeface="Arial"/>
              </a:rPr>
              <a:t>では，課題の解決に向けて，自分で考え，自分から取り組んで</a:t>
            </a:r>
            <a:r>
              <a:rPr lang="ja-JP" sz="1800" dirty="0" smtClean="0">
                <a:solidFill>
                  <a:srgbClr val="000000"/>
                </a:solidFill>
                <a:latin typeface="ＭＳ ゴシック" panose="020B0609070205080204" pitchFamily="49" charset="-128"/>
                <a:ea typeface="ＭＳ ゴシック" panose="020B0609070205080204" pitchFamily="49" charset="-128"/>
                <a:sym typeface="Arial"/>
              </a:rPr>
              <a:t>いた</a:t>
            </a:r>
            <a:r>
              <a:rPr lang="ja-JP" altLang="en-US" sz="1800" dirty="0" smtClean="0">
                <a:solidFill>
                  <a:srgbClr val="000000"/>
                </a:solidFill>
                <a:latin typeface="ＭＳ ゴシック" panose="020B0609070205080204" pitchFamily="49" charset="-128"/>
                <a:ea typeface="ＭＳ ゴシック" panose="020B0609070205080204" pitchFamily="49" charset="-128"/>
                <a:sym typeface="Arial"/>
              </a:rPr>
              <a:t>と</a:t>
            </a:r>
            <a:r>
              <a:rPr lang="ja-JP" altLang="en-US" sz="1800" dirty="0">
                <a:latin typeface="ＭＳ ゴシック" panose="020B0609070205080204" pitchFamily="49" charset="-128"/>
                <a:ea typeface="ＭＳ ゴシック" panose="020B0609070205080204" pitchFamily="49" charset="-128"/>
              </a:rPr>
              <a:t>思います</a:t>
            </a:r>
            <a:r>
              <a:rPr lang="ja-JP" altLang="en-US" sz="1800" dirty="0" smtClean="0">
                <a:latin typeface="ＭＳ ゴシック" panose="020B0609070205080204" pitchFamily="49" charset="-128"/>
                <a:ea typeface="ＭＳ ゴシック" panose="020B0609070205080204" pitchFamily="49" charset="-128"/>
              </a:rPr>
              <a:t>か。</a:t>
            </a:r>
            <a:endParaRPr sz="1800" dirty="0">
              <a:solidFill>
                <a:srgbClr val="000000"/>
              </a:solidFill>
              <a:latin typeface="ＭＳ ゴシック" panose="020B0609070205080204" pitchFamily="49" charset="-128"/>
              <a:ea typeface="ＭＳ ゴシック" panose="020B0609070205080204" pitchFamily="49" charset="-128"/>
              <a:sym typeface="Arial"/>
            </a:endParaRPr>
          </a:p>
          <a:p>
            <a:pPr marL="0" marR="0" lvl="0" indent="0" algn="l" rtl="0">
              <a:lnSpc>
                <a:spcPct val="133386"/>
              </a:lnSpc>
              <a:spcBef>
                <a:spcPts val="0"/>
              </a:spcBef>
              <a:spcAft>
                <a:spcPts val="0"/>
              </a:spcAft>
              <a:buNone/>
            </a:pPr>
            <a:endParaRPr sz="1600" dirty="0">
              <a:solidFill>
                <a:srgbClr val="000000"/>
              </a:solidFill>
              <a:latin typeface="Arial"/>
              <a:ea typeface="Arial"/>
              <a:cs typeface="Arial"/>
              <a:sym typeface="Arial"/>
            </a:endParaRPr>
          </a:p>
        </p:txBody>
      </p:sp>
      <p:sp>
        <p:nvSpPr>
          <p:cNvPr id="114" name="Google Shape;114;p3"/>
          <p:cNvSpPr/>
          <p:nvPr/>
        </p:nvSpPr>
        <p:spPr>
          <a:xfrm>
            <a:off x="1507524" y="2082528"/>
            <a:ext cx="4403748" cy="27695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200" dirty="0">
                <a:solidFill>
                  <a:srgbClr val="000000"/>
                </a:solidFill>
                <a:latin typeface="ＭＳ ゴシック" panose="020B0609070205080204" pitchFamily="49" charset="-128"/>
                <a:ea typeface="ＭＳ ゴシック" panose="020B0609070205080204" pitchFamily="49" charset="-128"/>
                <a:sym typeface="Arial"/>
              </a:rPr>
              <a:t>「当てはまる」＋「どちらかといえば，当てはまる」の割合</a:t>
            </a:r>
            <a:endParaRPr sz="1200" dirty="0">
              <a:solidFill>
                <a:srgbClr val="000000"/>
              </a:solidFill>
              <a:latin typeface="ＭＳ ゴシック" panose="020B0609070205080204" pitchFamily="49" charset="-128"/>
              <a:ea typeface="ＭＳ ゴシック" panose="020B0609070205080204" pitchFamily="49" charset="-128"/>
              <a:sym typeface="Arial"/>
            </a:endParaRPr>
          </a:p>
        </p:txBody>
      </p:sp>
      <p:graphicFrame>
        <p:nvGraphicFramePr>
          <p:cNvPr id="115" name="Google Shape;115;p3"/>
          <p:cNvGraphicFramePr/>
          <p:nvPr>
            <p:extLst>
              <p:ext uri="{D42A27DB-BD31-4B8C-83A1-F6EECF244321}">
                <p14:modId xmlns:p14="http://schemas.microsoft.com/office/powerpoint/2010/main" val="1472056154"/>
              </p:ext>
            </p:extLst>
          </p:nvPr>
        </p:nvGraphicFramePr>
        <p:xfrm>
          <a:off x="6132503" y="2501936"/>
          <a:ext cx="2691522" cy="3290134"/>
        </p:xfrm>
        <a:graphic>
          <a:graphicData uri="http://schemas.openxmlformats.org/drawingml/2006/chart">
            <c:chart xmlns:c="http://schemas.openxmlformats.org/drawingml/2006/chart" xmlns:r="http://schemas.openxmlformats.org/officeDocument/2006/relationships" r:id="rId4"/>
          </a:graphicData>
        </a:graphic>
      </p:graphicFrame>
      <p:sp>
        <p:nvSpPr>
          <p:cNvPr id="116" name="Google Shape;116;p3"/>
          <p:cNvSpPr/>
          <p:nvPr/>
        </p:nvSpPr>
        <p:spPr>
          <a:xfrm>
            <a:off x="1744789" y="2584764"/>
            <a:ext cx="1071670" cy="367839"/>
          </a:xfrm>
          <a:prstGeom prst="ellipse">
            <a:avLst/>
          </a:prstGeom>
          <a:gradFill>
            <a:gsLst>
              <a:gs pos="0">
                <a:srgbClr val="B0CAE9"/>
              </a:gs>
              <a:gs pos="50000">
                <a:srgbClr val="A1C1E4"/>
              </a:gs>
              <a:gs pos="100000">
                <a:srgbClr val="90B8E4"/>
              </a:gs>
            </a:gsLst>
            <a:lin ang="5400000" scaled="0"/>
          </a:gradFill>
          <a:ln w="9525" cap="flat" cmpd="sng">
            <a:solidFill>
              <a:srgbClr val="5B9BD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1477" dirty="0">
                <a:solidFill>
                  <a:srgbClr val="000000"/>
                </a:solidFill>
                <a:latin typeface="Arial"/>
                <a:ea typeface="Arial"/>
                <a:cs typeface="Arial"/>
                <a:sym typeface="Arial"/>
              </a:rPr>
              <a:t>小学校</a:t>
            </a:r>
            <a:endParaRPr dirty="0"/>
          </a:p>
        </p:txBody>
      </p:sp>
      <p:sp>
        <p:nvSpPr>
          <p:cNvPr id="117" name="Google Shape;117;p3"/>
          <p:cNvSpPr/>
          <p:nvPr/>
        </p:nvSpPr>
        <p:spPr>
          <a:xfrm>
            <a:off x="4630223" y="2575090"/>
            <a:ext cx="1113831" cy="387185"/>
          </a:xfrm>
          <a:prstGeom prst="ellipse">
            <a:avLst/>
          </a:prstGeom>
          <a:gradFill>
            <a:gsLst>
              <a:gs pos="0">
                <a:srgbClr val="F7BCA2"/>
              </a:gs>
              <a:gs pos="50000">
                <a:srgbClr val="F4B093"/>
              </a:gs>
              <a:gs pos="100000">
                <a:srgbClr val="F7A47F"/>
              </a:gs>
            </a:gsLst>
            <a:lin ang="5400000" scaled="0"/>
          </a:gradFill>
          <a:ln w="9525" cap="flat" cmpd="sng">
            <a:solidFill>
              <a:srgbClr val="ED7D3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1477" dirty="0">
                <a:solidFill>
                  <a:srgbClr val="000000"/>
                </a:solidFill>
                <a:latin typeface="Arial"/>
                <a:ea typeface="Arial"/>
                <a:cs typeface="Arial"/>
                <a:sym typeface="Arial"/>
              </a:rPr>
              <a:t>中学校</a:t>
            </a:r>
            <a:endParaRPr dirty="0"/>
          </a:p>
        </p:txBody>
      </p:sp>
      <p:sp>
        <p:nvSpPr>
          <p:cNvPr id="118" name="Google Shape;118;p3"/>
          <p:cNvSpPr txBox="1">
            <a:spLocks noGrp="1"/>
          </p:cNvSpPr>
          <p:nvPr>
            <p:ph type="sldNum" idx="12"/>
          </p:nvPr>
        </p:nvSpPr>
        <p:spPr>
          <a:xfrm>
            <a:off x="8271497" y="6321333"/>
            <a:ext cx="736126" cy="281444"/>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tLang="ja-JP">
                <a:solidFill>
                  <a:srgbClr val="000000"/>
                </a:solidFill>
                <a:latin typeface="Calibri"/>
                <a:ea typeface="Calibri"/>
                <a:cs typeface="Calibri"/>
                <a:sym typeface="Calibri"/>
              </a:rPr>
              <a:t>3</a:t>
            </a:fld>
            <a:endParaRPr dirty="0">
              <a:solidFill>
                <a:srgbClr val="000000"/>
              </a:solidFill>
              <a:latin typeface="Calibri"/>
              <a:ea typeface="Calibri"/>
              <a:cs typeface="Calibri"/>
              <a:sym typeface="Calibri"/>
            </a:endParaRPr>
          </a:p>
        </p:txBody>
      </p:sp>
      <p:graphicFrame>
        <p:nvGraphicFramePr>
          <p:cNvPr id="119" name="Google Shape;119;p3"/>
          <p:cNvGraphicFramePr/>
          <p:nvPr>
            <p:extLst>
              <p:ext uri="{D42A27DB-BD31-4B8C-83A1-F6EECF244321}">
                <p14:modId xmlns:p14="http://schemas.microsoft.com/office/powerpoint/2010/main" val="614245117"/>
              </p:ext>
            </p:extLst>
          </p:nvPr>
        </p:nvGraphicFramePr>
        <p:xfrm>
          <a:off x="237372" y="2510380"/>
          <a:ext cx="2748016" cy="3283070"/>
        </p:xfrm>
        <a:graphic>
          <a:graphicData uri="http://schemas.openxmlformats.org/drawingml/2006/chart">
            <c:chart xmlns:c="http://schemas.openxmlformats.org/drawingml/2006/chart" xmlns:r="http://schemas.openxmlformats.org/officeDocument/2006/relationships" r:id="rId5"/>
          </a:graphicData>
        </a:graphic>
      </p:graphicFrame>
      <p:sp>
        <p:nvSpPr>
          <p:cNvPr id="121" name="Google Shape;121;p3"/>
          <p:cNvSpPr/>
          <p:nvPr/>
        </p:nvSpPr>
        <p:spPr>
          <a:xfrm>
            <a:off x="6122825" y="861539"/>
            <a:ext cx="2701200" cy="1554231"/>
          </a:xfrm>
          <a:prstGeom prst="rect">
            <a:avLst/>
          </a:prstGeom>
          <a:noFill/>
          <a:ln w="9525" cap="flat" cmpd="sng">
            <a:solidFill>
              <a:srgbClr val="00000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ts val="1900"/>
              </a:lnSpc>
              <a:spcBef>
                <a:spcPts val="0"/>
              </a:spcBef>
              <a:spcAft>
                <a:spcPts val="0"/>
              </a:spcAft>
              <a:buNone/>
            </a:pPr>
            <a:r>
              <a:rPr lang="ja-JP" sz="1800" dirty="0">
                <a:solidFill>
                  <a:srgbClr val="000000"/>
                </a:solidFill>
                <a:latin typeface="Arial"/>
                <a:ea typeface="Arial"/>
                <a:cs typeface="Arial"/>
                <a:sym typeface="Arial"/>
              </a:rPr>
              <a:t>　</a:t>
            </a:r>
            <a:r>
              <a:rPr lang="ja-JP" sz="1800" dirty="0">
                <a:solidFill>
                  <a:srgbClr val="000000"/>
                </a:solidFill>
                <a:latin typeface="ＭＳ ゴシック" panose="020B0609070205080204" pitchFamily="49" charset="-128"/>
                <a:ea typeface="ＭＳ ゴシック" panose="020B0609070205080204" pitchFamily="49" charset="-128"/>
                <a:sym typeface="Arial"/>
              </a:rPr>
              <a:t>調査対象学年の児童生徒は,授業では,課題の解決に向けて,自分で考え,自分から取り組むことができていると思いますか</a:t>
            </a:r>
            <a:r>
              <a:rPr lang="ja-JP" sz="1800" dirty="0" smtClean="0">
                <a:solidFill>
                  <a:srgbClr val="000000"/>
                </a:solidFill>
                <a:latin typeface="ＭＳ ゴシック" panose="020B0609070205080204" pitchFamily="49" charset="-128"/>
                <a:ea typeface="ＭＳ ゴシック" panose="020B0609070205080204" pitchFamily="49" charset="-128"/>
                <a:sym typeface="Arial"/>
              </a:rPr>
              <a:t>。</a:t>
            </a:r>
            <a:endParaRPr lang="en-US" altLang="ja-JP" sz="1800" dirty="0" smtClean="0">
              <a:solidFill>
                <a:srgbClr val="000000"/>
              </a:solidFill>
              <a:latin typeface="ＭＳ ゴシック" panose="020B0609070205080204" pitchFamily="49" charset="-128"/>
              <a:ea typeface="ＭＳ ゴシック" panose="020B0609070205080204" pitchFamily="49" charset="-128"/>
              <a:sym typeface="Arial"/>
            </a:endParaRPr>
          </a:p>
          <a:p>
            <a:pPr marL="0" marR="0" lvl="0" indent="0" algn="l" rtl="0">
              <a:lnSpc>
                <a:spcPts val="1900"/>
              </a:lnSpc>
              <a:spcBef>
                <a:spcPts val="0"/>
              </a:spcBef>
              <a:spcAft>
                <a:spcPts val="0"/>
              </a:spcAft>
              <a:buNone/>
            </a:pPr>
            <a:endParaRPr lang="en-US" altLang="ja-JP" sz="400" dirty="0" smtClean="0">
              <a:solidFill>
                <a:srgbClr val="000000"/>
              </a:solidFill>
              <a:latin typeface="Arial"/>
              <a:ea typeface="Arial"/>
              <a:cs typeface="Arial"/>
              <a:sym typeface="Arial"/>
            </a:endParaRPr>
          </a:p>
        </p:txBody>
      </p:sp>
      <p:sp>
        <p:nvSpPr>
          <p:cNvPr id="122" name="Google Shape;122;p3"/>
          <p:cNvSpPr/>
          <p:nvPr/>
        </p:nvSpPr>
        <p:spPr>
          <a:xfrm>
            <a:off x="6088482" y="2148258"/>
            <a:ext cx="2793147" cy="21540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800" dirty="0">
                <a:solidFill>
                  <a:srgbClr val="000000"/>
                </a:solidFill>
                <a:latin typeface="ＭＳ ゴシック" panose="020B0609070205080204" pitchFamily="49" charset="-128"/>
                <a:ea typeface="ＭＳ ゴシック" panose="020B0609070205080204" pitchFamily="49" charset="-128"/>
                <a:sym typeface="Arial"/>
              </a:rPr>
              <a:t>「そう思う」＋「どちらかといえば，そう思う」の割合</a:t>
            </a:r>
            <a:endParaRPr sz="800" dirty="0">
              <a:solidFill>
                <a:srgbClr val="000000"/>
              </a:solidFill>
              <a:latin typeface="ＭＳ ゴシック" panose="020B0609070205080204" pitchFamily="49" charset="-128"/>
              <a:ea typeface="ＭＳ ゴシック" panose="020B0609070205080204" pitchFamily="49" charset="-128"/>
              <a:sym typeface="Arial"/>
            </a:endParaRPr>
          </a:p>
        </p:txBody>
      </p:sp>
      <p:sp>
        <p:nvSpPr>
          <p:cNvPr id="123" name="Google Shape;123;p3"/>
          <p:cNvSpPr txBox="1"/>
          <p:nvPr/>
        </p:nvSpPr>
        <p:spPr>
          <a:xfrm>
            <a:off x="237372" y="804770"/>
            <a:ext cx="5673900" cy="400069"/>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ja-JP" sz="2000" b="1" dirty="0">
                <a:solidFill>
                  <a:schemeClr val="dk1"/>
                </a:solidFill>
                <a:latin typeface="+mj-ea"/>
                <a:ea typeface="+mj-ea"/>
                <a:cs typeface="Cambria"/>
                <a:sym typeface="Cambria"/>
              </a:rPr>
              <a:t>Ｒ６全国学力・学習状況</a:t>
            </a:r>
            <a:r>
              <a:rPr lang="ja-JP" sz="2000" b="1" dirty="0" smtClean="0">
                <a:solidFill>
                  <a:schemeClr val="dk1"/>
                </a:solidFill>
                <a:latin typeface="+mj-ea"/>
                <a:ea typeface="+mj-ea"/>
                <a:cs typeface="Cambria"/>
                <a:sym typeface="Cambria"/>
              </a:rPr>
              <a:t>調査</a:t>
            </a:r>
            <a:r>
              <a:rPr lang="ja-JP" altLang="en-US" sz="2000" b="1" dirty="0">
                <a:solidFill>
                  <a:schemeClr val="dk1"/>
                </a:solidFill>
                <a:latin typeface="+mj-ea"/>
                <a:ea typeface="+mj-ea"/>
                <a:cs typeface="Cambria"/>
                <a:sym typeface="Cambria"/>
              </a:rPr>
              <a:t> </a:t>
            </a:r>
            <a:r>
              <a:rPr lang="ja-JP" altLang="en-US" sz="2000" b="1" dirty="0" smtClean="0">
                <a:solidFill>
                  <a:schemeClr val="dk1"/>
                </a:solidFill>
                <a:latin typeface="+mj-ea"/>
                <a:ea typeface="+mj-ea"/>
                <a:cs typeface="Cambria"/>
                <a:sym typeface="Cambria"/>
              </a:rPr>
              <a:t> </a:t>
            </a:r>
            <a:r>
              <a:rPr lang="ja-JP" sz="2000" b="1" dirty="0" smtClean="0">
                <a:solidFill>
                  <a:schemeClr val="dk1"/>
                </a:solidFill>
                <a:latin typeface="+mj-ea"/>
                <a:ea typeface="+mj-ea"/>
                <a:cs typeface="Cambria"/>
                <a:sym typeface="Cambria"/>
              </a:rPr>
              <a:t>質問</a:t>
            </a:r>
            <a:r>
              <a:rPr lang="ja-JP" sz="2000" b="1" dirty="0">
                <a:solidFill>
                  <a:schemeClr val="dk1"/>
                </a:solidFill>
                <a:latin typeface="+mj-ea"/>
                <a:ea typeface="+mj-ea"/>
                <a:cs typeface="Cambria"/>
                <a:sym typeface="Cambria"/>
              </a:rPr>
              <a:t>調査結果</a:t>
            </a:r>
            <a:r>
              <a:rPr lang="ja-JP" sz="2000" b="1" dirty="0" smtClean="0">
                <a:solidFill>
                  <a:schemeClr val="dk1"/>
                </a:solidFill>
                <a:latin typeface="+mj-ea"/>
                <a:ea typeface="+mj-ea"/>
                <a:cs typeface="Cambria"/>
                <a:sym typeface="Cambria"/>
              </a:rPr>
              <a:t>より</a:t>
            </a:r>
            <a:endParaRPr sz="2000" b="1" dirty="0">
              <a:solidFill>
                <a:schemeClr val="dk1"/>
              </a:solidFill>
              <a:latin typeface="+mj-ea"/>
              <a:ea typeface="+mj-ea"/>
              <a:cs typeface="Cambria"/>
              <a:sym typeface="Cambria"/>
            </a:endParaRPr>
          </a:p>
        </p:txBody>
      </p:sp>
      <p:sp>
        <p:nvSpPr>
          <p:cNvPr id="124" name="Google Shape;124;p3"/>
          <p:cNvSpPr txBox="1"/>
          <p:nvPr/>
        </p:nvSpPr>
        <p:spPr>
          <a:xfrm>
            <a:off x="186874" y="5891438"/>
            <a:ext cx="8770251" cy="400069"/>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ja-JP" sz="2000" b="1" dirty="0" smtClean="0">
                <a:solidFill>
                  <a:schemeClr val="dk1"/>
                </a:solidFill>
                <a:latin typeface="ＭＳ Ｐゴシック" panose="020B0600070205080204" pitchFamily="50" charset="-128"/>
                <a:ea typeface="ＭＳ Ｐゴシック" panose="020B0600070205080204" pitchFamily="50" charset="-128"/>
                <a:cs typeface="Cambria"/>
                <a:sym typeface="Cambria"/>
              </a:rPr>
              <a:t>★</a:t>
            </a:r>
            <a:r>
              <a:rPr lang="ja-JP" altLang="en-US" sz="2000" b="1" dirty="0">
                <a:solidFill>
                  <a:schemeClr val="dk1"/>
                </a:solidFill>
                <a:latin typeface="ＭＳ Ｐゴシック" panose="020B0600070205080204" pitchFamily="50" charset="-128"/>
                <a:ea typeface="ＭＳ Ｐゴシック" panose="020B0600070205080204" pitchFamily="50" charset="-128"/>
                <a:cs typeface="Cambria"/>
                <a:sym typeface="Cambria"/>
              </a:rPr>
              <a:t>この資料を</a:t>
            </a:r>
            <a:r>
              <a:rPr lang="ja-JP" altLang="en-US" sz="2000" b="1" dirty="0" smtClean="0">
                <a:solidFill>
                  <a:schemeClr val="dk1"/>
                </a:solidFill>
                <a:latin typeface="ＭＳ Ｐゴシック" panose="020B0600070205080204" pitchFamily="50" charset="-128"/>
                <a:ea typeface="ＭＳ Ｐゴシック" panose="020B0600070205080204" pitchFamily="50" charset="-128"/>
                <a:cs typeface="Cambria"/>
                <a:sym typeface="Cambria"/>
              </a:rPr>
              <a:t>見て、どのようなことを考えましたか？近くの人と話してみましょう。</a:t>
            </a:r>
            <a:endParaRPr sz="2000" b="1" dirty="0">
              <a:solidFill>
                <a:schemeClr val="dk1"/>
              </a:solidFill>
              <a:latin typeface="ＭＳ Ｐゴシック" panose="020B0600070205080204" pitchFamily="50" charset="-128"/>
              <a:ea typeface="ＭＳ Ｐゴシック" panose="020B0600070205080204" pitchFamily="50" charset="-128"/>
              <a:cs typeface="Cambria"/>
              <a:sym typeface="Cambria"/>
            </a:endParaRPr>
          </a:p>
        </p:txBody>
      </p:sp>
      <p:sp>
        <p:nvSpPr>
          <p:cNvPr id="14" name="Google Shape;193;p5"/>
          <p:cNvSpPr/>
          <p:nvPr/>
        </p:nvSpPr>
        <p:spPr>
          <a:xfrm>
            <a:off x="0" y="0"/>
            <a:ext cx="9144000" cy="507380"/>
          </a:xfrm>
          <a:prstGeom prst="rect">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68569" tIns="34275" rIns="68569" bIns="34275" anchor="ctr" anchorCtr="0">
            <a:noAutofit/>
          </a:bodyPr>
          <a:lstStyle/>
          <a:p>
            <a:r>
              <a:rPr lang="ja-JP" altLang="en-US" sz="2800" dirty="0" smtClean="0">
                <a:solidFill>
                  <a:schemeClr val="lt1"/>
                </a:solidFill>
                <a:latin typeface="ＭＳ ゴシック" panose="020B0609070205080204" pitchFamily="49" charset="-128"/>
                <a:ea typeface="ＭＳ ゴシック" panose="020B0609070205080204" pitchFamily="49" charset="-128"/>
              </a:rPr>
              <a:t>１　</a:t>
            </a:r>
            <a:r>
              <a:rPr lang="ja-JP" altLang="en-US" sz="2800" dirty="0">
                <a:solidFill>
                  <a:schemeClr val="lt1"/>
                </a:solidFill>
                <a:latin typeface="ＭＳ ゴシック" panose="020B0609070205080204" pitchFamily="49" charset="-128"/>
                <a:ea typeface="ＭＳ ゴシック" panose="020B0609070205080204" pitchFamily="49" charset="-128"/>
              </a:rPr>
              <a:t>本県（本校）の</a:t>
            </a:r>
            <a:r>
              <a:rPr lang="ja-JP" altLang="en-US" sz="2800" dirty="0" smtClean="0">
                <a:solidFill>
                  <a:schemeClr val="lt1"/>
                </a:solidFill>
                <a:latin typeface="ＭＳ ゴシック" panose="020B0609070205080204" pitchFamily="49" charset="-128"/>
                <a:ea typeface="ＭＳ ゴシック" panose="020B0609070205080204" pitchFamily="49" charset="-128"/>
              </a:rPr>
              <a:t>状況</a:t>
            </a:r>
            <a:endParaRPr sz="2800" dirty="0">
              <a:solidFill>
                <a:schemeClr val="lt1"/>
              </a:solidFill>
              <a:latin typeface="ＭＳ ゴシック" panose="020B0609070205080204" pitchFamily="49" charset="-128"/>
              <a:ea typeface="ＭＳ ゴシック" panose="020B0609070205080204" pitchFamily="49" charset="-128"/>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4"/>
          <p:cNvSpPr/>
          <p:nvPr/>
        </p:nvSpPr>
        <p:spPr>
          <a:xfrm>
            <a:off x="364874" y="1489840"/>
            <a:ext cx="8499013" cy="3590917"/>
          </a:xfrm>
          <a:prstGeom prst="rect">
            <a:avLst/>
          </a:prstGeom>
          <a:solidFill>
            <a:schemeClr val="accent1">
              <a:alpha val="49803"/>
            </a:schemeClr>
          </a:solidFill>
          <a:ln>
            <a:noFill/>
          </a:ln>
        </p:spPr>
        <p:txBody>
          <a:bodyPr spcFirstLastPara="1" wrap="square" lIns="91425" tIns="45700" rIns="91425" bIns="45700" anchor="ctr" anchorCtr="0">
            <a:noAutofit/>
          </a:bodyPr>
          <a:lstStyle/>
          <a:p>
            <a:pPr marL="0" marR="0" lvl="0" indent="0" rtl="0">
              <a:spcBef>
                <a:spcPts val="0"/>
              </a:spcBef>
              <a:spcAft>
                <a:spcPts val="0"/>
              </a:spcAft>
              <a:buNone/>
            </a:pPr>
            <a:r>
              <a:rPr lang="ja-JP" altLang="en-US" sz="3600" dirty="0" smtClean="0">
                <a:solidFill>
                  <a:schemeClr val="lt1"/>
                </a:solidFill>
                <a:latin typeface="ＭＳ ゴシック" panose="020B0609070205080204" pitchFamily="49" charset="-128"/>
                <a:ea typeface="ＭＳ ゴシック" panose="020B0609070205080204" pitchFamily="49" charset="-128"/>
              </a:rPr>
              <a:t>全国学力・学習状況調査や県学力・学習状況調査等の</a:t>
            </a:r>
            <a:r>
              <a:rPr lang="ja-JP" altLang="en-US" sz="3600" dirty="0">
                <a:solidFill>
                  <a:schemeClr val="lt1"/>
                </a:solidFill>
                <a:latin typeface="ＭＳ ゴシック" panose="020B0609070205080204" pitchFamily="49" charset="-128"/>
                <a:ea typeface="ＭＳ ゴシック" panose="020B0609070205080204" pitchFamily="49" charset="-128"/>
              </a:rPr>
              <a:t>自校</a:t>
            </a:r>
            <a:r>
              <a:rPr lang="ja-JP" altLang="en-US" sz="3600" dirty="0" smtClean="0">
                <a:solidFill>
                  <a:schemeClr val="lt1"/>
                </a:solidFill>
                <a:latin typeface="ＭＳ ゴシック" panose="020B0609070205080204" pitchFamily="49" charset="-128"/>
                <a:ea typeface="ＭＳ ゴシック" panose="020B0609070205080204" pitchFamily="49" charset="-128"/>
              </a:rPr>
              <a:t>の結果を貼り付ける</a:t>
            </a:r>
            <a:endParaRPr sz="3600" dirty="0">
              <a:solidFill>
                <a:schemeClr val="lt1"/>
              </a:solidFill>
              <a:latin typeface="ＭＳ ゴシック" panose="020B0609070205080204" pitchFamily="49" charset="-128"/>
              <a:ea typeface="ＭＳ ゴシック" panose="020B0609070205080204" pitchFamily="49" charset="-128"/>
              <a:sym typeface="Arial"/>
            </a:endParaRPr>
          </a:p>
        </p:txBody>
      </p:sp>
      <p:sp>
        <p:nvSpPr>
          <p:cNvPr id="130" name="Google Shape;130;p4"/>
          <p:cNvSpPr txBox="1"/>
          <p:nvPr/>
        </p:nvSpPr>
        <p:spPr>
          <a:xfrm>
            <a:off x="358324" y="575736"/>
            <a:ext cx="8473800" cy="800179"/>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ja-JP" altLang="en-US" sz="2300" dirty="0">
                <a:solidFill>
                  <a:schemeClr val="dk1"/>
                </a:solidFill>
                <a:latin typeface="ＭＳ ゴシック" panose="020B0609070205080204" pitchFamily="49" charset="-128"/>
                <a:ea typeface="ＭＳ ゴシック" panose="020B0609070205080204" pitchFamily="49" charset="-128"/>
                <a:cs typeface="Calibri"/>
                <a:sym typeface="Calibri"/>
              </a:rPr>
              <a:t>〇〇</a:t>
            </a:r>
            <a:r>
              <a:rPr lang="ja-JP" sz="2300" dirty="0">
                <a:solidFill>
                  <a:schemeClr val="dk1"/>
                </a:solidFill>
                <a:latin typeface="ＭＳ ゴシック" panose="020B0609070205080204" pitchFamily="49" charset="-128"/>
                <a:ea typeface="ＭＳ ゴシック" panose="020B0609070205080204" pitchFamily="49" charset="-128"/>
                <a:cs typeface="Calibri"/>
                <a:sym typeface="Calibri"/>
              </a:rPr>
              <a:t>学校</a:t>
            </a:r>
            <a:r>
              <a:rPr lang="ja-JP" altLang="en-US" sz="2300" dirty="0">
                <a:solidFill>
                  <a:schemeClr val="dk1"/>
                </a:solidFill>
                <a:latin typeface="ＭＳ ゴシック" panose="020B0609070205080204" pitchFamily="49" charset="-128"/>
                <a:ea typeface="ＭＳ ゴシック" panose="020B0609070205080204" pitchFamily="49" charset="-128"/>
                <a:cs typeface="Calibri"/>
                <a:sym typeface="Calibri"/>
              </a:rPr>
              <a:t>（自校資料）</a:t>
            </a:r>
            <a:endParaRPr sz="2300" dirty="0">
              <a:solidFill>
                <a:schemeClr val="dk1"/>
              </a:solidFill>
              <a:latin typeface="ＭＳ ゴシック" panose="020B0609070205080204" pitchFamily="49" charset="-128"/>
              <a:ea typeface="ＭＳ ゴシック" panose="020B0609070205080204" pitchFamily="49" charset="-128"/>
              <a:cs typeface="Calibri"/>
              <a:sym typeface="Calibri"/>
            </a:endParaRPr>
          </a:p>
          <a:p>
            <a:pPr marL="0" marR="0" lvl="0" indent="0" algn="l" rtl="0">
              <a:spcBef>
                <a:spcPts val="0"/>
              </a:spcBef>
              <a:spcAft>
                <a:spcPts val="0"/>
              </a:spcAft>
              <a:buNone/>
            </a:pPr>
            <a:r>
              <a:rPr lang="ja-JP" sz="2300" dirty="0">
                <a:solidFill>
                  <a:schemeClr val="dk1"/>
                </a:solidFill>
                <a:latin typeface="ＭＳ ゴシック" panose="020B0609070205080204" pitchFamily="49" charset="-128"/>
                <a:ea typeface="ＭＳ ゴシック" panose="020B0609070205080204" pitchFamily="49" charset="-128"/>
                <a:cs typeface="Calibri"/>
                <a:sym typeface="Calibri"/>
              </a:rPr>
              <a:t>Ｒ６全国学力・学習状況調査　質問調査結果</a:t>
            </a:r>
            <a:r>
              <a:rPr lang="ja-JP" sz="2300" dirty="0" smtClean="0">
                <a:solidFill>
                  <a:schemeClr val="dk1"/>
                </a:solidFill>
                <a:latin typeface="ＭＳ ゴシック" panose="020B0609070205080204" pitchFamily="49" charset="-128"/>
                <a:ea typeface="ＭＳ ゴシック" panose="020B0609070205080204" pitchFamily="49" charset="-128"/>
                <a:cs typeface="Calibri"/>
                <a:sym typeface="Calibri"/>
              </a:rPr>
              <a:t>より</a:t>
            </a:r>
            <a:endParaRPr sz="2300" dirty="0">
              <a:solidFill>
                <a:schemeClr val="dk1"/>
              </a:solidFill>
              <a:latin typeface="ＭＳ ゴシック" panose="020B0609070205080204" pitchFamily="49" charset="-128"/>
              <a:ea typeface="ＭＳ ゴシック" panose="020B0609070205080204" pitchFamily="49" charset="-128"/>
              <a:cs typeface="Calibri"/>
              <a:sym typeface="Calibri"/>
            </a:endParaRPr>
          </a:p>
        </p:txBody>
      </p:sp>
      <p:sp>
        <p:nvSpPr>
          <p:cNvPr id="131" name="Google Shape;131;p4"/>
          <p:cNvSpPr txBox="1"/>
          <p:nvPr/>
        </p:nvSpPr>
        <p:spPr>
          <a:xfrm>
            <a:off x="358324" y="5194682"/>
            <a:ext cx="8480414" cy="1569660"/>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ja-JP" sz="2400" dirty="0">
                <a:solidFill>
                  <a:schemeClr val="dk1"/>
                </a:solidFill>
                <a:latin typeface="ＭＳ ゴシック" panose="020B0609070205080204" pitchFamily="49" charset="-128"/>
                <a:ea typeface="ＭＳ ゴシック" panose="020B0609070205080204" pitchFamily="49" charset="-128"/>
                <a:cs typeface="Cambria"/>
                <a:sym typeface="Cambria"/>
              </a:rPr>
              <a:t>【自校の分析】</a:t>
            </a:r>
            <a:endParaRPr dirty="0">
              <a:latin typeface="ＭＳ ゴシック" panose="020B0609070205080204" pitchFamily="49" charset="-128"/>
              <a:ea typeface="ＭＳ ゴシック" panose="020B0609070205080204" pitchFamily="49" charset="-128"/>
            </a:endParaRPr>
          </a:p>
          <a:p>
            <a:pPr marL="0" marR="0" lvl="0" indent="0" algn="l" rtl="0">
              <a:spcBef>
                <a:spcPts val="0"/>
              </a:spcBef>
              <a:spcAft>
                <a:spcPts val="0"/>
              </a:spcAft>
              <a:buNone/>
            </a:pPr>
            <a:r>
              <a:rPr lang="ja-JP" sz="2400" dirty="0">
                <a:solidFill>
                  <a:schemeClr val="dk1"/>
                </a:solidFill>
                <a:latin typeface="ＭＳ ゴシック" panose="020B0609070205080204" pitchFamily="49" charset="-128"/>
                <a:ea typeface="ＭＳ ゴシック" panose="020B0609070205080204" pitchFamily="49" charset="-128"/>
                <a:cs typeface="Cambria"/>
                <a:sym typeface="Cambria"/>
              </a:rPr>
              <a:t>・</a:t>
            </a:r>
            <a:endParaRPr sz="2400" dirty="0">
              <a:solidFill>
                <a:schemeClr val="dk1"/>
              </a:solidFill>
              <a:latin typeface="ＭＳ ゴシック" panose="020B0609070205080204" pitchFamily="49" charset="-128"/>
              <a:ea typeface="ＭＳ ゴシック" panose="020B0609070205080204" pitchFamily="49" charset="-128"/>
              <a:cs typeface="Cambria"/>
              <a:sym typeface="Cambria"/>
            </a:endParaRPr>
          </a:p>
          <a:p>
            <a:pPr marL="0" marR="0" lvl="0" indent="0" algn="l" rtl="0">
              <a:spcBef>
                <a:spcPts val="0"/>
              </a:spcBef>
              <a:spcAft>
                <a:spcPts val="0"/>
              </a:spcAft>
              <a:buNone/>
            </a:pPr>
            <a:r>
              <a:rPr lang="ja-JP" sz="2400" dirty="0">
                <a:solidFill>
                  <a:schemeClr val="dk1"/>
                </a:solidFill>
                <a:latin typeface="ＭＳ ゴシック" panose="020B0609070205080204" pitchFamily="49" charset="-128"/>
                <a:ea typeface="ＭＳ ゴシック" panose="020B0609070205080204" pitchFamily="49" charset="-128"/>
                <a:cs typeface="Cambria"/>
                <a:sym typeface="Cambria"/>
              </a:rPr>
              <a:t>・</a:t>
            </a:r>
            <a:endParaRPr sz="2400" dirty="0">
              <a:solidFill>
                <a:schemeClr val="dk1"/>
              </a:solidFill>
              <a:latin typeface="ＭＳ ゴシック" panose="020B0609070205080204" pitchFamily="49" charset="-128"/>
              <a:ea typeface="ＭＳ ゴシック" panose="020B0609070205080204" pitchFamily="49" charset="-128"/>
              <a:cs typeface="Cambria"/>
              <a:sym typeface="Cambria"/>
            </a:endParaRPr>
          </a:p>
          <a:p>
            <a:pPr marL="0" marR="0" lvl="0" indent="0" algn="l" rtl="0">
              <a:spcBef>
                <a:spcPts val="0"/>
              </a:spcBef>
              <a:spcAft>
                <a:spcPts val="0"/>
              </a:spcAft>
              <a:buNone/>
            </a:pPr>
            <a:r>
              <a:rPr lang="ja-JP" sz="2400" dirty="0">
                <a:solidFill>
                  <a:schemeClr val="dk1"/>
                </a:solidFill>
                <a:latin typeface="ＭＳ ゴシック" panose="020B0609070205080204" pitchFamily="49" charset="-128"/>
                <a:ea typeface="ＭＳ ゴシック" panose="020B0609070205080204" pitchFamily="49" charset="-128"/>
                <a:cs typeface="Cambria"/>
                <a:sym typeface="Cambria"/>
              </a:rPr>
              <a:t>・</a:t>
            </a:r>
            <a:endParaRPr sz="2400" dirty="0">
              <a:solidFill>
                <a:schemeClr val="dk1"/>
              </a:solidFill>
              <a:latin typeface="ＭＳ ゴシック" panose="020B0609070205080204" pitchFamily="49" charset="-128"/>
              <a:ea typeface="ＭＳ ゴシック" panose="020B0609070205080204" pitchFamily="49" charset="-128"/>
              <a:cs typeface="Cambria"/>
              <a:sym typeface="Cambria"/>
            </a:endParaRPr>
          </a:p>
        </p:txBody>
      </p:sp>
      <p:sp>
        <p:nvSpPr>
          <p:cNvPr id="132" name="Google Shape;132;p4"/>
          <p:cNvSpPr/>
          <p:nvPr/>
        </p:nvSpPr>
        <p:spPr>
          <a:xfrm>
            <a:off x="2511188" y="5404513"/>
            <a:ext cx="6199831" cy="1132211"/>
          </a:xfrm>
          <a:prstGeom prst="rect">
            <a:avLst/>
          </a:prstGeom>
          <a:solidFill>
            <a:srgbClr val="FFFF00"/>
          </a:solidFill>
          <a:ln w="12700" cap="flat" cmpd="sng">
            <a:solidFill>
              <a:srgbClr val="42719B"/>
            </a:solidFill>
            <a:prstDash val="solid"/>
            <a:miter lim="800000"/>
            <a:headEnd type="none" w="sm" len="sm"/>
            <a:tailEnd type="none" w="sm" len="sm"/>
          </a:ln>
        </p:spPr>
        <p:txBody>
          <a:bodyPr spcFirstLastPara="1" wrap="square" lIns="36000" tIns="36000" rIns="36000" bIns="36000" anchor="t" anchorCtr="0">
            <a:noAutofit/>
          </a:bodyPr>
          <a:lstStyle/>
          <a:p>
            <a:r>
              <a:rPr lang="en-US" altLang="ja-JP" sz="1800" dirty="0">
                <a:solidFill>
                  <a:srgbClr val="FF0000"/>
                </a:solidFill>
                <a:latin typeface="Calibri"/>
                <a:ea typeface="Calibri"/>
                <a:cs typeface="Calibri"/>
                <a:sym typeface="Calibri"/>
              </a:rPr>
              <a:t>【</a:t>
            </a:r>
            <a:r>
              <a:rPr lang="ja-JP" altLang="en-US" sz="1800" dirty="0">
                <a:solidFill>
                  <a:srgbClr val="FF0000"/>
                </a:solidFill>
                <a:latin typeface="Calibri"/>
                <a:ea typeface="Calibri"/>
                <a:cs typeface="Calibri"/>
                <a:sym typeface="Calibri"/>
              </a:rPr>
              <a:t>留意点（担当者の方へ）</a:t>
            </a:r>
            <a:r>
              <a:rPr lang="en-US" altLang="ja-JP" sz="1800" dirty="0">
                <a:solidFill>
                  <a:srgbClr val="FF0000"/>
                </a:solidFill>
                <a:latin typeface="Calibri"/>
                <a:ea typeface="Calibri"/>
                <a:cs typeface="Calibri"/>
                <a:sym typeface="Calibri"/>
              </a:rPr>
              <a:t>】</a:t>
            </a:r>
            <a:endParaRPr lang="ja-JP" altLang="en-US" sz="1800" dirty="0">
              <a:solidFill>
                <a:srgbClr val="FF0000"/>
              </a:solidFill>
              <a:latin typeface="Calibri"/>
              <a:ea typeface="Calibri"/>
              <a:cs typeface="Calibri"/>
              <a:sym typeface="Calibri"/>
            </a:endParaRPr>
          </a:p>
          <a:p>
            <a:pPr lvl="0"/>
            <a:r>
              <a:rPr lang="ja-JP" altLang="en-US" sz="1700" dirty="0" smtClean="0">
                <a:solidFill>
                  <a:srgbClr val="FF0000"/>
                </a:solidFill>
                <a:latin typeface="Calibri"/>
                <a:ea typeface="Calibri"/>
                <a:cs typeface="Calibri"/>
                <a:sym typeface="Calibri"/>
              </a:rPr>
              <a:t>・</a:t>
            </a:r>
            <a:r>
              <a:rPr lang="ja-JP" altLang="en-US" sz="1700" dirty="0">
                <a:solidFill>
                  <a:srgbClr val="FF0000"/>
                </a:solidFill>
                <a:latin typeface="Calibri"/>
                <a:ea typeface="Calibri"/>
                <a:cs typeface="Calibri"/>
                <a:sym typeface="Calibri"/>
              </a:rPr>
              <a:t>自校の結果を分析をしたものを示しましょう。</a:t>
            </a:r>
          </a:p>
          <a:p>
            <a:pPr lvl="0"/>
            <a:r>
              <a:rPr lang="ja-JP" altLang="en-US" sz="1700" dirty="0" smtClean="0">
                <a:solidFill>
                  <a:srgbClr val="FF0000"/>
                </a:solidFill>
                <a:latin typeface="Calibri"/>
                <a:ea typeface="Calibri"/>
                <a:cs typeface="Calibri"/>
                <a:sym typeface="Calibri"/>
              </a:rPr>
              <a:t>・</a:t>
            </a:r>
            <a:r>
              <a:rPr lang="ja-JP" altLang="en-US" sz="1700" dirty="0">
                <a:solidFill>
                  <a:srgbClr val="FF0000"/>
                </a:solidFill>
                <a:latin typeface="Calibri"/>
                <a:ea typeface="Calibri"/>
                <a:cs typeface="Calibri"/>
                <a:sym typeface="Calibri"/>
              </a:rPr>
              <a:t>各学校で実施しているアンケートや学校評価の結果で活用</a:t>
            </a:r>
            <a:r>
              <a:rPr lang="ja-JP" altLang="en-US" sz="1700" dirty="0" smtClean="0">
                <a:solidFill>
                  <a:srgbClr val="FF0000"/>
                </a:solidFill>
                <a:latin typeface="Calibri"/>
                <a:ea typeface="Calibri"/>
                <a:cs typeface="Calibri"/>
                <a:sym typeface="Calibri"/>
              </a:rPr>
              <a:t>で</a:t>
            </a:r>
            <a:endParaRPr lang="en-US" altLang="ja-JP" sz="1700" dirty="0" smtClean="0">
              <a:solidFill>
                <a:srgbClr val="FF0000"/>
              </a:solidFill>
              <a:latin typeface="Calibri"/>
              <a:ea typeface="Calibri"/>
              <a:cs typeface="Calibri"/>
              <a:sym typeface="Calibri"/>
            </a:endParaRPr>
          </a:p>
          <a:p>
            <a:pPr lvl="0"/>
            <a:r>
              <a:rPr lang="en-US" altLang="ja-JP" sz="1700" dirty="0">
                <a:solidFill>
                  <a:srgbClr val="FF0000"/>
                </a:solidFill>
                <a:latin typeface="Calibri"/>
                <a:ea typeface="Calibri"/>
                <a:cs typeface="Calibri"/>
                <a:sym typeface="Calibri"/>
              </a:rPr>
              <a:t> </a:t>
            </a:r>
            <a:r>
              <a:rPr lang="en-US" altLang="ja-JP" sz="1700" dirty="0" smtClean="0">
                <a:solidFill>
                  <a:srgbClr val="FF0000"/>
                </a:solidFill>
                <a:latin typeface="Calibri"/>
                <a:ea typeface="Calibri"/>
                <a:cs typeface="Calibri"/>
                <a:sym typeface="Calibri"/>
              </a:rPr>
              <a:t>   </a:t>
            </a:r>
            <a:r>
              <a:rPr lang="ja-JP" altLang="en-US" sz="1700" dirty="0" smtClean="0">
                <a:solidFill>
                  <a:srgbClr val="FF0000"/>
                </a:solidFill>
                <a:latin typeface="Calibri"/>
                <a:ea typeface="Calibri"/>
                <a:cs typeface="Calibri"/>
                <a:sym typeface="Calibri"/>
              </a:rPr>
              <a:t>きる</a:t>
            </a:r>
            <a:r>
              <a:rPr lang="ja-JP" altLang="en-US" sz="1700" dirty="0">
                <a:solidFill>
                  <a:srgbClr val="FF0000"/>
                </a:solidFill>
                <a:latin typeface="Calibri"/>
                <a:ea typeface="Calibri"/>
                <a:cs typeface="Calibri"/>
                <a:sym typeface="Calibri"/>
              </a:rPr>
              <a:t>ものがあれば、それを示すことも考えられます。</a:t>
            </a:r>
          </a:p>
        </p:txBody>
      </p:sp>
      <p:sp>
        <p:nvSpPr>
          <p:cNvPr id="6" name="Google Shape;193;p5"/>
          <p:cNvSpPr/>
          <p:nvPr/>
        </p:nvSpPr>
        <p:spPr>
          <a:xfrm>
            <a:off x="0" y="-89666"/>
            <a:ext cx="9144000" cy="437784"/>
          </a:xfrm>
          <a:prstGeom prst="rect">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68569" tIns="34275" rIns="68569" bIns="34275" anchor="ctr" anchorCtr="0">
            <a:noAutofit/>
          </a:bodyPr>
          <a:lstStyle/>
          <a:p>
            <a:r>
              <a:rPr lang="ja-JP" altLang="en-US" sz="2800" dirty="0" smtClean="0">
                <a:solidFill>
                  <a:schemeClr val="lt1"/>
                </a:solidFill>
                <a:latin typeface="ＭＳ ゴシック" panose="020B0609070205080204" pitchFamily="49" charset="-128"/>
                <a:ea typeface="ＭＳ ゴシック" panose="020B0609070205080204" pitchFamily="49" charset="-128"/>
              </a:rPr>
              <a:t>１　本県</a:t>
            </a:r>
            <a:r>
              <a:rPr lang="ja-JP" altLang="en-US" sz="2800" dirty="0">
                <a:solidFill>
                  <a:schemeClr val="lt1"/>
                </a:solidFill>
                <a:latin typeface="ＭＳ ゴシック" panose="020B0609070205080204" pitchFamily="49" charset="-128"/>
                <a:ea typeface="ＭＳ ゴシック" panose="020B0609070205080204" pitchFamily="49" charset="-128"/>
              </a:rPr>
              <a:t>の状況</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8" name="Google Shape;148;p5"/>
          <p:cNvSpPr/>
          <p:nvPr/>
        </p:nvSpPr>
        <p:spPr>
          <a:xfrm>
            <a:off x="201900" y="4524600"/>
            <a:ext cx="8740200" cy="1508065"/>
          </a:xfrm>
          <a:prstGeom prst="rect">
            <a:avLst/>
          </a:prstGeom>
          <a:no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dk1"/>
              </a:solidFill>
              <a:latin typeface="Calibri"/>
              <a:ea typeface="Calibri"/>
              <a:cs typeface="Calibri"/>
              <a:sym typeface="Calibri"/>
            </a:endParaRPr>
          </a:p>
        </p:txBody>
      </p:sp>
      <p:sp>
        <p:nvSpPr>
          <p:cNvPr id="150" name="Google Shape;150;p5"/>
          <p:cNvSpPr txBox="1"/>
          <p:nvPr/>
        </p:nvSpPr>
        <p:spPr>
          <a:xfrm>
            <a:off x="201900" y="4555269"/>
            <a:ext cx="8740200" cy="15080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200"/>
              <a:buFont typeface="Cambria"/>
              <a:buNone/>
            </a:pPr>
            <a:r>
              <a:rPr lang="ja-JP" sz="2000" b="0" i="0" u="none" strike="noStrike" cap="none" dirty="0">
                <a:solidFill>
                  <a:schemeClr val="dk1"/>
                </a:solidFill>
                <a:latin typeface="+mj-ea"/>
                <a:ea typeface="+mj-ea"/>
                <a:cs typeface="Cambria"/>
                <a:sym typeface="Cambria"/>
              </a:rPr>
              <a:t>　</a:t>
            </a:r>
            <a:r>
              <a:rPr lang="ja-JP" sz="1800" b="0" i="0" u="none" strike="noStrike" cap="none" dirty="0">
                <a:solidFill>
                  <a:schemeClr val="dk1"/>
                </a:solidFill>
                <a:latin typeface="+mj-ea"/>
                <a:ea typeface="+mj-ea"/>
                <a:cs typeface="Cambria"/>
                <a:sym typeface="Cambria"/>
              </a:rPr>
              <a:t>【手順】</a:t>
            </a:r>
            <a:endParaRPr sz="1800" dirty="0">
              <a:latin typeface="+mj-ea"/>
              <a:ea typeface="+mj-ea"/>
            </a:endParaRPr>
          </a:p>
          <a:p>
            <a:pPr>
              <a:buClr>
                <a:schemeClr val="dk1"/>
              </a:buClr>
              <a:buSzPts val="2200"/>
            </a:pPr>
            <a:r>
              <a:rPr lang="ja-JP" sz="1800" dirty="0" smtClean="0">
                <a:solidFill>
                  <a:schemeClr val="dk1"/>
                </a:solidFill>
                <a:latin typeface="+mj-ea"/>
                <a:ea typeface="+mj-ea"/>
                <a:cs typeface="Cambria"/>
                <a:sym typeface="Cambria"/>
              </a:rPr>
              <a:t>①</a:t>
            </a:r>
            <a:r>
              <a:rPr lang="ja-JP" altLang="en-US" sz="1800" dirty="0">
                <a:solidFill>
                  <a:schemeClr val="dk1"/>
                </a:solidFill>
                <a:latin typeface="+mj-ea"/>
                <a:ea typeface="+mj-ea"/>
                <a:cs typeface="Cambria"/>
                <a:sym typeface="Cambria"/>
              </a:rPr>
              <a:t>自分の授業</a:t>
            </a:r>
            <a:r>
              <a:rPr lang="ja-JP" altLang="en-US" sz="1800" dirty="0" smtClean="0">
                <a:solidFill>
                  <a:schemeClr val="dk1"/>
                </a:solidFill>
                <a:latin typeface="+mj-ea"/>
                <a:ea typeface="+mj-ea"/>
                <a:cs typeface="Cambria"/>
                <a:sym typeface="Cambria"/>
              </a:rPr>
              <a:t>で、このような経験がないか振り返る。</a:t>
            </a:r>
            <a:endParaRPr lang="ja-JP" altLang="en-US" sz="1800" dirty="0">
              <a:solidFill>
                <a:schemeClr val="dk1"/>
              </a:solidFill>
              <a:latin typeface="+mj-ea"/>
              <a:ea typeface="+mj-ea"/>
              <a:cs typeface="Cambria"/>
              <a:sym typeface="Cambria"/>
            </a:endParaRPr>
          </a:p>
          <a:p>
            <a:pPr marL="0" marR="0" lvl="0" indent="0" algn="l" rtl="0">
              <a:lnSpc>
                <a:spcPct val="100000"/>
              </a:lnSpc>
              <a:spcBef>
                <a:spcPts val="0"/>
              </a:spcBef>
              <a:spcAft>
                <a:spcPts val="0"/>
              </a:spcAft>
              <a:buClr>
                <a:schemeClr val="dk1"/>
              </a:buClr>
              <a:buSzPts val="2200"/>
              <a:buFont typeface="Cambria"/>
              <a:buNone/>
            </a:pPr>
            <a:r>
              <a:rPr lang="ja-JP" altLang="en-US" sz="1800" dirty="0" smtClean="0">
                <a:solidFill>
                  <a:schemeClr val="dk1"/>
                </a:solidFill>
                <a:latin typeface="+mj-ea"/>
                <a:ea typeface="+mj-ea"/>
                <a:cs typeface="Cambria"/>
                <a:sym typeface="Cambria"/>
              </a:rPr>
              <a:t>②</a:t>
            </a:r>
            <a:r>
              <a:rPr lang="ja-JP" altLang="ja-JP" sz="1800" dirty="0">
                <a:solidFill>
                  <a:schemeClr val="dk1"/>
                </a:solidFill>
                <a:latin typeface="+mj-ea"/>
                <a:ea typeface="+mj-ea"/>
                <a:cs typeface="Cambria"/>
                <a:sym typeface="Cambria"/>
              </a:rPr>
              <a:t>自分の授業を振り返って、</a:t>
            </a:r>
            <a:r>
              <a:rPr lang="ja-JP" altLang="en-US" sz="1800" dirty="0" smtClean="0">
                <a:solidFill>
                  <a:schemeClr val="dk1"/>
                </a:solidFill>
                <a:latin typeface="+mj-ea"/>
                <a:ea typeface="+mj-ea"/>
                <a:cs typeface="Cambria"/>
                <a:sym typeface="Cambria"/>
              </a:rPr>
              <a:t>効果が見られた（あまり見られなかった）</a:t>
            </a:r>
            <a:r>
              <a:rPr lang="ja-JP" altLang="en-US" sz="1800" dirty="0">
                <a:solidFill>
                  <a:schemeClr val="dk1"/>
                </a:solidFill>
                <a:latin typeface="+mj-ea"/>
                <a:ea typeface="+mj-ea"/>
                <a:cs typeface="Cambria"/>
                <a:sym typeface="Cambria"/>
              </a:rPr>
              <a:t>問いや</a:t>
            </a:r>
            <a:r>
              <a:rPr lang="ja-JP" altLang="en-US" sz="1800" dirty="0" smtClean="0">
                <a:solidFill>
                  <a:schemeClr val="dk1"/>
                </a:solidFill>
                <a:latin typeface="+mj-ea"/>
                <a:ea typeface="+mj-ea"/>
                <a:cs typeface="Cambria"/>
                <a:sym typeface="Cambria"/>
              </a:rPr>
              <a:t>学習課題を</a:t>
            </a:r>
            <a:endParaRPr lang="en-US" altLang="ja-JP" sz="1800" dirty="0" smtClean="0">
              <a:solidFill>
                <a:schemeClr val="dk1"/>
              </a:solidFill>
              <a:latin typeface="+mj-ea"/>
              <a:ea typeface="+mj-ea"/>
              <a:cs typeface="Cambria"/>
              <a:sym typeface="Cambria"/>
            </a:endParaRPr>
          </a:p>
          <a:p>
            <a:pPr marL="0" marR="0" lvl="0" indent="0" algn="l" rtl="0">
              <a:lnSpc>
                <a:spcPct val="100000"/>
              </a:lnSpc>
              <a:spcBef>
                <a:spcPts val="0"/>
              </a:spcBef>
              <a:spcAft>
                <a:spcPts val="0"/>
              </a:spcAft>
              <a:buClr>
                <a:schemeClr val="dk1"/>
              </a:buClr>
              <a:buSzPts val="2200"/>
              <a:buFont typeface="Cambria"/>
              <a:buNone/>
            </a:pPr>
            <a:r>
              <a:rPr lang="ja-JP" altLang="en-US" sz="1800" dirty="0">
                <a:solidFill>
                  <a:schemeClr val="dk1"/>
                </a:solidFill>
                <a:latin typeface="+mj-ea"/>
                <a:ea typeface="+mj-ea"/>
                <a:cs typeface="Cambria"/>
                <a:sym typeface="Cambria"/>
              </a:rPr>
              <a:t>　</a:t>
            </a:r>
            <a:r>
              <a:rPr lang="ja-JP" altLang="en-US" sz="1800" dirty="0" smtClean="0">
                <a:solidFill>
                  <a:schemeClr val="dk1"/>
                </a:solidFill>
                <a:latin typeface="+mj-ea"/>
                <a:ea typeface="+mj-ea"/>
                <a:cs typeface="Cambria"/>
                <a:sym typeface="Cambria"/>
              </a:rPr>
              <a:t> 考える</a:t>
            </a:r>
            <a:r>
              <a:rPr lang="ja-JP" altLang="en-US" sz="1800" dirty="0">
                <a:solidFill>
                  <a:schemeClr val="dk1"/>
                </a:solidFill>
                <a:latin typeface="+mj-ea"/>
                <a:ea typeface="+mj-ea"/>
                <a:cs typeface="Cambria"/>
                <a:sym typeface="Cambria"/>
              </a:rPr>
              <a:t>。</a:t>
            </a:r>
            <a:endParaRPr lang="en-US" altLang="ja-JP" sz="1800" dirty="0">
              <a:solidFill>
                <a:schemeClr val="dk1"/>
              </a:solidFill>
              <a:latin typeface="+mj-ea"/>
              <a:ea typeface="+mj-ea"/>
              <a:cs typeface="Cambria"/>
              <a:sym typeface="Cambria"/>
            </a:endParaRPr>
          </a:p>
          <a:p>
            <a:pPr marL="0" marR="0" lvl="0" indent="0" algn="l" rtl="0">
              <a:lnSpc>
                <a:spcPct val="100000"/>
              </a:lnSpc>
              <a:spcBef>
                <a:spcPts val="0"/>
              </a:spcBef>
              <a:spcAft>
                <a:spcPts val="0"/>
              </a:spcAft>
              <a:buClr>
                <a:schemeClr val="dk1"/>
              </a:buClr>
              <a:buSzPts val="2200"/>
              <a:buFont typeface="Cambria"/>
              <a:buNone/>
            </a:pPr>
            <a:r>
              <a:rPr lang="ja-JP" altLang="en-US" sz="1800" dirty="0" smtClean="0">
                <a:solidFill>
                  <a:schemeClr val="dk1"/>
                </a:solidFill>
                <a:latin typeface="+mj-ea"/>
                <a:ea typeface="+mj-ea"/>
                <a:cs typeface="Cambria"/>
                <a:sym typeface="Cambria"/>
              </a:rPr>
              <a:t>③</a:t>
            </a:r>
            <a:r>
              <a:rPr lang="ja-JP" altLang="en-US" sz="1800" dirty="0">
                <a:solidFill>
                  <a:schemeClr val="dk1"/>
                </a:solidFill>
                <a:latin typeface="+mj-ea"/>
                <a:ea typeface="+mj-ea"/>
                <a:cs typeface="Cambria"/>
                <a:sym typeface="Cambria"/>
              </a:rPr>
              <a:t>グループや全体で</a:t>
            </a:r>
            <a:r>
              <a:rPr lang="ja-JP" altLang="en-US" sz="1800" dirty="0" smtClean="0">
                <a:solidFill>
                  <a:schemeClr val="dk1"/>
                </a:solidFill>
                <a:latin typeface="+mj-ea"/>
                <a:ea typeface="+mj-ea"/>
                <a:cs typeface="Cambria"/>
                <a:sym typeface="Cambria"/>
              </a:rPr>
              <a:t>交流する。</a:t>
            </a:r>
            <a:r>
              <a:rPr lang="ja-JP" altLang="en-US" sz="1800" b="0" i="0" u="none" strike="noStrike" cap="none" dirty="0">
                <a:solidFill>
                  <a:schemeClr val="dk1"/>
                </a:solidFill>
                <a:latin typeface="Cambria"/>
                <a:ea typeface="Cambria"/>
                <a:cs typeface="Cambria"/>
                <a:sym typeface="Cambria"/>
              </a:rPr>
              <a:t>　</a:t>
            </a:r>
            <a:endParaRPr lang="en-US" altLang="ja-JP" sz="1800" b="0" i="0" u="none" strike="noStrike" cap="none" dirty="0" smtClean="0">
              <a:solidFill>
                <a:schemeClr val="dk1"/>
              </a:solidFill>
              <a:latin typeface="Cambria"/>
              <a:ea typeface="Cambria"/>
              <a:cs typeface="Cambria"/>
              <a:sym typeface="Cambria"/>
            </a:endParaRPr>
          </a:p>
        </p:txBody>
      </p:sp>
      <p:sp>
        <p:nvSpPr>
          <p:cNvPr id="151" name="Google Shape;151;p5"/>
          <p:cNvSpPr/>
          <p:nvPr/>
        </p:nvSpPr>
        <p:spPr>
          <a:xfrm>
            <a:off x="1150377" y="571101"/>
            <a:ext cx="7931148" cy="1631175"/>
          </a:xfrm>
          <a:prstGeom prst="rect">
            <a:avLst/>
          </a:prstGeom>
          <a:noFill/>
          <a:ln w="28575">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altLang="en-US" sz="2000" dirty="0" smtClean="0">
                <a:solidFill>
                  <a:srgbClr val="FF0000"/>
                </a:solidFill>
                <a:latin typeface="+mj-ea"/>
                <a:ea typeface="+mj-ea"/>
                <a:cs typeface="Cambria"/>
                <a:sym typeface="Cambria"/>
              </a:rPr>
              <a:t>〇</a:t>
            </a:r>
            <a:r>
              <a:rPr lang="ja-JP" altLang="en-US" sz="2000" i="1" dirty="0" smtClean="0">
                <a:solidFill>
                  <a:srgbClr val="FF0000"/>
                </a:solidFill>
                <a:latin typeface="+mj-ea"/>
                <a:ea typeface="+mj-ea"/>
                <a:cs typeface="Cambria"/>
                <a:sym typeface="Cambria"/>
              </a:rPr>
              <a:t>授業</a:t>
            </a:r>
            <a:r>
              <a:rPr lang="ja-JP" altLang="en-US" sz="2000" i="1" dirty="0">
                <a:solidFill>
                  <a:srgbClr val="FF0000"/>
                </a:solidFill>
                <a:latin typeface="+mj-ea"/>
                <a:ea typeface="+mj-ea"/>
                <a:cs typeface="Cambria"/>
                <a:sym typeface="Cambria"/>
              </a:rPr>
              <a:t>で</a:t>
            </a:r>
            <a:r>
              <a:rPr lang="ja-JP" altLang="en-US" sz="2000" i="1" dirty="0" smtClean="0">
                <a:solidFill>
                  <a:srgbClr val="FF0000"/>
                </a:solidFill>
                <a:latin typeface="+mj-ea"/>
                <a:ea typeface="+mj-ea"/>
                <a:cs typeface="Cambria"/>
                <a:sym typeface="Cambria"/>
              </a:rPr>
              <a:t>このような経験</a:t>
            </a:r>
            <a:r>
              <a:rPr lang="ja-JP" altLang="en-US" sz="2000" i="1" dirty="0">
                <a:solidFill>
                  <a:srgbClr val="FF0000"/>
                </a:solidFill>
                <a:latin typeface="+mj-ea"/>
                <a:ea typeface="+mj-ea"/>
                <a:cs typeface="Cambria"/>
                <a:sym typeface="Cambria"/>
              </a:rPr>
              <a:t>はありませんか？</a:t>
            </a:r>
            <a:endParaRPr lang="en-US" altLang="ja-JP" sz="2000" i="1" dirty="0">
              <a:solidFill>
                <a:srgbClr val="FF0000"/>
              </a:solidFill>
              <a:latin typeface="+mj-ea"/>
              <a:ea typeface="+mj-ea"/>
              <a:cs typeface="Cambria"/>
              <a:sym typeface="Cambria"/>
            </a:endParaRPr>
          </a:p>
          <a:p>
            <a:pPr lvl="0"/>
            <a:r>
              <a:rPr lang="ja-JP" altLang="en-US" sz="2000" dirty="0">
                <a:solidFill>
                  <a:schemeClr val="dk1"/>
                </a:solidFill>
                <a:latin typeface="+mj-ea"/>
                <a:ea typeface="+mj-ea"/>
                <a:cs typeface="Cambria"/>
                <a:sym typeface="Cambria"/>
              </a:rPr>
              <a:t>　</a:t>
            </a:r>
            <a:r>
              <a:rPr lang="ja-JP" altLang="en-US" sz="2000" dirty="0" smtClean="0">
                <a:solidFill>
                  <a:schemeClr val="dk1"/>
                </a:solidFill>
                <a:latin typeface="+mj-ea"/>
                <a:ea typeface="+mj-ea"/>
                <a:cs typeface="Cambria"/>
                <a:sym typeface="Cambria"/>
              </a:rPr>
              <a:t>・学習課題を工夫したが、</a:t>
            </a:r>
            <a:r>
              <a:rPr lang="ja-JP" altLang="ja-JP" sz="2000" dirty="0">
                <a:solidFill>
                  <a:schemeClr val="dk1"/>
                </a:solidFill>
                <a:latin typeface="+mj-ea"/>
                <a:ea typeface="+mj-ea"/>
                <a:cs typeface="Cambria"/>
                <a:sym typeface="Cambria"/>
              </a:rPr>
              <a:t>児童</a:t>
            </a:r>
            <a:r>
              <a:rPr lang="ja-JP" altLang="ja-JP" sz="2000" dirty="0" smtClean="0">
                <a:solidFill>
                  <a:schemeClr val="dk1"/>
                </a:solidFill>
                <a:latin typeface="+mj-ea"/>
                <a:ea typeface="+mj-ea"/>
                <a:cs typeface="Cambria"/>
                <a:sym typeface="Cambria"/>
              </a:rPr>
              <a:t>生徒</a:t>
            </a:r>
            <a:r>
              <a:rPr lang="ja-JP" altLang="en-US" sz="2000" dirty="0" smtClean="0">
                <a:solidFill>
                  <a:schemeClr val="dk1"/>
                </a:solidFill>
                <a:latin typeface="+mj-ea"/>
                <a:ea typeface="+mj-ea"/>
                <a:cs typeface="Cambria"/>
                <a:sym typeface="Cambria"/>
              </a:rPr>
              <a:t>が</a:t>
            </a:r>
            <a:r>
              <a:rPr lang="ja-JP" altLang="en-US" sz="2000" dirty="0">
                <a:solidFill>
                  <a:schemeClr val="dk1"/>
                </a:solidFill>
                <a:latin typeface="+mj-ea"/>
                <a:ea typeface="+mj-ea"/>
                <a:cs typeface="Cambria"/>
                <a:sym typeface="Cambria"/>
              </a:rPr>
              <a:t>課題</a:t>
            </a:r>
            <a:r>
              <a:rPr lang="ja-JP" altLang="en-US" sz="2000" dirty="0" smtClean="0">
                <a:solidFill>
                  <a:schemeClr val="dk1"/>
                </a:solidFill>
                <a:latin typeface="+mj-ea"/>
                <a:ea typeface="+mj-ea"/>
                <a:cs typeface="Cambria"/>
                <a:sym typeface="Cambria"/>
              </a:rPr>
              <a:t>解決に向けて、あまり取り組</a:t>
            </a:r>
            <a:endParaRPr lang="en-US" altLang="ja-JP" sz="2000" dirty="0" smtClean="0">
              <a:solidFill>
                <a:schemeClr val="dk1"/>
              </a:solidFill>
              <a:latin typeface="+mj-ea"/>
              <a:ea typeface="+mj-ea"/>
              <a:cs typeface="Cambria"/>
              <a:sym typeface="Cambria"/>
            </a:endParaRPr>
          </a:p>
          <a:p>
            <a:pPr lvl="0"/>
            <a:r>
              <a:rPr lang="ja-JP" altLang="en-US" sz="2000" dirty="0">
                <a:solidFill>
                  <a:schemeClr val="dk1"/>
                </a:solidFill>
                <a:latin typeface="+mj-ea"/>
                <a:ea typeface="+mj-ea"/>
                <a:cs typeface="Cambria"/>
                <a:sym typeface="Cambria"/>
              </a:rPr>
              <a:t>　</a:t>
            </a:r>
            <a:r>
              <a:rPr lang="ja-JP" altLang="en-US" sz="2000" dirty="0" smtClean="0">
                <a:solidFill>
                  <a:schemeClr val="dk1"/>
                </a:solidFill>
                <a:latin typeface="+mj-ea"/>
                <a:ea typeface="+mj-ea"/>
                <a:cs typeface="Cambria"/>
                <a:sym typeface="Cambria"/>
              </a:rPr>
              <a:t>　めず、十分に解決</a:t>
            </a:r>
            <a:r>
              <a:rPr lang="ja-JP" altLang="en-US" sz="2000" dirty="0" smtClean="0">
                <a:solidFill>
                  <a:schemeClr val="dk1"/>
                </a:solidFill>
                <a:latin typeface="+mj-ea"/>
                <a:ea typeface="+mj-ea"/>
                <a:cs typeface="Cambria"/>
                <a:sym typeface="Cambria"/>
              </a:rPr>
              <a:t>できた</a:t>
            </a:r>
            <a:r>
              <a:rPr lang="ja-JP" altLang="en-US" sz="2000" dirty="0">
                <a:solidFill>
                  <a:schemeClr val="dk1"/>
                </a:solidFill>
                <a:latin typeface="+mj-ea"/>
                <a:ea typeface="+mj-ea"/>
                <a:cs typeface="Cambria"/>
                <a:sym typeface="Cambria"/>
              </a:rPr>
              <a:t>児童</a:t>
            </a:r>
            <a:r>
              <a:rPr lang="ja-JP" altLang="en-US" sz="2000" dirty="0" smtClean="0">
                <a:solidFill>
                  <a:schemeClr val="dk1"/>
                </a:solidFill>
                <a:latin typeface="+mj-ea"/>
                <a:ea typeface="+mj-ea"/>
                <a:cs typeface="Cambria"/>
                <a:sym typeface="Cambria"/>
              </a:rPr>
              <a:t>生徒</a:t>
            </a:r>
            <a:r>
              <a:rPr lang="ja-JP" altLang="en-US" sz="2000" dirty="0" smtClean="0">
                <a:solidFill>
                  <a:schemeClr val="dk1"/>
                </a:solidFill>
                <a:latin typeface="+mj-ea"/>
                <a:ea typeface="+mj-ea"/>
                <a:cs typeface="Cambria"/>
                <a:sym typeface="Cambria"/>
              </a:rPr>
              <a:t>が少なかった。</a:t>
            </a:r>
            <a:endParaRPr lang="en-US" altLang="ja-JP" sz="2000" dirty="0">
              <a:solidFill>
                <a:schemeClr val="dk1"/>
              </a:solidFill>
              <a:latin typeface="+mj-ea"/>
              <a:ea typeface="+mj-ea"/>
              <a:cs typeface="Cambria"/>
              <a:sym typeface="Cambria"/>
            </a:endParaRPr>
          </a:p>
          <a:p>
            <a:pPr marL="0" marR="0" lvl="0" indent="0" algn="l" rtl="0">
              <a:spcBef>
                <a:spcPts val="0"/>
              </a:spcBef>
              <a:spcAft>
                <a:spcPts val="0"/>
              </a:spcAft>
              <a:buNone/>
            </a:pPr>
            <a:r>
              <a:rPr lang="ja-JP" altLang="en-US" sz="2000" dirty="0">
                <a:solidFill>
                  <a:schemeClr val="dk1"/>
                </a:solidFill>
                <a:latin typeface="+mj-ea"/>
                <a:ea typeface="+mj-ea"/>
                <a:cs typeface="Cambria"/>
                <a:sym typeface="Cambria"/>
              </a:rPr>
              <a:t>　・</a:t>
            </a:r>
            <a:r>
              <a:rPr lang="ja-JP" sz="2000" dirty="0" smtClean="0">
                <a:solidFill>
                  <a:schemeClr val="dk1"/>
                </a:solidFill>
                <a:latin typeface="+mj-ea"/>
                <a:ea typeface="+mj-ea"/>
                <a:cs typeface="Cambria"/>
                <a:sym typeface="Cambria"/>
              </a:rPr>
              <a:t>振り返りの</a:t>
            </a:r>
            <a:r>
              <a:rPr lang="ja-JP" altLang="en-US" sz="2000" dirty="0" smtClean="0">
                <a:solidFill>
                  <a:schemeClr val="dk1"/>
                </a:solidFill>
                <a:latin typeface="+mj-ea"/>
                <a:ea typeface="+mj-ea"/>
                <a:cs typeface="Cambria"/>
                <a:sym typeface="Cambria"/>
              </a:rPr>
              <a:t>児童生徒の</a:t>
            </a:r>
            <a:r>
              <a:rPr lang="ja-JP" sz="2000" dirty="0" smtClean="0">
                <a:solidFill>
                  <a:schemeClr val="dk1"/>
                </a:solidFill>
                <a:latin typeface="+mj-ea"/>
                <a:ea typeface="+mj-ea"/>
                <a:cs typeface="Cambria"/>
                <a:sym typeface="Cambria"/>
              </a:rPr>
              <a:t>感想</a:t>
            </a:r>
            <a:r>
              <a:rPr lang="ja-JP" altLang="en-US" sz="2000" dirty="0" smtClean="0">
                <a:solidFill>
                  <a:schemeClr val="dk1"/>
                </a:solidFill>
                <a:latin typeface="+mj-ea"/>
                <a:ea typeface="+mj-ea"/>
                <a:cs typeface="Cambria"/>
                <a:sym typeface="Cambria"/>
              </a:rPr>
              <a:t>で</a:t>
            </a:r>
            <a:r>
              <a:rPr lang="ja-JP" sz="2000" dirty="0" smtClean="0">
                <a:solidFill>
                  <a:schemeClr val="dk1"/>
                </a:solidFill>
                <a:latin typeface="+mj-ea"/>
                <a:ea typeface="+mj-ea"/>
                <a:cs typeface="Cambria"/>
                <a:sym typeface="Cambria"/>
              </a:rPr>
              <a:t>「</a:t>
            </a:r>
            <a:r>
              <a:rPr lang="ja-JP" sz="2000" dirty="0">
                <a:solidFill>
                  <a:schemeClr val="dk1"/>
                </a:solidFill>
                <a:latin typeface="+mj-ea"/>
                <a:ea typeface="+mj-ea"/>
                <a:cs typeface="Cambria"/>
                <a:sym typeface="Cambria"/>
              </a:rPr>
              <a:t>自分で考え、取り組む</a:t>
            </a:r>
            <a:r>
              <a:rPr lang="ja-JP" sz="2000" dirty="0" smtClean="0">
                <a:solidFill>
                  <a:schemeClr val="dk1"/>
                </a:solidFill>
                <a:latin typeface="+mj-ea"/>
                <a:ea typeface="+mj-ea"/>
                <a:cs typeface="Cambria"/>
                <a:sym typeface="Cambria"/>
              </a:rPr>
              <a:t>ことができた」</a:t>
            </a:r>
            <a:endParaRPr lang="en-US" altLang="ja-JP" sz="2000" dirty="0" smtClean="0">
              <a:solidFill>
                <a:schemeClr val="dk1"/>
              </a:solidFill>
              <a:latin typeface="+mj-ea"/>
              <a:ea typeface="+mj-ea"/>
              <a:cs typeface="Cambria"/>
              <a:sym typeface="Cambria"/>
            </a:endParaRPr>
          </a:p>
          <a:p>
            <a:pPr marL="0" marR="0" lvl="0" indent="0" algn="l" rtl="0">
              <a:spcBef>
                <a:spcPts val="0"/>
              </a:spcBef>
              <a:spcAft>
                <a:spcPts val="0"/>
              </a:spcAft>
              <a:buNone/>
            </a:pPr>
            <a:r>
              <a:rPr lang="ja-JP" altLang="en-US" sz="2000" dirty="0">
                <a:solidFill>
                  <a:schemeClr val="dk1"/>
                </a:solidFill>
                <a:latin typeface="+mj-ea"/>
                <a:ea typeface="+mj-ea"/>
                <a:cs typeface="Cambria"/>
                <a:sym typeface="Cambria"/>
              </a:rPr>
              <a:t>　</a:t>
            </a:r>
            <a:r>
              <a:rPr lang="ja-JP" altLang="en-US" sz="2000" dirty="0" smtClean="0">
                <a:solidFill>
                  <a:schemeClr val="dk1"/>
                </a:solidFill>
                <a:latin typeface="+mj-ea"/>
                <a:ea typeface="+mj-ea"/>
                <a:cs typeface="Cambria"/>
                <a:sym typeface="Cambria"/>
              </a:rPr>
              <a:t>　</a:t>
            </a:r>
            <a:r>
              <a:rPr lang="ja-JP" sz="2000" dirty="0" smtClean="0">
                <a:solidFill>
                  <a:schemeClr val="dk1"/>
                </a:solidFill>
                <a:latin typeface="+mj-ea"/>
                <a:ea typeface="+mj-ea"/>
                <a:cs typeface="Cambria"/>
                <a:sym typeface="Cambria"/>
              </a:rPr>
              <a:t>と</a:t>
            </a:r>
            <a:r>
              <a:rPr lang="ja-JP" altLang="en-US" sz="2000" dirty="0" smtClean="0">
                <a:solidFill>
                  <a:schemeClr val="dk1"/>
                </a:solidFill>
                <a:latin typeface="+mj-ea"/>
                <a:ea typeface="+mj-ea"/>
                <a:cs typeface="Cambria"/>
                <a:sym typeface="Cambria"/>
              </a:rPr>
              <a:t>答えた児童生徒</a:t>
            </a:r>
            <a:r>
              <a:rPr lang="ja-JP" sz="2000" dirty="0" smtClean="0">
                <a:solidFill>
                  <a:schemeClr val="dk1"/>
                </a:solidFill>
                <a:latin typeface="+mj-ea"/>
                <a:ea typeface="+mj-ea"/>
                <a:cs typeface="Cambria"/>
                <a:sym typeface="Cambria"/>
              </a:rPr>
              <a:t>が少なかった。</a:t>
            </a:r>
            <a:endParaRPr sz="1800" dirty="0">
              <a:solidFill>
                <a:schemeClr val="dk1"/>
              </a:solidFill>
              <a:latin typeface="+mj-ea"/>
              <a:ea typeface="+mj-ea"/>
              <a:cs typeface="Cambria"/>
              <a:sym typeface="Cambria"/>
            </a:endParaRPr>
          </a:p>
        </p:txBody>
      </p:sp>
      <p:pic>
        <p:nvPicPr>
          <p:cNvPr id="152" name="Google Shape;152;p5"/>
          <p:cNvPicPr preferRelativeResize="0"/>
          <p:nvPr/>
        </p:nvPicPr>
        <p:blipFill rotWithShape="1">
          <a:blip r:embed="rId3">
            <a:alphaModFix/>
          </a:blip>
          <a:srcRect/>
          <a:stretch/>
        </p:blipFill>
        <p:spPr>
          <a:xfrm>
            <a:off x="7668126" y="2933635"/>
            <a:ext cx="1273974" cy="1475290"/>
          </a:xfrm>
          <a:prstGeom prst="rect">
            <a:avLst/>
          </a:prstGeom>
          <a:noFill/>
          <a:ln>
            <a:noFill/>
          </a:ln>
        </p:spPr>
      </p:pic>
      <p:sp>
        <p:nvSpPr>
          <p:cNvPr id="7" name="Google Shape;132;p4"/>
          <p:cNvSpPr/>
          <p:nvPr/>
        </p:nvSpPr>
        <p:spPr>
          <a:xfrm>
            <a:off x="101744" y="5946547"/>
            <a:ext cx="8979781" cy="833270"/>
          </a:xfrm>
          <a:prstGeom prst="rect">
            <a:avLst/>
          </a:prstGeom>
          <a:solidFill>
            <a:srgbClr val="FFFF00"/>
          </a:solidFill>
          <a:ln w="12700" cap="flat" cmpd="sng">
            <a:solidFill>
              <a:srgbClr val="42719B"/>
            </a:solidFill>
            <a:prstDash val="solid"/>
            <a:miter lim="800000"/>
            <a:headEnd type="none" w="sm" len="sm"/>
            <a:tailEnd type="none" w="sm" len="sm"/>
          </a:ln>
        </p:spPr>
        <p:txBody>
          <a:bodyPr spcFirstLastPara="1" wrap="square" lIns="36000" tIns="36000" rIns="36000" bIns="36000" anchor="t" anchorCtr="0">
            <a:noAutofit/>
          </a:bodyPr>
          <a:lstStyle/>
          <a:p>
            <a:r>
              <a:rPr lang="ja-JP" altLang="en-US" sz="1700" dirty="0">
                <a:solidFill>
                  <a:srgbClr val="FF0000"/>
                </a:solidFill>
                <a:latin typeface="Calibri"/>
                <a:ea typeface="Calibri"/>
                <a:cs typeface="Calibri"/>
                <a:sym typeface="Calibri"/>
              </a:rPr>
              <a:t> </a:t>
            </a:r>
            <a:r>
              <a:rPr lang="en-US" altLang="ja-JP" sz="1800" dirty="0">
                <a:solidFill>
                  <a:srgbClr val="FF0000"/>
                </a:solidFill>
                <a:latin typeface="Calibri"/>
                <a:ea typeface="Calibri"/>
                <a:cs typeface="Calibri"/>
                <a:sym typeface="Calibri"/>
              </a:rPr>
              <a:t>【</a:t>
            </a:r>
            <a:r>
              <a:rPr lang="ja-JP" altLang="en-US" sz="1800" dirty="0">
                <a:solidFill>
                  <a:srgbClr val="FF0000"/>
                </a:solidFill>
                <a:latin typeface="Calibri"/>
                <a:ea typeface="Calibri"/>
                <a:cs typeface="Calibri"/>
                <a:sym typeface="Calibri"/>
              </a:rPr>
              <a:t>留意点（担当者の方へ）</a:t>
            </a:r>
            <a:r>
              <a:rPr lang="en-US" altLang="ja-JP" sz="1800" dirty="0">
                <a:solidFill>
                  <a:srgbClr val="FF0000"/>
                </a:solidFill>
                <a:latin typeface="Calibri"/>
                <a:ea typeface="Calibri"/>
                <a:cs typeface="Calibri"/>
                <a:sym typeface="Calibri"/>
              </a:rPr>
              <a:t>】</a:t>
            </a:r>
            <a:endParaRPr lang="ja-JP" altLang="en-US" sz="1800" dirty="0">
              <a:solidFill>
                <a:srgbClr val="FF0000"/>
              </a:solidFill>
              <a:latin typeface="Calibri"/>
              <a:ea typeface="Calibri"/>
              <a:cs typeface="Calibri"/>
              <a:sym typeface="Calibri"/>
            </a:endParaRPr>
          </a:p>
          <a:p>
            <a:pPr lvl="0"/>
            <a:r>
              <a:rPr lang="en-US" altLang="ja-JP" sz="1700" dirty="0" smtClean="0">
                <a:solidFill>
                  <a:srgbClr val="FF0000"/>
                </a:solidFill>
                <a:latin typeface="+mn-ea"/>
                <a:ea typeface="+mn-ea"/>
                <a:cs typeface="Calibri"/>
                <a:sym typeface="Calibri"/>
              </a:rPr>
              <a:t>※</a:t>
            </a:r>
            <a:r>
              <a:rPr lang="ja-JP" altLang="en-US" sz="1700" dirty="0">
                <a:solidFill>
                  <a:srgbClr val="FF0000"/>
                </a:solidFill>
                <a:latin typeface="+mn-ea"/>
                <a:ea typeface="+mn-ea"/>
                <a:cs typeface="Calibri"/>
                <a:sym typeface="Calibri"/>
              </a:rPr>
              <a:t>自分の授業の動画や板書の写真を各自</a:t>
            </a:r>
            <a:r>
              <a:rPr lang="ja-JP" altLang="en-US" sz="1700" dirty="0" smtClean="0">
                <a:solidFill>
                  <a:srgbClr val="FF0000"/>
                </a:solidFill>
                <a:latin typeface="+mn-ea"/>
                <a:ea typeface="+mn-ea"/>
                <a:cs typeface="Calibri"/>
                <a:sym typeface="Calibri"/>
              </a:rPr>
              <a:t>準備する等して、お互いに示しながら意見を交流</a:t>
            </a:r>
            <a:r>
              <a:rPr lang="ja-JP" altLang="en-US" sz="1700" dirty="0">
                <a:solidFill>
                  <a:srgbClr val="FF0000"/>
                </a:solidFill>
                <a:latin typeface="+mn-ea"/>
                <a:ea typeface="+mn-ea"/>
                <a:cs typeface="Calibri"/>
                <a:sym typeface="Calibri"/>
              </a:rPr>
              <a:t>する</a:t>
            </a:r>
            <a:r>
              <a:rPr lang="ja-JP" altLang="en-US" sz="1700" dirty="0" err="1" smtClean="0">
                <a:solidFill>
                  <a:srgbClr val="FF0000"/>
                </a:solidFill>
                <a:latin typeface="+mn-ea"/>
                <a:ea typeface="+mn-ea"/>
                <a:cs typeface="Calibri"/>
                <a:sym typeface="Calibri"/>
              </a:rPr>
              <a:t>こ</a:t>
            </a:r>
            <a:endParaRPr lang="en-US" altLang="ja-JP" sz="1700" dirty="0" smtClean="0">
              <a:solidFill>
                <a:srgbClr val="FF0000"/>
              </a:solidFill>
              <a:latin typeface="+mn-ea"/>
              <a:ea typeface="+mn-ea"/>
              <a:cs typeface="Calibri"/>
              <a:sym typeface="Calibri"/>
            </a:endParaRPr>
          </a:p>
          <a:p>
            <a:pPr lvl="0"/>
            <a:r>
              <a:rPr lang="en-US" altLang="ja-JP" sz="1700" dirty="0">
                <a:solidFill>
                  <a:srgbClr val="FF0000"/>
                </a:solidFill>
                <a:latin typeface="+mn-ea"/>
                <a:ea typeface="+mn-ea"/>
                <a:cs typeface="Calibri"/>
                <a:sym typeface="Calibri"/>
              </a:rPr>
              <a:t> </a:t>
            </a:r>
            <a:r>
              <a:rPr lang="en-US" altLang="ja-JP" sz="1700" dirty="0" smtClean="0">
                <a:solidFill>
                  <a:srgbClr val="FF0000"/>
                </a:solidFill>
                <a:latin typeface="+mn-ea"/>
                <a:ea typeface="+mn-ea"/>
                <a:cs typeface="Calibri"/>
                <a:sym typeface="Calibri"/>
              </a:rPr>
              <a:t>   </a:t>
            </a:r>
            <a:r>
              <a:rPr lang="ja-JP" altLang="en-US" sz="1700" dirty="0" smtClean="0">
                <a:solidFill>
                  <a:srgbClr val="FF0000"/>
                </a:solidFill>
                <a:latin typeface="+mn-ea"/>
                <a:ea typeface="+mn-ea"/>
                <a:cs typeface="Calibri"/>
                <a:sym typeface="Calibri"/>
              </a:rPr>
              <a:t>と</a:t>
            </a:r>
            <a:r>
              <a:rPr lang="ja-JP" altLang="en-US" sz="1700" dirty="0">
                <a:solidFill>
                  <a:srgbClr val="FF0000"/>
                </a:solidFill>
                <a:latin typeface="+mn-ea"/>
                <a:ea typeface="+mn-ea"/>
                <a:cs typeface="Calibri"/>
                <a:sym typeface="Calibri"/>
              </a:rPr>
              <a:t>も</a:t>
            </a:r>
            <a:r>
              <a:rPr lang="ja-JP" altLang="en-US" sz="1700" dirty="0" smtClean="0">
                <a:solidFill>
                  <a:srgbClr val="FF0000"/>
                </a:solidFill>
                <a:latin typeface="+mn-ea"/>
                <a:ea typeface="+mn-ea"/>
                <a:cs typeface="Calibri"/>
                <a:sym typeface="Calibri"/>
              </a:rPr>
              <a:t>考えられます。</a:t>
            </a:r>
            <a:endParaRPr lang="ja-JP" altLang="en-US" sz="1700" dirty="0">
              <a:solidFill>
                <a:srgbClr val="FF0000"/>
              </a:solidFill>
              <a:latin typeface="+mn-ea"/>
              <a:ea typeface="+mn-ea"/>
              <a:cs typeface="Calibri"/>
              <a:sym typeface="Calibri"/>
            </a:endParaRPr>
          </a:p>
        </p:txBody>
      </p:sp>
      <p:sp>
        <p:nvSpPr>
          <p:cNvPr id="8" name="Google Shape;193;p5"/>
          <p:cNvSpPr/>
          <p:nvPr/>
        </p:nvSpPr>
        <p:spPr>
          <a:xfrm>
            <a:off x="0" y="0"/>
            <a:ext cx="9144000" cy="507380"/>
          </a:xfrm>
          <a:prstGeom prst="rect">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68569" tIns="34275" rIns="68569" bIns="34275" anchor="ctr" anchorCtr="0">
            <a:noAutofit/>
          </a:bodyPr>
          <a:lstStyle/>
          <a:p>
            <a:r>
              <a:rPr lang="ja-JP" altLang="en-US" sz="2800" dirty="0">
                <a:solidFill>
                  <a:schemeClr val="lt1"/>
                </a:solidFill>
                <a:latin typeface="ＭＳ ゴシック" panose="020B0609070205080204" pitchFamily="49" charset="-128"/>
                <a:ea typeface="ＭＳ ゴシック" panose="020B0609070205080204" pitchFamily="49" charset="-128"/>
              </a:rPr>
              <a:t>２</a:t>
            </a:r>
            <a:r>
              <a:rPr lang="ja-JP" altLang="en-US" sz="2800" dirty="0" smtClean="0">
                <a:solidFill>
                  <a:schemeClr val="lt1"/>
                </a:solidFill>
                <a:latin typeface="ＭＳ ゴシック" panose="020B0609070205080204" pitchFamily="49" charset="-128"/>
                <a:ea typeface="ＭＳ ゴシック" panose="020B0609070205080204" pitchFamily="49" charset="-128"/>
              </a:rPr>
              <a:t>　演習</a:t>
            </a:r>
            <a:endParaRPr lang="en-US" altLang="ja-JP" sz="2800" dirty="0" smtClean="0">
              <a:solidFill>
                <a:schemeClr val="lt1"/>
              </a:solidFill>
              <a:latin typeface="ＭＳ ゴシック" panose="020B0609070205080204" pitchFamily="49" charset="-128"/>
              <a:ea typeface="ＭＳ ゴシック" panose="020B0609070205080204" pitchFamily="49" charset="-128"/>
            </a:endParaRPr>
          </a:p>
        </p:txBody>
      </p:sp>
      <p:sp>
        <p:nvSpPr>
          <p:cNvPr id="2" name="角丸四角形吹き出し 1"/>
          <p:cNvSpPr/>
          <p:nvPr/>
        </p:nvSpPr>
        <p:spPr>
          <a:xfrm>
            <a:off x="946484" y="2338313"/>
            <a:ext cx="6399821" cy="1285910"/>
          </a:xfrm>
          <a:prstGeom prst="wedgeRoundRectCallout">
            <a:avLst>
              <a:gd name="adj1" fmla="val 56154"/>
              <a:gd name="adj2" fmla="val 40634"/>
              <a:gd name="adj3" fmla="val 16667"/>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ja-JP" altLang="en-US" sz="2400" dirty="0" smtClean="0">
                <a:solidFill>
                  <a:schemeClr val="dk1"/>
                </a:solidFill>
                <a:latin typeface="+mj-ea"/>
                <a:cs typeface="Cambria"/>
                <a:sym typeface="Cambria"/>
              </a:rPr>
              <a:t>児童生徒が、自分で考え取り組むことができる問いや学習課題とするには、どのような工夫が必要でしょうか。</a:t>
            </a:r>
            <a:endParaRPr lang="ja-JP" altLang="en-US" sz="2000" dirty="0">
              <a:solidFill>
                <a:schemeClr val="dk1"/>
              </a:solidFill>
              <a:latin typeface="+mj-ea"/>
              <a:cs typeface="Cambria"/>
              <a:sym typeface="Cambria"/>
            </a:endParaRPr>
          </a:p>
        </p:txBody>
      </p:sp>
    </p:spTree>
    <p:extLst>
      <p:ext uri="{BB962C8B-B14F-4D97-AF65-F5344CB8AC3E}">
        <p14:creationId xmlns:p14="http://schemas.microsoft.com/office/powerpoint/2010/main" val="29013747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6"/>
          <p:cNvSpPr txBox="1"/>
          <p:nvPr/>
        </p:nvSpPr>
        <p:spPr>
          <a:xfrm>
            <a:off x="201899" y="713127"/>
            <a:ext cx="8802629" cy="2123618"/>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lvl="0"/>
            <a:r>
              <a:rPr lang="ja-JP" sz="2200" dirty="0" smtClean="0">
                <a:solidFill>
                  <a:schemeClr val="dk1"/>
                </a:solidFill>
                <a:latin typeface="ＭＳ ゴシック" panose="020B0609070205080204" pitchFamily="49" charset="-128"/>
                <a:ea typeface="ＭＳ ゴシック" panose="020B0609070205080204" pitchFamily="49" charset="-128"/>
                <a:cs typeface="Calibri"/>
                <a:sym typeface="Calibri"/>
              </a:rPr>
              <a:t>（例）</a:t>
            </a:r>
            <a:r>
              <a:rPr lang="ja-JP" altLang="en-US" sz="2200" dirty="0">
                <a:solidFill>
                  <a:schemeClr val="dk1"/>
                </a:solidFill>
                <a:latin typeface="ＭＳ ゴシック" panose="020B0609070205080204" pitchFamily="49" charset="-128"/>
                <a:ea typeface="ＭＳ ゴシック" panose="020B0609070205080204" pitchFamily="49" charset="-128"/>
                <a:cs typeface="Calibri"/>
                <a:sym typeface="Calibri"/>
              </a:rPr>
              <a:t>児童生徒が</a:t>
            </a:r>
            <a:r>
              <a:rPr lang="ja-JP" altLang="en-US" sz="2200" dirty="0" smtClean="0">
                <a:solidFill>
                  <a:schemeClr val="dk1"/>
                </a:solidFill>
                <a:latin typeface="ＭＳ ゴシック" panose="020B0609070205080204" pitchFamily="49" charset="-128"/>
                <a:ea typeface="ＭＳ ゴシック" panose="020B0609070205080204" pitchFamily="49" charset="-128"/>
                <a:cs typeface="Calibri"/>
                <a:sym typeface="Calibri"/>
              </a:rPr>
              <a:t>、「自分</a:t>
            </a:r>
            <a:r>
              <a:rPr lang="ja-JP" altLang="en-US" sz="2200" dirty="0">
                <a:solidFill>
                  <a:schemeClr val="dk1"/>
                </a:solidFill>
                <a:latin typeface="ＭＳ ゴシック" panose="020B0609070205080204" pitchFamily="49" charset="-128"/>
                <a:ea typeface="ＭＳ ゴシック" panose="020B0609070205080204" pitchFamily="49" charset="-128"/>
                <a:cs typeface="Calibri"/>
                <a:sym typeface="Calibri"/>
              </a:rPr>
              <a:t>で考え取り組むことができる問いや</a:t>
            </a:r>
            <a:r>
              <a:rPr lang="ja-JP" altLang="en-US" sz="2200" dirty="0" smtClean="0">
                <a:solidFill>
                  <a:schemeClr val="dk1"/>
                </a:solidFill>
                <a:latin typeface="ＭＳ ゴシック" panose="020B0609070205080204" pitchFamily="49" charset="-128"/>
                <a:ea typeface="ＭＳ ゴシック" panose="020B0609070205080204" pitchFamily="49" charset="-128"/>
                <a:cs typeface="Calibri"/>
                <a:sym typeface="Calibri"/>
              </a:rPr>
              <a:t>学習</a:t>
            </a:r>
            <a:endParaRPr lang="en-US" altLang="ja-JP" sz="2200" dirty="0" smtClean="0">
              <a:solidFill>
                <a:schemeClr val="dk1"/>
              </a:solidFill>
              <a:latin typeface="ＭＳ ゴシック" panose="020B0609070205080204" pitchFamily="49" charset="-128"/>
              <a:ea typeface="ＭＳ ゴシック" panose="020B0609070205080204" pitchFamily="49" charset="-128"/>
              <a:cs typeface="Calibri"/>
              <a:sym typeface="Calibri"/>
            </a:endParaRPr>
          </a:p>
          <a:p>
            <a:pPr lvl="0"/>
            <a:r>
              <a:rPr lang="ja-JP" altLang="en-US" sz="2200" dirty="0">
                <a:solidFill>
                  <a:schemeClr val="dk1"/>
                </a:solidFill>
                <a:latin typeface="ＭＳ ゴシック" panose="020B0609070205080204" pitchFamily="49" charset="-128"/>
                <a:ea typeface="ＭＳ ゴシック" panose="020B0609070205080204" pitchFamily="49" charset="-128"/>
                <a:cs typeface="Calibri"/>
                <a:sym typeface="Calibri"/>
              </a:rPr>
              <a:t>　</a:t>
            </a:r>
            <a:r>
              <a:rPr lang="ja-JP" altLang="en-US" sz="2200" dirty="0" smtClean="0">
                <a:solidFill>
                  <a:schemeClr val="dk1"/>
                </a:solidFill>
                <a:latin typeface="ＭＳ ゴシック" panose="020B0609070205080204" pitchFamily="49" charset="-128"/>
                <a:ea typeface="ＭＳ ゴシック" panose="020B0609070205080204" pitchFamily="49" charset="-128"/>
                <a:cs typeface="Calibri"/>
                <a:sym typeface="Calibri"/>
              </a:rPr>
              <a:t>　　課題</a:t>
            </a:r>
            <a:r>
              <a:rPr lang="ja-JP" altLang="en-US" sz="2200" dirty="0">
                <a:solidFill>
                  <a:schemeClr val="dk1"/>
                </a:solidFill>
                <a:latin typeface="ＭＳ ゴシック" panose="020B0609070205080204" pitchFamily="49" charset="-128"/>
                <a:ea typeface="ＭＳ ゴシック" panose="020B0609070205080204" pitchFamily="49" charset="-128"/>
                <a:cs typeface="Calibri"/>
                <a:sym typeface="Calibri"/>
              </a:rPr>
              <a:t>とするには、どのような工夫が必要でしょうか</a:t>
            </a:r>
            <a:r>
              <a:rPr lang="ja-JP" altLang="en-US" sz="2200" dirty="0" smtClean="0">
                <a:solidFill>
                  <a:schemeClr val="dk1"/>
                </a:solidFill>
                <a:latin typeface="ＭＳ ゴシック" panose="020B0609070205080204" pitchFamily="49" charset="-128"/>
                <a:ea typeface="ＭＳ ゴシック" panose="020B0609070205080204" pitchFamily="49" charset="-128"/>
                <a:cs typeface="Calibri"/>
                <a:sym typeface="Calibri"/>
              </a:rPr>
              <a:t>。」各自</a:t>
            </a:r>
            <a:endParaRPr lang="en-US" altLang="ja-JP" sz="2200" dirty="0" smtClean="0">
              <a:solidFill>
                <a:schemeClr val="dk1"/>
              </a:solidFill>
              <a:latin typeface="ＭＳ ゴシック" panose="020B0609070205080204" pitchFamily="49" charset="-128"/>
              <a:ea typeface="ＭＳ ゴシック" panose="020B0609070205080204" pitchFamily="49" charset="-128"/>
              <a:cs typeface="Calibri"/>
              <a:sym typeface="Calibri"/>
            </a:endParaRPr>
          </a:p>
          <a:p>
            <a:pPr lvl="0"/>
            <a:r>
              <a:rPr lang="ja-JP" altLang="en-US" sz="2200" dirty="0">
                <a:solidFill>
                  <a:schemeClr val="dk1"/>
                </a:solidFill>
                <a:latin typeface="ＭＳ ゴシック" panose="020B0609070205080204" pitchFamily="49" charset="-128"/>
                <a:ea typeface="ＭＳ ゴシック" panose="020B0609070205080204" pitchFamily="49" charset="-128"/>
                <a:cs typeface="Calibri"/>
                <a:sym typeface="Calibri"/>
              </a:rPr>
              <a:t>　</a:t>
            </a:r>
            <a:r>
              <a:rPr lang="ja-JP" altLang="en-US" sz="2200" dirty="0" smtClean="0">
                <a:solidFill>
                  <a:schemeClr val="dk1"/>
                </a:solidFill>
                <a:latin typeface="ＭＳ ゴシック" panose="020B0609070205080204" pitchFamily="49" charset="-128"/>
                <a:ea typeface="ＭＳ ゴシック" panose="020B0609070205080204" pitchFamily="49" charset="-128"/>
                <a:cs typeface="Calibri"/>
                <a:sym typeface="Calibri"/>
              </a:rPr>
              <a:t>　　で考えてみましょう。</a:t>
            </a:r>
            <a:endParaRPr sz="2200" dirty="0" smtClean="0">
              <a:solidFill>
                <a:schemeClr val="dk1"/>
              </a:solidFill>
              <a:latin typeface="ＭＳ ゴシック" panose="020B0609070205080204" pitchFamily="49" charset="-128"/>
              <a:ea typeface="ＭＳ ゴシック" panose="020B0609070205080204" pitchFamily="49" charset="-128"/>
              <a:cs typeface="Calibri"/>
              <a:sym typeface="Calibri"/>
            </a:endParaRPr>
          </a:p>
          <a:p>
            <a:pPr lvl="0"/>
            <a:r>
              <a:rPr lang="ja-JP" altLang="en-US" sz="2200" dirty="0" smtClean="0">
                <a:solidFill>
                  <a:schemeClr val="dk1"/>
                </a:solidFill>
                <a:latin typeface="ＭＳ ゴシック" panose="020B0609070205080204" pitchFamily="49" charset="-128"/>
                <a:ea typeface="ＭＳ ゴシック" panose="020B0609070205080204" pitchFamily="49" charset="-128"/>
                <a:cs typeface="Calibri"/>
                <a:sym typeface="Calibri"/>
              </a:rPr>
              <a:t>　</a:t>
            </a:r>
            <a:r>
              <a:rPr lang="ja-JP" sz="2200" dirty="0" smtClean="0">
                <a:solidFill>
                  <a:schemeClr val="dk1"/>
                </a:solidFill>
                <a:latin typeface="ＭＳ ゴシック" panose="020B0609070205080204" pitchFamily="49" charset="-128"/>
                <a:ea typeface="ＭＳ ゴシック" panose="020B0609070205080204" pitchFamily="49" charset="-128"/>
                <a:cs typeface="Calibri"/>
                <a:sym typeface="Calibri"/>
              </a:rPr>
              <a:t>※</a:t>
            </a:r>
            <a:r>
              <a:rPr lang="ja-JP" sz="2200" dirty="0">
                <a:solidFill>
                  <a:schemeClr val="dk1"/>
                </a:solidFill>
                <a:latin typeface="ＭＳ ゴシック" panose="020B0609070205080204" pitchFamily="49" charset="-128"/>
                <a:ea typeface="ＭＳ ゴシック" panose="020B0609070205080204" pitchFamily="49" charset="-128"/>
                <a:cs typeface="Calibri"/>
                <a:sym typeface="Calibri"/>
              </a:rPr>
              <a:t>自分の</a:t>
            </a:r>
            <a:r>
              <a:rPr lang="ja-JP" sz="2200" dirty="0" smtClean="0">
                <a:solidFill>
                  <a:schemeClr val="dk1"/>
                </a:solidFill>
                <a:latin typeface="ＭＳ ゴシック" panose="020B0609070205080204" pitchFamily="49" charset="-128"/>
                <a:ea typeface="ＭＳ ゴシック" panose="020B0609070205080204" pitchFamily="49" charset="-128"/>
                <a:cs typeface="Calibri"/>
                <a:sym typeface="Calibri"/>
              </a:rPr>
              <a:t>授業</a:t>
            </a:r>
            <a:r>
              <a:rPr lang="ja-JP" altLang="en-US" sz="2200" dirty="0" smtClean="0">
                <a:solidFill>
                  <a:schemeClr val="dk1"/>
                </a:solidFill>
                <a:latin typeface="ＭＳ ゴシック" panose="020B0609070205080204" pitchFamily="49" charset="-128"/>
                <a:ea typeface="ＭＳ ゴシック" panose="020B0609070205080204" pitchFamily="49" charset="-128"/>
                <a:cs typeface="Calibri"/>
                <a:sym typeface="Calibri"/>
              </a:rPr>
              <a:t>の</a:t>
            </a:r>
            <a:r>
              <a:rPr lang="ja-JP" altLang="ja-JP" sz="2200" dirty="0">
                <a:solidFill>
                  <a:schemeClr val="dk1"/>
                </a:solidFill>
                <a:latin typeface="ＭＳ ゴシック" panose="020B0609070205080204" pitchFamily="49" charset="-128"/>
                <a:ea typeface="ＭＳ ゴシック" panose="020B0609070205080204" pitchFamily="49" charset="-128"/>
                <a:cs typeface="Calibri"/>
                <a:sym typeface="Calibri"/>
              </a:rPr>
              <a:t>問いや</a:t>
            </a:r>
            <a:r>
              <a:rPr lang="ja-JP" altLang="ja-JP" sz="2200" dirty="0" smtClean="0">
                <a:solidFill>
                  <a:schemeClr val="dk1"/>
                </a:solidFill>
                <a:latin typeface="ＭＳ ゴシック" panose="020B0609070205080204" pitchFamily="49" charset="-128"/>
                <a:ea typeface="ＭＳ ゴシック" panose="020B0609070205080204" pitchFamily="49" charset="-128"/>
                <a:cs typeface="Calibri"/>
                <a:sym typeface="Calibri"/>
              </a:rPr>
              <a:t>学習課題</a:t>
            </a:r>
            <a:r>
              <a:rPr lang="ja-JP" sz="2200" dirty="0" smtClean="0">
                <a:solidFill>
                  <a:schemeClr val="dk1"/>
                </a:solidFill>
                <a:latin typeface="ＭＳ ゴシック" panose="020B0609070205080204" pitchFamily="49" charset="-128"/>
                <a:ea typeface="ＭＳ ゴシック" panose="020B0609070205080204" pitchFamily="49" charset="-128"/>
                <a:cs typeface="Calibri"/>
                <a:sym typeface="Calibri"/>
              </a:rPr>
              <a:t>で効果</a:t>
            </a:r>
            <a:r>
              <a:rPr lang="ja-JP" altLang="en-US" sz="2200" dirty="0" smtClean="0">
                <a:solidFill>
                  <a:schemeClr val="dk1"/>
                </a:solidFill>
                <a:latin typeface="ＭＳ ゴシック" panose="020B0609070205080204" pitchFamily="49" charset="-128"/>
                <a:ea typeface="ＭＳ ゴシック" panose="020B0609070205080204" pitchFamily="49" charset="-128"/>
                <a:cs typeface="Calibri"/>
                <a:sym typeface="Calibri"/>
              </a:rPr>
              <a:t>が見られた</a:t>
            </a:r>
            <a:r>
              <a:rPr lang="ja-JP" sz="2200" dirty="0" smtClean="0">
                <a:solidFill>
                  <a:schemeClr val="dk1"/>
                </a:solidFill>
                <a:latin typeface="ＭＳ ゴシック" panose="020B0609070205080204" pitchFamily="49" charset="-128"/>
                <a:ea typeface="ＭＳ ゴシック" panose="020B0609070205080204" pitchFamily="49" charset="-128"/>
                <a:cs typeface="Calibri"/>
                <a:sym typeface="Calibri"/>
              </a:rPr>
              <a:t>（</a:t>
            </a:r>
            <a:r>
              <a:rPr lang="ja-JP" altLang="en-US" sz="2200" dirty="0" smtClean="0">
                <a:solidFill>
                  <a:schemeClr val="dk1"/>
                </a:solidFill>
                <a:latin typeface="ＭＳ ゴシック" panose="020B0609070205080204" pitchFamily="49" charset="-128"/>
                <a:ea typeface="ＭＳ ゴシック" panose="020B0609070205080204" pitchFamily="49" charset="-128"/>
                <a:cs typeface="Calibri"/>
                <a:sym typeface="Calibri"/>
              </a:rPr>
              <a:t>あまり見られ　</a:t>
            </a:r>
            <a:endParaRPr lang="en-US" altLang="ja-JP" sz="2200" dirty="0" smtClean="0">
              <a:solidFill>
                <a:schemeClr val="dk1"/>
              </a:solidFill>
              <a:latin typeface="ＭＳ ゴシック" panose="020B0609070205080204" pitchFamily="49" charset="-128"/>
              <a:ea typeface="ＭＳ ゴシック" panose="020B0609070205080204" pitchFamily="49" charset="-128"/>
              <a:cs typeface="Calibri"/>
              <a:sym typeface="Calibri"/>
            </a:endParaRPr>
          </a:p>
          <a:p>
            <a:pPr lvl="0"/>
            <a:r>
              <a:rPr lang="ja-JP" altLang="en-US" sz="2200" dirty="0">
                <a:solidFill>
                  <a:schemeClr val="dk1"/>
                </a:solidFill>
                <a:latin typeface="ＭＳ ゴシック" panose="020B0609070205080204" pitchFamily="49" charset="-128"/>
                <a:ea typeface="ＭＳ ゴシック" panose="020B0609070205080204" pitchFamily="49" charset="-128"/>
                <a:cs typeface="Calibri"/>
                <a:sym typeface="Calibri"/>
              </a:rPr>
              <a:t>　</a:t>
            </a:r>
            <a:r>
              <a:rPr lang="ja-JP" altLang="en-US" sz="2200" dirty="0" smtClean="0">
                <a:solidFill>
                  <a:schemeClr val="dk1"/>
                </a:solidFill>
                <a:latin typeface="ＭＳ ゴシック" panose="020B0609070205080204" pitchFamily="49" charset="-128"/>
                <a:ea typeface="ＭＳ ゴシック" panose="020B0609070205080204" pitchFamily="49" charset="-128"/>
                <a:cs typeface="Calibri"/>
                <a:sym typeface="Calibri"/>
              </a:rPr>
              <a:t>　</a:t>
            </a:r>
            <a:r>
              <a:rPr lang="ja-JP" sz="2200" dirty="0" smtClean="0">
                <a:solidFill>
                  <a:schemeClr val="dk1"/>
                </a:solidFill>
                <a:latin typeface="ＭＳ ゴシック" panose="020B0609070205080204" pitchFamily="49" charset="-128"/>
                <a:ea typeface="ＭＳ ゴシック" panose="020B0609070205080204" pitchFamily="49" charset="-128"/>
                <a:cs typeface="Calibri"/>
                <a:sym typeface="Calibri"/>
              </a:rPr>
              <a:t>なかった）</a:t>
            </a:r>
            <a:r>
              <a:rPr lang="ja-JP" altLang="en-US" sz="2200" dirty="0" smtClean="0">
                <a:solidFill>
                  <a:schemeClr val="dk1"/>
                </a:solidFill>
                <a:latin typeface="ＭＳ ゴシック" panose="020B0609070205080204" pitchFamily="49" charset="-128"/>
                <a:ea typeface="ＭＳ ゴシック" panose="020B0609070205080204" pitchFamily="49" charset="-128"/>
                <a:cs typeface="Calibri"/>
                <a:sym typeface="Calibri"/>
              </a:rPr>
              <a:t>理由と、工夫または改善策</a:t>
            </a:r>
            <a:r>
              <a:rPr lang="ja-JP" sz="2200" dirty="0" smtClean="0">
                <a:solidFill>
                  <a:schemeClr val="dk1"/>
                </a:solidFill>
                <a:latin typeface="ＭＳ ゴシック" panose="020B0609070205080204" pitchFamily="49" charset="-128"/>
                <a:ea typeface="ＭＳ ゴシック" panose="020B0609070205080204" pitchFamily="49" charset="-128"/>
                <a:cs typeface="Calibri"/>
                <a:sym typeface="Calibri"/>
              </a:rPr>
              <a:t>を</a:t>
            </a:r>
            <a:r>
              <a:rPr lang="ja-JP" sz="2200" dirty="0">
                <a:solidFill>
                  <a:schemeClr val="dk1"/>
                </a:solidFill>
                <a:latin typeface="ＭＳ ゴシック" panose="020B0609070205080204" pitchFamily="49" charset="-128"/>
                <a:ea typeface="ＭＳ ゴシック" panose="020B0609070205080204" pitchFamily="49" charset="-128"/>
                <a:cs typeface="Calibri"/>
                <a:sym typeface="Calibri"/>
              </a:rPr>
              <a:t>振り返ってみ</a:t>
            </a:r>
            <a:r>
              <a:rPr lang="ja-JP" sz="2200" dirty="0" err="1" smtClean="0">
                <a:solidFill>
                  <a:schemeClr val="dk1"/>
                </a:solidFill>
                <a:latin typeface="ＭＳ ゴシック" panose="020B0609070205080204" pitchFamily="49" charset="-128"/>
                <a:ea typeface="ＭＳ ゴシック" panose="020B0609070205080204" pitchFamily="49" charset="-128"/>
                <a:cs typeface="Calibri"/>
                <a:sym typeface="Calibri"/>
              </a:rPr>
              <a:t>ましょ</a:t>
            </a:r>
            <a:endParaRPr lang="en-US" altLang="ja-JP" sz="2200" dirty="0" smtClean="0">
              <a:solidFill>
                <a:schemeClr val="dk1"/>
              </a:solidFill>
              <a:latin typeface="ＭＳ ゴシック" panose="020B0609070205080204" pitchFamily="49" charset="-128"/>
              <a:ea typeface="ＭＳ ゴシック" panose="020B0609070205080204" pitchFamily="49" charset="-128"/>
              <a:cs typeface="Calibri"/>
              <a:sym typeface="Calibri"/>
            </a:endParaRPr>
          </a:p>
          <a:p>
            <a:pPr lvl="0"/>
            <a:r>
              <a:rPr lang="ja-JP" altLang="en-US" sz="2200" dirty="0">
                <a:solidFill>
                  <a:schemeClr val="dk1"/>
                </a:solidFill>
                <a:latin typeface="ＭＳ ゴシック" panose="020B0609070205080204" pitchFamily="49" charset="-128"/>
                <a:ea typeface="ＭＳ ゴシック" panose="020B0609070205080204" pitchFamily="49" charset="-128"/>
                <a:cs typeface="Calibri"/>
                <a:sym typeface="Calibri"/>
              </a:rPr>
              <a:t>　</a:t>
            </a:r>
            <a:r>
              <a:rPr lang="ja-JP" altLang="en-US" sz="2200" dirty="0" smtClean="0">
                <a:solidFill>
                  <a:schemeClr val="dk1"/>
                </a:solidFill>
                <a:latin typeface="ＭＳ ゴシック" panose="020B0609070205080204" pitchFamily="49" charset="-128"/>
                <a:ea typeface="ＭＳ ゴシック" panose="020B0609070205080204" pitchFamily="49" charset="-128"/>
                <a:cs typeface="Calibri"/>
                <a:sym typeface="Calibri"/>
              </a:rPr>
              <a:t>　</a:t>
            </a:r>
            <a:r>
              <a:rPr lang="ja-JP" sz="2200" dirty="0" smtClean="0">
                <a:solidFill>
                  <a:schemeClr val="dk1"/>
                </a:solidFill>
                <a:latin typeface="ＭＳ ゴシック" panose="020B0609070205080204" pitchFamily="49" charset="-128"/>
                <a:ea typeface="ＭＳ ゴシック" panose="020B0609070205080204" pitchFamily="49" charset="-128"/>
                <a:cs typeface="Calibri"/>
                <a:sym typeface="Calibri"/>
              </a:rPr>
              <a:t>う</a:t>
            </a:r>
            <a:r>
              <a:rPr lang="ja-JP" sz="2200" dirty="0">
                <a:solidFill>
                  <a:schemeClr val="dk1"/>
                </a:solidFill>
                <a:latin typeface="ＭＳ ゴシック" panose="020B0609070205080204" pitchFamily="49" charset="-128"/>
                <a:ea typeface="ＭＳ ゴシック" panose="020B0609070205080204" pitchFamily="49" charset="-128"/>
                <a:cs typeface="Calibri"/>
                <a:sym typeface="Calibri"/>
              </a:rPr>
              <a:t>。</a:t>
            </a:r>
            <a:endParaRPr sz="2200" dirty="0">
              <a:solidFill>
                <a:schemeClr val="dk1"/>
              </a:solidFill>
              <a:latin typeface="ＭＳ ゴシック" panose="020B0609070205080204" pitchFamily="49" charset="-128"/>
              <a:ea typeface="ＭＳ ゴシック" panose="020B0609070205080204" pitchFamily="49" charset="-128"/>
              <a:cs typeface="Calibri"/>
              <a:sym typeface="Calibri"/>
            </a:endParaRPr>
          </a:p>
        </p:txBody>
      </p:sp>
      <p:sp>
        <p:nvSpPr>
          <p:cNvPr id="160" name="Google Shape;160;p6"/>
          <p:cNvSpPr/>
          <p:nvPr/>
        </p:nvSpPr>
        <p:spPr>
          <a:xfrm>
            <a:off x="201899" y="2974146"/>
            <a:ext cx="4219658" cy="1480467"/>
          </a:xfrm>
          <a:prstGeom prst="rect">
            <a:avLst/>
          </a:prstGeom>
          <a:no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dk1"/>
              </a:solidFill>
              <a:latin typeface="Calibri"/>
              <a:ea typeface="Calibri"/>
              <a:cs typeface="Calibri"/>
              <a:sym typeface="Calibri"/>
            </a:endParaRPr>
          </a:p>
        </p:txBody>
      </p:sp>
      <p:sp>
        <p:nvSpPr>
          <p:cNvPr id="161" name="Google Shape;161;p6"/>
          <p:cNvSpPr/>
          <p:nvPr/>
        </p:nvSpPr>
        <p:spPr>
          <a:xfrm>
            <a:off x="4640720" y="3048195"/>
            <a:ext cx="4365000" cy="3670105"/>
          </a:xfrm>
          <a:prstGeom prst="rect">
            <a:avLst/>
          </a:prstGeom>
          <a:no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dirty="0">
              <a:solidFill>
                <a:schemeClr val="dk1"/>
              </a:solidFill>
              <a:latin typeface="Calibri"/>
              <a:ea typeface="Calibri"/>
              <a:cs typeface="Calibri"/>
              <a:sym typeface="Calibri"/>
            </a:endParaRPr>
          </a:p>
          <a:p>
            <a:pPr marL="0" marR="0" lvl="0" indent="0" algn="ctr" rtl="0">
              <a:spcBef>
                <a:spcPts val="0"/>
              </a:spcBef>
              <a:spcAft>
                <a:spcPts val="0"/>
              </a:spcAft>
              <a:buNone/>
            </a:pPr>
            <a:endParaRPr sz="2400" dirty="0">
              <a:solidFill>
                <a:schemeClr val="dk1"/>
              </a:solidFill>
              <a:latin typeface="Calibri"/>
              <a:ea typeface="Calibri"/>
              <a:cs typeface="Calibri"/>
              <a:sym typeface="Calibri"/>
            </a:endParaRPr>
          </a:p>
          <a:p>
            <a:pPr marL="0" marR="0" lvl="0" indent="0" algn="ctr" rtl="0">
              <a:spcBef>
                <a:spcPts val="0"/>
              </a:spcBef>
              <a:spcAft>
                <a:spcPts val="0"/>
              </a:spcAft>
              <a:buNone/>
            </a:pPr>
            <a:endParaRPr sz="2400" dirty="0">
              <a:solidFill>
                <a:schemeClr val="dk1"/>
              </a:solidFill>
              <a:latin typeface="Calibri"/>
              <a:ea typeface="Calibri"/>
              <a:cs typeface="Calibri"/>
              <a:sym typeface="Calibri"/>
            </a:endParaRPr>
          </a:p>
          <a:p>
            <a:pPr marL="0" marR="0" lvl="0" indent="0" algn="ctr" rtl="0">
              <a:spcBef>
                <a:spcPts val="0"/>
              </a:spcBef>
              <a:spcAft>
                <a:spcPts val="0"/>
              </a:spcAft>
              <a:buNone/>
            </a:pPr>
            <a:endParaRPr sz="2400" dirty="0">
              <a:solidFill>
                <a:schemeClr val="dk1"/>
              </a:solidFill>
              <a:latin typeface="Calibri"/>
              <a:ea typeface="Calibri"/>
              <a:cs typeface="Calibri"/>
              <a:sym typeface="Calibri"/>
            </a:endParaRPr>
          </a:p>
          <a:p>
            <a:pPr marL="0" marR="0" lvl="0" indent="0" algn="ctr" rtl="0">
              <a:spcBef>
                <a:spcPts val="0"/>
              </a:spcBef>
              <a:spcAft>
                <a:spcPts val="0"/>
              </a:spcAft>
              <a:buNone/>
            </a:pPr>
            <a:endParaRPr sz="2400" dirty="0">
              <a:solidFill>
                <a:schemeClr val="dk1"/>
              </a:solidFill>
              <a:latin typeface="Calibri"/>
              <a:ea typeface="Calibri"/>
              <a:cs typeface="Calibri"/>
              <a:sym typeface="Calibri"/>
            </a:endParaRPr>
          </a:p>
          <a:p>
            <a:pPr marL="0" marR="0" lvl="0" indent="0" algn="ctr" rtl="0">
              <a:spcBef>
                <a:spcPts val="0"/>
              </a:spcBef>
              <a:spcAft>
                <a:spcPts val="0"/>
              </a:spcAft>
              <a:buNone/>
            </a:pPr>
            <a:endParaRPr sz="2400" dirty="0">
              <a:solidFill>
                <a:schemeClr val="dk1"/>
              </a:solidFill>
              <a:latin typeface="Calibri"/>
              <a:ea typeface="Calibri"/>
              <a:cs typeface="Calibri"/>
              <a:sym typeface="Calibri"/>
            </a:endParaRPr>
          </a:p>
          <a:p>
            <a:pPr marL="0" marR="0" lvl="0" indent="0" algn="ctr" rtl="0">
              <a:spcBef>
                <a:spcPts val="0"/>
              </a:spcBef>
              <a:spcAft>
                <a:spcPts val="0"/>
              </a:spcAft>
              <a:buNone/>
            </a:pPr>
            <a:endParaRPr sz="2400" dirty="0">
              <a:solidFill>
                <a:schemeClr val="dk1"/>
              </a:solidFill>
              <a:latin typeface="Calibri"/>
              <a:ea typeface="Calibri"/>
              <a:cs typeface="Calibri"/>
              <a:sym typeface="Calibri"/>
            </a:endParaRPr>
          </a:p>
          <a:p>
            <a:pPr marL="0" marR="0" lvl="0" indent="0" algn="ctr" rtl="0">
              <a:spcBef>
                <a:spcPts val="0"/>
              </a:spcBef>
              <a:spcAft>
                <a:spcPts val="0"/>
              </a:spcAft>
              <a:buNone/>
            </a:pPr>
            <a:endParaRPr sz="2400" dirty="0">
              <a:solidFill>
                <a:schemeClr val="dk1"/>
              </a:solidFill>
              <a:latin typeface="Calibri"/>
              <a:ea typeface="Calibri"/>
              <a:cs typeface="Calibri"/>
              <a:sym typeface="Calibri"/>
            </a:endParaRPr>
          </a:p>
          <a:p>
            <a:pPr marL="0" marR="0" lvl="0" indent="0" algn="ctr" rtl="0">
              <a:spcBef>
                <a:spcPts val="0"/>
              </a:spcBef>
              <a:spcAft>
                <a:spcPts val="0"/>
              </a:spcAft>
              <a:buNone/>
            </a:pPr>
            <a:endParaRPr sz="2400" dirty="0">
              <a:solidFill>
                <a:schemeClr val="dk1"/>
              </a:solidFill>
              <a:latin typeface="Calibri"/>
              <a:ea typeface="Calibri"/>
              <a:cs typeface="Calibri"/>
              <a:sym typeface="Calibri"/>
            </a:endParaRPr>
          </a:p>
        </p:txBody>
      </p:sp>
      <p:sp>
        <p:nvSpPr>
          <p:cNvPr id="162" name="Google Shape;162;p6"/>
          <p:cNvSpPr/>
          <p:nvPr/>
        </p:nvSpPr>
        <p:spPr>
          <a:xfrm>
            <a:off x="200723" y="2988075"/>
            <a:ext cx="4219660" cy="313866"/>
          </a:xfrm>
          <a:prstGeom prst="rect">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algn="ctr"/>
            <a:r>
              <a:rPr lang="ja-JP" sz="2000" dirty="0">
                <a:solidFill>
                  <a:schemeClr val="lt1"/>
                </a:solidFill>
                <a:latin typeface="ＭＳ ゴシック" panose="020B0609070205080204" pitchFamily="49" charset="-128"/>
                <a:ea typeface="ＭＳ ゴシック" panose="020B0609070205080204" pitchFamily="49" charset="-128"/>
                <a:cs typeface="Cambria"/>
                <a:sym typeface="Cambria"/>
              </a:rPr>
              <a:t>自分の授業</a:t>
            </a:r>
            <a:r>
              <a:rPr lang="ja-JP" sz="2000" dirty="0" smtClean="0">
                <a:solidFill>
                  <a:schemeClr val="lt1"/>
                </a:solidFill>
                <a:latin typeface="ＭＳ ゴシック" panose="020B0609070205080204" pitchFamily="49" charset="-128"/>
                <a:ea typeface="ＭＳ ゴシック" panose="020B0609070205080204" pitchFamily="49" charset="-128"/>
                <a:cs typeface="Cambria"/>
                <a:sym typeface="Cambria"/>
              </a:rPr>
              <a:t>の</a:t>
            </a:r>
            <a:r>
              <a:rPr lang="ja-JP" altLang="en-US" sz="2000" dirty="0" smtClean="0">
                <a:solidFill>
                  <a:schemeClr val="lt1"/>
                </a:solidFill>
                <a:latin typeface="ＭＳ ゴシック" panose="020B0609070205080204" pitchFamily="49" charset="-128"/>
                <a:ea typeface="ＭＳ ゴシック" panose="020B0609070205080204" pitchFamily="49" charset="-128"/>
                <a:cs typeface="Cambria"/>
                <a:sym typeface="Cambria"/>
              </a:rPr>
              <a:t>問いや</a:t>
            </a:r>
            <a:r>
              <a:rPr lang="ja-JP" sz="2000" dirty="0" smtClean="0">
                <a:solidFill>
                  <a:schemeClr val="lt1"/>
                </a:solidFill>
                <a:latin typeface="ＭＳ ゴシック" panose="020B0609070205080204" pitchFamily="49" charset="-128"/>
                <a:ea typeface="ＭＳ ゴシック" panose="020B0609070205080204" pitchFamily="49" charset="-128"/>
                <a:cs typeface="Cambria"/>
                <a:sym typeface="Cambria"/>
              </a:rPr>
              <a:t>学習課題</a:t>
            </a:r>
            <a:endParaRPr sz="2000" dirty="0">
              <a:solidFill>
                <a:schemeClr val="lt1"/>
              </a:solidFill>
              <a:latin typeface="ＭＳ ゴシック" panose="020B0609070205080204" pitchFamily="49" charset="-128"/>
              <a:ea typeface="ＭＳ ゴシック" panose="020B0609070205080204" pitchFamily="49" charset="-128"/>
              <a:cs typeface="Cambria"/>
              <a:sym typeface="Cambria"/>
            </a:endParaRPr>
          </a:p>
        </p:txBody>
      </p:sp>
      <p:sp>
        <p:nvSpPr>
          <p:cNvPr id="163" name="Google Shape;163;p6"/>
          <p:cNvSpPr/>
          <p:nvPr/>
        </p:nvSpPr>
        <p:spPr>
          <a:xfrm>
            <a:off x="4639546" y="2993735"/>
            <a:ext cx="4364985" cy="308206"/>
          </a:xfrm>
          <a:prstGeom prst="rect">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algn="ctr"/>
            <a:r>
              <a:rPr lang="ja-JP" altLang="en-US" sz="2000" dirty="0" smtClean="0">
                <a:solidFill>
                  <a:schemeClr val="lt1"/>
                </a:solidFill>
                <a:latin typeface="ＭＳ ゴシック" panose="020B0609070205080204" pitchFamily="49" charset="-128"/>
                <a:ea typeface="ＭＳ ゴシック" panose="020B0609070205080204" pitchFamily="49" charset="-128"/>
                <a:cs typeface="Cambria"/>
                <a:sym typeface="Cambria"/>
              </a:rPr>
              <a:t>工夫</a:t>
            </a:r>
            <a:r>
              <a:rPr lang="ja-JP" sz="2000" dirty="0" smtClean="0">
                <a:solidFill>
                  <a:schemeClr val="lt1"/>
                </a:solidFill>
                <a:latin typeface="ＭＳ ゴシック" panose="020B0609070205080204" pitchFamily="49" charset="-128"/>
                <a:ea typeface="ＭＳ ゴシック" panose="020B0609070205080204" pitchFamily="49" charset="-128"/>
                <a:cs typeface="Cambria"/>
                <a:sym typeface="Cambria"/>
              </a:rPr>
              <a:t>または</a:t>
            </a:r>
            <a:r>
              <a:rPr lang="ja-JP" altLang="ja-JP" sz="2000" dirty="0">
                <a:solidFill>
                  <a:schemeClr val="lt1"/>
                </a:solidFill>
                <a:latin typeface="ＭＳ ゴシック" panose="020B0609070205080204" pitchFamily="49" charset="-128"/>
                <a:ea typeface="ＭＳ ゴシック" panose="020B0609070205080204" pitchFamily="49" charset="-128"/>
                <a:cs typeface="Cambria"/>
                <a:sym typeface="Cambria"/>
              </a:rPr>
              <a:t>改善策</a:t>
            </a:r>
            <a:endParaRPr sz="2000" dirty="0">
              <a:solidFill>
                <a:schemeClr val="lt1"/>
              </a:solidFill>
              <a:latin typeface="ＭＳ ゴシック" panose="020B0609070205080204" pitchFamily="49" charset="-128"/>
              <a:ea typeface="ＭＳ ゴシック" panose="020B0609070205080204" pitchFamily="49" charset="-128"/>
              <a:cs typeface="Cambria"/>
              <a:sym typeface="Cambria"/>
            </a:endParaRPr>
          </a:p>
        </p:txBody>
      </p:sp>
      <p:sp>
        <p:nvSpPr>
          <p:cNvPr id="164" name="Google Shape;164;p6"/>
          <p:cNvSpPr/>
          <p:nvPr/>
        </p:nvSpPr>
        <p:spPr>
          <a:xfrm>
            <a:off x="223616" y="4818887"/>
            <a:ext cx="4219658" cy="1899413"/>
          </a:xfrm>
          <a:prstGeom prst="rect">
            <a:avLst/>
          </a:prstGeom>
          <a:no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dk1"/>
              </a:solidFill>
              <a:latin typeface="Calibri"/>
              <a:ea typeface="Calibri"/>
              <a:cs typeface="Calibri"/>
              <a:sym typeface="Calibri"/>
            </a:endParaRPr>
          </a:p>
        </p:txBody>
      </p:sp>
      <p:sp>
        <p:nvSpPr>
          <p:cNvPr id="165" name="Google Shape;165;p6"/>
          <p:cNvSpPr/>
          <p:nvPr/>
        </p:nvSpPr>
        <p:spPr>
          <a:xfrm>
            <a:off x="1903779" y="4502104"/>
            <a:ext cx="850392" cy="269293"/>
          </a:xfrm>
          <a:prstGeom prst="downArrow">
            <a:avLst>
              <a:gd name="adj1" fmla="val 50000"/>
              <a:gd name="adj2" fmla="val 50000"/>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66" name="Google Shape;166;p6"/>
          <p:cNvSpPr/>
          <p:nvPr/>
        </p:nvSpPr>
        <p:spPr>
          <a:xfrm>
            <a:off x="219145" y="4818887"/>
            <a:ext cx="4219660" cy="655155"/>
          </a:xfrm>
          <a:prstGeom prst="rect">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rtl="0">
              <a:spcBef>
                <a:spcPts val="0"/>
              </a:spcBef>
              <a:spcAft>
                <a:spcPts val="0"/>
              </a:spcAft>
              <a:buNone/>
            </a:pPr>
            <a:r>
              <a:rPr lang="ja-JP" sz="2000" dirty="0" smtClean="0">
                <a:solidFill>
                  <a:schemeClr val="lt1"/>
                </a:solidFill>
                <a:latin typeface="ＭＳ ゴシック" panose="020B0609070205080204" pitchFamily="49" charset="-128"/>
                <a:ea typeface="ＭＳ ゴシック" panose="020B0609070205080204" pitchFamily="49" charset="-128"/>
                <a:cs typeface="Cambria"/>
                <a:sym typeface="Cambria"/>
              </a:rPr>
              <a:t>効果</a:t>
            </a:r>
            <a:r>
              <a:rPr lang="ja-JP" altLang="en-US" sz="2000" dirty="0" smtClean="0">
                <a:solidFill>
                  <a:schemeClr val="lt1"/>
                </a:solidFill>
                <a:latin typeface="ＭＳ ゴシック" panose="020B0609070205080204" pitchFamily="49" charset="-128"/>
                <a:ea typeface="ＭＳ ゴシック" panose="020B0609070205080204" pitchFamily="49" charset="-128"/>
                <a:cs typeface="Cambria"/>
                <a:sym typeface="Cambria"/>
              </a:rPr>
              <a:t>が見られた</a:t>
            </a:r>
            <a:r>
              <a:rPr lang="en-US" altLang="ja-JP" sz="2000" dirty="0">
                <a:solidFill>
                  <a:schemeClr val="lt1"/>
                </a:solidFill>
                <a:latin typeface="ＭＳ ゴシック" panose="020B0609070205080204" pitchFamily="49" charset="-128"/>
                <a:ea typeface="ＭＳ ゴシック" panose="020B0609070205080204" pitchFamily="49" charset="-128"/>
                <a:cs typeface="Cambria"/>
                <a:sym typeface="Cambria"/>
              </a:rPr>
              <a:t>(</a:t>
            </a:r>
            <a:r>
              <a:rPr lang="ja-JP" altLang="en-US" sz="2000" dirty="0" smtClean="0">
                <a:solidFill>
                  <a:schemeClr val="lt1"/>
                </a:solidFill>
                <a:latin typeface="ＭＳ ゴシック" panose="020B0609070205080204" pitchFamily="49" charset="-128"/>
                <a:ea typeface="ＭＳ ゴシック" panose="020B0609070205080204" pitchFamily="49" charset="-128"/>
                <a:cs typeface="Cambria"/>
                <a:sym typeface="Cambria"/>
              </a:rPr>
              <a:t>見られ</a:t>
            </a:r>
            <a:r>
              <a:rPr lang="ja-JP" sz="2000" dirty="0" smtClean="0">
                <a:solidFill>
                  <a:schemeClr val="lt1"/>
                </a:solidFill>
                <a:latin typeface="ＭＳ ゴシック" panose="020B0609070205080204" pitchFamily="49" charset="-128"/>
                <a:ea typeface="ＭＳ ゴシック" panose="020B0609070205080204" pitchFamily="49" charset="-128"/>
                <a:cs typeface="Cambria"/>
                <a:sym typeface="Cambria"/>
              </a:rPr>
              <a:t>なかっ</a:t>
            </a:r>
            <a:r>
              <a:rPr lang="ja-JP" altLang="en-US" sz="2000" dirty="0" smtClean="0">
                <a:solidFill>
                  <a:schemeClr val="lt1"/>
                </a:solidFill>
                <a:latin typeface="ＭＳ ゴシック" panose="020B0609070205080204" pitchFamily="49" charset="-128"/>
                <a:ea typeface="ＭＳ ゴシック" panose="020B0609070205080204" pitchFamily="49" charset="-128"/>
                <a:cs typeface="Cambria"/>
                <a:sym typeface="Cambria"/>
              </a:rPr>
              <a:t>た</a:t>
            </a:r>
            <a:r>
              <a:rPr lang="en-US" altLang="ja-JP" sz="2000" dirty="0" smtClean="0">
                <a:solidFill>
                  <a:schemeClr val="lt1"/>
                </a:solidFill>
                <a:latin typeface="ＭＳ ゴシック" panose="020B0609070205080204" pitchFamily="49" charset="-128"/>
                <a:ea typeface="ＭＳ ゴシック" panose="020B0609070205080204" pitchFamily="49" charset="-128"/>
                <a:cs typeface="Cambria"/>
                <a:sym typeface="Cambria"/>
              </a:rPr>
              <a:t>)</a:t>
            </a:r>
            <a:r>
              <a:rPr lang="ja-JP" sz="2000" dirty="0" smtClean="0">
                <a:solidFill>
                  <a:schemeClr val="lt1"/>
                </a:solidFill>
                <a:latin typeface="ＭＳ ゴシック" panose="020B0609070205080204" pitchFamily="49" charset="-128"/>
                <a:ea typeface="ＭＳ ゴシック" panose="020B0609070205080204" pitchFamily="49" charset="-128"/>
                <a:cs typeface="Cambria"/>
                <a:sym typeface="Cambria"/>
              </a:rPr>
              <a:t>理由</a:t>
            </a:r>
            <a:endParaRPr sz="2000" dirty="0">
              <a:solidFill>
                <a:schemeClr val="lt1"/>
              </a:solidFill>
              <a:latin typeface="ＭＳ ゴシック" panose="020B0609070205080204" pitchFamily="49" charset="-128"/>
              <a:ea typeface="ＭＳ ゴシック" panose="020B0609070205080204" pitchFamily="49" charset="-128"/>
              <a:cs typeface="Cambria"/>
              <a:sym typeface="Cambria"/>
            </a:endParaRPr>
          </a:p>
        </p:txBody>
      </p:sp>
      <p:sp>
        <p:nvSpPr>
          <p:cNvPr id="167" name="Google Shape;167;p6"/>
          <p:cNvSpPr/>
          <p:nvPr/>
        </p:nvSpPr>
        <p:spPr>
          <a:xfrm>
            <a:off x="4789219" y="3497179"/>
            <a:ext cx="4065620" cy="2310063"/>
          </a:xfrm>
          <a:prstGeom prst="rect">
            <a:avLst/>
          </a:prstGeom>
          <a:solidFill>
            <a:srgbClr val="FFFF00"/>
          </a:solidFill>
          <a:ln w="12700" cap="flat" cmpd="sng">
            <a:solidFill>
              <a:srgbClr val="42719B"/>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altLang="ja-JP" sz="2000" dirty="0" smtClean="0">
                <a:solidFill>
                  <a:srgbClr val="FF0000"/>
                </a:solidFill>
                <a:latin typeface="ＭＳ ゴシック" panose="020B0609070205080204" pitchFamily="49" charset="-128"/>
                <a:ea typeface="ＭＳ ゴシック" panose="020B0609070205080204" pitchFamily="49" charset="-128"/>
                <a:cs typeface="Cambria"/>
                <a:sym typeface="Cambria"/>
              </a:rPr>
              <a:t>【</a:t>
            </a:r>
            <a:r>
              <a:rPr lang="ja-JP" altLang="en-US" sz="2000" dirty="0" smtClean="0">
                <a:solidFill>
                  <a:srgbClr val="FF0000"/>
                </a:solidFill>
                <a:latin typeface="ＭＳ ゴシック" panose="020B0609070205080204" pitchFamily="49" charset="-128"/>
                <a:ea typeface="ＭＳ ゴシック" panose="020B0609070205080204" pitchFamily="49" charset="-128"/>
                <a:cs typeface="Cambria"/>
                <a:sym typeface="Cambria"/>
              </a:rPr>
              <a:t>留意点（担当者の方へ）</a:t>
            </a:r>
            <a:r>
              <a:rPr lang="en-US" altLang="ja-JP" sz="2000" dirty="0" smtClean="0">
                <a:solidFill>
                  <a:srgbClr val="FF0000"/>
                </a:solidFill>
                <a:latin typeface="ＭＳ ゴシック" panose="020B0609070205080204" pitchFamily="49" charset="-128"/>
                <a:ea typeface="ＭＳ ゴシック" panose="020B0609070205080204" pitchFamily="49" charset="-128"/>
                <a:cs typeface="Cambria"/>
                <a:sym typeface="Cambria"/>
              </a:rPr>
              <a:t>】</a:t>
            </a:r>
          </a:p>
          <a:p>
            <a:pPr marL="0" marR="0" lvl="0" indent="0" algn="l" rtl="0">
              <a:spcBef>
                <a:spcPts val="0"/>
              </a:spcBef>
              <a:spcAft>
                <a:spcPts val="0"/>
              </a:spcAft>
              <a:buNone/>
            </a:pPr>
            <a:r>
              <a:rPr lang="ja-JP" sz="2000" dirty="0" smtClean="0">
                <a:solidFill>
                  <a:srgbClr val="FF0000"/>
                </a:solidFill>
                <a:latin typeface="ＭＳ ゴシック" panose="020B0609070205080204" pitchFamily="49" charset="-128"/>
                <a:ea typeface="ＭＳ ゴシック" panose="020B0609070205080204" pitchFamily="49" charset="-128"/>
                <a:cs typeface="Cambria"/>
                <a:sym typeface="Cambria"/>
              </a:rPr>
              <a:t>※効果が</a:t>
            </a:r>
            <a:r>
              <a:rPr lang="ja-JP" altLang="en-US" sz="2000" dirty="0">
                <a:solidFill>
                  <a:srgbClr val="FF0000"/>
                </a:solidFill>
                <a:latin typeface="ＭＳ ゴシック" panose="020B0609070205080204" pitchFamily="49" charset="-128"/>
                <a:ea typeface="ＭＳ ゴシック" panose="020B0609070205080204" pitchFamily="49" charset="-128"/>
                <a:cs typeface="Cambria"/>
                <a:sym typeface="Cambria"/>
              </a:rPr>
              <a:t>見られた</a:t>
            </a:r>
            <a:r>
              <a:rPr lang="ja-JP" sz="2000" dirty="0" smtClean="0">
                <a:solidFill>
                  <a:srgbClr val="FF0000"/>
                </a:solidFill>
                <a:latin typeface="ＭＳ ゴシック" panose="020B0609070205080204" pitchFamily="49" charset="-128"/>
                <a:ea typeface="ＭＳ ゴシック" panose="020B0609070205080204" pitchFamily="49" charset="-128"/>
                <a:cs typeface="Cambria"/>
                <a:sym typeface="Cambria"/>
              </a:rPr>
              <a:t>場合</a:t>
            </a:r>
            <a:endParaRPr lang="en-US" altLang="ja-JP" sz="2000" dirty="0">
              <a:solidFill>
                <a:srgbClr val="FF0000"/>
              </a:solidFill>
              <a:latin typeface="ＭＳ ゴシック" panose="020B0609070205080204" pitchFamily="49" charset="-128"/>
              <a:ea typeface="ＭＳ ゴシック" panose="020B0609070205080204" pitchFamily="49" charset="-128"/>
              <a:cs typeface="Cambria"/>
              <a:sym typeface="Cambria"/>
            </a:endParaRPr>
          </a:p>
          <a:p>
            <a:pPr marL="0" marR="0" lvl="0" indent="0" algn="l" rtl="0">
              <a:spcBef>
                <a:spcPts val="0"/>
              </a:spcBef>
              <a:spcAft>
                <a:spcPts val="0"/>
              </a:spcAft>
              <a:buNone/>
            </a:pPr>
            <a:r>
              <a:rPr lang="ja-JP" altLang="en-US" sz="2000" dirty="0" smtClean="0">
                <a:solidFill>
                  <a:srgbClr val="FF0000"/>
                </a:solidFill>
                <a:latin typeface="ＭＳ ゴシック" panose="020B0609070205080204" pitchFamily="49" charset="-128"/>
                <a:ea typeface="ＭＳ ゴシック" panose="020B0609070205080204" pitchFamily="49" charset="-128"/>
                <a:cs typeface="Cambria"/>
                <a:sym typeface="Cambria"/>
              </a:rPr>
              <a:t>　⇒</a:t>
            </a:r>
            <a:r>
              <a:rPr lang="ja-JP" sz="2000" dirty="0" smtClean="0">
                <a:solidFill>
                  <a:srgbClr val="FF0000"/>
                </a:solidFill>
                <a:latin typeface="ＭＳ ゴシック" panose="020B0609070205080204" pitchFamily="49" charset="-128"/>
                <a:ea typeface="ＭＳ ゴシック" panose="020B0609070205080204" pitchFamily="49" charset="-128"/>
                <a:cs typeface="Cambria"/>
                <a:sym typeface="Cambria"/>
              </a:rPr>
              <a:t>工夫したこと</a:t>
            </a:r>
            <a:r>
              <a:rPr lang="ja-JP" altLang="en-US" sz="2000" dirty="0" smtClean="0">
                <a:solidFill>
                  <a:srgbClr val="FF0000"/>
                </a:solidFill>
                <a:latin typeface="ＭＳ ゴシック" panose="020B0609070205080204" pitchFamily="49" charset="-128"/>
                <a:ea typeface="ＭＳ ゴシック" panose="020B0609070205080204" pitchFamily="49" charset="-128"/>
                <a:cs typeface="Cambria"/>
                <a:sym typeface="Cambria"/>
              </a:rPr>
              <a:t>等</a:t>
            </a:r>
            <a:r>
              <a:rPr lang="ja-JP" sz="2000" dirty="0" smtClean="0">
                <a:solidFill>
                  <a:srgbClr val="FF0000"/>
                </a:solidFill>
                <a:latin typeface="ＭＳ ゴシック" panose="020B0609070205080204" pitchFamily="49" charset="-128"/>
                <a:ea typeface="ＭＳ ゴシック" panose="020B0609070205080204" pitchFamily="49" charset="-128"/>
                <a:cs typeface="Cambria"/>
                <a:sym typeface="Cambria"/>
              </a:rPr>
              <a:t>を</a:t>
            </a:r>
            <a:r>
              <a:rPr lang="ja-JP" altLang="en-US" sz="2000" dirty="0">
                <a:solidFill>
                  <a:srgbClr val="FF0000"/>
                </a:solidFill>
                <a:latin typeface="ＭＳ ゴシック" panose="020B0609070205080204" pitchFamily="49" charset="-128"/>
                <a:ea typeface="ＭＳ ゴシック" panose="020B0609070205080204" pitchFamily="49" charset="-128"/>
                <a:cs typeface="Cambria"/>
                <a:sym typeface="Cambria"/>
              </a:rPr>
              <a:t>記入</a:t>
            </a:r>
            <a:r>
              <a:rPr lang="ja-JP" altLang="en-US" sz="2000" dirty="0" smtClean="0">
                <a:solidFill>
                  <a:srgbClr val="FF0000"/>
                </a:solidFill>
                <a:latin typeface="ＭＳ ゴシック" panose="020B0609070205080204" pitchFamily="49" charset="-128"/>
                <a:ea typeface="ＭＳ ゴシック" panose="020B0609070205080204" pitchFamily="49" charset="-128"/>
                <a:cs typeface="Cambria"/>
                <a:sym typeface="Cambria"/>
              </a:rPr>
              <a:t>し</a:t>
            </a:r>
            <a:r>
              <a:rPr lang="ja-JP" altLang="en-US" sz="2000" dirty="0" err="1" smtClean="0">
                <a:solidFill>
                  <a:srgbClr val="FF0000"/>
                </a:solidFill>
                <a:latin typeface="ＭＳ ゴシック" panose="020B0609070205080204" pitchFamily="49" charset="-128"/>
                <a:ea typeface="ＭＳ ゴシック" panose="020B0609070205080204" pitchFamily="49" charset="-128"/>
                <a:cs typeface="Cambria"/>
                <a:sym typeface="Cambria"/>
              </a:rPr>
              <a:t>ま</a:t>
            </a:r>
            <a:endParaRPr lang="en-US" altLang="ja-JP" sz="2000" dirty="0" smtClean="0">
              <a:solidFill>
                <a:srgbClr val="FF0000"/>
              </a:solidFill>
              <a:latin typeface="ＭＳ ゴシック" panose="020B0609070205080204" pitchFamily="49" charset="-128"/>
              <a:ea typeface="ＭＳ ゴシック" panose="020B0609070205080204" pitchFamily="49" charset="-128"/>
              <a:cs typeface="Cambria"/>
              <a:sym typeface="Cambria"/>
            </a:endParaRPr>
          </a:p>
          <a:p>
            <a:pPr marL="0" marR="0" lvl="0" indent="0" algn="l" rtl="0">
              <a:spcBef>
                <a:spcPts val="0"/>
              </a:spcBef>
              <a:spcAft>
                <a:spcPts val="0"/>
              </a:spcAft>
              <a:buNone/>
            </a:pPr>
            <a:r>
              <a:rPr lang="ja-JP" altLang="en-US" sz="2000" dirty="0">
                <a:solidFill>
                  <a:srgbClr val="FF0000"/>
                </a:solidFill>
                <a:latin typeface="ＭＳ ゴシック" panose="020B0609070205080204" pitchFamily="49" charset="-128"/>
                <a:ea typeface="ＭＳ ゴシック" panose="020B0609070205080204" pitchFamily="49" charset="-128"/>
                <a:cs typeface="Cambria"/>
                <a:sym typeface="Cambria"/>
              </a:rPr>
              <a:t>　</a:t>
            </a:r>
            <a:r>
              <a:rPr lang="ja-JP" altLang="en-US" sz="2000" dirty="0" smtClean="0">
                <a:solidFill>
                  <a:srgbClr val="FF0000"/>
                </a:solidFill>
                <a:latin typeface="ＭＳ ゴシック" panose="020B0609070205080204" pitchFamily="49" charset="-128"/>
                <a:ea typeface="ＭＳ ゴシック" panose="020B0609070205080204" pitchFamily="49" charset="-128"/>
                <a:cs typeface="Cambria"/>
                <a:sym typeface="Cambria"/>
              </a:rPr>
              <a:t>　しょう。</a:t>
            </a:r>
            <a:endParaRPr sz="2000" dirty="0">
              <a:solidFill>
                <a:srgbClr val="FF0000"/>
              </a:solidFill>
              <a:latin typeface="ＭＳ ゴシック" panose="020B0609070205080204" pitchFamily="49" charset="-128"/>
              <a:ea typeface="ＭＳ ゴシック" panose="020B0609070205080204" pitchFamily="49" charset="-128"/>
              <a:cs typeface="Cambria"/>
              <a:sym typeface="Cambria"/>
            </a:endParaRPr>
          </a:p>
          <a:p>
            <a:pPr marL="0" marR="0" lvl="0" indent="0" algn="l" rtl="0">
              <a:spcBef>
                <a:spcPts val="0"/>
              </a:spcBef>
              <a:spcAft>
                <a:spcPts val="0"/>
              </a:spcAft>
              <a:buNone/>
            </a:pPr>
            <a:r>
              <a:rPr lang="ja-JP" sz="2000" dirty="0" smtClean="0">
                <a:solidFill>
                  <a:srgbClr val="FF0000"/>
                </a:solidFill>
                <a:latin typeface="ＭＳ ゴシック" panose="020B0609070205080204" pitchFamily="49" charset="-128"/>
                <a:ea typeface="ＭＳ ゴシック" panose="020B0609070205080204" pitchFamily="49" charset="-128"/>
                <a:cs typeface="Cambria"/>
                <a:sym typeface="Cambria"/>
              </a:rPr>
              <a:t>※効果が</a:t>
            </a:r>
            <a:r>
              <a:rPr lang="ja-JP" altLang="en-US" sz="2000" dirty="0">
                <a:solidFill>
                  <a:srgbClr val="FF0000"/>
                </a:solidFill>
                <a:latin typeface="ＭＳ ゴシック" panose="020B0609070205080204" pitchFamily="49" charset="-128"/>
                <a:ea typeface="ＭＳ ゴシック" panose="020B0609070205080204" pitchFamily="49" charset="-128"/>
                <a:cs typeface="Cambria"/>
                <a:sym typeface="Cambria"/>
              </a:rPr>
              <a:t>見られなかった</a:t>
            </a:r>
            <a:r>
              <a:rPr lang="ja-JP" sz="2000" dirty="0" smtClean="0">
                <a:solidFill>
                  <a:srgbClr val="FF0000"/>
                </a:solidFill>
                <a:latin typeface="ＭＳ ゴシック" panose="020B0609070205080204" pitchFamily="49" charset="-128"/>
                <a:ea typeface="ＭＳ ゴシック" panose="020B0609070205080204" pitchFamily="49" charset="-128"/>
                <a:cs typeface="Cambria"/>
                <a:sym typeface="Cambria"/>
              </a:rPr>
              <a:t>場合</a:t>
            </a:r>
            <a:endParaRPr lang="en-US" altLang="ja-JP" sz="2000" dirty="0" smtClean="0">
              <a:solidFill>
                <a:srgbClr val="FF0000"/>
              </a:solidFill>
              <a:latin typeface="ＭＳ ゴシック" panose="020B0609070205080204" pitchFamily="49" charset="-128"/>
              <a:ea typeface="ＭＳ ゴシック" panose="020B0609070205080204" pitchFamily="49" charset="-128"/>
              <a:cs typeface="Cambria"/>
              <a:sym typeface="Cambria"/>
            </a:endParaRPr>
          </a:p>
          <a:p>
            <a:pPr marL="0" marR="0" lvl="0" indent="0" algn="l" rtl="0">
              <a:spcBef>
                <a:spcPts val="0"/>
              </a:spcBef>
              <a:spcAft>
                <a:spcPts val="0"/>
              </a:spcAft>
              <a:buNone/>
            </a:pPr>
            <a:r>
              <a:rPr lang="ja-JP" altLang="en-US" sz="2000" dirty="0">
                <a:solidFill>
                  <a:srgbClr val="FF0000"/>
                </a:solidFill>
                <a:latin typeface="ＭＳ ゴシック" panose="020B0609070205080204" pitchFamily="49" charset="-128"/>
                <a:ea typeface="ＭＳ ゴシック" panose="020B0609070205080204" pitchFamily="49" charset="-128"/>
                <a:cs typeface="Cambria"/>
                <a:sym typeface="Cambria"/>
              </a:rPr>
              <a:t>　</a:t>
            </a:r>
            <a:r>
              <a:rPr lang="ja-JP" altLang="en-US" sz="2000" dirty="0" smtClean="0">
                <a:solidFill>
                  <a:srgbClr val="FF0000"/>
                </a:solidFill>
                <a:latin typeface="ＭＳ ゴシック" panose="020B0609070205080204" pitchFamily="49" charset="-128"/>
                <a:ea typeface="ＭＳ ゴシック" panose="020B0609070205080204" pitchFamily="49" charset="-128"/>
                <a:cs typeface="Cambria"/>
                <a:sym typeface="Cambria"/>
              </a:rPr>
              <a:t>⇒今後の</a:t>
            </a:r>
            <a:r>
              <a:rPr lang="ja-JP" sz="2000" dirty="0" smtClean="0">
                <a:solidFill>
                  <a:srgbClr val="FF0000"/>
                </a:solidFill>
                <a:latin typeface="ＭＳ ゴシック" panose="020B0609070205080204" pitchFamily="49" charset="-128"/>
                <a:ea typeface="ＭＳ ゴシック" panose="020B0609070205080204" pitchFamily="49" charset="-128"/>
                <a:cs typeface="Cambria"/>
                <a:sym typeface="Cambria"/>
              </a:rPr>
              <a:t>改善策</a:t>
            </a:r>
            <a:r>
              <a:rPr lang="ja-JP" altLang="en-US" sz="2000" dirty="0" smtClean="0">
                <a:solidFill>
                  <a:srgbClr val="FF0000"/>
                </a:solidFill>
                <a:latin typeface="ＭＳ ゴシック" panose="020B0609070205080204" pitchFamily="49" charset="-128"/>
                <a:ea typeface="ＭＳ ゴシック" panose="020B0609070205080204" pitchFamily="49" charset="-128"/>
                <a:cs typeface="Cambria"/>
                <a:sym typeface="Cambria"/>
              </a:rPr>
              <a:t>等</a:t>
            </a:r>
            <a:r>
              <a:rPr lang="ja-JP" sz="2000" dirty="0" smtClean="0">
                <a:solidFill>
                  <a:srgbClr val="FF0000"/>
                </a:solidFill>
                <a:latin typeface="ＭＳ ゴシック" panose="020B0609070205080204" pitchFamily="49" charset="-128"/>
                <a:ea typeface="ＭＳ ゴシック" panose="020B0609070205080204" pitchFamily="49" charset="-128"/>
                <a:cs typeface="Cambria"/>
                <a:sym typeface="Cambria"/>
              </a:rPr>
              <a:t>を</a:t>
            </a:r>
            <a:r>
              <a:rPr lang="ja-JP" altLang="en-US" sz="2000" dirty="0" smtClean="0">
                <a:solidFill>
                  <a:srgbClr val="FF0000"/>
                </a:solidFill>
                <a:latin typeface="ＭＳ ゴシック" panose="020B0609070205080204" pitchFamily="49" charset="-128"/>
                <a:ea typeface="ＭＳ ゴシック" panose="020B0609070205080204" pitchFamily="49" charset="-128"/>
                <a:cs typeface="Cambria"/>
                <a:sym typeface="Cambria"/>
              </a:rPr>
              <a:t>記入し</a:t>
            </a:r>
            <a:r>
              <a:rPr lang="ja-JP" altLang="en-US" sz="2000" dirty="0" err="1" smtClean="0">
                <a:solidFill>
                  <a:srgbClr val="FF0000"/>
                </a:solidFill>
                <a:latin typeface="ＭＳ ゴシック" panose="020B0609070205080204" pitchFamily="49" charset="-128"/>
                <a:ea typeface="ＭＳ ゴシック" panose="020B0609070205080204" pitchFamily="49" charset="-128"/>
                <a:cs typeface="Cambria"/>
                <a:sym typeface="Cambria"/>
              </a:rPr>
              <a:t>ま</a:t>
            </a:r>
            <a:r>
              <a:rPr lang="ja-JP" altLang="en-US" sz="2000" dirty="0" smtClean="0">
                <a:solidFill>
                  <a:srgbClr val="FF0000"/>
                </a:solidFill>
                <a:latin typeface="ＭＳ ゴシック" panose="020B0609070205080204" pitchFamily="49" charset="-128"/>
                <a:ea typeface="ＭＳ ゴシック" panose="020B0609070205080204" pitchFamily="49" charset="-128"/>
                <a:cs typeface="Cambria"/>
                <a:sym typeface="Cambria"/>
              </a:rPr>
              <a:t>　　　</a:t>
            </a:r>
            <a:endParaRPr lang="en-US" altLang="ja-JP" sz="2000" dirty="0" smtClean="0">
              <a:solidFill>
                <a:srgbClr val="FF0000"/>
              </a:solidFill>
              <a:latin typeface="ＭＳ ゴシック" panose="020B0609070205080204" pitchFamily="49" charset="-128"/>
              <a:ea typeface="ＭＳ ゴシック" panose="020B0609070205080204" pitchFamily="49" charset="-128"/>
              <a:cs typeface="Cambria"/>
              <a:sym typeface="Cambria"/>
            </a:endParaRPr>
          </a:p>
          <a:p>
            <a:r>
              <a:rPr lang="ja-JP" altLang="en-US" sz="2000" dirty="0">
                <a:solidFill>
                  <a:srgbClr val="FF0000"/>
                </a:solidFill>
                <a:latin typeface="ＭＳ ゴシック" panose="020B0609070205080204" pitchFamily="49" charset="-128"/>
                <a:ea typeface="ＭＳ ゴシック" panose="020B0609070205080204" pitchFamily="49" charset="-128"/>
                <a:cs typeface="Cambria"/>
                <a:sym typeface="Cambria"/>
              </a:rPr>
              <a:t>　</a:t>
            </a:r>
            <a:r>
              <a:rPr lang="ja-JP" altLang="en-US" sz="2000" dirty="0" smtClean="0">
                <a:solidFill>
                  <a:srgbClr val="FF0000"/>
                </a:solidFill>
                <a:latin typeface="ＭＳ ゴシック" panose="020B0609070205080204" pitchFamily="49" charset="-128"/>
                <a:ea typeface="ＭＳ ゴシック" panose="020B0609070205080204" pitchFamily="49" charset="-128"/>
                <a:cs typeface="Cambria"/>
                <a:sym typeface="Cambria"/>
              </a:rPr>
              <a:t>　しょう。</a:t>
            </a:r>
            <a:endParaRPr lang="en-US" altLang="ja-JP" sz="2000" dirty="0" smtClean="0">
              <a:solidFill>
                <a:srgbClr val="FF0000"/>
              </a:solidFill>
              <a:latin typeface="ＭＳ ゴシック" panose="020B0609070205080204" pitchFamily="49" charset="-128"/>
              <a:ea typeface="ＭＳ ゴシック" panose="020B0609070205080204" pitchFamily="49" charset="-128"/>
              <a:cs typeface="Cambria"/>
              <a:sym typeface="Cambria"/>
            </a:endParaRPr>
          </a:p>
          <a:p>
            <a:pPr marL="0" marR="0" lvl="0" indent="0" algn="l" rtl="0">
              <a:spcBef>
                <a:spcPts val="0"/>
              </a:spcBef>
              <a:spcAft>
                <a:spcPts val="0"/>
              </a:spcAft>
              <a:buNone/>
            </a:pPr>
            <a:endParaRPr sz="2000" dirty="0">
              <a:solidFill>
                <a:srgbClr val="FF0000"/>
              </a:solidFill>
              <a:latin typeface="ＭＳ ゴシック" panose="020B0609070205080204" pitchFamily="49" charset="-128"/>
              <a:ea typeface="ＭＳ ゴシック" panose="020B0609070205080204" pitchFamily="49" charset="-128"/>
              <a:cs typeface="Cambria"/>
              <a:sym typeface="Cambria"/>
            </a:endParaRPr>
          </a:p>
        </p:txBody>
      </p:sp>
      <p:sp>
        <p:nvSpPr>
          <p:cNvPr id="11" name="Google Shape;193;p5"/>
          <p:cNvSpPr/>
          <p:nvPr/>
        </p:nvSpPr>
        <p:spPr>
          <a:xfrm>
            <a:off x="0" y="4235"/>
            <a:ext cx="9144000" cy="608162"/>
          </a:xfrm>
          <a:prstGeom prst="rect">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68569" tIns="34275" rIns="68569" bIns="34275" anchor="ctr" anchorCtr="0">
            <a:noAutofit/>
          </a:bodyPr>
          <a:lstStyle/>
          <a:p>
            <a:r>
              <a:rPr lang="ja-JP" altLang="en-US" sz="2800" dirty="0" smtClean="0">
                <a:solidFill>
                  <a:schemeClr val="lt1"/>
                </a:solidFill>
                <a:latin typeface="ＭＳ ゴシック" panose="020B0609070205080204" pitchFamily="49" charset="-128"/>
                <a:ea typeface="ＭＳ ゴシック" panose="020B0609070205080204" pitchFamily="49" charset="-128"/>
              </a:rPr>
              <a:t>２　</a:t>
            </a:r>
            <a:r>
              <a:rPr lang="ja-JP" altLang="en-US" sz="2800" dirty="0">
                <a:solidFill>
                  <a:schemeClr val="lt1"/>
                </a:solidFill>
                <a:latin typeface="ＭＳ ゴシック" panose="020B0609070205080204" pitchFamily="49" charset="-128"/>
                <a:ea typeface="ＭＳ ゴシック" panose="020B0609070205080204" pitchFamily="49" charset="-128"/>
              </a:rPr>
              <a:t>演習（</a:t>
            </a:r>
            <a:r>
              <a:rPr lang="ja-JP" altLang="en-US" sz="2800" dirty="0" smtClean="0">
                <a:solidFill>
                  <a:schemeClr val="lt1"/>
                </a:solidFill>
                <a:latin typeface="ＭＳ ゴシック" panose="020B0609070205080204" pitchFamily="49" charset="-128"/>
                <a:ea typeface="ＭＳ ゴシック" panose="020B0609070205080204" pitchFamily="49" charset="-128"/>
              </a:rPr>
              <a:t>個人）</a:t>
            </a:r>
            <a:endParaRPr sz="2800" dirty="0">
              <a:solidFill>
                <a:schemeClr val="lt1"/>
              </a:solidFill>
              <a:latin typeface="ＭＳ ゴシック" panose="020B0609070205080204" pitchFamily="49" charset="-128"/>
              <a:ea typeface="ＭＳ ゴシック" panose="020B0609070205080204" pitchFamily="49" charset="-128"/>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7"/>
          <p:cNvSpPr txBox="1"/>
          <p:nvPr/>
        </p:nvSpPr>
        <p:spPr>
          <a:xfrm>
            <a:off x="201900" y="874725"/>
            <a:ext cx="8740200" cy="1862008"/>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lvl="0"/>
            <a:r>
              <a:rPr lang="ja-JP" sz="2300" dirty="0" smtClean="0">
                <a:solidFill>
                  <a:schemeClr val="dk1"/>
                </a:solidFill>
                <a:latin typeface="ＭＳ ゴシック" panose="020B0609070205080204" pitchFamily="49" charset="-128"/>
                <a:ea typeface="ＭＳ ゴシック" panose="020B0609070205080204" pitchFamily="49" charset="-128"/>
                <a:cs typeface="Calibri"/>
                <a:sym typeface="Calibri"/>
              </a:rPr>
              <a:t>（</a:t>
            </a:r>
            <a:r>
              <a:rPr lang="ja-JP" sz="2300" dirty="0">
                <a:solidFill>
                  <a:schemeClr val="dk1"/>
                </a:solidFill>
                <a:latin typeface="ＭＳ ゴシック" panose="020B0609070205080204" pitchFamily="49" charset="-128"/>
                <a:ea typeface="ＭＳ ゴシック" panose="020B0609070205080204" pitchFamily="49" charset="-128"/>
                <a:cs typeface="Calibri"/>
                <a:sym typeface="Calibri"/>
              </a:rPr>
              <a:t>例</a:t>
            </a:r>
            <a:r>
              <a:rPr lang="ja-JP" sz="2300" dirty="0" smtClean="0">
                <a:solidFill>
                  <a:schemeClr val="dk1"/>
                </a:solidFill>
                <a:latin typeface="ＭＳ ゴシック" panose="020B0609070205080204" pitchFamily="49" charset="-128"/>
                <a:ea typeface="ＭＳ ゴシック" panose="020B0609070205080204" pitchFamily="49" charset="-128"/>
                <a:cs typeface="Calibri"/>
                <a:sym typeface="Calibri"/>
              </a:rPr>
              <a:t>）</a:t>
            </a:r>
            <a:r>
              <a:rPr lang="ja-JP" altLang="en-US" sz="2300" dirty="0">
                <a:solidFill>
                  <a:schemeClr val="dk1"/>
                </a:solidFill>
                <a:latin typeface="ＭＳ ゴシック" panose="020B0609070205080204" pitchFamily="49" charset="-128"/>
                <a:ea typeface="ＭＳ ゴシック" panose="020B0609070205080204" pitchFamily="49" charset="-128"/>
                <a:cs typeface="Calibri"/>
                <a:sym typeface="Calibri"/>
              </a:rPr>
              <a:t>児童生徒が、「自分で考え取り組むことができる問いや</a:t>
            </a:r>
            <a:r>
              <a:rPr lang="ja-JP" altLang="en-US" sz="2300" dirty="0" smtClean="0">
                <a:solidFill>
                  <a:schemeClr val="dk1"/>
                </a:solidFill>
                <a:latin typeface="ＭＳ ゴシック" panose="020B0609070205080204" pitchFamily="49" charset="-128"/>
                <a:ea typeface="ＭＳ ゴシック" panose="020B0609070205080204" pitchFamily="49" charset="-128"/>
                <a:cs typeface="Calibri"/>
                <a:sym typeface="Calibri"/>
              </a:rPr>
              <a:t>学</a:t>
            </a:r>
            <a:endParaRPr lang="en-US" altLang="ja-JP" sz="2300" dirty="0" smtClean="0">
              <a:solidFill>
                <a:schemeClr val="dk1"/>
              </a:solidFill>
              <a:latin typeface="ＭＳ ゴシック" panose="020B0609070205080204" pitchFamily="49" charset="-128"/>
              <a:ea typeface="ＭＳ ゴシック" panose="020B0609070205080204" pitchFamily="49" charset="-128"/>
              <a:cs typeface="Calibri"/>
              <a:sym typeface="Calibri"/>
            </a:endParaRPr>
          </a:p>
          <a:p>
            <a:pPr lvl="0"/>
            <a:r>
              <a:rPr lang="ja-JP" altLang="en-US" sz="2300" dirty="0">
                <a:solidFill>
                  <a:schemeClr val="dk1"/>
                </a:solidFill>
                <a:latin typeface="ＭＳ ゴシック" panose="020B0609070205080204" pitchFamily="49" charset="-128"/>
                <a:ea typeface="ＭＳ ゴシック" panose="020B0609070205080204" pitchFamily="49" charset="-128"/>
                <a:cs typeface="Calibri"/>
                <a:sym typeface="Calibri"/>
              </a:rPr>
              <a:t>　</a:t>
            </a:r>
            <a:r>
              <a:rPr lang="ja-JP" altLang="en-US" sz="2300" dirty="0" smtClean="0">
                <a:solidFill>
                  <a:schemeClr val="dk1"/>
                </a:solidFill>
                <a:latin typeface="ＭＳ ゴシック" panose="020B0609070205080204" pitchFamily="49" charset="-128"/>
                <a:ea typeface="ＭＳ ゴシック" panose="020B0609070205080204" pitchFamily="49" charset="-128"/>
                <a:cs typeface="Calibri"/>
                <a:sym typeface="Calibri"/>
              </a:rPr>
              <a:t>　　習</a:t>
            </a:r>
            <a:r>
              <a:rPr lang="ja-JP" altLang="en-US" sz="2300" dirty="0">
                <a:solidFill>
                  <a:schemeClr val="dk1"/>
                </a:solidFill>
                <a:latin typeface="ＭＳ ゴシック" panose="020B0609070205080204" pitchFamily="49" charset="-128"/>
                <a:ea typeface="ＭＳ ゴシック" panose="020B0609070205080204" pitchFamily="49" charset="-128"/>
                <a:cs typeface="Calibri"/>
                <a:sym typeface="Calibri"/>
              </a:rPr>
              <a:t>課題とするには、どのような工夫が必要でしょうか。</a:t>
            </a:r>
            <a:r>
              <a:rPr lang="ja-JP" altLang="en-US" sz="2300" dirty="0" smtClean="0">
                <a:solidFill>
                  <a:schemeClr val="dk1"/>
                </a:solidFill>
                <a:latin typeface="ＭＳ ゴシック" panose="020B0609070205080204" pitchFamily="49" charset="-128"/>
                <a:ea typeface="ＭＳ ゴシック" panose="020B0609070205080204" pitchFamily="49" charset="-128"/>
                <a:cs typeface="Calibri"/>
                <a:sym typeface="Calibri"/>
              </a:rPr>
              <a:t>」</a:t>
            </a:r>
            <a:endParaRPr lang="en-US" altLang="ja-JP" sz="2300" dirty="0" smtClean="0">
              <a:solidFill>
                <a:schemeClr val="dk1"/>
              </a:solidFill>
              <a:latin typeface="ＭＳ ゴシック" panose="020B0609070205080204" pitchFamily="49" charset="-128"/>
              <a:ea typeface="ＭＳ ゴシック" panose="020B0609070205080204" pitchFamily="49" charset="-128"/>
              <a:cs typeface="Calibri"/>
              <a:sym typeface="Calibri"/>
            </a:endParaRPr>
          </a:p>
          <a:p>
            <a:pPr lvl="0"/>
            <a:r>
              <a:rPr lang="ja-JP" altLang="en-US" sz="2300" dirty="0">
                <a:solidFill>
                  <a:schemeClr val="dk1"/>
                </a:solidFill>
                <a:latin typeface="ＭＳ ゴシック" panose="020B0609070205080204" pitchFamily="49" charset="-128"/>
                <a:ea typeface="ＭＳ ゴシック" panose="020B0609070205080204" pitchFamily="49" charset="-128"/>
                <a:cs typeface="Calibri"/>
                <a:sym typeface="Calibri"/>
              </a:rPr>
              <a:t>　</a:t>
            </a:r>
            <a:r>
              <a:rPr lang="ja-JP" altLang="en-US" sz="2300" dirty="0" smtClean="0">
                <a:solidFill>
                  <a:schemeClr val="dk1"/>
                </a:solidFill>
                <a:latin typeface="ＭＳ ゴシック" panose="020B0609070205080204" pitchFamily="49" charset="-128"/>
                <a:ea typeface="ＭＳ ゴシック" panose="020B0609070205080204" pitchFamily="49" charset="-128"/>
                <a:cs typeface="Calibri"/>
                <a:sym typeface="Calibri"/>
              </a:rPr>
              <a:t>　　</a:t>
            </a:r>
            <a:r>
              <a:rPr lang="ja-JP" sz="2300" dirty="0" smtClean="0">
                <a:solidFill>
                  <a:schemeClr val="dk1"/>
                </a:solidFill>
                <a:latin typeface="ＭＳ ゴシック" panose="020B0609070205080204" pitchFamily="49" charset="-128"/>
                <a:ea typeface="ＭＳ ゴシック" panose="020B0609070205080204" pitchFamily="49" charset="-128"/>
                <a:cs typeface="Calibri"/>
                <a:sym typeface="Calibri"/>
              </a:rPr>
              <a:t>グループで</a:t>
            </a:r>
            <a:r>
              <a:rPr lang="ja-JP" altLang="en-US" sz="2300" dirty="0">
                <a:solidFill>
                  <a:schemeClr val="dk1"/>
                </a:solidFill>
                <a:latin typeface="ＭＳ ゴシック" panose="020B0609070205080204" pitchFamily="49" charset="-128"/>
                <a:ea typeface="ＭＳ ゴシック" panose="020B0609070205080204" pitchFamily="49" charset="-128"/>
                <a:cs typeface="Calibri"/>
                <a:sym typeface="Calibri"/>
              </a:rPr>
              <a:t>意見を</a:t>
            </a:r>
            <a:r>
              <a:rPr lang="ja-JP" altLang="en-US" sz="2300" dirty="0" smtClean="0">
                <a:solidFill>
                  <a:schemeClr val="dk1"/>
                </a:solidFill>
                <a:latin typeface="ＭＳ ゴシック" panose="020B0609070205080204" pitchFamily="49" charset="-128"/>
                <a:ea typeface="ＭＳ ゴシック" panose="020B0609070205080204" pitchFamily="49" charset="-128"/>
                <a:cs typeface="Calibri"/>
                <a:sym typeface="Calibri"/>
              </a:rPr>
              <a:t>交流しましょう</a:t>
            </a:r>
            <a:r>
              <a:rPr lang="ja-JP" sz="2300" dirty="0" smtClean="0">
                <a:solidFill>
                  <a:schemeClr val="dk1"/>
                </a:solidFill>
                <a:latin typeface="ＭＳ ゴシック" panose="020B0609070205080204" pitchFamily="49" charset="-128"/>
                <a:ea typeface="ＭＳ ゴシック" panose="020B0609070205080204" pitchFamily="49" charset="-128"/>
                <a:cs typeface="Calibri"/>
                <a:sym typeface="Calibri"/>
              </a:rPr>
              <a:t>。</a:t>
            </a:r>
            <a:endParaRPr sz="2300" dirty="0">
              <a:solidFill>
                <a:schemeClr val="dk1"/>
              </a:solidFill>
              <a:latin typeface="ＭＳ ゴシック" panose="020B0609070205080204" pitchFamily="49" charset="-128"/>
              <a:ea typeface="ＭＳ ゴシック" panose="020B0609070205080204" pitchFamily="49" charset="-128"/>
              <a:cs typeface="Calibri"/>
              <a:sym typeface="Calibri"/>
            </a:endParaRPr>
          </a:p>
          <a:p>
            <a:pPr lvl="0"/>
            <a:r>
              <a:rPr lang="ja-JP" sz="2300" dirty="0">
                <a:solidFill>
                  <a:schemeClr val="dk1"/>
                </a:solidFill>
                <a:latin typeface="ＭＳ ゴシック" panose="020B0609070205080204" pitchFamily="49" charset="-128"/>
                <a:ea typeface="ＭＳ ゴシック" panose="020B0609070205080204" pitchFamily="49" charset="-128"/>
                <a:cs typeface="Calibri"/>
                <a:sym typeface="Calibri"/>
              </a:rPr>
              <a:t>　</a:t>
            </a:r>
            <a:r>
              <a:rPr lang="en-US" altLang="ja-JP" sz="2300" dirty="0">
                <a:solidFill>
                  <a:schemeClr val="dk1"/>
                </a:solidFill>
                <a:latin typeface="ＭＳ ゴシック" panose="020B0609070205080204" pitchFamily="49" charset="-128"/>
                <a:ea typeface="ＭＳ ゴシック" panose="020B0609070205080204" pitchFamily="49" charset="-128"/>
                <a:cs typeface="Calibri"/>
                <a:sym typeface="Calibri"/>
              </a:rPr>
              <a:t>※</a:t>
            </a:r>
            <a:r>
              <a:rPr lang="ja-JP" altLang="en-US" sz="2300" dirty="0">
                <a:solidFill>
                  <a:schemeClr val="dk1"/>
                </a:solidFill>
                <a:latin typeface="ＭＳ ゴシック" panose="020B0609070205080204" pitchFamily="49" charset="-128"/>
                <a:ea typeface="ＭＳ ゴシック" panose="020B0609070205080204" pitchFamily="49" charset="-128"/>
                <a:cs typeface="Calibri"/>
                <a:sym typeface="Calibri"/>
              </a:rPr>
              <a:t>事前に準備した自分の授業の動画や板書の写真を</a:t>
            </a:r>
            <a:r>
              <a:rPr lang="ja-JP" altLang="en-US" sz="2300" dirty="0" smtClean="0">
                <a:solidFill>
                  <a:schemeClr val="dk1"/>
                </a:solidFill>
                <a:latin typeface="ＭＳ ゴシック" panose="020B0609070205080204" pitchFamily="49" charset="-128"/>
                <a:ea typeface="ＭＳ ゴシック" panose="020B0609070205080204" pitchFamily="49" charset="-128"/>
                <a:cs typeface="Calibri"/>
                <a:sym typeface="Calibri"/>
              </a:rPr>
              <a:t>示しながら</a:t>
            </a:r>
            <a:endParaRPr lang="en-US" altLang="ja-JP" sz="2300" dirty="0" smtClean="0">
              <a:solidFill>
                <a:schemeClr val="dk1"/>
              </a:solidFill>
              <a:latin typeface="ＭＳ ゴシック" panose="020B0609070205080204" pitchFamily="49" charset="-128"/>
              <a:ea typeface="ＭＳ ゴシック" panose="020B0609070205080204" pitchFamily="49" charset="-128"/>
              <a:cs typeface="Calibri"/>
              <a:sym typeface="Calibri"/>
            </a:endParaRPr>
          </a:p>
          <a:p>
            <a:pPr lvl="0"/>
            <a:r>
              <a:rPr lang="ja-JP" altLang="en-US" sz="2300" dirty="0">
                <a:solidFill>
                  <a:schemeClr val="dk1"/>
                </a:solidFill>
                <a:latin typeface="ＭＳ ゴシック" panose="020B0609070205080204" pitchFamily="49" charset="-128"/>
                <a:ea typeface="ＭＳ ゴシック" panose="020B0609070205080204" pitchFamily="49" charset="-128"/>
                <a:cs typeface="Calibri"/>
                <a:sym typeface="Calibri"/>
              </a:rPr>
              <a:t>　</a:t>
            </a:r>
            <a:r>
              <a:rPr lang="ja-JP" altLang="en-US" sz="2300" dirty="0" smtClean="0">
                <a:solidFill>
                  <a:schemeClr val="dk1"/>
                </a:solidFill>
                <a:latin typeface="ＭＳ ゴシック" panose="020B0609070205080204" pitchFamily="49" charset="-128"/>
                <a:ea typeface="ＭＳ ゴシック" panose="020B0609070205080204" pitchFamily="49" charset="-128"/>
                <a:cs typeface="Calibri"/>
                <a:sym typeface="Calibri"/>
              </a:rPr>
              <a:t>　意見</a:t>
            </a:r>
            <a:r>
              <a:rPr lang="ja-JP" altLang="en-US" sz="2300" dirty="0">
                <a:solidFill>
                  <a:schemeClr val="dk1"/>
                </a:solidFill>
                <a:latin typeface="ＭＳ ゴシック" panose="020B0609070205080204" pitchFamily="49" charset="-128"/>
                <a:ea typeface="ＭＳ ゴシック" panose="020B0609070205080204" pitchFamily="49" charset="-128"/>
                <a:cs typeface="Calibri"/>
                <a:sym typeface="Calibri"/>
              </a:rPr>
              <a:t>を交流することも考えられます</a:t>
            </a:r>
            <a:r>
              <a:rPr lang="ja-JP" altLang="en-US" sz="2300" dirty="0" smtClean="0">
                <a:solidFill>
                  <a:schemeClr val="dk1"/>
                </a:solidFill>
                <a:latin typeface="ＭＳ ゴシック" panose="020B0609070205080204" pitchFamily="49" charset="-128"/>
                <a:ea typeface="ＭＳ ゴシック" panose="020B0609070205080204" pitchFamily="49" charset="-128"/>
                <a:cs typeface="Calibri"/>
                <a:sym typeface="Calibri"/>
              </a:rPr>
              <a:t>。</a:t>
            </a:r>
            <a:endParaRPr sz="2300" dirty="0">
              <a:solidFill>
                <a:schemeClr val="dk1"/>
              </a:solidFill>
              <a:latin typeface="ＭＳ ゴシック" panose="020B0609070205080204" pitchFamily="49" charset="-128"/>
              <a:ea typeface="ＭＳ ゴシック" panose="020B0609070205080204" pitchFamily="49" charset="-128"/>
              <a:cs typeface="Calibri"/>
              <a:sym typeface="Calibri"/>
            </a:endParaRPr>
          </a:p>
        </p:txBody>
      </p:sp>
      <p:sp>
        <p:nvSpPr>
          <p:cNvPr id="173" name="Google Shape;173;p7"/>
          <p:cNvSpPr/>
          <p:nvPr/>
        </p:nvSpPr>
        <p:spPr>
          <a:xfrm>
            <a:off x="201900" y="3727173"/>
            <a:ext cx="8740308" cy="2778164"/>
          </a:xfrm>
          <a:prstGeom prst="rect">
            <a:avLst/>
          </a:prstGeom>
          <a:no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700" dirty="0">
              <a:solidFill>
                <a:schemeClr val="dk1"/>
              </a:solidFill>
              <a:latin typeface="Calibri"/>
              <a:ea typeface="Calibri"/>
              <a:cs typeface="Calibri"/>
              <a:sym typeface="Calibri"/>
            </a:endParaRPr>
          </a:p>
        </p:txBody>
      </p:sp>
      <p:sp>
        <p:nvSpPr>
          <p:cNvPr id="174" name="Google Shape;174;p7"/>
          <p:cNvSpPr/>
          <p:nvPr/>
        </p:nvSpPr>
        <p:spPr>
          <a:xfrm>
            <a:off x="201900" y="3231415"/>
            <a:ext cx="8740308" cy="495758"/>
          </a:xfrm>
          <a:prstGeom prst="rect">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algn="ctr"/>
            <a:r>
              <a:rPr lang="ja-JP" altLang="en-US" sz="2400" dirty="0" smtClean="0">
                <a:solidFill>
                  <a:schemeClr val="lt1"/>
                </a:solidFill>
                <a:latin typeface="ＭＳ ゴシック" panose="020B0609070205080204" pitchFamily="49" charset="-128"/>
                <a:ea typeface="ＭＳ ゴシック" panose="020B0609070205080204" pitchFamily="49" charset="-128"/>
                <a:cs typeface="Cambria"/>
                <a:sym typeface="Cambria"/>
              </a:rPr>
              <a:t>工夫</a:t>
            </a:r>
            <a:r>
              <a:rPr lang="ja-JP" sz="2400" dirty="0" smtClean="0">
                <a:solidFill>
                  <a:schemeClr val="lt1"/>
                </a:solidFill>
                <a:latin typeface="ＭＳ ゴシック" panose="020B0609070205080204" pitchFamily="49" charset="-128"/>
                <a:ea typeface="ＭＳ ゴシック" panose="020B0609070205080204" pitchFamily="49" charset="-128"/>
                <a:cs typeface="Cambria"/>
                <a:sym typeface="Cambria"/>
              </a:rPr>
              <a:t>または</a:t>
            </a:r>
            <a:r>
              <a:rPr lang="ja-JP" altLang="ja-JP" sz="2400" dirty="0">
                <a:solidFill>
                  <a:schemeClr val="lt1"/>
                </a:solidFill>
                <a:latin typeface="ＭＳ ゴシック" panose="020B0609070205080204" pitchFamily="49" charset="-128"/>
                <a:ea typeface="ＭＳ ゴシック" panose="020B0609070205080204" pitchFamily="49" charset="-128"/>
                <a:cs typeface="Cambria"/>
                <a:sym typeface="Cambria"/>
              </a:rPr>
              <a:t>改善</a:t>
            </a:r>
            <a:r>
              <a:rPr lang="ja-JP" altLang="ja-JP" sz="2400" dirty="0" smtClean="0">
                <a:solidFill>
                  <a:schemeClr val="lt1"/>
                </a:solidFill>
                <a:latin typeface="ＭＳ ゴシック" panose="020B0609070205080204" pitchFamily="49" charset="-128"/>
                <a:ea typeface="ＭＳ ゴシック" panose="020B0609070205080204" pitchFamily="49" charset="-128"/>
                <a:cs typeface="Cambria"/>
                <a:sym typeface="Cambria"/>
              </a:rPr>
              <a:t>策</a:t>
            </a:r>
            <a:r>
              <a:rPr lang="ja-JP" altLang="en-US" sz="2400" dirty="0" smtClean="0">
                <a:solidFill>
                  <a:schemeClr val="lt1"/>
                </a:solidFill>
                <a:latin typeface="ＭＳ ゴシック" panose="020B0609070205080204" pitchFamily="49" charset="-128"/>
                <a:ea typeface="ＭＳ ゴシック" panose="020B0609070205080204" pitchFamily="49" charset="-128"/>
                <a:cs typeface="Cambria"/>
                <a:sym typeface="Cambria"/>
              </a:rPr>
              <a:t>（グループで整理したもの）</a:t>
            </a:r>
            <a:endParaRPr sz="2400" dirty="0">
              <a:solidFill>
                <a:schemeClr val="lt1"/>
              </a:solidFill>
              <a:latin typeface="ＭＳ ゴシック" panose="020B0609070205080204" pitchFamily="49" charset="-128"/>
              <a:ea typeface="ＭＳ ゴシック" panose="020B0609070205080204" pitchFamily="49" charset="-128"/>
              <a:cs typeface="Cambria"/>
              <a:sym typeface="Cambria"/>
            </a:endParaRPr>
          </a:p>
        </p:txBody>
      </p:sp>
      <p:sp>
        <p:nvSpPr>
          <p:cNvPr id="6" name="Google Shape;193;p5"/>
          <p:cNvSpPr/>
          <p:nvPr/>
        </p:nvSpPr>
        <p:spPr>
          <a:xfrm>
            <a:off x="0" y="10055"/>
            <a:ext cx="9144000" cy="608162"/>
          </a:xfrm>
          <a:prstGeom prst="rect">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68569" tIns="34275" rIns="68569" bIns="34275" anchor="ctr" anchorCtr="0">
            <a:noAutofit/>
          </a:bodyPr>
          <a:lstStyle/>
          <a:p>
            <a:r>
              <a:rPr lang="ja-JP" altLang="en-US" sz="2800" dirty="0">
                <a:solidFill>
                  <a:schemeClr val="lt1"/>
                </a:solidFill>
                <a:latin typeface="ＭＳ ゴシック" panose="020B0609070205080204" pitchFamily="49" charset="-128"/>
                <a:ea typeface="ＭＳ ゴシック" panose="020B0609070205080204" pitchFamily="49" charset="-128"/>
              </a:rPr>
              <a:t>２</a:t>
            </a:r>
            <a:r>
              <a:rPr lang="ja-JP" altLang="en-US" sz="2800" dirty="0" smtClean="0">
                <a:solidFill>
                  <a:schemeClr val="lt1"/>
                </a:solidFill>
                <a:latin typeface="ＭＳ ゴシック" panose="020B0609070205080204" pitchFamily="49" charset="-128"/>
                <a:ea typeface="ＭＳ ゴシック" panose="020B0609070205080204" pitchFamily="49" charset="-128"/>
              </a:rPr>
              <a:t>　演習（各グループ</a:t>
            </a:r>
            <a:r>
              <a:rPr lang="ja-JP" altLang="en-US" sz="2800" dirty="0">
                <a:solidFill>
                  <a:schemeClr val="lt1"/>
                </a:solidFill>
                <a:latin typeface="ＭＳ ゴシック" panose="020B0609070205080204" pitchFamily="49" charset="-128"/>
                <a:ea typeface="ＭＳ ゴシック" panose="020B0609070205080204" pitchFamily="49" charset="-128"/>
              </a:rPr>
              <a:t>の意見</a:t>
            </a:r>
            <a:r>
              <a:rPr lang="ja-JP" altLang="en-US" sz="2800" dirty="0" smtClean="0">
                <a:solidFill>
                  <a:schemeClr val="lt1"/>
                </a:solidFill>
                <a:latin typeface="ＭＳ ゴシック" panose="020B0609070205080204" pitchFamily="49" charset="-128"/>
                <a:ea typeface="ＭＳ ゴシック" panose="020B0609070205080204" pitchFamily="49" charset="-128"/>
              </a:rPr>
              <a:t>交流）</a:t>
            </a:r>
            <a:endParaRPr sz="2800" dirty="0">
              <a:solidFill>
                <a:schemeClr val="lt1"/>
              </a:solidFill>
              <a:latin typeface="ＭＳ ゴシック" panose="020B0609070205080204" pitchFamily="49" charset="-128"/>
              <a:ea typeface="ＭＳ ゴシック" panose="020B0609070205080204" pitchFamily="49" charset="-128"/>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80" name="Google Shape;180;p8"/>
          <p:cNvSpPr/>
          <p:nvPr/>
        </p:nvSpPr>
        <p:spPr>
          <a:xfrm>
            <a:off x="251163" y="2825086"/>
            <a:ext cx="8606000" cy="3021183"/>
          </a:xfrm>
          <a:prstGeom prst="rect">
            <a:avLst/>
          </a:prstGeom>
          <a:noFill/>
          <a:ln w="12700" cap="flat" cmpd="sng">
            <a:solidFill>
              <a:srgbClr val="42719B"/>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rtl="0">
              <a:spcBef>
                <a:spcPts val="0"/>
              </a:spcBef>
              <a:spcAft>
                <a:spcPts val="0"/>
              </a:spcAft>
              <a:buNone/>
            </a:pPr>
            <a:r>
              <a:rPr lang="ja-JP" altLang="en-US" sz="2400" dirty="0" smtClean="0">
                <a:solidFill>
                  <a:schemeClr val="dk1"/>
                </a:solidFill>
                <a:latin typeface="+mn-ea"/>
                <a:ea typeface="+mn-ea"/>
                <a:cs typeface="Calibri"/>
                <a:sym typeface="Calibri"/>
              </a:rPr>
              <a:t>○研修を通して気付いたことや考えが深まったこと</a:t>
            </a:r>
            <a:endParaRPr lang="en-US" altLang="ja-JP" sz="2400" dirty="0" smtClean="0">
              <a:solidFill>
                <a:schemeClr val="dk1"/>
              </a:solidFill>
              <a:latin typeface="+mn-ea"/>
              <a:ea typeface="+mn-ea"/>
              <a:cs typeface="Calibri"/>
              <a:sym typeface="Calibri"/>
            </a:endParaRPr>
          </a:p>
          <a:p>
            <a:pPr marL="0" marR="0" lvl="0" indent="0" rtl="0">
              <a:spcBef>
                <a:spcPts val="0"/>
              </a:spcBef>
              <a:spcAft>
                <a:spcPts val="0"/>
              </a:spcAft>
              <a:buNone/>
            </a:pPr>
            <a:endParaRPr lang="en-US" sz="2400" dirty="0">
              <a:solidFill>
                <a:schemeClr val="dk1"/>
              </a:solidFill>
              <a:latin typeface="+mn-ea"/>
              <a:ea typeface="+mn-ea"/>
              <a:cs typeface="Calibri"/>
              <a:sym typeface="Calibri"/>
            </a:endParaRPr>
          </a:p>
          <a:p>
            <a:pPr marL="0" marR="0" lvl="0" indent="0" rtl="0">
              <a:spcBef>
                <a:spcPts val="0"/>
              </a:spcBef>
              <a:spcAft>
                <a:spcPts val="0"/>
              </a:spcAft>
              <a:buNone/>
            </a:pPr>
            <a:endParaRPr lang="en-US" sz="2400" dirty="0" smtClean="0">
              <a:solidFill>
                <a:schemeClr val="dk1"/>
              </a:solidFill>
              <a:latin typeface="+mn-ea"/>
              <a:ea typeface="+mn-ea"/>
              <a:cs typeface="Calibri"/>
              <a:sym typeface="Calibri"/>
            </a:endParaRPr>
          </a:p>
          <a:p>
            <a:pPr marL="0" marR="0" lvl="0" indent="0" rtl="0">
              <a:spcBef>
                <a:spcPts val="0"/>
              </a:spcBef>
              <a:spcAft>
                <a:spcPts val="0"/>
              </a:spcAft>
              <a:buNone/>
            </a:pPr>
            <a:endParaRPr lang="en-US" sz="2400" dirty="0">
              <a:solidFill>
                <a:schemeClr val="dk1"/>
              </a:solidFill>
              <a:latin typeface="+mn-ea"/>
              <a:ea typeface="+mn-ea"/>
              <a:cs typeface="Calibri"/>
              <a:sym typeface="Calibri"/>
            </a:endParaRPr>
          </a:p>
          <a:p>
            <a:pPr marL="0" marR="0" lvl="0" indent="0" rtl="0">
              <a:spcBef>
                <a:spcPts val="0"/>
              </a:spcBef>
              <a:spcAft>
                <a:spcPts val="0"/>
              </a:spcAft>
              <a:buNone/>
            </a:pPr>
            <a:r>
              <a:rPr lang="ja-JP" altLang="en-US" sz="2400" dirty="0" smtClean="0">
                <a:solidFill>
                  <a:schemeClr val="dk1"/>
                </a:solidFill>
                <a:latin typeface="+mn-ea"/>
                <a:ea typeface="+mn-ea"/>
                <a:cs typeface="Calibri"/>
                <a:sym typeface="Calibri"/>
              </a:rPr>
              <a:t>○問いや学習課題の工夫に向けて、取り組むこと</a:t>
            </a:r>
            <a:endParaRPr sz="2400" dirty="0">
              <a:solidFill>
                <a:schemeClr val="dk1"/>
              </a:solidFill>
              <a:latin typeface="+mn-ea"/>
              <a:ea typeface="+mn-ea"/>
              <a:cs typeface="Calibri"/>
              <a:sym typeface="Calibri"/>
            </a:endParaRPr>
          </a:p>
        </p:txBody>
      </p:sp>
      <p:sp>
        <p:nvSpPr>
          <p:cNvPr id="183" name="Google Shape;183;p8"/>
          <p:cNvSpPr/>
          <p:nvPr/>
        </p:nvSpPr>
        <p:spPr>
          <a:xfrm>
            <a:off x="269127" y="868737"/>
            <a:ext cx="8740308" cy="2246729"/>
          </a:xfrm>
          <a:prstGeom prst="rect">
            <a:avLst/>
          </a:prstGeom>
          <a:noFill/>
          <a:ln>
            <a:noFill/>
          </a:ln>
        </p:spPr>
        <p:txBody>
          <a:bodyPr spcFirstLastPara="1" wrap="square" lIns="91425" tIns="45700" rIns="91425" bIns="45700" anchor="t" anchorCtr="0">
            <a:spAutoFit/>
          </a:bodyPr>
          <a:lstStyle/>
          <a:p>
            <a:r>
              <a:rPr lang="ja-JP" altLang="en-US" sz="2800" dirty="0" smtClean="0">
                <a:latin typeface="+mj-ea"/>
                <a:ea typeface="+mj-ea"/>
                <a:cs typeface="Cambria"/>
                <a:sym typeface="Cambria"/>
              </a:rPr>
              <a:t>　 </a:t>
            </a:r>
            <a:r>
              <a:rPr lang="ja-JP" altLang="en-US" sz="2800" dirty="0" smtClean="0">
                <a:latin typeface="+mj-ea"/>
                <a:cs typeface="Cambria"/>
                <a:sym typeface="Cambria"/>
              </a:rPr>
              <a:t>研修</a:t>
            </a:r>
            <a:r>
              <a:rPr lang="ja-JP" altLang="en-US" sz="2800" dirty="0">
                <a:latin typeface="+mj-ea"/>
                <a:cs typeface="Cambria"/>
                <a:sym typeface="Cambria"/>
              </a:rPr>
              <a:t>を通して気付いたことや考えが深まったことを書きましょう。</a:t>
            </a:r>
          </a:p>
          <a:p>
            <a:pPr marL="0" marR="0" lvl="0" indent="0" algn="l" rtl="0">
              <a:spcBef>
                <a:spcPts val="0"/>
              </a:spcBef>
              <a:spcAft>
                <a:spcPts val="0"/>
              </a:spcAft>
              <a:buNone/>
            </a:pPr>
            <a:r>
              <a:rPr lang="ja-JP" altLang="en-US" sz="2800" dirty="0">
                <a:latin typeface="+mj-ea"/>
                <a:ea typeface="+mj-ea"/>
                <a:cs typeface="Cambria"/>
                <a:sym typeface="Cambria"/>
              </a:rPr>
              <a:t>　</a:t>
            </a:r>
            <a:r>
              <a:rPr lang="ja-JP" altLang="en-US" sz="2800" dirty="0" smtClean="0">
                <a:latin typeface="+mj-ea"/>
                <a:ea typeface="+mj-ea"/>
                <a:cs typeface="Cambria"/>
                <a:sym typeface="Cambria"/>
              </a:rPr>
              <a:t> 問いや学習課題の工夫に向けて、これから取り組むことを</a:t>
            </a:r>
            <a:r>
              <a:rPr lang="ja-JP" altLang="en-US" sz="2800" dirty="0">
                <a:latin typeface="+mj-ea"/>
                <a:ea typeface="+mj-ea"/>
                <a:cs typeface="Cambria"/>
                <a:sym typeface="Cambria"/>
              </a:rPr>
              <a:t>まとめ</a:t>
            </a:r>
            <a:r>
              <a:rPr lang="ja-JP" altLang="en-US" sz="2800" dirty="0" smtClean="0">
                <a:latin typeface="+mj-ea"/>
                <a:ea typeface="+mj-ea"/>
                <a:cs typeface="Cambria"/>
                <a:sym typeface="Cambria"/>
              </a:rPr>
              <a:t>ましょう。</a:t>
            </a:r>
            <a:endParaRPr lang="en-US" altLang="ja-JP" sz="2800" dirty="0" smtClean="0">
              <a:latin typeface="+mj-ea"/>
              <a:ea typeface="+mj-ea"/>
              <a:cs typeface="Cambria"/>
              <a:sym typeface="Cambria"/>
            </a:endParaRPr>
          </a:p>
          <a:p>
            <a:pPr marL="0" marR="0" lvl="0" indent="0" algn="l" rtl="0">
              <a:spcBef>
                <a:spcPts val="0"/>
              </a:spcBef>
              <a:spcAft>
                <a:spcPts val="0"/>
              </a:spcAft>
              <a:buNone/>
            </a:pPr>
            <a:r>
              <a:rPr lang="ja-JP" altLang="en-US" sz="2800" dirty="0">
                <a:latin typeface="+mj-ea"/>
                <a:ea typeface="+mj-ea"/>
                <a:cs typeface="Cambria"/>
                <a:sym typeface="Cambria"/>
              </a:rPr>
              <a:t>　</a:t>
            </a:r>
            <a:endParaRPr sz="2800" dirty="0">
              <a:solidFill>
                <a:srgbClr val="000000"/>
              </a:solidFill>
              <a:latin typeface="+mj-ea"/>
              <a:ea typeface="+mj-ea"/>
              <a:cs typeface="Cambria"/>
              <a:sym typeface="Cambria"/>
            </a:endParaRPr>
          </a:p>
        </p:txBody>
      </p:sp>
      <p:sp>
        <p:nvSpPr>
          <p:cNvPr id="5" name="Google Shape;183;p8"/>
          <p:cNvSpPr/>
          <p:nvPr/>
        </p:nvSpPr>
        <p:spPr>
          <a:xfrm>
            <a:off x="269127" y="5338458"/>
            <a:ext cx="8570073" cy="1015622"/>
          </a:xfrm>
          <a:prstGeom prst="rect">
            <a:avLst/>
          </a:prstGeom>
          <a:solidFill>
            <a:srgbClr val="FFFF00"/>
          </a:solidFill>
          <a:ln>
            <a:solidFill>
              <a:srgbClr val="42719B"/>
            </a:solidFill>
          </a:ln>
        </p:spPr>
        <p:txBody>
          <a:bodyPr spcFirstLastPara="1" wrap="square" lIns="91425" tIns="45700" rIns="91425" bIns="45700" anchor="t" anchorCtr="0">
            <a:spAutoFit/>
          </a:bodyPr>
          <a:lstStyle/>
          <a:p>
            <a:r>
              <a:rPr lang="en-US" altLang="ja-JP" sz="2000" dirty="0">
                <a:solidFill>
                  <a:srgbClr val="FF0000"/>
                </a:solidFill>
                <a:latin typeface="Calibri"/>
                <a:ea typeface="Calibri"/>
                <a:cs typeface="Calibri"/>
                <a:sym typeface="Calibri"/>
              </a:rPr>
              <a:t>【</a:t>
            </a:r>
            <a:r>
              <a:rPr lang="ja-JP" altLang="en-US" sz="2000" dirty="0">
                <a:solidFill>
                  <a:srgbClr val="FF0000"/>
                </a:solidFill>
                <a:latin typeface="Calibri"/>
                <a:ea typeface="Calibri"/>
                <a:cs typeface="Calibri"/>
                <a:sym typeface="Calibri"/>
              </a:rPr>
              <a:t>留意点（担当者の方へ）</a:t>
            </a:r>
            <a:r>
              <a:rPr lang="en-US" altLang="ja-JP" sz="2000" dirty="0">
                <a:solidFill>
                  <a:srgbClr val="FF0000"/>
                </a:solidFill>
                <a:latin typeface="Calibri"/>
                <a:ea typeface="Calibri"/>
                <a:cs typeface="Calibri"/>
                <a:sym typeface="Calibri"/>
              </a:rPr>
              <a:t>】</a:t>
            </a:r>
            <a:endParaRPr lang="ja-JP" altLang="en-US" sz="2000" dirty="0">
              <a:solidFill>
                <a:srgbClr val="FF0000"/>
              </a:solidFill>
              <a:latin typeface="Calibri"/>
              <a:ea typeface="Calibri"/>
              <a:cs typeface="Calibri"/>
              <a:sym typeface="Calibri"/>
            </a:endParaRPr>
          </a:p>
          <a:p>
            <a:pPr marL="0" marR="0" lvl="0" indent="0" algn="l" rtl="0">
              <a:spcBef>
                <a:spcPts val="0"/>
              </a:spcBef>
              <a:spcAft>
                <a:spcPts val="0"/>
              </a:spcAft>
              <a:buNone/>
            </a:pPr>
            <a:r>
              <a:rPr lang="en-US" altLang="ja-JP" sz="2000" dirty="0" smtClean="0">
                <a:solidFill>
                  <a:srgbClr val="FF0000"/>
                </a:solidFill>
                <a:latin typeface="ＭＳ ゴシック" panose="020B0609070205080204" pitchFamily="49" charset="-128"/>
                <a:ea typeface="ＭＳ ゴシック" panose="020B0609070205080204" pitchFamily="49" charset="-128"/>
                <a:cs typeface="Cambria"/>
                <a:sym typeface="Cambria"/>
              </a:rPr>
              <a:t>※</a:t>
            </a:r>
            <a:r>
              <a:rPr lang="ja-JP" altLang="en-US" sz="2000" dirty="0" smtClean="0">
                <a:solidFill>
                  <a:srgbClr val="FF0000"/>
                </a:solidFill>
                <a:latin typeface="ＭＳ ゴシック" panose="020B0609070205080204" pitchFamily="49" charset="-128"/>
                <a:ea typeface="ＭＳ ゴシック" panose="020B0609070205080204" pitchFamily="49" charset="-128"/>
                <a:cs typeface="Cambria"/>
                <a:sym typeface="Cambria"/>
              </a:rPr>
              <a:t>時間があれば、数人に発表してもらいましょう</a:t>
            </a:r>
            <a:r>
              <a:rPr lang="ja-JP" sz="2000" dirty="0" smtClean="0">
                <a:solidFill>
                  <a:srgbClr val="FF0000"/>
                </a:solidFill>
                <a:latin typeface="ＭＳ ゴシック" panose="020B0609070205080204" pitchFamily="49" charset="-128"/>
                <a:ea typeface="ＭＳ ゴシック" panose="020B0609070205080204" pitchFamily="49" charset="-128"/>
                <a:cs typeface="Cambria"/>
                <a:sym typeface="Cambria"/>
              </a:rPr>
              <a:t>。</a:t>
            </a:r>
            <a:r>
              <a:rPr lang="ja-JP" altLang="en-US" sz="2000" dirty="0" smtClean="0">
                <a:solidFill>
                  <a:srgbClr val="FF0000"/>
                </a:solidFill>
                <a:latin typeface="ＭＳ ゴシック" panose="020B0609070205080204" pitchFamily="49" charset="-128"/>
                <a:ea typeface="ＭＳ ゴシック" panose="020B0609070205080204" pitchFamily="49" charset="-128"/>
                <a:cs typeface="Cambria"/>
                <a:sym typeface="Cambria"/>
              </a:rPr>
              <a:t>（その際は、経験年</a:t>
            </a:r>
            <a:endParaRPr lang="en-US" altLang="ja-JP" sz="2000" dirty="0" smtClean="0">
              <a:solidFill>
                <a:srgbClr val="FF0000"/>
              </a:solidFill>
              <a:latin typeface="ＭＳ ゴシック" panose="020B0609070205080204" pitchFamily="49" charset="-128"/>
              <a:ea typeface="ＭＳ ゴシック" panose="020B0609070205080204" pitchFamily="49" charset="-128"/>
              <a:cs typeface="Cambria"/>
              <a:sym typeface="Cambria"/>
            </a:endParaRPr>
          </a:p>
          <a:p>
            <a:pPr marL="0" marR="0" lvl="0" indent="0" algn="l" rtl="0">
              <a:spcBef>
                <a:spcPts val="0"/>
              </a:spcBef>
              <a:spcAft>
                <a:spcPts val="0"/>
              </a:spcAft>
              <a:buNone/>
            </a:pPr>
            <a:r>
              <a:rPr lang="en-US" altLang="ja-JP" sz="2000" dirty="0">
                <a:solidFill>
                  <a:srgbClr val="FF0000"/>
                </a:solidFill>
                <a:latin typeface="ＭＳ ゴシック" panose="020B0609070205080204" pitchFamily="49" charset="-128"/>
                <a:ea typeface="ＭＳ ゴシック" panose="020B0609070205080204" pitchFamily="49" charset="-128"/>
                <a:cs typeface="Cambria"/>
                <a:sym typeface="Cambria"/>
              </a:rPr>
              <a:t> </a:t>
            </a:r>
            <a:r>
              <a:rPr lang="en-US" altLang="ja-JP" sz="2000" dirty="0" smtClean="0">
                <a:solidFill>
                  <a:srgbClr val="FF0000"/>
                </a:solidFill>
                <a:latin typeface="ＭＳ ゴシック" panose="020B0609070205080204" pitchFamily="49" charset="-128"/>
                <a:ea typeface="ＭＳ ゴシック" panose="020B0609070205080204" pitchFamily="49" charset="-128"/>
                <a:cs typeface="Cambria"/>
                <a:sym typeface="Cambria"/>
              </a:rPr>
              <a:t> </a:t>
            </a:r>
            <a:r>
              <a:rPr lang="ja-JP" altLang="en-US" sz="2000" dirty="0" smtClean="0">
                <a:solidFill>
                  <a:srgbClr val="FF0000"/>
                </a:solidFill>
                <a:latin typeface="ＭＳ ゴシック" panose="020B0609070205080204" pitchFamily="49" charset="-128"/>
                <a:ea typeface="ＭＳ ゴシック" panose="020B0609070205080204" pitchFamily="49" charset="-128"/>
                <a:cs typeface="Cambria"/>
                <a:sym typeface="Cambria"/>
              </a:rPr>
              <a:t>数、担当学年、担当教科のバランス等を考慮しましょう。）</a:t>
            </a:r>
            <a:endParaRPr sz="2000" dirty="0">
              <a:solidFill>
                <a:srgbClr val="FF0000"/>
              </a:solidFill>
              <a:latin typeface="ＭＳ ゴシック" panose="020B0609070205080204" pitchFamily="49" charset="-128"/>
              <a:ea typeface="ＭＳ ゴシック" panose="020B0609070205080204" pitchFamily="49" charset="-128"/>
              <a:cs typeface="Cambria"/>
              <a:sym typeface="Cambria"/>
            </a:endParaRPr>
          </a:p>
        </p:txBody>
      </p:sp>
      <p:sp>
        <p:nvSpPr>
          <p:cNvPr id="6" name="Google Shape;193;p5"/>
          <p:cNvSpPr/>
          <p:nvPr/>
        </p:nvSpPr>
        <p:spPr>
          <a:xfrm>
            <a:off x="0" y="0"/>
            <a:ext cx="9144000" cy="608162"/>
          </a:xfrm>
          <a:prstGeom prst="rect">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68569" tIns="34275" rIns="68569" bIns="34275" anchor="ctr" anchorCtr="0">
            <a:noAutofit/>
          </a:bodyPr>
          <a:lstStyle/>
          <a:p>
            <a:r>
              <a:rPr lang="ja-JP" altLang="en-US" sz="2800" dirty="0">
                <a:solidFill>
                  <a:schemeClr val="lt1"/>
                </a:solidFill>
                <a:latin typeface="ＭＳ ゴシック" panose="020B0609070205080204" pitchFamily="49" charset="-128"/>
                <a:ea typeface="ＭＳ ゴシック" panose="020B0609070205080204" pitchFamily="49" charset="-128"/>
              </a:rPr>
              <a:t>３</a:t>
            </a:r>
            <a:r>
              <a:rPr lang="ja-JP" altLang="en-US" sz="2800" dirty="0" smtClean="0">
                <a:solidFill>
                  <a:schemeClr val="lt1"/>
                </a:solidFill>
                <a:latin typeface="ＭＳ ゴシック" panose="020B0609070205080204" pitchFamily="49" charset="-128"/>
                <a:ea typeface="ＭＳ ゴシック" panose="020B0609070205080204" pitchFamily="49" charset="-128"/>
              </a:rPr>
              <a:t>　振り返りとこれから（個人）</a:t>
            </a:r>
            <a:endParaRPr sz="2800" dirty="0">
              <a:solidFill>
                <a:schemeClr val="lt1"/>
              </a:solidFill>
              <a:latin typeface="ＭＳ ゴシック" panose="020B0609070205080204" pitchFamily="49" charset="-128"/>
              <a:ea typeface="ＭＳ ゴシック" panose="020B0609070205080204" pitchFamily="49" charset="-128"/>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g31c3a9cba31_6_4"/>
          <p:cNvSpPr txBox="1"/>
          <p:nvPr/>
        </p:nvSpPr>
        <p:spPr>
          <a:xfrm>
            <a:off x="201825" y="786498"/>
            <a:ext cx="8740200" cy="830956"/>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ja-JP" altLang="en-US" sz="2400" dirty="0">
                <a:solidFill>
                  <a:schemeClr val="dk1"/>
                </a:solidFill>
                <a:latin typeface="ＭＳ ゴシック" panose="020B0609070205080204" pitchFamily="49" charset="-128"/>
                <a:ea typeface="ＭＳ ゴシック" panose="020B0609070205080204" pitchFamily="49" charset="-128"/>
                <a:cs typeface="Calibri"/>
                <a:sym typeface="Calibri"/>
              </a:rPr>
              <a:t>〇〇</a:t>
            </a:r>
            <a:r>
              <a:rPr lang="ja-JP" altLang="en-US" sz="2400" dirty="0" smtClean="0">
                <a:solidFill>
                  <a:schemeClr val="dk1"/>
                </a:solidFill>
                <a:latin typeface="ＭＳ ゴシック" panose="020B0609070205080204" pitchFamily="49" charset="-128"/>
                <a:ea typeface="ＭＳ ゴシック" panose="020B0609070205080204" pitchFamily="49" charset="-128"/>
                <a:cs typeface="Calibri"/>
                <a:sym typeface="Calibri"/>
              </a:rPr>
              <a:t>学校</a:t>
            </a:r>
            <a:endParaRPr lang="en-US" altLang="ja-JP" sz="2400" dirty="0" smtClean="0">
              <a:solidFill>
                <a:schemeClr val="dk1"/>
              </a:solidFill>
              <a:latin typeface="ＭＳ ゴシック" panose="020B0609070205080204" pitchFamily="49" charset="-128"/>
              <a:ea typeface="ＭＳ ゴシック" panose="020B0609070205080204" pitchFamily="49" charset="-128"/>
              <a:cs typeface="Calibri"/>
              <a:sym typeface="Calibri"/>
            </a:endParaRPr>
          </a:p>
          <a:p>
            <a:pPr marL="0" marR="0" lvl="0" indent="0" algn="l" rtl="0">
              <a:spcBef>
                <a:spcPts val="0"/>
              </a:spcBef>
              <a:spcAft>
                <a:spcPts val="0"/>
              </a:spcAft>
              <a:buNone/>
            </a:pPr>
            <a:r>
              <a:rPr lang="en-US" altLang="ja-JP" sz="2400" dirty="0">
                <a:solidFill>
                  <a:schemeClr val="dk1"/>
                </a:solidFill>
                <a:latin typeface="ＭＳ ゴシック" panose="020B0609070205080204" pitchFamily="49" charset="-128"/>
                <a:ea typeface="ＭＳ ゴシック" panose="020B0609070205080204" pitchFamily="49" charset="-128"/>
                <a:cs typeface="Calibri"/>
                <a:sym typeface="Calibri"/>
              </a:rPr>
              <a:t>※</a:t>
            </a:r>
            <a:r>
              <a:rPr lang="ja-JP" sz="2400" dirty="0" smtClean="0">
                <a:solidFill>
                  <a:schemeClr val="dk1"/>
                </a:solidFill>
                <a:latin typeface="ＭＳ ゴシック" panose="020B0609070205080204" pitchFamily="49" charset="-128"/>
                <a:ea typeface="ＭＳ ゴシック" panose="020B0609070205080204" pitchFamily="49" charset="-128"/>
                <a:cs typeface="Calibri"/>
                <a:sym typeface="Calibri"/>
              </a:rPr>
              <a:t>校内</a:t>
            </a:r>
            <a:r>
              <a:rPr lang="ja-JP" sz="2400" dirty="0">
                <a:solidFill>
                  <a:schemeClr val="dk1"/>
                </a:solidFill>
                <a:latin typeface="ＭＳ ゴシック" panose="020B0609070205080204" pitchFamily="49" charset="-128"/>
                <a:ea typeface="ＭＳ ゴシック" panose="020B0609070205080204" pitchFamily="49" charset="-128"/>
                <a:cs typeface="Calibri"/>
                <a:sym typeface="Calibri"/>
              </a:rPr>
              <a:t>研修の</a:t>
            </a:r>
            <a:r>
              <a:rPr lang="ja-JP" sz="2400" dirty="0" smtClean="0">
                <a:solidFill>
                  <a:schemeClr val="dk1"/>
                </a:solidFill>
                <a:latin typeface="ＭＳ ゴシック" panose="020B0609070205080204" pitchFamily="49" charset="-128"/>
                <a:ea typeface="ＭＳ ゴシック" panose="020B0609070205080204" pitchFamily="49" charset="-128"/>
                <a:cs typeface="Calibri"/>
                <a:sym typeface="Calibri"/>
              </a:rPr>
              <a:t>テーマ</a:t>
            </a:r>
            <a:r>
              <a:rPr lang="ja-JP" altLang="en-US" sz="2400" dirty="0" smtClean="0">
                <a:solidFill>
                  <a:schemeClr val="dk1"/>
                </a:solidFill>
                <a:latin typeface="ＭＳ ゴシック" panose="020B0609070205080204" pitchFamily="49" charset="-128"/>
                <a:ea typeface="ＭＳ ゴシック" panose="020B0609070205080204" pitchFamily="49" charset="-128"/>
                <a:cs typeface="Calibri"/>
                <a:sym typeface="Calibri"/>
              </a:rPr>
              <a:t>や</a:t>
            </a:r>
            <a:r>
              <a:rPr lang="ja-JP" sz="2400" dirty="0" smtClean="0">
                <a:solidFill>
                  <a:schemeClr val="dk1"/>
                </a:solidFill>
                <a:latin typeface="ＭＳ ゴシック" panose="020B0609070205080204" pitchFamily="49" charset="-128"/>
                <a:ea typeface="ＭＳ ゴシック" panose="020B0609070205080204" pitchFamily="49" charset="-128"/>
                <a:cs typeface="Calibri"/>
                <a:sym typeface="Calibri"/>
              </a:rPr>
              <a:t>共通</a:t>
            </a:r>
            <a:r>
              <a:rPr lang="ja-JP" sz="2400" dirty="0">
                <a:solidFill>
                  <a:schemeClr val="dk1"/>
                </a:solidFill>
                <a:latin typeface="ＭＳ ゴシック" panose="020B0609070205080204" pitchFamily="49" charset="-128"/>
                <a:ea typeface="ＭＳ ゴシック" panose="020B0609070205080204" pitchFamily="49" charset="-128"/>
                <a:cs typeface="Calibri"/>
                <a:sym typeface="Calibri"/>
              </a:rPr>
              <a:t>実践</a:t>
            </a:r>
            <a:r>
              <a:rPr lang="ja-JP" sz="2400" dirty="0" smtClean="0">
                <a:solidFill>
                  <a:schemeClr val="dk1"/>
                </a:solidFill>
                <a:latin typeface="ＭＳ ゴシック" panose="020B0609070205080204" pitchFamily="49" charset="-128"/>
                <a:ea typeface="ＭＳ ゴシック" panose="020B0609070205080204" pitchFamily="49" charset="-128"/>
                <a:cs typeface="Calibri"/>
                <a:sym typeface="Calibri"/>
              </a:rPr>
              <a:t>事項</a:t>
            </a:r>
            <a:r>
              <a:rPr lang="ja-JP" altLang="en-US" sz="2400" dirty="0" smtClean="0">
                <a:solidFill>
                  <a:schemeClr val="dk1"/>
                </a:solidFill>
                <a:latin typeface="ＭＳ ゴシック" panose="020B0609070205080204" pitchFamily="49" charset="-128"/>
                <a:ea typeface="ＭＳ ゴシック" panose="020B0609070205080204" pitchFamily="49" charset="-128"/>
                <a:cs typeface="Calibri"/>
                <a:sym typeface="Calibri"/>
              </a:rPr>
              <a:t>等</a:t>
            </a:r>
            <a:endParaRPr sz="2400" dirty="0">
              <a:solidFill>
                <a:schemeClr val="dk1"/>
              </a:solidFill>
              <a:latin typeface="ＭＳ ゴシック" panose="020B0609070205080204" pitchFamily="49" charset="-128"/>
              <a:ea typeface="ＭＳ ゴシック" panose="020B0609070205080204" pitchFamily="49" charset="-128"/>
              <a:cs typeface="Calibri"/>
              <a:sym typeface="Calibri"/>
            </a:endParaRPr>
          </a:p>
        </p:txBody>
      </p:sp>
      <p:sp>
        <p:nvSpPr>
          <p:cNvPr id="140" name="Google Shape;140;g31c3a9cba31_6_4"/>
          <p:cNvSpPr/>
          <p:nvPr/>
        </p:nvSpPr>
        <p:spPr>
          <a:xfrm>
            <a:off x="336148" y="1856388"/>
            <a:ext cx="8499000" cy="3204710"/>
          </a:xfrm>
          <a:prstGeom prst="rect">
            <a:avLst/>
          </a:prstGeom>
          <a:solidFill>
            <a:schemeClr val="accent1">
              <a:alpha val="498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altLang="en-US" sz="4800" dirty="0" smtClean="0">
                <a:solidFill>
                  <a:schemeClr val="lt1"/>
                </a:solidFill>
                <a:latin typeface="+mn-ea"/>
                <a:ea typeface="+mn-ea"/>
                <a:cs typeface="Arial"/>
                <a:sym typeface="Arial"/>
              </a:rPr>
              <a:t>校内研修のテーマや</a:t>
            </a:r>
            <a:endParaRPr lang="en-US" altLang="ja-JP" sz="4800" dirty="0" smtClean="0">
              <a:solidFill>
                <a:schemeClr val="lt1"/>
              </a:solidFill>
              <a:latin typeface="+mn-ea"/>
              <a:ea typeface="+mn-ea"/>
              <a:cs typeface="Arial"/>
              <a:sym typeface="Arial"/>
            </a:endParaRPr>
          </a:p>
          <a:p>
            <a:pPr marL="0" marR="0" lvl="0" indent="0" algn="ctr" rtl="0">
              <a:spcBef>
                <a:spcPts val="0"/>
              </a:spcBef>
              <a:spcAft>
                <a:spcPts val="0"/>
              </a:spcAft>
              <a:buNone/>
            </a:pPr>
            <a:r>
              <a:rPr lang="ja-JP" altLang="en-US" sz="4800" dirty="0" smtClean="0">
                <a:solidFill>
                  <a:schemeClr val="lt1"/>
                </a:solidFill>
                <a:latin typeface="+mn-ea"/>
                <a:ea typeface="+mn-ea"/>
                <a:cs typeface="Arial"/>
                <a:sym typeface="Arial"/>
              </a:rPr>
              <a:t>共通実践事項等を提示</a:t>
            </a:r>
            <a:endParaRPr sz="4800" dirty="0">
              <a:solidFill>
                <a:schemeClr val="lt1"/>
              </a:solidFill>
              <a:latin typeface="+mn-ea"/>
              <a:ea typeface="+mn-ea"/>
              <a:cs typeface="Arial"/>
              <a:sym typeface="Arial"/>
            </a:endParaRPr>
          </a:p>
        </p:txBody>
      </p:sp>
      <p:sp>
        <p:nvSpPr>
          <p:cNvPr id="141" name="Google Shape;141;g31c3a9cba31_6_4"/>
          <p:cNvSpPr/>
          <p:nvPr/>
        </p:nvSpPr>
        <p:spPr>
          <a:xfrm>
            <a:off x="336148" y="5300032"/>
            <a:ext cx="8499000" cy="1373702"/>
          </a:xfrm>
          <a:prstGeom prst="rect">
            <a:avLst/>
          </a:prstGeom>
          <a:solidFill>
            <a:srgbClr val="FFFF00"/>
          </a:solidFill>
          <a:ln w="12700" cap="flat" cmpd="sng">
            <a:solidFill>
              <a:srgbClr val="42719B"/>
            </a:solidFill>
            <a:prstDash val="solid"/>
            <a:miter lim="800000"/>
            <a:headEnd type="none" w="sm" len="sm"/>
            <a:tailEnd type="none" w="sm" len="sm"/>
          </a:ln>
        </p:spPr>
        <p:txBody>
          <a:bodyPr spcFirstLastPara="1" wrap="square" lIns="36000" tIns="36000" rIns="36000" bIns="36000" anchor="t" anchorCtr="0">
            <a:noAutofit/>
          </a:bodyPr>
          <a:lstStyle/>
          <a:p>
            <a:r>
              <a:rPr lang="en-US" altLang="ja-JP" sz="2000" dirty="0">
                <a:solidFill>
                  <a:srgbClr val="FF0000"/>
                </a:solidFill>
                <a:latin typeface="Calibri"/>
                <a:ea typeface="Calibri"/>
                <a:cs typeface="Calibri"/>
                <a:sym typeface="Calibri"/>
              </a:rPr>
              <a:t>【</a:t>
            </a:r>
            <a:r>
              <a:rPr lang="ja-JP" altLang="en-US" sz="2000" dirty="0">
                <a:solidFill>
                  <a:srgbClr val="FF0000"/>
                </a:solidFill>
                <a:latin typeface="Calibri"/>
                <a:ea typeface="Calibri"/>
                <a:cs typeface="Calibri"/>
                <a:sym typeface="Calibri"/>
              </a:rPr>
              <a:t>留意点（担当者の方へ）</a:t>
            </a:r>
            <a:r>
              <a:rPr lang="en-US" altLang="ja-JP" sz="2000" dirty="0" smtClean="0">
                <a:solidFill>
                  <a:srgbClr val="FF0000"/>
                </a:solidFill>
                <a:latin typeface="Calibri"/>
                <a:ea typeface="Calibri"/>
                <a:cs typeface="Calibri"/>
                <a:sym typeface="Calibri"/>
              </a:rPr>
              <a:t>】</a:t>
            </a:r>
          </a:p>
          <a:p>
            <a:r>
              <a:rPr lang="ja-JP" altLang="en-US" sz="2000" dirty="0">
                <a:solidFill>
                  <a:srgbClr val="FF0000"/>
                </a:solidFill>
                <a:latin typeface="Calibri"/>
                <a:ea typeface="Calibri"/>
                <a:cs typeface="Calibri"/>
                <a:sym typeface="Calibri"/>
              </a:rPr>
              <a:t>　</a:t>
            </a:r>
            <a:r>
              <a:rPr lang="en-US" altLang="ja-JP" sz="2000" dirty="0" smtClean="0">
                <a:solidFill>
                  <a:srgbClr val="FF0000"/>
                </a:solidFill>
                <a:latin typeface="Calibri"/>
                <a:ea typeface="Calibri"/>
                <a:cs typeface="Calibri"/>
                <a:sym typeface="Calibri"/>
              </a:rPr>
              <a:t>※</a:t>
            </a:r>
            <a:r>
              <a:rPr lang="ja-JP" altLang="en-US" sz="2000" dirty="0" smtClean="0">
                <a:solidFill>
                  <a:srgbClr val="FF0000"/>
                </a:solidFill>
                <a:latin typeface="Calibri"/>
                <a:ea typeface="Calibri"/>
                <a:cs typeface="Calibri"/>
                <a:sym typeface="Calibri"/>
              </a:rPr>
              <a:t>このスライドは必要に応じて活用してください。</a:t>
            </a:r>
            <a:endParaRPr lang="ja-JP" altLang="en-US" sz="2000" dirty="0">
              <a:solidFill>
                <a:srgbClr val="FF0000"/>
              </a:solidFill>
              <a:latin typeface="Calibri"/>
              <a:ea typeface="Calibri"/>
              <a:cs typeface="Calibri"/>
              <a:sym typeface="Calibri"/>
            </a:endParaRPr>
          </a:p>
          <a:p>
            <a:pPr lvl="0"/>
            <a:r>
              <a:rPr lang="ja-JP" sz="2000" dirty="0" smtClean="0">
                <a:solidFill>
                  <a:srgbClr val="FF0000"/>
                </a:solidFill>
                <a:latin typeface="ＭＳ ゴシック" panose="020B0609070205080204" pitchFamily="49" charset="-128"/>
                <a:ea typeface="ＭＳ ゴシック" panose="020B0609070205080204" pitchFamily="49" charset="-128"/>
                <a:cs typeface="Calibri"/>
                <a:sym typeface="Calibri"/>
              </a:rPr>
              <a:t>・</a:t>
            </a:r>
            <a:r>
              <a:rPr lang="ja-JP" altLang="en-US" sz="2000" dirty="0">
                <a:solidFill>
                  <a:srgbClr val="FF0000"/>
                </a:solidFill>
                <a:latin typeface="ＭＳ ゴシック" panose="020B0609070205080204" pitchFamily="49" charset="-128"/>
                <a:ea typeface="ＭＳ ゴシック" panose="020B0609070205080204" pitchFamily="49" charset="-128"/>
                <a:cs typeface="Calibri"/>
                <a:sym typeface="Calibri"/>
              </a:rPr>
              <a:t>既存の校内研修説明資料等と先生方の意見を関連付けて、学校全体で</a:t>
            </a:r>
            <a:r>
              <a:rPr lang="ja-JP" altLang="en-US" sz="2000" dirty="0" smtClean="0">
                <a:solidFill>
                  <a:srgbClr val="FF0000"/>
                </a:solidFill>
                <a:latin typeface="ＭＳ ゴシック" panose="020B0609070205080204" pitchFamily="49" charset="-128"/>
                <a:ea typeface="ＭＳ ゴシック" panose="020B0609070205080204" pitchFamily="49" charset="-128"/>
                <a:cs typeface="Calibri"/>
                <a:sym typeface="Calibri"/>
              </a:rPr>
              <a:t>の</a:t>
            </a:r>
            <a:endParaRPr lang="en-US" altLang="ja-JP" sz="2000" dirty="0" smtClean="0">
              <a:solidFill>
                <a:srgbClr val="FF0000"/>
              </a:solidFill>
              <a:latin typeface="ＭＳ ゴシック" panose="020B0609070205080204" pitchFamily="49" charset="-128"/>
              <a:ea typeface="ＭＳ ゴシック" panose="020B0609070205080204" pitchFamily="49" charset="-128"/>
              <a:cs typeface="Calibri"/>
              <a:sym typeface="Calibri"/>
            </a:endParaRPr>
          </a:p>
          <a:p>
            <a:pPr lvl="0"/>
            <a:r>
              <a:rPr lang="en-US" altLang="ja-JP" sz="2000" dirty="0">
                <a:solidFill>
                  <a:srgbClr val="FF0000"/>
                </a:solidFill>
                <a:latin typeface="ＭＳ ゴシック" panose="020B0609070205080204" pitchFamily="49" charset="-128"/>
                <a:ea typeface="ＭＳ ゴシック" panose="020B0609070205080204" pitchFamily="49" charset="-128"/>
                <a:cs typeface="Calibri"/>
                <a:sym typeface="Calibri"/>
              </a:rPr>
              <a:t> </a:t>
            </a:r>
            <a:r>
              <a:rPr lang="en-US" altLang="ja-JP" sz="2000" dirty="0" smtClean="0">
                <a:solidFill>
                  <a:srgbClr val="FF0000"/>
                </a:solidFill>
                <a:latin typeface="ＭＳ ゴシック" panose="020B0609070205080204" pitchFamily="49" charset="-128"/>
                <a:ea typeface="ＭＳ ゴシック" panose="020B0609070205080204" pitchFamily="49" charset="-128"/>
                <a:cs typeface="Calibri"/>
                <a:sym typeface="Calibri"/>
              </a:rPr>
              <a:t> </a:t>
            </a:r>
            <a:r>
              <a:rPr lang="ja-JP" altLang="en-US" sz="2000" dirty="0" smtClean="0">
                <a:solidFill>
                  <a:srgbClr val="FF0000"/>
                </a:solidFill>
                <a:latin typeface="ＭＳ ゴシック" panose="020B0609070205080204" pitchFamily="49" charset="-128"/>
                <a:ea typeface="ＭＳ ゴシック" panose="020B0609070205080204" pitchFamily="49" charset="-128"/>
                <a:cs typeface="Calibri"/>
                <a:sym typeface="Calibri"/>
              </a:rPr>
              <a:t>取組の共有</a:t>
            </a:r>
            <a:r>
              <a:rPr lang="ja-JP" altLang="en-US" sz="2000" dirty="0">
                <a:solidFill>
                  <a:srgbClr val="FF0000"/>
                </a:solidFill>
                <a:latin typeface="ＭＳ ゴシック" panose="020B0609070205080204" pitchFamily="49" charset="-128"/>
                <a:ea typeface="ＭＳ ゴシック" panose="020B0609070205080204" pitchFamily="49" charset="-128"/>
                <a:cs typeface="Calibri"/>
                <a:sym typeface="Calibri"/>
              </a:rPr>
              <a:t>を図ります。</a:t>
            </a:r>
          </a:p>
          <a:p>
            <a:pPr marL="0" marR="0" lvl="0" indent="0" algn="l" rtl="0">
              <a:spcBef>
                <a:spcPts val="0"/>
              </a:spcBef>
              <a:spcAft>
                <a:spcPts val="0"/>
              </a:spcAft>
              <a:buNone/>
            </a:pPr>
            <a:endParaRPr sz="2000" dirty="0">
              <a:solidFill>
                <a:srgbClr val="FF0000"/>
              </a:solidFill>
              <a:latin typeface="ＭＳ ゴシック" panose="020B0609070205080204" pitchFamily="49" charset="-128"/>
              <a:ea typeface="ＭＳ ゴシック" panose="020B0609070205080204" pitchFamily="49" charset="-128"/>
              <a:cs typeface="Calibri"/>
              <a:sym typeface="Calibri"/>
            </a:endParaRPr>
          </a:p>
        </p:txBody>
      </p:sp>
      <p:sp>
        <p:nvSpPr>
          <p:cNvPr id="5" name="Google Shape;193;p5"/>
          <p:cNvSpPr/>
          <p:nvPr/>
        </p:nvSpPr>
        <p:spPr>
          <a:xfrm>
            <a:off x="13648" y="0"/>
            <a:ext cx="9144000" cy="608162"/>
          </a:xfrm>
          <a:prstGeom prst="rect">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68569" tIns="34275" rIns="68569" bIns="34275" anchor="ctr" anchorCtr="0">
            <a:noAutofit/>
          </a:bodyPr>
          <a:lstStyle/>
          <a:p>
            <a:r>
              <a:rPr lang="ja-JP" altLang="en-US" sz="2800" dirty="0">
                <a:solidFill>
                  <a:schemeClr val="lt1"/>
                </a:solidFill>
                <a:latin typeface="ＭＳ ゴシック" panose="020B0609070205080204" pitchFamily="49" charset="-128"/>
                <a:ea typeface="ＭＳ ゴシック" panose="020B0609070205080204" pitchFamily="49" charset="-128"/>
              </a:rPr>
              <a:t>３</a:t>
            </a:r>
            <a:r>
              <a:rPr lang="ja-JP" altLang="en-US" sz="2800" dirty="0" smtClean="0">
                <a:solidFill>
                  <a:schemeClr val="lt1"/>
                </a:solidFill>
                <a:latin typeface="ＭＳ ゴシック" panose="020B0609070205080204" pitchFamily="49" charset="-128"/>
                <a:ea typeface="ＭＳ ゴシック" panose="020B0609070205080204" pitchFamily="49" charset="-128"/>
              </a:rPr>
              <a:t>　</a:t>
            </a:r>
            <a:r>
              <a:rPr lang="ja-JP" altLang="en-US" sz="2800" dirty="0">
                <a:solidFill>
                  <a:schemeClr val="lt1"/>
                </a:solidFill>
                <a:latin typeface="ＭＳ ゴシック" panose="020B0609070205080204" pitchFamily="49" charset="-128"/>
                <a:ea typeface="ＭＳ ゴシック" panose="020B0609070205080204" pitchFamily="49" charset="-128"/>
              </a:rPr>
              <a:t>振り返りと</a:t>
            </a:r>
            <a:r>
              <a:rPr lang="ja-JP" altLang="en-US" sz="2800" dirty="0" smtClean="0">
                <a:solidFill>
                  <a:schemeClr val="lt1"/>
                </a:solidFill>
                <a:latin typeface="ＭＳ ゴシック" panose="020B0609070205080204" pitchFamily="49" charset="-128"/>
                <a:ea typeface="ＭＳ ゴシック" panose="020B0609070205080204" pitchFamily="49" charset="-128"/>
              </a:rPr>
              <a:t>これから（学校）</a:t>
            </a:r>
            <a:endParaRPr sz="2800" dirty="0">
              <a:solidFill>
                <a:schemeClr val="lt1"/>
              </a:solidFill>
              <a:latin typeface="ＭＳ ゴシック" panose="020B0609070205080204" pitchFamily="49" charset="-128"/>
              <a:ea typeface="ＭＳ ゴシック" panose="020B0609070205080204" pitchFamily="49" charset="-128"/>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1996</TotalTime>
  <Words>3257</Words>
  <Application>Microsoft Office PowerPoint</Application>
  <PresentationFormat>画面に合わせる (4:3)</PresentationFormat>
  <Paragraphs>252</Paragraphs>
  <Slides>12</Slides>
  <Notes>12</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12</vt:i4>
      </vt:variant>
    </vt:vector>
  </HeadingPairs>
  <TitlesOfParts>
    <vt:vector size="19" baseType="lpstr">
      <vt:lpstr>BIZ UDPゴシック</vt:lpstr>
      <vt:lpstr>ＭＳ Ｐゴシック</vt:lpstr>
      <vt:lpstr>ＭＳ ゴシック</vt:lpstr>
      <vt:lpstr>Arial</vt:lpstr>
      <vt:lpstr>Calibri</vt:lpstr>
      <vt:lpstr>Cambria</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１　主体的・対話的で深い学びの実現に向けた授業改善  （6）課題選択及び自主的，自発的な学習の促進 　　 生徒が自ら学習課題や学習活動を選択する機会を設け 　　 るなど，生徒の興味・関心を生かした自主的，自発的 　　 な学習が促されるよう工夫すること。</vt:lpstr>
      <vt:lpstr>１　主体的・対話的で深い学びの実現に向けた授業改善 　（6）課題選択及び自主的，自発的な学習の促進</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kumamoto</dc:creator>
  <cp:lastModifiedBy>0430535</cp:lastModifiedBy>
  <cp:revision>134</cp:revision>
  <cp:lastPrinted>2025-03-27T01:52:36Z</cp:lastPrinted>
  <dcterms:created xsi:type="dcterms:W3CDTF">2021-01-05T08:14:53Z</dcterms:created>
  <dcterms:modified xsi:type="dcterms:W3CDTF">2025-03-27T08:15:21Z</dcterms:modified>
</cp:coreProperties>
</file>