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8"/>
  </p:notesMasterIdLst>
  <p:sldIdLst>
    <p:sldId id="273" r:id="rId3"/>
    <p:sldId id="274" r:id="rId4"/>
    <p:sldId id="258" r:id="rId5"/>
    <p:sldId id="259" r:id="rId6"/>
    <p:sldId id="260" r:id="rId7"/>
    <p:sldId id="261" r:id="rId8"/>
    <p:sldId id="262" r:id="rId9"/>
    <p:sldId id="263" r:id="rId10"/>
    <p:sldId id="264" r:id="rId11"/>
    <p:sldId id="267" r:id="rId12"/>
    <p:sldId id="268" r:id="rId13"/>
    <p:sldId id="269" r:id="rId14"/>
    <p:sldId id="265" r:id="rId15"/>
    <p:sldId id="271" r:id="rId16"/>
    <p:sldId id="272" r:id="rId17"/>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Edq6jzCWqz15PiKVBPPsve0N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9611E7-733E-4735-B085-DF821605CC1B}">
  <a:tblStyle styleId="{649611E7-733E-4735-B085-DF821605CC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963" autoAdjust="0"/>
  </p:normalViewPr>
  <p:slideViewPr>
    <p:cSldViewPr snapToGrid="0">
      <p:cViewPr varScale="1">
        <p:scale>
          <a:sx n="38" d="100"/>
          <a:sy n="38" d="100"/>
        </p:scale>
        <p:origin x="21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5448" cy="497838"/>
          </a:xfrm>
          <a:prstGeom prst="rect">
            <a:avLst/>
          </a:prstGeom>
          <a:noFill/>
          <a:ln>
            <a:noFill/>
          </a:ln>
        </p:spPr>
        <p:txBody>
          <a:bodyPr spcFirstLastPara="1" wrap="square" lIns="91300" tIns="45650" rIns="91300" bIns="4565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643" y="1"/>
            <a:ext cx="2945448" cy="497838"/>
          </a:xfrm>
          <a:prstGeom prst="rect">
            <a:avLst/>
          </a:prstGeom>
          <a:noFill/>
          <a:ln>
            <a:noFill/>
          </a:ln>
        </p:spPr>
        <p:txBody>
          <a:bodyPr spcFirstLastPara="1" wrap="square" lIns="91300" tIns="45650" rIns="91300" bIns="4565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800"/>
            <a:ext cx="2945448" cy="497838"/>
          </a:xfrm>
          <a:prstGeom prst="rect">
            <a:avLst/>
          </a:prstGeom>
          <a:noFill/>
          <a:ln>
            <a:noFill/>
          </a:ln>
        </p:spPr>
        <p:txBody>
          <a:bodyPr spcFirstLastPara="1" wrap="square" lIns="91300" tIns="45650" rIns="91300" bIns="4565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643" y="9428800"/>
            <a:ext cx="2945448" cy="497838"/>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68400" y="1243013"/>
            <a:ext cx="4460875" cy="3346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6"/>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研修前の準備</a:t>
            </a:r>
            <a:r>
              <a:rPr lang="en-US" altLang="ja-JP" dirty="0" smtClean="0"/>
              <a:t>】</a:t>
            </a:r>
          </a:p>
          <a:p>
            <a:pPr marL="0" lvl="0" indent="0" algn="l" rtl="0">
              <a:spcBef>
                <a:spcPts val="0"/>
              </a:spcBef>
              <a:spcAft>
                <a:spcPts val="0"/>
              </a:spcAft>
              <a:buNone/>
            </a:pPr>
            <a:r>
              <a:rPr lang="ja-JP" altLang="en-US" dirty="0" smtClean="0"/>
              <a:t>〇スライド４～７は、自校の調査結果を基に、変更してください。</a:t>
            </a:r>
          </a:p>
        </p:txBody>
      </p:sp>
    </p:spTree>
    <p:extLst>
      <p:ext uri="{BB962C8B-B14F-4D97-AF65-F5344CB8AC3E}">
        <p14:creationId xmlns:p14="http://schemas.microsoft.com/office/powerpoint/2010/main" val="249804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0: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latin typeface="Arial"/>
                <a:ea typeface="Arial"/>
                <a:cs typeface="Arial"/>
                <a:sym typeface="Arial"/>
              </a:rPr>
              <a:t>【</a:t>
            </a:r>
            <a:r>
              <a:rPr lang="ja-JP" altLang="en-US" dirty="0" smtClean="0">
                <a:latin typeface="Arial"/>
                <a:ea typeface="Arial"/>
                <a:cs typeface="Arial"/>
                <a:sym typeface="Arial"/>
              </a:rPr>
              <a:t>進行例</a:t>
            </a:r>
            <a:r>
              <a:rPr lang="ja-JP" dirty="0" smtClean="0">
                <a:latin typeface="Arial"/>
                <a:ea typeface="Arial"/>
                <a:cs typeface="Arial"/>
                <a:sym typeface="Arial"/>
              </a:rPr>
              <a:t>】</a:t>
            </a:r>
            <a:endParaRPr dirty="0"/>
          </a:p>
          <a:p>
            <a:pPr marL="0" lvl="0" indent="0" algn="l" rtl="0">
              <a:spcBef>
                <a:spcPts val="0"/>
              </a:spcBef>
              <a:spcAft>
                <a:spcPts val="0"/>
              </a:spcAft>
              <a:buNone/>
            </a:pPr>
            <a:r>
              <a:rPr lang="ja-JP" altLang="en-US" dirty="0">
                <a:latin typeface="Arial"/>
                <a:ea typeface="Arial"/>
                <a:cs typeface="Arial"/>
                <a:sym typeface="Arial"/>
              </a:rPr>
              <a:t>〇</a:t>
            </a:r>
            <a:r>
              <a:rPr lang="ja-JP" dirty="0" smtClean="0">
                <a:latin typeface="Arial"/>
                <a:ea typeface="Arial"/>
                <a:cs typeface="Arial"/>
                <a:sym typeface="Arial"/>
              </a:rPr>
              <a:t>今日</a:t>
            </a:r>
            <a:r>
              <a:rPr lang="ja-JP" dirty="0">
                <a:latin typeface="Arial"/>
                <a:ea typeface="Arial"/>
                <a:cs typeface="Arial"/>
                <a:sym typeface="Arial"/>
              </a:rPr>
              <a:t>の研修で、分かったこと、学んだことを</a:t>
            </a:r>
            <a:r>
              <a:rPr lang="ja-JP" dirty="0" smtClean="0">
                <a:latin typeface="Arial"/>
                <a:ea typeface="Arial"/>
                <a:cs typeface="Arial"/>
                <a:sym typeface="Arial"/>
              </a:rPr>
              <a:t>記入</a:t>
            </a:r>
            <a:r>
              <a:rPr lang="ja-JP" altLang="en-US" dirty="0" smtClean="0">
                <a:latin typeface="Arial"/>
                <a:ea typeface="Arial"/>
                <a:cs typeface="Arial"/>
                <a:sym typeface="Arial"/>
              </a:rPr>
              <a:t>しましょう</a:t>
            </a:r>
            <a:r>
              <a:rPr lang="ja-JP" dirty="0" smtClean="0">
                <a:latin typeface="Arial"/>
                <a:ea typeface="Arial"/>
                <a:cs typeface="Arial"/>
                <a:sym typeface="Arial"/>
              </a:rPr>
              <a:t>。</a:t>
            </a:r>
            <a:endParaRPr dirty="0">
              <a:latin typeface="Arial"/>
              <a:ea typeface="Arial"/>
              <a:cs typeface="Arial"/>
              <a:sym typeface="Arial"/>
            </a:endParaRPr>
          </a:p>
          <a:p>
            <a:pPr marL="0" lvl="0" indent="0" algn="l" rtl="0">
              <a:spcBef>
                <a:spcPts val="0"/>
              </a:spcBef>
              <a:spcAft>
                <a:spcPts val="0"/>
              </a:spcAft>
              <a:buNone/>
            </a:pPr>
            <a:r>
              <a:rPr lang="ja-JP" altLang="en-US" dirty="0">
                <a:latin typeface="Arial"/>
                <a:ea typeface="Arial"/>
                <a:cs typeface="Arial"/>
                <a:sym typeface="Arial"/>
              </a:rPr>
              <a:t>〇</a:t>
            </a:r>
            <a:r>
              <a:rPr lang="ja-JP" dirty="0" smtClean="0">
                <a:latin typeface="Arial"/>
                <a:ea typeface="Arial"/>
                <a:cs typeface="Arial"/>
                <a:sym typeface="Arial"/>
              </a:rPr>
              <a:t>（</a:t>
            </a:r>
            <a:r>
              <a:rPr lang="ja-JP" dirty="0">
                <a:latin typeface="Arial"/>
                <a:ea typeface="Arial"/>
                <a:cs typeface="Arial"/>
                <a:sym typeface="Arial"/>
              </a:rPr>
              <a:t>自分の授業で）明日から取り組みたいことを</a:t>
            </a:r>
            <a:r>
              <a:rPr lang="ja-JP" dirty="0" smtClean="0">
                <a:latin typeface="Arial"/>
                <a:ea typeface="Arial"/>
                <a:cs typeface="Arial"/>
                <a:sym typeface="Arial"/>
              </a:rPr>
              <a:t>記入</a:t>
            </a:r>
            <a:r>
              <a:rPr lang="ja-JP" altLang="en-US" dirty="0" smtClean="0">
                <a:latin typeface="Arial"/>
                <a:ea typeface="Arial"/>
                <a:cs typeface="Arial"/>
                <a:sym typeface="Arial"/>
              </a:rPr>
              <a:t>しましょう</a:t>
            </a:r>
            <a:r>
              <a:rPr lang="ja-JP" dirty="0" smtClean="0">
                <a:latin typeface="Arial"/>
                <a:ea typeface="Arial"/>
                <a:cs typeface="Arial"/>
                <a:sym typeface="Arial"/>
              </a:rPr>
              <a:t>。</a:t>
            </a:r>
            <a:endParaRPr dirty="0">
              <a:latin typeface="Arial"/>
              <a:ea typeface="Arial"/>
              <a:cs typeface="Arial"/>
              <a:sym typeface="Arial"/>
            </a:endParaRPr>
          </a:p>
          <a:p>
            <a:pPr marL="0" lvl="0" indent="0" algn="l" rtl="0">
              <a:spcBef>
                <a:spcPts val="0"/>
              </a:spcBef>
              <a:spcAft>
                <a:spcPts val="0"/>
              </a:spcAft>
              <a:buNone/>
            </a:pPr>
            <a:r>
              <a:rPr lang="ja-JP" dirty="0">
                <a:latin typeface="Arial"/>
                <a:ea typeface="Arial"/>
                <a:cs typeface="Arial"/>
                <a:sym typeface="Arial"/>
              </a:rPr>
              <a:t>　</a:t>
            </a:r>
            <a:r>
              <a:rPr lang="ja-JP" dirty="0" smtClean="0">
                <a:latin typeface="Arial"/>
                <a:ea typeface="Arial"/>
                <a:cs typeface="Arial"/>
                <a:sym typeface="Arial"/>
              </a:rPr>
              <a:t>⇒</a:t>
            </a:r>
            <a:r>
              <a:rPr lang="ja-JP" altLang="en-US" dirty="0" smtClean="0">
                <a:latin typeface="Arial"/>
                <a:ea typeface="Arial"/>
                <a:cs typeface="Arial"/>
                <a:sym typeface="Arial"/>
              </a:rPr>
              <a:t>全体や</a:t>
            </a:r>
            <a:r>
              <a:rPr lang="ja-JP" dirty="0" smtClean="0">
                <a:latin typeface="Arial"/>
                <a:ea typeface="Arial"/>
                <a:cs typeface="Arial"/>
                <a:sym typeface="Arial"/>
              </a:rPr>
              <a:t>班</a:t>
            </a:r>
            <a:r>
              <a:rPr lang="ja-JP" dirty="0">
                <a:latin typeface="Arial"/>
                <a:ea typeface="Arial"/>
                <a:cs typeface="Arial"/>
                <a:sym typeface="Arial"/>
              </a:rPr>
              <a:t>の中</a:t>
            </a:r>
            <a:r>
              <a:rPr lang="ja-JP" dirty="0" smtClean="0">
                <a:latin typeface="Arial"/>
                <a:ea typeface="Arial"/>
                <a:cs typeface="Arial"/>
                <a:sym typeface="Arial"/>
              </a:rPr>
              <a:t>で</a:t>
            </a:r>
            <a:r>
              <a:rPr lang="ja-JP" altLang="en-US" dirty="0" smtClean="0">
                <a:latin typeface="Arial"/>
                <a:ea typeface="Arial"/>
                <a:cs typeface="Arial"/>
                <a:sym typeface="Arial"/>
              </a:rPr>
              <a:t>、</a:t>
            </a:r>
            <a:r>
              <a:rPr lang="ja-JP" dirty="0" smtClean="0">
                <a:latin typeface="Arial"/>
                <a:ea typeface="Arial"/>
                <a:cs typeface="Arial"/>
                <a:sym typeface="Arial"/>
              </a:rPr>
              <a:t>自分が</a:t>
            </a:r>
            <a:r>
              <a:rPr lang="ja-JP" altLang="en-US" dirty="0" smtClean="0">
                <a:latin typeface="Arial"/>
                <a:ea typeface="Arial"/>
                <a:cs typeface="Arial"/>
                <a:sym typeface="Arial"/>
              </a:rPr>
              <a:t>授業で</a:t>
            </a:r>
            <a:r>
              <a:rPr lang="ja-JP" dirty="0" smtClean="0">
                <a:latin typeface="Arial"/>
                <a:ea typeface="Arial"/>
                <a:cs typeface="Arial"/>
                <a:sym typeface="Arial"/>
              </a:rPr>
              <a:t>取り組みたい</a:t>
            </a:r>
            <a:r>
              <a:rPr lang="ja-JP" dirty="0">
                <a:latin typeface="Arial"/>
                <a:ea typeface="Arial"/>
                <a:cs typeface="Arial"/>
                <a:sym typeface="Arial"/>
              </a:rPr>
              <a:t>ことを発表する時間</a:t>
            </a:r>
            <a:r>
              <a:rPr lang="ja-JP" dirty="0" smtClean="0">
                <a:latin typeface="Arial"/>
                <a:ea typeface="Arial"/>
                <a:cs typeface="Arial"/>
                <a:sym typeface="Arial"/>
              </a:rPr>
              <a:t>を設ける</a:t>
            </a:r>
            <a:r>
              <a:rPr lang="ja-JP" dirty="0">
                <a:latin typeface="Arial"/>
                <a:ea typeface="Arial"/>
                <a:cs typeface="Arial"/>
                <a:sym typeface="Arial"/>
              </a:rPr>
              <a:t>ことも</a:t>
            </a:r>
            <a:r>
              <a:rPr lang="ja-JP" dirty="0" smtClean="0">
                <a:latin typeface="Arial"/>
                <a:ea typeface="Arial"/>
                <a:cs typeface="Arial"/>
                <a:sym typeface="Arial"/>
              </a:rPr>
              <a:t>考えられ</a:t>
            </a:r>
            <a:r>
              <a:rPr lang="ja-JP" altLang="en-US" dirty="0" smtClean="0">
                <a:latin typeface="Arial"/>
                <a:ea typeface="Arial"/>
                <a:cs typeface="Arial"/>
                <a:sym typeface="Arial"/>
              </a:rPr>
              <a:t>ます</a:t>
            </a:r>
            <a:r>
              <a:rPr lang="ja-JP" dirty="0" smtClean="0">
                <a:latin typeface="Arial"/>
                <a:ea typeface="Arial"/>
                <a:cs typeface="Arial"/>
                <a:sym typeface="Arial"/>
              </a:rPr>
              <a:t>。</a:t>
            </a:r>
            <a:endParaRPr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r>
              <a:rPr lang="ja-JP" dirty="0" smtClean="0">
                <a:latin typeface="Arial"/>
                <a:ea typeface="Arial"/>
                <a:cs typeface="Arial"/>
                <a:sym typeface="Arial"/>
              </a:rPr>
              <a:t>【</a:t>
            </a:r>
            <a:r>
              <a:rPr lang="ja-JP" altLang="en-US" dirty="0" smtClean="0">
                <a:latin typeface="Arial"/>
                <a:ea typeface="Arial"/>
                <a:cs typeface="Arial"/>
                <a:sym typeface="Arial"/>
              </a:rPr>
              <a:t>留意点（補足）</a:t>
            </a:r>
            <a:r>
              <a:rPr lang="ja-JP" dirty="0" smtClean="0">
                <a:latin typeface="Arial"/>
                <a:ea typeface="Arial"/>
                <a:cs typeface="Arial"/>
                <a:sym typeface="Arial"/>
              </a:rPr>
              <a:t>】</a:t>
            </a:r>
            <a:endParaRPr dirty="0"/>
          </a:p>
          <a:p>
            <a:pPr marL="0" lvl="0" indent="0" algn="l" rtl="0">
              <a:spcBef>
                <a:spcPts val="0"/>
              </a:spcBef>
              <a:spcAft>
                <a:spcPts val="0"/>
              </a:spcAft>
              <a:buNone/>
            </a:pPr>
            <a:r>
              <a:rPr lang="ja-JP" dirty="0" smtClean="0">
                <a:latin typeface="Arial"/>
                <a:ea typeface="Arial"/>
                <a:cs typeface="Arial"/>
                <a:sym typeface="Arial"/>
              </a:rPr>
              <a:t>※</a:t>
            </a:r>
            <a:r>
              <a:rPr lang="ja-JP" altLang="en-US" dirty="0" smtClean="0">
                <a:latin typeface="Arial"/>
                <a:ea typeface="Arial"/>
                <a:cs typeface="Arial"/>
                <a:sym typeface="Arial"/>
              </a:rPr>
              <a:t>本研修後、</a:t>
            </a:r>
            <a:r>
              <a:rPr lang="ja-JP" dirty="0" smtClean="0">
                <a:latin typeface="Arial"/>
                <a:ea typeface="Arial"/>
                <a:cs typeface="Arial"/>
                <a:sym typeface="Arial"/>
              </a:rPr>
              <a:t>学</a:t>
            </a:r>
            <a:r>
              <a:rPr lang="ja-JP" dirty="0">
                <a:latin typeface="Arial"/>
                <a:ea typeface="Arial"/>
                <a:cs typeface="Arial"/>
                <a:sym typeface="Arial"/>
              </a:rPr>
              <a:t>期末等の研修の際に、取組状況や新たな課題がないか</a:t>
            </a:r>
            <a:r>
              <a:rPr lang="ja-JP" dirty="0" smtClean="0">
                <a:latin typeface="Arial"/>
                <a:ea typeface="Arial"/>
                <a:cs typeface="Arial"/>
                <a:sym typeface="Arial"/>
              </a:rPr>
              <a:t>、</a:t>
            </a:r>
            <a:r>
              <a:rPr lang="ja-JP" altLang="en-US" dirty="0" smtClean="0">
                <a:latin typeface="Arial"/>
                <a:ea typeface="Arial"/>
                <a:cs typeface="Arial"/>
                <a:sym typeface="Arial"/>
              </a:rPr>
              <a:t>意見交流したり確認したりする</a:t>
            </a:r>
            <a:r>
              <a:rPr lang="ja-JP" dirty="0" smtClean="0">
                <a:latin typeface="Arial"/>
                <a:ea typeface="Arial"/>
                <a:cs typeface="Arial"/>
                <a:sym typeface="Arial"/>
              </a:rPr>
              <a:t>場を</a:t>
            </a:r>
            <a:r>
              <a:rPr lang="ja-JP" altLang="en-US" dirty="0" smtClean="0">
                <a:latin typeface="Arial"/>
                <a:ea typeface="Arial"/>
                <a:cs typeface="Arial"/>
                <a:sym typeface="Arial"/>
              </a:rPr>
              <a:t>設けましょう。</a:t>
            </a:r>
            <a:endParaRPr dirty="0">
              <a:latin typeface="Arial"/>
              <a:ea typeface="Arial"/>
              <a:cs typeface="Arial"/>
              <a:sym typeface="Arial"/>
            </a:endParaRPr>
          </a:p>
          <a:p>
            <a:pPr marL="0" lvl="0" indent="0" algn="l" rtl="0">
              <a:spcBef>
                <a:spcPts val="0"/>
              </a:spcBef>
              <a:spcAft>
                <a:spcPts val="0"/>
              </a:spcAft>
              <a:buNone/>
            </a:pPr>
            <a:r>
              <a:rPr lang="ja-JP" dirty="0">
                <a:latin typeface="Arial"/>
                <a:ea typeface="Arial"/>
                <a:cs typeface="Arial"/>
                <a:sym typeface="Arial"/>
              </a:rPr>
              <a:t>　</a:t>
            </a:r>
            <a:endParaRPr dirty="0"/>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1: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t>【</a:t>
            </a:r>
            <a:r>
              <a:rPr lang="ja-JP" altLang="en-US" dirty="0" smtClean="0"/>
              <a:t>留意点（補足）</a:t>
            </a:r>
            <a:r>
              <a:rPr lang="ja-JP" dirty="0" smtClean="0"/>
              <a:t>】</a:t>
            </a:r>
            <a:endParaRPr dirty="0"/>
          </a:p>
          <a:p>
            <a:pPr marL="0" lvl="0" indent="0" algn="l" rtl="0">
              <a:spcBef>
                <a:spcPts val="0"/>
              </a:spcBef>
              <a:spcAft>
                <a:spcPts val="0"/>
              </a:spcAft>
              <a:buNone/>
            </a:pPr>
            <a:r>
              <a:rPr lang="ja-JP" altLang="en-US" dirty="0" smtClean="0"/>
              <a:t>・付箋紙を利用した意見交流を行う。</a:t>
            </a:r>
          </a:p>
          <a:p>
            <a:pPr marL="0" lvl="0" indent="0" algn="l" rtl="0">
              <a:spcBef>
                <a:spcPts val="0"/>
              </a:spcBef>
              <a:spcAft>
                <a:spcPts val="0"/>
              </a:spcAft>
              <a:buNone/>
            </a:pPr>
            <a:r>
              <a:rPr lang="ja-JP" altLang="en-US" dirty="0" smtClean="0"/>
              <a:t>・汎用的クラウドツールの活用する（スプレッドシート等の共同編集）。</a:t>
            </a:r>
          </a:p>
          <a:p>
            <a:pPr marL="0" lvl="0" indent="0" algn="l" rtl="0">
              <a:spcBef>
                <a:spcPts val="0"/>
              </a:spcBef>
              <a:spcAft>
                <a:spcPts val="0"/>
              </a:spcAft>
              <a:buNone/>
            </a:pPr>
            <a:r>
              <a:rPr lang="ja-JP" altLang="en-US" dirty="0" smtClean="0"/>
              <a:t>・必要に応じて、教員相互で他者参照する。</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2: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t>【</a:t>
            </a:r>
            <a:r>
              <a:rPr lang="ja-JP" altLang="en-US" dirty="0" smtClean="0"/>
              <a:t>留意点（補足）</a:t>
            </a:r>
            <a:r>
              <a:rPr lang="ja-JP" dirty="0" smtClean="0"/>
              <a:t>】</a:t>
            </a:r>
            <a:endParaRPr dirty="0"/>
          </a:p>
          <a:p>
            <a:pPr marL="0" lvl="0" indent="0" algn="l" rtl="0">
              <a:spcBef>
                <a:spcPts val="0"/>
              </a:spcBef>
              <a:spcAft>
                <a:spcPts val="0"/>
              </a:spcAft>
              <a:buNone/>
            </a:pPr>
            <a:r>
              <a:rPr lang="ja-JP" altLang="en-US" dirty="0" smtClean="0"/>
              <a:t>・付箋紙を利用した意見交流を行う。</a:t>
            </a:r>
          </a:p>
          <a:p>
            <a:pPr marL="0" lvl="0" indent="0" algn="l" rtl="0">
              <a:spcBef>
                <a:spcPts val="0"/>
              </a:spcBef>
              <a:spcAft>
                <a:spcPts val="0"/>
              </a:spcAft>
              <a:buNone/>
            </a:pPr>
            <a:r>
              <a:rPr lang="ja-JP" altLang="en-US" dirty="0" smtClean="0"/>
              <a:t>・汎用的クラウドツールの活用する（スプレッドシート等の共同編集）。</a:t>
            </a:r>
          </a:p>
          <a:p>
            <a:pPr marL="0" lvl="0" indent="0" algn="l" rtl="0">
              <a:spcBef>
                <a:spcPts val="0"/>
              </a:spcBef>
              <a:spcAft>
                <a:spcPts val="0"/>
              </a:spcAft>
              <a:buNone/>
            </a:pPr>
            <a:r>
              <a:rPr lang="ja-JP" altLang="en-US" dirty="0" smtClean="0"/>
              <a:t>・必要に応じて、教員相互で他者参照する。</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1c3b5bdc52_9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31c3b5bdc52_9_0:notes"/>
          <p:cNvSpPr txBox="1">
            <a:spLocks noGrp="1"/>
          </p:cNvSpPr>
          <p:nvPr>
            <p:ph type="body" idx="1"/>
          </p:nvPr>
        </p:nvSpPr>
        <p:spPr>
          <a:xfrm>
            <a:off x="680085" y="4777027"/>
            <a:ext cx="5437500" cy="39081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t>【</a:t>
            </a:r>
            <a:r>
              <a:rPr lang="ja-JP" altLang="en-US" dirty="0" smtClean="0"/>
              <a:t>進行例</a:t>
            </a:r>
            <a:r>
              <a:rPr lang="ja-JP" dirty="0" smtClean="0"/>
              <a:t>】</a:t>
            </a:r>
            <a:endParaRPr lang="en-US" altLang="ja-JP" dirty="0" smtClean="0"/>
          </a:p>
          <a:p>
            <a:pPr marL="0" lvl="0" indent="0" algn="l" rtl="0">
              <a:spcBef>
                <a:spcPts val="0"/>
              </a:spcBef>
              <a:spcAft>
                <a:spcPts val="0"/>
              </a:spcAft>
              <a:buNone/>
            </a:pPr>
            <a:r>
              <a:rPr lang="ja-JP" altLang="en-US" dirty="0" smtClean="0"/>
              <a:t>〇本年度の校内研修の共通実践事項はご覧の通りです。</a:t>
            </a:r>
            <a:endParaRPr lang="en-US" altLang="ja-JP" dirty="0" smtClean="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1c3b5bdc52_10_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31c3b5bdc52_10_2:notes"/>
          <p:cNvSpPr txBox="1">
            <a:spLocks noGrp="1"/>
          </p:cNvSpPr>
          <p:nvPr>
            <p:ph type="body" idx="1"/>
          </p:nvPr>
        </p:nvSpPr>
        <p:spPr>
          <a:xfrm>
            <a:off x="680085" y="4777027"/>
            <a:ext cx="5437500" cy="39081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marR="0" lvl="0" indent="0" algn="l" rtl="0">
              <a:spcBef>
                <a:spcPts val="0"/>
              </a:spcBef>
              <a:spcAft>
                <a:spcPts val="0"/>
              </a:spcAft>
              <a:buNone/>
            </a:pPr>
            <a:r>
              <a:rPr lang="ja-JP" altLang="en-US" sz="1200" dirty="0" smtClean="0">
                <a:solidFill>
                  <a:schemeClr val="dk1"/>
                </a:solidFill>
                <a:latin typeface="Calibri"/>
                <a:ea typeface="Calibri"/>
                <a:cs typeface="Calibri"/>
                <a:sym typeface="Calibri"/>
              </a:rPr>
              <a:t>〇校内研修の共通実践事項等をもとにして、学校、学年、学級、教科担当等で取り組むことについて、意見を出し合いましょう。</a:t>
            </a:r>
          </a:p>
          <a:p>
            <a:pPr marL="0" marR="0" lvl="0" indent="0" algn="l" rtl="0">
              <a:spcBef>
                <a:spcPts val="0"/>
              </a:spcBef>
              <a:spcAft>
                <a:spcPts val="0"/>
              </a:spcAft>
              <a:buNone/>
            </a:pPr>
            <a:r>
              <a:rPr lang="ja-JP" altLang="en-US" sz="1200" dirty="0" smtClean="0">
                <a:solidFill>
                  <a:schemeClr val="dk1"/>
                </a:solidFill>
                <a:latin typeface="Calibri"/>
                <a:ea typeface="Calibri"/>
                <a:cs typeface="Calibri"/>
                <a:sym typeface="Calibri"/>
              </a:rPr>
              <a:t>・継続すべきこと</a:t>
            </a:r>
          </a:p>
          <a:p>
            <a:pPr marL="0" marR="0" lvl="0" indent="0" algn="l" rtl="0">
              <a:spcBef>
                <a:spcPts val="0"/>
              </a:spcBef>
              <a:spcAft>
                <a:spcPts val="0"/>
              </a:spcAft>
              <a:buNone/>
            </a:pPr>
            <a:r>
              <a:rPr lang="ja-JP" altLang="en-US" sz="1200" dirty="0" smtClean="0">
                <a:solidFill>
                  <a:schemeClr val="dk1"/>
                </a:solidFill>
                <a:latin typeface="Calibri"/>
                <a:ea typeface="Calibri"/>
                <a:cs typeface="Calibri"/>
                <a:sym typeface="Calibri"/>
              </a:rPr>
              <a:t>・改善して継続した方がよいこと</a:t>
            </a:r>
          </a:p>
          <a:p>
            <a:pPr marL="0" marR="0" lvl="0" indent="0" algn="l" rtl="0">
              <a:spcBef>
                <a:spcPts val="0"/>
              </a:spcBef>
              <a:spcAft>
                <a:spcPts val="0"/>
              </a:spcAft>
              <a:buNone/>
            </a:pPr>
            <a:r>
              <a:rPr lang="ja-JP" altLang="en-US" sz="1200" dirty="0" smtClean="0">
                <a:solidFill>
                  <a:schemeClr val="dk1"/>
                </a:solidFill>
                <a:latin typeface="Calibri"/>
                <a:ea typeface="Calibri"/>
                <a:cs typeface="Calibri"/>
                <a:sym typeface="Calibri"/>
              </a:rPr>
              <a:t>・追加したほうがよいこと　等</a:t>
            </a:r>
          </a:p>
          <a:p>
            <a:pPr marL="0" lvl="0" indent="0" algn="l" rtl="0">
              <a:spcBef>
                <a:spcPts val="0"/>
              </a:spcBef>
              <a:spcAft>
                <a:spcPts val="0"/>
              </a:spcAft>
              <a:buNone/>
            </a:pPr>
            <a:endParaRPr lang="ja-JP"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1c3b5bdc52_8_2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1c3b5bdc52_8_22:notes"/>
          <p:cNvSpPr txBox="1">
            <a:spLocks noGrp="1"/>
          </p:cNvSpPr>
          <p:nvPr>
            <p:ph type="body" idx="1"/>
          </p:nvPr>
        </p:nvSpPr>
        <p:spPr>
          <a:xfrm>
            <a:off x="680085" y="4777027"/>
            <a:ext cx="5437500" cy="3908100"/>
          </a:xfrm>
          <a:prstGeom prst="rect">
            <a:avLst/>
          </a:prstGeom>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留意点（補足）</a:t>
            </a:r>
            <a:r>
              <a:rPr lang="en-US" altLang="ja-JP" dirty="0" smtClean="0"/>
              <a:t>】</a:t>
            </a:r>
          </a:p>
          <a:p>
            <a:pPr marL="0" lvl="0" indent="0" algn="l" rtl="0">
              <a:spcBef>
                <a:spcPts val="0"/>
              </a:spcBef>
              <a:spcAft>
                <a:spcPts val="0"/>
              </a:spcAft>
              <a:buNone/>
            </a:pPr>
            <a:r>
              <a:rPr lang="en-US" altLang="ja-JP" dirty="0" smtClean="0"/>
              <a:t>※</a:t>
            </a:r>
            <a:r>
              <a:rPr lang="ja-JP" altLang="en-US" dirty="0" smtClean="0"/>
              <a:t>必要に応じて、本スライドを参考として示します。</a:t>
            </a:r>
            <a:endParaRPr dirty="0"/>
          </a:p>
        </p:txBody>
      </p:sp>
      <p:sp>
        <p:nvSpPr>
          <p:cNvPr id="346" name="Google Shape;346;g31c3b5bdc52_8_22:notes"/>
          <p:cNvSpPr txBox="1">
            <a:spLocks noGrp="1"/>
          </p:cNvSpPr>
          <p:nvPr>
            <p:ph type="sldNum" idx="12"/>
          </p:nvPr>
        </p:nvSpPr>
        <p:spPr>
          <a:xfrm>
            <a:off x="3850643" y="9428800"/>
            <a:ext cx="2945400" cy="497700"/>
          </a:xfrm>
          <a:prstGeom prst="rect">
            <a:avLst/>
          </a:prstGeom>
        </p:spPr>
        <p:txBody>
          <a:bodyPr spcFirstLastPara="1" wrap="square" lIns="91300" tIns="45650" rIns="91300" bIns="45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lvl="0" indent="0" algn="l" rtl="0">
              <a:spcBef>
                <a:spcPts val="0"/>
              </a:spcBef>
              <a:spcAft>
                <a:spcPts val="0"/>
              </a:spcAft>
              <a:buNone/>
            </a:pPr>
            <a:r>
              <a:rPr lang="ja-JP" altLang="en-US" dirty="0" smtClean="0"/>
              <a:t>〇はじめに、本日の流れを確認しましょう。</a:t>
            </a:r>
            <a:endParaRPr dirty="0"/>
          </a:p>
        </p:txBody>
      </p:sp>
    </p:spTree>
    <p:extLst>
      <p:ext uri="{BB962C8B-B14F-4D97-AF65-F5344CB8AC3E}">
        <p14:creationId xmlns:p14="http://schemas.microsoft.com/office/powerpoint/2010/main" val="186659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3: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t>【</a:t>
            </a:r>
            <a:r>
              <a:rPr lang="ja-JP" altLang="en-US" dirty="0" smtClean="0"/>
              <a:t>進行例</a:t>
            </a:r>
            <a:r>
              <a:rPr lang="ja-JP" dirty="0" smtClean="0"/>
              <a:t>】</a:t>
            </a:r>
            <a:endParaRPr dirty="0"/>
          </a:p>
          <a:p>
            <a:pPr marL="0" lvl="0" indent="0" algn="l" rtl="0">
              <a:spcBef>
                <a:spcPts val="0"/>
              </a:spcBef>
              <a:spcAft>
                <a:spcPts val="0"/>
              </a:spcAft>
              <a:buNone/>
            </a:pPr>
            <a:r>
              <a:rPr lang="ja-JP" altLang="en-US" dirty="0"/>
              <a:t>〇</a:t>
            </a:r>
            <a:r>
              <a:rPr lang="ja-JP" dirty="0" smtClean="0"/>
              <a:t>本研修</a:t>
            </a:r>
            <a:r>
              <a:rPr lang="ja-JP" dirty="0"/>
              <a:t>で使用する全国学力・学習状況調査の</a:t>
            </a:r>
            <a:r>
              <a:rPr lang="ja-JP" dirty="0" smtClean="0"/>
              <a:t>目的</a:t>
            </a:r>
            <a:r>
              <a:rPr lang="ja-JP" altLang="en-US" dirty="0" smtClean="0"/>
              <a:t>を確認します。</a:t>
            </a:r>
            <a:endParaRPr lang="en-US" altLang="ja-JP" dirty="0" smtClean="0"/>
          </a:p>
          <a:p>
            <a:pPr marL="0" lvl="0" indent="0" algn="l" rtl="0">
              <a:spcBef>
                <a:spcPts val="0"/>
              </a:spcBef>
              <a:spcAft>
                <a:spcPts val="0"/>
              </a:spcAft>
              <a:buNone/>
            </a:pPr>
            <a:r>
              <a:rPr lang="ja-JP" altLang="en-US" dirty="0" smtClean="0"/>
              <a:t>（以下読み上げます。）</a:t>
            </a:r>
            <a:endParaRPr lang="en-US" altLang="ja-JP" dirty="0" smtClean="0"/>
          </a:p>
          <a:p>
            <a:pPr marL="0" lvl="0" indent="0" algn="l" rtl="0">
              <a:spcBef>
                <a:spcPts val="0"/>
              </a:spcBef>
              <a:spcAft>
                <a:spcPts val="0"/>
              </a:spcAft>
              <a:buNone/>
            </a:pPr>
            <a:r>
              <a:rPr lang="ja-JP" altLang="en-US" dirty="0" smtClean="0"/>
              <a:t>　・身に付けておかなければ後の学年等の学習内容に影響を及ぼす内容</a:t>
            </a:r>
          </a:p>
          <a:p>
            <a:pPr marL="0" lvl="0" indent="0" algn="l" rtl="0">
              <a:spcBef>
                <a:spcPts val="0"/>
              </a:spcBef>
              <a:spcAft>
                <a:spcPts val="0"/>
              </a:spcAft>
              <a:buNone/>
            </a:pPr>
            <a:r>
              <a:rPr lang="ja-JP" altLang="en-US" dirty="0" smtClean="0"/>
              <a:t>　・実生活において不可欠であり，常に活用できるようになっていることが望ましい知識・技能</a:t>
            </a:r>
          </a:p>
          <a:p>
            <a:pPr marL="0" lvl="0" indent="0" algn="l" rtl="0">
              <a:spcBef>
                <a:spcPts val="0"/>
              </a:spcBef>
              <a:spcAft>
                <a:spcPts val="0"/>
              </a:spcAft>
              <a:buNone/>
            </a:pPr>
            <a:r>
              <a:rPr lang="ja-JP" altLang="en-US" dirty="0" smtClean="0"/>
              <a:t>　・知識・技能を実生活の様々な場面に活用する力</a:t>
            </a:r>
            <a:endParaRPr lang="en-US" altLang="ja-JP" dirty="0" smtClean="0"/>
          </a:p>
          <a:p>
            <a:pPr marL="0" lvl="0" indent="0" algn="l" rtl="0">
              <a:spcBef>
                <a:spcPts val="0"/>
              </a:spcBef>
              <a:spcAft>
                <a:spcPts val="0"/>
              </a:spcAft>
              <a:buNone/>
            </a:pPr>
            <a:r>
              <a:rPr lang="ja-JP" altLang="en-US" dirty="0" smtClean="0"/>
              <a:t>　・様々な課題解決のための構想を立て実践し評価・改善する力　等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altLang="ja-JP" dirty="0" smtClean="0"/>
              <a:t>【</a:t>
            </a:r>
            <a:r>
              <a:rPr lang="ja-JP" altLang="en-US" dirty="0" smtClean="0"/>
              <a:t>留意点（補足）</a:t>
            </a:r>
            <a:r>
              <a:rPr lang="en-US" altLang="ja-JP" dirty="0" smtClean="0"/>
              <a:t>】</a:t>
            </a:r>
            <a:endParaRPr dirty="0"/>
          </a:p>
          <a:p>
            <a:pPr marL="0" lvl="0" indent="0" algn="l" rtl="0">
              <a:spcBef>
                <a:spcPts val="0"/>
              </a:spcBef>
              <a:spcAft>
                <a:spcPts val="0"/>
              </a:spcAft>
              <a:buNone/>
            </a:pPr>
            <a:r>
              <a:rPr lang="ja-JP" dirty="0"/>
              <a:t>※これまで全学調の調査問題を解いたことがあるかなどを先生方に確認することも</a:t>
            </a:r>
            <a:r>
              <a:rPr lang="ja-JP" dirty="0" smtClean="0"/>
              <a:t>考えられ</a:t>
            </a:r>
            <a:r>
              <a:rPr lang="ja-JP" altLang="en-US" dirty="0" smtClean="0"/>
              <a:t>ます</a:t>
            </a:r>
            <a:r>
              <a:rPr lang="ja-JP" dirty="0" smtClean="0"/>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4: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t>【</a:t>
            </a:r>
            <a:r>
              <a:rPr lang="ja-JP" altLang="en-US" dirty="0" smtClean="0"/>
              <a:t>進行例</a:t>
            </a:r>
            <a:r>
              <a:rPr lang="ja-JP" dirty="0" smtClean="0"/>
              <a:t>】</a:t>
            </a:r>
            <a:endParaRPr dirty="0"/>
          </a:p>
          <a:p>
            <a:pPr marL="0" lvl="0" indent="0" algn="l" rtl="0">
              <a:spcBef>
                <a:spcPts val="0"/>
              </a:spcBef>
              <a:spcAft>
                <a:spcPts val="0"/>
              </a:spcAft>
              <a:buNone/>
            </a:pPr>
            <a:r>
              <a:rPr lang="ja-JP" altLang="en-US" dirty="0" smtClean="0"/>
              <a:t>〇それでは、まず、令和○年度　小（中）学校○年○○（教科）</a:t>
            </a:r>
            <a:r>
              <a:rPr lang="ja-JP" dirty="0" smtClean="0"/>
              <a:t>の</a:t>
            </a:r>
            <a:r>
              <a:rPr lang="ja-JP" dirty="0"/>
              <a:t>問題を</a:t>
            </a:r>
            <a:r>
              <a:rPr lang="ja-JP" dirty="0" smtClean="0"/>
              <a:t>全職員</a:t>
            </a:r>
            <a:r>
              <a:rPr lang="ja-JP" altLang="en-US" dirty="0" smtClean="0"/>
              <a:t>で解きましょう</a:t>
            </a:r>
            <a:r>
              <a:rPr lang="ja-JP" dirty="0" smtClean="0"/>
              <a:t>。</a:t>
            </a:r>
            <a:endParaRPr lang="en-US" altLang="ja-JP" dirty="0" smtClean="0"/>
          </a:p>
          <a:p>
            <a:pPr marL="0" lvl="0" indent="0" algn="l" rtl="0">
              <a:spcBef>
                <a:spcPts val="0"/>
              </a:spcBef>
              <a:spcAft>
                <a:spcPts val="0"/>
              </a:spcAft>
              <a:buNone/>
            </a:pPr>
            <a:r>
              <a:rPr lang="ja-JP" altLang="en-US" dirty="0" smtClean="0"/>
              <a:t>〇問題を解いて、皆さんが感じた気付きや意見を交流しましょう。</a:t>
            </a:r>
          </a:p>
          <a:p>
            <a:pPr marL="0" lvl="0" indent="0" algn="l" rtl="0">
              <a:spcBef>
                <a:spcPts val="0"/>
              </a:spcBef>
              <a:spcAft>
                <a:spcPts val="0"/>
              </a:spcAft>
              <a:buNone/>
            </a:pPr>
            <a:r>
              <a:rPr lang="ja-JP" altLang="en-US" dirty="0" smtClean="0"/>
              <a:t>　（例）・問題場面が文章と図や表で説明されている　・いろいろな解き方が考えられる　・考え方を説明する力が必要　など</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altLang="ja-JP" dirty="0" smtClean="0"/>
              <a:t>【</a:t>
            </a:r>
            <a:r>
              <a:rPr lang="ja-JP" altLang="en-US" dirty="0" smtClean="0"/>
              <a:t>留意点（補足）</a:t>
            </a:r>
            <a:r>
              <a:rPr lang="en-US" altLang="ja-JP" dirty="0" smtClean="0"/>
              <a:t>】</a:t>
            </a:r>
            <a:endParaRPr dirty="0"/>
          </a:p>
          <a:p>
            <a:pPr marL="0" lvl="0" indent="0" algn="l" rtl="0">
              <a:spcBef>
                <a:spcPts val="0"/>
              </a:spcBef>
              <a:spcAft>
                <a:spcPts val="0"/>
              </a:spcAft>
              <a:buNone/>
            </a:pPr>
            <a:r>
              <a:rPr lang="ja-JP" dirty="0" smtClean="0"/>
              <a:t>※</a:t>
            </a:r>
            <a:r>
              <a:rPr lang="ja-JP" dirty="0"/>
              <a:t>研修前に事前に問題を解いてから研修に入る流れも</a:t>
            </a:r>
            <a:r>
              <a:rPr lang="ja-JP" dirty="0" smtClean="0"/>
              <a:t>考えられ</a:t>
            </a:r>
            <a:r>
              <a:rPr lang="ja-JP" altLang="en-US" dirty="0" smtClean="0"/>
              <a:t>ます</a:t>
            </a:r>
            <a:r>
              <a:rPr lang="ja-JP" dirty="0" smtClean="0"/>
              <a:t>。</a:t>
            </a:r>
            <a:endParaRPr dirty="0"/>
          </a:p>
          <a:p>
            <a:pPr marL="0" lvl="0" indent="0" algn="l" rtl="0">
              <a:spcBef>
                <a:spcPts val="0"/>
              </a:spcBef>
              <a:spcAft>
                <a:spcPts val="0"/>
              </a:spcAft>
              <a:buNone/>
            </a:pPr>
            <a:r>
              <a:rPr lang="ja-JP" dirty="0" smtClean="0"/>
              <a:t>※</a:t>
            </a:r>
            <a:r>
              <a:rPr lang="ja-JP" dirty="0"/>
              <a:t>研修で使用する問題は、自校で課題となった</a:t>
            </a:r>
            <a:r>
              <a:rPr lang="ja-JP" dirty="0" smtClean="0"/>
              <a:t>問題</a:t>
            </a:r>
            <a:r>
              <a:rPr lang="ja-JP" altLang="en-US" dirty="0" smtClean="0"/>
              <a:t>や、自校で育成を目指す資質・能力と関連のある問題</a:t>
            </a:r>
            <a:r>
              <a:rPr lang="ja-JP" dirty="0" smtClean="0"/>
              <a:t>を設定</a:t>
            </a:r>
            <a:r>
              <a:rPr lang="ja-JP" altLang="en-US" dirty="0" smtClean="0"/>
              <a:t>してみて下さい</a:t>
            </a:r>
            <a:r>
              <a:rPr lang="ja-JP" dirty="0" smtClean="0"/>
              <a:t>。</a:t>
            </a:r>
            <a:r>
              <a:rPr lang="ja-JP" dirty="0"/>
              <a:t>　</a:t>
            </a:r>
            <a:endParaRPr dirty="0"/>
          </a:p>
          <a:p>
            <a:pPr marL="0" lvl="0" indent="0" algn="l" rtl="0">
              <a:spcBef>
                <a:spcPts val="0"/>
              </a:spcBef>
              <a:spcAft>
                <a:spcPts val="0"/>
              </a:spcAft>
              <a:buNone/>
            </a:pPr>
            <a:r>
              <a:rPr lang="en-US" altLang="ja-JP" dirty="0" smtClean="0"/>
              <a:t>※</a:t>
            </a:r>
            <a:r>
              <a:rPr lang="ja-JP" dirty="0" smtClean="0"/>
              <a:t>全学調</a:t>
            </a:r>
            <a:r>
              <a:rPr lang="ja-JP" dirty="0"/>
              <a:t>の問題は、授業改善に向け、言語活動、生活との関連、発問、考え方など、ヒントを与えてくれることを</a:t>
            </a:r>
            <a:r>
              <a:rPr lang="ja-JP" dirty="0" smtClean="0"/>
              <a:t>おさえ</a:t>
            </a:r>
            <a:r>
              <a:rPr lang="ja-JP" altLang="en-US" dirty="0" smtClean="0"/>
              <a:t>ます</a:t>
            </a:r>
            <a:r>
              <a:rPr lang="ja-JP" dirty="0" smtClean="0"/>
              <a:t>。</a:t>
            </a:r>
            <a:endParaRPr dirty="0"/>
          </a:p>
          <a:p>
            <a:pPr marL="0" lvl="0" indent="0" algn="l" rtl="0">
              <a:spcBef>
                <a:spcPts val="0"/>
              </a:spcBef>
              <a:spcAft>
                <a:spcPts val="0"/>
              </a:spcAft>
              <a:buNone/>
            </a:pPr>
            <a:r>
              <a:rPr lang="ja-JP" dirty="0"/>
              <a:t>　 </a:t>
            </a:r>
            <a:r>
              <a:rPr lang="ja-JP" dirty="0" smtClean="0"/>
              <a:t>全学調</a:t>
            </a:r>
            <a:r>
              <a:rPr lang="ja-JP" dirty="0"/>
              <a:t>の問題や結果から、それぞれが気付いたことを自分の授業改善にどう活用するか</a:t>
            </a:r>
            <a:r>
              <a:rPr lang="ja-JP" dirty="0" smtClean="0"/>
              <a:t>伝え</a:t>
            </a:r>
            <a:r>
              <a:rPr lang="ja-JP" altLang="en-US" dirty="0" smtClean="0"/>
              <a:t>合い</a:t>
            </a:r>
            <a:r>
              <a:rPr lang="ja-JP" dirty="0" smtClean="0"/>
              <a:t>、</a:t>
            </a:r>
            <a:r>
              <a:rPr lang="ja-JP" dirty="0"/>
              <a:t>演習に</a:t>
            </a:r>
            <a:r>
              <a:rPr lang="ja-JP" dirty="0" smtClean="0"/>
              <a:t>入</a:t>
            </a:r>
            <a:r>
              <a:rPr lang="ja-JP" altLang="en-US" dirty="0" smtClean="0"/>
              <a:t>りましょう</a:t>
            </a:r>
            <a:r>
              <a:rPr lang="ja-JP" dirty="0" smtClean="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5: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t>【</a:t>
            </a:r>
            <a:r>
              <a:rPr lang="ja-JP" altLang="en-US" dirty="0" smtClean="0"/>
              <a:t>進行例</a:t>
            </a:r>
            <a:r>
              <a:rPr lang="ja-JP" dirty="0" smtClean="0"/>
              <a:t>】</a:t>
            </a:r>
            <a:endParaRPr dirty="0"/>
          </a:p>
          <a:p>
            <a:pPr marL="0" lvl="0" indent="0" algn="l" rtl="0">
              <a:spcBef>
                <a:spcPts val="0"/>
              </a:spcBef>
              <a:spcAft>
                <a:spcPts val="0"/>
              </a:spcAft>
              <a:buNone/>
            </a:pPr>
            <a:r>
              <a:rPr lang="ja-JP" altLang="en-US" dirty="0" smtClean="0"/>
              <a:t>〇次は、本校の状況を確認します。</a:t>
            </a:r>
            <a:endParaRPr lang="en-US" altLang="ja-JP" dirty="0" smtClean="0"/>
          </a:p>
          <a:p>
            <a:pPr marL="0" lvl="0" indent="0" algn="l" rtl="0">
              <a:spcBef>
                <a:spcPts val="0"/>
              </a:spcBef>
              <a:spcAft>
                <a:spcPts val="0"/>
              </a:spcAft>
              <a:buNone/>
            </a:pPr>
            <a:r>
              <a:rPr lang="ja-JP" altLang="en-US" dirty="0" smtClean="0"/>
              <a:t>〇これは、本校</a:t>
            </a:r>
            <a:r>
              <a:rPr lang="ja-JP" dirty="0" smtClean="0"/>
              <a:t>の結果</a:t>
            </a:r>
            <a:r>
              <a:rPr lang="ja-JP" altLang="en-US" dirty="0" smtClean="0"/>
              <a:t>及び</a:t>
            </a:r>
            <a:r>
              <a:rPr lang="ja-JP" dirty="0" smtClean="0"/>
              <a:t>解答状況等</a:t>
            </a:r>
            <a:r>
              <a:rPr lang="ja-JP" altLang="en-US" dirty="0" smtClean="0"/>
              <a:t>です</a:t>
            </a:r>
            <a:r>
              <a:rPr lang="ja-JP" dirty="0" smtClean="0"/>
              <a:t>。</a:t>
            </a:r>
            <a:r>
              <a:rPr lang="ja-JP" altLang="en-US" dirty="0" smtClean="0"/>
              <a:t>本校の成果は○○、課題は○○となっています。</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t>【</a:t>
            </a:r>
            <a:r>
              <a:rPr lang="ja-JP" altLang="en-US" dirty="0" smtClean="0"/>
              <a:t>進行例</a:t>
            </a:r>
            <a:r>
              <a:rPr lang="ja-JP" dirty="0" smtClean="0"/>
              <a:t>】</a:t>
            </a:r>
            <a:endParaRPr dirty="0"/>
          </a:p>
          <a:p>
            <a:pPr marL="0" lvl="0" indent="0" algn="l" rtl="0">
              <a:spcBef>
                <a:spcPts val="0"/>
              </a:spcBef>
              <a:spcAft>
                <a:spcPts val="0"/>
              </a:spcAft>
              <a:buNone/>
            </a:pPr>
            <a:r>
              <a:rPr lang="ja-JP" altLang="en-US" dirty="0" smtClean="0"/>
              <a:t>〇この問題は、本校で特に課題が見られた問題です。本校はどのような誤答が多かったと思いますか。つまずきを予想してみましょう。</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t>【</a:t>
            </a:r>
            <a:r>
              <a:rPr lang="ja-JP" altLang="en-US" dirty="0" smtClean="0"/>
              <a:t>進行例</a:t>
            </a:r>
            <a:r>
              <a:rPr lang="ja-JP" dirty="0" smtClean="0"/>
              <a:t>】</a:t>
            </a:r>
            <a:endParaRPr dirty="0"/>
          </a:p>
          <a:p>
            <a:pPr marL="0" lvl="0" indent="0" algn="l" rtl="0">
              <a:spcBef>
                <a:spcPts val="0"/>
              </a:spcBef>
              <a:spcAft>
                <a:spcPts val="0"/>
              </a:spcAft>
              <a:buNone/>
            </a:pPr>
            <a:r>
              <a:rPr lang="ja-JP" altLang="en-US" dirty="0" smtClean="0"/>
              <a:t>〇これは、先ほどの問題の回答類型と反応率です。</a:t>
            </a:r>
            <a:endParaRPr lang="en-US" altLang="ja-JP" dirty="0" smtClean="0"/>
          </a:p>
          <a:p>
            <a:pPr marL="0" lvl="0" indent="0" algn="l" rtl="0">
              <a:spcBef>
                <a:spcPts val="0"/>
              </a:spcBef>
              <a:spcAft>
                <a:spcPts val="0"/>
              </a:spcAft>
              <a:buNone/>
            </a:pPr>
            <a:r>
              <a:rPr lang="ja-JP" altLang="en-US" dirty="0" smtClean="0"/>
              <a:t>〇本校の児童（生徒）は　〇〇の誤答が多く見られます。（場合によっては、無答率についてもふれます。）</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8: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t>【</a:t>
            </a:r>
            <a:r>
              <a:rPr lang="ja-JP" altLang="en-US" dirty="0" smtClean="0"/>
              <a:t>進行例</a:t>
            </a:r>
            <a:r>
              <a:rPr lang="ja-JP" dirty="0" smtClean="0"/>
              <a:t>】</a:t>
            </a:r>
            <a:endParaRPr lang="en-US" altLang="ja-JP" dirty="0" smtClean="0"/>
          </a:p>
          <a:p>
            <a:pPr marL="0" lvl="0" indent="0" algn="l" rtl="0">
              <a:spcBef>
                <a:spcPts val="0"/>
              </a:spcBef>
              <a:spcAft>
                <a:spcPts val="0"/>
              </a:spcAft>
              <a:buNone/>
            </a:pPr>
            <a:r>
              <a:rPr lang="ja-JP" altLang="en-US" dirty="0" smtClean="0"/>
              <a:t>〇先ほどの予想と誤答の状況はいかがでしたか？</a:t>
            </a:r>
            <a:endParaRPr lang="en-US" altLang="ja-JP" dirty="0" smtClean="0"/>
          </a:p>
          <a:p>
            <a:pPr marL="0" lvl="0" indent="0" algn="l" rtl="0">
              <a:spcBef>
                <a:spcPts val="0"/>
              </a:spcBef>
              <a:spcAft>
                <a:spcPts val="0"/>
              </a:spcAft>
              <a:buNone/>
            </a:pPr>
            <a:r>
              <a:rPr lang="ja-JP" altLang="en-US" dirty="0" smtClean="0"/>
              <a:t>〇先ほどの予想と誤答例から考えた児童（生徒）のつまずきを基に、算数や教科等横断的に身に付けさせる必要のある力について、考えましょう。</a:t>
            </a:r>
            <a:endParaRPr lang="en-US" altLang="ja-JP" dirty="0" smtClean="0"/>
          </a:p>
          <a:p>
            <a:pPr marL="0" lvl="0" indent="0" algn="l" rtl="0">
              <a:spcBef>
                <a:spcPts val="0"/>
              </a:spcBef>
              <a:spcAft>
                <a:spcPts val="0"/>
              </a:spcAft>
              <a:buNone/>
            </a:pPr>
            <a:r>
              <a:rPr lang="ja-JP" altLang="en-US" dirty="0" smtClean="0"/>
              <a:t>〇手順を説明します。（以下読み上げます。）</a:t>
            </a:r>
            <a:endParaRPr lang="en-US" altLang="ja-JP" dirty="0" smtClean="0"/>
          </a:p>
          <a:p>
            <a:pPr marL="0" marR="0" lvl="0" indent="0" algn="l" rtl="0">
              <a:spcBef>
                <a:spcPts val="0"/>
              </a:spcBef>
              <a:spcAft>
                <a:spcPts val="0"/>
              </a:spcAft>
              <a:buNone/>
            </a:pPr>
            <a:r>
              <a:rPr lang="ja-JP" altLang="en-US" sz="1200" dirty="0" smtClean="0">
                <a:solidFill>
                  <a:srgbClr val="000000"/>
                </a:solidFill>
                <a:latin typeface="Arial"/>
                <a:ea typeface="Arial"/>
                <a:cs typeface="Arial"/>
                <a:sym typeface="Arial"/>
              </a:rPr>
              <a:t>　（手順１）どこでつまずいているのか、自分の考えをまとめましょう。</a:t>
            </a:r>
            <a:endParaRPr lang="en-US" altLang="ja-JP" sz="120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1200" dirty="0" smtClean="0">
                <a:solidFill>
                  <a:srgbClr val="000000"/>
                </a:solidFill>
                <a:latin typeface="Arial"/>
                <a:ea typeface="Arial"/>
                <a:cs typeface="Arial"/>
                <a:sym typeface="Arial"/>
              </a:rPr>
              <a:t>　　・</a:t>
            </a:r>
            <a:r>
              <a:rPr lang="ja-JP" altLang="en-US" dirty="0" smtClean="0"/>
              <a:t>ここから各グループで活動します。（全体の時間を踏まえて、活動の時間配分や班での役割等、自分たちで決めてもらいます。）</a:t>
            </a:r>
          </a:p>
          <a:p>
            <a:pPr marL="0" marR="0" lvl="0" indent="0" algn="l" rtl="0">
              <a:spcBef>
                <a:spcPts val="0"/>
              </a:spcBef>
              <a:spcAft>
                <a:spcPts val="0"/>
              </a:spcAft>
              <a:buNone/>
            </a:pPr>
            <a:r>
              <a:rPr lang="ja-JP" altLang="en-US" sz="1200" dirty="0" smtClean="0">
                <a:solidFill>
                  <a:srgbClr val="000000"/>
                </a:solidFill>
                <a:latin typeface="Arial"/>
                <a:ea typeface="Arial"/>
                <a:cs typeface="Arial"/>
                <a:sym typeface="Arial"/>
              </a:rPr>
              <a:t>　（手順２）班の中でお互いの意見を交流しましょう。</a:t>
            </a:r>
          </a:p>
          <a:p>
            <a:pPr marL="0" marR="0" lvl="0" indent="0" algn="l" rtl="0">
              <a:spcBef>
                <a:spcPts val="0"/>
              </a:spcBef>
              <a:spcAft>
                <a:spcPts val="0"/>
              </a:spcAft>
              <a:buNone/>
            </a:pPr>
            <a:r>
              <a:rPr lang="ja-JP" altLang="en-US" sz="1200" dirty="0" smtClean="0">
                <a:solidFill>
                  <a:srgbClr val="000000"/>
                </a:solidFill>
                <a:latin typeface="Arial"/>
                <a:ea typeface="Arial"/>
                <a:cs typeface="Arial"/>
                <a:sym typeface="Arial"/>
              </a:rPr>
              <a:t>　（手順３）算数で付けたい力や、教科</a:t>
            </a:r>
            <a:r>
              <a:rPr lang="ja-JP" altLang="en-US" sz="1200" dirty="0" smtClean="0"/>
              <a:t>等</a:t>
            </a:r>
            <a:r>
              <a:rPr lang="ja-JP" altLang="en-US" sz="1200" dirty="0" smtClean="0">
                <a:solidFill>
                  <a:srgbClr val="000000"/>
                </a:solidFill>
                <a:latin typeface="Arial"/>
                <a:ea typeface="Arial"/>
                <a:cs typeface="Arial"/>
                <a:sym typeface="Arial"/>
              </a:rPr>
              <a:t>横断的に身に付けたい力について整理しましょう。</a:t>
            </a:r>
          </a:p>
          <a:p>
            <a:pPr marL="0" lvl="0" indent="0" algn="l" rtl="0">
              <a:spcBef>
                <a:spcPts val="0"/>
              </a:spcBef>
              <a:spcAft>
                <a:spcPts val="0"/>
              </a:spcAft>
              <a:buNone/>
            </a:pPr>
            <a:endParaRPr dirty="0"/>
          </a:p>
          <a:p>
            <a:pPr marL="0" lvl="0" indent="0" algn="l" rtl="0">
              <a:spcBef>
                <a:spcPts val="0"/>
              </a:spcBef>
              <a:spcAft>
                <a:spcPts val="0"/>
              </a:spcAft>
              <a:buNone/>
            </a:pPr>
            <a:r>
              <a:rPr lang="ja-JP" dirty="0" smtClean="0"/>
              <a:t>【</a:t>
            </a:r>
            <a:r>
              <a:rPr lang="ja-JP" altLang="en-US" dirty="0" smtClean="0"/>
              <a:t>留意点（補足）</a:t>
            </a:r>
            <a:r>
              <a:rPr lang="ja-JP" dirty="0" smtClean="0"/>
              <a:t>】</a:t>
            </a:r>
            <a:endParaRPr lang="en-US" altLang="ja-JP" dirty="0" smtClean="0"/>
          </a:p>
          <a:p>
            <a:pPr marL="0" lvl="0" indent="0" algn="l" rtl="0">
              <a:spcBef>
                <a:spcPts val="0"/>
              </a:spcBef>
              <a:spcAft>
                <a:spcPts val="0"/>
              </a:spcAft>
              <a:buNone/>
            </a:pPr>
            <a:r>
              <a:rPr lang="en-US" altLang="ja-JP" dirty="0" smtClean="0"/>
              <a:t>※</a:t>
            </a:r>
            <a:r>
              <a:rPr lang="ja-JP" dirty="0" smtClean="0"/>
              <a:t>演習</a:t>
            </a:r>
            <a:r>
              <a:rPr lang="ja-JP" altLang="en-US" dirty="0" smtClean="0"/>
              <a:t>方法について</a:t>
            </a:r>
            <a:endParaRPr dirty="0"/>
          </a:p>
          <a:p>
            <a:pPr marL="0" lvl="0" indent="0" algn="l" rtl="0">
              <a:spcBef>
                <a:spcPts val="0"/>
              </a:spcBef>
              <a:spcAft>
                <a:spcPts val="0"/>
              </a:spcAft>
              <a:buNone/>
            </a:pPr>
            <a:r>
              <a:rPr lang="ja-JP" dirty="0"/>
              <a:t>・付箋紙を利用した意見</a:t>
            </a:r>
            <a:r>
              <a:rPr lang="ja-JP" dirty="0" smtClean="0"/>
              <a:t>交流</a:t>
            </a:r>
            <a:r>
              <a:rPr lang="ja-JP" altLang="en-US" dirty="0" smtClean="0"/>
              <a:t>を行う</a:t>
            </a:r>
            <a:endParaRPr dirty="0"/>
          </a:p>
          <a:p>
            <a:pPr marL="0" lvl="0" indent="0" algn="l" rtl="0">
              <a:spcBef>
                <a:spcPts val="0"/>
              </a:spcBef>
              <a:spcAft>
                <a:spcPts val="0"/>
              </a:spcAft>
              <a:buNone/>
            </a:pPr>
            <a:r>
              <a:rPr lang="ja-JP" dirty="0"/>
              <a:t>・汎用的クラウドツールの</a:t>
            </a:r>
            <a:r>
              <a:rPr lang="ja-JP" dirty="0" smtClean="0"/>
              <a:t>活用</a:t>
            </a:r>
            <a:r>
              <a:rPr lang="ja-JP" altLang="en-US" dirty="0" smtClean="0"/>
              <a:t>する</a:t>
            </a:r>
            <a:r>
              <a:rPr lang="ja-JP" dirty="0" smtClean="0"/>
              <a:t>（スプレッドシート</a:t>
            </a:r>
            <a:r>
              <a:rPr lang="ja-JP" dirty="0"/>
              <a:t>等の共同編集）</a:t>
            </a:r>
            <a:endParaRPr dirty="0"/>
          </a:p>
          <a:p>
            <a:pPr marL="0" lvl="0" indent="0" algn="l" rtl="0">
              <a:spcBef>
                <a:spcPts val="0"/>
              </a:spcBef>
              <a:spcAft>
                <a:spcPts val="0"/>
              </a:spcAft>
              <a:buNone/>
            </a:pPr>
            <a:r>
              <a:rPr lang="ja-JP" dirty="0" smtClean="0"/>
              <a:t>・</a:t>
            </a:r>
            <a:r>
              <a:rPr lang="ja-JP" altLang="en-US" dirty="0" smtClean="0"/>
              <a:t>必要に応じて、</a:t>
            </a:r>
            <a:r>
              <a:rPr lang="ja-JP" dirty="0" smtClean="0"/>
              <a:t>教員</a:t>
            </a:r>
            <a:r>
              <a:rPr lang="ja-JP" dirty="0"/>
              <a:t>相互で他者参照</a:t>
            </a:r>
            <a:r>
              <a:rPr lang="ja-JP" dirty="0" smtClean="0"/>
              <a:t>する</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9: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ja-JP" dirty="0" smtClean="0"/>
              <a:t>【</a:t>
            </a:r>
            <a:r>
              <a:rPr lang="ja-JP" altLang="en-US" dirty="0" smtClean="0"/>
              <a:t>進行例</a:t>
            </a:r>
            <a:r>
              <a:rPr lang="ja-JP" dirty="0" smtClean="0"/>
              <a:t>】</a:t>
            </a:r>
            <a:endParaRPr lang="en-US" altLang="ja-JP" dirty="0" smtClean="0"/>
          </a:p>
          <a:p>
            <a:pPr marL="0" lvl="0" indent="0" algn="l" rtl="0">
              <a:spcBef>
                <a:spcPts val="0"/>
              </a:spcBef>
              <a:spcAft>
                <a:spcPts val="0"/>
              </a:spcAft>
              <a:buNone/>
            </a:pPr>
            <a:r>
              <a:rPr lang="ja-JP" altLang="en-US" sz="1200" dirty="0" smtClean="0">
                <a:solidFill>
                  <a:srgbClr val="000000"/>
                </a:solidFill>
                <a:latin typeface="Arial"/>
                <a:ea typeface="Arial"/>
                <a:cs typeface="Arial"/>
                <a:sym typeface="Arial"/>
              </a:rPr>
              <a:t>〇ワークシート①</a:t>
            </a:r>
            <a:r>
              <a:rPr lang="ja-JP" altLang="ja-JP" sz="1200" dirty="0" smtClean="0">
                <a:solidFill>
                  <a:srgbClr val="000000"/>
                </a:solidFill>
                <a:latin typeface="Arial"/>
                <a:ea typeface="Arial"/>
                <a:cs typeface="Arial"/>
                <a:sym typeface="Arial"/>
              </a:rPr>
              <a:t>で整理した力を児童生徒が身に付けるために、学校や学年、学級</a:t>
            </a:r>
            <a:r>
              <a:rPr lang="ja-JP" altLang="en-US" sz="1200" dirty="0" smtClean="0">
                <a:solidFill>
                  <a:srgbClr val="000000"/>
                </a:solidFill>
                <a:latin typeface="Arial"/>
                <a:ea typeface="Arial"/>
                <a:cs typeface="Arial"/>
                <a:sym typeface="Arial"/>
              </a:rPr>
              <a:t>（教科）</a:t>
            </a:r>
            <a:r>
              <a:rPr lang="ja-JP" altLang="ja-JP" sz="1200" dirty="0" smtClean="0">
                <a:solidFill>
                  <a:srgbClr val="000000"/>
                </a:solidFill>
                <a:latin typeface="Arial"/>
                <a:ea typeface="Arial"/>
                <a:cs typeface="Arial"/>
                <a:sym typeface="Arial"/>
              </a:rPr>
              <a:t>として、どのような取組ができるか整理</a:t>
            </a:r>
            <a:r>
              <a:rPr lang="ja-JP" altLang="en-US" sz="1200" dirty="0" smtClean="0">
                <a:solidFill>
                  <a:srgbClr val="000000"/>
                </a:solidFill>
                <a:latin typeface="Arial"/>
                <a:ea typeface="Arial"/>
                <a:cs typeface="Arial"/>
                <a:sym typeface="Arial"/>
              </a:rPr>
              <a:t>しましょう。</a:t>
            </a:r>
            <a:endParaRPr lang="en-US" altLang="ja-JP" sz="1200" dirty="0" smtClean="0">
              <a:solidFill>
                <a:srgbClr val="000000"/>
              </a:solidFill>
              <a:latin typeface="Arial"/>
              <a:ea typeface="Arial"/>
              <a:cs typeface="Arial"/>
              <a:sym typeface="Arial"/>
            </a:endParaRPr>
          </a:p>
          <a:p>
            <a:pPr marL="0" lvl="0" indent="0" algn="l" rtl="0">
              <a:spcBef>
                <a:spcPts val="0"/>
              </a:spcBef>
              <a:spcAft>
                <a:spcPts val="0"/>
              </a:spcAft>
              <a:buNone/>
            </a:pPr>
            <a:r>
              <a:rPr lang="ja-JP" altLang="en-US" sz="1200" dirty="0" smtClean="0">
                <a:solidFill>
                  <a:srgbClr val="000000"/>
                </a:solidFill>
                <a:latin typeface="Arial"/>
                <a:cs typeface="Arial"/>
                <a:sym typeface="Arial"/>
              </a:rPr>
              <a:t>　</a:t>
            </a:r>
            <a:r>
              <a:rPr lang="ja-JP" altLang="en-US" sz="1200" dirty="0" smtClean="0">
                <a:solidFill>
                  <a:schemeClr val="dk1"/>
                </a:solidFill>
                <a:latin typeface="Arial"/>
                <a:cs typeface="Arial"/>
                <a:sym typeface="Arial"/>
              </a:rPr>
              <a:t>・</a:t>
            </a:r>
            <a:r>
              <a:rPr lang="ja-JP" dirty="0" smtClean="0"/>
              <a:t>学校</a:t>
            </a:r>
            <a:r>
              <a:rPr lang="ja-JP" dirty="0"/>
              <a:t>（学年）として取り組むことについて</a:t>
            </a:r>
            <a:endParaRPr dirty="0"/>
          </a:p>
          <a:p>
            <a:pPr marL="0" lvl="0" indent="0" algn="l" rtl="0">
              <a:spcBef>
                <a:spcPts val="0"/>
              </a:spcBef>
              <a:spcAft>
                <a:spcPts val="0"/>
              </a:spcAft>
              <a:buNone/>
            </a:pPr>
            <a:r>
              <a:rPr lang="ja-JP" altLang="en-US" dirty="0" smtClean="0"/>
              <a:t>　・</a:t>
            </a:r>
            <a:r>
              <a:rPr lang="ja-JP" dirty="0" smtClean="0"/>
              <a:t>学級</a:t>
            </a:r>
            <a:r>
              <a:rPr lang="ja-JP" altLang="en-US" dirty="0" smtClean="0"/>
              <a:t>（教科）</a:t>
            </a:r>
            <a:r>
              <a:rPr lang="ja-JP" dirty="0" smtClean="0"/>
              <a:t>と</a:t>
            </a:r>
            <a:r>
              <a:rPr lang="ja-JP" dirty="0"/>
              <a:t>して取り組むことについて</a:t>
            </a:r>
            <a:endParaRPr dirty="0"/>
          </a:p>
          <a:p>
            <a:pPr marL="0" lvl="0" indent="0" algn="l" rtl="0">
              <a:spcBef>
                <a:spcPts val="0"/>
              </a:spcBef>
              <a:spcAft>
                <a:spcPts val="0"/>
              </a:spcAft>
              <a:buNone/>
            </a:pPr>
            <a:r>
              <a:rPr lang="ja-JP" altLang="en-US" dirty="0"/>
              <a:t>　</a:t>
            </a:r>
            <a:r>
              <a:rPr lang="ja-JP" altLang="en-US" dirty="0" smtClean="0"/>
              <a:t>（</a:t>
            </a:r>
            <a:r>
              <a:rPr lang="ja-JP" dirty="0" smtClean="0"/>
              <a:t>完成</a:t>
            </a:r>
            <a:r>
              <a:rPr lang="ja-JP" dirty="0"/>
              <a:t>したものを、常に目に付く場所に掲示したり、授業参観の視点として設定</a:t>
            </a:r>
            <a:r>
              <a:rPr lang="ja-JP" dirty="0" smtClean="0"/>
              <a:t>したり</a:t>
            </a:r>
            <a:r>
              <a:rPr lang="ja-JP" altLang="en-US" dirty="0" smtClean="0"/>
              <a:t>しましょう</a:t>
            </a:r>
            <a:r>
              <a:rPr lang="ja-JP" dirty="0" smtClean="0"/>
              <a:t>。</a:t>
            </a:r>
            <a:r>
              <a:rPr lang="ja-JP" altLang="en-US" dirty="0" smtClean="0"/>
              <a:t>）</a:t>
            </a:r>
            <a:endParaRPr lang="en-US" altLang="ja-JP"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altLang="ja-JP" dirty="0" smtClean="0"/>
              <a:t>【</a:t>
            </a:r>
            <a:r>
              <a:rPr lang="ja-JP" altLang="en-US" dirty="0" smtClean="0"/>
              <a:t>留意点（補足）</a:t>
            </a:r>
            <a:r>
              <a:rPr lang="en-US" altLang="ja-JP" dirty="0" smtClean="0"/>
              <a:t>】</a:t>
            </a:r>
          </a:p>
          <a:p>
            <a:pPr marL="0" lvl="0" indent="0" algn="l" rtl="0">
              <a:spcBef>
                <a:spcPts val="0"/>
              </a:spcBef>
              <a:spcAft>
                <a:spcPts val="0"/>
              </a:spcAft>
              <a:buNone/>
            </a:pPr>
            <a:r>
              <a:rPr lang="en-US" altLang="ja-JP" dirty="0" smtClean="0"/>
              <a:t>※</a:t>
            </a:r>
            <a:r>
              <a:rPr lang="ja-JP" altLang="en-US" dirty="0" smtClean="0"/>
              <a:t>演習方法について</a:t>
            </a:r>
          </a:p>
          <a:p>
            <a:pPr marL="0" lvl="0" indent="0" algn="l" rtl="0">
              <a:spcBef>
                <a:spcPts val="0"/>
              </a:spcBef>
              <a:spcAft>
                <a:spcPts val="0"/>
              </a:spcAft>
              <a:buNone/>
            </a:pPr>
            <a:r>
              <a:rPr lang="ja-JP" altLang="en-US" dirty="0" smtClean="0"/>
              <a:t>・付箋紙を利用した意見交流を行う。</a:t>
            </a:r>
          </a:p>
          <a:p>
            <a:pPr marL="0" lvl="0" indent="0" algn="l" rtl="0">
              <a:spcBef>
                <a:spcPts val="0"/>
              </a:spcBef>
              <a:spcAft>
                <a:spcPts val="0"/>
              </a:spcAft>
              <a:buNone/>
            </a:pPr>
            <a:r>
              <a:rPr lang="ja-JP" altLang="en-US" dirty="0" smtClean="0"/>
              <a:t>・汎用的クラウドツールの活用する（スプレッドシート等の共同編集）。</a:t>
            </a:r>
          </a:p>
          <a:p>
            <a:pPr marL="0" lvl="0" indent="0" algn="l" rtl="0">
              <a:spcBef>
                <a:spcPts val="0"/>
              </a:spcBef>
              <a:spcAft>
                <a:spcPts val="0"/>
              </a:spcAft>
              <a:buNone/>
            </a:pPr>
            <a:r>
              <a:rPr lang="ja-JP" altLang="en-US" dirty="0" smtClean="0"/>
              <a:t>・必要に応じて、教員相互で他者参照する。</a:t>
            </a:r>
          </a:p>
          <a:p>
            <a:pPr marL="0" lvl="0" indent="0" algn="l" rtl="0">
              <a:spcBef>
                <a:spcPts val="0"/>
              </a:spcBef>
              <a:spcAft>
                <a:spcPts val="0"/>
              </a:spcAft>
              <a:buNone/>
            </a:pPr>
            <a:r>
              <a:rPr lang="ja-JP" altLang="en-US" dirty="0" smtClean="0"/>
              <a:t>・全体共有の方法として、ワールドカフェ方式等も考えられる</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90"/>
        <p:cNvGrpSpPr/>
        <p:nvPr/>
      </p:nvGrpSpPr>
      <p:grpSpPr>
        <a:xfrm>
          <a:off x="0" y="0"/>
          <a:ext cx="0" cy="0"/>
          <a:chOff x="0" y="0"/>
          <a:chExt cx="0" cy="0"/>
        </a:xfrm>
      </p:grpSpPr>
      <p:sp>
        <p:nvSpPr>
          <p:cNvPr id="91" name="Google Shape;91;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00"/>
        <p:cNvGrpSpPr/>
        <p:nvPr/>
      </p:nvGrpSpPr>
      <p:grpSpPr>
        <a:xfrm>
          <a:off x="0" y="0"/>
          <a:ext cx="0" cy="0"/>
          <a:chOff x="0" y="0"/>
          <a:chExt cx="0" cy="0"/>
        </a:xfrm>
      </p:grpSpPr>
      <p:sp>
        <p:nvSpPr>
          <p:cNvPr id="101" name="Google Shape;101;p30"/>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3" name="Google Shape;103;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106"/>
        <p:cNvGrpSpPr/>
        <p:nvPr/>
      </p:nvGrpSpPr>
      <p:grpSpPr>
        <a:xfrm>
          <a:off x="0" y="0"/>
          <a:ext cx="0" cy="0"/>
          <a:chOff x="0" y="0"/>
          <a:chExt cx="0" cy="0"/>
        </a:xfrm>
      </p:grpSpPr>
      <p:sp>
        <p:nvSpPr>
          <p:cNvPr id="107" name="Google Shape;107;p3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12"/>
        <p:cNvGrpSpPr/>
        <p:nvPr/>
      </p:nvGrpSpPr>
      <p:grpSpPr>
        <a:xfrm>
          <a:off x="0" y="0"/>
          <a:ext cx="0" cy="0"/>
          <a:chOff x="0" y="0"/>
          <a:chExt cx="0" cy="0"/>
        </a:xfrm>
      </p:grpSpPr>
      <p:sp>
        <p:nvSpPr>
          <p:cNvPr id="113" name="Google Shape;113;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119"/>
        <p:cNvGrpSpPr/>
        <p:nvPr/>
      </p:nvGrpSpPr>
      <p:grpSpPr>
        <a:xfrm>
          <a:off x="0" y="0"/>
          <a:ext cx="0" cy="0"/>
          <a:chOff x="0" y="0"/>
          <a:chExt cx="0" cy="0"/>
        </a:xfrm>
      </p:grpSpPr>
      <p:sp>
        <p:nvSpPr>
          <p:cNvPr id="120" name="Google Shape;120;p3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3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3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128"/>
        <p:cNvGrpSpPr/>
        <p:nvPr/>
      </p:nvGrpSpPr>
      <p:grpSpPr>
        <a:xfrm>
          <a:off x="0" y="0"/>
          <a:ext cx="0" cy="0"/>
          <a:chOff x="0" y="0"/>
          <a:chExt cx="0" cy="0"/>
        </a:xfrm>
      </p:grpSpPr>
      <p:sp>
        <p:nvSpPr>
          <p:cNvPr id="129" name="Google Shape;129;p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133"/>
        <p:cNvGrpSpPr/>
        <p:nvPr/>
      </p:nvGrpSpPr>
      <p:grpSpPr>
        <a:xfrm>
          <a:off x="0" y="0"/>
          <a:ext cx="0" cy="0"/>
          <a:chOff x="0" y="0"/>
          <a:chExt cx="0" cy="0"/>
        </a:xfrm>
      </p:grpSpPr>
      <p:sp>
        <p:nvSpPr>
          <p:cNvPr id="134" name="Google Shape;134;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3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140"/>
        <p:cNvGrpSpPr/>
        <p:nvPr/>
      </p:nvGrpSpPr>
      <p:grpSpPr>
        <a:xfrm>
          <a:off x="0" y="0"/>
          <a:ext cx="0" cy="0"/>
          <a:chOff x="0" y="0"/>
          <a:chExt cx="0" cy="0"/>
        </a:xfrm>
      </p:grpSpPr>
      <p:sp>
        <p:nvSpPr>
          <p:cNvPr id="141" name="Google Shape;141;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36"/>
          <p:cNvSpPr>
            <a:spLocks noGrp="1"/>
          </p:cNvSpPr>
          <p:nvPr>
            <p:ph type="pic" idx="2"/>
          </p:nvPr>
        </p:nvSpPr>
        <p:spPr>
          <a:xfrm>
            <a:off x="3887391" y="987426"/>
            <a:ext cx="4629150" cy="4873625"/>
          </a:xfrm>
          <a:prstGeom prst="rect">
            <a:avLst/>
          </a:prstGeom>
          <a:noFill/>
          <a:ln>
            <a:noFill/>
          </a:ln>
        </p:spPr>
      </p:sp>
      <p:sp>
        <p:nvSpPr>
          <p:cNvPr id="143" name="Google Shape;143;p3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147"/>
        <p:cNvGrpSpPr/>
        <p:nvPr/>
      </p:nvGrpSpPr>
      <p:grpSpPr>
        <a:xfrm>
          <a:off x="0" y="0"/>
          <a:ext cx="0" cy="0"/>
          <a:chOff x="0" y="0"/>
          <a:chExt cx="0" cy="0"/>
        </a:xfrm>
      </p:grpSpPr>
      <p:sp>
        <p:nvSpPr>
          <p:cNvPr id="148" name="Google Shape;148;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53"/>
        <p:cNvGrpSpPr/>
        <p:nvPr/>
      </p:nvGrpSpPr>
      <p:grpSpPr>
        <a:xfrm>
          <a:off x="0" y="0"/>
          <a:ext cx="0" cy="0"/>
          <a:chOff x="0" y="0"/>
          <a:chExt cx="0" cy="0"/>
        </a:xfrm>
      </p:grpSpPr>
      <p:sp>
        <p:nvSpPr>
          <p:cNvPr id="154" name="Google Shape;154;p3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25"/>
        <p:cNvGrpSpPr/>
        <p:nvPr/>
      </p:nvGrpSpPr>
      <p:grpSpPr>
        <a:xfrm>
          <a:off x="0" y="0"/>
          <a:ext cx="0" cy="0"/>
          <a:chOff x="0" y="0"/>
          <a:chExt cx="0" cy="0"/>
        </a:xfrm>
      </p:grpSpPr>
      <p:sp>
        <p:nvSpPr>
          <p:cNvPr id="26" name="Google Shape;26;p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1792288" y="612775"/>
            <a:ext cx="5486400" cy="4114800"/>
          </a:xfrm>
          <a:prstGeom prst="rect">
            <a:avLst/>
          </a:prstGeom>
          <a:noFill/>
          <a:ln>
            <a:noFill/>
          </a:ln>
        </p:spPr>
      </p:sp>
      <p:sp>
        <p:nvSpPr>
          <p:cNvPr id="68" name="Google Shape;68;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477.jp/%E2%87%92%E3%80%8C%E3%83%9C%E3%83%BC%E3%83%89%E3%82%92%E4%BD%9C%E6%88%90%E3%80%8D%E2%87%92%E3%80%8C%E5%85%B1%E6%9C%89%E3%80%8D%E4%BA%8C%E6%AC%A1%E5%85%83%E3%82%B3%E3%83%BC%E3%83%89%E3%82%84URL%E3%83%AA%E3%83%B3%E3%82%AF%E3%82%92%E6%8F%90%E7%A4%BA" TargetMode="External"/><Relationship Id="rId5" Type="http://schemas.openxmlformats.org/officeDocument/2006/relationships/image" Target="../media/image12.png"/><Relationship Id="rId4" Type="http://schemas.openxmlformats.org/officeDocument/2006/relationships/hyperlink" Target="https://477.jp/5/i/vV2aZUcP"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pref.kumamoto.jp/uploaded/life/216087_586677_misc.pdf" TargetMode="External"/><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www.pref.kumamoto.jp/uploaded/life/216087_586676_misc.pdf" TargetMode="External"/><Relationship Id="rId5" Type="http://schemas.openxmlformats.org/officeDocument/2006/relationships/hyperlink" Target="https://sites.google.com/g.bears.ed.jp/kcenterspsite/%E3%83%9B%E3%83%BC%E3%83%A0" TargetMode="External"/><Relationship Id="rId10" Type="http://schemas.openxmlformats.org/officeDocument/2006/relationships/image" Target="../media/image16.png"/><Relationship Id="rId4" Type="http://schemas.openxmlformats.org/officeDocument/2006/relationships/hyperlink" Target="https://www.pref.kumamoto.jp/uploaded/life/216087_586675_misc.pdf" TargetMode="Externa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
          <p:cNvSpPr txBox="1"/>
          <p:nvPr/>
        </p:nvSpPr>
        <p:spPr>
          <a:xfrm>
            <a:off x="2394422" y="1060425"/>
            <a:ext cx="4717973" cy="781399"/>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4800"/>
            </a:pPr>
            <a:r>
              <a:rPr lang="ja-JP" altLang="en-US" sz="3450" dirty="0">
                <a:solidFill>
                  <a:schemeClr val="dk1"/>
                </a:solidFill>
                <a:latin typeface="ＭＳ ゴシック" panose="020B0609070205080204" pitchFamily="49" charset="-128"/>
                <a:ea typeface="ＭＳ ゴシック" panose="020B0609070205080204" pitchFamily="49" charset="-128"/>
                <a:cs typeface="Cambria"/>
                <a:sym typeface="Cambria"/>
              </a:rPr>
              <a:t>〇〇学校　校内研修</a:t>
            </a:r>
            <a:endParaRPr sz="3450" dirty="0">
              <a:solidFill>
                <a:schemeClr val="dk1"/>
              </a:solidFill>
              <a:latin typeface="ＭＳ ゴシック" panose="020B0609070205080204" pitchFamily="49" charset="-128"/>
              <a:ea typeface="ＭＳ ゴシック" panose="020B0609070205080204" pitchFamily="49" charset="-128"/>
              <a:cs typeface="Cambria"/>
              <a:sym typeface="Cambria"/>
            </a:endParaRPr>
          </a:p>
        </p:txBody>
      </p:sp>
      <p:sp>
        <p:nvSpPr>
          <p:cNvPr id="90" name="Google Shape;90;p1"/>
          <p:cNvSpPr txBox="1"/>
          <p:nvPr/>
        </p:nvSpPr>
        <p:spPr>
          <a:xfrm>
            <a:off x="741218" y="1841822"/>
            <a:ext cx="7897091" cy="1500380"/>
          </a:xfrm>
          <a:prstGeom prst="rect">
            <a:avLst/>
          </a:prstGeom>
          <a:noFill/>
          <a:ln w="952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lgn="ctr"/>
            <a:r>
              <a:rPr lang="en-US" altLang="ja-JP" sz="3150" dirty="0">
                <a:solidFill>
                  <a:schemeClr val="dk1"/>
                </a:solidFill>
                <a:latin typeface="Calibri"/>
                <a:ea typeface="Calibri"/>
                <a:cs typeface="Calibri"/>
                <a:sym typeface="Calibri"/>
              </a:rPr>
              <a:t>【</a:t>
            </a:r>
            <a:r>
              <a:rPr lang="ja-JP" altLang="en-US" sz="3150" dirty="0">
                <a:solidFill>
                  <a:schemeClr val="dk1"/>
                </a:solidFill>
                <a:latin typeface="Calibri"/>
                <a:ea typeface="Calibri"/>
                <a:cs typeface="Calibri"/>
                <a:sym typeface="Calibri"/>
              </a:rPr>
              <a:t>テーマ</a:t>
            </a:r>
            <a:r>
              <a:rPr lang="en-US" altLang="ja-JP" sz="3150" dirty="0">
                <a:solidFill>
                  <a:schemeClr val="dk1"/>
                </a:solidFill>
                <a:latin typeface="Calibri"/>
                <a:ea typeface="Calibri"/>
                <a:cs typeface="Calibri"/>
                <a:sym typeface="Calibri"/>
              </a:rPr>
              <a:t>】</a:t>
            </a:r>
            <a:endParaRPr sz="900" dirty="0"/>
          </a:p>
          <a:p>
            <a:pPr lvl="0"/>
            <a:r>
              <a:rPr lang="ja-JP" altLang="en-US" sz="3150" dirty="0">
                <a:solidFill>
                  <a:schemeClr val="dk1"/>
                </a:solidFill>
                <a:latin typeface="Calibri"/>
                <a:ea typeface="Calibri"/>
                <a:cs typeface="Calibri"/>
                <a:sym typeface="Calibri"/>
              </a:rPr>
              <a:t>　</a:t>
            </a:r>
            <a:r>
              <a:rPr lang="ja-JP" altLang="en-US" sz="3000" dirty="0">
                <a:solidFill>
                  <a:schemeClr val="dk1"/>
                </a:solidFill>
                <a:latin typeface="Calibri"/>
                <a:ea typeface="Calibri"/>
                <a:cs typeface="Calibri"/>
                <a:sym typeface="Calibri"/>
              </a:rPr>
              <a:t>全国学力・学習状況調査問題や</a:t>
            </a:r>
          </a:p>
          <a:p>
            <a:pPr lvl="0"/>
            <a:r>
              <a:rPr lang="ja-JP" altLang="en-US" sz="3000" dirty="0">
                <a:solidFill>
                  <a:schemeClr val="dk1"/>
                </a:solidFill>
                <a:latin typeface="Calibri"/>
                <a:ea typeface="Calibri"/>
                <a:cs typeface="Calibri"/>
                <a:sym typeface="Calibri"/>
              </a:rPr>
              <a:t>　　　　結果を活用した授業改善に向けて</a:t>
            </a:r>
          </a:p>
        </p:txBody>
      </p:sp>
      <p:pic>
        <p:nvPicPr>
          <p:cNvPr id="7" name="Google Shape;166;p1"/>
          <p:cNvPicPr preferRelativeResize="0"/>
          <p:nvPr/>
        </p:nvPicPr>
        <p:blipFill rotWithShape="1">
          <a:blip r:embed="rId3">
            <a:alphaModFix/>
          </a:blip>
          <a:srcRect l="33530" t="12055" r="33554" b="5862"/>
          <a:stretch/>
        </p:blipFill>
        <p:spPr>
          <a:xfrm rot="-1180308">
            <a:off x="5638002" y="3637478"/>
            <a:ext cx="1360684" cy="1908672"/>
          </a:xfrm>
          <a:prstGeom prst="rect">
            <a:avLst/>
          </a:prstGeom>
          <a:noFill/>
          <a:ln>
            <a:noFill/>
          </a:ln>
        </p:spPr>
      </p:pic>
      <p:pic>
        <p:nvPicPr>
          <p:cNvPr id="8" name="Google Shape;167;p1"/>
          <p:cNvPicPr preferRelativeResize="0"/>
          <p:nvPr/>
        </p:nvPicPr>
        <p:blipFill rotWithShape="1">
          <a:blip r:embed="rId4">
            <a:alphaModFix/>
          </a:blip>
          <a:srcRect l="33477" t="10994" r="33826" b="6454"/>
          <a:stretch/>
        </p:blipFill>
        <p:spPr>
          <a:xfrm rot="1122842">
            <a:off x="7023692" y="3629297"/>
            <a:ext cx="1343950" cy="1908672"/>
          </a:xfrm>
          <a:prstGeom prst="rect">
            <a:avLst/>
          </a:prstGeom>
          <a:noFill/>
          <a:ln>
            <a:noFill/>
          </a:ln>
        </p:spPr>
      </p:pic>
      <p:sp>
        <p:nvSpPr>
          <p:cNvPr id="9" name="Google Shape;128;p4"/>
          <p:cNvSpPr/>
          <p:nvPr/>
        </p:nvSpPr>
        <p:spPr>
          <a:xfrm>
            <a:off x="741217" y="241609"/>
            <a:ext cx="7897092" cy="964353"/>
          </a:xfrm>
          <a:prstGeom prst="rect">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2000" dirty="0" smtClean="0">
                <a:solidFill>
                  <a:srgbClr val="FF0000"/>
                </a:solidFill>
                <a:latin typeface="Calibri"/>
                <a:ea typeface="Calibri"/>
                <a:cs typeface="Calibri"/>
                <a:sym typeface="Calibri"/>
              </a:rPr>
              <a:t>担当者の方へ</a:t>
            </a:r>
            <a:endParaRPr lang="en-US" altLang="ja-JP" sz="20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en-US" altLang="ja-JP" sz="2000" dirty="0" smtClean="0">
                <a:solidFill>
                  <a:srgbClr val="FF0000"/>
                </a:solidFill>
                <a:latin typeface="Calibri"/>
                <a:ea typeface="Calibri"/>
                <a:cs typeface="Calibri"/>
                <a:sym typeface="Calibri"/>
              </a:rPr>
              <a:t>※【</a:t>
            </a:r>
            <a:r>
              <a:rPr lang="ja-JP" altLang="en-US" sz="2000" dirty="0" smtClean="0">
                <a:solidFill>
                  <a:srgbClr val="FF0000"/>
                </a:solidFill>
                <a:latin typeface="Calibri"/>
                <a:ea typeface="Calibri"/>
                <a:cs typeface="Calibri"/>
                <a:sym typeface="Calibri"/>
              </a:rPr>
              <a:t>留意点</a:t>
            </a:r>
            <a:r>
              <a:rPr lang="en-US" altLang="ja-JP" sz="2000" dirty="0" smtClean="0">
                <a:solidFill>
                  <a:srgbClr val="FF0000"/>
                </a:solidFill>
                <a:latin typeface="Calibri"/>
                <a:ea typeface="Calibri"/>
                <a:cs typeface="Calibri"/>
                <a:sym typeface="Calibri"/>
              </a:rPr>
              <a:t>】</a:t>
            </a:r>
            <a:r>
              <a:rPr lang="ja-JP" altLang="en-US" sz="2000" dirty="0" smtClean="0">
                <a:solidFill>
                  <a:srgbClr val="FF0000"/>
                </a:solidFill>
                <a:latin typeface="Calibri"/>
                <a:ea typeface="Calibri"/>
                <a:cs typeface="Calibri"/>
                <a:sym typeface="Calibri"/>
              </a:rPr>
              <a:t>を本黄色セルで示しています。</a:t>
            </a:r>
            <a:endParaRPr lang="en-US" altLang="ja-JP" sz="20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2000" dirty="0">
                <a:solidFill>
                  <a:srgbClr val="FF0000"/>
                </a:solidFill>
                <a:latin typeface="Calibri"/>
                <a:ea typeface="Calibri"/>
                <a:cs typeface="Calibri"/>
                <a:sym typeface="Calibri"/>
              </a:rPr>
              <a:t>使用の際</a:t>
            </a:r>
            <a:r>
              <a:rPr lang="ja-JP" altLang="en-US" sz="2000" dirty="0" smtClean="0">
                <a:solidFill>
                  <a:srgbClr val="FF0000"/>
                </a:solidFill>
                <a:latin typeface="Calibri"/>
                <a:ea typeface="Calibri"/>
                <a:cs typeface="Calibri"/>
                <a:sym typeface="Calibri"/>
              </a:rPr>
              <a:t>は、本枠をはずして活用してください。</a:t>
            </a:r>
            <a:endParaRPr lang="en-US" altLang="ja-JP" sz="1600" dirty="0" smtClean="0">
              <a:solidFill>
                <a:schemeClr val="dk1"/>
              </a:solidFill>
              <a:latin typeface="Calibri"/>
              <a:ea typeface="Calibri"/>
              <a:cs typeface="Calibri"/>
              <a:sym typeface="Calibri"/>
            </a:endParaRPr>
          </a:p>
        </p:txBody>
      </p:sp>
      <p:sp>
        <p:nvSpPr>
          <p:cNvPr id="10" name="Google Shape;91;p1"/>
          <p:cNvSpPr/>
          <p:nvPr/>
        </p:nvSpPr>
        <p:spPr>
          <a:xfrm>
            <a:off x="741217" y="4015482"/>
            <a:ext cx="3546577" cy="1703995"/>
          </a:xfrm>
          <a:prstGeom prst="rect">
            <a:avLst/>
          </a:prstGeom>
          <a:solidFill>
            <a:srgbClr val="FFFF00"/>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en-US" altLang="ja-JP" sz="1800" dirty="0" smtClean="0">
                <a:solidFill>
                  <a:srgbClr val="FF0000"/>
                </a:solidFill>
                <a:latin typeface="Calibri" panose="020F0502020204030204" pitchFamily="34" charset="0"/>
                <a:cs typeface="Calibri" panose="020F0502020204030204" pitchFamily="34" charset="0"/>
              </a:rPr>
              <a:t>【</a:t>
            </a:r>
            <a:r>
              <a:rPr lang="ja-JP" altLang="en-US" sz="1800" dirty="0">
                <a:solidFill>
                  <a:srgbClr val="FF0000"/>
                </a:solidFill>
                <a:latin typeface="Calibri" panose="020F0502020204030204" pitchFamily="34" charset="0"/>
                <a:cs typeface="Calibri" panose="020F0502020204030204" pitchFamily="34" charset="0"/>
              </a:rPr>
              <a:t>留意点（担当者の方へ）</a:t>
            </a:r>
            <a:r>
              <a:rPr lang="en-US" altLang="ja-JP" sz="1800" dirty="0">
                <a:solidFill>
                  <a:srgbClr val="FF0000"/>
                </a:solidFill>
                <a:latin typeface="Calibri" panose="020F0502020204030204" pitchFamily="34" charset="0"/>
                <a:cs typeface="Calibri" panose="020F0502020204030204" pitchFamily="34" charset="0"/>
              </a:rPr>
              <a:t>】</a:t>
            </a:r>
          </a:p>
          <a:p>
            <a:r>
              <a:rPr lang="ja-JP" altLang="en-US" sz="1800" dirty="0" smtClean="0">
                <a:solidFill>
                  <a:srgbClr val="FF0000"/>
                </a:solidFill>
                <a:latin typeface="Calibri" panose="020F0502020204030204" pitchFamily="34" charset="0"/>
                <a:cs typeface="Calibri" panose="020F0502020204030204" pitchFamily="34" charset="0"/>
              </a:rPr>
              <a:t> </a:t>
            </a:r>
            <a:r>
              <a:rPr lang="ja-JP" altLang="en-US" sz="1800" dirty="0">
                <a:solidFill>
                  <a:srgbClr val="FF0000"/>
                </a:solidFill>
                <a:latin typeface="Calibri" panose="020F0502020204030204" pitchFamily="34" charset="0"/>
                <a:cs typeface="Calibri" panose="020F0502020204030204" pitchFamily="34" charset="0"/>
              </a:rPr>
              <a:t>＜研修前の準備＞</a:t>
            </a:r>
          </a:p>
          <a:p>
            <a:pPr lvl="0"/>
            <a:r>
              <a:rPr lang="ja-JP" altLang="en-US" sz="1800" dirty="0" smtClean="0">
                <a:solidFill>
                  <a:srgbClr val="FF0000"/>
                </a:solidFill>
                <a:latin typeface="Calibri" panose="020F0502020204030204" pitchFamily="34" charset="0"/>
                <a:cs typeface="Calibri" panose="020F0502020204030204" pitchFamily="34" charset="0"/>
              </a:rPr>
              <a:t>・スライド４～７</a:t>
            </a:r>
            <a:r>
              <a:rPr lang="ja-JP" altLang="en-US" sz="1800" dirty="0">
                <a:solidFill>
                  <a:srgbClr val="FF0000"/>
                </a:solidFill>
                <a:latin typeface="Calibri" panose="020F0502020204030204" pitchFamily="34" charset="0"/>
                <a:cs typeface="Calibri" panose="020F0502020204030204" pitchFamily="34" charset="0"/>
              </a:rPr>
              <a:t>は</a:t>
            </a:r>
            <a:r>
              <a:rPr lang="ja-JP" altLang="en-US" sz="1800" dirty="0" smtClean="0">
                <a:solidFill>
                  <a:srgbClr val="FF0000"/>
                </a:solidFill>
                <a:latin typeface="Calibri" panose="020F0502020204030204" pitchFamily="34" charset="0"/>
                <a:cs typeface="Calibri" panose="020F0502020204030204" pitchFamily="34" charset="0"/>
              </a:rPr>
              <a:t>、</a:t>
            </a:r>
            <a:r>
              <a:rPr lang="ja-JP" altLang="en-US" sz="1800" dirty="0">
                <a:solidFill>
                  <a:srgbClr val="FF0000"/>
                </a:solidFill>
                <a:latin typeface="Calibri" panose="020F0502020204030204" pitchFamily="34" charset="0"/>
                <a:cs typeface="Calibri" panose="020F0502020204030204" pitchFamily="34" charset="0"/>
              </a:rPr>
              <a:t>自校の</a:t>
            </a:r>
            <a:r>
              <a:rPr lang="ja-JP" altLang="en-US" sz="1800" dirty="0" smtClean="0">
                <a:solidFill>
                  <a:srgbClr val="FF0000"/>
                </a:solidFill>
                <a:latin typeface="Calibri" panose="020F0502020204030204" pitchFamily="34" charset="0"/>
                <a:cs typeface="Calibri" panose="020F0502020204030204" pitchFamily="34" charset="0"/>
              </a:rPr>
              <a:t>調</a:t>
            </a:r>
            <a:endParaRPr lang="en-US" altLang="ja-JP" sz="1800" dirty="0" smtClean="0">
              <a:solidFill>
                <a:srgbClr val="FF0000"/>
              </a:solidFill>
              <a:latin typeface="Calibri" panose="020F0502020204030204" pitchFamily="34" charset="0"/>
              <a:cs typeface="Calibri" panose="020F0502020204030204" pitchFamily="34" charset="0"/>
            </a:endParaRPr>
          </a:p>
          <a:p>
            <a:pPr lvl="0"/>
            <a:r>
              <a:rPr lang="ja-JP" altLang="en-US" sz="1800" dirty="0">
                <a:solidFill>
                  <a:srgbClr val="FF0000"/>
                </a:solidFill>
                <a:latin typeface="Calibri" panose="020F0502020204030204" pitchFamily="34" charset="0"/>
                <a:cs typeface="Calibri" panose="020F0502020204030204" pitchFamily="34" charset="0"/>
              </a:rPr>
              <a:t>　</a:t>
            </a:r>
            <a:r>
              <a:rPr lang="ja-JP" altLang="en-US" sz="1800" dirty="0" smtClean="0">
                <a:solidFill>
                  <a:srgbClr val="FF0000"/>
                </a:solidFill>
                <a:latin typeface="Calibri" panose="020F0502020204030204" pitchFamily="34" charset="0"/>
                <a:cs typeface="Calibri" panose="020F0502020204030204" pitchFamily="34" charset="0"/>
              </a:rPr>
              <a:t>査</a:t>
            </a:r>
            <a:r>
              <a:rPr lang="ja-JP" altLang="en-US" sz="1800" dirty="0">
                <a:solidFill>
                  <a:srgbClr val="FF0000"/>
                </a:solidFill>
                <a:latin typeface="Calibri" panose="020F0502020204030204" pitchFamily="34" charset="0"/>
                <a:cs typeface="Calibri" panose="020F0502020204030204" pitchFamily="34" charset="0"/>
              </a:rPr>
              <a:t>結果を基に</a:t>
            </a:r>
            <a:r>
              <a:rPr lang="ja-JP" altLang="en-US" sz="1800" dirty="0" smtClean="0">
                <a:solidFill>
                  <a:srgbClr val="FF0000"/>
                </a:solidFill>
                <a:latin typeface="Calibri" panose="020F0502020204030204" pitchFamily="34" charset="0"/>
                <a:cs typeface="Calibri" panose="020F0502020204030204" pitchFamily="34" charset="0"/>
              </a:rPr>
              <a:t>、変更してく</a:t>
            </a:r>
            <a:r>
              <a:rPr lang="ja-JP" altLang="en-US" sz="1800" dirty="0" err="1" smtClean="0">
                <a:solidFill>
                  <a:srgbClr val="FF0000"/>
                </a:solidFill>
                <a:latin typeface="Calibri" panose="020F0502020204030204" pitchFamily="34" charset="0"/>
                <a:cs typeface="Calibri" panose="020F0502020204030204" pitchFamily="34" charset="0"/>
              </a:rPr>
              <a:t>だ</a:t>
            </a:r>
            <a:endParaRPr lang="en-US" altLang="ja-JP" sz="1800" dirty="0" smtClean="0">
              <a:solidFill>
                <a:srgbClr val="FF0000"/>
              </a:solidFill>
              <a:latin typeface="Calibri" panose="020F0502020204030204" pitchFamily="34" charset="0"/>
              <a:cs typeface="Calibri" panose="020F0502020204030204" pitchFamily="34" charset="0"/>
            </a:endParaRPr>
          </a:p>
          <a:p>
            <a:pPr lvl="0"/>
            <a:r>
              <a:rPr lang="ja-JP" altLang="en-US" sz="1800" dirty="0">
                <a:solidFill>
                  <a:srgbClr val="FF0000"/>
                </a:solidFill>
                <a:latin typeface="Calibri" panose="020F0502020204030204" pitchFamily="34" charset="0"/>
                <a:cs typeface="Calibri" panose="020F0502020204030204" pitchFamily="34" charset="0"/>
              </a:rPr>
              <a:t>　</a:t>
            </a:r>
            <a:r>
              <a:rPr lang="ja-JP" altLang="en-US" sz="1800" dirty="0" smtClean="0">
                <a:solidFill>
                  <a:srgbClr val="FF0000"/>
                </a:solidFill>
                <a:latin typeface="Calibri" panose="020F0502020204030204" pitchFamily="34" charset="0"/>
                <a:cs typeface="Calibri" panose="020F0502020204030204" pitchFamily="34" charset="0"/>
              </a:rPr>
              <a:t>さい。</a:t>
            </a:r>
            <a:endParaRPr lang="ja-JP" altLang="en-US" sz="1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225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0"/>
          <p:cNvPicPr preferRelativeResize="0"/>
          <p:nvPr/>
        </p:nvPicPr>
        <p:blipFill rotWithShape="1">
          <a:blip r:embed="rId3">
            <a:alphaModFix/>
          </a:blip>
          <a:srcRect/>
          <a:stretch/>
        </p:blipFill>
        <p:spPr>
          <a:xfrm>
            <a:off x="225498" y="3239264"/>
            <a:ext cx="2175157" cy="2832355"/>
          </a:xfrm>
          <a:prstGeom prst="rect">
            <a:avLst/>
          </a:prstGeom>
          <a:noFill/>
          <a:ln>
            <a:noFill/>
          </a:ln>
        </p:spPr>
      </p:pic>
      <p:sp>
        <p:nvSpPr>
          <p:cNvPr id="293" name="Google Shape;293;p10"/>
          <p:cNvSpPr/>
          <p:nvPr/>
        </p:nvSpPr>
        <p:spPr>
          <a:xfrm>
            <a:off x="2708161" y="1586797"/>
            <a:ext cx="6321382" cy="3068645"/>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0"/>
          <p:cNvSpPr txBox="1"/>
          <p:nvPr/>
        </p:nvSpPr>
        <p:spPr>
          <a:xfrm>
            <a:off x="2597865" y="664401"/>
            <a:ext cx="579357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Arial"/>
                <a:ea typeface="Arial"/>
                <a:cs typeface="Arial"/>
                <a:sym typeface="Arial"/>
              </a:rPr>
              <a:t>明日から、自分の授業で取り組みたいことは</a:t>
            </a:r>
            <a:r>
              <a:rPr lang="ja-JP" sz="2400" dirty="0">
                <a:solidFill>
                  <a:schemeClr val="dk1"/>
                </a:solidFill>
              </a:rPr>
              <a:t> </a:t>
            </a:r>
            <a:r>
              <a:rPr lang="ja-JP" sz="2400" dirty="0">
                <a:solidFill>
                  <a:schemeClr val="dk1"/>
                </a:solidFill>
                <a:latin typeface="Arial"/>
                <a:ea typeface="Arial"/>
                <a:cs typeface="Arial"/>
                <a:sym typeface="Arial"/>
              </a:rPr>
              <a:t>どんなことですか？</a:t>
            </a:r>
            <a:endParaRPr sz="2400" dirty="0">
              <a:solidFill>
                <a:schemeClr val="dk1"/>
              </a:solidFill>
              <a:latin typeface="Arial"/>
              <a:ea typeface="Arial"/>
              <a:cs typeface="Arial"/>
              <a:sym typeface="Arial"/>
            </a:endParaRPr>
          </a:p>
        </p:txBody>
      </p:sp>
      <p:sp>
        <p:nvSpPr>
          <p:cNvPr id="295" name="Google Shape;295;p10"/>
          <p:cNvSpPr txBox="1"/>
          <p:nvPr/>
        </p:nvSpPr>
        <p:spPr>
          <a:xfrm>
            <a:off x="2276921" y="606743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u="sng" dirty="0">
                <a:solidFill>
                  <a:schemeClr val="hlink"/>
                </a:solidFill>
                <a:hlinkClick r:id="rId4"/>
              </a:rPr>
              <a:t>https://477.jp/5/i/vV2aZUcP</a:t>
            </a:r>
            <a:endParaRPr dirty="0"/>
          </a:p>
          <a:p>
            <a:pPr marL="0" lvl="0" indent="0" algn="l" rtl="0">
              <a:spcBef>
                <a:spcPts val="0"/>
              </a:spcBef>
              <a:spcAft>
                <a:spcPts val="0"/>
              </a:spcAft>
              <a:buNone/>
            </a:pPr>
            <a:endParaRPr dirty="0"/>
          </a:p>
        </p:txBody>
      </p:sp>
      <p:pic>
        <p:nvPicPr>
          <p:cNvPr id="296" name="Google Shape;296;p10"/>
          <p:cNvPicPr preferRelativeResize="0"/>
          <p:nvPr/>
        </p:nvPicPr>
        <p:blipFill>
          <a:blip r:embed="rId5">
            <a:alphaModFix/>
          </a:blip>
          <a:stretch>
            <a:fillRect/>
          </a:stretch>
        </p:blipFill>
        <p:spPr>
          <a:xfrm>
            <a:off x="3037516" y="5049935"/>
            <a:ext cx="897622" cy="880844"/>
          </a:xfrm>
          <a:prstGeom prst="rect">
            <a:avLst/>
          </a:prstGeom>
          <a:noFill/>
          <a:ln>
            <a:noFill/>
          </a:ln>
        </p:spPr>
      </p:pic>
      <p:sp>
        <p:nvSpPr>
          <p:cNvPr id="297" name="Google Shape;297;p10"/>
          <p:cNvSpPr txBox="1"/>
          <p:nvPr/>
        </p:nvSpPr>
        <p:spPr>
          <a:xfrm>
            <a:off x="0" y="3"/>
            <a:ext cx="9144000" cy="573000"/>
          </a:xfrm>
          <a:prstGeom prst="rect">
            <a:avLst/>
          </a:prstGeom>
          <a:solidFill>
            <a:schemeClr val="dk2"/>
          </a:solidFill>
          <a:ln>
            <a:noFill/>
          </a:ln>
        </p:spPr>
        <p:txBody>
          <a:bodyPr spcFirstLastPara="1" wrap="square" lIns="84400" tIns="42200" rIns="84400" bIns="42200" anchor="ctr" anchorCtr="0">
            <a:noAutofit/>
          </a:bodyPr>
          <a:lstStyle/>
          <a:p>
            <a:pPr marL="0" lvl="0" indent="0" algn="l" rtl="0">
              <a:spcBef>
                <a:spcPts val="0"/>
              </a:spcBef>
              <a:spcAft>
                <a:spcPts val="0"/>
              </a:spcAft>
              <a:buNone/>
            </a:pPr>
            <a:r>
              <a:rPr lang="ja-JP" sz="2600">
                <a:solidFill>
                  <a:schemeClr val="lt1"/>
                </a:solidFill>
              </a:rPr>
              <a:t>「まとめ」と「振り返り」</a:t>
            </a:r>
            <a:endParaRPr sz="2385" b="0">
              <a:solidFill>
                <a:schemeClr val="lt1"/>
              </a:solidFill>
              <a:latin typeface="Calibri"/>
              <a:ea typeface="Calibri"/>
              <a:cs typeface="Calibri"/>
              <a:sym typeface="Calibri"/>
            </a:endParaRPr>
          </a:p>
        </p:txBody>
      </p:sp>
      <p:sp>
        <p:nvSpPr>
          <p:cNvPr id="8" name="Google Shape;266;p9"/>
          <p:cNvSpPr txBox="1"/>
          <p:nvPr/>
        </p:nvSpPr>
        <p:spPr>
          <a:xfrm>
            <a:off x="4572000" y="4792093"/>
            <a:ext cx="4365264" cy="1754286"/>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smtClean="0">
                <a:solidFill>
                  <a:srgbClr val="FF0000"/>
                </a:solidFill>
                <a:latin typeface="Calibri"/>
                <a:ea typeface="Calibri"/>
                <a:cs typeface="Calibri"/>
                <a:sym typeface="Calibri"/>
              </a:rPr>
              <a:t>※</a:t>
            </a:r>
            <a:r>
              <a:rPr lang="ja-JP" altLang="en-US" sz="1800" dirty="0" smtClean="0">
                <a:solidFill>
                  <a:srgbClr val="FF0000"/>
                </a:solidFill>
                <a:latin typeface="Calibri"/>
                <a:ea typeface="Calibri"/>
                <a:cs typeface="Calibri"/>
                <a:sym typeface="Calibri"/>
              </a:rPr>
              <a:t>全体共有の方法（一例）</a:t>
            </a:r>
            <a:endParaRPr lang="en-US" altLang="ja-JP" sz="1800" dirty="0">
              <a:solidFill>
                <a:srgbClr val="FF0000"/>
              </a:solidFill>
              <a:latin typeface="Calibri"/>
              <a:ea typeface="Calibri"/>
              <a:cs typeface="Calibri"/>
              <a:sym typeface="Calibri"/>
            </a:endParaRPr>
          </a:p>
          <a:p>
            <a:r>
              <a:rPr lang="ja-JP" altLang="en-US" sz="1800" dirty="0">
                <a:solidFill>
                  <a:srgbClr val="FF0000"/>
                </a:solidFill>
              </a:rPr>
              <a:t>　「ふきだしくん」の</a:t>
            </a:r>
            <a:r>
              <a:rPr lang="ja-JP" altLang="en-US" sz="1800" dirty="0" smtClean="0">
                <a:solidFill>
                  <a:srgbClr val="FF0000"/>
                </a:solidFill>
              </a:rPr>
              <a:t>活用（</a:t>
            </a:r>
            <a:r>
              <a:rPr lang="ja-JP" altLang="en-US" sz="1800" dirty="0" smtClean="0">
                <a:solidFill>
                  <a:srgbClr val="FF0000"/>
                </a:solidFill>
                <a:latin typeface="Calibri"/>
                <a:ea typeface="Calibri"/>
                <a:cs typeface="Calibri"/>
                <a:sym typeface="Calibri"/>
              </a:rPr>
              <a:t>二次元</a:t>
            </a:r>
            <a:r>
              <a:rPr lang="ja-JP" altLang="en-US" sz="1800" dirty="0">
                <a:solidFill>
                  <a:srgbClr val="FF0000"/>
                </a:solidFill>
                <a:latin typeface="Calibri"/>
                <a:ea typeface="Calibri"/>
                <a:cs typeface="Calibri"/>
                <a:sym typeface="Calibri"/>
              </a:rPr>
              <a:t>コード</a:t>
            </a:r>
            <a:r>
              <a:rPr lang="ja-JP" altLang="en-US" sz="1800" dirty="0" smtClean="0">
                <a:solidFill>
                  <a:srgbClr val="FF0000"/>
                </a:solidFill>
                <a:latin typeface="Calibri"/>
                <a:ea typeface="Calibri"/>
                <a:cs typeface="Calibri"/>
                <a:sym typeface="Calibri"/>
              </a:rPr>
              <a:t>参照）</a:t>
            </a:r>
            <a:endParaRPr lang="ja-JP" altLang="en-US" sz="1800" dirty="0">
              <a:solidFill>
                <a:srgbClr val="FF0000"/>
              </a:solidFill>
              <a:latin typeface="Calibri"/>
              <a:ea typeface="Calibri"/>
              <a:cs typeface="Calibri"/>
              <a:sym typeface="Calibri"/>
            </a:endParaRPr>
          </a:p>
          <a:p>
            <a:r>
              <a:rPr lang="ja-JP" altLang="en-US" sz="1800" dirty="0"/>
              <a:t>　</a:t>
            </a:r>
            <a:r>
              <a:rPr lang="en-US" altLang="ja-JP" sz="1800" u="sng" dirty="0">
                <a:solidFill>
                  <a:schemeClr val="hlink"/>
                </a:solidFill>
                <a:hlinkClick r:id="rId6"/>
              </a:rPr>
              <a:t>https://477.jp/⇒</a:t>
            </a:r>
            <a:r>
              <a:rPr lang="ja-JP" altLang="en-US" sz="1800" u="sng" dirty="0">
                <a:solidFill>
                  <a:schemeClr val="hlink"/>
                </a:solidFill>
                <a:hlinkClick r:id="rId6"/>
              </a:rPr>
              <a:t>「ボードを作成」⇒「共有」二次元コードや</a:t>
            </a:r>
            <a:r>
              <a:rPr lang="en-US" altLang="ja-JP" sz="1800" u="sng" dirty="0">
                <a:solidFill>
                  <a:schemeClr val="hlink"/>
                </a:solidFill>
                <a:hlinkClick r:id="rId6"/>
              </a:rPr>
              <a:t>URL</a:t>
            </a:r>
            <a:r>
              <a:rPr lang="ja-JP" altLang="en-US" sz="1800" u="sng" dirty="0">
                <a:solidFill>
                  <a:schemeClr val="hlink"/>
                </a:solidFill>
                <a:hlinkClick r:id="rId6"/>
              </a:rPr>
              <a:t>リンクを</a:t>
            </a:r>
            <a:r>
              <a:rPr lang="ja-JP" altLang="en-US" sz="1800" u="sng" dirty="0" smtClean="0">
                <a:solidFill>
                  <a:schemeClr val="hlink"/>
                </a:solidFill>
                <a:hlinkClick r:id="rId6"/>
              </a:rPr>
              <a:t>提示</a:t>
            </a:r>
            <a:endParaRPr lang="ja-JP" altLang="en-US" sz="1800" dirty="0"/>
          </a:p>
        </p:txBody>
      </p:sp>
      <p:sp>
        <p:nvSpPr>
          <p:cNvPr id="2" name="スライド番号プレースホルダー 1"/>
          <p:cNvSpPr>
            <a:spLocks noGrp="1"/>
          </p:cNvSpPr>
          <p:nvPr>
            <p:ph type="sldNum" idx="12"/>
          </p:nvPr>
        </p:nvSpPr>
        <p:spPr>
          <a:xfrm>
            <a:off x="6543300" y="6492875"/>
            <a:ext cx="2057400" cy="365125"/>
          </a:xfrm>
        </p:spPr>
        <p:txBody>
          <a:bodyPr/>
          <a:lstStyle/>
          <a:p>
            <a:pPr marL="0" lvl="0" indent="0" algn="r" rtl="0">
              <a:spcBef>
                <a:spcPts val="0"/>
              </a:spcBef>
              <a:spcAft>
                <a:spcPts val="0"/>
              </a:spcAft>
              <a:buNone/>
            </a:pPr>
            <a:fld id="{00000000-1234-1234-1234-123412341234}" type="slidenum">
              <a:rPr lang="en-US" altLang="ja-JP" smtClean="0"/>
              <a:t>10</a:t>
            </a:fld>
            <a:endParaRPr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1"/>
          <p:cNvSpPr txBox="1"/>
          <p:nvPr/>
        </p:nvSpPr>
        <p:spPr>
          <a:xfrm>
            <a:off x="-44069" y="1094555"/>
            <a:ext cx="9108239"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200" dirty="0">
                <a:solidFill>
                  <a:srgbClr val="000000"/>
                </a:solidFill>
                <a:latin typeface="Arial"/>
                <a:ea typeface="Arial"/>
                <a:cs typeface="Arial"/>
                <a:sym typeface="Arial"/>
              </a:rPr>
              <a:t>　 </a:t>
            </a:r>
            <a:r>
              <a:rPr lang="ja-JP" altLang="en-US" sz="2200" dirty="0" smtClean="0">
                <a:solidFill>
                  <a:srgbClr val="000000"/>
                </a:solidFill>
                <a:latin typeface="Arial"/>
                <a:ea typeface="Arial"/>
                <a:cs typeface="Arial"/>
                <a:sym typeface="Arial"/>
              </a:rPr>
              <a:t>手順</a:t>
            </a:r>
            <a:r>
              <a:rPr lang="ja-JP" sz="2200" dirty="0" smtClean="0">
                <a:solidFill>
                  <a:srgbClr val="000000"/>
                </a:solidFill>
                <a:latin typeface="Arial"/>
                <a:ea typeface="Arial"/>
                <a:cs typeface="Arial"/>
                <a:sym typeface="Arial"/>
              </a:rPr>
              <a:t>１</a:t>
            </a:r>
            <a:r>
              <a:rPr lang="ja-JP" sz="2200" dirty="0">
                <a:solidFill>
                  <a:srgbClr val="000000"/>
                </a:solidFill>
                <a:latin typeface="Arial"/>
                <a:ea typeface="Arial"/>
                <a:cs typeface="Arial"/>
                <a:sym typeface="Arial"/>
              </a:rPr>
              <a:t>　どこでつまずいているのか、自分の考えをまとめる。</a:t>
            </a:r>
            <a:endParaRPr sz="2200" dirty="0">
              <a:solidFill>
                <a:srgbClr val="000000"/>
              </a:solidFill>
              <a:latin typeface="Arial"/>
              <a:ea typeface="Arial"/>
              <a:cs typeface="Arial"/>
              <a:sym typeface="Arial"/>
            </a:endParaRPr>
          </a:p>
          <a:p>
            <a:pPr marL="0" marR="0" lvl="0" indent="0" algn="l" rtl="0">
              <a:spcBef>
                <a:spcPts val="0"/>
              </a:spcBef>
              <a:spcAft>
                <a:spcPts val="0"/>
              </a:spcAft>
              <a:buNone/>
            </a:pPr>
            <a:r>
              <a:rPr lang="ja-JP" sz="2200" dirty="0">
                <a:solidFill>
                  <a:srgbClr val="000000"/>
                </a:solidFill>
                <a:latin typeface="Arial"/>
                <a:ea typeface="Arial"/>
                <a:cs typeface="Arial"/>
                <a:sym typeface="Arial"/>
              </a:rPr>
              <a:t>　 </a:t>
            </a:r>
            <a:r>
              <a:rPr lang="ja-JP" altLang="en-US" sz="2200" dirty="0" smtClean="0">
                <a:solidFill>
                  <a:srgbClr val="000000"/>
                </a:solidFill>
                <a:latin typeface="Arial"/>
                <a:ea typeface="Arial"/>
                <a:cs typeface="Arial"/>
                <a:sym typeface="Arial"/>
              </a:rPr>
              <a:t>手順</a:t>
            </a:r>
            <a:r>
              <a:rPr lang="ja-JP" sz="2200" dirty="0" smtClean="0">
                <a:solidFill>
                  <a:srgbClr val="000000"/>
                </a:solidFill>
                <a:latin typeface="Arial"/>
                <a:ea typeface="Arial"/>
                <a:cs typeface="Arial"/>
                <a:sym typeface="Arial"/>
              </a:rPr>
              <a:t>２</a:t>
            </a:r>
            <a:r>
              <a:rPr lang="ja-JP" sz="2200" dirty="0">
                <a:solidFill>
                  <a:srgbClr val="000000"/>
                </a:solidFill>
                <a:latin typeface="Arial"/>
                <a:ea typeface="Arial"/>
                <a:cs typeface="Arial"/>
                <a:sym typeface="Arial"/>
              </a:rPr>
              <a:t>　班の中でお互いの</a:t>
            </a:r>
            <a:r>
              <a:rPr lang="ja-JP" sz="2200" dirty="0" smtClean="0">
                <a:solidFill>
                  <a:srgbClr val="000000"/>
                </a:solidFill>
                <a:latin typeface="Arial"/>
                <a:ea typeface="Arial"/>
                <a:cs typeface="Arial"/>
                <a:sym typeface="Arial"/>
              </a:rPr>
              <a:t>意見</a:t>
            </a:r>
            <a:r>
              <a:rPr lang="ja-JP" altLang="en-US" sz="2200" dirty="0" smtClean="0">
                <a:solidFill>
                  <a:srgbClr val="000000"/>
                </a:solidFill>
                <a:latin typeface="Arial"/>
                <a:ea typeface="Arial"/>
                <a:cs typeface="Arial"/>
                <a:sym typeface="Arial"/>
              </a:rPr>
              <a:t>を交流する</a:t>
            </a:r>
            <a:r>
              <a:rPr lang="ja-JP" sz="2200" dirty="0" smtClean="0">
                <a:solidFill>
                  <a:srgbClr val="000000"/>
                </a:solidFill>
                <a:latin typeface="Arial"/>
                <a:ea typeface="Arial"/>
                <a:cs typeface="Arial"/>
                <a:sym typeface="Arial"/>
              </a:rPr>
              <a:t>。</a:t>
            </a:r>
            <a:endParaRPr sz="2200" dirty="0">
              <a:solidFill>
                <a:srgbClr val="000000"/>
              </a:solidFill>
              <a:latin typeface="Arial"/>
              <a:ea typeface="Arial"/>
              <a:cs typeface="Arial"/>
              <a:sym typeface="Arial"/>
            </a:endParaRPr>
          </a:p>
          <a:p>
            <a:pPr marL="0" marR="0" lvl="0" indent="0" algn="l" rtl="0">
              <a:spcBef>
                <a:spcPts val="0"/>
              </a:spcBef>
              <a:spcAft>
                <a:spcPts val="0"/>
              </a:spcAft>
              <a:buNone/>
            </a:pPr>
            <a:r>
              <a:rPr lang="ja-JP" sz="2200" dirty="0">
                <a:solidFill>
                  <a:srgbClr val="000000"/>
                </a:solidFill>
                <a:latin typeface="Arial"/>
                <a:ea typeface="Arial"/>
                <a:cs typeface="Arial"/>
                <a:sym typeface="Arial"/>
              </a:rPr>
              <a:t>　 </a:t>
            </a:r>
            <a:r>
              <a:rPr lang="ja-JP" altLang="en-US" sz="2200" dirty="0" smtClean="0">
                <a:solidFill>
                  <a:srgbClr val="000000"/>
                </a:solidFill>
                <a:latin typeface="Arial"/>
                <a:ea typeface="Arial"/>
                <a:cs typeface="Arial"/>
                <a:sym typeface="Arial"/>
              </a:rPr>
              <a:t>手順</a:t>
            </a:r>
            <a:r>
              <a:rPr lang="ja-JP" sz="2200" dirty="0" smtClean="0">
                <a:solidFill>
                  <a:srgbClr val="000000"/>
                </a:solidFill>
                <a:latin typeface="Arial"/>
                <a:ea typeface="Arial"/>
                <a:cs typeface="Arial"/>
                <a:sym typeface="Arial"/>
              </a:rPr>
              <a:t>３</a:t>
            </a:r>
            <a:r>
              <a:rPr lang="ja-JP" sz="2200" dirty="0">
                <a:solidFill>
                  <a:srgbClr val="000000"/>
                </a:solidFill>
                <a:latin typeface="Arial"/>
                <a:ea typeface="Arial"/>
                <a:cs typeface="Arial"/>
                <a:sym typeface="Arial"/>
              </a:rPr>
              <a:t>　算数で付けたい力や、</a:t>
            </a:r>
            <a:r>
              <a:rPr lang="ja-JP" sz="2200" dirty="0" smtClean="0">
                <a:solidFill>
                  <a:srgbClr val="000000"/>
                </a:solidFill>
                <a:latin typeface="Arial"/>
                <a:ea typeface="Arial"/>
                <a:cs typeface="Arial"/>
                <a:sym typeface="Arial"/>
              </a:rPr>
              <a:t>教科</a:t>
            </a:r>
            <a:r>
              <a:rPr lang="ja-JP" altLang="en-US" sz="2200" dirty="0"/>
              <a:t>等</a:t>
            </a:r>
            <a:r>
              <a:rPr lang="ja-JP" altLang="en-US" sz="2200" dirty="0" smtClean="0">
                <a:solidFill>
                  <a:srgbClr val="000000"/>
                </a:solidFill>
                <a:latin typeface="Arial"/>
                <a:ea typeface="Arial"/>
                <a:cs typeface="Arial"/>
                <a:sym typeface="Arial"/>
              </a:rPr>
              <a:t>横断的に</a:t>
            </a:r>
            <a:r>
              <a:rPr lang="ja-JP" sz="2200" dirty="0" smtClean="0">
                <a:solidFill>
                  <a:srgbClr val="000000"/>
                </a:solidFill>
                <a:latin typeface="Arial"/>
                <a:ea typeface="Arial"/>
                <a:cs typeface="Arial"/>
                <a:sym typeface="Arial"/>
              </a:rPr>
              <a:t>身</a:t>
            </a:r>
            <a:r>
              <a:rPr lang="ja-JP" sz="2200" dirty="0">
                <a:solidFill>
                  <a:srgbClr val="000000"/>
                </a:solidFill>
                <a:latin typeface="Arial"/>
                <a:ea typeface="Arial"/>
                <a:cs typeface="Arial"/>
                <a:sym typeface="Arial"/>
              </a:rPr>
              <a:t>に付けたい力に</a:t>
            </a:r>
            <a:r>
              <a:rPr lang="ja-JP" sz="2200" dirty="0" err="1">
                <a:solidFill>
                  <a:srgbClr val="000000"/>
                </a:solidFill>
                <a:latin typeface="Arial"/>
                <a:ea typeface="Arial"/>
                <a:cs typeface="Arial"/>
                <a:sym typeface="Arial"/>
              </a:rPr>
              <a:t>つ</a:t>
            </a:r>
            <a:r>
              <a:rPr lang="ja-JP" sz="2200" dirty="0">
                <a:solidFill>
                  <a:srgbClr val="000000"/>
                </a:solidFill>
                <a:latin typeface="Arial"/>
                <a:ea typeface="Arial"/>
                <a:cs typeface="Arial"/>
                <a:sym typeface="Arial"/>
              </a:rPr>
              <a:t> </a:t>
            </a:r>
            <a:endParaRPr sz="2200" dirty="0">
              <a:solidFill>
                <a:srgbClr val="000000"/>
              </a:solidFill>
              <a:latin typeface="Arial"/>
              <a:ea typeface="Arial"/>
              <a:cs typeface="Arial"/>
              <a:sym typeface="Arial"/>
            </a:endParaRPr>
          </a:p>
          <a:p>
            <a:pPr marL="0" marR="0" lvl="0" indent="0" algn="l" rtl="0">
              <a:spcBef>
                <a:spcPts val="0"/>
              </a:spcBef>
              <a:spcAft>
                <a:spcPts val="0"/>
              </a:spcAft>
              <a:buNone/>
            </a:pPr>
            <a:r>
              <a:rPr lang="ja-JP" sz="2200" dirty="0"/>
              <a:t>     　　　　</a:t>
            </a:r>
            <a:r>
              <a:rPr lang="ja-JP" sz="2200" dirty="0">
                <a:solidFill>
                  <a:srgbClr val="000000"/>
                </a:solidFill>
                <a:latin typeface="Arial"/>
                <a:ea typeface="Arial"/>
                <a:cs typeface="Arial"/>
                <a:sym typeface="Arial"/>
              </a:rPr>
              <a:t>いて整理する。</a:t>
            </a:r>
            <a:endParaRPr sz="2200" dirty="0">
              <a:solidFill>
                <a:srgbClr val="000000"/>
              </a:solidFill>
              <a:latin typeface="Arial"/>
              <a:ea typeface="Arial"/>
              <a:cs typeface="Arial"/>
              <a:sym typeface="Arial"/>
            </a:endParaRPr>
          </a:p>
        </p:txBody>
      </p:sp>
      <p:sp>
        <p:nvSpPr>
          <p:cNvPr id="303" name="Google Shape;303;p11"/>
          <p:cNvSpPr txBox="1"/>
          <p:nvPr/>
        </p:nvSpPr>
        <p:spPr>
          <a:xfrm>
            <a:off x="182632" y="-12"/>
            <a:ext cx="8976600" cy="8004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1800" dirty="0">
                <a:solidFill>
                  <a:srgbClr val="000000"/>
                </a:solidFill>
                <a:latin typeface="Arial"/>
                <a:ea typeface="Arial"/>
                <a:cs typeface="Arial"/>
                <a:sym typeface="Arial"/>
              </a:rPr>
              <a:t>【ワークシート①】　</a:t>
            </a: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2800" u="sng" dirty="0">
              <a:solidFill>
                <a:srgbClr val="000000"/>
              </a:solidFill>
              <a:latin typeface="Arial"/>
              <a:ea typeface="Arial"/>
              <a:cs typeface="Arial"/>
              <a:sym typeface="Arial"/>
            </a:endParaRPr>
          </a:p>
        </p:txBody>
      </p:sp>
      <p:sp>
        <p:nvSpPr>
          <p:cNvPr id="304" name="Google Shape;304;p11"/>
          <p:cNvSpPr/>
          <p:nvPr/>
        </p:nvSpPr>
        <p:spPr>
          <a:xfrm>
            <a:off x="241911" y="2607903"/>
            <a:ext cx="8690606" cy="3904692"/>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
        <p:nvSpPr>
          <p:cNvPr id="305" name="Google Shape;305;p11"/>
          <p:cNvSpPr txBox="1"/>
          <p:nvPr/>
        </p:nvSpPr>
        <p:spPr>
          <a:xfrm>
            <a:off x="15200" y="361603"/>
            <a:ext cx="9144000" cy="573000"/>
          </a:xfrm>
          <a:prstGeom prst="rect">
            <a:avLst/>
          </a:prstGeom>
          <a:solidFill>
            <a:schemeClr val="dk2"/>
          </a:solidFill>
          <a:ln>
            <a:noFill/>
          </a:ln>
        </p:spPr>
        <p:txBody>
          <a:bodyPr spcFirstLastPara="1" wrap="square" lIns="84400" tIns="42200" rIns="84400" bIns="42200" anchor="ctr" anchorCtr="0">
            <a:noAutofit/>
          </a:bodyPr>
          <a:lstStyle/>
          <a:p>
            <a:pPr marL="0" lvl="0" indent="0" algn="l" rtl="0">
              <a:spcBef>
                <a:spcPts val="0"/>
              </a:spcBef>
              <a:spcAft>
                <a:spcPts val="0"/>
              </a:spcAft>
              <a:buNone/>
            </a:pPr>
            <a:r>
              <a:rPr lang="ja-JP" sz="2600">
                <a:solidFill>
                  <a:schemeClr val="lt1"/>
                </a:solidFill>
              </a:rPr>
              <a:t>誤答例から考える本校の改善に向けた取組について</a:t>
            </a:r>
            <a:endParaRPr sz="2385" b="0">
              <a:solidFill>
                <a:schemeClr val="lt1"/>
              </a:solidFill>
              <a:latin typeface="Calibri"/>
              <a:ea typeface="Calibri"/>
              <a:cs typeface="Calibri"/>
              <a:sym typeface="Calibri"/>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11</a:t>
            </a:fld>
            <a:endParaRPr lang="ja-JP" altLang="en-US"/>
          </a:p>
        </p:txBody>
      </p:sp>
      <p:sp>
        <p:nvSpPr>
          <p:cNvPr id="7" name="Google Shape;266;p9"/>
          <p:cNvSpPr txBox="1"/>
          <p:nvPr/>
        </p:nvSpPr>
        <p:spPr>
          <a:xfrm>
            <a:off x="2284365" y="3878721"/>
            <a:ext cx="4451369" cy="923289"/>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US" altLang="ja-JP" sz="1800" dirty="0">
                <a:solidFill>
                  <a:srgbClr val="FF0000"/>
                </a:solidFill>
                <a:latin typeface="Calibri"/>
                <a:ea typeface="Calibri"/>
                <a:cs typeface="Calibri"/>
                <a:sym typeface="Calibri"/>
              </a:rPr>
              <a:t>【</a:t>
            </a:r>
            <a:r>
              <a:rPr lang="ja-JP" altLang="en-US" sz="1800" dirty="0">
                <a:solidFill>
                  <a:srgbClr val="FF0000"/>
                </a:solidFill>
                <a:latin typeface="Calibri"/>
                <a:ea typeface="Calibri"/>
                <a:cs typeface="Calibri"/>
                <a:sym typeface="Calibri"/>
              </a:rPr>
              <a:t>留意点（担当者の方へ）</a:t>
            </a:r>
            <a:r>
              <a:rPr lang="en-US" altLang="ja-JP" sz="18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sz="1800" dirty="0" smtClean="0">
                <a:solidFill>
                  <a:srgbClr val="FF0000"/>
                </a:solidFill>
                <a:latin typeface="Calibri"/>
                <a:ea typeface="Calibri"/>
                <a:cs typeface="Calibri"/>
                <a:sym typeface="Calibri"/>
              </a:rPr>
              <a:t>※</a:t>
            </a:r>
            <a:r>
              <a:rPr lang="ja-JP" altLang="en-US" sz="1800" dirty="0" smtClean="0">
                <a:solidFill>
                  <a:srgbClr val="FF0000"/>
                </a:solidFill>
                <a:latin typeface="Calibri"/>
                <a:ea typeface="Calibri"/>
                <a:cs typeface="Calibri"/>
                <a:sym typeface="Calibri"/>
              </a:rPr>
              <a:t>配付用のワークシートです。必要に応じて</a:t>
            </a:r>
            <a:r>
              <a:rPr lang="ja-JP" altLang="en-US" sz="1800" dirty="0">
                <a:solidFill>
                  <a:srgbClr val="FF0000"/>
                </a:solidFill>
                <a:latin typeface="Calibri"/>
                <a:ea typeface="Calibri"/>
                <a:cs typeface="Calibri"/>
                <a:sym typeface="Calibri"/>
              </a:rPr>
              <a:t>使用して</a:t>
            </a:r>
            <a:r>
              <a:rPr lang="ja-JP" altLang="en-US" sz="1800" dirty="0" smtClean="0">
                <a:solidFill>
                  <a:srgbClr val="FF0000"/>
                </a:solidFill>
                <a:latin typeface="Calibri"/>
                <a:ea typeface="Calibri"/>
                <a:cs typeface="Calibri"/>
                <a:sym typeface="Calibri"/>
              </a:rPr>
              <a:t>ください。</a:t>
            </a:r>
            <a:endParaRPr sz="1800" dirty="0">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2"/>
          <p:cNvSpPr txBox="1"/>
          <p:nvPr/>
        </p:nvSpPr>
        <p:spPr>
          <a:xfrm>
            <a:off x="106670" y="1899717"/>
            <a:ext cx="4077300" cy="3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ja-JP" sz="1900" b="0" i="0" u="none" strike="noStrike" cap="none" dirty="0">
                <a:solidFill>
                  <a:srgbClr val="000000"/>
                </a:solidFill>
                <a:latin typeface="Arial"/>
                <a:ea typeface="Arial"/>
                <a:cs typeface="Arial"/>
                <a:sym typeface="Arial"/>
              </a:rPr>
              <a:t>　学校（学年）として取り組むこと</a:t>
            </a:r>
            <a:endParaRPr sz="1100" dirty="0"/>
          </a:p>
        </p:txBody>
      </p:sp>
      <p:sp>
        <p:nvSpPr>
          <p:cNvPr id="311" name="Google Shape;311;p12"/>
          <p:cNvSpPr/>
          <p:nvPr/>
        </p:nvSpPr>
        <p:spPr>
          <a:xfrm>
            <a:off x="298199" y="1883986"/>
            <a:ext cx="4173061" cy="4720500"/>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700">
              <a:solidFill>
                <a:schemeClr val="dk1"/>
              </a:solidFill>
              <a:latin typeface="Calibri"/>
              <a:ea typeface="Calibri"/>
              <a:cs typeface="Calibri"/>
              <a:sym typeface="Calibri"/>
            </a:endParaRPr>
          </a:p>
        </p:txBody>
      </p:sp>
      <p:sp>
        <p:nvSpPr>
          <p:cNvPr id="312" name="Google Shape;312;p12"/>
          <p:cNvSpPr/>
          <p:nvPr/>
        </p:nvSpPr>
        <p:spPr>
          <a:xfrm>
            <a:off x="4695986" y="1883884"/>
            <a:ext cx="4308529" cy="4720602"/>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13" name="Google Shape;313;p12"/>
          <p:cNvSpPr txBox="1"/>
          <p:nvPr/>
        </p:nvSpPr>
        <p:spPr>
          <a:xfrm>
            <a:off x="4646232" y="1899717"/>
            <a:ext cx="4408036" cy="3846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ja-JP" sz="1900" b="0" i="0" u="none" strike="noStrike" cap="none" dirty="0">
                <a:solidFill>
                  <a:srgbClr val="000000"/>
                </a:solidFill>
                <a:latin typeface="Arial"/>
                <a:ea typeface="Arial"/>
                <a:cs typeface="Arial"/>
                <a:sym typeface="Arial"/>
              </a:rPr>
              <a:t>　</a:t>
            </a:r>
            <a:r>
              <a:rPr lang="ja-JP" sz="1900" b="0" i="0" u="none" strike="noStrike" cap="none" dirty="0" smtClean="0">
                <a:solidFill>
                  <a:srgbClr val="000000"/>
                </a:solidFill>
                <a:latin typeface="Arial"/>
                <a:ea typeface="Arial"/>
                <a:cs typeface="Arial"/>
                <a:sym typeface="Arial"/>
              </a:rPr>
              <a:t>学級</a:t>
            </a:r>
            <a:r>
              <a:rPr lang="ja-JP" altLang="en-US" sz="1900" b="0" i="0" u="none" strike="noStrike" cap="none" dirty="0" smtClean="0">
                <a:solidFill>
                  <a:srgbClr val="000000"/>
                </a:solidFill>
                <a:latin typeface="Arial"/>
                <a:ea typeface="Arial"/>
                <a:cs typeface="Arial"/>
                <a:sym typeface="Arial"/>
              </a:rPr>
              <a:t>（教科）</a:t>
            </a:r>
            <a:r>
              <a:rPr lang="ja-JP" sz="1900" b="0" i="0" u="none" strike="noStrike" cap="none" dirty="0" smtClean="0">
                <a:solidFill>
                  <a:srgbClr val="000000"/>
                </a:solidFill>
                <a:latin typeface="Arial"/>
                <a:ea typeface="Arial"/>
                <a:cs typeface="Arial"/>
                <a:sym typeface="Arial"/>
              </a:rPr>
              <a:t>と</a:t>
            </a:r>
            <a:r>
              <a:rPr lang="ja-JP" sz="1900" b="0" i="0" u="none" strike="noStrike" cap="none" dirty="0">
                <a:solidFill>
                  <a:srgbClr val="000000"/>
                </a:solidFill>
                <a:latin typeface="Arial"/>
                <a:ea typeface="Arial"/>
                <a:cs typeface="Arial"/>
                <a:sym typeface="Arial"/>
              </a:rPr>
              <a:t>して取り組むこと</a:t>
            </a:r>
            <a:endParaRPr sz="1100" dirty="0"/>
          </a:p>
        </p:txBody>
      </p:sp>
      <p:sp>
        <p:nvSpPr>
          <p:cNvPr id="314" name="Google Shape;314;p12"/>
          <p:cNvSpPr txBox="1"/>
          <p:nvPr/>
        </p:nvSpPr>
        <p:spPr>
          <a:xfrm>
            <a:off x="0" y="959350"/>
            <a:ext cx="91592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200" dirty="0" smtClean="0"/>
              <a:t>手順</a:t>
            </a:r>
            <a:r>
              <a:rPr lang="ja-JP" sz="2200" dirty="0" smtClean="0">
                <a:solidFill>
                  <a:srgbClr val="000000"/>
                </a:solidFill>
                <a:latin typeface="Arial"/>
                <a:ea typeface="Arial"/>
                <a:cs typeface="Arial"/>
                <a:sym typeface="Arial"/>
              </a:rPr>
              <a:t>４</a:t>
            </a:r>
            <a:r>
              <a:rPr lang="ja-JP" sz="2200" dirty="0">
                <a:solidFill>
                  <a:srgbClr val="000000"/>
                </a:solidFill>
                <a:latin typeface="Arial"/>
                <a:ea typeface="Arial"/>
                <a:cs typeface="Arial"/>
                <a:sym typeface="Arial"/>
              </a:rPr>
              <a:t>　</a:t>
            </a:r>
            <a:r>
              <a:rPr lang="ja-JP" altLang="en-US" sz="2200" dirty="0" smtClean="0">
                <a:solidFill>
                  <a:srgbClr val="000000"/>
                </a:solidFill>
                <a:latin typeface="Arial"/>
                <a:ea typeface="Arial"/>
                <a:cs typeface="Arial"/>
                <a:sym typeface="Arial"/>
              </a:rPr>
              <a:t>ワークシート①</a:t>
            </a:r>
            <a:r>
              <a:rPr lang="ja-JP" sz="2200" dirty="0" smtClean="0">
                <a:solidFill>
                  <a:srgbClr val="000000"/>
                </a:solidFill>
                <a:latin typeface="Arial"/>
                <a:ea typeface="Arial"/>
                <a:cs typeface="Arial"/>
                <a:sym typeface="Arial"/>
              </a:rPr>
              <a:t>で</a:t>
            </a:r>
            <a:r>
              <a:rPr lang="ja-JP" sz="2200" dirty="0">
                <a:solidFill>
                  <a:srgbClr val="000000"/>
                </a:solidFill>
                <a:latin typeface="Arial"/>
                <a:ea typeface="Arial"/>
                <a:cs typeface="Arial"/>
                <a:sym typeface="Arial"/>
              </a:rPr>
              <a:t>整理した力を児童生徒が身に付けるために、学校や学年、</a:t>
            </a:r>
            <a:r>
              <a:rPr lang="ja-JP" sz="2200" dirty="0" smtClean="0">
                <a:solidFill>
                  <a:srgbClr val="000000"/>
                </a:solidFill>
                <a:latin typeface="Arial"/>
                <a:ea typeface="Arial"/>
                <a:cs typeface="Arial"/>
                <a:sym typeface="Arial"/>
              </a:rPr>
              <a:t>学級</a:t>
            </a:r>
            <a:r>
              <a:rPr lang="ja-JP" altLang="en-US" sz="2200" dirty="0" smtClean="0">
                <a:solidFill>
                  <a:srgbClr val="000000"/>
                </a:solidFill>
                <a:latin typeface="Arial"/>
                <a:ea typeface="Arial"/>
                <a:cs typeface="Arial"/>
                <a:sym typeface="Arial"/>
              </a:rPr>
              <a:t>（教科）</a:t>
            </a:r>
            <a:r>
              <a:rPr lang="ja-JP" sz="2200" dirty="0" smtClean="0">
                <a:solidFill>
                  <a:srgbClr val="000000"/>
                </a:solidFill>
                <a:latin typeface="Arial"/>
                <a:ea typeface="Arial"/>
                <a:cs typeface="Arial"/>
                <a:sym typeface="Arial"/>
              </a:rPr>
              <a:t>と</a:t>
            </a:r>
            <a:r>
              <a:rPr lang="ja-JP" sz="2200" dirty="0">
                <a:solidFill>
                  <a:srgbClr val="000000"/>
                </a:solidFill>
                <a:latin typeface="Arial"/>
                <a:ea typeface="Arial"/>
                <a:cs typeface="Arial"/>
                <a:sym typeface="Arial"/>
              </a:rPr>
              <a:t>して、どのような取組ができるか整理する。</a:t>
            </a:r>
            <a:endParaRPr sz="2200" dirty="0">
              <a:solidFill>
                <a:srgbClr val="000000"/>
              </a:solidFill>
              <a:latin typeface="Arial"/>
              <a:ea typeface="Arial"/>
              <a:cs typeface="Arial"/>
              <a:sym typeface="Arial"/>
            </a:endParaRPr>
          </a:p>
        </p:txBody>
      </p:sp>
      <p:sp>
        <p:nvSpPr>
          <p:cNvPr id="315" name="Google Shape;315;p12"/>
          <p:cNvSpPr txBox="1"/>
          <p:nvPr/>
        </p:nvSpPr>
        <p:spPr>
          <a:xfrm>
            <a:off x="5962900" y="-86114"/>
            <a:ext cx="3211500" cy="892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2000" dirty="0"/>
              <a:t>　　</a:t>
            </a:r>
            <a:r>
              <a:rPr lang="ja-JP" sz="2000" dirty="0">
                <a:solidFill>
                  <a:srgbClr val="000000"/>
                </a:solidFill>
                <a:latin typeface="Arial"/>
                <a:ea typeface="Arial"/>
                <a:cs typeface="Arial"/>
                <a:sym typeface="Arial"/>
              </a:rPr>
              <a:t>【ワークシート②】　</a:t>
            </a:r>
            <a:r>
              <a:rPr lang="ja-JP" sz="3200" dirty="0">
                <a:solidFill>
                  <a:srgbClr val="000000"/>
                </a:solidFill>
                <a:latin typeface="Arial"/>
                <a:ea typeface="Arial"/>
                <a:cs typeface="Arial"/>
                <a:sym typeface="Arial"/>
              </a:rPr>
              <a:t>　</a:t>
            </a:r>
            <a:endParaRPr sz="2800" u="sng" dirty="0">
              <a:solidFill>
                <a:srgbClr val="000000"/>
              </a:solidFill>
              <a:latin typeface="Arial"/>
              <a:ea typeface="Arial"/>
              <a:cs typeface="Arial"/>
              <a:sym typeface="Arial"/>
            </a:endParaRPr>
          </a:p>
        </p:txBody>
      </p:sp>
      <p:sp>
        <p:nvSpPr>
          <p:cNvPr id="316" name="Google Shape;316;p12"/>
          <p:cNvSpPr txBox="1"/>
          <p:nvPr/>
        </p:nvSpPr>
        <p:spPr>
          <a:xfrm>
            <a:off x="15200" y="437803"/>
            <a:ext cx="9144000" cy="573000"/>
          </a:xfrm>
          <a:prstGeom prst="rect">
            <a:avLst/>
          </a:prstGeom>
          <a:solidFill>
            <a:schemeClr val="dk2"/>
          </a:solidFill>
          <a:ln>
            <a:noFill/>
          </a:ln>
        </p:spPr>
        <p:txBody>
          <a:bodyPr spcFirstLastPara="1" wrap="square" lIns="84400" tIns="42200" rIns="84400" bIns="42200" anchor="ctr" anchorCtr="0">
            <a:noAutofit/>
          </a:bodyPr>
          <a:lstStyle/>
          <a:p>
            <a:pPr marL="0" lvl="0" indent="0" algn="l" rtl="0">
              <a:spcBef>
                <a:spcPts val="0"/>
              </a:spcBef>
              <a:spcAft>
                <a:spcPts val="0"/>
              </a:spcAft>
              <a:buNone/>
            </a:pPr>
            <a:r>
              <a:rPr lang="ja-JP" sz="2600">
                <a:solidFill>
                  <a:schemeClr val="lt1"/>
                </a:solidFill>
              </a:rPr>
              <a:t>誤答例から考える本校の改善に向けた取組について</a:t>
            </a:r>
            <a:endParaRPr sz="2385" b="0">
              <a:solidFill>
                <a:schemeClr val="lt1"/>
              </a:solidFill>
              <a:latin typeface="Calibri"/>
              <a:ea typeface="Calibri"/>
              <a:cs typeface="Calibri"/>
              <a:sym typeface="Calibri"/>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12</a:t>
            </a:fld>
            <a:endParaRPr lang="ja-JP" altLang="en-US"/>
          </a:p>
        </p:txBody>
      </p:sp>
      <p:sp>
        <p:nvSpPr>
          <p:cNvPr id="10" name="Google Shape;266;p9"/>
          <p:cNvSpPr txBox="1"/>
          <p:nvPr/>
        </p:nvSpPr>
        <p:spPr>
          <a:xfrm>
            <a:off x="2361515" y="4159468"/>
            <a:ext cx="4451369" cy="923289"/>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US" altLang="ja-JP" sz="1800" dirty="0">
                <a:solidFill>
                  <a:srgbClr val="FF0000"/>
                </a:solidFill>
                <a:latin typeface="Calibri"/>
                <a:ea typeface="Calibri"/>
                <a:cs typeface="Calibri"/>
                <a:sym typeface="Calibri"/>
              </a:rPr>
              <a:t>【</a:t>
            </a:r>
            <a:r>
              <a:rPr lang="ja-JP" altLang="en-US" sz="1800" dirty="0">
                <a:solidFill>
                  <a:srgbClr val="FF0000"/>
                </a:solidFill>
                <a:latin typeface="Calibri"/>
                <a:ea typeface="Calibri"/>
                <a:cs typeface="Calibri"/>
                <a:sym typeface="Calibri"/>
              </a:rPr>
              <a:t>留意点（担当者の方へ）</a:t>
            </a:r>
            <a:r>
              <a:rPr lang="en-US" altLang="ja-JP" sz="18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sz="1800" dirty="0" smtClean="0">
                <a:solidFill>
                  <a:srgbClr val="FF0000"/>
                </a:solidFill>
                <a:latin typeface="Calibri"/>
                <a:ea typeface="Calibri"/>
                <a:cs typeface="Calibri"/>
                <a:sym typeface="Calibri"/>
              </a:rPr>
              <a:t>※</a:t>
            </a:r>
            <a:r>
              <a:rPr lang="ja-JP" altLang="en-US" sz="1800" dirty="0" smtClean="0">
                <a:solidFill>
                  <a:srgbClr val="FF0000"/>
                </a:solidFill>
                <a:latin typeface="Calibri"/>
                <a:ea typeface="Calibri"/>
                <a:cs typeface="Calibri"/>
                <a:sym typeface="Calibri"/>
              </a:rPr>
              <a:t>配付用のワークシートです。必要に応じて</a:t>
            </a:r>
            <a:r>
              <a:rPr lang="ja-JP" altLang="en-US" sz="1800" dirty="0">
                <a:solidFill>
                  <a:srgbClr val="FF0000"/>
                </a:solidFill>
                <a:latin typeface="Calibri"/>
                <a:ea typeface="Calibri"/>
                <a:cs typeface="Calibri"/>
                <a:sym typeface="Calibri"/>
              </a:rPr>
              <a:t>使用して</a:t>
            </a:r>
            <a:r>
              <a:rPr lang="ja-JP" altLang="en-US" sz="1800" dirty="0" smtClean="0">
                <a:solidFill>
                  <a:srgbClr val="FF0000"/>
                </a:solidFill>
                <a:latin typeface="Calibri"/>
                <a:ea typeface="Calibri"/>
                <a:cs typeface="Calibri"/>
                <a:sym typeface="Calibri"/>
              </a:rPr>
              <a:t>ください。</a:t>
            </a:r>
            <a:endParaRPr sz="1800" dirty="0">
              <a:solidFill>
                <a:srgbClr val="FF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1c3b5bdc52_9_0"/>
          <p:cNvSpPr txBox="1"/>
          <p:nvPr/>
        </p:nvSpPr>
        <p:spPr>
          <a:xfrm>
            <a:off x="0" y="692575"/>
            <a:ext cx="9013500"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500" u="sng" dirty="0"/>
              <a:t>～校内研修における取組（共通</a:t>
            </a:r>
            <a:r>
              <a:rPr lang="ja-JP" sz="2500" u="sng" dirty="0" smtClean="0"/>
              <a:t>実践）</a:t>
            </a:r>
            <a:r>
              <a:rPr lang="ja-JP" sz="2500" u="sng" dirty="0"/>
              <a:t>をもとに振り返る～</a:t>
            </a:r>
            <a:endParaRPr sz="2500" u="sng" dirty="0"/>
          </a:p>
        </p:txBody>
      </p:sp>
      <p:sp>
        <p:nvSpPr>
          <p:cNvPr id="273" name="Google Shape;273;g31c3b5bdc52_9_0"/>
          <p:cNvSpPr txBox="1"/>
          <p:nvPr/>
        </p:nvSpPr>
        <p:spPr>
          <a:xfrm>
            <a:off x="0" y="3"/>
            <a:ext cx="9144000" cy="573000"/>
          </a:xfrm>
          <a:prstGeom prst="rect">
            <a:avLst/>
          </a:prstGeom>
          <a:solidFill>
            <a:schemeClr val="dk2"/>
          </a:solidFill>
          <a:ln>
            <a:noFill/>
          </a:ln>
        </p:spPr>
        <p:txBody>
          <a:bodyPr spcFirstLastPara="1" wrap="square" lIns="84400" tIns="42200" rIns="84400" bIns="42200" anchor="ctr" anchorCtr="0">
            <a:noAutofit/>
          </a:bodyPr>
          <a:lstStyle/>
          <a:p>
            <a:pPr marL="0" lvl="0" indent="0" algn="l" rtl="0">
              <a:spcBef>
                <a:spcPts val="0"/>
              </a:spcBef>
              <a:spcAft>
                <a:spcPts val="0"/>
              </a:spcAft>
              <a:buNone/>
            </a:pPr>
            <a:r>
              <a:rPr lang="ja-JP" altLang="en-US" sz="2400" dirty="0" smtClean="0">
                <a:solidFill>
                  <a:schemeClr val="lt1"/>
                </a:solidFill>
              </a:rPr>
              <a:t>（参考）</a:t>
            </a:r>
            <a:r>
              <a:rPr lang="ja-JP" sz="2400" dirty="0" smtClean="0">
                <a:solidFill>
                  <a:schemeClr val="lt1"/>
                </a:solidFill>
              </a:rPr>
              <a:t>誤答例</a:t>
            </a:r>
            <a:r>
              <a:rPr lang="ja-JP" sz="2400" dirty="0">
                <a:solidFill>
                  <a:schemeClr val="lt1"/>
                </a:solidFill>
              </a:rPr>
              <a:t>から考える本校の改善に向けた取組に</a:t>
            </a:r>
            <a:r>
              <a:rPr lang="ja-JP" sz="2400" dirty="0" smtClean="0">
                <a:solidFill>
                  <a:schemeClr val="lt1"/>
                </a:solidFill>
              </a:rPr>
              <a:t>つい</a:t>
            </a:r>
            <a:r>
              <a:rPr lang="ja-JP" altLang="en-US" sz="2400" dirty="0" smtClean="0">
                <a:solidFill>
                  <a:schemeClr val="lt1"/>
                </a:solidFill>
              </a:rPr>
              <a:t>て</a:t>
            </a:r>
            <a:endParaRPr sz="2000" b="0" dirty="0">
              <a:solidFill>
                <a:schemeClr val="lt1"/>
              </a:solidFill>
              <a:latin typeface="Calibri"/>
              <a:ea typeface="Calibri"/>
              <a:cs typeface="Calibri"/>
              <a:sym typeface="Calibri"/>
            </a:endParaRPr>
          </a:p>
        </p:txBody>
      </p:sp>
      <p:sp>
        <p:nvSpPr>
          <p:cNvPr id="274" name="Google Shape;274;g31c3b5bdc52_9_0"/>
          <p:cNvSpPr/>
          <p:nvPr/>
        </p:nvSpPr>
        <p:spPr>
          <a:xfrm>
            <a:off x="284075" y="1466425"/>
            <a:ext cx="8591100" cy="4975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JP" sz="2500" smtClean="0">
                <a:latin typeface="Calibri"/>
                <a:ea typeface="Calibri"/>
                <a:cs typeface="Calibri"/>
                <a:sym typeface="Calibri"/>
              </a:rPr>
              <a:t>令和</a:t>
            </a:r>
            <a:r>
              <a:rPr lang="ja-JP" altLang="en-US" sz="2500" smtClean="0">
                <a:latin typeface="Calibri"/>
                <a:ea typeface="Calibri"/>
                <a:cs typeface="Calibri"/>
                <a:sym typeface="Calibri"/>
              </a:rPr>
              <a:t>７</a:t>
            </a:r>
            <a:r>
              <a:rPr lang="ja-JP" sz="2500" smtClean="0">
                <a:latin typeface="Calibri"/>
                <a:ea typeface="Calibri"/>
                <a:cs typeface="Calibri"/>
                <a:sym typeface="Calibri"/>
              </a:rPr>
              <a:t>年度</a:t>
            </a:r>
            <a:r>
              <a:rPr lang="ja-JP" sz="2500">
                <a:latin typeface="Calibri"/>
                <a:ea typeface="Calibri"/>
                <a:cs typeface="Calibri"/>
                <a:sym typeface="Calibri"/>
              </a:rPr>
              <a:t>〇〇小学校　共通実践事項</a:t>
            </a:r>
            <a:endParaRPr sz="2500" dirty="0">
              <a:latin typeface="Calibri"/>
              <a:ea typeface="Calibri"/>
              <a:cs typeface="Calibri"/>
              <a:sym typeface="Calibri"/>
            </a:endParaRPr>
          </a:p>
        </p:txBody>
      </p:sp>
      <p:sp>
        <p:nvSpPr>
          <p:cNvPr id="275" name="Google Shape;275;g31c3b5bdc52_9_0"/>
          <p:cNvSpPr txBox="1"/>
          <p:nvPr/>
        </p:nvSpPr>
        <p:spPr>
          <a:xfrm>
            <a:off x="880533" y="3034245"/>
            <a:ext cx="7315200" cy="147728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US" altLang="ja-JP" sz="1800" dirty="0">
                <a:solidFill>
                  <a:srgbClr val="FF0000"/>
                </a:solidFill>
                <a:latin typeface="Calibri"/>
                <a:ea typeface="Calibri"/>
                <a:cs typeface="Calibri"/>
                <a:sym typeface="Calibri"/>
              </a:rPr>
              <a:t>【</a:t>
            </a:r>
            <a:r>
              <a:rPr lang="ja-JP" altLang="en-US" sz="1800" dirty="0">
                <a:solidFill>
                  <a:srgbClr val="FF0000"/>
                </a:solidFill>
                <a:latin typeface="Calibri"/>
                <a:ea typeface="Calibri"/>
                <a:cs typeface="Calibri"/>
                <a:sym typeface="Calibri"/>
              </a:rPr>
              <a:t>留意点（担当者の方へ）</a:t>
            </a:r>
            <a:r>
              <a:rPr lang="en-US" altLang="ja-JP" sz="1800" dirty="0" smtClean="0">
                <a:solidFill>
                  <a:srgbClr val="FF0000"/>
                </a:solidFill>
                <a:latin typeface="Calibri"/>
                <a:ea typeface="Calibri"/>
                <a:cs typeface="Calibri"/>
                <a:sym typeface="Calibri"/>
              </a:rPr>
              <a:t>】</a:t>
            </a:r>
          </a:p>
          <a:p>
            <a:r>
              <a:rPr lang="ja-JP" altLang="en-US" sz="1800" dirty="0" smtClean="0">
                <a:solidFill>
                  <a:srgbClr val="FF0000"/>
                </a:solidFill>
                <a:latin typeface="Calibri"/>
                <a:ea typeface="Calibri"/>
                <a:cs typeface="Calibri"/>
                <a:sym typeface="Calibri"/>
              </a:rPr>
              <a:t>校内研修における取組（共通実践）をもとに振り返る場合はこのスライドを９</a:t>
            </a:r>
            <a:r>
              <a:rPr lang="en-US" altLang="ja-JP" sz="1800" dirty="0" smtClean="0">
                <a:solidFill>
                  <a:srgbClr val="FF0000"/>
                </a:solidFill>
                <a:latin typeface="Calibri"/>
                <a:ea typeface="Calibri"/>
                <a:cs typeface="Calibri"/>
                <a:sym typeface="Calibri"/>
              </a:rPr>
              <a:t>P</a:t>
            </a:r>
            <a:r>
              <a:rPr lang="ja-JP" altLang="en-US" sz="1800" dirty="0" smtClean="0">
                <a:solidFill>
                  <a:srgbClr val="FF0000"/>
                </a:solidFill>
                <a:latin typeface="Calibri"/>
                <a:ea typeface="Calibri"/>
                <a:cs typeface="Calibri"/>
                <a:sym typeface="Calibri"/>
              </a:rPr>
              <a:t>のスライドと差し替えて活用</a:t>
            </a:r>
            <a:r>
              <a:rPr lang="ja-JP" altLang="en-US" sz="1800" dirty="0" smtClean="0">
                <a:solidFill>
                  <a:srgbClr val="FF0000"/>
                </a:solidFill>
                <a:latin typeface="Calibri"/>
                <a:ea typeface="Calibri"/>
                <a:cs typeface="Calibri"/>
                <a:sym typeface="Calibri"/>
              </a:rPr>
              <a:t>してください</a:t>
            </a:r>
            <a:r>
              <a:rPr lang="ja-JP" altLang="en-US" sz="1800" dirty="0" smtClean="0">
                <a:solidFill>
                  <a:srgbClr val="FF0000"/>
                </a:solidFill>
                <a:latin typeface="Calibri"/>
                <a:ea typeface="Calibri"/>
                <a:cs typeface="Calibri"/>
                <a:sym typeface="Calibri"/>
              </a:rPr>
              <a:t>。</a:t>
            </a:r>
            <a:endParaRPr lang="en-US" altLang="ja-JP" sz="1800" dirty="0">
              <a:solidFill>
                <a:srgbClr val="FF0000"/>
              </a:solidFill>
              <a:latin typeface="Calibri"/>
              <a:ea typeface="Calibri"/>
              <a:cs typeface="Calibri"/>
              <a:sym typeface="Calibri"/>
            </a:endParaRPr>
          </a:p>
          <a:p>
            <a:endParaRPr lang="en-US" altLang="ja-JP" sz="18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sz="1800" dirty="0" smtClean="0">
                <a:solidFill>
                  <a:srgbClr val="FF0000"/>
                </a:solidFill>
                <a:latin typeface="Calibri"/>
                <a:ea typeface="Calibri"/>
                <a:cs typeface="Calibri"/>
                <a:sym typeface="Calibri"/>
              </a:rPr>
              <a:t>※年度当初や校内研修において確認した共通実践事項を</a:t>
            </a:r>
            <a:r>
              <a:rPr lang="ja-JP" altLang="en-US" sz="1800" dirty="0" smtClean="0">
                <a:solidFill>
                  <a:srgbClr val="FF0000"/>
                </a:solidFill>
                <a:latin typeface="Calibri"/>
                <a:ea typeface="Calibri"/>
                <a:cs typeface="Calibri"/>
                <a:sym typeface="Calibri"/>
              </a:rPr>
              <a:t>示します。</a:t>
            </a:r>
            <a:endParaRPr sz="1800" dirty="0">
              <a:solidFill>
                <a:srgbClr val="FF0000"/>
              </a:solidFill>
              <a:latin typeface="Calibri"/>
              <a:ea typeface="Calibri"/>
              <a:cs typeface="Calibri"/>
              <a:sym typeface="Calibri"/>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13</a:t>
            </a:fld>
            <a:endParaRPr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1c3b5bdc52_10_2"/>
          <p:cNvSpPr txBox="1"/>
          <p:nvPr/>
        </p:nvSpPr>
        <p:spPr>
          <a:xfrm>
            <a:off x="148950" y="775626"/>
            <a:ext cx="8846100" cy="907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ja-JP" sz="2600" dirty="0">
                <a:solidFill>
                  <a:schemeClr val="lt1"/>
                </a:solidFill>
              </a:rPr>
              <a:t>誤答例から考える本校の改善に向けた取組について</a:t>
            </a:r>
            <a:r>
              <a:rPr lang="ja-JP" sz="2600" dirty="0" smtClean="0">
                <a:solidFill>
                  <a:schemeClr val="lt1"/>
                </a:solidFill>
              </a:rPr>
              <a:t>②１</a:t>
            </a:r>
            <a:endParaRPr sz="2385" dirty="0">
              <a:solidFill>
                <a:schemeClr val="lt1"/>
              </a:solidFill>
              <a:latin typeface="Calibri"/>
              <a:ea typeface="Calibri"/>
              <a:cs typeface="Calibri"/>
              <a:sym typeface="Calibri"/>
            </a:endParaRPr>
          </a:p>
          <a:p>
            <a:pPr marL="0" marR="0" lvl="0" indent="0" algn="l" rtl="0">
              <a:spcBef>
                <a:spcPts val="0"/>
              </a:spcBef>
              <a:spcAft>
                <a:spcPts val="0"/>
              </a:spcAft>
              <a:buNone/>
            </a:pPr>
            <a:r>
              <a:rPr lang="ja-JP" sz="2700" u="sng" dirty="0"/>
              <a:t>～校内研修における取組（共通</a:t>
            </a:r>
            <a:r>
              <a:rPr lang="ja-JP" sz="2700" u="sng" dirty="0" smtClean="0"/>
              <a:t>実践）</a:t>
            </a:r>
            <a:r>
              <a:rPr lang="ja-JP" altLang="en-US" sz="2700" u="sng" dirty="0" smtClean="0"/>
              <a:t>を基</a:t>
            </a:r>
            <a:r>
              <a:rPr lang="ja-JP" sz="2700" u="sng" dirty="0" smtClean="0"/>
              <a:t>に</a:t>
            </a:r>
            <a:r>
              <a:rPr lang="ja-JP" sz="2700" u="sng" dirty="0"/>
              <a:t>振り返る～</a:t>
            </a:r>
            <a:endParaRPr sz="2700" u="sng" dirty="0"/>
          </a:p>
        </p:txBody>
      </p:sp>
      <p:sp>
        <p:nvSpPr>
          <p:cNvPr id="340" name="Google Shape;340;g31c3b5bdc52_10_2"/>
          <p:cNvSpPr/>
          <p:nvPr/>
        </p:nvSpPr>
        <p:spPr>
          <a:xfrm>
            <a:off x="148950" y="1854952"/>
            <a:ext cx="88461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000" dirty="0">
                <a:solidFill>
                  <a:srgbClr val="000000"/>
                </a:solidFill>
                <a:latin typeface="Arial"/>
                <a:ea typeface="Arial"/>
                <a:cs typeface="Arial"/>
                <a:sym typeface="Arial"/>
              </a:rPr>
              <a:t>児童生徒が課題の解決に必要な力を身に付けるために、</a:t>
            </a:r>
            <a:r>
              <a:rPr lang="ja-JP" sz="2000" dirty="0"/>
              <a:t>授業改善の</a:t>
            </a:r>
            <a:r>
              <a:rPr lang="ja-JP" sz="2000" dirty="0" smtClean="0"/>
              <a:t>取組</a:t>
            </a:r>
            <a:r>
              <a:rPr lang="ja-JP" altLang="en-US" sz="2000" dirty="0" smtClean="0"/>
              <a:t>について意見を交流し</a:t>
            </a:r>
            <a:r>
              <a:rPr lang="ja-JP" sz="2000" dirty="0" smtClean="0"/>
              <a:t>ましょう</a:t>
            </a:r>
            <a:r>
              <a:rPr lang="ja-JP" sz="2000" dirty="0"/>
              <a:t>。</a:t>
            </a:r>
            <a:endParaRPr sz="2000" dirty="0">
              <a:solidFill>
                <a:srgbClr val="000000"/>
              </a:solidFill>
              <a:latin typeface="Arial"/>
              <a:ea typeface="Arial"/>
              <a:cs typeface="Arial"/>
              <a:sym typeface="Arial"/>
            </a:endParaRPr>
          </a:p>
        </p:txBody>
      </p:sp>
      <p:sp>
        <p:nvSpPr>
          <p:cNvPr id="341" name="Google Shape;341;g31c3b5bdc52_10_2"/>
          <p:cNvSpPr txBox="1"/>
          <p:nvPr/>
        </p:nvSpPr>
        <p:spPr>
          <a:xfrm>
            <a:off x="0" y="489126"/>
            <a:ext cx="9144000" cy="573000"/>
          </a:xfrm>
          <a:prstGeom prst="rect">
            <a:avLst/>
          </a:prstGeom>
          <a:solidFill>
            <a:schemeClr val="dk2"/>
          </a:solidFill>
          <a:ln>
            <a:noFill/>
          </a:ln>
        </p:spPr>
        <p:txBody>
          <a:bodyPr spcFirstLastPara="1" wrap="square" lIns="84400" tIns="42200" rIns="84400" bIns="42200" anchor="ctr" anchorCtr="0">
            <a:noAutofit/>
          </a:bodyPr>
          <a:lstStyle/>
          <a:p>
            <a:pPr marL="0" lvl="0" indent="0" algn="l" rtl="0">
              <a:spcBef>
                <a:spcPts val="0"/>
              </a:spcBef>
              <a:spcAft>
                <a:spcPts val="0"/>
              </a:spcAft>
              <a:buNone/>
            </a:pPr>
            <a:r>
              <a:rPr lang="ja-JP" altLang="en-US" sz="2600" dirty="0" smtClean="0">
                <a:solidFill>
                  <a:schemeClr val="lt1"/>
                </a:solidFill>
              </a:rPr>
              <a:t>（参考）</a:t>
            </a:r>
            <a:r>
              <a:rPr lang="ja-JP" sz="2600" dirty="0" smtClean="0">
                <a:solidFill>
                  <a:schemeClr val="lt1"/>
                </a:solidFill>
              </a:rPr>
              <a:t>誤答例</a:t>
            </a:r>
            <a:r>
              <a:rPr lang="ja-JP" sz="2600" dirty="0">
                <a:solidFill>
                  <a:schemeClr val="lt1"/>
                </a:solidFill>
              </a:rPr>
              <a:t>から考える本校の改善に向けた取組に</a:t>
            </a:r>
            <a:r>
              <a:rPr lang="ja-JP" sz="2600" dirty="0" smtClean="0">
                <a:solidFill>
                  <a:schemeClr val="lt1"/>
                </a:solidFill>
              </a:rPr>
              <a:t>ついて</a:t>
            </a:r>
            <a:endParaRPr sz="2385" b="0" dirty="0">
              <a:solidFill>
                <a:schemeClr val="lt1"/>
              </a:solidFill>
              <a:latin typeface="Calibri"/>
              <a:ea typeface="Calibri"/>
              <a:cs typeface="Calibri"/>
              <a:sym typeface="Calibri"/>
            </a:endParaRPr>
          </a:p>
        </p:txBody>
      </p:sp>
      <p:graphicFrame>
        <p:nvGraphicFramePr>
          <p:cNvPr id="342" name="Google Shape;342;g31c3b5bdc52_10_2"/>
          <p:cNvGraphicFramePr/>
          <p:nvPr>
            <p:extLst>
              <p:ext uri="{D42A27DB-BD31-4B8C-83A1-F6EECF244321}">
                <p14:modId xmlns:p14="http://schemas.microsoft.com/office/powerpoint/2010/main" val="2920755016"/>
              </p:ext>
            </p:extLst>
          </p:nvPr>
        </p:nvGraphicFramePr>
        <p:xfrm>
          <a:off x="148950" y="2642461"/>
          <a:ext cx="8846100" cy="3927678"/>
        </p:xfrm>
        <a:graphic>
          <a:graphicData uri="http://schemas.openxmlformats.org/drawingml/2006/table">
            <a:tbl>
              <a:tblPr>
                <a:noFill/>
                <a:tableStyleId>{649611E7-733E-4735-B085-DF821605CC1B}</a:tableStyleId>
              </a:tblPr>
              <a:tblGrid>
                <a:gridCol w="2211525">
                  <a:extLst>
                    <a:ext uri="{9D8B030D-6E8A-4147-A177-3AD203B41FA5}">
                      <a16:colId xmlns:a16="http://schemas.microsoft.com/office/drawing/2014/main" val="20000"/>
                    </a:ext>
                  </a:extLst>
                </a:gridCol>
                <a:gridCol w="2211525">
                  <a:extLst>
                    <a:ext uri="{9D8B030D-6E8A-4147-A177-3AD203B41FA5}">
                      <a16:colId xmlns:a16="http://schemas.microsoft.com/office/drawing/2014/main" val="20001"/>
                    </a:ext>
                  </a:extLst>
                </a:gridCol>
                <a:gridCol w="2211525">
                  <a:extLst>
                    <a:ext uri="{9D8B030D-6E8A-4147-A177-3AD203B41FA5}">
                      <a16:colId xmlns:a16="http://schemas.microsoft.com/office/drawing/2014/main" val="20002"/>
                    </a:ext>
                  </a:extLst>
                </a:gridCol>
                <a:gridCol w="2211525">
                  <a:extLst>
                    <a:ext uri="{9D8B030D-6E8A-4147-A177-3AD203B41FA5}">
                      <a16:colId xmlns:a16="http://schemas.microsoft.com/office/drawing/2014/main" val="20003"/>
                    </a:ext>
                  </a:extLst>
                </a:gridCol>
              </a:tblGrid>
              <a:tr h="526942">
                <a:tc>
                  <a:txBody>
                    <a:bodyPr/>
                    <a:lstStyle/>
                    <a:p>
                      <a:pPr marL="0" lvl="0" indent="0" algn="l" rtl="0">
                        <a:spcBef>
                          <a:spcPts val="0"/>
                        </a:spcBef>
                        <a:spcAft>
                          <a:spcPts val="0"/>
                        </a:spcAft>
                        <a:buClr>
                          <a:schemeClr val="dk1"/>
                        </a:buClr>
                        <a:buSzPts val="1100"/>
                        <a:buFont typeface="Arial"/>
                        <a:buNone/>
                      </a:pPr>
                      <a:r>
                        <a:rPr lang="ja-JP">
                          <a:solidFill>
                            <a:schemeClr val="dk1"/>
                          </a:solidFill>
                        </a:rPr>
                        <a:t>共通実践事項</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ja-JP" dirty="0">
                          <a:solidFill>
                            <a:schemeClr val="dk1"/>
                          </a:solidFill>
                        </a:rPr>
                        <a:t>課題（改善点）</a:t>
                      </a:r>
                      <a:endParaRPr dirty="0">
                        <a:solidFill>
                          <a:schemeClr val="dk1"/>
                        </a:solidFill>
                      </a:endParaRPr>
                    </a:p>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r>
                        <a:rPr lang="ja-JP" dirty="0"/>
                        <a:t>学校（学年）として取り組むこと</a:t>
                      </a:r>
                      <a:endParaRPr dirty="0"/>
                    </a:p>
                  </a:txBody>
                  <a:tcPr marL="91425" marR="91425" marT="91425" marB="91425"/>
                </a:tc>
                <a:tc>
                  <a:txBody>
                    <a:bodyPr/>
                    <a:lstStyle/>
                    <a:p>
                      <a:pPr marL="0" lvl="0" indent="0" algn="l" rtl="0">
                        <a:spcBef>
                          <a:spcPts val="0"/>
                        </a:spcBef>
                        <a:spcAft>
                          <a:spcPts val="0"/>
                        </a:spcAft>
                        <a:buNone/>
                      </a:pPr>
                      <a:r>
                        <a:rPr lang="ja-JP"/>
                        <a:t>学級（教科）として取り組むこと</a:t>
                      </a:r>
                      <a:endParaRPr/>
                    </a:p>
                  </a:txBody>
                  <a:tcPr marL="91425" marR="91425" marT="91425" marB="91425"/>
                </a:tc>
                <a:extLst>
                  <a:ext uri="{0D108BD9-81ED-4DB2-BD59-A6C34878D82A}">
                    <a16:rowId xmlns:a16="http://schemas.microsoft.com/office/drawing/2014/main" val="10000"/>
                  </a:ext>
                </a:extLst>
              </a:tr>
              <a:tr h="1106036">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1106036">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2"/>
                  </a:ext>
                </a:extLst>
              </a:tr>
              <a:tr h="1106036">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37059028"/>
                  </a:ext>
                </a:extLst>
              </a:tr>
            </a:tbl>
          </a:graphicData>
        </a:graphic>
      </p:graphicFrame>
      <p:sp>
        <p:nvSpPr>
          <p:cNvPr id="6" name="Google Shape;303;p11"/>
          <p:cNvSpPr txBox="1"/>
          <p:nvPr/>
        </p:nvSpPr>
        <p:spPr>
          <a:xfrm>
            <a:off x="316350" y="111945"/>
            <a:ext cx="8976600" cy="8004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1800" dirty="0">
                <a:solidFill>
                  <a:srgbClr val="000000"/>
                </a:solidFill>
                <a:latin typeface="Arial"/>
                <a:ea typeface="Arial"/>
                <a:cs typeface="Arial"/>
                <a:sym typeface="Arial"/>
              </a:rPr>
              <a:t>【</a:t>
            </a:r>
            <a:r>
              <a:rPr lang="ja-JP" sz="1800" dirty="0" smtClean="0">
                <a:solidFill>
                  <a:srgbClr val="000000"/>
                </a:solidFill>
                <a:latin typeface="Arial"/>
                <a:ea typeface="Arial"/>
                <a:cs typeface="Arial"/>
                <a:sym typeface="Arial"/>
              </a:rPr>
              <a:t>ワークシート</a:t>
            </a:r>
            <a:r>
              <a:rPr lang="ja-JP" altLang="en-US" sz="1800" dirty="0" smtClean="0">
                <a:solidFill>
                  <a:srgbClr val="000000"/>
                </a:solidFill>
                <a:latin typeface="Arial"/>
                <a:ea typeface="Arial"/>
                <a:cs typeface="Arial"/>
                <a:sym typeface="Arial"/>
              </a:rPr>
              <a:t>③</a:t>
            </a:r>
            <a:r>
              <a:rPr lang="ja-JP" sz="1800" dirty="0" smtClean="0">
                <a:solidFill>
                  <a:srgbClr val="000000"/>
                </a:solidFill>
                <a:latin typeface="Arial"/>
                <a:ea typeface="Arial"/>
                <a:cs typeface="Arial"/>
                <a:sym typeface="Arial"/>
              </a:rPr>
              <a:t>】</a:t>
            </a:r>
            <a:r>
              <a:rPr lang="ja-JP" sz="1800" dirty="0">
                <a:solidFill>
                  <a:srgbClr val="000000"/>
                </a:solidFill>
                <a:latin typeface="Arial"/>
                <a:ea typeface="Arial"/>
                <a:cs typeface="Arial"/>
                <a:sym typeface="Arial"/>
              </a:rPr>
              <a:t>　</a:t>
            </a: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2800" u="sng" dirty="0">
              <a:solidFill>
                <a:srgbClr val="000000"/>
              </a:solidFill>
              <a:latin typeface="Arial"/>
              <a:ea typeface="Arial"/>
              <a:cs typeface="Arial"/>
              <a:sym typeface="Arial"/>
            </a:endParaRPr>
          </a:p>
        </p:txBody>
      </p:sp>
      <p:sp>
        <p:nvSpPr>
          <p:cNvPr id="2" name="スライド番号プレースホルダー 1"/>
          <p:cNvSpPr>
            <a:spLocks noGrp="1"/>
          </p:cNvSpPr>
          <p:nvPr>
            <p:ph type="sldNum" idx="12"/>
          </p:nvPr>
        </p:nvSpPr>
        <p:spPr>
          <a:xfrm>
            <a:off x="6820807" y="6492875"/>
            <a:ext cx="2057400" cy="365125"/>
          </a:xfrm>
        </p:spPr>
        <p:txBody>
          <a:bodyPr/>
          <a:lstStyle/>
          <a:p>
            <a:pPr marL="0" lvl="0" indent="0" algn="r" rtl="0">
              <a:spcBef>
                <a:spcPts val="0"/>
              </a:spcBef>
              <a:spcAft>
                <a:spcPts val="0"/>
              </a:spcAft>
              <a:buNone/>
            </a:pPr>
            <a:fld id="{00000000-1234-1234-1234-123412341234}" type="slidenum">
              <a:rPr lang="en-US" altLang="ja-JP" smtClean="0"/>
              <a:t>14</a:t>
            </a:fld>
            <a:endParaRPr lang="ja-JP" altLang="en-US"/>
          </a:p>
        </p:txBody>
      </p:sp>
      <p:sp>
        <p:nvSpPr>
          <p:cNvPr id="10" name="Google Shape;286;g31c3b5bdc52_9_20"/>
          <p:cNvSpPr txBox="1"/>
          <p:nvPr/>
        </p:nvSpPr>
        <p:spPr>
          <a:xfrm>
            <a:off x="1255594" y="4035397"/>
            <a:ext cx="6905768" cy="1754286"/>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US" altLang="ja-JP" sz="1800" dirty="0">
                <a:solidFill>
                  <a:srgbClr val="FF0000"/>
                </a:solidFill>
                <a:latin typeface="Calibri"/>
                <a:ea typeface="Calibri"/>
                <a:cs typeface="Calibri"/>
                <a:sym typeface="Calibri"/>
              </a:rPr>
              <a:t>【</a:t>
            </a:r>
            <a:r>
              <a:rPr lang="ja-JP" altLang="en-US" sz="1800" dirty="0">
                <a:solidFill>
                  <a:srgbClr val="FF0000"/>
                </a:solidFill>
                <a:latin typeface="Calibri"/>
                <a:ea typeface="Calibri"/>
                <a:cs typeface="Calibri"/>
                <a:sym typeface="Calibri"/>
              </a:rPr>
              <a:t>留意点（担当者の方へ）</a:t>
            </a:r>
            <a:r>
              <a:rPr lang="en-US" altLang="ja-JP" sz="18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sz="1800" dirty="0" smtClean="0">
                <a:solidFill>
                  <a:srgbClr val="FF0000"/>
                </a:solidFill>
                <a:latin typeface="Calibri"/>
                <a:ea typeface="Calibri"/>
                <a:cs typeface="Calibri"/>
                <a:sym typeface="Calibri"/>
              </a:rPr>
              <a:t>※校内研修の</a:t>
            </a:r>
            <a:r>
              <a:rPr lang="ja-JP" sz="1800" dirty="0">
                <a:solidFill>
                  <a:srgbClr val="FF0000"/>
                </a:solidFill>
                <a:latin typeface="Calibri"/>
                <a:ea typeface="Calibri"/>
                <a:cs typeface="Calibri"/>
                <a:sym typeface="Calibri"/>
              </a:rPr>
              <a:t>共通実践事項等をもとにして、学校、学年、学級、教科担当等で取り組むことについて、意見を</a:t>
            </a:r>
            <a:r>
              <a:rPr lang="ja-JP" sz="1800" dirty="0" smtClean="0">
                <a:solidFill>
                  <a:srgbClr val="FF0000"/>
                </a:solidFill>
                <a:latin typeface="Calibri"/>
                <a:ea typeface="Calibri"/>
                <a:cs typeface="Calibri"/>
                <a:sym typeface="Calibri"/>
              </a:rPr>
              <a:t>出し合</a:t>
            </a:r>
            <a:r>
              <a:rPr lang="ja-JP" altLang="en-US" sz="1800" dirty="0" smtClean="0">
                <a:solidFill>
                  <a:srgbClr val="FF0000"/>
                </a:solidFill>
                <a:latin typeface="Calibri"/>
                <a:ea typeface="Calibri"/>
                <a:cs typeface="Calibri"/>
                <a:sym typeface="Calibri"/>
              </a:rPr>
              <a:t>います</a:t>
            </a:r>
            <a:r>
              <a:rPr lang="ja-JP" sz="1800" dirty="0" smtClean="0">
                <a:solidFill>
                  <a:srgbClr val="FF0000"/>
                </a:solidFill>
                <a:latin typeface="Calibri"/>
                <a:ea typeface="Calibri"/>
                <a:cs typeface="Calibri"/>
                <a:sym typeface="Calibri"/>
              </a:rPr>
              <a:t>。</a:t>
            </a:r>
            <a:endParaRPr sz="18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sz="1800" dirty="0">
                <a:solidFill>
                  <a:srgbClr val="FF0000"/>
                </a:solidFill>
                <a:latin typeface="Calibri"/>
                <a:ea typeface="Calibri"/>
                <a:cs typeface="Calibri"/>
                <a:sym typeface="Calibri"/>
              </a:rPr>
              <a:t>・継続すべきこと</a:t>
            </a:r>
            <a:endParaRPr sz="18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sz="1800" dirty="0">
                <a:solidFill>
                  <a:srgbClr val="FF0000"/>
                </a:solidFill>
                <a:latin typeface="Calibri"/>
                <a:ea typeface="Calibri"/>
                <a:cs typeface="Calibri"/>
                <a:sym typeface="Calibri"/>
              </a:rPr>
              <a:t>・改善して継続した方がよいこと</a:t>
            </a:r>
            <a:endParaRPr sz="18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sz="1800" dirty="0">
                <a:solidFill>
                  <a:srgbClr val="FF0000"/>
                </a:solidFill>
                <a:latin typeface="Calibri"/>
                <a:ea typeface="Calibri"/>
                <a:cs typeface="Calibri"/>
                <a:sym typeface="Calibri"/>
              </a:rPr>
              <a:t>・追加したほうがよいこと　等</a:t>
            </a:r>
            <a:endParaRPr sz="1800" dirty="0">
              <a:solidFill>
                <a:srgbClr val="FF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31c3b5bdc52_8_22"/>
          <p:cNvSpPr txBox="1"/>
          <p:nvPr/>
        </p:nvSpPr>
        <p:spPr>
          <a:xfrm>
            <a:off x="0" y="3"/>
            <a:ext cx="9144000" cy="573000"/>
          </a:xfrm>
          <a:prstGeom prst="rect">
            <a:avLst/>
          </a:prstGeom>
          <a:solidFill>
            <a:schemeClr val="dk2"/>
          </a:solidFill>
          <a:ln>
            <a:noFill/>
          </a:ln>
        </p:spPr>
        <p:txBody>
          <a:bodyPr spcFirstLastPara="1" wrap="square" lIns="84400" tIns="42200" rIns="84400" bIns="42200" anchor="ctr" anchorCtr="0">
            <a:noAutofit/>
          </a:bodyPr>
          <a:lstStyle/>
          <a:p>
            <a:pPr marL="0" lvl="0" indent="0" algn="l" rtl="0">
              <a:spcBef>
                <a:spcPts val="0"/>
              </a:spcBef>
              <a:spcAft>
                <a:spcPts val="0"/>
              </a:spcAft>
              <a:buNone/>
            </a:pPr>
            <a:r>
              <a:rPr lang="ja-JP" sz="2600" dirty="0">
                <a:solidFill>
                  <a:schemeClr val="lt1"/>
                </a:solidFill>
              </a:rPr>
              <a:t>参考</a:t>
            </a:r>
            <a:r>
              <a:rPr lang="ja-JP" sz="2600" dirty="0" smtClean="0">
                <a:solidFill>
                  <a:schemeClr val="lt1"/>
                </a:solidFill>
              </a:rPr>
              <a:t>資料</a:t>
            </a:r>
            <a:r>
              <a:rPr lang="ja-JP" altLang="en-US" sz="2600" dirty="0" smtClean="0">
                <a:solidFill>
                  <a:schemeClr val="lt1"/>
                </a:solidFill>
              </a:rPr>
              <a:t>（</a:t>
            </a:r>
            <a:r>
              <a:rPr lang="en-US" altLang="ja-JP" sz="2600" dirty="0" smtClean="0">
                <a:solidFill>
                  <a:schemeClr val="lt1"/>
                </a:solidFill>
              </a:rPr>
              <a:t>HP</a:t>
            </a:r>
            <a:r>
              <a:rPr lang="ja-JP" altLang="en-US" sz="2600" dirty="0" smtClean="0">
                <a:solidFill>
                  <a:schemeClr val="lt1"/>
                </a:solidFill>
              </a:rPr>
              <a:t>資料）</a:t>
            </a:r>
            <a:r>
              <a:rPr lang="ja-JP" sz="2600" dirty="0">
                <a:solidFill>
                  <a:schemeClr val="lt1"/>
                </a:solidFill>
              </a:rPr>
              <a:t>　</a:t>
            </a:r>
            <a:endParaRPr sz="2385" b="0" dirty="0">
              <a:solidFill>
                <a:schemeClr val="lt1"/>
              </a:solidFill>
              <a:latin typeface="Calibri"/>
              <a:ea typeface="Calibri"/>
              <a:cs typeface="Calibri"/>
              <a:sym typeface="Calibri"/>
            </a:endParaRPr>
          </a:p>
        </p:txBody>
      </p:sp>
      <p:sp>
        <p:nvSpPr>
          <p:cNvPr id="349" name="Google Shape;349;g31c3b5bdc52_8_22">
            <a:hlinkClick r:id="rId3"/>
          </p:cNvPr>
          <p:cNvSpPr txBox="1"/>
          <p:nvPr/>
        </p:nvSpPr>
        <p:spPr>
          <a:xfrm>
            <a:off x="398681" y="929770"/>
            <a:ext cx="7402656" cy="985200"/>
          </a:xfrm>
          <a:prstGeom prst="rect">
            <a:avLst/>
          </a:prstGeom>
          <a:solidFill>
            <a:srgbClr val="FF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2600" dirty="0">
                <a:solidFill>
                  <a:schemeClr val="dk1"/>
                </a:solidFill>
              </a:rPr>
              <a:t>令和６年度全国学力・学習状況調査 調査の結果及び今後の取組（R6.9.26　熊本県教育委員会）</a:t>
            </a:r>
            <a:endParaRPr sz="2600" dirty="0">
              <a:solidFill>
                <a:schemeClr val="dk1"/>
              </a:solidFill>
            </a:endParaRPr>
          </a:p>
        </p:txBody>
      </p:sp>
      <p:sp>
        <p:nvSpPr>
          <p:cNvPr id="350" name="Google Shape;350;g31c3b5bdc52_8_22">
            <a:hlinkClick r:id="rId4"/>
          </p:cNvPr>
          <p:cNvSpPr txBox="1"/>
          <p:nvPr/>
        </p:nvSpPr>
        <p:spPr>
          <a:xfrm>
            <a:off x="398681" y="2093354"/>
            <a:ext cx="7402656" cy="1384964"/>
          </a:xfrm>
          <a:prstGeom prst="rect">
            <a:avLst/>
          </a:prstGeom>
          <a:solidFill>
            <a:srgbClr val="FF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2600" dirty="0">
                <a:solidFill>
                  <a:schemeClr val="dk1"/>
                </a:solidFill>
              </a:rPr>
              <a:t>令和６年度全国学力・学習状況調査 教科の結果分析と課題の改善に向けて（R6.9.26　熊本県教育委員会）</a:t>
            </a:r>
            <a:endParaRPr sz="2600" dirty="0">
              <a:solidFill>
                <a:schemeClr val="dk1"/>
              </a:solidFill>
            </a:endParaRPr>
          </a:p>
        </p:txBody>
      </p:sp>
      <p:sp>
        <p:nvSpPr>
          <p:cNvPr id="351" name="Google Shape;351;g31c3b5bdc52_8_22">
            <a:hlinkClick r:id="rId5"/>
          </p:cNvPr>
          <p:cNvSpPr txBox="1"/>
          <p:nvPr/>
        </p:nvSpPr>
        <p:spPr>
          <a:xfrm>
            <a:off x="398681" y="5220486"/>
            <a:ext cx="7402656" cy="8928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600" dirty="0">
                <a:solidFill>
                  <a:schemeClr val="dk1"/>
                </a:solidFill>
                <a:latin typeface="Calibri"/>
                <a:ea typeface="Calibri"/>
                <a:cs typeface="Calibri"/>
                <a:sym typeface="Calibri"/>
              </a:rPr>
              <a:t>教師の今日をサポートするKYOサポ（熊本県立教育センター）</a:t>
            </a:r>
            <a:endParaRPr sz="2600" dirty="0">
              <a:solidFill>
                <a:schemeClr val="dk1"/>
              </a:solidFill>
              <a:latin typeface="Calibri"/>
              <a:ea typeface="Calibri"/>
              <a:cs typeface="Calibri"/>
              <a:sym typeface="Calibri"/>
            </a:endParaRPr>
          </a:p>
        </p:txBody>
      </p:sp>
      <p:sp>
        <p:nvSpPr>
          <p:cNvPr id="352" name="Google Shape;352;g31c3b5bdc52_8_22">
            <a:hlinkClick r:id="rId6"/>
          </p:cNvPr>
          <p:cNvSpPr txBox="1"/>
          <p:nvPr/>
        </p:nvSpPr>
        <p:spPr>
          <a:xfrm>
            <a:off x="398681" y="3656702"/>
            <a:ext cx="7402656" cy="1385400"/>
          </a:xfrm>
          <a:prstGeom prst="rect">
            <a:avLst/>
          </a:prstGeom>
          <a:solidFill>
            <a:srgbClr val="FF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2600" dirty="0">
                <a:solidFill>
                  <a:schemeClr val="dk1"/>
                </a:solidFill>
              </a:rPr>
              <a:t>令和６年度全国学力・学習状況調査　各学校での教科に関する調査及び質問調査の 分析について（R6.9.26　熊本県教育委員会） </a:t>
            </a:r>
            <a:endParaRPr dirty="0"/>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1337" y="939075"/>
            <a:ext cx="975895" cy="975895"/>
          </a:xfrm>
          <a:prstGeom prst="rect">
            <a:avLst/>
          </a:prstGeom>
        </p:spPr>
      </p:pic>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1337" y="2286907"/>
            <a:ext cx="997857" cy="997857"/>
          </a:xfrm>
          <a:prstGeom prst="rect">
            <a:avLst/>
          </a:prstGeom>
        </p:spPr>
      </p:pic>
      <p:pic>
        <p:nvPicPr>
          <p:cNvPr id="4" name="図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98869" y="3860220"/>
            <a:ext cx="978363" cy="978363"/>
          </a:xfrm>
          <a:prstGeom prst="rect">
            <a:avLst/>
          </a:prstGeom>
        </p:spPr>
      </p:pic>
      <p:pic>
        <p:nvPicPr>
          <p:cNvPr id="5" name="図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30787" y="5144879"/>
            <a:ext cx="968407" cy="968407"/>
          </a:xfrm>
          <a:prstGeom prst="rect">
            <a:avLst/>
          </a:prstGeom>
        </p:spPr>
      </p:pic>
      <p:sp>
        <p:nvSpPr>
          <p:cNvPr id="6" name="スライド番号プレースホルダー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15</a:t>
            </a:fld>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0" y="245659"/>
            <a:ext cx="9144000" cy="60816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3000" dirty="0">
                <a:solidFill>
                  <a:schemeClr val="lt1"/>
                </a:solidFill>
                <a:latin typeface="ＭＳ ゴシック" panose="020B0609070205080204" pitchFamily="49" charset="-128"/>
                <a:ea typeface="ＭＳ ゴシック" panose="020B0609070205080204" pitchFamily="49" charset="-128"/>
              </a:rPr>
              <a:t>本研修の概要及び流れ</a:t>
            </a:r>
            <a:endParaRPr sz="3000" dirty="0">
              <a:solidFill>
                <a:schemeClr val="lt1"/>
              </a:solidFill>
              <a:latin typeface="ＭＳ ゴシック" panose="020B0609070205080204" pitchFamily="49" charset="-128"/>
              <a:ea typeface="ＭＳ ゴシック" panose="020B0609070205080204" pitchFamily="49" charset="-128"/>
            </a:endParaRPr>
          </a:p>
        </p:txBody>
      </p:sp>
      <p:sp>
        <p:nvSpPr>
          <p:cNvPr id="195" name="Google Shape;195;p5"/>
          <p:cNvSpPr/>
          <p:nvPr/>
        </p:nvSpPr>
        <p:spPr>
          <a:xfrm>
            <a:off x="626638" y="3503468"/>
            <a:ext cx="7564326" cy="229589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pPr lvl="0"/>
            <a:endParaRPr lang="en-US" altLang="ja-JP" sz="12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１．全学調の問題の確認、問題の感想（５分） </a:t>
            </a:r>
          </a:p>
          <a:p>
            <a:pPr lvl="0"/>
            <a:r>
              <a:rPr lang="ja-JP" altLang="en-US" sz="2100" dirty="0">
                <a:solidFill>
                  <a:schemeClr val="dk1"/>
                </a:solidFill>
                <a:latin typeface="ＭＳ ゴシック" panose="020B0609070205080204" pitchFamily="49" charset="-128"/>
                <a:ea typeface="ＭＳ ゴシック" panose="020B0609070205080204" pitchFamily="49" charset="-128"/>
              </a:rPr>
              <a:t>２．本校の状況</a:t>
            </a:r>
          </a:p>
          <a:p>
            <a:pPr lvl="0"/>
            <a:r>
              <a:rPr lang="ja-JP" altLang="en-US" sz="2100" dirty="0">
                <a:solidFill>
                  <a:schemeClr val="dk1"/>
                </a:solidFill>
                <a:latin typeface="ＭＳ ゴシック" panose="020B0609070205080204" pitchFamily="49" charset="-128"/>
                <a:ea typeface="ＭＳ ゴシック" panose="020B0609070205080204" pitchFamily="49" charset="-128"/>
              </a:rPr>
              <a:t>　　解答類型からの分析について（５分）</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３．演習：誤答から改善点の整理（１０分）</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４．演習：学校や学年、学級で取り組むこと（１０分）　</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５．まとめ：自分が取り組むこと（５分）</a:t>
            </a:r>
            <a:endParaRPr sz="2100" dirty="0">
              <a:solidFill>
                <a:schemeClr val="dk1"/>
              </a:solidFill>
            </a:endParaRPr>
          </a:p>
        </p:txBody>
      </p:sp>
      <p:sp>
        <p:nvSpPr>
          <p:cNvPr id="5" name="Google Shape;195;p5"/>
          <p:cNvSpPr/>
          <p:nvPr/>
        </p:nvSpPr>
        <p:spPr>
          <a:xfrm>
            <a:off x="626638" y="1316203"/>
            <a:ext cx="7564326" cy="172488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pPr lvl="0"/>
            <a:r>
              <a:rPr lang="en-US" altLang="ja-JP" sz="2100" dirty="0">
                <a:solidFill>
                  <a:schemeClr val="dk1"/>
                </a:solidFill>
                <a:latin typeface="ＭＳ ゴシック" panose="020B0609070205080204" pitchFamily="49" charset="-128"/>
                <a:ea typeface="ＭＳ ゴシック" panose="020B0609070205080204" pitchFamily="49" charset="-128"/>
              </a:rPr>
              <a:t>※</a:t>
            </a:r>
            <a:r>
              <a:rPr lang="ja-JP" altLang="en-US" sz="2100" dirty="0">
                <a:solidFill>
                  <a:schemeClr val="dk1"/>
                </a:solidFill>
                <a:latin typeface="ＭＳ ゴシック" panose="020B0609070205080204" pitchFamily="49" charset="-128"/>
                <a:ea typeface="ＭＳ ゴシック" panose="020B0609070205080204" pitchFamily="49" charset="-128"/>
              </a:rPr>
              <a:t>研修の概要：誤答の傾向から、児童生徒がどこで</a:t>
            </a:r>
            <a:r>
              <a:rPr lang="ja-JP" altLang="en-US" sz="2100" dirty="0" err="1">
                <a:solidFill>
                  <a:schemeClr val="dk1"/>
                </a:solidFill>
                <a:latin typeface="ＭＳ ゴシック" panose="020B0609070205080204" pitchFamily="49" charset="-128"/>
                <a:ea typeface="ＭＳ ゴシック" panose="020B0609070205080204" pitchFamily="49" charset="-128"/>
              </a:rPr>
              <a:t>つ</a:t>
            </a:r>
            <a:r>
              <a:rPr lang="ja-JP" altLang="en-US" sz="2100" dirty="0">
                <a:solidFill>
                  <a:schemeClr val="dk1"/>
                </a:solidFill>
                <a:latin typeface="ＭＳ ゴシック" panose="020B0609070205080204" pitchFamily="49" charset="-128"/>
                <a:ea typeface="ＭＳ ゴシック" panose="020B0609070205080204" pitchFamily="49" charset="-128"/>
              </a:rPr>
              <a:t>まずい</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　　　　　　　</a:t>
            </a:r>
            <a:r>
              <a:rPr lang="ja-JP" altLang="en-US" sz="2100" dirty="0" err="1">
                <a:solidFill>
                  <a:schemeClr val="dk1"/>
                </a:solidFill>
                <a:latin typeface="ＭＳ ゴシック" panose="020B0609070205080204" pitchFamily="49" charset="-128"/>
                <a:ea typeface="ＭＳ ゴシック" panose="020B0609070205080204" pitchFamily="49" charset="-128"/>
              </a:rPr>
              <a:t>て</a:t>
            </a:r>
            <a:r>
              <a:rPr lang="ja-JP" altLang="en-US" sz="2100" dirty="0">
                <a:solidFill>
                  <a:schemeClr val="dk1"/>
                </a:solidFill>
                <a:latin typeface="ＭＳ ゴシック" panose="020B0609070205080204" pitchFamily="49" charset="-128"/>
                <a:ea typeface="ＭＳ ゴシック" panose="020B0609070205080204" pitchFamily="49" charset="-128"/>
              </a:rPr>
              <a:t>いるかを確認し、学校や教科等での授業改</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　　　　　　　</a:t>
            </a:r>
            <a:r>
              <a:rPr lang="ja-JP" altLang="en-US" sz="2100" dirty="0" smtClean="0">
                <a:solidFill>
                  <a:schemeClr val="dk1"/>
                </a:solidFill>
                <a:latin typeface="ＭＳ ゴシック" panose="020B0609070205080204" pitchFamily="49" charset="-128"/>
                <a:ea typeface="ＭＳ ゴシック" panose="020B0609070205080204" pitchFamily="49" charset="-128"/>
              </a:rPr>
              <a:t>善の取組について意見を交流し、</a:t>
            </a:r>
            <a:r>
              <a:rPr lang="ja-JP" altLang="en-US" sz="2100" dirty="0">
                <a:solidFill>
                  <a:schemeClr val="dk1"/>
                </a:solidFill>
                <a:latin typeface="ＭＳ ゴシック" panose="020B0609070205080204" pitchFamily="49" charset="-128"/>
                <a:ea typeface="ＭＳ ゴシック" panose="020B0609070205080204" pitchFamily="49" charset="-128"/>
              </a:rPr>
              <a:t>自分</a:t>
            </a:r>
            <a:r>
              <a:rPr lang="ja-JP" altLang="en-US" sz="2100" dirty="0" smtClean="0">
                <a:solidFill>
                  <a:schemeClr val="dk1"/>
                </a:solidFill>
                <a:latin typeface="ＭＳ ゴシック" panose="020B0609070205080204" pitchFamily="49" charset="-128"/>
                <a:ea typeface="ＭＳ ゴシック" panose="020B0609070205080204" pitchFamily="49" charset="-128"/>
              </a:rPr>
              <a:t>が授業</a:t>
            </a:r>
            <a:endParaRPr lang="en-US" altLang="ja-JP" sz="2100" dirty="0" smtClean="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　</a:t>
            </a:r>
            <a:r>
              <a:rPr lang="ja-JP" altLang="en-US" sz="2100" dirty="0" smtClean="0">
                <a:solidFill>
                  <a:schemeClr val="dk1"/>
                </a:solidFill>
                <a:latin typeface="ＭＳ ゴシック" panose="020B0609070205080204" pitchFamily="49" charset="-128"/>
                <a:ea typeface="ＭＳ ゴシック" panose="020B0609070205080204" pitchFamily="49" charset="-128"/>
              </a:rPr>
              <a:t>　　　　　　で取り組むことを</a:t>
            </a:r>
            <a:r>
              <a:rPr lang="ja-JP" altLang="en-US" sz="2100" dirty="0">
                <a:solidFill>
                  <a:schemeClr val="dk1"/>
                </a:solidFill>
                <a:latin typeface="ＭＳ ゴシック" panose="020B0609070205080204" pitchFamily="49" charset="-128"/>
                <a:ea typeface="ＭＳ ゴシック" panose="020B0609070205080204" pitchFamily="49" charset="-128"/>
              </a:rPr>
              <a:t>考える</a:t>
            </a:r>
          </a:p>
          <a:p>
            <a:r>
              <a:rPr lang="en-US" altLang="ja-JP" sz="2100" dirty="0">
                <a:solidFill>
                  <a:schemeClr val="dk1"/>
                </a:solidFill>
                <a:latin typeface="ＭＳ ゴシック" panose="020B0609070205080204" pitchFamily="49" charset="-128"/>
                <a:ea typeface="ＭＳ ゴシック" panose="020B0609070205080204" pitchFamily="49" charset="-128"/>
              </a:rPr>
              <a:t>※</a:t>
            </a:r>
            <a:r>
              <a:rPr lang="ja-JP" altLang="en-US" sz="2100" dirty="0">
                <a:solidFill>
                  <a:schemeClr val="dk1"/>
                </a:solidFill>
                <a:latin typeface="ＭＳ ゴシック" panose="020B0609070205080204" pitchFamily="49" charset="-128"/>
                <a:ea typeface="ＭＳ ゴシック" panose="020B0609070205080204" pitchFamily="49" charset="-128"/>
              </a:rPr>
              <a:t>目安の研修時間：３５分</a:t>
            </a:r>
            <a:endParaRPr sz="2100" dirty="0">
              <a:solidFill>
                <a:schemeClr val="dk1"/>
              </a:solidFill>
            </a:endParaRPr>
          </a:p>
        </p:txBody>
      </p:sp>
    </p:spTree>
    <p:extLst>
      <p:ext uri="{BB962C8B-B14F-4D97-AF65-F5344CB8AC3E}">
        <p14:creationId xmlns:p14="http://schemas.microsoft.com/office/powerpoint/2010/main" val="3618271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
          <p:cNvSpPr txBox="1"/>
          <p:nvPr/>
        </p:nvSpPr>
        <p:spPr>
          <a:xfrm>
            <a:off x="214100" y="1165227"/>
            <a:ext cx="8812800" cy="494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ja-JP" sz="2800" dirty="0"/>
              <a:t>・</a:t>
            </a:r>
            <a:r>
              <a:rPr lang="ja-JP" sz="2800" b="0" i="0" u="none" strike="noStrike" cap="none" dirty="0">
                <a:solidFill>
                  <a:srgbClr val="000000"/>
                </a:solidFill>
                <a:latin typeface="Arial"/>
                <a:ea typeface="Arial"/>
                <a:cs typeface="Arial"/>
                <a:sym typeface="Arial"/>
              </a:rPr>
              <a:t>身に付けておかなければ後の学年等の学習内容に　</a:t>
            </a:r>
            <a:endParaRPr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a:solidFill>
                  <a:srgbClr val="000000"/>
                </a:solidFill>
                <a:latin typeface="Arial"/>
                <a:ea typeface="Arial"/>
                <a:cs typeface="Arial"/>
                <a:sym typeface="Arial"/>
              </a:rPr>
              <a:t>　影響を及ぼす内容</a:t>
            </a:r>
            <a:endParaRPr sz="2800" dirty="0"/>
          </a:p>
          <a:p>
            <a:pPr marL="0" marR="0" lvl="0" indent="0" algn="l" rtl="0">
              <a:lnSpc>
                <a:spcPct val="100000"/>
              </a:lnSpc>
              <a:spcBef>
                <a:spcPts val="0"/>
              </a:spcBef>
              <a:spcAft>
                <a:spcPts val="0"/>
              </a:spcAft>
              <a:buClr>
                <a:srgbClr val="000000"/>
              </a:buClr>
              <a:buSzPts val="2800"/>
              <a:buFont typeface="Arial"/>
              <a:buNone/>
            </a:pPr>
            <a:endParaRPr sz="2800" dirty="0"/>
          </a:p>
          <a:p>
            <a:pPr marL="0" marR="0" lvl="0" indent="0" algn="l" rtl="0">
              <a:lnSpc>
                <a:spcPct val="100000"/>
              </a:lnSpc>
              <a:spcBef>
                <a:spcPts val="0"/>
              </a:spcBef>
              <a:spcAft>
                <a:spcPts val="0"/>
              </a:spcAft>
              <a:buClr>
                <a:srgbClr val="000000"/>
              </a:buClr>
              <a:buSzPts val="2800"/>
              <a:buFont typeface="Arial"/>
              <a:buNone/>
            </a:pPr>
            <a:r>
              <a:rPr lang="ja-JP" sz="2800" dirty="0">
                <a:solidFill>
                  <a:srgbClr val="FF0000"/>
                </a:solidFill>
              </a:rPr>
              <a:t>・</a:t>
            </a:r>
            <a:r>
              <a:rPr lang="ja-JP" sz="2800" b="0" i="0" u="sng" strike="noStrike" cap="none" dirty="0">
                <a:solidFill>
                  <a:srgbClr val="FF0000"/>
                </a:solidFill>
                <a:latin typeface="Arial"/>
                <a:ea typeface="Arial"/>
                <a:cs typeface="Arial"/>
                <a:sym typeface="Arial"/>
              </a:rPr>
              <a:t>実生活において不可欠</a:t>
            </a:r>
            <a:r>
              <a:rPr lang="ja-JP" sz="2800" b="0" i="0" u="none" strike="noStrike" cap="none" dirty="0">
                <a:solidFill>
                  <a:srgbClr val="000000"/>
                </a:solidFill>
                <a:latin typeface="Arial"/>
                <a:ea typeface="Arial"/>
                <a:cs typeface="Arial"/>
                <a:sym typeface="Arial"/>
              </a:rPr>
              <a:t>であり，</a:t>
            </a:r>
            <a:r>
              <a:rPr lang="ja-JP" sz="2800" b="0" i="0" u="sng" strike="noStrike" cap="none" dirty="0">
                <a:solidFill>
                  <a:srgbClr val="FF0000"/>
                </a:solidFill>
                <a:latin typeface="Arial"/>
                <a:ea typeface="Arial"/>
                <a:cs typeface="Arial"/>
                <a:sym typeface="Arial"/>
              </a:rPr>
              <a:t>常に活用できる</a:t>
            </a:r>
            <a:r>
              <a:rPr lang="ja-JP" sz="2800" b="0" i="0" u="none" strike="noStrike" cap="none" dirty="0">
                <a:solidFill>
                  <a:srgbClr val="000000"/>
                </a:solidFill>
                <a:latin typeface="Arial"/>
                <a:ea typeface="Arial"/>
                <a:cs typeface="Arial"/>
                <a:sym typeface="Arial"/>
              </a:rPr>
              <a:t>よう</a:t>
            </a:r>
            <a:endParaRPr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ja-JP" sz="2800" dirty="0"/>
              <a:t>　</a:t>
            </a:r>
            <a:r>
              <a:rPr lang="ja-JP" sz="2800" b="0" i="0" u="none" strike="noStrike" cap="none" dirty="0">
                <a:solidFill>
                  <a:srgbClr val="000000"/>
                </a:solidFill>
                <a:latin typeface="Arial"/>
                <a:ea typeface="Arial"/>
                <a:cs typeface="Arial"/>
                <a:sym typeface="Arial"/>
              </a:rPr>
              <a:t>になっていることが望ましい知識・技能</a:t>
            </a:r>
            <a:endParaRPr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31"/>
              <a:buFont typeface="Calibri"/>
              <a:buNone/>
            </a:pPr>
            <a:endParaRPr sz="2031"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800"/>
              <a:buFont typeface="Arial"/>
              <a:buNone/>
            </a:pPr>
            <a:r>
              <a:rPr lang="ja-JP" sz="2800" dirty="0"/>
              <a:t>・</a:t>
            </a:r>
            <a:r>
              <a:rPr lang="ja-JP" sz="2800" b="0" i="0" u="none" strike="noStrike" cap="none" dirty="0">
                <a:solidFill>
                  <a:srgbClr val="000000"/>
                </a:solidFill>
                <a:latin typeface="Arial"/>
                <a:ea typeface="Arial"/>
                <a:cs typeface="Arial"/>
                <a:sym typeface="Arial"/>
              </a:rPr>
              <a:t>知識・技能を</a:t>
            </a:r>
            <a:r>
              <a:rPr lang="ja-JP" sz="2800" b="0" i="0" u="sng" strike="noStrike" cap="none" dirty="0">
                <a:solidFill>
                  <a:srgbClr val="FF0000"/>
                </a:solidFill>
                <a:latin typeface="Arial"/>
                <a:ea typeface="Arial"/>
                <a:cs typeface="Arial"/>
                <a:sym typeface="Arial"/>
              </a:rPr>
              <a:t>実生活の様々な場面に活用する力</a:t>
            </a:r>
            <a:endParaRPr sz="2800" b="0" i="0" u="sng"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u="sng" dirty="0">
              <a:solidFill>
                <a:srgbClr val="FF0000"/>
              </a:solidFill>
            </a:endParaRPr>
          </a:p>
          <a:p>
            <a:pPr marL="0" marR="0" lvl="0" indent="0" algn="l" rtl="0">
              <a:lnSpc>
                <a:spcPct val="100000"/>
              </a:lnSpc>
              <a:spcBef>
                <a:spcPts val="0"/>
              </a:spcBef>
              <a:spcAft>
                <a:spcPts val="0"/>
              </a:spcAft>
              <a:buClr>
                <a:srgbClr val="000000"/>
              </a:buClr>
              <a:buSzPts val="2800"/>
              <a:buFont typeface="Arial"/>
              <a:buNone/>
            </a:pPr>
            <a:r>
              <a:rPr lang="ja-JP" sz="2800" dirty="0"/>
              <a:t>・</a:t>
            </a:r>
            <a:r>
              <a:rPr lang="ja-JP" sz="2800" b="0" i="0" u="none" strike="noStrike" cap="none" dirty="0">
                <a:solidFill>
                  <a:srgbClr val="000000"/>
                </a:solidFill>
                <a:latin typeface="Arial"/>
                <a:ea typeface="Arial"/>
                <a:cs typeface="Arial"/>
                <a:sym typeface="Arial"/>
              </a:rPr>
              <a:t>様々な</a:t>
            </a:r>
            <a:r>
              <a:rPr lang="ja-JP" sz="2800" b="0" i="0" u="sng" strike="noStrike" cap="none" dirty="0">
                <a:solidFill>
                  <a:srgbClr val="FF0000"/>
                </a:solidFill>
                <a:latin typeface="Arial"/>
                <a:ea typeface="Arial"/>
                <a:cs typeface="Arial"/>
                <a:sym typeface="Arial"/>
              </a:rPr>
              <a:t>課題解決のための構想を立て実践し評価・改</a:t>
            </a:r>
            <a:endParaRPr sz="2800" b="0" i="0" u="sng"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800"/>
              <a:buFont typeface="Arial"/>
              <a:buNone/>
            </a:pPr>
            <a:r>
              <a:rPr lang="ja-JP" sz="2800" b="0" i="0" strike="noStrike" cap="none" dirty="0">
                <a:solidFill>
                  <a:srgbClr val="FF0000"/>
                </a:solidFill>
                <a:latin typeface="Arial"/>
                <a:ea typeface="Arial"/>
                <a:cs typeface="Arial"/>
                <a:sym typeface="Arial"/>
              </a:rPr>
              <a:t>　</a:t>
            </a:r>
            <a:r>
              <a:rPr lang="ja-JP" sz="2800" b="0" i="0" u="sng" strike="noStrike" cap="none" dirty="0" err="1">
                <a:solidFill>
                  <a:srgbClr val="FF0000"/>
                </a:solidFill>
                <a:latin typeface="Arial"/>
                <a:ea typeface="Arial"/>
                <a:cs typeface="Arial"/>
                <a:sym typeface="Arial"/>
              </a:rPr>
              <a:t>善する</a:t>
            </a:r>
            <a:r>
              <a:rPr lang="ja-JP" sz="2800" b="0" i="0" u="sng" strike="noStrike" cap="none" dirty="0">
                <a:solidFill>
                  <a:srgbClr val="FF0000"/>
                </a:solidFill>
                <a:latin typeface="Arial"/>
                <a:ea typeface="Arial"/>
                <a:cs typeface="Arial"/>
                <a:sym typeface="Arial"/>
              </a:rPr>
              <a:t>力</a:t>
            </a:r>
            <a:endParaRPr sz="2800" b="0" i="0" u="sng"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800"/>
              <a:buFont typeface="Arial"/>
              <a:buNone/>
            </a:pPr>
            <a:r>
              <a:rPr lang="ja-JP" sz="2800" dirty="0"/>
              <a:t>　　　　　　　　　　　　　　　　　　　　　　</a:t>
            </a:r>
            <a:r>
              <a:rPr lang="ja-JP" sz="2800" b="0" i="0" u="none" strike="noStrike" cap="none" dirty="0">
                <a:solidFill>
                  <a:srgbClr val="000000"/>
                </a:solidFill>
                <a:latin typeface="Arial"/>
                <a:ea typeface="Arial"/>
                <a:cs typeface="Arial"/>
                <a:sym typeface="Arial"/>
              </a:rPr>
              <a:t>等</a:t>
            </a:r>
            <a:endParaRPr sz="2800" b="0" i="0" u="none" strike="noStrike" cap="none" dirty="0">
              <a:solidFill>
                <a:srgbClr val="000000"/>
              </a:solidFill>
              <a:latin typeface="Arial"/>
              <a:ea typeface="Arial"/>
              <a:cs typeface="Arial"/>
              <a:sym typeface="Arial"/>
            </a:endParaRPr>
          </a:p>
        </p:txBody>
      </p:sp>
      <p:sp>
        <p:nvSpPr>
          <p:cNvPr id="186" name="Google Shape;186;p3"/>
          <p:cNvSpPr txBox="1"/>
          <p:nvPr/>
        </p:nvSpPr>
        <p:spPr>
          <a:xfrm>
            <a:off x="0" y="248275"/>
            <a:ext cx="9144000" cy="585000"/>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0" i="0" u="none" strike="noStrike" cap="none">
                <a:solidFill>
                  <a:schemeClr val="lt1"/>
                </a:solidFill>
                <a:latin typeface="Arial"/>
                <a:ea typeface="Arial"/>
                <a:cs typeface="Arial"/>
                <a:sym typeface="Arial"/>
              </a:rPr>
              <a:t>全国学力・学習状況調査</a:t>
            </a:r>
            <a:r>
              <a:rPr lang="ja-JP" sz="3200">
                <a:solidFill>
                  <a:schemeClr val="lt1"/>
                </a:solidFill>
              </a:rPr>
              <a:t>の出題内容は・・・</a:t>
            </a:r>
            <a:endParaRPr sz="3200" b="0" i="0" u="none" strike="noStrike" cap="none">
              <a:solidFill>
                <a:schemeClr val="lt1"/>
              </a:solidFill>
              <a:latin typeface="Arial"/>
              <a:ea typeface="Arial"/>
              <a:cs typeface="Arial"/>
              <a:sym typeface="Arial"/>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a:t>
            </a:fld>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4" name="Google Shape;194;p4"/>
          <p:cNvPicPr preferRelativeResize="0"/>
          <p:nvPr/>
        </p:nvPicPr>
        <p:blipFill rotWithShape="1">
          <a:blip r:embed="rId3">
            <a:alphaModFix/>
          </a:blip>
          <a:srcRect/>
          <a:stretch/>
        </p:blipFill>
        <p:spPr>
          <a:xfrm>
            <a:off x="4684142" y="1586297"/>
            <a:ext cx="3846171" cy="4520009"/>
          </a:xfrm>
          <a:prstGeom prst="rect">
            <a:avLst/>
          </a:prstGeom>
          <a:noFill/>
          <a:ln>
            <a:noFill/>
          </a:ln>
        </p:spPr>
      </p:pic>
      <p:sp>
        <p:nvSpPr>
          <p:cNvPr id="191" name="Google Shape;191;p4"/>
          <p:cNvSpPr txBox="1"/>
          <p:nvPr/>
        </p:nvSpPr>
        <p:spPr>
          <a:xfrm>
            <a:off x="-285518" y="111256"/>
            <a:ext cx="9545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dk1"/>
                </a:solidFill>
                <a:latin typeface="Calibri"/>
                <a:ea typeface="Calibri"/>
                <a:cs typeface="Calibri"/>
                <a:sym typeface="Calibri"/>
              </a:rPr>
              <a:t>　 〇次は令和６年度全学調「小学校（算数）」の問題の一部です。</a:t>
            </a: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400" b="1" dirty="0">
                <a:solidFill>
                  <a:schemeClr val="dk1"/>
                </a:solidFill>
                <a:latin typeface="Calibri"/>
                <a:ea typeface="Calibri"/>
                <a:cs typeface="Calibri"/>
                <a:sym typeface="Calibri"/>
              </a:rPr>
              <a:t>   　  どのような感想をもちましたか。</a:t>
            </a:r>
            <a:endParaRPr dirty="0"/>
          </a:p>
        </p:txBody>
      </p:sp>
      <p:pic>
        <p:nvPicPr>
          <p:cNvPr id="192" name="Google Shape;192;p4"/>
          <p:cNvPicPr preferRelativeResize="0"/>
          <p:nvPr/>
        </p:nvPicPr>
        <p:blipFill rotWithShape="1">
          <a:blip r:embed="rId4">
            <a:alphaModFix/>
          </a:blip>
          <a:srcRect/>
          <a:stretch/>
        </p:blipFill>
        <p:spPr>
          <a:xfrm>
            <a:off x="7106250" y="5660053"/>
            <a:ext cx="1139980" cy="1050207"/>
          </a:xfrm>
          <a:prstGeom prst="rect">
            <a:avLst/>
          </a:prstGeom>
          <a:noFill/>
          <a:ln>
            <a:noFill/>
          </a:ln>
        </p:spPr>
      </p:pic>
      <p:pic>
        <p:nvPicPr>
          <p:cNvPr id="193" name="Google Shape;193;p4"/>
          <p:cNvPicPr preferRelativeResize="0"/>
          <p:nvPr/>
        </p:nvPicPr>
        <p:blipFill rotWithShape="1">
          <a:blip r:embed="rId5">
            <a:alphaModFix/>
          </a:blip>
          <a:srcRect/>
          <a:stretch/>
        </p:blipFill>
        <p:spPr>
          <a:xfrm>
            <a:off x="499444" y="1229113"/>
            <a:ext cx="3871981" cy="5444005"/>
          </a:xfrm>
          <a:prstGeom prst="rect">
            <a:avLst/>
          </a:prstGeom>
          <a:noFill/>
          <a:ln>
            <a:noFill/>
          </a:ln>
        </p:spPr>
      </p:pic>
      <p:sp>
        <p:nvSpPr>
          <p:cNvPr id="195" name="Google Shape;195;p4"/>
          <p:cNvSpPr txBox="1"/>
          <p:nvPr/>
        </p:nvSpPr>
        <p:spPr>
          <a:xfrm>
            <a:off x="4995081" y="526756"/>
            <a:ext cx="4083605" cy="10464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1400" dirty="0" smtClean="0">
                <a:solidFill>
                  <a:srgbClr val="FF0000"/>
                </a:solidFill>
                <a:latin typeface="Calibri"/>
                <a:ea typeface="Calibri"/>
                <a:cs typeface="Calibri"/>
                <a:sym typeface="Calibri"/>
              </a:rPr>
              <a:t>【</a:t>
            </a:r>
            <a:r>
              <a:rPr lang="ja-JP" altLang="en-US" sz="1400" dirty="0" smtClean="0">
                <a:solidFill>
                  <a:srgbClr val="FF0000"/>
                </a:solidFill>
                <a:latin typeface="Calibri"/>
                <a:ea typeface="Calibri"/>
                <a:cs typeface="Calibri"/>
                <a:sym typeface="Calibri"/>
              </a:rPr>
              <a:t>留意点（担当者の方へ）</a:t>
            </a:r>
            <a:r>
              <a:rPr lang="en-US" altLang="ja-JP" sz="1400" dirty="0" smtClean="0">
                <a:solidFill>
                  <a:srgbClr val="FF0000"/>
                </a:solidFill>
                <a:latin typeface="Calibri"/>
                <a:ea typeface="Calibri"/>
                <a:cs typeface="Calibri"/>
                <a:sym typeface="Calibri"/>
              </a:rPr>
              <a:t>】</a:t>
            </a:r>
          </a:p>
          <a:p>
            <a:pPr marL="0" marR="0" lvl="0" indent="0" algn="l" rtl="0">
              <a:spcBef>
                <a:spcPts val="0"/>
              </a:spcBef>
              <a:spcAft>
                <a:spcPts val="0"/>
              </a:spcAft>
              <a:buNone/>
            </a:pPr>
            <a:r>
              <a:rPr lang="ja-JP" sz="1200" dirty="0" smtClean="0">
                <a:solidFill>
                  <a:srgbClr val="FF0000"/>
                </a:solidFill>
                <a:latin typeface="Calibri"/>
                <a:ea typeface="Calibri"/>
                <a:cs typeface="Calibri"/>
                <a:sym typeface="Calibri"/>
              </a:rPr>
              <a:t>※</a:t>
            </a:r>
            <a:r>
              <a:rPr lang="ja-JP" sz="1200" dirty="0">
                <a:solidFill>
                  <a:srgbClr val="FF0000"/>
                </a:solidFill>
                <a:latin typeface="Calibri"/>
                <a:ea typeface="Calibri"/>
                <a:cs typeface="Calibri"/>
                <a:sym typeface="Calibri"/>
              </a:rPr>
              <a:t>本研修で使用する問題を全員で解く時間を設け、感想を</a:t>
            </a:r>
            <a:r>
              <a:rPr lang="ja-JP" sz="1200" dirty="0" smtClean="0">
                <a:solidFill>
                  <a:srgbClr val="FF0000"/>
                </a:solidFill>
                <a:latin typeface="Calibri"/>
                <a:ea typeface="Calibri"/>
                <a:cs typeface="Calibri"/>
                <a:sym typeface="Calibri"/>
              </a:rPr>
              <a:t>交流</a:t>
            </a:r>
            <a:r>
              <a:rPr lang="ja-JP" altLang="en-US" sz="1200" dirty="0" smtClean="0">
                <a:solidFill>
                  <a:srgbClr val="FF0000"/>
                </a:solidFill>
                <a:latin typeface="Calibri"/>
                <a:ea typeface="Calibri"/>
                <a:cs typeface="Calibri"/>
                <a:sym typeface="Calibri"/>
              </a:rPr>
              <a:t>し</a:t>
            </a:r>
            <a:r>
              <a:rPr lang="ja-JP" altLang="en-US" sz="1200" dirty="0">
                <a:solidFill>
                  <a:srgbClr val="FF0000"/>
                </a:solidFill>
                <a:latin typeface="Calibri"/>
                <a:ea typeface="Calibri"/>
                <a:cs typeface="Calibri"/>
                <a:sym typeface="Calibri"/>
              </a:rPr>
              <a:t>ます</a:t>
            </a:r>
            <a:r>
              <a:rPr lang="ja-JP" sz="1200" dirty="0" smtClean="0">
                <a:solidFill>
                  <a:srgbClr val="FF0000"/>
                </a:solidFill>
                <a:latin typeface="Calibri"/>
                <a:ea typeface="Calibri"/>
                <a:cs typeface="Calibri"/>
                <a:sym typeface="Calibri"/>
              </a:rPr>
              <a:t>。</a:t>
            </a:r>
            <a:endParaRPr lang="en-US" altLang="ja-JP" sz="12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en-US" altLang="ja-JP" sz="1200" dirty="0" smtClean="0">
                <a:solidFill>
                  <a:srgbClr val="FF0000"/>
                </a:solidFill>
                <a:latin typeface="Calibri"/>
                <a:ea typeface="Calibri"/>
                <a:cs typeface="Calibri"/>
                <a:sym typeface="Calibri"/>
              </a:rPr>
              <a:t>※</a:t>
            </a:r>
            <a:r>
              <a:rPr lang="ja-JP" altLang="en-US" sz="1200" dirty="0" smtClean="0">
                <a:solidFill>
                  <a:srgbClr val="FF0000"/>
                </a:solidFill>
                <a:latin typeface="Calibri"/>
                <a:ea typeface="Calibri"/>
                <a:cs typeface="Calibri"/>
                <a:sym typeface="Calibri"/>
              </a:rPr>
              <a:t>中学校においては、自校の課題となった問題を全職員で解き、感想を交流します。</a:t>
            </a:r>
            <a:endParaRPr sz="1200" dirty="0">
              <a:solidFill>
                <a:srgbClr val="FF0000"/>
              </a:solidFill>
              <a:latin typeface="Calibri"/>
              <a:ea typeface="Calibri"/>
              <a:cs typeface="Calibri"/>
              <a:sym typeface="Calibri"/>
            </a:endParaRPr>
          </a:p>
        </p:txBody>
      </p:sp>
      <p:sp>
        <p:nvSpPr>
          <p:cNvPr id="2" name="スライド番号プレースホルダー 1"/>
          <p:cNvSpPr>
            <a:spLocks noGrp="1"/>
          </p:cNvSpPr>
          <p:nvPr>
            <p:ph type="sldNum" idx="12"/>
          </p:nvPr>
        </p:nvSpPr>
        <p:spPr>
          <a:xfrm>
            <a:off x="6607228" y="6445691"/>
            <a:ext cx="2133600" cy="365125"/>
          </a:xfrm>
        </p:spPr>
        <p:txBody>
          <a:bodyPr/>
          <a:lstStyle/>
          <a:p>
            <a:pPr marL="0" lvl="0" indent="0" algn="r" rtl="0">
              <a:spcBef>
                <a:spcPts val="0"/>
              </a:spcBef>
              <a:spcAft>
                <a:spcPts val="0"/>
              </a:spcAft>
              <a:buNone/>
            </a:pPr>
            <a:fld id="{00000000-1234-1234-1234-123412341234}" type="slidenum">
              <a:rPr lang="en-US" altLang="ja-JP" smtClean="0"/>
              <a:t>4</a:t>
            </a:fld>
            <a:endParaRPr lang="ja-JP" altLang="en-US" dirty="0"/>
          </a:p>
        </p:txBody>
      </p:sp>
      <p:sp>
        <p:nvSpPr>
          <p:cNvPr id="8" name="Google Shape;202;p5"/>
          <p:cNvSpPr txBox="1"/>
          <p:nvPr/>
        </p:nvSpPr>
        <p:spPr>
          <a:xfrm>
            <a:off x="982119" y="1165023"/>
            <a:ext cx="1191900" cy="369300"/>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サンプル</a:t>
            </a: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5"/>
          <p:cNvPicPr preferRelativeResize="0"/>
          <p:nvPr/>
        </p:nvPicPr>
        <p:blipFill rotWithShape="1">
          <a:blip r:embed="rId3">
            <a:alphaModFix/>
          </a:blip>
          <a:srcRect/>
          <a:stretch/>
        </p:blipFill>
        <p:spPr>
          <a:xfrm>
            <a:off x="282678" y="950465"/>
            <a:ext cx="4996179" cy="5645121"/>
          </a:xfrm>
          <a:prstGeom prst="rect">
            <a:avLst/>
          </a:prstGeom>
          <a:noFill/>
          <a:ln w="9525" cap="flat" cmpd="sng">
            <a:solidFill>
              <a:schemeClr val="dk1"/>
            </a:solidFill>
            <a:prstDash val="solid"/>
            <a:round/>
            <a:headEnd type="none" w="sm" len="sm"/>
            <a:tailEnd type="none" w="sm" len="sm"/>
          </a:ln>
        </p:spPr>
      </p:pic>
      <p:sp>
        <p:nvSpPr>
          <p:cNvPr id="201" name="Google Shape;201;p5"/>
          <p:cNvSpPr txBox="1"/>
          <p:nvPr/>
        </p:nvSpPr>
        <p:spPr>
          <a:xfrm>
            <a:off x="1931149" y="6581000"/>
            <a:ext cx="3487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a:solidFill>
                  <a:srgbClr val="000000"/>
                </a:solidFill>
                <a:latin typeface="Arial"/>
                <a:ea typeface="Arial"/>
                <a:cs typeface="Arial"/>
                <a:sym typeface="Arial"/>
              </a:rPr>
              <a:t>各校配付データ「問題別調査結果」より</a:t>
            </a:r>
            <a:endParaRPr sz="1200">
              <a:solidFill>
                <a:srgbClr val="000000"/>
              </a:solidFill>
              <a:latin typeface="Arial"/>
              <a:ea typeface="Arial"/>
              <a:cs typeface="Arial"/>
              <a:sym typeface="Arial"/>
            </a:endParaRPr>
          </a:p>
        </p:txBody>
      </p:sp>
      <p:sp>
        <p:nvSpPr>
          <p:cNvPr id="202" name="Google Shape;202;p5"/>
          <p:cNvSpPr txBox="1"/>
          <p:nvPr/>
        </p:nvSpPr>
        <p:spPr>
          <a:xfrm>
            <a:off x="1090976" y="1063188"/>
            <a:ext cx="1191900" cy="369300"/>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サンプル</a:t>
            </a:r>
            <a:endParaRPr sz="1800" dirty="0">
              <a:solidFill>
                <a:schemeClr val="dk1"/>
              </a:solidFill>
              <a:latin typeface="Calibri"/>
              <a:ea typeface="Calibri"/>
              <a:cs typeface="Calibri"/>
              <a:sym typeface="Calibri"/>
            </a:endParaRPr>
          </a:p>
        </p:txBody>
      </p:sp>
      <p:sp>
        <p:nvSpPr>
          <p:cNvPr id="203" name="Google Shape;203;p5"/>
          <p:cNvSpPr txBox="1"/>
          <p:nvPr/>
        </p:nvSpPr>
        <p:spPr>
          <a:xfrm>
            <a:off x="5465603" y="1291918"/>
            <a:ext cx="2725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自校の指導の成果や課題を確認しましょう。</a:t>
            </a:r>
            <a:endParaRPr sz="1800" dirty="0">
              <a:solidFill>
                <a:schemeClr val="dk1"/>
              </a:solidFill>
              <a:latin typeface="Calibri"/>
              <a:ea typeface="Calibri"/>
              <a:cs typeface="Calibri"/>
              <a:sym typeface="Calibri"/>
            </a:endParaRPr>
          </a:p>
        </p:txBody>
      </p:sp>
      <p:sp>
        <p:nvSpPr>
          <p:cNvPr id="204" name="Google Shape;204;p5"/>
          <p:cNvSpPr txBox="1"/>
          <p:nvPr/>
        </p:nvSpPr>
        <p:spPr>
          <a:xfrm>
            <a:off x="5502350" y="1969352"/>
            <a:ext cx="3540900" cy="1754700"/>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成果（よくできているところ）</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※正答率や伸び等から課題の克服ができた問題を選び、概要を記載</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5" name="Google Shape;205;p5"/>
          <p:cNvSpPr txBox="1"/>
          <p:nvPr/>
        </p:nvSpPr>
        <p:spPr>
          <a:xfrm>
            <a:off x="5502350" y="3923716"/>
            <a:ext cx="3540900" cy="1477500"/>
          </a:xfrm>
          <a:prstGeom prst="rect">
            <a:avLst/>
          </a:prstGeom>
          <a:solidFill>
            <a:srgbClr val="DAE5F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Calibri"/>
                <a:ea typeface="Calibri"/>
                <a:cs typeface="Calibri"/>
                <a:sym typeface="Calibri"/>
              </a:rPr>
              <a:t>課題（改善が必要なところ）</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a:solidFill>
                  <a:schemeClr val="dk1"/>
                </a:solidFill>
                <a:latin typeface="Calibri"/>
                <a:ea typeface="Calibri"/>
                <a:cs typeface="Calibri"/>
                <a:sym typeface="Calibri"/>
              </a:rPr>
              <a:t>※正答率や無答率から問題を選び、概要等を記載</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6" name="Google Shape;206;p5"/>
          <p:cNvPicPr preferRelativeResize="0"/>
          <p:nvPr/>
        </p:nvPicPr>
        <p:blipFill rotWithShape="1">
          <a:blip r:embed="rId4">
            <a:alphaModFix/>
          </a:blip>
          <a:srcRect/>
          <a:stretch/>
        </p:blipFill>
        <p:spPr>
          <a:xfrm>
            <a:off x="8228679" y="1132968"/>
            <a:ext cx="814571" cy="814571"/>
          </a:xfrm>
          <a:prstGeom prst="rect">
            <a:avLst/>
          </a:prstGeom>
          <a:noFill/>
          <a:ln>
            <a:noFill/>
          </a:ln>
        </p:spPr>
      </p:pic>
      <p:sp>
        <p:nvSpPr>
          <p:cNvPr id="207" name="Google Shape;207;p5"/>
          <p:cNvSpPr txBox="1"/>
          <p:nvPr/>
        </p:nvSpPr>
        <p:spPr>
          <a:xfrm>
            <a:off x="5465603" y="5509451"/>
            <a:ext cx="3242885"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u="sng" dirty="0">
                <a:solidFill>
                  <a:schemeClr val="dk1"/>
                </a:solidFill>
                <a:latin typeface="Calibri"/>
                <a:ea typeface="Calibri"/>
                <a:cs typeface="Calibri"/>
                <a:sym typeface="Calibri"/>
              </a:rPr>
              <a:t>課題を洗い出す視点</a:t>
            </a:r>
            <a:endParaRPr sz="1400" u="sng"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400" dirty="0">
                <a:solidFill>
                  <a:schemeClr val="dk1"/>
                </a:solidFill>
                <a:latin typeface="Calibri"/>
                <a:ea typeface="Calibri"/>
                <a:cs typeface="Calibri"/>
                <a:sym typeface="Calibri"/>
              </a:rPr>
              <a:t>○</a:t>
            </a:r>
            <a:r>
              <a:rPr lang="ja-JP" sz="1400" dirty="0">
                <a:solidFill>
                  <a:srgbClr val="FF0000"/>
                </a:solidFill>
                <a:latin typeface="Calibri"/>
                <a:ea typeface="Calibri"/>
                <a:cs typeface="Calibri"/>
                <a:sym typeface="Calibri"/>
              </a:rPr>
              <a:t>正答率</a:t>
            </a:r>
            <a:r>
              <a:rPr lang="ja-JP" sz="1400" dirty="0">
                <a:solidFill>
                  <a:schemeClr val="dk1"/>
                </a:solidFill>
                <a:latin typeface="Calibri"/>
                <a:ea typeface="Calibri"/>
                <a:cs typeface="Calibri"/>
                <a:sym typeface="Calibri"/>
              </a:rPr>
              <a:t>に着目する</a:t>
            </a: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400" dirty="0">
                <a:solidFill>
                  <a:schemeClr val="dk1"/>
                </a:solidFill>
                <a:latin typeface="Calibri"/>
                <a:ea typeface="Calibri"/>
                <a:cs typeface="Calibri"/>
                <a:sym typeface="Calibri"/>
              </a:rPr>
              <a:t>○</a:t>
            </a:r>
            <a:r>
              <a:rPr lang="ja-JP" sz="1400" dirty="0">
                <a:solidFill>
                  <a:srgbClr val="FF0000"/>
                </a:solidFill>
                <a:latin typeface="Calibri"/>
                <a:ea typeface="Calibri"/>
                <a:cs typeface="Calibri"/>
                <a:sym typeface="Calibri"/>
              </a:rPr>
              <a:t>無解答率</a:t>
            </a:r>
            <a:r>
              <a:rPr lang="ja-JP" sz="1400" dirty="0">
                <a:solidFill>
                  <a:schemeClr val="dk1"/>
                </a:solidFill>
                <a:latin typeface="Calibri"/>
                <a:ea typeface="Calibri"/>
                <a:cs typeface="Calibri"/>
                <a:sym typeface="Calibri"/>
              </a:rPr>
              <a:t>に着目する</a:t>
            </a:r>
            <a:endParaRPr sz="1400" dirty="0">
              <a:solidFill>
                <a:schemeClr val="dk1"/>
              </a:solidFill>
              <a:latin typeface="Calibri"/>
              <a:ea typeface="Calibri"/>
              <a:cs typeface="Calibri"/>
              <a:sym typeface="Calibri"/>
            </a:endParaRPr>
          </a:p>
        </p:txBody>
      </p:sp>
      <p:sp>
        <p:nvSpPr>
          <p:cNvPr id="208" name="Google Shape;208;p5"/>
          <p:cNvSpPr txBox="1"/>
          <p:nvPr/>
        </p:nvSpPr>
        <p:spPr>
          <a:xfrm>
            <a:off x="0" y="-9"/>
            <a:ext cx="9144000" cy="573000"/>
          </a:xfrm>
          <a:prstGeom prst="rect">
            <a:avLst/>
          </a:prstGeom>
          <a:solidFill>
            <a:schemeClr val="dk2"/>
          </a:solidFill>
          <a:ln>
            <a:noFill/>
          </a:ln>
        </p:spPr>
        <p:txBody>
          <a:bodyPr spcFirstLastPara="1" wrap="square" lIns="84400" tIns="42200" rIns="84400" bIns="42200" anchor="ctr" anchorCtr="0">
            <a:noAutofit/>
          </a:bodyPr>
          <a:lstStyle/>
          <a:p>
            <a:pPr marL="0" lvl="0" indent="0" algn="l" rtl="0">
              <a:spcBef>
                <a:spcPts val="0"/>
              </a:spcBef>
              <a:spcAft>
                <a:spcPts val="0"/>
              </a:spcAft>
              <a:buNone/>
            </a:pPr>
            <a:r>
              <a:rPr lang="ja-JP" sz="2600">
                <a:solidFill>
                  <a:schemeClr val="lt1"/>
                </a:solidFill>
              </a:rPr>
              <a:t>本校の状況について　</a:t>
            </a:r>
            <a:r>
              <a:rPr lang="ja-JP" sz="1900">
                <a:solidFill>
                  <a:schemeClr val="lt1"/>
                </a:solidFill>
              </a:rPr>
              <a:t>〇教科（小学校算数）</a:t>
            </a:r>
            <a:endParaRPr sz="2385" b="0">
              <a:solidFill>
                <a:schemeClr val="lt1"/>
              </a:solidFill>
              <a:latin typeface="Calibri"/>
              <a:ea typeface="Calibri"/>
              <a:cs typeface="Calibri"/>
              <a:sym typeface="Calibri"/>
            </a:endParaRPr>
          </a:p>
        </p:txBody>
      </p:sp>
      <p:sp>
        <p:nvSpPr>
          <p:cNvPr id="209" name="Google Shape;209;p5"/>
          <p:cNvSpPr txBox="1"/>
          <p:nvPr/>
        </p:nvSpPr>
        <p:spPr>
          <a:xfrm>
            <a:off x="508944" y="1600730"/>
            <a:ext cx="3481748" cy="1031011"/>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US" altLang="ja-JP" sz="1600" dirty="0" smtClean="0">
                <a:solidFill>
                  <a:srgbClr val="FF0000"/>
                </a:solidFill>
                <a:latin typeface="Calibri"/>
                <a:ea typeface="Calibri"/>
                <a:cs typeface="Calibri"/>
                <a:sym typeface="Calibri"/>
              </a:rPr>
              <a:t>【</a:t>
            </a:r>
            <a:r>
              <a:rPr lang="ja-JP" altLang="en-US" sz="1600" dirty="0" smtClean="0">
                <a:solidFill>
                  <a:srgbClr val="FF0000"/>
                </a:solidFill>
                <a:latin typeface="Calibri"/>
                <a:ea typeface="Calibri"/>
                <a:cs typeface="Calibri"/>
                <a:sym typeface="Calibri"/>
              </a:rPr>
              <a:t>留意点</a:t>
            </a:r>
            <a:r>
              <a:rPr lang="ja-JP" altLang="en-US" sz="1600" dirty="0">
                <a:solidFill>
                  <a:srgbClr val="FF0000"/>
                </a:solidFill>
                <a:latin typeface="Calibri"/>
                <a:ea typeface="Calibri"/>
                <a:cs typeface="Calibri"/>
                <a:sym typeface="Calibri"/>
              </a:rPr>
              <a:t>（担当者の方へ）</a:t>
            </a:r>
            <a:r>
              <a:rPr lang="en-US" altLang="ja-JP" sz="1600" dirty="0" smtClean="0">
                <a:solidFill>
                  <a:srgbClr val="FF0000"/>
                </a:solidFill>
                <a:latin typeface="Calibri"/>
                <a:ea typeface="Calibri"/>
                <a:cs typeface="Calibri"/>
                <a:sym typeface="Calibri"/>
              </a:rPr>
              <a:t>】</a:t>
            </a:r>
            <a:endParaRPr lang="en-US" altLang="ja-JP" sz="15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sz="1500" dirty="0" smtClean="0">
                <a:solidFill>
                  <a:srgbClr val="FF0000"/>
                </a:solidFill>
                <a:latin typeface="Calibri"/>
                <a:ea typeface="Calibri"/>
                <a:cs typeface="Calibri"/>
                <a:sym typeface="Calibri"/>
              </a:rPr>
              <a:t>※</a:t>
            </a:r>
            <a:r>
              <a:rPr lang="ja-JP" sz="1500" dirty="0">
                <a:solidFill>
                  <a:srgbClr val="FF0000"/>
                </a:solidFill>
                <a:latin typeface="Calibri"/>
                <a:ea typeface="Calibri"/>
                <a:cs typeface="Calibri"/>
                <a:sym typeface="Calibri"/>
              </a:rPr>
              <a:t>各校に配付されている全学調データの「問題別調査結果」を提示し、小問ごと解答状況を</a:t>
            </a:r>
            <a:r>
              <a:rPr lang="ja-JP" sz="1500" dirty="0" smtClean="0">
                <a:solidFill>
                  <a:srgbClr val="FF0000"/>
                </a:solidFill>
                <a:latin typeface="Calibri"/>
                <a:ea typeface="Calibri"/>
                <a:cs typeface="Calibri"/>
                <a:sym typeface="Calibri"/>
              </a:rPr>
              <a:t>確認</a:t>
            </a:r>
            <a:r>
              <a:rPr lang="ja-JP" altLang="en-US" sz="1500" dirty="0" smtClean="0">
                <a:solidFill>
                  <a:srgbClr val="FF0000"/>
                </a:solidFill>
                <a:latin typeface="Calibri"/>
                <a:ea typeface="Calibri"/>
                <a:cs typeface="Calibri"/>
                <a:sym typeface="Calibri"/>
              </a:rPr>
              <a:t>します</a:t>
            </a:r>
            <a:r>
              <a:rPr lang="ja-JP" sz="1500" dirty="0" smtClean="0">
                <a:solidFill>
                  <a:srgbClr val="FF0000"/>
                </a:solidFill>
                <a:latin typeface="Calibri"/>
                <a:ea typeface="Calibri"/>
                <a:cs typeface="Calibri"/>
                <a:sym typeface="Calibri"/>
              </a:rPr>
              <a:t>。</a:t>
            </a:r>
            <a:endParaRPr sz="1500" dirty="0">
              <a:solidFill>
                <a:srgbClr val="FF0000"/>
              </a:solidFill>
              <a:latin typeface="Calibri"/>
              <a:ea typeface="Calibri"/>
              <a:cs typeface="Calibri"/>
              <a:sym typeface="Calibri"/>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5</a:t>
            </a:fld>
            <a:endParaRPr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txBox="1"/>
          <p:nvPr/>
        </p:nvSpPr>
        <p:spPr>
          <a:xfrm>
            <a:off x="861719" y="696997"/>
            <a:ext cx="7992210" cy="923289"/>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US" altLang="ja-JP" sz="1800" dirty="0">
                <a:solidFill>
                  <a:srgbClr val="FF0000"/>
                </a:solidFill>
                <a:latin typeface="Calibri"/>
                <a:ea typeface="Calibri"/>
                <a:cs typeface="Calibri"/>
                <a:sym typeface="Calibri"/>
              </a:rPr>
              <a:t>【</a:t>
            </a:r>
            <a:r>
              <a:rPr lang="ja-JP" altLang="en-US" sz="1800" dirty="0">
                <a:solidFill>
                  <a:srgbClr val="FF0000"/>
                </a:solidFill>
                <a:latin typeface="Calibri"/>
                <a:ea typeface="Calibri"/>
                <a:cs typeface="Calibri"/>
                <a:sym typeface="Calibri"/>
              </a:rPr>
              <a:t>留意点（担当者の方へ）</a:t>
            </a:r>
            <a:r>
              <a:rPr lang="en-US" altLang="ja-JP" sz="18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sz="1800" dirty="0" smtClean="0">
                <a:solidFill>
                  <a:srgbClr val="FF0000"/>
                </a:solidFill>
                <a:latin typeface="Calibri"/>
                <a:ea typeface="Calibri"/>
                <a:cs typeface="Calibri"/>
                <a:sym typeface="Calibri"/>
              </a:rPr>
              <a:t>※</a:t>
            </a:r>
            <a:r>
              <a:rPr lang="ja-JP" sz="1800" dirty="0">
                <a:solidFill>
                  <a:srgbClr val="FF0000"/>
                </a:solidFill>
                <a:latin typeface="Calibri"/>
                <a:ea typeface="Calibri"/>
                <a:cs typeface="Calibri"/>
                <a:sym typeface="Calibri"/>
              </a:rPr>
              <a:t>自校で特に課題が見られた問題（P４と同じ問題）を提示しどのよう</a:t>
            </a:r>
            <a:r>
              <a:rPr lang="ja-JP" sz="1800" dirty="0" smtClean="0">
                <a:solidFill>
                  <a:srgbClr val="FF0000"/>
                </a:solidFill>
                <a:latin typeface="Calibri"/>
                <a:ea typeface="Calibri"/>
                <a:cs typeface="Calibri"/>
                <a:sym typeface="Calibri"/>
              </a:rPr>
              <a:t>な</a:t>
            </a:r>
            <a:r>
              <a:rPr lang="ja-JP" altLang="en-US" sz="1800" dirty="0" smtClean="0">
                <a:solidFill>
                  <a:srgbClr val="FF0000"/>
                </a:solidFill>
                <a:latin typeface="Calibri"/>
                <a:ea typeface="Calibri"/>
                <a:cs typeface="Calibri"/>
                <a:sym typeface="Calibri"/>
              </a:rPr>
              <a:t>誤答</a:t>
            </a:r>
            <a:r>
              <a:rPr lang="ja-JP" sz="1800" dirty="0" smtClean="0">
                <a:solidFill>
                  <a:srgbClr val="FF0000"/>
                </a:solidFill>
                <a:latin typeface="Calibri"/>
                <a:ea typeface="Calibri"/>
                <a:cs typeface="Calibri"/>
                <a:sym typeface="Calibri"/>
              </a:rPr>
              <a:t>が</a:t>
            </a:r>
            <a:r>
              <a:rPr lang="ja-JP" sz="1800" dirty="0">
                <a:solidFill>
                  <a:srgbClr val="FF0000"/>
                </a:solidFill>
                <a:latin typeface="Calibri"/>
                <a:ea typeface="Calibri"/>
                <a:cs typeface="Calibri"/>
                <a:sym typeface="Calibri"/>
              </a:rPr>
              <a:t>多かったか</a:t>
            </a:r>
            <a:r>
              <a:rPr lang="ja-JP" sz="1800" dirty="0" smtClean="0">
                <a:solidFill>
                  <a:srgbClr val="FF0000"/>
                </a:solidFill>
                <a:latin typeface="Calibri"/>
                <a:ea typeface="Calibri"/>
                <a:cs typeface="Calibri"/>
                <a:sym typeface="Calibri"/>
              </a:rPr>
              <a:t>考え</a:t>
            </a:r>
            <a:r>
              <a:rPr lang="ja-JP" altLang="en-US" sz="1800" dirty="0" smtClean="0">
                <a:solidFill>
                  <a:srgbClr val="FF0000"/>
                </a:solidFill>
                <a:latin typeface="Calibri"/>
                <a:ea typeface="Calibri"/>
                <a:cs typeface="Calibri"/>
                <a:sym typeface="Calibri"/>
              </a:rPr>
              <a:t>ます</a:t>
            </a:r>
            <a:r>
              <a:rPr lang="ja-JP" sz="1800" dirty="0" smtClean="0">
                <a:solidFill>
                  <a:srgbClr val="FF0000"/>
                </a:solidFill>
                <a:latin typeface="Calibri"/>
                <a:ea typeface="Calibri"/>
                <a:cs typeface="Calibri"/>
                <a:sym typeface="Calibri"/>
              </a:rPr>
              <a:t>。</a:t>
            </a:r>
            <a:r>
              <a:rPr lang="ja-JP" sz="1800" dirty="0">
                <a:solidFill>
                  <a:srgbClr val="FF0000"/>
                </a:solidFill>
                <a:latin typeface="Calibri"/>
                <a:ea typeface="Calibri"/>
                <a:cs typeface="Calibri"/>
                <a:sym typeface="Calibri"/>
              </a:rPr>
              <a:t>（例の問題はＲ６全学調小算大問２（１））</a:t>
            </a:r>
            <a:endParaRPr sz="1800" dirty="0">
              <a:solidFill>
                <a:srgbClr val="FF0000"/>
              </a:solidFill>
              <a:latin typeface="Calibri"/>
              <a:ea typeface="Calibri"/>
              <a:cs typeface="Calibri"/>
              <a:sym typeface="Calibri"/>
            </a:endParaRPr>
          </a:p>
        </p:txBody>
      </p:sp>
      <p:sp>
        <p:nvSpPr>
          <p:cNvPr id="215" name="Google Shape;215;p6"/>
          <p:cNvSpPr txBox="1"/>
          <p:nvPr/>
        </p:nvSpPr>
        <p:spPr>
          <a:xfrm>
            <a:off x="208405" y="1352204"/>
            <a:ext cx="414834" cy="369332"/>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Calibri"/>
                <a:ea typeface="Calibri"/>
                <a:cs typeface="Calibri"/>
                <a:sym typeface="Calibri"/>
              </a:rPr>
              <a:t>例</a:t>
            </a:r>
            <a:endParaRPr sz="1800">
              <a:solidFill>
                <a:schemeClr val="dk1"/>
              </a:solidFill>
              <a:latin typeface="Calibri"/>
              <a:ea typeface="Calibri"/>
              <a:cs typeface="Calibri"/>
              <a:sym typeface="Calibri"/>
            </a:endParaRPr>
          </a:p>
        </p:txBody>
      </p:sp>
      <p:sp>
        <p:nvSpPr>
          <p:cNvPr id="216" name="Google Shape;216;p6"/>
          <p:cNvSpPr/>
          <p:nvPr/>
        </p:nvSpPr>
        <p:spPr>
          <a:xfrm>
            <a:off x="5196329" y="1775843"/>
            <a:ext cx="3657600" cy="3517899"/>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7" name="Google Shape;217;p6"/>
          <p:cNvGrpSpPr/>
          <p:nvPr/>
        </p:nvGrpSpPr>
        <p:grpSpPr>
          <a:xfrm>
            <a:off x="127000" y="1775843"/>
            <a:ext cx="4987924" cy="3517899"/>
            <a:chOff x="127000" y="1775843"/>
            <a:chExt cx="4987924" cy="3517899"/>
          </a:xfrm>
        </p:grpSpPr>
        <p:pic>
          <p:nvPicPr>
            <p:cNvPr id="218" name="Google Shape;218;p6"/>
            <p:cNvPicPr preferRelativeResize="0"/>
            <p:nvPr/>
          </p:nvPicPr>
          <p:blipFill rotWithShape="1">
            <a:blip r:embed="rId3">
              <a:alphaModFix/>
            </a:blip>
            <a:srcRect/>
            <a:stretch/>
          </p:blipFill>
          <p:spPr>
            <a:xfrm>
              <a:off x="208405" y="1921557"/>
              <a:ext cx="2290218" cy="3220046"/>
            </a:xfrm>
            <a:prstGeom prst="rect">
              <a:avLst/>
            </a:prstGeom>
            <a:noFill/>
            <a:ln>
              <a:noFill/>
            </a:ln>
          </p:spPr>
        </p:pic>
        <p:pic>
          <p:nvPicPr>
            <p:cNvPr id="219" name="Google Shape;219;p6"/>
            <p:cNvPicPr preferRelativeResize="0"/>
            <p:nvPr/>
          </p:nvPicPr>
          <p:blipFill rotWithShape="1">
            <a:blip r:embed="rId4">
              <a:alphaModFix/>
            </a:blip>
            <a:srcRect/>
            <a:stretch/>
          </p:blipFill>
          <p:spPr>
            <a:xfrm>
              <a:off x="2454275" y="2014816"/>
              <a:ext cx="2660649" cy="3126787"/>
            </a:xfrm>
            <a:prstGeom prst="rect">
              <a:avLst/>
            </a:prstGeom>
            <a:noFill/>
            <a:ln>
              <a:noFill/>
            </a:ln>
          </p:spPr>
        </p:pic>
        <p:sp>
          <p:nvSpPr>
            <p:cNvPr id="220" name="Google Shape;220;p6"/>
            <p:cNvSpPr/>
            <p:nvPr/>
          </p:nvSpPr>
          <p:spPr>
            <a:xfrm>
              <a:off x="127000" y="1775843"/>
              <a:ext cx="4987924" cy="3517899"/>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21" name="Google Shape;221;p6"/>
          <p:cNvPicPr preferRelativeResize="0"/>
          <p:nvPr/>
        </p:nvPicPr>
        <p:blipFill rotWithShape="1">
          <a:blip r:embed="rId5">
            <a:alphaModFix/>
          </a:blip>
          <a:srcRect b="38159"/>
          <a:stretch/>
        </p:blipFill>
        <p:spPr>
          <a:xfrm>
            <a:off x="685079" y="5516205"/>
            <a:ext cx="6890471" cy="1005927"/>
          </a:xfrm>
          <a:prstGeom prst="rect">
            <a:avLst/>
          </a:prstGeom>
          <a:noFill/>
          <a:ln>
            <a:noFill/>
          </a:ln>
        </p:spPr>
      </p:pic>
      <p:sp>
        <p:nvSpPr>
          <p:cNvPr id="222" name="Google Shape;222;p6"/>
          <p:cNvSpPr txBox="1"/>
          <p:nvPr/>
        </p:nvSpPr>
        <p:spPr>
          <a:xfrm>
            <a:off x="127000" y="5557681"/>
            <a:ext cx="9472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Calibri"/>
                <a:ea typeface="Calibri"/>
                <a:cs typeface="Calibri"/>
                <a:sym typeface="Calibri"/>
              </a:rPr>
              <a:t>解答例</a:t>
            </a:r>
            <a:endParaRPr sz="1100">
              <a:solidFill>
                <a:schemeClr val="dk1"/>
              </a:solidFill>
              <a:latin typeface="Calibri"/>
              <a:ea typeface="Calibri"/>
              <a:cs typeface="Calibri"/>
              <a:sym typeface="Calibri"/>
            </a:endParaRPr>
          </a:p>
        </p:txBody>
      </p:sp>
      <p:sp>
        <p:nvSpPr>
          <p:cNvPr id="223" name="Google Shape;223;p6"/>
          <p:cNvSpPr txBox="1"/>
          <p:nvPr/>
        </p:nvSpPr>
        <p:spPr>
          <a:xfrm>
            <a:off x="5247129" y="1835202"/>
            <a:ext cx="3414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solidFill>
                  <a:schemeClr val="dk1"/>
                </a:solidFill>
                <a:latin typeface="Calibri"/>
                <a:ea typeface="Calibri"/>
                <a:cs typeface="Calibri"/>
                <a:sym typeface="Calibri"/>
              </a:rPr>
              <a:t>どこでつまずいているか、予想してみましょう。</a:t>
            </a:r>
            <a:endParaRPr sz="1400">
              <a:solidFill>
                <a:schemeClr val="dk1"/>
              </a:solidFill>
              <a:latin typeface="Calibri"/>
              <a:ea typeface="Calibri"/>
              <a:cs typeface="Calibri"/>
              <a:sym typeface="Calibri"/>
            </a:endParaRPr>
          </a:p>
        </p:txBody>
      </p:sp>
      <p:sp>
        <p:nvSpPr>
          <p:cNvPr id="224" name="Google Shape;224;p6"/>
          <p:cNvSpPr txBox="1"/>
          <p:nvPr/>
        </p:nvSpPr>
        <p:spPr>
          <a:xfrm>
            <a:off x="0" y="-15322"/>
            <a:ext cx="9144000" cy="573000"/>
          </a:xfrm>
          <a:prstGeom prst="rect">
            <a:avLst/>
          </a:prstGeom>
          <a:solidFill>
            <a:schemeClr val="dk2"/>
          </a:solidFill>
          <a:ln>
            <a:noFill/>
          </a:ln>
        </p:spPr>
        <p:txBody>
          <a:bodyPr spcFirstLastPara="1" wrap="square" lIns="84400" tIns="42200" rIns="84400" bIns="42200" anchor="ctr" anchorCtr="0">
            <a:noAutofit/>
          </a:bodyPr>
          <a:lstStyle/>
          <a:p>
            <a:pPr marL="0" lvl="0" indent="0" algn="l" rtl="0">
              <a:spcBef>
                <a:spcPts val="0"/>
              </a:spcBef>
              <a:spcAft>
                <a:spcPts val="0"/>
              </a:spcAft>
              <a:buNone/>
            </a:pPr>
            <a:r>
              <a:rPr lang="ja-JP" sz="2600">
                <a:solidFill>
                  <a:schemeClr val="lt1"/>
                </a:solidFill>
              </a:rPr>
              <a:t>課題のあった問題（全国平均との差－○ポイント）</a:t>
            </a:r>
            <a:endParaRPr sz="2385" b="0">
              <a:solidFill>
                <a:schemeClr val="lt1"/>
              </a:solidFill>
              <a:latin typeface="Calibri"/>
              <a:ea typeface="Calibri"/>
              <a:cs typeface="Calibri"/>
              <a:sym typeface="Calibri"/>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6</a:t>
            </a:fld>
            <a:endParaRPr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7"/>
          <p:cNvSpPr txBox="1"/>
          <p:nvPr/>
        </p:nvSpPr>
        <p:spPr>
          <a:xfrm>
            <a:off x="0" y="160118"/>
            <a:ext cx="9144000" cy="52322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lt1"/>
                </a:solidFill>
                <a:latin typeface="Calibri"/>
                <a:ea typeface="Calibri"/>
                <a:cs typeface="Calibri"/>
                <a:sym typeface="Calibri"/>
              </a:rPr>
              <a:t>児童のつまずきがどこにあるか確認しましょう</a:t>
            </a:r>
            <a:endParaRPr sz="2800">
              <a:solidFill>
                <a:schemeClr val="lt1"/>
              </a:solidFill>
              <a:latin typeface="Calibri"/>
              <a:ea typeface="Calibri"/>
              <a:cs typeface="Calibri"/>
              <a:sym typeface="Calibri"/>
            </a:endParaRPr>
          </a:p>
        </p:txBody>
      </p:sp>
      <p:pic>
        <p:nvPicPr>
          <p:cNvPr id="231" name="Google Shape;231;p7"/>
          <p:cNvPicPr preferRelativeResize="0"/>
          <p:nvPr/>
        </p:nvPicPr>
        <p:blipFill rotWithShape="1">
          <a:blip r:embed="rId3">
            <a:alphaModFix/>
          </a:blip>
          <a:srcRect b="5414"/>
          <a:stretch/>
        </p:blipFill>
        <p:spPr>
          <a:xfrm>
            <a:off x="4851070" y="1392538"/>
            <a:ext cx="4186785" cy="303971"/>
          </a:xfrm>
          <a:prstGeom prst="rect">
            <a:avLst/>
          </a:prstGeom>
          <a:noFill/>
          <a:ln>
            <a:noFill/>
          </a:ln>
        </p:spPr>
      </p:pic>
      <p:sp>
        <p:nvSpPr>
          <p:cNvPr id="232" name="Google Shape;232;p7"/>
          <p:cNvSpPr txBox="1"/>
          <p:nvPr/>
        </p:nvSpPr>
        <p:spPr>
          <a:xfrm>
            <a:off x="353443" y="6330543"/>
            <a:ext cx="879666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※解答類型とは、児童生徒一人一人の具体的な解答状況を把握することができるように、設定する条件等に即して、解答を分類、整理したものです。（全学調「報告書」より）</a:t>
            </a:r>
            <a:endParaRPr sz="1200">
              <a:solidFill>
                <a:schemeClr val="dk1"/>
              </a:solidFill>
              <a:latin typeface="Calibri"/>
              <a:ea typeface="Calibri"/>
              <a:cs typeface="Calibri"/>
              <a:sym typeface="Calibri"/>
            </a:endParaRPr>
          </a:p>
        </p:txBody>
      </p:sp>
      <p:grpSp>
        <p:nvGrpSpPr>
          <p:cNvPr id="233" name="Google Shape;233;p7"/>
          <p:cNvGrpSpPr/>
          <p:nvPr/>
        </p:nvGrpSpPr>
        <p:grpSpPr>
          <a:xfrm>
            <a:off x="837973" y="1376125"/>
            <a:ext cx="7603089" cy="4954418"/>
            <a:chOff x="958841" y="1445840"/>
            <a:chExt cx="7603089" cy="4954418"/>
          </a:xfrm>
        </p:grpSpPr>
        <p:pic>
          <p:nvPicPr>
            <p:cNvPr id="234" name="Google Shape;234;p7"/>
            <p:cNvPicPr preferRelativeResize="0"/>
            <p:nvPr/>
          </p:nvPicPr>
          <p:blipFill rotWithShape="1">
            <a:blip r:embed="rId4">
              <a:alphaModFix/>
            </a:blip>
            <a:srcRect/>
            <a:stretch/>
          </p:blipFill>
          <p:spPr>
            <a:xfrm>
              <a:off x="958850" y="1835938"/>
              <a:ext cx="7483463" cy="4564320"/>
            </a:xfrm>
            <a:prstGeom prst="rect">
              <a:avLst/>
            </a:prstGeom>
            <a:noFill/>
            <a:ln>
              <a:noFill/>
            </a:ln>
          </p:spPr>
        </p:pic>
        <p:sp>
          <p:nvSpPr>
            <p:cNvPr id="235" name="Google Shape;235;p7"/>
            <p:cNvSpPr txBox="1"/>
            <p:nvPr/>
          </p:nvSpPr>
          <p:spPr>
            <a:xfrm>
              <a:off x="958841" y="1445840"/>
              <a:ext cx="1322700" cy="369300"/>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Calibri"/>
                  <a:ea typeface="Calibri"/>
                  <a:cs typeface="Calibri"/>
                  <a:sym typeface="Calibri"/>
                </a:rPr>
                <a:t>サンプル</a:t>
              </a:r>
              <a:endParaRPr sz="1800">
                <a:solidFill>
                  <a:schemeClr val="dk1"/>
                </a:solidFill>
                <a:latin typeface="Calibri"/>
                <a:ea typeface="Calibri"/>
                <a:cs typeface="Calibri"/>
                <a:sym typeface="Calibri"/>
              </a:endParaRPr>
            </a:p>
          </p:txBody>
        </p:sp>
        <p:sp>
          <p:nvSpPr>
            <p:cNvPr id="236" name="Google Shape;236;p7"/>
            <p:cNvSpPr/>
            <p:nvPr/>
          </p:nvSpPr>
          <p:spPr>
            <a:xfrm>
              <a:off x="2003413" y="4549520"/>
              <a:ext cx="6359537" cy="1578093"/>
            </a:xfrm>
            <a:prstGeom prst="roundRect">
              <a:avLst>
                <a:gd name="adj" fmla="val 16667"/>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0000"/>
                </a:solidFill>
                <a:latin typeface="Calibri"/>
                <a:ea typeface="Calibri"/>
                <a:cs typeface="Calibri"/>
                <a:sym typeface="Calibri"/>
              </a:endParaRPr>
            </a:p>
          </p:txBody>
        </p:sp>
        <p:sp>
          <p:nvSpPr>
            <p:cNvPr id="237" name="Google Shape;237;p7"/>
            <p:cNvSpPr/>
            <p:nvPr/>
          </p:nvSpPr>
          <p:spPr>
            <a:xfrm>
              <a:off x="4749666" y="2049436"/>
              <a:ext cx="3238634" cy="1434522"/>
            </a:xfrm>
            <a:prstGeom prst="roundRect">
              <a:avLst>
                <a:gd name="adj" fmla="val 16667"/>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0000"/>
                </a:solidFill>
                <a:latin typeface="Calibri"/>
                <a:ea typeface="Calibri"/>
                <a:cs typeface="Calibri"/>
                <a:sym typeface="Calibri"/>
              </a:endParaRPr>
            </a:p>
          </p:txBody>
        </p:sp>
        <p:sp>
          <p:nvSpPr>
            <p:cNvPr id="238" name="Google Shape;238;p7"/>
            <p:cNvSpPr txBox="1"/>
            <p:nvPr/>
          </p:nvSpPr>
          <p:spPr>
            <a:xfrm>
              <a:off x="6100956" y="3549319"/>
              <a:ext cx="246097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rgbClr val="0070C0"/>
                  </a:solidFill>
                  <a:latin typeface="Calibri"/>
                  <a:ea typeface="Calibri"/>
                  <a:cs typeface="Calibri"/>
                  <a:sym typeface="Calibri"/>
                </a:rPr>
                <a:t>誤答</a:t>
              </a:r>
              <a:endParaRPr sz="1200">
                <a:solidFill>
                  <a:srgbClr val="0070C0"/>
                </a:solidFill>
                <a:latin typeface="Calibri"/>
                <a:ea typeface="Calibri"/>
                <a:cs typeface="Calibri"/>
                <a:sym typeface="Calibri"/>
              </a:endParaRPr>
            </a:p>
          </p:txBody>
        </p:sp>
        <p:sp>
          <p:nvSpPr>
            <p:cNvPr id="239" name="Google Shape;239;p7"/>
            <p:cNvSpPr txBox="1"/>
            <p:nvPr/>
          </p:nvSpPr>
          <p:spPr>
            <a:xfrm>
              <a:off x="1331803" y="5217583"/>
              <a:ext cx="55597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rgbClr val="0070C0"/>
                  </a:solidFill>
                  <a:latin typeface="Calibri"/>
                  <a:ea typeface="Calibri"/>
                  <a:cs typeface="Calibri"/>
                  <a:sym typeface="Calibri"/>
                </a:rPr>
                <a:t>誤答</a:t>
              </a:r>
              <a:endParaRPr sz="1200">
                <a:solidFill>
                  <a:srgbClr val="0070C0"/>
                </a:solidFill>
                <a:latin typeface="Calibri"/>
                <a:ea typeface="Calibri"/>
                <a:cs typeface="Calibri"/>
                <a:sym typeface="Calibri"/>
              </a:endParaRPr>
            </a:p>
          </p:txBody>
        </p:sp>
        <p:sp>
          <p:nvSpPr>
            <p:cNvPr id="240" name="Google Shape;240;p7"/>
            <p:cNvSpPr/>
            <p:nvPr/>
          </p:nvSpPr>
          <p:spPr>
            <a:xfrm>
              <a:off x="4337050" y="2049436"/>
              <a:ext cx="412616" cy="1434522"/>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0000"/>
                </a:solidFill>
                <a:latin typeface="Calibri"/>
                <a:ea typeface="Calibri"/>
                <a:cs typeface="Calibri"/>
                <a:sym typeface="Calibri"/>
              </a:endParaRPr>
            </a:p>
          </p:txBody>
        </p:sp>
        <p:sp>
          <p:nvSpPr>
            <p:cNvPr id="241" name="Google Shape;241;p7"/>
            <p:cNvSpPr txBox="1"/>
            <p:nvPr/>
          </p:nvSpPr>
          <p:spPr>
            <a:xfrm>
              <a:off x="4275961" y="3536964"/>
              <a:ext cx="53479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rgbClr val="FF0000"/>
                  </a:solidFill>
                  <a:latin typeface="Calibri"/>
                  <a:ea typeface="Calibri"/>
                  <a:cs typeface="Calibri"/>
                  <a:sym typeface="Calibri"/>
                </a:rPr>
                <a:t>正答</a:t>
              </a:r>
              <a:endParaRPr sz="1200">
                <a:solidFill>
                  <a:srgbClr val="FF0000"/>
                </a:solidFill>
                <a:latin typeface="Calibri"/>
                <a:ea typeface="Calibri"/>
                <a:cs typeface="Calibri"/>
                <a:sym typeface="Calibri"/>
              </a:endParaRPr>
            </a:p>
          </p:txBody>
        </p:sp>
        <p:sp>
          <p:nvSpPr>
            <p:cNvPr id="242" name="Google Shape;242;p7"/>
            <p:cNvSpPr/>
            <p:nvPr/>
          </p:nvSpPr>
          <p:spPr>
            <a:xfrm>
              <a:off x="8015281" y="2766697"/>
              <a:ext cx="374650" cy="740413"/>
            </a:xfrm>
            <a:prstGeom prst="roundRect">
              <a:avLst>
                <a:gd name="adj" fmla="val 16667"/>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0000"/>
                </a:solidFill>
                <a:latin typeface="Calibri"/>
                <a:ea typeface="Calibri"/>
                <a:cs typeface="Calibri"/>
                <a:sym typeface="Calibri"/>
              </a:endParaRPr>
            </a:p>
          </p:txBody>
        </p:sp>
        <p:sp>
          <p:nvSpPr>
            <p:cNvPr id="243" name="Google Shape;243;p7"/>
            <p:cNvSpPr txBox="1"/>
            <p:nvPr/>
          </p:nvSpPr>
          <p:spPr>
            <a:xfrm>
              <a:off x="7878686" y="3536964"/>
              <a:ext cx="68324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rgbClr val="00B050"/>
                  </a:solidFill>
                  <a:latin typeface="Calibri"/>
                  <a:ea typeface="Calibri"/>
                  <a:cs typeface="Calibri"/>
                  <a:sym typeface="Calibri"/>
                </a:rPr>
                <a:t>無解答</a:t>
              </a:r>
              <a:endParaRPr sz="1200">
                <a:solidFill>
                  <a:srgbClr val="0070C0"/>
                </a:solidFill>
                <a:latin typeface="Calibri"/>
                <a:ea typeface="Calibri"/>
                <a:cs typeface="Calibri"/>
                <a:sym typeface="Calibri"/>
              </a:endParaRPr>
            </a:p>
          </p:txBody>
        </p:sp>
        <p:sp>
          <p:nvSpPr>
            <p:cNvPr id="244" name="Google Shape;244;p7"/>
            <p:cNvSpPr/>
            <p:nvPr/>
          </p:nvSpPr>
          <p:spPr>
            <a:xfrm>
              <a:off x="2003413" y="4372057"/>
              <a:ext cx="6359538" cy="156705"/>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0000"/>
                </a:solidFill>
                <a:latin typeface="Calibri"/>
                <a:ea typeface="Calibri"/>
                <a:cs typeface="Calibri"/>
                <a:sym typeface="Calibri"/>
              </a:endParaRPr>
            </a:p>
          </p:txBody>
        </p:sp>
      </p:grpSp>
      <p:sp>
        <p:nvSpPr>
          <p:cNvPr id="245" name="Google Shape;245;p7"/>
          <p:cNvSpPr/>
          <p:nvPr/>
        </p:nvSpPr>
        <p:spPr>
          <a:xfrm>
            <a:off x="1882545" y="6061474"/>
            <a:ext cx="6359538" cy="156705"/>
          </a:xfrm>
          <a:prstGeom prst="roundRect">
            <a:avLst>
              <a:gd name="adj" fmla="val 16667"/>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0000"/>
              </a:solidFill>
              <a:latin typeface="Calibri"/>
              <a:ea typeface="Calibri"/>
              <a:cs typeface="Calibri"/>
              <a:sym typeface="Calibri"/>
            </a:endParaRPr>
          </a:p>
        </p:txBody>
      </p:sp>
      <p:sp>
        <p:nvSpPr>
          <p:cNvPr id="246" name="Google Shape;246;p7"/>
          <p:cNvSpPr txBox="1"/>
          <p:nvPr/>
        </p:nvSpPr>
        <p:spPr>
          <a:xfrm>
            <a:off x="1218437" y="6001326"/>
            <a:ext cx="68324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rgbClr val="00B050"/>
                </a:solidFill>
                <a:latin typeface="Calibri"/>
                <a:ea typeface="Calibri"/>
                <a:cs typeface="Calibri"/>
                <a:sym typeface="Calibri"/>
              </a:rPr>
              <a:t>無解答</a:t>
            </a:r>
            <a:endParaRPr sz="1200">
              <a:solidFill>
                <a:srgbClr val="0070C0"/>
              </a:solidFill>
              <a:latin typeface="Calibri"/>
              <a:ea typeface="Calibri"/>
              <a:cs typeface="Calibri"/>
              <a:sym typeface="Calibri"/>
            </a:endParaRPr>
          </a:p>
        </p:txBody>
      </p:sp>
      <p:sp>
        <p:nvSpPr>
          <p:cNvPr id="247" name="Google Shape;247;p7"/>
          <p:cNvSpPr txBox="1"/>
          <p:nvPr/>
        </p:nvSpPr>
        <p:spPr>
          <a:xfrm>
            <a:off x="1168158" y="4242194"/>
            <a:ext cx="53479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rgbClr val="FF0000"/>
                </a:solidFill>
                <a:latin typeface="Calibri"/>
                <a:ea typeface="Calibri"/>
                <a:cs typeface="Calibri"/>
                <a:sym typeface="Calibri"/>
              </a:rPr>
              <a:t>正答</a:t>
            </a:r>
            <a:endParaRPr sz="1200">
              <a:solidFill>
                <a:srgbClr val="FF0000"/>
              </a:solidFill>
              <a:latin typeface="Calibri"/>
              <a:ea typeface="Calibri"/>
              <a:cs typeface="Calibri"/>
              <a:sym typeface="Calibri"/>
            </a:endParaRPr>
          </a:p>
        </p:txBody>
      </p:sp>
      <p:sp>
        <p:nvSpPr>
          <p:cNvPr id="248" name="Google Shape;248;p7"/>
          <p:cNvSpPr txBox="1"/>
          <p:nvPr/>
        </p:nvSpPr>
        <p:spPr>
          <a:xfrm>
            <a:off x="7206050" y="1758572"/>
            <a:ext cx="132276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Calibri"/>
                <a:ea typeface="Calibri"/>
                <a:cs typeface="Calibri"/>
                <a:sym typeface="Calibri"/>
              </a:rPr>
              <a:t>※数値は反応率</a:t>
            </a:r>
            <a:endParaRPr sz="1100">
              <a:solidFill>
                <a:schemeClr val="dk1"/>
              </a:solidFill>
              <a:latin typeface="Calibri"/>
              <a:ea typeface="Calibri"/>
              <a:cs typeface="Calibri"/>
              <a:sym typeface="Calibri"/>
            </a:endParaRPr>
          </a:p>
        </p:txBody>
      </p:sp>
      <p:sp>
        <p:nvSpPr>
          <p:cNvPr id="2" name="スライド番号プレースホルダー 1"/>
          <p:cNvSpPr>
            <a:spLocks noGrp="1"/>
          </p:cNvSpPr>
          <p:nvPr>
            <p:ph type="sldNum" idx="12"/>
          </p:nvPr>
        </p:nvSpPr>
        <p:spPr>
          <a:xfrm>
            <a:off x="6567715" y="6445330"/>
            <a:ext cx="2133600" cy="365125"/>
          </a:xfrm>
        </p:spPr>
        <p:txBody>
          <a:bodyPr/>
          <a:lstStyle/>
          <a:p>
            <a:pPr marL="0" lvl="0" indent="0" algn="r" rtl="0">
              <a:spcBef>
                <a:spcPts val="0"/>
              </a:spcBef>
              <a:spcAft>
                <a:spcPts val="0"/>
              </a:spcAft>
              <a:buNone/>
            </a:pPr>
            <a:fld id="{00000000-1234-1234-1234-123412341234}" type="slidenum">
              <a:rPr lang="en-US" altLang="ja-JP" smtClean="0"/>
              <a:t>7</a:t>
            </a:fld>
            <a:endParaRPr lang="ja-JP" altLang="en-US" dirty="0"/>
          </a:p>
        </p:txBody>
      </p:sp>
      <p:sp>
        <p:nvSpPr>
          <p:cNvPr id="230" name="Google Shape;230;p7"/>
          <p:cNvSpPr txBox="1"/>
          <p:nvPr/>
        </p:nvSpPr>
        <p:spPr>
          <a:xfrm>
            <a:off x="2273206" y="745401"/>
            <a:ext cx="6764649" cy="923289"/>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US" altLang="ja-JP" sz="1800" dirty="0">
                <a:solidFill>
                  <a:srgbClr val="FF0000"/>
                </a:solidFill>
                <a:latin typeface="Calibri"/>
                <a:ea typeface="Calibri"/>
                <a:cs typeface="Calibri"/>
                <a:sym typeface="Calibri"/>
              </a:rPr>
              <a:t>【</a:t>
            </a:r>
            <a:r>
              <a:rPr lang="ja-JP" altLang="en-US" sz="1800" dirty="0">
                <a:solidFill>
                  <a:srgbClr val="FF0000"/>
                </a:solidFill>
                <a:latin typeface="Calibri"/>
                <a:ea typeface="Calibri"/>
                <a:cs typeface="Calibri"/>
                <a:sym typeface="Calibri"/>
              </a:rPr>
              <a:t>留意点（担当者の方へ）</a:t>
            </a:r>
            <a:r>
              <a:rPr lang="en-US" altLang="ja-JP" sz="18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sz="1800" dirty="0" smtClean="0">
                <a:solidFill>
                  <a:srgbClr val="FF0000"/>
                </a:solidFill>
                <a:latin typeface="Calibri"/>
                <a:ea typeface="Calibri"/>
                <a:cs typeface="Calibri"/>
                <a:sym typeface="Calibri"/>
              </a:rPr>
              <a:t>※</a:t>
            </a:r>
            <a:r>
              <a:rPr lang="ja-JP" sz="1800" dirty="0">
                <a:solidFill>
                  <a:srgbClr val="FF0000"/>
                </a:solidFill>
                <a:latin typeface="Calibri"/>
                <a:ea typeface="Calibri"/>
                <a:cs typeface="Calibri"/>
                <a:sym typeface="Calibri"/>
              </a:rPr>
              <a:t>各校に配付されている問題別（解答類型）調査結果から該当問題の解答類型と反応率を提示し、解答の傾向を</a:t>
            </a:r>
            <a:r>
              <a:rPr lang="ja-JP" sz="1800" dirty="0" smtClean="0">
                <a:solidFill>
                  <a:srgbClr val="FF0000"/>
                </a:solidFill>
                <a:latin typeface="Calibri"/>
                <a:ea typeface="Calibri"/>
                <a:cs typeface="Calibri"/>
                <a:sym typeface="Calibri"/>
              </a:rPr>
              <a:t>とらえ</a:t>
            </a:r>
            <a:r>
              <a:rPr lang="ja-JP" altLang="en-US" sz="1800" dirty="0" smtClean="0">
                <a:solidFill>
                  <a:srgbClr val="FF0000"/>
                </a:solidFill>
                <a:latin typeface="Calibri"/>
                <a:ea typeface="Calibri"/>
                <a:cs typeface="Calibri"/>
                <a:sym typeface="Calibri"/>
              </a:rPr>
              <a:t>ます</a:t>
            </a:r>
            <a:r>
              <a:rPr lang="ja-JP" sz="1800" dirty="0" smtClean="0">
                <a:solidFill>
                  <a:srgbClr val="FF0000"/>
                </a:solidFill>
                <a:latin typeface="Calibri"/>
                <a:ea typeface="Calibri"/>
                <a:cs typeface="Calibri"/>
                <a:sym typeface="Calibri"/>
              </a:rPr>
              <a:t>。</a:t>
            </a:r>
            <a:endParaRPr sz="1800" dirty="0">
              <a:solidFill>
                <a:srgbClr val="FF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8"/>
          <p:cNvSpPr txBox="1"/>
          <p:nvPr/>
        </p:nvSpPr>
        <p:spPr>
          <a:xfrm>
            <a:off x="57150" y="719980"/>
            <a:ext cx="9220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t>先ほどの予想と</a:t>
            </a:r>
            <a:r>
              <a:rPr lang="ja-JP" sz="1800" dirty="0">
                <a:solidFill>
                  <a:srgbClr val="000000"/>
                </a:solidFill>
                <a:latin typeface="Arial"/>
                <a:ea typeface="Arial"/>
                <a:cs typeface="Arial"/>
                <a:sym typeface="Arial"/>
              </a:rPr>
              <a:t>誤答例から</a:t>
            </a:r>
            <a:r>
              <a:rPr lang="ja-JP" sz="1800" dirty="0"/>
              <a:t>考えた</a:t>
            </a:r>
            <a:r>
              <a:rPr lang="ja-JP" sz="1800" dirty="0">
                <a:solidFill>
                  <a:srgbClr val="000000"/>
                </a:solidFill>
                <a:latin typeface="Arial"/>
                <a:ea typeface="Arial"/>
                <a:cs typeface="Arial"/>
                <a:sym typeface="Arial"/>
              </a:rPr>
              <a:t>児童生徒</a:t>
            </a:r>
            <a:r>
              <a:rPr lang="ja-JP" sz="1800" dirty="0"/>
              <a:t>の</a:t>
            </a:r>
            <a:r>
              <a:rPr lang="ja-JP" sz="1800" dirty="0">
                <a:solidFill>
                  <a:srgbClr val="000000"/>
                </a:solidFill>
                <a:latin typeface="Arial"/>
                <a:ea typeface="Arial"/>
                <a:cs typeface="Arial"/>
                <a:sym typeface="Arial"/>
              </a:rPr>
              <a:t>つまず</a:t>
            </a:r>
            <a:r>
              <a:rPr lang="ja-JP" sz="1800" dirty="0"/>
              <a:t>きを基に、</a:t>
            </a:r>
            <a:r>
              <a:rPr lang="ja-JP" sz="1800" dirty="0">
                <a:solidFill>
                  <a:srgbClr val="000000"/>
                </a:solidFill>
                <a:latin typeface="Arial"/>
                <a:ea typeface="Arial"/>
                <a:cs typeface="Arial"/>
                <a:sym typeface="Arial"/>
              </a:rPr>
              <a:t>算数</a:t>
            </a:r>
            <a:r>
              <a:rPr lang="ja-JP" sz="1800" dirty="0"/>
              <a:t>や</a:t>
            </a:r>
            <a:r>
              <a:rPr lang="ja-JP" sz="1800" dirty="0" smtClean="0"/>
              <a:t>教科</a:t>
            </a:r>
            <a:r>
              <a:rPr lang="ja-JP" altLang="en-US" sz="1800" dirty="0" smtClean="0"/>
              <a:t>等</a:t>
            </a:r>
            <a:r>
              <a:rPr lang="ja-JP" sz="1800" dirty="0" smtClean="0"/>
              <a:t>横断的</a:t>
            </a:r>
            <a:r>
              <a:rPr lang="ja-JP" sz="1800" dirty="0"/>
              <a:t>に身に付けさせる必要のある</a:t>
            </a:r>
            <a:r>
              <a:rPr lang="ja-JP" sz="1800" dirty="0">
                <a:solidFill>
                  <a:srgbClr val="000000"/>
                </a:solidFill>
                <a:latin typeface="Arial"/>
                <a:ea typeface="Arial"/>
                <a:cs typeface="Arial"/>
                <a:sym typeface="Arial"/>
              </a:rPr>
              <a:t>力</a:t>
            </a:r>
            <a:r>
              <a:rPr lang="ja-JP" sz="1800" dirty="0"/>
              <a:t>について考えましょう</a:t>
            </a:r>
            <a:r>
              <a:rPr lang="ja-JP" sz="1800" dirty="0">
                <a:solidFill>
                  <a:srgbClr val="000000"/>
                </a:solidFill>
                <a:latin typeface="Arial"/>
                <a:ea typeface="Arial"/>
                <a:cs typeface="Arial"/>
                <a:sym typeface="Arial"/>
              </a:rPr>
              <a:t>。</a:t>
            </a:r>
            <a:endParaRPr sz="1800" dirty="0">
              <a:solidFill>
                <a:srgbClr val="000000"/>
              </a:solidFill>
              <a:latin typeface="Arial"/>
              <a:ea typeface="Arial"/>
              <a:cs typeface="Arial"/>
              <a:sym typeface="Arial"/>
            </a:endParaRPr>
          </a:p>
        </p:txBody>
      </p:sp>
      <p:sp>
        <p:nvSpPr>
          <p:cNvPr id="254" name="Google Shape;254;p8"/>
          <p:cNvSpPr/>
          <p:nvPr/>
        </p:nvSpPr>
        <p:spPr>
          <a:xfrm>
            <a:off x="182247" y="1479550"/>
            <a:ext cx="8690606" cy="517525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8"/>
          <p:cNvSpPr txBox="1"/>
          <p:nvPr/>
        </p:nvSpPr>
        <p:spPr>
          <a:xfrm>
            <a:off x="3725839" y="1579851"/>
            <a:ext cx="5068776" cy="1200288"/>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US" altLang="ja-JP" sz="1800" dirty="0">
                <a:solidFill>
                  <a:srgbClr val="FF0000"/>
                </a:solidFill>
                <a:latin typeface="Calibri"/>
                <a:ea typeface="Calibri"/>
                <a:cs typeface="Calibri"/>
                <a:sym typeface="Calibri"/>
              </a:rPr>
              <a:t>【</a:t>
            </a:r>
            <a:r>
              <a:rPr lang="ja-JP" altLang="en-US" sz="1800" dirty="0">
                <a:solidFill>
                  <a:srgbClr val="FF0000"/>
                </a:solidFill>
                <a:latin typeface="Calibri"/>
                <a:ea typeface="Calibri"/>
                <a:cs typeface="Calibri"/>
                <a:sym typeface="Calibri"/>
              </a:rPr>
              <a:t>留意点（担当者の方へ）</a:t>
            </a:r>
            <a:r>
              <a:rPr lang="en-US" altLang="ja-JP" sz="18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sz="1800" dirty="0" smtClean="0">
                <a:solidFill>
                  <a:srgbClr val="FF0000"/>
                </a:solidFill>
                <a:latin typeface="Calibri"/>
                <a:ea typeface="Calibri"/>
                <a:cs typeface="Calibri"/>
                <a:sym typeface="Calibri"/>
              </a:rPr>
              <a:t>※</a:t>
            </a:r>
            <a:r>
              <a:rPr lang="ja-JP" sz="1800" dirty="0">
                <a:solidFill>
                  <a:srgbClr val="FF0000"/>
                </a:solidFill>
                <a:latin typeface="Calibri"/>
                <a:ea typeface="Calibri"/>
                <a:cs typeface="Calibri"/>
                <a:sym typeface="Calibri"/>
              </a:rPr>
              <a:t>該当</a:t>
            </a:r>
            <a:r>
              <a:rPr lang="ja-JP" sz="1800" dirty="0" smtClean="0">
                <a:solidFill>
                  <a:srgbClr val="FF0000"/>
                </a:solidFill>
                <a:latin typeface="Calibri"/>
                <a:ea typeface="Calibri"/>
                <a:cs typeface="Calibri"/>
                <a:sym typeface="Calibri"/>
              </a:rPr>
              <a:t>学年</a:t>
            </a:r>
            <a:r>
              <a:rPr lang="ja-JP" altLang="en-US" sz="1800" dirty="0" smtClean="0">
                <a:solidFill>
                  <a:srgbClr val="FF0000"/>
                </a:solidFill>
                <a:latin typeface="Calibri"/>
                <a:ea typeface="Calibri"/>
                <a:cs typeface="Calibri"/>
                <a:sym typeface="Calibri"/>
              </a:rPr>
              <a:t>（教科）</a:t>
            </a:r>
            <a:r>
              <a:rPr lang="ja-JP" sz="1800" dirty="0" smtClean="0">
                <a:solidFill>
                  <a:srgbClr val="FF0000"/>
                </a:solidFill>
                <a:latin typeface="Calibri"/>
                <a:ea typeface="Calibri"/>
                <a:cs typeface="Calibri"/>
                <a:sym typeface="Calibri"/>
              </a:rPr>
              <a:t>だけで</a:t>
            </a:r>
            <a:r>
              <a:rPr lang="ja-JP" sz="1800" dirty="0">
                <a:solidFill>
                  <a:srgbClr val="FF0000"/>
                </a:solidFill>
                <a:latin typeface="Calibri"/>
                <a:ea typeface="Calibri"/>
                <a:cs typeface="Calibri"/>
                <a:sym typeface="Calibri"/>
              </a:rPr>
              <a:t>なく、下学年で付けたい力や</a:t>
            </a:r>
            <a:r>
              <a:rPr lang="ja-JP" sz="1800" dirty="0" smtClean="0">
                <a:solidFill>
                  <a:srgbClr val="FF0000"/>
                </a:solidFill>
                <a:latin typeface="Calibri"/>
                <a:ea typeface="Calibri"/>
                <a:cs typeface="Calibri"/>
                <a:sym typeface="Calibri"/>
              </a:rPr>
              <a:t>教科</a:t>
            </a:r>
            <a:r>
              <a:rPr lang="ja-JP" altLang="en-US" sz="1800" dirty="0" smtClean="0">
                <a:solidFill>
                  <a:srgbClr val="FF0000"/>
                </a:solidFill>
                <a:latin typeface="Calibri"/>
                <a:ea typeface="Calibri"/>
                <a:cs typeface="Calibri"/>
                <a:sym typeface="Calibri"/>
              </a:rPr>
              <a:t>横断的に</a:t>
            </a:r>
            <a:r>
              <a:rPr lang="ja-JP" sz="1800" dirty="0" smtClean="0">
                <a:solidFill>
                  <a:srgbClr val="FF0000"/>
                </a:solidFill>
                <a:latin typeface="Calibri"/>
                <a:ea typeface="Calibri"/>
                <a:cs typeface="Calibri"/>
                <a:sym typeface="Calibri"/>
              </a:rPr>
              <a:t>付けたい</a:t>
            </a:r>
            <a:r>
              <a:rPr lang="ja-JP" sz="1800" dirty="0">
                <a:solidFill>
                  <a:srgbClr val="FF0000"/>
                </a:solidFill>
                <a:latin typeface="Calibri"/>
                <a:ea typeface="Calibri"/>
                <a:cs typeface="Calibri"/>
                <a:sym typeface="Calibri"/>
              </a:rPr>
              <a:t>力等についても話題</a:t>
            </a:r>
            <a:r>
              <a:rPr lang="ja-JP" sz="1800" dirty="0" smtClean="0">
                <a:solidFill>
                  <a:srgbClr val="FF0000"/>
                </a:solidFill>
                <a:latin typeface="Calibri"/>
                <a:ea typeface="Calibri"/>
                <a:cs typeface="Calibri"/>
                <a:sym typeface="Calibri"/>
              </a:rPr>
              <a:t>に</a:t>
            </a:r>
            <a:r>
              <a:rPr lang="ja-JP" altLang="en-US" sz="1800" dirty="0" smtClean="0">
                <a:solidFill>
                  <a:srgbClr val="FF0000"/>
                </a:solidFill>
                <a:latin typeface="Calibri"/>
                <a:ea typeface="Calibri"/>
                <a:cs typeface="Calibri"/>
                <a:sym typeface="Calibri"/>
              </a:rPr>
              <a:t>します</a:t>
            </a:r>
            <a:r>
              <a:rPr lang="ja-JP" sz="1800" dirty="0" smtClean="0">
                <a:solidFill>
                  <a:srgbClr val="FF0000"/>
                </a:solidFill>
                <a:latin typeface="Calibri"/>
                <a:ea typeface="Calibri"/>
                <a:cs typeface="Calibri"/>
                <a:sym typeface="Calibri"/>
              </a:rPr>
              <a:t>。</a:t>
            </a:r>
            <a:r>
              <a:rPr lang="ja-JP" altLang="en-US" sz="1800" dirty="0" smtClean="0">
                <a:solidFill>
                  <a:srgbClr val="FF0000"/>
                </a:solidFill>
                <a:latin typeface="Calibri"/>
                <a:ea typeface="Calibri"/>
                <a:cs typeface="Calibri"/>
                <a:sym typeface="Calibri"/>
              </a:rPr>
              <a:t>（ワークシート①活用）</a:t>
            </a:r>
            <a:endParaRPr sz="1800" dirty="0">
              <a:solidFill>
                <a:srgbClr val="FF0000"/>
              </a:solidFill>
              <a:latin typeface="Calibri"/>
              <a:ea typeface="Calibri"/>
              <a:cs typeface="Calibri"/>
              <a:sym typeface="Calibri"/>
            </a:endParaRPr>
          </a:p>
        </p:txBody>
      </p:sp>
      <p:sp>
        <p:nvSpPr>
          <p:cNvPr id="256" name="Google Shape;256;p8"/>
          <p:cNvSpPr txBox="1"/>
          <p:nvPr/>
        </p:nvSpPr>
        <p:spPr>
          <a:xfrm>
            <a:off x="0" y="33903"/>
            <a:ext cx="9144000" cy="573000"/>
          </a:xfrm>
          <a:prstGeom prst="rect">
            <a:avLst/>
          </a:prstGeom>
          <a:solidFill>
            <a:schemeClr val="dk2"/>
          </a:solidFill>
          <a:ln>
            <a:noFill/>
          </a:ln>
        </p:spPr>
        <p:txBody>
          <a:bodyPr spcFirstLastPara="1" wrap="square" lIns="84400" tIns="42200" rIns="84400" bIns="42200" anchor="ctr" anchorCtr="0">
            <a:noAutofit/>
          </a:bodyPr>
          <a:lstStyle/>
          <a:p>
            <a:pPr marL="0" lvl="0" indent="0" algn="l" rtl="0">
              <a:spcBef>
                <a:spcPts val="0"/>
              </a:spcBef>
              <a:spcAft>
                <a:spcPts val="0"/>
              </a:spcAft>
              <a:buClr>
                <a:schemeClr val="dk1"/>
              </a:buClr>
              <a:buFont typeface="Arial"/>
              <a:buNone/>
            </a:pPr>
            <a:r>
              <a:rPr lang="ja-JP" sz="2600">
                <a:solidFill>
                  <a:schemeClr val="lt1"/>
                </a:solidFill>
                <a:latin typeface="Calibri"/>
                <a:ea typeface="Calibri"/>
                <a:cs typeface="Calibri"/>
                <a:sym typeface="Calibri"/>
              </a:rPr>
              <a:t>誤答例から考える本校の改善に向けた取組について①</a:t>
            </a:r>
            <a:endParaRPr sz="2385">
              <a:solidFill>
                <a:schemeClr val="lt1"/>
              </a:solidFill>
              <a:latin typeface="Calibri"/>
              <a:ea typeface="Calibri"/>
              <a:cs typeface="Calibri"/>
              <a:sym typeface="Calibri"/>
            </a:endParaRPr>
          </a:p>
        </p:txBody>
      </p:sp>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8</a:t>
            </a:fld>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9"/>
          <p:cNvSpPr txBox="1"/>
          <p:nvPr/>
        </p:nvSpPr>
        <p:spPr>
          <a:xfrm>
            <a:off x="216668" y="1954737"/>
            <a:ext cx="4077405"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ja-JP" sz="2200" b="0" i="0" u="none" strike="noStrike" cap="none" dirty="0">
                <a:solidFill>
                  <a:srgbClr val="000000"/>
                </a:solidFill>
                <a:latin typeface="Arial"/>
                <a:ea typeface="Arial"/>
                <a:cs typeface="Arial"/>
                <a:sym typeface="Arial"/>
              </a:rPr>
              <a:t>　学校（学年）として取り組むこと</a:t>
            </a:r>
            <a:endParaRPr dirty="0"/>
          </a:p>
        </p:txBody>
      </p:sp>
      <p:sp>
        <p:nvSpPr>
          <p:cNvPr id="262" name="Google Shape;262;p9"/>
          <p:cNvSpPr/>
          <p:nvPr/>
        </p:nvSpPr>
        <p:spPr>
          <a:xfrm>
            <a:off x="264207" y="1796834"/>
            <a:ext cx="4219658" cy="4758201"/>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9"/>
          <p:cNvSpPr/>
          <p:nvPr/>
        </p:nvSpPr>
        <p:spPr>
          <a:xfrm>
            <a:off x="4639530" y="1796835"/>
            <a:ext cx="4364985" cy="4758200"/>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264" name="Google Shape;264;p9"/>
          <p:cNvSpPr txBox="1"/>
          <p:nvPr/>
        </p:nvSpPr>
        <p:spPr>
          <a:xfrm>
            <a:off x="4639523" y="1954725"/>
            <a:ext cx="42198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ja-JP" sz="2200" b="0" i="0" u="none" strike="noStrike" cap="none" dirty="0">
                <a:solidFill>
                  <a:srgbClr val="000000"/>
                </a:solidFill>
                <a:latin typeface="Arial"/>
                <a:ea typeface="Arial"/>
                <a:cs typeface="Arial"/>
                <a:sym typeface="Arial"/>
              </a:rPr>
              <a:t>　</a:t>
            </a:r>
            <a:r>
              <a:rPr lang="ja-JP" sz="2200" b="0" i="0" u="none" strike="noStrike" cap="none" dirty="0" smtClean="0">
                <a:solidFill>
                  <a:srgbClr val="000000"/>
                </a:solidFill>
                <a:latin typeface="Arial"/>
                <a:ea typeface="Arial"/>
                <a:cs typeface="Arial"/>
                <a:sym typeface="Arial"/>
              </a:rPr>
              <a:t>学級</a:t>
            </a:r>
            <a:r>
              <a:rPr lang="ja-JP" altLang="en-US" sz="2200" b="0" i="0" u="none" strike="noStrike" cap="none" dirty="0" smtClean="0">
                <a:solidFill>
                  <a:srgbClr val="000000"/>
                </a:solidFill>
                <a:latin typeface="Arial"/>
                <a:ea typeface="Arial"/>
                <a:cs typeface="Arial"/>
                <a:sym typeface="Arial"/>
              </a:rPr>
              <a:t>（教科）</a:t>
            </a:r>
            <a:r>
              <a:rPr lang="ja-JP" sz="2200" b="0" i="0" u="none" strike="noStrike" cap="none" dirty="0" smtClean="0">
                <a:solidFill>
                  <a:srgbClr val="000000"/>
                </a:solidFill>
                <a:latin typeface="Arial"/>
                <a:ea typeface="Arial"/>
                <a:cs typeface="Arial"/>
                <a:sym typeface="Arial"/>
              </a:rPr>
              <a:t>と</a:t>
            </a:r>
            <a:r>
              <a:rPr lang="ja-JP" sz="2200" b="0" i="0" u="none" strike="noStrike" cap="none" dirty="0">
                <a:solidFill>
                  <a:srgbClr val="000000"/>
                </a:solidFill>
                <a:latin typeface="Arial"/>
                <a:ea typeface="Arial"/>
                <a:cs typeface="Arial"/>
                <a:sym typeface="Arial"/>
              </a:rPr>
              <a:t>して取り組むこと</a:t>
            </a:r>
            <a:endParaRPr dirty="0"/>
          </a:p>
        </p:txBody>
      </p:sp>
      <p:sp>
        <p:nvSpPr>
          <p:cNvPr id="265" name="Google Shape;265;p9"/>
          <p:cNvSpPr/>
          <p:nvPr/>
        </p:nvSpPr>
        <p:spPr>
          <a:xfrm>
            <a:off x="216668" y="834389"/>
            <a:ext cx="88461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rgbClr val="000000"/>
                </a:solidFill>
                <a:latin typeface="Arial"/>
                <a:ea typeface="Arial"/>
                <a:cs typeface="Arial"/>
                <a:sym typeface="Arial"/>
              </a:rPr>
              <a:t>児童</a:t>
            </a:r>
            <a:r>
              <a:rPr lang="ja-JP" sz="2000" dirty="0" smtClean="0">
                <a:solidFill>
                  <a:srgbClr val="000000"/>
                </a:solidFill>
                <a:latin typeface="Arial"/>
                <a:ea typeface="Arial"/>
                <a:cs typeface="Arial"/>
                <a:sym typeface="Arial"/>
              </a:rPr>
              <a:t>生徒に</a:t>
            </a:r>
            <a:r>
              <a:rPr lang="ja-JP" sz="2000" dirty="0">
                <a:solidFill>
                  <a:srgbClr val="000000"/>
                </a:solidFill>
                <a:latin typeface="Arial"/>
                <a:ea typeface="Arial"/>
                <a:cs typeface="Arial"/>
                <a:sym typeface="Arial"/>
              </a:rPr>
              <a:t>必要な力を身に付けるために、</a:t>
            </a:r>
            <a:r>
              <a:rPr lang="ja-JP" sz="2000" dirty="0"/>
              <a:t>授業改善の</a:t>
            </a:r>
            <a:r>
              <a:rPr lang="ja-JP" sz="2000" dirty="0" smtClean="0"/>
              <a:t>取組</a:t>
            </a:r>
            <a:r>
              <a:rPr lang="ja-JP" altLang="en-US" sz="2000" dirty="0" smtClean="0"/>
              <a:t>について意見を交流しまし</a:t>
            </a:r>
            <a:r>
              <a:rPr lang="ja-JP" sz="2000" dirty="0" smtClean="0"/>
              <a:t>ょう</a:t>
            </a:r>
            <a:r>
              <a:rPr lang="ja-JP" sz="2000" dirty="0"/>
              <a:t>。</a:t>
            </a:r>
            <a:endParaRPr sz="2000" dirty="0">
              <a:solidFill>
                <a:srgbClr val="000000"/>
              </a:solidFill>
              <a:latin typeface="Arial"/>
              <a:ea typeface="Arial"/>
              <a:cs typeface="Arial"/>
              <a:sym typeface="Arial"/>
            </a:endParaRPr>
          </a:p>
        </p:txBody>
      </p:sp>
      <p:sp>
        <p:nvSpPr>
          <p:cNvPr id="266" name="Google Shape;266;p9"/>
          <p:cNvSpPr txBox="1"/>
          <p:nvPr/>
        </p:nvSpPr>
        <p:spPr>
          <a:xfrm>
            <a:off x="2255370" y="2798126"/>
            <a:ext cx="4739100" cy="147728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US" altLang="ja-JP" sz="1800" dirty="0">
                <a:solidFill>
                  <a:srgbClr val="FF0000"/>
                </a:solidFill>
                <a:latin typeface="Calibri"/>
                <a:ea typeface="Calibri"/>
                <a:cs typeface="Calibri"/>
                <a:sym typeface="Calibri"/>
              </a:rPr>
              <a:t>【</a:t>
            </a:r>
            <a:r>
              <a:rPr lang="ja-JP" altLang="en-US" sz="1800" dirty="0">
                <a:solidFill>
                  <a:srgbClr val="FF0000"/>
                </a:solidFill>
                <a:latin typeface="Calibri"/>
                <a:ea typeface="Calibri"/>
                <a:cs typeface="Calibri"/>
                <a:sym typeface="Calibri"/>
              </a:rPr>
              <a:t>留意点（担当者の方へ）</a:t>
            </a:r>
            <a:r>
              <a:rPr lang="en-US" altLang="ja-JP" sz="18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sz="1800" dirty="0" smtClean="0">
                <a:solidFill>
                  <a:srgbClr val="FF0000"/>
                </a:solidFill>
                <a:latin typeface="Calibri"/>
                <a:ea typeface="Calibri"/>
                <a:cs typeface="Calibri"/>
                <a:sym typeface="Calibri"/>
              </a:rPr>
              <a:t>※</a:t>
            </a:r>
            <a:r>
              <a:rPr lang="ja-JP" sz="1800" dirty="0">
                <a:solidFill>
                  <a:srgbClr val="FF0000"/>
                </a:solidFill>
                <a:latin typeface="Calibri"/>
                <a:ea typeface="Calibri"/>
                <a:cs typeface="Calibri"/>
                <a:sym typeface="Calibri"/>
              </a:rPr>
              <a:t>前スライドで出された意見</a:t>
            </a:r>
            <a:r>
              <a:rPr lang="ja-JP" sz="1800" dirty="0" smtClean="0">
                <a:solidFill>
                  <a:srgbClr val="FF0000"/>
                </a:solidFill>
                <a:latin typeface="Calibri"/>
                <a:ea typeface="Calibri"/>
                <a:cs typeface="Calibri"/>
                <a:sym typeface="Calibri"/>
              </a:rPr>
              <a:t>を</a:t>
            </a:r>
            <a:r>
              <a:rPr lang="ja-JP" altLang="en-US" sz="1800" dirty="0">
                <a:solidFill>
                  <a:srgbClr val="FF0000"/>
                </a:solidFill>
                <a:latin typeface="Calibri"/>
                <a:ea typeface="Calibri"/>
                <a:cs typeface="Calibri"/>
                <a:sym typeface="Calibri"/>
              </a:rPr>
              <a:t>基</a:t>
            </a:r>
            <a:r>
              <a:rPr lang="ja-JP" sz="1800" dirty="0" smtClean="0">
                <a:solidFill>
                  <a:srgbClr val="FF0000"/>
                </a:solidFill>
                <a:latin typeface="Calibri"/>
                <a:ea typeface="Calibri"/>
                <a:cs typeface="Calibri"/>
                <a:sym typeface="Calibri"/>
              </a:rPr>
              <a:t>に</a:t>
            </a:r>
            <a:r>
              <a:rPr lang="ja-JP" sz="1800" dirty="0">
                <a:solidFill>
                  <a:srgbClr val="FF0000"/>
                </a:solidFill>
                <a:latin typeface="Calibri"/>
                <a:ea typeface="Calibri"/>
                <a:cs typeface="Calibri"/>
                <a:sym typeface="Calibri"/>
              </a:rPr>
              <a:t>して、学校、学年、学級、教科担当等で取り組むことについて、意見</a:t>
            </a:r>
            <a:r>
              <a:rPr lang="ja-JP" sz="1800" dirty="0" smtClean="0">
                <a:solidFill>
                  <a:srgbClr val="FF0000"/>
                </a:solidFill>
                <a:latin typeface="Calibri"/>
                <a:ea typeface="Calibri"/>
                <a:cs typeface="Calibri"/>
                <a:sym typeface="Calibri"/>
              </a:rPr>
              <a:t>を</a:t>
            </a:r>
            <a:r>
              <a:rPr lang="ja-JP" altLang="en-US" sz="1800" dirty="0" smtClean="0">
                <a:solidFill>
                  <a:srgbClr val="FF0000"/>
                </a:solidFill>
                <a:latin typeface="Calibri"/>
                <a:ea typeface="Calibri"/>
                <a:cs typeface="Calibri"/>
                <a:sym typeface="Calibri"/>
              </a:rPr>
              <a:t>交流します</a:t>
            </a:r>
            <a:r>
              <a:rPr lang="ja-JP" sz="1800" dirty="0" smtClean="0">
                <a:solidFill>
                  <a:srgbClr val="FF0000"/>
                </a:solidFill>
                <a:latin typeface="Calibri"/>
                <a:ea typeface="Calibri"/>
                <a:cs typeface="Calibri"/>
                <a:sym typeface="Calibri"/>
              </a:rPr>
              <a:t>。</a:t>
            </a:r>
            <a:r>
              <a:rPr lang="ja-JP" altLang="en-US" sz="1800" dirty="0" smtClean="0">
                <a:solidFill>
                  <a:srgbClr val="FF0000"/>
                </a:solidFill>
                <a:latin typeface="Calibri"/>
                <a:ea typeface="Calibri"/>
                <a:cs typeface="Calibri"/>
                <a:sym typeface="Calibri"/>
              </a:rPr>
              <a:t>（ワークシート②活用）</a:t>
            </a:r>
            <a:endParaRPr sz="1800" dirty="0">
              <a:solidFill>
                <a:srgbClr val="FF0000"/>
              </a:solidFill>
              <a:latin typeface="Calibri"/>
              <a:ea typeface="Calibri"/>
              <a:cs typeface="Calibri"/>
              <a:sym typeface="Calibri"/>
            </a:endParaRPr>
          </a:p>
        </p:txBody>
      </p:sp>
      <p:sp>
        <p:nvSpPr>
          <p:cNvPr id="267" name="Google Shape;267;p9"/>
          <p:cNvSpPr txBox="1"/>
          <p:nvPr/>
        </p:nvSpPr>
        <p:spPr>
          <a:xfrm>
            <a:off x="0" y="-9"/>
            <a:ext cx="9144000" cy="573000"/>
          </a:xfrm>
          <a:prstGeom prst="rect">
            <a:avLst/>
          </a:prstGeom>
          <a:solidFill>
            <a:schemeClr val="dk2"/>
          </a:solidFill>
          <a:ln>
            <a:noFill/>
          </a:ln>
        </p:spPr>
        <p:txBody>
          <a:bodyPr spcFirstLastPara="1" wrap="square" lIns="84400" tIns="42200" rIns="84400" bIns="42200" anchor="ctr" anchorCtr="0">
            <a:noAutofit/>
          </a:bodyPr>
          <a:lstStyle/>
          <a:p>
            <a:pPr marL="0" lvl="0" indent="0" algn="l" rtl="0">
              <a:spcBef>
                <a:spcPts val="0"/>
              </a:spcBef>
              <a:spcAft>
                <a:spcPts val="0"/>
              </a:spcAft>
              <a:buNone/>
            </a:pPr>
            <a:r>
              <a:rPr lang="ja-JP" sz="2600">
                <a:solidFill>
                  <a:schemeClr val="lt1"/>
                </a:solidFill>
              </a:rPr>
              <a:t>誤答例から考える本校の改善に向けた取組について②</a:t>
            </a:r>
            <a:endParaRPr sz="2385" b="0">
              <a:solidFill>
                <a:schemeClr val="lt1"/>
              </a:solidFill>
              <a:latin typeface="Calibri"/>
              <a:ea typeface="Calibri"/>
              <a:cs typeface="Calibri"/>
              <a:sym typeface="Calibri"/>
            </a:endParaRPr>
          </a:p>
        </p:txBody>
      </p:sp>
      <p:sp>
        <p:nvSpPr>
          <p:cNvPr id="9" name="Google Shape;266;p9"/>
          <p:cNvSpPr txBox="1"/>
          <p:nvPr/>
        </p:nvSpPr>
        <p:spPr>
          <a:xfrm>
            <a:off x="2255370" y="4376105"/>
            <a:ext cx="4739100" cy="1477287"/>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smtClean="0">
                <a:solidFill>
                  <a:srgbClr val="FF0000"/>
                </a:solidFill>
                <a:latin typeface="Calibri"/>
                <a:ea typeface="Calibri"/>
                <a:cs typeface="Calibri"/>
                <a:sym typeface="Calibri"/>
              </a:rPr>
              <a:t>※</a:t>
            </a:r>
            <a:r>
              <a:rPr lang="ja-JP" altLang="en-US" sz="1800" dirty="0" smtClean="0">
                <a:solidFill>
                  <a:srgbClr val="FF0000"/>
                </a:solidFill>
                <a:latin typeface="Calibri"/>
                <a:ea typeface="Calibri"/>
                <a:cs typeface="Calibri"/>
                <a:sym typeface="Calibri"/>
              </a:rPr>
              <a:t>（参考）　校内研修との関連</a:t>
            </a:r>
            <a:endParaRPr lang="en-US" altLang="ja-JP" sz="18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800" dirty="0" smtClean="0">
                <a:solidFill>
                  <a:srgbClr val="FF0000"/>
                </a:solidFill>
                <a:latin typeface="Calibri"/>
                <a:ea typeface="Calibri"/>
                <a:cs typeface="Calibri"/>
                <a:sym typeface="Calibri"/>
              </a:rPr>
              <a:t>スライド１３</a:t>
            </a:r>
            <a:r>
              <a:rPr lang="en-US" altLang="ja-JP" sz="1800" dirty="0" smtClean="0">
                <a:solidFill>
                  <a:srgbClr val="FF0000"/>
                </a:solidFill>
                <a:latin typeface="Calibri"/>
                <a:ea typeface="Calibri"/>
                <a:cs typeface="Calibri"/>
                <a:sym typeface="Calibri"/>
              </a:rPr>
              <a:t>P</a:t>
            </a:r>
            <a:r>
              <a:rPr lang="ja-JP" altLang="en-US" sz="1800" dirty="0" err="1" smtClean="0">
                <a:solidFill>
                  <a:srgbClr val="FF0000"/>
                </a:solidFill>
                <a:latin typeface="Calibri"/>
                <a:ea typeface="Calibri"/>
                <a:cs typeface="Calibri"/>
                <a:sym typeface="Calibri"/>
              </a:rPr>
              <a:t>、</a:t>
            </a:r>
            <a:r>
              <a:rPr lang="ja-JP" altLang="en-US" sz="1800" dirty="0" smtClean="0">
                <a:solidFill>
                  <a:srgbClr val="FF0000"/>
                </a:solidFill>
                <a:latin typeface="Calibri"/>
                <a:ea typeface="Calibri"/>
                <a:cs typeface="Calibri"/>
                <a:sym typeface="Calibri"/>
              </a:rPr>
              <a:t>１４</a:t>
            </a:r>
            <a:r>
              <a:rPr lang="en-US" altLang="ja-JP" sz="1800" dirty="0" smtClean="0">
                <a:solidFill>
                  <a:srgbClr val="FF0000"/>
                </a:solidFill>
                <a:latin typeface="Calibri"/>
                <a:ea typeface="Calibri"/>
                <a:cs typeface="Calibri"/>
                <a:sym typeface="Calibri"/>
              </a:rPr>
              <a:t>P</a:t>
            </a:r>
            <a:r>
              <a:rPr lang="ja-JP" altLang="en-US" sz="1800" dirty="0" smtClean="0">
                <a:solidFill>
                  <a:srgbClr val="FF0000"/>
                </a:solidFill>
                <a:latin typeface="Calibri"/>
                <a:ea typeface="Calibri"/>
                <a:cs typeface="Calibri"/>
                <a:sym typeface="Calibri"/>
              </a:rPr>
              <a:t>（ワークシート③）は、校内研修の取組と関連させながら取組を考える内容になっています。各校の状況に応じて活用してください。</a:t>
            </a:r>
            <a:endParaRPr sz="1800" dirty="0">
              <a:solidFill>
                <a:srgbClr val="FF0000"/>
              </a:solidFill>
              <a:latin typeface="Calibri"/>
              <a:ea typeface="Calibri"/>
              <a:cs typeface="Calibri"/>
              <a:sym typeface="Calibri"/>
            </a:endParaRPr>
          </a:p>
        </p:txBody>
      </p:sp>
      <p:sp>
        <p:nvSpPr>
          <p:cNvPr id="2" name="スライド番号プレースホルダー 1"/>
          <p:cNvSpPr>
            <a:spLocks noGrp="1"/>
          </p:cNvSpPr>
          <p:nvPr>
            <p:ph type="sldNum" idx="12"/>
          </p:nvPr>
        </p:nvSpPr>
        <p:spPr>
          <a:xfrm>
            <a:off x="6494236" y="6492875"/>
            <a:ext cx="2057400" cy="365125"/>
          </a:xfrm>
        </p:spPr>
        <p:txBody>
          <a:bodyPr/>
          <a:lstStyle/>
          <a:p>
            <a:pPr marL="0" lvl="0" indent="0" algn="r" rtl="0">
              <a:spcBef>
                <a:spcPts val="0"/>
              </a:spcBef>
              <a:spcAft>
                <a:spcPts val="0"/>
              </a:spcAft>
              <a:buNone/>
            </a:pPr>
            <a:fld id="{00000000-1234-1234-1234-123412341234}" type="slidenum">
              <a:rPr lang="en-US" altLang="ja-JP" smtClean="0"/>
              <a:t>9</a:t>
            </a:fld>
            <a:endParaRPr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2771</Words>
  <Application>Microsoft Office PowerPoint</Application>
  <PresentationFormat>画面に合わせる (4:3)</PresentationFormat>
  <Paragraphs>245</Paragraphs>
  <Slides>15</Slides>
  <Notes>15</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15</vt:i4>
      </vt:variant>
    </vt:vector>
  </HeadingPairs>
  <TitlesOfParts>
    <vt:vector size="22" baseType="lpstr">
      <vt:lpstr>ＭＳ ゴシック</vt:lpstr>
      <vt:lpstr>Meiryo</vt:lpstr>
      <vt:lpstr>Arial</vt:lpstr>
      <vt:lpstr>Calibri</vt:lpstr>
      <vt:lpstr>Cambria</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kumamoto</dc:creator>
  <cp:lastModifiedBy>0430535</cp:lastModifiedBy>
  <cp:revision>52</cp:revision>
  <cp:lastPrinted>2025-03-14T06:01:11Z</cp:lastPrinted>
  <dcterms:created xsi:type="dcterms:W3CDTF">2020-07-16T08:55:51Z</dcterms:created>
  <dcterms:modified xsi:type="dcterms:W3CDTF">2025-03-27T08:20:10Z</dcterms:modified>
</cp:coreProperties>
</file>