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59" r:id="rId4"/>
    <p:sldId id="260" r:id="rId5"/>
  </p:sldIdLst>
  <p:sldSz cx="9906000" cy="6858000" type="A4"/>
  <p:notesSz cx="6807200" cy="9939338"/>
  <p:defaultTextStyle>
    <a:defPPr>
      <a:defRPr lang="ja-JP"/>
    </a:defPPr>
    <a:lvl1pPr marL="0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4" y="-87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F8D3-1A35-4992-8CFD-C5677641308D}" type="datetimeFigureOut">
              <a:rPr kumimoji="1" lang="ja-JP" altLang="en-US" smtClean="0"/>
              <a:t>2019/6/3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D635-294A-4083-962C-7C790A5CD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079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F8D3-1A35-4992-8CFD-C5677641308D}" type="datetimeFigureOut">
              <a:rPr kumimoji="1" lang="ja-JP" altLang="en-US" smtClean="0"/>
              <a:t>2019/6/3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D635-294A-4083-962C-7C790A5CD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663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F8D3-1A35-4992-8CFD-C5677641308D}" type="datetimeFigureOut">
              <a:rPr kumimoji="1" lang="ja-JP" altLang="en-US" smtClean="0"/>
              <a:t>2019/6/3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D635-294A-4083-962C-7C790A5CD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34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F8D3-1A35-4992-8CFD-C5677641308D}" type="datetimeFigureOut">
              <a:rPr kumimoji="1" lang="ja-JP" altLang="en-US" smtClean="0"/>
              <a:t>2019/6/3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D635-294A-4083-962C-7C790A5CD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648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F8D3-1A35-4992-8CFD-C5677641308D}" type="datetimeFigureOut">
              <a:rPr kumimoji="1" lang="ja-JP" altLang="en-US" smtClean="0"/>
              <a:t>2019/6/3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D635-294A-4083-962C-7C790A5CD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076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F8D3-1A35-4992-8CFD-C5677641308D}" type="datetimeFigureOut">
              <a:rPr kumimoji="1" lang="ja-JP" altLang="en-US" smtClean="0"/>
              <a:t>2019/6/3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D635-294A-4083-962C-7C790A5CD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06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F8D3-1A35-4992-8CFD-C5677641308D}" type="datetimeFigureOut">
              <a:rPr kumimoji="1" lang="ja-JP" altLang="en-US" smtClean="0"/>
              <a:t>2019/6/3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D635-294A-4083-962C-7C790A5CD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3300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F8D3-1A35-4992-8CFD-C5677641308D}" type="datetimeFigureOut">
              <a:rPr kumimoji="1" lang="ja-JP" altLang="en-US" smtClean="0"/>
              <a:t>2019/6/3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D635-294A-4083-962C-7C790A5CD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871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F8D3-1A35-4992-8CFD-C5677641308D}" type="datetimeFigureOut">
              <a:rPr kumimoji="1" lang="ja-JP" altLang="en-US" smtClean="0"/>
              <a:t>2019/6/3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D635-294A-4083-962C-7C790A5CD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353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F8D3-1A35-4992-8CFD-C5677641308D}" type="datetimeFigureOut">
              <a:rPr kumimoji="1" lang="ja-JP" altLang="en-US" smtClean="0"/>
              <a:t>2019/6/3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D635-294A-4083-962C-7C790A5CD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465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F8D3-1A35-4992-8CFD-C5677641308D}" type="datetimeFigureOut">
              <a:rPr kumimoji="1" lang="ja-JP" altLang="en-US" smtClean="0"/>
              <a:t>2019/6/3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D635-294A-4083-962C-7C790A5CD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9581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5782" tIns="47891" rIns="95782" bIns="47891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5782" tIns="47891" rIns="95782" bIns="47891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BF8D3-1A35-4992-8CFD-C5677641308D}" type="datetimeFigureOut">
              <a:rPr kumimoji="1" lang="ja-JP" altLang="en-US" smtClean="0"/>
              <a:t>2019/6/3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9D635-294A-4083-962C-7C790A5CD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556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816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1" indent="-359181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25" indent="-299317" algn="l" defTabSz="95781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70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77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85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72482" y="240074"/>
            <a:ext cx="6012646" cy="4384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68415" tIns="34208" rIns="68415" bIns="34208" rtlCol="0">
            <a:spAutoFit/>
          </a:bodyPr>
          <a:lstStyle/>
          <a:p>
            <a:pPr defTabSz="957816"/>
            <a:r>
              <a:rPr kumimoji="1" lang="ja-JP" altLang="en-US" sz="2400" dirty="0">
                <a:solidFill>
                  <a:prstClr val="black"/>
                </a:solidFill>
              </a:rPr>
              <a:t>地震発生時の</a:t>
            </a:r>
            <a:r>
              <a:rPr kumimoji="1" lang="ja-JP" altLang="en-US" sz="2400" dirty="0" smtClean="0">
                <a:solidFill>
                  <a:prstClr val="black"/>
                </a:solidFill>
              </a:rPr>
              <a:t>フローチャート＜在校時＞</a:t>
            </a:r>
            <a:endParaRPr kumimoji="1" lang="ja-JP" altLang="en-US" sz="2400" dirty="0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33454" y="960160"/>
            <a:ext cx="430554" cy="123442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eaVert" wrap="square" lIns="68415" tIns="34208" rIns="68415" bIns="34208" rtlCol="0">
            <a:spAutoFit/>
          </a:bodyPr>
          <a:lstStyle/>
          <a:p>
            <a:pPr algn="ctr" defTabSz="957816"/>
            <a:r>
              <a:rPr kumimoji="1" lang="ja-JP" altLang="en-US" sz="1900" dirty="0" smtClean="0">
                <a:solidFill>
                  <a:prstClr val="black"/>
                </a:solidFill>
              </a:rPr>
              <a:t>安全確保</a:t>
            </a:r>
            <a:endParaRPr kumimoji="1" lang="ja-JP" altLang="en-US" sz="1900" dirty="0">
              <a:solidFill>
                <a:prstClr val="black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92273" y="960160"/>
            <a:ext cx="430554" cy="123442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eaVert" wrap="square" lIns="68415" tIns="34208" rIns="68415" bIns="34208" rtlCol="0">
            <a:spAutoFit/>
          </a:bodyPr>
          <a:lstStyle/>
          <a:p>
            <a:pPr algn="ctr" defTabSz="957816"/>
            <a:r>
              <a:rPr kumimoji="1" lang="ja-JP" altLang="en-US" sz="1900" dirty="0">
                <a:solidFill>
                  <a:prstClr val="black"/>
                </a:solidFill>
              </a:rPr>
              <a:t>情報収集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29831" y="960159"/>
            <a:ext cx="430554" cy="123442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eaVert" wrap="square" lIns="68415" tIns="34208" rIns="68415" bIns="34208" rtlCol="0">
            <a:spAutoFit/>
          </a:bodyPr>
          <a:lstStyle/>
          <a:p>
            <a:pPr algn="ctr" defTabSz="957816"/>
            <a:r>
              <a:rPr kumimoji="1" lang="ja-JP" altLang="en-US" sz="1900" dirty="0">
                <a:solidFill>
                  <a:prstClr val="black"/>
                </a:solidFill>
              </a:rPr>
              <a:t>避難指示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27237" y="960160"/>
            <a:ext cx="430554" cy="123442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eaVert" wrap="square" lIns="68415" tIns="34208" rIns="68415" bIns="34208" rtlCol="0">
            <a:spAutoFit/>
          </a:bodyPr>
          <a:lstStyle/>
          <a:p>
            <a:pPr algn="ctr" defTabSz="957816"/>
            <a:r>
              <a:rPr kumimoji="1" lang="ja-JP" altLang="en-US" sz="1900" dirty="0">
                <a:solidFill>
                  <a:prstClr val="black"/>
                </a:solidFill>
              </a:rPr>
              <a:t>避難誘導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42526" y="989749"/>
            <a:ext cx="430554" cy="123442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eaVert" wrap="square" lIns="68415" tIns="34208" rIns="68415" bIns="34208" rtlCol="0">
            <a:spAutoFit/>
          </a:bodyPr>
          <a:lstStyle/>
          <a:p>
            <a:pPr algn="ctr" defTabSz="957816"/>
            <a:r>
              <a:rPr kumimoji="1" lang="ja-JP" altLang="en-US" sz="1900" dirty="0">
                <a:solidFill>
                  <a:prstClr val="black"/>
                </a:solidFill>
              </a:rPr>
              <a:t>安否確認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466662" y="487368"/>
            <a:ext cx="430554" cy="173679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eaVert" wrap="square" lIns="68415" tIns="34208" rIns="68415" bIns="34208" rtlCol="0">
            <a:spAutoFit/>
          </a:bodyPr>
          <a:lstStyle/>
          <a:p>
            <a:pPr algn="ctr" defTabSz="957816"/>
            <a:r>
              <a:rPr kumimoji="1" lang="ja-JP" altLang="en-US" sz="1900" dirty="0">
                <a:solidFill>
                  <a:prstClr val="black"/>
                </a:solidFill>
              </a:rPr>
              <a:t>対策本部設置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526185" y="676201"/>
            <a:ext cx="430554" cy="154797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eaVert" wrap="square" lIns="68415" tIns="34208" rIns="68415" bIns="34208" rtlCol="0">
            <a:spAutoFit/>
          </a:bodyPr>
          <a:lstStyle/>
          <a:p>
            <a:pPr algn="ctr" defTabSz="957816"/>
            <a:r>
              <a:rPr kumimoji="1" lang="ja-JP" altLang="en-US" sz="1900" dirty="0">
                <a:solidFill>
                  <a:prstClr val="black"/>
                </a:solidFill>
              </a:rPr>
              <a:t>被害</a:t>
            </a:r>
            <a:r>
              <a:rPr kumimoji="1" lang="ja-JP" altLang="en-US" sz="1900" dirty="0" smtClean="0">
                <a:solidFill>
                  <a:prstClr val="black"/>
                </a:solidFill>
              </a:rPr>
              <a:t>状況確認</a:t>
            </a:r>
            <a:endParaRPr kumimoji="1" lang="ja-JP" altLang="en-US" sz="1900" dirty="0">
              <a:solidFill>
                <a:prstClr val="black"/>
              </a:solidFill>
            </a:endParaRPr>
          </a:p>
        </p:txBody>
      </p:sp>
      <p:sp>
        <p:nvSpPr>
          <p:cNvPr id="12" name="右矢印 11"/>
          <p:cNvSpPr/>
          <p:nvPr/>
        </p:nvSpPr>
        <p:spPr>
          <a:xfrm>
            <a:off x="1331173" y="1268766"/>
            <a:ext cx="362183" cy="61721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8415" tIns="34208" rIns="68415" bIns="34208" spcCol="0" rtlCol="0" anchor="ctr"/>
          <a:lstStyle/>
          <a:p>
            <a:pPr algn="ctr" defTabSz="957816"/>
            <a:endParaRPr kumimoji="1" lang="ja-JP" altLang="en-US" sz="1900">
              <a:solidFill>
                <a:prstClr val="white"/>
              </a:solidFill>
            </a:endParaRPr>
          </a:p>
        </p:txBody>
      </p:sp>
      <p:sp>
        <p:nvSpPr>
          <p:cNvPr id="13" name="右矢印 12"/>
          <p:cNvSpPr/>
          <p:nvPr/>
        </p:nvSpPr>
        <p:spPr>
          <a:xfrm>
            <a:off x="3615712" y="1298355"/>
            <a:ext cx="362183" cy="61721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8415" tIns="34208" rIns="68415" bIns="34208" spcCol="0" rtlCol="0" anchor="ctr"/>
          <a:lstStyle/>
          <a:p>
            <a:pPr algn="ctr" defTabSz="957816"/>
            <a:endParaRPr kumimoji="1" lang="ja-JP" altLang="en-US" sz="1900">
              <a:solidFill>
                <a:prstClr val="white"/>
              </a:solidFill>
            </a:endParaRPr>
          </a:p>
        </p:txBody>
      </p:sp>
      <p:sp>
        <p:nvSpPr>
          <p:cNvPr id="15" name="右矢印 14"/>
          <p:cNvSpPr/>
          <p:nvPr/>
        </p:nvSpPr>
        <p:spPr>
          <a:xfrm>
            <a:off x="8129071" y="1263221"/>
            <a:ext cx="362183" cy="61721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8415" tIns="34208" rIns="68415" bIns="34208" spcCol="0" rtlCol="0" anchor="ctr"/>
          <a:lstStyle/>
          <a:p>
            <a:pPr algn="ctr" defTabSz="957816"/>
            <a:endParaRPr kumimoji="1" lang="ja-JP" altLang="en-US" sz="1900">
              <a:solidFill>
                <a:prstClr val="white"/>
              </a:solidFill>
            </a:endParaRPr>
          </a:p>
        </p:txBody>
      </p:sp>
      <p:sp>
        <p:nvSpPr>
          <p:cNvPr id="16" name="右矢印 15"/>
          <p:cNvSpPr/>
          <p:nvPr/>
        </p:nvSpPr>
        <p:spPr>
          <a:xfrm>
            <a:off x="7070381" y="1268766"/>
            <a:ext cx="362183" cy="61721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8415" tIns="34208" rIns="68415" bIns="34208" spcCol="0" rtlCol="0" anchor="ctr"/>
          <a:lstStyle/>
          <a:p>
            <a:pPr algn="ctr" defTabSz="957816"/>
            <a:endParaRPr kumimoji="1" lang="ja-JP" altLang="en-US" sz="1900">
              <a:solidFill>
                <a:prstClr val="white"/>
              </a:solidFill>
            </a:endParaRPr>
          </a:p>
        </p:txBody>
      </p:sp>
      <p:sp>
        <p:nvSpPr>
          <p:cNvPr id="17" name="右矢印 16"/>
          <p:cNvSpPr/>
          <p:nvPr/>
        </p:nvSpPr>
        <p:spPr>
          <a:xfrm>
            <a:off x="2445582" y="1286732"/>
            <a:ext cx="362183" cy="61721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8415" tIns="34208" rIns="68415" bIns="34208" spcCol="0" rtlCol="0" anchor="ctr"/>
          <a:lstStyle/>
          <a:p>
            <a:pPr algn="ctr" defTabSz="957816"/>
            <a:endParaRPr kumimoji="1" lang="ja-JP" altLang="en-US" sz="1900">
              <a:solidFill>
                <a:prstClr val="white"/>
              </a:solidFill>
            </a:endParaRPr>
          </a:p>
        </p:txBody>
      </p:sp>
      <p:sp>
        <p:nvSpPr>
          <p:cNvPr id="18" name="右矢印 17"/>
          <p:cNvSpPr/>
          <p:nvPr/>
        </p:nvSpPr>
        <p:spPr>
          <a:xfrm>
            <a:off x="4674401" y="1298355"/>
            <a:ext cx="362183" cy="61721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8415" tIns="34208" rIns="68415" bIns="34208" spcCol="0" rtlCol="0" anchor="ctr"/>
          <a:lstStyle/>
          <a:p>
            <a:pPr algn="ctr" defTabSz="957816"/>
            <a:endParaRPr kumimoji="1" lang="ja-JP" altLang="en-US" sz="1900">
              <a:solidFill>
                <a:prstClr val="white"/>
              </a:solidFill>
            </a:endParaRPr>
          </a:p>
        </p:txBody>
      </p:sp>
      <p:sp>
        <p:nvSpPr>
          <p:cNvPr id="19" name="右矢印 18"/>
          <p:cNvSpPr/>
          <p:nvPr/>
        </p:nvSpPr>
        <p:spPr>
          <a:xfrm>
            <a:off x="5922945" y="1298355"/>
            <a:ext cx="362183" cy="61721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8415" tIns="34208" rIns="68415" bIns="34208" spcCol="0" rtlCol="0" anchor="ctr"/>
          <a:lstStyle/>
          <a:p>
            <a:pPr algn="ctr" defTabSz="957816"/>
            <a:endParaRPr kumimoji="1" lang="ja-JP" altLang="en-US" sz="1900">
              <a:solidFill>
                <a:prstClr val="white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618884" y="352803"/>
            <a:ext cx="430554" cy="187136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eaVert" wrap="square" lIns="68415" tIns="34208" rIns="68415" bIns="34208" rtlCol="0">
            <a:spAutoFit/>
          </a:bodyPr>
          <a:lstStyle/>
          <a:p>
            <a:pPr algn="ctr" defTabSz="957816"/>
            <a:r>
              <a:rPr kumimoji="1" lang="ja-JP" altLang="en-US" sz="1900" dirty="0">
                <a:solidFill>
                  <a:prstClr val="black"/>
                </a:solidFill>
              </a:rPr>
              <a:t>事後</a:t>
            </a:r>
            <a:r>
              <a:rPr kumimoji="1" lang="ja-JP" altLang="en-US" sz="1900" dirty="0" smtClean="0">
                <a:solidFill>
                  <a:prstClr val="black"/>
                </a:solidFill>
              </a:rPr>
              <a:t>の対応処置</a:t>
            </a:r>
            <a:endParaRPr kumimoji="1" lang="ja-JP" altLang="en-US" sz="1900" dirty="0">
              <a:solidFill>
                <a:prstClr val="black"/>
              </a:solidFill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495365" y="2297452"/>
            <a:ext cx="1016899" cy="188092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8415" tIns="34208" rIns="68415" bIns="34208" spcCol="0" rtlCol="0" anchor="ctr"/>
          <a:lstStyle/>
          <a:p>
            <a:pPr defTabSz="957816"/>
            <a:r>
              <a:rPr kumimoji="1" lang="ja-JP" altLang="en-US" sz="1200" dirty="0" smtClean="0">
                <a:solidFill>
                  <a:prstClr val="black"/>
                </a:solidFill>
              </a:rPr>
              <a:t>・安全</a:t>
            </a:r>
            <a:r>
              <a:rPr kumimoji="1" lang="ja-JP" altLang="en-US" sz="1200" dirty="0">
                <a:solidFill>
                  <a:prstClr val="black"/>
                </a:solidFill>
              </a:rPr>
              <a:t>確保について生徒へ</a:t>
            </a:r>
            <a:r>
              <a:rPr kumimoji="1" lang="ja-JP" altLang="en-US" sz="1200" dirty="0" smtClean="0">
                <a:solidFill>
                  <a:prstClr val="black"/>
                </a:solidFill>
              </a:rPr>
              <a:t>指示する</a:t>
            </a:r>
            <a:r>
              <a:rPr kumimoji="1" lang="ja-JP" altLang="en-US" sz="1200" dirty="0" smtClean="0">
                <a:solidFill>
                  <a:prstClr val="black"/>
                </a:solidFill>
              </a:rPr>
              <a:t>。</a:t>
            </a:r>
            <a:endParaRPr kumimoji="1" lang="en-US" altLang="ja-JP" sz="1200" dirty="0">
              <a:solidFill>
                <a:prstClr val="black"/>
              </a:solidFill>
            </a:endParaRPr>
          </a:p>
          <a:p>
            <a:pPr defTabSz="957816"/>
            <a:r>
              <a:rPr kumimoji="1" lang="ja-JP" altLang="en-US" sz="1200" dirty="0" smtClean="0">
                <a:solidFill>
                  <a:prstClr val="black"/>
                </a:solidFill>
              </a:rPr>
              <a:t>・避難</a:t>
            </a:r>
            <a:r>
              <a:rPr kumimoji="1" lang="ja-JP" altLang="en-US" sz="1200" dirty="0">
                <a:solidFill>
                  <a:prstClr val="black"/>
                </a:solidFill>
              </a:rPr>
              <a:t>経路及び避難場所の安全確認をする。</a:t>
            </a:r>
            <a:endParaRPr kumimoji="1" lang="en-US" altLang="ja-JP" sz="1200" dirty="0">
              <a:solidFill>
                <a:prstClr val="black"/>
              </a:solidFill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512906" y="4251954"/>
            <a:ext cx="1016899" cy="241740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68415" tIns="34208" rIns="68415" bIns="34208" spcCol="0" rtlCol="0" anchor="ctr"/>
          <a:lstStyle/>
          <a:p>
            <a:pPr defTabSz="957816"/>
            <a:r>
              <a:rPr kumimoji="1" lang="ja-JP" altLang="en-US" sz="1100" dirty="0" smtClean="0">
                <a:solidFill>
                  <a:prstClr val="black"/>
                </a:solidFill>
              </a:rPr>
              <a:t>第１次避難行動</a:t>
            </a:r>
            <a:endParaRPr kumimoji="1" lang="en-US" altLang="ja-JP" sz="1100" dirty="0" smtClean="0">
              <a:solidFill>
                <a:prstClr val="black"/>
              </a:solidFill>
            </a:endParaRPr>
          </a:p>
          <a:p>
            <a:pPr defTabSz="957816"/>
            <a:r>
              <a:rPr kumimoji="1" lang="ja-JP" altLang="en-US" sz="1100" dirty="0" smtClean="0">
                <a:solidFill>
                  <a:prstClr val="black"/>
                </a:solidFill>
              </a:rPr>
              <a:t>・机</a:t>
            </a:r>
            <a:r>
              <a:rPr kumimoji="1" lang="ja-JP" altLang="en-US" sz="1100" dirty="0">
                <a:solidFill>
                  <a:prstClr val="black"/>
                </a:solidFill>
              </a:rPr>
              <a:t>の下にもぐり、落下物等から身を守る。頭部を保護する。</a:t>
            </a:r>
            <a:endParaRPr kumimoji="1" lang="en-US" altLang="ja-JP" sz="1100" dirty="0">
              <a:solidFill>
                <a:prstClr val="black"/>
              </a:solidFill>
            </a:endParaRPr>
          </a:p>
          <a:p>
            <a:pPr defTabSz="957816"/>
            <a:r>
              <a:rPr kumimoji="1" lang="ja-JP" altLang="en-US" sz="1100" dirty="0" smtClean="0">
                <a:solidFill>
                  <a:prstClr val="black"/>
                </a:solidFill>
              </a:rPr>
              <a:t>・「</a:t>
            </a:r>
            <a:r>
              <a:rPr kumimoji="1" lang="ja-JP" altLang="en-US" sz="1100" dirty="0">
                <a:solidFill>
                  <a:prstClr val="black"/>
                </a:solidFill>
              </a:rPr>
              <a:t>落ちてこない、倒れてこない、移動してこない」場所</a:t>
            </a:r>
            <a:r>
              <a:rPr kumimoji="1" lang="ja-JP" altLang="en-US" sz="1100" dirty="0" smtClean="0">
                <a:solidFill>
                  <a:prstClr val="black"/>
                </a:solidFill>
              </a:rPr>
              <a:t>に</a:t>
            </a:r>
            <a:r>
              <a:rPr kumimoji="1" lang="ja-JP" altLang="en-US" sz="1100" dirty="0">
                <a:solidFill>
                  <a:prstClr val="black"/>
                </a:solidFill>
              </a:rPr>
              <a:t>移動</a:t>
            </a:r>
            <a:r>
              <a:rPr kumimoji="1" lang="ja-JP" altLang="en-US" sz="1100" dirty="0" smtClean="0">
                <a:solidFill>
                  <a:prstClr val="black"/>
                </a:solidFill>
              </a:rPr>
              <a:t>する</a:t>
            </a:r>
            <a:r>
              <a:rPr kumimoji="1" lang="ja-JP" altLang="en-US" sz="1100" dirty="0">
                <a:solidFill>
                  <a:prstClr val="black"/>
                </a:solidFill>
              </a:rPr>
              <a:t>。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-1862" y="2606051"/>
            <a:ext cx="430554" cy="1388726"/>
          </a:xfrm>
          <a:prstGeom prst="rect">
            <a:avLst/>
          </a:prstGeom>
          <a:noFill/>
        </p:spPr>
        <p:txBody>
          <a:bodyPr vert="eaVert" wrap="square" lIns="68415" tIns="34208" rIns="68415" bIns="34208" rtlCol="0">
            <a:spAutoFit/>
          </a:bodyPr>
          <a:lstStyle/>
          <a:p>
            <a:pPr defTabSz="957816"/>
            <a:r>
              <a:rPr kumimoji="1" lang="ja-JP" altLang="en-US" dirty="0">
                <a:solidFill>
                  <a:prstClr val="black"/>
                </a:solidFill>
              </a:rPr>
              <a:t>職員の動き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5762" y="4714857"/>
            <a:ext cx="430554" cy="1388726"/>
          </a:xfrm>
          <a:prstGeom prst="rect">
            <a:avLst/>
          </a:prstGeom>
          <a:noFill/>
        </p:spPr>
        <p:txBody>
          <a:bodyPr vert="eaVert" wrap="square" lIns="68415" tIns="34208" rIns="68415" bIns="34208" rtlCol="0">
            <a:spAutoFit/>
          </a:bodyPr>
          <a:lstStyle/>
          <a:p>
            <a:pPr defTabSz="957816"/>
            <a:r>
              <a:rPr kumimoji="1" lang="ja-JP" altLang="en-US" dirty="0">
                <a:solidFill>
                  <a:prstClr val="black"/>
                </a:solidFill>
              </a:rPr>
              <a:t>生徒の動き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1609774" y="2306164"/>
            <a:ext cx="1016899" cy="227932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8415" tIns="34208" rIns="68415" bIns="34208" spcCol="0" rtlCol="0" anchor="ctr"/>
          <a:lstStyle/>
          <a:p>
            <a:pPr defTabSz="957816"/>
            <a:r>
              <a:rPr kumimoji="1" lang="ja-JP" altLang="en-US" sz="1100" dirty="0" smtClean="0">
                <a:solidFill>
                  <a:prstClr val="black"/>
                </a:solidFill>
              </a:rPr>
              <a:t>・情報</a:t>
            </a:r>
            <a:r>
              <a:rPr kumimoji="1" lang="ja-JP" altLang="en-US" sz="1100" dirty="0">
                <a:solidFill>
                  <a:prstClr val="black"/>
                </a:solidFill>
              </a:rPr>
              <a:t>収集とともに、安全な場所に避難の指示を</a:t>
            </a:r>
            <a:r>
              <a:rPr kumimoji="1" lang="ja-JP" altLang="en-US" sz="1100" dirty="0" smtClean="0">
                <a:solidFill>
                  <a:prstClr val="black"/>
                </a:solidFill>
              </a:rPr>
              <a:t>する。（職員へ）</a:t>
            </a:r>
            <a:endParaRPr kumimoji="1" lang="en-US" altLang="ja-JP" sz="1100" dirty="0" smtClean="0">
              <a:solidFill>
                <a:prstClr val="black"/>
              </a:solidFill>
            </a:endParaRPr>
          </a:p>
          <a:p>
            <a:pPr defTabSz="957816"/>
            <a:r>
              <a:rPr kumimoji="1" lang="ja-JP" altLang="en-US" sz="1100" dirty="0">
                <a:solidFill>
                  <a:prstClr val="black"/>
                </a:solidFill>
              </a:rPr>
              <a:t>・</a:t>
            </a:r>
            <a:r>
              <a:rPr kumimoji="1" lang="ja-JP" altLang="en-US" sz="1100" dirty="0" smtClean="0">
                <a:solidFill>
                  <a:prstClr val="black"/>
                </a:solidFill>
              </a:rPr>
              <a:t>避難</a:t>
            </a:r>
            <a:r>
              <a:rPr kumimoji="1" lang="ja-JP" altLang="en-US" sz="1100" dirty="0">
                <a:solidFill>
                  <a:prstClr val="black"/>
                </a:solidFill>
              </a:rPr>
              <a:t>場所や避難経路が危険な場合は、最も安全な場所を決定する。</a:t>
            </a:r>
          </a:p>
        </p:txBody>
      </p:sp>
      <p:sp>
        <p:nvSpPr>
          <p:cNvPr id="26" name="角丸四角形 25"/>
          <p:cNvSpPr/>
          <p:nvPr/>
        </p:nvSpPr>
        <p:spPr>
          <a:xfrm>
            <a:off x="2719201" y="2332852"/>
            <a:ext cx="1016899" cy="1594463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8415" tIns="34208" rIns="68415" bIns="34208" spcCol="0" rtlCol="0" anchor="ctr"/>
          <a:lstStyle/>
          <a:p>
            <a:pPr algn="ctr" defTabSz="957816"/>
            <a:r>
              <a:rPr kumimoji="1" lang="ja-JP" altLang="en-US" sz="1200" dirty="0">
                <a:solidFill>
                  <a:prstClr val="black"/>
                </a:solidFill>
              </a:rPr>
              <a:t>第一避難場所に避難の指示を</a:t>
            </a:r>
            <a:r>
              <a:rPr kumimoji="1" lang="ja-JP" altLang="en-US" sz="1200" dirty="0" smtClean="0">
                <a:solidFill>
                  <a:prstClr val="black"/>
                </a:solidFill>
              </a:rPr>
              <a:t>する。（生徒へ）</a:t>
            </a:r>
            <a:endParaRPr kumimoji="1" lang="en-US" altLang="ja-JP" sz="1200" dirty="0" smtClean="0">
              <a:solidFill>
                <a:prstClr val="black"/>
              </a:solidFill>
            </a:endParaRPr>
          </a:p>
          <a:p>
            <a:pPr algn="ctr" defTabSz="957816"/>
            <a:r>
              <a:rPr kumimoji="1" lang="ja-JP" altLang="en-US" sz="1200" dirty="0" smtClean="0">
                <a:solidFill>
                  <a:srgbClr val="FF0000"/>
                </a:solidFill>
              </a:rPr>
              <a:t>（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運動場等）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3829045" y="2335220"/>
            <a:ext cx="1016899" cy="2250263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8415" tIns="34208" rIns="68415" bIns="34208" spcCol="0" rtlCol="0" anchor="ctr"/>
          <a:lstStyle/>
          <a:p>
            <a:pPr defTabSz="957816"/>
            <a:r>
              <a:rPr kumimoji="1" lang="ja-JP" altLang="en-US" sz="1200" dirty="0" smtClean="0">
                <a:solidFill>
                  <a:prstClr val="black"/>
                </a:solidFill>
              </a:rPr>
              <a:t>・生徒</a:t>
            </a:r>
            <a:r>
              <a:rPr kumimoji="1" lang="ja-JP" altLang="en-US" sz="1200" dirty="0">
                <a:solidFill>
                  <a:prstClr val="black"/>
                </a:solidFill>
              </a:rPr>
              <a:t>を安全な場所に誘導する</a:t>
            </a:r>
            <a:r>
              <a:rPr kumimoji="1" lang="ja-JP" altLang="en-US" sz="1200" dirty="0" smtClean="0">
                <a:solidFill>
                  <a:prstClr val="black"/>
                </a:solidFill>
              </a:rPr>
              <a:t>。</a:t>
            </a:r>
            <a:endParaRPr kumimoji="1" lang="en-US" altLang="ja-JP" sz="1200" dirty="0" smtClean="0">
              <a:solidFill>
                <a:prstClr val="black"/>
              </a:solidFill>
            </a:endParaRPr>
          </a:p>
          <a:p>
            <a:pPr defTabSz="957816"/>
            <a:r>
              <a:rPr kumimoji="1" lang="ja-JP" altLang="en-US" sz="1200" dirty="0" smtClean="0">
                <a:solidFill>
                  <a:prstClr val="black"/>
                </a:solidFill>
              </a:rPr>
              <a:t>・トイレ</a:t>
            </a:r>
            <a:r>
              <a:rPr kumimoji="1" lang="ja-JP" altLang="en-US" sz="1200" dirty="0">
                <a:solidFill>
                  <a:prstClr val="black"/>
                </a:solidFill>
              </a:rPr>
              <a:t>、保健室、特別教室等にいる生徒の所在に留意する。</a:t>
            </a:r>
          </a:p>
        </p:txBody>
      </p:sp>
      <p:sp>
        <p:nvSpPr>
          <p:cNvPr id="28" name="角丸四角形 27"/>
          <p:cNvSpPr/>
          <p:nvPr/>
        </p:nvSpPr>
        <p:spPr>
          <a:xfrm>
            <a:off x="4923685" y="2332852"/>
            <a:ext cx="1016899" cy="2252637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8415" tIns="34208" rIns="68415" bIns="34208" spcCol="0" rtlCol="0" anchor="ctr"/>
          <a:lstStyle/>
          <a:p>
            <a:pPr defTabSz="957816"/>
            <a:r>
              <a:rPr kumimoji="1" lang="ja-JP" altLang="en-US" sz="1200" dirty="0" smtClean="0">
                <a:solidFill>
                  <a:prstClr val="black"/>
                </a:solidFill>
              </a:rPr>
              <a:t>・人数</a:t>
            </a:r>
            <a:r>
              <a:rPr kumimoji="1" lang="ja-JP" altLang="en-US" sz="1200" dirty="0">
                <a:solidFill>
                  <a:prstClr val="black"/>
                </a:solidFill>
              </a:rPr>
              <a:t>と安否を確認し、本部に報告する。</a:t>
            </a:r>
            <a:endParaRPr kumimoji="1" lang="en-US" altLang="ja-JP" sz="1200" dirty="0">
              <a:solidFill>
                <a:prstClr val="black"/>
              </a:solidFill>
            </a:endParaRPr>
          </a:p>
          <a:p>
            <a:pPr defTabSz="957816"/>
            <a:r>
              <a:rPr kumimoji="1" lang="ja-JP" altLang="en-US" sz="1200" dirty="0" smtClean="0">
                <a:solidFill>
                  <a:prstClr val="black"/>
                </a:solidFill>
              </a:rPr>
              <a:t>・負傷者</a:t>
            </a:r>
            <a:r>
              <a:rPr kumimoji="1" lang="ja-JP" altLang="en-US" sz="1200" dirty="0">
                <a:solidFill>
                  <a:prstClr val="black"/>
                </a:solidFill>
              </a:rPr>
              <a:t>の確認とけが人の応急手当を</a:t>
            </a:r>
            <a:r>
              <a:rPr kumimoji="1" lang="ja-JP" altLang="en-US" sz="1200" dirty="0" smtClean="0">
                <a:solidFill>
                  <a:prstClr val="black"/>
                </a:solidFill>
              </a:rPr>
              <a:t>行う。</a:t>
            </a:r>
            <a:endParaRPr kumimoji="1"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6033120" y="2335220"/>
            <a:ext cx="1016899" cy="2250263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8415" tIns="34208" rIns="68415" bIns="34208" spcCol="0" rtlCol="0" anchor="ctr"/>
          <a:lstStyle/>
          <a:p>
            <a:pPr defTabSz="957816"/>
            <a:r>
              <a:rPr kumimoji="1" lang="ja-JP" altLang="en-US" sz="1200" dirty="0" smtClean="0">
                <a:solidFill>
                  <a:prstClr val="black"/>
                </a:solidFill>
              </a:rPr>
              <a:t>・本</a:t>
            </a:r>
            <a:r>
              <a:rPr kumimoji="1" lang="ja-JP" altLang="en-US" sz="1200" dirty="0">
                <a:solidFill>
                  <a:prstClr val="black"/>
                </a:solidFill>
              </a:rPr>
              <a:t>部長等の指示により、各業務にあたる。</a:t>
            </a:r>
          </a:p>
          <a:p>
            <a:pPr defTabSz="957816"/>
            <a:r>
              <a:rPr kumimoji="1" lang="ja-JP" altLang="en-US" sz="1200" dirty="0" smtClean="0">
                <a:solidFill>
                  <a:prstClr val="black"/>
                </a:solidFill>
              </a:rPr>
              <a:t>・必要</a:t>
            </a:r>
            <a:r>
              <a:rPr kumimoji="1" lang="ja-JP" altLang="en-US" sz="1200" dirty="0">
                <a:solidFill>
                  <a:prstClr val="black"/>
                </a:solidFill>
              </a:rPr>
              <a:t>に応じて避難住民の対応にあたる。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7113240" y="2335220"/>
            <a:ext cx="1196917" cy="39741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8415" tIns="34208" rIns="68415" bIns="34208" spcCol="0" rtlCol="0" anchor="ctr"/>
          <a:lstStyle/>
          <a:p>
            <a:pPr defTabSz="957816"/>
            <a:r>
              <a:rPr kumimoji="1" lang="ja-JP" altLang="en-US" sz="1100" dirty="0" smtClean="0">
                <a:solidFill>
                  <a:prstClr val="black"/>
                </a:solidFill>
              </a:rPr>
              <a:t>・第一次</a:t>
            </a:r>
            <a:r>
              <a:rPr kumimoji="1" lang="ja-JP" altLang="en-US" sz="1100" dirty="0">
                <a:solidFill>
                  <a:prstClr val="black"/>
                </a:solidFill>
              </a:rPr>
              <a:t>避難場所が危険な場合は、第二次避難場所に誘導する</a:t>
            </a:r>
            <a:r>
              <a:rPr kumimoji="1" lang="ja-JP" altLang="en-US" sz="1100" dirty="0" smtClean="0">
                <a:solidFill>
                  <a:prstClr val="black"/>
                </a:solidFill>
              </a:rPr>
              <a:t>。</a:t>
            </a:r>
            <a:r>
              <a:rPr kumimoji="1" lang="ja-JP" altLang="en-US" sz="1100" dirty="0" smtClean="0">
                <a:solidFill>
                  <a:srgbClr val="FF0000"/>
                </a:solidFill>
              </a:rPr>
              <a:t>（〇○山</a:t>
            </a:r>
            <a:r>
              <a:rPr kumimoji="1" lang="ja-JP" altLang="en-US" sz="1100" dirty="0" smtClean="0">
                <a:solidFill>
                  <a:srgbClr val="FF0000"/>
                </a:solidFill>
              </a:rPr>
              <a:t>公園等）</a:t>
            </a:r>
            <a:r>
              <a:rPr kumimoji="1" lang="ja-JP" altLang="en-US" sz="1100" dirty="0" smtClean="0">
                <a:solidFill>
                  <a:srgbClr val="FF0000"/>
                </a:solidFill>
              </a:rPr>
              <a:t>（避難経路は、裏門から駐在所前を通り、公園に続く階段を登る。）</a:t>
            </a:r>
            <a:endParaRPr kumimoji="1" lang="ja-JP" altLang="en-US" sz="1100" dirty="0">
              <a:solidFill>
                <a:srgbClr val="FF0000"/>
              </a:solidFill>
            </a:endParaRPr>
          </a:p>
          <a:p>
            <a:pPr defTabSz="957816"/>
            <a:r>
              <a:rPr kumimoji="1" lang="ja-JP" altLang="en-US" sz="1100" dirty="0" smtClean="0">
                <a:solidFill>
                  <a:prstClr val="black"/>
                </a:solidFill>
              </a:rPr>
              <a:t>・施設</a:t>
            </a:r>
            <a:r>
              <a:rPr kumimoji="1" lang="ja-JP" altLang="en-US" sz="1100" dirty="0">
                <a:solidFill>
                  <a:prstClr val="black"/>
                </a:solidFill>
              </a:rPr>
              <a:t>、通学路等の被害状況を確認し、本部に報告する。</a:t>
            </a:r>
          </a:p>
          <a:p>
            <a:pPr defTabSz="957816"/>
            <a:r>
              <a:rPr kumimoji="1" lang="ja-JP" altLang="en-US" sz="1100" dirty="0" smtClean="0">
                <a:solidFill>
                  <a:prstClr val="black"/>
                </a:solidFill>
              </a:rPr>
              <a:t>・応急</a:t>
            </a:r>
            <a:r>
              <a:rPr kumimoji="1" lang="ja-JP" altLang="en-US" sz="1100" dirty="0">
                <a:solidFill>
                  <a:prstClr val="black"/>
                </a:solidFill>
              </a:rPr>
              <a:t>措置や立入禁止措置を行う</a:t>
            </a:r>
          </a:p>
          <a:p>
            <a:pPr defTabSz="957816"/>
            <a:r>
              <a:rPr kumimoji="1" lang="ja-JP" altLang="en-US" sz="1100" dirty="0" smtClean="0">
                <a:solidFill>
                  <a:prstClr val="black"/>
                </a:solidFill>
              </a:rPr>
              <a:t>・教育</a:t>
            </a:r>
            <a:r>
              <a:rPr kumimoji="1" lang="ja-JP" altLang="en-US" sz="1100" dirty="0">
                <a:solidFill>
                  <a:prstClr val="black"/>
                </a:solidFill>
              </a:rPr>
              <a:t>委員会</a:t>
            </a:r>
            <a:r>
              <a:rPr kumimoji="1" lang="ja-JP" altLang="en-US" sz="1100" dirty="0" smtClean="0">
                <a:solidFill>
                  <a:prstClr val="black"/>
                </a:solidFill>
              </a:rPr>
              <a:t>に状況を報告する。</a:t>
            </a:r>
            <a:endParaRPr kumimoji="1" lang="ja-JP" altLang="en-US" sz="1100" dirty="0">
              <a:solidFill>
                <a:prstClr val="black"/>
              </a:solidFill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8400600" y="2335220"/>
            <a:ext cx="1016899" cy="260594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8415" tIns="34208" rIns="68415" bIns="34208" spcCol="0" rtlCol="0" anchor="ctr"/>
          <a:lstStyle/>
          <a:p>
            <a:pPr defTabSz="957816"/>
            <a:r>
              <a:rPr kumimoji="1" lang="ja-JP" altLang="en-US" sz="1200" dirty="0">
                <a:solidFill>
                  <a:prstClr val="black"/>
                </a:solidFill>
              </a:rPr>
              <a:t>・</a:t>
            </a:r>
            <a:r>
              <a:rPr kumimoji="1" lang="ja-JP" altLang="en-US" sz="1200" dirty="0" smtClean="0">
                <a:solidFill>
                  <a:prstClr val="black"/>
                </a:solidFill>
              </a:rPr>
              <a:t>被害</a:t>
            </a:r>
            <a:r>
              <a:rPr kumimoji="1" lang="ja-JP" altLang="en-US" sz="1200" dirty="0">
                <a:solidFill>
                  <a:prstClr val="black"/>
                </a:solidFill>
              </a:rPr>
              <a:t>状況に判断し、教育委員会に報告・協議する。</a:t>
            </a:r>
            <a:endParaRPr kumimoji="1" lang="en-US" altLang="ja-JP" sz="1200" dirty="0">
              <a:solidFill>
                <a:prstClr val="black"/>
              </a:solidFill>
            </a:endParaRPr>
          </a:p>
          <a:p>
            <a:pPr defTabSz="957816"/>
            <a:r>
              <a:rPr kumimoji="1" lang="ja-JP" altLang="en-US" sz="1200" dirty="0" smtClean="0">
                <a:solidFill>
                  <a:prstClr val="black"/>
                </a:solidFill>
              </a:rPr>
              <a:t>・保護者</a:t>
            </a:r>
            <a:r>
              <a:rPr kumimoji="1" lang="ja-JP" altLang="en-US" sz="1200" dirty="0">
                <a:solidFill>
                  <a:prstClr val="black"/>
                </a:solidFill>
              </a:rPr>
              <a:t>へ連絡（学校一斉メール配信</a:t>
            </a:r>
            <a:r>
              <a:rPr kumimoji="1" lang="ja-JP" altLang="en-US" sz="1200" dirty="0" smtClean="0">
                <a:solidFill>
                  <a:prstClr val="black"/>
                </a:solidFill>
              </a:rPr>
              <a:t>）及び学校ウェブページに掲載する。</a:t>
            </a:r>
            <a:endParaRPr kumimoji="1"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3829045" y="4714863"/>
            <a:ext cx="1016899" cy="15944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68415" tIns="34208" rIns="68415" bIns="34208" spcCol="0" rtlCol="0" anchor="ctr"/>
          <a:lstStyle/>
          <a:p>
            <a:pPr defTabSz="957816"/>
            <a:r>
              <a:rPr kumimoji="1" lang="ja-JP" altLang="en-US" sz="1200" dirty="0">
                <a:solidFill>
                  <a:prstClr val="black"/>
                </a:solidFill>
              </a:rPr>
              <a:t>「押さない、走らない、しゃべらない、もどらない」の約束に従い避難する。</a:t>
            </a:r>
          </a:p>
        </p:txBody>
      </p:sp>
      <p:sp>
        <p:nvSpPr>
          <p:cNvPr id="39" name="星 12 38"/>
          <p:cNvSpPr/>
          <p:nvPr/>
        </p:nvSpPr>
        <p:spPr>
          <a:xfrm>
            <a:off x="2724181" y="3910919"/>
            <a:ext cx="989038" cy="814231"/>
          </a:xfrm>
          <a:prstGeom prst="star12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68415" tIns="34208" rIns="68415" bIns="34208" spcCol="0" rtlCol="0" anchor="ctr"/>
          <a:lstStyle/>
          <a:p>
            <a:pPr algn="ctr" defTabSz="957816"/>
            <a:r>
              <a:rPr kumimoji="1" lang="ja-JP" altLang="en-US" sz="1000" dirty="0">
                <a:solidFill>
                  <a:prstClr val="black"/>
                </a:solidFill>
              </a:rPr>
              <a:t>ハンドマイク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4953004" y="4941168"/>
            <a:ext cx="2033797" cy="13681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defTabSz="957816"/>
            <a:r>
              <a:rPr kumimoji="1" lang="ja-JP" altLang="en-US" sz="1200" dirty="0" smtClean="0">
                <a:solidFill>
                  <a:prstClr val="black"/>
                </a:solidFill>
              </a:rPr>
              <a:t>＜緊急連絡先＞</a:t>
            </a:r>
            <a:endParaRPr kumimoji="1" lang="en-US" altLang="ja-JP" sz="1200" dirty="0" smtClean="0">
              <a:solidFill>
                <a:prstClr val="black"/>
              </a:solidFill>
            </a:endParaRPr>
          </a:p>
          <a:p>
            <a:pPr defTabSz="957816"/>
            <a:r>
              <a:rPr kumimoji="1" lang="ja-JP" altLang="en-US" sz="1200" dirty="0" smtClean="0">
                <a:solidFill>
                  <a:prstClr val="black"/>
                </a:solidFill>
              </a:rPr>
              <a:t>○○教育委員会</a:t>
            </a:r>
            <a:endParaRPr kumimoji="1" lang="en-US" altLang="ja-JP" sz="1200" dirty="0" smtClean="0">
              <a:solidFill>
                <a:prstClr val="black"/>
              </a:solidFill>
            </a:endParaRPr>
          </a:p>
          <a:p>
            <a:pPr defTabSz="957816"/>
            <a:r>
              <a:rPr kumimoji="1" lang="ja-JP" altLang="en-US" sz="1200" dirty="0">
                <a:solidFill>
                  <a:prstClr val="black"/>
                </a:solidFill>
              </a:rPr>
              <a:t>　</a:t>
            </a:r>
            <a:r>
              <a:rPr kumimoji="1" lang="ja-JP" altLang="en-US" sz="1200" dirty="0" smtClean="0">
                <a:solidFill>
                  <a:prstClr val="black"/>
                </a:solidFill>
              </a:rPr>
              <a:t>　　　　　　　</a:t>
            </a:r>
            <a:r>
              <a:rPr kumimoji="1" lang="en-US" altLang="ja-JP" sz="1200" dirty="0" smtClean="0">
                <a:solidFill>
                  <a:prstClr val="black"/>
                </a:solidFill>
              </a:rPr>
              <a:t>123-4567</a:t>
            </a:r>
          </a:p>
          <a:p>
            <a:pPr defTabSz="957816"/>
            <a:r>
              <a:rPr kumimoji="1" lang="ja-JP" altLang="en-US" sz="1200" dirty="0" smtClean="0">
                <a:solidFill>
                  <a:prstClr val="black"/>
                </a:solidFill>
              </a:rPr>
              <a:t>○○市町村防災</a:t>
            </a:r>
            <a:r>
              <a:rPr kumimoji="1" lang="ja-JP" altLang="en-US" sz="1200" dirty="0" smtClean="0">
                <a:solidFill>
                  <a:prstClr val="black"/>
                </a:solidFill>
              </a:rPr>
              <a:t>部局</a:t>
            </a:r>
            <a:endParaRPr kumimoji="1" lang="en-US" altLang="ja-JP" sz="1200" dirty="0" smtClean="0">
              <a:solidFill>
                <a:prstClr val="black"/>
              </a:solidFill>
            </a:endParaRPr>
          </a:p>
          <a:p>
            <a:pPr defTabSz="957816"/>
            <a:r>
              <a:rPr kumimoji="1" lang="ja-JP" altLang="en-US" sz="1200" dirty="0">
                <a:solidFill>
                  <a:prstClr val="black"/>
                </a:solidFill>
              </a:rPr>
              <a:t>　</a:t>
            </a:r>
            <a:r>
              <a:rPr kumimoji="1" lang="ja-JP" altLang="en-US" sz="1200" dirty="0" smtClean="0">
                <a:solidFill>
                  <a:prstClr val="black"/>
                </a:solidFill>
              </a:rPr>
              <a:t>　　　　　　　</a:t>
            </a:r>
            <a:r>
              <a:rPr kumimoji="1" lang="en-US" altLang="ja-JP" sz="1200" dirty="0" smtClean="0">
                <a:solidFill>
                  <a:prstClr val="black"/>
                </a:solidFill>
              </a:rPr>
              <a:t>890-1234</a:t>
            </a:r>
          </a:p>
          <a:p>
            <a:pPr defTabSz="957816"/>
            <a:r>
              <a:rPr kumimoji="1" lang="ja-JP" altLang="en-US" sz="1200" dirty="0" smtClean="0">
                <a:solidFill>
                  <a:prstClr val="black"/>
                </a:solidFill>
              </a:rPr>
              <a:t>○○消防署</a:t>
            </a:r>
            <a:endParaRPr kumimoji="1" lang="en-US" altLang="ja-JP" sz="1200" dirty="0" smtClean="0">
              <a:solidFill>
                <a:prstClr val="black"/>
              </a:solidFill>
            </a:endParaRPr>
          </a:p>
          <a:p>
            <a:pPr defTabSz="957816"/>
            <a:r>
              <a:rPr kumimoji="1" lang="ja-JP" altLang="en-US" sz="1200" dirty="0">
                <a:solidFill>
                  <a:prstClr val="black"/>
                </a:solidFill>
              </a:rPr>
              <a:t>　</a:t>
            </a:r>
            <a:r>
              <a:rPr kumimoji="1" lang="ja-JP" altLang="en-US" sz="1200" dirty="0" smtClean="0">
                <a:solidFill>
                  <a:prstClr val="black"/>
                </a:solidFill>
              </a:rPr>
              <a:t>　　　　　　　</a:t>
            </a:r>
            <a:r>
              <a:rPr kumimoji="1" lang="en-US" altLang="ja-JP" sz="1200" dirty="0" smtClean="0">
                <a:solidFill>
                  <a:prstClr val="black"/>
                </a:solidFill>
              </a:rPr>
              <a:t>567-8901</a:t>
            </a:r>
            <a:endParaRPr kumimoji="1"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3" name="角丸四角形吹き出し 2"/>
          <p:cNvSpPr/>
          <p:nvPr/>
        </p:nvSpPr>
        <p:spPr>
          <a:xfrm>
            <a:off x="8400598" y="5116286"/>
            <a:ext cx="1304931" cy="1121026"/>
          </a:xfrm>
          <a:prstGeom prst="wedgeRoundRectCallout">
            <a:avLst>
              <a:gd name="adj1" fmla="val -61414"/>
              <a:gd name="adj2" fmla="val -108226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57816"/>
            <a:r>
              <a:rPr kumimoji="1" lang="ja-JP" altLang="en-US" sz="1100" dirty="0">
                <a:solidFill>
                  <a:prstClr val="black"/>
                </a:solidFill>
              </a:rPr>
              <a:t>大川小学校事故検証報告からの</a:t>
            </a:r>
            <a:r>
              <a:rPr kumimoji="1" lang="ja-JP" altLang="en-US" sz="1100" dirty="0" smtClean="0">
                <a:solidFill>
                  <a:prstClr val="black"/>
                </a:solidFill>
              </a:rPr>
              <a:t>提言４</a:t>
            </a:r>
            <a:endParaRPr kumimoji="1" lang="en-US" altLang="ja-JP" sz="1100" dirty="0" smtClean="0">
              <a:solidFill>
                <a:prstClr val="black"/>
              </a:solidFill>
            </a:endParaRPr>
          </a:p>
          <a:p>
            <a:pPr algn="ctr" defTabSz="957816"/>
            <a:r>
              <a:rPr kumimoji="1" lang="en-US" altLang="ja-JP" sz="1100" dirty="0" smtClean="0">
                <a:solidFill>
                  <a:prstClr val="black"/>
                </a:solidFill>
              </a:rPr>
              <a:t>※</a:t>
            </a:r>
            <a:r>
              <a:rPr kumimoji="1" lang="ja-JP" altLang="en-US" sz="1100" dirty="0">
                <a:solidFill>
                  <a:prstClr val="black"/>
                </a:solidFill>
              </a:rPr>
              <a:t>避難先・</a:t>
            </a:r>
            <a:r>
              <a:rPr kumimoji="1" lang="ja-JP" altLang="en-US" sz="1100" dirty="0" smtClean="0">
                <a:solidFill>
                  <a:prstClr val="black"/>
                </a:solidFill>
              </a:rPr>
              <a:t>避難経路</a:t>
            </a:r>
            <a:r>
              <a:rPr kumimoji="1" lang="ja-JP" altLang="en-US" sz="1100" dirty="0">
                <a:solidFill>
                  <a:prstClr val="black"/>
                </a:solidFill>
              </a:rPr>
              <a:t>・避難</a:t>
            </a:r>
            <a:r>
              <a:rPr kumimoji="1" lang="ja-JP" altLang="en-US" sz="1100" dirty="0" smtClean="0">
                <a:solidFill>
                  <a:prstClr val="black"/>
                </a:solidFill>
              </a:rPr>
              <a:t>方法</a:t>
            </a:r>
            <a:endParaRPr kumimoji="1" lang="ja-JP" altLang="en-US" sz="1100" dirty="0">
              <a:solidFill>
                <a:prstClr val="black"/>
              </a:solidFill>
            </a:endParaRPr>
          </a:p>
        </p:txBody>
      </p:sp>
      <p:sp>
        <p:nvSpPr>
          <p:cNvPr id="34" name="角丸四角形吹き出し 33"/>
          <p:cNvSpPr/>
          <p:nvPr/>
        </p:nvSpPr>
        <p:spPr>
          <a:xfrm>
            <a:off x="1542893" y="4725144"/>
            <a:ext cx="1304931" cy="1121026"/>
          </a:xfrm>
          <a:prstGeom prst="wedgeRoundRectCallout">
            <a:avLst>
              <a:gd name="adj1" fmla="val 39524"/>
              <a:gd name="adj2" fmla="val -101429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57816"/>
            <a:r>
              <a:rPr kumimoji="1" lang="ja-JP" altLang="en-US" sz="1100" dirty="0">
                <a:solidFill>
                  <a:prstClr val="black"/>
                </a:solidFill>
              </a:rPr>
              <a:t>大川小学校事故検証報告からの</a:t>
            </a:r>
            <a:r>
              <a:rPr kumimoji="1" lang="ja-JP" altLang="en-US" sz="1100" dirty="0" smtClean="0">
                <a:solidFill>
                  <a:prstClr val="black"/>
                </a:solidFill>
              </a:rPr>
              <a:t>提言４</a:t>
            </a:r>
            <a:endParaRPr kumimoji="1" lang="en-US" altLang="ja-JP" sz="1100" dirty="0" smtClean="0">
              <a:solidFill>
                <a:prstClr val="black"/>
              </a:solidFill>
            </a:endParaRPr>
          </a:p>
          <a:p>
            <a:pPr algn="ctr" defTabSz="957816"/>
            <a:r>
              <a:rPr kumimoji="1" lang="en-US" altLang="ja-JP" sz="1100" dirty="0" smtClean="0">
                <a:solidFill>
                  <a:prstClr val="black"/>
                </a:solidFill>
              </a:rPr>
              <a:t>※</a:t>
            </a:r>
            <a:r>
              <a:rPr kumimoji="1" lang="ja-JP" altLang="en-US" sz="1100" dirty="0">
                <a:solidFill>
                  <a:prstClr val="black"/>
                </a:solidFill>
              </a:rPr>
              <a:t>避難先・</a:t>
            </a:r>
            <a:r>
              <a:rPr kumimoji="1" lang="ja-JP" altLang="en-US" sz="1100" dirty="0" smtClean="0">
                <a:solidFill>
                  <a:prstClr val="black"/>
                </a:solidFill>
              </a:rPr>
              <a:t>避難経路</a:t>
            </a:r>
            <a:r>
              <a:rPr kumimoji="1" lang="ja-JP" altLang="en-US" sz="1100" dirty="0">
                <a:solidFill>
                  <a:prstClr val="black"/>
                </a:solidFill>
              </a:rPr>
              <a:t>・避難</a:t>
            </a:r>
            <a:r>
              <a:rPr kumimoji="1" lang="ja-JP" altLang="en-US" sz="1100" dirty="0" smtClean="0">
                <a:solidFill>
                  <a:prstClr val="black"/>
                </a:solidFill>
              </a:rPr>
              <a:t>方法</a:t>
            </a:r>
            <a:endParaRPr kumimoji="1" lang="ja-JP" altLang="en-US" sz="1100" dirty="0">
              <a:solidFill>
                <a:prstClr val="black"/>
              </a:solidFill>
            </a:endParaRPr>
          </a:p>
        </p:txBody>
      </p:sp>
      <p:sp>
        <p:nvSpPr>
          <p:cNvPr id="35" name="左矢印 34"/>
          <p:cNvSpPr/>
          <p:nvPr/>
        </p:nvSpPr>
        <p:spPr>
          <a:xfrm>
            <a:off x="7067318" y="6"/>
            <a:ext cx="1490077" cy="714373"/>
          </a:xfrm>
          <a:prstGeom prst="leftArrow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957816"/>
            <a:r>
              <a:rPr kumimoji="1" lang="ja-JP" altLang="en-US" sz="1400" kern="100" dirty="0" smtClean="0">
                <a:solidFill>
                  <a:prstClr val="white"/>
                </a:solidFill>
                <a:ea typeface="ＭＳ 明朝"/>
                <a:cs typeface="Times New Roman"/>
              </a:rPr>
              <a:t>チェック</a:t>
            </a:r>
            <a:r>
              <a:rPr kumimoji="1" lang="ja-JP" altLang="en-US" sz="1400" kern="100" dirty="0">
                <a:solidFill>
                  <a:prstClr val="white"/>
                </a:solidFill>
                <a:ea typeface="ＭＳ 明朝"/>
                <a:cs typeface="Times New Roman"/>
              </a:rPr>
              <a:t>⑧</a:t>
            </a:r>
            <a:endParaRPr kumimoji="1" lang="ja-JP" altLang="en-US" kern="100" dirty="0">
              <a:solidFill>
                <a:prstClr val="white"/>
              </a:solidFill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2674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72479" y="240074"/>
            <a:ext cx="5328593" cy="4384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2400" dirty="0"/>
              <a:t>地震発生時の</a:t>
            </a:r>
            <a:r>
              <a:rPr lang="ja-JP" altLang="en-US" sz="2400" dirty="0" smtClean="0"/>
              <a:t>フローチャート＜登校時＞</a:t>
            </a:r>
            <a:endParaRPr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33454" y="960154"/>
            <a:ext cx="430554" cy="123442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eaVert" wrap="square" lIns="68415" tIns="34208" rIns="68415" bIns="34208" rtlCol="0">
            <a:spAutoFit/>
          </a:bodyPr>
          <a:lstStyle/>
          <a:p>
            <a:pPr algn="ctr"/>
            <a:r>
              <a:rPr kumimoji="1" lang="ja-JP" altLang="en-US" dirty="0" smtClean="0"/>
              <a:t>安全確保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090398" y="989743"/>
            <a:ext cx="430554" cy="123442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eaVert" wrap="square" lIns="68415" tIns="34208" rIns="68415" bIns="34208" rtlCol="0">
            <a:spAutoFit/>
          </a:bodyPr>
          <a:lstStyle/>
          <a:p>
            <a:pPr algn="ctr"/>
            <a:r>
              <a:rPr lang="ja-JP" altLang="en-US" dirty="0"/>
              <a:t>安否確認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889104" y="487368"/>
            <a:ext cx="430554" cy="173679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eaVert" wrap="square" lIns="68415" tIns="34208" rIns="68415" bIns="34208" rtlCol="0">
            <a:spAutoFit/>
          </a:bodyPr>
          <a:lstStyle/>
          <a:p>
            <a:pPr algn="ctr"/>
            <a:r>
              <a:rPr lang="ja-JP" altLang="en-US" dirty="0"/>
              <a:t>対策本部設置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113240" y="676195"/>
            <a:ext cx="430554" cy="154797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eaVert" wrap="square" lIns="68415" tIns="34208" rIns="68415" bIns="34208" rtlCol="0">
            <a:spAutoFit/>
          </a:bodyPr>
          <a:lstStyle/>
          <a:p>
            <a:pPr algn="ctr"/>
            <a:r>
              <a:rPr lang="ja-JP" altLang="en-US" dirty="0"/>
              <a:t>被害</a:t>
            </a:r>
            <a:r>
              <a:rPr lang="ja-JP" altLang="en-US" dirty="0" smtClean="0"/>
              <a:t>状況確認</a:t>
            </a:r>
            <a:endParaRPr kumimoji="1" lang="ja-JP" altLang="en-US" dirty="0"/>
          </a:p>
        </p:txBody>
      </p:sp>
      <p:sp>
        <p:nvSpPr>
          <p:cNvPr id="12" name="右矢印 11"/>
          <p:cNvSpPr/>
          <p:nvPr/>
        </p:nvSpPr>
        <p:spPr>
          <a:xfrm>
            <a:off x="1331169" y="1268760"/>
            <a:ext cx="2469703" cy="61721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8415" tIns="34208" rIns="68415" bIns="34208" spcCol="0"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右矢印 14"/>
          <p:cNvSpPr/>
          <p:nvPr/>
        </p:nvSpPr>
        <p:spPr>
          <a:xfrm>
            <a:off x="8129067" y="1263215"/>
            <a:ext cx="362183" cy="61721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8415" tIns="34208" rIns="68415" bIns="34208" spcCol="0"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右矢印 15"/>
          <p:cNvSpPr/>
          <p:nvPr/>
        </p:nvSpPr>
        <p:spPr>
          <a:xfrm>
            <a:off x="6537176" y="1268760"/>
            <a:ext cx="362183" cy="61721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8415" tIns="34208" rIns="68415" bIns="34208" spcCol="0"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右矢印 18"/>
          <p:cNvSpPr/>
          <p:nvPr/>
        </p:nvSpPr>
        <p:spPr>
          <a:xfrm>
            <a:off x="4808984" y="1298349"/>
            <a:ext cx="792088" cy="61721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8415" tIns="34208" rIns="68415" bIns="34208" spcCol="0"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618884" y="352797"/>
            <a:ext cx="430554" cy="187136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eaVert" wrap="square" lIns="68415" tIns="34208" rIns="68415" bIns="34208" rtlCol="0">
            <a:spAutoFit/>
          </a:bodyPr>
          <a:lstStyle/>
          <a:p>
            <a:pPr algn="ctr"/>
            <a:r>
              <a:rPr lang="ja-JP" altLang="en-US" dirty="0"/>
              <a:t>事後</a:t>
            </a:r>
            <a:r>
              <a:rPr lang="ja-JP" altLang="en-US" dirty="0" smtClean="0"/>
              <a:t>の対応処置</a:t>
            </a:r>
            <a:endParaRPr kumimoji="1" lang="ja-JP" altLang="en-US" dirty="0"/>
          </a:p>
        </p:txBody>
      </p:sp>
      <p:sp>
        <p:nvSpPr>
          <p:cNvPr id="21" name="角丸四角形 20"/>
          <p:cNvSpPr/>
          <p:nvPr/>
        </p:nvSpPr>
        <p:spPr>
          <a:xfrm>
            <a:off x="495362" y="2297446"/>
            <a:ext cx="2657438" cy="188092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8415" tIns="34208" rIns="68415" bIns="34208" spcCol="0" rtlCol="0" anchor="ctr"/>
          <a:lstStyle/>
          <a:p>
            <a:r>
              <a:rPr lang="ja-JP" altLang="en-US" sz="1200" dirty="0" smtClean="0"/>
              <a:t>・学校</a:t>
            </a:r>
            <a:r>
              <a:rPr lang="ja-JP" altLang="en-US" sz="1200" dirty="0"/>
              <a:t>にいる生徒には、落下物、転倒物、ガラスの飛散から身を守らせる。</a:t>
            </a:r>
          </a:p>
          <a:p>
            <a:r>
              <a:rPr lang="ja-JP" altLang="en-US" sz="1200" dirty="0"/>
              <a:t>・</a:t>
            </a:r>
            <a:r>
              <a:rPr lang="ja-JP" altLang="en-US" sz="1200" dirty="0" smtClean="0"/>
              <a:t>情報</a:t>
            </a:r>
            <a:r>
              <a:rPr lang="ja-JP" altLang="en-US" sz="1200" dirty="0"/>
              <a:t>収集に努める。</a:t>
            </a:r>
          </a:p>
          <a:p>
            <a:r>
              <a:rPr lang="ja-JP" altLang="en-US" sz="1200" dirty="0" smtClean="0"/>
              <a:t>・安否</a:t>
            </a:r>
            <a:r>
              <a:rPr lang="ja-JP" altLang="en-US" sz="1200" dirty="0"/>
              <a:t>確認、状況によって登下校・登降途中の生徒の保護活動を行う。</a:t>
            </a:r>
          </a:p>
          <a:p>
            <a:r>
              <a:rPr lang="ja-JP" altLang="en-US" sz="1200" dirty="0"/>
              <a:t> ・</a:t>
            </a:r>
            <a:r>
              <a:rPr lang="ja-JP" altLang="en-US" sz="1200" dirty="0" smtClean="0"/>
              <a:t>学校</a:t>
            </a:r>
            <a:r>
              <a:rPr lang="ja-JP" altLang="en-US" sz="1200" dirty="0"/>
              <a:t>にいる生徒の避難誘導・点検等は在校時の対応を基本とする。</a:t>
            </a:r>
            <a:endParaRPr lang="en-US" altLang="ja-JP" sz="1200" dirty="0"/>
          </a:p>
        </p:txBody>
      </p:sp>
      <p:sp>
        <p:nvSpPr>
          <p:cNvPr id="22" name="角丸四角形 21"/>
          <p:cNvSpPr/>
          <p:nvPr/>
        </p:nvSpPr>
        <p:spPr>
          <a:xfrm>
            <a:off x="512906" y="4251948"/>
            <a:ext cx="2639894" cy="227339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68415" tIns="34208" rIns="68415" bIns="34208" spcCol="0" rtlCol="0" anchor="ctr"/>
          <a:lstStyle/>
          <a:p>
            <a:r>
              <a:rPr lang="ja-JP" altLang="en-US" sz="1200" dirty="0" smtClean="0"/>
              <a:t>・「</a:t>
            </a:r>
            <a:r>
              <a:rPr lang="ja-JP" altLang="en-US" sz="1200" dirty="0"/>
              <a:t>落ちてこない、倒れてこない、移動してこない」場所に避難する。</a:t>
            </a:r>
          </a:p>
          <a:p>
            <a:r>
              <a:rPr lang="ja-JP" altLang="en-US" sz="1200" dirty="0"/>
              <a:t>☆古い建物や建設中の建物、傾いたブロック塀や石塀、自動販売機、ひび割れた道路や狭い道路、火災現場、倒れた電柱、垂れ下がった電線等に注意する。</a:t>
            </a:r>
          </a:p>
          <a:p>
            <a:r>
              <a:rPr lang="ja-JP" altLang="en-US" sz="1200" dirty="0"/>
              <a:t>☆崖下、川岸、橋の上、ガス漏れ箇所等からは、速やかに遠ざかる。</a:t>
            </a:r>
          </a:p>
          <a:p>
            <a:r>
              <a:rPr lang="ja-JP" altLang="en-US" sz="1200" dirty="0" smtClean="0"/>
              <a:t>・津波</a:t>
            </a:r>
            <a:r>
              <a:rPr lang="ja-JP" altLang="en-US" sz="1200" dirty="0"/>
              <a:t>注意報・警報等が発令された場合は、あらかじめ指定されている高台等へ避難する。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3524" y="2606051"/>
            <a:ext cx="415165" cy="1388726"/>
          </a:xfrm>
          <a:prstGeom prst="rect">
            <a:avLst/>
          </a:prstGeom>
          <a:noFill/>
        </p:spPr>
        <p:txBody>
          <a:bodyPr vert="eaVert" wrap="square" lIns="68415" tIns="34208" rIns="68415" bIns="34208" rtlCol="0">
            <a:spAutoFit/>
          </a:bodyPr>
          <a:lstStyle/>
          <a:p>
            <a:r>
              <a:rPr lang="ja-JP" altLang="en-US" sz="1800" dirty="0"/>
              <a:t>職員の動き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1148" y="4714857"/>
            <a:ext cx="415165" cy="1388726"/>
          </a:xfrm>
          <a:prstGeom prst="rect">
            <a:avLst/>
          </a:prstGeom>
          <a:noFill/>
        </p:spPr>
        <p:txBody>
          <a:bodyPr vert="eaVert" wrap="square" lIns="68415" tIns="34208" rIns="68415" bIns="34208" rtlCol="0">
            <a:spAutoFit/>
          </a:bodyPr>
          <a:lstStyle/>
          <a:p>
            <a:r>
              <a:rPr lang="ja-JP" altLang="en-US" sz="1800" dirty="0"/>
              <a:t>生徒の動き</a:t>
            </a:r>
          </a:p>
        </p:txBody>
      </p:sp>
      <p:sp>
        <p:nvSpPr>
          <p:cNvPr id="28" name="角丸四角形 27"/>
          <p:cNvSpPr/>
          <p:nvPr/>
        </p:nvSpPr>
        <p:spPr>
          <a:xfrm>
            <a:off x="3296816" y="2332846"/>
            <a:ext cx="2088232" cy="2252637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8415" tIns="34208" rIns="68415" bIns="34208" spcCol="0" rtlCol="0" anchor="ctr"/>
          <a:lstStyle/>
          <a:p>
            <a:r>
              <a:rPr lang="ja-JP" altLang="en-US" sz="1200" dirty="0" smtClean="0"/>
              <a:t>・学校</a:t>
            </a:r>
            <a:r>
              <a:rPr lang="ja-JP" altLang="en-US" sz="1200" dirty="0"/>
              <a:t>に避難した生徒の安否確認は、在校時の対応を基本とする。</a:t>
            </a:r>
          </a:p>
          <a:p>
            <a:r>
              <a:rPr lang="ja-JP" altLang="en-US" sz="1200" dirty="0" smtClean="0"/>
              <a:t>・担当</a:t>
            </a:r>
            <a:r>
              <a:rPr lang="ja-JP" altLang="en-US" sz="1200" dirty="0"/>
              <a:t>職員は、生徒の所在を確認する。（登校している、していない）</a:t>
            </a:r>
          </a:p>
          <a:p>
            <a:r>
              <a:rPr lang="ja-JP" altLang="en-US" sz="1200" dirty="0" smtClean="0"/>
              <a:t>・保護者</a:t>
            </a:r>
            <a:r>
              <a:rPr lang="ja-JP" altLang="en-US" sz="1200" dirty="0"/>
              <a:t>へ連絡する。（一斉メール配信、電話</a:t>
            </a:r>
            <a:r>
              <a:rPr lang="ja-JP" altLang="en-US" sz="1200" dirty="0" smtClean="0"/>
              <a:t>、学校ウェブページ掲載）</a:t>
            </a:r>
            <a:endParaRPr lang="en-US" altLang="ja-JP" sz="1200" dirty="0" smtClean="0"/>
          </a:p>
          <a:p>
            <a:r>
              <a:rPr lang="ja-JP" altLang="en-US" sz="1200" dirty="0"/>
              <a:t>・必要に応じて、通学路、避難場所を回り、安否を確認する。</a:t>
            </a:r>
          </a:p>
        </p:txBody>
      </p:sp>
      <p:sp>
        <p:nvSpPr>
          <p:cNvPr id="29" name="角丸四角形 28"/>
          <p:cNvSpPr/>
          <p:nvPr/>
        </p:nvSpPr>
        <p:spPr>
          <a:xfrm>
            <a:off x="5601072" y="2335220"/>
            <a:ext cx="1016899" cy="1843147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8415" tIns="34208" rIns="68415" bIns="34208" spcCol="0" rtlCol="0" anchor="ctr"/>
          <a:lstStyle/>
          <a:p>
            <a:r>
              <a:rPr lang="ja-JP" altLang="en-US" sz="1200" dirty="0" smtClean="0"/>
              <a:t>・本</a:t>
            </a:r>
            <a:r>
              <a:rPr lang="ja-JP" altLang="en-US" sz="1200" dirty="0"/>
              <a:t>部長等の指示により、各種業務にあたる。</a:t>
            </a:r>
          </a:p>
          <a:p>
            <a:r>
              <a:rPr lang="ja-JP" altLang="en-US" sz="1200" dirty="0" smtClean="0"/>
              <a:t>・生徒</a:t>
            </a:r>
            <a:r>
              <a:rPr lang="ja-JP" altLang="en-US" sz="1200" dirty="0"/>
              <a:t>の安否確認を最優先にする。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6825208" y="2335220"/>
            <a:ext cx="1152128" cy="2250263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8415" tIns="34208" rIns="68415" bIns="34208" spcCol="0" rtlCol="0" anchor="ctr"/>
          <a:lstStyle/>
          <a:p>
            <a:r>
              <a:rPr lang="ja-JP" altLang="en-US" sz="1200" dirty="0"/>
              <a:t>・担当職員（応急復旧班）は、施設、通学路等の被害状況を確認し、本部に報告する。</a:t>
            </a:r>
          </a:p>
          <a:p>
            <a:r>
              <a:rPr lang="ja-JP" altLang="en-US" sz="1200" dirty="0" smtClean="0"/>
              <a:t>・危険</a:t>
            </a:r>
            <a:r>
              <a:rPr lang="ja-JP" altLang="en-US" sz="1200" dirty="0"/>
              <a:t>箇所があった場合は、立入禁止・応急措置を行う。</a:t>
            </a:r>
          </a:p>
        </p:txBody>
      </p:sp>
      <p:sp>
        <p:nvSpPr>
          <p:cNvPr id="31" name="角丸四角形 30"/>
          <p:cNvSpPr/>
          <p:nvPr/>
        </p:nvSpPr>
        <p:spPr>
          <a:xfrm>
            <a:off x="8193360" y="2335219"/>
            <a:ext cx="1584176" cy="3768363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8415" tIns="34208" rIns="68415" bIns="34208" spcCol="0" rtlCol="0" anchor="ctr"/>
          <a:lstStyle/>
          <a:p>
            <a:r>
              <a:rPr lang="en-US" altLang="ja-JP" sz="1200" dirty="0" smtClean="0"/>
              <a:t>[</a:t>
            </a:r>
            <a:r>
              <a:rPr lang="ja-JP" altLang="en-US" sz="1200" dirty="0" smtClean="0"/>
              <a:t>本部長</a:t>
            </a:r>
            <a:r>
              <a:rPr lang="en-US" altLang="ja-JP" sz="1200" dirty="0" smtClean="0"/>
              <a:t>]</a:t>
            </a:r>
          </a:p>
          <a:p>
            <a:r>
              <a:rPr lang="ja-JP" altLang="en-US" sz="1200" dirty="0" smtClean="0"/>
              <a:t>・生徒</a:t>
            </a:r>
            <a:r>
              <a:rPr lang="ja-JP" altLang="en-US" sz="1200" dirty="0"/>
              <a:t>全員の安否確認後、授業実施、休校措置と登校している生徒の下校方法、保護者への引き渡し、学校への保護措置等について、保護者へ連絡させる。</a:t>
            </a:r>
          </a:p>
          <a:p>
            <a:r>
              <a:rPr lang="ja-JP" altLang="en-US" sz="1200" dirty="0" smtClean="0"/>
              <a:t>・対応</a:t>
            </a:r>
            <a:r>
              <a:rPr lang="ja-JP" altLang="en-US" sz="1200" dirty="0"/>
              <a:t>措置について、所管教育委員会に報告する。（協議する）</a:t>
            </a:r>
          </a:p>
          <a:p>
            <a:r>
              <a:rPr lang="en-US" altLang="ja-JP" sz="1200" dirty="0"/>
              <a:t>[</a:t>
            </a:r>
            <a:r>
              <a:rPr lang="ja-JP" altLang="en-US" sz="1200" dirty="0"/>
              <a:t>教職員</a:t>
            </a:r>
            <a:r>
              <a:rPr lang="en-US" altLang="ja-JP" sz="1200" dirty="0"/>
              <a:t>]</a:t>
            </a:r>
          </a:p>
          <a:p>
            <a:r>
              <a:rPr lang="ja-JP" altLang="en-US" sz="1200" dirty="0" smtClean="0"/>
              <a:t>・学校</a:t>
            </a:r>
            <a:r>
              <a:rPr lang="ja-JP" altLang="en-US" sz="1200" dirty="0"/>
              <a:t>の対応について、保護者に連絡する（一斉メール配信、電話、学校ウェブページ掲載</a:t>
            </a:r>
            <a:r>
              <a:rPr lang="ja-JP" altLang="en-US" sz="1200" dirty="0" smtClean="0"/>
              <a:t>）</a:t>
            </a:r>
            <a:endParaRPr lang="ja-JP" altLang="en-US" sz="1200" dirty="0"/>
          </a:p>
        </p:txBody>
      </p:sp>
      <p:sp>
        <p:nvSpPr>
          <p:cNvPr id="33" name="角丸四角形 32"/>
          <p:cNvSpPr/>
          <p:nvPr/>
        </p:nvSpPr>
        <p:spPr>
          <a:xfrm>
            <a:off x="3296816" y="4714857"/>
            <a:ext cx="2088232" cy="109040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68415" tIns="34208" rIns="68415" bIns="34208" spcCol="0" rtlCol="0" anchor="ctr"/>
          <a:lstStyle/>
          <a:p>
            <a:r>
              <a:rPr lang="ja-JP" altLang="en-US" sz="1200" dirty="0"/>
              <a:t>揺れがおさまったら、学校・自宅等あらかじめ決めておいた安全な場所に避難する。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5509997" y="4828012"/>
            <a:ext cx="2033797" cy="8332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ja-JP" altLang="en-US" sz="1200" dirty="0" smtClean="0"/>
              <a:t>＜緊急連絡先＞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○○教育委員会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　　　　　　</a:t>
            </a:r>
            <a:r>
              <a:rPr kumimoji="1" lang="en-US" altLang="ja-JP" sz="1200" dirty="0" smtClean="0"/>
              <a:t>123-4567</a:t>
            </a:r>
          </a:p>
        </p:txBody>
      </p:sp>
      <p:sp>
        <p:nvSpPr>
          <p:cNvPr id="25" name="左矢印 24"/>
          <p:cNvSpPr/>
          <p:nvPr/>
        </p:nvSpPr>
        <p:spPr>
          <a:xfrm>
            <a:off x="6628851" y="102094"/>
            <a:ext cx="1490077" cy="714373"/>
          </a:xfrm>
          <a:prstGeom prst="leftArrow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0"/>
              </a:spcAft>
            </a:pPr>
            <a:r>
              <a:rPr lang="ja-JP" sz="1600" kern="100" dirty="0" smtClean="0">
                <a:effectLst/>
                <a:ea typeface="ＭＳ 明朝"/>
                <a:cs typeface="Times New Roman"/>
              </a:rPr>
              <a:t>チェック</a:t>
            </a:r>
            <a:r>
              <a:rPr lang="ja-JP" altLang="en-US" sz="1600" kern="100" dirty="0">
                <a:effectLst/>
                <a:ea typeface="ＭＳ 明朝"/>
                <a:cs typeface="Times New Roman"/>
              </a:rPr>
              <a:t>⑧</a:t>
            </a:r>
            <a:endParaRPr lang="ja-JP" sz="1200" kern="100" dirty="0">
              <a:effectLst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4503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72479" y="240074"/>
            <a:ext cx="6012646" cy="4384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2400" dirty="0"/>
              <a:t>地震発生時の</a:t>
            </a:r>
            <a:r>
              <a:rPr lang="ja-JP" altLang="en-US" sz="2400" dirty="0" smtClean="0"/>
              <a:t>フローチャート＜校外活動時＞</a:t>
            </a:r>
            <a:endParaRPr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33454" y="960154"/>
            <a:ext cx="430554" cy="123442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eaVert" wrap="square" lIns="68415" tIns="34208" rIns="68415" bIns="34208" rtlCol="0">
            <a:spAutoFit/>
          </a:bodyPr>
          <a:lstStyle/>
          <a:p>
            <a:pPr algn="ctr"/>
            <a:r>
              <a:rPr kumimoji="1" lang="ja-JP" altLang="en-US" dirty="0" smtClean="0"/>
              <a:t>安全確保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98510" y="960154"/>
            <a:ext cx="430554" cy="123442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eaVert" wrap="square" lIns="68415" tIns="34208" rIns="68415" bIns="34208" rtlCol="0">
            <a:spAutoFit/>
          </a:bodyPr>
          <a:lstStyle/>
          <a:p>
            <a:pPr algn="ctr"/>
            <a:r>
              <a:rPr lang="ja-JP" altLang="en-US" dirty="0"/>
              <a:t>避難誘導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26702" y="989743"/>
            <a:ext cx="430554" cy="123442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eaVert" wrap="square" lIns="68415" tIns="34208" rIns="68415" bIns="34208" rtlCol="0">
            <a:spAutoFit/>
          </a:bodyPr>
          <a:lstStyle/>
          <a:p>
            <a:pPr algn="ctr"/>
            <a:r>
              <a:rPr lang="ja-JP" altLang="en-US" dirty="0"/>
              <a:t>安否確認</a:t>
            </a:r>
            <a:endParaRPr kumimoji="1" lang="ja-JP" altLang="en-US" dirty="0"/>
          </a:p>
        </p:txBody>
      </p:sp>
      <p:sp>
        <p:nvSpPr>
          <p:cNvPr id="12" name="右矢印 11"/>
          <p:cNvSpPr/>
          <p:nvPr/>
        </p:nvSpPr>
        <p:spPr>
          <a:xfrm>
            <a:off x="1331169" y="1268760"/>
            <a:ext cx="3621831" cy="61721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8415" tIns="34208" rIns="68415" bIns="34208" spcCol="0"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右矢印 14"/>
          <p:cNvSpPr/>
          <p:nvPr/>
        </p:nvSpPr>
        <p:spPr>
          <a:xfrm>
            <a:off x="7401273" y="1263215"/>
            <a:ext cx="1089978" cy="61721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8415" tIns="34208" rIns="68415" bIns="34208" spcCol="0"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右矢印 17"/>
          <p:cNvSpPr/>
          <p:nvPr/>
        </p:nvSpPr>
        <p:spPr>
          <a:xfrm>
            <a:off x="5724054" y="1298349"/>
            <a:ext cx="885130" cy="61721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8415" tIns="34208" rIns="68415" bIns="34208" spcCol="0"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618884" y="352797"/>
            <a:ext cx="430554" cy="187136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eaVert" wrap="square" lIns="68415" tIns="34208" rIns="68415" bIns="34208" rtlCol="0">
            <a:spAutoFit/>
          </a:bodyPr>
          <a:lstStyle/>
          <a:p>
            <a:pPr algn="ctr"/>
            <a:r>
              <a:rPr lang="ja-JP" altLang="en-US" dirty="0"/>
              <a:t>事後</a:t>
            </a:r>
            <a:r>
              <a:rPr lang="ja-JP" altLang="en-US" dirty="0" smtClean="0"/>
              <a:t>の対応処置</a:t>
            </a:r>
            <a:endParaRPr kumimoji="1" lang="ja-JP" altLang="en-US" dirty="0"/>
          </a:p>
        </p:txBody>
      </p:sp>
      <p:sp>
        <p:nvSpPr>
          <p:cNvPr id="21" name="角丸四角形 20"/>
          <p:cNvSpPr/>
          <p:nvPr/>
        </p:nvSpPr>
        <p:spPr>
          <a:xfrm>
            <a:off x="495361" y="2224166"/>
            <a:ext cx="3953583" cy="228495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8415" tIns="34208" rIns="68415" bIns="34208" spcCol="0" rtlCol="0" anchor="ctr"/>
          <a:lstStyle/>
          <a:p>
            <a:r>
              <a:rPr lang="ja-JP" altLang="en-US" sz="1200" dirty="0"/>
              <a:t>○落下物、転倒物、ガラスなどの飛散から身を守らせる。</a:t>
            </a:r>
          </a:p>
          <a:p>
            <a:r>
              <a:rPr lang="ja-JP" altLang="en-US" sz="1200" dirty="0"/>
              <a:t>○地形や周囲の状況を判断して、安全確保を指示する。</a:t>
            </a:r>
          </a:p>
          <a:p>
            <a:r>
              <a:rPr lang="ja-JP" altLang="en-US" sz="1200" dirty="0"/>
              <a:t>・</a:t>
            </a:r>
            <a:r>
              <a:rPr lang="ja-JP" altLang="en-US" sz="1200" dirty="0" smtClean="0"/>
              <a:t>最新</a:t>
            </a:r>
            <a:r>
              <a:rPr lang="ja-JP" altLang="en-US" sz="1200" dirty="0"/>
              <a:t>情報の収集に努める。</a:t>
            </a:r>
          </a:p>
          <a:p>
            <a:r>
              <a:rPr lang="ja-JP" altLang="en-US" sz="1200" dirty="0"/>
              <a:t>○班別行動中の場合は、安否確認と保護活動を行う。</a:t>
            </a:r>
          </a:p>
          <a:p>
            <a:r>
              <a:rPr lang="en-US" altLang="ja-JP" sz="1200" dirty="0"/>
              <a:t>※</a:t>
            </a:r>
            <a:r>
              <a:rPr lang="ja-JP" altLang="en-US" sz="1200" dirty="0"/>
              <a:t>津波被害が心配される沿岸部では、ラジオや防災行政無線などで情報を収集し、避難・待機等を判断する。</a:t>
            </a:r>
          </a:p>
          <a:p>
            <a:r>
              <a:rPr lang="en-US" altLang="ja-JP" sz="1200" dirty="0"/>
              <a:t>※</a:t>
            </a:r>
            <a:r>
              <a:rPr lang="ja-JP" altLang="en-US" sz="1200" dirty="0"/>
              <a:t>強い揺れや長い時間ゆっくりとした揺れを感じた場合は、津波警報などの発表を待たずに高台などに避難させる。</a:t>
            </a:r>
          </a:p>
          <a:p>
            <a:r>
              <a:rPr lang="ja-JP" altLang="en-US" sz="1200" dirty="0"/>
              <a:t>○手当てが必要な負傷者に対しては応急手当てを行う。</a:t>
            </a:r>
            <a:endParaRPr lang="en-US" altLang="ja-JP" sz="1200" dirty="0"/>
          </a:p>
        </p:txBody>
      </p:sp>
      <p:sp>
        <p:nvSpPr>
          <p:cNvPr id="22" name="角丸四角形 21"/>
          <p:cNvSpPr/>
          <p:nvPr/>
        </p:nvSpPr>
        <p:spPr>
          <a:xfrm>
            <a:off x="512906" y="4797152"/>
            <a:ext cx="3936038" cy="151216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68415" tIns="34208" rIns="68415" bIns="34208" spcCol="0" rtlCol="0" anchor="ctr"/>
          <a:lstStyle/>
          <a:p>
            <a:r>
              <a:rPr lang="ja-JP" altLang="en-US" sz="1200" dirty="0" smtClean="0"/>
              <a:t>・「</a:t>
            </a:r>
            <a:r>
              <a:rPr lang="ja-JP" altLang="en-US" sz="1200" dirty="0"/>
              <a:t>落ちてこない、倒れてこない、移動してこない」場所に避難する。</a:t>
            </a:r>
          </a:p>
          <a:p>
            <a:r>
              <a:rPr lang="ja-JP" altLang="en-US" sz="1200" dirty="0" smtClean="0"/>
              <a:t>・頭部</a:t>
            </a:r>
            <a:r>
              <a:rPr lang="ja-JP" altLang="en-US" sz="1200" dirty="0"/>
              <a:t>を保護し、安全な場所で姿勢を低くする。</a:t>
            </a:r>
          </a:p>
          <a:p>
            <a:r>
              <a:rPr lang="ja-JP" altLang="en-US" sz="1200" dirty="0" smtClean="0"/>
              <a:t>・交通</a:t>
            </a:r>
            <a:r>
              <a:rPr lang="ja-JP" altLang="en-US" sz="1200" dirty="0"/>
              <a:t>機関（公共交通機関も含む）を利用している場合は、乗務員の指示、放送などによる指示、誘導に従う。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3524" y="2606051"/>
            <a:ext cx="415165" cy="1388726"/>
          </a:xfrm>
          <a:prstGeom prst="rect">
            <a:avLst/>
          </a:prstGeom>
          <a:noFill/>
        </p:spPr>
        <p:txBody>
          <a:bodyPr vert="eaVert" wrap="square" lIns="68415" tIns="34208" rIns="68415" bIns="34208" rtlCol="0">
            <a:spAutoFit/>
          </a:bodyPr>
          <a:lstStyle/>
          <a:p>
            <a:r>
              <a:rPr lang="ja-JP" altLang="en-US" sz="1800" dirty="0"/>
              <a:t>職員の動き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9403" y="4920594"/>
            <a:ext cx="415165" cy="1388726"/>
          </a:xfrm>
          <a:prstGeom prst="rect">
            <a:avLst/>
          </a:prstGeom>
          <a:noFill/>
        </p:spPr>
        <p:txBody>
          <a:bodyPr vert="eaVert" wrap="square" lIns="68415" tIns="34208" rIns="68415" bIns="34208" rtlCol="0">
            <a:spAutoFit/>
          </a:bodyPr>
          <a:lstStyle/>
          <a:p>
            <a:r>
              <a:rPr lang="ja-JP" altLang="en-US" sz="1800" dirty="0"/>
              <a:t>生徒の動き</a:t>
            </a:r>
          </a:p>
        </p:txBody>
      </p:sp>
      <p:sp>
        <p:nvSpPr>
          <p:cNvPr id="27" name="角丸四角形 26"/>
          <p:cNvSpPr/>
          <p:nvPr/>
        </p:nvSpPr>
        <p:spPr>
          <a:xfrm>
            <a:off x="4800197" y="2335220"/>
            <a:ext cx="1016899" cy="2250263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8415" tIns="34208" rIns="68415" bIns="34208" spcCol="0" rtlCol="0" anchor="ctr"/>
          <a:lstStyle/>
          <a:p>
            <a:r>
              <a:rPr lang="ja-JP" altLang="en-US" sz="1200" dirty="0" smtClean="0"/>
              <a:t>・安全</a:t>
            </a:r>
            <a:r>
              <a:rPr lang="ja-JP" altLang="en-US" sz="1200" dirty="0"/>
              <a:t>な避難場所を判断し、生徒の避難を誘導する。</a:t>
            </a:r>
          </a:p>
          <a:p>
            <a:r>
              <a:rPr lang="ja-JP" altLang="en-US" sz="1200" dirty="0" smtClean="0"/>
              <a:t>・避難後</a:t>
            </a:r>
            <a:r>
              <a:rPr lang="ja-JP" altLang="en-US" sz="1200" dirty="0"/>
              <a:t>、状況を学校に連絡する。（携帯電話・メール）</a:t>
            </a:r>
          </a:p>
        </p:txBody>
      </p:sp>
      <p:sp>
        <p:nvSpPr>
          <p:cNvPr id="28" name="角丸四角形 27"/>
          <p:cNvSpPr/>
          <p:nvPr/>
        </p:nvSpPr>
        <p:spPr>
          <a:xfrm>
            <a:off x="6528388" y="2332845"/>
            <a:ext cx="1016899" cy="2252637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8415" tIns="34208" rIns="68415" bIns="34208" spcCol="0" rtlCol="0" anchor="ctr"/>
          <a:lstStyle/>
          <a:p>
            <a:r>
              <a:rPr lang="ja-JP" altLang="en-US" sz="1200" dirty="0" smtClean="0"/>
              <a:t>・活動</a:t>
            </a:r>
            <a:r>
              <a:rPr lang="ja-JP" altLang="en-US" sz="1200" dirty="0"/>
              <a:t>場所や避難場所を周り、所在、安否を確認する。</a:t>
            </a:r>
          </a:p>
          <a:p>
            <a:r>
              <a:rPr lang="ja-JP" altLang="en-US" sz="1200" dirty="0" smtClean="0"/>
              <a:t>・生徒</a:t>
            </a:r>
            <a:r>
              <a:rPr lang="ja-JP" altLang="en-US" sz="1200" dirty="0"/>
              <a:t>の安否確認を最優先に行う。</a:t>
            </a:r>
          </a:p>
        </p:txBody>
      </p:sp>
      <p:sp>
        <p:nvSpPr>
          <p:cNvPr id="31" name="角丸四角形 30"/>
          <p:cNvSpPr/>
          <p:nvPr/>
        </p:nvSpPr>
        <p:spPr>
          <a:xfrm>
            <a:off x="7905328" y="2335219"/>
            <a:ext cx="1728192" cy="3434039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8415" tIns="34208" rIns="68415" bIns="34208" spcCol="0" rtlCol="0" anchor="ctr"/>
          <a:lstStyle/>
          <a:p>
            <a:r>
              <a:rPr lang="en-US" altLang="ja-JP" sz="1200" dirty="0"/>
              <a:t>[</a:t>
            </a:r>
            <a:r>
              <a:rPr lang="ja-JP" altLang="en-US" sz="1200" dirty="0"/>
              <a:t>教職員</a:t>
            </a:r>
            <a:r>
              <a:rPr lang="en-US" altLang="ja-JP" sz="1200" dirty="0"/>
              <a:t>]</a:t>
            </a:r>
          </a:p>
          <a:p>
            <a:r>
              <a:rPr lang="ja-JP" altLang="en-US" sz="1200" dirty="0" smtClean="0"/>
              <a:t>・教職員</a:t>
            </a:r>
            <a:r>
              <a:rPr lang="ja-JP" altLang="en-US" sz="1200" dirty="0"/>
              <a:t>は、被害状況、生徒・教職員の安否状況などを学校に連絡しながら対応する。（復路の状況把握指示、帰校方法、帰校時刻の指示）</a:t>
            </a:r>
          </a:p>
          <a:p>
            <a:r>
              <a:rPr lang="ja-JP" altLang="en-US" sz="1200" dirty="0" smtClean="0"/>
              <a:t>・安否</a:t>
            </a:r>
            <a:r>
              <a:rPr lang="ja-JP" altLang="en-US" sz="1200" dirty="0"/>
              <a:t>確認後、活動状況の可否を判断し、生徒に伝える。</a:t>
            </a:r>
          </a:p>
          <a:p>
            <a:r>
              <a:rPr lang="ja-JP" altLang="en-US" sz="1200" dirty="0" smtClean="0"/>
              <a:t>・今後</a:t>
            </a:r>
            <a:r>
              <a:rPr lang="ja-JP" altLang="en-US" sz="1200" dirty="0"/>
              <a:t>の対応に</a:t>
            </a:r>
            <a:r>
              <a:rPr lang="ja-JP" altLang="en-US" sz="1200" dirty="0" smtClean="0"/>
              <a:t>ついて、</a:t>
            </a:r>
            <a:r>
              <a:rPr lang="ja-JP" altLang="en-US" sz="1200" dirty="0"/>
              <a:t>必要に応じて保護者に連絡を行う。</a:t>
            </a:r>
          </a:p>
          <a:p>
            <a:r>
              <a:rPr lang="ja-JP" altLang="en-US" sz="1200" dirty="0" smtClean="0"/>
              <a:t>・対応</a:t>
            </a:r>
            <a:r>
              <a:rPr lang="ja-JP" altLang="en-US" sz="1200" dirty="0"/>
              <a:t>措置について、所管教育委員会に報告する。（協議する）</a:t>
            </a:r>
          </a:p>
        </p:txBody>
      </p:sp>
      <p:sp>
        <p:nvSpPr>
          <p:cNvPr id="33" name="角丸四角形 32"/>
          <p:cNvSpPr/>
          <p:nvPr/>
        </p:nvSpPr>
        <p:spPr>
          <a:xfrm>
            <a:off x="4664968" y="4714857"/>
            <a:ext cx="1368151" cy="166647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68415" tIns="34208" rIns="68415" bIns="34208" spcCol="0" rtlCol="0" anchor="ctr"/>
          <a:lstStyle/>
          <a:p>
            <a:r>
              <a:rPr lang="ja-JP" altLang="en-US" sz="1200" dirty="0" smtClean="0"/>
              <a:t>・教職員</a:t>
            </a:r>
            <a:r>
              <a:rPr lang="ja-JP" altLang="en-US" sz="1200" dirty="0"/>
              <a:t>の指示に従い、迅速に行動する。</a:t>
            </a:r>
          </a:p>
          <a:p>
            <a:r>
              <a:rPr lang="ja-JP" altLang="en-US" sz="1200" dirty="0" smtClean="0"/>
              <a:t>・教職員</a:t>
            </a:r>
            <a:r>
              <a:rPr lang="ja-JP" altLang="en-US" sz="1200" dirty="0"/>
              <a:t>が近くにいない場合には、安全な場所に急いで避難する。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6167278" y="4892598"/>
            <a:ext cx="1666042" cy="11286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ja-JP" altLang="en-US" sz="1200" dirty="0" smtClean="0"/>
              <a:t>＜緊急連絡先＞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○○教育委員会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　　　　　　</a:t>
            </a:r>
            <a:r>
              <a:rPr kumimoji="1" lang="en-US" altLang="ja-JP" sz="1200" dirty="0" smtClean="0"/>
              <a:t>123-4567</a:t>
            </a:r>
          </a:p>
          <a:p>
            <a:r>
              <a:rPr lang="ja-JP" altLang="en-US" sz="1200" dirty="0"/>
              <a:t>本</a:t>
            </a:r>
            <a:r>
              <a:rPr lang="ja-JP" altLang="en-US" sz="1200" dirty="0" smtClean="0"/>
              <a:t>校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　　　　　　</a:t>
            </a:r>
            <a:r>
              <a:rPr kumimoji="1" lang="en-US" altLang="ja-JP" sz="1200" dirty="0" smtClean="0"/>
              <a:t>890-1234</a:t>
            </a:r>
          </a:p>
        </p:txBody>
      </p:sp>
      <p:sp>
        <p:nvSpPr>
          <p:cNvPr id="19" name="左矢印 18"/>
          <p:cNvSpPr/>
          <p:nvPr/>
        </p:nvSpPr>
        <p:spPr>
          <a:xfrm>
            <a:off x="6656234" y="102095"/>
            <a:ext cx="1490077" cy="714373"/>
          </a:xfrm>
          <a:prstGeom prst="leftArrow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0"/>
              </a:spcAft>
            </a:pPr>
            <a:r>
              <a:rPr lang="ja-JP" sz="1600" kern="100" dirty="0" smtClean="0">
                <a:effectLst/>
                <a:ea typeface="ＭＳ 明朝"/>
                <a:cs typeface="Times New Roman"/>
              </a:rPr>
              <a:t>チェック</a:t>
            </a:r>
            <a:r>
              <a:rPr lang="ja-JP" altLang="en-US" sz="1600" kern="100" dirty="0">
                <a:effectLst/>
                <a:ea typeface="ＭＳ 明朝"/>
                <a:cs typeface="Times New Roman"/>
              </a:rPr>
              <a:t>⑧</a:t>
            </a:r>
            <a:endParaRPr lang="ja-JP" sz="1200" kern="100" dirty="0">
              <a:effectLst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2243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72479" y="240074"/>
            <a:ext cx="5400601" cy="4384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2400" dirty="0"/>
              <a:t>地震発生時の</a:t>
            </a:r>
            <a:r>
              <a:rPr lang="ja-JP" altLang="en-US" sz="2400" dirty="0" smtClean="0"/>
              <a:t>フローチャート＜在宅時＞</a:t>
            </a:r>
            <a:endParaRPr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354094" y="989743"/>
            <a:ext cx="430554" cy="123442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eaVert" wrap="square" lIns="68415" tIns="34208" rIns="68415" bIns="34208" rtlCol="0">
            <a:spAutoFit/>
          </a:bodyPr>
          <a:lstStyle/>
          <a:p>
            <a:pPr algn="ctr"/>
            <a:r>
              <a:rPr lang="ja-JP" altLang="en-US" dirty="0"/>
              <a:t>安否確認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872880" y="756098"/>
            <a:ext cx="430554" cy="157912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eaVert" wrap="square" lIns="68415" tIns="34208" rIns="68415" bIns="34208" rtlCol="0">
            <a:spAutoFit/>
          </a:bodyPr>
          <a:lstStyle/>
          <a:p>
            <a:pPr algn="ctr"/>
            <a:r>
              <a:rPr lang="ja-JP" altLang="en-US" dirty="0"/>
              <a:t>対策本部設置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106622" y="728901"/>
            <a:ext cx="430554" cy="154797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eaVert" wrap="square" lIns="68415" tIns="34208" rIns="68415" bIns="34208" rtlCol="0">
            <a:spAutoFit/>
          </a:bodyPr>
          <a:lstStyle/>
          <a:p>
            <a:pPr algn="ctr"/>
            <a:r>
              <a:rPr lang="ja-JP" altLang="en-US" dirty="0"/>
              <a:t>被害</a:t>
            </a:r>
            <a:r>
              <a:rPr lang="ja-JP" altLang="en-US" dirty="0" smtClean="0"/>
              <a:t>状況確認</a:t>
            </a:r>
            <a:endParaRPr kumimoji="1" lang="ja-JP" altLang="en-US" dirty="0"/>
          </a:p>
        </p:txBody>
      </p:sp>
      <p:sp>
        <p:nvSpPr>
          <p:cNvPr id="15" name="右矢印 14"/>
          <p:cNvSpPr/>
          <p:nvPr/>
        </p:nvSpPr>
        <p:spPr>
          <a:xfrm>
            <a:off x="6753200" y="1263215"/>
            <a:ext cx="1296144" cy="61721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8415" tIns="34208" rIns="68415" bIns="34208" spcCol="0"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右矢印 15"/>
          <p:cNvSpPr/>
          <p:nvPr/>
        </p:nvSpPr>
        <p:spPr>
          <a:xfrm>
            <a:off x="4520952" y="1268760"/>
            <a:ext cx="1296144" cy="61721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8415" tIns="34208" rIns="68415" bIns="34208" spcCol="0"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右矢印 18"/>
          <p:cNvSpPr/>
          <p:nvPr/>
        </p:nvSpPr>
        <p:spPr>
          <a:xfrm>
            <a:off x="2000672" y="1298349"/>
            <a:ext cx="1728192" cy="61721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8415" tIns="34208" rIns="68415" bIns="34208" spcCol="0"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266862" y="405503"/>
            <a:ext cx="430554" cy="187136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eaVert" wrap="square" lIns="68415" tIns="34208" rIns="68415" bIns="34208" rtlCol="0">
            <a:spAutoFit/>
          </a:bodyPr>
          <a:lstStyle/>
          <a:p>
            <a:pPr algn="ctr"/>
            <a:r>
              <a:rPr lang="ja-JP" altLang="en-US" dirty="0"/>
              <a:t>事後</a:t>
            </a:r>
            <a:r>
              <a:rPr lang="ja-JP" altLang="en-US" dirty="0" smtClean="0"/>
              <a:t>の対応処置</a:t>
            </a:r>
            <a:endParaRPr kumimoji="1" lang="ja-JP" altLang="en-US" dirty="0"/>
          </a:p>
        </p:txBody>
      </p:sp>
      <p:sp>
        <p:nvSpPr>
          <p:cNvPr id="21" name="角丸四角形 20"/>
          <p:cNvSpPr/>
          <p:nvPr/>
        </p:nvSpPr>
        <p:spPr>
          <a:xfrm>
            <a:off x="495362" y="2484183"/>
            <a:ext cx="2477417" cy="188092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8415" tIns="34208" rIns="68415" bIns="34208" spcCol="0" rtlCol="0" anchor="ctr"/>
          <a:lstStyle/>
          <a:p>
            <a:r>
              <a:rPr lang="ja-JP" altLang="en-US" sz="1200" dirty="0" smtClean="0"/>
              <a:t>・教職員</a:t>
            </a:r>
            <a:r>
              <a:rPr lang="ja-JP" altLang="en-US" sz="1200" dirty="0"/>
              <a:t>の安否を確認する。</a:t>
            </a:r>
          </a:p>
          <a:p>
            <a:r>
              <a:rPr lang="ja-JP" altLang="en-US" sz="1200" dirty="0" smtClean="0"/>
              <a:t>・生徒</a:t>
            </a:r>
            <a:r>
              <a:rPr lang="ja-JP" altLang="en-US" sz="1200" dirty="0"/>
              <a:t>の安否を確認する</a:t>
            </a:r>
            <a:r>
              <a:rPr lang="ja-JP" altLang="en-US" sz="1200" dirty="0" smtClean="0"/>
              <a:t>。学校</a:t>
            </a:r>
            <a:r>
              <a:rPr lang="ja-JP" altLang="en-US" sz="1200" dirty="0"/>
              <a:t>一斉メール</a:t>
            </a:r>
            <a:r>
              <a:rPr lang="ja-JP" altLang="en-US" sz="1200" dirty="0" smtClean="0"/>
              <a:t>配信及び</a:t>
            </a:r>
            <a:r>
              <a:rPr lang="ja-JP" altLang="en-US" sz="1200" dirty="0"/>
              <a:t>学校ウェブページに掲載する</a:t>
            </a:r>
            <a:r>
              <a:rPr lang="ja-JP" altLang="en-US" sz="1200" dirty="0" smtClean="0"/>
              <a:t>。</a:t>
            </a:r>
            <a:endParaRPr lang="ja-JP" altLang="en-US" sz="1200" dirty="0"/>
          </a:p>
          <a:p>
            <a:r>
              <a:rPr lang="ja-JP" altLang="en-US" sz="1200" dirty="0"/>
              <a:t>・</a:t>
            </a:r>
            <a:r>
              <a:rPr lang="ja-JP" altLang="en-US" sz="1200" dirty="0" smtClean="0"/>
              <a:t>クラス</a:t>
            </a:r>
            <a:r>
              <a:rPr lang="ja-JP" altLang="en-US" sz="1200" dirty="0"/>
              <a:t>毎に人員と安否を確認し、本部に報告する。</a:t>
            </a:r>
          </a:p>
          <a:p>
            <a:r>
              <a:rPr lang="ja-JP" altLang="en-US" sz="1200" dirty="0"/>
              <a:t>担任　→　学年主任　→　教頭　→　校長</a:t>
            </a:r>
            <a:endParaRPr lang="en-US" altLang="ja-JP" sz="1200" dirty="0"/>
          </a:p>
        </p:txBody>
      </p:sp>
      <p:sp>
        <p:nvSpPr>
          <p:cNvPr id="22" name="角丸四角形 21"/>
          <p:cNvSpPr/>
          <p:nvPr/>
        </p:nvSpPr>
        <p:spPr>
          <a:xfrm>
            <a:off x="517735" y="4585483"/>
            <a:ext cx="2455044" cy="129178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68415" tIns="34208" rIns="68415" bIns="34208" spcCol="0" rtlCol="0" anchor="ctr"/>
          <a:lstStyle/>
          <a:p>
            <a:r>
              <a:rPr lang="ja-JP" altLang="en-US" sz="1200" dirty="0" smtClean="0"/>
              <a:t>・必要</a:t>
            </a:r>
            <a:r>
              <a:rPr lang="ja-JP" altLang="en-US" sz="1200" dirty="0"/>
              <a:t>に応じて、学校に連絡する。（親戚宅等へ避難している場合や怪我をしたりした等）。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3339" y="2760354"/>
            <a:ext cx="415165" cy="1388726"/>
          </a:xfrm>
          <a:prstGeom prst="rect">
            <a:avLst/>
          </a:prstGeom>
          <a:noFill/>
        </p:spPr>
        <p:txBody>
          <a:bodyPr vert="eaVert" wrap="square" lIns="68415" tIns="34208" rIns="68415" bIns="34208" rtlCol="0">
            <a:spAutoFit/>
          </a:bodyPr>
          <a:lstStyle/>
          <a:p>
            <a:r>
              <a:rPr lang="ja-JP" altLang="en-US" sz="1800" dirty="0"/>
              <a:t>職員の動き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1148" y="4714857"/>
            <a:ext cx="415165" cy="1388726"/>
          </a:xfrm>
          <a:prstGeom prst="rect">
            <a:avLst/>
          </a:prstGeom>
          <a:noFill/>
        </p:spPr>
        <p:txBody>
          <a:bodyPr vert="eaVert" wrap="square" lIns="68415" tIns="34208" rIns="68415" bIns="34208" rtlCol="0">
            <a:spAutoFit/>
          </a:bodyPr>
          <a:lstStyle/>
          <a:p>
            <a:r>
              <a:rPr lang="ja-JP" altLang="en-US" sz="1800" dirty="0"/>
              <a:t>生徒の動き</a:t>
            </a:r>
          </a:p>
        </p:txBody>
      </p:sp>
      <p:sp>
        <p:nvSpPr>
          <p:cNvPr id="29" name="角丸四角形 28"/>
          <p:cNvSpPr/>
          <p:nvPr/>
        </p:nvSpPr>
        <p:spPr>
          <a:xfrm>
            <a:off x="3296816" y="2474881"/>
            <a:ext cx="1739765" cy="2250263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8415" tIns="34208" rIns="68415" bIns="34208" spcCol="0" rtlCol="0" anchor="ctr"/>
          <a:lstStyle/>
          <a:p>
            <a:r>
              <a:rPr lang="ja-JP" altLang="en-US" sz="1200" dirty="0" smtClean="0"/>
              <a:t>・本</a:t>
            </a:r>
            <a:r>
              <a:rPr lang="ja-JP" altLang="en-US" sz="1200" dirty="0"/>
              <a:t>部長等の指示により、各業務にあたる。</a:t>
            </a:r>
          </a:p>
          <a:p>
            <a:r>
              <a:rPr lang="en-US" altLang="ja-JP" sz="1200" dirty="0"/>
              <a:t>※</a:t>
            </a:r>
            <a:r>
              <a:rPr lang="ja-JP" altLang="en-US" sz="1200" dirty="0"/>
              <a:t>自らが被災し、家族、家屋が被災するなどの状況では、配置に時間がかかることがあり、自らの安全を確保した上で業務にあたる。</a:t>
            </a:r>
          </a:p>
          <a:p>
            <a:r>
              <a:rPr lang="ja-JP" altLang="en-US" sz="1200" dirty="0" smtClean="0"/>
              <a:t>・必要</a:t>
            </a:r>
            <a:r>
              <a:rPr lang="ja-JP" altLang="en-US" sz="1200" dirty="0"/>
              <a:t>に応じて避難住民の対応にあたる。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5313040" y="2492896"/>
            <a:ext cx="2139762" cy="188586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8415" tIns="34208" rIns="68415" bIns="34208" spcCol="0" rtlCol="0" anchor="ctr"/>
          <a:lstStyle/>
          <a:p>
            <a:r>
              <a:rPr lang="ja-JP" altLang="en-US" sz="1200" dirty="0"/>
              <a:t>・指定職員（応急復旧班）は、施設、通学路等の被害状況を確認し、本部に報告する。</a:t>
            </a:r>
          </a:p>
          <a:p>
            <a:r>
              <a:rPr lang="ja-JP" altLang="en-US" sz="1200" dirty="0" smtClean="0"/>
              <a:t>・危険</a:t>
            </a:r>
            <a:r>
              <a:rPr lang="ja-JP" altLang="en-US" sz="1200" dirty="0"/>
              <a:t>箇所があった場合は、応急措置や立入禁止措置を行う（張り紙、ロープ等）。</a:t>
            </a:r>
          </a:p>
          <a:p>
            <a:r>
              <a:rPr lang="ja-JP" altLang="en-US" sz="1200" dirty="0" smtClean="0"/>
              <a:t>・第一次</a:t>
            </a:r>
            <a:r>
              <a:rPr lang="ja-JP" altLang="en-US" sz="1200" dirty="0"/>
              <a:t>避難場所が危険な場合は、第二次避難場所に誘導する。</a:t>
            </a:r>
          </a:p>
        </p:txBody>
      </p:sp>
      <p:sp>
        <p:nvSpPr>
          <p:cNvPr id="31" name="角丸四角形 30"/>
          <p:cNvSpPr/>
          <p:nvPr/>
        </p:nvSpPr>
        <p:spPr>
          <a:xfrm>
            <a:off x="7689304" y="2479236"/>
            <a:ext cx="1669995" cy="223562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8415" tIns="34208" rIns="68415" bIns="34208" spcCol="0" rtlCol="0" anchor="ctr"/>
          <a:lstStyle/>
          <a:p>
            <a:r>
              <a:rPr lang="en-US" altLang="ja-JP" sz="1200" dirty="0"/>
              <a:t>[</a:t>
            </a:r>
            <a:r>
              <a:rPr lang="ja-JP" altLang="en-US" sz="1200" dirty="0"/>
              <a:t>本</a:t>
            </a:r>
            <a:r>
              <a:rPr lang="ja-JP" altLang="en-US" sz="1200" dirty="0" smtClean="0"/>
              <a:t>部長</a:t>
            </a:r>
            <a:r>
              <a:rPr lang="en-US" altLang="ja-JP" sz="1200" dirty="0" smtClean="0"/>
              <a:t>]</a:t>
            </a:r>
            <a:endParaRPr lang="en-US" altLang="ja-JP" sz="1200" dirty="0"/>
          </a:p>
          <a:p>
            <a:r>
              <a:rPr lang="en-US" altLang="ja-JP" sz="1200" dirty="0"/>
              <a:t>○</a:t>
            </a:r>
            <a:r>
              <a:rPr lang="ja-JP" altLang="en-US" sz="1200" dirty="0"/>
              <a:t>対応措置について、所管教育委員会に報告する（協議する）。</a:t>
            </a:r>
          </a:p>
          <a:p>
            <a:r>
              <a:rPr lang="en-US" altLang="ja-JP" sz="1200" dirty="0"/>
              <a:t>[ </a:t>
            </a:r>
            <a:r>
              <a:rPr lang="ja-JP" altLang="en-US" sz="1200" dirty="0"/>
              <a:t>教職員</a:t>
            </a:r>
            <a:r>
              <a:rPr lang="en-US" altLang="ja-JP" sz="1200" dirty="0"/>
              <a:t>]</a:t>
            </a:r>
          </a:p>
          <a:p>
            <a:r>
              <a:rPr lang="en-US" altLang="ja-JP" sz="1200" dirty="0"/>
              <a:t>○</a:t>
            </a:r>
            <a:r>
              <a:rPr lang="ja-JP" altLang="en-US" sz="1200" dirty="0"/>
              <a:t>指定職員は、今後の対応等について保護者へ連絡をする（一斉メール配信、電話等）。</a:t>
            </a:r>
          </a:p>
          <a:p>
            <a:r>
              <a:rPr lang="ja-JP" altLang="en-US" sz="1200" dirty="0"/>
              <a:t> 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5036581" y="5013176"/>
            <a:ext cx="2033797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ja-JP" altLang="en-US" sz="1200" dirty="0" smtClean="0"/>
              <a:t>＜緊急連絡先＞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○○教育委員会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　　　　　　</a:t>
            </a:r>
            <a:r>
              <a:rPr kumimoji="1" lang="en-US" altLang="ja-JP" sz="1200" dirty="0" smtClean="0"/>
              <a:t>123-4567</a:t>
            </a:r>
          </a:p>
        </p:txBody>
      </p:sp>
      <p:sp>
        <p:nvSpPr>
          <p:cNvPr id="18" name="左矢印 17"/>
          <p:cNvSpPr/>
          <p:nvPr/>
        </p:nvSpPr>
        <p:spPr>
          <a:xfrm>
            <a:off x="6382921" y="102095"/>
            <a:ext cx="1490077" cy="714373"/>
          </a:xfrm>
          <a:prstGeom prst="leftArrow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0"/>
              </a:spcAft>
            </a:pPr>
            <a:r>
              <a:rPr lang="ja-JP" sz="1600" kern="100" dirty="0" smtClean="0">
                <a:effectLst/>
                <a:ea typeface="ＭＳ 明朝"/>
                <a:cs typeface="Times New Roman"/>
              </a:rPr>
              <a:t>チェック</a:t>
            </a:r>
            <a:r>
              <a:rPr lang="ja-JP" altLang="en-US" sz="1600" kern="100" dirty="0">
                <a:effectLst/>
                <a:ea typeface="ＭＳ 明朝"/>
                <a:cs typeface="Times New Roman"/>
              </a:rPr>
              <a:t>⑧</a:t>
            </a:r>
            <a:endParaRPr lang="ja-JP" sz="1200" kern="100" dirty="0">
              <a:effectLst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6998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</TotalTime>
  <Words>1537</Words>
  <Application>Microsoft Office PowerPoint</Application>
  <PresentationFormat>A4 210 x 297 mm</PresentationFormat>
  <Paragraphs>141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kumamoto</dc:creator>
  <cp:lastModifiedBy>kumamoto</cp:lastModifiedBy>
  <cp:revision>23</cp:revision>
  <cp:lastPrinted>2019-05-27T21:44:00Z</cp:lastPrinted>
  <dcterms:created xsi:type="dcterms:W3CDTF">2018-11-07T04:09:37Z</dcterms:created>
  <dcterms:modified xsi:type="dcterms:W3CDTF">2019-06-03T10:16:29Z</dcterms:modified>
</cp:coreProperties>
</file>