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258895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24954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3588749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386671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13189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227384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340984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116542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197688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109982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1812A7-910C-4BE6-8B95-3639997ACD4E}" type="datetimeFigureOut">
              <a:rPr kumimoji="1" lang="ja-JP" altLang="en-US" smtClean="0"/>
              <a:t>2019/6/17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1130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812A7-910C-4BE6-8B95-3639997ACD4E}" type="datetimeFigureOut">
              <a:rPr kumimoji="1" lang="ja-JP" altLang="en-US" smtClean="0"/>
              <a:t>2019/6/17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303F9-7AF2-416C-AE8D-38C7922F7F55}" type="slidenum">
              <a:rPr kumimoji="1" lang="ja-JP" altLang="en-US" smtClean="0"/>
              <a:t>‹#›</a:t>
            </a:fld>
            <a:endParaRPr kumimoji="1" lang="ja-JP" altLang="en-US"/>
          </a:p>
        </p:txBody>
      </p:sp>
    </p:spTree>
    <p:extLst>
      <p:ext uri="{BB962C8B-B14F-4D97-AF65-F5344CB8AC3E}">
        <p14:creationId xmlns:p14="http://schemas.microsoft.com/office/powerpoint/2010/main" val="19571074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88640"/>
            <a:ext cx="7772400" cy="1470025"/>
          </a:xfrm>
        </p:spPr>
        <p:style>
          <a:lnRef idx="1">
            <a:schemeClr val="accent6"/>
          </a:lnRef>
          <a:fillRef idx="2">
            <a:schemeClr val="accent6"/>
          </a:fillRef>
          <a:effectRef idx="1">
            <a:schemeClr val="accent6"/>
          </a:effectRef>
          <a:fontRef idx="minor">
            <a:schemeClr val="dk1"/>
          </a:fontRef>
        </p:style>
        <p:txBody>
          <a:bodyPr>
            <a:normAutofit/>
          </a:bodyPr>
          <a:lstStyle/>
          <a:p>
            <a:r>
              <a:rPr kumimoji="1" lang="ja-JP" altLang="en-US" sz="2800" b="1" u="sng" dirty="0" smtClean="0">
                <a:solidFill>
                  <a:srgbClr val="FF0000"/>
                </a:solidFill>
                <a:effectLst>
                  <a:outerShdw blurRad="38100" dist="38100" dir="2700000" algn="tl">
                    <a:srgbClr val="000000">
                      <a:alpha val="43137"/>
                    </a:srgbClr>
                  </a:outerShdw>
                </a:effectLst>
              </a:rPr>
              <a:t>注意喚起</a:t>
            </a:r>
            <a:r>
              <a:rPr kumimoji="1" lang="en-US" altLang="ja-JP" sz="2800" dirty="0" smtClean="0"/>
              <a:t/>
            </a:r>
            <a:br>
              <a:rPr kumimoji="1" lang="en-US" altLang="ja-JP" sz="2800" dirty="0" smtClean="0"/>
            </a:br>
            <a:r>
              <a:rPr kumimoji="1" lang="ja-JP" altLang="en-US" sz="2800" b="1" dirty="0" smtClean="0"/>
              <a:t>新築住宅を引き渡した熊本県知事免許の宅地建物取引業者の皆様へ</a:t>
            </a:r>
            <a:endParaRPr kumimoji="1" lang="ja-JP" altLang="en-US" sz="2800" b="1" dirty="0"/>
          </a:p>
        </p:txBody>
      </p:sp>
      <p:sp>
        <p:nvSpPr>
          <p:cNvPr id="5" name="テキスト ボックス 4"/>
          <p:cNvSpPr txBox="1"/>
          <p:nvPr/>
        </p:nvSpPr>
        <p:spPr>
          <a:xfrm>
            <a:off x="3131840" y="2852936"/>
            <a:ext cx="184731" cy="369332"/>
          </a:xfrm>
          <a:prstGeom prst="rect">
            <a:avLst/>
          </a:prstGeom>
          <a:noFill/>
        </p:spPr>
        <p:txBody>
          <a:bodyPr wrap="none" rtlCol="0">
            <a:spAutoFit/>
          </a:bodyPr>
          <a:lstStyle/>
          <a:p>
            <a:endParaRPr kumimoji="1" lang="ja-JP" altLang="en-US" dirty="0"/>
          </a:p>
        </p:txBody>
      </p:sp>
      <p:sp>
        <p:nvSpPr>
          <p:cNvPr id="8" name="正方形/長方形 7"/>
          <p:cNvSpPr/>
          <p:nvPr/>
        </p:nvSpPr>
        <p:spPr>
          <a:xfrm>
            <a:off x="755576" y="2024837"/>
            <a:ext cx="7488832" cy="9144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800" b="1" dirty="0" smtClean="0">
                <a:solidFill>
                  <a:schemeClr val="tx1"/>
                </a:solidFill>
              </a:rPr>
              <a:t>◆</a:t>
            </a:r>
            <a:r>
              <a:rPr kumimoji="1" lang="ja-JP" altLang="en-US" sz="2800" b="1" dirty="0" smtClean="0">
                <a:solidFill>
                  <a:schemeClr val="tx1"/>
                </a:solidFill>
              </a:rPr>
              <a:t>基準日ごとの届出の失念にはご注意ください。　　　　　　　　　　　　　　　　　　　　　　　　　　　　　　　　　　　　　　　　　　　　　　　　　　</a:t>
            </a:r>
            <a:endParaRPr kumimoji="1" lang="en-US" altLang="ja-JP" sz="2800" b="1" dirty="0" smtClean="0">
              <a:solidFill>
                <a:schemeClr val="tx1"/>
              </a:solidFill>
            </a:endParaRPr>
          </a:p>
        </p:txBody>
      </p:sp>
      <p:sp>
        <p:nvSpPr>
          <p:cNvPr id="9" name="サブタイトル 8"/>
          <p:cNvSpPr>
            <a:spLocks noGrp="1"/>
          </p:cNvSpPr>
          <p:nvPr>
            <p:ph type="subTitle" idx="1"/>
          </p:nvPr>
        </p:nvSpPr>
        <p:spPr>
          <a:xfrm>
            <a:off x="1043608" y="3037602"/>
            <a:ext cx="6728792" cy="2601198"/>
          </a:xfrm>
        </p:spPr>
        <p:txBody>
          <a:bodyPr>
            <a:normAutofit fontScale="85000" lnSpcReduction="20000"/>
          </a:bodyPr>
          <a:lstStyle/>
          <a:p>
            <a:r>
              <a:rPr kumimoji="1" lang="ja-JP" altLang="en-US" sz="2400" b="1" dirty="0" smtClean="0">
                <a:solidFill>
                  <a:schemeClr val="tx1"/>
                </a:solidFill>
              </a:rPr>
              <a:t>・各基準日（</a:t>
            </a:r>
            <a:r>
              <a:rPr lang="ja-JP" altLang="en-US" sz="2400" b="1" dirty="0" smtClean="0">
                <a:solidFill>
                  <a:schemeClr val="tx1"/>
                </a:solidFill>
              </a:rPr>
              <a:t>３月３１</a:t>
            </a:r>
            <a:r>
              <a:rPr kumimoji="1" lang="ja-JP" altLang="en-US" sz="2400" b="1" dirty="0" smtClean="0">
                <a:solidFill>
                  <a:schemeClr val="tx1"/>
                </a:solidFill>
              </a:rPr>
              <a:t>日、９月３０日）から３週間以内に基準日前半年間に引き渡した新築住宅の戸数、資力確保措置の状況等を熊本県に届け出る必要があります。（法的義務）</a:t>
            </a:r>
            <a:endParaRPr kumimoji="1" lang="en-US" altLang="ja-JP" sz="2400" b="1" dirty="0" smtClean="0">
              <a:solidFill>
                <a:schemeClr val="tx1"/>
              </a:solidFill>
            </a:endParaRPr>
          </a:p>
          <a:p>
            <a:r>
              <a:rPr lang="ja-JP" altLang="en-US" sz="2400" b="1" dirty="0" smtClean="0">
                <a:solidFill>
                  <a:schemeClr val="tx1"/>
                </a:solidFill>
                <a:latin typeface="HGPｺﾞｼｯｸE" panose="020B0900000000000000" pitchFamily="50" charset="-128"/>
                <a:ea typeface="HGPｺﾞｼｯｸE" panose="020B0900000000000000" pitchFamily="50" charset="-128"/>
              </a:rPr>
              <a:t>→</a:t>
            </a:r>
            <a:r>
              <a:rPr lang="en-US" altLang="ja-JP" sz="2400" b="1" dirty="0" smtClean="0">
                <a:solidFill>
                  <a:schemeClr val="tx1"/>
                </a:solidFill>
                <a:latin typeface="HGPｺﾞｼｯｸE" panose="020B0900000000000000" pitchFamily="50" charset="-128"/>
                <a:ea typeface="HGPｺﾞｼｯｸE" panose="020B0900000000000000" pitchFamily="50" charset="-128"/>
              </a:rPr>
              <a:t>〔</a:t>
            </a:r>
            <a:r>
              <a:rPr lang="ja-JP" altLang="en-US" sz="2400" b="1" dirty="0" smtClean="0">
                <a:solidFill>
                  <a:schemeClr val="tx1"/>
                </a:solidFill>
                <a:latin typeface="HGPｺﾞｼｯｸE" panose="020B0900000000000000" pitchFamily="50" charset="-128"/>
                <a:ea typeface="HGPｺﾞｼｯｸE" panose="020B0900000000000000" pitchFamily="50" charset="-128"/>
              </a:rPr>
              <a:t>特定住宅瑕疵担保責任の履行の確保等に関する法律（以下住宅瑕疵担保履行法）</a:t>
            </a:r>
            <a:r>
              <a:rPr lang="zh-CN" altLang="en-US" sz="2400" b="1" dirty="0" smtClean="0">
                <a:solidFill>
                  <a:schemeClr val="tx1"/>
                </a:solidFill>
                <a:latin typeface="HGPｺﾞｼｯｸE" panose="020B0900000000000000" pitchFamily="50" charset="-128"/>
                <a:ea typeface="HGPｺﾞｼｯｸE" panose="020B0900000000000000" pitchFamily="50" charset="-128"/>
              </a:rPr>
              <a:t>第１２条</a:t>
            </a:r>
            <a:r>
              <a:rPr lang="en-US" altLang="ja-JP" sz="2400" b="1" dirty="0" smtClean="0">
                <a:solidFill>
                  <a:schemeClr val="tx1"/>
                </a:solidFill>
                <a:latin typeface="HGPｺﾞｼｯｸE" panose="020B0900000000000000" pitchFamily="50" charset="-128"/>
                <a:ea typeface="HGPｺﾞｼｯｸE" panose="020B0900000000000000" pitchFamily="50" charset="-128"/>
              </a:rPr>
              <a:t>〕</a:t>
            </a:r>
            <a:endParaRPr lang="zh-CN" altLang="en-US" sz="2400" b="1"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2400" b="1" dirty="0" smtClean="0">
              <a:solidFill>
                <a:schemeClr val="tx1"/>
              </a:solidFill>
            </a:endParaRPr>
          </a:p>
          <a:p>
            <a:r>
              <a:rPr lang="ja-JP" altLang="en-US" sz="2400" b="1" u="sng" dirty="0">
                <a:solidFill>
                  <a:srgbClr val="FF0000"/>
                </a:solidFill>
                <a:latin typeface="HGPｺﾞｼｯｸE" panose="020B0900000000000000" pitchFamily="50" charset="-128"/>
                <a:ea typeface="HGPｺﾞｼｯｸE" panose="020B0900000000000000" pitchFamily="50" charset="-128"/>
              </a:rPr>
              <a:t>＊</a:t>
            </a:r>
            <a:r>
              <a:rPr kumimoji="1" lang="ja-JP" altLang="en-US" sz="2400" b="1" u="sng" dirty="0" smtClean="0">
                <a:solidFill>
                  <a:srgbClr val="FF0000"/>
                </a:solidFill>
                <a:latin typeface="HGPｺﾞｼｯｸE" panose="020B0900000000000000" pitchFamily="50" charset="-128"/>
                <a:ea typeface="HGPｺﾞｼｯｸE" panose="020B0900000000000000" pitchFamily="50" charset="-128"/>
              </a:rPr>
              <a:t>なお、一度基準</a:t>
            </a:r>
            <a:r>
              <a:rPr kumimoji="1" lang="ja-JP" altLang="en-US" sz="2400" b="1" u="sng" dirty="0" smtClean="0">
                <a:solidFill>
                  <a:srgbClr val="FF0000"/>
                </a:solidFill>
                <a:latin typeface="HGPｺﾞｼｯｸE" panose="020B0900000000000000" pitchFamily="50" charset="-128"/>
                <a:ea typeface="HGPｺﾞｼｯｸE" panose="020B0900000000000000" pitchFamily="50" charset="-128"/>
              </a:rPr>
              <a:t>日において引渡し有りとして届出</a:t>
            </a:r>
            <a:r>
              <a:rPr kumimoji="1" lang="ja-JP" altLang="en-US" sz="2400" b="1" u="sng" dirty="0" smtClean="0">
                <a:solidFill>
                  <a:srgbClr val="FF0000"/>
                </a:solidFill>
                <a:latin typeface="HGPｺﾞｼｯｸE" panose="020B0900000000000000" pitchFamily="50" charset="-128"/>
                <a:ea typeface="HGPｺﾞｼｯｸE" panose="020B0900000000000000" pitchFamily="50" charset="-128"/>
              </a:rPr>
              <a:t>をされた場合は以降の引渡しが０件でも、引渡後１０年間は、年２回の届出が必要となります。</a:t>
            </a:r>
            <a:endParaRPr kumimoji="1" lang="en-US" altLang="ja-JP" sz="2400" b="1" u="sng" dirty="0" smtClean="0">
              <a:solidFill>
                <a:srgbClr val="FF000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384484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332656"/>
            <a:ext cx="7488832" cy="1008112"/>
          </a:xfrm>
        </p:spPr>
        <p:style>
          <a:lnRef idx="1">
            <a:schemeClr val="accent5"/>
          </a:lnRef>
          <a:fillRef idx="3">
            <a:schemeClr val="accent5"/>
          </a:fillRef>
          <a:effectRef idx="2">
            <a:schemeClr val="accent5"/>
          </a:effectRef>
          <a:fontRef idx="minor">
            <a:schemeClr val="lt1"/>
          </a:fontRef>
        </p:style>
        <p:txBody>
          <a:bodyPr>
            <a:normAutofit/>
          </a:bodyPr>
          <a:lstStyle/>
          <a:p>
            <a:r>
              <a:rPr lang="ja-JP" altLang="en-US" sz="2800" dirty="0" smtClean="0">
                <a:solidFill>
                  <a:schemeClr val="tx1"/>
                </a:solidFill>
              </a:rPr>
              <a:t>◆</a:t>
            </a:r>
            <a:r>
              <a:rPr lang="ja-JP" altLang="en-US" sz="2800" b="1" dirty="0" smtClean="0">
                <a:solidFill>
                  <a:schemeClr val="tx1"/>
                </a:solidFill>
              </a:rPr>
              <a:t>基準日届出の手続違反には罰則、監督処分の適用があります。</a:t>
            </a:r>
            <a:endParaRPr lang="ja-JP" altLang="en-US" sz="2800" b="1" dirty="0">
              <a:solidFill>
                <a:schemeClr val="tx1"/>
              </a:solidFill>
            </a:endParaRPr>
          </a:p>
        </p:txBody>
      </p:sp>
      <p:sp>
        <p:nvSpPr>
          <p:cNvPr id="3" name="コンテンツ プレースホルダー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ja-JP" altLang="en-US" sz="2000" b="1" dirty="0" smtClean="0">
                <a:latin typeface="+mn-ea"/>
              </a:rPr>
              <a:t>保険</a:t>
            </a:r>
            <a:r>
              <a:rPr lang="ja-JP" altLang="en-US" sz="2000" b="1" dirty="0">
                <a:latin typeface="+mn-ea"/>
              </a:rPr>
              <a:t>や供託による資力確保措置を講じていない場合や、行政庁への届出を</a:t>
            </a:r>
            <a:r>
              <a:rPr lang="ja-JP" altLang="en-US" sz="2000" b="1" dirty="0">
                <a:latin typeface="ＭＳ Ｐゴシック" panose="020B0600070205080204" pitchFamily="50" charset="-128"/>
                <a:ea typeface="ＭＳ Ｐゴシック" panose="020B0600070205080204" pitchFamily="50" charset="-128"/>
              </a:rPr>
              <a:t>して</a:t>
            </a:r>
            <a:r>
              <a:rPr lang="ja-JP" altLang="en-US" sz="2000" b="1" dirty="0">
                <a:latin typeface="+mn-ea"/>
              </a:rPr>
              <a:t>いない場合は、基準日の翌日から５０日を経過した日以降において、新たに新築住宅</a:t>
            </a:r>
            <a:r>
              <a:rPr lang="ja-JP" altLang="en-US" sz="2000" b="1" dirty="0" smtClean="0">
                <a:latin typeface="+mn-ea"/>
              </a:rPr>
              <a:t>の売買</a:t>
            </a:r>
            <a:r>
              <a:rPr lang="ja-JP" altLang="en-US" sz="2000" b="1" dirty="0">
                <a:latin typeface="+mn-ea"/>
              </a:rPr>
              <a:t>契約を締結することが禁止されます</a:t>
            </a:r>
            <a:r>
              <a:rPr lang="ja-JP" altLang="en-US" sz="2000" b="1" dirty="0" smtClean="0">
                <a:latin typeface="+mn-ea"/>
              </a:rPr>
              <a:t>。</a:t>
            </a:r>
            <a:endParaRPr lang="en-US" altLang="ja-JP" sz="2000" b="1" dirty="0" smtClean="0">
              <a:latin typeface="+mn-ea"/>
            </a:endParaRPr>
          </a:p>
          <a:p>
            <a:pPr marL="0" indent="0">
              <a:buNone/>
            </a:pPr>
            <a:r>
              <a:rPr lang="ja-JP" altLang="en-US" sz="2000" b="1" dirty="0" smtClean="0">
                <a:latin typeface="+mn-ea"/>
              </a:rPr>
              <a:t>　　</a:t>
            </a:r>
            <a:r>
              <a:rPr lang="ja-JP" altLang="en-US" sz="2000" b="1" dirty="0" smtClean="0">
                <a:latin typeface="HGPｺﾞｼｯｸE" panose="020B0900000000000000" pitchFamily="50" charset="-128"/>
                <a:ea typeface="HGPｺﾞｼｯｸE" panose="020B0900000000000000" pitchFamily="50" charset="-128"/>
              </a:rPr>
              <a:t>→</a:t>
            </a:r>
            <a:r>
              <a:rPr lang="en-US" altLang="ja-JP" sz="2000" b="1" dirty="0" smtClean="0">
                <a:solidFill>
                  <a:schemeClr val="tx1"/>
                </a:solidFill>
                <a:latin typeface="HGPｺﾞｼｯｸE" panose="020B0900000000000000" pitchFamily="50" charset="-128"/>
                <a:ea typeface="HGPｺﾞｼｯｸE" panose="020B0900000000000000" pitchFamily="50" charset="-128"/>
              </a:rPr>
              <a:t>〔</a:t>
            </a:r>
            <a:r>
              <a:rPr lang="ja-JP" altLang="en-US" sz="2000" b="1" dirty="0" smtClean="0">
                <a:solidFill>
                  <a:schemeClr val="tx1"/>
                </a:solidFill>
                <a:latin typeface="HGPｺﾞｼｯｸE" panose="020B0900000000000000" pitchFamily="50" charset="-128"/>
                <a:ea typeface="HGPｺﾞｼｯｸE" panose="020B0900000000000000" pitchFamily="50" charset="-128"/>
              </a:rPr>
              <a:t>住宅瑕疵担保履行法第１３条</a:t>
            </a:r>
            <a:r>
              <a:rPr lang="en-US" altLang="ja-JP" sz="2000" b="1" dirty="0" smtClean="0">
                <a:solidFill>
                  <a:schemeClr val="tx1"/>
                </a:solidFill>
                <a:latin typeface="HGPｺﾞｼｯｸE" panose="020B0900000000000000" pitchFamily="50" charset="-128"/>
                <a:ea typeface="HGPｺﾞｼｯｸE" panose="020B0900000000000000" pitchFamily="50" charset="-128"/>
              </a:rPr>
              <a:t>〕</a:t>
            </a:r>
            <a:endParaRPr lang="ja-JP" altLang="en-US" sz="2000" b="1" dirty="0">
              <a:solidFill>
                <a:schemeClr val="tx1"/>
              </a:solidFill>
              <a:latin typeface="HGPｺﾞｼｯｸE" panose="020B0900000000000000" pitchFamily="50" charset="-128"/>
              <a:ea typeface="HGPｺﾞｼｯｸE" panose="020B0900000000000000" pitchFamily="50" charset="-128"/>
            </a:endParaRPr>
          </a:p>
          <a:p>
            <a:pPr marL="0" indent="0">
              <a:buNone/>
            </a:pPr>
            <a:r>
              <a:rPr lang="ja-JP" altLang="en-US" sz="2400" dirty="0">
                <a:solidFill>
                  <a:schemeClr val="tx1"/>
                </a:solidFill>
                <a:latin typeface="HGPｺﾞｼｯｸE" panose="020B0900000000000000" pitchFamily="50" charset="-128"/>
                <a:ea typeface="HGPｺﾞｼｯｸE" panose="020B0900000000000000" pitchFamily="50" charset="-128"/>
              </a:rPr>
              <a:t>　</a:t>
            </a:r>
          </a:p>
          <a:p>
            <a:r>
              <a:rPr lang="ja-JP" altLang="en-US" sz="2400" dirty="0">
                <a:latin typeface="+mn-ea"/>
              </a:rPr>
              <a:t>　</a:t>
            </a:r>
            <a:r>
              <a:rPr lang="ja-JP" altLang="en-US" sz="2000" b="1" dirty="0">
                <a:latin typeface="+mn-ea"/>
              </a:rPr>
              <a:t>また、これらの義務に違反した場合は、住宅瑕疵担保履行法に基づく罰則等が科せられることがあるほか</a:t>
            </a:r>
            <a:r>
              <a:rPr lang="ja-JP" altLang="en-US" sz="2000" b="1" dirty="0" smtClean="0">
                <a:latin typeface="+mn-ea"/>
              </a:rPr>
              <a:t>、宅地</a:t>
            </a:r>
            <a:r>
              <a:rPr lang="ja-JP" altLang="en-US" sz="2000" b="1" dirty="0">
                <a:latin typeface="+mn-ea"/>
              </a:rPr>
              <a:t>建物</a:t>
            </a:r>
            <a:r>
              <a:rPr lang="ja-JP" altLang="en-US" sz="2000" b="1" dirty="0" smtClean="0">
                <a:latin typeface="+mn-ea"/>
              </a:rPr>
              <a:t>取引業法第６５条に</a:t>
            </a:r>
            <a:r>
              <a:rPr lang="ja-JP" altLang="en-US" sz="2000" b="1" dirty="0">
                <a:latin typeface="+mn-ea"/>
              </a:rPr>
              <a:t>基づく監督処分を課せられることがあります。</a:t>
            </a:r>
          </a:p>
          <a:p>
            <a:pPr marL="0" indent="0">
              <a:buNone/>
            </a:pPr>
            <a:r>
              <a:rPr kumimoji="1" lang="ja-JP" altLang="en-US" sz="2000" dirty="0" smtClean="0">
                <a:latin typeface="+mn-ea"/>
              </a:rPr>
              <a:t>　　</a:t>
            </a:r>
            <a:r>
              <a:rPr kumimoji="1" lang="ja-JP" altLang="en-US" sz="2000" b="1" dirty="0" smtClean="0">
                <a:latin typeface="HGPｺﾞｼｯｸE" panose="020B0900000000000000" pitchFamily="50" charset="-128"/>
                <a:ea typeface="HGPｺﾞｼｯｸE" panose="020B0900000000000000" pitchFamily="50" charset="-128"/>
              </a:rPr>
              <a:t>→</a:t>
            </a:r>
            <a:r>
              <a:rPr kumimoji="1" lang="en-US" altLang="ja-JP" sz="2000" b="1" dirty="0" smtClean="0">
                <a:latin typeface="HGPｺﾞｼｯｸE" panose="020B0900000000000000" pitchFamily="50" charset="-128"/>
                <a:ea typeface="HGPｺﾞｼｯｸE" panose="020B0900000000000000" pitchFamily="50" charset="-128"/>
              </a:rPr>
              <a:t>〔</a:t>
            </a:r>
            <a:r>
              <a:rPr kumimoji="1" lang="ja-JP" altLang="en-US" sz="2000" b="1" dirty="0" smtClean="0">
                <a:latin typeface="HGPｺﾞｼｯｸE" panose="020B0900000000000000" pitchFamily="50" charset="-128"/>
                <a:ea typeface="HGPｺﾞｼｯｸE" panose="020B0900000000000000" pitchFamily="50" charset="-128"/>
              </a:rPr>
              <a:t>住宅瑕疵担保履行法第３９条、第４１条　等</a:t>
            </a:r>
            <a:r>
              <a:rPr kumimoji="1" lang="en-US" altLang="ja-JP" sz="2000" b="1" dirty="0" smtClean="0">
                <a:latin typeface="HGPｺﾞｼｯｸE" panose="020B0900000000000000" pitchFamily="50" charset="-128"/>
                <a:ea typeface="HGPｺﾞｼｯｸE" panose="020B0900000000000000" pitchFamily="50" charset="-128"/>
              </a:rPr>
              <a:t>〕</a:t>
            </a:r>
            <a:endParaRPr kumimoji="1" lang="ja-JP" altLang="en-US" sz="2000" b="1"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36684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TotalTime>
  <Words>190</Words>
  <Application>Microsoft Office PowerPoint</Application>
  <PresentationFormat>画面に合わせる (4:3)</PresentationFormat>
  <Paragraphs>12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注意喚起 新築住宅を引き渡した熊本県知事免許の宅地建物取引業者の皆様へ</vt:lpstr>
      <vt:lpstr>◆基準日届出の手続違反には罰則、監督処分の適用があります。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注意喚起 熊本県知事免許の宅地建物取引業者の皆様へ</dc:title>
  <dc:creator>kumamoto</dc:creator>
  <cp:lastModifiedBy>kumamoto</cp:lastModifiedBy>
  <cp:revision>15</cp:revision>
  <cp:lastPrinted>2019-06-17T01:32:32Z</cp:lastPrinted>
  <dcterms:created xsi:type="dcterms:W3CDTF">2019-06-03T02:14:21Z</dcterms:created>
  <dcterms:modified xsi:type="dcterms:W3CDTF">2019-06-17T06:20:19Z</dcterms:modified>
</cp:coreProperties>
</file>