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
  </p:notesMasterIdLst>
  <p:sldIdLst>
    <p:sldId id="258" r:id="rId2"/>
    <p:sldId id="260" r:id="rId3"/>
  </p:sldIdLst>
  <p:sldSz cx="9144000" cy="6858000" type="screen4x3"/>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66"/>
    <a:srgbClr val="FF9933"/>
    <a:srgbClr val="FF9900"/>
    <a:srgbClr val="8ECCB6"/>
    <a:srgbClr val="FFE1E1"/>
    <a:srgbClr val="FFCCCC"/>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82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1946" cy="340265"/>
          </a:xfrm>
          <a:prstGeom prst="rect">
            <a:avLst/>
          </a:prstGeom>
        </p:spPr>
        <p:txBody>
          <a:bodyPr vert="horz" lIns="62973" tIns="31487" rIns="62973" bIns="31487" rtlCol="0"/>
          <a:lstStyle>
            <a:lvl1pPr algn="l">
              <a:defRPr sz="800"/>
            </a:lvl1pPr>
          </a:lstStyle>
          <a:p>
            <a:endParaRPr kumimoji="1" lang="ja-JP" altLang="en-US"/>
          </a:p>
        </p:txBody>
      </p:sp>
      <p:sp>
        <p:nvSpPr>
          <p:cNvPr id="3" name="日付プレースホルダー 2"/>
          <p:cNvSpPr>
            <a:spLocks noGrp="1"/>
          </p:cNvSpPr>
          <p:nvPr>
            <p:ph type="dt" idx="1"/>
          </p:nvPr>
        </p:nvSpPr>
        <p:spPr>
          <a:xfrm>
            <a:off x="5622498" y="0"/>
            <a:ext cx="4301946" cy="340265"/>
          </a:xfrm>
          <a:prstGeom prst="rect">
            <a:avLst/>
          </a:prstGeom>
        </p:spPr>
        <p:txBody>
          <a:bodyPr vert="horz" lIns="62973" tIns="31487" rIns="62973" bIns="31487" rtlCol="0"/>
          <a:lstStyle>
            <a:lvl1pPr algn="r">
              <a:defRPr sz="800"/>
            </a:lvl1pPr>
          </a:lstStyle>
          <a:p>
            <a:fld id="{D5F93603-854C-416B-B70E-D73D5EAB4B08}" type="datetimeFigureOut">
              <a:rPr kumimoji="1" lang="ja-JP" altLang="en-US" smtClean="0"/>
              <a:t>2026/6/10</a:t>
            </a:fld>
            <a:endParaRPr kumimoji="1" lang="ja-JP" altLang="en-US"/>
          </a:p>
        </p:txBody>
      </p:sp>
      <p:sp>
        <p:nvSpPr>
          <p:cNvPr id="4" name="スライド イメージ プレースホルダー 3"/>
          <p:cNvSpPr>
            <a:spLocks noGrp="1" noRot="1" noChangeAspect="1"/>
          </p:cNvSpPr>
          <p:nvPr>
            <p:ph type="sldImg" idx="2"/>
          </p:nvPr>
        </p:nvSpPr>
        <p:spPr>
          <a:xfrm>
            <a:off x="3433763" y="850900"/>
            <a:ext cx="3059112" cy="2293938"/>
          </a:xfrm>
          <a:prstGeom prst="rect">
            <a:avLst/>
          </a:prstGeom>
          <a:noFill/>
          <a:ln w="12700">
            <a:solidFill>
              <a:prstClr val="black"/>
            </a:solidFill>
          </a:ln>
        </p:spPr>
        <p:txBody>
          <a:bodyPr vert="horz" lIns="62973" tIns="31487" rIns="62973" bIns="31487" rtlCol="0" anchor="ctr"/>
          <a:lstStyle/>
          <a:p>
            <a:endParaRPr lang="ja-JP" altLang="en-US"/>
          </a:p>
        </p:txBody>
      </p:sp>
      <p:sp>
        <p:nvSpPr>
          <p:cNvPr id="5" name="ノート プレースホルダー 4"/>
          <p:cNvSpPr>
            <a:spLocks noGrp="1"/>
          </p:cNvSpPr>
          <p:nvPr>
            <p:ph type="body" sz="quarter" idx="3"/>
          </p:nvPr>
        </p:nvSpPr>
        <p:spPr>
          <a:xfrm>
            <a:off x="992335" y="3271104"/>
            <a:ext cx="7941969" cy="2676455"/>
          </a:xfrm>
          <a:prstGeom prst="rect">
            <a:avLst/>
          </a:prstGeom>
        </p:spPr>
        <p:txBody>
          <a:bodyPr vert="horz" lIns="62973" tIns="31487" rIns="62973" bIns="3148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7410"/>
            <a:ext cx="4301946" cy="340265"/>
          </a:xfrm>
          <a:prstGeom prst="rect">
            <a:avLst/>
          </a:prstGeom>
        </p:spPr>
        <p:txBody>
          <a:bodyPr vert="horz" lIns="62973" tIns="31487" rIns="62973" bIns="3148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22498" y="6457410"/>
            <a:ext cx="4301946" cy="340265"/>
          </a:xfrm>
          <a:prstGeom prst="rect">
            <a:avLst/>
          </a:prstGeom>
        </p:spPr>
        <p:txBody>
          <a:bodyPr vert="horz" lIns="62973" tIns="31487" rIns="62973" bIns="31487" rtlCol="0" anchor="b"/>
          <a:lstStyle>
            <a:lvl1pPr algn="r">
              <a:defRPr sz="800"/>
            </a:lvl1pPr>
          </a:lstStyle>
          <a:p>
            <a:fld id="{B764BEB7-4401-4E70-BEDA-B1E0F0B5D46E}" type="slidenum">
              <a:rPr kumimoji="1" lang="ja-JP" altLang="en-US" smtClean="0"/>
              <a:t>‹#›</a:t>
            </a:fld>
            <a:endParaRPr kumimoji="1" lang="ja-JP" altLang="en-US"/>
          </a:p>
        </p:txBody>
      </p:sp>
    </p:spTree>
    <p:extLst>
      <p:ext uri="{BB962C8B-B14F-4D97-AF65-F5344CB8AC3E}">
        <p14:creationId xmlns:p14="http://schemas.microsoft.com/office/powerpoint/2010/main" val="25294649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764BEB7-4401-4E70-BEDA-B1E0F0B5D46E}" type="slidenum">
              <a:rPr kumimoji="1" lang="ja-JP" altLang="en-US" smtClean="0"/>
              <a:t>1</a:t>
            </a:fld>
            <a:endParaRPr kumimoji="1" lang="ja-JP" altLang="en-US"/>
          </a:p>
        </p:txBody>
      </p:sp>
    </p:spTree>
    <p:extLst>
      <p:ext uri="{BB962C8B-B14F-4D97-AF65-F5344CB8AC3E}">
        <p14:creationId xmlns:p14="http://schemas.microsoft.com/office/powerpoint/2010/main" val="351428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7F309-5014-F709-7268-B1AF992D388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93A3C7-771A-ABBA-FBD8-F4B18CA50E8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30DBE88-A7F1-3CA7-FD34-218DD43F56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899D1C3-943A-2F6C-D8A7-405A58B0B816}"/>
              </a:ext>
            </a:extLst>
          </p:cNvPr>
          <p:cNvSpPr>
            <a:spLocks noGrp="1"/>
          </p:cNvSpPr>
          <p:nvPr>
            <p:ph type="sldNum" sz="quarter" idx="5"/>
          </p:nvPr>
        </p:nvSpPr>
        <p:spPr/>
        <p:txBody>
          <a:bodyPr/>
          <a:lstStyle/>
          <a:p>
            <a:fld id="{B764BEB7-4401-4E70-BEDA-B1E0F0B5D46E}" type="slidenum">
              <a:rPr kumimoji="1" lang="ja-JP" altLang="en-US" smtClean="0"/>
              <a:t>2</a:t>
            </a:fld>
            <a:endParaRPr kumimoji="1" lang="ja-JP" altLang="en-US"/>
          </a:p>
        </p:txBody>
      </p:sp>
    </p:spTree>
    <p:extLst>
      <p:ext uri="{BB962C8B-B14F-4D97-AF65-F5344CB8AC3E}">
        <p14:creationId xmlns:p14="http://schemas.microsoft.com/office/powerpoint/2010/main" val="2950235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386668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3559787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221197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801658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3626796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840403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276780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3936385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600211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2887358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8822B4-A047-4369-8090-6750707720BA}"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117969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8822B4-A047-4369-8090-6750707720BA}" type="datetimeFigureOut">
              <a:rPr kumimoji="1" lang="ja-JP" altLang="en-US" smtClean="0"/>
              <a:t>2026/6/10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21C532-B122-436B-9EFA-3308BB4C2A5C}" type="slidenum">
              <a:rPr kumimoji="1" lang="ja-JP" altLang="en-US" smtClean="0"/>
              <a:t>‹#›</a:t>
            </a:fld>
            <a:endParaRPr kumimoji="1" lang="ja-JP" altLang="en-US"/>
          </a:p>
        </p:txBody>
      </p:sp>
    </p:spTree>
    <p:extLst>
      <p:ext uri="{BB962C8B-B14F-4D97-AF65-F5344CB8AC3E}">
        <p14:creationId xmlns:p14="http://schemas.microsoft.com/office/powerpoint/2010/main" val="104248515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id="{34F9F57A-210D-0826-1548-D8967807B94B}"/>
              </a:ext>
            </a:extLst>
          </p:cNvPr>
          <p:cNvSpPr/>
          <p:nvPr/>
        </p:nvSpPr>
        <p:spPr>
          <a:xfrm>
            <a:off x="134439" y="603250"/>
            <a:ext cx="8889817" cy="5917293"/>
          </a:xfrm>
          <a:prstGeom prst="roundRect">
            <a:avLst/>
          </a:prstGeom>
          <a:solidFill>
            <a:srgbClr val="FFE1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17" dirty="0"/>
          </a:p>
        </p:txBody>
      </p:sp>
      <p:graphicFrame>
        <p:nvGraphicFramePr>
          <p:cNvPr id="4" name="表 3">
            <a:extLst>
              <a:ext uri="{FF2B5EF4-FFF2-40B4-BE49-F238E27FC236}">
                <a16:creationId xmlns:a16="http://schemas.microsoft.com/office/drawing/2014/main" id="{959D7F57-283F-BC4C-DB36-C4154EE03E2F}"/>
              </a:ext>
            </a:extLst>
          </p:cNvPr>
          <p:cNvGraphicFramePr>
            <a:graphicFrameLocks noGrp="1"/>
          </p:cNvGraphicFramePr>
          <p:nvPr>
            <p:extLst>
              <p:ext uri="{D42A27DB-BD31-4B8C-83A1-F6EECF244321}">
                <p14:modId xmlns:p14="http://schemas.microsoft.com/office/powerpoint/2010/main" val="124152148"/>
              </p:ext>
            </p:extLst>
          </p:nvPr>
        </p:nvGraphicFramePr>
        <p:xfrm>
          <a:off x="628650" y="1115322"/>
          <a:ext cx="7886700" cy="5050968"/>
        </p:xfrm>
        <a:graphic>
          <a:graphicData uri="http://schemas.openxmlformats.org/drawingml/2006/table">
            <a:tbl>
              <a:tblPr/>
              <a:tblGrid>
                <a:gridCol w="2240934">
                  <a:extLst>
                    <a:ext uri="{9D8B030D-6E8A-4147-A177-3AD203B41FA5}">
                      <a16:colId xmlns:a16="http://schemas.microsoft.com/office/drawing/2014/main" val="756849365"/>
                    </a:ext>
                  </a:extLst>
                </a:gridCol>
                <a:gridCol w="1902189">
                  <a:extLst>
                    <a:ext uri="{9D8B030D-6E8A-4147-A177-3AD203B41FA5}">
                      <a16:colId xmlns:a16="http://schemas.microsoft.com/office/drawing/2014/main" val="327950001"/>
                    </a:ext>
                  </a:extLst>
                </a:gridCol>
                <a:gridCol w="1476585">
                  <a:extLst>
                    <a:ext uri="{9D8B030D-6E8A-4147-A177-3AD203B41FA5}">
                      <a16:colId xmlns:a16="http://schemas.microsoft.com/office/drawing/2014/main" val="4162935702"/>
                    </a:ext>
                  </a:extLst>
                </a:gridCol>
                <a:gridCol w="1476585">
                  <a:extLst>
                    <a:ext uri="{9D8B030D-6E8A-4147-A177-3AD203B41FA5}">
                      <a16:colId xmlns:a16="http://schemas.microsoft.com/office/drawing/2014/main" val="717025946"/>
                    </a:ext>
                  </a:extLst>
                </a:gridCol>
                <a:gridCol w="790407">
                  <a:extLst>
                    <a:ext uri="{9D8B030D-6E8A-4147-A177-3AD203B41FA5}">
                      <a16:colId xmlns:a16="http://schemas.microsoft.com/office/drawing/2014/main" val="1686660071"/>
                    </a:ext>
                  </a:extLst>
                </a:gridCol>
              </a:tblGrid>
              <a:tr h="216347">
                <a:tc rowSpan="2" gridSpan="2">
                  <a:txBody>
                    <a:bodyPr/>
                    <a:lstStyle/>
                    <a:p>
                      <a:pPr algn="ctr"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審 査 項 目</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hMerge="1">
                  <a:txBody>
                    <a:bodyPr/>
                    <a:lstStyle/>
                    <a:p>
                      <a:endParaRPr kumimoji="1" lang="ja-JP" altLang="en-US"/>
                    </a:p>
                  </a:txBody>
                  <a:tcPr/>
                </a:tc>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評価点</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row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得点予定</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72640361"/>
                  </a:ext>
                </a:extLst>
              </a:tr>
              <a:tr h="20769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点</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1</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点</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838434948"/>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①過去</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3</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年間</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5</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7</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における正社員の平均年間離職率  </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zh-TW"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業種平均離職率以上</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業種平均離職率を下回る</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33648731"/>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②令和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2</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4</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月</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1</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日から令和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5</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3</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月</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31</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日の間に、３４歳以下の者を正社員として採用し、令和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8</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3</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月</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31</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日現在で３年以上継続雇用している実績の有無</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実績なし</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１人以上実績がある</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00693979"/>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③正社員の平均勤続年数</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zh-TW"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業種別平均勤務年数以下</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業種別平均勤務年数を上回る</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65088145"/>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④高齢従業員・高齢求職者の在職可能年齢</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６５歳以下</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６６歳以上又は不問</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12521869"/>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⑤従業員の能力開発（キャリアアップ）に伴う支援制度の有無</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71013671"/>
                  </a:ext>
                </a:extLst>
              </a:tr>
              <a:tr h="340385">
                <a:tc row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⑥女性の活躍に向けた目標設定の有無又は女性管理職率が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30</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％以上</a:t>
                      </a:r>
                      <a:b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どちらかひとつを満たせば加点。</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ア　目標設定</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3825414237"/>
                  </a:ext>
                </a:extLst>
              </a:tr>
              <a:tr h="340385">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イ　女性管理職率</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30</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％未満</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30</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％以上</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11151007"/>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⑦令和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7</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年度の正社員１人当たりの月平均所定外労働時間</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zh-TW"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業種別平均所定外労働時間以上</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業種別平均所定外労働時間を</a:t>
                      </a:r>
                      <a:b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下回る</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471584847"/>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⑧令和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7</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年度の正社員１人当たりの平均年次有給休暇取得率</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zh-TW"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業種別平均年次有給取得率以下</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業種別平均年次有給取得率を</a:t>
                      </a:r>
                      <a:b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上回る</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71516096"/>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⑨令和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7</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年度の正社員１人当たりの月平均所定内給与額</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ctr"/>
                      <a:r>
                        <a:rPr lang="zh-TW"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業種別平均所定内給与額（熊本）以下</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業種別平均所定内給与額（熊本）より高い</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71992130"/>
                  </a:ext>
                </a:extLst>
              </a:tr>
              <a:tr h="438462">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⑩過去３年間</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5</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年度～令和</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7</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における、多様な働き方を支援する制度実施の有無</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無</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4441" marR="4441" marT="4441"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4441" marR="4441" marT="444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438323458"/>
                  </a:ext>
                </a:extLst>
              </a:tr>
            </a:tbl>
          </a:graphicData>
        </a:graphic>
      </p:graphicFrame>
      <p:sp>
        <p:nvSpPr>
          <p:cNvPr id="5" name="正方形/長方形 4">
            <a:extLst>
              <a:ext uri="{FF2B5EF4-FFF2-40B4-BE49-F238E27FC236}">
                <a16:creationId xmlns:a16="http://schemas.microsoft.com/office/drawing/2014/main" id="{E1D6C28F-31A3-B24D-BFAA-1348ECFEE280}"/>
              </a:ext>
            </a:extLst>
          </p:cNvPr>
          <p:cNvSpPr/>
          <p:nvPr/>
        </p:nvSpPr>
        <p:spPr>
          <a:xfrm>
            <a:off x="119744" y="344375"/>
            <a:ext cx="7955852" cy="576017"/>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ＭＳ ゴシック" panose="020B0609070205080204" pitchFamily="49" charset="-128"/>
                <a:ea typeface="ＭＳ ゴシック" panose="020B0609070205080204" pitchFamily="49" charset="-128"/>
              </a:rPr>
              <a:t>審査項目①～⑩　</a:t>
            </a:r>
            <a:r>
              <a:rPr kumimoji="1" lang="en-US" altLang="ja-JP" sz="2400" dirty="0">
                <a:solidFill>
                  <a:schemeClr val="tx1"/>
                </a:solidFill>
                <a:latin typeface="ＭＳ ゴシック" panose="020B0609070205080204" pitchFamily="49" charset="-128"/>
                <a:ea typeface="ＭＳ ゴシック" panose="020B0609070205080204" pitchFamily="49" charset="-128"/>
              </a:rPr>
              <a:t>※</a:t>
            </a:r>
            <a:r>
              <a:rPr kumimoji="1" lang="ja-JP" altLang="en-US" sz="2400" dirty="0">
                <a:solidFill>
                  <a:schemeClr val="tx1"/>
                </a:solidFill>
                <a:latin typeface="ＭＳ ゴシック" panose="020B0609070205080204" pitchFamily="49" charset="-128"/>
                <a:ea typeface="ＭＳ ゴシック" panose="020B0609070205080204" pitchFamily="49" charset="-128"/>
              </a:rPr>
              <a:t>得点予定項目に○をつけています。</a:t>
            </a:r>
          </a:p>
        </p:txBody>
      </p:sp>
      <p:sp>
        <p:nvSpPr>
          <p:cNvPr id="6" name="正方形/長方形 5">
            <a:extLst>
              <a:ext uri="{FF2B5EF4-FFF2-40B4-BE49-F238E27FC236}">
                <a16:creationId xmlns:a16="http://schemas.microsoft.com/office/drawing/2014/main" id="{5A81B995-B91A-3350-8EC3-10446BD02831}"/>
              </a:ext>
            </a:extLst>
          </p:cNvPr>
          <p:cNvSpPr/>
          <p:nvPr/>
        </p:nvSpPr>
        <p:spPr>
          <a:xfrm>
            <a:off x="195157" y="81939"/>
            <a:ext cx="957036" cy="131452"/>
          </a:xfrm>
          <a:prstGeom prst="rect">
            <a:avLst/>
          </a:prstGeom>
          <a:no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33" dirty="0">
                <a:solidFill>
                  <a:schemeClr val="tx1"/>
                </a:solidFill>
              </a:rPr>
              <a:t>掲示作成例</a:t>
            </a:r>
          </a:p>
        </p:txBody>
      </p:sp>
      <p:sp>
        <p:nvSpPr>
          <p:cNvPr id="7" name="正方形/長方形 6">
            <a:extLst>
              <a:ext uri="{FF2B5EF4-FFF2-40B4-BE49-F238E27FC236}">
                <a16:creationId xmlns:a16="http://schemas.microsoft.com/office/drawing/2014/main" id="{21F39BC7-A441-9D5B-A747-80DB848BF671}"/>
              </a:ext>
            </a:extLst>
          </p:cNvPr>
          <p:cNvSpPr/>
          <p:nvPr/>
        </p:nvSpPr>
        <p:spPr>
          <a:xfrm>
            <a:off x="8325853" y="213391"/>
            <a:ext cx="622990" cy="38985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P2</a:t>
            </a: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4D318C19-F118-EE84-BFCD-536409F86B9D}"/>
              </a:ext>
            </a:extLst>
          </p:cNvPr>
          <p:cNvSpPr/>
          <p:nvPr/>
        </p:nvSpPr>
        <p:spPr>
          <a:xfrm>
            <a:off x="195158" y="6332346"/>
            <a:ext cx="8843794" cy="492290"/>
          </a:xfrm>
          <a:prstGeom prst="rect">
            <a:avLst/>
          </a:prstGeom>
          <a:solidFill>
            <a:srgbClr val="8ECCB6"/>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応募に関する詳細については、以下にお問い合わせください。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担当：○○部○○課　　連絡先</a:t>
            </a:r>
            <a:r>
              <a:rPr kumimoji="1" lang="ja-JP" altLang="en-US" sz="1600" dirty="0">
                <a:solidFill>
                  <a:schemeClr val="tx1"/>
                </a:solidFill>
                <a:latin typeface="ＭＳ ゴシック" panose="020B0609070205080204" pitchFamily="49" charset="-128"/>
                <a:ea typeface="ＭＳ ゴシック" panose="020B0609070205080204" pitchFamily="49" charset="-128"/>
                <a:sym typeface="Wingdings" panose="05000000000000000000" pitchFamily="2" charset="2"/>
              </a:rPr>
              <a:t>：（電話番号等）</a:t>
            </a:r>
            <a:endParaRPr kumimoji="1" lang="ja-JP" altLang="en-US" sz="16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68735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a:extLst>
            <a:ext uri="{FF2B5EF4-FFF2-40B4-BE49-F238E27FC236}">
              <a16:creationId xmlns:a16="http://schemas.microsoft.com/office/drawing/2014/main" id="{8468D559-A37F-15EA-3D5A-0B2A5AD135A3}"/>
            </a:ext>
          </a:extLst>
        </p:cNvPr>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id="{6BBEA278-D404-58BE-E9FB-B57E44E4CEC7}"/>
              </a:ext>
            </a:extLst>
          </p:cNvPr>
          <p:cNvSpPr/>
          <p:nvPr/>
        </p:nvSpPr>
        <p:spPr>
          <a:xfrm>
            <a:off x="134439" y="603250"/>
            <a:ext cx="8889817" cy="5917293"/>
          </a:xfrm>
          <a:prstGeom prst="roundRect">
            <a:avLst/>
          </a:prstGeom>
          <a:solidFill>
            <a:srgbClr val="FFE1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17" dirty="0"/>
          </a:p>
        </p:txBody>
      </p:sp>
      <p:sp>
        <p:nvSpPr>
          <p:cNvPr id="5" name="正方形/長方形 4">
            <a:extLst>
              <a:ext uri="{FF2B5EF4-FFF2-40B4-BE49-F238E27FC236}">
                <a16:creationId xmlns:a16="http://schemas.microsoft.com/office/drawing/2014/main" id="{48B3CCF3-E186-9808-56ED-53740ECF23B7}"/>
              </a:ext>
            </a:extLst>
          </p:cNvPr>
          <p:cNvSpPr/>
          <p:nvPr/>
        </p:nvSpPr>
        <p:spPr>
          <a:xfrm>
            <a:off x="119744" y="344375"/>
            <a:ext cx="7917351" cy="576017"/>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ＭＳ ゴシック" panose="020B0609070205080204" pitchFamily="49" charset="-128"/>
                <a:ea typeface="ＭＳ ゴシック" panose="020B0609070205080204" pitchFamily="49" charset="-128"/>
              </a:rPr>
              <a:t>審査項目⑪～⑳　</a:t>
            </a:r>
            <a:r>
              <a:rPr kumimoji="1" lang="en-US" altLang="ja-JP" sz="2400" dirty="0">
                <a:solidFill>
                  <a:schemeClr val="tx1"/>
                </a:solidFill>
                <a:latin typeface="ＭＳ ゴシック" panose="020B0609070205080204" pitchFamily="49" charset="-128"/>
                <a:ea typeface="ＭＳ ゴシック" panose="020B0609070205080204" pitchFamily="49" charset="-128"/>
              </a:rPr>
              <a:t>※</a:t>
            </a:r>
            <a:r>
              <a:rPr kumimoji="1" lang="ja-JP" altLang="en-US" sz="2400" dirty="0">
                <a:solidFill>
                  <a:schemeClr val="tx1"/>
                </a:solidFill>
                <a:latin typeface="ＭＳ ゴシック" panose="020B0609070205080204" pitchFamily="49" charset="-128"/>
                <a:ea typeface="ＭＳ ゴシック" panose="020B0609070205080204" pitchFamily="49" charset="-128"/>
              </a:rPr>
              <a:t>得点予定項目に○をつけています。</a:t>
            </a:r>
          </a:p>
        </p:txBody>
      </p:sp>
      <p:sp>
        <p:nvSpPr>
          <p:cNvPr id="6" name="正方形/長方形 5">
            <a:extLst>
              <a:ext uri="{FF2B5EF4-FFF2-40B4-BE49-F238E27FC236}">
                <a16:creationId xmlns:a16="http://schemas.microsoft.com/office/drawing/2014/main" id="{5803115C-84F0-87B8-E24A-6DF0599535A2}"/>
              </a:ext>
            </a:extLst>
          </p:cNvPr>
          <p:cNvSpPr/>
          <p:nvPr/>
        </p:nvSpPr>
        <p:spPr>
          <a:xfrm>
            <a:off x="195157" y="81939"/>
            <a:ext cx="957036" cy="131452"/>
          </a:xfrm>
          <a:prstGeom prst="rect">
            <a:avLst/>
          </a:prstGeom>
          <a:noFill/>
          <a:ln>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33" dirty="0">
                <a:solidFill>
                  <a:schemeClr val="tx1"/>
                </a:solidFill>
              </a:rPr>
              <a:t>掲示作成例</a:t>
            </a:r>
          </a:p>
        </p:txBody>
      </p:sp>
      <p:sp>
        <p:nvSpPr>
          <p:cNvPr id="7" name="正方形/長方形 6">
            <a:extLst>
              <a:ext uri="{FF2B5EF4-FFF2-40B4-BE49-F238E27FC236}">
                <a16:creationId xmlns:a16="http://schemas.microsoft.com/office/drawing/2014/main" id="{7ECDA8FB-55BA-3667-22CD-2827A003989C}"/>
              </a:ext>
            </a:extLst>
          </p:cNvPr>
          <p:cNvSpPr/>
          <p:nvPr/>
        </p:nvSpPr>
        <p:spPr>
          <a:xfrm>
            <a:off x="8325853" y="213391"/>
            <a:ext cx="622990" cy="38985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P3</a:t>
            </a: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EA9A64A9-E9CD-FECD-0530-19CEF8BB14BB}"/>
              </a:ext>
            </a:extLst>
          </p:cNvPr>
          <p:cNvSpPr/>
          <p:nvPr/>
        </p:nvSpPr>
        <p:spPr>
          <a:xfrm>
            <a:off x="195158" y="6332346"/>
            <a:ext cx="8843794" cy="492290"/>
          </a:xfrm>
          <a:prstGeom prst="rect">
            <a:avLst/>
          </a:prstGeom>
          <a:solidFill>
            <a:srgbClr val="8ECCB6"/>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ＭＳ ゴシック" panose="020B0609070205080204" pitchFamily="49" charset="-128"/>
                <a:ea typeface="ＭＳ ゴシック" panose="020B0609070205080204" pitchFamily="49" charset="-128"/>
              </a:rPr>
              <a:t>応募に関する詳細については、以下にお問い合わせください。</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latin typeface="ＭＳ ゴシック" panose="020B0609070205080204" pitchFamily="49" charset="-128"/>
                <a:ea typeface="ＭＳ ゴシック" panose="020B0609070205080204" pitchFamily="49" charset="-128"/>
              </a:rPr>
              <a:t>　担当：○○部○○課　　連絡先</a:t>
            </a:r>
            <a:r>
              <a:rPr kumimoji="1" lang="ja-JP" altLang="en-US" sz="1600" dirty="0">
                <a:solidFill>
                  <a:schemeClr val="tx1"/>
                </a:solidFill>
                <a:latin typeface="ＭＳ ゴシック" panose="020B0609070205080204" pitchFamily="49" charset="-128"/>
                <a:ea typeface="ＭＳ ゴシック" panose="020B0609070205080204" pitchFamily="49" charset="-128"/>
                <a:sym typeface="Wingdings" panose="05000000000000000000" pitchFamily="2" charset="2"/>
              </a:rPr>
              <a:t>：（電話番号等）</a:t>
            </a:r>
            <a:endParaRPr kumimoji="1" lang="ja-JP" altLang="en-US" sz="1600"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A6C6D4B4-A6C6-546B-93A2-3340B6DF713D}"/>
              </a:ext>
            </a:extLst>
          </p:cNvPr>
          <p:cNvGraphicFramePr>
            <a:graphicFrameLocks noGrp="1"/>
          </p:cNvGraphicFramePr>
          <p:nvPr>
            <p:extLst>
              <p:ext uri="{D42A27DB-BD31-4B8C-83A1-F6EECF244321}">
                <p14:modId xmlns:p14="http://schemas.microsoft.com/office/powerpoint/2010/main" val="295610727"/>
              </p:ext>
            </p:extLst>
          </p:nvPr>
        </p:nvGraphicFramePr>
        <p:xfrm>
          <a:off x="693019" y="1051376"/>
          <a:ext cx="7825340" cy="5203374"/>
        </p:xfrm>
        <a:graphic>
          <a:graphicData uri="http://schemas.openxmlformats.org/drawingml/2006/table">
            <a:tbl>
              <a:tblPr/>
              <a:tblGrid>
                <a:gridCol w="2223499">
                  <a:extLst>
                    <a:ext uri="{9D8B030D-6E8A-4147-A177-3AD203B41FA5}">
                      <a16:colId xmlns:a16="http://schemas.microsoft.com/office/drawing/2014/main" val="2043146832"/>
                    </a:ext>
                  </a:extLst>
                </a:gridCol>
                <a:gridCol w="1887389">
                  <a:extLst>
                    <a:ext uri="{9D8B030D-6E8A-4147-A177-3AD203B41FA5}">
                      <a16:colId xmlns:a16="http://schemas.microsoft.com/office/drawing/2014/main" val="3727345705"/>
                    </a:ext>
                  </a:extLst>
                </a:gridCol>
                <a:gridCol w="1465097">
                  <a:extLst>
                    <a:ext uri="{9D8B030D-6E8A-4147-A177-3AD203B41FA5}">
                      <a16:colId xmlns:a16="http://schemas.microsoft.com/office/drawing/2014/main" val="3910243858"/>
                    </a:ext>
                  </a:extLst>
                </a:gridCol>
                <a:gridCol w="1465097">
                  <a:extLst>
                    <a:ext uri="{9D8B030D-6E8A-4147-A177-3AD203B41FA5}">
                      <a16:colId xmlns:a16="http://schemas.microsoft.com/office/drawing/2014/main" val="3318003521"/>
                    </a:ext>
                  </a:extLst>
                </a:gridCol>
                <a:gridCol w="784258">
                  <a:extLst>
                    <a:ext uri="{9D8B030D-6E8A-4147-A177-3AD203B41FA5}">
                      <a16:colId xmlns:a16="http://schemas.microsoft.com/office/drawing/2014/main" val="3681686847"/>
                    </a:ext>
                  </a:extLst>
                </a:gridCol>
              </a:tblGrid>
              <a:tr h="171540">
                <a:tc rowSpan="2" gridSpan="2">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審 査 項 目</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hMerge="1">
                  <a:txBody>
                    <a:bodyPr/>
                    <a:lstStyle/>
                    <a:p>
                      <a:endParaRPr kumimoji="1" lang="ja-JP" altLang="en-US"/>
                    </a:p>
                  </a:txBody>
                  <a:tcPr/>
                </a:tc>
                <a:tc gridSpan="2">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評価点</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hMerge="1">
                  <a:txBody>
                    <a:bodyPr/>
                    <a:lstStyle/>
                    <a:p>
                      <a:endParaRPr kumimoji="1" lang="ja-JP" altLang="en-US"/>
                    </a:p>
                  </a:txBody>
                  <a:tcPr/>
                </a:tc>
                <a:tc rowSpan="2">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得点予定</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79773636"/>
                  </a:ext>
                </a:extLst>
              </a:tr>
              <a:tr h="164678">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0</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点</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1</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点</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822244385"/>
                  </a:ext>
                </a:extLst>
              </a:tr>
              <a:tr h="347654">
                <a:tc gridSpan="2">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⑪過去３年間</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令和</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5</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年度～令和</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7</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年度</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における、従業員の職場定着のための支援策実施の有無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07414761"/>
                  </a:ext>
                </a:extLst>
              </a:tr>
              <a:tr h="347654">
                <a:tc rowSpan="2">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⑫育児・介護に関する事業所独自の制度の有無又は直近３年間</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(R5.6.1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R8.5.31)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の男性の育児休業取得の実績の有無</a:t>
                      </a:r>
                      <a:b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en-US" altLang="ja-JP" sz="6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600" b="0" i="0" u="none" strike="noStrike" dirty="0">
                          <a:solidFill>
                            <a:srgbClr val="000000"/>
                          </a:solidFill>
                          <a:effectLst/>
                          <a:latin typeface="ＭＳ ゴシック" panose="020B0609070205080204" pitchFamily="49" charset="-128"/>
                          <a:ea typeface="ＭＳ ゴシック" panose="020B0609070205080204" pitchFamily="49" charset="-128"/>
                        </a:rPr>
                        <a:t>どちらかひとつを満たせば加点。　</a:t>
                      </a: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ア　育児・介護に関する事業所独自</a:t>
                      </a: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の制度</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有　</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4154619912"/>
                  </a:ext>
                </a:extLst>
              </a:tr>
              <a:tr h="347654">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イ　男性の育児休業取得実績</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実績なし</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１人以上実績がある</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14169441"/>
                  </a:ext>
                </a:extLst>
              </a:tr>
              <a:tr h="347654">
                <a:tc gridSpan="2">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⑬直近３年間</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(R5.6.1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R8.5.31)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における、３４歳以下の正社員採用実績の有無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実績なし</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１人以上実績がある</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486196901"/>
                  </a:ext>
                </a:extLst>
              </a:tr>
              <a:tr h="347654">
                <a:tc gridSpan="2">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⑭原則として県内にある社宅、社員寮</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借り上げも含む</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又は３４歳以下の社員に対する手厚い家賃補助制度の有無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08975350"/>
                  </a:ext>
                </a:extLst>
              </a:tr>
              <a:tr h="347654">
                <a:tc rowSpan="3">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⑮障がい者の雇用状況</a:t>
                      </a: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r>
                        <a:rPr lang="en-US" altLang="ja-JP" sz="600" b="0" i="0" u="none" strike="noStrike">
                          <a:solidFill>
                            <a:srgbClr val="000000"/>
                          </a:solidFill>
                          <a:effectLst/>
                          <a:latin typeface="ＭＳ ゴシック" panose="020B0609070205080204" pitchFamily="49" charset="-128"/>
                          <a:ea typeface="ＭＳ ゴシック" panose="020B0609070205080204" pitchFamily="49" charset="-128"/>
                        </a:rPr>
                        <a:t>※</a:t>
                      </a:r>
                      <a:r>
                        <a:rPr lang="ja-JP" altLang="en-US" sz="600" b="0" i="0" u="none" strike="noStrike">
                          <a:solidFill>
                            <a:srgbClr val="000000"/>
                          </a:solidFill>
                          <a:effectLst/>
                          <a:latin typeface="ＭＳ ゴシック" panose="020B0609070205080204" pitchFamily="49" charset="-128"/>
                          <a:ea typeface="ＭＳ ゴシック" panose="020B0609070205080204" pitchFamily="49" charset="-128"/>
                        </a:rPr>
                        <a:t>いずれか１つを回答。</a:t>
                      </a:r>
                      <a:endPar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ア　 適用事業所</a:t>
                      </a: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（常用雇用労働者数</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101</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人以上）</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障がい者雇用促進法に基づく納付金を支払っている</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障がい者雇用促進法に基づく納付金を支払っていない</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3716918491"/>
                  </a:ext>
                </a:extLst>
              </a:tr>
              <a:tr h="347654">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イ　適用事業所</a:t>
                      </a: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600" b="0" i="0" u="none" strike="noStrike">
                          <a:solidFill>
                            <a:srgbClr val="000000"/>
                          </a:solidFill>
                          <a:effectLst/>
                          <a:latin typeface="ＭＳ ゴシック" panose="020B0609070205080204" pitchFamily="49" charset="-128"/>
                          <a:ea typeface="ＭＳ ゴシック" panose="020B0609070205080204" pitchFamily="49" charset="-128"/>
                        </a:rPr>
                        <a:t>（常用雇用労働者数</a:t>
                      </a:r>
                      <a:r>
                        <a:rPr lang="en-US" altLang="ja-JP" sz="600" b="0" i="0" u="none" strike="noStrike">
                          <a:solidFill>
                            <a:srgbClr val="000000"/>
                          </a:solidFill>
                          <a:effectLst/>
                          <a:latin typeface="ＭＳ ゴシック" panose="020B0609070205080204" pitchFamily="49" charset="-128"/>
                          <a:ea typeface="ＭＳ ゴシック" panose="020B0609070205080204" pitchFamily="49" charset="-128"/>
                        </a:rPr>
                        <a:t>40</a:t>
                      </a:r>
                      <a:r>
                        <a:rPr lang="ja-JP" altLang="en-US" sz="600" b="0" i="0" u="none" strike="noStrike">
                          <a:solidFill>
                            <a:srgbClr val="000000"/>
                          </a:solidFill>
                          <a:effectLst/>
                          <a:latin typeface="ＭＳ ゴシック" panose="020B0609070205080204" pitchFamily="49" charset="-128"/>
                          <a:ea typeface="ＭＳ ゴシック" panose="020B0609070205080204" pitchFamily="49" charset="-128"/>
                        </a:rPr>
                        <a:t>人以上</a:t>
                      </a:r>
                      <a:r>
                        <a:rPr lang="en-US" altLang="ja-JP" sz="600" b="0" i="0" u="none" strike="noStrike">
                          <a:solidFill>
                            <a:srgbClr val="000000"/>
                          </a:solidFill>
                          <a:effectLst/>
                          <a:latin typeface="ＭＳ ゴシック" panose="020B0609070205080204" pitchFamily="49" charset="-128"/>
                          <a:ea typeface="ＭＳ ゴシック" panose="020B0609070205080204" pitchFamily="49" charset="-128"/>
                        </a:rPr>
                        <a:t>100</a:t>
                      </a:r>
                      <a:r>
                        <a:rPr lang="ja-JP" altLang="en-US" sz="600" b="0" i="0" u="none" strike="noStrike">
                          <a:solidFill>
                            <a:srgbClr val="000000"/>
                          </a:solidFill>
                          <a:effectLst/>
                          <a:latin typeface="ＭＳ ゴシック" panose="020B0609070205080204" pitchFamily="49" charset="-128"/>
                          <a:ea typeface="ＭＳ ゴシック" panose="020B0609070205080204" pitchFamily="49" charset="-128"/>
                        </a:rPr>
                        <a:t>人以下）</a:t>
                      </a:r>
                      <a:endPar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障がい者雇用状況報告書における不足人数有</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障がい者雇用状況報告書における不足人数無</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3909936016"/>
                  </a:ext>
                </a:extLst>
              </a:tr>
              <a:tr h="347654">
                <a:tc v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ウ　非適用事業所</a:t>
                      </a: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（常用雇用労働者数</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40</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人未満）</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雇用がない</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雇用が１人以上ある</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127879484"/>
                  </a:ext>
                </a:extLst>
              </a:tr>
              <a:tr h="347654">
                <a:tc gridSpan="2">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⑯直近３年間</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(R5.6.1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R8.5.31)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における、学生、生徒等のインターンシップや職場体験受入等の有無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受入実績なし</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受入実績あり</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12610486"/>
                  </a:ext>
                </a:extLst>
              </a:tr>
              <a:tr h="347654">
                <a:tc gridSpan="2">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⑰直近１年間</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(R7.6.1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en-US" altLang="ja-JP" sz="700" b="0" i="0" u="none" strike="noStrike" dirty="0">
                          <a:solidFill>
                            <a:srgbClr val="000000"/>
                          </a:solidFill>
                          <a:effectLst/>
                          <a:latin typeface="ＭＳ ゴシック" panose="020B0609070205080204" pitchFamily="49" charset="-128"/>
                          <a:ea typeface="ＭＳ ゴシック" panose="020B0609070205080204" pitchFamily="49" charset="-128"/>
                        </a:rPr>
                        <a:t>R8.5.31)</a:t>
                      </a: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における社会貢献活動実施の有無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02124052"/>
                  </a:ext>
                </a:extLst>
              </a:tr>
              <a:tr h="347654">
                <a:tc gridSpan="2">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⑱商工３団体</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商工会・商工会議所・中小企業団体中央会</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、建設業協会又は情報サービス産業協会のいずれかへの加入の有無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63991943"/>
                  </a:ext>
                </a:extLst>
              </a:tr>
              <a:tr h="347654">
                <a:tc rowSpan="2" gridSpan="2">
                  <a:txBody>
                    <a:bodyPr/>
                    <a:lstStyle/>
                    <a:p>
                      <a:pPr algn="l"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⑲直近２期の決算の営業利益が黒字又は直近の決算の売上が前期より増加　</a:t>
                      </a:r>
                      <a:b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br>
                      <a:endPar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hMerge="1">
                  <a:txBody>
                    <a:bodyPr/>
                    <a:lstStyle/>
                    <a:p>
                      <a:endParaRPr kumimoji="1" lang="ja-JP" altLang="en-US"/>
                    </a:p>
                  </a:txBody>
                  <a:tcPr/>
                </a:tc>
                <a:tc>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直近２期の営業利益が黒字で</a:t>
                      </a:r>
                      <a:b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ない</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直近２期の営業利益が黒字</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553120795"/>
                  </a:ext>
                </a:extLst>
              </a:tr>
              <a:tr h="347654">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直近の売上が前期より減少</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直近の売上が前期より増加</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18219310"/>
                  </a:ext>
                </a:extLst>
              </a:tr>
              <a:tr h="347654">
                <a:tc gridSpan="2">
                  <a:txBody>
                    <a:bodyPr/>
                    <a:lstStyle/>
                    <a:p>
                      <a:pPr algn="l"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⑳事業継続計画（</a:t>
                      </a:r>
                      <a:r>
                        <a:rPr lang="en-US" altLang="ja-JP" sz="700" b="0" i="0" u="none" strike="noStrike">
                          <a:solidFill>
                            <a:srgbClr val="000000"/>
                          </a:solidFill>
                          <a:effectLst/>
                          <a:latin typeface="ＭＳ ゴシック" panose="020B0609070205080204" pitchFamily="49" charset="-128"/>
                          <a:ea typeface="ＭＳ ゴシック" panose="020B0609070205080204" pitchFamily="49" charset="-128"/>
                        </a:rPr>
                        <a:t>BCP</a:t>
                      </a: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）の策定の有無又は経済産業大臣からの事業継続力強化計画認定の有無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無</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a:solidFill>
                            <a:srgbClr val="000000"/>
                          </a:solidFill>
                          <a:effectLst/>
                          <a:latin typeface="ＭＳ ゴシック" panose="020B0609070205080204" pitchFamily="49" charset="-128"/>
                          <a:ea typeface="ＭＳ ゴシック" panose="020B0609070205080204" pitchFamily="49" charset="-128"/>
                        </a:rPr>
                        <a:t>有</a:t>
                      </a:r>
                    </a:p>
                  </a:txBody>
                  <a:tcPr marL="3825" marR="3825" marT="38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7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3825" marR="3825" marT="38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46130277"/>
                  </a:ext>
                </a:extLst>
              </a:tr>
            </a:tbl>
          </a:graphicData>
        </a:graphic>
      </p:graphicFrame>
    </p:spTree>
    <p:extLst>
      <p:ext uri="{BB962C8B-B14F-4D97-AF65-F5344CB8AC3E}">
        <p14:creationId xmlns:p14="http://schemas.microsoft.com/office/powerpoint/2010/main" val="19649157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295</TotalTime>
  <Words>865</Words>
  <Application>Microsoft Office PowerPoint</Application>
  <PresentationFormat>画面に合わせる (4:3)</PresentationFormat>
  <Paragraphs>120</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ゴシック</vt:lpstr>
      <vt:lpstr>游ゴシック</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0050397</cp:lastModifiedBy>
  <cp:revision>25</cp:revision>
  <cp:lastPrinted>2026-06-10T05:22:38Z</cp:lastPrinted>
  <dcterms:created xsi:type="dcterms:W3CDTF">2025-06-09T08:23:25Z</dcterms:created>
  <dcterms:modified xsi:type="dcterms:W3CDTF">2026-06-10T05:22:40Z</dcterms:modified>
</cp:coreProperties>
</file>