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26" r:id="rId3"/>
    <p:sldId id="327" r:id="rId4"/>
    <p:sldId id="328" r:id="rId5"/>
    <p:sldId id="329" r:id="rId6"/>
    <p:sldId id="330" r:id="rId7"/>
    <p:sldId id="257" r:id="rId8"/>
    <p:sldId id="263" r:id="rId9"/>
    <p:sldId id="320" r:id="rId10"/>
    <p:sldId id="312" r:id="rId11"/>
    <p:sldId id="321" r:id="rId12"/>
    <p:sldId id="264" r:id="rId13"/>
    <p:sldId id="322" r:id="rId14"/>
    <p:sldId id="323" r:id="rId15"/>
    <p:sldId id="265" r:id="rId16"/>
    <p:sldId id="266" r:id="rId17"/>
    <p:sldId id="324" r:id="rId18"/>
    <p:sldId id="325" r:id="rId19"/>
    <p:sldId id="268" r:id="rId20"/>
    <p:sldId id="258" r:id="rId21"/>
    <p:sldId id="270" r:id="rId22"/>
    <p:sldId id="267" r:id="rId23"/>
    <p:sldId id="313" r:id="rId24"/>
    <p:sldId id="269" r:id="rId25"/>
    <p:sldId id="273" r:id="rId26"/>
    <p:sldId id="277" r:id="rId27"/>
    <p:sldId id="314" r:id="rId28"/>
    <p:sldId id="287" r:id="rId29"/>
    <p:sldId id="284" r:id="rId30"/>
    <p:sldId id="315" r:id="rId31"/>
    <p:sldId id="280" r:id="rId32"/>
    <p:sldId id="305" r:id="rId33"/>
    <p:sldId id="316" r:id="rId34"/>
    <p:sldId id="308" r:id="rId35"/>
    <p:sldId id="310" r:id="rId36"/>
    <p:sldId id="300" r:id="rId37"/>
    <p:sldId id="317" r:id="rId38"/>
    <p:sldId id="302" r:id="rId39"/>
    <p:sldId id="318" r:id="rId40"/>
    <p:sldId id="294" r:id="rId41"/>
    <p:sldId id="319" r:id="rId4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あすか あらき" initials="ああ" lastIdx="1" clrIdx="0">
    <p:extLst>
      <p:ext uri="{19B8F6BF-5375-455C-9EA6-DF929625EA0E}">
        <p15:presenceInfo xmlns:p15="http://schemas.microsoft.com/office/powerpoint/2012/main" userId="22d3d1da75c572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1" autoAdjust="0"/>
    <p:restoredTop sz="73168" autoAdjust="0"/>
  </p:normalViewPr>
  <p:slideViewPr>
    <p:cSldViewPr snapToGrid="0">
      <p:cViewPr varScale="1">
        <p:scale>
          <a:sx n="81" d="100"/>
          <a:sy n="81" d="100"/>
        </p:scale>
        <p:origin x="1464" y="96"/>
      </p:cViewPr>
      <p:guideLst/>
    </p:cSldViewPr>
  </p:slideViewPr>
  <p:notesTextViewPr>
    <p:cViewPr>
      <p:scale>
        <a:sx n="125" d="100"/>
        <a:sy n="125" d="100"/>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slide" Target="slides/slide12.xml" />
  <Relationship Id="rId18" Type="http://schemas.openxmlformats.org/officeDocument/2006/relationships/slide" Target="slides/slide17.xml" />
  <Relationship Id="rId26" Type="http://schemas.openxmlformats.org/officeDocument/2006/relationships/slide" Target="slides/slide25.xml" />
  <Relationship Id="rId39" Type="http://schemas.openxmlformats.org/officeDocument/2006/relationships/slide" Target="slides/slide38.xml" />
  <Relationship Id="rId3" Type="http://schemas.openxmlformats.org/officeDocument/2006/relationships/slide" Target="slides/slide2.xml" />
  <Relationship Id="rId21" Type="http://schemas.openxmlformats.org/officeDocument/2006/relationships/slide" Target="slides/slide20.xml" />
  <Relationship Id="rId34" Type="http://schemas.openxmlformats.org/officeDocument/2006/relationships/slide" Target="slides/slide33.xml" />
  <Relationship Id="rId42" Type="http://schemas.openxmlformats.org/officeDocument/2006/relationships/slide" Target="slides/slide41.xml" />
  <Relationship Id="rId47" Type="http://schemas.openxmlformats.org/officeDocument/2006/relationships/theme" Target="theme/theme1.xml" />
  <Relationship Id="rId7" Type="http://schemas.openxmlformats.org/officeDocument/2006/relationships/slide" Target="slides/slide6.xml" />
  <Relationship Id="rId12" Type="http://schemas.openxmlformats.org/officeDocument/2006/relationships/slide" Target="slides/slide11.xml" />
  <Relationship Id="rId17" Type="http://schemas.openxmlformats.org/officeDocument/2006/relationships/slide" Target="slides/slide16.xml" />
  <Relationship Id="rId25" Type="http://schemas.openxmlformats.org/officeDocument/2006/relationships/slide" Target="slides/slide24.xml" />
  <Relationship Id="rId33" Type="http://schemas.openxmlformats.org/officeDocument/2006/relationships/slide" Target="slides/slide32.xml" />
  <Relationship Id="rId38" Type="http://schemas.openxmlformats.org/officeDocument/2006/relationships/slide" Target="slides/slide37.xml" />
  <Relationship Id="rId46" Type="http://schemas.openxmlformats.org/officeDocument/2006/relationships/viewProps" Target="viewProps.xml" />
  <Relationship Id="rId2" Type="http://schemas.openxmlformats.org/officeDocument/2006/relationships/slide" Target="slides/slide1.xml" />
  <Relationship Id="rId16" Type="http://schemas.openxmlformats.org/officeDocument/2006/relationships/slide" Target="slides/slide15.xml" />
  <Relationship Id="rId20" Type="http://schemas.openxmlformats.org/officeDocument/2006/relationships/slide" Target="slides/slide19.xml" />
  <Relationship Id="rId29" Type="http://schemas.openxmlformats.org/officeDocument/2006/relationships/slide" Target="slides/slide28.xml" />
  <Relationship Id="rId41" Type="http://schemas.openxmlformats.org/officeDocument/2006/relationships/slide" Target="slides/slide40.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24" Type="http://schemas.openxmlformats.org/officeDocument/2006/relationships/slide" Target="slides/slide23.xml" />
  <Relationship Id="rId32" Type="http://schemas.openxmlformats.org/officeDocument/2006/relationships/slide" Target="slides/slide31.xml" />
  <Relationship Id="rId37" Type="http://schemas.openxmlformats.org/officeDocument/2006/relationships/slide" Target="slides/slide36.xml" />
  <Relationship Id="rId40" Type="http://schemas.openxmlformats.org/officeDocument/2006/relationships/slide" Target="slides/slide39.xml" />
  <Relationship Id="rId45" Type="http://schemas.openxmlformats.org/officeDocument/2006/relationships/presProps" Target="presProps.xml" />
  <Relationship Id="rId5" Type="http://schemas.openxmlformats.org/officeDocument/2006/relationships/slide" Target="slides/slide4.xml" />
  <Relationship Id="rId15" Type="http://schemas.openxmlformats.org/officeDocument/2006/relationships/slide" Target="slides/slide14.xml" />
  <Relationship Id="rId23" Type="http://schemas.openxmlformats.org/officeDocument/2006/relationships/slide" Target="slides/slide22.xml" />
  <Relationship Id="rId28" Type="http://schemas.openxmlformats.org/officeDocument/2006/relationships/slide" Target="slides/slide27.xml" />
  <Relationship Id="rId36" Type="http://schemas.openxmlformats.org/officeDocument/2006/relationships/slide" Target="slides/slide35.xml" />
  <Relationship Id="rId10" Type="http://schemas.openxmlformats.org/officeDocument/2006/relationships/slide" Target="slides/slide9.xml" />
  <Relationship Id="rId19" Type="http://schemas.openxmlformats.org/officeDocument/2006/relationships/slide" Target="slides/slide18.xml" />
  <Relationship Id="rId31" Type="http://schemas.openxmlformats.org/officeDocument/2006/relationships/slide" Target="slides/slide30.xml" />
  <Relationship Id="rId44" Type="http://schemas.openxmlformats.org/officeDocument/2006/relationships/commentAuthors" Target="commentAuthors.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slide" Target="slides/slide13.xml" />
  <Relationship Id="rId22" Type="http://schemas.openxmlformats.org/officeDocument/2006/relationships/slide" Target="slides/slide21.xml" />
  <Relationship Id="rId27" Type="http://schemas.openxmlformats.org/officeDocument/2006/relationships/slide" Target="slides/slide26.xml" />
  <Relationship Id="rId30" Type="http://schemas.openxmlformats.org/officeDocument/2006/relationships/slide" Target="slides/slide29.xml" />
  <Relationship Id="rId35" Type="http://schemas.openxmlformats.org/officeDocument/2006/relationships/slide" Target="slides/slide34.xml" />
  <Relationship Id="rId43" Type="http://schemas.openxmlformats.org/officeDocument/2006/relationships/notesMaster" Target="notesMasters/notesMaster1.xml" />
  <Relationship Id="rId48" Type="http://schemas.openxmlformats.org/officeDocument/2006/relationships/tableStyles" Target="tableStyle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7C23DF-A4E6-473E-B220-1E3D8D4905FA}" type="datetimeFigureOut">
              <a:rPr kumimoji="1" lang="ja-JP" altLang="en-US" smtClean="0"/>
              <a:t>2026/6/1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821A89-8A74-40F1-B10E-A0EFAF92DA40}" type="slidenum">
              <a:rPr kumimoji="1" lang="ja-JP" altLang="en-US" smtClean="0"/>
              <a:t>‹#›</a:t>
            </a:fld>
            <a:endParaRPr kumimoji="1" lang="ja-JP" altLang="en-US"/>
          </a:p>
        </p:txBody>
      </p:sp>
    </p:spTree>
    <p:extLst>
      <p:ext uri="{BB962C8B-B14F-4D97-AF65-F5344CB8AC3E}">
        <p14:creationId xmlns:p14="http://schemas.microsoft.com/office/powerpoint/2010/main" val="39884334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10.xml.rels>&#65279;<?xml version="1.0" encoding="utf-8" standalone="yes"?>
<Relationships xmlns="http://schemas.openxmlformats.org/package/2006/relationships">
  <Relationship Id="rId2" Type="http://schemas.openxmlformats.org/officeDocument/2006/relationships/slide" Target="../slides/slide10.xml" />
  <Relationship Id="rId1" Type="http://schemas.openxmlformats.org/officeDocument/2006/relationships/notesMaster" Target="../notesMasters/notesMaster1.xml" />
</Relationships>
</file>

<file path=ppt/notesSlides/_rels/notesSlide11.xml.rels>&#65279;<?xml version="1.0" encoding="utf-8" standalone="yes"?>
<Relationships xmlns="http://schemas.openxmlformats.org/package/2006/relationships">
  <Relationship Id="rId2" Type="http://schemas.openxmlformats.org/officeDocument/2006/relationships/slide" Target="../slides/slide11.xml" />
  <Relationship Id="rId1" Type="http://schemas.openxmlformats.org/officeDocument/2006/relationships/notesMaster" Target="../notesMasters/notesMaster1.xml" />
</Relationships>
</file>

<file path=ppt/notesSlides/_rels/notesSlide12.xml.rels>&#65279;<?xml version="1.0" encoding="utf-8" standalone="yes"?>
<Relationships xmlns="http://schemas.openxmlformats.org/package/2006/relationships">
  <Relationship Id="rId2" Type="http://schemas.openxmlformats.org/officeDocument/2006/relationships/slide" Target="../slides/slide12.xml" />
  <Relationship Id="rId1" Type="http://schemas.openxmlformats.org/officeDocument/2006/relationships/notesMaster" Target="../notesMasters/notesMaster1.xml" />
</Relationships>
</file>

<file path=ppt/notesSlides/_rels/notesSlide13.xml.rels>&#65279;<?xml version="1.0" encoding="utf-8" standalone="yes"?>
<Relationships xmlns="http://schemas.openxmlformats.org/package/2006/relationships">
  <Relationship Id="rId2" Type="http://schemas.openxmlformats.org/officeDocument/2006/relationships/slide" Target="../slides/slide13.xml" />
  <Relationship Id="rId1" Type="http://schemas.openxmlformats.org/officeDocument/2006/relationships/notesMaster" Target="../notesMasters/notesMaster1.xml" />
</Relationships>
</file>

<file path=ppt/notesSlides/_rels/notesSlide14.xml.rels>&#65279;<?xml version="1.0" encoding="utf-8" standalone="yes"?>
<Relationships xmlns="http://schemas.openxmlformats.org/package/2006/relationships">
  <Relationship Id="rId2" Type="http://schemas.openxmlformats.org/officeDocument/2006/relationships/slide" Target="../slides/slide14.xml" />
  <Relationship Id="rId1" Type="http://schemas.openxmlformats.org/officeDocument/2006/relationships/notesMaster" Target="../notesMasters/notesMaster1.xml" />
</Relationships>
</file>

<file path=ppt/notesSlides/_rels/notesSlide15.xml.rels>&#65279;<?xml version="1.0" encoding="utf-8" standalone="yes"?>
<Relationships xmlns="http://schemas.openxmlformats.org/package/2006/relationships">
  <Relationship Id="rId2" Type="http://schemas.openxmlformats.org/officeDocument/2006/relationships/slide" Target="../slides/slide15.xml" />
  <Relationship Id="rId1" Type="http://schemas.openxmlformats.org/officeDocument/2006/relationships/notesMaster" Target="../notesMasters/notesMaster1.xml" />
</Relationships>
</file>

<file path=ppt/notesSlides/_rels/notesSlide16.xml.rels>&#65279;<?xml version="1.0" encoding="utf-8" standalone="yes"?>
<Relationships xmlns="http://schemas.openxmlformats.org/package/2006/relationships">
  <Relationship Id="rId2" Type="http://schemas.openxmlformats.org/officeDocument/2006/relationships/slide" Target="../slides/slide16.xml" />
  <Relationship Id="rId1" Type="http://schemas.openxmlformats.org/officeDocument/2006/relationships/notesMaster" Target="../notesMasters/notesMaster1.xml" />
</Relationships>
</file>

<file path=ppt/notesSlides/_rels/notesSlide17.xml.rels>&#65279;<?xml version="1.0" encoding="utf-8" standalone="yes"?>
<Relationships xmlns="http://schemas.openxmlformats.org/package/2006/relationships">
  <Relationship Id="rId2" Type="http://schemas.openxmlformats.org/officeDocument/2006/relationships/slide" Target="../slides/slide17.xml" />
  <Relationship Id="rId1" Type="http://schemas.openxmlformats.org/officeDocument/2006/relationships/notesMaster" Target="../notesMasters/notesMaster1.xml" />
</Relationships>
</file>

<file path=ppt/notesSlides/_rels/notesSlide18.xml.rels>&#65279;<?xml version="1.0" encoding="utf-8" standalone="yes"?>
<Relationships xmlns="http://schemas.openxmlformats.org/package/2006/relationships">
  <Relationship Id="rId2" Type="http://schemas.openxmlformats.org/officeDocument/2006/relationships/slide" Target="../slides/slide18.xml" />
  <Relationship Id="rId1" Type="http://schemas.openxmlformats.org/officeDocument/2006/relationships/notesMaster" Target="../notesMasters/notesMaster1.xml" />
</Relationships>
</file>

<file path=ppt/notesSlides/_rels/notesSlide19.xml.rels>&#65279;<?xml version="1.0" encoding="utf-8" standalone="yes"?>
<Relationships xmlns="http://schemas.openxmlformats.org/package/2006/relationships">
  <Relationship Id="rId2" Type="http://schemas.openxmlformats.org/officeDocument/2006/relationships/slide" Target="../slides/slide19.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20.xml.rels>&#65279;<?xml version="1.0" encoding="utf-8" standalone="yes"?>
<Relationships xmlns="http://schemas.openxmlformats.org/package/2006/relationships">
  <Relationship Id="rId2" Type="http://schemas.openxmlformats.org/officeDocument/2006/relationships/slide" Target="../slides/slide20.xml" />
  <Relationship Id="rId1" Type="http://schemas.openxmlformats.org/officeDocument/2006/relationships/notesMaster" Target="../notesMasters/notesMaster1.xml" />
</Relationships>
</file>

<file path=ppt/notesSlides/_rels/notesSlide21.xml.rels>&#65279;<?xml version="1.0" encoding="utf-8" standalone="yes"?>
<Relationships xmlns="http://schemas.openxmlformats.org/package/2006/relationships">
  <Relationship Id="rId2" Type="http://schemas.openxmlformats.org/officeDocument/2006/relationships/slide" Target="../slides/slide21.xml" />
  <Relationship Id="rId1" Type="http://schemas.openxmlformats.org/officeDocument/2006/relationships/notesMaster" Target="../notesMasters/notesMaster1.xml" />
</Relationships>
</file>

<file path=ppt/notesSlides/_rels/notesSlide22.xml.rels>&#65279;<?xml version="1.0" encoding="utf-8" standalone="yes"?>
<Relationships xmlns="http://schemas.openxmlformats.org/package/2006/relationships">
  <Relationship Id="rId2" Type="http://schemas.openxmlformats.org/officeDocument/2006/relationships/slide" Target="../slides/slide22.xml" />
  <Relationship Id="rId1" Type="http://schemas.openxmlformats.org/officeDocument/2006/relationships/notesMaster" Target="../notesMasters/notesMaster1.xml" />
</Relationships>
</file>

<file path=ppt/notesSlides/_rels/notesSlide23.xml.rels>&#65279;<?xml version="1.0" encoding="utf-8" standalone="yes"?>
<Relationships xmlns="http://schemas.openxmlformats.org/package/2006/relationships">
  <Relationship Id="rId2" Type="http://schemas.openxmlformats.org/officeDocument/2006/relationships/slide" Target="../slides/slide23.xml" />
  <Relationship Id="rId1" Type="http://schemas.openxmlformats.org/officeDocument/2006/relationships/notesMaster" Target="../notesMasters/notesMaster1.xml" />
</Relationships>
</file>

<file path=ppt/notesSlides/_rels/notesSlide24.xml.rels>&#65279;<?xml version="1.0" encoding="utf-8" standalone="yes"?>
<Relationships xmlns="http://schemas.openxmlformats.org/package/2006/relationships">
  <Relationship Id="rId2" Type="http://schemas.openxmlformats.org/officeDocument/2006/relationships/slide" Target="../slides/slide24.xml" />
  <Relationship Id="rId1" Type="http://schemas.openxmlformats.org/officeDocument/2006/relationships/notesMaster" Target="../notesMasters/notesMaster1.xml" />
</Relationships>
</file>

<file path=ppt/notesSlides/_rels/notesSlide25.xml.rels>&#65279;<?xml version="1.0" encoding="utf-8" standalone="yes"?>
<Relationships xmlns="http://schemas.openxmlformats.org/package/2006/relationships">
  <Relationship Id="rId2" Type="http://schemas.openxmlformats.org/officeDocument/2006/relationships/slide" Target="../slides/slide26.xml" />
  <Relationship Id="rId1" Type="http://schemas.openxmlformats.org/officeDocument/2006/relationships/notesMaster" Target="../notesMasters/notesMaster1.xml" />
</Relationships>
</file>

<file path=ppt/notesSlides/_rels/notesSlide26.xml.rels>&#65279;<?xml version="1.0" encoding="utf-8" standalone="yes"?>
<Relationships xmlns="http://schemas.openxmlformats.org/package/2006/relationships">
  <Relationship Id="rId2" Type="http://schemas.openxmlformats.org/officeDocument/2006/relationships/slide" Target="../slides/slide27.xml" />
  <Relationship Id="rId1" Type="http://schemas.openxmlformats.org/officeDocument/2006/relationships/notesMaster" Target="../notesMasters/notesMaster1.xml" />
</Relationships>
</file>

<file path=ppt/notesSlides/_rels/notesSlide27.xml.rels>&#65279;<?xml version="1.0" encoding="utf-8" standalone="yes"?>
<Relationships xmlns="http://schemas.openxmlformats.org/package/2006/relationships">
  <Relationship Id="rId2" Type="http://schemas.openxmlformats.org/officeDocument/2006/relationships/slide" Target="../slides/slide28.xml" />
  <Relationship Id="rId1" Type="http://schemas.openxmlformats.org/officeDocument/2006/relationships/notesMaster" Target="../notesMasters/notesMaster1.xml" />
</Relationships>
</file>

<file path=ppt/notesSlides/_rels/notesSlide28.xml.rels>&#65279;<?xml version="1.0" encoding="utf-8" standalone="yes"?>
<Relationships xmlns="http://schemas.openxmlformats.org/package/2006/relationships">
  <Relationship Id="rId2" Type="http://schemas.openxmlformats.org/officeDocument/2006/relationships/slide" Target="../slides/slide29.xml" />
  <Relationship Id="rId1" Type="http://schemas.openxmlformats.org/officeDocument/2006/relationships/notesMaster" Target="../notesMasters/notesMaster1.xml" />
</Relationships>
</file>

<file path=ppt/notesSlides/_rels/notesSlide29.xml.rels>&#65279;<?xml version="1.0" encoding="utf-8" standalone="yes"?>
<Relationships xmlns="http://schemas.openxmlformats.org/package/2006/relationships">
  <Relationship Id="rId2" Type="http://schemas.openxmlformats.org/officeDocument/2006/relationships/slide" Target="../slides/slide30.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30.xml.rels>&#65279;<?xml version="1.0" encoding="utf-8" standalone="yes"?>
<Relationships xmlns="http://schemas.openxmlformats.org/package/2006/relationships">
  <Relationship Id="rId2" Type="http://schemas.openxmlformats.org/officeDocument/2006/relationships/slide" Target="../slides/slide31.xml" />
  <Relationship Id="rId1" Type="http://schemas.openxmlformats.org/officeDocument/2006/relationships/notesMaster" Target="../notesMasters/notesMaster1.xml" />
</Relationships>
</file>

<file path=ppt/notesSlides/_rels/notesSlide31.xml.rels>&#65279;<?xml version="1.0" encoding="utf-8" standalone="yes"?>
<Relationships xmlns="http://schemas.openxmlformats.org/package/2006/relationships">
  <Relationship Id="rId2" Type="http://schemas.openxmlformats.org/officeDocument/2006/relationships/slide" Target="../slides/slide32.xml" />
  <Relationship Id="rId1" Type="http://schemas.openxmlformats.org/officeDocument/2006/relationships/notesMaster" Target="../notesMasters/notesMaster1.xml" />
</Relationships>
</file>

<file path=ppt/notesSlides/_rels/notesSlide32.xml.rels>&#65279;<?xml version="1.0" encoding="utf-8" standalone="yes"?>
<Relationships xmlns="http://schemas.openxmlformats.org/package/2006/relationships">
  <Relationship Id="rId2" Type="http://schemas.openxmlformats.org/officeDocument/2006/relationships/slide" Target="../slides/slide33.xml" />
  <Relationship Id="rId1" Type="http://schemas.openxmlformats.org/officeDocument/2006/relationships/notesMaster" Target="../notesMasters/notesMaster1.xml" />
</Relationships>
</file>

<file path=ppt/notesSlides/_rels/notesSlide33.xml.rels>&#65279;<?xml version="1.0" encoding="utf-8" standalone="yes"?>
<Relationships xmlns="http://schemas.openxmlformats.org/package/2006/relationships">
  <Relationship Id="rId2" Type="http://schemas.openxmlformats.org/officeDocument/2006/relationships/slide" Target="../slides/slide34.xml" />
  <Relationship Id="rId1" Type="http://schemas.openxmlformats.org/officeDocument/2006/relationships/notesMaster" Target="../notesMasters/notesMaster1.xml" />
</Relationships>
</file>

<file path=ppt/notesSlides/_rels/notesSlide34.xml.rels>&#65279;<?xml version="1.0" encoding="utf-8" standalone="yes"?>
<Relationships xmlns="http://schemas.openxmlformats.org/package/2006/relationships">
  <Relationship Id="rId2" Type="http://schemas.openxmlformats.org/officeDocument/2006/relationships/slide" Target="../slides/slide35.xml" />
  <Relationship Id="rId1" Type="http://schemas.openxmlformats.org/officeDocument/2006/relationships/notesMaster" Target="../notesMasters/notesMaster1.xml" />
</Relationships>
</file>

<file path=ppt/notesSlides/_rels/notesSlide35.xml.rels>&#65279;<?xml version="1.0" encoding="utf-8" standalone="yes"?>
<Relationships xmlns="http://schemas.openxmlformats.org/package/2006/relationships">
  <Relationship Id="rId2" Type="http://schemas.openxmlformats.org/officeDocument/2006/relationships/slide" Target="../slides/slide36.xml" />
  <Relationship Id="rId1" Type="http://schemas.openxmlformats.org/officeDocument/2006/relationships/notesMaster" Target="../notesMasters/notesMaster1.xml" />
</Relationships>
</file>

<file path=ppt/notesSlides/_rels/notesSlide36.xml.rels>&#65279;<?xml version="1.0" encoding="utf-8" standalone="yes"?>
<Relationships xmlns="http://schemas.openxmlformats.org/package/2006/relationships">
  <Relationship Id="rId2" Type="http://schemas.openxmlformats.org/officeDocument/2006/relationships/slide" Target="../slides/slide37.xml" />
  <Relationship Id="rId1" Type="http://schemas.openxmlformats.org/officeDocument/2006/relationships/notesMaster" Target="../notesMasters/notesMaster1.xml" />
</Relationships>
</file>

<file path=ppt/notesSlides/_rels/notesSlide37.xml.rels>&#65279;<?xml version="1.0" encoding="utf-8" standalone="yes"?>
<Relationships xmlns="http://schemas.openxmlformats.org/package/2006/relationships">
  <Relationship Id="rId2" Type="http://schemas.openxmlformats.org/officeDocument/2006/relationships/slide" Target="../slides/slide38.xml" />
  <Relationship Id="rId1" Type="http://schemas.openxmlformats.org/officeDocument/2006/relationships/notesMaster" Target="../notesMasters/notesMaster1.xml" />
</Relationships>
</file>

<file path=ppt/notesSlides/_rels/notesSlide38.xml.rels>&#65279;<?xml version="1.0" encoding="utf-8" standalone="yes"?>
<Relationships xmlns="http://schemas.openxmlformats.org/package/2006/relationships">
  <Relationship Id="rId2" Type="http://schemas.openxmlformats.org/officeDocument/2006/relationships/slide" Target="../slides/slide39.xml" />
  <Relationship Id="rId1" Type="http://schemas.openxmlformats.org/officeDocument/2006/relationships/notesMaster" Target="../notesMasters/notesMaster1.xml" />
</Relationships>
</file>

<file path=ppt/notesSlides/_rels/notesSlide39.xml.rels>&#65279;<?xml version="1.0" encoding="utf-8" standalone="yes"?>
<Relationships xmlns="http://schemas.openxmlformats.org/package/2006/relationships">
  <Relationship Id="rId2" Type="http://schemas.openxmlformats.org/officeDocument/2006/relationships/slide" Target="../slides/slide40.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_rels/notesSlide40.xml.rels>&#65279;<?xml version="1.0" encoding="utf-8" standalone="yes"?>
<Relationships xmlns="http://schemas.openxmlformats.org/package/2006/relationships">
  <Relationship Id="rId2" Type="http://schemas.openxmlformats.org/officeDocument/2006/relationships/slide" Target="../slides/slide41.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7.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_rels/notesSlide8.xml.rels>&#65279;<?xml version="1.0" encoding="utf-8" standalone="yes"?>
<Relationships xmlns="http://schemas.openxmlformats.org/package/2006/relationships">
  <Relationship Id="rId2" Type="http://schemas.openxmlformats.org/officeDocument/2006/relationships/slide" Target="../slides/slide8.xml" />
  <Relationship Id="rId1" Type="http://schemas.openxmlformats.org/officeDocument/2006/relationships/notesMaster" Target="../notesMasters/notesMaster1.xml" />
</Relationships>
</file>

<file path=ppt/notesSlides/_rels/notesSlide9.xml.rels>&#65279;<?xml version="1.0" encoding="utf-8" standalone="yes"?>
<Relationships xmlns="http://schemas.openxmlformats.org/package/2006/relationships">
  <Relationship Id="rId2" Type="http://schemas.openxmlformats.org/officeDocument/2006/relationships/slide" Target="../slides/slide9.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自己紹介</a:t>
            </a:r>
            <a:endParaRPr kumimoji="1" lang="en-US" altLang="ja-JP" dirty="0"/>
          </a:p>
          <a:p>
            <a:endParaRPr kumimoji="1" lang="en-US" altLang="ja-JP" dirty="0"/>
          </a:p>
          <a:p>
            <a:r>
              <a:rPr kumimoji="1" lang="ja-JP" altLang="en-US" dirty="0"/>
              <a:t>私から説明させていただくことは大項目３、４になります。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a:t>
            </a:fld>
            <a:endParaRPr kumimoji="1" lang="ja-JP" altLang="en-US"/>
          </a:p>
        </p:txBody>
      </p:sp>
    </p:spTree>
    <p:extLst>
      <p:ext uri="{BB962C8B-B14F-4D97-AF65-F5344CB8AC3E}">
        <p14:creationId xmlns:p14="http://schemas.microsoft.com/office/powerpoint/2010/main" val="1375726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10</a:t>
            </a:fld>
            <a:endParaRPr kumimoji="1" lang="ja-JP" altLang="en-US"/>
          </a:p>
        </p:txBody>
      </p:sp>
    </p:spTree>
    <p:extLst>
      <p:ext uri="{BB962C8B-B14F-4D97-AF65-F5344CB8AC3E}">
        <p14:creationId xmlns:p14="http://schemas.microsoft.com/office/powerpoint/2010/main" val="3924401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11</a:t>
            </a:fld>
            <a:endParaRPr kumimoji="1" lang="ja-JP" altLang="en-US"/>
          </a:p>
        </p:txBody>
      </p:sp>
    </p:spTree>
    <p:extLst>
      <p:ext uri="{BB962C8B-B14F-4D97-AF65-F5344CB8AC3E}">
        <p14:creationId xmlns:p14="http://schemas.microsoft.com/office/powerpoint/2010/main" val="305738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12</a:t>
            </a:fld>
            <a:endParaRPr kumimoji="1" lang="ja-JP" altLang="en-US"/>
          </a:p>
        </p:txBody>
      </p:sp>
    </p:spTree>
    <p:extLst>
      <p:ext uri="{BB962C8B-B14F-4D97-AF65-F5344CB8AC3E}">
        <p14:creationId xmlns:p14="http://schemas.microsoft.com/office/powerpoint/2010/main" val="1662904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　しっかり説明する</a:t>
            </a:r>
            <a:endParaRPr kumimoji="1" lang="en-US" altLang="ja-JP" dirty="0"/>
          </a:p>
          <a:p>
            <a:endParaRPr kumimoji="1" lang="en-US" altLang="ja-JP" dirty="0"/>
          </a:p>
          <a:p>
            <a:r>
              <a:rPr kumimoji="1" lang="ja-JP" altLang="en-US" dirty="0"/>
              <a:t>私のスライドで出てくる黄色の四角の内は</a:t>
            </a:r>
            <a:r>
              <a:rPr kumimoji="1" lang="en-US" altLang="ja-JP" dirty="0"/>
              <a:t>Q&amp;A</a:t>
            </a:r>
            <a:r>
              <a:rPr kumimoji="1" lang="ja-JP" altLang="en-US" dirty="0"/>
              <a:t>を抜粋して書いていますので参考にされてください</a:t>
            </a:r>
          </a:p>
          <a:p>
            <a:endParaRPr kumimoji="1" lang="en-US" altLang="ja-JP"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13</a:t>
            </a:fld>
            <a:endParaRPr kumimoji="1" lang="ja-JP" altLang="en-US"/>
          </a:p>
        </p:txBody>
      </p:sp>
    </p:spTree>
    <p:extLst>
      <p:ext uri="{BB962C8B-B14F-4D97-AF65-F5344CB8AC3E}">
        <p14:creationId xmlns:p14="http://schemas.microsoft.com/office/powerpoint/2010/main" val="375583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判断基準は</a:t>
            </a:r>
            <a:r>
              <a:rPr kumimoji="1" lang="en-US" altLang="ja-JP" dirty="0"/>
              <a:t>3</a:t>
            </a:r>
            <a:r>
              <a:rPr kumimoji="1" lang="ja-JP" altLang="en-US" dirty="0"/>
              <a:t>つ</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14</a:t>
            </a:fld>
            <a:endParaRPr kumimoji="1" lang="ja-JP" altLang="en-US"/>
          </a:p>
        </p:txBody>
      </p:sp>
    </p:spTree>
    <p:extLst>
      <p:ext uri="{BB962C8B-B14F-4D97-AF65-F5344CB8AC3E}">
        <p14:creationId xmlns:p14="http://schemas.microsoft.com/office/powerpoint/2010/main" val="12355811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〇対象者が使用するコミュニケーション方法で説明を行った場合に基づいて判断する。</a:t>
            </a:r>
            <a:endParaRPr kumimoji="1" lang="en-US" altLang="ja-JP" dirty="0"/>
          </a:p>
          <a:p>
            <a:endParaRPr kumimoji="1" lang="en-US" altLang="ja-JP" dirty="0"/>
          </a:p>
          <a:p>
            <a:r>
              <a:rPr kumimoji="1" lang="ja-JP" altLang="en-US" dirty="0"/>
              <a:t>あとは</a:t>
            </a:r>
            <a:r>
              <a:rPr kumimoji="1" lang="en-US" altLang="ja-JP" dirty="0"/>
              <a:t>3-3</a:t>
            </a:r>
            <a:r>
              <a:rPr kumimoji="1" lang="ja-JP" altLang="en-US" dirty="0"/>
              <a:t>で説明した内容と同じである</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15</a:t>
            </a:fld>
            <a:endParaRPr kumimoji="1" lang="ja-JP" altLang="en-US"/>
          </a:p>
        </p:txBody>
      </p:sp>
    </p:spTree>
    <p:extLst>
      <p:ext uri="{BB962C8B-B14F-4D97-AF65-F5344CB8AC3E}">
        <p14:creationId xmlns:p14="http://schemas.microsoft.com/office/powerpoint/2010/main" val="2346805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16</a:t>
            </a:fld>
            <a:endParaRPr kumimoji="1" lang="ja-JP" altLang="en-US"/>
          </a:p>
        </p:txBody>
      </p:sp>
    </p:spTree>
    <p:extLst>
      <p:ext uri="{BB962C8B-B14F-4D97-AF65-F5344CB8AC3E}">
        <p14:creationId xmlns:p14="http://schemas.microsoft.com/office/powerpoint/2010/main" val="33249507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3-3</a:t>
            </a:r>
            <a:r>
              <a:rPr kumimoji="1" lang="ja-JP" altLang="en-US" dirty="0"/>
              <a:t>同様</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17</a:t>
            </a:fld>
            <a:endParaRPr kumimoji="1" lang="ja-JP" altLang="en-US"/>
          </a:p>
        </p:txBody>
      </p:sp>
    </p:spTree>
    <p:extLst>
      <p:ext uri="{BB962C8B-B14F-4D97-AF65-F5344CB8AC3E}">
        <p14:creationId xmlns:p14="http://schemas.microsoft.com/office/powerpoint/2010/main" val="3819222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感覚過敏・鈍麻の例が</a:t>
            </a:r>
            <a:r>
              <a:rPr kumimoji="1" lang="en-US" altLang="ja-JP" dirty="0"/>
              <a:t>7</a:t>
            </a:r>
            <a:r>
              <a:rPr kumimoji="1" lang="ja-JP" altLang="en-US" dirty="0"/>
              <a:t>つ</a:t>
            </a:r>
            <a:endParaRPr kumimoji="1" lang="en-US" altLang="ja-JP" dirty="0"/>
          </a:p>
          <a:p>
            <a:endParaRPr kumimoji="1" lang="en-US" altLang="ja-JP" dirty="0"/>
          </a:p>
          <a:p>
            <a:r>
              <a:rPr kumimoji="1" lang="ja-JP" altLang="en-US" dirty="0"/>
              <a:t>判断基準は「ある」か「ない」の２つ</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18</a:t>
            </a:fld>
            <a:endParaRPr kumimoji="1" lang="ja-JP" altLang="en-US"/>
          </a:p>
        </p:txBody>
      </p:sp>
    </p:spTree>
    <p:extLst>
      <p:ext uri="{BB962C8B-B14F-4D97-AF65-F5344CB8AC3E}">
        <p14:creationId xmlns:p14="http://schemas.microsoft.com/office/powerpoint/2010/main" val="3467313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以上が</a:t>
            </a:r>
            <a:r>
              <a:rPr kumimoji="1" lang="en-US" altLang="ja-JP" dirty="0"/>
              <a:t>【</a:t>
            </a:r>
            <a:r>
              <a:rPr kumimoji="1" lang="ja-JP" altLang="en-US" dirty="0"/>
              <a:t>第</a:t>
            </a:r>
            <a:r>
              <a:rPr kumimoji="1" lang="en-US" altLang="ja-JP" dirty="0"/>
              <a:t>3</a:t>
            </a:r>
            <a:r>
              <a:rPr kumimoji="1" lang="ja-JP" altLang="en-US" dirty="0"/>
              <a:t>群</a:t>
            </a:r>
            <a:r>
              <a:rPr kumimoji="1" lang="en-US" altLang="ja-JP" dirty="0"/>
              <a:t>】</a:t>
            </a:r>
            <a:r>
              <a:rPr kumimoji="1" lang="ja-JP" altLang="en-US" dirty="0"/>
              <a:t>意思疎通等に関連する項目（６項目）になります。</a:t>
            </a:r>
            <a:endParaRPr kumimoji="1" lang="en-US" altLang="ja-JP" dirty="0"/>
          </a:p>
          <a:p>
            <a:r>
              <a:rPr kumimoji="1" lang="ja-JP" altLang="en-US" dirty="0"/>
              <a:t>ちょっと一休み。</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19</a:t>
            </a:fld>
            <a:endParaRPr kumimoji="1" lang="ja-JP" altLang="en-US"/>
          </a:p>
        </p:txBody>
      </p:sp>
    </p:spTree>
    <p:extLst>
      <p:ext uri="{BB962C8B-B14F-4D97-AF65-F5344CB8AC3E}">
        <p14:creationId xmlns:p14="http://schemas.microsoft.com/office/powerpoint/2010/main" val="1229743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その前に</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今吉先生の講義でも説明があったかと思いますが、精神・知的・発達の説明を少し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意思疎通が難しい特に精神・知的・発達の方への聞き取りは難しくなります。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a:t>
            </a:fld>
            <a:endParaRPr kumimoji="1" lang="ja-JP" altLang="en-US"/>
          </a:p>
        </p:txBody>
      </p:sp>
    </p:spTree>
    <p:extLst>
      <p:ext uri="{BB962C8B-B14F-4D97-AF65-F5344CB8AC3E}">
        <p14:creationId xmlns:p14="http://schemas.microsoft.com/office/powerpoint/2010/main" val="14835514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dirty="0"/>
              <a:t>第</a:t>
            </a:r>
            <a:r>
              <a:rPr kumimoji="1" lang="en-US" altLang="ja-JP" dirty="0"/>
              <a:t>4</a:t>
            </a:r>
            <a:r>
              <a:rPr kumimoji="1" lang="ja-JP" altLang="en-US" dirty="0"/>
              <a:t>群</a:t>
            </a:r>
            <a:r>
              <a:rPr kumimoji="1" lang="en-US" altLang="ja-JP" dirty="0"/>
              <a:t>】</a:t>
            </a:r>
            <a:r>
              <a:rPr kumimoji="1" lang="ja-JP" altLang="en-US" dirty="0"/>
              <a:t>行動障害に関連する項目（</a:t>
            </a:r>
            <a:r>
              <a:rPr kumimoji="1" lang="en-US" altLang="ja-JP" dirty="0"/>
              <a:t>34 </a:t>
            </a:r>
            <a:r>
              <a:rPr kumimoji="1" lang="ja-JP" altLang="en-US" dirty="0"/>
              <a:t>項目）の説明を行いますが</a:t>
            </a:r>
            <a:endParaRPr kumimoji="1" lang="en-US" altLang="ja-JP" dirty="0"/>
          </a:p>
          <a:p>
            <a:r>
              <a:rPr kumimoji="1" lang="ja-JP" altLang="en-US" dirty="0"/>
              <a:t>第</a:t>
            </a:r>
            <a:r>
              <a:rPr kumimoji="1" lang="en-US" altLang="ja-JP" dirty="0"/>
              <a:t>4</a:t>
            </a:r>
            <a:r>
              <a:rPr kumimoji="1" lang="ja-JP" altLang="en-US" dirty="0"/>
              <a:t>群の第</a:t>
            </a:r>
            <a:r>
              <a:rPr kumimoji="1" lang="en-US" altLang="ja-JP" dirty="0"/>
              <a:t>3</a:t>
            </a:r>
            <a:r>
              <a:rPr kumimoji="1" lang="ja-JP" altLang="en-US" dirty="0"/>
              <a:t>群と違って判断基準はすべて同じになります。</a:t>
            </a:r>
            <a:endParaRPr kumimoji="1" lang="en-US" altLang="ja-JP" dirty="0"/>
          </a:p>
          <a:p>
            <a:r>
              <a:rPr kumimoji="1" lang="ja-JP" altLang="en-US" dirty="0"/>
              <a:t>まず判断基準の説明から説明していきたいと思います。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20</a:t>
            </a:fld>
            <a:endParaRPr kumimoji="1" lang="ja-JP" altLang="en-US"/>
          </a:p>
        </p:txBody>
      </p:sp>
    </p:spTree>
    <p:extLst>
      <p:ext uri="{BB962C8B-B14F-4D97-AF65-F5344CB8AC3E}">
        <p14:creationId xmlns:p14="http://schemas.microsoft.com/office/powerpoint/2010/main" val="445223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21</a:t>
            </a:fld>
            <a:endParaRPr kumimoji="1" lang="ja-JP" altLang="en-US"/>
          </a:p>
        </p:txBody>
      </p:sp>
    </p:spTree>
    <p:extLst>
      <p:ext uri="{BB962C8B-B14F-4D97-AF65-F5344CB8AC3E}">
        <p14:creationId xmlns:p14="http://schemas.microsoft.com/office/powerpoint/2010/main" val="1897019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判断基準は以下の５通りになります。（説明）</a:t>
            </a:r>
            <a:endParaRPr kumimoji="1" lang="en-US" altLang="ja-JP" dirty="0"/>
          </a:p>
          <a:p>
            <a:endParaRPr kumimoji="1" lang="en-US" altLang="ja-JP" dirty="0"/>
          </a:p>
          <a:p>
            <a:r>
              <a:rPr kumimoji="1" lang="en-US" altLang="ja-JP" dirty="0"/>
              <a:t>Q</a:t>
            </a:r>
            <a:r>
              <a:rPr kumimoji="1" lang="ja-JP" altLang="en-US" dirty="0"/>
              <a:t>＆</a:t>
            </a:r>
            <a:r>
              <a:rPr kumimoji="1" lang="en-US" altLang="ja-JP" dirty="0"/>
              <a:t>A</a:t>
            </a:r>
            <a:r>
              <a:rPr kumimoji="1" lang="ja-JP" altLang="en-US" dirty="0"/>
              <a:t>（問</a:t>
            </a:r>
            <a:r>
              <a:rPr kumimoji="1" lang="en-US" altLang="ja-JP" dirty="0"/>
              <a:t>49</a:t>
            </a:r>
            <a:r>
              <a:rPr kumimoji="1" lang="ja-JP" altLang="en-US" dirty="0"/>
              <a:t>～</a:t>
            </a:r>
            <a:r>
              <a:rPr kumimoji="1" lang="en-US" altLang="ja-JP" dirty="0"/>
              <a:t>53</a:t>
            </a:r>
            <a:r>
              <a:rPr kumimoji="1" lang="ja-JP" altLang="en-US" dirty="0"/>
              <a:t>）（ハンドブック</a:t>
            </a:r>
            <a:r>
              <a:rPr kumimoji="1" lang="en-US" altLang="ja-JP" dirty="0"/>
              <a:t>P118</a:t>
            </a:r>
            <a:r>
              <a:rPr kumimoji="1" lang="ja-JP" altLang="en-US" dirty="0"/>
              <a:t>、</a:t>
            </a:r>
            <a:r>
              <a:rPr kumimoji="1" lang="en-US" altLang="ja-JP" dirty="0"/>
              <a:t>119</a:t>
            </a:r>
            <a:r>
              <a:rPr kumimoji="1" lang="ja-JP" altLang="en-US" dirty="0"/>
              <a:t>）</a:t>
            </a:r>
            <a:endParaRPr kumimoji="1" lang="en-US" altLang="ja-JP" dirty="0"/>
          </a:p>
          <a:p>
            <a:endParaRPr kumimoji="1" lang="en-US" altLang="ja-JP" dirty="0"/>
          </a:p>
          <a:p>
            <a:r>
              <a:rPr kumimoji="1" lang="ja-JP" altLang="en-US" dirty="0"/>
              <a:t>■支援者による支援や配慮等がなければ、「何らかの支援を必要とする行動上の障害」が週３回程度の頻度で生じると考えられるが　</a:t>
            </a:r>
            <a:r>
              <a:rPr kumimoji="1" lang="en-US" altLang="ja-JP" dirty="0"/>
              <a:t>『</a:t>
            </a:r>
            <a:r>
              <a:rPr kumimoji="1" lang="ja-JP" altLang="en-US" dirty="0"/>
              <a:t>ほぼ毎日、支援者による支援や配慮等が行われているため</a:t>
            </a:r>
            <a:r>
              <a:rPr kumimoji="1" lang="en-US" altLang="ja-JP" dirty="0"/>
              <a:t>』</a:t>
            </a:r>
            <a:r>
              <a:rPr kumimoji="1" lang="ja-JP" altLang="en-US" dirty="0"/>
              <a:t>、</a:t>
            </a:r>
            <a:r>
              <a:rPr kumimoji="1" lang="en-US" altLang="ja-JP" dirty="0"/>
              <a:t>『</a:t>
            </a:r>
            <a:r>
              <a:rPr kumimoji="1" lang="ja-JP" altLang="en-US" dirty="0"/>
              <a:t>実際には、「何らかの支援を必要とする行動上の障害」は全く生じていない</a:t>
            </a:r>
            <a:r>
              <a:rPr kumimoji="1" lang="en-US" altLang="ja-JP" dirty="0"/>
              <a:t>』</a:t>
            </a:r>
            <a:r>
              <a:rPr kumimoji="1" lang="ja-JP" altLang="en-US" dirty="0"/>
              <a:t>という内容が確認できた場合では</a:t>
            </a:r>
            <a:r>
              <a:rPr kumimoji="1" lang="en-US" altLang="ja-JP" dirty="0"/>
              <a:t>『</a:t>
            </a:r>
            <a:r>
              <a:rPr kumimoji="1" lang="ja-JP" altLang="en-US" dirty="0"/>
              <a:t>支援者による支援や配慮等がなければ、「何らかの支援を必要とする行動上の障害」が週３回程度の頻度で生じると考えられる</a:t>
            </a:r>
            <a:r>
              <a:rPr kumimoji="1" lang="en-US" altLang="ja-JP" dirty="0"/>
              <a:t>』</a:t>
            </a:r>
            <a:r>
              <a:rPr kumimoji="1" lang="ja-JP" altLang="en-US" dirty="0"/>
              <a:t>という状態を捉え、「４．週に１回以上の支援が必要」を選択するとともに、日常生活の状況等を特記事項に記載する。</a:t>
            </a:r>
          </a:p>
          <a:p>
            <a:endParaRPr kumimoji="1" lang="ja-JP" altLang="en-US" dirty="0"/>
          </a:p>
          <a:p>
            <a:endParaRPr kumimoji="1" lang="ja-JP" altLang="en-US" dirty="0"/>
          </a:p>
          <a:p>
            <a:r>
              <a:rPr kumimoji="1" lang="ja-JP" altLang="en-US" dirty="0"/>
              <a:t>■医師から処方された薬の服薬がなければ、「何らかの支援を必要とする行動上の障害」が月１回程度の頻度で生じると考えられるが、</a:t>
            </a:r>
            <a:r>
              <a:rPr kumimoji="1" lang="en-US" altLang="ja-JP" dirty="0"/>
              <a:t>『</a:t>
            </a:r>
            <a:r>
              <a:rPr kumimoji="1" lang="ja-JP" altLang="en-US" dirty="0"/>
              <a:t>毎日、医師から処方された薬を服用しているため</a:t>
            </a:r>
            <a:r>
              <a:rPr kumimoji="1" lang="en-US" altLang="ja-JP" dirty="0"/>
              <a:t>』</a:t>
            </a:r>
            <a:r>
              <a:rPr kumimoji="1" lang="ja-JP" altLang="en-US" dirty="0"/>
              <a:t>、</a:t>
            </a:r>
            <a:r>
              <a:rPr kumimoji="1" lang="en-US" altLang="ja-JP" dirty="0"/>
              <a:t>『</a:t>
            </a:r>
            <a:r>
              <a:rPr kumimoji="1" lang="ja-JP" altLang="en-US" dirty="0"/>
              <a:t>実際には、「何らかの支援を必要とする行動上の障害」は全く生じていない</a:t>
            </a:r>
            <a:r>
              <a:rPr kumimoji="1" lang="en-US" altLang="ja-JP" dirty="0"/>
              <a:t>』</a:t>
            </a:r>
            <a:r>
              <a:rPr kumimoji="1" lang="ja-JP" altLang="en-US" dirty="0"/>
              <a:t>という場合は、</a:t>
            </a:r>
            <a:r>
              <a:rPr kumimoji="1" lang="en-US" altLang="ja-JP" dirty="0"/>
              <a:t>『</a:t>
            </a:r>
            <a:r>
              <a:rPr kumimoji="1" lang="ja-JP" altLang="en-US" dirty="0"/>
              <a:t>医師から処方された薬の服薬がなければ、「何らかの支援が必要となる行動上の障害」が月１回程度の頻度で生じると考えられる</a:t>
            </a:r>
            <a:r>
              <a:rPr kumimoji="1" lang="en-US" altLang="ja-JP" dirty="0"/>
              <a:t>』</a:t>
            </a:r>
            <a:r>
              <a:rPr kumimoji="1" lang="ja-JP" altLang="en-US" dirty="0"/>
              <a:t>という状態を捉え、「３．月に１回以上の支援が必要」を選択するとともに、日常生活の状況等を特記事項に記載する。</a:t>
            </a:r>
          </a:p>
          <a:p>
            <a:endParaRPr kumimoji="1" lang="ja-JP" altLang="en-US" dirty="0"/>
          </a:p>
          <a:p>
            <a:r>
              <a:rPr kumimoji="1" lang="ja-JP" altLang="en-US" dirty="0"/>
              <a:t>■認定調査の留意点に「行動上の障害が生じないように行っている支援や配慮、投薬等の頻度を含め判断する」とあるが、例えば、「外出に伴う行動上の障害」が生じうる精神症状は</a:t>
            </a:r>
            <a:r>
              <a:rPr kumimoji="1" lang="ja-JP" altLang="en-US" b="1" dirty="0"/>
              <a:t>あるものの</a:t>
            </a:r>
            <a:r>
              <a:rPr kumimoji="1" lang="ja-JP" altLang="en-US" dirty="0"/>
              <a:t>、他の障害</a:t>
            </a:r>
            <a:r>
              <a:rPr kumimoji="1" lang="ja-JP" altLang="en-US" b="1" dirty="0">
                <a:solidFill>
                  <a:srgbClr val="FF0000"/>
                </a:solidFill>
              </a:rPr>
              <a:t>（例えば身体障がい）</a:t>
            </a:r>
            <a:r>
              <a:rPr kumimoji="1" lang="ja-JP" altLang="en-US" dirty="0"/>
              <a:t>を起因とした寝たきり状態であったり、</a:t>
            </a:r>
            <a:r>
              <a:rPr kumimoji="1" lang="ja-JP" altLang="en-US" b="1" dirty="0"/>
              <a:t>そもそも外出をしないため</a:t>
            </a:r>
            <a:r>
              <a:rPr kumimoji="1" lang="ja-JP" altLang="en-US" dirty="0"/>
              <a:t>、支援や配慮等の有無に関わらず、</a:t>
            </a:r>
            <a:r>
              <a:rPr kumimoji="1" lang="en-US" altLang="ja-JP" dirty="0"/>
              <a:t>『</a:t>
            </a:r>
            <a:r>
              <a:rPr kumimoji="1" lang="ja-JP" altLang="en-US" b="1" dirty="0"/>
              <a:t>物理的に「調査項目に係る行動上の障害」が生じない</a:t>
            </a:r>
            <a:r>
              <a:rPr kumimoji="1" lang="ja-JP" altLang="en-US" dirty="0"/>
              <a:t>（生じる可能性がない）</a:t>
            </a:r>
            <a:r>
              <a:rPr kumimoji="1" lang="en-US" altLang="ja-JP" dirty="0"/>
              <a:t>』</a:t>
            </a:r>
            <a:r>
              <a:rPr kumimoji="1" lang="ja-JP" altLang="en-US" dirty="0"/>
              <a:t>場合は、「１．支援が不要」と判断するが、ただし、日常生活の状況（物理的に当該調査項目に係る行動上の障害が生じないこと）等を特記事項に記載するよう、留意する必要がある。</a:t>
            </a:r>
          </a:p>
          <a:p>
            <a:endParaRPr kumimoji="1" lang="ja-JP" altLang="en-US" dirty="0"/>
          </a:p>
          <a:p>
            <a:r>
              <a:rPr kumimoji="1" lang="ja-JP" altLang="en-US" dirty="0"/>
              <a:t>■</a:t>
            </a:r>
            <a:r>
              <a:rPr kumimoji="1" lang="ja-JP" altLang="en-US" b="1" dirty="0"/>
              <a:t>（先ほどのページの○</a:t>
            </a:r>
            <a:r>
              <a:rPr kumimoji="1" lang="en-US" altLang="ja-JP" b="1" dirty="0"/>
              <a:t>4</a:t>
            </a:r>
            <a:r>
              <a:rPr kumimoji="1" lang="ja-JP" altLang="en-US" b="1" dirty="0"/>
              <a:t>番目）</a:t>
            </a:r>
            <a:r>
              <a:rPr kumimoji="1" lang="ja-JP" altLang="en-US" dirty="0"/>
              <a:t>認定調査の留意点に</a:t>
            </a:r>
            <a:r>
              <a:rPr kumimoji="1" lang="en-US" altLang="ja-JP" dirty="0"/>
              <a:t>『</a:t>
            </a:r>
            <a:r>
              <a:rPr kumimoji="1" lang="ja-JP" altLang="en-US" dirty="0"/>
              <a:t>「障害の状態や難病等の症状に変化がある場合」等は、過去１年間程度の「支援が必要な状態にある１か月間」に基づき判断し・・・とあるがその場合も、「調査日前の１か月間」の状態に基づき選択肢を選ぶとともに、「過去１年間程度の支援が必要な状態にある１か月間」の状態の詳細を特記事項にしっかり記載してください。</a:t>
            </a:r>
            <a:endParaRPr kumimoji="1" lang="en-US" altLang="ja-JP" dirty="0"/>
          </a:p>
          <a:p>
            <a:endParaRPr kumimoji="1" lang="ja-JP" altLang="en-US" dirty="0"/>
          </a:p>
          <a:p>
            <a:r>
              <a:rPr kumimoji="1" lang="ja-JP" altLang="en-US" dirty="0"/>
              <a:t>■行動障害に関連する項目（</a:t>
            </a:r>
            <a:r>
              <a:rPr kumimoji="1" lang="en-US" altLang="ja-JP" dirty="0"/>
              <a:t>34 </a:t>
            </a:r>
            <a:r>
              <a:rPr kumimoji="1" lang="ja-JP" altLang="en-US" dirty="0"/>
              <a:t>項目）の中には、「支援者等による何らかの支援を必要とする調査対象者の１つの行為を根拠に、複数の項目に該当する（複数の項目において、選択肢２～５のいずれかを選択する）場合もあります。</a:t>
            </a:r>
            <a:endParaRPr kumimoji="1" lang="en-US" altLang="ja-JP" dirty="0"/>
          </a:p>
          <a:p>
            <a:r>
              <a:rPr kumimoji="1" lang="ja-JP" altLang="en-US" dirty="0"/>
              <a:t>例えば</a:t>
            </a:r>
          </a:p>
          <a:p>
            <a:r>
              <a:rPr kumimoji="1" lang="en-US" altLang="ja-JP" dirty="0"/>
              <a:t>(</a:t>
            </a:r>
            <a:r>
              <a:rPr kumimoji="1" lang="ja-JP" altLang="en-US" dirty="0"/>
              <a:t>４</a:t>
            </a:r>
            <a:r>
              <a:rPr kumimoji="1" lang="en-US" altLang="ja-JP" dirty="0"/>
              <a:t>-</a:t>
            </a:r>
            <a:r>
              <a:rPr kumimoji="1" lang="ja-JP" altLang="en-US" dirty="0"/>
              <a:t>１</a:t>
            </a:r>
            <a:r>
              <a:rPr kumimoji="1" lang="en-US" altLang="ja-JP" dirty="0"/>
              <a:t>)</a:t>
            </a:r>
            <a:r>
              <a:rPr kumimoji="1" lang="ja-JP" altLang="en-US" dirty="0"/>
              <a:t>被害的・拒否的な状況があるため、</a:t>
            </a:r>
            <a:r>
              <a:rPr kumimoji="1" lang="en-US" altLang="ja-JP" dirty="0"/>
              <a:t>(</a:t>
            </a:r>
            <a:r>
              <a:rPr kumimoji="1" lang="ja-JP" altLang="en-US" dirty="0"/>
              <a:t>４</a:t>
            </a:r>
            <a:r>
              <a:rPr kumimoji="1" lang="en-US" altLang="ja-JP" dirty="0"/>
              <a:t>-</a:t>
            </a:r>
            <a:r>
              <a:rPr kumimoji="1" lang="ja-JP" altLang="en-US" dirty="0"/>
              <a:t>３</a:t>
            </a:r>
            <a:r>
              <a:rPr kumimoji="1" lang="en-US" altLang="ja-JP" dirty="0"/>
              <a:t>)</a:t>
            </a:r>
            <a:r>
              <a:rPr kumimoji="1" lang="ja-JP" altLang="en-US" dirty="0"/>
              <a:t>感情が不安定になっているという状況。</a:t>
            </a:r>
          </a:p>
          <a:p>
            <a:endParaRPr kumimoji="1" lang="en-US" altLang="ja-JP" dirty="0"/>
          </a:p>
          <a:p>
            <a:r>
              <a:rPr kumimoji="1" lang="ja-JP" altLang="en-US" dirty="0"/>
              <a:t>これらを踏まえて第４群</a:t>
            </a:r>
            <a:r>
              <a:rPr kumimoji="1" lang="en-US" altLang="ja-JP" dirty="0"/>
              <a:t>【</a:t>
            </a:r>
            <a:r>
              <a:rPr kumimoji="1" lang="ja-JP" altLang="en-US" dirty="0"/>
              <a:t>３４項目</a:t>
            </a:r>
            <a:r>
              <a:rPr kumimoji="1" lang="en-US" altLang="ja-JP" dirty="0"/>
              <a:t>】</a:t>
            </a:r>
            <a:r>
              <a:rPr kumimoji="1" lang="ja-JP" altLang="en-US" dirty="0"/>
              <a:t>を説明いたします。</a:t>
            </a:r>
            <a:endParaRPr kumimoji="1" lang="en-US" altLang="ja-JP" dirty="0"/>
          </a:p>
          <a:p>
            <a:endParaRPr kumimoji="1" lang="ja-JP" altLang="en-US" dirty="0"/>
          </a:p>
          <a:p>
            <a:endParaRPr kumimoji="1" lang="en-US" altLang="ja-JP"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22</a:t>
            </a:fld>
            <a:endParaRPr kumimoji="1" lang="ja-JP" altLang="en-US"/>
          </a:p>
        </p:txBody>
      </p:sp>
    </p:spTree>
    <p:extLst>
      <p:ext uri="{BB962C8B-B14F-4D97-AF65-F5344CB8AC3E}">
        <p14:creationId xmlns:p14="http://schemas.microsoft.com/office/powerpoint/2010/main" val="12837350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１．支援が不要</a:t>
            </a:r>
            <a:endParaRPr kumimoji="1"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　　○行動上の障害が</a:t>
            </a:r>
            <a:r>
              <a:rPr kumimoji="1" lang="ja-JP" altLang="en-US" sz="1200" u="sng" dirty="0">
                <a:solidFill>
                  <a:schemeClr val="accent6"/>
                </a:solidFill>
                <a:latin typeface="UD デジタル 教科書体 NK-B" panose="02020700000000000000" pitchFamily="18" charset="-128"/>
                <a:ea typeface="UD デジタル 教科書体 NK-B" panose="02020700000000000000" pitchFamily="18" charset="-128"/>
              </a:rPr>
              <a:t>現れる可能性がほとんどない</a:t>
            </a:r>
            <a:r>
              <a:rPr kumimoji="1" lang="ja-JP" altLang="en-US" sz="1200" b="1" dirty="0">
                <a:latin typeface="UD デジタル 教科書体 NK-B" panose="02020700000000000000" pitchFamily="18" charset="-128"/>
                <a:ea typeface="UD デジタル 教科書体 NK-B" panose="02020700000000000000" pitchFamily="18" charset="-128"/>
              </a:rPr>
              <a:t>場合</a:t>
            </a: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２．希に支援が必要</a:t>
            </a:r>
            <a:endParaRPr kumimoji="1"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1200" b="1" dirty="0">
                <a:latin typeface="UD デジタル 教科書体 NK-B" panose="02020700000000000000" pitchFamily="18" charset="-128"/>
                <a:ea typeface="UD デジタル 教科書体 NK-B" panose="02020700000000000000" pitchFamily="18" charset="-128"/>
              </a:rPr>
              <a:t>　　○行動上の障害が現れる可能性があるが、</a:t>
            </a:r>
            <a:r>
              <a:rPr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調査日前の</a:t>
            </a:r>
            <a:r>
              <a:rPr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か月間には表れていない</a:t>
            </a:r>
            <a:r>
              <a:rPr lang="ja-JP" altLang="en-US" sz="1200" b="1" dirty="0">
                <a:latin typeface="UD デジタル 教科書体 NK-B" panose="02020700000000000000" pitchFamily="18" charset="-128"/>
                <a:ea typeface="UD デジタル 教科書体 NK-B" panose="02020700000000000000" pitchFamily="18" charset="-128"/>
              </a:rPr>
              <a:t>場合</a:t>
            </a:r>
            <a:endParaRPr kumimoji="1" lang="ja-JP" altLang="en-US"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３．月に１回以上の支援が必要</a:t>
            </a:r>
            <a:endParaRPr kumimoji="1"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か月間に、</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回以上</a:t>
            </a:r>
            <a:r>
              <a:rPr kumimoji="1" lang="ja-JP" altLang="en-US" sz="1200" b="1" dirty="0">
                <a:latin typeface="UD デジタル 教科書体 NK-B" panose="02020700000000000000" pitchFamily="18" charset="-128"/>
                <a:ea typeface="UD デジタル 教科書体 NK-B" panose="02020700000000000000" pitchFamily="18" charset="-128"/>
              </a:rPr>
              <a:t>現れている場合</a:t>
            </a: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４．週に１回以上の支援が必要</a:t>
            </a:r>
            <a:endParaRPr kumimoji="1"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1200" b="1" dirty="0">
                <a:latin typeface="UD デジタル 教科書体 NK-B" panose="02020700000000000000" pitchFamily="18" charset="-128"/>
                <a:ea typeface="UD デジタル 教科書体 NK-B" panose="02020700000000000000" pitchFamily="18" charset="-128"/>
              </a:rPr>
              <a:t>　　○調査日前の</a:t>
            </a:r>
            <a:r>
              <a:rPr lang="en-US" altLang="ja-JP" sz="1200" b="1" dirty="0">
                <a:latin typeface="UD デジタル 教科書体 NK-B" panose="02020700000000000000" pitchFamily="18" charset="-128"/>
                <a:ea typeface="UD デジタル 教科書体 NK-B" panose="02020700000000000000" pitchFamily="18" charset="-128"/>
              </a:rPr>
              <a:t>1</a:t>
            </a:r>
            <a:r>
              <a:rPr lang="ja-JP" altLang="en-US" sz="1200" b="1" dirty="0">
                <a:latin typeface="UD デジタル 教科書体 NK-B" panose="02020700000000000000" pitchFamily="18" charset="-128"/>
                <a:ea typeface="UD デジタル 教科書体 NK-B" panose="02020700000000000000" pitchFamily="18" charset="-128"/>
              </a:rPr>
              <a:t>か月間に、</a:t>
            </a:r>
            <a:r>
              <a:rPr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毎週</a:t>
            </a:r>
            <a:r>
              <a:rPr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回以上</a:t>
            </a:r>
            <a:r>
              <a:rPr lang="ja-JP" altLang="en-US" sz="1200" b="1" dirty="0">
                <a:latin typeface="UD デジタル 教科書体 NK-B" panose="02020700000000000000" pitchFamily="18" charset="-128"/>
                <a:ea typeface="UD デジタル 教科書体 NK-B" panose="02020700000000000000" pitchFamily="18" charset="-128"/>
              </a:rPr>
              <a:t>現れている場合</a:t>
            </a:r>
            <a:endParaRPr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か月間に、</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回以上現れている週が</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週以上</a:t>
            </a:r>
            <a:r>
              <a:rPr kumimoji="1" lang="ja-JP" altLang="en-US" sz="1200" b="1" dirty="0">
                <a:latin typeface="UD デジタル 教科書体 NK-B" panose="02020700000000000000" pitchFamily="18" charset="-128"/>
                <a:ea typeface="UD デジタル 教科書体 NK-B" panose="02020700000000000000" pitchFamily="18" charset="-128"/>
              </a:rPr>
              <a:t>ある場合</a:t>
            </a: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５．ほぼ毎日（週に５日以上の）支援が必要</a:t>
            </a:r>
            <a:endParaRPr kumimoji="1"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1200" b="1" dirty="0">
                <a:latin typeface="UD デジタル 教科書体 NK-B" panose="02020700000000000000" pitchFamily="18" charset="-128"/>
                <a:ea typeface="UD デジタル 教科書体 NK-B" panose="02020700000000000000" pitchFamily="18" charset="-128"/>
              </a:rPr>
              <a:t>　　○調査日前の</a:t>
            </a:r>
            <a:r>
              <a:rPr lang="en-US" altLang="ja-JP" sz="1200" b="1" dirty="0">
                <a:latin typeface="UD デジタル 教科書体 NK-B" panose="02020700000000000000" pitchFamily="18" charset="-128"/>
                <a:ea typeface="UD デジタル 教科書体 NK-B" panose="02020700000000000000" pitchFamily="18" charset="-128"/>
              </a:rPr>
              <a:t>1</a:t>
            </a:r>
            <a:r>
              <a:rPr lang="ja-JP" altLang="en-US" sz="1200" b="1" dirty="0">
                <a:latin typeface="UD デジタル 教科書体 NK-B" panose="02020700000000000000" pitchFamily="18" charset="-128"/>
                <a:ea typeface="UD デジタル 教科書体 NK-B" panose="02020700000000000000" pitchFamily="18" charset="-128"/>
              </a:rPr>
              <a:t>週間に、週</a:t>
            </a:r>
            <a:r>
              <a:rPr lang="en-US" altLang="ja-JP" sz="1200" b="1" dirty="0">
                <a:latin typeface="UD デジタル 教科書体 NK-B" panose="02020700000000000000" pitchFamily="18" charset="-128"/>
                <a:ea typeface="UD デジタル 教科書体 NK-B" panose="02020700000000000000" pitchFamily="18" charset="-128"/>
              </a:rPr>
              <a:t>5</a:t>
            </a:r>
            <a:r>
              <a:rPr lang="ja-JP" altLang="en-US" sz="1200" b="1" dirty="0">
                <a:latin typeface="UD デジタル 教科書体 NK-B" panose="02020700000000000000" pitchFamily="18" charset="-128"/>
                <a:ea typeface="UD デジタル 教科書体 NK-B" panose="02020700000000000000" pitchFamily="18" charset="-128"/>
              </a:rPr>
              <a:t>日以上現れている場合</a:t>
            </a:r>
            <a:endParaRPr lang="en-US" altLang="ja-JP" sz="12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12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1200" b="1" dirty="0">
                <a:latin typeface="UD デジタル 教科書体 NK-B" panose="02020700000000000000" pitchFamily="18" charset="-128"/>
                <a:ea typeface="UD デジタル 教科書体 NK-B" panose="02020700000000000000" pitchFamily="18" charset="-128"/>
              </a:rPr>
              <a:t>1</a:t>
            </a:r>
            <a:r>
              <a:rPr kumimoji="1" lang="ja-JP" altLang="en-US" sz="1200" b="1" dirty="0">
                <a:latin typeface="UD デジタル 教科書体 NK-B" panose="02020700000000000000" pitchFamily="18" charset="-128"/>
                <a:ea typeface="UD デジタル 教科書体 NK-B" panose="02020700000000000000" pitchFamily="18" charset="-128"/>
              </a:rPr>
              <a:t>か月間に、</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5</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日以上現れている週が</a:t>
            </a:r>
            <a:r>
              <a:rPr kumimoji="1" lang="en-US" altLang="ja-JP" sz="12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1200" b="1" u="sng" dirty="0">
                <a:solidFill>
                  <a:schemeClr val="accent6"/>
                </a:solidFill>
                <a:latin typeface="UD デジタル 教科書体 NK-B" panose="02020700000000000000" pitchFamily="18" charset="-128"/>
                <a:ea typeface="UD デジタル 教科書体 NK-B" panose="02020700000000000000" pitchFamily="18" charset="-128"/>
              </a:rPr>
              <a:t>週以上</a:t>
            </a:r>
            <a:r>
              <a:rPr kumimoji="1" lang="ja-JP" altLang="en-US" sz="1200" b="1" dirty="0">
                <a:latin typeface="UD デジタル 教科書体 NK-B" panose="02020700000000000000" pitchFamily="18" charset="-128"/>
                <a:ea typeface="UD デジタル 教科書体 NK-B" panose="02020700000000000000" pitchFamily="18" charset="-128"/>
              </a:rPr>
              <a:t>ある場合</a:t>
            </a:r>
          </a:p>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23</a:t>
            </a:fld>
            <a:endParaRPr kumimoji="1" lang="ja-JP" altLang="en-US"/>
          </a:p>
        </p:txBody>
      </p:sp>
    </p:spTree>
    <p:extLst>
      <p:ext uri="{BB962C8B-B14F-4D97-AF65-F5344CB8AC3E}">
        <p14:creationId xmlns:p14="http://schemas.microsoft.com/office/powerpoint/2010/main" val="4065042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24</a:t>
            </a:fld>
            <a:endParaRPr kumimoji="1" lang="ja-JP" altLang="en-US"/>
          </a:p>
        </p:txBody>
      </p:sp>
    </p:spTree>
    <p:extLst>
      <p:ext uri="{BB962C8B-B14F-4D97-AF65-F5344CB8AC3E}">
        <p14:creationId xmlns:p14="http://schemas.microsoft.com/office/powerpoint/2010/main" val="3307629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26</a:t>
            </a:fld>
            <a:endParaRPr kumimoji="1" lang="ja-JP" altLang="en-US"/>
          </a:p>
        </p:txBody>
      </p:sp>
    </p:spTree>
    <p:extLst>
      <p:ext uri="{BB962C8B-B14F-4D97-AF65-F5344CB8AC3E}">
        <p14:creationId xmlns:p14="http://schemas.microsoft.com/office/powerpoint/2010/main" val="27702337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27</a:t>
            </a:fld>
            <a:endParaRPr kumimoji="1" lang="ja-JP" altLang="en-US"/>
          </a:p>
        </p:txBody>
      </p:sp>
    </p:spTree>
    <p:extLst>
      <p:ext uri="{BB962C8B-B14F-4D97-AF65-F5344CB8AC3E}">
        <p14:creationId xmlns:p14="http://schemas.microsoft.com/office/powerpoint/2010/main" val="1039763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28</a:t>
            </a:fld>
            <a:endParaRPr kumimoji="1" lang="ja-JP" altLang="en-US"/>
          </a:p>
        </p:txBody>
      </p:sp>
    </p:spTree>
    <p:extLst>
      <p:ext uri="{BB962C8B-B14F-4D97-AF65-F5344CB8AC3E}">
        <p14:creationId xmlns:p14="http://schemas.microsoft.com/office/powerpoint/2010/main" val="27102766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29</a:t>
            </a:fld>
            <a:endParaRPr kumimoji="1" lang="ja-JP" altLang="en-US"/>
          </a:p>
        </p:txBody>
      </p:sp>
    </p:spTree>
    <p:extLst>
      <p:ext uri="{BB962C8B-B14F-4D97-AF65-F5344CB8AC3E}">
        <p14:creationId xmlns:p14="http://schemas.microsoft.com/office/powerpoint/2010/main" val="25803898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30</a:t>
            </a:fld>
            <a:endParaRPr kumimoji="1" lang="ja-JP" altLang="en-US"/>
          </a:p>
        </p:txBody>
      </p:sp>
    </p:spTree>
    <p:extLst>
      <p:ext uri="{BB962C8B-B14F-4D97-AF65-F5344CB8AC3E}">
        <p14:creationId xmlns:p14="http://schemas.microsoft.com/office/powerpoint/2010/main" val="1201513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陽性症状</a:t>
            </a:r>
            <a:endParaRPr lang="en-US" altLang="ja-JP" dirty="0"/>
          </a:p>
          <a:p>
            <a:r>
              <a:rPr lang="ja-JP" altLang="en-US" dirty="0"/>
              <a:t>幻覚</a:t>
            </a:r>
            <a:endParaRPr lang="en-US" altLang="ja-JP" dirty="0"/>
          </a:p>
          <a:p>
            <a:r>
              <a:rPr kumimoji="1" lang="ja-JP" altLang="en-US" sz="1200" kern="1200" dirty="0">
                <a:solidFill>
                  <a:schemeClr val="tx1"/>
                </a:solidFill>
                <a:effectLst/>
                <a:latin typeface="+mn-lt"/>
                <a:ea typeface="+mn-ea"/>
                <a:cs typeface="+mn-cs"/>
              </a:rPr>
              <a:t>・実態がなく他人には認識できないが、本人には感じ取れる感覚のこと。なかでも、自分の悪口やうわさ、指図する声等が聞こえる幻聴が多い。</a:t>
            </a:r>
            <a:endParaRPr kumimoji="1" lang="en-US" altLang="ja-JP" sz="1200" kern="1200" dirty="0">
              <a:solidFill>
                <a:schemeClr val="tx1"/>
              </a:solidFill>
              <a:effectLst/>
              <a:latin typeface="+mn-lt"/>
              <a:ea typeface="+mn-ea"/>
              <a:cs typeface="+mn-cs"/>
            </a:endParaRPr>
          </a:p>
          <a:p>
            <a:r>
              <a:rPr lang="ja-JP" altLang="en-US" dirty="0"/>
              <a:t>妄想</a:t>
            </a:r>
            <a:endParaRPr lang="en-US" altLang="ja-JP" dirty="0"/>
          </a:p>
          <a:p>
            <a:r>
              <a:rPr kumimoji="1" lang="ja-JP" altLang="en-US" sz="1200" kern="1200" dirty="0">
                <a:solidFill>
                  <a:schemeClr val="tx1"/>
                </a:solidFill>
                <a:effectLst/>
                <a:latin typeface="+mn-lt"/>
                <a:ea typeface="+mn-ea"/>
                <a:cs typeface="+mn-cs"/>
              </a:rPr>
              <a:t>明らかに誤った内容を信じてしまい、周りが訂正しようとしても受け入れられない考えのこと。誰かにいやがらせをされているという被害妄想、周囲のことが何でも自分に関係しているように思える関係妄想などがある。</a:t>
            </a:r>
            <a:endParaRPr kumimoji="1" lang="en-US" altLang="ja-JP" sz="120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陰性症状</a:t>
            </a:r>
            <a:endParaRPr kumimoji="1" lang="en-US" altLang="ja-JP" sz="1200" b="0" i="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意欲が低下し、以前からの趣味や楽しみにしていたことに興味を示さなくなる。</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疲れやすく集中力が保てず、人づきあいを避け引きこもりがちになる。</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入浴や着替えなど清潔を保つことが苦手となる。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認知や行動の障害</a:t>
            </a:r>
            <a:endParaRPr kumimoji="1" lang="en-US" altLang="ja-JP" sz="1200" b="0" i="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考えがまとまりにくく何が言いたいのか分からなくなる。</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相手の話の内容がつかめず、周囲にうまく合わせることができない。</a:t>
            </a:r>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a:t>
            </a:fld>
            <a:endParaRPr kumimoji="1" lang="ja-JP" altLang="en-US"/>
          </a:p>
        </p:txBody>
      </p:sp>
    </p:spTree>
    <p:extLst>
      <p:ext uri="{BB962C8B-B14F-4D97-AF65-F5344CB8AC3E}">
        <p14:creationId xmlns:p14="http://schemas.microsoft.com/office/powerpoint/2010/main" val="21358715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焦燥（しょうそう）等</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31</a:t>
            </a:fld>
            <a:endParaRPr kumimoji="1" lang="ja-JP" altLang="en-US"/>
          </a:p>
        </p:txBody>
      </p:sp>
    </p:spTree>
    <p:extLst>
      <p:ext uri="{BB962C8B-B14F-4D97-AF65-F5344CB8AC3E}">
        <p14:creationId xmlns:p14="http://schemas.microsoft.com/office/powerpoint/2010/main" val="11722332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32</a:t>
            </a:fld>
            <a:endParaRPr kumimoji="1" lang="ja-JP" altLang="en-US"/>
          </a:p>
        </p:txBody>
      </p:sp>
    </p:spTree>
    <p:extLst>
      <p:ext uri="{BB962C8B-B14F-4D97-AF65-F5344CB8AC3E}">
        <p14:creationId xmlns:p14="http://schemas.microsoft.com/office/powerpoint/2010/main" val="25752369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33</a:t>
            </a:fld>
            <a:endParaRPr kumimoji="1" lang="ja-JP" altLang="en-US"/>
          </a:p>
        </p:txBody>
      </p:sp>
    </p:spTree>
    <p:extLst>
      <p:ext uri="{BB962C8B-B14F-4D97-AF65-F5344CB8AC3E}">
        <p14:creationId xmlns:p14="http://schemas.microsoft.com/office/powerpoint/2010/main" val="21671005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反すうとは、心理学（特にうつ病の研究）において、「自分自身の抑うつ状態や、その状態に陥った原因・結果について考え続けること」を指します。また、反すうは「物事を何度も繰り返し考え続けてしまうこと」を表す言葉で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34</a:t>
            </a:fld>
            <a:endParaRPr kumimoji="1" lang="ja-JP" altLang="en-US"/>
          </a:p>
        </p:txBody>
      </p:sp>
    </p:spTree>
    <p:extLst>
      <p:ext uri="{BB962C8B-B14F-4D97-AF65-F5344CB8AC3E}">
        <p14:creationId xmlns:p14="http://schemas.microsoft.com/office/powerpoint/2010/main" val="36097691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・医師から処方された薬の服薬がなければ、「何らかの支援を必要とする行動上の障害」が月１回程度の頻度で生じると考えられるが、</a:t>
            </a:r>
            <a:r>
              <a:rPr kumimoji="1" lang="en-US" altLang="ja-JP" dirty="0"/>
              <a:t>『</a:t>
            </a:r>
            <a:r>
              <a:rPr kumimoji="1" lang="ja-JP" altLang="en-US" dirty="0"/>
              <a:t>毎日、医師から処方された薬を服用しているため</a:t>
            </a:r>
            <a:r>
              <a:rPr kumimoji="1" lang="en-US" altLang="ja-JP" dirty="0"/>
              <a:t>』</a:t>
            </a:r>
            <a:r>
              <a:rPr kumimoji="1" lang="ja-JP" altLang="en-US" dirty="0"/>
              <a:t>、</a:t>
            </a:r>
            <a:r>
              <a:rPr kumimoji="1" lang="en-US" altLang="ja-JP" dirty="0"/>
              <a:t>『</a:t>
            </a:r>
            <a:r>
              <a:rPr kumimoji="1" lang="ja-JP" altLang="en-US" dirty="0"/>
              <a:t>実際には、「何らかの支援を必要とする行動上の障害」は全く生じていない</a:t>
            </a:r>
            <a:r>
              <a:rPr kumimoji="1" lang="en-US" altLang="ja-JP" dirty="0"/>
              <a:t>』</a:t>
            </a:r>
            <a:r>
              <a:rPr kumimoji="1" lang="ja-JP" altLang="en-US" dirty="0"/>
              <a:t>という場合は、</a:t>
            </a:r>
            <a:r>
              <a:rPr kumimoji="1" lang="en-US" altLang="ja-JP" dirty="0"/>
              <a:t>『</a:t>
            </a:r>
            <a:r>
              <a:rPr kumimoji="1" lang="ja-JP" altLang="en-US" dirty="0"/>
              <a:t>医師から処方された薬の服薬がなければ、「何らかの支援が必要となる行動上の障害」が月１回程度の頻度で生じると考えられる</a:t>
            </a:r>
            <a:r>
              <a:rPr kumimoji="1" lang="en-US" altLang="ja-JP" dirty="0"/>
              <a:t>』</a:t>
            </a:r>
            <a:r>
              <a:rPr kumimoji="1" lang="ja-JP" altLang="en-US" dirty="0"/>
              <a:t>という状態を捉え、「３．月に１回以上の支援が必要」を選択するとともに、日常生活の状況等を特記事項に記載する。</a:t>
            </a:r>
          </a:p>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35</a:t>
            </a:fld>
            <a:endParaRPr kumimoji="1" lang="ja-JP" altLang="en-US"/>
          </a:p>
        </p:txBody>
      </p:sp>
    </p:spTree>
    <p:extLst>
      <p:ext uri="{BB962C8B-B14F-4D97-AF65-F5344CB8AC3E}">
        <p14:creationId xmlns:p14="http://schemas.microsoft.com/office/powerpoint/2010/main" val="31985166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精神障がいの方の強迫性症状</a:t>
            </a:r>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36</a:t>
            </a:fld>
            <a:endParaRPr kumimoji="1" lang="ja-JP" altLang="en-US"/>
          </a:p>
        </p:txBody>
      </p:sp>
    </p:spTree>
    <p:extLst>
      <p:ext uri="{BB962C8B-B14F-4D97-AF65-F5344CB8AC3E}">
        <p14:creationId xmlns:p14="http://schemas.microsoft.com/office/powerpoint/2010/main" val="3393302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37</a:t>
            </a:fld>
            <a:endParaRPr kumimoji="1" lang="ja-JP" altLang="en-US"/>
          </a:p>
        </p:txBody>
      </p:sp>
    </p:spTree>
    <p:extLst>
      <p:ext uri="{BB962C8B-B14F-4D97-AF65-F5344CB8AC3E}">
        <p14:creationId xmlns:p14="http://schemas.microsoft.com/office/powerpoint/2010/main" val="15005512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38</a:t>
            </a:fld>
            <a:endParaRPr kumimoji="1" lang="ja-JP" altLang="en-US"/>
          </a:p>
        </p:txBody>
      </p:sp>
    </p:spTree>
    <p:extLst>
      <p:ext uri="{BB962C8B-B14F-4D97-AF65-F5344CB8AC3E}">
        <p14:creationId xmlns:p14="http://schemas.microsoft.com/office/powerpoint/2010/main" val="26207807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39</a:t>
            </a:fld>
            <a:endParaRPr kumimoji="1" lang="ja-JP" altLang="en-US"/>
          </a:p>
        </p:txBody>
      </p:sp>
    </p:spTree>
    <p:extLst>
      <p:ext uri="{BB962C8B-B14F-4D97-AF65-F5344CB8AC3E}">
        <p14:creationId xmlns:p14="http://schemas.microsoft.com/office/powerpoint/2010/main" val="9991458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UD デジタル 教科書体 NP-R" panose="02020400000000000000" pitchFamily="18" charset="-128"/>
                <a:ea typeface="UD デジタル 教科書体 NP-R" panose="02020400000000000000" pitchFamily="18" charset="-128"/>
              </a:rPr>
              <a:t>誇大妄想（こだいもうそう）</a:t>
            </a:r>
            <a:endParaRPr kumimoji="1" lang="ja-JP" altLang="en-US"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40</a:t>
            </a:fld>
            <a:endParaRPr kumimoji="1" lang="ja-JP" altLang="en-US"/>
          </a:p>
        </p:txBody>
      </p:sp>
    </p:spTree>
    <p:extLst>
      <p:ext uri="{BB962C8B-B14F-4D97-AF65-F5344CB8AC3E}">
        <p14:creationId xmlns:p14="http://schemas.microsoft.com/office/powerpoint/2010/main" val="1754382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79115-28C4-C24D-58C6-34BE8249C6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2977FD-29F6-D165-CB5D-026D4EE773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88A3DD-B171-B603-E9B5-1CA806ACEFD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B6F85E2-6F47-738B-AEC9-9F4D2E5AACE8}"/>
              </a:ext>
            </a:extLst>
          </p:cNvPr>
          <p:cNvSpPr>
            <a:spLocks noGrp="1"/>
          </p:cNvSpPr>
          <p:nvPr>
            <p:ph type="sldNum" sz="quarter" idx="5"/>
          </p:nvPr>
        </p:nvSpPr>
        <p:spPr/>
        <p:txBody>
          <a:bodyPr/>
          <a:lstStyle/>
          <a:p>
            <a:fld id="{2B821A89-8A74-40F1-B10E-A0EFAF92DA40}" type="slidenum">
              <a:rPr kumimoji="1" lang="ja-JP" altLang="en-US" smtClean="0"/>
              <a:t>4</a:t>
            </a:fld>
            <a:endParaRPr kumimoji="1" lang="ja-JP" altLang="en-US"/>
          </a:p>
        </p:txBody>
      </p:sp>
    </p:spTree>
    <p:extLst>
      <p:ext uri="{BB962C8B-B14F-4D97-AF65-F5344CB8AC3E}">
        <p14:creationId xmlns:p14="http://schemas.microsoft.com/office/powerpoint/2010/main" val="7100117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r>
              <a:rPr kumimoji="1" lang="ja-JP" altLang="en-US" dirty="0"/>
              <a:t>以上が行動障害に関連する項目（</a:t>
            </a:r>
            <a:r>
              <a:rPr kumimoji="1" lang="en-US" altLang="ja-JP" dirty="0"/>
              <a:t>34 </a:t>
            </a:r>
            <a:r>
              <a:rPr kumimoji="1" lang="ja-JP" altLang="en-US" dirty="0"/>
              <a:t>項目）になります。</a:t>
            </a:r>
            <a:endParaRPr kumimoji="1" lang="en-US" altLang="ja-JP" dirty="0"/>
          </a:p>
          <a:p>
            <a:endParaRPr kumimoji="1" lang="en-US" altLang="ja-JP" dirty="0"/>
          </a:p>
          <a:p>
            <a:r>
              <a:rPr kumimoji="1" lang="ja-JP" altLang="en-US" dirty="0"/>
              <a:t>第３郡、４郡となかなか本人との面談だけではわからない項目ではあるので調査員も工夫をしながら調査を行ってください。</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41</a:t>
            </a:fld>
            <a:endParaRPr kumimoji="1" lang="ja-JP" altLang="en-US"/>
          </a:p>
        </p:txBody>
      </p:sp>
    </p:spTree>
    <p:extLst>
      <p:ext uri="{BB962C8B-B14F-4D97-AF65-F5344CB8AC3E}">
        <p14:creationId xmlns:p14="http://schemas.microsoft.com/office/powerpoint/2010/main" val="3657458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75F0B-C6E1-2456-EE91-25EB83B3B9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26338C-4180-D649-7F45-DD4279321D8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7CA26F2-20E5-1FE9-2312-C3FCC095239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2B7D59E-F9E9-5C87-3166-254A0B44A2F4}"/>
              </a:ext>
            </a:extLst>
          </p:cNvPr>
          <p:cNvSpPr>
            <a:spLocks noGrp="1"/>
          </p:cNvSpPr>
          <p:nvPr>
            <p:ph type="sldNum" sz="quarter" idx="5"/>
          </p:nvPr>
        </p:nvSpPr>
        <p:spPr/>
        <p:txBody>
          <a:bodyPr/>
          <a:lstStyle/>
          <a:p>
            <a:fld id="{2B821A89-8A74-40F1-B10E-A0EFAF92DA40}" type="slidenum">
              <a:rPr kumimoji="1" lang="ja-JP" altLang="en-US" smtClean="0"/>
              <a:t>5</a:t>
            </a:fld>
            <a:endParaRPr kumimoji="1" lang="ja-JP" altLang="en-US"/>
          </a:p>
        </p:txBody>
      </p:sp>
    </p:spTree>
    <p:extLst>
      <p:ext uri="{BB962C8B-B14F-4D97-AF65-F5344CB8AC3E}">
        <p14:creationId xmlns:p14="http://schemas.microsoft.com/office/powerpoint/2010/main" val="279623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このように意思疎通が難しい障がいの方々への聞き取りは難しです。</a:t>
            </a:r>
            <a:endParaRPr kumimoji="1" lang="en-US" altLang="ja-JP" dirty="0"/>
          </a:p>
          <a:p>
            <a:endParaRPr kumimoji="1" lang="en-US" altLang="ja-JP" dirty="0"/>
          </a:p>
          <a:p>
            <a:r>
              <a:rPr kumimoji="1" lang="ja-JP" altLang="en-US" dirty="0"/>
              <a:t>環境設定（たとへばご家族や支援者同伴のもと聞き取りを行うとか、後程支援者等からお話を聞くなど）</a:t>
            </a:r>
            <a:endParaRPr kumimoji="1" lang="en-US" altLang="ja-JP" dirty="0"/>
          </a:p>
          <a:p>
            <a:endParaRPr kumimoji="1" lang="en-US" altLang="ja-JP" dirty="0"/>
          </a:p>
          <a:p>
            <a:r>
              <a:rPr kumimoji="1" lang="ja-JP" altLang="en-US" dirty="0"/>
              <a:t>障がいを理解し、対象者の状態をイメージしていくことが重要です。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6</a:t>
            </a:fld>
            <a:endParaRPr kumimoji="1" lang="ja-JP" altLang="en-US"/>
          </a:p>
        </p:txBody>
      </p:sp>
    </p:spTree>
    <p:extLst>
      <p:ext uri="{BB962C8B-B14F-4D97-AF65-F5344CB8AC3E}">
        <p14:creationId xmlns:p14="http://schemas.microsoft.com/office/powerpoint/2010/main" val="2498884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dirty="0"/>
              <a:t>第</a:t>
            </a:r>
            <a:r>
              <a:rPr kumimoji="1" lang="en-US" altLang="ja-JP" dirty="0"/>
              <a:t>3</a:t>
            </a:r>
            <a:r>
              <a:rPr kumimoji="1" lang="ja-JP" altLang="en-US" dirty="0"/>
              <a:t>群</a:t>
            </a:r>
            <a:r>
              <a:rPr kumimoji="1" lang="en-US" altLang="ja-JP" dirty="0"/>
              <a:t>】</a:t>
            </a:r>
            <a:r>
              <a:rPr kumimoji="1" lang="ja-JP" altLang="en-US" dirty="0"/>
              <a:t>意思疎通等に関連する項目の（６項目）を説明いたします。</a:t>
            </a:r>
            <a:endParaRPr kumimoji="1" lang="en-US" altLang="ja-JP" dirty="0"/>
          </a:p>
          <a:p>
            <a:endParaRPr kumimoji="1" lang="en-US" altLang="ja-JP" dirty="0"/>
          </a:p>
          <a:p>
            <a:endParaRPr kumimoji="1" lang="ja-JP" altLang="en-US" dirty="0"/>
          </a:p>
          <a:p>
            <a:r>
              <a:rPr kumimoji="1" lang="ja-JP" altLang="en-US" dirty="0"/>
              <a:t>調査員マニュアル（ダウンロード版）</a:t>
            </a:r>
            <a:r>
              <a:rPr kumimoji="1" lang="en-US" altLang="ja-JP" dirty="0"/>
              <a:t>P73</a:t>
            </a:r>
            <a:r>
              <a:rPr kumimoji="1" lang="ja-JP" altLang="en-US" dirty="0"/>
              <a:t>～</a:t>
            </a:r>
            <a:r>
              <a:rPr kumimoji="1" lang="en-US" altLang="ja-JP" dirty="0"/>
              <a:t>P78</a:t>
            </a:r>
            <a:r>
              <a:rPr kumimoji="1" lang="ja-JP" altLang="en-US" dirty="0"/>
              <a:t>、ハンドブック</a:t>
            </a:r>
            <a:r>
              <a:rPr kumimoji="1" lang="en-US" altLang="ja-JP" dirty="0"/>
              <a:t>P104</a:t>
            </a:r>
            <a:r>
              <a:rPr kumimoji="1" lang="ja-JP" altLang="en-US" dirty="0"/>
              <a:t>～</a:t>
            </a:r>
            <a:r>
              <a:rPr kumimoji="1" lang="en-US" altLang="ja-JP" dirty="0"/>
              <a:t>P115</a:t>
            </a:r>
            <a:r>
              <a:rPr kumimoji="1" lang="ja-JP" altLang="en-US" dirty="0"/>
              <a:t>をご覧になってください。</a:t>
            </a:r>
            <a:endParaRPr kumimoji="1" lang="en-US" altLang="ja-JP" dirty="0"/>
          </a:p>
          <a:p>
            <a:endParaRPr kumimoji="1" lang="en-US" altLang="ja-JP" dirty="0"/>
          </a:p>
          <a:p>
            <a:r>
              <a:rPr kumimoji="1" lang="ja-JP" altLang="en-US" dirty="0"/>
              <a:t>また調査票（マニュアル</a:t>
            </a:r>
            <a:r>
              <a:rPr kumimoji="1" lang="en-US" altLang="ja-JP" dirty="0"/>
              <a:t>P</a:t>
            </a:r>
            <a:r>
              <a:rPr kumimoji="1" lang="ja-JP" altLang="en-US" dirty="0"/>
              <a:t>９３　ハンドブック</a:t>
            </a:r>
            <a:r>
              <a:rPr kumimoji="1" lang="en-US" altLang="ja-JP" dirty="0"/>
              <a:t>P140</a:t>
            </a:r>
            <a:r>
              <a:rPr kumimoji="1" lang="ja-JP" altLang="en-US" dirty="0"/>
              <a:t>）も並行してみて頂きながら・・・</a:t>
            </a:r>
            <a:endParaRPr kumimoji="1" lang="en-US" altLang="ja-JP" dirty="0"/>
          </a:p>
          <a:p>
            <a:endParaRPr kumimoji="1" lang="en-US" altLang="ja-JP" dirty="0"/>
          </a:p>
          <a:p>
            <a:r>
              <a:rPr kumimoji="1" lang="ja-JP" altLang="en-US" dirty="0"/>
              <a:t>早速説明していきたいと思います。</a:t>
            </a:r>
            <a:endParaRPr kumimoji="1" lang="en-US" altLang="ja-JP" dirty="0"/>
          </a:p>
          <a:p>
            <a:endParaRPr kumimoji="1" lang="en-US" altLang="ja-JP" dirty="0"/>
          </a:p>
          <a:p>
            <a:r>
              <a:rPr kumimoji="1" lang="ja-JP" altLang="en-US" dirty="0"/>
              <a:t>まずはこの</a:t>
            </a:r>
            <a:r>
              <a:rPr kumimoji="1" lang="en-US" altLang="ja-JP" dirty="0"/>
              <a:t>3</a:t>
            </a:r>
            <a:r>
              <a:rPr kumimoji="1" lang="ja-JP" altLang="en-US" dirty="0"/>
              <a:t>群は判断基準が項目によって異なりますので、ひとつづつポイントを伝えていきたいと思います。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7</a:t>
            </a:fld>
            <a:endParaRPr kumimoji="1" lang="ja-JP" altLang="en-US"/>
          </a:p>
        </p:txBody>
      </p:sp>
    </p:spTree>
    <p:extLst>
      <p:ext uri="{BB962C8B-B14F-4D97-AF65-F5344CB8AC3E}">
        <p14:creationId xmlns:p14="http://schemas.microsoft.com/office/powerpoint/2010/main" val="1613198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dirty="0">
                <a:latin typeface="UD デジタル 教科書体 NK-B" panose="02020700000000000000" pitchFamily="18" charset="-128"/>
                <a:ea typeface="UD デジタル 教科書体 NK-B" panose="02020700000000000000" pitchFamily="18" charset="-128"/>
              </a:rPr>
              <a:t>視力確認票「マニュアル（</a:t>
            </a:r>
            <a:r>
              <a:rPr kumimoji="1" lang="en-US" altLang="ja-JP" sz="1200" b="0" dirty="0">
                <a:latin typeface="UD デジタル 教科書体 NK-B" panose="02020700000000000000" pitchFamily="18" charset="-128"/>
                <a:ea typeface="UD デジタル 教科書体 NK-B" panose="02020700000000000000" pitchFamily="18" charset="-128"/>
              </a:rPr>
              <a:t>86 </a:t>
            </a:r>
            <a:r>
              <a:rPr kumimoji="1" lang="ja-JP" altLang="en-US" sz="1200" b="0" dirty="0">
                <a:latin typeface="UD デジタル 教科書体 NK-B" panose="02020700000000000000" pitchFamily="18" charset="-128"/>
                <a:ea typeface="UD デジタル 教科書体 NK-B" panose="02020700000000000000" pitchFamily="18" charset="-128"/>
              </a:rPr>
              <a:t>ページ）ハンドブック（</a:t>
            </a:r>
            <a:r>
              <a:rPr kumimoji="1" lang="en-US" altLang="ja-JP" sz="1200" b="0" dirty="0">
                <a:latin typeface="UD デジタル 教科書体 NK-B" panose="02020700000000000000" pitchFamily="18" charset="-128"/>
                <a:ea typeface="UD デジタル 教科書体 NK-B" panose="02020700000000000000" pitchFamily="18" charset="-128"/>
              </a:rPr>
              <a:t>105</a:t>
            </a:r>
            <a:r>
              <a:rPr kumimoji="1" lang="ja-JP" altLang="en-US" sz="1200" b="0" dirty="0">
                <a:latin typeface="UD デジタル 教科書体 NK-B" panose="02020700000000000000" pitchFamily="18" charset="-128"/>
                <a:ea typeface="UD デジタル 教科書体 NK-B" panose="02020700000000000000" pitchFamily="18" charset="-128"/>
              </a:rPr>
              <a:t>ぺージ）」</a:t>
            </a:r>
            <a:endParaRPr kumimoji="1" lang="en-US" altLang="ja-JP" sz="1200" b="0"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kumimoji="1" lang="ja-JP" altLang="en-US" sz="1200" b="0" dirty="0">
                <a:latin typeface="UD デジタル 教科書体 NK-B" panose="02020700000000000000" pitchFamily="18" charset="-128"/>
                <a:ea typeface="UD デジタル 教科書体 NK-B" panose="02020700000000000000" pitchFamily="18" charset="-128"/>
              </a:rPr>
              <a:t>　・午前中に杉さんからも説明がありましたが、「</a:t>
            </a:r>
            <a:r>
              <a:rPr kumimoji="1" lang="ja-JP" altLang="en-US" sz="1200" b="0" dirty="0">
                <a:solidFill>
                  <a:schemeClr val="accent6"/>
                </a:solidFill>
                <a:latin typeface="UD デジタル 教科書体 NK-B" panose="02020700000000000000" pitchFamily="18" charset="-128"/>
                <a:ea typeface="UD デジタル 教科書体 NK-B" panose="02020700000000000000" pitchFamily="18" charset="-128"/>
              </a:rPr>
              <a:t>視力確認表</a:t>
            </a:r>
            <a:r>
              <a:rPr kumimoji="1" lang="ja-JP" altLang="en-US" sz="1200" b="0" dirty="0">
                <a:latin typeface="UD デジタル 教科書体 NK-B" panose="02020700000000000000" pitchFamily="18" charset="-128"/>
                <a:ea typeface="UD デジタル 教科書体 NK-B" panose="02020700000000000000" pitchFamily="18" charset="-128"/>
              </a:rPr>
              <a:t>」を提示し、例えば「何本に見えますか」などと聞くか、もしくは、調査員が、自分の手を視力確認表と同じような形にして、上記と同様に聞く。</a:t>
            </a:r>
            <a:endParaRPr kumimoji="1" lang="en-US" altLang="ja-JP" sz="1200" b="0" dirty="0">
              <a:latin typeface="UD デジタル 教科書体 NK-B" panose="02020700000000000000" pitchFamily="18" charset="-128"/>
              <a:ea typeface="UD デジタル 教科書体 NK-B" panose="02020700000000000000" pitchFamily="18" charset="-128"/>
            </a:endParaRPr>
          </a:p>
          <a:p>
            <a:r>
              <a:rPr kumimoji="1" lang="ja-JP" altLang="en-US" b="0" dirty="0"/>
              <a:t>判断基準は</a:t>
            </a:r>
            <a:r>
              <a:rPr kumimoji="1" lang="en-US" altLang="ja-JP" b="0" dirty="0"/>
              <a:t>5</a:t>
            </a:r>
            <a:r>
              <a:rPr kumimoji="1" lang="ja-JP" altLang="en-US" b="0" dirty="0"/>
              <a:t>つです。</a:t>
            </a:r>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8</a:t>
            </a:fld>
            <a:endParaRPr kumimoji="1" lang="ja-JP" altLang="en-US"/>
          </a:p>
        </p:txBody>
      </p:sp>
    </p:spTree>
    <p:extLst>
      <p:ext uri="{BB962C8B-B14F-4D97-AF65-F5344CB8AC3E}">
        <p14:creationId xmlns:p14="http://schemas.microsoft.com/office/powerpoint/2010/main" val="4084274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2B821A89-8A74-40F1-B10E-A0EFAF92DA40}" type="slidenum">
              <a:rPr kumimoji="1" lang="ja-JP" altLang="en-US" smtClean="0"/>
              <a:t>9</a:t>
            </a:fld>
            <a:endParaRPr kumimoji="1" lang="ja-JP" altLang="en-US"/>
          </a:p>
        </p:txBody>
      </p:sp>
    </p:spTree>
    <p:extLst>
      <p:ext uri="{BB962C8B-B14F-4D97-AF65-F5344CB8AC3E}">
        <p14:creationId xmlns:p14="http://schemas.microsoft.com/office/powerpoint/2010/main" val="575438647"/>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F588F8-657F-AF8E-3602-03B6BAD89C8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BE0F5CD-2978-82D5-0978-7A5066A965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032CFE-3F06-0C2B-1027-8217BD8F4680}"/>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FD8242F4-6BA3-003D-C799-8534DF2602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F67A57-4B06-98A0-CCBE-31F77AA402F1}"/>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2808219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CA28C0-863D-0CFD-0B72-2355DD5BE5E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25F5A35-BB2A-E412-C48D-C4F3688C0E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746CE5-CE7A-5A16-46DA-FFEB75BD4215}"/>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6F0CB494-6841-5E67-4241-801DBF57E1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40C6BA-9490-72A3-1DB7-B70E199ED11D}"/>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379885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B1AE66-DD4C-0ACD-48BB-8C5B005ACD2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3BBF99-69E1-188B-7E93-CAEE7E80FC9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A4F533-02FC-19D7-2802-7800F6A04E0E}"/>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0B6C70C0-4181-2B73-B202-7B8B4147CB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43AAA23-407D-EE3C-3721-31DDA7167E27}"/>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5320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A93AA4-4733-58E7-1FE6-D531EAFECA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E95FE3-A5E3-91A9-71A6-5FDC711B1EA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C485839-6620-33D6-0DED-611E1AF3F6A7}"/>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B2C76AE0-554E-EC86-B5BD-0762F3FBBD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41A595-FAC7-7B53-9A6F-25151880185C}"/>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3743384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6E6AC6-E30E-BD85-ED01-24ADE70B483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3CE7FBB-A501-A6D7-FD6A-8798313959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5FB90A4-F75C-899D-AED9-B9AD12A7F35B}"/>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F45E7C15-F074-3FC0-D891-BD5B06791E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F15AB3D-4144-1BE4-FA9C-E98F990355BB}"/>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2621285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0F355D-F0B5-CED5-07ED-696F442991A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B75C605-2C50-3D7A-32FD-580F3B0B9D4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5BE2C3F-EE1B-EC0D-7931-F74D391F53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54298B0-1473-354F-5B1B-3A73DDBCC68A}"/>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6" name="フッター プレースホルダー 5">
            <a:extLst>
              <a:ext uri="{FF2B5EF4-FFF2-40B4-BE49-F238E27FC236}">
                <a16:creationId xmlns:a16="http://schemas.microsoft.com/office/drawing/2014/main" id="{8EC149F0-2F73-1483-5A08-5BCCDE64524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B750B15-110D-4762-240F-FA75D1537FC1}"/>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2929564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72E0AA-B7F1-A56D-3BAA-034CCD45FE8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BDAC1C3-0E5B-172B-DAB9-1BA321CB5B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543AC35-D00B-E5E5-636E-81CF8498D50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05D4AC8-8627-1FC9-180B-90593FAA9F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E042E80-DF8F-B737-5106-36419AA133E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C98B2C2-5664-5911-FD21-776B050DA5EB}"/>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8" name="フッター プレースホルダー 7">
            <a:extLst>
              <a:ext uri="{FF2B5EF4-FFF2-40B4-BE49-F238E27FC236}">
                <a16:creationId xmlns:a16="http://schemas.microsoft.com/office/drawing/2014/main" id="{3C745D64-6052-12B4-C707-70F0627FB43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27816B1-2E84-8469-E654-A07AB74CE721}"/>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831364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517BF4-6AF0-6C5C-67F0-97A9DC6FB03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19D15F0-078C-9C33-BED2-DAA984F9DD63}"/>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4" name="フッター プレースホルダー 3">
            <a:extLst>
              <a:ext uri="{FF2B5EF4-FFF2-40B4-BE49-F238E27FC236}">
                <a16:creationId xmlns:a16="http://schemas.microsoft.com/office/drawing/2014/main" id="{AAFAE71A-2D59-8841-02E9-3A1A6B3772E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C44F7E7-5414-FCDD-7690-0F5FCE6B41CD}"/>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346088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A19F440-6897-A542-6C25-8B1F95FB2574}"/>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3" name="フッター プレースホルダー 2">
            <a:extLst>
              <a:ext uri="{FF2B5EF4-FFF2-40B4-BE49-F238E27FC236}">
                <a16:creationId xmlns:a16="http://schemas.microsoft.com/office/drawing/2014/main" id="{BEAF33D9-143B-A6E6-A64D-82D763C4A0A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A6E608C-363B-E26C-E6DB-8AD6F7E54493}"/>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387966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D41E03-7F70-320C-C9E8-AEB527555E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074FF78-7254-C30E-36B9-93FCB68EF4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8D8CEAA-EC01-A145-929E-32352F6FC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6F662A1-A32D-4D00-23D3-80283E279FEF}"/>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6" name="フッター プレースホルダー 5">
            <a:extLst>
              <a:ext uri="{FF2B5EF4-FFF2-40B4-BE49-F238E27FC236}">
                <a16:creationId xmlns:a16="http://schemas.microsoft.com/office/drawing/2014/main" id="{07DCEB99-2908-258A-5B53-AFB364F7344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CC716A8-BED5-0559-F9F0-DEC32BC3C585}"/>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161973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F92B3-EFB3-846F-B015-6214F9D159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54D8843-1487-6411-CD57-E8F2774FB6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5EFF15-7581-F3CB-67D5-8B3217CD56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9A2B3BB-2989-9668-74C8-D00053EE2846}"/>
              </a:ext>
            </a:extLst>
          </p:cNvPr>
          <p:cNvSpPr>
            <a:spLocks noGrp="1"/>
          </p:cNvSpPr>
          <p:nvPr>
            <p:ph type="dt" sz="half" idx="10"/>
          </p:nvPr>
        </p:nvSpPr>
        <p:spPr/>
        <p:txBody>
          <a:bodyPr/>
          <a:lstStyle/>
          <a:p>
            <a:fld id="{18298B68-DF6D-4BBD-824E-9EABAEB47800}" type="datetimeFigureOut">
              <a:rPr kumimoji="1" lang="ja-JP" altLang="en-US" smtClean="0"/>
              <a:t>2026/6/1</a:t>
            </a:fld>
            <a:endParaRPr kumimoji="1" lang="ja-JP" altLang="en-US"/>
          </a:p>
        </p:txBody>
      </p:sp>
      <p:sp>
        <p:nvSpPr>
          <p:cNvPr id="6" name="フッター プレースホルダー 5">
            <a:extLst>
              <a:ext uri="{FF2B5EF4-FFF2-40B4-BE49-F238E27FC236}">
                <a16:creationId xmlns:a16="http://schemas.microsoft.com/office/drawing/2014/main" id="{EE26A819-8BCB-89A8-ADEB-CEFB7BCC0F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DA1DE6-9452-2773-BB9F-A0FEAFE165F0}"/>
              </a:ext>
            </a:extLst>
          </p:cNvPr>
          <p:cNvSpPr>
            <a:spLocks noGrp="1"/>
          </p:cNvSpPr>
          <p:nvPr>
            <p:ph type="sldNum" sz="quarter" idx="12"/>
          </p:nvPr>
        </p:nvSpPr>
        <p:spPr/>
        <p:txBody>
          <a:body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1536143020"/>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924E409-A67B-87A5-03B2-B75841E5BF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546D9B0-E8E6-14A9-136E-324A031FC0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0D913C-FDE6-03A8-61C8-C5C42030CB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298B68-DF6D-4BBD-824E-9EABAEB47800}" type="datetimeFigureOut">
              <a:rPr kumimoji="1" lang="ja-JP" altLang="en-US" smtClean="0"/>
              <a:t>2026/6/1</a:t>
            </a:fld>
            <a:endParaRPr kumimoji="1" lang="ja-JP" altLang="en-US"/>
          </a:p>
        </p:txBody>
      </p:sp>
      <p:sp>
        <p:nvSpPr>
          <p:cNvPr id="5" name="フッター プレースホルダー 4">
            <a:extLst>
              <a:ext uri="{FF2B5EF4-FFF2-40B4-BE49-F238E27FC236}">
                <a16:creationId xmlns:a16="http://schemas.microsoft.com/office/drawing/2014/main" id="{E9F3E73E-13F3-12CD-6E5B-288CA7CD82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3F70D9D-7673-3E93-9A28-D806C18DC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439323-308F-4BE5-8CC9-5A932D11E3F0}" type="slidenum">
              <a:rPr kumimoji="1" lang="ja-JP" altLang="en-US" smtClean="0"/>
              <a:t>‹#›</a:t>
            </a:fld>
            <a:endParaRPr kumimoji="1" lang="ja-JP" altLang="en-US"/>
          </a:p>
        </p:txBody>
      </p:sp>
    </p:spTree>
    <p:extLst>
      <p:ext uri="{BB962C8B-B14F-4D97-AF65-F5344CB8AC3E}">
        <p14:creationId xmlns:p14="http://schemas.microsoft.com/office/powerpoint/2010/main" val="2945400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2" Type="http://schemas.openxmlformats.org/officeDocument/2006/relationships/notesSlide" Target="../notesSlides/notesSlide10.xml" />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2" Type="http://schemas.openxmlformats.org/officeDocument/2006/relationships/notesSlide" Target="../notesSlides/notesSlide11.xml" />
  <Relationship Id="rId1" Type="http://schemas.openxmlformats.org/officeDocument/2006/relationships/slideLayout" Target="../slideLayouts/slideLayout2.xml" />
</Relationships>
</file>

<file path=ppt/slides/_rels/slide12.xml.rels>&#65279;<?xml version="1.0" encoding="utf-8" standalone="yes"?>
<Relationships xmlns="http://schemas.openxmlformats.org/package/2006/relationships">
  <Relationship Id="rId2" Type="http://schemas.openxmlformats.org/officeDocument/2006/relationships/notesSlide" Target="../notesSlides/notesSlide12.xml" />
  <Relationship Id="rId1" Type="http://schemas.openxmlformats.org/officeDocument/2006/relationships/slideLayout" Target="../slideLayouts/slideLayout2.xml" />
</Relationships>
</file>

<file path=ppt/slides/_rels/slide13.xml.rels>&#65279;<?xml version="1.0" encoding="utf-8" standalone="yes"?>
<Relationships xmlns="http://schemas.openxmlformats.org/package/2006/relationships">
  <Relationship Id="rId2" Type="http://schemas.openxmlformats.org/officeDocument/2006/relationships/notesSlide" Target="../notesSlides/notesSlide13.xml" />
  <Relationship Id="rId1" Type="http://schemas.openxmlformats.org/officeDocument/2006/relationships/slideLayout" Target="../slideLayouts/slideLayout2.xml" />
</Relationships>
</file>

<file path=ppt/slides/_rels/slide14.xml.rels>&#65279;<?xml version="1.0" encoding="utf-8" standalone="yes"?>
<Relationships xmlns="http://schemas.openxmlformats.org/package/2006/relationships">
  <Relationship Id="rId2" Type="http://schemas.openxmlformats.org/officeDocument/2006/relationships/notesSlide" Target="../notesSlides/notesSlide14.xml" />
  <Relationship Id="rId1" Type="http://schemas.openxmlformats.org/officeDocument/2006/relationships/slideLayout" Target="../slideLayouts/slideLayout2.xml" />
</Relationships>
</file>

<file path=ppt/slides/_rels/slide15.xml.rels>&#65279;<?xml version="1.0" encoding="utf-8" standalone="yes"?>
<Relationships xmlns="http://schemas.openxmlformats.org/package/2006/relationships">
  <Relationship Id="rId2" Type="http://schemas.openxmlformats.org/officeDocument/2006/relationships/notesSlide" Target="../notesSlides/notesSlide15.xml" />
  <Relationship Id="rId1" Type="http://schemas.openxmlformats.org/officeDocument/2006/relationships/slideLayout" Target="../slideLayouts/slideLayout2.xml" />
</Relationships>
</file>

<file path=ppt/slides/_rels/slide16.xml.rels>&#65279;<?xml version="1.0" encoding="utf-8" standalone="yes"?>
<Relationships xmlns="http://schemas.openxmlformats.org/package/2006/relationships">
  <Relationship Id="rId2" Type="http://schemas.openxmlformats.org/officeDocument/2006/relationships/notesSlide" Target="../notesSlides/notesSlide16.xml" />
  <Relationship Id="rId1" Type="http://schemas.openxmlformats.org/officeDocument/2006/relationships/slideLayout" Target="../slideLayouts/slideLayout2.xml" />
</Relationships>
</file>

<file path=ppt/slides/_rels/slide17.xml.rels>&#65279;<?xml version="1.0" encoding="utf-8" standalone="yes"?>
<Relationships xmlns="http://schemas.openxmlformats.org/package/2006/relationships">
  <Relationship Id="rId2" Type="http://schemas.openxmlformats.org/officeDocument/2006/relationships/notesSlide" Target="../notesSlides/notesSlide17.xml" />
  <Relationship Id="rId1" Type="http://schemas.openxmlformats.org/officeDocument/2006/relationships/slideLayout" Target="../slideLayouts/slideLayout2.xml" />
</Relationships>
</file>

<file path=ppt/slides/_rels/slide18.xml.rels>&#65279;<?xml version="1.0" encoding="utf-8" standalone="yes"?>
<Relationships xmlns="http://schemas.openxmlformats.org/package/2006/relationships">
  <Relationship Id="rId2" Type="http://schemas.openxmlformats.org/officeDocument/2006/relationships/notesSlide" Target="../notesSlides/notesSlide18.xml" />
  <Relationship Id="rId1" Type="http://schemas.openxmlformats.org/officeDocument/2006/relationships/slideLayout" Target="../slideLayouts/slideLayout2.xml" />
</Relationships>
</file>

<file path=ppt/slides/_rels/slide19.xml.rels>&#65279;<?xml version="1.0" encoding="utf-8" standalone="yes"?>
<Relationships xmlns="http://schemas.openxmlformats.org/package/2006/relationships">
  <Relationship Id="rId2" Type="http://schemas.openxmlformats.org/officeDocument/2006/relationships/notesSlide" Target="../notesSlides/notesSlide19.xml" />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2.xml" />
</Relationships>
</file>

<file path=ppt/slides/_rels/slide20.xml.rels>&#65279;<?xml version="1.0" encoding="utf-8" standalone="yes"?>
<Relationships xmlns="http://schemas.openxmlformats.org/package/2006/relationships">
  <Relationship Id="rId3" Type="http://schemas.openxmlformats.org/officeDocument/2006/relationships/image" Target="../media/image1.emf" />
  <Relationship Id="rId2" Type="http://schemas.openxmlformats.org/officeDocument/2006/relationships/notesSlide" Target="../notesSlides/notesSlide20.xml" />
  <Relationship Id="rId1" Type="http://schemas.openxmlformats.org/officeDocument/2006/relationships/slideLayout" Target="../slideLayouts/slideLayout2.xml" />
</Relationships>
</file>

<file path=ppt/slides/_rels/slide21.xml.rels>&#65279;<?xml version="1.0" encoding="utf-8" standalone="yes"?>
<Relationships xmlns="http://schemas.openxmlformats.org/package/2006/relationships">
  <Relationship Id="rId2" Type="http://schemas.openxmlformats.org/officeDocument/2006/relationships/notesSlide" Target="../notesSlides/notesSlide21.xml" />
  <Relationship Id="rId1" Type="http://schemas.openxmlformats.org/officeDocument/2006/relationships/slideLayout" Target="../slideLayouts/slideLayout2.xml" />
</Relationships>
</file>

<file path=ppt/slides/_rels/slide22.xml.rels>&#65279;<?xml version="1.0" encoding="utf-8" standalone="yes"?>
<Relationships xmlns="http://schemas.openxmlformats.org/package/2006/relationships">
  <Relationship Id="rId2" Type="http://schemas.openxmlformats.org/officeDocument/2006/relationships/notesSlide" Target="../notesSlides/notesSlide22.xml" />
  <Relationship Id="rId1" Type="http://schemas.openxmlformats.org/officeDocument/2006/relationships/slideLayout" Target="../slideLayouts/slideLayout2.xml" />
</Relationships>
</file>

<file path=ppt/slides/_rels/slide23.xml.rels>&#65279;<?xml version="1.0" encoding="utf-8" standalone="yes"?>
<Relationships xmlns="http://schemas.openxmlformats.org/package/2006/relationships">
  <Relationship Id="rId2" Type="http://schemas.openxmlformats.org/officeDocument/2006/relationships/notesSlide" Target="../notesSlides/notesSlide23.xml" />
  <Relationship Id="rId1" Type="http://schemas.openxmlformats.org/officeDocument/2006/relationships/slideLayout" Target="../slideLayouts/slideLayout2.xml" />
</Relationships>
</file>

<file path=ppt/slides/_rels/slide24.xml.rels>&#65279;<?xml version="1.0" encoding="utf-8" standalone="yes"?>
<Relationships xmlns="http://schemas.openxmlformats.org/package/2006/relationships">
  <Relationship Id="rId2" Type="http://schemas.openxmlformats.org/officeDocument/2006/relationships/notesSlide" Target="../notesSlides/notesSlide24.xml" />
  <Relationship Id="rId1" Type="http://schemas.openxmlformats.org/officeDocument/2006/relationships/slideLayout" Target="../slideLayouts/slideLayout2.xml" />
</Relationships>
</file>

<file path=ppt/slides/_rels/slide2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6.xml.rels>&#65279;<?xml version="1.0" encoding="utf-8" standalone="yes"?>
<Relationships xmlns="http://schemas.openxmlformats.org/package/2006/relationships">
  <Relationship Id="rId2" Type="http://schemas.openxmlformats.org/officeDocument/2006/relationships/notesSlide" Target="../notesSlides/notesSlide25.xml" />
  <Relationship Id="rId1" Type="http://schemas.openxmlformats.org/officeDocument/2006/relationships/slideLayout" Target="../slideLayouts/slideLayout2.xml" />
</Relationships>
</file>

<file path=ppt/slides/_rels/slide27.xml.rels>&#65279;<?xml version="1.0" encoding="utf-8" standalone="yes"?>
<Relationships xmlns="http://schemas.openxmlformats.org/package/2006/relationships">
  <Relationship Id="rId2" Type="http://schemas.openxmlformats.org/officeDocument/2006/relationships/notesSlide" Target="../notesSlides/notesSlide26.xml" />
  <Relationship Id="rId1" Type="http://schemas.openxmlformats.org/officeDocument/2006/relationships/slideLayout" Target="../slideLayouts/slideLayout2.xml" />
</Relationships>
</file>

<file path=ppt/slides/_rels/slide28.xml.rels>&#65279;<?xml version="1.0" encoding="utf-8" standalone="yes"?>
<Relationships xmlns="http://schemas.openxmlformats.org/package/2006/relationships">
  <Relationship Id="rId2" Type="http://schemas.openxmlformats.org/officeDocument/2006/relationships/notesSlide" Target="../notesSlides/notesSlide27.xml" />
  <Relationship Id="rId1" Type="http://schemas.openxmlformats.org/officeDocument/2006/relationships/slideLayout" Target="../slideLayouts/slideLayout2.xml" />
</Relationships>
</file>

<file path=ppt/slides/_rels/slide29.xml.rels>&#65279;<?xml version="1.0" encoding="utf-8" standalone="yes"?>
<Relationships xmlns="http://schemas.openxmlformats.org/package/2006/relationships">
  <Relationship Id="rId2" Type="http://schemas.openxmlformats.org/officeDocument/2006/relationships/notesSlide" Target="../notesSlides/notesSlide28.xml" />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2" Type="http://schemas.openxmlformats.org/officeDocument/2006/relationships/notesSlide" Target="../notesSlides/notesSlide3.xml" />
  <Relationship Id="rId1" Type="http://schemas.openxmlformats.org/officeDocument/2006/relationships/slideLayout" Target="../slideLayouts/slideLayout2.xml" />
</Relationships>
</file>

<file path=ppt/slides/_rels/slide30.xml.rels>&#65279;<?xml version="1.0" encoding="utf-8" standalone="yes"?>
<Relationships xmlns="http://schemas.openxmlformats.org/package/2006/relationships">
  <Relationship Id="rId2" Type="http://schemas.openxmlformats.org/officeDocument/2006/relationships/notesSlide" Target="../notesSlides/notesSlide29.xml" />
  <Relationship Id="rId1" Type="http://schemas.openxmlformats.org/officeDocument/2006/relationships/slideLayout" Target="../slideLayouts/slideLayout2.xml" />
</Relationships>
</file>

<file path=ppt/slides/_rels/slide31.xml.rels>&#65279;<?xml version="1.0" encoding="utf-8" standalone="yes"?>
<Relationships xmlns="http://schemas.openxmlformats.org/package/2006/relationships">
  <Relationship Id="rId2" Type="http://schemas.openxmlformats.org/officeDocument/2006/relationships/notesSlide" Target="../notesSlides/notesSlide30.xml" />
  <Relationship Id="rId1" Type="http://schemas.openxmlformats.org/officeDocument/2006/relationships/slideLayout" Target="../slideLayouts/slideLayout2.xml" />
</Relationships>
</file>

<file path=ppt/slides/_rels/slide32.xml.rels>&#65279;<?xml version="1.0" encoding="utf-8" standalone="yes"?>
<Relationships xmlns="http://schemas.openxmlformats.org/package/2006/relationships">
  <Relationship Id="rId2" Type="http://schemas.openxmlformats.org/officeDocument/2006/relationships/notesSlide" Target="../notesSlides/notesSlide31.xml" />
  <Relationship Id="rId1" Type="http://schemas.openxmlformats.org/officeDocument/2006/relationships/slideLayout" Target="../slideLayouts/slideLayout2.xml" />
</Relationships>
</file>

<file path=ppt/slides/_rels/slide33.xml.rels>&#65279;<?xml version="1.0" encoding="utf-8" standalone="yes"?>
<Relationships xmlns="http://schemas.openxmlformats.org/package/2006/relationships">
  <Relationship Id="rId2" Type="http://schemas.openxmlformats.org/officeDocument/2006/relationships/notesSlide" Target="../notesSlides/notesSlide32.xml" />
  <Relationship Id="rId1" Type="http://schemas.openxmlformats.org/officeDocument/2006/relationships/slideLayout" Target="../slideLayouts/slideLayout2.xml" />
</Relationships>
</file>

<file path=ppt/slides/_rels/slide34.xml.rels>&#65279;<?xml version="1.0" encoding="utf-8" standalone="yes"?>
<Relationships xmlns="http://schemas.openxmlformats.org/package/2006/relationships">
  <Relationship Id="rId2" Type="http://schemas.openxmlformats.org/officeDocument/2006/relationships/notesSlide" Target="../notesSlides/notesSlide33.xml" />
  <Relationship Id="rId1" Type="http://schemas.openxmlformats.org/officeDocument/2006/relationships/slideLayout" Target="../slideLayouts/slideLayout2.xml" />
</Relationships>
</file>

<file path=ppt/slides/_rels/slide35.xml.rels>&#65279;<?xml version="1.0" encoding="utf-8" standalone="yes"?>
<Relationships xmlns="http://schemas.openxmlformats.org/package/2006/relationships">
  <Relationship Id="rId2" Type="http://schemas.openxmlformats.org/officeDocument/2006/relationships/notesSlide" Target="../notesSlides/notesSlide34.xml" />
  <Relationship Id="rId1" Type="http://schemas.openxmlformats.org/officeDocument/2006/relationships/slideLayout" Target="../slideLayouts/slideLayout2.xml" />
</Relationships>
</file>

<file path=ppt/slides/_rels/slide36.xml.rels>&#65279;<?xml version="1.0" encoding="utf-8" standalone="yes"?>
<Relationships xmlns="http://schemas.openxmlformats.org/package/2006/relationships">
  <Relationship Id="rId2" Type="http://schemas.openxmlformats.org/officeDocument/2006/relationships/notesSlide" Target="../notesSlides/notesSlide35.xml" />
  <Relationship Id="rId1" Type="http://schemas.openxmlformats.org/officeDocument/2006/relationships/slideLayout" Target="../slideLayouts/slideLayout2.xml" />
</Relationships>
</file>

<file path=ppt/slides/_rels/slide37.xml.rels>&#65279;<?xml version="1.0" encoding="utf-8" standalone="yes"?>
<Relationships xmlns="http://schemas.openxmlformats.org/package/2006/relationships">
  <Relationship Id="rId2" Type="http://schemas.openxmlformats.org/officeDocument/2006/relationships/notesSlide" Target="../notesSlides/notesSlide36.xml" />
  <Relationship Id="rId1" Type="http://schemas.openxmlformats.org/officeDocument/2006/relationships/slideLayout" Target="../slideLayouts/slideLayout2.xml" />
</Relationships>
</file>

<file path=ppt/slides/_rels/slide38.xml.rels>&#65279;<?xml version="1.0" encoding="utf-8" standalone="yes"?>
<Relationships xmlns="http://schemas.openxmlformats.org/package/2006/relationships">
  <Relationship Id="rId2" Type="http://schemas.openxmlformats.org/officeDocument/2006/relationships/notesSlide" Target="../notesSlides/notesSlide37.xml" />
  <Relationship Id="rId1" Type="http://schemas.openxmlformats.org/officeDocument/2006/relationships/slideLayout" Target="../slideLayouts/slideLayout2.xml" />
</Relationships>
</file>

<file path=ppt/slides/_rels/slide39.xml.rels>&#65279;<?xml version="1.0" encoding="utf-8" standalone="yes"?>
<Relationships xmlns="http://schemas.openxmlformats.org/package/2006/relationships">
  <Relationship Id="rId2" Type="http://schemas.openxmlformats.org/officeDocument/2006/relationships/notesSlide" Target="../notesSlides/notesSlide38.xml" />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2.xml" />
</Relationships>
</file>

<file path=ppt/slides/_rels/slide40.xml.rels>&#65279;<?xml version="1.0" encoding="utf-8" standalone="yes"?>
<Relationships xmlns="http://schemas.openxmlformats.org/package/2006/relationships">
  <Relationship Id="rId2" Type="http://schemas.openxmlformats.org/officeDocument/2006/relationships/notesSlide" Target="../notesSlides/notesSlide39.xml" />
  <Relationship Id="rId1" Type="http://schemas.openxmlformats.org/officeDocument/2006/relationships/slideLayout" Target="../slideLayouts/slideLayout2.xml" />
</Relationships>
</file>

<file path=ppt/slides/_rels/slide41.xml.rels>&#65279;<?xml version="1.0" encoding="utf-8" standalone="yes"?>
<Relationships xmlns="http://schemas.openxmlformats.org/package/2006/relationships">
  <Relationship Id="rId2" Type="http://schemas.openxmlformats.org/officeDocument/2006/relationships/notesSlide" Target="../notesSlides/notesSlide40.xml" />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2" Type="http://schemas.openxmlformats.org/officeDocument/2006/relationships/notesSlide" Target="../notesSlides/notesSlide5.xml" />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2" Type="http://schemas.openxmlformats.org/officeDocument/2006/relationships/notesSlide" Target="../notesSlides/notesSlide6.xml"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3" Type="http://schemas.openxmlformats.org/officeDocument/2006/relationships/image" Target="../media/image1.emf" />
  <Relationship Id="rId2" Type="http://schemas.openxmlformats.org/officeDocument/2006/relationships/notesSlide" Target="../notesSlides/notesSlide7.xml" />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2" Type="http://schemas.openxmlformats.org/officeDocument/2006/relationships/notesSlide" Target="../notesSlides/notesSlide8.xml" />
  <Relationship Id="rId1"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2" Type="http://schemas.openxmlformats.org/officeDocument/2006/relationships/notesSlide" Target="../notesSlides/notesSlide9.xml" />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3A3398-B370-9371-0432-92C211C8ACFA}"/>
              </a:ext>
            </a:extLst>
          </p:cNvPr>
          <p:cNvSpPr>
            <a:spLocks noGrp="1"/>
          </p:cNvSpPr>
          <p:nvPr>
            <p:ph type="ctrTitle"/>
          </p:nvPr>
        </p:nvSpPr>
        <p:spPr>
          <a:xfrm>
            <a:off x="1606659" y="1377718"/>
            <a:ext cx="9144000" cy="2975809"/>
          </a:xfrm>
        </p:spPr>
        <p:txBody>
          <a:bodyPr>
            <a:normAutofit/>
          </a:bodyPr>
          <a:lstStyle/>
          <a:p>
            <a:r>
              <a:rPr lang="ja-JP" altLang="en-US" sz="4800" dirty="0">
                <a:latin typeface="UD デジタル 教科書体 NK-B" panose="02020700000000000000" pitchFamily="18" charset="-128"/>
                <a:ea typeface="UD デジタル 教科書体 NK-B" panose="02020700000000000000" pitchFamily="18" charset="-128"/>
              </a:rPr>
              <a:t>障害支援区分認定調査員</a:t>
            </a:r>
            <a:br>
              <a:rPr lang="en-US" altLang="ja-JP" sz="4800" dirty="0">
                <a:latin typeface="UD デジタル 教科書体 NK-B" panose="02020700000000000000" pitchFamily="18" charset="-128"/>
                <a:ea typeface="UD デジタル 教科書体 NK-B" panose="02020700000000000000" pitchFamily="18" charset="-128"/>
              </a:rPr>
            </a:br>
            <a:r>
              <a:rPr lang="ja-JP" altLang="en-US" sz="4800" dirty="0">
                <a:latin typeface="UD デジタル 教科書体 NK-B" panose="02020700000000000000" pitchFamily="18" charset="-128"/>
                <a:ea typeface="UD デジタル 教科書体 NK-B" panose="02020700000000000000" pitchFamily="18" charset="-128"/>
              </a:rPr>
              <a:t>基礎研修</a:t>
            </a:r>
            <a:br>
              <a:rPr lang="en-US" altLang="ja-JP" dirty="0">
                <a:latin typeface="UD デジタル 教科書体 NK-B" panose="02020700000000000000" pitchFamily="18" charset="-128"/>
                <a:ea typeface="UD デジタル 教科書体 NK-B" panose="02020700000000000000" pitchFamily="18" charset="-128"/>
              </a:rPr>
            </a:br>
            <a:br>
              <a:rPr lang="en-US" altLang="ja-JP" dirty="0">
                <a:latin typeface="UD デジタル 教科書体 NK-B" panose="02020700000000000000" pitchFamily="18" charset="-128"/>
                <a:ea typeface="UD デジタル 教科書体 NK-B" panose="02020700000000000000" pitchFamily="18" charset="-128"/>
              </a:rPr>
            </a:br>
            <a:r>
              <a:rPr lang="ja-JP" altLang="en-US" sz="3200" dirty="0">
                <a:latin typeface="UD デジタル 教科書体 NK-B" panose="02020700000000000000" pitchFamily="18" charset="-128"/>
                <a:ea typeface="UD デジタル 教科書体 NK-B" panose="02020700000000000000" pitchFamily="18" charset="-128"/>
              </a:rPr>
              <a:t>大項目３・４</a:t>
            </a:r>
            <a:endParaRPr kumimoji="1" lang="ja-JP" altLang="en-US" dirty="0">
              <a:latin typeface="UD デジタル 教科書体 NK-B" panose="02020700000000000000" pitchFamily="18" charset="-128"/>
              <a:ea typeface="UD デジタル 教科書体 NK-B" panose="02020700000000000000" pitchFamily="18" charset="-128"/>
            </a:endParaRPr>
          </a:p>
        </p:txBody>
      </p:sp>
      <p:sp>
        <p:nvSpPr>
          <p:cNvPr id="3" name="字幕 2">
            <a:extLst>
              <a:ext uri="{FF2B5EF4-FFF2-40B4-BE49-F238E27FC236}">
                <a16:creationId xmlns:a16="http://schemas.microsoft.com/office/drawing/2014/main" id="{7812733F-9474-B502-C17B-3A8609C78264}"/>
              </a:ext>
            </a:extLst>
          </p:cNvPr>
          <p:cNvSpPr>
            <a:spLocks noGrp="1"/>
          </p:cNvSpPr>
          <p:nvPr>
            <p:ph type="subTitle" idx="1"/>
          </p:nvPr>
        </p:nvSpPr>
        <p:spPr>
          <a:xfrm>
            <a:off x="6178659" y="5355770"/>
            <a:ext cx="6013341" cy="1484103"/>
          </a:xfrm>
        </p:spPr>
        <p:txBody>
          <a:bodyPr anchor="b">
            <a:normAutofit/>
          </a:bodyPr>
          <a:lstStyle/>
          <a:p>
            <a:pPr algn="l"/>
            <a:r>
              <a:rPr kumimoji="1" lang="ja-JP" altLang="en-US" dirty="0">
                <a:latin typeface="UD デジタル 教科書体 NK-B" panose="02020700000000000000" pitchFamily="18" charset="-128"/>
                <a:ea typeface="UD デジタル 教科書体 NK-B" panose="02020700000000000000" pitchFamily="18" charset="-128"/>
              </a:rPr>
              <a:t>天草東地域障がい相談支援センターリーフ　　</a:t>
            </a:r>
            <a:endParaRPr kumimoji="1" lang="en-US" altLang="ja-JP" dirty="0">
              <a:latin typeface="UD デジタル 教科書体 NK-B" panose="02020700000000000000" pitchFamily="18" charset="-128"/>
              <a:ea typeface="UD デジタル 教科書体 NK-B" panose="02020700000000000000" pitchFamily="18" charset="-128"/>
            </a:endParaRPr>
          </a:p>
          <a:p>
            <a:pPr algn="l"/>
            <a:r>
              <a:rPr kumimoji="1" lang="ja-JP" altLang="en-US" dirty="0">
                <a:latin typeface="UD デジタル 教科書体 NK-B" panose="02020700000000000000" pitchFamily="18" charset="-128"/>
                <a:ea typeface="UD デジタル 教科書体 NK-B" panose="02020700000000000000" pitchFamily="18" charset="-128"/>
              </a:rPr>
              <a:t>障がい者支援センターリンク</a:t>
            </a:r>
            <a:endParaRPr kumimoji="1" lang="en-US" altLang="ja-JP" dirty="0">
              <a:latin typeface="UD デジタル 教科書体 NK-B" panose="02020700000000000000" pitchFamily="18" charset="-128"/>
              <a:ea typeface="UD デジタル 教科書体 NK-B" panose="02020700000000000000" pitchFamily="18" charset="-128"/>
            </a:endParaRPr>
          </a:p>
          <a:p>
            <a:pPr algn="l"/>
            <a:r>
              <a:rPr kumimoji="1" lang="ja-JP" altLang="en-US" dirty="0">
                <a:latin typeface="UD デジタル 教科書体 NK-B" panose="02020700000000000000" pitchFamily="18" charset="-128"/>
                <a:ea typeface="UD デジタル 教科書体 NK-B" panose="02020700000000000000" pitchFamily="18" charset="-128"/>
              </a:rPr>
              <a:t>主任相談支援専門員　荒木宗憲</a:t>
            </a:r>
          </a:p>
        </p:txBody>
      </p:sp>
      <p:sp>
        <p:nvSpPr>
          <p:cNvPr id="4" name="字幕 2">
            <a:extLst>
              <a:ext uri="{FF2B5EF4-FFF2-40B4-BE49-F238E27FC236}">
                <a16:creationId xmlns:a16="http://schemas.microsoft.com/office/drawing/2014/main" id="{BB925479-95A6-A695-8523-A5B7AA666F42}"/>
              </a:ext>
            </a:extLst>
          </p:cNvPr>
          <p:cNvSpPr txBox="1">
            <a:spLocks/>
          </p:cNvSpPr>
          <p:nvPr/>
        </p:nvSpPr>
        <p:spPr>
          <a:xfrm>
            <a:off x="4882551" y="92977"/>
            <a:ext cx="7198378" cy="570215"/>
          </a:xfrm>
          <a:prstGeom prst="rect">
            <a:avLst/>
          </a:prstGeom>
        </p:spPr>
        <p:txBody>
          <a:bodyPr vert="horz" lIns="91440" tIns="45720" rIns="91440" bIns="45720" rtlCol="0" anchor="b">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r"/>
            <a:r>
              <a:rPr lang="ja-JP" altLang="en-US" dirty="0">
                <a:latin typeface="UD デジタル 教科書体 NK-B" panose="02020700000000000000" pitchFamily="18" charset="-128"/>
                <a:ea typeface="UD デジタル 教科書体 NK-B" panose="02020700000000000000" pitchFamily="18" charset="-128"/>
              </a:rPr>
              <a:t>令和８年６月１６日（火）　熊本県庁地下大会議室</a:t>
            </a:r>
          </a:p>
        </p:txBody>
      </p:sp>
    </p:spTree>
    <p:extLst>
      <p:ext uri="{BB962C8B-B14F-4D97-AF65-F5344CB8AC3E}">
        <p14:creationId xmlns:p14="http://schemas.microsoft.com/office/powerpoint/2010/main" val="2601248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(3-2)</a:t>
            </a:r>
            <a:r>
              <a:rPr kumimoji="1" lang="ja-JP" altLang="en-US" sz="3600" dirty="0">
                <a:latin typeface="UD デジタル 教科書体 NK-B" panose="02020700000000000000" pitchFamily="18" charset="-128"/>
                <a:ea typeface="UD デジタル 教科書体 NK-B" panose="02020700000000000000" pitchFamily="18" charset="-128"/>
              </a:rPr>
              <a:t>聴力</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849331"/>
            <a:ext cx="11045228" cy="518041"/>
          </a:xfrm>
        </p:spPr>
        <p:txBody>
          <a:bodyPr>
            <a:normAutofit/>
          </a:bodyPr>
          <a:lstStyle/>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a:t>
            </a:r>
            <a:r>
              <a:rPr kumimoji="1" lang="ja-JP" altLang="en-US" sz="2000" b="1" dirty="0">
                <a:latin typeface="UD デジタル 教科書体 NK-B" panose="02020700000000000000" pitchFamily="18" charset="-128"/>
                <a:ea typeface="UD デジタル 教科書体 NK-B" panose="02020700000000000000" pitchFamily="18" charset="-128"/>
              </a:rPr>
              <a:t>聴力（</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音や声が聞こえるかどうか</a:t>
            </a:r>
            <a:r>
              <a:rPr kumimoji="1" lang="ja-JP" altLang="en-US" sz="2000" b="1" dirty="0">
                <a:latin typeface="UD デジタル 教科書体 NK-B" panose="02020700000000000000" pitchFamily="18" charset="-128"/>
                <a:ea typeface="UD デジタル 教科書体 NK-B" panose="02020700000000000000" pitchFamily="18" charset="-128"/>
              </a:rPr>
              <a:t>）について、確認する。</a:t>
            </a:r>
          </a:p>
          <a:p>
            <a:pPr marL="0" indent="0">
              <a:lnSpc>
                <a:spcPct val="120000"/>
              </a:lnSpc>
              <a:buNone/>
            </a:pPr>
            <a:endParaRPr kumimoji="1" lang="ja-JP" altLang="en-US"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endParaRPr kumimoji="1" lang="ja-JP" altLang="en-US" sz="2000" b="1" dirty="0">
              <a:latin typeface="UD デジタル 教科書体 NK-B" panose="02020700000000000000" pitchFamily="18" charset="-128"/>
              <a:ea typeface="UD デジタル 教科書体 NK-B" panose="02020700000000000000" pitchFamily="18" charset="-128"/>
            </a:endParaRPr>
          </a:p>
        </p:txBody>
      </p:sp>
      <p:sp>
        <p:nvSpPr>
          <p:cNvPr id="4" name="四角形: 角を丸くする 3">
            <a:extLst>
              <a:ext uri="{FF2B5EF4-FFF2-40B4-BE49-F238E27FC236}">
                <a16:creationId xmlns:a16="http://schemas.microsoft.com/office/drawing/2014/main" id="{22C2ADDA-A5FD-003A-4315-90C1CB566027}"/>
              </a:ext>
            </a:extLst>
          </p:cNvPr>
          <p:cNvSpPr/>
          <p:nvPr/>
        </p:nvSpPr>
        <p:spPr>
          <a:xfrm>
            <a:off x="573386" y="1609374"/>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
        <p:nvSpPr>
          <p:cNvPr id="8" name="テキスト ボックス 7">
            <a:extLst>
              <a:ext uri="{FF2B5EF4-FFF2-40B4-BE49-F238E27FC236}">
                <a16:creationId xmlns:a16="http://schemas.microsoft.com/office/drawing/2014/main" id="{546A51A8-86E2-7317-8E65-464FEE974726}"/>
              </a:ext>
            </a:extLst>
          </p:cNvPr>
          <p:cNvSpPr txBox="1"/>
          <p:nvPr/>
        </p:nvSpPr>
        <p:spPr>
          <a:xfrm>
            <a:off x="1349656" y="2014591"/>
            <a:ext cx="10349345" cy="4462760"/>
          </a:xfrm>
          <a:prstGeom prst="rect">
            <a:avLst/>
          </a:prstGeom>
          <a:noFill/>
        </p:spPr>
        <p:txBody>
          <a:bodyPr wrap="square">
            <a:spAutoFit/>
          </a:bodyPr>
          <a:lstStyle/>
          <a:p>
            <a:r>
              <a:rPr lang="ja-JP" altLang="en-US" dirty="0">
                <a:latin typeface="UD デジタル 教科書体 N-B" panose="02020700000000000000" pitchFamily="17" charset="-128"/>
                <a:ea typeface="UD デジタル 教科書体 N-B" panose="02020700000000000000" pitchFamily="17" charset="-128"/>
              </a:rPr>
              <a:t>［１．日常生活に支障がない］</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日常生活における会話に支障がなく、普通に聞き取れる場合。</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［２．普通の声がやっと聞き取れる］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普通の声で話すと聞き取りにくく、聞き間違えたりする場合。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［３．かなり大きな声なら何とか聞き取れる］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耳元で大きな声で話したり、耳元で大きな音を立てると何とか聞こえる、あるいは、</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かなり大きな声や音でないと聞こえない場合。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［４．ほとんど聞えない］</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ほとんど聞こえないことが確認できる場合。</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［５．全く聞えない］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全く聞こえないことが確認できる場合。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［６．聞えているのか判断不能］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意思疎通ができず、聞こえているのか、日常生活に支障があるのか判断ができない場合</a:t>
            </a:r>
          </a:p>
        </p:txBody>
      </p:sp>
    </p:spTree>
    <p:extLst>
      <p:ext uri="{BB962C8B-B14F-4D97-AF65-F5344CB8AC3E}">
        <p14:creationId xmlns:p14="http://schemas.microsoft.com/office/powerpoint/2010/main" val="806490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(3-2)</a:t>
            </a:r>
            <a:r>
              <a:rPr kumimoji="1" lang="ja-JP" altLang="en-US" sz="3600" dirty="0">
                <a:latin typeface="UD デジタル 教科書体 NK-B" panose="02020700000000000000" pitchFamily="18" charset="-128"/>
                <a:ea typeface="UD デジタル 教科書体 NK-B" panose="02020700000000000000" pitchFamily="18" charset="-128"/>
              </a:rPr>
              <a:t>聴力</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1581420"/>
            <a:ext cx="11045228" cy="2256289"/>
          </a:xfrm>
        </p:spPr>
        <p:txBody>
          <a:bodyPr>
            <a:normAutofit/>
          </a:bodyPr>
          <a:lstStyle/>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大きな雑音、気が散るようなテレビや音楽がない等、</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調査が可能な状態</a:t>
            </a:r>
            <a:r>
              <a:rPr kumimoji="1" lang="ja-JP" altLang="en-US" sz="2000" b="1" dirty="0">
                <a:latin typeface="UD デジタル 教科書体 NK-B" panose="02020700000000000000" pitchFamily="18" charset="-128"/>
                <a:ea typeface="UD デジタル 教科書体 NK-B" panose="02020700000000000000" pitchFamily="18" charset="-128"/>
              </a:rPr>
              <a:t>で確認する。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「聞こえたり聞こえなかったりする場合」は、「聞こえない状況」に基づき判断し、その詳細を「</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特記</a:t>
            </a:r>
            <a:endParaRPr kumimoji="1" lang="en-US" altLang="ja-JP" sz="2000" b="1" dirty="0">
              <a:solidFill>
                <a:schemeClr val="accent6"/>
              </a:solidFill>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事項</a:t>
            </a:r>
            <a:r>
              <a:rPr kumimoji="1" lang="ja-JP" altLang="en-US" sz="2000" b="1" dirty="0">
                <a:latin typeface="UD デジタル 教科書体 NK-B" panose="02020700000000000000" pitchFamily="18" charset="-128"/>
                <a:ea typeface="UD デジタル 教科書体 NK-B" panose="02020700000000000000" pitchFamily="18" charset="-128"/>
              </a:rPr>
              <a:t>」に記載する。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補聴器</a:t>
            </a:r>
            <a:r>
              <a:rPr kumimoji="1" lang="ja-JP" altLang="en-US" sz="2000" b="1" dirty="0">
                <a:latin typeface="UD デジタル 教科書体 NK-B" panose="02020700000000000000" pitchFamily="18" charset="-128"/>
                <a:ea typeface="UD デジタル 教科書体 NK-B" panose="02020700000000000000" pitchFamily="18" charset="-128"/>
              </a:rPr>
              <a:t>等を使用している場合」は、「</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使用している状</a:t>
            </a:r>
            <a:r>
              <a:rPr kumimoji="1" lang="ja-JP" altLang="en-US" sz="2000" b="1" dirty="0">
                <a:latin typeface="UD デジタル 教科書体 NK-B" panose="02020700000000000000" pitchFamily="18" charset="-128"/>
                <a:ea typeface="UD デジタル 教科書体 NK-B" panose="02020700000000000000" pitchFamily="18" charset="-128"/>
              </a:rPr>
              <a:t>況」に基づき判断する</a:t>
            </a:r>
          </a:p>
          <a:p>
            <a:pPr marL="0" indent="0">
              <a:lnSpc>
                <a:spcPct val="120000"/>
              </a:lnSpc>
              <a:buNone/>
            </a:pPr>
            <a:endParaRPr kumimoji="1" lang="ja-JP" altLang="en-US" sz="2000" b="1" dirty="0">
              <a:latin typeface="UD デジタル 教科書体 NK-B" panose="02020700000000000000" pitchFamily="18" charset="-128"/>
              <a:ea typeface="UD デジタル 教科書体 NK-B" panose="02020700000000000000" pitchFamily="18" charset="-128"/>
            </a:endParaRPr>
          </a:p>
        </p:txBody>
      </p:sp>
      <p:sp>
        <p:nvSpPr>
          <p:cNvPr id="4" name="四角形: 角を丸くする 3">
            <a:extLst>
              <a:ext uri="{FF2B5EF4-FFF2-40B4-BE49-F238E27FC236}">
                <a16:creationId xmlns:a16="http://schemas.microsoft.com/office/drawing/2014/main" id="{22C2ADDA-A5FD-003A-4315-90C1CB566027}"/>
              </a:ext>
            </a:extLst>
          </p:cNvPr>
          <p:cNvSpPr/>
          <p:nvPr/>
        </p:nvSpPr>
        <p:spPr>
          <a:xfrm>
            <a:off x="333950" y="942004"/>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Tree>
    <p:extLst>
      <p:ext uri="{BB962C8B-B14F-4D97-AF65-F5344CB8AC3E}">
        <p14:creationId xmlns:p14="http://schemas.microsoft.com/office/powerpoint/2010/main" val="2889187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(3-3)</a:t>
            </a:r>
            <a:r>
              <a:rPr kumimoji="1" lang="ja-JP" altLang="en-US" sz="3600" dirty="0">
                <a:latin typeface="UD デジタル 教科書体 NK-B" panose="02020700000000000000" pitchFamily="18" charset="-128"/>
                <a:ea typeface="UD デジタル 教科書体 NK-B" panose="02020700000000000000" pitchFamily="18" charset="-128"/>
              </a:rPr>
              <a:t>コミュニケーション</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680941" y="879483"/>
            <a:ext cx="10830117" cy="515130"/>
          </a:xfrm>
        </p:spPr>
        <p:txBody>
          <a:bodyPr>
            <a:normAutofit/>
          </a:bodyPr>
          <a:lstStyle/>
          <a:p>
            <a:pPr marL="0" indent="0">
              <a:lnSpc>
                <a:spcPct val="120000"/>
              </a:lnSpc>
              <a:buNone/>
            </a:pPr>
            <a:r>
              <a:rPr kumimoji="1" lang="ja-JP" altLang="en-US" sz="1800" b="1" dirty="0">
                <a:latin typeface="UD デジタル 教科書体 NK-B" panose="02020700000000000000" pitchFamily="18" charset="-128"/>
                <a:ea typeface="UD デジタル 教科書体 NK-B" panose="02020700000000000000" pitchFamily="18" charset="-128"/>
              </a:rPr>
              <a:t>■家族や友人、支援者等とのコミュニケーション（意思疎通）ができるかどうか、その方法について、確認する。</a:t>
            </a:r>
            <a:endParaRPr kumimoji="1" lang="en-US" altLang="ja-JP" sz="1800" b="1" dirty="0">
              <a:latin typeface="UD デジタル 教科書体 NK-B" panose="02020700000000000000" pitchFamily="18" charset="-128"/>
              <a:ea typeface="UD デジタル 教科書体 NK-B" panose="02020700000000000000" pitchFamily="18" charset="-128"/>
            </a:endParaRPr>
          </a:p>
        </p:txBody>
      </p:sp>
      <p:sp>
        <p:nvSpPr>
          <p:cNvPr id="4" name="四角形: 角を丸くする 3">
            <a:extLst>
              <a:ext uri="{FF2B5EF4-FFF2-40B4-BE49-F238E27FC236}">
                <a16:creationId xmlns:a16="http://schemas.microsoft.com/office/drawing/2014/main" id="{502C54CE-3A3D-0B83-B270-2B1251517023}"/>
              </a:ext>
            </a:extLst>
          </p:cNvPr>
          <p:cNvSpPr/>
          <p:nvPr/>
        </p:nvSpPr>
        <p:spPr>
          <a:xfrm>
            <a:off x="394489" y="1371177"/>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
        <p:nvSpPr>
          <p:cNvPr id="8" name="テキスト ボックス 7">
            <a:extLst>
              <a:ext uri="{FF2B5EF4-FFF2-40B4-BE49-F238E27FC236}">
                <a16:creationId xmlns:a16="http://schemas.microsoft.com/office/drawing/2014/main" id="{5C70432C-A55E-9746-0C92-8426B8970C03}"/>
              </a:ext>
            </a:extLst>
          </p:cNvPr>
          <p:cNvSpPr txBox="1"/>
          <p:nvPr/>
        </p:nvSpPr>
        <p:spPr>
          <a:xfrm>
            <a:off x="1010019" y="1824230"/>
            <a:ext cx="10830117" cy="4924425"/>
          </a:xfrm>
          <a:prstGeom prst="rect">
            <a:avLst/>
          </a:prstGeom>
          <a:noFill/>
        </p:spPr>
        <p:txBody>
          <a:bodyPr wrap="square">
            <a:spAutoFit/>
          </a:bodyPr>
          <a:lstStyle/>
          <a:p>
            <a:r>
              <a:rPr lang="ja-JP" altLang="en-US" dirty="0">
                <a:latin typeface="UD デジタル 教科書体 N-B" panose="02020700000000000000" pitchFamily="17" charset="-128"/>
                <a:ea typeface="UD デジタル 教科書体 N-B" panose="02020700000000000000" pitchFamily="17" charset="-128"/>
              </a:rPr>
              <a:t>［１．日常生活に支障がない］</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日常生活におけるコミュニケーションに支障がない場合。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［２．特定の者であればコミュニケーションできる］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特定の者であればコニュニケーションできる場合。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特定の話題や状況であればコミュニケーションできる場合。</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［３．会話以外の方法でコミュニケーションできる］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音声言語による会話ではコミュニケーションできないため、手話や筆談、メール、意思伝達装置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等でコミュニケーションする場合。</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［４．独自の方法でコミュニケーションできる］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独自の方法（本人独特の身振りや仕草）でコミュニケーションする場合。</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重度肢体不自由のため、まばたき等でコミュニケーションする場合。</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盲ろう（視覚と聴覚の重複障害）のため、触手話や指点字等でコミュニケーションする場合。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sz="1000"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［５．コミュニケーションできない］</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重度の知的障害、精神障害や意識障害等のため、コミュニケーションできない場合。</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コミュニケーションできているかどうか判断できない場合</a:t>
            </a:r>
          </a:p>
        </p:txBody>
      </p:sp>
    </p:spTree>
    <p:extLst>
      <p:ext uri="{BB962C8B-B14F-4D97-AF65-F5344CB8AC3E}">
        <p14:creationId xmlns:p14="http://schemas.microsoft.com/office/powerpoint/2010/main" val="2000871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(3-3)</a:t>
            </a:r>
            <a:r>
              <a:rPr kumimoji="1" lang="ja-JP" altLang="en-US" sz="3600" dirty="0">
                <a:latin typeface="UD デジタル 教科書体 NK-B" panose="02020700000000000000" pitchFamily="18" charset="-128"/>
                <a:ea typeface="UD デジタル 教科書体 NK-B" panose="02020700000000000000" pitchFamily="18" charset="-128"/>
              </a:rPr>
              <a:t>コミュニケーション</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766138" y="1253571"/>
            <a:ext cx="11045228" cy="4544840"/>
          </a:xfrm>
        </p:spPr>
        <p:txBody>
          <a:bodyPr>
            <a:normAutofit fontScale="62500" lnSpcReduction="20000"/>
          </a:bodyPr>
          <a:lstStyle/>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「できたりできなかったりする場合」は、「できない状況」に基づき判断する。なお、「できない状況」に基づく</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判断は、運動機能の低下に限らず、</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・「知的障害、精神障害や発達障害による行動上の障害（意欲低下や多動等）」や「内部障害や難病等</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の筋力低下や易疲労感」等によって「できない場合」</a:t>
            </a: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・「慣れていない状況や初めての場所」等では「できない場合」</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を含めて判断する。</a:t>
            </a: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「障害の状態や難病等の症状に変化がある場合」や「視覚障害や盲重複障害、聴覚障害やろう重複障害に</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より意思決定のためには</a:t>
            </a:r>
            <a:r>
              <a:rPr kumimoji="1" lang="ja-JP" altLang="en-US" b="1" dirty="0">
                <a:solidFill>
                  <a:schemeClr val="accent6"/>
                </a:solidFill>
                <a:latin typeface="UD デジタル 教科書体 NK-B" panose="02020700000000000000" pitchFamily="18" charset="-128"/>
                <a:ea typeface="UD デジタル 教科書体 NK-B" panose="02020700000000000000" pitchFamily="18" charset="-128"/>
              </a:rPr>
              <a:t>情報提供等の支援を必要とする場合</a:t>
            </a:r>
            <a:r>
              <a:rPr kumimoji="1" lang="ja-JP" altLang="en-US" b="1" dirty="0">
                <a:latin typeface="UD デジタル 教科書体 NK-B" panose="02020700000000000000" pitchFamily="18" charset="-128"/>
                <a:ea typeface="UD デジタル 教科書体 NK-B" panose="02020700000000000000" pitchFamily="18" charset="-128"/>
              </a:rPr>
              <a:t>」、「知的障害、精神障害や発達障害により</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調査項目に関する意思決定が困難な場合」は「支援が必要な状態」に基づき判断する。</a:t>
            </a: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solidFill>
                  <a:schemeClr val="accent6"/>
                </a:solidFill>
                <a:latin typeface="UD デジタル 教科書体 NK-B" panose="02020700000000000000" pitchFamily="18" charset="-128"/>
                <a:ea typeface="UD デジタル 教科書体 NK-B" panose="02020700000000000000" pitchFamily="18" charset="-128"/>
              </a:rPr>
              <a:t>補装具等</a:t>
            </a:r>
            <a:r>
              <a:rPr kumimoji="1" lang="ja-JP" altLang="en-US" b="1" dirty="0">
                <a:latin typeface="UD デジタル 教科書体 NK-B" panose="02020700000000000000" pitchFamily="18" charset="-128"/>
                <a:ea typeface="UD デジタル 教科書体 NK-B" panose="02020700000000000000" pitchFamily="18" charset="-128"/>
              </a:rPr>
              <a:t>の福祉用具を使用している場合」は、「</a:t>
            </a:r>
            <a:r>
              <a:rPr kumimoji="1" lang="ja-JP" altLang="en-US" b="1" dirty="0">
                <a:solidFill>
                  <a:schemeClr val="accent6"/>
                </a:solidFill>
                <a:latin typeface="UD デジタル 教科書体 NK-B" panose="02020700000000000000" pitchFamily="18" charset="-128"/>
                <a:ea typeface="UD デジタル 教科書体 NK-B" panose="02020700000000000000" pitchFamily="18" charset="-128"/>
              </a:rPr>
              <a:t>使用している状況</a:t>
            </a:r>
            <a:r>
              <a:rPr kumimoji="1" lang="ja-JP" altLang="en-US" b="1" dirty="0">
                <a:latin typeface="UD デジタル 教科書体 NK-B" panose="02020700000000000000" pitchFamily="18" charset="-128"/>
                <a:ea typeface="UD デジタル 教科書体 NK-B" panose="02020700000000000000" pitchFamily="18" charset="-128"/>
              </a:rPr>
              <a:t>」に基づき判断する。</a:t>
            </a:r>
          </a:p>
          <a:p>
            <a:pPr marL="0" indent="0">
              <a:lnSpc>
                <a:spcPts val="2000"/>
              </a:lnSpc>
              <a:buNone/>
            </a:pPr>
            <a:r>
              <a:rPr kumimoji="1" lang="ja-JP" altLang="en-US" b="1" dirty="0">
                <a:latin typeface="UD デジタル 教科書体 NK-B" panose="02020700000000000000" pitchFamily="18" charset="-128"/>
                <a:ea typeface="UD デジタル 教科書体 NK-B" panose="02020700000000000000" pitchFamily="18" charset="-128"/>
              </a:rPr>
              <a:t>○ 「できたりできなかったりする場合」や「障害の状態や難病等の症状に変化がある場合」は、その頻度や支援の</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詳細な状況を「</a:t>
            </a:r>
            <a:r>
              <a:rPr kumimoji="1" lang="ja-JP" altLang="en-US" b="1" dirty="0">
                <a:solidFill>
                  <a:schemeClr val="accent6"/>
                </a:solidFill>
                <a:latin typeface="UD デジタル 教科書体 NK-B" panose="02020700000000000000" pitchFamily="18" charset="-128"/>
                <a:ea typeface="UD デジタル 教科書体 NK-B" panose="02020700000000000000" pitchFamily="18" charset="-128"/>
              </a:rPr>
              <a:t>特記事項</a:t>
            </a:r>
            <a:r>
              <a:rPr kumimoji="1" lang="ja-JP" altLang="en-US" b="1" dirty="0">
                <a:latin typeface="UD デジタル 教科書体 NK-B" panose="02020700000000000000" pitchFamily="18" charset="-128"/>
                <a:ea typeface="UD デジタル 教科書体 NK-B" panose="02020700000000000000" pitchFamily="18" charset="-128"/>
              </a:rPr>
              <a:t>」に記載する。</a:t>
            </a:r>
          </a:p>
        </p:txBody>
      </p:sp>
      <p:sp>
        <p:nvSpPr>
          <p:cNvPr id="4" name="四角形: 角を丸くする 3">
            <a:extLst>
              <a:ext uri="{FF2B5EF4-FFF2-40B4-BE49-F238E27FC236}">
                <a16:creationId xmlns:a16="http://schemas.microsoft.com/office/drawing/2014/main" id="{502C54CE-3A3D-0B83-B270-2B1251517023}"/>
              </a:ext>
            </a:extLst>
          </p:cNvPr>
          <p:cNvSpPr/>
          <p:nvPr/>
        </p:nvSpPr>
        <p:spPr>
          <a:xfrm>
            <a:off x="380634" y="847201"/>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
        <p:nvSpPr>
          <p:cNvPr id="6" name="テキスト ボックス 5">
            <a:extLst>
              <a:ext uri="{FF2B5EF4-FFF2-40B4-BE49-F238E27FC236}">
                <a16:creationId xmlns:a16="http://schemas.microsoft.com/office/drawing/2014/main" id="{73EEDFFA-66DF-B9A6-1FB2-D13F0ACFF288}"/>
              </a:ext>
            </a:extLst>
          </p:cNvPr>
          <p:cNvSpPr txBox="1"/>
          <p:nvPr/>
        </p:nvSpPr>
        <p:spPr>
          <a:xfrm>
            <a:off x="913034" y="5837873"/>
            <a:ext cx="10361218" cy="923330"/>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特定の者であれば、会話以外の方法でコミュニケーションができる場合</a:t>
            </a:r>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といったように、</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選択肢２と選択肢３が重複する状況の場合は、「３．会話以外の方法でコミュニケーションでき</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る」を選択するとともに、日常生活の状況等を特記事項に記載する。</a:t>
            </a:r>
          </a:p>
        </p:txBody>
      </p:sp>
    </p:spTree>
    <p:extLst>
      <p:ext uri="{BB962C8B-B14F-4D97-AF65-F5344CB8AC3E}">
        <p14:creationId xmlns:p14="http://schemas.microsoft.com/office/powerpoint/2010/main" val="37574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(3-4)</a:t>
            </a:r>
            <a:r>
              <a:rPr kumimoji="1" lang="ja-JP" altLang="en-US" sz="3600" dirty="0">
                <a:latin typeface="UD デジタル 教科書体 NK-B" panose="02020700000000000000" pitchFamily="18" charset="-128"/>
                <a:ea typeface="UD デジタル 教科書体 NK-B" panose="02020700000000000000" pitchFamily="18" charset="-128"/>
              </a:rPr>
              <a:t>説明の理解</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941560"/>
            <a:ext cx="11045228" cy="619711"/>
          </a:xfrm>
        </p:spPr>
        <p:txBody>
          <a:bodyPr>
            <a:normAutofit/>
          </a:bodyPr>
          <a:lstStyle/>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家族や友人、支援者等からの説明を理解できるかどうかについて、確認する。</a:t>
            </a:r>
          </a:p>
        </p:txBody>
      </p:sp>
      <p:sp>
        <p:nvSpPr>
          <p:cNvPr id="4" name="四角形: 角を丸くする 3">
            <a:extLst>
              <a:ext uri="{FF2B5EF4-FFF2-40B4-BE49-F238E27FC236}">
                <a16:creationId xmlns:a16="http://schemas.microsoft.com/office/drawing/2014/main" id="{9574F88E-3232-5749-1763-C794DBEF4BD5}"/>
              </a:ext>
            </a:extLst>
          </p:cNvPr>
          <p:cNvSpPr/>
          <p:nvPr/>
        </p:nvSpPr>
        <p:spPr>
          <a:xfrm>
            <a:off x="787105" y="1661855"/>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a:extLst>
              <a:ext uri="{FF2B5EF4-FFF2-40B4-BE49-F238E27FC236}">
                <a16:creationId xmlns:a16="http://schemas.microsoft.com/office/drawing/2014/main" id="{6C0D1B78-3C65-9472-DF7A-46BE40A7D7CA}"/>
              </a:ext>
            </a:extLst>
          </p:cNvPr>
          <p:cNvSpPr txBox="1"/>
          <p:nvPr/>
        </p:nvSpPr>
        <p:spPr>
          <a:xfrm>
            <a:off x="1319088" y="2164775"/>
            <a:ext cx="9553824" cy="2308324"/>
          </a:xfrm>
          <a:prstGeom prst="rect">
            <a:avLst/>
          </a:prstGeom>
          <a:noFill/>
        </p:spPr>
        <p:txBody>
          <a:bodyPr wrap="square">
            <a:spAutoFit/>
          </a:bodyPr>
          <a:lstStyle/>
          <a:p>
            <a:r>
              <a:rPr lang="ja-JP" altLang="en-US" dirty="0">
                <a:latin typeface="UD デジタル 教科書体 N-B" panose="02020700000000000000" pitchFamily="17" charset="-128"/>
                <a:ea typeface="UD デジタル 教科書体 N-B" panose="02020700000000000000" pitchFamily="17" charset="-128"/>
              </a:rPr>
              <a:t>［１．理解できる］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説明を全て理解し、それに反応（返事、うなづき、無視等）する場合。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［２．理解できない］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説明を全ては理解できず、説明に応じた行動ができない場合。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［３．理解できているか判断できない］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説明を理解できているか判断できない場合</a:t>
            </a:r>
          </a:p>
        </p:txBody>
      </p:sp>
    </p:spTree>
    <p:extLst>
      <p:ext uri="{BB962C8B-B14F-4D97-AF65-F5344CB8AC3E}">
        <p14:creationId xmlns:p14="http://schemas.microsoft.com/office/powerpoint/2010/main" val="3788946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9070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(3-4)</a:t>
            </a:r>
            <a:r>
              <a:rPr kumimoji="1" lang="ja-JP" altLang="en-US" sz="3600" dirty="0">
                <a:latin typeface="UD デジタル 教科書体 NK-B" panose="02020700000000000000" pitchFamily="18" charset="-128"/>
                <a:ea typeface="UD デジタル 教科書体 NK-B" panose="02020700000000000000" pitchFamily="18" charset="-128"/>
              </a:rPr>
              <a:t>説明の理解</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865466" y="1298926"/>
            <a:ext cx="11045228" cy="5468373"/>
          </a:xfrm>
        </p:spPr>
        <p:txBody>
          <a:bodyPr>
            <a:normAutofit/>
          </a:bodyPr>
          <a:lstStyle/>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対象者が使用するコミュニケーション方法</a:t>
            </a:r>
            <a:r>
              <a:rPr kumimoji="1" lang="ja-JP" altLang="en-US" sz="2000" b="1" dirty="0">
                <a:latin typeface="UD デジタル 教科書体 NK-B" panose="02020700000000000000" pitchFamily="18" charset="-128"/>
                <a:ea typeface="UD デジタル 教科書体 NK-B" panose="02020700000000000000" pitchFamily="18" charset="-128"/>
              </a:rPr>
              <a:t>で説明を行った場合に基づいて判断する。</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「できたりできなかったりする場合」は、「できない状況」に基づき判断する。なお、「できない状況」　　</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に基づく判断は、運動機能の低下に限らず、</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・「知的障害、精神障害や発達障害による行動上の障害（意欲低下や多動等）」や「内部障害や難</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病等の筋力低下や易疲労感」等によって「できない場合」</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・「慣れていない状況や初めての場所」等では「できない場合」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を含めて判断する。</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「障害の状態や難病等の症状に変化がある場合」や「視覚障害や盲重複障害、聴覚障害やろう重</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複障害により意思決定のためには</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情報提供等の支援を必要とする場</a:t>
            </a:r>
            <a:r>
              <a:rPr kumimoji="1" lang="ja-JP" altLang="en-US" sz="2000" b="1" dirty="0">
                <a:latin typeface="UD デジタル 教科書体 NK-B" panose="02020700000000000000" pitchFamily="18" charset="-128"/>
                <a:ea typeface="UD デジタル 教科書体 NK-B" panose="02020700000000000000" pitchFamily="18" charset="-128"/>
              </a:rPr>
              <a:t>合」、「知的障害、精神障害や</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発達障害により調査項目に関する意思決定が困難な場合」は「支援が必要な状態」に基づき判断</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する。</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補装具等</a:t>
            </a:r>
            <a:r>
              <a:rPr kumimoji="1" lang="ja-JP" altLang="en-US" sz="2000" b="1" dirty="0">
                <a:latin typeface="UD デジタル 教科書体 NK-B" panose="02020700000000000000" pitchFamily="18" charset="-128"/>
                <a:ea typeface="UD デジタル 教科書体 NK-B" panose="02020700000000000000" pitchFamily="18" charset="-128"/>
              </a:rPr>
              <a:t>の福祉用具を使用している場合」は、「</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使用している状況</a:t>
            </a:r>
            <a:r>
              <a:rPr kumimoji="1" lang="ja-JP" altLang="en-US" sz="2000" b="1" dirty="0">
                <a:latin typeface="UD デジタル 教科書体 NK-B" panose="02020700000000000000" pitchFamily="18" charset="-128"/>
                <a:ea typeface="UD デジタル 教科書体 NK-B" panose="02020700000000000000" pitchFamily="18" charset="-128"/>
              </a:rPr>
              <a:t>」に基づき判断する。</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「できたりできなかったりする場合」や「障害の状態や難病等の症状に変化がある場合」は、その頻</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度や支援の詳細な状況を</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特記事項</a:t>
            </a:r>
            <a:r>
              <a:rPr kumimoji="1" lang="ja-JP" altLang="en-US" sz="2000" b="1" dirty="0">
                <a:latin typeface="UD デジタル 教科書体 NK-B" panose="02020700000000000000" pitchFamily="18" charset="-128"/>
                <a:ea typeface="UD デジタル 教科書体 NK-B" panose="02020700000000000000" pitchFamily="18" charset="-128"/>
              </a:rPr>
              <a:t>」に記載する。</a:t>
            </a:r>
          </a:p>
        </p:txBody>
      </p:sp>
      <p:sp>
        <p:nvSpPr>
          <p:cNvPr id="4" name="四角形: 角を丸くする 3">
            <a:extLst>
              <a:ext uri="{FF2B5EF4-FFF2-40B4-BE49-F238E27FC236}">
                <a16:creationId xmlns:a16="http://schemas.microsoft.com/office/drawing/2014/main" id="{9574F88E-3232-5749-1763-C794DBEF4BD5}"/>
              </a:ext>
            </a:extLst>
          </p:cNvPr>
          <p:cNvSpPr/>
          <p:nvPr/>
        </p:nvSpPr>
        <p:spPr>
          <a:xfrm>
            <a:off x="281306" y="826251"/>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Tree>
    <p:extLst>
      <p:ext uri="{BB962C8B-B14F-4D97-AF65-F5344CB8AC3E}">
        <p14:creationId xmlns:p14="http://schemas.microsoft.com/office/powerpoint/2010/main" val="1798972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(3-5)</a:t>
            </a:r>
            <a:r>
              <a:rPr kumimoji="1" lang="ja-JP" altLang="en-US" sz="3600" dirty="0">
                <a:latin typeface="UD デジタル 教科書体 NK-B" panose="02020700000000000000" pitchFamily="18" charset="-128"/>
                <a:ea typeface="UD デジタル 教科書体 NK-B" panose="02020700000000000000" pitchFamily="18" charset="-128"/>
              </a:rPr>
              <a:t>読み書き</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941561"/>
            <a:ext cx="11045228" cy="418542"/>
          </a:xfrm>
        </p:spPr>
        <p:txBody>
          <a:bodyPr>
            <a:normAutofit/>
          </a:bodyPr>
          <a:lstStyle/>
          <a:p>
            <a:pPr marL="0" indent="0">
              <a:lnSpc>
                <a:spcPct val="120000"/>
              </a:lnSpc>
              <a:buNone/>
            </a:pPr>
            <a:r>
              <a:rPr kumimoji="1" lang="ja-JP" altLang="en-US" sz="1800" b="1" dirty="0">
                <a:latin typeface="UD デジタル 教科書体 NK-B" panose="02020700000000000000" pitchFamily="18" charset="-128"/>
                <a:ea typeface="UD デジタル 教科書体 NK-B" panose="02020700000000000000" pitchFamily="18" charset="-128"/>
              </a:rPr>
              <a:t>読み書き（文章を読むこと、書くこと）について、支援が必要かどうかを確認する。</a:t>
            </a:r>
          </a:p>
        </p:txBody>
      </p:sp>
      <p:sp>
        <p:nvSpPr>
          <p:cNvPr id="4" name="四角形: 角を丸くする 3">
            <a:extLst>
              <a:ext uri="{FF2B5EF4-FFF2-40B4-BE49-F238E27FC236}">
                <a16:creationId xmlns:a16="http://schemas.microsoft.com/office/drawing/2014/main" id="{DA29B555-DA85-43B6-29D2-B366DD103762}"/>
              </a:ext>
            </a:extLst>
          </p:cNvPr>
          <p:cNvSpPr/>
          <p:nvPr/>
        </p:nvSpPr>
        <p:spPr>
          <a:xfrm>
            <a:off x="388811" y="1495021"/>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a:extLst>
              <a:ext uri="{FF2B5EF4-FFF2-40B4-BE49-F238E27FC236}">
                <a16:creationId xmlns:a16="http://schemas.microsoft.com/office/drawing/2014/main" id="{C406491B-72D2-5808-FEC3-B5BE03F9C6EB}"/>
              </a:ext>
            </a:extLst>
          </p:cNvPr>
          <p:cNvSpPr txBox="1"/>
          <p:nvPr/>
        </p:nvSpPr>
        <p:spPr>
          <a:xfrm>
            <a:off x="1004341" y="1913564"/>
            <a:ext cx="10448144" cy="4524315"/>
          </a:xfrm>
          <a:prstGeom prst="rect">
            <a:avLst/>
          </a:prstGeom>
          <a:noFill/>
        </p:spPr>
        <p:txBody>
          <a:bodyPr wrap="square">
            <a:spAutoFit/>
          </a:bodyPr>
          <a:lstStyle/>
          <a:p>
            <a:r>
              <a:rPr lang="ja-JP" altLang="en-US" dirty="0">
                <a:latin typeface="UD デジタル 教科書体 N-B" panose="02020700000000000000" pitchFamily="17" charset="-128"/>
                <a:ea typeface="UD デジタル 教科書体 N-B" panose="02020700000000000000" pitchFamily="17" charset="-128"/>
              </a:rPr>
              <a:t>［１．支援が不要］</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何らかの支援がなくても、「読み書き」の全てを自分で行うことができる場合。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［２．部分的な支援が必要］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「読み書き」の全てを自分で行えるが、見守りや声かけ等の支援（支援者等による対象者の</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身体 に触れない支援）が必要な場合。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「読み書き」の一部を自分で行えないため、部分的に支援（見守りや声かけ等の支援を除</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く）が 必要な場合。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書くことはできないが、パソコン等の代用手段がある場合。 </a:t>
            </a:r>
            <a:endParaRPr lang="en-US" altLang="ja-JP" dirty="0">
              <a:latin typeface="UD デジタル 教科書体 N-B" panose="02020700000000000000" pitchFamily="17" charset="-128"/>
              <a:ea typeface="UD デジタル 教科書体 N-B" panose="02020700000000000000" pitchFamily="17" charset="-128"/>
            </a:endParaRPr>
          </a:p>
          <a:p>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［３．全面的な支援が必要］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「読み書き」の全てを自分で行えないため、全面的に支援（見守りや声かけ等の支援を除</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く）が 必要な場合。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「読み書き」の目的や内容を理解していない場合。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視覚障害や盲重複障害のため、点字等を使用している場合。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学習障害のため、読み書きが困難な場合</a:t>
            </a:r>
          </a:p>
        </p:txBody>
      </p:sp>
    </p:spTree>
    <p:extLst>
      <p:ext uri="{BB962C8B-B14F-4D97-AF65-F5344CB8AC3E}">
        <p14:creationId xmlns:p14="http://schemas.microsoft.com/office/powerpoint/2010/main" val="1127747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3074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(3-5)</a:t>
            </a:r>
            <a:r>
              <a:rPr kumimoji="1" lang="ja-JP" altLang="en-US" sz="3600" dirty="0">
                <a:latin typeface="UD デジタル 教科書体 NK-B" panose="02020700000000000000" pitchFamily="18" charset="-128"/>
                <a:ea typeface="UD デジタル 教科書体 NK-B" panose="02020700000000000000" pitchFamily="18" charset="-128"/>
              </a:rPr>
              <a:t>読み書き</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1180811"/>
            <a:ext cx="11045228" cy="4556337"/>
          </a:xfrm>
        </p:spPr>
        <p:txBody>
          <a:bodyPr>
            <a:normAutofit fontScale="62500" lnSpcReduction="20000"/>
          </a:bodyPr>
          <a:lstStyle/>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「できたりできなかったりする場合」は、「できない状況」に基づき判断する。なお、「できない状況」に基づく</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判断は、運動機能の低下に限らず、</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・「知的障害、精神障害や発達障害による行動上の障害（意欲低下や多動等）」や「内部障害や難病等の</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筋力低下や易疲労感」等によって「できない場合」</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・「慣れていない状況や初めての場所」等では「できない場合」を含めて判断する。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「障害の状態や難病等の症状に変化がある場合」や「視覚障害や盲重複障害、聴覚障害やろう重複障害に</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より意思決定のためには情報提供等の支援を必要とする場合」、「知的障害、精神障害や発達障害により調</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査項目に関する意思決定が困難な場合」は「支援が必要な状態」に基づき判断する。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「補装具等の福祉用具を使用している場合」は、「使用している状況」に基づき判断する。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「できたりできなかったりする場合」や「障害の状態や難病等の症状に変化がある場合」は、その頻度や支援の</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詳細な状況を「特記事項」に記載する。</a:t>
            </a:r>
          </a:p>
          <a:p>
            <a:pPr marL="0" indent="0">
              <a:lnSpc>
                <a:spcPct val="120000"/>
              </a:lnSpc>
              <a:buNone/>
            </a:pPr>
            <a:endParaRPr kumimoji="1" lang="ja-JP" altLang="en-US" b="1" dirty="0">
              <a:latin typeface="UD デジタル 教科書体 NK-B" panose="02020700000000000000" pitchFamily="18" charset="-128"/>
              <a:ea typeface="UD デジタル 教科書体 NK-B" panose="02020700000000000000" pitchFamily="18" charset="-128"/>
            </a:endParaRPr>
          </a:p>
        </p:txBody>
      </p:sp>
      <p:sp>
        <p:nvSpPr>
          <p:cNvPr id="4" name="四角形: 角を丸くする 3">
            <a:extLst>
              <a:ext uri="{FF2B5EF4-FFF2-40B4-BE49-F238E27FC236}">
                <a16:creationId xmlns:a16="http://schemas.microsoft.com/office/drawing/2014/main" id="{DA29B555-DA85-43B6-29D2-B366DD103762}"/>
              </a:ext>
            </a:extLst>
          </p:cNvPr>
          <p:cNvSpPr/>
          <p:nvPr/>
        </p:nvSpPr>
        <p:spPr>
          <a:xfrm>
            <a:off x="195404" y="766076"/>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
        <p:nvSpPr>
          <p:cNvPr id="6" name="テキスト ボックス 5">
            <a:extLst>
              <a:ext uri="{FF2B5EF4-FFF2-40B4-BE49-F238E27FC236}">
                <a16:creationId xmlns:a16="http://schemas.microsoft.com/office/drawing/2014/main" id="{7FEF2CA8-8C29-BB45-9D67-F1237F4EB9AB}"/>
              </a:ext>
            </a:extLst>
          </p:cNvPr>
          <p:cNvSpPr txBox="1"/>
          <p:nvPr/>
        </p:nvSpPr>
        <p:spPr>
          <a:xfrm>
            <a:off x="850175" y="5768477"/>
            <a:ext cx="10491650" cy="923330"/>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◆「単語の読み書き」はできるが、「文章の読み書き」ができない場合は、「文章の読み書き」のた</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めに必要とされる支援の内容を確認することで、「選択肢２又は３」のどちらかを選択するととも</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に、日常生活の状況等を特記事項に記載する。</a:t>
            </a:r>
          </a:p>
        </p:txBody>
      </p:sp>
    </p:spTree>
    <p:extLst>
      <p:ext uri="{BB962C8B-B14F-4D97-AF65-F5344CB8AC3E}">
        <p14:creationId xmlns:p14="http://schemas.microsoft.com/office/powerpoint/2010/main" val="2144250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0" y="0"/>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(3-6)</a:t>
            </a:r>
            <a:r>
              <a:rPr kumimoji="1" lang="ja-JP" altLang="en-US" sz="3600" dirty="0">
                <a:latin typeface="UD デジタル 教科書体 NK-B" panose="02020700000000000000" pitchFamily="18" charset="-128"/>
                <a:ea typeface="UD デジタル 教科書体 NK-B" panose="02020700000000000000" pitchFamily="18" charset="-128"/>
              </a:rPr>
              <a:t>感覚過敏・感覚鈍麻</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329696" y="767552"/>
            <a:ext cx="11666900" cy="4029300"/>
          </a:xfrm>
        </p:spPr>
        <p:txBody>
          <a:bodyPr>
            <a:normAutofit/>
          </a:bodyPr>
          <a:lstStyle/>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感覚過敏・感覚鈍麻（発達障害等に伴う感覚の過敏や鈍麻）の有無を確認する。</a:t>
            </a:r>
          </a:p>
          <a:p>
            <a:pPr marL="0" indent="0">
              <a:lnSpc>
                <a:spcPct val="120000"/>
              </a:lnSpc>
              <a:buNone/>
            </a:pPr>
            <a:r>
              <a:rPr kumimoji="1" lang="en-US" altLang="ja-JP" sz="2000" b="1"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2000" b="1" dirty="0">
                <a:solidFill>
                  <a:srgbClr val="FF0000"/>
                </a:solidFill>
                <a:latin typeface="UD デジタル 教科書体 NK-B" panose="02020700000000000000" pitchFamily="18" charset="-128"/>
                <a:ea typeface="UD デジタル 教科書体 NK-B" panose="02020700000000000000" pitchFamily="18" charset="-128"/>
              </a:rPr>
              <a:t>感覚過敏・感覚鈍麻の例</a:t>
            </a:r>
            <a:r>
              <a:rPr kumimoji="1" lang="en-US" altLang="ja-JP" sz="2000" b="1" dirty="0">
                <a:solidFill>
                  <a:srgbClr val="FF0000"/>
                </a:solidFill>
                <a:latin typeface="UD デジタル 教科書体 NK-B" panose="02020700000000000000" pitchFamily="18" charset="-128"/>
                <a:ea typeface="UD デジタル 教科書体 NK-B" panose="02020700000000000000" pitchFamily="18" charset="-128"/>
              </a:rPr>
              <a:t>】</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・触覚（人との接触をいやがる、服を着られない）</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・視覚（光や色を過剰に感じる、テレビの画面がチカチカする）</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・聴覚（音が過剰に聞こえる、雑音を排除できない）</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・嗅覚（においを過剰に感じる、いい香りでも気分が悪くなる）</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・味覚（特定の味を過剰に感じる、腐った食べ物等を不快に感じない）</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・痛覚（痛みを過剰に感じる、痛みに対して鈍感、火傷をしやすい）</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・温覚（暑い、寒い、冷たいの感覚が鈍い、または過剰に感じる）</a:t>
            </a:r>
          </a:p>
        </p:txBody>
      </p:sp>
      <p:sp>
        <p:nvSpPr>
          <p:cNvPr id="6" name="テキスト ボックス 5">
            <a:extLst>
              <a:ext uri="{FF2B5EF4-FFF2-40B4-BE49-F238E27FC236}">
                <a16:creationId xmlns:a16="http://schemas.microsoft.com/office/drawing/2014/main" id="{21371898-1BAD-A56B-8812-15D220132BF7}"/>
              </a:ext>
            </a:extLst>
          </p:cNvPr>
          <p:cNvSpPr txBox="1"/>
          <p:nvPr/>
        </p:nvSpPr>
        <p:spPr>
          <a:xfrm>
            <a:off x="1026826" y="5384524"/>
            <a:ext cx="6190936" cy="1200329"/>
          </a:xfrm>
          <a:prstGeom prst="rect">
            <a:avLst/>
          </a:prstGeom>
          <a:noFill/>
        </p:spPr>
        <p:txBody>
          <a:bodyPr wrap="square">
            <a:spAutoFit/>
          </a:bodyPr>
          <a:lstStyle/>
          <a:p>
            <a:r>
              <a:rPr lang="ja-JP" altLang="en-US" dirty="0">
                <a:latin typeface="UD デジタル 教科書体 N-B" panose="02020700000000000000" pitchFamily="17" charset="-128"/>
                <a:ea typeface="UD デジタル 教科書体 N-B" panose="02020700000000000000" pitchFamily="17" charset="-128"/>
              </a:rPr>
              <a:t>［１．ない］</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感覚過敏・感覚鈍麻がない場合。 </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［２．ある］</a:t>
            </a:r>
            <a:endParaRPr lang="en-US" altLang="ja-JP" dirty="0">
              <a:latin typeface="UD デジタル 教科書体 N-B" panose="02020700000000000000" pitchFamily="17" charset="-128"/>
              <a:ea typeface="UD デジタル 教科書体 N-B" panose="02020700000000000000" pitchFamily="17" charset="-128"/>
            </a:endParaRPr>
          </a:p>
          <a:p>
            <a:r>
              <a:rPr lang="ja-JP" altLang="en-US" dirty="0">
                <a:latin typeface="UD デジタル 教科書体 N-B" panose="02020700000000000000" pitchFamily="17" charset="-128"/>
                <a:ea typeface="UD デジタル 教科書体 N-B" panose="02020700000000000000" pitchFamily="17" charset="-128"/>
              </a:rPr>
              <a:t>　　○ 感覚過敏・感覚鈍麻が確認できた場合</a:t>
            </a:r>
          </a:p>
        </p:txBody>
      </p:sp>
      <p:sp>
        <p:nvSpPr>
          <p:cNvPr id="7" name="四角形: 角を丸くする 6">
            <a:extLst>
              <a:ext uri="{FF2B5EF4-FFF2-40B4-BE49-F238E27FC236}">
                <a16:creationId xmlns:a16="http://schemas.microsoft.com/office/drawing/2014/main" id="{8582171F-6240-AE36-0443-24F8B4758C68}"/>
              </a:ext>
            </a:extLst>
          </p:cNvPr>
          <p:cNvSpPr/>
          <p:nvPr/>
        </p:nvSpPr>
        <p:spPr>
          <a:xfrm>
            <a:off x="367170" y="4874530"/>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253014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0" y="0"/>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(3-6)</a:t>
            </a:r>
            <a:r>
              <a:rPr kumimoji="1" lang="ja-JP" altLang="en-US" sz="3600" dirty="0">
                <a:latin typeface="UD デジタル 教科書体 NK-B" panose="02020700000000000000" pitchFamily="18" charset="-128"/>
                <a:ea typeface="UD デジタル 教科書体 NK-B" panose="02020700000000000000" pitchFamily="18" charset="-128"/>
              </a:rPr>
              <a:t>感覚過敏・感覚鈍麻</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404647" y="1512720"/>
            <a:ext cx="10987878" cy="1430377"/>
          </a:xfrm>
        </p:spPr>
        <p:txBody>
          <a:bodyPr>
            <a:normAutofit/>
          </a:bodyPr>
          <a:lstStyle/>
          <a:p>
            <a:pPr marL="0" indent="0">
              <a:lnSpc>
                <a:spcPct val="120000"/>
              </a:lnSpc>
              <a:buNone/>
            </a:pPr>
            <a:r>
              <a:rPr kumimoji="1" lang="ja-JP" altLang="en-US" sz="1800" b="1" dirty="0">
                <a:latin typeface="UD デジタル 教科書体 NK-B" panose="02020700000000000000" pitchFamily="18" charset="-128"/>
                <a:ea typeface="UD デジタル 教科書体 NK-B" panose="02020700000000000000" pitchFamily="18" charset="-128"/>
              </a:rPr>
              <a:t>　○ 「感覚過敏・感覚鈍麻があったりなかったりする場合」は、「２．ある」を選択する。</a:t>
            </a:r>
          </a:p>
          <a:p>
            <a:pPr marL="0" indent="0">
              <a:lnSpc>
                <a:spcPct val="120000"/>
              </a:lnSpc>
              <a:buNone/>
            </a:pPr>
            <a:r>
              <a:rPr kumimoji="1" lang="ja-JP" altLang="en-US" sz="1800" b="1" dirty="0">
                <a:latin typeface="UD デジタル 教科書体 NK-B" panose="02020700000000000000" pitchFamily="18" charset="-128"/>
                <a:ea typeface="UD デジタル 教科書体 NK-B" panose="02020700000000000000" pitchFamily="18" charset="-128"/>
              </a:rPr>
              <a:t>　○ 感覚過敏・感覚鈍麻を実際に確認することは難しいため、家族や支援者等から具体的な状態やそ</a:t>
            </a:r>
          </a:p>
          <a:p>
            <a:pPr marL="0" indent="0">
              <a:lnSpc>
                <a:spcPct val="120000"/>
              </a:lnSpc>
              <a:buNone/>
            </a:pPr>
            <a:r>
              <a:rPr kumimoji="1" lang="ja-JP" altLang="en-US" sz="1800" b="1" dirty="0">
                <a:latin typeface="UD デジタル 教科書体 NK-B" panose="02020700000000000000" pitchFamily="18" charset="-128"/>
                <a:ea typeface="UD デジタル 教科書体 NK-B" panose="02020700000000000000" pitchFamily="18" charset="-128"/>
              </a:rPr>
              <a:t>　　　れに対する対応等を聞き取りして、その詳細を「</a:t>
            </a:r>
            <a:r>
              <a:rPr kumimoji="1" lang="ja-JP" altLang="en-US" sz="1800" b="1" dirty="0">
                <a:solidFill>
                  <a:schemeClr val="accent6"/>
                </a:solidFill>
                <a:latin typeface="UD デジタル 教科書体 NK-B" panose="02020700000000000000" pitchFamily="18" charset="-128"/>
                <a:ea typeface="UD デジタル 教科書体 NK-B" panose="02020700000000000000" pitchFamily="18" charset="-128"/>
              </a:rPr>
              <a:t>特記事項</a:t>
            </a:r>
            <a:r>
              <a:rPr kumimoji="1" lang="ja-JP" altLang="en-US" sz="1800" b="1" dirty="0">
                <a:latin typeface="UD デジタル 教科書体 NK-B" panose="02020700000000000000" pitchFamily="18" charset="-128"/>
                <a:ea typeface="UD デジタル 教科書体 NK-B" panose="02020700000000000000" pitchFamily="18" charset="-128"/>
              </a:rPr>
              <a:t>」に記載する。</a:t>
            </a:r>
          </a:p>
        </p:txBody>
      </p:sp>
      <p:sp>
        <p:nvSpPr>
          <p:cNvPr id="4" name="四角形: 角を丸くする 3">
            <a:extLst>
              <a:ext uri="{FF2B5EF4-FFF2-40B4-BE49-F238E27FC236}">
                <a16:creationId xmlns:a16="http://schemas.microsoft.com/office/drawing/2014/main" id="{6884B0AE-D6C4-C0AE-7428-A8BFA633E844}"/>
              </a:ext>
            </a:extLst>
          </p:cNvPr>
          <p:cNvSpPr/>
          <p:nvPr/>
        </p:nvSpPr>
        <p:spPr>
          <a:xfrm>
            <a:off x="404647" y="950641"/>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
        <p:nvSpPr>
          <p:cNvPr id="6" name="テキスト ボックス 5">
            <a:extLst>
              <a:ext uri="{FF2B5EF4-FFF2-40B4-BE49-F238E27FC236}">
                <a16:creationId xmlns:a16="http://schemas.microsoft.com/office/drawing/2014/main" id="{D3E1FD74-DF80-1F2A-D245-6537906A8003}"/>
              </a:ext>
            </a:extLst>
          </p:cNvPr>
          <p:cNvSpPr txBox="1"/>
          <p:nvPr/>
        </p:nvSpPr>
        <p:spPr>
          <a:xfrm>
            <a:off x="1020177" y="3343935"/>
            <a:ext cx="9173134" cy="1200329"/>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調査目的に「発達障害等に伴う感覚の過敏や鈍麻の有無を確認する」とあるが、脊髄損傷など、身体障害に伴う感覚の鈍麻がある場合は、「２．ある」と判断する。ただし、日常生活の状況や、感覚過敏・感覚鈍麻の種類等を特記事項に記載するよう、留意する必要がある</a:t>
            </a:r>
          </a:p>
        </p:txBody>
      </p:sp>
    </p:spTree>
    <p:extLst>
      <p:ext uri="{BB962C8B-B14F-4D97-AF65-F5344CB8AC3E}">
        <p14:creationId xmlns:p14="http://schemas.microsoft.com/office/powerpoint/2010/main" val="292976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71F3E8D-F7F5-161A-316A-D0F7242E30AC}"/>
              </a:ext>
            </a:extLst>
          </p:cNvPr>
          <p:cNvSpPr txBox="1">
            <a:spLocks/>
          </p:cNvSpPr>
          <p:nvPr/>
        </p:nvSpPr>
        <p:spPr>
          <a:xfrm>
            <a:off x="1232338" y="210343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3</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意思疎通等に関連する項目（６項目）</a:t>
            </a:r>
          </a:p>
        </p:txBody>
      </p:sp>
      <p:sp>
        <p:nvSpPr>
          <p:cNvPr id="5" name="タイトル 1">
            <a:extLst>
              <a:ext uri="{FF2B5EF4-FFF2-40B4-BE49-F238E27FC236}">
                <a16:creationId xmlns:a16="http://schemas.microsoft.com/office/drawing/2014/main" id="{4B9434D3-1C9A-38CD-2EDA-E98F1F3A0103}"/>
              </a:ext>
            </a:extLst>
          </p:cNvPr>
          <p:cNvSpPr txBox="1">
            <a:spLocks/>
          </p:cNvSpPr>
          <p:nvPr/>
        </p:nvSpPr>
        <p:spPr>
          <a:xfrm>
            <a:off x="1232338" y="326138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r>
              <a:rPr lang="en-US" altLang="ja-JP" sz="3600" dirty="0">
                <a:latin typeface="UD デジタル 教科書体 NK-B" panose="02020700000000000000" pitchFamily="18" charset="-128"/>
                <a:ea typeface="UD デジタル 教科書体 NK-B" panose="02020700000000000000" pitchFamily="18" charset="-128"/>
              </a:rPr>
              <a:t>34 </a:t>
            </a:r>
            <a:r>
              <a:rPr lang="ja-JP" altLang="en-US" sz="3600" dirty="0">
                <a:latin typeface="UD デジタル 教科書体 NK-B" panose="02020700000000000000" pitchFamily="18" charset="-128"/>
                <a:ea typeface="UD デジタル 教科書体 NK-B" panose="02020700000000000000" pitchFamily="18" charset="-128"/>
              </a:rPr>
              <a:t>項目）</a:t>
            </a:r>
          </a:p>
        </p:txBody>
      </p:sp>
    </p:spTree>
    <p:extLst>
      <p:ext uri="{BB962C8B-B14F-4D97-AF65-F5344CB8AC3E}">
        <p14:creationId xmlns:p14="http://schemas.microsoft.com/office/powerpoint/2010/main" val="4214633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1D77EE-DE86-4DD0-B108-6E049A9D8AF2}"/>
              </a:ext>
            </a:extLst>
          </p:cNvPr>
          <p:cNvSpPr>
            <a:spLocks noGrp="1"/>
          </p:cNvSpPr>
          <p:nvPr>
            <p:ph type="title"/>
          </p:nvPr>
        </p:nvSpPr>
        <p:spPr/>
        <p:txBody>
          <a:bodyPr>
            <a:normAutofit/>
          </a:body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r>
              <a:rPr lang="en-US" altLang="ja-JP" sz="3600" dirty="0">
                <a:latin typeface="UD デジタル 教科書体 NK-B" panose="02020700000000000000" pitchFamily="18" charset="-128"/>
                <a:ea typeface="UD デジタル 教科書体 NK-B" panose="02020700000000000000" pitchFamily="18" charset="-128"/>
              </a:rPr>
              <a:t>34 </a:t>
            </a:r>
            <a:r>
              <a:rPr lang="ja-JP" altLang="en-US" sz="3600" dirty="0">
                <a:latin typeface="UD デジタル 教科書体 NK-B" panose="02020700000000000000" pitchFamily="18" charset="-128"/>
                <a:ea typeface="UD デジタル 教科書体 NK-B" panose="02020700000000000000" pitchFamily="18" charset="-128"/>
              </a:rPr>
              <a:t>項目）</a:t>
            </a:r>
            <a:endParaRPr kumimoji="1" lang="ja-JP" altLang="en-US" sz="3600" dirty="0">
              <a:latin typeface="UD デジタル 教科書体 NK-B" panose="02020700000000000000" pitchFamily="18" charset="-128"/>
              <a:ea typeface="UD デジタル 教科書体 NK-B" panose="02020700000000000000" pitchFamily="18" charset="-128"/>
            </a:endParaRPr>
          </a:p>
        </p:txBody>
      </p:sp>
      <p:sp>
        <p:nvSpPr>
          <p:cNvPr id="3" name="コンテンツ プレースホルダー 2">
            <a:extLst>
              <a:ext uri="{FF2B5EF4-FFF2-40B4-BE49-F238E27FC236}">
                <a16:creationId xmlns:a16="http://schemas.microsoft.com/office/drawing/2014/main" id="{7E5EF70D-C3F5-8A18-BB0C-4E2C42D177C1}"/>
              </a:ext>
            </a:extLst>
          </p:cNvPr>
          <p:cNvSpPr>
            <a:spLocks noGrp="1"/>
          </p:cNvSpPr>
          <p:nvPr>
            <p:ph idx="1"/>
          </p:nvPr>
        </p:nvSpPr>
        <p:spPr>
          <a:xfrm>
            <a:off x="1167983" y="1690688"/>
            <a:ext cx="9040318" cy="2240782"/>
          </a:xfrm>
        </p:spPr>
        <p:txBody>
          <a:bodyPr>
            <a:normAutofit/>
          </a:bodyPr>
          <a:lstStyle/>
          <a:p>
            <a:pPr algn="l"/>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r>
              <a:rPr lang="ja-JP" altLang="en-US"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調査員マニュアル（ダウンロード版）</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P79</a:t>
            </a:r>
            <a:r>
              <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P83</a:t>
            </a:r>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r>
              <a:rPr lang="ja-JP" altLang="en-US"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ハンドブック</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P116</a:t>
            </a:r>
            <a:r>
              <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P131</a:t>
            </a:r>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endParaRPr kumimoji="1" lang="ja-JP" altLang="en-US" dirty="0">
              <a:latin typeface="UD デジタル 教科書体 NK-B" panose="02020700000000000000" pitchFamily="18" charset="-128"/>
              <a:ea typeface="UD デジタル 教科書体 NK-B" panose="02020700000000000000" pitchFamily="18" charset="-128"/>
            </a:endParaRPr>
          </a:p>
        </p:txBody>
      </p:sp>
      <p:pic>
        <p:nvPicPr>
          <p:cNvPr id="5" name="図 4">
            <a:extLst>
              <a:ext uri="{FF2B5EF4-FFF2-40B4-BE49-F238E27FC236}">
                <a16:creationId xmlns:a16="http://schemas.microsoft.com/office/drawing/2014/main" id="{73752787-6AAA-ED49-EAAB-6E09B4FEA3ED}"/>
              </a:ext>
            </a:extLst>
          </p:cNvPr>
          <p:cNvPicPr>
            <a:picLocks noChangeAspect="1"/>
          </p:cNvPicPr>
          <p:nvPr/>
        </p:nvPicPr>
        <p:blipFill>
          <a:blip r:embed="rId3"/>
          <a:stretch>
            <a:fillRect/>
          </a:stretch>
        </p:blipFill>
        <p:spPr>
          <a:xfrm>
            <a:off x="7788596" y="4252093"/>
            <a:ext cx="3896139" cy="2240782"/>
          </a:xfrm>
          <a:prstGeom prst="rect">
            <a:avLst/>
          </a:prstGeom>
        </p:spPr>
      </p:pic>
    </p:spTree>
    <p:extLst>
      <p:ext uri="{BB962C8B-B14F-4D97-AF65-F5344CB8AC3E}">
        <p14:creationId xmlns:p14="http://schemas.microsoft.com/office/powerpoint/2010/main" val="369768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ja-JP" altLang="en-US"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判断基準の確認</a:t>
            </a:r>
            <a:r>
              <a:rPr kumimoji="1" lang="ja-JP" altLang="en-US" sz="3600" dirty="0">
                <a:latin typeface="UD デジタル 教科書体 NK-B" panose="02020700000000000000" pitchFamily="18" charset="-128"/>
                <a:ea typeface="UD デジタル 教科書体 NK-B" panose="02020700000000000000" pitchFamily="18" charset="-128"/>
              </a:rPr>
              <a:t>＞</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0"/>
            <a:ext cx="11045228" cy="5916440"/>
          </a:xfrm>
        </p:spPr>
        <p:txBody>
          <a:bodyPr>
            <a:normAutofit fontScale="70000" lnSpcReduction="20000"/>
          </a:bodyPr>
          <a:lstStyle/>
          <a:p>
            <a:pPr marL="0" indent="0">
              <a:lnSpc>
                <a:spcPct val="120000"/>
              </a:lnSpc>
              <a:buNone/>
            </a:pPr>
            <a:r>
              <a:rPr kumimoji="1" lang="ja-JP" altLang="en-US" sz="4000" b="1" dirty="0">
                <a:latin typeface="UD デジタル 教科書体 NK-B" panose="02020700000000000000" pitchFamily="18" charset="-128"/>
                <a:ea typeface="UD デジタル 教科書体 NK-B" panose="02020700000000000000" pitchFamily="18" charset="-128"/>
              </a:rPr>
              <a:t>調査目的</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日常生活における行動上の障害への支援の必要性の有無と頻度を確認する。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solidFill>
                  <a:srgbClr val="FF0000"/>
                </a:solidFill>
                <a:latin typeface="UD デジタル 教科書体 NK-B" panose="02020700000000000000" pitchFamily="18" charset="-128"/>
                <a:ea typeface="UD デジタル 教科書体 NK-B" panose="02020700000000000000" pitchFamily="18" charset="-128"/>
              </a:rPr>
              <a:t>調査日前の１か月間</a:t>
            </a:r>
            <a:r>
              <a:rPr kumimoji="1" lang="ja-JP" altLang="en-US" b="1" dirty="0">
                <a:latin typeface="UD デジタル 教科書体 NK-B" panose="02020700000000000000" pitchFamily="18" charset="-128"/>
                <a:ea typeface="UD デジタル 教科書体 NK-B" panose="02020700000000000000" pitchFamily="18" charset="-128"/>
              </a:rPr>
              <a:t>について確認する。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場所や場面、接する相手等は問わない。</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solidFill>
                  <a:srgbClr val="FF0000"/>
                </a:solidFill>
                <a:latin typeface="UD デジタル 教科書体 NK-B" panose="02020700000000000000" pitchFamily="18" charset="-128"/>
                <a:ea typeface="UD デジタル 教科書体 NK-B" panose="02020700000000000000" pitchFamily="18" charset="-128"/>
              </a:rPr>
              <a:t>行動上の障害が生じないように行っている支援や配慮、投薬等の頻度を含め判断する。</a:t>
            </a:r>
            <a:r>
              <a:rPr kumimoji="1" lang="ja-JP" altLang="en-US" b="1" dirty="0">
                <a:latin typeface="UD デジタル 教科書体 NK-B" panose="02020700000000000000" pitchFamily="18" charset="-128"/>
                <a:ea typeface="UD デジタル 教科書体 NK-B" panose="02020700000000000000" pitchFamily="18" charset="-128"/>
              </a:rPr>
              <a:t>そのため、</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「行動上の障害が現れた場合」と「行動上の障害が現れないように支援している場合」は同等の</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評価となる。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「障害の状態や難病等の症状に変化がある場合」や「視覚障害や盲重複障害、聴覚障害やろう</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重複障害により意思決定のためには情報提供等の支援を必要とする場合」、「知的障害、精神</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障害や発達障害により調査項目に関する意思決定が困難な場合」は、過去１年間程度の「支援</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b="1" dirty="0">
                <a:latin typeface="UD デジタル 教科書体 NK-B" panose="02020700000000000000" pitchFamily="18" charset="-128"/>
                <a:ea typeface="UD デジタル 教科書体 NK-B" panose="02020700000000000000" pitchFamily="18" charset="-128"/>
              </a:rPr>
              <a:t>　　　</a:t>
            </a:r>
            <a:r>
              <a:rPr kumimoji="1" lang="ja-JP" altLang="en-US" b="1" dirty="0">
                <a:latin typeface="UD デジタル 教科書体 NK-B" panose="02020700000000000000" pitchFamily="18" charset="-128"/>
                <a:ea typeface="UD デジタル 教科書体 NK-B" panose="02020700000000000000" pitchFamily="18" charset="-128"/>
              </a:rPr>
              <a:t>が必要な状態にある１か月間」に基づき判断し、その詳細を「特記事項」に記載する。</a:t>
            </a: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各項目（４</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１～４</a:t>
            </a:r>
            <a:r>
              <a:rPr kumimoji="1" lang="en-US" altLang="ja-JP" b="1" dirty="0">
                <a:latin typeface="UD デジタル 教科書体 NK-B" panose="02020700000000000000" pitchFamily="18" charset="-128"/>
                <a:ea typeface="UD デジタル 教科書体 NK-B" panose="02020700000000000000" pitchFamily="18" charset="-128"/>
              </a:rPr>
              <a:t>-34</a:t>
            </a:r>
            <a:r>
              <a:rPr kumimoji="1" lang="ja-JP" altLang="en-US" b="1" dirty="0">
                <a:latin typeface="UD デジタル 教科書体 NK-B" panose="02020700000000000000" pitchFamily="18" charset="-128"/>
                <a:ea typeface="UD デジタル 教科書体 NK-B" panose="02020700000000000000" pitchFamily="18" charset="-128"/>
              </a:rPr>
              <a:t>）の記載内容は例示であるため、</a:t>
            </a:r>
            <a:r>
              <a:rPr kumimoji="1" lang="ja-JP" altLang="en-US" b="1" dirty="0">
                <a:solidFill>
                  <a:srgbClr val="FF0000"/>
                </a:solidFill>
                <a:latin typeface="UD デジタル 教科書体 NK-B" panose="02020700000000000000" pitchFamily="18" charset="-128"/>
                <a:ea typeface="UD デジタル 教科書体 NK-B" panose="02020700000000000000" pitchFamily="18" charset="-128"/>
              </a:rPr>
              <a:t>同様の状態にあると考えられる場合</a:t>
            </a:r>
            <a:r>
              <a:rPr kumimoji="1" lang="ja-JP" altLang="en-US" b="1" dirty="0">
                <a:latin typeface="UD デジタル 教科書体 NK-B" panose="02020700000000000000" pitchFamily="18" charset="-128"/>
                <a:ea typeface="UD デジタル 教科書体 NK-B" panose="02020700000000000000" pitchFamily="18" charset="-128"/>
              </a:rPr>
              <a:t>は該当</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b="1" dirty="0">
                <a:latin typeface="UD デジタル 教科書体 NK-B" panose="02020700000000000000" pitchFamily="18" charset="-128"/>
                <a:ea typeface="UD デジタル 教科書体 NK-B" panose="02020700000000000000" pitchFamily="18" charset="-128"/>
              </a:rPr>
              <a:t>　　する選択肢を選び、その頻度や程度、支援の詳細な状況を「</a:t>
            </a:r>
            <a:r>
              <a:rPr kumimoji="1" lang="ja-JP" altLang="en-US" b="1" dirty="0">
                <a:solidFill>
                  <a:srgbClr val="FF0000"/>
                </a:solidFill>
                <a:latin typeface="UD デジタル 教科書体 NK-B" panose="02020700000000000000" pitchFamily="18" charset="-128"/>
                <a:ea typeface="UD デジタル 教科書体 NK-B" panose="02020700000000000000" pitchFamily="18" charset="-128"/>
              </a:rPr>
              <a:t>特記事項</a:t>
            </a:r>
            <a:r>
              <a:rPr kumimoji="1" lang="ja-JP" altLang="en-US" b="1" dirty="0">
                <a:latin typeface="UD デジタル 教科書体 NK-B" panose="02020700000000000000" pitchFamily="18" charset="-128"/>
                <a:ea typeface="UD デジタル 教科書体 NK-B" panose="02020700000000000000" pitchFamily="18" charset="-128"/>
              </a:rPr>
              <a:t>」に記載する。</a:t>
            </a:r>
          </a:p>
        </p:txBody>
      </p:sp>
    </p:spTree>
    <p:extLst>
      <p:ext uri="{BB962C8B-B14F-4D97-AF65-F5344CB8AC3E}">
        <p14:creationId xmlns:p14="http://schemas.microsoft.com/office/powerpoint/2010/main" val="1933382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ja-JP" altLang="en-US"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判断基準の確認</a:t>
            </a:r>
            <a:r>
              <a:rPr kumimoji="1" lang="ja-JP" altLang="en-US" sz="3600" dirty="0">
                <a:latin typeface="UD デジタル 教科書体 NK-B" panose="02020700000000000000" pitchFamily="18" charset="-128"/>
                <a:ea typeface="UD デジタル 教科書体 NK-B" panose="02020700000000000000" pitchFamily="18" charset="-128"/>
              </a:rPr>
              <a:t>＞</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1054729" y="850120"/>
            <a:ext cx="10710551" cy="5887199"/>
          </a:xfrm>
        </p:spPr>
        <p:txBody>
          <a:bodyPr>
            <a:normAutofit/>
          </a:bodyPr>
          <a:lstStyle/>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１．支援が不要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○行動上の障害が</a:t>
            </a:r>
            <a:r>
              <a:rPr kumimoji="1" lang="ja-JP" altLang="en-US" sz="2000" u="sng" dirty="0">
                <a:solidFill>
                  <a:schemeClr val="accent6"/>
                </a:solidFill>
                <a:latin typeface="UD デジタル 教科書体 NK-B" panose="02020700000000000000" pitchFamily="18" charset="-128"/>
                <a:ea typeface="UD デジタル 教科書体 NK-B" panose="02020700000000000000" pitchFamily="18" charset="-128"/>
              </a:rPr>
              <a:t>現れる可能性がほとんどない</a:t>
            </a:r>
            <a:r>
              <a:rPr kumimoji="1" lang="ja-JP" altLang="en-US" sz="2000" b="1" dirty="0">
                <a:latin typeface="UD デジタル 教科書体 NK-B" panose="02020700000000000000" pitchFamily="18" charset="-128"/>
                <a:ea typeface="UD デジタル 教科書体 NK-B" panose="02020700000000000000" pitchFamily="18" charset="-128"/>
              </a:rPr>
              <a:t>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２．希に支援が必要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○行動上の障害が現れる可能性があるが、</a:t>
            </a:r>
            <a:r>
              <a:rPr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調査日前の</a:t>
            </a:r>
            <a:r>
              <a:rPr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か月間には表れていない</a:t>
            </a:r>
            <a:r>
              <a:rPr lang="ja-JP" altLang="en-US" sz="2000" b="1" dirty="0">
                <a:latin typeface="UD デジタル 教科書体 NK-B" panose="02020700000000000000" pitchFamily="18" charset="-128"/>
                <a:ea typeface="UD デジタル 教科書体 NK-B" panose="02020700000000000000" pitchFamily="18" charset="-128"/>
              </a:rPr>
              <a:t>場合</a:t>
            </a:r>
            <a:endParaRPr kumimoji="1" lang="ja-JP" altLang="en-US"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３．月に１回以上の支援が必要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か月間に、</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回以上</a:t>
            </a:r>
            <a:r>
              <a:rPr kumimoji="1" lang="ja-JP" altLang="en-US" sz="2000" b="1" dirty="0">
                <a:latin typeface="UD デジタル 教科書体 NK-B" panose="02020700000000000000" pitchFamily="18" charset="-128"/>
                <a:ea typeface="UD デジタル 教科書体 NK-B" panose="02020700000000000000" pitchFamily="18" charset="-128"/>
              </a:rPr>
              <a:t>現れている場合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４．週に１回以上の支援が必要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○調査日前の</a:t>
            </a:r>
            <a:r>
              <a:rPr lang="en-US" altLang="ja-JP" sz="2000" b="1" dirty="0">
                <a:latin typeface="UD デジタル 教科書体 NK-B" panose="02020700000000000000" pitchFamily="18" charset="-128"/>
                <a:ea typeface="UD デジタル 教科書体 NK-B" panose="02020700000000000000" pitchFamily="18" charset="-128"/>
              </a:rPr>
              <a:t>1</a:t>
            </a:r>
            <a:r>
              <a:rPr lang="ja-JP" altLang="en-US" sz="2000" b="1" dirty="0">
                <a:latin typeface="UD デジタル 教科書体 NK-B" panose="02020700000000000000" pitchFamily="18" charset="-128"/>
                <a:ea typeface="UD デジタル 教科書体 NK-B" panose="02020700000000000000" pitchFamily="18" charset="-128"/>
              </a:rPr>
              <a:t>か月間に、</a:t>
            </a:r>
            <a:r>
              <a:rPr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毎週</a:t>
            </a:r>
            <a:r>
              <a:rPr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回以上</a:t>
            </a:r>
            <a:r>
              <a:rPr lang="ja-JP" altLang="en-US" sz="2000" b="1" dirty="0">
                <a:latin typeface="UD デジタル 教科書体 NK-B" panose="02020700000000000000" pitchFamily="18" charset="-128"/>
                <a:ea typeface="UD デジタル 教科書体 NK-B" panose="02020700000000000000" pitchFamily="18" charset="-128"/>
              </a:rPr>
              <a:t>現れている場合</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1</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か月間に、</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回以上現れている週が</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週以上</a:t>
            </a:r>
            <a:r>
              <a:rPr kumimoji="1" lang="ja-JP" altLang="en-US" sz="2000" b="1" dirty="0">
                <a:latin typeface="UD デジタル 教科書体 NK-B" panose="02020700000000000000" pitchFamily="18" charset="-128"/>
                <a:ea typeface="UD デジタル 教科書体 NK-B" panose="02020700000000000000" pitchFamily="18" charset="-128"/>
              </a:rPr>
              <a:t>ある場合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５．ほぼ毎日（週に５日以上の）支援が必要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○調査日前の</a:t>
            </a:r>
            <a:r>
              <a:rPr lang="en-US" altLang="ja-JP" sz="2000" b="1" dirty="0">
                <a:latin typeface="UD デジタル 教科書体 NK-B" panose="02020700000000000000" pitchFamily="18" charset="-128"/>
                <a:ea typeface="UD デジタル 教科書体 NK-B" panose="02020700000000000000" pitchFamily="18" charset="-128"/>
              </a:rPr>
              <a:t>1</a:t>
            </a:r>
            <a:r>
              <a:rPr lang="ja-JP" altLang="en-US" sz="2000" b="1" dirty="0">
                <a:latin typeface="UD デジタル 教科書体 NK-B" panose="02020700000000000000" pitchFamily="18" charset="-128"/>
                <a:ea typeface="UD デジタル 教科書体 NK-B" panose="02020700000000000000" pitchFamily="18" charset="-128"/>
              </a:rPr>
              <a:t>週間に、週</a:t>
            </a:r>
            <a:r>
              <a:rPr lang="en-US" altLang="ja-JP" sz="2000" b="1" dirty="0">
                <a:latin typeface="UD デジタル 教科書体 NK-B" panose="02020700000000000000" pitchFamily="18" charset="-128"/>
                <a:ea typeface="UD デジタル 教科書体 NK-B" panose="02020700000000000000" pitchFamily="18" charset="-128"/>
              </a:rPr>
              <a:t>5</a:t>
            </a:r>
            <a:r>
              <a:rPr lang="ja-JP" altLang="en-US" sz="2000" b="1" dirty="0">
                <a:latin typeface="UD デジタル 教科書体 NK-B" panose="02020700000000000000" pitchFamily="18" charset="-128"/>
                <a:ea typeface="UD デジタル 教科書体 NK-B" panose="02020700000000000000" pitchFamily="18" charset="-128"/>
              </a:rPr>
              <a:t>日以上現れている場合</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○調査日前の</a:t>
            </a:r>
            <a:r>
              <a:rPr kumimoji="1" lang="en-US" altLang="ja-JP" sz="2000" b="1" dirty="0">
                <a:latin typeface="UD デジタル 教科書体 NK-B" panose="02020700000000000000" pitchFamily="18" charset="-128"/>
                <a:ea typeface="UD デジタル 教科書体 NK-B" panose="02020700000000000000" pitchFamily="18" charset="-128"/>
              </a:rPr>
              <a:t>1</a:t>
            </a:r>
            <a:r>
              <a:rPr kumimoji="1" lang="ja-JP" altLang="en-US" sz="2000" b="1" dirty="0">
                <a:latin typeface="UD デジタル 教科書体 NK-B" panose="02020700000000000000" pitchFamily="18" charset="-128"/>
                <a:ea typeface="UD デジタル 教科書体 NK-B" panose="02020700000000000000" pitchFamily="18" charset="-128"/>
              </a:rPr>
              <a:t>か月間に、</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5</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日以上現れている週が</a:t>
            </a:r>
            <a:r>
              <a:rPr kumimoji="1" lang="en-US" altLang="ja-JP" sz="2000" b="1" u="sng" dirty="0">
                <a:solidFill>
                  <a:schemeClr val="accent6"/>
                </a:solidFill>
                <a:latin typeface="UD デジタル 教科書体 NK-B" panose="02020700000000000000" pitchFamily="18" charset="-128"/>
                <a:ea typeface="UD デジタル 教科書体 NK-B" panose="02020700000000000000" pitchFamily="18" charset="-128"/>
              </a:rPr>
              <a:t>2</a:t>
            </a:r>
            <a:r>
              <a:rPr kumimoji="1"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週以上</a:t>
            </a:r>
            <a:r>
              <a:rPr kumimoji="1" lang="ja-JP" altLang="en-US" sz="2000" b="1" dirty="0">
                <a:latin typeface="UD デジタル 教科書体 NK-B" panose="02020700000000000000" pitchFamily="18" charset="-128"/>
                <a:ea typeface="UD デジタル 教科書体 NK-B" panose="02020700000000000000" pitchFamily="18" charset="-128"/>
              </a:rPr>
              <a:t>ある場合</a:t>
            </a:r>
          </a:p>
        </p:txBody>
      </p:sp>
    </p:spTree>
    <p:extLst>
      <p:ext uri="{BB962C8B-B14F-4D97-AF65-F5344CB8AC3E}">
        <p14:creationId xmlns:p14="http://schemas.microsoft.com/office/powerpoint/2010/main" val="2022197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525101" y="851134"/>
            <a:ext cx="10515600" cy="2150533"/>
          </a:xfrm>
        </p:spPr>
        <p:txBody>
          <a:bodyPr>
            <a:normAutofit/>
          </a:bodyPr>
          <a:lstStyle/>
          <a:p>
            <a:pPr>
              <a:lnSpc>
                <a:spcPct val="100000"/>
              </a:lnSpc>
            </a:pPr>
            <a:r>
              <a:rPr kumimoji="1" lang="en-US" altLang="ja-JP" sz="2800" dirty="0">
                <a:latin typeface="UD デジタル 教科書体 NK-B" panose="02020700000000000000" pitchFamily="18" charset="-128"/>
                <a:ea typeface="UD デジタル 教科書体 NK-B" panose="02020700000000000000" pitchFamily="18" charset="-128"/>
              </a:rPr>
              <a:t>(</a:t>
            </a:r>
            <a:r>
              <a:rPr kumimoji="1" lang="ja-JP" altLang="en-US" sz="2800" dirty="0">
                <a:latin typeface="UD デジタル 教科書体 NK-B" panose="02020700000000000000" pitchFamily="18" charset="-128"/>
                <a:ea typeface="UD デジタル 教科書体 NK-B" panose="02020700000000000000" pitchFamily="18" charset="-128"/>
              </a:rPr>
              <a:t>４</a:t>
            </a:r>
            <a:r>
              <a:rPr kumimoji="1" lang="en-US" altLang="ja-JP" sz="2800" dirty="0">
                <a:latin typeface="UD デジタル 教科書体 NK-B" panose="02020700000000000000" pitchFamily="18" charset="-128"/>
                <a:ea typeface="UD デジタル 教科書体 NK-B" panose="02020700000000000000" pitchFamily="18" charset="-128"/>
              </a:rPr>
              <a:t>-</a:t>
            </a:r>
            <a:r>
              <a:rPr kumimoji="1" lang="ja-JP" altLang="en-US" sz="2800" dirty="0">
                <a:latin typeface="UD デジタル 教科書体 NK-B" panose="02020700000000000000" pitchFamily="18" charset="-128"/>
                <a:ea typeface="UD デジタル 教科書体 NK-B" panose="02020700000000000000" pitchFamily="18" charset="-128"/>
              </a:rPr>
              <a:t>１</a:t>
            </a:r>
            <a:r>
              <a:rPr kumimoji="1" lang="en-US" altLang="ja-JP" sz="2800" dirty="0">
                <a:latin typeface="UD デジタル 教科書体 NK-B" panose="02020700000000000000" pitchFamily="18" charset="-128"/>
                <a:ea typeface="UD デジタル 教科書体 NK-B" panose="02020700000000000000" pitchFamily="18" charset="-128"/>
              </a:rPr>
              <a:t>)</a:t>
            </a:r>
            <a:r>
              <a:rPr kumimoji="1" lang="ja-JP" altLang="en-US" sz="2800" dirty="0">
                <a:latin typeface="UD デジタル 教科書体 NK-B" panose="02020700000000000000" pitchFamily="18" charset="-128"/>
                <a:ea typeface="UD デジタル 教科書体 NK-B" panose="02020700000000000000" pitchFamily="18" charset="-128"/>
              </a:rPr>
              <a:t>被害的・拒否的</a:t>
            </a:r>
            <a:br>
              <a:rPr kumimoji="1" lang="ja-JP" altLang="en-US" sz="2000" dirty="0">
                <a:latin typeface="UD デジタル 教科書体 NK-B" panose="02020700000000000000" pitchFamily="18" charset="-128"/>
                <a:ea typeface="UD デジタル 教科書体 NK-B" panose="02020700000000000000" pitchFamily="18" charset="-128"/>
              </a:rPr>
            </a:br>
            <a:r>
              <a:rPr kumimoji="1" lang="ja-JP" altLang="en-US" sz="2000" dirty="0">
                <a:latin typeface="UD デジタル 教科書体 NK-B" panose="02020700000000000000" pitchFamily="18" charset="-128"/>
                <a:ea typeface="UD デジタル 教科書体 NK-B" panose="02020700000000000000" pitchFamily="18" charset="-128"/>
              </a:rPr>
              <a:t>　　○ 実際は盗られていないものを盗られたという等、被害的な思い込みがある場合。</a:t>
            </a:r>
            <a:br>
              <a:rPr kumimoji="1" lang="ja-JP" altLang="en-US" sz="2000" dirty="0">
                <a:latin typeface="UD デジタル 教科書体 NK-B" panose="02020700000000000000" pitchFamily="18" charset="-128"/>
                <a:ea typeface="UD デジタル 教科書体 NK-B" panose="02020700000000000000" pitchFamily="18" charset="-128"/>
              </a:rPr>
            </a:br>
            <a:r>
              <a:rPr kumimoji="1" lang="ja-JP" altLang="en-US" sz="2000" dirty="0">
                <a:latin typeface="UD デジタル 教科書体 NK-B" panose="02020700000000000000" pitchFamily="18" charset="-128"/>
                <a:ea typeface="UD デジタル 教科書体 NK-B" panose="02020700000000000000" pitchFamily="18" charset="-128"/>
              </a:rPr>
              <a:t>　　○ 他者を信頼しない、相手の善意を疑う、話し合いや本人のためになされた提案を受</a:t>
            </a:r>
            <a:br>
              <a:rPr kumimoji="1" lang="en-US" altLang="ja-JP" sz="2000" dirty="0">
                <a:latin typeface="UD デジタル 教科書体 NK-B" panose="02020700000000000000" pitchFamily="18" charset="-128"/>
                <a:ea typeface="UD デジタル 教科書体 NK-B" panose="02020700000000000000" pitchFamily="18" charset="-128"/>
              </a:rPr>
            </a:br>
            <a:r>
              <a:rPr kumimoji="1" lang="ja-JP" altLang="en-US" sz="2000" dirty="0">
                <a:latin typeface="UD デジタル 教科書体 NK-B" panose="02020700000000000000" pitchFamily="18" charset="-128"/>
                <a:ea typeface="UD デジタル 教科書体 NK-B" panose="02020700000000000000" pitchFamily="18" charset="-128"/>
              </a:rPr>
              <a:t>　　　　け入れない等、</a:t>
            </a:r>
            <a:r>
              <a:rPr kumimoji="1" lang="ja-JP" altLang="en-US" sz="2000" dirty="0">
                <a:solidFill>
                  <a:srgbClr val="FF0000"/>
                </a:solidFill>
                <a:latin typeface="UD デジタル 教科書体 NK-B" panose="02020700000000000000" pitchFamily="18" charset="-128"/>
                <a:ea typeface="UD デジタル 教科書体 NK-B" panose="02020700000000000000" pitchFamily="18" charset="-128"/>
              </a:rPr>
              <a:t>他者に対して疑い深く拒否的</a:t>
            </a:r>
            <a:r>
              <a:rPr kumimoji="1" lang="ja-JP" altLang="en-US" sz="2000" dirty="0">
                <a:latin typeface="UD デジタル 教科書体 NK-B" panose="02020700000000000000" pitchFamily="18" charset="-128"/>
                <a:ea typeface="UD デジタル 教科書体 NK-B" panose="02020700000000000000" pitchFamily="18" charset="-128"/>
              </a:rPr>
              <a:t>な場合。</a:t>
            </a:r>
            <a:endParaRPr kumimoji="1" lang="ja-JP" altLang="en-US" sz="22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11" name="タイトル 1">
            <a:extLst>
              <a:ext uri="{FF2B5EF4-FFF2-40B4-BE49-F238E27FC236}">
                <a16:creationId xmlns:a16="http://schemas.microsoft.com/office/drawing/2014/main" id="{87204458-B41D-6A6F-7D3E-97647541CEB3}"/>
              </a:ext>
            </a:extLst>
          </p:cNvPr>
          <p:cNvSpPr txBox="1">
            <a:spLocks/>
          </p:cNvSpPr>
          <p:nvPr/>
        </p:nvSpPr>
        <p:spPr>
          <a:xfrm>
            <a:off x="195404" y="120681"/>
            <a:ext cx="10515600" cy="8208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4" name="テキスト ボックス 3">
            <a:extLst>
              <a:ext uri="{FF2B5EF4-FFF2-40B4-BE49-F238E27FC236}">
                <a16:creationId xmlns:a16="http://schemas.microsoft.com/office/drawing/2014/main" id="{1FEB152A-12D1-319F-6C02-6457F9C87C2C}"/>
              </a:ext>
            </a:extLst>
          </p:cNvPr>
          <p:cNvSpPr txBox="1"/>
          <p:nvPr/>
        </p:nvSpPr>
        <p:spPr>
          <a:xfrm>
            <a:off x="843647" y="2811153"/>
            <a:ext cx="10651667" cy="3693319"/>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◆「被害的」にとは、実際は盗られていないものを盗られたと言う場合など、「実際にはなかった」</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ことを「実際にあったこと」として、被害的な思い込みを持つ場合を想定しており、実際にあった</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ことを誇張する場合は含まない。ただし、その誇張する行為に関して、必要とされる支援の度合い</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に影響があると考えられる場合には、その具体的な状況を特記事項に記載する。</a:t>
            </a:r>
          </a:p>
          <a:p>
            <a:endParaRPr lang="ja-JP" altLang="en-US"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◆「拒否的」にとは、他者に対して疑い深く拒否的である場合を想定しており、提案の内容を</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理解で</a:t>
            </a:r>
            <a:endParaRPr lang="en-US" altLang="ja-JP" dirty="0">
              <a:solidFill>
                <a:schemeClr val="accent6"/>
              </a:solidFill>
              <a:latin typeface="UD デジタル 教科書体 NP-R" panose="02020400000000000000" pitchFamily="18" charset="-128"/>
              <a:ea typeface="UD デジタル 教科書体 NP-R" panose="02020400000000000000" pitchFamily="18" charset="-128"/>
            </a:endParaRPr>
          </a:p>
          <a:p>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　きないために受け入れない場合</a:t>
            </a:r>
            <a:r>
              <a:rPr lang="ja-JP" altLang="en-US" dirty="0">
                <a:latin typeface="UD デジタル 教科書体 NP-R" panose="02020400000000000000" pitchFamily="18" charset="-128"/>
                <a:ea typeface="UD デジタル 教科書体 NP-R" panose="02020400000000000000" pitchFamily="18" charset="-128"/>
              </a:rPr>
              <a:t>は含まない。ただし、提案の内容を理解できないことに関して、必</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要とされる支援の度合いに影響があると考えられる場合には、その具体的な状況を特記事項に記載</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する。</a:t>
            </a:r>
          </a:p>
          <a:p>
            <a:endParaRPr lang="ja-JP" altLang="en-US"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◆「他者に対して疑い深く拒否的な場合」とあるが、疑い深く拒否的な対応をとる</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相手が一部の者に</a:t>
            </a:r>
            <a:endParaRPr lang="en-US" altLang="ja-JP" dirty="0">
              <a:solidFill>
                <a:schemeClr val="accent6"/>
              </a:solidFill>
              <a:latin typeface="UD デジタル 教科書体 NP-R" panose="02020400000000000000" pitchFamily="18" charset="-128"/>
              <a:ea typeface="UD デジタル 教科書体 NP-R" panose="02020400000000000000" pitchFamily="18" charset="-128"/>
            </a:endParaRPr>
          </a:p>
          <a:p>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　特定されている場合</a:t>
            </a:r>
            <a:r>
              <a:rPr lang="ja-JP" altLang="en-US" dirty="0">
                <a:latin typeface="UD デジタル 教科書体 NP-R" panose="02020400000000000000" pitchFamily="18" charset="-128"/>
                <a:ea typeface="UD デジタル 教科書体 NP-R" panose="02020400000000000000" pitchFamily="18" charset="-128"/>
              </a:rPr>
              <a:t>も含まれる。ただし、日常生活の状況（疑い深く拒否的な対応をとる相手が一　</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部の者に特定されていること）等を特記事項に記載するよう、留意する必要がある。</a:t>
            </a:r>
          </a:p>
        </p:txBody>
      </p:sp>
    </p:spTree>
    <p:extLst>
      <p:ext uri="{BB962C8B-B14F-4D97-AF65-F5344CB8AC3E}">
        <p14:creationId xmlns:p14="http://schemas.microsoft.com/office/powerpoint/2010/main" val="3638689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1DC7E18E-CAC9-403A-A792-B480AD6148FC}"/>
              </a:ext>
            </a:extLst>
          </p:cNvPr>
          <p:cNvSpPr txBox="1">
            <a:spLocks/>
          </p:cNvSpPr>
          <p:nvPr/>
        </p:nvSpPr>
        <p:spPr>
          <a:xfrm>
            <a:off x="621671" y="4573013"/>
            <a:ext cx="11045228" cy="11338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endParaRPr lang="ja-JP" altLang="en-US" sz="2000" b="1" dirty="0">
              <a:latin typeface="UD デジタル 教科書体 NK-B" panose="02020700000000000000" pitchFamily="18" charset="-128"/>
              <a:ea typeface="UD デジタル 教科書体 NK-B" panose="02020700000000000000" pitchFamily="18" charset="-128"/>
            </a:endParaRPr>
          </a:p>
        </p:txBody>
      </p:sp>
      <p:sp>
        <p:nvSpPr>
          <p:cNvPr id="6" name="タイトル 1">
            <a:extLst>
              <a:ext uri="{FF2B5EF4-FFF2-40B4-BE49-F238E27FC236}">
                <a16:creationId xmlns:a16="http://schemas.microsoft.com/office/drawing/2014/main" id="{35E3DB8E-65E9-460C-9213-288D848C6453}"/>
              </a:ext>
            </a:extLst>
          </p:cNvPr>
          <p:cNvSpPr txBox="1">
            <a:spLocks/>
          </p:cNvSpPr>
          <p:nvPr/>
        </p:nvSpPr>
        <p:spPr>
          <a:xfrm>
            <a:off x="525101" y="1041144"/>
            <a:ext cx="10515600" cy="13514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800" dirty="0">
                <a:latin typeface="UD デジタル 教科書体 NK-B" panose="02020700000000000000" pitchFamily="18" charset="-128"/>
                <a:ea typeface="UD デジタル 教科書体 NK-B" panose="02020700000000000000" pitchFamily="18" charset="-128"/>
              </a:rPr>
              <a:t>(</a:t>
            </a:r>
            <a:r>
              <a:rPr lang="ja-JP" altLang="en-US" sz="2800" dirty="0">
                <a:latin typeface="UD デジタル 教科書体 NK-B" panose="02020700000000000000" pitchFamily="18" charset="-128"/>
                <a:ea typeface="UD デジタル 教科書体 NK-B" panose="02020700000000000000" pitchFamily="18" charset="-128"/>
              </a:rPr>
              <a:t>４</a:t>
            </a:r>
            <a:r>
              <a:rPr lang="en-US" altLang="ja-JP" sz="2800" dirty="0">
                <a:latin typeface="UD デジタル 教科書体 NK-B" panose="02020700000000000000" pitchFamily="18" charset="-128"/>
                <a:ea typeface="UD デジタル 教科書体 NK-B" panose="02020700000000000000" pitchFamily="18" charset="-128"/>
              </a:rPr>
              <a:t>-2)</a:t>
            </a:r>
            <a:r>
              <a:rPr lang="ja-JP" altLang="en-US" sz="2800" dirty="0">
                <a:latin typeface="UD デジタル 教科書体 NK-B" panose="02020700000000000000" pitchFamily="18" charset="-128"/>
                <a:ea typeface="UD デジタル 教科書体 NK-B" panose="02020700000000000000" pitchFamily="18" charset="-128"/>
              </a:rPr>
              <a:t>作話</a:t>
            </a:r>
            <a:endParaRPr lang="en-US" altLang="ja-JP" sz="28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 事実とは異なる話や、自分に都合の良いような話をする場合。</a:t>
            </a:r>
          </a:p>
        </p:txBody>
      </p:sp>
      <p:sp>
        <p:nvSpPr>
          <p:cNvPr id="7" name="タイトル 1">
            <a:extLst>
              <a:ext uri="{FF2B5EF4-FFF2-40B4-BE49-F238E27FC236}">
                <a16:creationId xmlns:a16="http://schemas.microsoft.com/office/drawing/2014/main" id="{8D46D82F-2582-0AF8-DF5E-F342DEC44867}"/>
              </a:ext>
            </a:extLst>
          </p:cNvPr>
          <p:cNvSpPr txBox="1">
            <a:spLocks/>
          </p:cNvSpPr>
          <p:nvPr/>
        </p:nvSpPr>
        <p:spPr>
          <a:xfrm>
            <a:off x="378797" y="3927344"/>
            <a:ext cx="10515600" cy="10114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en-US" altLang="ja-JP" sz="2800" dirty="0">
                <a:latin typeface="UD デジタル 教科書体 NK-B" panose="02020700000000000000" pitchFamily="18" charset="-128"/>
                <a:ea typeface="UD デジタル 教科書体 NK-B" panose="02020700000000000000" pitchFamily="18" charset="-128"/>
              </a:rPr>
              <a:t>(</a:t>
            </a:r>
            <a:r>
              <a:rPr lang="ja-JP" altLang="en-US" sz="2800" dirty="0">
                <a:latin typeface="UD デジタル 教科書体 NK-B" panose="02020700000000000000" pitchFamily="18" charset="-128"/>
                <a:ea typeface="UD デジタル 教科書体 NK-B" panose="02020700000000000000" pitchFamily="18" charset="-128"/>
              </a:rPr>
              <a:t>４</a:t>
            </a:r>
            <a:r>
              <a:rPr lang="en-US" altLang="ja-JP" sz="2800" dirty="0">
                <a:latin typeface="UD デジタル 教科書体 NK-B" panose="02020700000000000000" pitchFamily="18" charset="-128"/>
                <a:ea typeface="UD デジタル 教科書体 NK-B" panose="02020700000000000000" pitchFamily="18" charset="-128"/>
              </a:rPr>
              <a:t>-</a:t>
            </a:r>
            <a:r>
              <a:rPr lang="ja-JP" altLang="en-US" sz="2800" dirty="0">
                <a:latin typeface="UD デジタル 教科書体 NK-B" panose="02020700000000000000" pitchFamily="18" charset="-128"/>
                <a:ea typeface="UD デジタル 教科書体 NK-B" panose="02020700000000000000" pitchFamily="18" charset="-128"/>
              </a:rPr>
              <a:t>３</a:t>
            </a:r>
            <a:r>
              <a:rPr lang="en-US" altLang="ja-JP" sz="2800" dirty="0">
                <a:latin typeface="UD デジタル 教科書体 NK-B" panose="02020700000000000000" pitchFamily="18" charset="-128"/>
                <a:ea typeface="UD デジタル 教科書体 NK-B" panose="02020700000000000000" pitchFamily="18" charset="-128"/>
              </a:rPr>
              <a:t>)</a:t>
            </a:r>
            <a:r>
              <a:rPr lang="ja-JP" altLang="en-US" sz="2800" dirty="0">
                <a:latin typeface="UD デジタル 教科書体 NK-B" panose="02020700000000000000" pitchFamily="18" charset="-128"/>
                <a:ea typeface="UD デジタル 教科書体 NK-B" panose="02020700000000000000" pitchFamily="18" charset="-128"/>
              </a:rPr>
              <a:t>感情が不安定</a:t>
            </a:r>
            <a:endParaRPr lang="en-US" altLang="ja-JP" sz="2800" dirty="0">
              <a:latin typeface="UD デジタル 教科書体 NK-B" panose="02020700000000000000" pitchFamily="18" charset="-128"/>
              <a:ea typeface="UD デジタル 教科書体 NK-B" panose="02020700000000000000" pitchFamily="18" charset="-128"/>
            </a:endParaRPr>
          </a:p>
          <a:p>
            <a:pPr>
              <a:lnSpc>
                <a:spcPct val="100000"/>
              </a:lnSpc>
            </a:pPr>
            <a:r>
              <a:rPr lang="ja-JP" altLang="en-US" sz="2000" dirty="0">
                <a:latin typeface="UD デジタル 教科書体 NK-B" panose="02020700000000000000" pitchFamily="18" charset="-128"/>
                <a:ea typeface="UD デジタル 教科書体 NK-B" panose="02020700000000000000" pitchFamily="18" charset="-128"/>
              </a:rPr>
              <a:t>　　○ 感情の起伏により、感情が不安定な状態の場合</a:t>
            </a:r>
          </a:p>
        </p:txBody>
      </p:sp>
      <p:sp>
        <p:nvSpPr>
          <p:cNvPr id="11" name="タイトル 1">
            <a:extLst>
              <a:ext uri="{FF2B5EF4-FFF2-40B4-BE49-F238E27FC236}">
                <a16:creationId xmlns:a16="http://schemas.microsoft.com/office/drawing/2014/main" id="{87204458-B41D-6A6F-7D3E-97647541CEB3}"/>
              </a:ext>
            </a:extLst>
          </p:cNvPr>
          <p:cNvSpPr txBox="1">
            <a:spLocks/>
          </p:cNvSpPr>
          <p:nvPr/>
        </p:nvSpPr>
        <p:spPr>
          <a:xfrm>
            <a:off x="195404" y="120681"/>
            <a:ext cx="10515600" cy="8208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15" name="テキスト ボックス 14">
            <a:extLst>
              <a:ext uri="{FF2B5EF4-FFF2-40B4-BE49-F238E27FC236}">
                <a16:creationId xmlns:a16="http://schemas.microsoft.com/office/drawing/2014/main" id="{74DD38FB-A9CE-5BC5-005F-054FF26B682D}"/>
              </a:ext>
            </a:extLst>
          </p:cNvPr>
          <p:cNvSpPr txBox="1"/>
          <p:nvPr/>
        </p:nvSpPr>
        <p:spPr>
          <a:xfrm>
            <a:off x="881203" y="2424220"/>
            <a:ext cx="10272467" cy="923330"/>
          </a:xfrm>
          <a:prstGeom prst="rect">
            <a:avLst/>
          </a:prstGeom>
          <a:noFill/>
          <a:ln w="254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◆「自分に都合の良いような話をする場合」とは話をする相手が</a:t>
            </a:r>
            <a:r>
              <a:rPr kumimoji="1" lang="ja-JP" altLang="en-US" dirty="0">
                <a:solidFill>
                  <a:schemeClr val="accent6"/>
                </a:solidFill>
                <a:latin typeface="UD デジタル 教科書体 NP-R" panose="02020400000000000000" pitchFamily="18" charset="-128"/>
                <a:ea typeface="UD デジタル 教科書体 NP-R" panose="02020400000000000000" pitchFamily="18" charset="-128"/>
              </a:rPr>
              <a:t>一部の者に特定されている場合</a:t>
            </a:r>
            <a:r>
              <a:rPr kumimoji="1" lang="ja-JP" altLang="en-US" dirty="0">
                <a:latin typeface="UD デジタル 教科書体 NP-R" panose="02020400000000000000" pitchFamily="18" charset="-128"/>
                <a:ea typeface="UD デジタル 教科書体 NP-R" panose="02020400000000000000" pitchFamily="18" charset="-128"/>
              </a:rPr>
              <a:t>も</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含まれる。ただし、日常生活の状況（自分に都合の良いような話をする相手が一部の者に特定さ</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れていること）等を特記事項に記載するよう、留意する必要がある。</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
        <p:nvSpPr>
          <p:cNvPr id="17" name="テキスト ボックス 16">
            <a:extLst>
              <a:ext uri="{FF2B5EF4-FFF2-40B4-BE49-F238E27FC236}">
                <a16:creationId xmlns:a16="http://schemas.microsoft.com/office/drawing/2014/main" id="{A2670B2C-5296-3BBE-2B6B-3FB3915C5B46}"/>
              </a:ext>
            </a:extLst>
          </p:cNvPr>
          <p:cNvSpPr txBox="1"/>
          <p:nvPr/>
        </p:nvSpPr>
        <p:spPr>
          <a:xfrm>
            <a:off x="881203" y="5172177"/>
            <a:ext cx="10272467" cy="923330"/>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不安定の程度とは、「何らかの支援が必要となる程度」という理解</a:t>
            </a:r>
            <a:r>
              <a:rPr lang="ja-JP" altLang="en-US" dirty="0">
                <a:latin typeface="UD デジタル 教科書体 NP-R" panose="02020400000000000000" pitchFamily="18" charset="-128"/>
                <a:ea typeface="UD デジタル 教科書体 NP-R" panose="02020400000000000000" pitchFamily="18" charset="-128"/>
              </a:rPr>
              <a:t>でよい</a:t>
            </a:r>
            <a:r>
              <a:rPr kumimoji="1" lang="ja-JP" altLang="en-US" dirty="0">
                <a:latin typeface="UD デジタル 教科書体 NP-R" panose="02020400000000000000" pitchFamily="18" charset="-128"/>
                <a:ea typeface="UD デジタル 教科書体 NP-R" panose="02020400000000000000" pitchFamily="18" charset="-128"/>
              </a:rPr>
              <a:t>。ただし、特に「選択</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肢２～５」のいずれかを選択した場合には、何らかの支援が必要となる具体的な状況を特記事項</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に記載するよう、留意する必要がある。</a:t>
            </a:r>
          </a:p>
        </p:txBody>
      </p:sp>
    </p:spTree>
    <p:extLst>
      <p:ext uri="{BB962C8B-B14F-4D97-AF65-F5344CB8AC3E}">
        <p14:creationId xmlns:p14="http://schemas.microsoft.com/office/powerpoint/2010/main" val="639263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1"/>
            <a:ext cx="11045228" cy="2069864"/>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昼夜逆転</a:t>
            </a:r>
            <a:endParaRPr kumimoji="1"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夜に寝られなかった結果、日中寝てしまう、夜になると活動的となり寝ようとしない等、昼夜の</a:t>
            </a: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生活が逆転することで、日中の生活に支障が生じている場合。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夜間の不眠や活動を改善するため、睡眠薬等を内服している場合。</a:t>
            </a:r>
          </a:p>
        </p:txBody>
      </p:sp>
      <p:sp>
        <p:nvSpPr>
          <p:cNvPr id="4" name="コンテンツ プレースホルダー 2">
            <a:extLst>
              <a:ext uri="{FF2B5EF4-FFF2-40B4-BE49-F238E27FC236}">
                <a16:creationId xmlns:a16="http://schemas.microsoft.com/office/drawing/2014/main" id="{710EE39B-B5A7-BD9D-7E0A-0085F0DA3D04}"/>
              </a:ext>
            </a:extLst>
          </p:cNvPr>
          <p:cNvSpPr txBox="1">
            <a:spLocks/>
          </p:cNvSpPr>
          <p:nvPr/>
        </p:nvSpPr>
        <p:spPr>
          <a:xfrm>
            <a:off x="525101" y="2987041"/>
            <a:ext cx="11045228" cy="10838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５</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暴言暴行</a:t>
            </a:r>
            <a:endParaRPr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言葉による暴力（暴言）と相手を傷つける暴力（暴行）のいずれか、あるいは両方が現れる場合。</a:t>
            </a:r>
          </a:p>
        </p:txBody>
      </p:sp>
      <p:sp>
        <p:nvSpPr>
          <p:cNvPr id="5" name="コンテンツ プレースホルダー 2">
            <a:extLst>
              <a:ext uri="{FF2B5EF4-FFF2-40B4-BE49-F238E27FC236}">
                <a16:creationId xmlns:a16="http://schemas.microsoft.com/office/drawing/2014/main" id="{0901E014-ED4D-95C2-6A19-3F3E0D7FF570}"/>
              </a:ext>
            </a:extLst>
          </p:cNvPr>
          <p:cNvSpPr txBox="1">
            <a:spLocks/>
          </p:cNvSpPr>
          <p:nvPr/>
        </p:nvSpPr>
        <p:spPr>
          <a:xfrm>
            <a:off x="525101" y="4059937"/>
            <a:ext cx="11045228" cy="105946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６</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同じ話をする</a:t>
            </a:r>
            <a:endParaRPr lang="en-US" altLang="ja-JP"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何度も同じ話や同意を求めたり、</a:t>
            </a:r>
            <a:r>
              <a:rPr lang="ja-JP" altLang="en-US" sz="2000" b="1" u="sng" dirty="0">
                <a:solidFill>
                  <a:schemeClr val="accent6"/>
                </a:solidFill>
                <a:latin typeface="UD デジタル 教科書体 NK-B" panose="02020700000000000000" pitchFamily="18" charset="-128"/>
                <a:ea typeface="UD デジタル 教科書体 NK-B" panose="02020700000000000000" pitchFamily="18" charset="-128"/>
              </a:rPr>
              <a:t>独語</a:t>
            </a:r>
            <a:r>
              <a:rPr lang="ja-JP" altLang="en-US" sz="2000" b="1" dirty="0">
                <a:latin typeface="UD デジタル 教科書体 NK-B" panose="02020700000000000000" pitchFamily="18" charset="-128"/>
                <a:ea typeface="UD デジタル 教科書体 NK-B" panose="02020700000000000000" pitchFamily="18" charset="-128"/>
              </a:rPr>
              <a:t>を繰り返す場合。</a:t>
            </a:r>
          </a:p>
        </p:txBody>
      </p:sp>
      <p:sp>
        <p:nvSpPr>
          <p:cNvPr id="6"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5131594"/>
            <a:ext cx="11045228" cy="16544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７</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大声・奇声を出す</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周囲が驚いたり、他者が迷惑となるような大声や奇声を出す場合。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物などを使って</a:t>
            </a:r>
            <a:r>
              <a:rPr lang="ja-JP" altLang="en-US" sz="2000" u="sng" dirty="0">
                <a:solidFill>
                  <a:schemeClr val="accent6"/>
                </a:solidFill>
                <a:latin typeface="UD デジタル 教科書体 NK-B" panose="02020700000000000000" pitchFamily="18" charset="-128"/>
                <a:ea typeface="UD デジタル 教科書体 NK-B" panose="02020700000000000000" pitchFamily="18" charset="-128"/>
              </a:rPr>
              <a:t>周囲に不快な音</a:t>
            </a:r>
            <a:r>
              <a:rPr lang="ja-JP" altLang="en-US" sz="2000" b="1" dirty="0">
                <a:latin typeface="UD デジタル 教科書体 NK-B" panose="02020700000000000000" pitchFamily="18" charset="-128"/>
                <a:ea typeface="UD デジタル 教科書体 NK-B" panose="02020700000000000000" pitchFamily="18" charset="-128"/>
              </a:rPr>
              <a:t>を立てる場合を含む。</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7" name="タイトル 1">
            <a:extLst>
              <a:ext uri="{FF2B5EF4-FFF2-40B4-BE49-F238E27FC236}">
                <a16:creationId xmlns:a16="http://schemas.microsoft.com/office/drawing/2014/main" id="{85F29F69-D17D-1CA8-3C31-B6D2985F3127}"/>
              </a:ext>
            </a:extLst>
          </p:cNvPr>
          <p:cNvSpPr txBox="1">
            <a:spLocks/>
          </p:cNvSpPr>
          <p:nvPr/>
        </p:nvSpPr>
        <p:spPr>
          <a:xfrm>
            <a:off x="347804" y="273081"/>
            <a:ext cx="10515600" cy="8208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Tree>
    <p:extLst>
      <p:ext uri="{BB962C8B-B14F-4D97-AF65-F5344CB8AC3E}">
        <p14:creationId xmlns:p14="http://schemas.microsoft.com/office/powerpoint/2010/main" val="2743290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898707"/>
            <a:ext cx="11045228" cy="1574518"/>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８</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支援の拒否</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支援者による支援や介助等を受け入れず、支援や介助等に支障がある場合。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支援や介助等の内容を理解できないため、支援を拒否する場合。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4198472"/>
            <a:ext cx="11045228" cy="105599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９</a:t>
            </a: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徘徊</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歩き回る、車いすで動き回る、床やベッドの上で這い回る等、動き回る行動がある場合。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8" name="テキスト ボックス 7">
            <a:extLst>
              <a:ext uri="{FF2B5EF4-FFF2-40B4-BE49-F238E27FC236}">
                <a16:creationId xmlns:a16="http://schemas.microsoft.com/office/drawing/2014/main" id="{A808BF3A-D214-4411-1CF3-C7075EAD4A08}"/>
              </a:ext>
            </a:extLst>
          </p:cNvPr>
          <p:cNvSpPr txBox="1"/>
          <p:nvPr/>
        </p:nvSpPr>
        <p:spPr>
          <a:xfrm>
            <a:off x="525101" y="2789950"/>
            <a:ext cx="10631425" cy="1200329"/>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en-US" altLang="ja-JP"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「支援者による支援や介助等を受け入れず」とは、誰に対してもではなく、支援や介助等を受け入</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れない相手が</a:t>
            </a:r>
            <a:r>
              <a:rPr kumimoji="1" lang="ja-JP" altLang="en-US" dirty="0">
                <a:solidFill>
                  <a:schemeClr val="accent6"/>
                </a:solidFill>
                <a:latin typeface="UD デジタル 教科書体 NP-R" panose="02020400000000000000" pitchFamily="18" charset="-128"/>
                <a:ea typeface="UD デジタル 教科書体 NP-R" panose="02020400000000000000" pitchFamily="18" charset="-128"/>
              </a:rPr>
              <a:t>一部の者に特定されている場合も</a:t>
            </a:r>
            <a:r>
              <a:rPr kumimoji="1" lang="ja-JP" altLang="en-US" dirty="0">
                <a:latin typeface="UD デジタル 教科書体 NP-R" panose="02020400000000000000" pitchFamily="18" charset="-128"/>
                <a:ea typeface="UD デジタル 教科書体 NP-R" panose="02020400000000000000" pitchFamily="18" charset="-128"/>
              </a:rPr>
              <a:t>含まれる。ただし、日常生活の状況（支援や介助等</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を受け入れない相手が一部の者に特定されていること）等を特記事項に記載するよう、留意する必</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要がある。</a:t>
            </a:r>
          </a:p>
        </p:txBody>
      </p:sp>
      <p:sp>
        <p:nvSpPr>
          <p:cNvPr id="9" name="コンテンツ プレースホルダー 2">
            <a:extLst>
              <a:ext uri="{FF2B5EF4-FFF2-40B4-BE49-F238E27FC236}">
                <a16:creationId xmlns:a16="http://schemas.microsoft.com/office/drawing/2014/main" id="{16587C3D-49DA-6246-8078-0A99508EB5F7}"/>
              </a:ext>
            </a:extLst>
          </p:cNvPr>
          <p:cNvSpPr txBox="1">
            <a:spLocks/>
          </p:cNvSpPr>
          <p:nvPr/>
        </p:nvSpPr>
        <p:spPr>
          <a:xfrm>
            <a:off x="525101" y="5389883"/>
            <a:ext cx="11045228" cy="137621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sz="3000" b="1" dirty="0">
                <a:latin typeface="UD デジタル 教科書体 NK-B" panose="02020700000000000000" pitchFamily="18" charset="-128"/>
                <a:ea typeface="UD デジタル 教科書体 NK-B" panose="02020700000000000000" pitchFamily="18" charset="-128"/>
              </a:rPr>
              <a:t>(</a:t>
            </a:r>
            <a:r>
              <a:rPr lang="ja-JP" altLang="en-US" sz="3000" b="1" dirty="0">
                <a:latin typeface="UD デジタル 教科書体 NK-B" panose="02020700000000000000" pitchFamily="18" charset="-128"/>
                <a:ea typeface="UD デジタル 教科書体 NK-B" panose="02020700000000000000" pitchFamily="18" charset="-128"/>
              </a:rPr>
              <a:t>４</a:t>
            </a:r>
            <a:r>
              <a:rPr lang="en-US" altLang="ja-JP" sz="3000" b="1" dirty="0">
                <a:latin typeface="UD デジタル 教科書体 NK-B" panose="02020700000000000000" pitchFamily="18" charset="-128"/>
                <a:ea typeface="UD デジタル 教科書体 NK-B" panose="02020700000000000000" pitchFamily="18" charset="-128"/>
              </a:rPr>
              <a:t>-10)</a:t>
            </a:r>
            <a:r>
              <a:rPr lang="ja-JP" altLang="en-US" sz="3000" b="1" dirty="0">
                <a:latin typeface="UD デジタル 教科書体 NK-B" panose="02020700000000000000" pitchFamily="18" charset="-128"/>
                <a:ea typeface="UD デジタル 教科書体 NK-B" panose="02020700000000000000" pitchFamily="18" charset="-128"/>
              </a:rPr>
              <a:t>落ち着きがない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施設や自宅等で、しきりに外に出ようとしたり、施設や自宅内で動き回る等、その場での行動に落</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ち着きがない場合。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329144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6" name="コンテンツ プレースホルダー 2">
            <a:extLst>
              <a:ext uri="{FF2B5EF4-FFF2-40B4-BE49-F238E27FC236}">
                <a16:creationId xmlns:a16="http://schemas.microsoft.com/office/drawing/2014/main" id="{0EA0850D-E0C1-FF5C-185D-4BD6623BE520}"/>
              </a:ext>
            </a:extLst>
          </p:cNvPr>
          <p:cNvSpPr txBox="1">
            <a:spLocks/>
          </p:cNvSpPr>
          <p:nvPr/>
        </p:nvSpPr>
        <p:spPr>
          <a:xfrm>
            <a:off x="525101" y="902208"/>
            <a:ext cx="11045228" cy="192024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sz="3000" b="1" dirty="0">
                <a:latin typeface="UD デジタル 教科書体 NK-B" panose="02020700000000000000" pitchFamily="18" charset="-128"/>
                <a:ea typeface="UD デジタル 教科書体 NK-B" panose="02020700000000000000" pitchFamily="18" charset="-128"/>
              </a:rPr>
              <a:t>(</a:t>
            </a:r>
            <a:r>
              <a:rPr lang="ja-JP" altLang="en-US" sz="3000" b="1" dirty="0">
                <a:latin typeface="UD デジタル 教科書体 NK-B" panose="02020700000000000000" pitchFamily="18" charset="-128"/>
                <a:ea typeface="UD デジタル 教科書体 NK-B" panose="02020700000000000000" pitchFamily="18" charset="-128"/>
              </a:rPr>
              <a:t>４</a:t>
            </a:r>
            <a:r>
              <a:rPr lang="en-US" altLang="ja-JP" sz="3000" b="1" dirty="0">
                <a:latin typeface="UD デジタル 教科書体 NK-B" panose="02020700000000000000" pitchFamily="18" charset="-128"/>
                <a:ea typeface="UD デジタル 教科書体 NK-B" panose="02020700000000000000" pitchFamily="18" charset="-128"/>
              </a:rPr>
              <a:t>-11)</a:t>
            </a:r>
            <a:r>
              <a:rPr lang="ja-JP" altLang="en-US" sz="3000" b="1" dirty="0">
                <a:latin typeface="UD デジタル 教科書体 NK-B" panose="02020700000000000000" pitchFamily="18" charset="-128"/>
                <a:ea typeface="UD デジタル 教科書体 NK-B" panose="02020700000000000000" pitchFamily="18" charset="-128"/>
              </a:rPr>
              <a:t>外出して戻れない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施設や自宅等から外出すると、戻れなくなる場合。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施設等の建物、敷地内で、自分の部屋に戻れなくなる場合。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施設や自宅等の場所や周辺の地理を理解していない場合。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9"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3429000"/>
            <a:ext cx="11045228" cy="1606568"/>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-12)</a:t>
            </a:r>
            <a:r>
              <a:rPr kumimoji="1" lang="ja-JP" altLang="en-US" b="1" dirty="0">
                <a:latin typeface="UD デジタル 教科書体 NK-B" panose="02020700000000000000" pitchFamily="18" charset="-128"/>
                <a:ea typeface="UD デジタル 教科書体 NK-B" panose="02020700000000000000" pitchFamily="18" charset="-128"/>
              </a:rPr>
              <a:t> １人で出たがる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外出する時には見守り等の支援が必要だが、１人で外出しようとするため目が離せない場合。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１人で外出しようとするが、環境上の工夫等があるため、外に出ていない場合。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3833000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4</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endParaRPr kumimoji="1" lang="ja-JP" altLang="en-US" sz="3600"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1065185"/>
            <a:ext cx="11045228" cy="22401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-13)</a:t>
            </a:r>
            <a:r>
              <a:rPr lang="ja-JP" altLang="en-US" b="1" dirty="0">
                <a:latin typeface="UD デジタル 教科書体 NK-B" panose="02020700000000000000" pitchFamily="18" charset="-128"/>
                <a:ea typeface="UD デジタル 教科書体 NK-B" panose="02020700000000000000" pitchFamily="18" charset="-128"/>
              </a:rPr>
              <a:t>収集癖</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周囲の迷惑となったり、日常生活に支障が生じるような収集癖がある場合。（集める物や方法は</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問わない。）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収集癖を未然に抑える支援を行っている場合。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5" name="コンテンツ プレースホルダー 2">
            <a:extLst>
              <a:ext uri="{FF2B5EF4-FFF2-40B4-BE49-F238E27FC236}">
                <a16:creationId xmlns:a16="http://schemas.microsoft.com/office/drawing/2014/main" id="{2A7E56B4-C969-6F4C-727E-23865458DA39}"/>
              </a:ext>
            </a:extLst>
          </p:cNvPr>
          <p:cNvSpPr txBox="1">
            <a:spLocks/>
          </p:cNvSpPr>
          <p:nvPr/>
        </p:nvSpPr>
        <p:spPr>
          <a:xfrm>
            <a:off x="525101" y="4788317"/>
            <a:ext cx="11045228" cy="19597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-14)</a:t>
            </a:r>
            <a:r>
              <a:rPr lang="ja-JP" altLang="en-US" b="1" dirty="0">
                <a:latin typeface="UD デジタル 教科書体 NK-B" panose="02020700000000000000" pitchFamily="18" charset="-128"/>
                <a:ea typeface="UD デジタル 教科書体 NK-B" panose="02020700000000000000" pitchFamily="18" charset="-128"/>
              </a:rPr>
              <a:t>物や衣類を壊す</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物を壊す、衣類を破く、物や衣類を捨てる等の行動によって日常生活に支障が生じる場合。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物を壊す等の行動をとるが、環境上の工夫等があるため、物を壊していない場合。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9" name="テキスト ボックス 8">
            <a:extLst>
              <a:ext uri="{FF2B5EF4-FFF2-40B4-BE49-F238E27FC236}">
                <a16:creationId xmlns:a16="http://schemas.microsoft.com/office/drawing/2014/main" id="{4193EFAF-253F-E10C-758E-A8DA956C20AE}"/>
              </a:ext>
            </a:extLst>
          </p:cNvPr>
          <p:cNvSpPr txBox="1"/>
          <p:nvPr/>
        </p:nvSpPr>
        <p:spPr>
          <a:xfrm>
            <a:off x="868891" y="3388806"/>
            <a:ext cx="10454218" cy="923330"/>
          </a:xfrm>
          <a:prstGeom prst="rect">
            <a:avLst/>
          </a:prstGeom>
          <a:noFill/>
          <a:ln w="254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◆収集癖の程度は、</a:t>
            </a:r>
            <a:r>
              <a:rPr kumimoji="1" lang="en-US" altLang="ja-JP"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周囲の迷惑となったり、日常生活に支障が生じるため「何らかの支援が必要</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となる程度」</a:t>
            </a:r>
            <a:r>
              <a:rPr kumimoji="1" lang="en-US" altLang="ja-JP"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という理解でよい</a:t>
            </a:r>
            <a:r>
              <a:rPr lang="ja-JP" altLang="en-US" dirty="0">
                <a:latin typeface="UD デジタル 教科書体 NP-R" panose="02020400000000000000" pitchFamily="18" charset="-128"/>
                <a:ea typeface="UD デジタル 教科書体 NP-R" panose="02020400000000000000" pitchFamily="18" charset="-128"/>
              </a:rPr>
              <a:t>。た</a:t>
            </a:r>
            <a:r>
              <a:rPr kumimoji="1" lang="ja-JP" altLang="en-US" dirty="0">
                <a:latin typeface="UD デジタル 教科書体 NP-R" panose="02020400000000000000" pitchFamily="18" charset="-128"/>
                <a:ea typeface="UD デジタル 教科書体 NP-R" panose="02020400000000000000" pitchFamily="18" charset="-128"/>
              </a:rPr>
              <a:t>だし、特に「選択肢２～５」のいずれかを選択した場合に</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は、何らかの支援が必要となる具体的な状況を特記事項に記載するよう、留意する必要がある。</a:t>
            </a:r>
          </a:p>
        </p:txBody>
      </p:sp>
    </p:spTree>
    <p:extLst>
      <p:ext uri="{BB962C8B-B14F-4D97-AF65-F5344CB8AC3E}">
        <p14:creationId xmlns:p14="http://schemas.microsoft.com/office/powerpoint/2010/main" val="4232446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816864"/>
            <a:ext cx="11045228" cy="2316479"/>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１５</a:t>
            </a: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不潔行為</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弄便（尿）など排泄物を弄ぶ、尿を撒き散らす、痰や唾を吐き飛ばす、便を触れた手で周囲の</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物に触る等の行動によって日常生活に支障が生じる場合。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不潔行為を行おうとするが、それを防ぐための支援を行っている場合。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3155711"/>
            <a:ext cx="11045228" cy="17678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-16)</a:t>
            </a:r>
            <a:r>
              <a:rPr lang="ja-JP" altLang="en-US" b="1" dirty="0">
                <a:latin typeface="UD デジタル 教科書体 NK-B" panose="02020700000000000000" pitchFamily="18" charset="-128"/>
                <a:ea typeface="UD デジタル 教科書体 NK-B" panose="02020700000000000000" pitchFamily="18" charset="-128"/>
              </a:rPr>
              <a:t>異食行動</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食べられないものを口に入れたり、飲み込んだりする異食行動がある場合。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異食行動を未然に抑えるため、異食しそうなものを周囲に置かない場合。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8" name="テキスト ボックス 7">
            <a:extLst>
              <a:ext uri="{FF2B5EF4-FFF2-40B4-BE49-F238E27FC236}">
                <a16:creationId xmlns:a16="http://schemas.microsoft.com/office/drawing/2014/main" id="{81451850-0937-559D-3601-05988A391438}"/>
              </a:ext>
            </a:extLst>
          </p:cNvPr>
          <p:cNvSpPr txBox="1"/>
          <p:nvPr/>
        </p:nvSpPr>
        <p:spPr>
          <a:xfrm>
            <a:off x="914400" y="5062252"/>
            <a:ext cx="9796604" cy="1200329"/>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「食べられないもの」とは、食品以外のものに限定せず、食品であっても本来であれば口に</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入れないもの（腐っている食べ物等）も含まれる</a:t>
            </a:r>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ただし、特に「選択肢２～５」のいずれ</a:t>
            </a:r>
            <a:endParaRPr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かを選択した場合には、何らかの支援が必要となる具体的な状況を特記事項に記載するよう、</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留意する必要がある。</a:t>
            </a:r>
          </a:p>
        </p:txBody>
      </p:sp>
    </p:spTree>
    <p:extLst>
      <p:ext uri="{BB962C8B-B14F-4D97-AF65-F5344CB8AC3E}">
        <p14:creationId xmlns:p14="http://schemas.microsoft.com/office/powerpoint/2010/main" val="4170767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EED11-5080-8601-B236-197CBACE3F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7EBD612-C080-EE97-F3FF-E5DFB49AB460}"/>
              </a:ext>
            </a:extLst>
          </p:cNvPr>
          <p:cNvSpPr>
            <a:spLocks noGrp="1"/>
          </p:cNvSpPr>
          <p:nvPr>
            <p:ph type="title"/>
          </p:nvPr>
        </p:nvSpPr>
        <p:spPr>
          <a:xfrm>
            <a:off x="406400" y="339244"/>
            <a:ext cx="2781300" cy="850899"/>
          </a:xfrm>
          <a:ln w="25400">
            <a:solidFill>
              <a:schemeClr val="accent6"/>
            </a:solidFill>
          </a:ln>
        </p:spPr>
        <p:txBody>
          <a:bodyPr>
            <a:normAutofit fontScale="90000"/>
          </a:bodyPr>
          <a:lstStyle/>
          <a:p>
            <a:pPr algn="ctr"/>
            <a:r>
              <a:rPr kumimoji="1" lang="ja-JP" altLang="en-US" dirty="0">
                <a:latin typeface="UD デジタル 教科書体 N-B" panose="02020700000000000000" pitchFamily="17" charset="-128"/>
                <a:ea typeface="UD デジタル 教科書体 N-B" panose="02020700000000000000" pitchFamily="17" charset="-128"/>
              </a:rPr>
              <a:t>精神障がい</a:t>
            </a:r>
          </a:p>
        </p:txBody>
      </p:sp>
      <p:sp>
        <p:nvSpPr>
          <p:cNvPr id="3" name="コンテンツ プレースホルダー 2">
            <a:extLst>
              <a:ext uri="{FF2B5EF4-FFF2-40B4-BE49-F238E27FC236}">
                <a16:creationId xmlns:a16="http://schemas.microsoft.com/office/drawing/2014/main" id="{9F73173D-9780-5802-DEA1-D439EAECA908}"/>
              </a:ext>
            </a:extLst>
          </p:cNvPr>
          <p:cNvSpPr>
            <a:spLocks noGrp="1"/>
          </p:cNvSpPr>
          <p:nvPr>
            <p:ph idx="1"/>
          </p:nvPr>
        </p:nvSpPr>
        <p:spPr>
          <a:xfrm>
            <a:off x="838200" y="1636438"/>
            <a:ext cx="10515600" cy="3865727"/>
          </a:xfrm>
        </p:spPr>
        <p:txBody>
          <a:bodyPr>
            <a:normAutofit/>
          </a:bodyPr>
          <a:lstStyle/>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○脳の機能に異常が生じることによって、感情、思考、行動に影響を及ぼす疾患です。これにより、日常生活において著しい苦痛や機能障害が生じることがあります。 </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buNone/>
            </a:pP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特徴</a:t>
            </a:r>
            <a:r>
              <a:rPr lang="en-US" altLang="ja-JP" sz="2400" dirty="0">
                <a:latin typeface="UD デジタル 教科書体 N-B" panose="02020700000000000000" pitchFamily="17" charset="-128"/>
                <a:ea typeface="UD デジタル 教科書体 N-B" panose="02020700000000000000" pitchFamily="17" charset="-128"/>
              </a:rPr>
              <a:t>】</a:t>
            </a:r>
          </a:p>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・陽性症状　　　　：幻覚や妄想が特徴的な症状</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・陽性症状　　　　：意欲低下、集中力の低下</a:t>
            </a:r>
            <a:r>
              <a:rPr lang="ja-JP" altLang="en-US" sz="1800" dirty="0">
                <a:latin typeface="UD デジタル 教科書体 N-B" panose="02020700000000000000" pitchFamily="17" charset="-128"/>
                <a:ea typeface="UD デジタル 教科書体 N-B" panose="02020700000000000000" pitchFamily="17" charset="-128"/>
              </a:rPr>
              <a:t>など</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・認知や行動の障害：考えがまとまりにくく何が言いたいのか分からなく</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　　　　　　　　　　なる。相手の話の内容がつかめず、周囲にうまく合</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　　　　　　　　　　わせることができない。</a:t>
            </a:r>
          </a:p>
        </p:txBody>
      </p:sp>
      <p:sp>
        <p:nvSpPr>
          <p:cNvPr id="6" name="テキスト ボックス 5">
            <a:extLst>
              <a:ext uri="{FF2B5EF4-FFF2-40B4-BE49-F238E27FC236}">
                <a16:creationId xmlns:a16="http://schemas.microsoft.com/office/drawing/2014/main" id="{7807E9DE-CFC3-9F1D-137E-AEF75B27686C}"/>
              </a:ext>
            </a:extLst>
          </p:cNvPr>
          <p:cNvSpPr txBox="1"/>
          <p:nvPr/>
        </p:nvSpPr>
        <p:spPr>
          <a:xfrm>
            <a:off x="1133629" y="6057091"/>
            <a:ext cx="10515600" cy="461665"/>
          </a:xfrm>
          <a:prstGeom prst="rect">
            <a:avLst/>
          </a:prstGeom>
          <a:noFill/>
          <a:ln w="25400">
            <a:solidFill>
              <a:srgbClr val="00B0F0"/>
            </a:solidFill>
          </a:ln>
        </p:spPr>
        <p:txBody>
          <a:bodyPr wrap="square">
            <a:spAutoFit/>
          </a:bodyPr>
          <a:lstStyle/>
          <a:p>
            <a:pPr algn="ctr"/>
            <a:r>
              <a:rPr lang="ja-JP" altLang="en-US" sz="2400" dirty="0">
                <a:latin typeface="UD デジタル 教科書体 N-B" panose="02020700000000000000" pitchFamily="17" charset="-128"/>
                <a:ea typeface="UD デジタル 教科書体 N-B" panose="02020700000000000000" pitchFamily="17" charset="-128"/>
              </a:rPr>
              <a:t>統合失調症、うつ病、躁うつ病、依存症（薬物、アルコール等）など</a:t>
            </a:r>
          </a:p>
        </p:txBody>
      </p:sp>
    </p:spTree>
    <p:extLst>
      <p:ext uri="{BB962C8B-B14F-4D97-AF65-F5344CB8AC3E}">
        <p14:creationId xmlns:p14="http://schemas.microsoft.com/office/powerpoint/2010/main" val="1569984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5"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73386" y="1525253"/>
            <a:ext cx="11045228" cy="14020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-17)</a:t>
            </a:r>
            <a:r>
              <a:rPr lang="ja-JP" altLang="en-US" b="1" dirty="0">
                <a:latin typeface="UD デジタル 教科書体 NK-B" panose="02020700000000000000" pitchFamily="18" charset="-128"/>
                <a:ea typeface="UD デジタル 教科書体 NK-B" panose="02020700000000000000" pitchFamily="18" charset="-128"/>
              </a:rPr>
              <a:t>ひどい物忘れ</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ひどい物忘れがあるために、日常生活に支障が生じる場合。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8" name="コンテンツ プレースホルダー 2">
            <a:extLst>
              <a:ext uri="{FF2B5EF4-FFF2-40B4-BE49-F238E27FC236}">
                <a16:creationId xmlns:a16="http://schemas.microsoft.com/office/drawing/2014/main" id="{63E91C0C-F709-13A8-9510-1E1FF5C30D14}"/>
              </a:ext>
            </a:extLst>
          </p:cNvPr>
          <p:cNvSpPr txBox="1">
            <a:spLocks/>
          </p:cNvSpPr>
          <p:nvPr/>
        </p:nvSpPr>
        <p:spPr>
          <a:xfrm>
            <a:off x="573386" y="4447175"/>
            <a:ext cx="11045228" cy="17739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-18)</a:t>
            </a:r>
            <a:r>
              <a:rPr lang="ja-JP" altLang="en-US" b="1" dirty="0">
                <a:latin typeface="UD デジタル 教科書体 NK-B" panose="02020700000000000000" pitchFamily="18" charset="-128"/>
                <a:ea typeface="UD デジタル 教科書体 NK-B" panose="02020700000000000000" pitchFamily="18" charset="-128"/>
              </a:rPr>
              <a:t>こだわり</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特定の考え、物、人等に対する強いこだわりがあるために、スムーズに行動することができない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等、日常生活に支障が生じる場合。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10" name="テキスト ボックス 9">
            <a:extLst>
              <a:ext uri="{FF2B5EF4-FFF2-40B4-BE49-F238E27FC236}">
                <a16:creationId xmlns:a16="http://schemas.microsoft.com/office/drawing/2014/main" id="{1E075667-68C4-5074-EC52-FA4BDF607BC8}"/>
              </a:ext>
            </a:extLst>
          </p:cNvPr>
          <p:cNvSpPr txBox="1"/>
          <p:nvPr/>
        </p:nvSpPr>
        <p:spPr>
          <a:xfrm>
            <a:off x="894303" y="2874452"/>
            <a:ext cx="9927233" cy="923330"/>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◆障害の特性により、覚えること自体ができない場合は、「</a:t>
            </a:r>
            <a:r>
              <a:rPr kumimoji="1" lang="ja-JP" altLang="en-US" dirty="0">
                <a:solidFill>
                  <a:schemeClr val="accent6"/>
                </a:solidFill>
                <a:latin typeface="UD デジタル 教科書体 NP-R" panose="02020400000000000000" pitchFamily="18" charset="-128"/>
                <a:ea typeface="UD デジタル 教科書体 NP-R" panose="02020400000000000000" pitchFamily="18" charset="-128"/>
              </a:rPr>
              <a:t>１．支援が不要」と判断</a:t>
            </a:r>
            <a:r>
              <a:rPr kumimoji="1" lang="ja-JP" altLang="en-US" dirty="0">
                <a:latin typeface="UD デジタル 教科書体 NP-R" panose="02020400000000000000" pitchFamily="18" charset="-128"/>
                <a:ea typeface="UD デジタル 教科書体 NP-R" panose="02020400000000000000" pitchFamily="18" charset="-128"/>
              </a:rPr>
              <a:t>する。た</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だし、日常生活の状況（そもそも覚えること自体ができないこと）等を特記事項に記載する</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よう、留意する必要がある。</a:t>
            </a:r>
          </a:p>
        </p:txBody>
      </p:sp>
    </p:spTree>
    <p:extLst>
      <p:ext uri="{BB962C8B-B14F-4D97-AF65-F5344CB8AC3E}">
        <p14:creationId xmlns:p14="http://schemas.microsoft.com/office/powerpoint/2010/main" val="7326952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0"/>
            <a:ext cx="11045228" cy="2008632"/>
          </a:xfrm>
        </p:spPr>
        <p:txBody>
          <a:bodyPr>
            <a:normAutofit lnSpcReduction="10000"/>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-19)</a:t>
            </a:r>
            <a:r>
              <a:rPr kumimoji="1" lang="ja-JP" altLang="en-US" b="1" dirty="0">
                <a:latin typeface="UD デジタル 教科書体 NK-B" panose="02020700000000000000" pitchFamily="18" charset="-128"/>
                <a:ea typeface="UD デジタル 教科書体 NK-B" panose="02020700000000000000" pitchFamily="18" charset="-128"/>
              </a:rPr>
              <a:t>多動・行動停止</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特定の物や人（対象が明確でない場合も含む。）に対する興味関心が強く、思うとおりにならない</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と多動になったり、その対象にこだわって動かなくなってしまう場合。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生活場面において、目的や意味が理解できず、行動に支障をきたす場合。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5"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4536151"/>
            <a:ext cx="11045228" cy="21793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-20)</a:t>
            </a:r>
            <a:r>
              <a:rPr lang="ja-JP" altLang="en-US" b="1" dirty="0">
                <a:latin typeface="UD デジタル 教科書体 NK-B" panose="02020700000000000000" pitchFamily="18" charset="-128"/>
                <a:ea typeface="UD デジタル 教科書体 NK-B" panose="02020700000000000000" pitchFamily="18" charset="-128"/>
              </a:rPr>
              <a:t>不安定な行動</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予定や手続き、日頃から慣れている支援者や状況等が変わることが受け入れられず、突然大声を</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出したり、興奮する等のパニック状態になる等、行動が不安定になる場合。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不安、恐怖、焦燥等にかられて衝動的な行動がある場合。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7" name="テキスト ボックス 6">
            <a:extLst>
              <a:ext uri="{FF2B5EF4-FFF2-40B4-BE49-F238E27FC236}">
                <a16:creationId xmlns:a16="http://schemas.microsoft.com/office/drawing/2014/main" id="{C8918F0A-81C0-5D41-4A67-98A3DAB3E729}"/>
              </a:ext>
            </a:extLst>
          </p:cNvPr>
          <p:cNvSpPr txBox="1"/>
          <p:nvPr/>
        </p:nvSpPr>
        <p:spPr>
          <a:xfrm>
            <a:off x="828678" y="3031916"/>
            <a:ext cx="10534643" cy="1200329"/>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◆「多動・行動停止」には、例えば、突然の予定変更があると行動が停止したり、落ち着きがなくな</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るなど、当初の計画以外の行動をとることができない場合も含まれる。ただし、特に「選択肢２～</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５」のいずれかを選択した場合には、何らかの支援が必要となる具体的な状況を特記事項に記載す</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るよう、留意する必要がある。</a:t>
            </a:r>
          </a:p>
        </p:txBody>
      </p:sp>
    </p:spTree>
    <p:extLst>
      <p:ext uri="{BB962C8B-B14F-4D97-AF65-F5344CB8AC3E}">
        <p14:creationId xmlns:p14="http://schemas.microsoft.com/office/powerpoint/2010/main" val="19299891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835363"/>
            <a:ext cx="11045228" cy="2118632"/>
          </a:xfrm>
        </p:spPr>
        <p:txBody>
          <a:bodyPr>
            <a:normAutofit/>
          </a:bodyPr>
          <a:lstStyle/>
          <a:p>
            <a:pPr marL="0" indent="0">
              <a:lnSpc>
                <a:spcPct val="10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-21)</a:t>
            </a:r>
            <a:r>
              <a:rPr kumimoji="1" lang="ja-JP" altLang="en-US" b="1" dirty="0">
                <a:latin typeface="UD デジタル 教科書体 NK-B" panose="02020700000000000000" pitchFamily="18" charset="-128"/>
                <a:ea typeface="UD デジタル 教科書体 NK-B" panose="02020700000000000000" pitchFamily="18" charset="-128"/>
              </a:rPr>
              <a:t>自らを傷つける行為</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自ら傷跡が残るほど自分の体を叩いたり傷つける、頭髪を抜く、手首を切る、多量の薬を服用</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する等、自分の体を傷つける行為がある場合。</a:t>
            </a:r>
          </a:p>
          <a:p>
            <a:pPr marL="0" indent="0">
              <a:lnSpc>
                <a:spcPct val="10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自分の体を傷つける行為をとるが、環境上の工夫等があるため、傷ついていない場合。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7" name="テキスト ボックス 6">
            <a:extLst>
              <a:ext uri="{FF2B5EF4-FFF2-40B4-BE49-F238E27FC236}">
                <a16:creationId xmlns:a16="http://schemas.microsoft.com/office/drawing/2014/main" id="{92C248DD-565F-810A-A362-0F6CF02D1235}"/>
              </a:ext>
            </a:extLst>
          </p:cNvPr>
          <p:cNvSpPr txBox="1"/>
          <p:nvPr/>
        </p:nvSpPr>
        <p:spPr>
          <a:xfrm>
            <a:off x="789915" y="2913479"/>
            <a:ext cx="10515600" cy="3693319"/>
          </a:xfrm>
          <a:prstGeom prst="rect">
            <a:avLst/>
          </a:prstGeom>
          <a:noFill/>
          <a:ln w="254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◆「自らの体を傷つける行為がある場合」とは、「習慣性のある自傷行為」に限らず、パニック等の</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不安定な行動時における「突発的な自傷行為」も含まれる。ただし、日常生活の状況や、何らかの</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支援が必要となる。具体的な状況を特記事項に記載するよう、留意する必要がある。</a:t>
            </a:r>
          </a:p>
          <a:p>
            <a:r>
              <a:rPr lang="ja-JP" altLang="en-US" dirty="0">
                <a:latin typeface="UD デジタル 教科書体 NP-R" panose="02020400000000000000" pitchFamily="18" charset="-128"/>
                <a:ea typeface="UD デジタル 教科書体 NP-R" panose="02020400000000000000" pitchFamily="18" charset="-128"/>
              </a:rPr>
              <a:t>◆「自らの体を傷つける行為」とは、体の表面上に傷をつける行為に限定せず、例えば、農薬や他の</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家族の薬を飲んでしまうなど、「</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体の表面上に傷をつける行為ではないものも</a:t>
            </a:r>
            <a:r>
              <a:rPr lang="ja-JP" altLang="en-US" dirty="0">
                <a:latin typeface="UD デジタル 教科書体 NP-R" panose="02020400000000000000" pitchFamily="18" charset="-128"/>
                <a:ea typeface="UD デジタル 教科書体 NP-R" panose="02020400000000000000" pitchFamily="18" charset="-128"/>
              </a:rPr>
              <a:t>含まれる。ただし、</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特に「選択肢２～５」のいずれかを選択した場合には、何らかの支援が必要となる具体的な状況</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を特記事項に記載するよう、留意する必要がある。</a:t>
            </a:r>
          </a:p>
          <a:p>
            <a:r>
              <a:rPr lang="ja-JP" altLang="en-US" dirty="0">
                <a:latin typeface="UD デジタル 教科書体 NP-R" panose="02020400000000000000" pitchFamily="18" charset="-128"/>
                <a:ea typeface="UD デジタル 教科書体 NP-R" panose="02020400000000000000" pitchFamily="18" charset="-128"/>
              </a:rPr>
              <a:t>◆壁に頭を強く打ちつける行為があるため、何らかの支援が必要な状況にあるが、その行為自体につ</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いて、壁を壊すことを目的とした行為であるのか、自らの体を傷つけることを目的とした行為であ</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るのかが判断できない場合、「自らを傷つける行為」への支援の必要性の有無と頻度を確認するも</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のであり、自傷行為の目的は問わない為、何らかの支援が必要とされる支援の内容やその頻度等を</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確認することで、「選択肢２～５」のいずれかを選択するとともに、日常生活の状況等を特記事項</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に記載する。</a:t>
            </a:r>
          </a:p>
        </p:txBody>
      </p:sp>
    </p:spTree>
    <p:extLst>
      <p:ext uri="{BB962C8B-B14F-4D97-AF65-F5344CB8AC3E}">
        <p14:creationId xmlns:p14="http://schemas.microsoft.com/office/powerpoint/2010/main" val="2209773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73386" y="3429000"/>
            <a:ext cx="11045228" cy="2910841"/>
          </a:xfrm>
        </p:spPr>
        <p:txBody>
          <a:bodyPr>
            <a:normAutofit/>
          </a:bodyPr>
          <a:lstStyle/>
          <a:p>
            <a:pPr marL="0" indent="0">
              <a:lnSpc>
                <a:spcPct val="120000"/>
              </a:lnSpc>
              <a:buNone/>
            </a:pPr>
            <a:r>
              <a:rPr kumimoji="1" lang="en-US" altLang="ja-JP" sz="3300" b="1" dirty="0">
                <a:latin typeface="UD デジタル 教科書体 NK-B" panose="02020700000000000000" pitchFamily="18" charset="-128"/>
                <a:ea typeface="UD デジタル 教科書体 NK-B" panose="02020700000000000000" pitchFamily="18" charset="-128"/>
              </a:rPr>
              <a:t>(</a:t>
            </a:r>
            <a:r>
              <a:rPr kumimoji="1" lang="ja-JP" altLang="en-US" sz="3300" b="1" dirty="0">
                <a:latin typeface="UD デジタル 教科書体 NK-B" panose="02020700000000000000" pitchFamily="18" charset="-128"/>
                <a:ea typeface="UD デジタル 教科書体 NK-B" panose="02020700000000000000" pitchFamily="18" charset="-128"/>
              </a:rPr>
              <a:t>４</a:t>
            </a:r>
            <a:r>
              <a:rPr kumimoji="1" lang="en-US" altLang="ja-JP" sz="3300" b="1" dirty="0">
                <a:latin typeface="UD デジタル 教科書体 NK-B" panose="02020700000000000000" pitchFamily="18" charset="-128"/>
                <a:ea typeface="UD デジタル 教科書体 NK-B" panose="02020700000000000000" pitchFamily="18" charset="-128"/>
              </a:rPr>
              <a:t>-2</a:t>
            </a:r>
            <a:r>
              <a:rPr kumimoji="1" lang="ja-JP" altLang="en-US" sz="3300" b="1" dirty="0">
                <a:latin typeface="UD デジタル 教科書体 NK-B" panose="02020700000000000000" pitchFamily="18" charset="-128"/>
                <a:ea typeface="UD デジタル 教科書体 NK-B" panose="02020700000000000000" pitchFamily="18" charset="-128"/>
              </a:rPr>
              <a:t>３</a:t>
            </a:r>
            <a:r>
              <a:rPr kumimoji="1" lang="en-US" altLang="ja-JP" sz="3300" b="1" dirty="0">
                <a:latin typeface="UD デジタル 教科書体 NK-B" panose="02020700000000000000" pitchFamily="18" charset="-128"/>
                <a:ea typeface="UD デジタル 教科書体 NK-B" panose="02020700000000000000" pitchFamily="18" charset="-128"/>
              </a:rPr>
              <a:t>)</a:t>
            </a:r>
            <a:r>
              <a:rPr kumimoji="1" lang="ja-JP" altLang="en-US" sz="3300" b="1" dirty="0">
                <a:latin typeface="UD デジタル 教科書体 NK-B" panose="02020700000000000000" pitchFamily="18" charset="-128"/>
                <a:ea typeface="UD デジタル 教科書体 NK-B" panose="02020700000000000000" pitchFamily="18" charset="-128"/>
              </a:rPr>
              <a:t>不適切な行為</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興味や関心が優先したり、適切な意思表示ができなかったり、判断能力が不十分だったりする等</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により、不適切な行為がある場合。</a:t>
            </a:r>
          </a:p>
          <a:p>
            <a:pPr marL="0" indent="0">
              <a:lnSpc>
                <a:spcPct val="120000"/>
              </a:lnSpc>
              <a:buNone/>
            </a:pPr>
            <a:r>
              <a:rPr kumimoji="1" lang="ja-JP" altLang="en-US" sz="2000" b="1" dirty="0">
                <a:solidFill>
                  <a:schemeClr val="accent4"/>
                </a:solidFill>
                <a:latin typeface="UD デジタル 教科書体 NK-B" panose="02020700000000000000" pitchFamily="18" charset="-128"/>
                <a:ea typeface="UD デジタル 教科書体 NK-B" panose="02020700000000000000" pitchFamily="18" charset="-128"/>
              </a:rPr>
              <a:t>　　　　　　</a:t>
            </a:r>
            <a:r>
              <a:rPr kumimoji="1" lang="ja-JP" altLang="en-US" sz="1800" b="1" dirty="0">
                <a:solidFill>
                  <a:schemeClr val="accent4"/>
                </a:solidFill>
                <a:latin typeface="UD デジタル 教科書体 NK-B" panose="02020700000000000000" pitchFamily="18" charset="-128"/>
                <a:ea typeface="UD デジタル 教科書体 NK-B" panose="02020700000000000000" pitchFamily="18" charset="-128"/>
              </a:rPr>
              <a:t>例：急に他人に抱きつく、 断りもなく物を持ってきてしまう、 他人をのぞき込む、急に他人に接近する</a:t>
            </a:r>
            <a:endParaRPr kumimoji="1" lang="ja-JP" altLang="en-US" sz="2000" b="1" dirty="0">
              <a:solidFill>
                <a:schemeClr val="accent4"/>
              </a:solidFill>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不適切な行為を行おうとするが、それを防ぐための支援を行っている場合。</a:t>
            </a:r>
          </a:p>
          <a:p>
            <a:pPr marL="0" indent="0">
              <a:lnSpc>
                <a:spcPct val="120000"/>
              </a:lnSpc>
              <a:buNone/>
            </a:pP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73386" y="1182624"/>
            <a:ext cx="11045228" cy="21505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-22)</a:t>
            </a:r>
            <a:r>
              <a:rPr lang="ja-JP" altLang="en-US" b="1" dirty="0">
                <a:latin typeface="UD デジタル 教科書体 NK-B" panose="02020700000000000000" pitchFamily="18" charset="-128"/>
                <a:ea typeface="UD デジタル 教科書体 NK-B" panose="02020700000000000000" pitchFamily="18" charset="-128"/>
              </a:rPr>
              <a:t>他人を傷つける行為</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他人を叩く、髪の毛を引っ張る、蹴る等、他人を傷つける行為がある場合。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壁を壊したり、ガラスを割ったりする等、他人を傷つける危険性がある場合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他人を傷つける行為をとるが、環境上の工夫等があるため、傷ついていない場合。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292981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1"/>
            <a:ext cx="11045228" cy="2045480"/>
          </a:xfrm>
        </p:spPr>
        <p:txBody>
          <a:bodyPr>
            <a:normAutofit lnSpcReduction="10000"/>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-24)</a:t>
            </a:r>
            <a:r>
              <a:rPr kumimoji="1" lang="ja-JP" altLang="en-US" b="1" dirty="0">
                <a:latin typeface="UD デジタル 教科書体 NK-B" panose="02020700000000000000" pitchFamily="18" charset="-128"/>
                <a:ea typeface="UD デジタル 教科書体 NK-B" panose="02020700000000000000" pitchFamily="18" charset="-128"/>
              </a:rPr>
              <a:t>突発的な行動</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関心が強い物や人（対象が明確でない場合も含む。）を見つけたら、突然そちらへ走っていって</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しまう等、突発的な行動がある場合。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突発的な行動を行おうとするが、それを防ぐための支援を行っている場合。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3429000"/>
            <a:ext cx="11045228" cy="106070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-25)</a:t>
            </a:r>
            <a:r>
              <a:rPr lang="ja-JP" altLang="en-US" b="1" dirty="0">
                <a:latin typeface="UD デジタル 教科書体 NK-B" panose="02020700000000000000" pitchFamily="18" charset="-128"/>
                <a:ea typeface="UD デジタル 教科書体 NK-B" panose="02020700000000000000" pitchFamily="18" charset="-128"/>
              </a:rPr>
              <a:t>過食・反すう等</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過食や過飲、拒食、反すう等、食に関する行動上の問題がある場合。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1400206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0"/>
            <a:ext cx="11045228" cy="4715527"/>
          </a:xfrm>
        </p:spPr>
        <p:txBody>
          <a:bodyPr>
            <a:no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-26)</a:t>
            </a:r>
            <a:r>
              <a:rPr kumimoji="1" lang="ja-JP" altLang="en-US" b="1" dirty="0">
                <a:latin typeface="UD デジタル 教科書体 NK-B" panose="02020700000000000000" pitchFamily="18" charset="-128"/>
                <a:ea typeface="UD デジタル 教科書体 NK-B" panose="02020700000000000000" pitchFamily="18" charset="-128"/>
              </a:rPr>
              <a:t>そう鬱状態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気分が憂鬱で悲観的になったり、時には抑鬱気分により思考力が低下し、考えがまとまらない</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ため、日常生活に支障をきたす場合。時に死にたいと言ったそぶりを示し、危険を防止するため</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に誰かがそばについているなどの配慮が必要とされる場合。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気分の高揚により、活動性が亢進し、様々なことを思いつき、次々と行動に移すが、注意力が散漫</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であるため、その結果は失敗に終わることが多く、社会生活に影響を及ぼす場合。時に自尊心の</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肥大から、他者への攻撃性が高まり、暴力的になることもあるため、社会的な対応が必要とされる</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上記の状態が繰り返される場合。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909727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1"/>
            <a:ext cx="11045228" cy="2338088"/>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-27)</a:t>
            </a:r>
            <a:r>
              <a:rPr kumimoji="1" lang="ja-JP" altLang="en-US" b="1" dirty="0">
                <a:latin typeface="UD デジタル 教科書体 NK-B" panose="02020700000000000000" pitchFamily="18" charset="-128"/>
                <a:ea typeface="UD デジタル 教科書体 NK-B" panose="02020700000000000000" pitchFamily="18" charset="-128"/>
              </a:rPr>
              <a:t>反復的行動</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ある考えに固執し、特定の行為を反復したり、儀式的な行為にとらわれる等により、動作に時間</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がかかり日常生活に支障が生じる場合。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rgbClr val="00B0F0"/>
                </a:solidFill>
                <a:latin typeface="UD デジタル 教科書体 NK-B" panose="02020700000000000000" pitchFamily="18" charset="-128"/>
                <a:ea typeface="UD デジタル 教科書体 NK-B" panose="02020700000000000000" pitchFamily="18" charset="-128"/>
              </a:rPr>
              <a:t>例：必要以上に手を洗う、必要以上に施錠を確認する</a:t>
            </a:r>
            <a:endParaRPr kumimoji="1" lang="en-US" altLang="ja-JP" sz="2000" b="1" dirty="0">
              <a:solidFill>
                <a:srgbClr val="00B0F0"/>
              </a:solidFill>
              <a:latin typeface="UD デジタル 教科書体 NK-B" panose="02020700000000000000" pitchFamily="18" charset="-128"/>
              <a:ea typeface="UD デジタル 教科書体 NK-B" panose="02020700000000000000" pitchFamily="18" charset="-128"/>
            </a:endParaRPr>
          </a:p>
        </p:txBody>
      </p:sp>
      <p:sp>
        <p:nvSpPr>
          <p:cNvPr id="6" name="テキスト ボックス 5">
            <a:extLst>
              <a:ext uri="{FF2B5EF4-FFF2-40B4-BE49-F238E27FC236}">
                <a16:creationId xmlns:a16="http://schemas.microsoft.com/office/drawing/2014/main" id="{3FD2E3F1-B875-CF79-4FF0-E7890AAC2F89}"/>
              </a:ext>
            </a:extLst>
          </p:cNvPr>
          <p:cNvSpPr txBox="1"/>
          <p:nvPr/>
        </p:nvSpPr>
        <p:spPr>
          <a:xfrm>
            <a:off x="838199" y="3297005"/>
            <a:ext cx="10515602" cy="1200329"/>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◆「反復的行動」には、例えば、知的障害の特性（こだわり）を起因とした固執や反復、儀式的行為</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により、日常生活に支障が生じている場合も含まれる。ただし、特に「選択肢２～５」のいずれか</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を選択した場合には、何らかの支援が必要となる具体的な状況を特記事項に記載するよう、留意す</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る必要がある。</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308910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73386" y="941560"/>
            <a:ext cx="11045228" cy="2218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-28)</a:t>
            </a:r>
            <a:r>
              <a:rPr lang="ja-JP" altLang="en-US" b="1" dirty="0">
                <a:latin typeface="UD デジタル 教科書体 NK-B" panose="02020700000000000000" pitchFamily="18" charset="-128"/>
                <a:ea typeface="UD デジタル 教科書体 NK-B" panose="02020700000000000000" pitchFamily="18" charset="-128"/>
              </a:rPr>
              <a:t>対人面の不安緊張</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人に会うと緊張状態になる、危害を加えられるのではないかという強い不安が生じる等のため、</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外出等ができない場合。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長期にわたって引きこもり状態である場合は、「５．ほぼ毎日（週５日以上）ある」を選択。</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8" name="テキスト ボックス 7">
            <a:extLst>
              <a:ext uri="{FF2B5EF4-FFF2-40B4-BE49-F238E27FC236}">
                <a16:creationId xmlns:a16="http://schemas.microsoft.com/office/drawing/2014/main" id="{FFB3888C-3E3A-ECA2-535D-85862B14FEF1}"/>
              </a:ext>
            </a:extLst>
          </p:cNvPr>
          <p:cNvSpPr txBox="1"/>
          <p:nvPr/>
        </p:nvSpPr>
        <p:spPr>
          <a:xfrm>
            <a:off x="957404" y="3258864"/>
            <a:ext cx="9753600" cy="1200329"/>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◆「長期にわたって引きこもり状態である場合」の「長期」とは、</a:t>
            </a:r>
            <a:r>
              <a:rPr kumimoji="1" lang="ja-JP" altLang="en-US" dirty="0">
                <a:solidFill>
                  <a:schemeClr val="accent6"/>
                </a:solidFill>
                <a:latin typeface="UD デジタル 教科書体 NP-R" panose="02020400000000000000" pitchFamily="18" charset="-128"/>
                <a:ea typeface="UD デジタル 教科書体 NP-R" panose="02020400000000000000" pitchFamily="18" charset="-128"/>
              </a:rPr>
              <a:t>１か月程度を</a:t>
            </a:r>
            <a:r>
              <a:rPr kumimoji="1" lang="ja-JP" altLang="en-US" dirty="0">
                <a:latin typeface="UD デジタル 教科書体 NP-R" panose="02020400000000000000" pitchFamily="18" charset="-128"/>
                <a:ea typeface="UD デジタル 教科書体 NP-R" panose="02020400000000000000" pitchFamily="18" charset="-128"/>
              </a:rPr>
              <a:t>想定してい</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る。ただし、１か月程度に満たない引きこもり状態であっても、必要とされる支援の度合</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いに影響があると考えられる場合には、その具体的な状況を特記事項に記載するよう、留</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意する必要がある。</a:t>
            </a:r>
          </a:p>
        </p:txBody>
      </p:sp>
    </p:spTree>
    <p:extLst>
      <p:ext uri="{BB962C8B-B14F-4D97-AF65-F5344CB8AC3E}">
        <p14:creationId xmlns:p14="http://schemas.microsoft.com/office/powerpoint/2010/main" val="1386926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0" y="941561"/>
            <a:ext cx="11288947" cy="2289320"/>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-29)</a:t>
            </a:r>
            <a:r>
              <a:rPr kumimoji="1" lang="ja-JP" altLang="en-US" b="1" dirty="0">
                <a:latin typeface="UD デジタル 教科書体 NK-B" panose="02020700000000000000" pitchFamily="18" charset="-128"/>
                <a:ea typeface="UD デジタル 教科書体 NK-B" panose="02020700000000000000" pitchFamily="18" charset="-128"/>
              </a:rPr>
              <a:t>意欲が乏しい</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行動を計画したり実行したりする意欲が乏しいため、周りから言われないと何もしないでいる場合。</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rgbClr val="0070C0"/>
                </a:solidFill>
                <a:latin typeface="UD デジタル 教科書体 NK-B" panose="02020700000000000000" pitchFamily="18" charset="-128"/>
                <a:ea typeface="UD デジタル 教科書体 NK-B" panose="02020700000000000000" pitchFamily="18" charset="-128"/>
              </a:rPr>
              <a:t>　例：一日中横になっている、自室に閉じこもって何もしないでいる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行動を促す他者からの働きかけがあっても動かない場合。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7" name="テキスト ボックス 6">
            <a:extLst>
              <a:ext uri="{FF2B5EF4-FFF2-40B4-BE49-F238E27FC236}">
                <a16:creationId xmlns:a16="http://schemas.microsoft.com/office/drawing/2014/main" id="{1A27E0EF-6E64-BAE8-4D37-093870BF1D7C}"/>
              </a:ext>
            </a:extLst>
          </p:cNvPr>
          <p:cNvSpPr txBox="1"/>
          <p:nvPr/>
        </p:nvSpPr>
        <p:spPr>
          <a:xfrm>
            <a:off x="942108" y="3318471"/>
            <a:ext cx="10224655" cy="646331"/>
          </a:xfrm>
          <a:prstGeom prst="rect">
            <a:avLst/>
          </a:prstGeom>
          <a:noFill/>
          <a:ln w="38100">
            <a:solidFill>
              <a:srgbClr val="FFC000"/>
            </a:solidFill>
          </a:ln>
        </p:spPr>
        <p:txBody>
          <a:bodyPr wrap="square">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◆「周りから言われないと何もしないでいる場合」とは、「周りから行動を促す働きかけがあっ</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ても何もしない（動かない）場合も含まれる。</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6640978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4"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938780"/>
            <a:ext cx="11045228" cy="20970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-30)</a:t>
            </a:r>
            <a:r>
              <a:rPr lang="ja-JP" altLang="en-US" b="1" dirty="0">
                <a:latin typeface="UD デジタル 教科書体 NK-B" panose="02020700000000000000" pitchFamily="18" charset="-128"/>
                <a:ea typeface="UD デジタル 教科書体 NK-B" panose="02020700000000000000" pitchFamily="18" charset="-128"/>
              </a:rPr>
              <a:t>話がまとまらない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話の内容に一貫性がない、話題を次々と変える、質問に対して全く意図しない反応が返ってくる</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等、会話が成立しない場合。</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自分のしたい話を一方的に相手にかまわずにする場合。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5"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4773169"/>
            <a:ext cx="11045228" cy="147523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-31)</a:t>
            </a:r>
            <a:r>
              <a:rPr lang="ja-JP" altLang="en-US" b="1" dirty="0">
                <a:latin typeface="UD デジタル 教科書体 NK-B" panose="02020700000000000000" pitchFamily="18" charset="-128"/>
                <a:ea typeface="UD デジタル 教科書体 NK-B" panose="02020700000000000000" pitchFamily="18" charset="-128"/>
              </a:rPr>
              <a:t>集中力が続かない</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集中力が続かないため、家庭内やその他の生活の場での役割や課題を最後までやり遂げられ</a:t>
            </a:r>
            <a:endParaRPr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9" name="テキスト ボックス 8">
            <a:extLst>
              <a:ext uri="{FF2B5EF4-FFF2-40B4-BE49-F238E27FC236}">
                <a16:creationId xmlns:a16="http://schemas.microsoft.com/office/drawing/2014/main" id="{D84E1166-FB69-CCA5-15DE-23E6FF1081F5}"/>
              </a:ext>
            </a:extLst>
          </p:cNvPr>
          <p:cNvSpPr txBox="1"/>
          <p:nvPr/>
        </p:nvSpPr>
        <p:spPr>
          <a:xfrm>
            <a:off x="848351" y="3228953"/>
            <a:ext cx="10721978" cy="923330"/>
          </a:xfrm>
          <a:prstGeom prst="rect">
            <a:avLst/>
          </a:prstGeom>
          <a:noFill/>
          <a:ln w="381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会話が成立しない場合」とは、音声言語による会話に限らず、手話や筆談等のコミュニケーション</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手段を用いた場合も含まれる</a:t>
            </a:r>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ただし、特に「選択肢２～５」のいずれかを選択した場合には、何ら</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かの支援が必要となる具体的な状況を特記事項に記載するよう、留意する必要がある。</a:t>
            </a:r>
          </a:p>
        </p:txBody>
      </p:sp>
    </p:spTree>
    <p:extLst>
      <p:ext uri="{BB962C8B-B14F-4D97-AF65-F5344CB8AC3E}">
        <p14:creationId xmlns:p14="http://schemas.microsoft.com/office/powerpoint/2010/main" val="1657178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3D4DC-0D23-8932-C396-3951E69EE161}"/>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ABB6655-2BE0-F575-87F3-7B7D86DF49FD}"/>
              </a:ext>
            </a:extLst>
          </p:cNvPr>
          <p:cNvSpPr>
            <a:spLocks noGrp="1"/>
          </p:cNvSpPr>
          <p:nvPr>
            <p:ph idx="1"/>
          </p:nvPr>
        </p:nvSpPr>
        <p:spPr>
          <a:xfrm>
            <a:off x="649013" y="1325563"/>
            <a:ext cx="11288987" cy="5329237"/>
          </a:xfrm>
        </p:spPr>
        <p:txBody>
          <a:bodyPr>
            <a:normAutofit fontScale="92500"/>
          </a:bodyPr>
          <a:lstStyle/>
          <a:p>
            <a:pPr marL="0" indent="0" fontAlgn="base">
              <a:lnSpc>
                <a:spcPct val="120000"/>
              </a:lnSpc>
              <a:buNone/>
            </a:pPr>
            <a:r>
              <a:rPr lang="ja-JP" altLang="en-US" sz="2400" dirty="0">
                <a:latin typeface="UD デジタル 教科書体 N-B" panose="02020700000000000000" pitchFamily="17" charset="-128"/>
                <a:ea typeface="UD デジタル 教科書体 N-B" panose="02020700000000000000" pitchFamily="17" charset="-128"/>
              </a:rPr>
              <a:t>知的機能の障害が発達期（おおむね</a:t>
            </a:r>
            <a:r>
              <a:rPr lang="en-US" altLang="ja-JP" sz="2400" dirty="0">
                <a:latin typeface="UD デジタル 教科書体 N-B" panose="02020700000000000000" pitchFamily="17" charset="-128"/>
                <a:ea typeface="UD デジタル 教科書体 N-B" panose="02020700000000000000" pitchFamily="17" charset="-128"/>
              </a:rPr>
              <a:t>18</a:t>
            </a:r>
            <a:r>
              <a:rPr lang="ja-JP" altLang="en-US" sz="2400" dirty="0">
                <a:latin typeface="UD デジタル 教科書体 N-B" panose="02020700000000000000" pitchFamily="17" charset="-128"/>
                <a:ea typeface="UD デジタル 教科書体 N-B" panose="02020700000000000000" pitchFamily="17" charset="-128"/>
              </a:rPr>
              <a:t>歳まで）にあらわれ、日常生活に支障を生じているため、何らかの特別の援助を必要とする状態にあるもの」と定義されている。</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lnSpc>
                <a:spcPct val="120000"/>
              </a:lnSpc>
              <a:buNone/>
            </a:pP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程度別の特徴</a:t>
            </a:r>
            <a:r>
              <a:rPr lang="en-US" altLang="ja-JP" sz="2400" dirty="0">
                <a:latin typeface="UD デジタル 教科書体 N-B" panose="02020700000000000000" pitchFamily="17" charset="-128"/>
                <a:ea typeface="UD デジタル 教科書体 N-B" panose="02020700000000000000" pitchFamily="17" charset="-128"/>
              </a:rPr>
              <a:t>】</a:t>
            </a:r>
          </a:p>
          <a:p>
            <a:pPr marL="0" indent="0" fontAlgn="base">
              <a:lnSpc>
                <a:spcPct val="120000"/>
              </a:lnSpc>
              <a:buNone/>
            </a:pPr>
            <a:r>
              <a:rPr lang="ja-JP" altLang="en-US" sz="2400" dirty="0">
                <a:latin typeface="UD デジタル 教科書体 N-B" panose="02020700000000000000" pitchFamily="17" charset="-128"/>
                <a:ea typeface="UD デジタル 教科書体 N-B" panose="02020700000000000000" pitchFamily="17" charset="-128"/>
              </a:rPr>
              <a:t>①軽　度</a:t>
            </a: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就学前に明らかな発達差が分かりにくい</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lnSpc>
                <a:spcPct val="110000"/>
              </a:lnSpc>
              <a:spcBef>
                <a:spcPts val="0"/>
              </a:spcBef>
              <a:buNone/>
            </a:pPr>
            <a:r>
              <a:rPr lang="ja-JP" altLang="en-US" sz="2400" dirty="0">
                <a:latin typeface="UD デジタル 教科書体 N-B" panose="02020700000000000000" pitchFamily="17" charset="-128"/>
                <a:ea typeface="UD デジタル 教科書体 N-B" panose="02020700000000000000" pitchFamily="17" charset="-128"/>
              </a:rPr>
              <a:t>　　　　 </a:t>
            </a:r>
            <a:r>
              <a:rPr lang="en-US" altLang="ja-JP" sz="1500" dirty="0">
                <a:latin typeface="UD デジタル 教科書体 N-B" panose="02020700000000000000" pitchFamily="17" charset="-128"/>
                <a:ea typeface="UD デジタル 教科書体 N-B" panose="02020700000000000000" pitchFamily="17" charset="-128"/>
              </a:rPr>
              <a:t>※</a:t>
            </a:r>
            <a:r>
              <a:rPr lang="ja-JP" altLang="en-US" sz="1500" dirty="0">
                <a:latin typeface="UD デジタル 教科書体 N-B" panose="02020700000000000000" pitchFamily="17" charset="-128"/>
                <a:ea typeface="UD デジタル 教科書体 N-B" panose="02020700000000000000" pitchFamily="17" charset="-128"/>
              </a:rPr>
              <a:t>学齢期において読み書き・計算などを身につけるのが難しい場合がある</a:t>
            </a:r>
            <a:endParaRPr lang="ja-JP" altLang="en-US" sz="2400" dirty="0">
              <a:latin typeface="UD デジタル 教科書体 N-B" panose="02020700000000000000" pitchFamily="17" charset="-128"/>
              <a:ea typeface="UD デジタル 教科書体 N-B" panose="02020700000000000000" pitchFamily="17" charset="-128"/>
            </a:endParaRPr>
          </a:p>
          <a:p>
            <a:pPr marL="0" indent="0" fontAlgn="base">
              <a:lnSpc>
                <a:spcPct val="120000"/>
              </a:lnSpc>
              <a:buNone/>
            </a:pPr>
            <a:r>
              <a:rPr lang="ja-JP" altLang="en-US" sz="2400" dirty="0">
                <a:latin typeface="UD デジタル 教科書体 N-B" panose="02020700000000000000" pitchFamily="17" charset="-128"/>
                <a:ea typeface="UD デジタル 教科書体 N-B" panose="02020700000000000000" pitchFamily="17" charset="-128"/>
              </a:rPr>
              <a:t>②中等度</a:t>
            </a: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就学前、言葉の発達はゆっくりである</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fontAlgn="base">
              <a:lnSpc>
                <a:spcPct val="120000"/>
              </a:lnSpc>
              <a:spcBef>
                <a:spcPts val="0"/>
              </a:spcBef>
              <a:buNone/>
            </a:pPr>
            <a:r>
              <a:rPr lang="ja-JP" altLang="en-US" sz="2400" dirty="0">
                <a:latin typeface="UD デジタル 教科書体 N-B" panose="02020700000000000000" pitchFamily="17" charset="-128"/>
                <a:ea typeface="UD デジタル 教科書体 N-B" panose="02020700000000000000" pitchFamily="17" charset="-128"/>
              </a:rPr>
              <a:t>         </a:t>
            </a:r>
            <a:r>
              <a:rPr lang="en-US" altLang="ja-JP" sz="1500" dirty="0">
                <a:latin typeface="UD デジタル 教科書体 N-B" panose="02020700000000000000" pitchFamily="17" charset="-128"/>
                <a:ea typeface="UD デジタル 教科書体 N-B" panose="02020700000000000000" pitchFamily="17" charset="-128"/>
              </a:rPr>
              <a:t>※</a:t>
            </a:r>
            <a:r>
              <a:rPr lang="ja-JP" altLang="en-US" sz="1500" dirty="0">
                <a:latin typeface="UD デジタル 教科書体 N-B" panose="02020700000000000000" pitchFamily="17" charset="-128"/>
                <a:ea typeface="UD デジタル 教科書体 N-B" panose="02020700000000000000" pitchFamily="17" charset="-128"/>
              </a:rPr>
              <a:t>学齢期においては、コミュニケーションや読み書き・計算など理解などの発達はゆっくりで、ある程度の水準にとどまる</a:t>
            </a:r>
          </a:p>
          <a:p>
            <a:pPr marL="0" indent="0" fontAlgn="base">
              <a:lnSpc>
                <a:spcPct val="120000"/>
              </a:lnSpc>
              <a:buNone/>
            </a:pPr>
            <a:r>
              <a:rPr lang="ja-JP" altLang="en-US" sz="2400" dirty="0">
                <a:latin typeface="UD デジタル 教科書体 N-B" panose="02020700000000000000" pitchFamily="17" charset="-128"/>
                <a:ea typeface="UD デジタル 教科書体 N-B" panose="02020700000000000000" pitchFamily="17" charset="-128"/>
              </a:rPr>
              <a:t>③重　度</a:t>
            </a: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幼児期では会話するのが難しい</a:t>
            </a:r>
          </a:p>
          <a:p>
            <a:pPr marL="0" indent="0" fontAlgn="base">
              <a:lnSpc>
                <a:spcPct val="120000"/>
              </a:lnSpc>
              <a:spcBef>
                <a:spcPts val="0"/>
              </a:spcBef>
              <a:buNone/>
            </a:pPr>
            <a:r>
              <a:rPr lang="ja-JP" altLang="en-US" sz="2400" dirty="0">
                <a:latin typeface="UD デジタル 教科書体 N-B" panose="02020700000000000000" pitchFamily="17" charset="-128"/>
                <a:ea typeface="UD デジタル 教科書体 N-B" panose="02020700000000000000" pitchFamily="17" charset="-128"/>
              </a:rPr>
              <a:t>　　　　 </a:t>
            </a:r>
            <a:r>
              <a:rPr lang="en-US" altLang="ja-JP" sz="1500" dirty="0">
                <a:latin typeface="UD デジタル 教科書体 N-B" panose="02020700000000000000" pitchFamily="17" charset="-128"/>
                <a:ea typeface="UD デジタル 教科書体 N-B" panose="02020700000000000000" pitchFamily="17" charset="-128"/>
              </a:rPr>
              <a:t>※</a:t>
            </a:r>
            <a:r>
              <a:rPr lang="ja-JP" altLang="en-US" sz="1500" dirty="0">
                <a:latin typeface="UD デジタル 教科書体 N-B" panose="02020700000000000000" pitchFamily="17" charset="-128"/>
                <a:ea typeface="UD デジタル 教科書体 N-B" panose="02020700000000000000" pitchFamily="17" charset="-128"/>
              </a:rPr>
              <a:t>食事・身支度・入浴など何らかの支援が必要</a:t>
            </a:r>
            <a:endParaRPr lang="en-US" altLang="ja-JP" sz="1500" dirty="0">
              <a:latin typeface="UD デジタル 教科書体 N-B" panose="02020700000000000000" pitchFamily="17" charset="-128"/>
              <a:ea typeface="UD デジタル 教科書体 N-B" panose="02020700000000000000" pitchFamily="17" charset="-128"/>
            </a:endParaRPr>
          </a:p>
          <a:p>
            <a:pPr marL="0" indent="0" fontAlgn="base">
              <a:lnSpc>
                <a:spcPct val="120000"/>
              </a:lnSpc>
              <a:buNone/>
            </a:pPr>
            <a:r>
              <a:rPr lang="ja-JP" altLang="en-US" sz="2400" dirty="0">
                <a:latin typeface="UD デジタル 教科書体 N-B" panose="02020700000000000000" pitchFamily="17" charset="-128"/>
                <a:ea typeface="UD デジタル 教科書体 N-B" panose="02020700000000000000" pitchFamily="17" charset="-128"/>
              </a:rPr>
              <a:t>④最重度</a:t>
            </a: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会話によるコミュニケーションなどは難しい</a:t>
            </a:r>
          </a:p>
          <a:p>
            <a:pPr marL="0" indent="0" fontAlgn="base">
              <a:lnSpc>
                <a:spcPct val="120000"/>
              </a:lnSpc>
              <a:spcBef>
                <a:spcPts val="0"/>
              </a:spcBef>
              <a:buNone/>
            </a:pPr>
            <a:r>
              <a:rPr lang="ja-JP" altLang="en-US" sz="2400" dirty="0">
                <a:latin typeface="UD デジタル 教科書体 N-B" panose="02020700000000000000" pitchFamily="17" charset="-128"/>
                <a:ea typeface="UD デジタル 教科書体 N-B" panose="02020700000000000000" pitchFamily="17" charset="-128"/>
              </a:rPr>
              <a:t>         </a:t>
            </a:r>
            <a:r>
              <a:rPr lang="en-US" altLang="ja-JP" sz="1500" dirty="0">
                <a:latin typeface="UD デジタル 教科書体 N-B" panose="02020700000000000000" pitchFamily="17" charset="-128"/>
                <a:ea typeface="UD デジタル 教科書体 N-B" panose="02020700000000000000" pitchFamily="17" charset="-128"/>
              </a:rPr>
              <a:t>※</a:t>
            </a:r>
            <a:r>
              <a:rPr lang="ja-JP" altLang="en-US" sz="1500" dirty="0">
                <a:latin typeface="UD デジタル 教科書体 N-B" panose="02020700000000000000" pitchFamily="17" charset="-128"/>
                <a:ea typeface="UD デジタル 教科書体 N-B" panose="02020700000000000000" pitchFamily="17" charset="-128"/>
              </a:rPr>
              <a:t>自分の欲求や感情などは非言語的なコミュニケーションを通して表現する</a:t>
            </a:r>
            <a:endParaRPr lang="ja-JP" altLang="en-US" sz="2400" dirty="0">
              <a:latin typeface="UD デジタル 教科書体 N-B" panose="02020700000000000000" pitchFamily="17" charset="-128"/>
              <a:ea typeface="UD デジタル 教科書体 N-B" panose="02020700000000000000" pitchFamily="17" charset="-128"/>
            </a:endParaRPr>
          </a:p>
        </p:txBody>
      </p:sp>
      <p:sp>
        <p:nvSpPr>
          <p:cNvPr id="7" name="タイトル 1">
            <a:extLst>
              <a:ext uri="{FF2B5EF4-FFF2-40B4-BE49-F238E27FC236}">
                <a16:creationId xmlns:a16="http://schemas.microsoft.com/office/drawing/2014/main" id="{AE4399A1-EB86-4C09-93BD-D90D754DFCC1}"/>
              </a:ext>
            </a:extLst>
          </p:cNvPr>
          <p:cNvSpPr>
            <a:spLocks noGrp="1"/>
          </p:cNvSpPr>
          <p:nvPr>
            <p:ph type="title"/>
          </p:nvPr>
        </p:nvSpPr>
        <p:spPr>
          <a:xfrm>
            <a:off x="406400" y="339244"/>
            <a:ext cx="2781300" cy="850899"/>
          </a:xfrm>
          <a:ln w="25400">
            <a:solidFill>
              <a:schemeClr val="accent6"/>
            </a:solidFill>
          </a:ln>
        </p:spPr>
        <p:txBody>
          <a:bodyPr>
            <a:normAutofit fontScale="90000"/>
          </a:bodyPr>
          <a:lstStyle/>
          <a:p>
            <a:pPr algn="ctr"/>
            <a:r>
              <a:rPr lang="ja-JP" altLang="en-US" dirty="0">
                <a:latin typeface="UD デジタル 教科書体 N-B" panose="02020700000000000000" pitchFamily="17" charset="-128"/>
                <a:ea typeface="UD デジタル 教科書体 N-B" panose="02020700000000000000" pitchFamily="17" charset="-128"/>
              </a:rPr>
              <a:t>知的</a:t>
            </a:r>
            <a:r>
              <a:rPr kumimoji="1" lang="ja-JP" altLang="en-US" dirty="0">
                <a:latin typeface="UD デジタル 教科書体 N-B" panose="02020700000000000000" pitchFamily="17" charset="-128"/>
                <a:ea typeface="UD デジタル 教科書体 N-B" panose="02020700000000000000" pitchFamily="17" charset="-128"/>
              </a:rPr>
              <a:t>障がい</a:t>
            </a:r>
          </a:p>
        </p:txBody>
      </p:sp>
    </p:spTree>
    <p:extLst>
      <p:ext uri="{BB962C8B-B14F-4D97-AF65-F5344CB8AC3E}">
        <p14:creationId xmlns:p14="http://schemas.microsoft.com/office/powerpoint/2010/main" val="32838298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525101" y="941561"/>
            <a:ext cx="11045228" cy="1094504"/>
          </a:xfrm>
        </p:spPr>
        <p:txBody>
          <a:bodyPr>
            <a:normAutofit/>
          </a:bodyPr>
          <a:lstStyle/>
          <a:p>
            <a:pPr marL="0" indent="0">
              <a:lnSpc>
                <a:spcPct val="120000"/>
              </a:lnSpc>
              <a:buNone/>
            </a:pPr>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４</a:t>
            </a:r>
            <a:r>
              <a:rPr kumimoji="1" lang="en-US" altLang="ja-JP" b="1" dirty="0">
                <a:latin typeface="UD デジタル 教科書体 NK-B" panose="02020700000000000000" pitchFamily="18" charset="-128"/>
                <a:ea typeface="UD デジタル 教科書体 NK-B" panose="02020700000000000000" pitchFamily="18" charset="-128"/>
              </a:rPr>
              <a:t>-32)</a:t>
            </a:r>
            <a:r>
              <a:rPr kumimoji="1" lang="ja-JP" altLang="en-US" b="1" dirty="0">
                <a:latin typeface="UD デジタル 教科書体 NK-B" panose="02020700000000000000" pitchFamily="18" charset="-128"/>
                <a:ea typeface="UD デジタル 教科書体 NK-B" panose="02020700000000000000" pitchFamily="18" charset="-128"/>
              </a:rPr>
              <a:t>自己の過大評価</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 現実にはそぐわない特別な地位や能力等が自分にあると信じて、それを主張する場合。</a:t>
            </a:r>
            <a:endParaRPr kumimoji="1"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4" name="コンテンツ プレースホルダー 2">
            <a:extLst>
              <a:ext uri="{FF2B5EF4-FFF2-40B4-BE49-F238E27FC236}">
                <a16:creationId xmlns:a16="http://schemas.microsoft.com/office/drawing/2014/main" id="{5CA2A44E-24A3-CAC8-51C1-107400155C59}"/>
              </a:ext>
            </a:extLst>
          </p:cNvPr>
          <p:cNvSpPr txBox="1">
            <a:spLocks/>
          </p:cNvSpPr>
          <p:nvPr/>
        </p:nvSpPr>
        <p:spPr>
          <a:xfrm>
            <a:off x="525101" y="3670349"/>
            <a:ext cx="11045228" cy="13655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-33)</a:t>
            </a:r>
            <a:r>
              <a:rPr lang="ja-JP" altLang="en-US" b="1" dirty="0">
                <a:latin typeface="UD デジタル 教科書体 NK-B" panose="02020700000000000000" pitchFamily="18" charset="-128"/>
                <a:ea typeface="UD デジタル 教科書体 NK-B" panose="02020700000000000000" pitchFamily="18" charset="-128"/>
              </a:rPr>
              <a:t>集団への不適応</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家族や家族以外の社会参加の機会を拒否したり、その場にいても一緒に行動できない場合。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7" name="テキスト ボックス 6">
            <a:extLst>
              <a:ext uri="{FF2B5EF4-FFF2-40B4-BE49-F238E27FC236}">
                <a16:creationId xmlns:a16="http://schemas.microsoft.com/office/drawing/2014/main" id="{146A0F32-D351-E8A3-3F3D-CF91DA04A2AC}"/>
              </a:ext>
            </a:extLst>
          </p:cNvPr>
          <p:cNvSpPr txBox="1"/>
          <p:nvPr/>
        </p:nvSpPr>
        <p:spPr>
          <a:xfrm>
            <a:off x="886897" y="2232945"/>
            <a:ext cx="10155176" cy="923330"/>
          </a:xfrm>
          <a:prstGeom prst="rect">
            <a:avLst/>
          </a:prstGeom>
          <a:solidFill>
            <a:schemeClr val="bg1"/>
          </a:solidFill>
          <a:ln w="381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現実にそぐわない特別な地位や能力等」とは、現実にそぐわない特別な評価を信じ込んでい</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る場合等の「誇大妄想」を想定している。単に「仕事ができる」や「調理ができる」といった</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本人の意思表示のみをもって評価するものではない。</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76979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第</a:t>
            </a:r>
            <a:r>
              <a:rPr kumimoji="1" lang="en-US" altLang="ja-JP" sz="3600" dirty="0">
                <a:latin typeface="UD デジタル 教科書体 NK-B" panose="02020700000000000000" pitchFamily="18" charset="-128"/>
                <a:ea typeface="UD デジタル 教科書体 NK-B" panose="02020700000000000000" pitchFamily="18" charset="-128"/>
              </a:rPr>
              <a:t>4</a:t>
            </a:r>
            <a:r>
              <a:rPr kumimoji="1" lang="ja-JP" altLang="en-US" sz="3600" dirty="0">
                <a:latin typeface="UD デジタル 教科書体 NK-B" panose="02020700000000000000" pitchFamily="18" charset="-128"/>
                <a:ea typeface="UD デジタル 教科書体 NK-B" panose="02020700000000000000" pitchFamily="18" charset="-128"/>
              </a:rPr>
              <a:t>群</a:t>
            </a:r>
            <a:r>
              <a:rPr kumimoji="1" lang="en-US" altLang="ja-JP" sz="3600" dirty="0">
                <a:latin typeface="UD デジタル 教科書体 NK-B" panose="02020700000000000000" pitchFamily="18" charset="-128"/>
                <a:ea typeface="UD デジタル 教科書体 NK-B" panose="02020700000000000000" pitchFamily="18" charset="-128"/>
              </a:rPr>
              <a:t>】</a:t>
            </a:r>
            <a:r>
              <a:rPr kumimoji="1" lang="ja-JP" altLang="en-US" sz="3600" dirty="0">
                <a:latin typeface="UD デジタル 教科書体 NK-B" panose="02020700000000000000" pitchFamily="18" charset="-128"/>
                <a:ea typeface="UD デジタル 教科書体 NK-B" panose="02020700000000000000" pitchFamily="18" charset="-128"/>
              </a:rPr>
              <a:t>行動障害に関連する項目</a:t>
            </a:r>
          </a:p>
        </p:txBody>
      </p:sp>
      <p:sp>
        <p:nvSpPr>
          <p:cNvPr id="5" name="コンテンツ プレースホルダー 2">
            <a:extLst>
              <a:ext uri="{FF2B5EF4-FFF2-40B4-BE49-F238E27FC236}">
                <a16:creationId xmlns:a16="http://schemas.microsoft.com/office/drawing/2014/main" id="{AD2B3FEA-6898-8DF2-AB1F-E2C652758F38}"/>
              </a:ext>
            </a:extLst>
          </p:cNvPr>
          <p:cNvSpPr txBox="1">
            <a:spLocks/>
          </p:cNvSpPr>
          <p:nvPr/>
        </p:nvSpPr>
        <p:spPr>
          <a:xfrm>
            <a:off x="525101" y="1177073"/>
            <a:ext cx="11045228" cy="11975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altLang="ja-JP" b="1" dirty="0">
                <a:latin typeface="UD デジタル 教科書体 NK-B" panose="02020700000000000000" pitchFamily="18" charset="-128"/>
                <a:ea typeface="UD デジタル 教科書体 NK-B" panose="02020700000000000000" pitchFamily="18" charset="-128"/>
              </a:rPr>
              <a:t>(</a:t>
            </a:r>
            <a:r>
              <a:rPr lang="ja-JP" altLang="en-US" b="1" dirty="0">
                <a:latin typeface="UD デジタル 教科書体 NK-B" panose="02020700000000000000" pitchFamily="18" charset="-128"/>
                <a:ea typeface="UD デジタル 教科書体 NK-B" panose="02020700000000000000" pitchFamily="18" charset="-128"/>
              </a:rPr>
              <a:t>４</a:t>
            </a:r>
            <a:r>
              <a:rPr lang="en-US" altLang="ja-JP" b="1" dirty="0">
                <a:latin typeface="UD デジタル 教科書体 NK-B" panose="02020700000000000000" pitchFamily="18" charset="-128"/>
                <a:ea typeface="UD デジタル 教科書体 NK-B" panose="02020700000000000000" pitchFamily="18" charset="-128"/>
              </a:rPr>
              <a:t>-34)</a:t>
            </a:r>
            <a:r>
              <a:rPr lang="ja-JP" altLang="en-US" b="1" dirty="0">
                <a:latin typeface="UD デジタル 教科書体 NK-B" panose="02020700000000000000" pitchFamily="18" charset="-128"/>
                <a:ea typeface="UD デジタル 教科書体 NK-B" panose="02020700000000000000" pitchFamily="18" charset="-128"/>
              </a:rPr>
              <a:t>多飲水・過飲水</a:t>
            </a:r>
          </a:p>
          <a:p>
            <a:pPr marL="0" indent="0">
              <a:lnSpc>
                <a:spcPct val="120000"/>
              </a:lnSpc>
              <a:buFont typeface="Arial" panose="020B0604020202020204" pitchFamily="34" charset="0"/>
              <a:buNone/>
            </a:pPr>
            <a:r>
              <a:rPr lang="ja-JP" altLang="en-US" sz="2000" b="1" dirty="0">
                <a:latin typeface="UD デジタル 教科書体 NK-B" panose="02020700000000000000" pitchFamily="18" charset="-128"/>
                <a:ea typeface="UD デジタル 教科書体 NK-B" panose="02020700000000000000" pitchFamily="18" charset="-128"/>
              </a:rPr>
              <a:t>　　○ 水中毒になる危険が生じるほど、水を大量に飲む又は飲もうとする場合。</a:t>
            </a:r>
            <a:endParaRPr lang="en-US" altLang="ja-JP" sz="2000" b="1" dirty="0">
              <a:latin typeface="UD デジタル 教科書体 NK-B" panose="02020700000000000000" pitchFamily="18" charset="-128"/>
              <a:ea typeface="UD デジタル 教科書体 NK-B" panose="02020700000000000000" pitchFamily="18" charset="-128"/>
            </a:endParaRPr>
          </a:p>
        </p:txBody>
      </p:sp>
      <p:sp>
        <p:nvSpPr>
          <p:cNvPr id="9" name="テキスト ボックス 8">
            <a:extLst>
              <a:ext uri="{FF2B5EF4-FFF2-40B4-BE49-F238E27FC236}">
                <a16:creationId xmlns:a16="http://schemas.microsoft.com/office/drawing/2014/main" id="{01B494B5-8759-00E9-6E94-0C1E7591F556}"/>
              </a:ext>
            </a:extLst>
          </p:cNvPr>
          <p:cNvSpPr txBox="1"/>
          <p:nvPr/>
        </p:nvSpPr>
        <p:spPr>
          <a:xfrm>
            <a:off x="928253" y="2569984"/>
            <a:ext cx="10014401" cy="923330"/>
          </a:xfrm>
          <a:prstGeom prst="rect">
            <a:avLst/>
          </a:prstGeom>
          <a:noFill/>
          <a:ln w="38100">
            <a:solidFill>
              <a:srgbClr val="FFC000"/>
            </a:solidFill>
          </a:ln>
        </p:spPr>
        <p:txBody>
          <a:bodyPr wrap="square">
            <a:spAutoFit/>
          </a:bodyPr>
          <a:lstStyle/>
          <a:p>
            <a:r>
              <a:rPr lang="ja-JP" altLang="en-US"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「水中毒になる危険が生じるほど、水を大量に飲む又は飲もうとする場合」とは、水中毒</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に至る飲水量には個人差があるため、</a:t>
            </a:r>
            <a:r>
              <a:rPr kumimoji="1" lang="ja-JP" altLang="en-US" dirty="0">
                <a:solidFill>
                  <a:schemeClr val="accent6"/>
                </a:solidFill>
                <a:latin typeface="UD デジタル 教科書体 NP-R" panose="02020400000000000000" pitchFamily="18" charset="-128"/>
                <a:ea typeface="UD デジタル 教科書体 NP-R" panose="02020400000000000000" pitchFamily="18" charset="-128"/>
              </a:rPr>
              <a:t>飲水量ではなく</a:t>
            </a:r>
            <a:r>
              <a:rPr kumimoji="1" lang="ja-JP" altLang="en-US" dirty="0">
                <a:latin typeface="UD デジタル 教科書体 NP-R" panose="02020400000000000000" pitchFamily="18" charset="-128"/>
                <a:ea typeface="UD デジタル 教科書体 NP-R" panose="02020400000000000000" pitchFamily="18" charset="-128"/>
              </a:rPr>
              <a:t>、水中毒の症状である「頭痛や嘔吐、</a:t>
            </a:r>
            <a:endParaRPr kumimoji="1"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けいれんや昏睡等の症状が生じるほど、水を大量に飲む又は飲もうとする場合」として判断</a:t>
            </a:r>
            <a:r>
              <a:rPr lang="ja-JP" altLang="en-US" dirty="0">
                <a:latin typeface="UD デジタル 教科書体 NP-R" panose="02020400000000000000" pitchFamily="18" charset="-128"/>
                <a:ea typeface="UD デジタル 教科書体 NP-R" panose="02020400000000000000" pitchFamily="18" charset="-128"/>
              </a:rPr>
              <a:t>。</a:t>
            </a:r>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462386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A8281-08AF-137C-0BED-497A035D686D}"/>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44DEBFD-B4F7-2BD3-D18F-4BB1DA6BAD5A}"/>
              </a:ext>
            </a:extLst>
          </p:cNvPr>
          <p:cNvSpPr>
            <a:spLocks noGrp="1"/>
          </p:cNvSpPr>
          <p:nvPr>
            <p:ph idx="1"/>
          </p:nvPr>
        </p:nvSpPr>
        <p:spPr>
          <a:xfrm>
            <a:off x="838199" y="1385778"/>
            <a:ext cx="11031747" cy="4086444"/>
          </a:xfrm>
        </p:spPr>
        <p:txBody>
          <a:bodyPr>
            <a:normAutofit/>
          </a:bodyPr>
          <a:lstStyle/>
          <a:p>
            <a:pPr marL="0" indent="0" fontAlgn="base">
              <a:buNone/>
            </a:pPr>
            <a:r>
              <a:rPr lang="ja-JP" altLang="en-US" sz="2400" dirty="0">
                <a:latin typeface="UD デジタル 教科書体 N-B" panose="02020700000000000000" pitchFamily="17" charset="-128"/>
                <a:ea typeface="UD デジタル 教科書体 N-B" panose="02020700000000000000" pitchFamily="17" charset="-128"/>
              </a:rPr>
              <a:t>○生まれつきの脳の働きにアンバランスさがあり、集中力やコミュニケーション能力、読み・書き・計算などに困難が生じる障がいのことです。</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r>
              <a:rPr lang="en-US" altLang="ja-JP" sz="2400" dirty="0">
                <a:latin typeface="UD デジタル 教科書体 N-B" panose="02020700000000000000" pitchFamily="17" charset="-128"/>
                <a:ea typeface="UD デジタル 教科書体 N-B" panose="02020700000000000000" pitchFamily="17" charset="-128"/>
              </a:rPr>
              <a:t>【</a:t>
            </a:r>
            <a:r>
              <a:rPr lang="ja-JP" altLang="en-US" sz="2400" dirty="0">
                <a:latin typeface="UD デジタル 教科書体 N-B" panose="02020700000000000000" pitchFamily="17" charset="-128"/>
                <a:ea typeface="UD デジタル 教科書体 N-B" panose="02020700000000000000" pitchFamily="17" charset="-128"/>
              </a:rPr>
              <a:t>特徴</a:t>
            </a:r>
            <a:r>
              <a:rPr lang="en-US" altLang="ja-JP" sz="2400" dirty="0">
                <a:latin typeface="UD デジタル 教科書体 N-B" panose="02020700000000000000" pitchFamily="17" charset="-128"/>
                <a:ea typeface="UD デジタル 教科書体 N-B" panose="02020700000000000000" pitchFamily="17" charset="-128"/>
              </a:rPr>
              <a:t>】</a:t>
            </a:r>
          </a:p>
          <a:p>
            <a:pPr marL="0" indent="0">
              <a:buNone/>
            </a:pPr>
            <a:r>
              <a:rPr lang="ja-JP" altLang="en-US" sz="2400" dirty="0">
                <a:latin typeface="UD デジタル 教科書体 N-B" panose="02020700000000000000" pitchFamily="17" charset="-128"/>
                <a:ea typeface="UD デジタル 教科書体 N-B" panose="02020700000000000000" pitchFamily="17" charset="-128"/>
              </a:rPr>
              <a:t>①集中しづらい（不注意）</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r>
              <a:rPr lang="ja-JP" altLang="en-US" sz="2400" dirty="0">
                <a:latin typeface="UD デジタル 教科書体 N-B" panose="02020700000000000000" pitchFamily="17" charset="-128"/>
                <a:ea typeface="UD デジタル 教科書体 N-B" panose="02020700000000000000" pitchFamily="17" charset="-128"/>
              </a:rPr>
              <a:t>②多動・多弁（じっとしていられない、落ち着きが無い）。</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r>
              <a:rPr lang="ja-JP" altLang="en-US" sz="2400" dirty="0">
                <a:latin typeface="UD デジタル 教科書体 N-B" panose="02020700000000000000" pitchFamily="17" charset="-128"/>
                <a:ea typeface="UD デジタル 教科書体 N-B" panose="02020700000000000000" pitchFamily="17" charset="-128"/>
              </a:rPr>
              <a:t>③衝動性が強い（考える前に行動してしまう）。</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r>
              <a:rPr lang="ja-JP" altLang="en-US" sz="2400" dirty="0">
                <a:latin typeface="UD デジタル 教科書体 N-B" panose="02020700000000000000" pitchFamily="17" charset="-128"/>
                <a:ea typeface="UD デジタル 教科書体 N-B" panose="02020700000000000000" pitchFamily="17" charset="-128"/>
              </a:rPr>
              <a:t>④感覚過敏があり、音や触覚に対する過敏さが見られる。</a:t>
            </a:r>
            <a:endParaRPr lang="en-US" altLang="ja-JP" sz="2400" dirty="0">
              <a:latin typeface="UD デジタル 教科書体 N-B" panose="02020700000000000000" pitchFamily="17" charset="-128"/>
              <a:ea typeface="UD デジタル 教科書体 N-B" panose="02020700000000000000" pitchFamily="17" charset="-128"/>
            </a:endParaRPr>
          </a:p>
          <a:p>
            <a:pPr marL="0" indent="0">
              <a:buNone/>
            </a:pPr>
            <a:r>
              <a:rPr lang="ja-JP" altLang="en-US" sz="2400" dirty="0">
                <a:latin typeface="UD デジタル 教科書体 N-B" panose="02020700000000000000" pitchFamily="17" charset="-128"/>
                <a:ea typeface="UD デジタル 教科書体 N-B" panose="02020700000000000000" pitchFamily="17" charset="-128"/>
              </a:rPr>
              <a:t>⑤学習障害や特定の学習困難が伴うことが多い。</a:t>
            </a:r>
            <a:endParaRPr lang="en-US" altLang="ja-JP" sz="2400" dirty="0">
              <a:latin typeface="UD デジタル 教科書体 N-B" panose="02020700000000000000" pitchFamily="17" charset="-128"/>
              <a:ea typeface="UD デジタル 教科書体 N-B" panose="02020700000000000000" pitchFamily="17" charset="-128"/>
            </a:endParaRPr>
          </a:p>
        </p:txBody>
      </p:sp>
      <p:sp>
        <p:nvSpPr>
          <p:cNvPr id="9" name="テキスト ボックス 8">
            <a:extLst>
              <a:ext uri="{FF2B5EF4-FFF2-40B4-BE49-F238E27FC236}">
                <a16:creationId xmlns:a16="http://schemas.microsoft.com/office/drawing/2014/main" id="{289A677A-CF25-D4BC-45B4-46F32FB6EAEF}"/>
              </a:ext>
            </a:extLst>
          </p:cNvPr>
          <p:cNvSpPr txBox="1"/>
          <p:nvPr/>
        </p:nvSpPr>
        <p:spPr>
          <a:xfrm>
            <a:off x="1039036" y="6115504"/>
            <a:ext cx="10830910" cy="461665"/>
          </a:xfrm>
          <a:prstGeom prst="rect">
            <a:avLst/>
          </a:prstGeom>
          <a:noFill/>
          <a:ln w="25400">
            <a:solidFill>
              <a:srgbClr val="00B0F0"/>
            </a:solidFill>
          </a:ln>
        </p:spPr>
        <p:txBody>
          <a:bodyPr wrap="square">
            <a:spAutoFit/>
          </a:bodyPr>
          <a:lstStyle/>
          <a:p>
            <a:pPr algn="ctr"/>
            <a:r>
              <a:rPr lang="en-US" altLang="ja-JP" sz="2400" dirty="0">
                <a:latin typeface="UD デジタル 教科書体 N-B" panose="02020700000000000000" pitchFamily="17" charset="-128"/>
                <a:ea typeface="UD デジタル 教科書体 N-B" panose="02020700000000000000" pitchFamily="17" charset="-128"/>
              </a:rPr>
              <a:t>ASD</a:t>
            </a:r>
            <a:r>
              <a:rPr lang="ja-JP" altLang="en-US" sz="2400" dirty="0">
                <a:latin typeface="UD デジタル 教科書体 N-B" panose="02020700000000000000" pitchFamily="17" charset="-128"/>
                <a:ea typeface="UD デジタル 教科書体 N-B" panose="02020700000000000000" pitchFamily="17" charset="-128"/>
              </a:rPr>
              <a:t>（自閉スペクトラム症）、 </a:t>
            </a:r>
            <a:r>
              <a:rPr lang="en-US" altLang="ja-JP" sz="2400" dirty="0">
                <a:latin typeface="UD デジタル 教科書体 N-B" panose="02020700000000000000" pitchFamily="17" charset="-128"/>
                <a:ea typeface="UD デジタル 教科書体 N-B" panose="02020700000000000000" pitchFamily="17" charset="-128"/>
              </a:rPr>
              <a:t>ADHD</a:t>
            </a:r>
            <a:r>
              <a:rPr lang="ja-JP" altLang="en-US" sz="2400" dirty="0">
                <a:latin typeface="UD デジタル 教科書体 N-B" panose="02020700000000000000" pitchFamily="17" charset="-128"/>
                <a:ea typeface="UD デジタル 教科書体 N-B" panose="02020700000000000000" pitchFamily="17" charset="-128"/>
              </a:rPr>
              <a:t>（注意欠如・多動症）、 </a:t>
            </a:r>
            <a:r>
              <a:rPr lang="en-US" altLang="ja-JP" sz="2400" dirty="0">
                <a:latin typeface="UD デジタル 教科書体 N-B" panose="02020700000000000000" pitchFamily="17" charset="-128"/>
                <a:ea typeface="UD デジタル 教科書体 N-B" panose="02020700000000000000" pitchFamily="17" charset="-128"/>
              </a:rPr>
              <a:t>LD</a:t>
            </a:r>
            <a:r>
              <a:rPr lang="ja-JP" altLang="en-US" sz="2400" dirty="0">
                <a:latin typeface="UD デジタル 教科書体 N-B" panose="02020700000000000000" pitchFamily="17" charset="-128"/>
                <a:ea typeface="UD デジタル 教科書体 N-B" panose="02020700000000000000" pitchFamily="17" charset="-128"/>
              </a:rPr>
              <a:t>（学習障害）</a:t>
            </a:r>
          </a:p>
        </p:txBody>
      </p:sp>
      <p:sp>
        <p:nvSpPr>
          <p:cNvPr id="7" name="タイトル 1">
            <a:extLst>
              <a:ext uri="{FF2B5EF4-FFF2-40B4-BE49-F238E27FC236}">
                <a16:creationId xmlns:a16="http://schemas.microsoft.com/office/drawing/2014/main" id="{C3CEAB6D-5FB2-AA6C-6589-CD1DCE10CCC3}"/>
              </a:ext>
            </a:extLst>
          </p:cNvPr>
          <p:cNvSpPr>
            <a:spLocks noGrp="1"/>
          </p:cNvSpPr>
          <p:nvPr>
            <p:ph type="title"/>
          </p:nvPr>
        </p:nvSpPr>
        <p:spPr>
          <a:xfrm>
            <a:off x="406400" y="339244"/>
            <a:ext cx="2781300" cy="850899"/>
          </a:xfrm>
          <a:ln w="25400">
            <a:solidFill>
              <a:schemeClr val="accent6"/>
            </a:solidFill>
          </a:ln>
        </p:spPr>
        <p:txBody>
          <a:bodyPr>
            <a:normAutofit fontScale="90000"/>
          </a:bodyPr>
          <a:lstStyle/>
          <a:p>
            <a:pPr algn="ctr"/>
            <a:r>
              <a:rPr lang="ja-JP" altLang="en-US" dirty="0">
                <a:latin typeface="UD デジタル 教科書体 N-B" panose="02020700000000000000" pitchFamily="17" charset="-128"/>
                <a:ea typeface="UD デジタル 教科書体 N-B" panose="02020700000000000000" pitchFamily="17" charset="-128"/>
              </a:rPr>
              <a:t>発達</a:t>
            </a:r>
            <a:r>
              <a:rPr kumimoji="1" lang="ja-JP" altLang="en-US" dirty="0">
                <a:latin typeface="UD デジタル 教科書体 N-B" panose="02020700000000000000" pitchFamily="17" charset="-128"/>
                <a:ea typeface="UD デジタル 教科書体 N-B" panose="02020700000000000000" pitchFamily="17" charset="-128"/>
              </a:rPr>
              <a:t>障がい</a:t>
            </a:r>
          </a:p>
        </p:txBody>
      </p:sp>
    </p:spTree>
    <p:extLst>
      <p:ext uri="{BB962C8B-B14F-4D97-AF65-F5344CB8AC3E}">
        <p14:creationId xmlns:p14="http://schemas.microsoft.com/office/powerpoint/2010/main" val="1451463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DAF7D1-CB09-DA27-4A1F-0A4F64F2BECF}"/>
              </a:ext>
            </a:extLst>
          </p:cNvPr>
          <p:cNvSpPr>
            <a:spLocks noGrp="1"/>
          </p:cNvSpPr>
          <p:nvPr>
            <p:ph type="title"/>
          </p:nvPr>
        </p:nvSpPr>
        <p:spPr>
          <a:xfrm>
            <a:off x="838200" y="365125"/>
            <a:ext cx="10515600" cy="1006475"/>
          </a:xfrm>
        </p:spPr>
        <p:txBody>
          <a:bodyPr/>
          <a:lstStyle/>
          <a:p>
            <a:r>
              <a:rPr kumimoji="1" lang="ja-JP" altLang="en-US" dirty="0">
                <a:latin typeface="UD デジタル 教科書体 N-B" panose="02020700000000000000" pitchFamily="17" charset="-128"/>
                <a:ea typeface="UD デジタル 教科書体 N-B" panose="02020700000000000000" pitchFamily="17" charset="-128"/>
              </a:rPr>
              <a:t>特記事項の記載が重要</a:t>
            </a:r>
          </a:p>
        </p:txBody>
      </p:sp>
      <p:sp>
        <p:nvSpPr>
          <p:cNvPr id="3" name="コンテンツ プレースホルダー 2">
            <a:extLst>
              <a:ext uri="{FF2B5EF4-FFF2-40B4-BE49-F238E27FC236}">
                <a16:creationId xmlns:a16="http://schemas.microsoft.com/office/drawing/2014/main" id="{6450A265-4C65-42DB-CEDE-A2926421A536}"/>
              </a:ext>
            </a:extLst>
          </p:cNvPr>
          <p:cNvSpPr>
            <a:spLocks noGrp="1"/>
          </p:cNvSpPr>
          <p:nvPr>
            <p:ph idx="1"/>
          </p:nvPr>
        </p:nvSpPr>
        <p:spPr>
          <a:xfrm>
            <a:off x="1104900" y="2462815"/>
            <a:ext cx="10515600" cy="1737382"/>
          </a:xfrm>
        </p:spPr>
        <p:txBody>
          <a:bodyPr/>
          <a:lstStyle/>
          <a:p>
            <a:pPr marL="0" indent="0">
              <a:buNone/>
            </a:pPr>
            <a:r>
              <a:rPr lang="ja-JP" altLang="en-US" dirty="0">
                <a:latin typeface="UD デジタル 教科書体 N-B" panose="02020700000000000000" pitchFamily="17" charset="-128"/>
                <a:ea typeface="UD デジタル 教科書体 N-B" panose="02020700000000000000" pitchFamily="17" charset="-128"/>
              </a:rPr>
              <a:t>○審査会委員は特記事項を見て対象者の状態をイメージする。</a:t>
            </a:r>
            <a:endParaRPr lang="en-US" altLang="ja-JP" dirty="0">
              <a:latin typeface="UD デジタル 教科書体 N-B" panose="02020700000000000000" pitchFamily="17" charset="-128"/>
              <a:ea typeface="UD デジタル 教科書体 N-B" panose="02020700000000000000" pitchFamily="17" charset="-128"/>
            </a:endParaRPr>
          </a:p>
          <a:p>
            <a:pPr marL="0" indent="0">
              <a:buNone/>
            </a:pPr>
            <a:endParaRPr lang="en-US" altLang="ja-JP" dirty="0">
              <a:latin typeface="UD デジタル 教科書体 N-B" panose="02020700000000000000" pitchFamily="17" charset="-128"/>
              <a:ea typeface="UD デジタル 教科書体 N-B" panose="02020700000000000000" pitchFamily="17" charset="-128"/>
            </a:endParaRPr>
          </a:p>
          <a:p>
            <a:pPr marL="0" indent="0">
              <a:buNone/>
            </a:pPr>
            <a:r>
              <a:rPr lang="ja-JP" altLang="en-US" dirty="0">
                <a:latin typeface="UD デジタル 教科書体 N-B" panose="02020700000000000000" pitchFamily="17" charset="-128"/>
                <a:ea typeface="UD デジタル 教科書体 N-B" panose="02020700000000000000" pitchFamily="17" charset="-128"/>
              </a:rPr>
              <a:t>○行動障害の記載は調査員の障がいへの理解が重要。</a:t>
            </a:r>
            <a:endParaRPr lang="ja-JP" altLang="en-US" sz="2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91202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1D77EE-DE86-4DD0-B108-6E049A9D8AF2}"/>
              </a:ext>
            </a:extLst>
          </p:cNvPr>
          <p:cNvSpPr>
            <a:spLocks noGrp="1"/>
          </p:cNvSpPr>
          <p:nvPr>
            <p:ph type="title"/>
          </p:nvPr>
        </p:nvSpPr>
        <p:spPr/>
        <p:txBody>
          <a:bodyPr>
            <a:normAutofit/>
          </a:bodyPr>
          <a:lstStyle/>
          <a:p>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第</a:t>
            </a:r>
            <a:r>
              <a:rPr lang="en-US" altLang="ja-JP" sz="3600" dirty="0">
                <a:latin typeface="UD デジタル 教科書体 NK-B" panose="02020700000000000000" pitchFamily="18" charset="-128"/>
                <a:ea typeface="UD デジタル 教科書体 NK-B" panose="02020700000000000000" pitchFamily="18" charset="-128"/>
              </a:rPr>
              <a:t>3</a:t>
            </a:r>
            <a:r>
              <a:rPr lang="ja-JP" altLang="en-US" sz="3600" dirty="0">
                <a:latin typeface="UD デジタル 教科書体 NK-B" panose="02020700000000000000" pitchFamily="18" charset="-128"/>
                <a:ea typeface="UD デジタル 教科書体 NK-B" panose="02020700000000000000" pitchFamily="18" charset="-128"/>
              </a:rPr>
              <a:t>群</a:t>
            </a:r>
            <a:r>
              <a:rPr lang="en-US" altLang="ja-JP" sz="3600" dirty="0">
                <a:latin typeface="UD デジタル 教科書体 NK-B" panose="02020700000000000000" pitchFamily="18" charset="-128"/>
                <a:ea typeface="UD デジタル 教科書体 NK-B" panose="02020700000000000000" pitchFamily="18" charset="-128"/>
              </a:rPr>
              <a:t>】</a:t>
            </a:r>
            <a:r>
              <a:rPr lang="ja-JP" altLang="en-US" sz="3600" dirty="0">
                <a:latin typeface="UD デジタル 教科書体 NK-B" panose="02020700000000000000" pitchFamily="18" charset="-128"/>
                <a:ea typeface="UD デジタル 教科書体 NK-B" panose="02020700000000000000" pitchFamily="18" charset="-128"/>
              </a:rPr>
              <a:t>意思疎通等に関連する項目（６項目）</a:t>
            </a:r>
            <a:endParaRPr kumimoji="1" lang="ja-JP" altLang="en-US" sz="3600" dirty="0">
              <a:latin typeface="UD デジタル 教科書体 NK-B" panose="02020700000000000000" pitchFamily="18" charset="-128"/>
              <a:ea typeface="UD デジタル 教科書体 NK-B" panose="02020700000000000000" pitchFamily="18" charset="-128"/>
            </a:endParaRPr>
          </a:p>
        </p:txBody>
      </p:sp>
      <p:sp>
        <p:nvSpPr>
          <p:cNvPr id="3" name="コンテンツ プレースホルダー 2">
            <a:extLst>
              <a:ext uri="{FF2B5EF4-FFF2-40B4-BE49-F238E27FC236}">
                <a16:creationId xmlns:a16="http://schemas.microsoft.com/office/drawing/2014/main" id="{7E5EF70D-C3F5-8A18-BB0C-4E2C42D177C1}"/>
              </a:ext>
            </a:extLst>
          </p:cNvPr>
          <p:cNvSpPr>
            <a:spLocks noGrp="1"/>
          </p:cNvSpPr>
          <p:nvPr>
            <p:ph idx="1"/>
          </p:nvPr>
        </p:nvSpPr>
        <p:spPr>
          <a:xfrm>
            <a:off x="838200" y="1825625"/>
            <a:ext cx="10515600" cy="2240782"/>
          </a:xfrm>
        </p:spPr>
        <p:txBody>
          <a:bodyPr>
            <a:normAutofit/>
          </a:bodyPr>
          <a:lstStyle/>
          <a:p>
            <a:pPr algn="l"/>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r>
              <a:rPr lang="ja-JP" altLang="en-US"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調査員マニュアル（ダウンロード版）</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P73</a:t>
            </a:r>
            <a:r>
              <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P78</a:t>
            </a:r>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r>
              <a:rPr lang="ja-JP" altLang="en-US"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ハンドブック</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P104</a:t>
            </a:r>
            <a:r>
              <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a:t>
            </a:r>
            <a:r>
              <a:rPr lang="en-US" altLang="ja-JP" b="1"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rPr>
              <a:t>P115</a:t>
            </a:r>
            <a:endParaRPr lang="ja-JP" altLang="en-US" b="0" i="0" u="none" strike="noStrike" baseline="0" dirty="0">
              <a:solidFill>
                <a:srgbClr val="000000"/>
              </a:solidFill>
              <a:latin typeface="UD デジタル 教科書体 NK-B" panose="02020700000000000000" pitchFamily="18" charset="-128"/>
              <a:ea typeface="UD デジタル 教科書体 NK-B" panose="02020700000000000000" pitchFamily="18" charset="-128"/>
            </a:endParaRPr>
          </a:p>
          <a:p>
            <a:endParaRPr kumimoji="1" lang="ja-JP" altLang="en-US" dirty="0">
              <a:latin typeface="UD デジタル 教科書体 NK-B" panose="02020700000000000000" pitchFamily="18" charset="-128"/>
              <a:ea typeface="UD デジタル 教科書体 NK-B" panose="02020700000000000000" pitchFamily="18" charset="-128"/>
            </a:endParaRPr>
          </a:p>
        </p:txBody>
      </p:sp>
      <p:pic>
        <p:nvPicPr>
          <p:cNvPr id="5" name="図 4">
            <a:extLst>
              <a:ext uri="{FF2B5EF4-FFF2-40B4-BE49-F238E27FC236}">
                <a16:creationId xmlns:a16="http://schemas.microsoft.com/office/drawing/2014/main" id="{73752787-6AAA-ED49-EAAB-6E09B4FEA3ED}"/>
              </a:ext>
            </a:extLst>
          </p:cNvPr>
          <p:cNvPicPr>
            <a:picLocks noChangeAspect="1"/>
          </p:cNvPicPr>
          <p:nvPr/>
        </p:nvPicPr>
        <p:blipFill>
          <a:blip r:embed="rId3"/>
          <a:stretch>
            <a:fillRect/>
          </a:stretch>
        </p:blipFill>
        <p:spPr>
          <a:xfrm>
            <a:off x="7788596" y="4252093"/>
            <a:ext cx="3896139" cy="2240782"/>
          </a:xfrm>
          <a:prstGeom prst="rect">
            <a:avLst/>
          </a:prstGeom>
        </p:spPr>
      </p:pic>
    </p:spTree>
    <p:extLst>
      <p:ext uri="{BB962C8B-B14F-4D97-AF65-F5344CB8AC3E}">
        <p14:creationId xmlns:p14="http://schemas.microsoft.com/office/powerpoint/2010/main" val="2609019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(3-1)</a:t>
            </a:r>
            <a:r>
              <a:rPr kumimoji="1" lang="ja-JP" altLang="en-US" sz="3600" dirty="0">
                <a:latin typeface="UD デジタル 教科書体 NK-B" panose="02020700000000000000" pitchFamily="18" charset="-128"/>
                <a:ea typeface="UD デジタル 教科書体 NK-B" panose="02020700000000000000" pitchFamily="18" charset="-128"/>
              </a:rPr>
              <a:t>視力</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479833" y="887573"/>
            <a:ext cx="11316831" cy="1594370"/>
          </a:xfrm>
        </p:spPr>
        <p:txBody>
          <a:bodyPr>
            <a:noAutofit/>
          </a:bodyPr>
          <a:lstStyle/>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lang="ja-JP" altLang="en-US" sz="2000" b="1" dirty="0">
                <a:latin typeface="UD デジタル 教科書体 NK-B" panose="02020700000000000000" pitchFamily="18" charset="-128"/>
                <a:ea typeface="UD デジタル 教科書体 NK-B" panose="02020700000000000000" pitchFamily="18" charset="-128"/>
              </a:rPr>
              <a:t>■</a:t>
            </a:r>
            <a:r>
              <a:rPr kumimoji="1" lang="ja-JP" altLang="en-US" sz="2000" b="1" dirty="0">
                <a:latin typeface="UD デジタル 教科書体 NK-B" panose="02020700000000000000" pitchFamily="18" charset="-128"/>
                <a:ea typeface="UD デジタル 教科書体 NK-B" panose="02020700000000000000" pitchFamily="18" charset="-128"/>
              </a:rPr>
              <a:t>視力（</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物や文字が見えるかどうか</a:t>
            </a:r>
            <a:r>
              <a:rPr kumimoji="1" lang="ja-JP" altLang="en-US" sz="2000" b="1" dirty="0">
                <a:latin typeface="UD デジタル 教科書体 NK-B" panose="02020700000000000000" pitchFamily="18" charset="-128"/>
                <a:ea typeface="UD デジタル 教科書体 NK-B" panose="02020700000000000000" pitchFamily="18" charset="-128"/>
              </a:rPr>
              <a:t>）について、確認する。</a:t>
            </a:r>
          </a:p>
          <a:p>
            <a:pPr marL="0" indent="0">
              <a:lnSpc>
                <a:spcPts val="2000"/>
              </a:lnSpc>
              <a:buNone/>
            </a:pPr>
            <a:r>
              <a:rPr kumimoji="1" lang="en-US" altLang="ja-JP" sz="2000" b="1"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2000" b="1" dirty="0">
                <a:solidFill>
                  <a:srgbClr val="FF0000"/>
                </a:solidFill>
                <a:latin typeface="UD デジタル 教科書体 NK-B" panose="02020700000000000000" pitchFamily="18" charset="-128"/>
                <a:ea typeface="UD デジタル 教科書体 NK-B" panose="02020700000000000000" pitchFamily="18" charset="-128"/>
              </a:rPr>
              <a:t>確認の方法</a:t>
            </a:r>
            <a:r>
              <a:rPr kumimoji="1" lang="en-US" altLang="ja-JP" sz="2000" b="1" dirty="0">
                <a:solidFill>
                  <a:srgbClr val="FF0000"/>
                </a:solidFill>
                <a:latin typeface="UD デジタル 教科書体 NK-B" panose="02020700000000000000" pitchFamily="18" charset="-128"/>
                <a:ea typeface="UD デジタル 教科書体 NK-B" panose="02020700000000000000" pitchFamily="18" charset="-128"/>
              </a:rPr>
              <a:t>】</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視力確認表</a:t>
            </a:r>
            <a:r>
              <a:rPr kumimoji="1" lang="ja-JP" altLang="en-US" sz="2000" b="1" dirty="0">
                <a:latin typeface="UD デジタル 教科書体 NK-B" panose="02020700000000000000" pitchFamily="18" charset="-128"/>
                <a:ea typeface="UD デジタル 教科書体 NK-B" panose="02020700000000000000" pitchFamily="18" charset="-128"/>
              </a:rPr>
              <a:t>」を提示し、例えば「何本に見えますか」などと聞く。</a:t>
            </a:r>
          </a:p>
          <a:p>
            <a:pPr marL="0" indent="0">
              <a:lnSpc>
                <a:spcPts val="2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・調査員が、自分の手を視力確認表と同じような形にして、上記と同様に聞く。</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ts val="2000"/>
              </a:lnSpc>
              <a:buNone/>
            </a:pPr>
            <a:endParaRPr kumimoji="1" lang="ja-JP" altLang="en-US" sz="20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4" name="四角形: 角を丸くする 3">
            <a:extLst>
              <a:ext uri="{FF2B5EF4-FFF2-40B4-BE49-F238E27FC236}">
                <a16:creationId xmlns:a16="http://schemas.microsoft.com/office/drawing/2014/main" id="{FBFCE861-D4E5-6822-5770-EB16D916F147}"/>
              </a:ext>
            </a:extLst>
          </p:cNvPr>
          <p:cNvSpPr/>
          <p:nvPr/>
        </p:nvSpPr>
        <p:spPr>
          <a:xfrm>
            <a:off x="479833" y="2455682"/>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b="1" dirty="0">
                <a:latin typeface="UD デジタル 教科書体 N-B" panose="02020700000000000000" pitchFamily="17" charset="-128"/>
                <a:ea typeface="UD デジタル 教科書体 N-B" panose="02020700000000000000" pitchFamily="17" charset="-128"/>
              </a:rPr>
              <a:t>判断基準</a:t>
            </a:r>
            <a:endParaRPr kumimoji="1" lang="ja-JP" altLang="en-US" b="1" dirty="0">
              <a:latin typeface="UD デジタル 教科書体 N-B" panose="02020700000000000000" pitchFamily="17" charset="-128"/>
              <a:ea typeface="UD デジタル 教科書体 N-B" panose="02020700000000000000" pitchFamily="17" charset="-128"/>
            </a:endParaRPr>
          </a:p>
        </p:txBody>
      </p:sp>
      <p:sp>
        <p:nvSpPr>
          <p:cNvPr id="8" name="テキスト ボックス 7">
            <a:extLst>
              <a:ext uri="{FF2B5EF4-FFF2-40B4-BE49-F238E27FC236}">
                <a16:creationId xmlns:a16="http://schemas.microsoft.com/office/drawing/2014/main" id="{131449F4-7B67-0860-504C-113E51F05551}"/>
              </a:ext>
            </a:extLst>
          </p:cNvPr>
          <p:cNvSpPr txBox="1"/>
          <p:nvPr/>
        </p:nvSpPr>
        <p:spPr>
          <a:xfrm>
            <a:off x="1550642" y="2656850"/>
            <a:ext cx="10004422" cy="4201150"/>
          </a:xfrm>
          <a:prstGeom prst="rect">
            <a:avLst/>
          </a:prstGeom>
          <a:noFill/>
        </p:spPr>
        <p:txBody>
          <a:bodyPr wrap="square">
            <a:spAutoFit/>
          </a:bodyPr>
          <a:lstStyle/>
          <a:p>
            <a:r>
              <a:rPr lang="ja-JP" altLang="en-US" b="1" dirty="0">
                <a:latin typeface="UD デジタル 教科書体 NP-R" panose="02020400000000000000" pitchFamily="18" charset="-128"/>
                <a:ea typeface="UD デジタル 教科書体 NP-R" panose="02020400000000000000" pitchFamily="18" charset="-128"/>
              </a:rPr>
              <a:t>［１．日常生活に支障がない］</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新聞や雑誌等の文字が見える等、日常生活に支障がない程度の視力を有している場合。</a:t>
            </a:r>
            <a:endParaRPr lang="en-US" altLang="ja-JP" dirty="0">
              <a:latin typeface="UD デジタル 教科書体 NP-R" panose="02020400000000000000" pitchFamily="18" charset="-128"/>
              <a:ea typeface="UD デジタル 教科書体 NP-R" panose="02020400000000000000" pitchFamily="18" charset="-128"/>
            </a:endParaRPr>
          </a:p>
          <a:p>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b="1" dirty="0">
                <a:latin typeface="UD デジタル 教科書体 NP-R" panose="02020400000000000000" pitchFamily="18" charset="-128"/>
                <a:ea typeface="UD デジタル 教科書体 NP-R" panose="02020400000000000000" pitchFamily="18" charset="-128"/>
              </a:rPr>
              <a:t>［２．約１ｍ離れた視力確認表の図が見える］</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新聞や雑誌等の文字は見えないが、約１ｍ離れた視力確認表の図が見える場合。</a:t>
            </a:r>
            <a:endParaRPr lang="en-US" altLang="ja-JP" dirty="0">
              <a:latin typeface="UD デジタル 教科書体 NP-R" panose="02020400000000000000" pitchFamily="18" charset="-128"/>
              <a:ea typeface="UD デジタル 教科書体 NP-R" panose="02020400000000000000" pitchFamily="18" charset="-128"/>
            </a:endParaRPr>
          </a:p>
          <a:p>
            <a:endParaRPr lang="en-US" altLang="ja-JP" sz="1000" b="1" dirty="0">
              <a:latin typeface="UD デジタル 教科書体 NP-R" panose="02020400000000000000" pitchFamily="18" charset="-128"/>
              <a:ea typeface="UD デジタル 教科書体 NP-R" panose="02020400000000000000" pitchFamily="18" charset="-128"/>
            </a:endParaRPr>
          </a:p>
          <a:p>
            <a:r>
              <a:rPr lang="ja-JP" altLang="en-US" b="1" dirty="0">
                <a:latin typeface="UD デジタル 教科書体 NP-R" panose="02020400000000000000" pitchFamily="18" charset="-128"/>
                <a:ea typeface="UD デジタル 教科書体 NP-R" panose="02020400000000000000" pitchFamily="18" charset="-128"/>
              </a:rPr>
              <a:t>［３．目の前に置いた視力確認表の図が見える］</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約１ｍ離れた視力確認表の図が見えないが、目の前に置けば見える場合。</a:t>
            </a:r>
            <a:endParaRPr lang="en-US" altLang="ja-JP" dirty="0">
              <a:latin typeface="UD デジタル 教科書体 NP-R" panose="02020400000000000000" pitchFamily="18" charset="-128"/>
              <a:ea typeface="UD デジタル 教科書体 NP-R" panose="02020400000000000000" pitchFamily="18" charset="-128"/>
            </a:endParaRPr>
          </a:p>
          <a:p>
            <a:endParaRPr lang="en-US" altLang="ja-JP" sz="1000" b="1" dirty="0">
              <a:latin typeface="UD デジタル 教科書体 NP-R" panose="02020400000000000000" pitchFamily="18" charset="-128"/>
              <a:ea typeface="UD デジタル 教科書体 NP-R" panose="02020400000000000000" pitchFamily="18" charset="-128"/>
            </a:endParaRPr>
          </a:p>
          <a:p>
            <a:r>
              <a:rPr lang="ja-JP" altLang="en-US" b="1" dirty="0">
                <a:latin typeface="UD デジタル 教科書体 NP-R" panose="02020400000000000000" pitchFamily="18" charset="-128"/>
                <a:ea typeface="UD デジタル 教科書体 NP-R" panose="02020400000000000000" pitchFamily="18" charset="-128"/>
              </a:rPr>
              <a:t>［４．ほとんど見えない］ </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目の前に置いた視力確認表の図がほとんど見えない場合。 </a:t>
            </a:r>
            <a:endParaRPr lang="en-US" altLang="ja-JP" dirty="0">
              <a:latin typeface="UD デジタル 教科書体 NP-R" panose="02020400000000000000" pitchFamily="18" charset="-128"/>
              <a:ea typeface="UD デジタル 教科書体 NP-R" panose="02020400000000000000" pitchFamily="18" charset="-128"/>
            </a:endParaRPr>
          </a:p>
          <a:p>
            <a:endParaRPr lang="en-US" altLang="ja-JP" sz="1000" b="1" dirty="0">
              <a:latin typeface="UD デジタル 教科書体 NP-R" panose="02020400000000000000" pitchFamily="18" charset="-128"/>
              <a:ea typeface="UD デジタル 教科書体 NP-R" panose="02020400000000000000" pitchFamily="18" charset="-128"/>
            </a:endParaRPr>
          </a:p>
          <a:p>
            <a:r>
              <a:rPr lang="ja-JP" altLang="en-US" b="1" dirty="0">
                <a:latin typeface="UD デジタル 教科書体 NP-R" panose="02020400000000000000" pitchFamily="18" charset="-128"/>
                <a:ea typeface="UD デジタル 教科書体 NP-R" panose="02020400000000000000" pitchFamily="18" charset="-128"/>
              </a:rPr>
              <a:t>［５．全く見えない］</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目の前に置いた視力確認表の図が全く見えない場合。</a:t>
            </a:r>
            <a:endParaRPr lang="en-US" altLang="ja-JP" dirty="0">
              <a:latin typeface="UD デジタル 教科書体 NP-R" panose="02020400000000000000" pitchFamily="18" charset="-128"/>
              <a:ea typeface="UD デジタル 教科書体 NP-R" panose="02020400000000000000" pitchFamily="18" charset="-128"/>
            </a:endParaRPr>
          </a:p>
          <a:p>
            <a:endParaRPr lang="en-US" altLang="ja-JP" sz="1000" b="1" dirty="0">
              <a:latin typeface="UD デジタル 教科書体 NP-R" panose="02020400000000000000" pitchFamily="18" charset="-128"/>
              <a:ea typeface="UD デジタル 教科書体 NP-R" panose="02020400000000000000" pitchFamily="18" charset="-128"/>
            </a:endParaRPr>
          </a:p>
          <a:p>
            <a:r>
              <a:rPr lang="ja-JP" altLang="en-US" b="1" dirty="0">
                <a:latin typeface="UD デジタル 教科書体 NP-R" panose="02020400000000000000" pitchFamily="18" charset="-128"/>
                <a:ea typeface="UD デジタル 教科書体 NP-R" panose="02020400000000000000" pitchFamily="18" charset="-128"/>
              </a:rPr>
              <a:t>［６．見えているのか判断不能］</a:t>
            </a:r>
            <a:endParaRPr lang="en-US" altLang="ja-JP" b="1"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 意思疎通ができず、見えているのか、日常生活に支障があるのか判断できない場合。</a:t>
            </a:r>
          </a:p>
        </p:txBody>
      </p:sp>
    </p:spTree>
    <p:extLst>
      <p:ext uri="{BB962C8B-B14F-4D97-AF65-F5344CB8AC3E}">
        <p14:creationId xmlns:p14="http://schemas.microsoft.com/office/powerpoint/2010/main" val="4089186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ED696-5CE2-DD69-7C75-DB2E00AC4895}"/>
              </a:ext>
            </a:extLst>
          </p:cNvPr>
          <p:cNvSpPr>
            <a:spLocks noGrp="1"/>
          </p:cNvSpPr>
          <p:nvPr>
            <p:ph type="title"/>
          </p:nvPr>
        </p:nvSpPr>
        <p:spPr>
          <a:xfrm>
            <a:off x="195404" y="120681"/>
            <a:ext cx="10515600" cy="820879"/>
          </a:xfrm>
        </p:spPr>
        <p:txBody>
          <a:bodyPr>
            <a:normAutofit/>
          </a:bodyPr>
          <a:lstStyle/>
          <a:p>
            <a:r>
              <a:rPr kumimoji="1" lang="en-US" altLang="ja-JP" sz="3600" dirty="0">
                <a:latin typeface="UD デジタル 教科書体 NK-B" panose="02020700000000000000" pitchFamily="18" charset="-128"/>
                <a:ea typeface="UD デジタル 教科書体 NK-B" panose="02020700000000000000" pitchFamily="18" charset="-128"/>
              </a:rPr>
              <a:t>(3-1)</a:t>
            </a:r>
            <a:r>
              <a:rPr kumimoji="1" lang="ja-JP" altLang="en-US" sz="3600" dirty="0">
                <a:latin typeface="UD デジタル 教科書体 NK-B" panose="02020700000000000000" pitchFamily="18" charset="-128"/>
                <a:ea typeface="UD デジタル 教科書体 NK-B" panose="02020700000000000000" pitchFamily="18" charset="-128"/>
              </a:rPr>
              <a:t>視力</a:t>
            </a:r>
          </a:p>
        </p:txBody>
      </p:sp>
      <p:sp>
        <p:nvSpPr>
          <p:cNvPr id="3" name="コンテンツ プレースホルダー 2">
            <a:extLst>
              <a:ext uri="{FF2B5EF4-FFF2-40B4-BE49-F238E27FC236}">
                <a16:creationId xmlns:a16="http://schemas.microsoft.com/office/drawing/2014/main" id="{AD2B3FEA-6898-8DF2-AB1F-E2C652758F38}"/>
              </a:ext>
            </a:extLst>
          </p:cNvPr>
          <p:cNvSpPr>
            <a:spLocks noGrp="1"/>
          </p:cNvSpPr>
          <p:nvPr>
            <p:ph idx="1"/>
          </p:nvPr>
        </p:nvSpPr>
        <p:spPr>
          <a:xfrm>
            <a:off x="437584" y="1453877"/>
            <a:ext cx="11316831" cy="3076258"/>
          </a:xfrm>
        </p:spPr>
        <p:txBody>
          <a:bodyPr>
            <a:noAutofit/>
          </a:bodyPr>
          <a:lstStyle/>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照明を使用する等、</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明るい状態</a:t>
            </a:r>
            <a:r>
              <a:rPr kumimoji="1" lang="ja-JP" altLang="en-US" sz="2000" b="1" dirty="0">
                <a:latin typeface="UD デジタル 教科書体 NK-B" panose="02020700000000000000" pitchFamily="18" charset="-128"/>
                <a:ea typeface="UD デジタル 教科書体 NK-B" panose="02020700000000000000" pitchFamily="18" charset="-128"/>
              </a:rPr>
              <a:t>で確認する。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見えたり見えなかったりする場合は、「見えない状況」に基づき判断し、その詳細を「</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特記事項</a:t>
            </a:r>
            <a:r>
              <a:rPr kumimoji="1" lang="ja-JP" altLang="en-US" sz="2000" b="1" dirty="0">
                <a:latin typeface="UD デジタル 教科書体 NK-B" panose="02020700000000000000" pitchFamily="18" charset="-128"/>
                <a:ea typeface="UD デジタル 教科書体 NK-B" panose="02020700000000000000" pitchFamily="18" charset="-128"/>
              </a:rPr>
              <a:t>」に</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記載する。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眼鏡やコンタクトレンズ</a:t>
            </a:r>
            <a:r>
              <a:rPr kumimoji="1" lang="ja-JP" altLang="en-US" sz="2000" b="1" dirty="0">
                <a:latin typeface="UD デジタル 教科書体 NK-B" panose="02020700000000000000" pitchFamily="18" charset="-128"/>
                <a:ea typeface="UD デジタル 教科書体 NK-B" panose="02020700000000000000" pitchFamily="18" charset="-128"/>
              </a:rPr>
              <a:t>等を使用している場合」は、「</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使用している状況</a:t>
            </a:r>
            <a:r>
              <a:rPr kumimoji="1" lang="ja-JP" altLang="en-US" sz="2000" b="1" dirty="0">
                <a:latin typeface="UD デジタル 教科書体 NK-B" panose="02020700000000000000" pitchFamily="18" charset="-128"/>
                <a:ea typeface="UD デジタル 教科書体 NK-B" panose="02020700000000000000" pitchFamily="18" charset="-128"/>
              </a:rPr>
              <a:t>」に基づき判断する。</a:t>
            </a:r>
          </a:p>
          <a:p>
            <a:pPr marL="0" indent="0">
              <a:lnSpc>
                <a:spcPct val="120000"/>
              </a:lnSpc>
              <a:buNone/>
            </a:pPr>
            <a:r>
              <a:rPr kumimoji="1" lang="ja-JP" altLang="en-US" sz="2000" b="1" dirty="0">
                <a:latin typeface="UD デジタル 教科書体 NK-B" panose="02020700000000000000" pitchFamily="18" charset="-128"/>
                <a:ea typeface="UD デジタル 教科書体 NK-B" panose="02020700000000000000" pitchFamily="18" charset="-128"/>
              </a:rPr>
              <a:t>○ 夜盲（暗い部屋で視力が著しく低下する等）や、視力以外の視覚障害（視野欠損、視野狭窄、複視</a:t>
            </a:r>
            <a:endParaRPr kumimoji="1" lang="en-US" altLang="ja-JP" sz="2000" b="1" dirty="0">
              <a:latin typeface="UD デジタル 教科書体 NK-B" panose="02020700000000000000" pitchFamily="18" charset="-128"/>
              <a:ea typeface="UD デジタル 教科書体 NK-B" panose="02020700000000000000" pitchFamily="18" charset="-128"/>
            </a:endParaRPr>
          </a:p>
          <a:p>
            <a:pPr marL="0" indent="0">
              <a:lnSpc>
                <a:spcPct val="120000"/>
              </a:lnSpc>
              <a:buNone/>
            </a:pPr>
            <a:r>
              <a:rPr lang="ja-JP" altLang="en-US" sz="2000" b="1" dirty="0">
                <a:latin typeface="UD デジタル 教科書体 NK-B" panose="02020700000000000000" pitchFamily="18" charset="-128"/>
                <a:ea typeface="UD デジタル 教科書体 NK-B" panose="02020700000000000000" pitchFamily="18" charset="-128"/>
              </a:rPr>
              <a:t>　　</a:t>
            </a:r>
            <a:r>
              <a:rPr kumimoji="1" lang="ja-JP" altLang="en-US" sz="2000" b="1" dirty="0">
                <a:latin typeface="UD デジタル 教科書体 NK-B" panose="02020700000000000000" pitchFamily="18" charset="-128"/>
                <a:ea typeface="UD デジタル 教科書体 NK-B" panose="02020700000000000000" pitchFamily="18" charset="-128"/>
              </a:rPr>
              <a:t>等）については、「</a:t>
            </a:r>
            <a:r>
              <a:rPr kumimoji="1" lang="ja-JP" altLang="en-US" sz="2000" b="1" dirty="0">
                <a:solidFill>
                  <a:schemeClr val="accent6"/>
                </a:solidFill>
                <a:latin typeface="UD デジタル 教科書体 NK-B" panose="02020700000000000000" pitchFamily="18" charset="-128"/>
                <a:ea typeface="UD デジタル 教科書体 NK-B" panose="02020700000000000000" pitchFamily="18" charset="-128"/>
              </a:rPr>
              <a:t>特記事項</a:t>
            </a:r>
            <a:r>
              <a:rPr kumimoji="1" lang="ja-JP" altLang="en-US" sz="2000" b="1" dirty="0">
                <a:latin typeface="UD デジタル 教科書体 NK-B" panose="02020700000000000000" pitchFamily="18" charset="-128"/>
                <a:ea typeface="UD デジタル 教科書体 NK-B" panose="02020700000000000000" pitchFamily="18" charset="-128"/>
              </a:rPr>
              <a:t>」に記載する。</a:t>
            </a:r>
          </a:p>
        </p:txBody>
      </p:sp>
      <p:sp>
        <p:nvSpPr>
          <p:cNvPr id="4" name="四角形: 角を丸くする 3">
            <a:extLst>
              <a:ext uri="{FF2B5EF4-FFF2-40B4-BE49-F238E27FC236}">
                <a16:creationId xmlns:a16="http://schemas.microsoft.com/office/drawing/2014/main" id="{FBFCE861-D4E5-6822-5770-EB16D916F147}"/>
              </a:ext>
            </a:extLst>
          </p:cNvPr>
          <p:cNvSpPr/>
          <p:nvPr/>
        </p:nvSpPr>
        <p:spPr>
          <a:xfrm>
            <a:off x="437584" y="989044"/>
            <a:ext cx="1231060" cy="402336"/>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latin typeface="UD デジタル 教科書体 N-B" panose="02020700000000000000" pitchFamily="17" charset="-128"/>
                <a:ea typeface="UD デジタル 教科書体 N-B" panose="02020700000000000000" pitchFamily="17" charset="-128"/>
              </a:rPr>
              <a:t>留意点</a:t>
            </a:r>
          </a:p>
        </p:txBody>
      </p:sp>
    </p:spTree>
    <p:extLst>
      <p:ext uri="{BB962C8B-B14F-4D97-AF65-F5344CB8AC3E}">
        <p14:creationId xmlns:p14="http://schemas.microsoft.com/office/powerpoint/2010/main" val="10068984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1463</TotalTime>
  <Words>8991</Words>
  <Application>Microsoft Office PowerPoint</Application>
  <PresentationFormat>ワイド画面</PresentationFormat>
  <Paragraphs>592</Paragraphs>
  <Slides>41</Slides>
  <Notes>40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41</vt:i4>
      </vt:variant>
    </vt:vector>
  </HeadingPairs>
  <TitlesOfParts>
    <vt:vector size="48" baseType="lpstr">
      <vt:lpstr>UD デジタル 教科書体 N-B</vt:lpstr>
      <vt:lpstr>UD デジタル 教科書体 NK-B</vt:lpstr>
      <vt:lpstr>UD デジタル 教科書体 NP-R</vt:lpstr>
      <vt:lpstr>游ゴシック</vt:lpstr>
      <vt:lpstr>游ゴシック Light</vt:lpstr>
      <vt:lpstr>Arial</vt:lpstr>
      <vt:lpstr>Office テーマ</vt:lpstr>
      <vt:lpstr>障害支援区分認定調査員 基礎研修  大項目３・４</vt:lpstr>
      <vt:lpstr>PowerPoint プレゼンテーション</vt:lpstr>
      <vt:lpstr>精神障がい</vt:lpstr>
      <vt:lpstr>知的障がい</vt:lpstr>
      <vt:lpstr>発達障がい</vt:lpstr>
      <vt:lpstr>特記事項の記載が重要</vt:lpstr>
      <vt:lpstr>【第3群】意思疎通等に関連する項目（６項目）</vt:lpstr>
      <vt:lpstr>(3-1)視力</vt:lpstr>
      <vt:lpstr>(3-1)視力</vt:lpstr>
      <vt:lpstr>(3-2)聴力</vt:lpstr>
      <vt:lpstr>(3-2)聴力</vt:lpstr>
      <vt:lpstr>(3-3)コミュニケーション</vt:lpstr>
      <vt:lpstr>(3-3)コミュニケーション</vt:lpstr>
      <vt:lpstr>(3-4)説明の理解</vt:lpstr>
      <vt:lpstr>(3-4)説明の理解</vt:lpstr>
      <vt:lpstr>(3-5)読み書き</vt:lpstr>
      <vt:lpstr>(3-5)読み書き</vt:lpstr>
      <vt:lpstr>(3-6)感覚過敏・感覚鈍麻</vt:lpstr>
      <vt:lpstr>(3-6)感覚過敏・感覚鈍麻</vt:lpstr>
      <vt:lpstr>【第4群】行動障害に関連する項目（34 項目）</vt:lpstr>
      <vt:lpstr>＜判断基準の確認＞</vt:lpstr>
      <vt:lpstr>＜判断基準の確認＞</vt:lpstr>
      <vt:lpstr>(４-１)被害的・拒否的 　　○ 実際は盗られていないものを盗られたという等、被害的な思い込みがある場合。 　　○ 他者を信頼しない、相手の善意を疑う、話し合いや本人のためになされた提案を受 　　　　け入れない等、他者に対して疑い深く拒否的な場合。</vt:lpstr>
      <vt:lpstr>PowerPoint プレゼンテーション</vt:lpstr>
      <vt:lpstr>PowerPoint プレゼンテーション</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lpstr>【第4群】行動障害に関連する項目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障害支援区分認定調査員 基礎研修  大項目３・４</dc:title>
  <dc:creator>地域ふれあいホームリンク NPO法人</dc:creator>
  <cp:lastModifiedBy>地域ふれあいホームリンク NPO法人</cp:lastModifiedBy>
  <cp:revision>20</cp:revision>
  <dcterms:created xsi:type="dcterms:W3CDTF">2024-05-28T23:30:06Z</dcterms:created>
  <dcterms:modified xsi:type="dcterms:W3CDTF">2026-06-01T02:28:49Z</dcterms:modified>
</cp:coreProperties>
</file>