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256" r:id="rId2"/>
    <p:sldId id="319" r:id="rId3"/>
    <p:sldId id="257" r:id="rId4"/>
    <p:sldId id="309" r:id="rId5"/>
    <p:sldId id="317" r:id="rId6"/>
    <p:sldId id="318" r:id="rId7"/>
    <p:sldId id="260" r:id="rId8"/>
    <p:sldId id="262" r:id="rId9"/>
    <p:sldId id="261" r:id="rId10"/>
    <p:sldId id="263" r:id="rId11"/>
    <p:sldId id="279" r:id="rId12"/>
    <p:sldId id="275" r:id="rId13"/>
    <p:sldId id="276" r:id="rId14"/>
    <p:sldId id="278" r:id="rId15"/>
    <p:sldId id="277" r:id="rId16"/>
    <p:sldId id="281" r:id="rId17"/>
    <p:sldId id="283" r:id="rId18"/>
    <p:sldId id="284" r:id="rId19"/>
    <p:sldId id="285" r:id="rId20"/>
    <p:sldId id="286" r:id="rId21"/>
    <p:sldId id="267" r:id="rId22"/>
    <p:sldId id="273" r:id="rId23"/>
    <p:sldId id="300" r:id="rId24"/>
    <p:sldId id="271" r:id="rId25"/>
    <p:sldId id="272" r:id="rId26"/>
    <p:sldId id="299" r:id="rId27"/>
    <p:sldId id="266" r:id="rId28"/>
    <p:sldId id="290" r:id="rId29"/>
    <p:sldId id="293" r:id="rId30"/>
    <p:sldId id="288" r:id="rId31"/>
    <p:sldId id="310" r:id="rId32"/>
    <p:sldId id="291" r:id="rId33"/>
    <p:sldId id="297" r:id="rId34"/>
    <p:sldId id="294" r:id="rId35"/>
    <p:sldId id="295" r:id="rId36"/>
    <p:sldId id="258" r:id="rId37"/>
    <p:sldId id="307" r:id="rId38"/>
    <p:sldId id="292" r:id="rId39"/>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10" initials="U" lastIdx="1" clrIdx="0">
    <p:extLst>
      <p:ext uri="{19B8F6BF-5375-455C-9EA6-DF929625EA0E}">
        <p15:presenceInfo xmlns:p15="http://schemas.microsoft.com/office/powerpoint/2012/main" userId="USER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p:normalViewPr>
  <p:slideViewPr>
    <p:cSldViewPr snapToGrid="0">
      <p:cViewPr varScale="1">
        <p:scale>
          <a:sx n="74" d="100"/>
          <a:sy n="74" d="100"/>
        </p:scale>
        <p:origin x="5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358657B-3E32-4F39-A47C-2FB1222CD84D}"/>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3612BBC-E124-47B6-A3EC-E4AAFE85F284}"/>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036AA224-EF25-4161-B417-C19A48BA00ED}" type="datetimeFigureOut">
              <a:rPr kumimoji="1" lang="ja-JP" altLang="en-US" smtClean="0"/>
              <a:t>2026/6/2</a:t>
            </a:fld>
            <a:endParaRPr kumimoji="1" lang="ja-JP" altLang="en-US"/>
          </a:p>
        </p:txBody>
      </p:sp>
      <p:sp>
        <p:nvSpPr>
          <p:cNvPr id="4" name="フッター プレースホルダー 3">
            <a:extLst>
              <a:ext uri="{FF2B5EF4-FFF2-40B4-BE49-F238E27FC236}">
                <a16:creationId xmlns:a16="http://schemas.microsoft.com/office/drawing/2014/main" id="{B21A9142-C139-4D3B-BF46-F10EC166C624}"/>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B47A939-BA39-42EF-BB7D-D827E80A3221}"/>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C1402A48-0B1D-4133-A91E-05021572D93D}" type="slidenum">
              <a:rPr kumimoji="1" lang="ja-JP" altLang="en-US" smtClean="0"/>
              <a:t>‹#›</a:t>
            </a:fld>
            <a:endParaRPr kumimoji="1" lang="ja-JP" altLang="en-US"/>
          </a:p>
        </p:txBody>
      </p:sp>
    </p:spTree>
    <p:extLst>
      <p:ext uri="{BB962C8B-B14F-4D97-AF65-F5344CB8AC3E}">
        <p14:creationId xmlns:p14="http://schemas.microsoft.com/office/powerpoint/2010/main" val="19639398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227575C-05D0-4197-BCFB-49AFB0A4BFB7}" type="datetimeFigureOut">
              <a:rPr kumimoji="1" lang="ja-JP" altLang="en-US" smtClean="0"/>
              <a:t>2026/6/2</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11D4DDE7-7EEE-457C-93FA-A5D88DE24B9C}" type="slidenum">
              <a:rPr kumimoji="1" lang="ja-JP" altLang="en-US" smtClean="0"/>
              <a:t>‹#›</a:t>
            </a:fld>
            <a:endParaRPr kumimoji="1" lang="ja-JP" altLang="en-US"/>
          </a:p>
        </p:txBody>
      </p:sp>
    </p:spTree>
    <p:extLst>
      <p:ext uri="{BB962C8B-B14F-4D97-AF65-F5344CB8AC3E}">
        <p14:creationId xmlns:p14="http://schemas.microsoft.com/office/powerpoint/2010/main" val="266648854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D80257-63B1-DCAB-CAC0-A993AB802F0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1720FFA-0BC5-8543-36F5-315C1CFBE9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57FD779-EE90-BB6A-8C6A-CD7FCC69034A}"/>
              </a:ext>
            </a:extLst>
          </p:cNvPr>
          <p:cNvSpPr>
            <a:spLocks noGrp="1"/>
          </p:cNvSpPr>
          <p:nvPr>
            <p:ph type="dt" sz="half" idx="10"/>
          </p:nvPr>
        </p:nvSpPr>
        <p:spPr/>
        <p:txBody>
          <a:bodyPr/>
          <a:lstStyle/>
          <a:p>
            <a:fld id="{002721D7-8D9E-4D15-BEC0-9ECB06D3E840}" type="datetime1">
              <a:rPr kumimoji="1" lang="ja-JP" altLang="en-US" smtClean="0"/>
              <a:t>2026/6/2</a:t>
            </a:fld>
            <a:endParaRPr kumimoji="1" lang="ja-JP" altLang="en-US"/>
          </a:p>
        </p:txBody>
      </p:sp>
      <p:sp>
        <p:nvSpPr>
          <p:cNvPr id="5" name="フッター プレースホルダー 4">
            <a:extLst>
              <a:ext uri="{FF2B5EF4-FFF2-40B4-BE49-F238E27FC236}">
                <a16:creationId xmlns:a16="http://schemas.microsoft.com/office/drawing/2014/main" id="{CCBBC22F-6506-2B7B-B70E-A914BF5423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34CDDA-9519-E9F6-6787-C09DE7D55DFD}"/>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3836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D0EB3-C7D5-E563-F08B-59FC4C3AED3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C8EAFDB-1D81-1886-F9D6-89EC0BC74BB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749971-915B-FD38-D400-24BD292DB183}"/>
              </a:ext>
            </a:extLst>
          </p:cNvPr>
          <p:cNvSpPr>
            <a:spLocks noGrp="1"/>
          </p:cNvSpPr>
          <p:nvPr>
            <p:ph type="dt" sz="half" idx="10"/>
          </p:nvPr>
        </p:nvSpPr>
        <p:spPr/>
        <p:txBody>
          <a:bodyPr/>
          <a:lstStyle/>
          <a:p>
            <a:fld id="{873E87C0-C11E-4A33-989C-129D2908D857}" type="datetime1">
              <a:rPr kumimoji="1" lang="ja-JP" altLang="en-US" smtClean="0"/>
              <a:t>2026/6/2</a:t>
            </a:fld>
            <a:endParaRPr kumimoji="1" lang="ja-JP" altLang="en-US"/>
          </a:p>
        </p:txBody>
      </p:sp>
      <p:sp>
        <p:nvSpPr>
          <p:cNvPr id="5" name="フッター プレースホルダー 4">
            <a:extLst>
              <a:ext uri="{FF2B5EF4-FFF2-40B4-BE49-F238E27FC236}">
                <a16:creationId xmlns:a16="http://schemas.microsoft.com/office/drawing/2014/main" id="{42D54B8D-705C-B77D-B72E-B5DFF8B48AC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E537DD-E7C1-8DA5-27C9-2E8419692899}"/>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236879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511D139-8C1D-1DCB-C42F-F486E950152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2559C5A-AD22-32B0-EE94-420E8E9801E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94D8374-77EF-C261-1B67-40DF076C723A}"/>
              </a:ext>
            </a:extLst>
          </p:cNvPr>
          <p:cNvSpPr>
            <a:spLocks noGrp="1"/>
          </p:cNvSpPr>
          <p:nvPr>
            <p:ph type="dt" sz="half" idx="10"/>
          </p:nvPr>
        </p:nvSpPr>
        <p:spPr/>
        <p:txBody>
          <a:bodyPr/>
          <a:lstStyle/>
          <a:p>
            <a:fld id="{6E446859-5B64-41FB-B542-F3787386676E}" type="datetime1">
              <a:rPr kumimoji="1" lang="ja-JP" altLang="en-US" smtClean="0"/>
              <a:t>2026/6/2</a:t>
            </a:fld>
            <a:endParaRPr kumimoji="1" lang="ja-JP" altLang="en-US"/>
          </a:p>
        </p:txBody>
      </p:sp>
      <p:sp>
        <p:nvSpPr>
          <p:cNvPr id="5" name="フッター プレースホルダー 4">
            <a:extLst>
              <a:ext uri="{FF2B5EF4-FFF2-40B4-BE49-F238E27FC236}">
                <a16:creationId xmlns:a16="http://schemas.microsoft.com/office/drawing/2014/main" id="{427C7FBE-2473-A4C9-1959-2F3ED6B296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875AF7-4441-95B0-EC18-D9D09644CEB9}"/>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250119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6BEEB-B675-5B8C-6B12-1E046E01D1E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346C54-2E2F-AC4D-AD26-46939E5FEF7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B77F64-C2C2-B690-4CD8-E4C031FA0EFD}"/>
              </a:ext>
            </a:extLst>
          </p:cNvPr>
          <p:cNvSpPr>
            <a:spLocks noGrp="1"/>
          </p:cNvSpPr>
          <p:nvPr>
            <p:ph type="dt" sz="half" idx="10"/>
          </p:nvPr>
        </p:nvSpPr>
        <p:spPr/>
        <p:txBody>
          <a:bodyPr/>
          <a:lstStyle/>
          <a:p>
            <a:fld id="{EEB32A26-9F0E-4125-8416-CA13A322BF32}" type="datetime1">
              <a:rPr kumimoji="1" lang="ja-JP" altLang="en-US" smtClean="0"/>
              <a:t>2026/6/2</a:t>
            </a:fld>
            <a:endParaRPr kumimoji="1" lang="ja-JP" altLang="en-US"/>
          </a:p>
        </p:txBody>
      </p:sp>
      <p:sp>
        <p:nvSpPr>
          <p:cNvPr id="5" name="フッター プレースホルダー 4">
            <a:extLst>
              <a:ext uri="{FF2B5EF4-FFF2-40B4-BE49-F238E27FC236}">
                <a16:creationId xmlns:a16="http://schemas.microsoft.com/office/drawing/2014/main" id="{CFB2BB0C-F562-E279-6C4D-03BDC5BBDD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60E3B10-1B29-8421-4013-9920FB700BA1}"/>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214901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BD1D8-63B0-2227-2112-450593D6116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784FA7-1AD5-F310-57A7-0A390AA5D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B30504D-0EE0-390A-7FE3-34C235CD2C0B}"/>
              </a:ext>
            </a:extLst>
          </p:cNvPr>
          <p:cNvSpPr>
            <a:spLocks noGrp="1"/>
          </p:cNvSpPr>
          <p:nvPr>
            <p:ph type="dt" sz="half" idx="10"/>
          </p:nvPr>
        </p:nvSpPr>
        <p:spPr/>
        <p:txBody>
          <a:bodyPr/>
          <a:lstStyle/>
          <a:p>
            <a:fld id="{65491125-51A1-4570-83FA-FE921600AB63}" type="datetime1">
              <a:rPr kumimoji="1" lang="ja-JP" altLang="en-US" smtClean="0"/>
              <a:t>2026/6/2</a:t>
            </a:fld>
            <a:endParaRPr kumimoji="1" lang="ja-JP" altLang="en-US"/>
          </a:p>
        </p:txBody>
      </p:sp>
      <p:sp>
        <p:nvSpPr>
          <p:cNvPr id="5" name="フッター プレースホルダー 4">
            <a:extLst>
              <a:ext uri="{FF2B5EF4-FFF2-40B4-BE49-F238E27FC236}">
                <a16:creationId xmlns:a16="http://schemas.microsoft.com/office/drawing/2014/main" id="{19A607DA-257A-F16A-F1F5-D33317949CD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D9856A-7E33-4F91-7BE8-85278EFC09B6}"/>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189571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2CA687-483F-83E3-4758-18FE20D1AC0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EAD996D-3C80-42CA-F115-1B989DCD0FF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FCB6BD9-F512-6747-4017-12119195315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207CCD4-C6B4-EEF6-8D4F-C2F530F288BD}"/>
              </a:ext>
            </a:extLst>
          </p:cNvPr>
          <p:cNvSpPr>
            <a:spLocks noGrp="1"/>
          </p:cNvSpPr>
          <p:nvPr>
            <p:ph type="dt" sz="half" idx="10"/>
          </p:nvPr>
        </p:nvSpPr>
        <p:spPr/>
        <p:txBody>
          <a:bodyPr/>
          <a:lstStyle/>
          <a:p>
            <a:fld id="{926DF0B6-7916-495F-A689-C993D37D1301}" type="datetime1">
              <a:rPr kumimoji="1" lang="ja-JP" altLang="en-US" smtClean="0"/>
              <a:t>2026/6/2</a:t>
            </a:fld>
            <a:endParaRPr kumimoji="1" lang="ja-JP" altLang="en-US"/>
          </a:p>
        </p:txBody>
      </p:sp>
      <p:sp>
        <p:nvSpPr>
          <p:cNvPr id="6" name="フッター プレースホルダー 5">
            <a:extLst>
              <a:ext uri="{FF2B5EF4-FFF2-40B4-BE49-F238E27FC236}">
                <a16:creationId xmlns:a16="http://schemas.microsoft.com/office/drawing/2014/main" id="{093B6BD4-0375-81A8-005C-92C2ECC9164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4969E2D-9307-869C-73E4-7F8C41E04D48}"/>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251221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6870E-4A62-279D-0B19-7C4392D6DFB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5D5416D-C541-5C4D-3AA1-406B79785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618F782-120F-016C-E063-05FDCD189C5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2E51390-025C-B887-4F66-28C99C2830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2F90CF2-1997-551E-6827-4CD508A2CC8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1D3901-C23A-8361-8478-4D7D5835E40B}"/>
              </a:ext>
            </a:extLst>
          </p:cNvPr>
          <p:cNvSpPr>
            <a:spLocks noGrp="1"/>
          </p:cNvSpPr>
          <p:nvPr>
            <p:ph type="dt" sz="half" idx="10"/>
          </p:nvPr>
        </p:nvSpPr>
        <p:spPr/>
        <p:txBody>
          <a:bodyPr/>
          <a:lstStyle/>
          <a:p>
            <a:fld id="{30E2F361-E465-46F9-A98D-53A989F28D21}" type="datetime1">
              <a:rPr kumimoji="1" lang="ja-JP" altLang="en-US" smtClean="0"/>
              <a:t>2026/6/2</a:t>
            </a:fld>
            <a:endParaRPr kumimoji="1" lang="ja-JP" altLang="en-US"/>
          </a:p>
        </p:txBody>
      </p:sp>
      <p:sp>
        <p:nvSpPr>
          <p:cNvPr id="8" name="フッター プレースホルダー 7">
            <a:extLst>
              <a:ext uri="{FF2B5EF4-FFF2-40B4-BE49-F238E27FC236}">
                <a16:creationId xmlns:a16="http://schemas.microsoft.com/office/drawing/2014/main" id="{E3B3154F-8DFA-0EE2-1A8C-B41120E38C5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2D8988F-4F56-E6E8-18F1-A2ABF7346E15}"/>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370969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E7813-9237-8913-DEB5-3CB1DED1605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6712B13-9FA4-B6AA-229A-1D4998385E72}"/>
              </a:ext>
            </a:extLst>
          </p:cNvPr>
          <p:cNvSpPr>
            <a:spLocks noGrp="1"/>
          </p:cNvSpPr>
          <p:nvPr>
            <p:ph type="dt" sz="half" idx="10"/>
          </p:nvPr>
        </p:nvSpPr>
        <p:spPr/>
        <p:txBody>
          <a:bodyPr/>
          <a:lstStyle/>
          <a:p>
            <a:fld id="{E5047FF6-D827-4639-852B-C37E4101B892}" type="datetime1">
              <a:rPr kumimoji="1" lang="ja-JP" altLang="en-US" smtClean="0"/>
              <a:t>2026/6/2</a:t>
            </a:fld>
            <a:endParaRPr kumimoji="1" lang="ja-JP" altLang="en-US"/>
          </a:p>
        </p:txBody>
      </p:sp>
      <p:sp>
        <p:nvSpPr>
          <p:cNvPr id="4" name="フッター プレースホルダー 3">
            <a:extLst>
              <a:ext uri="{FF2B5EF4-FFF2-40B4-BE49-F238E27FC236}">
                <a16:creationId xmlns:a16="http://schemas.microsoft.com/office/drawing/2014/main" id="{950BE1C7-2FB7-DA0F-36D6-333246F58C7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B5D4159-3B7E-6C33-8B05-D6002B37D178}"/>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266855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E9FCA2-ECEA-BDC5-55BA-B7563F24ACFC}"/>
              </a:ext>
            </a:extLst>
          </p:cNvPr>
          <p:cNvSpPr>
            <a:spLocks noGrp="1"/>
          </p:cNvSpPr>
          <p:nvPr>
            <p:ph type="dt" sz="half" idx="10"/>
          </p:nvPr>
        </p:nvSpPr>
        <p:spPr/>
        <p:txBody>
          <a:bodyPr/>
          <a:lstStyle/>
          <a:p>
            <a:fld id="{21314F9B-1A35-49BA-8509-CE26C4E27AD2}" type="datetime1">
              <a:rPr kumimoji="1" lang="ja-JP" altLang="en-US" smtClean="0"/>
              <a:t>2026/6/2</a:t>
            </a:fld>
            <a:endParaRPr kumimoji="1" lang="ja-JP" altLang="en-US"/>
          </a:p>
        </p:txBody>
      </p:sp>
      <p:sp>
        <p:nvSpPr>
          <p:cNvPr id="3" name="フッター プレースホルダー 2">
            <a:extLst>
              <a:ext uri="{FF2B5EF4-FFF2-40B4-BE49-F238E27FC236}">
                <a16:creationId xmlns:a16="http://schemas.microsoft.com/office/drawing/2014/main" id="{048A1BCA-435C-F06C-B881-1ECD3745890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FBC804C-6349-88B9-C307-1EC5C6E72823}"/>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3544885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E5FBB8-7228-BC3E-EAFF-D7170023644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0BB236A-331C-FE20-C0FC-4FB2D11EBC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B335567-741E-985C-A7B6-A95D23040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4F8D505-A0CF-B6CC-DEFB-28A144BD4B20}"/>
              </a:ext>
            </a:extLst>
          </p:cNvPr>
          <p:cNvSpPr>
            <a:spLocks noGrp="1"/>
          </p:cNvSpPr>
          <p:nvPr>
            <p:ph type="dt" sz="half" idx="10"/>
          </p:nvPr>
        </p:nvSpPr>
        <p:spPr/>
        <p:txBody>
          <a:bodyPr/>
          <a:lstStyle/>
          <a:p>
            <a:fld id="{3F52F6AE-DD61-450B-8371-49D83000DD89}" type="datetime1">
              <a:rPr kumimoji="1" lang="ja-JP" altLang="en-US" smtClean="0"/>
              <a:t>2026/6/2</a:t>
            </a:fld>
            <a:endParaRPr kumimoji="1" lang="ja-JP" altLang="en-US"/>
          </a:p>
        </p:txBody>
      </p:sp>
      <p:sp>
        <p:nvSpPr>
          <p:cNvPr id="6" name="フッター プレースホルダー 5">
            <a:extLst>
              <a:ext uri="{FF2B5EF4-FFF2-40B4-BE49-F238E27FC236}">
                <a16:creationId xmlns:a16="http://schemas.microsoft.com/office/drawing/2014/main" id="{C88335A2-A202-CE03-1966-16AA971D13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B6B0085-16F9-E8A3-D738-3DA29199B629}"/>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237999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31D6D7-059D-FA54-2968-4F767DCA608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08BEA98-E340-FCDB-BE87-34A22CEEE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FC96966-5C6A-40D9-2CB7-7CD2E19633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61B33BB-A85D-B230-74A0-5A710E8B85BB}"/>
              </a:ext>
            </a:extLst>
          </p:cNvPr>
          <p:cNvSpPr>
            <a:spLocks noGrp="1"/>
          </p:cNvSpPr>
          <p:nvPr>
            <p:ph type="dt" sz="half" idx="10"/>
          </p:nvPr>
        </p:nvSpPr>
        <p:spPr/>
        <p:txBody>
          <a:bodyPr/>
          <a:lstStyle/>
          <a:p>
            <a:fld id="{49683E87-BAD7-405A-B34B-FCEDC72B98F1}" type="datetime1">
              <a:rPr kumimoji="1" lang="ja-JP" altLang="en-US" smtClean="0"/>
              <a:t>2026/6/2</a:t>
            </a:fld>
            <a:endParaRPr kumimoji="1" lang="ja-JP" altLang="en-US"/>
          </a:p>
        </p:txBody>
      </p:sp>
      <p:sp>
        <p:nvSpPr>
          <p:cNvPr id="6" name="フッター プレースホルダー 5">
            <a:extLst>
              <a:ext uri="{FF2B5EF4-FFF2-40B4-BE49-F238E27FC236}">
                <a16:creationId xmlns:a16="http://schemas.microsoft.com/office/drawing/2014/main" id="{6377045F-4869-62AB-745A-BFFBD3B1300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5DDDE8F-763F-E859-BC21-37B3DFD06620}"/>
              </a:ext>
            </a:extLst>
          </p:cNvPr>
          <p:cNvSpPr>
            <a:spLocks noGrp="1"/>
          </p:cNvSpPr>
          <p:nvPr>
            <p:ph type="sldNum" sz="quarter" idx="12"/>
          </p:nvPr>
        </p:nvSpPr>
        <p:spPr/>
        <p:txBody>
          <a:body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3824175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EDAC831-CAE8-4CEF-EF4B-8F4CFF841C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F77FDB4-5103-2781-9B25-1C65F262F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3319799-174A-5387-92BF-C4F17A794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FD63B-A877-4A97-9342-7BC9AAEB3B2C}" type="datetime1">
              <a:rPr kumimoji="1" lang="ja-JP" altLang="en-US" smtClean="0"/>
              <a:t>2026/6/2</a:t>
            </a:fld>
            <a:endParaRPr kumimoji="1" lang="ja-JP" altLang="en-US"/>
          </a:p>
        </p:txBody>
      </p:sp>
      <p:sp>
        <p:nvSpPr>
          <p:cNvPr id="5" name="フッター プレースホルダー 4">
            <a:extLst>
              <a:ext uri="{FF2B5EF4-FFF2-40B4-BE49-F238E27FC236}">
                <a16:creationId xmlns:a16="http://schemas.microsoft.com/office/drawing/2014/main" id="{2AD1CFE1-B06F-3D9E-2641-44AB9783E1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137D344-6072-30A5-0772-83635E5344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F793B-9290-4FA2-A95A-3DA6544B8F0C}" type="slidenum">
              <a:rPr kumimoji="1" lang="ja-JP" altLang="en-US" smtClean="0"/>
              <a:t>‹#›</a:t>
            </a:fld>
            <a:endParaRPr kumimoji="1" lang="ja-JP" altLang="en-US"/>
          </a:p>
        </p:txBody>
      </p:sp>
    </p:spTree>
    <p:extLst>
      <p:ext uri="{BB962C8B-B14F-4D97-AF65-F5344CB8AC3E}">
        <p14:creationId xmlns:p14="http://schemas.microsoft.com/office/powerpoint/2010/main" val="658828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F32DD6-5071-89E6-32ED-B02731FF28A8}"/>
              </a:ext>
            </a:extLst>
          </p:cNvPr>
          <p:cNvSpPr>
            <a:spLocks noGrp="1"/>
          </p:cNvSpPr>
          <p:nvPr>
            <p:ph type="ctrTitle"/>
          </p:nvPr>
        </p:nvSpPr>
        <p:spPr>
          <a:xfrm>
            <a:off x="1116578" y="1077357"/>
            <a:ext cx="9144000" cy="2351795"/>
          </a:xfrm>
        </p:spPr>
        <p:txBody>
          <a:bodyPr>
            <a:normAutofit/>
          </a:bodyPr>
          <a:lstStyle/>
          <a:p>
            <a:pPr algn="l"/>
            <a:r>
              <a:rPr kumimoji="1" lang="ja-JP" altLang="en-US" sz="4400" b="1" dirty="0">
                <a:latin typeface="+mn-ea"/>
                <a:ea typeface="+mn-ea"/>
              </a:rPr>
              <a:t>令和８年度</a:t>
            </a:r>
            <a:br>
              <a:rPr kumimoji="1" lang="en-US" altLang="ja-JP" b="1" dirty="0">
                <a:latin typeface="+mn-ea"/>
                <a:ea typeface="+mn-ea"/>
              </a:rPr>
            </a:br>
            <a:r>
              <a:rPr kumimoji="1" lang="ja-JP" altLang="en-US" b="1" dirty="0">
                <a:latin typeface="+mn-ea"/>
                <a:ea typeface="+mn-ea"/>
              </a:rPr>
              <a:t>障害支援区分認定調査員</a:t>
            </a:r>
            <a:br>
              <a:rPr kumimoji="1" lang="en-US" altLang="ja-JP" b="1" dirty="0">
                <a:latin typeface="+mn-ea"/>
                <a:ea typeface="+mn-ea"/>
              </a:rPr>
            </a:br>
            <a:r>
              <a:rPr kumimoji="1" lang="ja-JP" altLang="en-US" b="1" dirty="0">
                <a:latin typeface="+mn-ea"/>
                <a:ea typeface="+mn-ea"/>
              </a:rPr>
              <a:t>（基礎）研修</a:t>
            </a:r>
          </a:p>
        </p:txBody>
      </p:sp>
      <p:sp>
        <p:nvSpPr>
          <p:cNvPr id="3" name="字幕 2">
            <a:extLst>
              <a:ext uri="{FF2B5EF4-FFF2-40B4-BE49-F238E27FC236}">
                <a16:creationId xmlns:a16="http://schemas.microsoft.com/office/drawing/2014/main" id="{CC8442D1-9B12-E017-325E-DAE742051EB1}"/>
              </a:ext>
            </a:extLst>
          </p:cNvPr>
          <p:cNvSpPr>
            <a:spLocks noGrp="1"/>
          </p:cNvSpPr>
          <p:nvPr>
            <p:ph type="subTitle" idx="1"/>
          </p:nvPr>
        </p:nvSpPr>
        <p:spPr>
          <a:xfrm>
            <a:off x="5728467" y="6035776"/>
            <a:ext cx="5629835" cy="597391"/>
          </a:xfrm>
        </p:spPr>
        <p:txBody>
          <a:bodyPr>
            <a:noAutofit/>
          </a:bodyPr>
          <a:lstStyle/>
          <a:p>
            <a:pPr algn="l"/>
            <a:r>
              <a:rPr kumimoji="1" lang="ja-JP" altLang="en-US" sz="2800" dirty="0">
                <a:latin typeface="+mn-ea"/>
              </a:rPr>
              <a:t>芦北町　健康福祉課　</a:t>
            </a:r>
            <a:r>
              <a:rPr lang="ja-JP" altLang="en-US" sz="2800" dirty="0">
                <a:latin typeface="+mn-ea"/>
              </a:rPr>
              <a:t>永江　彰悟</a:t>
            </a:r>
            <a:endParaRPr kumimoji="1" lang="en-US" altLang="ja-JP" sz="2800" dirty="0">
              <a:latin typeface="+mn-ea"/>
            </a:endParaRPr>
          </a:p>
        </p:txBody>
      </p:sp>
      <p:sp>
        <p:nvSpPr>
          <p:cNvPr id="4" name="字幕 2">
            <a:extLst>
              <a:ext uri="{FF2B5EF4-FFF2-40B4-BE49-F238E27FC236}">
                <a16:creationId xmlns:a16="http://schemas.microsoft.com/office/drawing/2014/main" id="{F7FD89B0-14CE-CA4A-DFD3-7DE0CB976FBA}"/>
              </a:ext>
            </a:extLst>
          </p:cNvPr>
          <p:cNvSpPr txBox="1">
            <a:spLocks/>
          </p:cNvSpPr>
          <p:nvPr/>
        </p:nvSpPr>
        <p:spPr>
          <a:xfrm>
            <a:off x="5972667" y="296578"/>
            <a:ext cx="6153663" cy="433577"/>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mn-ea"/>
              </a:rPr>
              <a:t>令和８年６月１６日（火）　熊本県庁地下大会議室　</a:t>
            </a:r>
            <a:endParaRPr lang="en-US" altLang="ja-JP" dirty="0">
              <a:latin typeface="+mn-ea"/>
            </a:endParaRPr>
          </a:p>
        </p:txBody>
      </p:sp>
      <p:sp>
        <p:nvSpPr>
          <p:cNvPr id="6" name="テキスト ボックス 5">
            <a:extLst>
              <a:ext uri="{FF2B5EF4-FFF2-40B4-BE49-F238E27FC236}">
                <a16:creationId xmlns:a16="http://schemas.microsoft.com/office/drawing/2014/main" id="{C5518A7A-98E7-874D-E553-C8B73D228E12}"/>
              </a:ext>
            </a:extLst>
          </p:cNvPr>
          <p:cNvSpPr txBox="1"/>
          <p:nvPr/>
        </p:nvSpPr>
        <p:spPr>
          <a:xfrm>
            <a:off x="627017" y="3848099"/>
            <a:ext cx="10942320" cy="1384995"/>
          </a:xfrm>
          <a:prstGeom prst="rect">
            <a:avLst/>
          </a:prstGeom>
          <a:noFill/>
        </p:spPr>
        <p:txBody>
          <a:bodyPr wrap="square">
            <a:spAutoFit/>
          </a:bodyPr>
          <a:lstStyle/>
          <a:p>
            <a:r>
              <a:rPr lang="ja-JP" altLang="en-US" sz="2800" dirty="0"/>
              <a:t>１　移動や動作等に関連する項目（１２項目）</a:t>
            </a:r>
            <a:endParaRPr lang="en-US" altLang="ja-JP" sz="2800" dirty="0"/>
          </a:p>
          <a:p>
            <a:r>
              <a:rPr lang="ja-JP" altLang="en-US" sz="2800" dirty="0"/>
              <a:t>２　身の回りの世話や日常生活等に関連する項目（１６項目）</a:t>
            </a:r>
            <a:endParaRPr lang="en-US" altLang="ja-JP" sz="2800" dirty="0"/>
          </a:p>
          <a:p>
            <a:r>
              <a:rPr lang="ja-JP" altLang="en-US" sz="2800" dirty="0"/>
              <a:t>５　特別な医療に関連する項目（１２項目）　　</a:t>
            </a:r>
          </a:p>
        </p:txBody>
      </p:sp>
      <p:sp>
        <p:nvSpPr>
          <p:cNvPr id="8" name="正方形/長方形 7">
            <a:extLst>
              <a:ext uri="{FF2B5EF4-FFF2-40B4-BE49-F238E27FC236}">
                <a16:creationId xmlns:a16="http://schemas.microsoft.com/office/drawing/2014/main" id="{0B886E2F-B840-47B6-BA18-1C39BE4C8D6D}"/>
              </a:ext>
            </a:extLst>
          </p:cNvPr>
          <p:cNvSpPr/>
          <p:nvPr/>
        </p:nvSpPr>
        <p:spPr>
          <a:xfrm>
            <a:off x="627017" y="3374430"/>
            <a:ext cx="10942320" cy="21284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51994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AF09D3-E301-4559-2486-28E46CA29327}"/>
              </a:ext>
            </a:extLst>
          </p:cNvPr>
          <p:cNvSpPr>
            <a:spLocks noGrp="1"/>
          </p:cNvSpPr>
          <p:nvPr>
            <p:ph type="title"/>
          </p:nvPr>
        </p:nvSpPr>
        <p:spPr>
          <a:xfrm>
            <a:off x="838200" y="1455538"/>
            <a:ext cx="10515600" cy="737293"/>
          </a:xfrm>
          <a:solidFill>
            <a:srgbClr val="00B0F0"/>
          </a:solidFill>
          <a:ln>
            <a:solidFill>
              <a:srgbClr val="00B0F0"/>
            </a:solidFill>
          </a:ln>
        </p:spPr>
        <p:txBody>
          <a:bodyPr>
            <a:normAutofit/>
          </a:bodyPr>
          <a:lstStyle/>
          <a:p>
            <a:r>
              <a:rPr kumimoji="1" lang="en-US" altLang="ja-JP" sz="3600" b="1" dirty="0">
                <a:solidFill>
                  <a:schemeClr val="bg1"/>
                </a:solidFill>
                <a:latin typeface="+mn-ea"/>
                <a:ea typeface="+mn-ea"/>
              </a:rPr>
              <a:t>〔</a:t>
            </a:r>
            <a:r>
              <a:rPr kumimoji="1" lang="ja-JP" altLang="en-US" sz="3600" b="1" dirty="0">
                <a:solidFill>
                  <a:schemeClr val="bg1"/>
                </a:solidFill>
                <a:latin typeface="+mn-ea"/>
                <a:ea typeface="+mn-ea"/>
              </a:rPr>
              <a:t>第１群</a:t>
            </a:r>
            <a:r>
              <a:rPr kumimoji="1" lang="en-US" altLang="ja-JP" sz="3600" b="1" dirty="0">
                <a:solidFill>
                  <a:schemeClr val="bg1"/>
                </a:solidFill>
                <a:latin typeface="+mn-ea"/>
                <a:ea typeface="+mn-ea"/>
              </a:rPr>
              <a:t>〕</a:t>
            </a:r>
            <a:r>
              <a:rPr kumimoji="1" lang="ja-JP" altLang="en-US" sz="3600" b="1" dirty="0">
                <a:solidFill>
                  <a:schemeClr val="bg1"/>
                </a:solidFill>
                <a:latin typeface="+mn-ea"/>
                <a:ea typeface="+mn-ea"/>
              </a:rPr>
              <a:t>移動や動作に関する項目</a:t>
            </a:r>
            <a:r>
              <a:rPr kumimoji="1" lang="en-US" altLang="ja-JP" sz="3600" b="1" dirty="0">
                <a:solidFill>
                  <a:schemeClr val="bg1"/>
                </a:solidFill>
                <a:latin typeface="+mn-ea"/>
                <a:ea typeface="+mn-ea"/>
              </a:rPr>
              <a:t>(12</a:t>
            </a:r>
            <a:r>
              <a:rPr kumimoji="1" lang="ja-JP" altLang="en-US" sz="3600" b="1" dirty="0">
                <a:solidFill>
                  <a:schemeClr val="bg1"/>
                </a:solidFill>
                <a:latin typeface="+mn-ea"/>
                <a:ea typeface="+mn-ea"/>
              </a:rPr>
              <a:t>項目</a:t>
            </a:r>
            <a:r>
              <a:rPr kumimoji="1" lang="en-US" altLang="ja-JP" sz="3600" b="1" dirty="0">
                <a:solidFill>
                  <a:schemeClr val="bg1"/>
                </a:solidFill>
                <a:latin typeface="+mn-ea"/>
                <a:ea typeface="+mn-ea"/>
              </a:rPr>
              <a:t>) </a:t>
            </a:r>
            <a:r>
              <a:rPr kumimoji="1" lang="ja-JP" altLang="en-US" sz="3600" b="1" dirty="0">
                <a:solidFill>
                  <a:schemeClr val="bg1"/>
                </a:solidFill>
                <a:latin typeface="+mn-ea"/>
                <a:ea typeface="+mn-ea"/>
              </a:rPr>
              <a:t>　　</a:t>
            </a:r>
          </a:p>
        </p:txBody>
      </p:sp>
      <p:sp>
        <p:nvSpPr>
          <p:cNvPr id="3" name="コンテンツ プレースホルダー 2">
            <a:extLst>
              <a:ext uri="{FF2B5EF4-FFF2-40B4-BE49-F238E27FC236}">
                <a16:creationId xmlns:a16="http://schemas.microsoft.com/office/drawing/2014/main" id="{87AD7626-CA79-E59E-4D23-437B61C72205}"/>
              </a:ext>
            </a:extLst>
          </p:cNvPr>
          <p:cNvSpPr>
            <a:spLocks noGrp="1"/>
          </p:cNvSpPr>
          <p:nvPr>
            <p:ph idx="1"/>
          </p:nvPr>
        </p:nvSpPr>
        <p:spPr>
          <a:xfrm>
            <a:off x="838200" y="2561478"/>
            <a:ext cx="10515600" cy="3101787"/>
          </a:xfrm>
        </p:spPr>
        <p:txBody>
          <a:bodyPr>
            <a:normAutofit/>
          </a:bodyPr>
          <a:lstStyle/>
          <a:p>
            <a:r>
              <a:rPr lang="ja-JP" altLang="ja-JP" sz="3600" b="1" dirty="0">
                <a:latin typeface="游ゴシック" panose="020B0400000000000000" pitchFamily="50" charset="-128"/>
                <a:cs typeface="Times New Roman" panose="02020603050405020304" pitchFamily="18" charset="0"/>
              </a:rPr>
              <a:t>調査員マニュアル（ダウンロード版）</a:t>
            </a:r>
            <a:r>
              <a:rPr lang="en-US" altLang="ja-JP" sz="3600" b="1" dirty="0">
                <a:ea typeface="游明朝" panose="02020400000000000000" pitchFamily="18" charset="-128"/>
                <a:cs typeface="Times New Roman" panose="02020603050405020304" pitchFamily="18" charset="0"/>
              </a:rPr>
              <a:t>P40</a:t>
            </a:r>
            <a:r>
              <a:rPr lang="ja-JP" altLang="ja-JP" sz="3600" b="1" dirty="0">
                <a:ea typeface="游明朝" panose="02020400000000000000" pitchFamily="18" charset="-128"/>
                <a:cs typeface="Times New Roman" panose="02020603050405020304" pitchFamily="18" charset="0"/>
              </a:rPr>
              <a:t>～</a:t>
            </a:r>
            <a:r>
              <a:rPr lang="en-US" altLang="ja-JP" sz="3600" b="1" dirty="0">
                <a:ea typeface="游明朝" panose="02020400000000000000" pitchFamily="18" charset="-128"/>
                <a:cs typeface="Times New Roman" panose="02020603050405020304" pitchFamily="18" charset="0"/>
              </a:rPr>
              <a:t>P51</a:t>
            </a:r>
          </a:p>
          <a:p>
            <a:pPr marL="0" indent="0">
              <a:buNone/>
            </a:pPr>
            <a:r>
              <a:rPr lang="ja-JP" altLang="ja-JP" sz="3600" b="1" dirty="0">
                <a:ea typeface="游明朝" panose="02020400000000000000" pitchFamily="18" charset="-128"/>
                <a:cs typeface="Times New Roman" panose="02020603050405020304" pitchFamily="18" charset="0"/>
              </a:rPr>
              <a:t>　　</a:t>
            </a:r>
            <a:endParaRPr lang="ja-JP" altLang="en-US" sz="3600" dirty="0"/>
          </a:p>
          <a:p>
            <a:r>
              <a:rPr lang="ja-JP" altLang="ja-JP" sz="3600" b="1" dirty="0">
                <a:effectLst/>
                <a:latin typeface="游ゴシック" panose="020B0400000000000000" pitchFamily="50" charset="-128"/>
                <a:ea typeface="游ゴシック" panose="020B0400000000000000" pitchFamily="50" charset="-128"/>
                <a:cs typeface="Times New Roman" panose="02020603050405020304" pitchFamily="18" charset="0"/>
              </a:rPr>
              <a:t>ハンドブック</a:t>
            </a:r>
            <a:r>
              <a:rPr lang="en-US" altLang="ja-JP" sz="3600" b="1" dirty="0">
                <a:effectLst/>
                <a:ea typeface="游明朝" panose="02020400000000000000" pitchFamily="18" charset="-128"/>
                <a:cs typeface="Times New Roman" panose="02020603050405020304" pitchFamily="18" charset="0"/>
              </a:rPr>
              <a:t>P38</a:t>
            </a:r>
            <a:r>
              <a:rPr lang="ja-JP" altLang="ja-JP" sz="3600" b="1" dirty="0">
                <a:effectLst/>
                <a:ea typeface="游明朝" panose="02020400000000000000" pitchFamily="18" charset="-128"/>
                <a:cs typeface="Times New Roman" panose="02020603050405020304" pitchFamily="18" charset="0"/>
              </a:rPr>
              <a:t>～</a:t>
            </a:r>
            <a:r>
              <a:rPr lang="en-US" altLang="ja-JP" sz="3600" b="1" dirty="0">
                <a:effectLst/>
                <a:ea typeface="游明朝" panose="02020400000000000000" pitchFamily="18" charset="-128"/>
                <a:cs typeface="Times New Roman" panose="02020603050405020304" pitchFamily="18" charset="0"/>
              </a:rPr>
              <a:t>P61</a:t>
            </a:r>
            <a:r>
              <a:rPr lang="ja-JP" altLang="ja-JP" sz="3600" b="1" dirty="0">
                <a:effectLst/>
                <a:ea typeface="游明朝" panose="02020400000000000000" pitchFamily="18" charset="-128"/>
                <a:cs typeface="Times New Roman" panose="02020603050405020304" pitchFamily="18" charset="0"/>
              </a:rPr>
              <a:t>　</a:t>
            </a:r>
            <a:endParaRPr lang="en-US" altLang="ja-JP" sz="3600" b="1" dirty="0">
              <a:effectLst/>
              <a:ea typeface="游明朝" panose="02020400000000000000" pitchFamily="18" charset="-128"/>
              <a:cs typeface="Times New Roman" panose="02020603050405020304" pitchFamily="18" charset="0"/>
            </a:endParaRPr>
          </a:p>
          <a:p>
            <a:endParaRPr lang="en-US" altLang="ja-JP" sz="3600" b="1" dirty="0">
              <a:ea typeface="游明朝" panose="02020400000000000000"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4C2ABCA7-A664-008C-A843-73B8707374CB}"/>
              </a:ext>
            </a:extLst>
          </p:cNvPr>
          <p:cNvPicPr>
            <a:picLocks noChangeAspect="1"/>
          </p:cNvPicPr>
          <p:nvPr/>
        </p:nvPicPr>
        <p:blipFill rotWithShape="1">
          <a:blip r:embed="rId2"/>
          <a:srcRect l="17511" t="39090" r="62219" b="39495"/>
          <a:stretch/>
        </p:blipFill>
        <p:spPr bwMode="auto">
          <a:xfrm>
            <a:off x="8097795" y="4537747"/>
            <a:ext cx="3256005" cy="1862811"/>
          </a:xfrm>
          <a:prstGeom prst="rect">
            <a:avLst/>
          </a:prstGeom>
          <a:ln>
            <a:noFill/>
          </a:ln>
          <a:extLst>
            <a:ext uri="{53640926-AAD7-44D8-BBD7-CCE9431645EC}">
              <a14:shadowObscured xmlns:a14="http://schemas.microsoft.com/office/drawing/2010/main"/>
            </a:ext>
          </a:extLst>
        </p:spPr>
      </p:pic>
      <p:sp>
        <p:nvSpPr>
          <p:cNvPr id="6" name="スライド番号プレースホルダー 1">
            <a:extLst>
              <a:ext uri="{FF2B5EF4-FFF2-40B4-BE49-F238E27FC236}">
                <a16:creationId xmlns:a16="http://schemas.microsoft.com/office/drawing/2014/main" id="{AD46A37D-0BBD-4C9F-8903-B8F15CAEFA42}"/>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９</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018941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1B588E-17E0-32B9-DDD5-A834A462BD17}"/>
              </a:ext>
            </a:extLst>
          </p:cNvPr>
          <p:cNvSpPr>
            <a:spLocks noGrp="1"/>
          </p:cNvSpPr>
          <p:nvPr>
            <p:ph type="title"/>
          </p:nvPr>
        </p:nvSpPr>
        <p:spPr>
          <a:xfrm>
            <a:off x="445039" y="664231"/>
            <a:ext cx="11301919" cy="1505228"/>
          </a:xfrm>
        </p:spPr>
        <p:txBody>
          <a:bodyPr>
            <a:noAutofit/>
          </a:bodyPr>
          <a:lstStyle/>
          <a:p>
            <a:r>
              <a:rPr lang="ja-JP" altLang="ja-JP" sz="5400" b="1" kern="100" dirty="0">
                <a:latin typeface="游ゴシック" panose="020B0400000000000000" pitchFamily="50" charset="-128"/>
                <a:ea typeface="游ゴシック" panose="020B0400000000000000" pitchFamily="50" charset="-128"/>
                <a:cs typeface="Times New Roman" panose="02020603050405020304" pitchFamily="18" charset="0"/>
              </a:rPr>
              <a:t>判断基準</a:t>
            </a:r>
            <a:r>
              <a:rPr lang="ja-JP" altLang="en-US" sz="5400" b="1" kern="100" dirty="0">
                <a:latin typeface="游ゴシック" panose="020B0400000000000000" pitchFamily="50" charset="-128"/>
                <a:ea typeface="游ゴシック" panose="020B0400000000000000" pitchFamily="50" charset="-128"/>
                <a:cs typeface="Times New Roman" panose="02020603050405020304" pitchFamily="18" charset="0"/>
              </a:rPr>
              <a:t>に沿ってやってみよう！！</a:t>
            </a:r>
            <a:endParaRPr kumimoji="1" lang="ja-JP" altLang="en-US" sz="5400" dirty="0">
              <a:latin typeface="游ゴシック" panose="020B0400000000000000" pitchFamily="50" charset="-128"/>
              <a:ea typeface="游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170A2CE4-EF79-3EF3-7428-FDB0ADD88A69}"/>
              </a:ext>
            </a:extLst>
          </p:cNvPr>
          <p:cNvSpPr>
            <a:spLocks noGrp="1"/>
          </p:cNvSpPr>
          <p:nvPr>
            <p:ph idx="1"/>
          </p:nvPr>
        </p:nvSpPr>
        <p:spPr>
          <a:xfrm>
            <a:off x="838199" y="2855258"/>
            <a:ext cx="10515600" cy="1147483"/>
          </a:xfrm>
        </p:spPr>
        <p:txBody>
          <a:bodyPr>
            <a:normAutofit/>
          </a:bodyPr>
          <a:lstStyle/>
          <a:p>
            <a:pPr marL="0" indent="0" algn="ctr">
              <a:buNone/>
            </a:pPr>
            <a:r>
              <a:rPr lang="ja-JP" altLang="en-US" sz="6600" b="1" dirty="0"/>
              <a:t>１－１　寝返り</a:t>
            </a:r>
            <a:endParaRPr kumimoji="1" lang="ja-JP" altLang="en-US" sz="6600" b="1" dirty="0"/>
          </a:p>
        </p:txBody>
      </p:sp>
      <p:pic>
        <p:nvPicPr>
          <p:cNvPr id="4" name="図 3">
            <a:extLst>
              <a:ext uri="{FF2B5EF4-FFF2-40B4-BE49-F238E27FC236}">
                <a16:creationId xmlns:a16="http://schemas.microsoft.com/office/drawing/2014/main" id="{CC47A100-9323-48A5-93F7-0E1DF6708099}"/>
              </a:ext>
            </a:extLst>
          </p:cNvPr>
          <p:cNvPicPr>
            <a:picLocks noChangeAspect="1"/>
          </p:cNvPicPr>
          <p:nvPr/>
        </p:nvPicPr>
        <p:blipFill rotWithShape="1">
          <a:blip r:embed="rId2"/>
          <a:srcRect l="26190" t="21962" r="58777" b="43360"/>
          <a:stretch/>
        </p:blipFill>
        <p:spPr bwMode="auto">
          <a:xfrm>
            <a:off x="9793231" y="3948669"/>
            <a:ext cx="1797012" cy="2245100"/>
          </a:xfrm>
          <a:prstGeom prst="rect">
            <a:avLst/>
          </a:prstGeom>
          <a:ln>
            <a:noFill/>
          </a:ln>
          <a:extLst>
            <a:ext uri="{53640926-AAD7-44D8-BBD7-CCE9431645EC}">
              <a14:shadowObscured xmlns:a14="http://schemas.microsoft.com/office/drawing/2010/main"/>
            </a:ext>
          </a:extLst>
        </p:spPr>
      </p:pic>
      <p:sp>
        <p:nvSpPr>
          <p:cNvPr id="6" name="スライド番号プレースホルダー 1">
            <a:extLst>
              <a:ext uri="{FF2B5EF4-FFF2-40B4-BE49-F238E27FC236}">
                <a16:creationId xmlns:a16="http://schemas.microsoft.com/office/drawing/2014/main" id="{2D307085-F3BA-4CFD-9A84-1879E9B46AC3}"/>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１０</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00616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D398B6-AE4C-C23A-ADC1-6613DECBCECC}"/>
              </a:ext>
            </a:extLst>
          </p:cNvPr>
          <p:cNvSpPr>
            <a:spLocks noGrp="1"/>
          </p:cNvSpPr>
          <p:nvPr>
            <p:ph type="title"/>
          </p:nvPr>
        </p:nvSpPr>
        <p:spPr/>
        <p:txBody>
          <a:bodyPr>
            <a:normAutofit/>
          </a:bodyPr>
          <a:lstStyle/>
          <a:p>
            <a:pPr marL="342900" lvl="0" indent="-342900"/>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➀</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支援が不要</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100</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％自力</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ja-JP" altLang="en-US" dirty="0">
              <a:latin typeface="游ゴシック" panose="020B0400000000000000" pitchFamily="50" charset="-128"/>
              <a:ea typeface="游ゴシック" panose="020B0400000000000000" pitchFamily="50" charset="-128"/>
            </a:endParaRPr>
          </a:p>
        </p:txBody>
      </p:sp>
      <p:pic>
        <p:nvPicPr>
          <p:cNvPr id="4" name="コンテンツ プレースホルダー 3">
            <a:extLst>
              <a:ext uri="{FF2B5EF4-FFF2-40B4-BE49-F238E27FC236}">
                <a16:creationId xmlns:a16="http://schemas.microsoft.com/office/drawing/2014/main" id="{D495E0D7-C592-59CF-08D0-1504BDB1B3DE}"/>
              </a:ext>
            </a:extLst>
          </p:cNvPr>
          <p:cNvPicPr>
            <a:picLocks noGrp="1" noChangeAspect="1"/>
          </p:cNvPicPr>
          <p:nvPr>
            <p:ph idx="1"/>
          </p:nvPr>
        </p:nvPicPr>
        <p:blipFill rotWithShape="1">
          <a:blip r:embed="rId2"/>
          <a:srcRect l="23228" t="19708" r="26337" b="25024"/>
          <a:stretch/>
        </p:blipFill>
        <p:spPr bwMode="auto">
          <a:xfrm>
            <a:off x="2498351" y="1880834"/>
            <a:ext cx="7195297" cy="4270931"/>
          </a:xfrm>
          <a:prstGeom prst="rect">
            <a:avLst/>
          </a:prstGeom>
          <a:ln>
            <a:noFill/>
          </a:ln>
          <a:extLst>
            <a:ext uri="{53640926-AAD7-44D8-BBD7-CCE9431645EC}">
              <a14:shadowObscured xmlns:a14="http://schemas.microsoft.com/office/drawing/2010/main"/>
            </a:ext>
          </a:extLst>
        </p:spPr>
      </p:pic>
      <p:sp>
        <p:nvSpPr>
          <p:cNvPr id="5" name="スライド番号プレースホルダー 1">
            <a:extLst>
              <a:ext uri="{FF2B5EF4-FFF2-40B4-BE49-F238E27FC236}">
                <a16:creationId xmlns:a16="http://schemas.microsoft.com/office/drawing/2014/main" id="{9119408E-C1F7-41F8-947F-7B237B582C99}"/>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１１</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67561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B813AD-D308-E44C-18E1-6C1E616540B2}"/>
              </a:ext>
            </a:extLst>
          </p:cNvPr>
          <p:cNvSpPr>
            <a:spLocks noGrp="1"/>
          </p:cNvSpPr>
          <p:nvPr>
            <p:ph type="title"/>
          </p:nvPr>
        </p:nvSpPr>
        <p:spPr>
          <a:xfrm>
            <a:off x="260162" y="383054"/>
            <a:ext cx="11671677" cy="1325563"/>
          </a:xfrm>
        </p:spPr>
        <p:txBody>
          <a:bodyPr>
            <a:normAutofit/>
          </a:bodyPr>
          <a:lstStyle/>
          <a:p>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②</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見守り等の支援が必要</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声掛け等</a:t>
            </a:r>
            <a:r>
              <a:rPr lang="ja-JP" altLang="ja-JP" b="1" u="wavy"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身体に触れない支援</a:t>
            </a:r>
            <a:r>
              <a:rPr lang="ja-JP" altLang="en-US" b="1" u="wavy"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や</a:t>
            </a:r>
            <a:r>
              <a:rPr lang="ja-JP" altLang="en-US" b="1" u="wavy"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何かに摑まればできる場合</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ja-JP" altLang="en-US" dirty="0">
              <a:latin typeface="游ゴシック" panose="020B0400000000000000" pitchFamily="50" charset="-128"/>
              <a:ea typeface="游ゴシック" panose="020B0400000000000000" pitchFamily="50" charset="-128"/>
            </a:endParaRPr>
          </a:p>
        </p:txBody>
      </p:sp>
      <p:pic>
        <p:nvPicPr>
          <p:cNvPr id="4" name="コンテンツ プレースホルダー 3">
            <a:extLst>
              <a:ext uri="{FF2B5EF4-FFF2-40B4-BE49-F238E27FC236}">
                <a16:creationId xmlns:a16="http://schemas.microsoft.com/office/drawing/2014/main" id="{5D915E26-56DC-4CB2-02F5-4D82F8DD7CE0}"/>
              </a:ext>
            </a:extLst>
          </p:cNvPr>
          <p:cNvPicPr>
            <a:picLocks noGrp="1" noChangeAspect="1"/>
          </p:cNvPicPr>
          <p:nvPr>
            <p:ph idx="1"/>
          </p:nvPr>
        </p:nvPicPr>
        <p:blipFill rotWithShape="1">
          <a:blip r:embed="rId2"/>
          <a:srcRect l="44250" t="33936" r="25702" b="25157"/>
          <a:stretch/>
        </p:blipFill>
        <p:spPr bwMode="auto">
          <a:xfrm>
            <a:off x="260161" y="2141837"/>
            <a:ext cx="5656311" cy="4171025"/>
          </a:xfrm>
          <a:prstGeom prst="rect">
            <a:avLst/>
          </a:prstGeom>
          <a:ln>
            <a:noFill/>
          </a:ln>
          <a:extLst>
            <a:ext uri="{53640926-AAD7-44D8-BBD7-CCE9431645EC}">
              <a14:shadowObscured xmlns:a14="http://schemas.microsoft.com/office/drawing/2010/main"/>
            </a:ext>
          </a:extLst>
        </p:spPr>
      </p:pic>
      <p:pic>
        <p:nvPicPr>
          <p:cNvPr id="5" name="図 4">
            <a:extLst>
              <a:ext uri="{FF2B5EF4-FFF2-40B4-BE49-F238E27FC236}">
                <a16:creationId xmlns:a16="http://schemas.microsoft.com/office/drawing/2014/main" id="{6D317DBA-FEC9-1216-2828-D48946D2DEDD}"/>
              </a:ext>
            </a:extLst>
          </p:cNvPr>
          <p:cNvPicPr>
            <a:picLocks noChangeAspect="1"/>
          </p:cNvPicPr>
          <p:nvPr/>
        </p:nvPicPr>
        <p:blipFill rotWithShape="1">
          <a:blip r:embed="rId3"/>
          <a:srcRect l="15300" t="44910" r="61797" b="26417"/>
          <a:stretch/>
        </p:blipFill>
        <p:spPr bwMode="auto">
          <a:xfrm>
            <a:off x="6096000" y="2141836"/>
            <a:ext cx="5835839" cy="4171025"/>
          </a:xfrm>
          <a:prstGeom prst="rect">
            <a:avLst/>
          </a:prstGeom>
          <a:ln>
            <a:noFill/>
          </a:ln>
          <a:extLst>
            <a:ext uri="{53640926-AAD7-44D8-BBD7-CCE9431645EC}">
              <a14:shadowObscured xmlns:a14="http://schemas.microsoft.com/office/drawing/2010/main"/>
            </a:ext>
          </a:extLst>
        </p:spPr>
      </p:pic>
      <p:sp>
        <p:nvSpPr>
          <p:cNvPr id="6" name="スライド番号プレースホルダー 1">
            <a:extLst>
              <a:ext uri="{FF2B5EF4-FFF2-40B4-BE49-F238E27FC236}">
                <a16:creationId xmlns:a16="http://schemas.microsoft.com/office/drawing/2014/main" id="{083F964A-B555-48EC-8B0E-DCEC7F5550D7}"/>
              </a:ext>
            </a:extLst>
          </p:cNvPr>
          <p:cNvSpPr>
            <a:spLocks noGrp="1"/>
          </p:cNvSpPr>
          <p:nvPr>
            <p:ph type="sldNum" sz="quarter" idx="12"/>
          </p:nvPr>
        </p:nvSpPr>
        <p:spPr>
          <a:xfrm>
            <a:off x="8610600" y="6356350"/>
            <a:ext cx="2743200" cy="365125"/>
          </a:xfrm>
        </p:spPr>
        <p:txBody>
          <a:bodyPr/>
          <a:lstStyle/>
          <a:p>
            <a:r>
              <a:rPr lang="ja-JP" altLang="en-US" sz="1800">
                <a:latin typeface="BIZ UDゴシック" panose="020B0400000000000000" pitchFamily="49" charset="-128"/>
                <a:ea typeface="BIZ UDゴシック" panose="020B0400000000000000" pitchFamily="49" charset="-128"/>
              </a:rPr>
              <a:t>１２</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9616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F26D6D-40F2-0483-C566-71AAF5240BC0}"/>
              </a:ext>
            </a:extLst>
          </p:cNvPr>
          <p:cNvSpPr>
            <a:spLocks noGrp="1"/>
          </p:cNvSpPr>
          <p:nvPr>
            <p:ph type="title"/>
          </p:nvPr>
        </p:nvSpPr>
        <p:spPr>
          <a:xfrm>
            <a:off x="1447800" y="373945"/>
            <a:ext cx="9296400" cy="1663065"/>
          </a:xfrm>
        </p:spPr>
        <p:txBody>
          <a:bodyPr>
            <a:normAutofit/>
          </a:bodyPr>
          <a:lstStyle/>
          <a:p>
            <a:pPr marL="0" lvl="0" indent="0"/>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③</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部分的な支援が必要</a:t>
            </a:r>
            <a:b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99</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u="wavy"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身体に触れる支援</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がある</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kumimoji="1" lang="ja-JP" altLang="en-US" dirty="0">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8E59183F-01A2-749B-AFF6-A9A51176416F}"/>
              </a:ext>
            </a:extLst>
          </p:cNvPr>
          <p:cNvPicPr>
            <a:picLocks noChangeAspect="1"/>
          </p:cNvPicPr>
          <p:nvPr/>
        </p:nvPicPr>
        <p:blipFill rotWithShape="1">
          <a:blip r:embed="rId2"/>
          <a:srcRect l="12944" t="40198" r="52493" b="8153"/>
          <a:stretch/>
        </p:blipFill>
        <p:spPr bwMode="auto">
          <a:xfrm>
            <a:off x="347512" y="2037010"/>
            <a:ext cx="5569194" cy="4050155"/>
          </a:xfrm>
          <a:prstGeom prst="rect">
            <a:avLst/>
          </a:prstGeom>
          <a:ln>
            <a:noFill/>
          </a:ln>
          <a:extLst>
            <a:ext uri="{53640926-AAD7-44D8-BBD7-CCE9431645EC}">
              <a14:shadowObscured xmlns:a14="http://schemas.microsoft.com/office/drawing/2010/main"/>
            </a:ext>
          </a:extLst>
        </p:spPr>
      </p:pic>
      <p:sp>
        <p:nvSpPr>
          <p:cNvPr id="9" name="テキスト ボックス 8">
            <a:extLst>
              <a:ext uri="{FF2B5EF4-FFF2-40B4-BE49-F238E27FC236}">
                <a16:creationId xmlns:a16="http://schemas.microsoft.com/office/drawing/2014/main" id="{8563A6AA-6F34-C058-B23D-F5E34C9C2ECA}"/>
              </a:ext>
            </a:extLst>
          </p:cNvPr>
          <p:cNvSpPr txBox="1"/>
          <p:nvPr/>
        </p:nvSpPr>
        <p:spPr>
          <a:xfrm>
            <a:off x="6275296" y="2037010"/>
            <a:ext cx="5558117" cy="2800767"/>
          </a:xfrm>
          <a:prstGeom prst="rect">
            <a:avLst/>
          </a:prstGeom>
          <a:noFill/>
          <a:ln w="57150">
            <a:solidFill>
              <a:schemeClr val="accent6"/>
            </a:solidFill>
          </a:ln>
        </p:spPr>
        <p:txBody>
          <a:bodyPr wrap="square">
            <a:spAutoFit/>
          </a:bodyPr>
          <a:lstStyle/>
          <a:p>
            <a:r>
              <a:rPr kumimoji="1" lang="ja-JP"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本人の力</a:t>
            </a:r>
            <a:r>
              <a:rPr kumimoji="1" lang="en-US"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1" lang="ja-JP"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en-US"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99)</a:t>
            </a:r>
            <a:r>
              <a:rPr kumimoji="1" lang="ja-JP"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と</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r>
              <a:rPr kumimoji="1" lang="ja-JP"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支援者の力</a:t>
            </a:r>
            <a:r>
              <a:rPr kumimoji="1" lang="en-US"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1" lang="ja-JP"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en-US"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99)</a:t>
            </a:r>
            <a:r>
              <a:rPr kumimoji="1" lang="ja-JP"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を</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r>
              <a:rPr kumimoji="1" lang="ja-JP"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合わせる事で</a:t>
            </a:r>
            <a:r>
              <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100</a:t>
            </a:r>
            <a:r>
              <a:rPr kumimoji="1" lang="ja-JP"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％になる状態。</a:t>
            </a:r>
            <a:endParaRPr lang="ja-JP" altLang="en-US" dirty="0">
              <a:latin typeface="游ゴシック" panose="020B0400000000000000" pitchFamily="50" charset="-128"/>
              <a:ea typeface="游ゴシック" panose="020B0400000000000000" pitchFamily="50" charset="-128"/>
            </a:endParaRPr>
          </a:p>
        </p:txBody>
      </p:sp>
      <p:sp>
        <p:nvSpPr>
          <p:cNvPr id="3" name="楕円 2">
            <a:extLst>
              <a:ext uri="{FF2B5EF4-FFF2-40B4-BE49-F238E27FC236}">
                <a16:creationId xmlns:a16="http://schemas.microsoft.com/office/drawing/2014/main" id="{06A0714D-7EC8-7FB4-3994-64DAB05D4C4A}"/>
              </a:ext>
            </a:extLst>
          </p:cNvPr>
          <p:cNvSpPr/>
          <p:nvPr/>
        </p:nvSpPr>
        <p:spPr>
          <a:xfrm>
            <a:off x="1606378" y="4283677"/>
            <a:ext cx="2166552" cy="14416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C7B3C41B-68D4-8A62-D777-45F2BB3969BE}"/>
              </a:ext>
            </a:extLst>
          </p:cNvPr>
          <p:cNvPicPr>
            <a:picLocks noChangeAspect="1"/>
          </p:cNvPicPr>
          <p:nvPr/>
        </p:nvPicPr>
        <p:blipFill rotWithShape="1">
          <a:blip r:embed="rId3"/>
          <a:srcRect l="20134" t="19452" r="54793" b="36101"/>
          <a:stretch/>
        </p:blipFill>
        <p:spPr bwMode="auto">
          <a:xfrm>
            <a:off x="9054354" y="4943133"/>
            <a:ext cx="1389752" cy="1334530"/>
          </a:xfrm>
          <a:prstGeom prst="rect">
            <a:avLst/>
          </a:prstGeom>
          <a:ln>
            <a:noFill/>
          </a:ln>
          <a:extLst>
            <a:ext uri="{53640926-AAD7-44D8-BBD7-CCE9431645EC}">
              <a14:shadowObscured xmlns:a14="http://schemas.microsoft.com/office/drawing/2010/main"/>
            </a:ext>
          </a:extLst>
        </p:spPr>
      </p:pic>
      <p:sp>
        <p:nvSpPr>
          <p:cNvPr id="8" name="スライド番号プレースホルダー 1">
            <a:extLst>
              <a:ext uri="{FF2B5EF4-FFF2-40B4-BE49-F238E27FC236}">
                <a16:creationId xmlns:a16="http://schemas.microsoft.com/office/drawing/2014/main" id="{B8809268-D1EF-4E04-A48F-31792DEFAEC1}"/>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１３</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98335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43EF03-1A51-4DA6-1B3D-E0ADD4AC0D47}"/>
              </a:ext>
            </a:extLst>
          </p:cNvPr>
          <p:cNvSpPr>
            <a:spLocks noGrp="1"/>
          </p:cNvSpPr>
          <p:nvPr>
            <p:ph type="title"/>
          </p:nvPr>
        </p:nvSpPr>
        <p:spPr>
          <a:xfrm>
            <a:off x="201705" y="472702"/>
            <a:ext cx="11788589" cy="1325563"/>
          </a:xfrm>
        </p:spPr>
        <p:txBody>
          <a:bodyPr>
            <a:normAutofit fontScale="90000"/>
          </a:bodyPr>
          <a:lstStyle/>
          <a:p>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④</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全面的な支援が必要</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100%</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介助</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b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本人の力</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0+</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支援者の力</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100</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で成り立っている状況</a:t>
            </a:r>
            <a:endParaRPr kumimoji="1" lang="ja-JP" altLang="en-US" dirty="0">
              <a:latin typeface="游ゴシック" panose="020B0400000000000000" pitchFamily="50" charset="-128"/>
              <a:ea typeface="游ゴシック" panose="020B0400000000000000" pitchFamily="50" charset="-128"/>
            </a:endParaRPr>
          </a:p>
        </p:txBody>
      </p:sp>
      <p:pic>
        <p:nvPicPr>
          <p:cNvPr id="4" name="コンテンツ プレースホルダー 3">
            <a:extLst>
              <a:ext uri="{FF2B5EF4-FFF2-40B4-BE49-F238E27FC236}">
                <a16:creationId xmlns:a16="http://schemas.microsoft.com/office/drawing/2014/main" id="{88C2631B-4375-0605-AAC2-988F227AD1DD}"/>
              </a:ext>
            </a:extLst>
          </p:cNvPr>
          <p:cNvPicPr>
            <a:picLocks noGrp="1" noChangeAspect="1"/>
          </p:cNvPicPr>
          <p:nvPr>
            <p:ph idx="1"/>
          </p:nvPr>
        </p:nvPicPr>
        <p:blipFill rotWithShape="1">
          <a:blip r:embed="rId2"/>
          <a:srcRect l="24281" t="37411" r="47567" b="18094"/>
          <a:stretch/>
        </p:blipFill>
        <p:spPr bwMode="auto">
          <a:xfrm>
            <a:off x="201705" y="2118226"/>
            <a:ext cx="4775945" cy="4238124"/>
          </a:xfrm>
          <a:prstGeom prst="rect">
            <a:avLst/>
          </a:prstGeom>
          <a:ln>
            <a:noFill/>
          </a:ln>
          <a:extLst>
            <a:ext uri="{53640926-AAD7-44D8-BBD7-CCE9431645EC}">
              <a14:shadowObscured xmlns:a14="http://schemas.microsoft.com/office/drawing/2010/main"/>
            </a:ext>
          </a:extLst>
        </p:spPr>
      </p:pic>
      <p:sp>
        <p:nvSpPr>
          <p:cNvPr id="5" name="テキスト ボックス 4">
            <a:extLst>
              <a:ext uri="{FF2B5EF4-FFF2-40B4-BE49-F238E27FC236}">
                <a16:creationId xmlns:a16="http://schemas.microsoft.com/office/drawing/2014/main" id="{94D13E46-BC02-64FB-4F70-9AD1B6B3F045}"/>
              </a:ext>
            </a:extLst>
          </p:cNvPr>
          <p:cNvSpPr txBox="1"/>
          <p:nvPr/>
        </p:nvSpPr>
        <p:spPr>
          <a:xfrm>
            <a:off x="5148649" y="1920295"/>
            <a:ext cx="6841645" cy="3046988"/>
          </a:xfrm>
          <a:prstGeom prst="rect">
            <a:avLst/>
          </a:prstGeom>
          <a:noFill/>
          <a:ln w="57150">
            <a:solidFill>
              <a:schemeClr val="accent6"/>
            </a:solidFill>
          </a:ln>
        </p:spPr>
        <p:txBody>
          <a:bodyPr wrap="square">
            <a:spAutoFit/>
          </a:bodyPr>
          <a:lstStyle/>
          <a:p>
            <a:pPr marL="0" indent="0">
              <a:buNone/>
            </a:pPr>
            <a:r>
              <a:rPr kumimoji="1" lang="ja-JP" altLang="en-US" sz="3200" b="1" u="sng" dirty="0">
                <a:solidFill>
                  <a:srgbClr val="FF0000"/>
                </a:solidFill>
                <a:latin typeface="+mn-ea"/>
              </a:rPr>
              <a:t>一定の体位のみ</a:t>
            </a:r>
            <a:r>
              <a:rPr kumimoji="1" lang="ja-JP" altLang="en-US" sz="3200" b="1" dirty="0">
                <a:latin typeface="+mn-ea"/>
              </a:rPr>
              <a:t>しか取れない場合。</a:t>
            </a:r>
            <a:endParaRPr kumimoji="1" lang="en-US" altLang="ja-JP" sz="3200" b="1" dirty="0">
              <a:latin typeface="+mn-ea"/>
            </a:endParaRPr>
          </a:p>
          <a:p>
            <a:pPr marL="0" indent="0">
              <a:buNone/>
            </a:pPr>
            <a:r>
              <a:rPr lang="ja-JP" altLang="en-US" sz="3200" b="1" dirty="0">
                <a:latin typeface="+mn-ea"/>
              </a:rPr>
              <a:t>➡</a:t>
            </a:r>
            <a:r>
              <a:rPr lang="en-US" altLang="ja-JP" sz="3200" b="1" dirty="0">
                <a:solidFill>
                  <a:srgbClr val="FF0000"/>
                </a:solidFill>
                <a:latin typeface="+mn-ea"/>
              </a:rPr>
              <a:t>④</a:t>
            </a:r>
            <a:r>
              <a:rPr kumimoji="1" lang="ja-JP" altLang="en-US" sz="3200" b="1" dirty="0">
                <a:latin typeface="+mn-ea"/>
              </a:rPr>
              <a:t>と判断</a:t>
            </a:r>
            <a:endParaRPr kumimoji="1" lang="en-US" altLang="ja-JP" sz="3200" b="1" dirty="0">
              <a:latin typeface="+mn-ea"/>
            </a:endParaRPr>
          </a:p>
          <a:p>
            <a:pPr marL="0" indent="0">
              <a:buNone/>
            </a:pPr>
            <a:r>
              <a:rPr kumimoji="1" lang="en-US" altLang="ja-JP" sz="3200" b="1" dirty="0"/>
              <a:t>※</a:t>
            </a:r>
            <a:r>
              <a:rPr kumimoji="1" lang="ja-JP" altLang="en-US" sz="3200" b="1" dirty="0"/>
              <a:t>左右どちらかができない場合、できない側の支援の度合いを、</a:t>
            </a:r>
            <a:endParaRPr kumimoji="1" lang="en-US" altLang="ja-JP" sz="3200" b="1" dirty="0"/>
          </a:p>
          <a:p>
            <a:pPr marL="0" indent="0">
              <a:buNone/>
            </a:pPr>
            <a:r>
              <a:rPr kumimoji="1" lang="ja-JP" altLang="en-US" sz="3200" b="1" dirty="0"/>
              <a:t>②～④に照らし合わせ選択。両側の状況を特記事項に記入する。</a:t>
            </a:r>
            <a:endParaRPr kumimoji="1" lang="en-US" altLang="ja-JP" sz="3200" b="1" dirty="0"/>
          </a:p>
        </p:txBody>
      </p:sp>
      <p:pic>
        <p:nvPicPr>
          <p:cNvPr id="6" name="図 5">
            <a:extLst>
              <a:ext uri="{FF2B5EF4-FFF2-40B4-BE49-F238E27FC236}">
                <a16:creationId xmlns:a16="http://schemas.microsoft.com/office/drawing/2014/main" id="{A0ED00CB-CA04-469D-B524-2D10C51B991C}"/>
              </a:ext>
            </a:extLst>
          </p:cNvPr>
          <p:cNvPicPr>
            <a:picLocks noChangeAspect="1"/>
          </p:cNvPicPr>
          <p:nvPr/>
        </p:nvPicPr>
        <p:blipFill rotWithShape="1">
          <a:blip r:embed="rId3"/>
          <a:srcRect l="20134" t="19452" r="54793" b="36101"/>
          <a:stretch/>
        </p:blipFill>
        <p:spPr bwMode="auto">
          <a:xfrm>
            <a:off x="8815699" y="4998089"/>
            <a:ext cx="1414465" cy="1358261"/>
          </a:xfrm>
          <a:prstGeom prst="rect">
            <a:avLst/>
          </a:prstGeom>
          <a:ln>
            <a:noFill/>
          </a:ln>
          <a:extLst>
            <a:ext uri="{53640926-AAD7-44D8-BBD7-CCE9431645EC}">
              <a14:shadowObscured xmlns:a14="http://schemas.microsoft.com/office/drawing/2010/main"/>
            </a:ext>
          </a:extLst>
        </p:spPr>
      </p:pic>
      <p:sp>
        <p:nvSpPr>
          <p:cNvPr id="7" name="スライド番号プレースホルダー 1">
            <a:extLst>
              <a:ext uri="{FF2B5EF4-FFF2-40B4-BE49-F238E27FC236}">
                <a16:creationId xmlns:a16="http://schemas.microsoft.com/office/drawing/2014/main" id="{37740263-621B-4DA7-9F1F-257A6D635AF1}"/>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１４</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06891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1B588E-17E0-32B9-DDD5-A834A462BD17}"/>
              </a:ext>
            </a:extLst>
          </p:cNvPr>
          <p:cNvSpPr>
            <a:spLocks noGrp="1"/>
          </p:cNvSpPr>
          <p:nvPr>
            <p:ph type="title"/>
          </p:nvPr>
        </p:nvSpPr>
        <p:spPr>
          <a:xfrm>
            <a:off x="489121" y="664231"/>
            <a:ext cx="11213755" cy="1505228"/>
          </a:xfrm>
        </p:spPr>
        <p:txBody>
          <a:bodyPr>
            <a:noAutofit/>
          </a:bodyPr>
          <a:lstStyle/>
          <a:p>
            <a:r>
              <a:rPr lang="ja-JP" altLang="ja-JP" sz="5400" b="1" kern="100" dirty="0">
                <a:latin typeface="游ゴシック" panose="020B0400000000000000" pitchFamily="50" charset="-128"/>
                <a:ea typeface="游ゴシック" panose="020B0400000000000000" pitchFamily="50" charset="-128"/>
                <a:cs typeface="Times New Roman" panose="02020603050405020304" pitchFamily="18" charset="0"/>
              </a:rPr>
              <a:t>判断基準</a:t>
            </a:r>
            <a:r>
              <a:rPr lang="ja-JP" altLang="en-US" sz="5400" b="1" kern="100" dirty="0">
                <a:latin typeface="游ゴシック" panose="020B0400000000000000" pitchFamily="50" charset="-128"/>
                <a:ea typeface="游ゴシック" panose="020B0400000000000000" pitchFamily="50" charset="-128"/>
                <a:cs typeface="Times New Roman" panose="02020603050405020304" pitchFamily="18" charset="0"/>
              </a:rPr>
              <a:t>に沿ってやってみよう！！</a:t>
            </a:r>
            <a:endParaRPr kumimoji="1" lang="ja-JP" altLang="en-US" sz="5400" dirty="0">
              <a:latin typeface="游ゴシック" panose="020B0400000000000000" pitchFamily="50" charset="-128"/>
              <a:ea typeface="游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170A2CE4-EF79-3EF3-7428-FDB0ADD88A69}"/>
              </a:ext>
            </a:extLst>
          </p:cNvPr>
          <p:cNvSpPr>
            <a:spLocks noGrp="1"/>
          </p:cNvSpPr>
          <p:nvPr>
            <p:ph idx="1"/>
          </p:nvPr>
        </p:nvSpPr>
        <p:spPr>
          <a:xfrm>
            <a:off x="838199" y="2855258"/>
            <a:ext cx="10515600" cy="1147483"/>
          </a:xfrm>
        </p:spPr>
        <p:txBody>
          <a:bodyPr>
            <a:normAutofit/>
          </a:bodyPr>
          <a:lstStyle/>
          <a:p>
            <a:pPr marL="0" indent="0" algn="ctr">
              <a:buNone/>
            </a:pPr>
            <a:r>
              <a:rPr lang="ja-JP" altLang="en-US" sz="6600" b="1" dirty="0"/>
              <a:t>１－</a:t>
            </a:r>
            <a:r>
              <a:rPr lang="en-US" altLang="ja-JP" sz="6600" b="1" dirty="0"/>
              <a:t>2</a:t>
            </a:r>
            <a:r>
              <a:rPr lang="ja-JP" altLang="en-US" sz="6600" b="1" dirty="0"/>
              <a:t>　起き上がり</a:t>
            </a:r>
            <a:endParaRPr kumimoji="1" lang="ja-JP" altLang="en-US" sz="6600" b="1" dirty="0"/>
          </a:p>
        </p:txBody>
      </p:sp>
      <p:pic>
        <p:nvPicPr>
          <p:cNvPr id="4" name="図 3">
            <a:extLst>
              <a:ext uri="{FF2B5EF4-FFF2-40B4-BE49-F238E27FC236}">
                <a16:creationId xmlns:a16="http://schemas.microsoft.com/office/drawing/2014/main" id="{CC47A100-9323-48A5-93F7-0E1DF6708099}"/>
              </a:ext>
            </a:extLst>
          </p:cNvPr>
          <p:cNvPicPr>
            <a:picLocks noChangeAspect="1"/>
          </p:cNvPicPr>
          <p:nvPr/>
        </p:nvPicPr>
        <p:blipFill rotWithShape="1">
          <a:blip r:embed="rId2"/>
          <a:srcRect l="26190" t="21962" r="58777" b="43360"/>
          <a:stretch/>
        </p:blipFill>
        <p:spPr bwMode="auto">
          <a:xfrm>
            <a:off x="9556787" y="4056995"/>
            <a:ext cx="1797012" cy="2245100"/>
          </a:xfrm>
          <a:prstGeom prst="rect">
            <a:avLst/>
          </a:prstGeom>
          <a:ln>
            <a:noFill/>
          </a:ln>
          <a:extLst>
            <a:ext uri="{53640926-AAD7-44D8-BBD7-CCE9431645EC}">
              <a14:shadowObscured xmlns:a14="http://schemas.microsoft.com/office/drawing/2010/main"/>
            </a:ext>
          </a:extLst>
        </p:spPr>
      </p:pic>
      <p:sp>
        <p:nvSpPr>
          <p:cNvPr id="6" name="スライド番号プレースホルダー 1">
            <a:extLst>
              <a:ext uri="{FF2B5EF4-FFF2-40B4-BE49-F238E27FC236}">
                <a16:creationId xmlns:a16="http://schemas.microsoft.com/office/drawing/2014/main" id="{7404C013-A067-4BEE-85D4-625E8DA541BC}"/>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１５</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62648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D398B6-AE4C-C23A-ADC1-6613DECBCECC}"/>
              </a:ext>
            </a:extLst>
          </p:cNvPr>
          <p:cNvSpPr>
            <a:spLocks noGrp="1"/>
          </p:cNvSpPr>
          <p:nvPr>
            <p:ph type="title"/>
          </p:nvPr>
        </p:nvSpPr>
        <p:spPr/>
        <p:txBody>
          <a:bodyPr>
            <a:normAutofit/>
          </a:bodyPr>
          <a:lstStyle/>
          <a:p>
            <a:pPr marL="342900" lvl="0" indent="-342900"/>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➀</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支援が不要</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100</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％自力</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ja-JP" altLang="en-US" dirty="0">
              <a:latin typeface="游ゴシック" panose="020B0400000000000000" pitchFamily="50" charset="-128"/>
              <a:ea typeface="游ゴシック" panose="020B0400000000000000" pitchFamily="50" charset="-128"/>
            </a:endParaRPr>
          </a:p>
        </p:txBody>
      </p:sp>
      <p:pic>
        <p:nvPicPr>
          <p:cNvPr id="6" name="コンテンツ プレースホルダー 5">
            <a:extLst>
              <a:ext uri="{FF2B5EF4-FFF2-40B4-BE49-F238E27FC236}">
                <a16:creationId xmlns:a16="http://schemas.microsoft.com/office/drawing/2014/main" id="{A094BA5A-73AF-A1DA-6600-A905A38004DD}"/>
              </a:ext>
            </a:extLst>
          </p:cNvPr>
          <p:cNvPicPr>
            <a:picLocks noGrp="1" noChangeAspect="1"/>
          </p:cNvPicPr>
          <p:nvPr>
            <p:ph idx="1"/>
          </p:nvPr>
        </p:nvPicPr>
        <p:blipFill rotWithShape="1">
          <a:blip r:embed="rId2"/>
          <a:srcRect l="20425" t="57480" r="65279" b="15793"/>
          <a:stretch/>
        </p:blipFill>
        <p:spPr bwMode="auto">
          <a:xfrm>
            <a:off x="3587519" y="1690688"/>
            <a:ext cx="4955119" cy="5018046"/>
          </a:xfrm>
          <a:prstGeom prst="rect">
            <a:avLst/>
          </a:prstGeom>
          <a:ln>
            <a:noFill/>
          </a:ln>
          <a:extLst>
            <a:ext uri="{53640926-AAD7-44D8-BBD7-CCE9431645EC}">
              <a14:shadowObscured xmlns:a14="http://schemas.microsoft.com/office/drawing/2010/main"/>
            </a:ext>
          </a:extLst>
        </p:spPr>
      </p:pic>
      <p:sp>
        <p:nvSpPr>
          <p:cNvPr id="5" name="スライド番号プレースホルダー 1">
            <a:extLst>
              <a:ext uri="{FF2B5EF4-FFF2-40B4-BE49-F238E27FC236}">
                <a16:creationId xmlns:a16="http://schemas.microsoft.com/office/drawing/2014/main" id="{B4013A71-29FE-4707-B12F-8E98AE3B2D84}"/>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１６</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0369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B813AD-D308-E44C-18E1-6C1E616540B2}"/>
              </a:ext>
            </a:extLst>
          </p:cNvPr>
          <p:cNvSpPr>
            <a:spLocks noGrp="1"/>
          </p:cNvSpPr>
          <p:nvPr>
            <p:ph type="title"/>
          </p:nvPr>
        </p:nvSpPr>
        <p:spPr>
          <a:xfrm>
            <a:off x="260162" y="383054"/>
            <a:ext cx="11671677" cy="1325563"/>
          </a:xfrm>
        </p:spPr>
        <p:txBody>
          <a:bodyPr>
            <a:normAutofit/>
          </a:bodyPr>
          <a:lstStyle/>
          <a:p>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②</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見守り等の支援が必要</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声掛け等</a:t>
            </a:r>
            <a:r>
              <a:rPr lang="ja-JP" altLang="ja-JP" b="1" u="wavy"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身体に触れない支援</a:t>
            </a:r>
            <a:r>
              <a:rPr lang="ja-JP" altLang="en-US" b="1" u="wavy"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や</a:t>
            </a:r>
            <a:r>
              <a:rPr lang="ja-JP" altLang="en-US" b="1" u="wavy"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何かに摑まればできる場合</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ja-JP" altLang="en-US" dirty="0">
              <a:latin typeface="游ゴシック" panose="020B0400000000000000" pitchFamily="50" charset="-128"/>
              <a:ea typeface="游ゴシック" panose="020B0400000000000000" pitchFamily="50" charset="-128"/>
            </a:endParaRPr>
          </a:p>
        </p:txBody>
      </p:sp>
      <p:pic>
        <p:nvPicPr>
          <p:cNvPr id="7" name="コンテンツ プレースホルダー 6">
            <a:extLst>
              <a:ext uri="{FF2B5EF4-FFF2-40B4-BE49-F238E27FC236}">
                <a16:creationId xmlns:a16="http://schemas.microsoft.com/office/drawing/2014/main" id="{0DEAD0ED-CB4E-92D2-1589-11BF2EF9A7D0}"/>
              </a:ext>
            </a:extLst>
          </p:cNvPr>
          <p:cNvPicPr>
            <a:picLocks noGrp="1" noChangeAspect="1"/>
          </p:cNvPicPr>
          <p:nvPr>
            <p:ph idx="1"/>
          </p:nvPr>
        </p:nvPicPr>
        <p:blipFill rotWithShape="1">
          <a:blip r:embed="rId2"/>
          <a:srcRect l="12330" t="33936" r="57072" b="26431"/>
          <a:stretch/>
        </p:blipFill>
        <p:spPr bwMode="auto">
          <a:xfrm>
            <a:off x="260162" y="2279846"/>
            <a:ext cx="5835838" cy="4195099"/>
          </a:xfrm>
          <a:prstGeom prst="rect">
            <a:avLst/>
          </a:prstGeom>
          <a:ln>
            <a:noFill/>
          </a:ln>
          <a:extLst>
            <a:ext uri="{53640926-AAD7-44D8-BBD7-CCE9431645EC}">
              <a14:shadowObscured xmlns:a14="http://schemas.microsoft.com/office/drawing/2010/main"/>
            </a:ext>
          </a:extLst>
        </p:spPr>
      </p:pic>
      <p:sp>
        <p:nvSpPr>
          <p:cNvPr id="4" name="テキスト ボックス 3">
            <a:extLst>
              <a:ext uri="{FF2B5EF4-FFF2-40B4-BE49-F238E27FC236}">
                <a16:creationId xmlns:a16="http://schemas.microsoft.com/office/drawing/2014/main" id="{86FE351C-DCC0-8491-9D14-181F8EE20BDD}"/>
              </a:ext>
            </a:extLst>
          </p:cNvPr>
          <p:cNvSpPr txBox="1"/>
          <p:nvPr/>
        </p:nvSpPr>
        <p:spPr>
          <a:xfrm>
            <a:off x="6458464" y="2367171"/>
            <a:ext cx="5329881" cy="2123658"/>
          </a:xfrm>
          <a:prstGeom prst="rect">
            <a:avLst/>
          </a:prstGeom>
          <a:noFill/>
          <a:ln w="57150">
            <a:solidFill>
              <a:schemeClr val="accent6"/>
            </a:solidFill>
          </a:ln>
        </p:spPr>
        <p:txBody>
          <a:bodyPr wrap="square">
            <a:spAutoFit/>
          </a:bodyPr>
          <a:lstStyle/>
          <a:p>
            <a:pPr marL="0" indent="0">
              <a:buNone/>
            </a:pPr>
            <a:r>
              <a:rPr lang="ja-JP" altLang="en-US" sz="4400" b="1" dirty="0">
                <a:latin typeface="+mn-ea"/>
              </a:rPr>
              <a:t>何かにつかまれば自分で起き上がれる場合➡</a:t>
            </a:r>
            <a:r>
              <a:rPr kumimoji="1" lang="en-US" altLang="ja-JP" sz="4400" b="1" dirty="0">
                <a:solidFill>
                  <a:srgbClr val="FF0000"/>
                </a:solidFill>
                <a:latin typeface="+mn-ea"/>
              </a:rPr>
              <a:t>②</a:t>
            </a:r>
            <a:r>
              <a:rPr kumimoji="1" lang="ja-JP" altLang="en-US" sz="4400" b="1" dirty="0">
                <a:latin typeface="+mn-ea"/>
              </a:rPr>
              <a:t>と判断</a:t>
            </a:r>
            <a:endParaRPr kumimoji="1" lang="en-US" altLang="ja-JP" sz="4400" b="1" dirty="0">
              <a:latin typeface="+mn-ea"/>
            </a:endParaRPr>
          </a:p>
        </p:txBody>
      </p:sp>
      <p:pic>
        <p:nvPicPr>
          <p:cNvPr id="5" name="図 4">
            <a:extLst>
              <a:ext uri="{FF2B5EF4-FFF2-40B4-BE49-F238E27FC236}">
                <a16:creationId xmlns:a16="http://schemas.microsoft.com/office/drawing/2014/main" id="{C6BA610F-2BA7-76B9-38A3-4C4BD5329FD4}"/>
              </a:ext>
            </a:extLst>
          </p:cNvPr>
          <p:cNvPicPr>
            <a:picLocks noChangeAspect="1"/>
          </p:cNvPicPr>
          <p:nvPr/>
        </p:nvPicPr>
        <p:blipFill rotWithShape="1">
          <a:blip r:embed="rId3"/>
          <a:srcRect l="20134" t="19452" r="54793" b="36101"/>
          <a:stretch/>
        </p:blipFill>
        <p:spPr bwMode="auto">
          <a:xfrm>
            <a:off x="8981808" y="4744459"/>
            <a:ext cx="1414465" cy="1358261"/>
          </a:xfrm>
          <a:prstGeom prst="rect">
            <a:avLst/>
          </a:prstGeom>
          <a:ln>
            <a:noFill/>
          </a:ln>
          <a:extLst>
            <a:ext uri="{53640926-AAD7-44D8-BBD7-CCE9431645EC}">
              <a14:shadowObscured xmlns:a14="http://schemas.microsoft.com/office/drawing/2010/main"/>
            </a:ext>
          </a:extLst>
        </p:spPr>
      </p:pic>
      <p:sp>
        <p:nvSpPr>
          <p:cNvPr id="8" name="スライド番号プレースホルダー 1">
            <a:extLst>
              <a:ext uri="{FF2B5EF4-FFF2-40B4-BE49-F238E27FC236}">
                <a16:creationId xmlns:a16="http://schemas.microsoft.com/office/drawing/2014/main" id="{C87B3B01-44B1-4617-97DB-277641C75DA1}"/>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１７</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29461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F26D6D-40F2-0483-C566-71AAF5240BC0}"/>
              </a:ext>
            </a:extLst>
          </p:cNvPr>
          <p:cNvSpPr>
            <a:spLocks noGrp="1"/>
          </p:cNvSpPr>
          <p:nvPr>
            <p:ph type="title"/>
          </p:nvPr>
        </p:nvSpPr>
        <p:spPr>
          <a:xfrm>
            <a:off x="1447800" y="182411"/>
            <a:ext cx="9296400" cy="1663065"/>
          </a:xfrm>
        </p:spPr>
        <p:txBody>
          <a:bodyPr>
            <a:normAutofit/>
          </a:bodyPr>
          <a:lstStyle/>
          <a:p>
            <a:pPr marL="0" lvl="0" indent="0"/>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③</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部分的な支援が必要</a:t>
            </a:r>
            <a:b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99</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u="wavy"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身体に触れる支援</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がある</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kumimoji="1" lang="ja-JP" altLang="en-US"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8563A6AA-6F34-C058-B23D-F5E34C9C2ECA}"/>
              </a:ext>
            </a:extLst>
          </p:cNvPr>
          <p:cNvSpPr txBox="1"/>
          <p:nvPr/>
        </p:nvSpPr>
        <p:spPr>
          <a:xfrm>
            <a:off x="6275297" y="2143971"/>
            <a:ext cx="5558117" cy="2800767"/>
          </a:xfrm>
          <a:prstGeom prst="rect">
            <a:avLst/>
          </a:prstGeom>
          <a:noFill/>
          <a:ln w="57150">
            <a:solidFill>
              <a:schemeClr val="accent6"/>
            </a:solidFill>
          </a:ln>
        </p:spPr>
        <p:txBody>
          <a:bodyPr wrap="square">
            <a:spAutoFit/>
          </a:bodyPr>
          <a:lstStyle/>
          <a:p>
            <a:r>
              <a:rPr kumimoji="1" lang="ja-JP"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本人の力</a:t>
            </a:r>
            <a:r>
              <a:rPr kumimoji="1" lang="en-US"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1" lang="ja-JP"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en-US"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99)</a:t>
            </a:r>
            <a:r>
              <a:rPr kumimoji="1" lang="ja-JP"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と</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r>
              <a:rPr kumimoji="1" lang="ja-JP"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支援者の力</a:t>
            </a:r>
            <a:r>
              <a:rPr kumimoji="1" lang="en-US"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a:t>
            </a:r>
            <a:r>
              <a:rPr kumimoji="1" lang="ja-JP"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en-US" altLang="ja-JP" sz="4400" b="1" i="0" u="sng"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99)</a:t>
            </a:r>
            <a:r>
              <a:rPr kumimoji="1" lang="ja-JP"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を</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r>
              <a:rPr kumimoji="1" lang="ja-JP"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合わせる事で</a:t>
            </a:r>
            <a:r>
              <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100</a:t>
            </a:r>
            <a:r>
              <a:rPr kumimoji="1" lang="ja-JP"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％になる状態。</a:t>
            </a:r>
            <a:endParaRPr lang="ja-JP" altLang="en-US" dirty="0">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5DBAA65A-FEA6-2B3B-8D31-B6C9028A2BD4}"/>
              </a:ext>
            </a:extLst>
          </p:cNvPr>
          <p:cNvPicPr>
            <a:picLocks noChangeAspect="1"/>
          </p:cNvPicPr>
          <p:nvPr/>
        </p:nvPicPr>
        <p:blipFill rotWithShape="1">
          <a:blip r:embed="rId2"/>
          <a:srcRect l="17833" t="53445" r="62466" b="14648"/>
          <a:stretch/>
        </p:blipFill>
        <p:spPr bwMode="auto">
          <a:xfrm>
            <a:off x="628407" y="1845476"/>
            <a:ext cx="5288298" cy="4638579"/>
          </a:xfrm>
          <a:prstGeom prst="rect">
            <a:avLst/>
          </a:prstGeom>
          <a:ln>
            <a:noFill/>
          </a:ln>
          <a:extLst>
            <a:ext uri="{53640926-AAD7-44D8-BBD7-CCE9431645EC}">
              <a14:shadowObscured xmlns:a14="http://schemas.microsoft.com/office/drawing/2010/main"/>
            </a:ext>
          </a:extLst>
        </p:spPr>
      </p:pic>
      <p:sp>
        <p:nvSpPr>
          <p:cNvPr id="5" name="楕円 4">
            <a:extLst>
              <a:ext uri="{FF2B5EF4-FFF2-40B4-BE49-F238E27FC236}">
                <a16:creationId xmlns:a16="http://schemas.microsoft.com/office/drawing/2014/main" id="{8F3E8519-482A-0979-C822-F646B0FD858B}"/>
              </a:ext>
            </a:extLst>
          </p:cNvPr>
          <p:cNvSpPr/>
          <p:nvPr/>
        </p:nvSpPr>
        <p:spPr>
          <a:xfrm>
            <a:off x="875542" y="4753234"/>
            <a:ext cx="1974750" cy="13098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30CDB82-A09E-F23F-CAC7-CFC31F84DA26}"/>
              </a:ext>
            </a:extLst>
          </p:cNvPr>
          <p:cNvPicPr>
            <a:picLocks noChangeAspect="1"/>
          </p:cNvPicPr>
          <p:nvPr/>
        </p:nvPicPr>
        <p:blipFill rotWithShape="1">
          <a:blip r:embed="rId3"/>
          <a:srcRect l="20134" t="19452" r="54793" b="36101"/>
          <a:stretch/>
        </p:blipFill>
        <p:spPr bwMode="auto">
          <a:xfrm>
            <a:off x="9054355" y="4998089"/>
            <a:ext cx="1414465" cy="1358261"/>
          </a:xfrm>
          <a:prstGeom prst="rect">
            <a:avLst/>
          </a:prstGeom>
          <a:ln>
            <a:noFill/>
          </a:ln>
          <a:extLst>
            <a:ext uri="{53640926-AAD7-44D8-BBD7-CCE9431645EC}">
              <a14:shadowObscured xmlns:a14="http://schemas.microsoft.com/office/drawing/2010/main"/>
            </a:ext>
          </a:extLst>
        </p:spPr>
      </p:pic>
      <p:sp>
        <p:nvSpPr>
          <p:cNvPr id="8" name="スライド番号プレースホルダー 1">
            <a:extLst>
              <a:ext uri="{FF2B5EF4-FFF2-40B4-BE49-F238E27FC236}">
                <a16:creationId xmlns:a16="http://schemas.microsoft.com/office/drawing/2014/main" id="{CDF1E588-7A49-4602-8130-6DE42E19043B}"/>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１８</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9371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A3720582-088F-4097-9AB9-8A6AA43B4871}"/>
              </a:ext>
            </a:extLst>
          </p:cNvPr>
          <p:cNvSpPr txBox="1">
            <a:spLocks/>
          </p:cNvSpPr>
          <p:nvPr/>
        </p:nvSpPr>
        <p:spPr>
          <a:xfrm>
            <a:off x="356923" y="265233"/>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（振り返り）１次判定ロジック</a:t>
            </a:r>
            <a:endParaRPr lang="ja-JP" altLang="en-US" sz="3200" dirty="0">
              <a:latin typeface="BIZ UDゴシック" panose="020B0400000000000000" pitchFamily="49" charset="-128"/>
              <a:ea typeface="BIZ UDゴシック" panose="020B0400000000000000" pitchFamily="49" charset="-128"/>
            </a:endParaRPr>
          </a:p>
        </p:txBody>
      </p:sp>
      <p:pic>
        <p:nvPicPr>
          <p:cNvPr id="19" name="図 18">
            <a:extLst>
              <a:ext uri="{FF2B5EF4-FFF2-40B4-BE49-F238E27FC236}">
                <a16:creationId xmlns:a16="http://schemas.microsoft.com/office/drawing/2014/main" id="{58AD856A-87A0-4A4E-9506-1C81AFE657AC}"/>
              </a:ext>
            </a:extLst>
          </p:cNvPr>
          <p:cNvPicPr>
            <a:picLocks noChangeAspect="1"/>
          </p:cNvPicPr>
          <p:nvPr/>
        </p:nvPicPr>
        <p:blipFill>
          <a:blip r:embed="rId2"/>
          <a:stretch>
            <a:fillRect/>
          </a:stretch>
        </p:blipFill>
        <p:spPr>
          <a:xfrm>
            <a:off x="165463" y="1507722"/>
            <a:ext cx="9144000" cy="3083859"/>
          </a:xfrm>
          <a:prstGeom prst="rect">
            <a:avLst/>
          </a:prstGeom>
        </p:spPr>
      </p:pic>
      <p:sp>
        <p:nvSpPr>
          <p:cNvPr id="20" name="テキスト ボックス 19">
            <a:extLst>
              <a:ext uri="{FF2B5EF4-FFF2-40B4-BE49-F238E27FC236}">
                <a16:creationId xmlns:a16="http://schemas.microsoft.com/office/drawing/2014/main" id="{A5B166BF-7F39-43BA-99A4-549C4CBBAB56}"/>
              </a:ext>
            </a:extLst>
          </p:cNvPr>
          <p:cNvSpPr txBox="1"/>
          <p:nvPr/>
        </p:nvSpPr>
        <p:spPr>
          <a:xfrm>
            <a:off x="356923" y="982345"/>
            <a:ext cx="10725811" cy="400110"/>
          </a:xfrm>
          <a:prstGeom prst="rect">
            <a:avLst/>
          </a:prstGeom>
          <a:noFill/>
        </p:spPr>
        <p:txBody>
          <a:bodyPr wrap="square" rtlCol="0">
            <a:spAutoFit/>
          </a:bodyPr>
          <a:lstStyle/>
          <a:p>
            <a:r>
              <a:rPr kumimoji="1" lang="ja-JP" altLang="en-US" sz="2000" b="1" u="sng" dirty="0"/>
              <a:t>■１次判定（コンピューター判定）　認定調査項目（</a:t>
            </a:r>
            <a:r>
              <a:rPr kumimoji="1" lang="en-US" altLang="ja-JP" sz="2000" b="1" u="sng" dirty="0"/>
              <a:t>80</a:t>
            </a:r>
            <a:r>
              <a:rPr kumimoji="1" lang="ja-JP" altLang="en-US" sz="2000" b="1" u="sng" dirty="0"/>
              <a:t>項目）＋医師意見書（</a:t>
            </a:r>
            <a:r>
              <a:rPr kumimoji="1" lang="en-US" altLang="ja-JP" sz="2000" b="1" u="sng" dirty="0"/>
              <a:t>24</a:t>
            </a:r>
            <a:r>
              <a:rPr lang="ja-JP" altLang="en-US" sz="2000" b="1" u="sng" dirty="0"/>
              <a:t>項目）</a:t>
            </a:r>
            <a:endParaRPr kumimoji="1" lang="ja-JP" altLang="en-US" sz="2000" b="1" u="sng" dirty="0"/>
          </a:p>
        </p:txBody>
      </p:sp>
      <p:sp>
        <p:nvSpPr>
          <p:cNvPr id="21" name="楕円 20">
            <a:extLst>
              <a:ext uri="{FF2B5EF4-FFF2-40B4-BE49-F238E27FC236}">
                <a16:creationId xmlns:a16="http://schemas.microsoft.com/office/drawing/2014/main" id="{F846E23A-E21D-42B9-82F7-242D687CF113}"/>
              </a:ext>
            </a:extLst>
          </p:cNvPr>
          <p:cNvSpPr/>
          <p:nvPr/>
        </p:nvSpPr>
        <p:spPr>
          <a:xfrm>
            <a:off x="2970807" y="2923479"/>
            <a:ext cx="1062446" cy="6966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338E12F0-E79F-4D39-ADE4-9F14DF7C1AFD}"/>
              </a:ext>
            </a:extLst>
          </p:cNvPr>
          <p:cNvSpPr txBox="1"/>
          <p:nvPr/>
        </p:nvSpPr>
        <p:spPr>
          <a:xfrm>
            <a:off x="9309463" y="1750424"/>
            <a:ext cx="2386148" cy="3139321"/>
          </a:xfrm>
          <a:prstGeom prst="rect">
            <a:avLst/>
          </a:prstGeom>
          <a:noFill/>
        </p:spPr>
        <p:txBody>
          <a:bodyPr wrap="square" rtlCol="0">
            <a:spAutoFit/>
          </a:bodyPr>
          <a:lstStyle/>
          <a:p>
            <a:r>
              <a:rPr lang="ja-JP" altLang="en-US" dirty="0">
                <a:solidFill>
                  <a:srgbClr val="FF0000"/>
                </a:solidFill>
              </a:rPr>
              <a:t>　認定調査の結果は、「総合評価項目」と「１次判定ロジック」の２つの指標に使われています。</a:t>
            </a:r>
            <a:endParaRPr lang="en-US" altLang="ja-JP" dirty="0">
              <a:solidFill>
                <a:srgbClr val="FF0000"/>
              </a:solidFill>
            </a:endParaRPr>
          </a:p>
          <a:p>
            <a:endParaRPr kumimoji="1" lang="en-US" altLang="ja-JP" dirty="0">
              <a:solidFill>
                <a:srgbClr val="FF0000"/>
              </a:solidFill>
            </a:endParaRPr>
          </a:p>
          <a:p>
            <a:r>
              <a:rPr lang="ja-JP" altLang="en-US" dirty="0">
                <a:solidFill>
                  <a:srgbClr val="FF0000"/>
                </a:solidFill>
              </a:rPr>
              <a:t>　また、認定調査を踏まえ、１次判定ロジックの「</a:t>
            </a:r>
            <a:r>
              <a:rPr kumimoji="1" lang="ja-JP" altLang="en-US" dirty="0">
                <a:solidFill>
                  <a:srgbClr val="FF0000"/>
                </a:solidFill>
              </a:rPr>
              <a:t>２１６の組み合わせ（状態像）」が示されます。</a:t>
            </a:r>
          </a:p>
        </p:txBody>
      </p:sp>
      <p:cxnSp>
        <p:nvCxnSpPr>
          <p:cNvPr id="24" name="直線矢印コネクタ 23">
            <a:extLst>
              <a:ext uri="{FF2B5EF4-FFF2-40B4-BE49-F238E27FC236}">
                <a16:creationId xmlns:a16="http://schemas.microsoft.com/office/drawing/2014/main" id="{790610BB-33FC-485D-8DC8-6D6D77B1E19C}"/>
              </a:ext>
            </a:extLst>
          </p:cNvPr>
          <p:cNvCxnSpPr>
            <a:cxnSpLocks/>
            <a:stCxn id="21" idx="6"/>
          </p:cNvCxnSpPr>
          <p:nvPr/>
        </p:nvCxnSpPr>
        <p:spPr>
          <a:xfrm flipV="1">
            <a:off x="4033253" y="2566428"/>
            <a:ext cx="5338354" cy="7053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D187B1C-DDBD-49B7-BBA1-567039A66459}"/>
              </a:ext>
            </a:extLst>
          </p:cNvPr>
          <p:cNvCxnSpPr/>
          <p:nvPr/>
        </p:nvCxnSpPr>
        <p:spPr>
          <a:xfrm>
            <a:off x="6311790" y="3620165"/>
            <a:ext cx="20987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FC51E5B2-2A77-441B-A179-A1955B247B00}"/>
              </a:ext>
            </a:extLst>
          </p:cNvPr>
          <p:cNvSpPr txBox="1"/>
          <p:nvPr/>
        </p:nvSpPr>
        <p:spPr>
          <a:xfrm>
            <a:off x="426591" y="4969797"/>
            <a:ext cx="11081829" cy="400110"/>
          </a:xfrm>
          <a:prstGeom prst="rect">
            <a:avLst/>
          </a:prstGeom>
          <a:noFill/>
        </p:spPr>
        <p:txBody>
          <a:bodyPr wrap="square" rtlCol="0">
            <a:spAutoFit/>
          </a:bodyPr>
          <a:lstStyle/>
          <a:p>
            <a:r>
              <a:rPr lang="ja-JP" altLang="en-US" sz="2000" b="1" u="sng" dirty="0"/>
              <a:t>■２</a:t>
            </a:r>
            <a:r>
              <a:rPr kumimoji="1" lang="ja-JP" altLang="en-US" sz="2000" b="1" u="sng" dirty="0"/>
              <a:t>次判定（市町村審査会）　認定調査の特記事項　＋　医師意見書</a:t>
            </a:r>
            <a:r>
              <a:rPr kumimoji="1" lang="ja-JP" altLang="en-US" sz="1000" b="1" u="sng" dirty="0"/>
              <a:t>（</a:t>
            </a:r>
            <a:r>
              <a:rPr lang="ja-JP" altLang="en-US" sz="1000" b="1" u="sng" dirty="0"/>
              <a:t>１次判定で評価した項目を除く）</a:t>
            </a:r>
            <a:endParaRPr kumimoji="1" lang="ja-JP" altLang="en-US" sz="1000" b="1" u="sng" dirty="0"/>
          </a:p>
        </p:txBody>
      </p:sp>
      <p:sp>
        <p:nvSpPr>
          <p:cNvPr id="29" name="テキスト ボックス 28">
            <a:extLst>
              <a:ext uri="{FF2B5EF4-FFF2-40B4-BE49-F238E27FC236}">
                <a16:creationId xmlns:a16="http://schemas.microsoft.com/office/drawing/2014/main" id="{815CAA16-D9D8-4943-937C-6CAA92E36315}"/>
              </a:ext>
            </a:extLst>
          </p:cNvPr>
          <p:cNvSpPr txBox="1"/>
          <p:nvPr/>
        </p:nvSpPr>
        <p:spPr>
          <a:xfrm>
            <a:off x="683580" y="5339129"/>
            <a:ext cx="10468822" cy="923330"/>
          </a:xfrm>
          <a:prstGeom prst="rect">
            <a:avLst/>
          </a:prstGeom>
          <a:noFill/>
        </p:spPr>
        <p:txBody>
          <a:bodyPr wrap="square" rtlCol="0">
            <a:spAutoFit/>
          </a:bodyPr>
          <a:lstStyle/>
          <a:p>
            <a:r>
              <a:rPr lang="ja-JP" altLang="en-US" dirty="0"/>
              <a:t>この時点では、「区分４」と判定されるケースが多い状態像に相当。</a:t>
            </a:r>
            <a:endParaRPr lang="en-US" altLang="ja-JP" dirty="0"/>
          </a:p>
          <a:p>
            <a:r>
              <a:rPr kumimoji="1" lang="ja-JP" altLang="en-US" dirty="0"/>
              <a:t>１次判定の結果を原案として、特記事項と医師意見書を総合的に勘案した審査判定を行います。</a:t>
            </a:r>
            <a:endParaRPr kumimoji="1" lang="en-US" altLang="ja-JP" dirty="0"/>
          </a:p>
          <a:p>
            <a:endParaRPr kumimoji="1" lang="ja-JP" altLang="en-US" dirty="0"/>
          </a:p>
        </p:txBody>
      </p:sp>
      <p:sp>
        <p:nvSpPr>
          <p:cNvPr id="2" name="スライド番号プレースホルダー 1">
            <a:extLst>
              <a:ext uri="{FF2B5EF4-FFF2-40B4-BE49-F238E27FC236}">
                <a16:creationId xmlns:a16="http://schemas.microsoft.com/office/drawing/2014/main" id="{BBAF3135-30CC-4AFB-B890-BFF342BEE317}"/>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96281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43EF03-1A51-4DA6-1B3D-E0ADD4AC0D47}"/>
              </a:ext>
            </a:extLst>
          </p:cNvPr>
          <p:cNvSpPr>
            <a:spLocks noGrp="1"/>
          </p:cNvSpPr>
          <p:nvPr>
            <p:ph type="title"/>
          </p:nvPr>
        </p:nvSpPr>
        <p:spPr>
          <a:xfrm>
            <a:off x="201705" y="472702"/>
            <a:ext cx="11788589" cy="1325563"/>
          </a:xfrm>
        </p:spPr>
        <p:txBody>
          <a:bodyPr>
            <a:normAutofit fontScale="90000"/>
          </a:bodyPr>
          <a:lstStyle/>
          <a:p>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④</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全面的な支援が必要</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100%</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介助</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b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本人の力</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0+</a:t>
            </a:r>
            <a:r>
              <a:rPr lang="ja-JP"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支援者の力</a:t>
            </a:r>
            <a:r>
              <a:rPr lang="en-US" altLang="ja-JP" b="1"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100</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で成り立っている状況</a:t>
            </a:r>
            <a:endParaRPr kumimoji="1" lang="ja-JP" altLang="en-US" dirty="0">
              <a:latin typeface="游ゴシック" panose="020B0400000000000000" pitchFamily="50" charset="-128"/>
              <a:ea typeface="游ゴシック" panose="020B0400000000000000" pitchFamily="50" charset="-128"/>
            </a:endParaRPr>
          </a:p>
        </p:txBody>
      </p:sp>
      <p:pic>
        <p:nvPicPr>
          <p:cNvPr id="14" name="コンテンツ プレースホルダー 13">
            <a:extLst>
              <a:ext uri="{FF2B5EF4-FFF2-40B4-BE49-F238E27FC236}">
                <a16:creationId xmlns:a16="http://schemas.microsoft.com/office/drawing/2014/main" id="{7CDD56B1-77F1-D13C-E896-74DB4F2B2131}"/>
              </a:ext>
            </a:extLst>
          </p:cNvPr>
          <p:cNvPicPr>
            <a:picLocks noGrp="1" noChangeAspect="1"/>
          </p:cNvPicPr>
          <p:nvPr>
            <p:ph idx="1"/>
          </p:nvPr>
        </p:nvPicPr>
        <p:blipFill rotWithShape="1">
          <a:blip r:embed="rId2"/>
          <a:srcRect l="20877" t="21831" r="57164" b="42572"/>
          <a:stretch/>
        </p:blipFill>
        <p:spPr bwMode="auto">
          <a:xfrm>
            <a:off x="3912974" y="4135599"/>
            <a:ext cx="2917439" cy="2561670"/>
          </a:xfrm>
          <a:prstGeom prst="rect">
            <a:avLst/>
          </a:prstGeom>
          <a:ln>
            <a:noFill/>
          </a:ln>
          <a:extLst>
            <a:ext uri="{53640926-AAD7-44D8-BBD7-CCE9431645EC}">
              <a14:shadowObscured xmlns:a14="http://schemas.microsoft.com/office/drawing/2010/main"/>
            </a:ext>
          </a:extLst>
        </p:spPr>
      </p:pic>
      <p:sp>
        <p:nvSpPr>
          <p:cNvPr id="4" name="テキスト ボックス 3">
            <a:extLst>
              <a:ext uri="{FF2B5EF4-FFF2-40B4-BE49-F238E27FC236}">
                <a16:creationId xmlns:a16="http://schemas.microsoft.com/office/drawing/2014/main" id="{FD63939C-9D74-DBB1-5621-0E4495002196}"/>
              </a:ext>
            </a:extLst>
          </p:cNvPr>
          <p:cNvSpPr txBox="1"/>
          <p:nvPr/>
        </p:nvSpPr>
        <p:spPr>
          <a:xfrm>
            <a:off x="5813852" y="2011941"/>
            <a:ext cx="5974492" cy="2123658"/>
          </a:xfrm>
          <a:prstGeom prst="rect">
            <a:avLst/>
          </a:prstGeom>
          <a:noFill/>
          <a:ln w="57150">
            <a:solidFill>
              <a:schemeClr val="accent6"/>
            </a:solidFill>
          </a:ln>
        </p:spPr>
        <p:txBody>
          <a:bodyPr wrap="square">
            <a:spAutoFit/>
          </a:bodyPr>
          <a:lstStyle/>
          <a:p>
            <a:pPr marL="0" indent="0">
              <a:buNone/>
            </a:pPr>
            <a:r>
              <a:rPr lang="ja-JP" altLang="en-US" sz="4400" b="1" dirty="0">
                <a:latin typeface="+mn-ea"/>
              </a:rPr>
              <a:t>リフターや支援者の介助にて起き上がれる場合➡</a:t>
            </a:r>
            <a:r>
              <a:rPr lang="ja-JP" altLang="en-US" sz="4400" b="1" dirty="0">
                <a:solidFill>
                  <a:srgbClr val="FF0000"/>
                </a:solidFill>
                <a:latin typeface="+mn-ea"/>
              </a:rPr>
              <a:t>④</a:t>
            </a:r>
            <a:r>
              <a:rPr kumimoji="1" lang="ja-JP" altLang="en-US" sz="4400" b="1" dirty="0">
                <a:latin typeface="+mn-ea"/>
              </a:rPr>
              <a:t>と判断</a:t>
            </a:r>
            <a:endParaRPr kumimoji="1" lang="en-US" altLang="ja-JP" sz="4400" b="1" dirty="0">
              <a:latin typeface="+mn-ea"/>
            </a:endParaRPr>
          </a:p>
        </p:txBody>
      </p:sp>
      <p:pic>
        <p:nvPicPr>
          <p:cNvPr id="5" name="図 4">
            <a:extLst>
              <a:ext uri="{FF2B5EF4-FFF2-40B4-BE49-F238E27FC236}">
                <a16:creationId xmlns:a16="http://schemas.microsoft.com/office/drawing/2014/main" id="{4D55E915-1D13-E50D-DED4-53DAAFE90989}"/>
              </a:ext>
            </a:extLst>
          </p:cNvPr>
          <p:cNvPicPr>
            <a:picLocks noChangeAspect="1"/>
          </p:cNvPicPr>
          <p:nvPr/>
        </p:nvPicPr>
        <p:blipFill rotWithShape="1">
          <a:blip r:embed="rId3"/>
          <a:srcRect l="20134" t="19452" r="54793" b="36101"/>
          <a:stretch/>
        </p:blipFill>
        <p:spPr bwMode="auto">
          <a:xfrm>
            <a:off x="10339731" y="4349275"/>
            <a:ext cx="1414465" cy="1358261"/>
          </a:xfrm>
          <a:prstGeom prst="rect">
            <a:avLst/>
          </a:prstGeom>
          <a:ln>
            <a:noFill/>
          </a:ln>
          <a:extLst>
            <a:ext uri="{53640926-AAD7-44D8-BBD7-CCE9431645EC}">
              <a14:shadowObscured xmlns:a14="http://schemas.microsoft.com/office/drawing/2010/main"/>
            </a:ext>
          </a:extLst>
        </p:spPr>
      </p:pic>
      <p:pic>
        <p:nvPicPr>
          <p:cNvPr id="6" name="図 5">
            <a:extLst>
              <a:ext uri="{FF2B5EF4-FFF2-40B4-BE49-F238E27FC236}">
                <a16:creationId xmlns:a16="http://schemas.microsoft.com/office/drawing/2014/main" id="{DD4E9715-3EA3-1514-4337-5DD7263C678C}"/>
              </a:ext>
            </a:extLst>
          </p:cNvPr>
          <p:cNvPicPr>
            <a:picLocks noChangeAspect="1"/>
          </p:cNvPicPr>
          <p:nvPr/>
        </p:nvPicPr>
        <p:blipFill rotWithShape="1">
          <a:blip r:embed="rId4"/>
          <a:srcRect l="78476" t="52168" r="10050" b="29073"/>
          <a:stretch/>
        </p:blipFill>
        <p:spPr bwMode="auto">
          <a:xfrm>
            <a:off x="403656" y="1868170"/>
            <a:ext cx="3509318" cy="3108322"/>
          </a:xfrm>
          <a:prstGeom prst="rect">
            <a:avLst/>
          </a:prstGeom>
          <a:ln>
            <a:noFill/>
          </a:ln>
          <a:extLst>
            <a:ext uri="{53640926-AAD7-44D8-BBD7-CCE9431645EC}">
              <a14:shadowObscured xmlns:a14="http://schemas.microsoft.com/office/drawing/2010/main"/>
            </a:ext>
          </a:extLst>
        </p:spPr>
      </p:pic>
      <p:sp>
        <p:nvSpPr>
          <p:cNvPr id="8" name="スライド番号プレースホルダー 1">
            <a:extLst>
              <a:ext uri="{FF2B5EF4-FFF2-40B4-BE49-F238E27FC236}">
                <a16:creationId xmlns:a16="http://schemas.microsoft.com/office/drawing/2014/main" id="{DE6D1502-1654-494E-BB40-AA1BFCA02D0C}"/>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１９</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64527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164757"/>
            <a:ext cx="10515600" cy="925793"/>
          </a:xfrm>
        </p:spPr>
        <p:txBody>
          <a:bodyPr>
            <a:normAutofit/>
          </a:bodyPr>
          <a:lstStyle/>
          <a:p>
            <a:r>
              <a:rPr kumimoji="1" lang="ja-JP" altLang="en-US" sz="36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430306" y="1482811"/>
            <a:ext cx="11331388" cy="5210431"/>
          </a:xfrm>
        </p:spPr>
        <p:txBody>
          <a:bodyPr>
            <a:normAutofit/>
          </a:bodyPr>
          <a:lstStyle/>
          <a:p>
            <a:pPr marL="0" indent="0">
              <a:buNone/>
            </a:pPr>
            <a:r>
              <a:rPr kumimoji="1" lang="en-US" altLang="ja-JP" b="1" dirty="0"/>
              <a:t>(1-3)</a:t>
            </a:r>
            <a:r>
              <a:rPr kumimoji="1" lang="ja-JP" altLang="en-US" b="1" dirty="0"/>
              <a:t>座位保持</a:t>
            </a:r>
            <a:endParaRPr kumimoji="1" lang="en-US" altLang="ja-JP" b="1" dirty="0"/>
          </a:p>
          <a:p>
            <a:pPr marL="0" indent="0">
              <a:buNone/>
            </a:pPr>
            <a:r>
              <a:rPr kumimoji="1" lang="ja-JP" altLang="en-US" dirty="0"/>
              <a:t>座位の状態を</a:t>
            </a:r>
            <a:r>
              <a:rPr kumimoji="1" lang="en-US" altLang="ja-JP" u="sng" dirty="0">
                <a:solidFill>
                  <a:srgbClr val="FF0000"/>
                </a:solidFill>
              </a:rPr>
              <a:t>10</a:t>
            </a:r>
            <a:r>
              <a:rPr kumimoji="1" lang="ja-JP" altLang="en-US" u="sng" dirty="0">
                <a:solidFill>
                  <a:srgbClr val="FF0000"/>
                </a:solidFill>
              </a:rPr>
              <a:t>分程度保持</a:t>
            </a:r>
            <a:r>
              <a:rPr kumimoji="1" lang="ja-JP" altLang="en-US" dirty="0"/>
              <a:t>できるか。座り方は問わない</a:t>
            </a:r>
            <a:r>
              <a:rPr kumimoji="1" lang="en-US" altLang="ja-JP" dirty="0"/>
              <a:t>(</a:t>
            </a:r>
            <a:r>
              <a:rPr kumimoji="1" lang="ja-JP" altLang="en-US" dirty="0"/>
              <a:t>指定なし</a:t>
            </a:r>
            <a:r>
              <a:rPr kumimoji="1" lang="en-US" altLang="ja-JP" dirty="0"/>
              <a:t>)</a:t>
            </a:r>
            <a:r>
              <a:rPr kumimoji="1" lang="ja-JP" altLang="en-US" dirty="0"/>
              <a:t>。</a:t>
            </a:r>
          </a:p>
          <a:p>
            <a:pPr marL="0" indent="0">
              <a:buNone/>
            </a:pPr>
            <a:r>
              <a:rPr kumimoji="1" lang="ja-JP" altLang="en-US" dirty="0"/>
              <a:t>座位保持装置を使用する等、「常に両側面や前面から支える必要」があるかどうかで判断する</a:t>
            </a:r>
            <a:endParaRPr kumimoji="1" lang="en-US" altLang="ja-JP" dirty="0"/>
          </a:p>
          <a:p>
            <a:pPr marL="0" indent="0">
              <a:buNone/>
            </a:pPr>
            <a:r>
              <a:rPr lang="ja-JP" altLang="en-US" sz="2800" dirty="0">
                <a:latin typeface="+mn-ea"/>
              </a:rPr>
              <a:t>➡</a:t>
            </a:r>
            <a:r>
              <a:rPr lang="ja-JP" altLang="en-US" sz="2800" b="1" dirty="0">
                <a:solidFill>
                  <a:srgbClr val="FF0000"/>
                </a:solidFill>
                <a:latin typeface="+mn-ea"/>
              </a:rPr>
              <a:t>④</a:t>
            </a:r>
            <a:r>
              <a:rPr kumimoji="1" lang="ja-JP" altLang="en-US" sz="2800" dirty="0">
                <a:latin typeface="+mn-ea"/>
              </a:rPr>
              <a:t>と判断</a:t>
            </a:r>
            <a:endParaRPr kumimoji="1" lang="en-US" altLang="ja-JP" sz="2800" dirty="0">
              <a:latin typeface="+mn-ea"/>
            </a:endParaRPr>
          </a:p>
          <a:p>
            <a:pPr marL="0" indent="0">
              <a:buNone/>
            </a:pPr>
            <a:endParaRPr kumimoji="1" lang="ja-JP" altLang="en-US" dirty="0"/>
          </a:p>
        </p:txBody>
      </p:sp>
      <p:pic>
        <p:nvPicPr>
          <p:cNvPr id="4" name="図 3">
            <a:extLst>
              <a:ext uri="{FF2B5EF4-FFF2-40B4-BE49-F238E27FC236}">
                <a16:creationId xmlns:a16="http://schemas.microsoft.com/office/drawing/2014/main" id="{E594F138-C11C-74E7-976E-3CA9B2CCE0AD}"/>
              </a:ext>
            </a:extLst>
          </p:cNvPr>
          <p:cNvPicPr>
            <a:picLocks noChangeAspect="1"/>
          </p:cNvPicPr>
          <p:nvPr/>
        </p:nvPicPr>
        <p:blipFill rotWithShape="1">
          <a:blip r:embed="rId2"/>
          <a:srcRect l="16722" t="33530" r="63126" b="22777"/>
          <a:stretch/>
        </p:blipFill>
        <p:spPr bwMode="auto">
          <a:xfrm>
            <a:off x="4636237" y="3965640"/>
            <a:ext cx="2322207" cy="2727602"/>
          </a:xfrm>
          <a:prstGeom prst="rect">
            <a:avLst/>
          </a:prstGeom>
          <a:ln>
            <a:noFill/>
          </a:ln>
          <a:extLst>
            <a:ext uri="{53640926-AAD7-44D8-BBD7-CCE9431645EC}">
              <a14:shadowObscured xmlns:a14="http://schemas.microsoft.com/office/drawing/2010/main"/>
            </a:ext>
          </a:extLst>
        </p:spPr>
      </p:pic>
      <p:pic>
        <p:nvPicPr>
          <p:cNvPr id="5" name="図 4">
            <a:extLst>
              <a:ext uri="{FF2B5EF4-FFF2-40B4-BE49-F238E27FC236}">
                <a16:creationId xmlns:a16="http://schemas.microsoft.com/office/drawing/2014/main" id="{5337A061-BDE5-FFC8-43AB-9DC752962C95}"/>
              </a:ext>
            </a:extLst>
          </p:cNvPr>
          <p:cNvPicPr>
            <a:picLocks noChangeAspect="1"/>
          </p:cNvPicPr>
          <p:nvPr/>
        </p:nvPicPr>
        <p:blipFill rotWithShape="1">
          <a:blip r:embed="rId3"/>
          <a:srcRect l="41286" t="44829" r="41772" b="23180"/>
          <a:stretch/>
        </p:blipFill>
        <p:spPr bwMode="auto">
          <a:xfrm>
            <a:off x="8049282" y="3965639"/>
            <a:ext cx="2667475" cy="2727601"/>
          </a:xfrm>
          <a:prstGeom prst="rect">
            <a:avLst/>
          </a:prstGeom>
          <a:ln>
            <a:noFill/>
          </a:ln>
          <a:extLst>
            <a:ext uri="{53640926-AAD7-44D8-BBD7-CCE9431645EC}">
              <a14:shadowObscured xmlns:a14="http://schemas.microsoft.com/office/drawing/2010/main"/>
            </a:ext>
          </a:extLst>
        </p:spPr>
      </p:pic>
      <p:pic>
        <p:nvPicPr>
          <p:cNvPr id="7" name="図 6">
            <a:extLst>
              <a:ext uri="{FF2B5EF4-FFF2-40B4-BE49-F238E27FC236}">
                <a16:creationId xmlns:a16="http://schemas.microsoft.com/office/drawing/2014/main" id="{DBF2EB3D-C061-B938-F3D2-83CFCB8E252D}"/>
              </a:ext>
            </a:extLst>
          </p:cNvPr>
          <p:cNvPicPr>
            <a:picLocks noChangeAspect="1"/>
          </p:cNvPicPr>
          <p:nvPr/>
        </p:nvPicPr>
        <p:blipFill rotWithShape="1">
          <a:blip r:embed="rId4"/>
          <a:srcRect l="21419" t="60197" r="62230" b="1632"/>
          <a:stretch/>
        </p:blipFill>
        <p:spPr>
          <a:xfrm>
            <a:off x="1388277" y="3965640"/>
            <a:ext cx="2157121" cy="2727602"/>
          </a:xfrm>
          <a:prstGeom prst="rect">
            <a:avLst/>
          </a:prstGeom>
        </p:spPr>
      </p:pic>
      <p:sp>
        <p:nvSpPr>
          <p:cNvPr id="8" name="スライド番号プレースホルダー 1">
            <a:extLst>
              <a:ext uri="{FF2B5EF4-FFF2-40B4-BE49-F238E27FC236}">
                <a16:creationId xmlns:a16="http://schemas.microsoft.com/office/drawing/2014/main" id="{1243DE2B-C0F2-4B1C-B160-E983EAE96EAD}"/>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２０</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78744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156519"/>
            <a:ext cx="10515600" cy="925793"/>
          </a:xfrm>
        </p:spPr>
        <p:txBody>
          <a:bodyPr>
            <a:normAutofit/>
          </a:bodyPr>
          <a:lstStyle/>
          <a:p>
            <a:r>
              <a:rPr kumimoji="1" lang="ja-JP" altLang="en-US" sz="36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430306" y="1219200"/>
            <a:ext cx="11331388" cy="5273675"/>
          </a:xfrm>
        </p:spPr>
        <p:txBody>
          <a:bodyPr>
            <a:normAutofit lnSpcReduction="10000"/>
          </a:bodyPr>
          <a:lstStyle/>
          <a:p>
            <a:pPr marL="0" indent="0">
              <a:buNone/>
            </a:pPr>
            <a:r>
              <a:rPr kumimoji="1" lang="en-US" altLang="ja-JP" sz="3200" b="1" dirty="0"/>
              <a:t>(1-4)</a:t>
            </a:r>
            <a:r>
              <a:rPr kumimoji="1" lang="ja-JP" altLang="en-US" sz="3200" b="1" dirty="0"/>
              <a:t>移乗</a:t>
            </a:r>
            <a:endParaRPr kumimoji="1" lang="en-US" altLang="ja-JP" sz="3200" b="1" dirty="0"/>
          </a:p>
          <a:p>
            <a:pPr marL="0" indent="0">
              <a:buNone/>
            </a:pPr>
            <a:r>
              <a:rPr kumimoji="1" lang="ja-JP" altLang="en-US" sz="3200" dirty="0"/>
              <a:t>一連の動作に合わせて車椅子を差し入れる等間接的に支援をする</a:t>
            </a:r>
            <a:endParaRPr kumimoji="1" lang="en-US" altLang="ja-JP" sz="3200" dirty="0"/>
          </a:p>
          <a:p>
            <a:pPr marL="0" indent="0">
              <a:buNone/>
            </a:pPr>
            <a:r>
              <a:rPr lang="ja-JP" altLang="en-US" sz="3200" dirty="0">
                <a:latin typeface="+mn-ea"/>
              </a:rPr>
              <a:t>➡</a:t>
            </a:r>
            <a:r>
              <a:rPr lang="ja-JP" altLang="en-US" sz="3200" b="1" dirty="0">
                <a:solidFill>
                  <a:srgbClr val="FF0000"/>
                </a:solidFill>
                <a:latin typeface="+mn-ea"/>
              </a:rPr>
              <a:t>②</a:t>
            </a:r>
            <a:r>
              <a:rPr kumimoji="1" lang="ja-JP" altLang="en-US" sz="3200" dirty="0">
                <a:latin typeface="+mn-ea"/>
              </a:rPr>
              <a:t>と判断</a:t>
            </a:r>
            <a:endParaRPr kumimoji="1" lang="en-US" altLang="ja-JP" sz="3200" dirty="0">
              <a:latin typeface="+mn-ea"/>
            </a:endParaRPr>
          </a:p>
          <a:p>
            <a:pPr marL="0" indent="0">
              <a:buNone/>
            </a:pPr>
            <a:endParaRPr kumimoji="1" lang="en-US" altLang="ja-JP" sz="3200" dirty="0"/>
          </a:p>
          <a:p>
            <a:pPr marL="0" indent="0">
              <a:buNone/>
            </a:pPr>
            <a:endParaRPr kumimoji="1" lang="ja-JP" altLang="en-US" sz="3200" dirty="0"/>
          </a:p>
          <a:p>
            <a:pPr marL="0" indent="0">
              <a:buNone/>
            </a:pPr>
            <a:r>
              <a:rPr kumimoji="1" lang="en-US" altLang="ja-JP" sz="3200" b="1" dirty="0"/>
              <a:t>(1-5)</a:t>
            </a:r>
            <a:r>
              <a:rPr kumimoji="1" lang="ja-JP" altLang="en-US" sz="3200" b="1" dirty="0"/>
              <a:t>立ち上がり</a:t>
            </a:r>
            <a:endParaRPr kumimoji="1" lang="en-US" altLang="ja-JP" sz="3200" b="1" dirty="0"/>
          </a:p>
          <a:p>
            <a:pPr marL="0" indent="0">
              <a:buNone/>
            </a:pPr>
            <a:r>
              <a:rPr kumimoji="1" lang="ja-JP" altLang="en-US" sz="3200" dirty="0"/>
              <a:t>ぶつからないように周囲の安全の配慮や声かけの支援を必要とする場合</a:t>
            </a:r>
            <a:endParaRPr kumimoji="1" lang="en-US" altLang="ja-JP" sz="3200" dirty="0"/>
          </a:p>
          <a:p>
            <a:pPr marL="0" indent="0">
              <a:buNone/>
            </a:pPr>
            <a:r>
              <a:rPr lang="ja-JP" altLang="en-US" sz="3200" dirty="0">
                <a:latin typeface="+mn-ea"/>
              </a:rPr>
              <a:t>➡</a:t>
            </a:r>
            <a:r>
              <a:rPr lang="ja-JP" altLang="en-US" sz="3200" b="1" dirty="0">
                <a:solidFill>
                  <a:srgbClr val="FF0000"/>
                </a:solidFill>
                <a:latin typeface="+mn-ea"/>
              </a:rPr>
              <a:t>②</a:t>
            </a:r>
            <a:r>
              <a:rPr kumimoji="1" lang="ja-JP" altLang="en-US" sz="3200" dirty="0">
                <a:latin typeface="+mn-ea"/>
              </a:rPr>
              <a:t>と判断</a:t>
            </a:r>
            <a:endParaRPr kumimoji="1" lang="en-US" altLang="ja-JP" sz="3200" dirty="0">
              <a:latin typeface="+mn-ea"/>
            </a:endParaRPr>
          </a:p>
        </p:txBody>
      </p:sp>
      <p:pic>
        <p:nvPicPr>
          <p:cNvPr id="8" name="図 7">
            <a:extLst>
              <a:ext uri="{FF2B5EF4-FFF2-40B4-BE49-F238E27FC236}">
                <a16:creationId xmlns:a16="http://schemas.microsoft.com/office/drawing/2014/main" id="{F214B745-B4A3-7865-5951-83E83F00799B}"/>
              </a:ext>
            </a:extLst>
          </p:cNvPr>
          <p:cNvPicPr>
            <a:picLocks noChangeAspect="1"/>
          </p:cNvPicPr>
          <p:nvPr/>
        </p:nvPicPr>
        <p:blipFill rotWithShape="1">
          <a:blip r:embed="rId2"/>
          <a:srcRect l="19979" t="62841" r="63104" b="12982"/>
          <a:stretch/>
        </p:blipFill>
        <p:spPr bwMode="auto">
          <a:xfrm>
            <a:off x="4699059" y="5170117"/>
            <a:ext cx="1978094" cy="1531364"/>
          </a:xfrm>
          <a:prstGeom prst="rect">
            <a:avLst/>
          </a:prstGeom>
          <a:ln>
            <a:noFill/>
          </a:ln>
          <a:extLst>
            <a:ext uri="{53640926-AAD7-44D8-BBD7-CCE9431645EC}">
              <a14:shadowObscured xmlns:a14="http://schemas.microsoft.com/office/drawing/2010/main"/>
            </a:ext>
          </a:extLst>
        </p:spPr>
      </p:pic>
      <p:pic>
        <p:nvPicPr>
          <p:cNvPr id="9" name="図 8">
            <a:extLst>
              <a:ext uri="{FF2B5EF4-FFF2-40B4-BE49-F238E27FC236}">
                <a16:creationId xmlns:a16="http://schemas.microsoft.com/office/drawing/2014/main" id="{B3DE5A65-B46A-7B0D-DE38-0E5DA8BB0F4E}"/>
              </a:ext>
            </a:extLst>
          </p:cNvPr>
          <p:cNvPicPr>
            <a:picLocks noChangeAspect="1"/>
          </p:cNvPicPr>
          <p:nvPr/>
        </p:nvPicPr>
        <p:blipFill rotWithShape="1">
          <a:blip r:embed="rId3"/>
          <a:srcRect l="21553" t="42267" r="61919" b="20982"/>
          <a:stretch/>
        </p:blipFill>
        <p:spPr bwMode="auto">
          <a:xfrm>
            <a:off x="4699059" y="2254373"/>
            <a:ext cx="1920429" cy="1692280"/>
          </a:xfrm>
          <a:prstGeom prst="rect">
            <a:avLst/>
          </a:prstGeom>
          <a:ln>
            <a:noFill/>
          </a:ln>
          <a:extLst>
            <a:ext uri="{53640926-AAD7-44D8-BBD7-CCE9431645EC}">
              <a14:shadowObscured xmlns:a14="http://schemas.microsoft.com/office/drawing/2010/main"/>
            </a:ext>
          </a:extLst>
        </p:spPr>
      </p:pic>
      <p:sp>
        <p:nvSpPr>
          <p:cNvPr id="7" name="スライド番号プレースホルダー 1">
            <a:extLst>
              <a:ext uri="{FF2B5EF4-FFF2-40B4-BE49-F238E27FC236}">
                <a16:creationId xmlns:a16="http://schemas.microsoft.com/office/drawing/2014/main" id="{3544A6EC-456D-40B7-9D55-7B0C0BD79FF2}"/>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２１</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0539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156519"/>
            <a:ext cx="10515600" cy="925793"/>
          </a:xfrm>
        </p:spPr>
        <p:txBody>
          <a:bodyPr>
            <a:normAutofit/>
          </a:bodyPr>
          <a:lstStyle/>
          <a:p>
            <a:r>
              <a:rPr kumimoji="1" lang="ja-JP" altLang="en-US" sz="36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430306" y="1271782"/>
            <a:ext cx="11331388" cy="5207276"/>
          </a:xfrm>
        </p:spPr>
        <p:txBody>
          <a:bodyPr>
            <a:normAutofit/>
          </a:bodyPr>
          <a:lstStyle/>
          <a:p>
            <a:pPr marL="0" indent="0">
              <a:buNone/>
            </a:pPr>
            <a:r>
              <a:rPr kumimoji="1" lang="en-US" altLang="ja-JP" sz="3200" b="1" dirty="0"/>
              <a:t>(1-6)</a:t>
            </a:r>
            <a:r>
              <a:rPr kumimoji="1" lang="ja-JP" altLang="en-US" sz="3200" b="1" dirty="0"/>
              <a:t>両足での立位保持</a:t>
            </a:r>
            <a:endParaRPr kumimoji="1" lang="en-US" altLang="ja-JP" sz="3200" b="1" dirty="0"/>
          </a:p>
          <a:p>
            <a:pPr marL="0" indent="0">
              <a:buNone/>
            </a:pPr>
            <a:r>
              <a:rPr kumimoji="1" lang="ja-JP" altLang="en-US" sz="3200" dirty="0"/>
              <a:t>片足が欠損している場合等は、「片足での立位保持の状況」に基づき判断する</a:t>
            </a:r>
          </a:p>
          <a:p>
            <a:pPr marL="0" indent="0">
              <a:buNone/>
            </a:pPr>
            <a:endParaRPr kumimoji="1" lang="en-US" altLang="ja-JP" sz="3200" dirty="0"/>
          </a:p>
          <a:p>
            <a:pPr marL="0" indent="0">
              <a:buNone/>
            </a:pPr>
            <a:r>
              <a:rPr kumimoji="1" lang="en-US" altLang="ja-JP" sz="3200" b="1" dirty="0"/>
              <a:t>(1-7)</a:t>
            </a:r>
            <a:r>
              <a:rPr kumimoji="1" lang="ja-JP" altLang="en-US" sz="3200" b="1" dirty="0"/>
              <a:t>片足での立位保持</a:t>
            </a:r>
            <a:endParaRPr kumimoji="1" lang="en-US" altLang="ja-JP" sz="3200" b="1" dirty="0"/>
          </a:p>
          <a:p>
            <a:pPr marL="0" indent="0">
              <a:buNone/>
            </a:pPr>
            <a:r>
              <a:rPr kumimoji="1" lang="ja-JP" altLang="en-US" sz="3200" dirty="0"/>
              <a:t>「</a:t>
            </a:r>
            <a:r>
              <a:rPr kumimoji="1" lang="ja-JP" altLang="en-US" sz="3200" u="sng" dirty="0">
                <a:solidFill>
                  <a:srgbClr val="FF0000"/>
                </a:solidFill>
              </a:rPr>
              <a:t>左右いずれか</a:t>
            </a:r>
            <a:r>
              <a:rPr kumimoji="1" lang="ja-JP" altLang="en-US" sz="3200" dirty="0"/>
              <a:t>の片足で立位を</a:t>
            </a:r>
            <a:r>
              <a:rPr kumimoji="1" lang="en-US" altLang="ja-JP" sz="3200" u="sng" dirty="0">
                <a:solidFill>
                  <a:srgbClr val="FF0000"/>
                </a:solidFill>
              </a:rPr>
              <a:t>1</a:t>
            </a:r>
            <a:r>
              <a:rPr kumimoji="1" lang="ja-JP" altLang="en-US" sz="3200" u="sng" dirty="0">
                <a:solidFill>
                  <a:srgbClr val="FF0000"/>
                </a:solidFill>
              </a:rPr>
              <a:t>秒程度保持</a:t>
            </a:r>
            <a:r>
              <a:rPr kumimoji="1" lang="ja-JP" altLang="en-US" sz="3200" dirty="0"/>
              <a:t>する事」ができるかどうか。</a:t>
            </a:r>
            <a:r>
              <a:rPr kumimoji="1" lang="ja-JP" altLang="en-US" sz="3200" u="sng" dirty="0"/>
              <a:t>片方ができない場合は、できないベースで支援内容を確認</a:t>
            </a:r>
            <a:r>
              <a:rPr kumimoji="1" lang="ja-JP" altLang="en-US" sz="3200" dirty="0"/>
              <a:t>し判断していく。</a:t>
            </a:r>
          </a:p>
        </p:txBody>
      </p:sp>
      <p:pic>
        <p:nvPicPr>
          <p:cNvPr id="5" name="図 4">
            <a:extLst>
              <a:ext uri="{FF2B5EF4-FFF2-40B4-BE49-F238E27FC236}">
                <a16:creationId xmlns:a16="http://schemas.microsoft.com/office/drawing/2014/main" id="{DE758047-9B83-E93E-AC80-46702C93BB55}"/>
              </a:ext>
            </a:extLst>
          </p:cNvPr>
          <p:cNvPicPr>
            <a:picLocks noChangeAspect="1"/>
          </p:cNvPicPr>
          <p:nvPr/>
        </p:nvPicPr>
        <p:blipFill rotWithShape="1">
          <a:blip r:embed="rId2"/>
          <a:srcRect l="23920" t="60821" r="67026" b="8867"/>
          <a:stretch/>
        </p:blipFill>
        <p:spPr>
          <a:xfrm>
            <a:off x="9835978" y="5090983"/>
            <a:ext cx="969692" cy="1610497"/>
          </a:xfrm>
          <a:prstGeom prst="rect">
            <a:avLst/>
          </a:prstGeom>
        </p:spPr>
      </p:pic>
      <p:sp>
        <p:nvSpPr>
          <p:cNvPr id="6" name="スライド番号プレースホルダー 1">
            <a:extLst>
              <a:ext uri="{FF2B5EF4-FFF2-40B4-BE49-F238E27FC236}">
                <a16:creationId xmlns:a16="http://schemas.microsoft.com/office/drawing/2014/main" id="{56E5C333-0814-47C2-B4B9-D1747AEA9A97}"/>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２２</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57038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185832"/>
            <a:ext cx="10515600" cy="943722"/>
          </a:xfrm>
        </p:spPr>
        <p:txBody>
          <a:bodyPr>
            <a:normAutofit/>
          </a:bodyPr>
          <a:lstStyle/>
          <a:p>
            <a:r>
              <a:rPr kumimoji="1" lang="ja-JP" altLang="en-US" sz="36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430306" y="1129554"/>
            <a:ext cx="11331388" cy="5640361"/>
          </a:xfrm>
        </p:spPr>
        <p:txBody>
          <a:bodyPr>
            <a:normAutofit fontScale="77500" lnSpcReduction="20000"/>
          </a:bodyPr>
          <a:lstStyle/>
          <a:p>
            <a:pPr marL="0" indent="0">
              <a:buNone/>
            </a:pPr>
            <a:r>
              <a:rPr kumimoji="1" lang="en-US" altLang="ja-JP" sz="3100" b="1" dirty="0"/>
              <a:t>(1-8)</a:t>
            </a:r>
            <a:r>
              <a:rPr kumimoji="1" lang="ja-JP" altLang="en-US" sz="3100" b="1" dirty="0"/>
              <a:t>歩行</a:t>
            </a:r>
            <a:endParaRPr kumimoji="1" lang="en-US" altLang="ja-JP" sz="3100" b="1" dirty="0"/>
          </a:p>
          <a:p>
            <a:pPr marL="0" indent="0">
              <a:buNone/>
            </a:pPr>
            <a:r>
              <a:rPr kumimoji="1" lang="ja-JP" altLang="en-US" dirty="0"/>
              <a:t>立位から</a:t>
            </a:r>
            <a:r>
              <a:rPr kumimoji="1" lang="en-US" altLang="ja-JP" u="sng" dirty="0">
                <a:solidFill>
                  <a:srgbClr val="FF0000"/>
                </a:solidFill>
              </a:rPr>
              <a:t>5</a:t>
            </a:r>
            <a:r>
              <a:rPr kumimoji="1" lang="ja-JP" altLang="en-US" u="sng" dirty="0">
                <a:solidFill>
                  <a:srgbClr val="FF0000"/>
                </a:solidFill>
              </a:rPr>
              <a:t>ｍ程度以上歩く事</a:t>
            </a:r>
            <a:r>
              <a:rPr kumimoji="1" lang="ja-JP" altLang="en-US" dirty="0"/>
              <a:t>に支援が必要かどうかを判断。視覚障害等では、白杖等を使</a:t>
            </a:r>
            <a:endParaRPr kumimoji="1" lang="en-US" altLang="ja-JP" dirty="0"/>
          </a:p>
          <a:p>
            <a:pPr marL="0" indent="0">
              <a:buNone/>
            </a:pPr>
            <a:r>
              <a:rPr kumimoji="1" lang="ja-JP" altLang="en-US" dirty="0"/>
              <a:t>用しているかどうか確認。</a:t>
            </a:r>
            <a:r>
              <a:rPr kumimoji="1" lang="ja-JP" altLang="en-US" u="sng" dirty="0">
                <a:solidFill>
                  <a:srgbClr val="FF0000"/>
                </a:solidFill>
              </a:rPr>
              <a:t>歩幅・速度・屋内外は問わない。</a:t>
            </a:r>
            <a:endParaRPr kumimoji="1" lang="en-US" altLang="ja-JP" sz="3300" u="sng" dirty="0">
              <a:solidFill>
                <a:srgbClr val="FF0000"/>
              </a:solidFill>
            </a:endParaRPr>
          </a:p>
          <a:p>
            <a:pPr marL="0" indent="0">
              <a:buNone/>
            </a:pPr>
            <a:endParaRPr kumimoji="1" lang="ja-JP" altLang="en-US" sz="3300" dirty="0"/>
          </a:p>
          <a:p>
            <a:pPr marL="0" indent="0">
              <a:buNone/>
            </a:pPr>
            <a:r>
              <a:rPr kumimoji="1" lang="en-US" altLang="ja-JP" sz="3100" b="1" dirty="0"/>
              <a:t>(1-9)</a:t>
            </a:r>
            <a:r>
              <a:rPr kumimoji="1" lang="ja-JP" altLang="en-US" sz="3100" b="1" dirty="0"/>
              <a:t>移動　</a:t>
            </a:r>
            <a:r>
              <a:rPr kumimoji="1" lang="en-US" altLang="ja-JP" sz="3100" b="1" u="sng" dirty="0"/>
              <a:t>※</a:t>
            </a:r>
            <a:r>
              <a:rPr kumimoji="1" lang="ja-JP" altLang="en-US" sz="3100" b="1" u="sng" dirty="0"/>
              <a:t>（</a:t>
            </a:r>
            <a:r>
              <a:rPr kumimoji="1" lang="en-US" altLang="ja-JP" sz="3100" b="1" u="sng" dirty="0"/>
              <a:t>1-8</a:t>
            </a:r>
            <a:r>
              <a:rPr kumimoji="1" lang="ja-JP" altLang="en-US" sz="3100" b="1" u="sng" dirty="0"/>
              <a:t>）歩行と混同しないように注意</a:t>
            </a:r>
            <a:endParaRPr kumimoji="1" lang="en-US" altLang="ja-JP" sz="3100" b="1" u="sng" dirty="0"/>
          </a:p>
          <a:p>
            <a:pPr marL="0" indent="0">
              <a:buNone/>
            </a:pPr>
            <a:r>
              <a:rPr kumimoji="1" lang="ja-JP" altLang="en-US" dirty="0"/>
              <a:t>移動の</a:t>
            </a:r>
            <a:r>
              <a:rPr kumimoji="1" lang="ja-JP" altLang="en-US" u="sng" dirty="0">
                <a:solidFill>
                  <a:srgbClr val="FF0000"/>
                </a:solidFill>
              </a:rPr>
              <a:t>手段</a:t>
            </a:r>
            <a:r>
              <a:rPr kumimoji="1" lang="en-US" altLang="ja-JP" dirty="0"/>
              <a:t>(</a:t>
            </a:r>
            <a:r>
              <a:rPr kumimoji="1" lang="ja-JP" altLang="en-US" dirty="0"/>
              <a:t>歩行・車椅子・電動車椅子等</a:t>
            </a:r>
            <a:r>
              <a:rPr kumimoji="1" lang="en-US" altLang="ja-JP" dirty="0"/>
              <a:t>)</a:t>
            </a:r>
            <a:r>
              <a:rPr kumimoji="1" lang="ja-JP" altLang="en-US" dirty="0"/>
              <a:t>や移動の</a:t>
            </a:r>
            <a:r>
              <a:rPr kumimoji="1" lang="ja-JP" altLang="en-US" u="sng" dirty="0">
                <a:solidFill>
                  <a:srgbClr val="FF0000"/>
                </a:solidFill>
              </a:rPr>
              <a:t>目的は問わない。必要な場所への移動</a:t>
            </a:r>
            <a:endParaRPr kumimoji="1" lang="en-US" altLang="ja-JP" u="sng" dirty="0">
              <a:solidFill>
                <a:srgbClr val="FF0000"/>
              </a:solidFill>
            </a:endParaRPr>
          </a:p>
          <a:p>
            <a:pPr marL="0" indent="0">
              <a:buNone/>
            </a:pPr>
            <a:r>
              <a:rPr kumimoji="1" lang="ja-JP" altLang="en-US" u="sng" dirty="0">
                <a:solidFill>
                  <a:srgbClr val="FF0000"/>
                </a:solidFill>
              </a:rPr>
              <a:t>や外出ができるかどうか。</a:t>
            </a:r>
          </a:p>
          <a:p>
            <a:pPr marL="0" indent="0">
              <a:buNone/>
            </a:pPr>
            <a:r>
              <a:rPr kumimoji="1" lang="ja-JP" altLang="en-US" dirty="0"/>
              <a:t>・日常的に動いている範囲内での確認</a:t>
            </a:r>
            <a:endParaRPr kumimoji="1" lang="en-US" altLang="ja-JP" dirty="0"/>
          </a:p>
          <a:p>
            <a:pPr marL="0" indent="0">
              <a:buNone/>
            </a:pPr>
            <a:r>
              <a:rPr kumimoji="1" lang="ja-JP" altLang="en-US" u="sng" dirty="0">
                <a:solidFill>
                  <a:srgbClr val="FF0000"/>
                </a:solidFill>
              </a:rPr>
              <a:t>・支援が必要な場合は、場所や状況を特記に記載すると分かりやすい。</a:t>
            </a:r>
            <a:endParaRPr kumimoji="1" lang="en-US" altLang="ja-JP" u="sng" dirty="0">
              <a:solidFill>
                <a:srgbClr val="FF0000"/>
              </a:solidFill>
            </a:endParaRPr>
          </a:p>
          <a:p>
            <a:pPr marL="0" indent="0">
              <a:buNone/>
            </a:pPr>
            <a:endParaRPr lang="en-US" altLang="ja-JP" sz="1200" dirty="0"/>
          </a:p>
          <a:p>
            <a:pPr marL="0" indent="0">
              <a:buNone/>
            </a:pPr>
            <a:r>
              <a:rPr kumimoji="1" lang="en-US" altLang="ja-JP" sz="3100" b="1" dirty="0"/>
              <a:t>(1-10)</a:t>
            </a:r>
            <a:r>
              <a:rPr kumimoji="1" lang="ja-JP" altLang="en-US" sz="3100" b="1" dirty="0"/>
              <a:t>衣服の着脱</a:t>
            </a:r>
            <a:endParaRPr kumimoji="1" lang="en-US" altLang="ja-JP" sz="3100" b="1" dirty="0"/>
          </a:p>
          <a:p>
            <a:pPr marL="0" indent="0">
              <a:buNone/>
            </a:pPr>
            <a:r>
              <a:rPr kumimoji="1" lang="ja-JP" altLang="en-US" dirty="0"/>
              <a:t>季節性に合致した衣服の準備や衣服の手渡し、着脱を促がす行為が必要な場合。</a:t>
            </a:r>
            <a:endParaRPr kumimoji="1" lang="en-US" altLang="ja-JP" dirty="0"/>
          </a:p>
          <a:p>
            <a:pPr marL="0" indent="0">
              <a:buNone/>
            </a:pPr>
            <a:r>
              <a:rPr lang="ja-JP" altLang="en-US" sz="2800" dirty="0">
                <a:latin typeface="+mn-ea"/>
              </a:rPr>
              <a:t>➡</a:t>
            </a:r>
            <a:r>
              <a:rPr lang="ja-JP" altLang="en-US" b="1" dirty="0">
                <a:solidFill>
                  <a:srgbClr val="FF0000"/>
                </a:solidFill>
                <a:latin typeface="+mn-ea"/>
              </a:rPr>
              <a:t>②</a:t>
            </a:r>
            <a:r>
              <a:rPr kumimoji="1" lang="ja-JP" altLang="en-US" sz="2800" dirty="0">
                <a:latin typeface="+mn-ea"/>
              </a:rPr>
              <a:t>と判断</a:t>
            </a:r>
            <a:endParaRPr kumimoji="1" lang="en-US" altLang="ja-JP" sz="2800" dirty="0">
              <a:latin typeface="+mn-ea"/>
            </a:endParaRPr>
          </a:p>
          <a:p>
            <a:pPr marL="0" indent="0">
              <a:buNone/>
            </a:pPr>
            <a:r>
              <a:rPr kumimoji="1" lang="ja-JP" altLang="en-US" dirty="0"/>
              <a:t>・衣服の種類は問わないが「日常的に着用しうる範囲内」</a:t>
            </a:r>
            <a:endParaRPr kumimoji="1" lang="en-US" altLang="ja-JP" dirty="0"/>
          </a:p>
          <a:p>
            <a:pPr marL="0" indent="0">
              <a:buNone/>
            </a:pPr>
            <a:r>
              <a:rPr lang="ja-JP" altLang="en-US" dirty="0"/>
              <a:t>・衣服の種類は問わないが、形状（伸縮性・ファスナー）等書くとイメージしやすい。</a:t>
            </a:r>
            <a:endParaRPr kumimoji="1" lang="ja-JP" altLang="en-US" dirty="0"/>
          </a:p>
        </p:txBody>
      </p:sp>
      <p:pic>
        <p:nvPicPr>
          <p:cNvPr id="4" name="図 3">
            <a:extLst>
              <a:ext uri="{FF2B5EF4-FFF2-40B4-BE49-F238E27FC236}">
                <a16:creationId xmlns:a16="http://schemas.microsoft.com/office/drawing/2014/main" id="{2CD512F7-16D2-89FA-D6AA-780FDFF3A77A}"/>
              </a:ext>
            </a:extLst>
          </p:cNvPr>
          <p:cNvPicPr>
            <a:picLocks noChangeAspect="1"/>
          </p:cNvPicPr>
          <p:nvPr/>
        </p:nvPicPr>
        <p:blipFill rotWithShape="1">
          <a:blip r:embed="rId2"/>
          <a:srcRect l="2470" t="43237" r="89601" b="38102"/>
          <a:stretch/>
        </p:blipFill>
        <p:spPr bwMode="auto">
          <a:xfrm>
            <a:off x="10245690" y="1968842"/>
            <a:ext cx="823225" cy="970329"/>
          </a:xfrm>
          <a:prstGeom prst="rect">
            <a:avLst/>
          </a:prstGeom>
          <a:ln>
            <a:noFill/>
          </a:ln>
          <a:extLst>
            <a:ext uri="{53640926-AAD7-44D8-BBD7-CCE9431645EC}">
              <a14:shadowObscured xmlns:a14="http://schemas.microsoft.com/office/drawing/2010/main"/>
            </a:ext>
          </a:extLst>
        </p:spPr>
      </p:pic>
      <p:sp>
        <p:nvSpPr>
          <p:cNvPr id="6" name="スライド番号プレースホルダー 1">
            <a:extLst>
              <a:ext uri="{FF2B5EF4-FFF2-40B4-BE49-F238E27FC236}">
                <a16:creationId xmlns:a16="http://schemas.microsoft.com/office/drawing/2014/main" id="{7E44C217-C27B-4817-8B64-8B0EF1872F11}"/>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２３</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0618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123568"/>
            <a:ext cx="10515600" cy="943722"/>
          </a:xfrm>
        </p:spPr>
        <p:txBody>
          <a:bodyPr>
            <a:normAutofit/>
          </a:bodyPr>
          <a:lstStyle/>
          <a:p>
            <a:r>
              <a:rPr kumimoji="1" lang="ja-JP" altLang="en-US" sz="36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430306" y="1067290"/>
            <a:ext cx="11331388" cy="5667141"/>
          </a:xfrm>
        </p:spPr>
        <p:txBody>
          <a:bodyPr>
            <a:normAutofit/>
          </a:bodyPr>
          <a:lstStyle/>
          <a:p>
            <a:pPr marL="0" indent="0">
              <a:buNone/>
            </a:pPr>
            <a:r>
              <a:rPr kumimoji="1" lang="en-US" altLang="ja-JP" sz="3200" b="1" dirty="0"/>
              <a:t>(1-11)</a:t>
            </a:r>
            <a:r>
              <a:rPr kumimoji="1" lang="ja-JP" altLang="en-US" sz="3200" b="1" dirty="0"/>
              <a:t>じょくそう</a:t>
            </a:r>
            <a:endParaRPr kumimoji="1" lang="en-US" altLang="ja-JP" sz="3200" b="1" dirty="0"/>
          </a:p>
          <a:p>
            <a:pPr marL="0" indent="0">
              <a:buNone/>
            </a:pPr>
            <a:r>
              <a:rPr kumimoji="1" lang="en-US" altLang="ja-JP" sz="3200" u="sng" dirty="0">
                <a:solidFill>
                  <a:srgbClr val="FF0000"/>
                </a:solidFill>
              </a:rPr>
              <a:t>『</a:t>
            </a:r>
            <a:r>
              <a:rPr kumimoji="1" lang="ja-JP" altLang="en-US" sz="3200" u="sng" dirty="0">
                <a:solidFill>
                  <a:srgbClr val="FF0000"/>
                </a:solidFill>
              </a:rPr>
              <a:t> 褥瘡の有無</a:t>
            </a:r>
            <a:r>
              <a:rPr kumimoji="1" lang="en-US" altLang="ja-JP" sz="3200" u="sng" dirty="0">
                <a:solidFill>
                  <a:srgbClr val="FF0000"/>
                </a:solidFill>
              </a:rPr>
              <a:t>』</a:t>
            </a:r>
            <a:r>
              <a:rPr kumimoji="1" lang="ja-JP" altLang="en-US" sz="3200" dirty="0"/>
              <a:t>を確認する事が目的。</a:t>
            </a:r>
            <a:endParaRPr kumimoji="1" lang="en-US" altLang="ja-JP" sz="3200" dirty="0"/>
          </a:p>
          <a:p>
            <a:pPr marL="0" indent="0">
              <a:buNone/>
            </a:pPr>
            <a:r>
              <a:rPr kumimoji="1" lang="en-US" altLang="ja-JP" sz="3200" dirty="0"/>
              <a:t>※『</a:t>
            </a:r>
            <a:r>
              <a:rPr kumimoji="1" lang="ja-JP" altLang="en-US" sz="3200" dirty="0">
                <a:solidFill>
                  <a:srgbClr val="FF0000"/>
                </a:solidFill>
              </a:rPr>
              <a:t>調査日前</a:t>
            </a:r>
            <a:r>
              <a:rPr kumimoji="1" lang="en-US" altLang="ja-JP" sz="3200" dirty="0">
                <a:solidFill>
                  <a:srgbClr val="FF0000"/>
                </a:solidFill>
              </a:rPr>
              <a:t>14</a:t>
            </a:r>
            <a:r>
              <a:rPr kumimoji="1" lang="ja-JP" altLang="en-US" sz="3200" dirty="0">
                <a:solidFill>
                  <a:srgbClr val="FF0000"/>
                </a:solidFill>
              </a:rPr>
              <a:t>日間</a:t>
            </a:r>
            <a:r>
              <a:rPr kumimoji="1" lang="en-US" altLang="ja-JP" sz="3200" dirty="0"/>
              <a:t>』</a:t>
            </a:r>
            <a:r>
              <a:rPr kumimoji="1" lang="ja-JP" altLang="en-US" sz="3200" dirty="0"/>
              <a:t>の状況確認</a:t>
            </a:r>
            <a:r>
              <a:rPr kumimoji="1" lang="en-US" altLang="ja-JP" sz="3200" dirty="0"/>
              <a:t>『</a:t>
            </a:r>
            <a:r>
              <a:rPr kumimoji="1" lang="ja-JP" altLang="en-US" sz="3200" dirty="0"/>
              <a:t>褥瘡予防の為に、支援（定時体位交換やエアマット等使用）や処置（軟膏塗布等）をしている場合等は「あり」を選択し、状況をわかりやすく記載</a:t>
            </a:r>
            <a:r>
              <a:rPr kumimoji="1" lang="en-US" altLang="ja-JP" sz="3200" dirty="0"/>
              <a:t>』</a:t>
            </a:r>
          </a:p>
          <a:p>
            <a:pPr marL="0" indent="0">
              <a:buNone/>
            </a:pPr>
            <a:r>
              <a:rPr kumimoji="1" lang="en-US" altLang="ja-JP" sz="3200" dirty="0"/>
              <a:t>※</a:t>
            </a:r>
            <a:r>
              <a:rPr lang="ja-JP" altLang="en-US" sz="3200" dirty="0"/>
              <a:t>褥瘡の有無について、視認</a:t>
            </a:r>
            <a:r>
              <a:rPr kumimoji="1" lang="ja-JP" altLang="en-US" sz="3200" dirty="0"/>
              <a:t>ができない又は</a:t>
            </a:r>
            <a:r>
              <a:rPr lang="ja-JP" altLang="en-US" sz="3200" dirty="0"/>
              <a:t>拒否され確認ができない</a:t>
            </a:r>
            <a:r>
              <a:rPr kumimoji="1" lang="ja-JP" altLang="en-US" sz="3200" dirty="0"/>
              <a:t>場合は、本人や家族の訴えの内容を特記事項に記載する。</a:t>
            </a:r>
            <a:endParaRPr kumimoji="1" lang="en-US" altLang="ja-JP" sz="3200" dirty="0"/>
          </a:p>
          <a:p>
            <a:pPr marL="0" indent="0">
              <a:buNone/>
            </a:pPr>
            <a:endParaRPr kumimoji="1" lang="en-US" altLang="ja-JP" dirty="0"/>
          </a:p>
          <a:p>
            <a:pPr marL="0" indent="0">
              <a:buNone/>
            </a:pPr>
            <a:endParaRPr kumimoji="1" lang="en-US" altLang="ja-JP" dirty="0"/>
          </a:p>
        </p:txBody>
      </p:sp>
      <p:pic>
        <p:nvPicPr>
          <p:cNvPr id="4" name="図 3">
            <a:extLst>
              <a:ext uri="{FF2B5EF4-FFF2-40B4-BE49-F238E27FC236}">
                <a16:creationId xmlns:a16="http://schemas.microsoft.com/office/drawing/2014/main" id="{38C9EFFB-6376-FE4C-922F-BEA438B3469D}"/>
              </a:ext>
            </a:extLst>
          </p:cNvPr>
          <p:cNvPicPr>
            <a:picLocks noChangeAspect="1"/>
          </p:cNvPicPr>
          <p:nvPr/>
        </p:nvPicPr>
        <p:blipFill rotWithShape="1">
          <a:blip r:embed="rId2"/>
          <a:srcRect l="37635" t="35000" r="47500" b="43919"/>
          <a:stretch/>
        </p:blipFill>
        <p:spPr>
          <a:xfrm>
            <a:off x="6326421" y="5042858"/>
            <a:ext cx="2109125" cy="1620192"/>
          </a:xfrm>
          <a:prstGeom prst="rect">
            <a:avLst/>
          </a:prstGeom>
        </p:spPr>
      </p:pic>
      <p:pic>
        <p:nvPicPr>
          <p:cNvPr id="5" name="図 4">
            <a:extLst>
              <a:ext uri="{FF2B5EF4-FFF2-40B4-BE49-F238E27FC236}">
                <a16:creationId xmlns:a16="http://schemas.microsoft.com/office/drawing/2014/main" id="{2B9A7A48-79BE-137E-03E6-15FB02A651AA}"/>
              </a:ext>
            </a:extLst>
          </p:cNvPr>
          <p:cNvPicPr>
            <a:picLocks noChangeAspect="1"/>
          </p:cNvPicPr>
          <p:nvPr/>
        </p:nvPicPr>
        <p:blipFill rotWithShape="1">
          <a:blip r:embed="rId3"/>
          <a:srcRect l="22703" t="40134" r="62610" b="36069"/>
          <a:stretch/>
        </p:blipFill>
        <p:spPr>
          <a:xfrm>
            <a:off x="2269405" y="5056042"/>
            <a:ext cx="2525017" cy="1534228"/>
          </a:xfrm>
          <a:prstGeom prst="rect">
            <a:avLst/>
          </a:prstGeom>
        </p:spPr>
      </p:pic>
      <p:sp>
        <p:nvSpPr>
          <p:cNvPr id="7" name="スライド番号プレースホルダー 1">
            <a:extLst>
              <a:ext uri="{FF2B5EF4-FFF2-40B4-BE49-F238E27FC236}">
                <a16:creationId xmlns:a16="http://schemas.microsoft.com/office/drawing/2014/main" id="{984705E5-A7E1-4A45-8484-FD025E0BE458}"/>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２４</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67173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123568"/>
            <a:ext cx="10515600" cy="943722"/>
          </a:xfrm>
        </p:spPr>
        <p:txBody>
          <a:bodyPr>
            <a:normAutofit/>
          </a:bodyPr>
          <a:lstStyle/>
          <a:p>
            <a:r>
              <a:rPr kumimoji="1" lang="ja-JP" altLang="en-US" sz="36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430306" y="1210962"/>
            <a:ext cx="11432180" cy="5111577"/>
          </a:xfrm>
        </p:spPr>
        <p:txBody>
          <a:bodyPr>
            <a:normAutofit/>
          </a:bodyPr>
          <a:lstStyle/>
          <a:p>
            <a:pPr marL="0" indent="0">
              <a:buNone/>
            </a:pPr>
            <a:r>
              <a:rPr kumimoji="1" lang="en-US" altLang="ja-JP" sz="3200" b="1" dirty="0"/>
              <a:t>(1-12)</a:t>
            </a:r>
            <a:r>
              <a:rPr lang="ja-JP" altLang="en-US" sz="3200" b="1" dirty="0"/>
              <a:t>えん</a:t>
            </a:r>
            <a:r>
              <a:rPr kumimoji="1" lang="ja-JP" altLang="en-US" sz="3200" b="1" dirty="0"/>
              <a:t>下</a:t>
            </a:r>
            <a:endParaRPr kumimoji="1" lang="en-US" altLang="ja-JP" sz="3200" b="1" dirty="0"/>
          </a:p>
          <a:p>
            <a:pPr marL="0" indent="0">
              <a:buNone/>
            </a:pPr>
            <a:r>
              <a:rPr kumimoji="1" lang="ja-JP" altLang="en-US" sz="3200" dirty="0"/>
              <a:t>固形物か液体か、</a:t>
            </a:r>
            <a:r>
              <a:rPr kumimoji="1" lang="ja-JP" altLang="en-US" sz="3200" u="sng" dirty="0">
                <a:solidFill>
                  <a:srgbClr val="FF0000"/>
                </a:solidFill>
              </a:rPr>
              <a:t>食べ物の形状</a:t>
            </a:r>
            <a:r>
              <a:rPr kumimoji="1" lang="en-US" altLang="ja-JP" sz="3200" dirty="0"/>
              <a:t>(</a:t>
            </a:r>
            <a:r>
              <a:rPr kumimoji="1" lang="ja-JP" altLang="en-US" sz="3200" dirty="0"/>
              <a:t>普通食・きざみ食、ミキサー食、流動食</a:t>
            </a:r>
            <a:r>
              <a:rPr kumimoji="1" lang="en-US" altLang="ja-JP" sz="3200" dirty="0"/>
              <a:t>)</a:t>
            </a:r>
            <a:r>
              <a:rPr kumimoji="1" lang="ja-JP" altLang="en-US" sz="3200" dirty="0"/>
              <a:t>等について</a:t>
            </a:r>
            <a:r>
              <a:rPr kumimoji="1" lang="ja-JP" altLang="en-US" sz="3200" u="sng" dirty="0">
                <a:solidFill>
                  <a:srgbClr val="FF0000"/>
                </a:solidFill>
              </a:rPr>
              <a:t>は問わない</a:t>
            </a:r>
            <a:r>
              <a:rPr kumimoji="1" lang="ja-JP" altLang="en-US" sz="3200" dirty="0">
                <a:solidFill>
                  <a:srgbClr val="FF0000"/>
                </a:solidFill>
              </a:rPr>
              <a:t>。</a:t>
            </a:r>
          </a:p>
          <a:p>
            <a:pPr marL="0" indent="0">
              <a:buNone/>
            </a:pPr>
            <a:r>
              <a:rPr kumimoji="1" lang="ja-JP" altLang="en-US" sz="3200" dirty="0"/>
              <a:t>・嚥下できるけど経管栄養や中心静脈栄養を行っている場合は、</a:t>
            </a:r>
            <a:r>
              <a:rPr kumimoji="1" lang="en-US" altLang="ja-JP" sz="3200" dirty="0"/>
              <a:t>『</a:t>
            </a:r>
            <a:r>
              <a:rPr kumimoji="1" lang="ja-JP" altLang="en-US" sz="3200" dirty="0"/>
              <a:t>③全面的な支援が必要</a:t>
            </a:r>
            <a:r>
              <a:rPr kumimoji="1" lang="en-US" altLang="ja-JP" sz="3200" dirty="0"/>
              <a:t>』</a:t>
            </a:r>
            <a:r>
              <a:rPr kumimoji="1" lang="ja-JP" altLang="en-US" sz="3200" dirty="0"/>
              <a:t>を選択し特記事項に詳細を記入する。</a:t>
            </a:r>
          </a:p>
        </p:txBody>
      </p:sp>
      <p:pic>
        <p:nvPicPr>
          <p:cNvPr id="7" name="図 6">
            <a:extLst>
              <a:ext uri="{FF2B5EF4-FFF2-40B4-BE49-F238E27FC236}">
                <a16:creationId xmlns:a16="http://schemas.microsoft.com/office/drawing/2014/main" id="{1886220A-128C-70D3-6429-6F838BAB29B1}"/>
              </a:ext>
            </a:extLst>
          </p:cNvPr>
          <p:cNvPicPr>
            <a:picLocks noChangeAspect="1"/>
          </p:cNvPicPr>
          <p:nvPr/>
        </p:nvPicPr>
        <p:blipFill rotWithShape="1">
          <a:blip r:embed="rId2"/>
          <a:srcRect l="40270" t="67932" r="43716" b="20343"/>
          <a:stretch/>
        </p:blipFill>
        <p:spPr>
          <a:xfrm>
            <a:off x="5893645" y="4458238"/>
            <a:ext cx="5052261" cy="2003853"/>
          </a:xfrm>
          <a:prstGeom prst="rect">
            <a:avLst/>
          </a:prstGeom>
        </p:spPr>
      </p:pic>
      <p:pic>
        <p:nvPicPr>
          <p:cNvPr id="8" name="図 7">
            <a:extLst>
              <a:ext uri="{FF2B5EF4-FFF2-40B4-BE49-F238E27FC236}">
                <a16:creationId xmlns:a16="http://schemas.microsoft.com/office/drawing/2014/main" id="{9E8AD7F0-88D6-A74E-0E78-76C36F466C41}"/>
              </a:ext>
            </a:extLst>
          </p:cNvPr>
          <p:cNvPicPr>
            <a:picLocks noChangeAspect="1"/>
          </p:cNvPicPr>
          <p:nvPr/>
        </p:nvPicPr>
        <p:blipFill rotWithShape="1">
          <a:blip r:embed="rId3"/>
          <a:srcRect l="13549" t="38959" r="76420" b="46317"/>
          <a:stretch/>
        </p:blipFill>
        <p:spPr bwMode="auto">
          <a:xfrm>
            <a:off x="898893" y="4462358"/>
            <a:ext cx="2520090" cy="2003853"/>
          </a:xfrm>
          <a:prstGeom prst="rect">
            <a:avLst/>
          </a:prstGeom>
          <a:ln>
            <a:noFill/>
          </a:ln>
          <a:extLst>
            <a:ext uri="{53640926-AAD7-44D8-BBD7-CCE9431645EC}">
              <a14:shadowObscured xmlns:a14="http://schemas.microsoft.com/office/drawing/2010/main"/>
            </a:ext>
          </a:extLst>
        </p:spPr>
      </p:pic>
      <p:sp>
        <p:nvSpPr>
          <p:cNvPr id="9" name="スライド番号プレースホルダー 1">
            <a:extLst>
              <a:ext uri="{FF2B5EF4-FFF2-40B4-BE49-F238E27FC236}">
                <a16:creationId xmlns:a16="http://schemas.microsoft.com/office/drawing/2014/main" id="{61D063F2-484A-415F-BFB0-C9F2C9831899}"/>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２５</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97865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AF09D3-E301-4559-2486-28E46CA29327}"/>
              </a:ext>
            </a:extLst>
          </p:cNvPr>
          <p:cNvSpPr>
            <a:spLocks noGrp="1"/>
          </p:cNvSpPr>
          <p:nvPr>
            <p:ph type="title"/>
          </p:nvPr>
        </p:nvSpPr>
        <p:spPr>
          <a:xfrm>
            <a:off x="350751" y="389070"/>
            <a:ext cx="10810103" cy="699502"/>
          </a:xfrm>
          <a:solidFill>
            <a:srgbClr val="00B0F0"/>
          </a:solidFill>
          <a:ln>
            <a:solidFill>
              <a:srgbClr val="00B0F0"/>
            </a:solidFill>
          </a:ln>
        </p:spPr>
        <p:txBody>
          <a:bodyPr>
            <a:normAutofit/>
          </a:bodyPr>
          <a:lstStyle/>
          <a:p>
            <a:r>
              <a:rPr kumimoji="1" lang="en-US" altLang="ja-JP" sz="3600" b="1" dirty="0">
                <a:solidFill>
                  <a:schemeClr val="bg1"/>
                </a:solidFill>
                <a:latin typeface="+mn-lt"/>
                <a:ea typeface="+mn-ea"/>
              </a:rPr>
              <a:t>〔</a:t>
            </a:r>
            <a:r>
              <a:rPr kumimoji="1" lang="ja-JP" altLang="en-US" sz="3600" b="1" dirty="0">
                <a:solidFill>
                  <a:schemeClr val="bg1"/>
                </a:solidFill>
                <a:latin typeface="+mn-lt"/>
                <a:ea typeface="+mn-ea"/>
              </a:rPr>
              <a:t>２群</a:t>
            </a:r>
            <a:r>
              <a:rPr kumimoji="1" lang="en-US" altLang="ja-JP" sz="3600" b="1" dirty="0">
                <a:solidFill>
                  <a:schemeClr val="bg1"/>
                </a:solidFill>
                <a:latin typeface="+mn-lt"/>
                <a:ea typeface="+mn-ea"/>
              </a:rPr>
              <a:t>〕</a:t>
            </a:r>
            <a:r>
              <a:rPr kumimoji="1" lang="ja-JP" altLang="en-US" sz="3600" b="1" dirty="0">
                <a:solidFill>
                  <a:schemeClr val="bg1"/>
                </a:solidFill>
                <a:latin typeface="+mn-lt"/>
                <a:ea typeface="+mn-ea"/>
              </a:rPr>
              <a:t>一連の行為を確認する調査項目</a:t>
            </a:r>
            <a:r>
              <a:rPr kumimoji="1" lang="en-US" altLang="ja-JP" sz="3600" b="1" dirty="0">
                <a:solidFill>
                  <a:schemeClr val="bg1"/>
                </a:solidFill>
                <a:latin typeface="+mn-lt"/>
                <a:ea typeface="+mn-ea"/>
              </a:rPr>
              <a:t>(16</a:t>
            </a:r>
            <a:r>
              <a:rPr kumimoji="1" lang="ja-JP" altLang="en-US" sz="3600" b="1" dirty="0">
                <a:solidFill>
                  <a:schemeClr val="bg1"/>
                </a:solidFill>
                <a:latin typeface="+mn-lt"/>
                <a:ea typeface="+mn-ea"/>
              </a:rPr>
              <a:t>項目</a:t>
            </a:r>
            <a:r>
              <a:rPr kumimoji="1" lang="en-US" altLang="ja-JP" sz="3600" b="1" dirty="0">
                <a:solidFill>
                  <a:schemeClr val="bg1"/>
                </a:solidFill>
                <a:latin typeface="+mn-lt"/>
                <a:ea typeface="+mn-ea"/>
              </a:rPr>
              <a:t>)</a:t>
            </a:r>
            <a:r>
              <a:rPr kumimoji="1" lang="ja-JP" altLang="en-US" sz="3600" b="1" dirty="0">
                <a:solidFill>
                  <a:schemeClr val="bg1"/>
                </a:solidFill>
                <a:latin typeface="+mn-lt"/>
                <a:ea typeface="+mn-ea"/>
              </a:rPr>
              <a:t>　</a:t>
            </a:r>
          </a:p>
        </p:txBody>
      </p:sp>
      <p:sp>
        <p:nvSpPr>
          <p:cNvPr id="3" name="コンテンツ プレースホルダー 2">
            <a:extLst>
              <a:ext uri="{FF2B5EF4-FFF2-40B4-BE49-F238E27FC236}">
                <a16:creationId xmlns:a16="http://schemas.microsoft.com/office/drawing/2014/main" id="{87AD7626-CA79-E59E-4D23-437B61C72205}"/>
              </a:ext>
            </a:extLst>
          </p:cNvPr>
          <p:cNvSpPr>
            <a:spLocks noGrp="1"/>
          </p:cNvSpPr>
          <p:nvPr>
            <p:ph idx="1"/>
          </p:nvPr>
        </p:nvSpPr>
        <p:spPr>
          <a:xfrm>
            <a:off x="411892" y="1441622"/>
            <a:ext cx="11385661" cy="5210189"/>
          </a:xfrm>
        </p:spPr>
        <p:txBody>
          <a:bodyPr>
            <a:normAutofit/>
          </a:bodyPr>
          <a:lstStyle/>
          <a:p>
            <a:r>
              <a:rPr lang="ja-JP" altLang="en-US" sz="3600" b="1" dirty="0">
                <a:latin typeface="+mn-ea"/>
                <a:cs typeface="Times New Roman" panose="02020603050405020304" pitchFamily="18" charset="0"/>
              </a:rPr>
              <a:t>調査員マニュアル（ダウンロード版）</a:t>
            </a:r>
            <a:r>
              <a:rPr lang="en-US" altLang="ja-JP" sz="3600" b="1" dirty="0">
                <a:latin typeface="+mn-ea"/>
                <a:cs typeface="Times New Roman" panose="02020603050405020304" pitchFamily="18" charset="0"/>
              </a:rPr>
              <a:t>P52</a:t>
            </a:r>
            <a:r>
              <a:rPr lang="ja-JP" altLang="en-US" sz="3600" b="1" dirty="0">
                <a:latin typeface="+mn-ea"/>
                <a:cs typeface="Times New Roman" panose="02020603050405020304" pitchFamily="18" charset="0"/>
              </a:rPr>
              <a:t>～</a:t>
            </a:r>
            <a:r>
              <a:rPr lang="en-US" altLang="ja-JP" sz="3600" b="1" dirty="0">
                <a:latin typeface="+mn-ea"/>
                <a:cs typeface="Times New Roman" panose="02020603050405020304" pitchFamily="18" charset="0"/>
              </a:rPr>
              <a:t>P72</a:t>
            </a:r>
          </a:p>
          <a:p>
            <a:pPr marL="0" indent="0">
              <a:buNone/>
            </a:pPr>
            <a:endParaRPr lang="en-US" altLang="ja-JP" sz="1050" b="1" dirty="0">
              <a:latin typeface="+mn-ea"/>
              <a:cs typeface="Times New Roman" panose="02020603050405020304" pitchFamily="18" charset="0"/>
            </a:endParaRPr>
          </a:p>
          <a:p>
            <a:r>
              <a:rPr lang="ja-JP" altLang="en-US" sz="3600" b="1" dirty="0">
                <a:effectLst/>
                <a:latin typeface="+mn-ea"/>
                <a:cs typeface="Times New Roman" panose="02020603050405020304" pitchFamily="18" charset="0"/>
              </a:rPr>
              <a:t>ハンドブック</a:t>
            </a:r>
            <a:r>
              <a:rPr lang="en-US" altLang="ja-JP" sz="3600" b="1" dirty="0">
                <a:effectLst/>
                <a:latin typeface="+mn-ea"/>
                <a:cs typeface="Times New Roman" panose="02020603050405020304" pitchFamily="18" charset="0"/>
              </a:rPr>
              <a:t>P62</a:t>
            </a:r>
            <a:r>
              <a:rPr lang="ja-JP" altLang="en-US" sz="3600" b="1" dirty="0">
                <a:effectLst/>
                <a:latin typeface="+mn-ea"/>
                <a:cs typeface="Times New Roman" panose="02020603050405020304" pitchFamily="18" charset="0"/>
              </a:rPr>
              <a:t>～</a:t>
            </a:r>
            <a:r>
              <a:rPr lang="en-US" altLang="ja-JP" sz="3600" b="1" dirty="0">
                <a:effectLst/>
                <a:latin typeface="+mn-ea"/>
                <a:cs typeface="Times New Roman" panose="02020603050405020304" pitchFamily="18" charset="0"/>
              </a:rPr>
              <a:t>103</a:t>
            </a:r>
            <a:r>
              <a:rPr lang="ja-JP" altLang="en-US" sz="3600" b="1" dirty="0">
                <a:effectLst/>
                <a:latin typeface="+mn-ea"/>
                <a:cs typeface="Times New Roman" panose="02020603050405020304" pitchFamily="18" charset="0"/>
              </a:rPr>
              <a:t>　</a:t>
            </a:r>
            <a:endParaRPr lang="en-US" altLang="ja-JP" sz="3600" b="1" dirty="0">
              <a:effectLst/>
              <a:latin typeface="+mn-ea"/>
              <a:cs typeface="Times New Roman" panose="02020603050405020304" pitchFamily="18" charset="0"/>
            </a:endParaRPr>
          </a:p>
          <a:p>
            <a:pPr marL="0" indent="0">
              <a:buNone/>
            </a:pPr>
            <a:endParaRPr lang="en-US" altLang="ja-JP" sz="1050" b="1" dirty="0">
              <a:latin typeface="+mn-ea"/>
              <a:cs typeface="Times New Roman" panose="02020603050405020304" pitchFamily="18" charset="0"/>
            </a:endParaRPr>
          </a:p>
          <a:p>
            <a:pPr marL="0" indent="0">
              <a:buNone/>
            </a:pPr>
            <a:endParaRPr lang="en-US" altLang="ja-JP" b="1" dirty="0">
              <a:solidFill>
                <a:srgbClr val="FF0000"/>
              </a:solidFill>
              <a:latin typeface="+mn-ea"/>
              <a:cs typeface="Times New Roman" panose="02020603050405020304" pitchFamily="18" charset="0"/>
            </a:endParaRPr>
          </a:p>
          <a:p>
            <a:pPr marL="0" indent="0">
              <a:buNone/>
            </a:pPr>
            <a:r>
              <a:rPr lang="en-US" altLang="ja-JP" b="1" dirty="0">
                <a:solidFill>
                  <a:srgbClr val="FF0000"/>
                </a:solidFill>
                <a:cs typeface="Times New Roman" panose="02020603050405020304" pitchFamily="18" charset="0"/>
              </a:rPr>
              <a:t>【</a:t>
            </a:r>
            <a:r>
              <a:rPr lang="ja-JP" altLang="en-US" b="1" dirty="0">
                <a:solidFill>
                  <a:srgbClr val="FF0000"/>
                </a:solidFill>
                <a:cs typeface="Times New Roman" panose="02020603050405020304" pitchFamily="18" charset="0"/>
              </a:rPr>
              <a:t>ポイント</a:t>
            </a:r>
            <a:r>
              <a:rPr lang="en-US" altLang="ja-JP" b="1" dirty="0">
                <a:solidFill>
                  <a:srgbClr val="FF0000"/>
                </a:solidFill>
                <a:cs typeface="Times New Roman" panose="02020603050405020304" pitchFamily="18" charset="0"/>
              </a:rPr>
              <a:t>】</a:t>
            </a:r>
          </a:p>
          <a:p>
            <a:pPr marL="0" indent="0">
              <a:buNone/>
            </a:pPr>
            <a:r>
              <a:rPr lang="ja-JP" altLang="en-US" dirty="0">
                <a:effectLst/>
                <a:cs typeface="Times New Roman" panose="02020603050405020304" pitchFamily="18" charset="0"/>
              </a:rPr>
              <a:t>各項目で例示されている</a:t>
            </a:r>
            <a:r>
              <a:rPr lang="en-US" altLang="ja-JP" b="1" u="sng" dirty="0">
                <a:solidFill>
                  <a:srgbClr val="FF0000"/>
                </a:solidFill>
                <a:effectLst/>
                <a:cs typeface="Times New Roman" panose="02020603050405020304" pitchFamily="18" charset="0"/>
              </a:rPr>
              <a:t>『</a:t>
            </a:r>
            <a:r>
              <a:rPr lang="ja-JP" altLang="en-US" b="1" u="sng" dirty="0">
                <a:solidFill>
                  <a:srgbClr val="FF0000"/>
                </a:solidFill>
                <a:effectLst/>
                <a:cs typeface="Times New Roman" panose="02020603050405020304" pitchFamily="18" charset="0"/>
              </a:rPr>
              <a:t>一連の行為</a:t>
            </a:r>
            <a:r>
              <a:rPr lang="en-US" altLang="ja-JP" b="1" u="sng" dirty="0">
                <a:solidFill>
                  <a:srgbClr val="FF0000"/>
                </a:solidFill>
                <a:effectLst/>
                <a:cs typeface="Times New Roman" panose="02020603050405020304" pitchFamily="18" charset="0"/>
              </a:rPr>
              <a:t>』</a:t>
            </a:r>
            <a:r>
              <a:rPr lang="ja-JP" altLang="en-US" dirty="0">
                <a:effectLst/>
                <a:cs typeface="Times New Roman" panose="02020603050405020304" pitchFamily="18" charset="0"/>
              </a:rPr>
              <a:t>を確認する。</a:t>
            </a:r>
            <a:endParaRPr lang="en-US" altLang="ja-JP" dirty="0">
              <a:effectLst/>
              <a:cs typeface="Times New Roman" panose="02020603050405020304" pitchFamily="18" charset="0"/>
            </a:endParaRPr>
          </a:p>
          <a:p>
            <a:pPr marL="0" indent="0">
              <a:buNone/>
            </a:pPr>
            <a:endParaRPr kumimoji="1" lang="en-US" altLang="ja-JP" dirty="0">
              <a:solidFill>
                <a:srgbClr val="FF0000"/>
              </a:solidFill>
            </a:endParaRPr>
          </a:p>
          <a:p>
            <a:pPr marL="0" indent="0">
              <a:buNone/>
            </a:pPr>
            <a:r>
              <a:rPr kumimoji="1" lang="ja-JP" altLang="en-US" dirty="0"/>
              <a:t>施設入所や家族との同居等、普段過ごしている環境ではなく、</a:t>
            </a:r>
            <a:endParaRPr kumimoji="1" lang="en-US" altLang="ja-JP" dirty="0"/>
          </a:p>
          <a:p>
            <a:pPr marL="0" indent="0">
              <a:buNone/>
            </a:pPr>
            <a:r>
              <a:rPr lang="en-US" altLang="ja-JP" b="1" u="sng" dirty="0">
                <a:solidFill>
                  <a:srgbClr val="FF0000"/>
                </a:solidFill>
              </a:rPr>
              <a:t>『</a:t>
            </a:r>
            <a:r>
              <a:rPr kumimoji="1" lang="ja-JP" altLang="en-US" b="1" u="sng" dirty="0">
                <a:solidFill>
                  <a:srgbClr val="FF0000"/>
                </a:solidFill>
              </a:rPr>
              <a:t>自宅・単身</a:t>
            </a:r>
            <a:r>
              <a:rPr kumimoji="1" lang="en-US" altLang="ja-JP" b="1" u="sng" dirty="0">
                <a:solidFill>
                  <a:srgbClr val="FF0000"/>
                </a:solidFill>
              </a:rPr>
              <a:t>』</a:t>
            </a:r>
            <a:r>
              <a:rPr kumimoji="1" lang="ja-JP" altLang="en-US" b="1" u="sng" dirty="0">
                <a:solidFill>
                  <a:srgbClr val="FF0000"/>
                </a:solidFill>
              </a:rPr>
              <a:t>を想定</a:t>
            </a:r>
            <a:r>
              <a:rPr kumimoji="1" lang="ja-JP" altLang="en-US" dirty="0"/>
              <a:t>して判断する点をおさえておく。</a:t>
            </a:r>
          </a:p>
          <a:p>
            <a:pPr marL="0" indent="0">
              <a:buNone/>
            </a:pPr>
            <a:endParaRPr kumimoji="1" lang="ja-JP" altLang="en-US" sz="3600" dirty="0">
              <a:solidFill>
                <a:srgbClr val="FF0000"/>
              </a:solidFill>
            </a:endParaRPr>
          </a:p>
        </p:txBody>
      </p:sp>
      <p:pic>
        <p:nvPicPr>
          <p:cNvPr id="4" name="図 3">
            <a:extLst>
              <a:ext uri="{FF2B5EF4-FFF2-40B4-BE49-F238E27FC236}">
                <a16:creationId xmlns:a16="http://schemas.microsoft.com/office/drawing/2014/main" id="{FE5F7A3B-AE72-F51D-19FA-065181F94413}"/>
              </a:ext>
            </a:extLst>
          </p:cNvPr>
          <p:cNvPicPr>
            <a:picLocks noChangeAspect="1"/>
          </p:cNvPicPr>
          <p:nvPr/>
        </p:nvPicPr>
        <p:blipFill rotWithShape="1">
          <a:blip r:embed="rId2"/>
          <a:srcRect l="17511" t="39090" r="62219" b="39495"/>
          <a:stretch/>
        </p:blipFill>
        <p:spPr bwMode="auto">
          <a:xfrm>
            <a:off x="9307216" y="2193566"/>
            <a:ext cx="2159411" cy="1235433"/>
          </a:xfrm>
          <a:prstGeom prst="rect">
            <a:avLst/>
          </a:prstGeom>
          <a:ln>
            <a:noFill/>
          </a:ln>
          <a:extLst>
            <a:ext uri="{53640926-AAD7-44D8-BBD7-CCE9431645EC}">
              <a14:shadowObscured xmlns:a14="http://schemas.microsoft.com/office/drawing/2010/main"/>
            </a:ext>
          </a:extLst>
        </p:spPr>
      </p:pic>
      <p:sp>
        <p:nvSpPr>
          <p:cNvPr id="5" name="正方形/長方形 4">
            <a:extLst>
              <a:ext uri="{FF2B5EF4-FFF2-40B4-BE49-F238E27FC236}">
                <a16:creationId xmlns:a16="http://schemas.microsoft.com/office/drawing/2014/main" id="{1848B33A-3CAD-420D-A38A-9A36EB3E03AE}"/>
              </a:ext>
            </a:extLst>
          </p:cNvPr>
          <p:cNvSpPr/>
          <p:nvPr/>
        </p:nvSpPr>
        <p:spPr>
          <a:xfrm>
            <a:off x="411892" y="3648891"/>
            <a:ext cx="10064519" cy="28200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スライド番号プレースホルダー 1">
            <a:extLst>
              <a:ext uri="{FF2B5EF4-FFF2-40B4-BE49-F238E27FC236}">
                <a16:creationId xmlns:a16="http://schemas.microsoft.com/office/drawing/2014/main" id="{D3AE2879-6AE4-42ED-88C4-217037651B39}"/>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２６</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47649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0"/>
            <a:ext cx="10515600" cy="943722"/>
          </a:xfrm>
        </p:spPr>
        <p:txBody>
          <a:bodyPr>
            <a:normAutofit/>
          </a:bodyPr>
          <a:lstStyle/>
          <a:p>
            <a:r>
              <a:rPr kumimoji="1" lang="ja-JP" altLang="en-US" sz="32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430306" y="1409641"/>
            <a:ext cx="11331388" cy="4991159"/>
          </a:xfrm>
        </p:spPr>
        <p:txBody>
          <a:bodyPr>
            <a:normAutofit lnSpcReduction="10000"/>
          </a:bodyPr>
          <a:lstStyle/>
          <a:p>
            <a:pPr marL="0" indent="0" algn="just">
              <a:buNone/>
            </a:pPr>
            <a:r>
              <a:rPr lang="en-US" altLang="ja-JP" sz="2400" b="1" kern="100" dirty="0">
                <a:effectLst/>
                <a:latin typeface="+mn-ea"/>
                <a:cs typeface="Times New Roman" panose="02020603050405020304" pitchFamily="18" charset="0"/>
              </a:rPr>
              <a:t>(2-1) </a:t>
            </a:r>
            <a:r>
              <a:rPr lang="ja-JP" altLang="en-US" sz="2400" b="1" kern="100" dirty="0">
                <a:effectLst/>
                <a:latin typeface="+mn-ea"/>
                <a:cs typeface="Times New Roman" panose="02020603050405020304" pitchFamily="18" charset="0"/>
              </a:rPr>
              <a:t>食事</a:t>
            </a:r>
            <a:endParaRPr lang="en-US" altLang="ja-JP" sz="2400" b="1" kern="100" dirty="0">
              <a:effectLst/>
              <a:latin typeface="+mn-ea"/>
              <a:cs typeface="Times New Roman" panose="02020603050405020304" pitchFamily="18" charset="0"/>
            </a:endParaRPr>
          </a:p>
          <a:p>
            <a:pPr marL="0" indent="0" algn="just">
              <a:buNone/>
            </a:pPr>
            <a:r>
              <a:rPr lang="ja-JP" altLang="ja-JP" sz="2400" kern="100" dirty="0">
                <a:effectLst/>
                <a:latin typeface="+mn-ea"/>
                <a:cs typeface="Times New Roman" panose="02020603050405020304" pitchFamily="18" charset="0"/>
              </a:rPr>
              <a:t>『食事』食べ物を食べやすくする行為は、台所・厨房を含む。食べこぼしの掃除も一連の行為に入る。</a:t>
            </a:r>
          </a:p>
          <a:p>
            <a:pPr marL="0" indent="0" algn="just">
              <a:buNone/>
            </a:pPr>
            <a:r>
              <a:rPr lang="ja-JP" altLang="ja-JP" sz="2400" kern="100" dirty="0">
                <a:effectLst/>
                <a:latin typeface="+mn-ea"/>
                <a:cs typeface="Times New Roman" panose="02020603050405020304" pitchFamily="18" charset="0"/>
              </a:rPr>
              <a:t>・経管栄養（胃瘻、腸瘻）や中心静脈栄養を行っている場合については、支援内容を確認し部分的又は全介助の判断を行う。</a:t>
            </a:r>
          </a:p>
          <a:p>
            <a:pPr marL="0" indent="0" algn="just">
              <a:buNone/>
            </a:pPr>
            <a:r>
              <a:rPr lang="ja-JP" altLang="ja-JP" sz="2400" kern="100" dirty="0">
                <a:effectLst/>
                <a:latin typeface="+mn-ea"/>
                <a:cs typeface="Times New Roman" panose="02020603050405020304" pitchFamily="18" charset="0"/>
              </a:rPr>
              <a:t>・</a:t>
            </a:r>
            <a:r>
              <a:rPr lang="ja-JP" altLang="ja-JP" sz="2400" kern="100" dirty="0">
                <a:solidFill>
                  <a:srgbClr val="FF0000"/>
                </a:solidFill>
                <a:effectLst/>
                <a:latin typeface="+mn-ea"/>
                <a:cs typeface="Times New Roman" panose="02020603050405020304" pitchFamily="18" charset="0"/>
              </a:rPr>
              <a:t>偏った食事や、食事をとらない事で栄養面に影響がある場合は、食事に関する一連の行為かを判断し、</a:t>
            </a:r>
            <a:r>
              <a:rPr lang="ja-JP" altLang="ja-JP" sz="2400" u="sng" kern="100" dirty="0">
                <a:solidFill>
                  <a:srgbClr val="FF0000"/>
                </a:solidFill>
                <a:effectLst/>
                <a:latin typeface="+mn-ea"/>
                <a:cs typeface="Times New Roman" panose="02020603050405020304" pitchFamily="18" charset="0"/>
              </a:rPr>
              <a:t>場合によっては（</a:t>
            </a:r>
            <a:r>
              <a:rPr lang="en-US" altLang="ja-JP" sz="2400" u="sng" kern="100" dirty="0">
                <a:solidFill>
                  <a:srgbClr val="FF0000"/>
                </a:solidFill>
                <a:effectLst/>
                <a:latin typeface="+mn-ea"/>
                <a:cs typeface="Times New Roman" panose="02020603050405020304" pitchFamily="18" charset="0"/>
              </a:rPr>
              <a:t>2-6</a:t>
            </a:r>
            <a:r>
              <a:rPr lang="ja-JP" altLang="ja-JP" sz="2400" u="sng" kern="100" dirty="0">
                <a:solidFill>
                  <a:srgbClr val="FF0000"/>
                </a:solidFill>
                <a:effectLst/>
                <a:latin typeface="+mn-ea"/>
                <a:cs typeface="Times New Roman" panose="02020603050405020304" pitchFamily="18" charset="0"/>
              </a:rPr>
              <a:t>）健康・栄養管理に記載</a:t>
            </a:r>
            <a:r>
              <a:rPr lang="ja-JP" altLang="ja-JP" sz="2400" kern="100" dirty="0">
                <a:solidFill>
                  <a:srgbClr val="FF0000"/>
                </a:solidFill>
                <a:effectLst/>
                <a:latin typeface="+mn-ea"/>
                <a:cs typeface="Times New Roman" panose="02020603050405020304" pitchFamily="18" charset="0"/>
              </a:rPr>
              <a:t>する。</a:t>
            </a:r>
          </a:p>
          <a:p>
            <a:pPr marL="0" indent="0">
              <a:buNone/>
            </a:pPr>
            <a:endParaRPr kumimoji="1" lang="en-US" altLang="ja-JP" sz="2400" dirty="0"/>
          </a:p>
          <a:p>
            <a:pPr marL="0" indent="0" algn="just">
              <a:buNone/>
            </a:pPr>
            <a:r>
              <a:rPr lang="en-US" altLang="ja-JP" sz="24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(2-2) </a:t>
            </a:r>
            <a:r>
              <a:rPr lang="ja-JP" altLang="en-US" sz="24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口腔清潔</a:t>
            </a:r>
            <a:endParaRPr lang="en-US" altLang="ja-JP" sz="24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sz="2400" kern="100" dirty="0">
                <a:effectLst/>
                <a:latin typeface="+mn-ea"/>
                <a:cs typeface="Times New Roman" panose="02020603050405020304" pitchFamily="18" charset="0"/>
              </a:rPr>
              <a:t>『口腔清潔』一連の行為の例示として</a:t>
            </a:r>
            <a:r>
              <a:rPr lang="en-US" altLang="ja-JP" sz="2400" kern="100" dirty="0">
                <a:effectLst/>
                <a:latin typeface="+mn-ea"/>
                <a:cs typeface="Times New Roman" panose="02020603050405020304" pitchFamily="18" charset="0"/>
              </a:rPr>
              <a:t>8</a:t>
            </a:r>
            <a:r>
              <a:rPr lang="ja-JP" altLang="ja-JP" sz="2400" kern="100" dirty="0">
                <a:effectLst/>
                <a:latin typeface="+mn-ea"/>
                <a:cs typeface="Times New Roman" panose="02020603050405020304" pitchFamily="18" charset="0"/>
              </a:rPr>
              <a:t>項目あるが、その中の「歯磨きを行う」については、一番重要な行為</a:t>
            </a:r>
            <a:r>
              <a:rPr lang="en-US" altLang="ja-JP" sz="2400" kern="100" dirty="0">
                <a:effectLst/>
                <a:latin typeface="+mn-ea"/>
                <a:cs typeface="Times New Roman" panose="02020603050405020304" pitchFamily="18" charset="0"/>
              </a:rPr>
              <a:t>(</a:t>
            </a:r>
            <a:r>
              <a:rPr lang="ja-JP" altLang="ja-JP" sz="2400" kern="100" dirty="0">
                <a:effectLst/>
                <a:latin typeface="+mn-ea"/>
                <a:cs typeface="Times New Roman" panose="02020603050405020304" pitchFamily="18" charset="0"/>
              </a:rPr>
              <a:t>ブラッシング</a:t>
            </a:r>
            <a:r>
              <a:rPr lang="en-US" altLang="ja-JP" sz="2400" kern="100" dirty="0">
                <a:effectLst/>
                <a:latin typeface="+mn-ea"/>
                <a:cs typeface="Times New Roman" panose="02020603050405020304" pitchFamily="18" charset="0"/>
              </a:rPr>
              <a:t>)</a:t>
            </a:r>
            <a:r>
              <a:rPr lang="ja-JP" altLang="ja-JP" sz="2400" kern="100" dirty="0">
                <a:effectLst/>
                <a:latin typeface="+mn-ea"/>
                <a:cs typeface="Times New Roman" panose="02020603050405020304" pitchFamily="18" charset="0"/>
              </a:rPr>
              <a:t>である為、</a:t>
            </a:r>
            <a:r>
              <a:rPr lang="ja-JP" altLang="ja-JP" sz="2400" u="sng" kern="100" dirty="0">
                <a:solidFill>
                  <a:srgbClr val="FF0000"/>
                </a:solidFill>
                <a:effectLst/>
                <a:latin typeface="+mn-ea"/>
                <a:cs typeface="Times New Roman" panose="02020603050405020304" pitchFamily="18" charset="0"/>
              </a:rPr>
              <a:t>他の</a:t>
            </a:r>
            <a:r>
              <a:rPr lang="en-US" altLang="ja-JP" sz="2400" u="sng" kern="100" dirty="0">
                <a:solidFill>
                  <a:srgbClr val="FF0000"/>
                </a:solidFill>
                <a:effectLst/>
                <a:latin typeface="+mn-ea"/>
                <a:cs typeface="Times New Roman" panose="02020603050405020304" pitchFamily="18" charset="0"/>
              </a:rPr>
              <a:t>7</a:t>
            </a:r>
            <a:r>
              <a:rPr lang="ja-JP" altLang="ja-JP" sz="2400" u="sng" kern="100" dirty="0">
                <a:solidFill>
                  <a:srgbClr val="FF0000"/>
                </a:solidFill>
                <a:effectLst/>
                <a:latin typeface="+mn-ea"/>
                <a:cs typeface="Times New Roman" panose="02020603050405020304" pitchFamily="18" charset="0"/>
              </a:rPr>
              <a:t>項目ができても「歯磨きを行う」が全面的にやり直していれば③に該当</a:t>
            </a:r>
            <a:r>
              <a:rPr lang="ja-JP" altLang="ja-JP" sz="2400" kern="100" dirty="0">
                <a:effectLst/>
                <a:latin typeface="+mn-ea"/>
                <a:cs typeface="Times New Roman" panose="02020603050405020304" pitchFamily="18" charset="0"/>
              </a:rPr>
              <a:t>する</a:t>
            </a:r>
            <a:r>
              <a:rPr lang="ja-JP" altLang="en-US" sz="2400" kern="100" dirty="0">
                <a:effectLst/>
                <a:latin typeface="+mn-ea"/>
                <a:cs typeface="Times New Roman" panose="02020603050405020304" pitchFamily="18" charset="0"/>
              </a:rPr>
              <a:t>。</a:t>
            </a:r>
            <a:endParaRPr lang="en-US" altLang="ja-JP" sz="2400" kern="100" dirty="0">
              <a:effectLst/>
              <a:latin typeface="+mn-ea"/>
              <a:cs typeface="Times New Roman" panose="02020603050405020304" pitchFamily="18" charset="0"/>
            </a:endParaRPr>
          </a:p>
          <a:p>
            <a:pPr marL="0" indent="0" algn="just">
              <a:buNone/>
            </a:pPr>
            <a:r>
              <a:rPr lang="ja-JP" altLang="en-US" sz="2400" kern="100" dirty="0">
                <a:latin typeface="+mn-ea"/>
                <a:cs typeface="Times New Roman" panose="02020603050405020304" pitchFamily="18" charset="0"/>
              </a:rPr>
              <a:t>・例示のどれができて、どれができず支援が必要なのか具体的に記載する。</a:t>
            </a:r>
            <a:endParaRPr lang="ja-JP" altLang="ja-JP" sz="2400" kern="100" dirty="0">
              <a:effectLst/>
              <a:latin typeface="+mn-ea"/>
              <a:cs typeface="Times New Roman" panose="02020603050405020304" pitchFamily="18" charset="0"/>
            </a:endParaRPr>
          </a:p>
        </p:txBody>
      </p:sp>
      <p:sp>
        <p:nvSpPr>
          <p:cNvPr id="5" name="スライド番号プレースホルダー 1">
            <a:extLst>
              <a:ext uri="{FF2B5EF4-FFF2-40B4-BE49-F238E27FC236}">
                <a16:creationId xmlns:a16="http://schemas.microsoft.com/office/drawing/2014/main" id="{2A021994-B573-4689-B444-DBB6D179DEBE}"/>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２８</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3173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0"/>
            <a:ext cx="10515600" cy="769413"/>
          </a:xfrm>
        </p:spPr>
        <p:txBody>
          <a:bodyPr>
            <a:normAutofit/>
          </a:bodyPr>
          <a:lstStyle/>
          <a:p>
            <a:r>
              <a:rPr kumimoji="1" lang="ja-JP" altLang="en-US" sz="32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334512" y="769413"/>
            <a:ext cx="11331388" cy="5988437"/>
          </a:xfrm>
        </p:spPr>
        <p:txBody>
          <a:bodyPr>
            <a:normAutofit fontScale="77500" lnSpcReduction="20000"/>
          </a:bodyPr>
          <a:lstStyle/>
          <a:p>
            <a:pPr marL="0" indent="0" algn="just">
              <a:buNone/>
            </a:pPr>
            <a:r>
              <a:rPr lang="ja-JP"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2-3</a:t>
            </a:r>
            <a:r>
              <a:rPr lang="ja-JP"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入浴</a:t>
            </a:r>
            <a:endParaRPr lang="en-US"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lnSpc>
                <a:spcPct val="120000"/>
              </a:lnSpc>
              <a:buNone/>
            </a:pP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入浴』「浴槽の出入りや他の入浴に関する一連の行為」に支援が不要な行為がある場合でも、「身体や髪、顔を洗う・拭く」行為が不十分な為、対象者が行った箇所を全面的にやり直している場合は、「全面的支援」に該当。</a:t>
            </a:r>
          </a:p>
          <a:p>
            <a:pPr marL="0" indent="0" algn="just">
              <a:lnSpc>
                <a:spcPct val="120000"/>
              </a:lnSpc>
              <a:buNone/>
            </a:pP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自分では洗えない部分があるが、実際に支援を受けていない場合は、「実際行われている支援」ではなく、「本来行うべき支援」に基づき判断する。</a:t>
            </a:r>
            <a:endPar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endParaRPr lang="en-US" altLang="ja-JP" sz="11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2-4)</a:t>
            </a:r>
            <a:r>
              <a:rPr lang="ja-JP" altLang="en-US"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排尿</a:t>
            </a:r>
            <a:endParaRPr lang="en-US"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lnSpc>
                <a:spcPct val="120000"/>
              </a:lnSpc>
              <a:buNone/>
            </a:pP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『排尿』「清拭」が不十分で支援している場合は、「部分的又は全面的支援」で判断。</a:t>
            </a:r>
          </a:p>
          <a:p>
            <a:pPr marL="0" indent="0" algn="just">
              <a:lnSpc>
                <a:spcPct val="120000"/>
              </a:lnSpc>
              <a:buNone/>
            </a:pPr>
            <a:r>
              <a:rPr lang="ja-JP" altLang="en-US"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オムツや集尿器使用、カテーテル留置の場合も、支援は不要であっても使用している時点で「部分的又は全面支援」で判断する</a:t>
            </a:r>
            <a:endPar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endParaRPr lang="ja-JP" altLang="ja-JP" sz="11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2-5</a:t>
            </a:r>
            <a:r>
              <a:rPr lang="ja-JP"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排便</a:t>
            </a:r>
            <a:endParaRPr lang="en-US"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『排便』「清拭」</a:t>
            </a: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2-4</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と同様に判断。</a:t>
            </a:r>
            <a:endPar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endParaRPr lang="en-US" altLang="ja-JP" sz="105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2-6</a:t>
            </a:r>
            <a:r>
              <a:rPr lang="ja-JP"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2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健康・栄養管理</a:t>
            </a:r>
            <a:endParaRPr lang="en-US" altLang="ja-JP" sz="2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lnSpc>
                <a:spcPct val="120000"/>
              </a:lnSpc>
              <a:buNone/>
            </a:pP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好き嫌いを判断するのではなく、食事の摂取状況によって体調不良がおきたり、糖尿病で摂取制限があるか等を聞き取る。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
        <p:nvSpPr>
          <p:cNvPr id="5" name="スライド番号プレースホルダー 1">
            <a:extLst>
              <a:ext uri="{FF2B5EF4-FFF2-40B4-BE49-F238E27FC236}">
                <a16:creationId xmlns:a16="http://schemas.microsoft.com/office/drawing/2014/main" id="{5839F162-03B0-4358-8789-C27FC4A5004B}"/>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２９</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84795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72BA9D9-ED86-5A52-5736-BE7B160D47E3}"/>
              </a:ext>
            </a:extLst>
          </p:cNvPr>
          <p:cNvSpPr>
            <a:spLocks noGrp="1"/>
          </p:cNvSpPr>
          <p:nvPr>
            <p:ph idx="1"/>
          </p:nvPr>
        </p:nvSpPr>
        <p:spPr>
          <a:xfrm>
            <a:off x="286870" y="1223378"/>
            <a:ext cx="11618258" cy="5543182"/>
          </a:xfrm>
        </p:spPr>
        <p:txBody>
          <a:bodyPr>
            <a:normAutofit/>
          </a:bodyPr>
          <a:lstStyle/>
          <a:p>
            <a:pPr marL="0" indent="0">
              <a:buNone/>
            </a:pPr>
            <a:r>
              <a:rPr lang="ja-JP" altLang="ja-JP" sz="3200" kern="100" dirty="0">
                <a:latin typeface="游ゴシック" panose="020B0400000000000000" pitchFamily="50" charset="-128"/>
                <a:ea typeface="游ゴシック" panose="020B0400000000000000" pitchFamily="50" charset="-128"/>
                <a:cs typeface="Times New Roman" panose="02020603050405020304" pitchFamily="18" charset="0"/>
              </a:rPr>
              <a:t>「できたりできなかったりする場合」は、</a:t>
            </a:r>
            <a:r>
              <a:rPr lang="ja-JP" altLang="ja-JP" sz="3600" b="1"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「できない状況」</a:t>
            </a:r>
            <a:r>
              <a:rPr lang="ja-JP" altLang="ja-JP" sz="3200" b="1"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に基づき判断</a:t>
            </a:r>
            <a:r>
              <a:rPr lang="ja-JP" altLang="ja-JP" sz="3200" kern="100" dirty="0">
                <a:latin typeface="游ゴシック" panose="020B0400000000000000" pitchFamily="50" charset="-128"/>
                <a:ea typeface="游ゴシック" panose="020B0400000000000000" pitchFamily="50" charset="-128"/>
                <a:cs typeface="Times New Roman" panose="02020603050405020304" pitchFamily="18" charset="0"/>
              </a:rPr>
              <a:t>する。</a:t>
            </a:r>
            <a:endParaRPr lang="en-US" altLang="ja-JP" sz="3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r>
              <a:rPr lang="ja-JP" altLang="en-US" sz="2000" dirty="0"/>
              <a:t>　慣れていない状況や初めての場所では</a:t>
            </a:r>
            <a:r>
              <a:rPr lang="ja-JP" altLang="en-US" sz="2000" b="1" dirty="0">
                <a:solidFill>
                  <a:srgbClr val="FF0000"/>
                </a:solidFill>
              </a:rPr>
              <a:t>「できない場合」を含めて判断</a:t>
            </a:r>
            <a:r>
              <a:rPr lang="ja-JP" altLang="en-US" sz="2000" dirty="0"/>
              <a:t>する。</a:t>
            </a:r>
            <a:endParaRPr lang="en-US" altLang="ja-JP" sz="32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endParaRPr lang="en-US" altLang="ja-JP" sz="32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なお、「できない状況」に基づく判断は、</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0000"/>
              </a:lnSpc>
              <a:buNone/>
            </a:pPr>
            <a:r>
              <a:rPr lang="ja-JP" altLang="en-US"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①</a:t>
            </a:r>
            <a:r>
              <a:rPr lang="ja-JP"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運動機能の低下に限らず、</a:t>
            </a:r>
            <a:endParaRPr lang="en-US"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0000"/>
              </a:lnSpc>
              <a:buNone/>
            </a:pPr>
            <a:r>
              <a:rPr lang="ja-JP" altLang="en-US"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②</a:t>
            </a:r>
            <a:r>
              <a:rPr lang="ja-JP"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「知的障害、精神障害や発達障害による行動上の障害</a:t>
            </a:r>
            <a:r>
              <a:rPr lang="en-US"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意欲低下や多動等</a:t>
            </a:r>
            <a:r>
              <a:rPr lang="en-US"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0000"/>
              </a:lnSpc>
              <a:buNone/>
            </a:pPr>
            <a:r>
              <a:rPr lang="ja-JP" altLang="en-US"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③</a:t>
            </a:r>
            <a:r>
              <a:rPr lang="ja-JP"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「内部障害や難病等の筋力低下や易疲労感」等</a:t>
            </a:r>
            <a:endParaRPr lang="en-US"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0000"/>
              </a:lnSpc>
              <a:buNone/>
            </a:pPr>
            <a:r>
              <a:rPr lang="ja-JP" altLang="en-US"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④</a:t>
            </a:r>
            <a:r>
              <a:rPr lang="ja-JP" altLang="ja-JP"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「慣れていない状況や初めての場所」等</a:t>
            </a:r>
            <a:r>
              <a:rPr lang="ja-JP" altLang="en-US"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を含めて判断する。</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正方形/長方形 1">
            <a:extLst>
              <a:ext uri="{FF2B5EF4-FFF2-40B4-BE49-F238E27FC236}">
                <a16:creationId xmlns:a16="http://schemas.microsoft.com/office/drawing/2014/main" id="{3F658E49-B63D-44E1-B0B3-D35622727DD8}"/>
              </a:ext>
            </a:extLst>
          </p:cNvPr>
          <p:cNvSpPr/>
          <p:nvPr/>
        </p:nvSpPr>
        <p:spPr>
          <a:xfrm>
            <a:off x="356923" y="1095835"/>
            <a:ext cx="11548205" cy="1593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タイトル 1">
            <a:extLst>
              <a:ext uri="{FF2B5EF4-FFF2-40B4-BE49-F238E27FC236}">
                <a16:creationId xmlns:a16="http://schemas.microsoft.com/office/drawing/2014/main" id="{639FC24D-98AF-4BF0-BAC8-E32FB39B200E}"/>
              </a:ext>
            </a:extLst>
          </p:cNvPr>
          <p:cNvSpPr txBox="1">
            <a:spLocks/>
          </p:cNvSpPr>
          <p:nvPr/>
        </p:nvSpPr>
        <p:spPr>
          <a:xfrm>
            <a:off x="356923" y="265233"/>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判断基準</a:t>
            </a:r>
            <a:endParaRPr lang="ja-JP" altLang="en-US" sz="3200" dirty="0">
              <a:latin typeface="BIZ UDゴシック" panose="020B0400000000000000" pitchFamily="49" charset="-128"/>
              <a:ea typeface="BIZ UDゴシック" panose="020B0400000000000000" pitchFamily="49" charset="-128"/>
            </a:endParaRPr>
          </a:p>
        </p:txBody>
      </p:sp>
      <p:sp>
        <p:nvSpPr>
          <p:cNvPr id="7" name="スライド番号プレースホルダー 1">
            <a:extLst>
              <a:ext uri="{FF2B5EF4-FFF2-40B4-BE49-F238E27FC236}">
                <a16:creationId xmlns:a16="http://schemas.microsoft.com/office/drawing/2014/main" id="{7518CFDC-8E13-4EAB-A2EA-5F47EF5998A4}"/>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a:t>
            </a:r>
            <a:endParaRPr kumimoji="1" lang="ja-JP" altLang="en-US" sz="1800" dirty="0">
              <a:latin typeface="BIZ UDゴシック" panose="020B0400000000000000" pitchFamily="49" charset="-128"/>
              <a:ea typeface="BIZ UDゴシック" panose="020B0400000000000000" pitchFamily="49" charset="-128"/>
            </a:endParaRPr>
          </a:p>
        </p:txBody>
      </p:sp>
      <p:grpSp>
        <p:nvGrpSpPr>
          <p:cNvPr id="10" name="グループ化 9">
            <a:extLst>
              <a:ext uri="{FF2B5EF4-FFF2-40B4-BE49-F238E27FC236}">
                <a16:creationId xmlns:a16="http://schemas.microsoft.com/office/drawing/2014/main" id="{821A2B8E-FC7D-42DA-89E0-DC293B7DF26A}"/>
              </a:ext>
            </a:extLst>
          </p:cNvPr>
          <p:cNvGrpSpPr/>
          <p:nvPr/>
        </p:nvGrpSpPr>
        <p:grpSpPr>
          <a:xfrm>
            <a:off x="9125754" y="1878971"/>
            <a:ext cx="1622955" cy="1011948"/>
            <a:chOff x="9125754" y="1878971"/>
            <a:chExt cx="1622955" cy="1011948"/>
          </a:xfrm>
        </p:grpSpPr>
        <p:pic>
          <p:nvPicPr>
            <p:cNvPr id="8" name="図 7">
              <a:extLst>
                <a:ext uri="{FF2B5EF4-FFF2-40B4-BE49-F238E27FC236}">
                  <a16:creationId xmlns:a16="http://schemas.microsoft.com/office/drawing/2014/main" id="{F2CA4ECE-F8C9-4759-8A5B-21DE785AF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00000">
              <a:off x="9619147" y="1761358"/>
              <a:ext cx="983683" cy="1275440"/>
            </a:xfrm>
            <a:prstGeom prst="rect">
              <a:avLst/>
            </a:prstGeom>
          </p:spPr>
        </p:pic>
        <p:sp>
          <p:nvSpPr>
            <p:cNvPr id="9" name="テキスト ボックス 8">
              <a:extLst>
                <a:ext uri="{FF2B5EF4-FFF2-40B4-BE49-F238E27FC236}">
                  <a16:creationId xmlns:a16="http://schemas.microsoft.com/office/drawing/2014/main" id="{E2EFBD0E-5768-462E-AAD6-F41A3FFCA084}"/>
                </a:ext>
              </a:extLst>
            </p:cNvPr>
            <p:cNvSpPr txBox="1"/>
            <p:nvPr/>
          </p:nvSpPr>
          <p:spPr>
            <a:xfrm rot="18900000">
              <a:off x="9125754" y="1878971"/>
              <a:ext cx="1241738" cy="461665"/>
            </a:xfrm>
            <a:prstGeom prst="rect">
              <a:avLst/>
            </a:prstGeom>
            <a:noFill/>
          </p:spPr>
          <p:txBody>
            <a:bodyPr wrap="square" rtlCol="0">
              <a:spAutoFit/>
            </a:bodyPr>
            <a:lstStyle/>
            <a:p>
              <a:r>
                <a:rPr kumimoji="1" lang="en-US" altLang="ja-JP" sz="2400" dirty="0">
                  <a:solidFill>
                    <a:srgbClr val="FF0000"/>
                  </a:solidFill>
                  <a:latin typeface="Arial Black" panose="020B0A04020102020204" pitchFamily="34" charset="0"/>
                </a:rPr>
                <a:t>Point!</a:t>
              </a:r>
              <a:endParaRPr kumimoji="1" lang="ja-JP" altLang="en-US" sz="2400" dirty="0">
                <a:solidFill>
                  <a:srgbClr val="FF0000"/>
                </a:solidFill>
                <a:latin typeface="Arial Black" panose="020B0A04020102020204" pitchFamily="34" charset="0"/>
              </a:endParaRPr>
            </a:p>
          </p:txBody>
        </p:sp>
      </p:grpSp>
    </p:spTree>
    <p:extLst>
      <p:ext uri="{BB962C8B-B14F-4D97-AF65-F5344CB8AC3E}">
        <p14:creationId xmlns:p14="http://schemas.microsoft.com/office/powerpoint/2010/main" val="2905122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0"/>
            <a:ext cx="10515600" cy="943722"/>
          </a:xfrm>
        </p:spPr>
        <p:txBody>
          <a:bodyPr>
            <a:normAutofit/>
          </a:bodyPr>
          <a:lstStyle/>
          <a:p>
            <a:r>
              <a:rPr kumimoji="1" lang="ja-JP" altLang="en-US" sz="36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430306" y="1021492"/>
            <a:ext cx="11331388" cy="5725297"/>
          </a:xfrm>
        </p:spPr>
        <p:txBody>
          <a:bodyPr>
            <a:normAutofit fontScale="92500" lnSpcReduction="10000"/>
          </a:bodyPr>
          <a:lstStyle/>
          <a:p>
            <a:pPr marL="0" indent="0" algn="just">
              <a:buNone/>
            </a:pPr>
            <a:r>
              <a:rPr lang="ja-JP" altLang="ja-JP" sz="24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24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2-7</a:t>
            </a:r>
            <a:r>
              <a:rPr lang="ja-JP" altLang="ja-JP" sz="24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24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薬の管理</a:t>
            </a:r>
            <a:endParaRPr lang="en-US" altLang="ja-JP" sz="24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lnSpc>
                <a:spcPct val="110000"/>
              </a:lnSpc>
              <a:buNone/>
            </a:pP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『薬の管理』「経管栄養</a:t>
            </a: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胃ろう、腸ろう等</a:t>
            </a: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のチューブへの内服薬の注入」を行っている時点で「部分的又は全面的支援」で判断する。</a:t>
            </a:r>
          </a:p>
          <a:p>
            <a:pPr marL="0" indent="0" algn="just">
              <a:lnSpc>
                <a:spcPct val="110000"/>
              </a:lnSpc>
              <a:buNone/>
            </a:pP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・日頃行っていない場合は、風邪薬や傷薬等「</a:t>
            </a:r>
            <a:r>
              <a:rPr lang="ja-JP" altLang="ja-JP" sz="2400"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一般的に想定される範囲内</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」で判断していく。</a:t>
            </a:r>
            <a:endPar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endPar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en-US" altLang="ja-JP" sz="240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一連の行為の例</a:t>
            </a:r>
            <a:r>
              <a:rPr lang="en-US" altLang="ja-JP" sz="2400" kern="100" dirty="0">
                <a:latin typeface="游ゴシック" panose="020B0400000000000000" pitchFamily="50" charset="-128"/>
                <a:ea typeface="游ゴシック" panose="020B0400000000000000" pitchFamily="50" charset="-128"/>
                <a:cs typeface="Times New Roman" panose="02020603050405020304" pitchFamily="18" charset="0"/>
              </a:rPr>
              <a:t>】</a:t>
            </a:r>
          </a:p>
          <a:p>
            <a:pPr marL="0" indent="0" algn="just">
              <a:buNone/>
            </a:pPr>
            <a:r>
              <a:rPr lang="ja-JP" altLang="en-US" sz="2400"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2400"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インスリン注射</a:t>
            </a:r>
            <a:endParaRPr lang="en-US" altLang="ja-JP" sz="2400"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・内服薬の服用</a:t>
            </a:r>
            <a:r>
              <a:rPr lang="ja-JP" altLang="en-US" sz="2400" kern="100" dirty="0">
                <a:latin typeface="游ゴシック" panose="020B0400000000000000" pitchFamily="50" charset="-128"/>
                <a:cs typeface="Times New Roman" panose="02020603050405020304" pitchFamily="18" charset="0"/>
              </a:rPr>
              <a:t>、服用等の確認</a:t>
            </a:r>
            <a:endParaRPr lang="en-US" altLang="ja-JP" sz="2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2400"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経管栄養（胃瘻、腸瘻等）</a:t>
            </a: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のチューブへの内服薬の注入</a:t>
            </a:r>
            <a:endParaRPr lang="en-US" altLang="ja-JP" sz="2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・薬の</a:t>
            </a:r>
            <a:r>
              <a:rPr lang="ja-JP" altLang="en-US" sz="2400"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必要性の理解</a:t>
            </a:r>
            <a:endParaRPr lang="en-US" altLang="ja-JP" sz="2400"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・外用薬の塗布等</a:t>
            </a:r>
            <a:endParaRPr lang="en-US" altLang="ja-JP" sz="2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・薬や水の用意、薬の必要性の理解</a:t>
            </a:r>
            <a:endParaRPr lang="en-US" altLang="ja-JP" sz="2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・内服薬を服用する時間や薬の数量等の理解</a:t>
            </a:r>
            <a:endParaRPr lang="en-US" altLang="ja-JP" sz="24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4" name="図 3">
            <a:extLst>
              <a:ext uri="{FF2B5EF4-FFF2-40B4-BE49-F238E27FC236}">
                <a16:creationId xmlns:a16="http://schemas.microsoft.com/office/drawing/2014/main" id="{18447E98-C4F0-1AC1-14F2-437BF7286F41}"/>
              </a:ext>
            </a:extLst>
          </p:cNvPr>
          <p:cNvPicPr>
            <a:picLocks noChangeAspect="1"/>
          </p:cNvPicPr>
          <p:nvPr/>
        </p:nvPicPr>
        <p:blipFill rotWithShape="1">
          <a:blip r:embed="rId2"/>
          <a:srcRect l="55276" t="18260" r="34726" b="70014"/>
          <a:stretch/>
        </p:blipFill>
        <p:spPr bwMode="auto">
          <a:xfrm>
            <a:off x="9753600" y="4487621"/>
            <a:ext cx="1744242" cy="1108088"/>
          </a:xfrm>
          <a:prstGeom prst="rect">
            <a:avLst/>
          </a:prstGeom>
          <a:ln>
            <a:noFill/>
          </a:ln>
          <a:extLst>
            <a:ext uri="{53640926-AAD7-44D8-BBD7-CCE9431645EC}">
              <a14:shadowObscured xmlns:a14="http://schemas.microsoft.com/office/drawing/2010/main"/>
            </a:ext>
          </a:extLst>
        </p:spPr>
      </p:pic>
      <p:sp>
        <p:nvSpPr>
          <p:cNvPr id="6" name="スライド番号プレースホルダー 1">
            <a:extLst>
              <a:ext uri="{FF2B5EF4-FFF2-40B4-BE49-F238E27FC236}">
                <a16:creationId xmlns:a16="http://schemas.microsoft.com/office/drawing/2014/main" id="{B70F6353-5BEA-4DA2-A530-E94FFEC4536F}"/>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２９</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72700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4D048-C69F-A2D9-D78D-F9B585D9900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E073711-8DF2-144F-3520-FB9760D6D0FA}"/>
              </a:ext>
            </a:extLst>
          </p:cNvPr>
          <p:cNvSpPr>
            <a:spLocks noGrp="1"/>
          </p:cNvSpPr>
          <p:nvPr>
            <p:ph type="title"/>
          </p:nvPr>
        </p:nvSpPr>
        <p:spPr>
          <a:xfrm>
            <a:off x="430306" y="0"/>
            <a:ext cx="10515600" cy="943722"/>
          </a:xfrm>
        </p:spPr>
        <p:txBody>
          <a:bodyPr>
            <a:normAutofit/>
          </a:bodyPr>
          <a:lstStyle/>
          <a:p>
            <a:r>
              <a:rPr kumimoji="1" lang="ja-JP" altLang="en-US" sz="3600" b="1" dirty="0"/>
              <a:t>＜各項目判断基準の押さえておくポイント＞</a:t>
            </a:r>
          </a:p>
        </p:txBody>
      </p:sp>
      <p:sp>
        <p:nvSpPr>
          <p:cNvPr id="3" name="コンテンツ プレースホルダー 2">
            <a:extLst>
              <a:ext uri="{FF2B5EF4-FFF2-40B4-BE49-F238E27FC236}">
                <a16:creationId xmlns:a16="http://schemas.microsoft.com/office/drawing/2014/main" id="{E2F4C9C4-72B2-BB49-2A48-C8C0B7F2310A}"/>
              </a:ext>
            </a:extLst>
          </p:cNvPr>
          <p:cNvSpPr>
            <a:spLocks noGrp="1"/>
          </p:cNvSpPr>
          <p:nvPr>
            <p:ph idx="1"/>
          </p:nvPr>
        </p:nvSpPr>
        <p:spPr>
          <a:xfrm>
            <a:off x="430306" y="1124955"/>
            <a:ext cx="11331388" cy="5621835"/>
          </a:xfrm>
        </p:spPr>
        <p:txBody>
          <a:bodyPr>
            <a:normAutofit/>
          </a:bodyPr>
          <a:lstStyle/>
          <a:p>
            <a:pPr marL="0" indent="0" algn="just">
              <a:buNone/>
            </a:pP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2-10</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b="1" kern="100" dirty="0">
                <a:latin typeface="游ゴシック" panose="020B0400000000000000" pitchFamily="50" charset="-128"/>
                <a:ea typeface="游ゴシック" panose="020B0400000000000000" pitchFamily="50" charset="-128"/>
                <a:cs typeface="Times New Roman" panose="02020603050405020304" pitchFamily="18" charset="0"/>
              </a:rPr>
              <a:t>日常の意思決定</a:t>
            </a:r>
            <a:endPar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『日常の意思決定』意思決定の内容が「妥当な内容ではない場合」、「</a:t>
            </a:r>
            <a:r>
              <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支援が不要」を選択し、その理由を特記に記載。</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endPar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（例）「食べたいものを選ぶことができないので支援者に相談している」「着たい服や見たい番組を選ぶことはできるが○○といった</a:t>
            </a:r>
            <a:r>
              <a:rPr lang="ja-JP" altLang="ja-JP"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難しい事は判断できない</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為</a:t>
            </a:r>
            <a:r>
              <a:rPr lang="ja-JP" altLang="en-US"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職員が代わりに判断している」等、状況が分かるように具体的に記載</a:t>
            </a:r>
            <a:r>
              <a:rPr lang="ja-JP" altLang="en-US" kern="100" dirty="0">
                <a:effectLst/>
                <a:latin typeface="游ゴシック" panose="020B0400000000000000" pitchFamily="50" charset="-128"/>
                <a:ea typeface="游ゴシック" panose="020B0400000000000000" pitchFamily="50" charset="-128"/>
                <a:cs typeface="Times New Roman" panose="02020603050405020304" pitchFamily="18" charset="0"/>
              </a:rPr>
              <a:t>して</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判断根拠を明確にする。</a:t>
            </a:r>
          </a:p>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※「難しい事の判断」や「意思決定の内容が妥当かどうか」は判断基準に含まれない。</a:t>
            </a:r>
          </a:p>
        </p:txBody>
      </p:sp>
      <p:pic>
        <p:nvPicPr>
          <p:cNvPr id="6" name="図 5">
            <a:extLst>
              <a:ext uri="{FF2B5EF4-FFF2-40B4-BE49-F238E27FC236}">
                <a16:creationId xmlns:a16="http://schemas.microsoft.com/office/drawing/2014/main" id="{D4AA0F76-1C7F-8BC2-1C3E-983274505C00}"/>
              </a:ext>
            </a:extLst>
          </p:cNvPr>
          <p:cNvPicPr>
            <a:picLocks noChangeAspect="1"/>
          </p:cNvPicPr>
          <p:nvPr/>
        </p:nvPicPr>
        <p:blipFill rotWithShape="1">
          <a:blip r:embed="rId2"/>
          <a:srcRect l="11674" t="37433" r="55859" b="16017"/>
          <a:stretch/>
        </p:blipFill>
        <p:spPr bwMode="auto">
          <a:xfrm>
            <a:off x="9701226" y="5463824"/>
            <a:ext cx="1063447" cy="825843"/>
          </a:xfrm>
          <a:prstGeom prst="rect">
            <a:avLst/>
          </a:prstGeom>
          <a:ln>
            <a:noFill/>
          </a:ln>
          <a:extLst>
            <a:ext uri="{53640926-AAD7-44D8-BBD7-CCE9431645EC}">
              <a14:shadowObscured xmlns:a14="http://schemas.microsoft.com/office/drawing/2010/main"/>
            </a:ext>
          </a:extLst>
        </p:spPr>
      </p:pic>
      <p:sp>
        <p:nvSpPr>
          <p:cNvPr id="7" name="スライド番号プレースホルダー 1">
            <a:extLst>
              <a:ext uri="{FF2B5EF4-FFF2-40B4-BE49-F238E27FC236}">
                <a16:creationId xmlns:a16="http://schemas.microsoft.com/office/drawing/2014/main" id="{0C632997-EC7E-48B7-ABC7-F529EA94B125}"/>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３０</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73539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717F04-5B50-1A44-4CCC-FC7716257C91}"/>
              </a:ext>
            </a:extLst>
          </p:cNvPr>
          <p:cNvSpPr>
            <a:spLocks noGrp="1"/>
          </p:cNvSpPr>
          <p:nvPr>
            <p:ph type="title"/>
          </p:nvPr>
        </p:nvSpPr>
        <p:spPr>
          <a:xfrm>
            <a:off x="430306" y="0"/>
            <a:ext cx="10515600" cy="943722"/>
          </a:xfrm>
        </p:spPr>
        <p:txBody>
          <a:bodyPr>
            <a:normAutofit/>
          </a:bodyPr>
          <a:lstStyle/>
          <a:p>
            <a:r>
              <a:rPr kumimoji="1" lang="ja-JP" altLang="en-US" sz="3600" b="1" dirty="0"/>
              <a:t>＜各項目判断基準の押さえておくポイント＞</a:t>
            </a:r>
          </a:p>
        </p:txBody>
      </p:sp>
      <p:sp>
        <p:nvSpPr>
          <p:cNvPr id="3" name="コンテンツ プレースホルダー 2">
            <a:extLst>
              <a:ext uri="{FF2B5EF4-FFF2-40B4-BE49-F238E27FC236}">
                <a16:creationId xmlns:a16="http://schemas.microsoft.com/office/drawing/2014/main" id="{CD997367-009F-FBDA-2F68-573CD8D7781E}"/>
              </a:ext>
            </a:extLst>
          </p:cNvPr>
          <p:cNvSpPr>
            <a:spLocks noGrp="1"/>
          </p:cNvSpPr>
          <p:nvPr>
            <p:ph idx="1"/>
          </p:nvPr>
        </p:nvSpPr>
        <p:spPr>
          <a:xfrm>
            <a:off x="430306" y="1095632"/>
            <a:ext cx="11331388" cy="5502876"/>
          </a:xfrm>
        </p:spPr>
        <p:txBody>
          <a:bodyPr>
            <a:normAutofit/>
          </a:bodyPr>
          <a:lstStyle/>
          <a:p>
            <a:pPr marL="0" indent="0" algn="just">
              <a:buNone/>
            </a:pPr>
            <a:r>
              <a:rPr lang="ja-JP" altLang="ja-JP" b="1" kern="100" dirty="0">
                <a:effectLst/>
                <a:latin typeface="+mn-ea"/>
                <a:cs typeface="Times New Roman" panose="02020603050405020304" pitchFamily="18" charset="0"/>
              </a:rPr>
              <a:t>（</a:t>
            </a:r>
            <a:r>
              <a:rPr lang="en-US" altLang="ja-JP" b="1" kern="100" dirty="0">
                <a:effectLst/>
                <a:latin typeface="+mn-ea"/>
                <a:cs typeface="Times New Roman" panose="02020603050405020304" pitchFamily="18" charset="0"/>
              </a:rPr>
              <a:t>2-11</a:t>
            </a:r>
            <a:r>
              <a:rPr lang="ja-JP" altLang="ja-JP" b="1" kern="100" dirty="0">
                <a:effectLst/>
                <a:latin typeface="+mn-ea"/>
                <a:cs typeface="Times New Roman" panose="02020603050405020304" pitchFamily="18" charset="0"/>
              </a:rPr>
              <a:t>）</a:t>
            </a:r>
            <a:r>
              <a:rPr lang="ja-JP" altLang="en-US" b="1" kern="100" dirty="0">
                <a:effectLst/>
                <a:latin typeface="+mn-ea"/>
                <a:cs typeface="Times New Roman" panose="02020603050405020304" pitchFamily="18" charset="0"/>
              </a:rPr>
              <a:t>危険の認識</a:t>
            </a:r>
            <a:endParaRPr lang="en-US" altLang="ja-JP" b="1" kern="100" dirty="0">
              <a:effectLst/>
              <a:latin typeface="+mn-ea"/>
              <a:cs typeface="Times New Roman" panose="02020603050405020304" pitchFamily="18" charset="0"/>
            </a:endParaRPr>
          </a:p>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『危険の認識』「安全な行動をとる等の行為」の為に支援が必要かどうかで判断する。</a:t>
            </a:r>
          </a:p>
          <a:p>
            <a:pPr marL="0" indent="0" algn="just">
              <a:buNone/>
            </a:pPr>
            <a:endParaRPr lang="en-US" altLang="ja-JP" kern="100" dirty="0">
              <a:effectLst/>
              <a:ea typeface="游明朝" panose="02020400000000000000" pitchFamily="18" charset="-128"/>
              <a:cs typeface="Times New Roman" panose="02020603050405020304" pitchFamily="18" charset="0"/>
            </a:endParaRPr>
          </a:p>
          <a:p>
            <a:pPr marL="0" indent="0" algn="just">
              <a:buNone/>
            </a:pP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2-12</a:t>
            </a:r>
            <a:r>
              <a:rPr lang="ja-JP"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調理</a:t>
            </a:r>
            <a:endPar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『調理』簡単な食事の調理や食材の準備、器具の後片付け等の行為について問われており、食事の内容は評価しない</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2-13</a:t>
            </a:r>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：掃除、</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14</a:t>
            </a:r>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：洗濯、</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15</a:t>
            </a:r>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：買物、</a:t>
            </a:r>
            <a:r>
              <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rPr>
              <a:t>16</a:t>
            </a:r>
            <a:r>
              <a:rPr lang="ja-JP" altLang="en-US" b="1" kern="100" dirty="0">
                <a:effectLst/>
                <a:latin typeface="游ゴシック" panose="020B0400000000000000" pitchFamily="50" charset="-128"/>
                <a:ea typeface="游ゴシック" panose="020B0400000000000000" pitchFamily="50" charset="-128"/>
                <a:cs typeface="Times New Roman" panose="02020603050405020304" pitchFamily="18" charset="0"/>
              </a:rPr>
              <a:t>：交通手段の利用）</a:t>
            </a:r>
            <a:endParaRPr lang="en-US" altLang="ja-JP"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en-US"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～に関する</a:t>
            </a:r>
            <a:r>
              <a:rPr lang="ja-JP" altLang="en-US"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一連の行為に支援が必要かどうか</a:t>
            </a:r>
            <a:r>
              <a:rPr lang="ja-JP" altLang="en-US"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en-US" altLang="ja-JP"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u="sng"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u="sng"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自宅・単身を想定して判断する</a:t>
            </a:r>
            <a:r>
              <a:rPr lang="en-US" altLang="ja-JP" u="sng"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u="sng"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スライド番号プレースホルダー 1">
            <a:extLst>
              <a:ext uri="{FF2B5EF4-FFF2-40B4-BE49-F238E27FC236}">
                <a16:creationId xmlns:a16="http://schemas.microsoft.com/office/drawing/2014/main" id="{F731042D-07CE-4182-A5CB-E478EE3E1508}"/>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３１</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13605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AF09D3-E301-4559-2486-28E46CA29327}"/>
              </a:ext>
            </a:extLst>
          </p:cNvPr>
          <p:cNvSpPr>
            <a:spLocks noGrp="1"/>
          </p:cNvSpPr>
          <p:nvPr>
            <p:ph type="title"/>
          </p:nvPr>
        </p:nvSpPr>
        <p:spPr>
          <a:xfrm>
            <a:off x="899160" y="870083"/>
            <a:ext cx="10515600" cy="690987"/>
          </a:xfrm>
          <a:solidFill>
            <a:srgbClr val="00B0F0"/>
          </a:solidFill>
          <a:ln>
            <a:solidFill>
              <a:srgbClr val="00B0F0"/>
            </a:solidFill>
          </a:ln>
        </p:spPr>
        <p:txBody>
          <a:bodyPr>
            <a:normAutofit/>
          </a:bodyPr>
          <a:lstStyle/>
          <a:p>
            <a:r>
              <a:rPr kumimoji="1" lang="en-US" altLang="ja-JP" sz="3600" b="1" dirty="0">
                <a:solidFill>
                  <a:schemeClr val="bg1"/>
                </a:solidFill>
                <a:latin typeface="+mn-ea"/>
                <a:ea typeface="+mn-ea"/>
              </a:rPr>
              <a:t>〔</a:t>
            </a:r>
            <a:r>
              <a:rPr kumimoji="1" lang="ja-JP" altLang="en-US" sz="3600" b="1" dirty="0">
                <a:solidFill>
                  <a:schemeClr val="bg1"/>
                </a:solidFill>
                <a:latin typeface="+mn-ea"/>
                <a:ea typeface="+mn-ea"/>
              </a:rPr>
              <a:t>５群</a:t>
            </a:r>
            <a:r>
              <a:rPr kumimoji="1" lang="en-US" altLang="ja-JP" sz="3600" b="1" dirty="0">
                <a:solidFill>
                  <a:schemeClr val="bg1"/>
                </a:solidFill>
                <a:latin typeface="+mn-ea"/>
                <a:ea typeface="+mn-ea"/>
              </a:rPr>
              <a:t>〕</a:t>
            </a:r>
            <a:r>
              <a:rPr kumimoji="1" lang="ja-JP" altLang="en-US" sz="3600" b="1" dirty="0">
                <a:solidFill>
                  <a:schemeClr val="bg1"/>
                </a:solidFill>
                <a:latin typeface="+mn-ea"/>
                <a:ea typeface="+mn-ea"/>
              </a:rPr>
              <a:t>特別な医療に関する項目</a:t>
            </a:r>
            <a:r>
              <a:rPr kumimoji="1" lang="en-US" altLang="ja-JP" sz="3600" b="1" dirty="0">
                <a:solidFill>
                  <a:schemeClr val="bg1"/>
                </a:solidFill>
                <a:latin typeface="+mn-ea"/>
                <a:ea typeface="+mn-ea"/>
              </a:rPr>
              <a:t>(12</a:t>
            </a:r>
            <a:r>
              <a:rPr kumimoji="1" lang="ja-JP" altLang="en-US" sz="3600" b="1" dirty="0">
                <a:solidFill>
                  <a:schemeClr val="bg1"/>
                </a:solidFill>
                <a:latin typeface="+mn-ea"/>
                <a:ea typeface="+mn-ea"/>
              </a:rPr>
              <a:t>項目</a:t>
            </a:r>
            <a:r>
              <a:rPr kumimoji="1" lang="en-US" altLang="ja-JP" sz="3600" b="1" dirty="0">
                <a:solidFill>
                  <a:schemeClr val="bg1"/>
                </a:solidFill>
                <a:latin typeface="+mn-ea"/>
                <a:ea typeface="+mn-ea"/>
              </a:rPr>
              <a:t>) </a:t>
            </a:r>
            <a:r>
              <a:rPr kumimoji="1" lang="ja-JP" altLang="en-US" sz="3600" b="1" dirty="0">
                <a:solidFill>
                  <a:schemeClr val="bg1"/>
                </a:solidFill>
                <a:latin typeface="+mn-ea"/>
                <a:ea typeface="+mn-ea"/>
              </a:rPr>
              <a:t>　</a:t>
            </a:r>
          </a:p>
        </p:txBody>
      </p:sp>
      <p:sp>
        <p:nvSpPr>
          <p:cNvPr id="3" name="コンテンツ プレースホルダー 2">
            <a:extLst>
              <a:ext uri="{FF2B5EF4-FFF2-40B4-BE49-F238E27FC236}">
                <a16:creationId xmlns:a16="http://schemas.microsoft.com/office/drawing/2014/main" id="{87AD7626-CA79-E59E-4D23-437B61C72205}"/>
              </a:ext>
            </a:extLst>
          </p:cNvPr>
          <p:cNvSpPr>
            <a:spLocks noGrp="1"/>
          </p:cNvSpPr>
          <p:nvPr>
            <p:ph idx="1"/>
          </p:nvPr>
        </p:nvSpPr>
        <p:spPr>
          <a:xfrm>
            <a:off x="838200" y="2577954"/>
            <a:ext cx="10515600" cy="2718976"/>
          </a:xfrm>
        </p:spPr>
        <p:txBody>
          <a:bodyPr>
            <a:normAutofit/>
          </a:bodyPr>
          <a:lstStyle/>
          <a:p>
            <a:r>
              <a:rPr lang="ja-JP" altLang="ja-JP" sz="3600" b="1" dirty="0">
                <a:latin typeface="游ゴシック" panose="020B0400000000000000" pitchFamily="50" charset="-128"/>
                <a:cs typeface="Times New Roman" panose="02020603050405020304" pitchFamily="18" charset="0"/>
              </a:rPr>
              <a:t>調査員マニュアル（ダウンロード版）</a:t>
            </a:r>
            <a:r>
              <a:rPr lang="en-US" altLang="ja-JP" sz="3600" b="1" dirty="0">
                <a:ea typeface="游明朝" panose="02020400000000000000" pitchFamily="18" charset="-128"/>
                <a:cs typeface="Times New Roman" panose="02020603050405020304" pitchFamily="18" charset="0"/>
              </a:rPr>
              <a:t>P84</a:t>
            </a:r>
            <a:r>
              <a:rPr lang="ja-JP" altLang="ja-JP" sz="3600" b="1" dirty="0">
                <a:ea typeface="游明朝" panose="02020400000000000000" pitchFamily="18" charset="-128"/>
                <a:cs typeface="Times New Roman" panose="02020603050405020304" pitchFamily="18" charset="0"/>
              </a:rPr>
              <a:t>～</a:t>
            </a:r>
            <a:r>
              <a:rPr lang="en-US" altLang="ja-JP" sz="3600" b="1" dirty="0">
                <a:ea typeface="游明朝" panose="02020400000000000000" pitchFamily="18" charset="-128"/>
                <a:cs typeface="Times New Roman" panose="02020603050405020304" pitchFamily="18" charset="0"/>
              </a:rPr>
              <a:t>P85</a:t>
            </a:r>
            <a:r>
              <a:rPr lang="ja-JP" altLang="ja-JP" sz="3600" b="1" dirty="0">
                <a:ea typeface="游明朝" panose="02020400000000000000" pitchFamily="18" charset="-128"/>
                <a:cs typeface="Times New Roman" panose="02020603050405020304" pitchFamily="18" charset="0"/>
              </a:rPr>
              <a:t>　　</a:t>
            </a:r>
            <a:endParaRPr lang="en-US" altLang="ja-JP" sz="3600" b="1" dirty="0">
              <a:ea typeface="游明朝" panose="02020400000000000000" pitchFamily="18" charset="-128"/>
              <a:cs typeface="Times New Roman" panose="02020603050405020304" pitchFamily="18" charset="0"/>
            </a:endParaRPr>
          </a:p>
          <a:p>
            <a:pPr marL="0" indent="0">
              <a:buNone/>
            </a:pPr>
            <a:endParaRPr lang="ja-JP" altLang="en-US" sz="3600" dirty="0"/>
          </a:p>
          <a:p>
            <a:r>
              <a:rPr lang="ja-JP" altLang="en-US" sz="3600" b="1" dirty="0">
                <a:effectLst/>
                <a:latin typeface="游ゴシック" panose="020B0400000000000000" pitchFamily="50" charset="-128"/>
                <a:ea typeface="游ゴシック" panose="020B0400000000000000" pitchFamily="50" charset="-128"/>
                <a:cs typeface="Times New Roman" panose="02020603050405020304" pitchFamily="18" charset="0"/>
              </a:rPr>
              <a:t>ハン</a:t>
            </a:r>
            <a:r>
              <a:rPr lang="ja-JP" altLang="ja-JP" sz="3600" b="1" dirty="0">
                <a:effectLst/>
                <a:latin typeface="游ゴシック" panose="020B0400000000000000" pitchFamily="50" charset="-128"/>
                <a:ea typeface="游ゴシック" panose="020B0400000000000000" pitchFamily="50" charset="-128"/>
                <a:cs typeface="Times New Roman" panose="02020603050405020304" pitchFamily="18" charset="0"/>
              </a:rPr>
              <a:t>ドブック</a:t>
            </a:r>
            <a:r>
              <a:rPr lang="en-US" altLang="ja-JP" sz="3600" b="1" dirty="0">
                <a:effectLst/>
                <a:ea typeface="游明朝" panose="02020400000000000000" pitchFamily="18" charset="-128"/>
                <a:cs typeface="Times New Roman" panose="02020603050405020304" pitchFamily="18" charset="0"/>
              </a:rPr>
              <a:t>P132</a:t>
            </a:r>
            <a:r>
              <a:rPr lang="ja-JP" altLang="ja-JP" sz="3600" b="1" dirty="0">
                <a:effectLst/>
                <a:ea typeface="游明朝" panose="02020400000000000000" pitchFamily="18" charset="-128"/>
                <a:cs typeface="Times New Roman" panose="02020603050405020304" pitchFamily="18" charset="0"/>
              </a:rPr>
              <a:t>～</a:t>
            </a:r>
            <a:r>
              <a:rPr lang="en-US" altLang="ja-JP" sz="3600" b="1" dirty="0">
                <a:effectLst/>
                <a:ea typeface="游明朝" panose="02020400000000000000" pitchFamily="18" charset="-128"/>
                <a:cs typeface="Times New Roman" panose="02020603050405020304" pitchFamily="18" charset="0"/>
              </a:rPr>
              <a:t>P134</a:t>
            </a:r>
            <a:r>
              <a:rPr lang="ja-JP" altLang="ja-JP" sz="3600" b="1" dirty="0">
                <a:effectLst/>
                <a:ea typeface="游明朝" panose="02020400000000000000" pitchFamily="18" charset="-128"/>
                <a:cs typeface="Times New Roman" panose="02020603050405020304" pitchFamily="18" charset="0"/>
              </a:rPr>
              <a:t>　</a:t>
            </a:r>
            <a:endParaRPr lang="en-US" altLang="ja-JP" sz="3600" b="1" dirty="0">
              <a:effectLst/>
              <a:ea typeface="游明朝" panose="02020400000000000000" pitchFamily="18" charset="-128"/>
              <a:cs typeface="Times New Roman" panose="02020603050405020304" pitchFamily="18" charset="0"/>
            </a:endParaRPr>
          </a:p>
          <a:p>
            <a:endParaRPr lang="en-US" altLang="ja-JP" sz="3600" b="1" dirty="0">
              <a:ea typeface="游明朝" panose="02020400000000000000"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2F8FE6FF-7528-662E-8CE0-66095D25CAB0}"/>
              </a:ext>
            </a:extLst>
          </p:cNvPr>
          <p:cNvPicPr>
            <a:picLocks noChangeAspect="1"/>
          </p:cNvPicPr>
          <p:nvPr/>
        </p:nvPicPr>
        <p:blipFill rotWithShape="1">
          <a:blip r:embed="rId2"/>
          <a:srcRect l="17511" t="39090" r="62219" b="39495"/>
          <a:stretch/>
        </p:blipFill>
        <p:spPr bwMode="auto">
          <a:xfrm>
            <a:off x="7961318" y="4493539"/>
            <a:ext cx="3256005" cy="1862811"/>
          </a:xfrm>
          <a:prstGeom prst="rect">
            <a:avLst/>
          </a:prstGeom>
          <a:ln>
            <a:noFill/>
          </a:ln>
          <a:extLst>
            <a:ext uri="{53640926-AAD7-44D8-BBD7-CCE9431645EC}">
              <a14:shadowObscured xmlns:a14="http://schemas.microsoft.com/office/drawing/2010/main"/>
            </a:ext>
          </a:extLst>
        </p:spPr>
      </p:pic>
      <p:sp>
        <p:nvSpPr>
          <p:cNvPr id="6" name="スライド番号プレースホルダー 1">
            <a:extLst>
              <a:ext uri="{FF2B5EF4-FFF2-40B4-BE49-F238E27FC236}">
                <a16:creationId xmlns:a16="http://schemas.microsoft.com/office/drawing/2014/main" id="{755E071E-3F3B-4972-908F-280D8C6B7E12}"/>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３２</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39168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41D748-2765-5281-DC87-E5EC75A2850E}"/>
              </a:ext>
            </a:extLst>
          </p:cNvPr>
          <p:cNvSpPr>
            <a:spLocks noGrp="1"/>
          </p:cNvSpPr>
          <p:nvPr>
            <p:ph type="title"/>
          </p:nvPr>
        </p:nvSpPr>
        <p:spPr>
          <a:xfrm>
            <a:off x="520385" y="289185"/>
            <a:ext cx="9061174" cy="707676"/>
          </a:xfrm>
        </p:spPr>
        <p:txBody>
          <a:bodyPr>
            <a:normAutofit/>
          </a:bodyPr>
          <a:lstStyle/>
          <a:p>
            <a:r>
              <a:rPr kumimoji="1" lang="ja-JP" altLang="en-US" sz="3200" b="1" dirty="0">
                <a:latin typeface="+mn-lt"/>
              </a:rPr>
              <a:t>特別な医療に関する項目（</a:t>
            </a:r>
            <a:r>
              <a:rPr kumimoji="1" lang="en-US" altLang="ja-JP" sz="3200" b="1" dirty="0">
                <a:latin typeface="+mn-lt"/>
              </a:rPr>
              <a:t>12</a:t>
            </a:r>
            <a:r>
              <a:rPr kumimoji="1" lang="ja-JP" altLang="en-US" sz="3200" b="1" dirty="0">
                <a:latin typeface="+mn-lt"/>
              </a:rPr>
              <a:t>項目）</a:t>
            </a:r>
          </a:p>
        </p:txBody>
      </p:sp>
      <p:sp>
        <p:nvSpPr>
          <p:cNvPr id="6" name="コンテンツ プレースホルダー 5">
            <a:extLst>
              <a:ext uri="{FF2B5EF4-FFF2-40B4-BE49-F238E27FC236}">
                <a16:creationId xmlns:a16="http://schemas.microsoft.com/office/drawing/2014/main" id="{160AD9C1-13C1-4C15-E780-43A9979581A2}"/>
              </a:ext>
            </a:extLst>
          </p:cNvPr>
          <p:cNvSpPr>
            <a:spLocks noGrp="1"/>
          </p:cNvSpPr>
          <p:nvPr>
            <p:ph idx="1"/>
          </p:nvPr>
        </p:nvSpPr>
        <p:spPr>
          <a:xfrm>
            <a:off x="289294" y="2532647"/>
            <a:ext cx="11613412" cy="4212709"/>
          </a:xfrm>
        </p:spPr>
        <p:txBody>
          <a:bodyPr>
            <a:normAutofit fontScale="92500"/>
          </a:bodyPr>
          <a:lstStyle/>
          <a:p>
            <a:pPr marL="0" indent="0">
              <a:buNone/>
            </a:pPr>
            <a:r>
              <a:rPr lang="ja-JP" altLang="en-US" b="1" dirty="0"/>
              <a:t>◎</a:t>
            </a:r>
            <a:r>
              <a:rPr lang="ja-JP" altLang="en-US" b="1" dirty="0">
                <a:solidFill>
                  <a:srgbClr val="FF0000"/>
                </a:solidFill>
              </a:rPr>
              <a:t>過去</a:t>
            </a:r>
            <a:r>
              <a:rPr lang="en-US" altLang="ja-JP" b="1" dirty="0">
                <a:solidFill>
                  <a:srgbClr val="FF0000"/>
                </a:solidFill>
              </a:rPr>
              <a:t>14</a:t>
            </a:r>
            <a:r>
              <a:rPr lang="ja-JP" altLang="en-US" b="1" dirty="0">
                <a:solidFill>
                  <a:srgbClr val="FF0000"/>
                </a:solidFill>
              </a:rPr>
              <a:t>日間</a:t>
            </a:r>
            <a:r>
              <a:rPr lang="ja-JP" altLang="en-US" dirty="0"/>
              <a:t>に実施された１２項目の特別な医療行為の有無</a:t>
            </a:r>
            <a:endParaRPr lang="en-US" altLang="ja-JP" dirty="0"/>
          </a:p>
          <a:p>
            <a:pPr marL="0" indent="0">
              <a:buNone/>
            </a:pPr>
            <a:endParaRPr lang="en-US" altLang="ja-JP" sz="1100" dirty="0"/>
          </a:p>
          <a:p>
            <a:pPr marL="0" indent="0">
              <a:buNone/>
            </a:pPr>
            <a:r>
              <a:rPr lang="ja-JP" altLang="en-US" dirty="0"/>
              <a:t>◎医師または医師の指示に基づき看護師等によって実施されている医療</a:t>
            </a:r>
            <a:endParaRPr lang="en-US" altLang="ja-JP" dirty="0"/>
          </a:p>
          <a:p>
            <a:pPr marL="0" indent="0">
              <a:buNone/>
            </a:pPr>
            <a:r>
              <a:rPr lang="ja-JP" altLang="en-US" dirty="0"/>
              <a:t>　行為について確認。</a:t>
            </a:r>
            <a:endParaRPr lang="en-US" altLang="ja-JP" dirty="0"/>
          </a:p>
          <a:p>
            <a:pPr marL="0" indent="0">
              <a:buNone/>
            </a:pPr>
            <a:endParaRPr lang="en-US" altLang="ja-JP" sz="1100" dirty="0"/>
          </a:p>
          <a:p>
            <a:pPr marL="0" indent="0">
              <a:buNone/>
            </a:pPr>
            <a:r>
              <a:rPr lang="ja-JP" altLang="en-US" dirty="0"/>
              <a:t>◎</a:t>
            </a:r>
            <a:r>
              <a:rPr lang="en-US" altLang="ja-JP" dirty="0"/>
              <a:t>14</a:t>
            </a:r>
            <a:r>
              <a:rPr lang="ja-JP" altLang="en-US" dirty="0"/>
              <a:t>日以前に受けた医療行為や選択し以外の医療行為であっても、現在</a:t>
            </a:r>
            <a:endParaRPr lang="en-US" altLang="ja-JP" dirty="0"/>
          </a:p>
          <a:p>
            <a:pPr marL="0" indent="0">
              <a:buNone/>
            </a:pPr>
            <a:r>
              <a:rPr lang="ja-JP" altLang="en-US" dirty="0"/>
              <a:t>　の支援に影響を及ぼすと考えられる行為については、</a:t>
            </a:r>
            <a:r>
              <a:rPr lang="en-US" altLang="ja-JP" dirty="0"/>
              <a:t>『</a:t>
            </a:r>
            <a:r>
              <a:rPr lang="ja-JP" altLang="en-US" dirty="0"/>
              <a:t>特記事項</a:t>
            </a:r>
            <a:r>
              <a:rPr lang="en-US" altLang="ja-JP" dirty="0"/>
              <a:t>』</a:t>
            </a:r>
            <a:r>
              <a:rPr lang="ja-JP" altLang="en-US" dirty="0"/>
              <a:t>に記載。</a:t>
            </a:r>
            <a:endParaRPr lang="en-US" altLang="ja-JP" dirty="0"/>
          </a:p>
          <a:p>
            <a:pPr marL="0" indent="0">
              <a:buNone/>
            </a:pPr>
            <a:endParaRPr lang="en-US" altLang="ja-JP" sz="1100" dirty="0"/>
          </a:p>
          <a:p>
            <a:pPr marL="0" indent="0">
              <a:buNone/>
            </a:pPr>
            <a:r>
              <a:rPr lang="ja-JP" altLang="en-US" b="1" dirty="0">
                <a:solidFill>
                  <a:srgbClr val="FF0000"/>
                </a:solidFill>
              </a:rPr>
              <a:t>◎</a:t>
            </a:r>
            <a:r>
              <a:rPr lang="en-US" altLang="ja-JP" b="1" dirty="0">
                <a:solidFill>
                  <a:srgbClr val="FF0000"/>
                </a:solidFill>
              </a:rPr>
              <a:t>『</a:t>
            </a:r>
            <a:r>
              <a:rPr lang="ja-JP" altLang="en-US" b="1" dirty="0">
                <a:solidFill>
                  <a:srgbClr val="FF0000"/>
                </a:solidFill>
              </a:rPr>
              <a:t>実質的違法性阻却</a:t>
            </a:r>
            <a:r>
              <a:rPr lang="en-US" altLang="ja-JP" b="1" dirty="0">
                <a:solidFill>
                  <a:srgbClr val="FF0000"/>
                </a:solidFill>
              </a:rPr>
              <a:t>』</a:t>
            </a:r>
            <a:r>
              <a:rPr lang="ja-JP" altLang="en-US" dirty="0"/>
              <a:t>の考えにより、一定の要件により行われている行為。　　　　　</a:t>
            </a:r>
            <a:endParaRPr lang="en-US" altLang="ja-JP" dirty="0"/>
          </a:p>
          <a:p>
            <a:pPr marL="0" indent="0">
              <a:buNone/>
            </a:pPr>
            <a:r>
              <a:rPr lang="ja-JP" altLang="en-US" dirty="0"/>
              <a:t>　　　　　　☝</a:t>
            </a:r>
            <a:r>
              <a:rPr lang="en-US" altLang="ja-JP" b="1" dirty="0">
                <a:solidFill>
                  <a:srgbClr val="FF0000"/>
                </a:solidFill>
              </a:rPr>
              <a:t>※</a:t>
            </a:r>
            <a:r>
              <a:rPr lang="ja-JP" altLang="en-US" b="1" dirty="0">
                <a:solidFill>
                  <a:srgbClr val="FF0000"/>
                </a:solidFill>
              </a:rPr>
              <a:t>痰吸引研修受講者等</a:t>
            </a:r>
          </a:p>
        </p:txBody>
      </p:sp>
      <p:pic>
        <p:nvPicPr>
          <p:cNvPr id="7" name="図 6">
            <a:extLst>
              <a:ext uri="{FF2B5EF4-FFF2-40B4-BE49-F238E27FC236}">
                <a16:creationId xmlns:a16="http://schemas.microsoft.com/office/drawing/2014/main" id="{5B377EB1-22DB-87BD-C7E8-B257BA61837F}"/>
              </a:ext>
            </a:extLst>
          </p:cNvPr>
          <p:cNvPicPr>
            <a:picLocks noChangeAspect="1"/>
          </p:cNvPicPr>
          <p:nvPr/>
        </p:nvPicPr>
        <p:blipFill rotWithShape="1">
          <a:blip r:embed="rId2"/>
          <a:srcRect l="16753" t="54825" r="69495" b="37931"/>
          <a:stretch/>
        </p:blipFill>
        <p:spPr bwMode="auto">
          <a:xfrm>
            <a:off x="289294" y="1502120"/>
            <a:ext cx="2179320" cy="621665"/>
          </a:xfrm>
          <a:prstGeom prst="rect">
            <a:avLst/>
          </a:prstGeom>
          <a:ln>
            <a:noFill/>
          </a:ln>
          <a:extLst>
            <a:ext uri="{53640926-AAD7-44D8-BBD7-CCE9431645EC}">
              <a14:shadowObscured xmlns:a14="http://schemas.microsoft.com/office/drawing/2010/main"/>
            </a:ext>
          </a:extLst>
        </p:spPr>
      </p:pic>
      <p:sp>
        <p:nvSpPr>
          <p:cNvPr id="3" name="吹き出し: 四角形 2">
            <a:extLst>
              <a:ext uri="{FF2B5EF4-FFF2-40B4-BE49-F238E27FC236}">
                <a16:creationId xmlns:a16="http://schemas.microsoft.com/office/drawing/2014/main" id="{0B6D4270-259D-189A-0D5E-16ACAA7C2E6A}"/>
              </a:ext>
            </a:extLst>
          </p:cNvPr>
          <p:cNvSpPr/>
          <p:nvPr/>
        </p:nvSpPr>
        <p:spPr>
          <a:xfrm>
            <a:off x="3669196" y="1506744"/>
            <a:ext cx="6957391" cy="617041"/>
          </a:xfrm>
          <a:prstGeom prst="wedgeRectCallout">
            <a:avLst>
              <a:gd name="adj1" fmla="val -22497"/>
              <a:gd name="adj2" fmla="val -4408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医師意見書（４</a:t>
            </a:r>
            <a:r>
              <a:rPr kumimoji="1" lang="en-US" altLang="ja-JP" sz="2800" b="1" dirty="0">
                <a:solidFill>
                  <a:schemeClr val="tx1"/>
                </a:solidFill>
              </a:rPr>
              <a:t>.</a:t>
            </a:r>
            <a:r>
              <a:rPr kumimoji="1" lang="ja-JP" altLang="en-US" sz="2800" b="1" dirty="0">
                <a:solidFill>
                  <a:schemeClr val="tx1"/>
                </a:solidFill>
              </a:rPr>
              <a:t>特別な医療）項目と同じ</a:t>
            </a:r>
          </a:p>
        </p:txBody>
      </p:sp>
      <p:sp>
        <p:nvSpPr>
          <p:cNvPr id="8" name="スライド番号プレースホルダー 1">
            <a:extLst>
              <a:ext uri="{FF2B5EF4-FFF2-40B4-BE49-F238E27FC236}">
                <a16:creationId xmlns:a16="http://schemas.microsoft.com/office/drawing/2014/main" id="{31AC542E-E7C8-4817-8CF9-0A43A7E76CCB}"/>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３３</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07784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47BCE6-8613-D324-AC97-C7666E24E928}"/>
              </a:ext>
            </a:extLst>
          </p:cNvPr>
          <p:cNvSpPr>
            <a:spLocks noGrp="1"/>
          </p:cNvSpPr>
          <p:nvPr>
            <p:ph type="title"/>
          </p:nvPr>
        </p:nvSpPr>
        <p:spPr>
          <a:xfrm>
            <a:off x="1002956" y="144378"/>
            <a:ext cx="10186088" cy="811211"/>
          </a:xfrm>
        </p:spPr>
        <p:txBody>
          <a:bodyPr>
            <a:normAutofit/>
          </a:bodyPr>
          <a:lstStyle/>
          <a:p>
            <a:r>
              <a:rPr kumimoji="1" lang="ja-JP" altLang="en-US" sz="4400" b="1" dirty="0"/>
              <a:t>＜</a:t>
            </a:r>
            <a:r>
              <a:rPr kumimoji="1" lang="ja-JP" altLang="en-US" b="1" dirty="0">
                <a:latin typeface="+mn-lt"/>
              </a:rPr>
              <a:t>特別な医療</a:t>
            </a:r>
            <a:r>
              <a:rPr kumimoji="1" lang="ja-JP" altLang="en-US" sz="4400" b="1" dirty="0"/>
              <a:t>の押さえておくポイント＞</a:t>
            </a:r>
            <a:endParaRPr kumimoji="1" lang="ja-JP" altLang="en-US" dirty="0"/>
          </a:p>
        </p:txBody>
      </p:sp>
      <p:sp>
        <p:nvSpPr>
          <p:cNvPr id="3" name="コンテンツ プレースホルダー 2">
            <a:extLst>
              <a:ext uri="{FF2B5EF4-FFF2-40B4-BE49-F238E27FC236}">
                <a16:creationId xmlns:a16="http://schemas.microsoft.com/office/drawing/2014/main" id="{C402D82C-E7EA-2259-4CC2-A1DF5BE865EF}"/>
              </a:ext>
            </a:extLst>
          </p:cNvPr>
          <p:cNvSpPr>
            <a:spLocks noGrp="1"/>
          </p:cNvSpPr>
          <p:nvPr>
            <p:ph idx="1"/>
          </p:nvPr>
        </p:nvSpPr>
        <p:spPr>
          <a:xfrm>
            <a:off x="383059" y="1131775"/>
            <a:ext cx="11425880" cy="5482993"/>
          </a:xfrm>
        </p:spPr>
        <p:txBody>
          <a:bodyPr>
            <a:normAutofit/>
          </a:bodyPr>
          <a:lstStyle/>
          <a:p>
            <a:pPr marL="0" indent="0">
              <a:buNone/>
            </a:pPr>
            <a:r>
              <a:rPr kumimoji="1" lang="ja-JP" altLang="en-US" b="1" dirty="0"/>
              <a:t>（</a:t>
            </a:r>
            <a:r>
              <a:rPr kumimoji="1" lang="en-US" altLang="ja-JP" b="1" dirty="0"/>
              <a:t>5-6</a:t>
            </a:r>
            <a:r>
              <a:rPr kumimoji="1" lang="ja-JP" altLang="en-US" b="1" dirty="0"/>
              <a:t>）レスピレーター（人工呼吸器）</a:t>
            </a:r>
            <a:endParaRPr kumimoji="1" lang="en-US" altLang="ja-JP" b="1" dirty="0"/>
          </a:p>
          <a:p>
            <a:pPr marL="0" indent="0">
              <a:buNone/>
            </a:pPr>
            <a:r>
              <a:rPr lang="en-US" altLang="ja-JP" dirty="0"/>
              <a:t>※</a:t>
            </a:r>
            <a:r>
              <a:rPr lang="ja-JP" altLang="en-US" dirty="0"/>
              <a:t>睡眠時無呼吸症候群治療の</a:t>
            </a:r>
            <a:r>
              <a:rPr lang="en-US" altLang="ja-JP" dirty="0"/>
              <a:t>『</a:t>
            </a:r>
            <a:r>
              <a:rPr lang="ja-JP" altLang="en-US" dirty="0"/>
              <a:t>ＣＰＡＰ</a:t>
            </a:r>
            <a:r>
              <a:rPr lang="en-US" altLang="ja-JP" dirty="0"/>
              <a:t>』</a:t>
            </a:r>
            <a:r>
              <a:rPr lang="ja-JP" altLang="en-US" dirty="0"/>
              <a:t>含む</a:t>
            </a:r>
            <a:endParaRPr lang="en-US" altLang="ja-JP" dirty="0"/>
          </a:p>
          <a:p>
            <a:pPr marL="0" indent="0">
              <a:buNone/>
            </a:pPr>
            <a:endParaRPr lang="en-US" altLang="ja-JP" sz="2000" dirty="0"/>
          </a:p>
          <a:p>
            <a:pPr marL="0" indent="0">
              <a:buNone/>
            </a:pPr>
            <a:r>
              <a:rPr lang="ja-JP" altLang="en-US" b="1" dirty="0"/>
              <a:t>（</a:t>
            </a:r>
            <a:r>
              <a:rPr lang="en-US" altLang="ja-JP" b="1" dirty="0"/>
              <a:t>5-8</a:t>
            </a:r>
            <a:r>
              <a:rPr lang="ja-JP" altLang="en-US" b="1" dirty="0"/>
              <a:t>）疼痛の看護</a:t>
            </a:r>
            <a:endParaRPr lang="en-US" altLang="ja-JP" b="1" dirty="0"/>
          </a:p>
          <a:p>
            <a:pPr marL="0" indent="0">
              <a:buNone/>
            </a:pPr>
            <a:r>
              <a:rPr kumimoji="1" lang="en-US" altLang="ja-JP" sz="2400" dirty="0"/>
              <a:t>※</a:t>
            </a:r>
            <a:r>
              <a:rPr kumimoji="1" lang="ja-JP" altLang="en-US" sz="2400" dirty="0"/>
              <a:t>ここでの疼痛の定義：癌末期のペインコントロールに相当する程度の痛み</a:t>
            </a:r>
          </a:p>
          <a:p>
            <a:pPr marL="0" indent="0">
              <a:buNone/>
            </a:pPr>
            <a:r>
              <a:rPr kumimoji="1" lang="en-US" altLang="ja-JP" dirty="0"/>
              <a:t>※</a:t>
            </a:r>
            <a:r>
              <a:rPr kumimoji="1" lang="ja-JP" altLang="en-US" dirty="0"/>
              <a:t>判断に迷う場合、例えば</a:t>
            </a:r>
            <a:r>
              <a:rPr kumimoji="1" lang="en-US" altLang="ja-JP" dirty="0"/>
              <a:t>『</a:t>
            </a:r>
            <a:r>
              <a:rPr kumimoji="1" lang="ja-JP" altLang="en-US" dirty="0"/>
              <a:t>下肢切断による幻肢痛</a:t>
            </a:r>
            <a:r>
              <a:rPr kumimoji="1" lang="en-US" altLang="ja-JP" dirty="0"/>
              <a:t>』『</a:t>
            </a:r>
            <a:r>
              <a:rPr kumimoji="1" lang="ja-JP" altLang="en-US" dirty="0"/>
              <a:t>神経伝達障害</a:t>
            </a:r>
            <a:endParaRPr kumimoji="1" lang="en-US" altLang="ja-JP" dirty="0"/>
          </a:p>
          <a:p>
            <a:pPr marL="0" indent="0">
              <a:buNone/>
            </a:pPr>
            <a:r>
              <a:rPr lang="ja-JP" altLang="en-US" dirty="0"/>
              <a:t>　</a:t>
            </a:r>
            <a:r>
              <a:rPr kumimoji="1" lang="ja-JP" altLang="en-US" dirty="0"/>
              <a:t>による疼痛</a:t>
            </a:r>
            <a:r>
              <a:rPr kumimoji="1" lang="en-US" altLang="ja-JP" dirty="0"/>
              <a:t>』</a:t>
            </a:r>
            <a:r>
              <a:rPr kumimoji="1" lang="ja-JP" altLang="en-US" dirty="0"/>
              <a:t>等、詳細な状況を特記事項に記載することが重要</a:t>
            </a:r>
            <a:endParaRPr kumimoji="1" lang="en-US" altLang="ja-JP" dirty="0"/>
          </a:p>
          <a:p>
            <a:pPr marL="0" indent="0">
              <a:buNone/>
            </a:pPr>
            <a:endParaRPr kumimoji="1" lang="en-US" altLang="ja-JP" sz="2000" dirty="0"/>
          </a:p>
          <a:p>
            <a:pPr marL="0" indent="0">
              <a:buNone/>
            </a:pPr>
            <a:r>
              <a:rPr lang="ja-JP" altLang="en-US" b="1" dirty="0"/>
              <a:t>（</a:t>
            </a:r>
            <a:r>
              <a:rPr lang="en-US" altLang="ja-JP" b="1" dirty="0"/>
              <a:t>5-11</a:t>
            </a:r>
            <a:r>
              <a:rPr lang="ja-JP" altLang="en-US" b="1" dirty="0"/>
              <a:t>）じょくそうの処置</a:t>
            </a:r>
            <a:endParaRPr lang="en-US" altLang="ja-JP" b="1" dirty="0"/>
          </a:p>
          <a:p>
            <a:pPr marL="0" indent="0">
              <a:buNone/>
            </a:pPr>
            <a:r>
              <a:rPr kumimoji="1" lang="en-US" altLang="ja-JP" dirty="0"/>
              <a:t>※</a:t>
            </a:r>
            <a:r>
              <a:rPr kumimoji="1" lang="ja-JP" altLang="en-US" dirty="0"/>
              <a:t>医療的処置をおこなっているかを</a:t>
            </a:r>
            <a:r>
              <a:rPr lang="ja-JP" altLang="en-US" dirty="0"/>
              <a:t>確認。</a:t>
            </a:r>
            <a:endParaRPr kumimoji="1" lang="en-US" altLang="ja-JP" dirty="0"/>
          </a:p>
          <a:p>
            <a:pPr marL="0" indent="0">
              <a:buNone/>
            </a:pPr>
            <a:r>
              <a:rPr kumimoji="1" lang="ja-JP" altLang="en-US" dirty="0"/>
              <a:t>（</a:t>
            </a:r>
            <a:r>
              <a:rPr kumimoji="1" lang="en-US" altLang="ja-JP" dirty="0"/>
              <a:t>1-11</a:t>
            </a:r>
            <a:r>
              <a:rPr kumimoji="1" lang="ja-JP" altLang="en-US" dirty="0"/>
              <a:t>）と混同しないように気をつける。</a:t>
            </a:r>
          </a:p>
        </p:txBody>
      </p:sp>
      <p:pic>
        <p:nvPicPr>
          <p:cNvPr id="4" name="コンテンツ プレースホルダー 4">
            <a:extLst>
              <a:ext uri="{FF2B5EF4-FFF2-40B4-BE49-F238E27FC236}">
                <a16:creationId xmlns:a16="http://schemas.microsoft.com/office/drawing/2014/main" id="{A25345E8-B0E7-F085-1790-28ADC79FF358}"/>
              </a:ext>
            </a:extLst>
          </p:cNvPr>
          <p:cNvPicPr>
            <a:picLocks noChangeAspect="1"/>
          </p:cNvPicPr>
          <p:nvPr/>
        </p:nvPicPr>
        <p:blipFill rotWithShape="1">
          <a:blip r:embed="rId2"/>
          <a:srcRect l="31335" t="21844" r="34517" b="15302"/>
          <a:stretch/>
        </p:blipFill>
        <p:spPr>
          <a:xfrm>
            <a:off x="10140778" y="1131774"/>
            <a:ext cx="1655080" cy="1650110"/>
          </a:xfrm>
          <a:prstGeom prst="rect">
            <a:avLst/>
          </a:prstGeom>
        </p:spPr>
      </p:pic>
      <p:pic>
        <p:nvPicPr>
          <p:cNvPr id="5" name="図 4">
            <a:extLst>
              <a:ext uri="{FF2B5EF4-FFF2-40B4-BE49-F238E27FC236}">
                <a16:creationId xmlns:a16="http://schemas.microsoft.com/office/drawing/2014/main" id="{A65FA1B8-D689-C30D-B188-B552F7C1C7DD}"/>
              </a:ext>
            </a:extLst>
          </p:cNvPr>
          <p:cNvPicPr>
            <a:picLocks noChangeAspect="1"/>
          </p:cNvPicPr>
          <p:nvPr/>
        </p:nvPicPr>
        <p:blipFill rotWithShape="1">
          <a:blip r:embed="rId3"/>
          <a:srcRect l="12645" t="44106" r="68378" b="28761"/>
          <a:stretch/>
        </p:blipFill>
        <p:spPr>
          <a:xfrm>
            <a:off x="8017390" y="1131776"/>
            <a:ext cx="1959380" cy="1650547"/>
          </a:xfrm>
          <a:prstGeom prst="rect">
            <a:avLst/>
          </a:prstGeom>
        </p:spPr>
      </p:pic>
      <p:pic>
        <p:nvPicPr>
          <p:cNvPr id="6" name="コンテンツ プレースホルダー 10">
            <a:extLst>
              <a:ext uri="{FF2B5EF4-FFF2-40B4-BE49-F238E27FC236}">
                <a16:creationId xmlns:a16="http://schemas.microsoft.com/office/drawing/2014/main" id="{B3CC2642-9B0A-B3E3-A782-97A771F4CC30}"/>
              </a:ext>
            </a:extLst>
          </p:cNvPr>
          <p:cNvPicPr>
            <a:picLocks noChangeAspect="1"/>
          </p:cNvPicPr>
          <p:nvPr/>
        </p:nvPicPr>
        <p:blipFill rotWithShape="1">
          <a:blip r:embed="rId4"/>
          <a:srcRect l="6007" t="43722" r="76703" b="37887"/>
          <a:stretch/>
        </p:blipFill>
        <p:spPr>
          <a:xfrm>
            <a:off x="8017390" y="4900950"/>
            <a:ext cx="2732987" cy="1574437"/>
          </a:xfrm>
          <a:prstGeom prst="rect">
            <a:avLst/>
          </a:prstGeom>
        </p:spPr>
      </p:pic>
      <p:sp>
        <p:nvSpPr>
          <p:cNvPr id="8" name="スライド番号プレースホルダー 1">
            <a:extLst>
              <a:ext uri="{FF2B5EF4-FFF2-40B4-BE49-F238E27FC236}">
                <a16:creationId xmlns:a16="http://schemas.microsoft.com/office/drawing/2014/main" id="{4E374DB8-8361-4DAA-844D-2151FB8303E9}"/>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３４</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82165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EA50457-5B16-EF70-20E6-0CAF25EC2F10}"/>
              </a:ext>
            </a:extLst>
          </p:cNvPr>
          <p:cNvSpPr>
            <a:spLocks noGrp="1"/>
          </p:cNvSpPr>
          <p:nvPr>
            <p:ph idx="1"/>
          </p:nvPr>
        </p:nvSpPr>
        <p:spPr>
          <a:xfrm>
            <a:off x="356923" y="918386"/>
            <a:ext cx="11286565" cy="5580481"/>
          </a:xfrm>
        </p:spPr>
        <p:txBody>
          <a:bodyPr>
            <a:noAutofit/>
          </a:bodyPr>
          <a:lstStyle/>
          <a:p>
            <a:pPr marL="0" indent="0" algn="just">
              <a:buNone/>
            </a:pPr>
            <a:r>
              <a:rPr lang="ja-JP" altLang="en-US" kern="100" dirty="0">
                <a:effectLst/>
                <a:ea typeface="游ゴシック" panose="020B0400000000000000" pitchFamily="50" charset="-128"/>
                <a:cs typeface="Times New Roman" panose="02020603050405020304" pitchFamily="18" charset="0"/>
              </a:rPr>
              <a:t>◇</a:t>
            </a:r>
            <a:r>
              <a:rPr lang="ja-JP" altLang="ja-JP" kern="100" dirty="0">
                <a:effectLst/>
                <a:ea typeface="游ゴシック" panose="020B0400000000000000" pitchFamily="50" charset="-128"/>
                <a:cs typeface="Times New Roman" panose="02020603050405020304" pitchFamily="18" charset="0"/>
              </a:rPr>
              <a:t>認定調査員は、</a:t>
            </a:r>
            <a:r>
              <a:rPr lang="ja-JP" altLang="ja-JP" u="sng" kern="100" dirty="0">
                <a:effectLst/>
                <a:ea typeface="游ゴシック" panose="020B0400000000000000" pitchFamily="50" charset="-128"/>
                <a:cs typeface="Times New Roman" panose="02020603050405020304" pitchFamily="18" charset="0"/>
              </a:rPr>
              <a:t>「市町村審査会」の委員に</a:t>
            </a:r>
            <a:r>
              <a:rPr lang="ja-JP" altLang="en-US" u="sng" kern="100" dirty="0">
                <a:effectLst/>
                <a:ea typeface="游ゴシック" panose="020B0400000000000000" pitchFamily="50" charset="-128"/>
                <a:cs typeface="Times New Roman" panose="02020603050405020304" pitchFamily="18" charset="0"/>
              </a:rPr>
              <a:t>状況を</a:t>
            </a:r>
            <a:r>
              <a:rPr lang="ja-JP" altLang="ja-JP" u="sng" kern="100" dirty="0">
                <a:effectLst/>
                <a:ea typeface="游ゴシック" panose="020B0400000000000000" pitchFamily="50" charset="-128"/>
                <a:cs typeface="Times New Roman" panose="02020603050405020304" pitchFamily="18" charset="0"/>
              </a:rPr>
              <a:t>理解してもらう</a:t>
            </a:r>
            <a:r>
              <a:rPr lang="ja-JP" altLang="en-US" u="sng" kern="100" dirty="0">
                <a:effectLst/>
                <a:ea typeface="游ゴシック" panose="020B0400000000000000" pitchFamily="50" charset="-128"/>
                <a:cs typeface="Times New Roman" panose="02020603050405020304" pitchFamily="18" charset="0"/>
              </a:rPr>
              <a:t>為</a:t>
            </a:r>
            <a:r>
              <a:rPr lang="ja-JP" altLang="ja-JP" kern="100" dirty="0">
                <a:effectLst/>
                <a:ea typeface="游ゴシック" panose="020B0400000000000000" pitchFamily="50" charset="-128"/>
                <a:cs typeface="Times New Roman" panose="02020603050405020304" pitchFamily="18" charset="0"/>
              </a:rPr>
              <a:t>、</a:t>
            </a:r>
            <a:r>
              <a:rPr lang="ja-JP" altLang="en-US" kern="100" dirty="0">
                <a:effectLst/>
                <a:ea typeface="游ゴシック" panose="020B0400000000000000" pitchFamily="50" charset="-128"/>
                <a:cs typeface="Times New Roman" panose="02020603050405020304" pitchFamily="18" charset="0"/>
              </a:rPr>
              <a:t>　</a:t>
            </a:r>
            <a:endParaRPr lang="en-US" altLang="ja-JP" kern="100" dirty="0">
              <a:effectLst/>
              <a:ea typeface="游ゴシック" panose="020B0400000000000000" pitchFamily="50" charset="-128"/>
              <a:cs typeface="Times New Roman" panose="02020603050405020304" pitchFamily="18" charset="0"/>
            </a:endParaRPr>
          </a:p>
          <a:p>
            <a:pPr marL="0" indent="0" algn="just">
              <a:buNone/>
            </a:pPr>
            <a:r>
              <a:rPr lang="ja-JP" altLang="en-US" kern="100" dirty="0">
                <a:ea typeface="游ゴシック" panose="020B0400000000000000" pitchFamily="50" charset="-128"/>
                <a:cs typeface="Times New Roman" panose="02020603050405020304" pitchFamily="18" charset="0"/>
              </a:rPr>
              <a:t>　</a:t>
            </a:r>
            <a:r>
              <a:rPr lang="ja-JP" altLang="ja-JP" kern="100" dirty="0">
                <a:effectLst/>
                <a:ea typeface="游ゴシック" panose="020B0400000000000000" pitchFamily="50" charset="-128"/>
                <a:cs typeface="Times New Roman" panose="02020603050405020304" pitchFamily="18" charset="0"/>
              </a:rPr>
              <a:t>必要とされる支援の度合いを適正に</a:t>
            </a:r>
            <a:r>
              <a:rPr lang="ja-JP" altLang="en-US" kern="100" dirty="0">
                <a:effectLst/>
                <a:ea typeface="游ゴシック" panose="020B0400000000000000" pitchFamily="50" charset="-128"/>
                <a:cs typeface="Times New Roman" panose="02020603050405020304" pitchFamily="18" charset="0"/>
              </a:rPr>
              <a:t>調査（</a:t>
            </a:r>
            <a:r>
              <a:rPr lang="ja-JP" altLang="ja-JP" kern="100" dirty="0">
                <a:effectLst/>
                <a:ea typeface="游ゴシック" panose="020B0400000000000000" pitchFamily="50" charset="-128"/>
                <a:cs typeface="Times New Roman" panose="02020603050405020304" pitchFamily="18" charset="0"/>
              </a:rPr>
              <a:t>評価</a:t>
            </a:r>
            <a:r>
              <a:rPr lang="ja-JP" altLang="en-US" kern="100" dirty="0">
                <a:effectLst/>
                <a:ea typeface="游ゴシック" panose="020B0400000000000000" pitchFamily="50" charset="-128"/>
                <a:cs typeface="Times New Roman" panose="02020603050405020304" pitchFamily="18" charset="0"/>
              </a:rPr>
              <a:t>）</a:t>
            </a:r>
            <a:r>
              <a:rPr lang="ja-JP" altLang="en-US" kern="100" dirty="0">
                <a:ea typeface="游ゴシック" panose="020B0400000000000000" pitchFamily="50" charset="-128"/>
                <a:cs typeface="Times New Roman" panose="02020603050405020304" pitchFamily="18" charset="0"/>
              </a:rPr>
              <a:t>する。</a:t>
            </a:r>
            <a:endParaRPr lang="en-US" altLang="ja-JP" kern="100" dirty="0">
              <a:effectLst/>
              <a:ea typeface="游ゴシック" panose="020B0400000000000000" pitchFamily="50" charset="-128"/>
              <a:cs typeface="Times New Roman" panose="02020603050405020304" pitchFamily="18" charset="0"/>
            </a:endParaRPr>
          </a:p>
          <a:p>
            <a:pPr marL="0" indent="0" algn="just">
              <a:buNone/>
            </a:pPr>
            <a:endParaRPr lang="en-US" altLang="ja-JP" sz="1200" kern="100" dirty="0">
              <a:effectLst/>
              <a:ea typeface="游ゴシック" panose="020B0400000000000000" pitchFamily="50" charset="-128"/>
              <a:cs typeface="Times New Roman" panose="02020603050405020304" pitchFamily="18" charset="0"/>
            </a:endParaRPr>
          </a:p>
          <a:p>
            <a:pPr marL="0" indent="0" algn="just">
              <a:buNone/>
            </a:pPr>
            <a:r>
              <a:rPr lang="ja-JP" altLang="en-US" kern="100" dirty="0">
                <a:effectLst/>
                <a:ea typeface="游ゴシック" panose="020B0400000000000000" pitchFamily="50" charset="-128"/>
                <a:cs typeface="Times New Roman" panose="02020603050405020304" pitchFamily="18" charset="0"/>
              </a:rPr>
              <a:t>◇</a:t>
            </a:r>
            <a:r>
              <a:rPr lang="ja-JP" altLang="ja-JP" kern="100" dirty="0">
                <a:effectLst/>
                <a:ea typeface="游ゴシック" panose="020B0400000000000000" pitchFamily="50" charset="-128"/>
                <a:cs typeface="Times New Roman" panose="02020603050405020304" pitchFamily="18" charset="0"/>
              </a:rPr>
              <a:t>必要とされる支援の度合いを</a:t>
            </a:r>
            <a:r>
              <a:rPr lang="ja-JP" altLang="en-US" kern="100" dirty="0">
                <a:effectLst/>
                <a:ea typeface="游ゴシック" panose="020B0400000000000000" pitchFamily="50" charset="-128"/>
                <a:cs typeface="Times New Roman" panose="02020603050405020304" pitchFamily="18" charset="0"/>
              </a:rPr>
              <a:t>審査</a:t>
            </a:r>
            <a:r>
              <a:rPr lang="ja-JP" altLang="ja-JP" kern="100" dirty="0">
                <a:effectLst/>
                <a:ea typeface="游ゴシック" panose="020B0400000000000000" pitchFamily="50" charset="-128"/>
                <a:cs typeface="Times New Roman" panose="02020603050405020304" pitchFamily="18" charset="0"/>
              </a:rPr>
              <a:t>する上で、必須となる情報を特記</a:t>
            </a:r>
            <a:endParaRPr lang="en-US" altLang="ja-JP" kern="100" dirty="0">
              <a:effectLst/>
              <a:ea typeface="游ゴシック" panose="020B0400000000000000" pitchFamily="50" charset="-128"/>
              <a:cs typeface="Times New Roman" panose="02020603050405020304" pitchFamily="18" charset="0"/>
            </a:endParaRPr>
          </a:p>
          <a:p>
            <a:pPr marL="0" indent="0" algn="just">
              <a:buNone/>
            </a:pPr>
            <a:r>
              <a:rPr lang="ja-JP" altLang="en-US" kern="100" dirty="0">
                <a:ea typeface="游ゴシック" panose="020B0400000000000000" pitchFamily="50" charset="-128"/>
                <a:cs typeface="Times New Roman" panose="02020603050405020304" pitchFamily="18" charset="0"/>
              </a:rPr>
              <a:t>　</a:t>
            </a:r>
            <a:r>
              <a:rPr lang="ja-JP" altLang="ja-JP" kern="100" dirty="0">
                <a:effectLst/>
                <a:ea typeface="游ゴシック" panose="020B0400000000000000" pitchFamily="50" charset="-128"/>
                <a:cs typeface="Times New Roman" panose="02020603050405020304" pitchFamily="18" charset="0"/>
              </a:rPr>
              <a:t>事項に</a:t>
            </a:r>
            <a:r>
              <a:rPr lang="ja-JP" altLang="ja-JP" u="sng" kern="100" dirty="0">
                <a:solidFill>
                  <a:srgbClr val="FF0000"/>
                </a:solidFill>
                <a:effectLst/>
                <a:ea typeface="游ゴシック" panose="020B0400000000000000" pitchFamily="50" charset="-128"/>
                <a:cs typeface="Times New Roman" panose="02020603050405020304" pitchFamily="18" charset="0"/>
              </a:rPr>
              <a:t>わかりやすく記載</a:t>
            </a:r>
            <a:r>
              <a:rPr lang="ja-JP" altLang="ja-JP" kern="100" dirty="0">
                <a:effectLst/>
                <a:ea typeface="游ゴシック" panose="020B0400000000000000" pitchFamily="50" charset="-128"/>
                <a:cs typeface="Times New Roman" panose="02020603050405020304" pitchFamily="18" charset="0"/>
              </a:rPr>
              <a:t>する必要がある。</a:t>
            </a:r>
            <a:endParaRPr lang="en-US" altLang="ja-JP" kern="100" dirty="0">
              <a:effectLst/>
              <a:ea typeface="游ゴシック" panose="020B0400000000000000" pitchFamily="50" charset="-128"/>
              <a:cs typeface="Times New Roman" panose="02020603050405020304" pitchFamily="18" charset="0"/>
            </a:endParaRPr>
          </a:p>
          <a:p>
            <a:pPr marL="0" indent="0" algn="just">
              <a:buNone/>
            </a:pPr>
            <a:endParaRPr lang="en-US" altLang="ja-JP" sz="1200" kern="100" dirty="0">
              <a:effectLst/>
              <a:ea typeface="游ゴシック" panose="020B0400000000000000" pitchFamily="50" charset="-128"/>
              <a:cs typeface="Times New Roman" panose="02020603050405020304" pitchFamily="18" charset="0"/>
            </a:endParaRPr>
          </a:p>
          <a:p>
            <a:pPr marL="0" indent="0" algn="just">
              <a:buNone/>
            </a:pPr>
            <a:r>
              <a:rPr lang="ja-JP" altLang="en-US" kern="100" dirty="0">
                <a:solidFill>
                  <a:srgbClr val="FF0000"/>
                </a:solidFill>
                <a:cs typeface="Times New Roman" panose="02020603050405020304" pitchFamily="18" charset="0"/>
              </a:rPr>
              <a:t>◎</a:t>
            </a:r>
            <a:r>
              <a:rPr lang="en-US" altLang="ja-JP" u="sng" kern="100" dirty="0">
                <a:solidFill>
                  <a:srgbClr val="FF0000"/>
                </a:solidFill>
                <a:cs typeface="Times New Roman" panose="02020603050405020304" pitchFamily="18" charset="0"/>
              </a:rPr>
              <a:t>『</a:t>
            </a:r>
            <a:r>
              <a:rPr lang="ja-JP" altLang="ja-JP" u="sng" kern="100" dirty="0">
                <a:solidFill>
                  <a:srgbClr val="FF0000"/>
                </a:solidFill>
                <a:effectLst/>
                <a:cs typeface="Times New Roman" panose="02020603050405020304" pitchFamily="18" charset="0"/>
              </a:rPr>
              <a:t>頻度</a:t>
            </a:r>
            <a:r>
              <a:rPr lang="en-US" altLang="ja-JP" u="sng" kern="100" dirty="0">
                <a:solidFill>
                  <a:srgbClr val="FF0000"/>
                </a:solidFill>
                <a:effectLst/>
                <a:cs typeface="Times New Roman" panose="02020603050405020304" pitchFamily="18" charset="0"/>
              </a:rPr>
              <a:t>』</a:t>
            </a:r>
            <a:r>
              <a:rPr lang="ja-JP" altLang="ja-JP" u="sng" kern="100" dirty="0">
                <a:effectLst/>
                <a:cs typeface="Times New Roman" panose="02020603050405020304" pitchFamily="18" charset="0"/>
              </a:rPr>
              <a:t>や</a:t>
            </a:r>
            <a:r>
              <a:rPr lang="en-US" altLang="ja-JP" u="sng" kern="100" dirty="0">
                <a:solidFill>
                  <a:srgbClr val="FF0000"/>
                </a:solidFill>
                <a:effectLst/>
                <a:cs typeface="Times New Roman" panose="02020603050405020304" pitchFamily="18" charset="0"/>
              </a:rPr>
              <a:t>『</a:t>
            </a:r>
            <a:r>
              <a:rPr lang="ja-JP" altLang="ja-JP" u="sng" kern="100" dirty="0">
                <a:solidFill>
                  <a:srgbClr val="FF0000"/>
                </a:solidFill>
                <a:effectLst/>
                <a:cs typeface="Times New Roman" panose="02020603050405020304" pitchFamily="18" charset="0"/>
              </a:rPr>
              <a:t>詳細な状況</a:t>
            </a:r>
            <a:r>
              <a:rPr lang="en-US" altLang="ja-JP" u="sng" kern="100" dirty="0">
                <a:solidFill>
                  <a:srgbClr val="FF0000"/>
                </a:solidFill>
                <a:effectLst/>
                <a:cs typeface="Times New Roman" panose="02020603050405020304" pitchFamily="18" charset="0"/>
              </a:rPr>
              <a:t>』</a:t>
            </a:r>
            <a:r>
              <a:rPr lang="ja-JP" altLang="ja-JP" u="sng" kern="100" dirty="0">
                <a:solidFill>
                  <a:srgbClr val="FF0000"/>
                </a:solidFill>
                <a:effectLst/>
                <a:cs typeface="Times New Roman" panose="02020603050405020304" pitchFamily="18" charset="0"/>
              </a:rPr>
              <a:t>を解りやすく</a:t>
            </a:r>
            <a:r>
              <a:rPr lang="ja-JP" altLang="ja-JP" kern="100" dirty="0">
                <a:effectLst/>
                <a:cs typeface="Times New Roman" panose="02020603050405020304" pitchFamily="18" charset="0"/>
              </a:rPr>
              <a:t>特記事項に記載する。</a:t>
            </a:r>
            <a:endParaRPr lang="en-US" altLang="ja-JP" kern="100" dirty="0">
              <a:effectLst/>
              <a:cs typeface="Times New Roman" panose="02020603050405020304" pitchFamily="18" charset="0"/>
            </a:endParaRPr>
          </a:p>
          <a:p>
            <a:pPr marL="0" indent="0" algn="just">
              <a:buNone/>
            </a:pPr>
            <a:r>
              <a:rPr lang="ja-JP" altLang="en-US" kern="100" dirty="0">
                <a:solidFill>
                  <a:srgbClr val="FF0000"/>
                </a:solidFill>
                <a:effectLst/>
                <a:cs typeface="Times New Roman" panose="02020603050405020304" pitchFamily="18" charset="0"/>
              </a:rPr>
              <a:t>➡</a:t>
            </a:r>
            <a:r>
              <a:rPr lang="ja-JP" altLang="en-US" kern="100" dirty="0">
                <a:effectLst/>
                <a:cs typeface="Times New Roman" panose="02020603050405020304" pitchFamily="18" charset="0"/>
              </a:rPr>
              <a:t>見たり聞いたりした</a:t>
            </a:r>
            <a:r>
              <a:rPr lang="ja-JP" altLang="ja-JP" u="sng" kern="100" dirty="0">
                <a:solidFill>
                  <a:srgbClr val="FF0000"/>
                </a:solidFill>
                <a:cs typeface="Times New Roman" panose="02020603050405020304" pitchFamily="18" charset="0"/>
              </a:rPr>
              <a:t>対象者の状況</a:t>
            </a:r>
            <a:r>
              <a:rPr lang="ja-JP" altLang="en-US" u="sng" kern="100" dirty="0">
                <a:solidFill>
                  <a:srgbClr val="FF0000"/>
                </a:solidFill>
                <a:cs typeface="Times New Roman" panose="02020603050405020304" pitchFamily="18" charset="0"/>
              </a:rPr>
              <a:t>が</a:t>
            </a:r>
            <a:r>
              <a:rPr lang="ja-JP" altLang="ja-JP" u="sng" kern="100" dirty="0">
                <a:solidFill>
                  <a:srgbClr val="FF0000"/>
                </a:solidFill>
                <a:cs typeface="Times New Roman" panose="02020603050405020304" pitchFamily="18" charset="0"/>
              </a:rPr>
              <a:t>イメージできるような書き方</a:t>
            </a:r>
            <a:r>
              <a:rPr lang="ja-JP" altLang="ja-JP" kern="100" dirty="0">
                <a:cs typeface="Times New Roman" panose="02020603050405020304" pitchFamily="18" charset="0"/>
              </a:rPr>
              <a:t>を意識する。</a:t>
            </a:r>
            <a:endParaRPr lang="en-US" altLang="ja-JP" kern="100" dirty="0">
              <a:cs typeface="Times New Roman" panose="02020603050405020304" pitchFamily="18" charset="0"/>
            </a:endParaRPr>
          </a:p>
          <a:p>
            <a:pPr marL="0" indent="0" algn="just">
              <a:buNone/>
            </a:pPr>
            <a:endParaRPr lang="en-US" altLang="ja-JP" sz="1200" kern="100" dirty="0">
              <a:solidFill>
                <a:srgbClr val="FF0000"/>
              </a:solidFill>
              <a:effectLst/>
              <a:cs typeface="Times New Roman" panose="02020603050405020304" pitchFamily="18" charset="0"/>
            </a:endParaRPr>
          </a:p>
          <a:p>
            <a:pPr marL="0" indent="0" algn="just">
              <a:buNone/>
            </a:pPr>
            <a:r>
              <a:rPr lang="ja-JP" altLang="ja-JP" kern="100" dirty="0">
                <a:solidFill>
                  <a:srgbClr val="FF0000"/>
                </a:solidFill>
                <a:effectLst/>
                <a:cs typeface="Times New Roman" panose="02020603050405020304" pitchFamily="18" charset="0"/>
              </a:rPr>
              <a:t>◎</a:t>
            </a:r>
            <a:r>
              <a:rPr lang="ja-JP" altLang="ja-JP" kern="100" dirty="0">
                <a:effectLst/>
                <a:cs typeface="Times New Roman" panose="02020603050405020304" pitchFamily="18" charset="0"/>
              </a:rPr>
              <a:t>判断に迷った場合は、</a:t>
            </a:r>
            <a:r>
              <a:rPr lang="ja-JP" altLang="ja-JP" u="sng" kern="100" dirty="0">
                <a:solidFill>
                  <a:srgbClr val="FF0000"/>
                </a:solidFill>
                <a:effectLst/>
                <a:cs typeface="Times New Roman" panose="02020603050405020304" pitchFamily="18" charset="0"/>
              </a:rPr>
              <a:t>特記事項に『迷った理由』『判断した根拠』</a:t>
            </a:r>
            <a:r>
              <a:rPr lang="ja-JP" altLang="ja-JP" kern="100" dirty="0">
                <a:solidFill>
                  <a:srgbClr val="FF0000"/>
                </a:solidFill>
                <a:effectLst/>
                <a:cs typeface="Times New Roman" panose="02020603050405020304" pitchFamily="18" charset="0"/>
              </a:rPr>
              <a:t>を書く。</a:t>
            </a:r>
            <a:endParaRPr lang="en-US" altLang="ja-JP" kern="100" dirty="0">
              <a:solidFill>
                <a:srgbClr val="FF0000"/>
              </a:solidFill>
              <a:cs typeface="Times New Roman" panose="02020603050405020304" pitchFamily="18" charset="0"/>
            </a:endParaRPr>
          </a:p>
          <a:p>
            <a:pPr marL="0" indent="0" algn="just">
              <a:buNone/>
            </a:pPr>
            <a:r>
              <a:rPr lang="ja-JP" altLang="en-US" sz="2000" kern="100" dirty="0">
                <a:effectLst/>
                <a:ea typeface="游ゴシック" panose="020B0400000000000000" pitchFamily="50" charset="-128"/>
                <a:cs typeface="Times New Roman" panose="02020603050405020304" pitchFamily="18" charset="0"/>
              </a:rPr>
              <a:t>　　</a:t>
            </a:r>
            <a:r>
              <a:rPr lang="ja-JP" altLang="ja-JP" sz="2000" kern="100" dirty="0">
                <a:effectLst/>
                <a:ea typeface="游ゴシック" panose="020B0400000000000000" pitchFamily="50" charset="-128"/>
                <a:cs typeface="Times New Roman" panose="02020603050405020304" pitchFamily="18" charset="0"/>
              </a:rPr>
              <a:t>※</a:t>
            </a:r>
            <a:r>
              <a:rPr lang="ja-JP" altLang="en-US" sz="2000" kern="100" dirty="0">
                <a:effectLst/>
                <a:ea typeface="游ゴシック" panose="020B0400000000000000" pitchFamily="50" charset="-128"/>
                <a:cs typeface="Times New Roman" panose="02020603050405020304" pitchFamily="18" charset="0"/>
              </a:rPr>
              <a:t>必要に応じ、</a:t>
            </a:r>
            <a:r>
              <a:rPr lang="ja-JP" altLang="ja-JP" sz="2000" kern="100" dirty="0">
                <a:effectLst/>
                <a:ea typeface="游ゴシック" panose="020B0400000000000000" pitchFamily="50" charset="-128"/>
                <a:cs typeface="Times New Roman" panose="02020603050405020304" pitchFamily="18" charset="0"/>
              </a:rPr>
              <a:t>家族や介護者、相談支援等の関係者からの</a:t>
            </a:r>
            <a:r>
              <a:rPr lang="ja-JP" altLang="ja-JP" sz="2000" kern="100" dirty="0">
                <a:solidFill>
                  <a:srgbClr val="FF0000"/>
                </a:solidFill>
                <a:effectLst/>
                <a:ea typeface="游ゴシック" panose="020B0400000000000000" pitchFamily="50" charset="-128"/>
                <a:cs typeface="Times New Roman" panose="02020603050405020304" pitchFamily="18" charset="0"/>
              </a:rPr>
              <a:t>情報収集</a:t>
            </a:r>
            <a:r>
              <a:rPr lang="ja-JP" altLang="en-US" sz="2000" kern="100" dirty="0">
                <a:effectLst/>
                <a:ea typeface="游ゴシック" panose="020B0400000000000000" pitchFamily="50" charset="-128"/>
                <a:cs typeface="Times New Roman" panose="02020603050405020304" pitchFamily="18" charset="0"/>
              </a:rPr>
              <a:t>及び</a:t>
            </a:r>
            <a:r>
              <a:rPr lang="ja-JP" altLang="ja-JP" sz="2000" kern="100" dirty="0">
                <a:solidFill>
                  <a:srgbClr val="FF0000"/>
                </a:solidFill>
                <a:effectLst/>
                <a:ea typeface="游ゴシック" panose="020B0400000000000000" pitchFamily="50" charset="-128"/>
                <a:cs typeface="Times New Roman" panose="02020603050405020304" pitchFamily="18" charset="0"/>
              </a:rPr>
              <a:t>記録の確認</a:t>
            </a:r>
            <a:r>
              <a:rPr lang="ja-JP" altLang="ja-JP" sz="2000" kern="100" dirty="0">
                <a:effectLst/>
                <a:ea typeface="游ゴシック" panose="020B0400000000000000" pitchFamily="50" charset="-128"/>
                <a:cs typeface="Times New Roman" panose="02020603050405020304" pitchFamily="18" charset="0"/>
              </a:rPr>
              <a:t>が必要。</a:t>
            </a:r>
            <a:endParaRPr lang="en-US" altLang="ja-JP" sz="2000" kern="100" dirty="0">
              <a:effectLst/>
              <a:ea typeface="游ゴシック" panose="020B0400000000000000" pitchFamily="50" charset="-128"/>
              <a:cs typeface="Times New Roman" panose="02020603050405020304" pitchFamily="18" charset="0"/>
            </a:endParaRPr>
          </a:p>
        </p:txBody>
      </p:sp>
      <p:sp>
        <p:nvSpPr>
          <p:cNvPr id="6" name="タイトル 1">
            <a:extLst>
              <a:ext uri="{FF2B5EF4-FFF2-40B4-BE49-F238E27FC236}">
                <a16:creationId xmlns:a16="http://schemas.microsoft.com/office/drawing/2014/main" id="{46383006-6482-4A08-9F8B-558ACBD0FFF6}"/>
              </a:ext>
            </a:extLst>
          </p:cNvPr>
          <p:cNvSpPr txBox="1">
            <a:spLocks/>
          </p:cNvSpPr>
          <p:nvPr/>
        </p:nvSpPr>
        <p:spPr>
          <a:xfrm>
            <a:off x="356923" y="265233"/>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特記事項　記入時のポイント</a:t>
            </a:r>
            <a:endParaRPr lang="ja-JP" altLang="en-US" sz="3200" dirty="0">
              <a:latin typeface="BIZ UDゴシック" panose="020B0400000000000000" pitchFamily="49" charset="-128"/>
              <a:ea typeface="BIZ UDゴシック" panose="020B0400000000000000" pitchFamily="49" charset="-128"/>
            </a:endParaRPr>
          </a:p>
        </p:txBody>
      </p:sp>
      <p:sp>
        <p:nvSpPr>
          <p:cNvPr id="5" name="スライド番号プレースホルダー 1">
            <a:extLst>
              <a:ext uri="{FF2B5EF4-FFF2-40B4-BE49-F238E27FC236}">
                <a16:creationId xmlns:a16="http://schemas.microsoft.com/office/drawing/2014/main" id="{052E10E8-C029-4FD6-88C9-6549DE287824}"/>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３５</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89176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4D4713CC-CE3E-234D-50EF-DC52B9858AA1}"/>
              </a:ext>
            </a:extLst>
          </p:cNvPr>
          <p:cNvSpPr>
            <a:spLocks noGrp="1"/>
          </p:cNvSpPr>
          <p:nvPr>
            <p:ph idx="1"/>
          </p:nvPr>
        </p:nvSpPr>
        <p:spPr>
          <a:xfrm>
            <a:off x="356923" y="1033451"/>
            <a:ext cx="11585196" cy="5650378"/>
          </a:xfrm>
        </p:spPr>
        <p:txBody>
          <a:bodyPr>
            <a:normAutofit/>
          </a:bodyPr>
          <a:lstStyle/>
          <a:p>
            <a:pPr marL="0" indent="0">
              <a:buNone/>
            </a:pPr>
            <a:r>
              <a:rPr lang="ja-JP" altLang="en-US" sz="2400" kern="100" dirty="0">
                <a:solidFill>
                  <a:srgbClr val="FF0000"/>
                </a:solidFill>
                <a:latin typeface="+mn-ea"/>
                <a:cs typeface="Times New Roman" panose="02020603050405020304" pitchFamily="18" charset="0"/>
              </a:rPr>
              <a:t>身体機能（麻痺や行為動作等）・支援者の状況・生活環境・生活状況</a:t>
            </a:r>
            <a:endParaRPr lang="en-US" altLang="ja-JP" sz="2400" kern="100" dirty="0">
              <a:solidFill>
                <a:srgbClr val="FF0000"/>
              </a:solidFill>
              <a:latin typeface="+mn-ea"/>
              <a:cs typeface="Times New Roman" panose="02020603050405020304" pitchFamily="18" charset="0"/>
            </a:endParaRPr>
          </a:p>
          <a:p>
            <a:pPr marL="0" indent="0">
              <a:buNone/>
            </a:pPr>
            <a:r>
              <a:rPr lang="ja-JP" altLang="en-US" sz="2400" kern="100" dirty="0">
                <a:solidFill>
                  <a:srgbClr val="FF0000"/>
                </a:solidFill>
                <a:latin typeface="+mn-ea"/>
                <a:cs typeface="Times New Roman" panose="02020603050405020304" pitchFamily="18" charset="0"/>
              </a:rPr>
              <a:t>福祉用具・服薬状況（作用・副作用）・日内変動の様子</a:t>
            </a:r>
            <a:r>
              <a:rPr lang="ja-JP" altLang="en-US" sz="2400" kern="100" dirty="0">
                <a:latin typeface="+mn-ea"/>
                <a:cs typeface="Times New Roman" panose="02020603050405020304" pitchFamily="18" charset="0"/>
              </a:rPr>
              <a:t>等を詳しく記載</a:t>
            </a:r>
            <a:endParaRPr lang="en-US" altLang="ja-JP" sz="2400" kern="100" dirty="0">
              <a:latin typeface="+mn-ea"/>
              <a:cs typeface="Times New Roman" panose="02020603050405020304" pitchFamily="18" charset="0"/>
            </a:endParaRPr>
          </a:p>
          <a:p>
            <a:pPr marL="0" indent="0">
              <a:lnSpc>
                <a:spcPct val="100000"/>
              </a:lnSpc>
              <a:buNone/>
            </a:pPr>
            <a:r>
              <a:rPr lang="ja-JP" altLang="en-US" sz="1800" dirty="0">
                <a:ea typeface="ＭＳ ゴシック" panose="020B0609070205080204" pitchFamily="49" charset="-128"/>
                <a:cs typeface="Times New Roman" panose="02020603050405020304" pitchFamily="18" charset="0"/>
              </a:rPr>
              <a:t>○</a:t>
            </a:r>
            <a:r>
              <a:rPr lang="ja-JP" altLang="ja-JP" sz="1800" dirty="0">
                <a:effectLst/>
                <a:ea typeface="ＭＳ ゴシック" panose="020B0609070205080204" pitchFamily="49" charset="-128"/>
                <a:cs typeface="Times New Roman" panose="02020603050405020304" pitchFamily="18" charset="0"/>
              </a:rPr>
              <a:t>知的障害があり、通い慣れた事業所や店舗には一人で外出できるが、その他の場所に一人で外出するこ</a:t>
            </a:r>
            <a:endParaRPr lang="en-US" altLang="ja-JP" sz="1800" dirty="0">
              <a:effectLst/>
              <a:ea typeface="ＭＳ ゴシック" panose="020B0609070205080204" pitchFamily="49" charset="-128"/>
              <a:cs typeface="Times New Roman" panose="02020603050405020304" pitchFamily="18" charset="0"/>
            </a:endParaRPr>
          </a:p>
          <a:p>
            <a:pPr marL="0" indent="0">
              <a:lnSpc>
                <a:spcPct val="100000"/>
              </a:lnSpc>
              <a:buNone/>
            </a:pPr>
            <a:r>
              <a:rPr lang="ja-JP" altLang="en-US" sz="1800" dirty="0">
                <a:ea typeface="ＭＳ ゴシック" panose="020B0609070205080204" pitchFamily="49" charset="-128"/>
                <a:cs typeface="Times New Roman" panose="02020603050405020304" pitchFamily="18" charset="0"/>
              </a:rPr>
              <a:t>　</a:t>
            </a:r>
            <a:r>
              <a:rPr lang="ja-JP" altLang="ja-JP" sz="1800" dirty="0">
                <a:effectLst/>
                <a:ea typeface="ＭＳ ゴシック" panose="020B0609070205080204" pitchFamily="49" charset="-128"/>
                <a:cs typeface="Times New Roman" panose="02020603050405020304" pitchFamily="18" charset="0"/>
              </a:rPr>
              <a:t>とができない。その為、同行や見守り</a:t>
            </a:r>
            <a:r>
              <a:rPr lang="ja-JP" altLang="en-US" sz="1800" dirty="0">
                <a:effectLst/>
                <a:ea typeface="ＭＳ ゴシック" panose="020B0609070205080204" pitchFamily="49" charset="-128"/>
                <a:cs typeface="Times New Roman" panose="02020603050405020304" pitchFamily="18" charset="0"/>
              </a:rPr>
              <a:t>や</a:t>
            </a:r>
            <a:r>
              <a:rPr lang="ja-JP" altLang="ja-JP" sz="1800" dirty="0">
                <a:effectLst/>
                <a:ea typeface="ＭＳ ゴシック" panose="020B0609070205080204" pitchFamily="49" charset="-128"/>
                <a:cs typeface="Times New Roman" panose="02020603050405020304" pitchFamily="18" charset="0"/>
              </a:rPr>
              <a:t>声かけ支援が必要。</a:t>
            </a:r>
            <a:endParaRPr lang="en-US" altLang="ja-JP" sz="1800" dirty="0">
              <a:effectLst/>
              <a:ea typeface="ＭＳ ゴシック" panose="020B0609070205080204" pitchFamily="49" charset="-128"/>
              <a:cs typeface="Times New Roman" panose="02020603050405020304" pitchFamily="18" charset="0"/>
            </a:endParaRPr>
          </a:p>
          <a:p>
            <a:pPr marL="0" indent="0">
              <a:lnSpc>
                <a:spcPct val="100000"/>
              </a:lnSpc>
              <a:buNone/>
            </a:pPr>
            <a:r>
              <a:rPr lang="ja-JP" altLang="en-US" sz="1800" dirty="0">
                <a:effectLst/>
                <a:ea typeface="ＭＳ ゴシック" panose="020B0609070205080204" pitchFamily="49" charset="-128"/>
                <a:cs typeface="Times New Roman" panose="02020603050405020304" pitchFamily="18" charset="0"/>
              </a:rPr>
              <a:t>○</a:t>
            </a:r>
            <a:r>
              <a:rPr lang="ja-JP" altLang="ja-JP" sz="1800" dirty="0">
                <a:effectLst/>
                <a:ea typeface="ＭＳ ゴシック" panose="020B0609070205080204" pitchFamily="49" charset="-128"/>
                <a:cs typeface="Times New Roman" panose="02020603050405020304" pitchFamily="18" charset="0"/>
              </a:rPr>
              <a:t>着脱は自分で出来るが、清潔観念が乏しく更衣の促がし等の声かけ支援が必要。</a:t>
            </a:r>
            <a:endParaRPr lang="en-US" altLang="ja-JP" sz="1800" dirty="0">
              <a:effectLst/>
              <a:ea typeface="ＭＳ ゴシック" panose="020B0609070205080204" pitchFamily="49" charset="-128"/>
              <a:cs typeface="Times New Roman" panose="02020603050405020304" pitchFamily="18" charset="0"/>
            </a:endParaRPr>
          </a:p>
          <a:p>
            <a:pPr marL="0" indent="0">
              <a:lnSpc>
                <a:spcPct val="100000"/>
              </a:lnSpc>
              <a:buNone/>
            </a:pPr>
            <a:r>
              <a:rPr lang="ja-JP" altLang="en-US" sz="1800" kern="100" dirty="0">
                <a:solidFill>
                  <a:srgbClr val="000000"/>
                </a:solidFill>
                <a:ea typeface="ＭＳ ゴシック" panose="020B0609070205080204" pitchFamily="49" charset="-128"/>
                <a:cs typeface="Times New Roman" panose="02020603050405020304" pitchFamily="18" charset="0"/>
              </a:rPr>
              <a:t>○（疾病）</a:t>
            </a:r>
            <a:r>
              <a:rPr lang="ja-JP" altLang="ja-JP" sz="1800" kern="100" dirty="0">
                <a:effectLst/>
                <a:ea typeface="ＭＳ ゴシック" panose="020B0609070205080204" pitchFamily="49" charset="-128"/>
                <a:cs typeface="Times New Roman" panose="02020603050405020304" pitchFamily="18" charset="0"/>
              </a:rPr>
              <a:t>により痛みが強い為、現在も鎮痛薬等複数の薬を内服しており、副作用で動作も緩慢。また、処方以外で鎮痛薬を服用しており薬に対して依存的。医師の指示も守らず過去に多量服薬の行為もある為、全面的な支援が必要。</a:t>
            </a:r>
            <a:endParaRPr lang="en-US" altLang="ja-JP" sz="1800" kern="100" dirty="0">
              <a:effectLst/>
              <a:ea typeface="ＭＳ ゴシック" panose="020B0609070205080204" pitchFamily="49" charset="-128"/>
              <a:cs typeface="Times New Roman" panose="02020603050405020304" pitchFamily="18" charset="0"/>
            </a:endParaRPr>
          </a:p>
          <a:p>
            <a:pPr marL="0" indent="0">
              <a:lnSpc>
                <a:spcPct val="100000"/>
              </a:lnSpc>
              <a:buNone/>
            </a:pPr>
            <a:r>
              <a:rPr lang="ja-JP" altLang="en-US" sz="1800" kern="100" dirty="0">
                <a:solidFill>
                  <a:srgbClr val="000000"/>
                </a:solidFill>
                <a:effectLst/>
                <a:ea typeface="ＭＳ ゴシック" panose="020B0609070205080204" pitchFamily="49" charset="-128"/>
                <a:cs typeface="Times New Roman" panose="02020603050405020304" pitchFamily="18" charset="0"/>
              </a:rPr>
              <a:t>○（障害）</a:t>
            </a:r>
            <a:r>
              <a:rPr lang="ja-JP" altLang="ja-JP" sz="1800" kern="100" dirty="0">
                <a:solidFill>
                  <a:srgbClr val="000000"/>
                </a:solidFill>
                <a:effectLst/>
                <a:ea typeface="ＭＳ ゴシック" panose="020B0609070205080204" pitchFamily="49" charset="-128"/>
                <a:cs typeface="Times New Roman" panose="02020603050405020304" pitchFamily="18" charset="0"/>
              </a:rPr>
              <a:t>と脳出血による右片麻痺あり。現在は寝たきり状態にて、自分の意志では移動ができないため、</a:t>
            </a:r>
            <a:endParaRPr lang="en-US" altLang="ja-JP" sz="1800" kern="100" dirty="0">
              <a:solidFill>
                <a:srgbClr val="000000"/>
              </a:solidFill>
              <a:effectLst/>
              <a:ea typeface="ＭＳ ゴシック" panose="020B0609070205080204" pitchFamily="49" charset="-128"/>
              <a:cs typeface="Times New Roman" panose="02020603050405020304" pitchFamily="18" charset="0"/>
            </a:endParaRPr>
          </a:p>
          <a:p>
            <a:pPr marL="0" indent="0">
              <a:lnSpc>
                <a:spcPct val="100000"/>
              </a:lnSpc>
              <a:buNone/>
            </a:pPr>
            <a:r>
              <a:rPr lang="ja-JP" altLang="en-US" sz="1800" kern="100" dirty="0">
                <a:solidFill>
                  <a:srgbClr val="000000"/>
                </a:solidFill>
                <a:ea typeface="ＭＳ ゴシック" panose="020B0609070205080204" pitchFamily="49" charset="-128"/>
                <a:cs typeface="Times New Roman" panose="02020603050405020304" pitchFamily="18" charset="0"/>
              </a:rPr>
              <a:t>　</a:t>
            </a:r>
            <a:r>
              <a:rPr lang="ja-JP" altLang="ja-JP" sz="1800" kern="100" dirty="0">
                <a:solidFill>
                  <a:srgbClr val="000000"/>
                </a:solidFill>
                <a:effectLst/>
                <a:ea typeface="ＭＳ ゴシック" panose="020B0609070205080204" pitchFamily="49" charset="-128"/>
                <a:cs typeface="Times New Roman" panose="02020603050405020304" pitchFamily="18" charset="0"/>
              </a:rPr>
              <a:t>リクライニング車椅子を使用し、ヘルパーにて行っている。</a:t>
            </a:r>
            <a:endParaRPr lang="en-US" altLang="ja-JP" sz="1800" kern="100" dirty="0">
              <a:solidFill>
                <a:srgbClr val="000000"/>
              </a:solidFill>
              <a:effectLst/>
              <a:ea typeface="ＭＳ ゴシック" panose="020B0609070205080204" pitchFamily="49" charset="-128"/>
              <a:cs typeface="Times New Roman" panose="02020603050405020304" pitchFamily="18" charset="0"/>
            </a:endParaRPr>
          </a:p>
          <a:p>
            <a:pPr marL="0" indent="0" algn="just">
              <a:lnSpc>
                <a:spcPct val="100000"/>
              </a:lnSpc>
              <a:buNone/>
            </a:pPr>
            <a:r>
              <a:rPr lang="ja-JP" altLang="en-US" sz="1800" kern="100" dirty="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〇</a:t>
            </a:r>
            <a:r>
              <a:rPr lang="ja-JP" altLang="ja-JP" sz="1800" kern="100" dirty="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一連の行為の目的や内容を理解しておらず、自身で行う事もできない為、支援者による全面的な支援が</a:t>
            </a:r>
            <a:endParaRPr lang="en-US" altLang="ja-JP" sz="1800"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endParaRPr>
          </a:p>
          <a:p>
            <a:pPr marL="0" indent="0" algn="just">
              <a:lnSpc>
                <a:spcPct val="100000"/>
              </a:lnSpc>
              <a:buNone/>
            </a:pPr>
            <a:r>
              <a:rPr lang="ja-JP" altLang="en-US" sz="1800" kern="10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　</a:t>
            </a:r>
            <a:r>
              <a:rPr lang="ja-JP" altLang="ja-JP" sz="1800" kern="100" dirty="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必要。</a:t>
            </a:r>
            <a:r>
              <a:rPr lang="ja-JP" altLang="ja-JP" sz="1800" kern="100" dirty="0">
                <a:solidFill>
                  <a:srgbClr val="000000"/>
                </a:solidFill>
                <a:effectLst/>
                <a:ea typeface="ＭＳ ゴシック" panose="020B0609070205080204" pitchFamily="49" charset="-128"/>
                <a:cs typeface="Times New Roman" panose="02020603050405020304" pitchFamily="18" charset="0"/>
              </a:rPr>
              <a:t>自宅・単身の場合も同様。</a:t>
            </a:r>
            <a:endParaRPr lang="en-US" altLang="ja-JP" sz="1800" kern="100" dirty="0">
              <a:solidFill>
                <a:srgbClr val="000000"/>
              </a:solidFill>
              <a:effectLst/>
              <a:ea typeface="ＭＳ ゴシック" panose="020B0609070205080204" pitchFamily="49" charset="-128"/>
              <a:cs typeface="Times New Roman" panose="02020603050405020304" pitchFamily="18" charset="0"/>
            </a:endParaRPr>
          </a:p>
          <a:p>
            <a:pPr marL="0" indent="0" algn="just">
              <a:lnSpc>
                <a:spcPct val="100000"/>
              </a:lnSpc>
              <a:buNone/>
            </a:pPr>
            <a:r>
              <a:rPr lang="ja-JP" altLang="en-US" sz="1800" kern="100" dirty="0">
                <a:solidFill>
                  <a:srgbClr val="000000"/>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800" dirty="0">
                <a:effectLst/>
                <a:ea typeface="ＭＳ ゴシック" panose="020B0609070205080204" pitchFamily="49" charset="-128"/>
                <a:cs typeface="Times New Roman" panose="02020603050405020304" pitchFamily="18" charset="0"/>
              </a:rPr>
              <a:t>くも膜下出血後遺症により右麻痺があり、肘掛けや柵等に掴まりながら行っている。右麻痺や両下肢の</a:t>
            </a:r>
            <a:endParaRPr lang="en-US" altLang="ja-JP" sz="1800" dirty="0">
              <a:effectLst/>
              <a:ea typeface="ＭＳ ゴシック" panose="020B0609070205080204" pitchFamily="49" charset="-128"/>
              <a:cs typeface="Times New Roman" panose="02020603050405020304" pitchFamily="18" charset="0"/>
            </a:endParaRPr>
          </a:p>
          <a:p>
            <a:pPr marL="0" indent="0" algn="just">
              <a:lnSpc>
                <a:spcPct val="100000"/>
              </a:lnSpc>
              <a:buNone/>
            </a:pPr>
            <a:r>
              <a:rPr lang="ja-JP" altLang="en-US" sz="1800" dirty="0">
                <a:effectLst/>
                <a:ea typeface="ＭＳ ゴシック" panose="020B0609070205080204" pitchFamily="49" charset="-128"/>
                <a:cs typeface="Times New Roman" panose="02020603050405020304" pitchFamily="18" charset="0"/>
              </a:rPr>
              <a:t>　</a:t>
            </a:r>
            <a:r>
              <a:rPr lang="ja-JP" altLang="ja-JP" sz="1800" dirty="0">
                <a:effectLst/>
                <a:ea typeface="ＭＳ ゴシック" panose="020B0609070205080204" pitchFamily="49" charset="-128"/>
                <a:cs typeface="Times New Roman" panose="02020603050405020304" pitchFamily="18" charset="0"/>
              </a:rPr>
              <a:t>強い浮腫により、バランスを崩し転倒の危険性がある。</a:t>
            </a:r>
            <a:endParaRPr lang="en-US" altLang="ja-JP" sz="18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4" name="タイトル 1">
            <a:extLst>
              <a:ext uri="{FF2B5EF4-FFF2-40B4-BE49-F238E27FC236}">
                <a16:creationId xmlns:a16="http://schemas.microsoft.com/office/drawing/2014/main" id="{59387994-73FF-4690-B8ED-C0E1807CD1CC}"/>
              </a:ext>
            </a:extLst>
          </p:cNvPr>
          <p:cNvSpPr txBox="1">
            <a:spLocks/>
          </p:cNvSpPr>
          <p:nvPr/>
        </p:nvSpPr>
        <p:spPr>
          <a:xfrm>
            <a:off x="356923" y="265233"/>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記載内容例</a:t>
            </a:r>
            <a:endParaRPr lang="ja-JP" altLang="en-US" sz="3200" dirty="0">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EC664548-ED76-45C5-B6B2-EDE84ABBD75D}"/>
              </a:ext>
            </a:extLst>
          </p:cNvPr>
          <p:cNvSpPr/>
          <p:nvPr/>
        </p:nvSpPr>
        <p:spPr>
          <a:xfrm>
            <a:off x="356922" y="984069"/>
            <a:ext cx="11321271" cy="966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スライド番号プレースホルダー 1">
            <a:extLst>
              <a:ext uri="{FF2B5EF4-FFF2-40B4-BE49-F238E27FC236}">
                <a16:creationId xmlns:a16="http://schemas.microsoft.com/office/drawing/2014/main" id="{9BAA8732-9079-4537-87BE-347C226D49C6}"/>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３６</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80768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B81AACE-4F41-2AC1-B445-6388E5990DFA}"/>
              </a:ext>
            </a:extLst>
          </p:cNvPr>
          <p:cNvSpPr>
            <a:spLocks noGrp="1"/>
          </p:cNvSpPr>
          <p:nvPr>
            <p:ph idx="1"/>
          </p:nvPr>
        </p:nvSpPr>
        <p:spPr>
          <a:xfrm>
            <a:off x="486032" y="1159971"/>
            <a:ext cx="11219935" cy="5566761"/>
          </a:xfrm>
        </p:spPr>
        <p:txBody>
          <a:bodyPr>
            <a:normAutofit fontScale="92500" lnSpcReduction="10000"/>
          </a:bodyPr>
          <a:lstStyle/>
          <a:p>
            <a:pPr marL="0" indent="0" algn="just">
              <a:buNone/>
            </a:pPr>
            <a:r>
              <a:rPr lang="ja-JP" altLang="en-US" kern="100" dirty="0">
                <a:effectLst/>
                <a:ea typeface="游ゴシック" panose="020B0400000000000000" pitchFamily="50" charset="-128"/>
                <a:cs typeface="Times New Roman" panose="02020603050405020304" pitchFamily="18" charset="0"/>
              </a:rPr>
              <a:t>○</a:t>
            </a:r>
            <a:r>
              <a:rPr lang="ja-JP" altLang="ja-JP" kern="100" dirty="0">
                <a:effectLst/>
                <a:ea typeface="游ゴシック" panose="020B0400000000000000" pitchFamily="50" charset="-128"/>
                <a:cs typeface="Times New Roman" panose="02020603050405020304" pitchFamily="18" charset="0"/>
              </a:rPr>
              <a:t>調査対象者や家族に配慮</a:t>
            </a:r>
            <a:r>
              <a:rPr lang="ja-JP" altLang="en-US" kern="100" dirty="0">
                <a:effectLst/>
                <a:ea typeface="游ゴシック" panose="020B0400000000000000" pitchFamily="50" charset="-128"/>
                <a:cs typeface="Times New Roman" panose="02020603050405020304" pitchFamily="18" charset="0"/>
              </a:rPr>
              <a:t>（調査時間・落ち着いた場所・尋ね方等）</a:t>
            </a:r>
            <a:r>
              <a:rPr lang="ja-JP" altLang="ja-JP" kern="100" dirty="0">
                <a:effectLst/>
                <a:ea typeface="游ゴシック" panose="020B0400000000000000" pitchFamily="50" charset="-128"/>
                <a:cs typeface="Times New Roman" panose="02020603050405020304" pitchFamily="18" charset="0"/>
              </a:rPr>
              <a:t>した</a:t>
            </a:r>
            <a:endParaRPr lang="en-US" altLang="ja-JP" kern="100" dirty="0">
              <a:effectLst/>
              <a:ea typeface="游ゴシック" panose="020B0400000000000000" pitchFamily="50" charset="-128"/>
              <a:cs typeface="Times New Roman" panose="02020603050405020304" pitchFamily="18" charset="0"/>
            </a:endParaRPr>
          </a:p>
          <a:p>
            <a:pPr marL="0" indent="0" algn="just">
              <a:buNone/>
            </a:pPr>
            <a:r>
              <a:rPr lang="ja-JP" altLang="en-US" kern="100" dirty="0">
                <a:effectLst/>
                <a:ea typeface="游ゴシック" panose="020B0400000000000000" pitchFamily="50" charset="-128"/>
                <a:cs typeface="Times New Roman" panose="02020603050405020304" pitchFamily="18" charset="0"/>
              </a:rPr>
              <a:t>　</a:t>
            </a:r>
            <a:r>
              <a:rPr lang="ja-JP" altLang="ja-JP" kern="100" dirty="0">
                <a:effectLst/>
                <a:ea typeface="游ゴシック" panose="020B0400000000000000" pitchFamily="50" charset="-128"/>
                <a:cs typeface="Times New Roman" panose="02020603050405020304" pitchFamily="18" charset="0"/>
              </a:rPr>
              <a:t>聞き取りを心がける</a:t>
            </a:r>
            <a:r>
              <a:rPr lang="ja-JP" altLang="en-US" kern="100" dirty="0">
                <a:effectLst/>
                <a:ea typeface="游ゴシック" panose="020B0400000000000000" pitchFamily="50" charset="-128"/>
                <a:cs typeface="Times New Roman" panose="02020603050405020304" pitchFamily="18" charset="0"/>
              </a:rPr>
              <a:t>。</a:t>
            </a:r>
            <a:endParaRPr lang="ja-JP" altLang="ja-JP" kern="100" dirty="0">
              <a:effectLst/>
              <a:ea typeface="游ゴシック" panose="020B0400000000000000" pitchFamily="50" charset="-128"/>
              <a:cs typeface="Times New Roman" panose="02020603050405020304" pitchFamily="18" charset="0"/>
            </a:endParaRPr>
          </a:p>
          <a:p>
            <a:pPr marL="0" indent="0" algn="just">
              <a:buNone/>
            </a:pPr>
            <a:endParaRPr lang="en-US" altLang="ja-JP" sz="1100" kern="100" dirty="0">
              <a:ea typeface="游ゴシック" panose="020B0400000000000000" pitchFamily="50" charset="-128"/>
              <a:cs typeface="Times New Roman" panose="02020603050405020304" pitchFamily="18" charset="0"/>
            </a:endParaRPr>
          </a:p>
          <a:p>
            <a:pPr marL="0" indent="0" algn="just">
              <a:buNone/>
            </a:pPr>
            <a:r>
              <a:rPr lang="ja-JP" altLang="en-US" kern="100" dirty="0">
                <a:ea typeface="游ゴシック" panose="020B0400000000000000" pitchFamily="50" charset="-128"/>
                <a:cs typeface="Times New Roman" panose="02020603050405020304" pitchFamily="18" charset="0"/>
              </a:rPr>
              <a:t>○</a:t>
            </a:r>
            <a:r>
              <a:rPr lang="ja-JP" altLang="ja-JP" kern="100" dirty="0">
                <a:effectLst/>
                <a:ea typeface="游ゴシック" panose="020B0400000000000000" pitchFamily="50" charset="-128"/>
                <a:cs typeface="Times New Roman" panose="02020603050405020304" pitchFamily="18" charset="0"/>
              </a:rPr>
              <a:t>判断に迷ったときは「ハンドブック」</a:t>
            </a:r>
            <a:r>
              <a:rPr lang="ja-JP" altLang="en-US" kern="100" dirty="0">
                <a:effectLst/>
                <a:ea typeface="游ゴシック" panose="020B0400000000000000" pitchFamily="50" charset="-128"/>
                <a:cs typeface="Times New Roman" panose="02020603050405020304" pitchFamily="18" charset="0"/>
              </a:rPr>
              <a:t>や「Ｑ＆Ａ」</a:t>
            </a:r>
            <a:r>
              <a:rPr lang="ja-JP" altLang="en-US" sz="2200" u="sng" kern="100" dirty="0">
                <a:solidFill>
                  <a:srgbClr val="FF0000"/>
                </a:solidFill>
                <a:cs typeface="Times New Roman" panose="02020603050405020304" pitchFamily="18" charset="0"/>
              </a:rPr>
              <a:t>（①Ｈ</a:t>
            </a:r>
            <a:r>
              <a:rPr lang="en-US" altLang="ja-JP" sz="2200" u="sng" kern="100" dirty="0">
                <a:solidFill>
                  <a:srgbClr val="FF0000"/>
                </a:solidFill>
                <a:cs typeface="Times New Roman" panose="02020603050405020304" pitchFamily="18" charset="0"/>
              </a:rPr>
              <a:t>26.11</a:t>
            </a:r>
            <a:r>
              <a:rPr lang="ja-JP" altLang="en-US" sz="2200" u="sng" kern="100" dirty="0">
                <a:solidFill>
                  <a:srgbClr val="FF0000"/>
                </a:solidFill>
                <a:cs typeface="Times New Roman" panose="02020603050405020304" pitchFamily="18" charset="0"/>
              </a:rPr>
              <a:t>　②Ｒ</a:t>
            </a:r>
            <a:r>
              <a:rPr lang="en-US" altLang="ja-JP" sz="2200" u="sng" kern="100" dirty="0">
                <a:solidFill>
                  <a:srgbClr val="FF0000"/>
                </a:solidFill>
                <a:cs typeface="Times New Roman" panose="02020603050405020304" pitchFamily="18" charset="0"/>
              </a:rPr>
              <a:t>6.3</a:t>
            </a:r>
            <a:r>
              <a:rPr lang="ja-JP" altLang="en-US" sz="2200" u="sng" kern="100" dirty="0">
                <a:solidFill>
                  <a:srgbClr val="FF0000"/>
                </a:solidFill>
                <a:cs typeface="Times New Roman" panose="02020603050405020304" pitchFamily="18" charset="0"/>
              </a:rPr>
              <a:t>）</a:t>
            </a:r>
            <a:r>
              <a:rPr lang="ja-JP" altLang="en-US" kern="100" dirty="0">
                <a:effectLst/>
                <a:ea typeface="游ゴシック" panose="020B0400000000000000" pitchFamily="50" charset="-128"/>
                <a:cs typeface="Times New Roman" panose="02020603050405020304" pitchFamily="18" charset="0"/>
              </a:rPr>
              <a:t>を必ず</a:t>
            </a:r>
            <a:r>
              <a:rPr lang="ja-JP" altLang="ja-JP" kern="100" dirty="0">
                <a:effectLst/>
                <a:ea typeface="游ゴシック" panose="020B0400000000000000" pitchFamily="50" charset="-128"/>
                <a:cs typeface="Times New Roman" panose="02020603050405020304" pitchFamily="18" charset="0"/>
              </a:rPr>
              <a:t>確認</a:t>
            </a:r>
            <a:r>
              <a:rPr lang="ja-JP" altLang="en-US" kern="100" dirty="0">
                <a:effectLst/>
                <a:ea typeface="游ゴシック" panose="020B0400000000000000" pitchFamily="50" charset="-128"/>
                <a:cs typeface="Times New Roman" panose="02020603050405020304" pitchFamily="18" charset="0"/>
              </a:rPr>
              <a:t>。</a:t>
            </a:r>
            <a:endParaRPr lang="en-US" altLang="ja-JP" kern="100" dirty="0">
              <a:effectLst/>
              <a:ea typeface="游ゴシック" panose="020B0400000000000000" pitchFamily="50" charset="-128"/>
              <a:cs typeface="Times New Roman" panose="02020603050405020304" pitchFamily="18" charset="0"/>
            </a:endParaRPr>
          </a:p>
          <a:p>
            <a:pPr marL="0" indent="0" algn="just">
              <a:buNone/>
            </a:pPr>
            <a:r>
              <a:rPr lang="en-US" altLang="ja-JP" kern="100" dirty="0">
                <a:solidFill>
                  <a:srgbClr val="FF0000"/>
                </a:solidFill>
                <a:effectLst/>
                <a:ea typeface="游ゴシック" panose="020B0400000000000000" pitchFamily="50" charset="-128"/>
                <a:cs typeface="Times New Roman" panose="02020603050405020304" pitchFamily="18" charset="0"/>
              </a:rPr>
              <a:t>『</a:t>
            </a:r>
            <a:r>
              <a:rPr lang="ja-JP" altLang="en-US" kern="100" dirty="0">
                <a:solidFill>
                  <a:srgbClr val="FF0000"/>
                </a:solidFill>
                <a:effectLst/>
                <a:ea typeface="游ゴシック" panose="020B0400000000000000" pitchFamily="50" charset="-128"/>
                <a:cs typeface="Times New Roman" panose="02020603050405020304" pitchFamily="18" charset="0"/>
              </a:rPr>
              <a:t>～の理由</a:t>
            </a:r>
            <a:r>
              <a:rPr lang="ja-JP" altLang="en-US" kern="100" dirty="0">
                <a:solidFill>
                  <a:srgbClr val="FF0000"/>
                </a:solidFill>
                <a:ea typeface="游ゴシック" panose="020B0400000000000000" pitchFamily="50" charset="-128"/>
                <a:cs typeface="Times New Roman" panose="02020603050405020304" pitchFamily="18" charset="0"/>
              </a:rPr>
              <a:t>で</a:t>
            </a:r>
            <a:r>
              <a:rPr lang="ja-JP" altLang="en-US" kern="100" dirty="0">
                <a:solidFill>
                  <a:srgbClr val="FF0000"/>
                </a:solidFill>
                <a:effectLst/>
                <a:ea typeface="游ゴシック" panose="020B0400000000000000" pitchFamily="50" charset="-128"/>
                <a:cs typeface="Times New Roman" panose="02020603050405020304" pitchFamily="18" charset="0"/>
              </a:rPr>
              <a:t>判断に迷った</a:t>
            </a:r>
            <a:r>
              <a:rPr lang="en-US" altLang="ja-JP" kern="100" dirty="0">
                <a:solidFill>
                  <a:srgbClr val="FF0000"/>
                </a:solidFill>
                <a:effectLst/>
                <a:ea typeface="游ゴシック" panose="020B0400000000000000" pitchFamily="50" charset="-128"/>
                <a:cs typeface="Times New Roman" panose="02020603050405020304" pitchFamily="18" charset="0"/>
              </a:rPr>
              <a:t>』</a:t>
            </a:r>
            <a:r>
              <a:rPr lang="ja-JP" altLang="en-US" kern="100" dirty="0">
                <a:solidFill>
                  <a:srgbClr val="FF0000"/>
                </a:solidFill>
                <a:effectLst/>
                <a:ea typeface="游ゴシック" panose="020B0400000000000000" pitchFamily="50" charset="-128"/>
                <a:cs typeface="Times New Roman" panose="02020603050405020304" pitchFamily="18" charset="0"/>
              </a:rPr>
              <a:t>と記載しても</a:t>
            </a:r>
            <a:r>
              <a:rPr lang="en-US" altLang="ja-JP" kern="100" dirty="0">
                <a:solidFill>
                  <a:srgbClr val="FF0000"/>
                </a:solidFill>
                <a:effectLst/>
                <a:ea typeface="游ゴシック" panose="020B0400000000000000" pitchFamily="50" charset="-128"/>
                <a:cs typeface="Times New Roman" panose="02020603050405020304" pitchFamily="18" charset="0"/>
              </a:rPr>
              <a:t>OK</a:t>
            </a:r>
            <a:r>
              <a:rPr lang="ja-JP" altLang="en-US" kern="100" dirty="0">
                <a:solidFill>
                  <a:srgbClr val="FF0000"/>
                </a:solidFill>
                <a:effectLst/>
                <a:ea typeface="游ゴシック" panose="020B0400000000000000" pitchFamily="50" charset="-128"/>
                <a:cs typeface="Times New Roman" panose="02020603050405020304" pitchFamily="18" charset="0"/>
              </a:rPr>
              <a:t>。</a:t>
            </a:r>
            <a:endParaRPr lang="ja-JP" altLang="ja-JP" kern="100" dirty="0">
              <a:solidFill>
                <a:srgbClr val="FF0000"/>
              </a:solidFill>
              <a:effectLst/>
              <a:ea typeface="游ゴシック" panose="020B0400000000000000" pitchFamily="50" charset="-128"/>
              <a:cs typeface="Times New Roman" panose="02020603050405020304" pitchFamily="18" charset="0"/>
            </a:endParaRPr>
          </a:p>
          <a:p>
            <a:pPr marL="0" indent="0" algn="just">
              <a:buNone/>
            </a:pPr>
            <a:r>
              <a:rPr lang="ja-JP" altLang="en-US" kern="100" dirty="0">
                <a:ea typeface="游ゴシック" panose="020B0400000000000000" pitchFamily="50" charset="-128"/>
                <a:cs typeface="Times New Roman" panose="02020603050405020304" pitchFamily="18" charset="0"/>
              </a:rPr>
              <a:t>○</a:t>
            </a:r>
            <a:r>
              <a:rPr lang="ja-JP" altLang="ja-JP" kern="100" dirty="0">
                <a:effectLst/>
                <a:ea typeface="游ゴシック" panose="020B0400000000000000" pitchFamily="50" charset="-128"/>
                <a:cs typeface="Times New Roman" panose="02020603050405020304" pitchFamily="18" charset="0"/>
              </a:rPr>
              <a:t>本人や家族の</a:t>
            </a:r>
            <a:r>
              <a:rPr lang="ja-JP" altLang="en-US" kern="100" dirty="0">
                <a:effectLst/>
                <a:ea typeface="游ゴシック" panose="020B0400000000000000" pitchFamily="50" charset="-128"/>
                <a:cs typeface="Times New Roman" panose="02020603050405020304" pitchFamily="18" charset="0"/>
              </a:rPr>
              <a:t>話し</a:t>
            </a:r>
            <a:r>
              <a:rPr lang="ja-JP" altLang="ja-JP" kern="100" dirty="0">
                <a:effectLst/>
                <a:ea typeface="游ゴシック" panose="020B0400000000000000" pitchFamily="50" charset="-128"/>
                <a:cs typeface="Times New Roman" panose="02020603050405020304" pitchFamily="18" charset="0"/>
              </a:rPr>
              <a:t>を信じる事も大切だ</a:t>
            </a:r>
            <a:r>
              <a:rPr lang="ja-JP" altLang="ja-JP" kern="100" dirty="0">
                <a:ea typeface="游ゴシック" panose="020B0400000000000000" pitchFamily="50" charset="-128"/>
                <a:cs typeface="Times New Roman" panose="02020603050405020304" pitchFamily="18" charset="0"/>
              </a:rPr>
              <a:t>が、可能な行為は安全に配慮しな</a:t>
            </a:r>
            <a:endParaRPr lang="en-US" altLang="ja-JP" kern="100" dirty="0">
              <a:ea typeface="游ゴシック" panose="020B0400000000000000" pitchFamily="50" charset="-128"/>
              <a:cs typeface="Times New Roman" panose="02020603050405020304" pitchFamily="18" charset="0"/>
            </a:endParaRPr>
          </a:p>
          <a:p>
            <a:pPr marL="0" indent="0" algn="just">
              <a:buNone/>
            </a:pPr>
            <a:r>
              <a:rPr lang="ja-JP" altLang="en-US" kern="100" dirty="0">
                <a:ea typeface="游ゴシック" panose="020B0400000000000000" pitchFamily="50" charset="-128"/>
                <a:cs typeface="Times New Roman" panose="02020603050405020304" pitchFamily="18" charset="0"/>
              </a:rPr>
              <a:t>　</a:t>
            </a:r>
            <a:r>
              <a:rPr lang="ja-JP" altLang="ja-JP" kern="100" dirty="0">
                <a:ea typeface="游ゴシック" panose="020B0400000000000000" pitchFamily="50" charset="-128"/>
                <a:cs typeface="Times New Roman" panose="02020603050405020304" pitchFamily="18" charset="0"/>
              </a:rPr>
              <a:t>がら行ってもら</a:t>
            </a:r>
            <a:r>
              <a:rPr lang="ja-JP" altLang="en-US" kern="100" dirty="0">
                <a:ea typeface="游ゴシック" panose="020B0400000000000000" pitchFamily="50" charset="-128"/>
                <a:cs typeface="Times New Roman" panose="02020603050405020304" pitchFamily="18" charset="0"/>
              </a:rPr>
              <a:t>ったり、</a:t>
            </a:r>
            <a:r>
              <a:rPr lang="ja-JP" altLang="ja-JP" kern="100" dirty="0">
                <a:ea typeface="游ゴシック" panose="020B0400000000000000" pitchFamily="50" charset="-128"/>
                <a:cs typeface="Times New Roman" panose="02020603050405020304" pitchFamily="18" charset="0"/>
              </a:rPr>
              <a:t>実際</a:t>
            </a:r>
            <a:r>
              <a:rPr lang="ja-JP" altLang="ja-JP" kern="100" dirty="0">
                <a:effectLst/>
                <a:ea typeface="游ゴシック" panose="020B0400000000000000" pitchFamily="50" charset="-128"/>
                <a:cs typeface="Times New Roman" panose="02020603050405020304" pitchFamily="18" charset="0"/>
              </a:rPr>
              <a:t>に住環境や福祉用具を確認</a:t>
            </a:r>
            <a:r>
              <a:rPr lang="ja-JP" altLang="en-US" kern="100" dirty="0">
                <a:effectLst/>
                <a:ea typeface="游ゴシック" panose="020B0400000000000000" pitchFamily="50" charset="-128"/>
                <a:cs typeface="Times New Roman" panose="02020603050405020304" pitchFamily="18" charset="0"/>
              </a:rPr>
              <a:t>する</a:t>
            </a:r>
            <a:r>
              <a:rPr lang="ja-JP" altLang="ja-JP" kern="100" dirty="0">
                <a:effectLst/>
                <a:ea typeface="游ゴシック" panose="020B0400000000000000" pitchFamily="50" charset="-128"/>
                <a:cs typeface="Times New Roman" panose="02020603050405020304" pitchFamily="18" charset="0"/>
              </a:rPr>
              <a:t>等して、特</a:t>
            </a:r>
            <a:endParaRPr lang="en-US" altLang="ja-JP" kern="100" dirty="0">
              <a:effectLst/>
              <a:ea typeface="游ゴシック" panose="020B0400000000000000" pitchFamily="50" charset="-128"/>
              <a:cs typeface="Times New Roman" panose="02020603050405020304" pitchFamily="18" charset="0"/>
            </a:endParaRPr>
          </a:p>
          <a:p>
            <a:pPr marL="0" indent="0" algn="just">
              <a:buNone/>
            </a:pPr>
            <a:r>
              <a:rPr lang="ja-JP" altLang="en-US" kern="100" dirty="0">
                <a:effectLst/>
                <a:ea typeface="游ゴシック" panose="020B0400000000000000" pitchFamily="50" charset="-128"/>
                <a:cs typeface="Times New Roman" panose="02020603050405020304" pitchFamily="18" charset="0"/>
              </a:rPr>
              <a:t>　</a:t>
            </a:r>
            <a:r>
              <a:rPr lang="ja-JP" altLang="ja-JP" kern="100" dirty="0">
                <a:effectLst/>
                <a:ea typeface="游ゴシック" panose="020B0400000000000000" pitchFamily="50" charset="-128"/>
                <a:cs typeface="Times New Roman" panose="02020603050405020304" pitchFamily="18" charset="0"/>
              </a:rPr>
              <a:t>記に記載する事も大切</a:t>
            </a:r>
            <a:r>
              <a:rPr lang="ja-JP" altLang="en-US" kern="100" dirty="0">
                <a:effectLst/>
                <a:ea typeface="游ゴシック" panose="020B0400000000000000" pitchFamily="50" charset="-128"/>
                <a:cs typeface="Times New Roman" panose="02020603050405020304" pitchFamily="18" charset="0"/>
              </a:rPr>
              <a:t>。</a:t>
            </a:r>
            <a:endParaRPr lang="en-US" altLang="ja-JP" kern="100" dirty="0">
              <a:effectLst/>
              <a:ea typeface="游ゴシック" panose="020B0400000000000000" pitchFamily="50" charset="-128"/>
              <a:cs typeface="Times New Roman" panose="02020603050405020304" pitchFamily="18" charset="0"/>
            </a:endParaRPr>
          </a:p>
          <a:p>
            <a:pPr marL="0" indent="0" algn="just">
              <a:buNone/>
            </a:pPr>
            <a:endParaRPr lang="en-US" altLang="ja-JP" sz="1050" kern="100" dirty="0">
              <a:ea typeface="游ゴシック" panose="020B0400000000000000" pitchFamily="50" charset="-128"/>
              <a:cs typeface="Times New Roman" panose="02020603050405020304" pitchFamily="18" charset="0"/>
            </a:endParaRPr>
          </a:p>
          <a:p>
            <a:pPr marL="0" indent="0" algn="just">
              <a:buNone/>
            </a:pPr>
            <a:r>
              <a:rPr lang="ja-JP" altLang="en-US" kern="100" dirty="0">
                <a:solidFill>
                  <a:srgbClr val="FF0000"/>
                </a:solidFill>
                <a:effectLst/>
                <a:ea typeface="游ゴシック" panose="020B0400000000000000" pitchFamily="50" charset="-128"/>
                <a:cs typeface="Times New Roman" panose="02020603050405020304" pitchFamily="18" charset="0"/>
              </a:rPr>
              <a:t>◎ポイントを整理し、簡潔明瞭にイメージがつくように記載。</a:t>
            </a:r>
            <a:endParaRPr lang="en-US" altLang="ja-JP" kern="100" dirty="0">
              <a:solidFill>
                <a:srgbClr val="FF0000"/>
              </a:solidFill>
              <a:effectLst/>
              <a:ea typeface="游ゴシック" panose="020B0400000000000000" pitchFamily="50" charset="-128"/>
              <a:cs typeface="Times New Roman" panose="02020603050405020304" pitchFamily="18" charset="0"/>
            </a:endParaRPr>
          </a:p>
          <a:p>
            <a:pPr marL="0" indent="0" algn="just">
              <a:buNone/>
            </a:pPr>
            <a:r>
              <a:rPr lang="ja-JP" altLang="en-US" kern="100" dirty="0">
                <a:solidFill>
                  <a:srgbClr val="FF0000"/>
                </a:solidFill>
                <a:ea typeface="游ゴシック" panose="020B0400000000000000" pitchFamily="50" charset="-128"/>
                <a:cs typeface="Times New Roman" panose="02020603050405020304" pitchFamily="18" charset="0"/>
              </a:rPr>
              <a:t>◎</a:t>
            </a:r>
            <a:r>
              <a:rPr lang="ja-JP" altLang="en-US" kern="100" dirty="0">
                <a:ea typeface="游ゴシック" panose="020B0400000000000000" pitchFamily="50" charset="-128"/>
                <a:cs typeface="Times New Roman" panose="02020603050405020304" pitchFamily="18" charset="0"/>
              </a:rPr>
              <a:t>些細な事でも良いので、気付いた点は</a:t>
            </a:r>
            <a:endParaRPr lang="en-US" altLang="ja-JP" kern="100" dirty="0">
              <a:ea typeface="游ゴシック" panose="020B0400000000000000" pitchFamily="50" charset="-128"/>
              <a:cs typeface="Times New Roman" panose="02020603050405020304" pitchFamily="18" charset="0"/>
            </a:endParaRPr>
          </a:p>
          <a:p>
            <a:pPr marL="0" indent="0" algn="just">
              <a:buNone/>
            </a:pPr>
            <a:r>
              <a:rPr lang="en-US" altLang="ja-JP" u="sng" kern="100" dirty="0">
                <a:solidFill>
                  <a:srgbClr val="FF0000"/>
                </a:solidFill>
                <a:ea typeface="游ゴシック" panose="020B0400000000000000" pitchFamily="50" charset="-128"/>
                <a:cs typeface="Times New Roman" panose="02020603050405020304" pitchFamily="18" charset="0"/>
              </a:rPr>
              <a:t>『</a:t>
            </a:r>
            <a:r>
              <a:rPr lang="ja-JP" altLang="en-US" u="sng" kern="100" dirty="0">
                <a:solidFill>
                  <a:srgbClr val="FF0000"/>
                </a:solidFill>
                <a:ea typeface="游ゴシック" panose="020B0400000000000000" pitchFamily="50" charset="-128"/>
                <a:cs typeface="Times New Roman" panose="02020603050405020304" pitchFamily="18" charset="0"/>
              </a:rPr>
              <a:t>概況調査票：</a:t>
            </a:r>
            <a:r>
              <a:rPr lang="en-US" altLang="ja-JP" u="sng" kern="100" dirty="0">
                <a:solidFill>
                  <a:srgbClr val="FF0000"/>
                </a:solidFill>
                <a:ea typeface="游ゴシック" panose="020B0400000000000000" pitchFamily="50" charset="-128"/>
                <a:cs typeface="Times New Roman" panose="02020603050405020304" pitchFamily="18" charset="0"/>
              </a:rPr>
              <a:t>10.</a:t>
            </a:r>
            <a:r>
              <a:rPr lang="ja-JP" altLang="en-US" u="sng" kern="100" dirty="0">
                <a:solidFill>
                  <a:srgbClr val="FF0000"/>
                </a:solidFill>
                <a:ea typeface="游ゴシック" panose="020B0400000000000000" pitchFamily="50" charset="-128"/>
                <a:cs typeface="Times New Roman" panose="02020603050405020304" pitchFamily="18" charset="0"/>
              </a:rPr>
              <a:t>その他</a:t>
            </a:r>
            <a:r>
              <a:rPr lang="en-US" altLang="ja-JP" u="sng" kern="100" dirty="0">
                <a:solidFill>
                  <a:srgbClr val="FF0000"/>
                </a:solidFill>
                <a:ea typeface="游ゴシック" panose="020B0400000000000000" pitchFamily="50" charset="-128"/>
                <a:cs typeface="Times New Roman" panose="02020603050405020304" pitchFamily="18" charset="0"/>
              </a:rPr>
              <a:t>』</a:t>
            </a:r>
            <a:r>
              <a:rPr lang="ja-JP" altLang="en-US" kern="100" dirty="0">
                <a:solidFill>
                  <a:srgbClr val="FF0000"/>
                </a:solidFill>
                <a:ea typeface="游ゴシック" panose="020B0400000000000000" pitchFamily="50" charset="-128"/>
                <a:cs typeface="Times New Roman" panose="02020603050405020304" pitchFamily="18" charset="0"/>
              </a:rPr>
              <a:t>又は</a:t>
            </a:r>
            <a:r>
              <a:rPr lang="en-US" altLang="ja-JP" u="sng" kern="100" dirty="0">
                <a:solidFill>
                  <a:srgbClr val="FF0000"/>
                </a:solidFill>
                <a:ea typeface="游ゴシック" panose="020B0400000000000000" pitchFamily="50" charset="-128"/>
                <a:cs typeface="Times New Roman" panose="02020603050405020304" pitchFamily="18" charset="0"/>
              </a:rPr>
              <a:t>『</a:t>
            </a:r>
            <a:r>
              <a:rPr lang="ja-JP" altLang="en-US" u="sng" kern="100" dirty="0">
                <a:solidFill>
                  <a:srgbClr val="FF0000"/>
                </a:solidFill>
                <a:ea typeface="游ゴシック" panose="020B0400000000000000" pitchFamily="50" charset="-128"/>
                <a:cs typeface="Times New Roman" panose="02020603050405020304" pitchFamily="18" charset="0"/>
              </a:rPr>
              <a:t>認定調査票：６</a:t>
            </a:r>
            <a:r>
              <a:rPr lang="en-US" altLang="ja-JP" u="sng" kern="100" dirty="0">
                <a:solidFill>
                  <a:srgbClr val="FF0000"/>
                </a:solidFill>
                <a:ea typeface="游ゴシック" panose="020B0400000000000000" pitchFamily="50" charset="-128"/>
                <a:cs typeface="Times New Roman" panose="02020603050405020304" pitchFamily="18" charset="0"/>
              </a:rPr>
              <a:t>.</a:t>
            </a:r>
            <a:r>
              <a:rPr lang="ja-JP" altLang="en-US" u="sng" kern="100" dirty="0">
                <a:solidFill>
                  <a:srgbClr val="FF0000"/>
                </a:solidFill>
                <a:ea typeface="游ゴシック" panose="020B0400000000000000" pitchFamily="50" charset="-128"/>
                <a:cs typeface="Times New Roman" panose="02020603050405020304" pitchFamily="18" charset="0"/>
              </a:rPr>
              <a:t>その他（特記事項）</a:t>
            </a:r>
            <a:r>
              <a:rPr lang="en-US" altLang="ja-JP" u="sng" kern="100" dirty="0">
                <a:solidFill>
                  <a:srgbClr val="FF0000"/>
                </a:solidFill>
                <a:ea typeface="游ゴシック" panose="020B0400000000000000" pitchFamily="50" charset="-128"/>
                <a:cs typeface="Times New Roman" panose="02020603050405020304" pitchFamily="18" charset="0"/>
              </a:rPr>
              <a:t>』</a:t>
            </a:r>
            <a:r>
              <a:rPr lang="ja-JP" altLang="en-US" kern="100" dirty="0">
                <a:solidFill>
                  <a:srgbClr val="FF0000"/>
                </a:solidFill>
                <a:ea typeface="游ゴシック" panose="020B0400000000000000" pitchFamily="50" charset="-128"/>
                <a:cs typeface="Times New Roman" panose="02020603050405020304" pitchFamily="18" charset="0"/>
              </a:rPr>
              <a:t>に記載。</a:t>
            </a:r>
            <a:endParaRPr lang="ja-JP" altLang="ja-JP" kern="100" dirty="0">
              <a:solidFill>
                <a:srgbClr val="FF0000"/>
              </a:solidFill>
              <a:effectLst/>
              <a:ea typeface="游ゴシック" panose="020B0400000000000000" pitchFamily="50" charset="-128"/>
              <a:cs typeface="Times New Roman" panose="02020603050405020304" pitchFamily="18" charset="0"/>
            </a:endParaRPr>
          </a:p>
        </p:txBody>
      </p:sp>
      <p:sp>
        <p:nvSpPr>
          <p:cNvPr id="4" name="タイトル 1">
            <a:extLst>
              <a:ext uri="{FF2B5EF4-FFF2-40B4-BE49-F238E27FC236}">
                <a16:creationId xmlns:a16="http://schemas.microsoft.com/office/drawing/2014/main" id="{38CA52CD-1105-4F6B-94A4-2DDD93EFACF5}"/>
              </a:ext>
            </a:extLst>
          </p:cNvPr>
          <p:cNvSpPr txBox="1">
            <a:spLocks/>
          </p:cNvSpPr>
          <p:nvPr/>
        </p:nvSpPr>
        <p:spPr>
          <a:xfrm>
            <a:off x="486032" y="155360"/>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u="sng" dirty="0">
                <a:solidFill>
                  <a:schemeClr val="bg1"/>
                </a:solidFill>
                <a:latin typeface="BIZ UDゴシック" panose="020B0400000000000000" pitchFamily="49" charset="-128"/>
                <a:ea typeface="BIZ UDゴシック" panose="020B0400000000000000" pitchFamily="49" charset="-128"/>
              </a:rPr>
              <a:t>最後に</a:t>
            </a:r>
            <a:endParaRPr lang="ja-JP" altLang="en-US" sz="1200" dirty="0">
              <a:latin typeface="BIZ UDゴシック" panose="020B0400000000000000" pitchFamily="49" charset="-128"/>
              <a:ea typeface="BIZ UDゴシック" panose="020B0400000000000000" pitchFamily="49" charset="-128"/>
            </a:endParaRPr>
          </a:p>
        </p:txBody>
      </p:sp>
      <p:sp>
        <p:nvSpPr>
          <p:cNvPr id="5" name="スライド番号プレースホルダー 1">
            <a:extLst>
              <a:ext uri="{FF2B5EF4-FFF2-40B4-BE49-F238E27FC236}">
                <a16:creationId xmlns:a16="http://schemas.microsoft.com/office/drawing/2014/main" id="{36C9D08F-1B4C-4F4A-A75E-408CE6558734}"/>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３７</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347329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02F392BC-588C-B11A-B92D-73B1D9465039}"/>
              </a:ext>
            </a:extLst>
          </p:cNvPr>
          <p:cNvGraphicFramePr>
            <a:graphicFrameLocks noGrp="1"/>
          </p:cNvGraphicFramePr>
          <p:nvPr>
            <p:ph idx="1"/>
            <p:extLst>
              <p:ext uri="{D42A27DB-BD31-4B8C-83A1-F6EECF244321}">
                <p14:modId xmlns:p14="http://schemas.microsoft.com/office/powerpoint/2010/main" val="442568686"/>
              </p:ext>
            </p:extLst>
          </p:nvPr>
        </p:nvGraphicFramePr>
        <p:xfrm>
          <a:off x="470065" y="1048624"/>
          <a:ext cx="6595752" cy="1510018"/>
        </p:xfrm>
        <a:graphic>
          <a:graphicData uri="http://schemas.openxmlformats.org/drawingml/2006/table">
            <a:tbl>
              <a:tblPr firstRow="1" bandRow="1">
                <a:tableStyleId>{5940675A-B579-460E-94D1-54222C63F5DA}</a:tableStyleId>
              </a:tblPr>
              <a:tblGrid>
                <a:gridCol w="1929186">
                  <a:extLst>
                    <a:ext uri="{9D8B030D-6E8A-4147-A177-3AD203B41FA5}">
                      <a16:colId xmlns:a16="http://schemas.microsoft.com/office/drawing/2014/main" val="1097292434"/>
                    </a:ext>
                  </a:extLst>
                </a:gridCol>
                <a:gridCol w="4666566">
                  <a:extLst>
                    <a:ext uri="{9D8B030D-6E8A-4147-A177-3AD203B41FA5}">
                      <a16:colId xmlns:a16="http://schemas.microsoft.com/office/drawing/2014/main" val="3695310465"/>
                    </a:ext>
                  </a:extLst>
                </a:gridCol>
              </a:tblGrid>
              <a:tr h="1510018">
                <a:tc>
                  <a:txBody>
                    <a:bodyPr/>
                    <a:lstStyle/>
                    <a:p>
                      <a:r>
                        <a:rPr kumimoji="1" lang="ja-JP" altLang="en-US" sz="2000" b="1" dirty="0"/>
                        <a:t>第１群</a:t>
                      </a:r>
                      <a:endParaRPr kumimoji="1" lang="en-US" altLang="ja-JP" sz="2000" b="1" dirty="0"/>
                    </a:p>
                    <a:p>
                      <a:r>
                        <a:rPr kumimoji="1" lang="ja-JP" altLang="en-US" sz="2000" b="1" dirty="0"/>
                        <a:t>身体介助関係</a:t>
                      </a:r>
                    </a:p>
                  </a:txBody>
                  <a:tcPr anchor="ctr"/>
                </a:tc>
                <a:tc>
                  <a:txBody>
                    <a:bodyPr/>
                    <a:lstStyle/>
                    <a:p>
                      <a:r>
                        <a:rPr kumimoji="1" lang="en-US" altLang="ja-JP" sz="2000" b="1" dirty="0"/>
                        <a:t>1.</a:t>
                      </a:r>
                      <a:r>
                        <a:rPr kumimoji="1" lang="ja-JP" altLang="en-US" sz="2000" b="1" dirty="0"/>
                        <a:t>支援が不要</a:t>
                      </a:r>
                      <a:endParaRPr kumimoji="1" lang="en-US" altLang="ja-JP" sz="2000" b="1" dirty="0"/>
                    </a:p>
                    <a:p>
                      <a:r>
                        <a:rPr kumimoji="1" lang="en-US" altLang="ja-JP" sz="2000" b="1" dirty="0"/>
                        <a:t>2.</a:t>
                      </a:r>
                      <a:r>
                        <a:rPr kumimoji="1" lang="ja-JP" altLang="en-US" sz="2000" b="1" dirty="0"/>
                        <a:t>見守り等の支援が必要</a:t>
                      </a:r>
                      <a:endParaRPr kumimoji="1" lang="en-US" altLang="ja-JP" sz="2000" b="1" dirty="0"/>
                    </a:p>
                    <a:p>
                      <a:r>
                        <a:rPr kumimoji="1" lang="en-US" altLang="ja-JP" sz="2000" b="1" dirty="0"/>
                        <a:t>3.</a:t>
                      </a:r>
                      <a:r>
                        <a:rPr kumimoji="1" lang="ja-JP" altLang="en-US" sz="2000" b="1" dirty="0"/>
                        <a:t>部分的な支援が必要</a:t>
                      </a:r>
                      <a:endParaRPr kumimoji="1" lang="en-US" altLang="ja-JP" sz="2000" b="1" dirty="0"/>
                    </a:p>
                    <a:p>
                      <a:r>
                        <a:rPr kumimoji="1" lang="en-US" altLang="ja-JP" sz="2000" b="1" dirty="0"/>
                        <a:t>4.</a:t>
                      </a:r>
                      <a:r>
                        <a:rPr kumimoji="1" lang="ja-JP" altLang="en-US" sz="2000" b="1" dirty="0"/>
                        <a:t>全面的な支援が必要</a:t>
                      </a:r>
                    </a:p>
                  </a:txBody>
                  <a:tcPr anchor="ctr"/>
                </a:tc>
                <a:extLst>
                  <a:ext uri="{0D108BD9-81ED-4DB2-BD59-A6C34878D82A}">
                    <a16:rowId xmlns:a16="http://schemas.microsoft.com/office/drawing/2014/main" val="313381438"/>
                  </a:ext>
                </a:extLst>
              </a:tr>
            </a:tbl>
          </a:graphicData>
        </a:graphic>
      </p:graphicFrame>
      <p:graphicFrame>
        <p:nvGraphicFramePr>
          <p:cNvPr id="5" name="コンテンツ プレースホルダー 3">
            <a:extLst>
              <a:ext uri="{FF2B5EF4-FFF2-40B4-BE49-F238E27FC236}">
                <a16:creationId xmlns:a16="http://schemas.microsoft.com/office/drawing/2014/main" id="{37A84E3D-92E7-4B4A-646E-6EEC68E1CFDE}"/>
              </a:ext>
            </a:extLst>
          </p:cNvPr>
          <p:cNvGraphicFramePr>
            <a:graphicFrameLocks/>
          </p:cNvGraphicFramePr>
          <p:nvPr>
            <p:extLst>
              <p:ext uri="{D42A27DB-BD31-4B8C-83A1-F6EECF244321}">
                <p14:modId xmlns:p14="http://schemas.microsoft.com/office/powerpoint/2010/main" val="2596590787"/>
              </p:ext>
            </p:extLst>
          </p:nvPr>
        </p:nvGraphicFramePr>
        <p:xfrm>
          <a:off x="470064" y="2971799"/>
          <a:ext cx="6595753" cy="1327560"/>
        </p:xfrm>
        <a:graphic>
          <a:graphicData uri="http://schemas.openxmlformats.org/drawingml/2006/table">
            <a:tbl>
              <a:tblPr firstRow="1" bandRow="1">
                <a:tableStyleId>{5940675A-B579-460E-94D1-54222C63F5DA}</a:tableStyleId>
              </a:tblPr>
              <a:tblGrid>
                <a:gridCol w="1920798">
                  <a:extLst>
                    <a:ext uri="{9D8B030D-6E8A-4147-A177-3AD203B41FA5}">
                      <a16:colId xmlns:a16="http://schemas.microsoft.com/office/drawing/2014/main" val="1097292434"/>
                    </a:ext>
                  </a:extLst>
                </a:gridCol>
                <a:gridCol w="4674955">
                  <a:extLst>
                    <a:ext uri="{9D8B030D-6E8A-4147-A177-3AD203B41FA5}">
                      <a16:colId xmlns:a16="http://schemas.microsoft.com/office/drawing/2014/main" val="3695310465"/>
                    </a:ext>
                  </a:extLst>
                </a:gridCol>
              </a:tblGrid>
              <a:tr h="1327560">
                <a:tc>
                  <a:txBody>
                    <a:bodyPr/>
                    <a:lstStyle/>
                    <a:p>
                      <a:r>
                        <a:rPr kumimoji="1" lang="ja-JP" altLang="en-US" sz="2000" b="1" dirty="0"/>
                        <a:t>第２群</a:t>
                      </a:r>
                      <a:endParaRPr kumimoji="1" lang="en-US" altLang="ja-JP" sz="2000" b="1" dirty="0"/>
                    </a:p>
                    <a:p>
                      <a:r>
                        <a:rPr kumimoji="1" lang="ja-JP" altLang="en-US" sz="2000" b="1" dirty="0"/>
                        <a:t>日常生活関係</a:t>
                      </a:r>
                    </a:p>
                  </a:txBody>
                  <a:tcPr anchor="ctr"/>
                </a:tc>
                <a:tc>
                  <a:txBody>
                    <a:bodyPr/>
                    <a:lstStyle/>
                    <a:p>
                      <a:r>
                        <a:rPr kumimoji="1" lang="en-US" altLang="ja-JP" sz="2000" b="1" dirty="0"/>
                        <a:t>1.</a:t>
                      </a:r>
                      <a:r>
                        <a:rPr kumimoji="1" lang="ja-JP" altLang="en-US" sz="2000" b="1" dirty="0"/>
                        <a:t>支援が不要</a:t>
                      </a:r>
                      <a:endParaRPr kumimoji="1" lang="en-US" altLang="ja-JP" sz="2000" b="1" dirty="0"/>
                    </a:p>
                    <a:p>
                      <a:r>
                        <a:rPr kumimoji="1" lang="en-US" altLang="ja-JP" sz="2000" b="1" dirty="0"/>
                        <a:t>2.</a:t>
                      </a:r>
                      <a:r>
                        <a:rPr kumimoji="1" lang="ja-JP" altLang="en-US" sz="2000" b="1" dirty="0"/>
                        <a:t>部分的な支援が必要</a:t>
                      </a:r>
                      <a:endParaRPr kumimoji="1" lang="en-US" altLang="ja-JP" sz="2000" b="1" dirty="0"/>
                    </a:p>
                    <a:p>
                      <a:r>
                        <a:rPr kumimoji="1" lang="en-US" altLang="ja-JP" sz="2000" b="1" dirty="0"/>
                        <a:t>3.</a:t>
                      </a:r>
                      <a:r>
                        <a:rPr kumimoji="1" lang="ja-JP" altLang="en-US" sz="2000" b="1" dirty="0"/>
                        <a:t>全面的な支援が必要</a:t>
                      </a:r>
                    </a:p>
                  </a:txBody>
                  <a:tcPr anchor="ctr"/>
                </a:tc>
                <a:extLst>
                  <a:ext uri="{0D108BD9-81ED-4DB2-BD59-A6C34878D82A}">
                    <a16:rowId xmlns:a16="http://schemas.microsoft.com/office/drawing/2014/main" val="313381438"/>
                  </a:ext>
                </a:extLst>
              </a:tr>
            </a:tbl>
          </a:graphicData>
        </a:graphic>
      </p:graphicFrame>
      <p:graphicFrame>
        <p:nvGraphicFramePr>
          <p:cNvPr id="6" name="コンテンツ プレースホルダー 3">
            <a:extLst>
              <a:ext uri="{FF2B5EF4-FFF2-40B4-BE49-F238E27FC236}">
                <a16:creationId xmlns:a16="http://schemas.microsoft.com/office/drawing/2014/main" id="{50204295-3996-9197-15F4-4326A7237688}"/>
              </a:ext>
            </a:extLst>
          </p:cNvPr>
          <p:cNvGraphicFramePr>
            <a:graphicFrameLocks/>
          </p:cNvGraphicFramePr>
          <p:nvPr>
            <p:extLst>
              <p:ext uri="{D42A27DB-BD31-4B8C-83A1-F6EECF244321}">
                <p14:modId xmlns:p14="http://schemas.microsoft.com/office/powerpoint/2010/main" val="825577672"/>
              </p:ext>
            </p:extLst>
          </p:nvPr>
        </p:nvGraphicFramePr>
        <p:xfrm>
          <a:off x="470063" y="4694120"/>
          <a:ext cx="6595754" cy="1772390"/>
        </p:xfrm>
        <a:graphic>
          <a:graphicData uri="http://schemas.openxmlformats.org/drawingml/2006/table">
            <a:tbl>
              <a:tblPr firstRow="1" bandRow="1">
                <a:tableStyleId>{5940675A-B579-460E-94D1-54222C63F5DA}</a:tableStyleId>
              </a:tblPr>
              <a:tblGrid>
                <a:gridCol w="1912410">
                  <a:extLst>
                    <a:ext uri="{9D8B030D-6E8A-4147-A177-3AD203B41FA5}">
                      <a16:colId xmlns:a16="http://schemas.microsoft.com/office/drawing/2014/main" val="1097292434"/>
                    </a:ext>
                  </a:extLst>
                </a:gridCol>
                <a:gridCol w="4683344">
                  <a:extLst>
                    <a:ext uri="{9D8B030D-6E8A-4147-A177-3AD203B41FA5}">
                      <a16:colId xmlns:a16="http://schemas.microsoft.com/office/drawing/2014/main" val="3695310465"/>
                    </a:ext>
                  </a:extLst>
                </a:gridCol>
              </a:tblGrid>
              <a:tr h="1772390">
                <a:tc>
                  <a:txBody>
                    <a:bodyPr/>
                    <a:lstStyle/>
                    <a:p>
                      <a:r>
                        <a:rPr kumimoji="1" lang="ja-JP" altLang="en-US" sz="2000" b="1" dirty="0"/>
                        <a:t>第４群</a:t>
                      </a:r>
                      <a:endParaRPr kumimoji="1" lang="en-US" altLang="ja-JP" sz="2000" b="1" dirty="0"/>
                    </a:p>
                    <a:p>
                      <a:r>
                        <a:rPr kumimoji="1" lang="ja-JP" altLang="en-US" sz="2000" b="1" dirty="0"/>
                        <a:t>行動障害関係</a:t>
                      </a:r>
                    </a:p>
                  </a:txBody>
                  <a:tcPr anchor="ctr"/>
                </a:tc>
                <a:tc>
                  <a:txBody>
                    <a:bodyPr/>
                    <a:lstStyle/>
                    <a:p>
                      <a:r>
                        <a:rPr kumimoji="1" lang="en-US" altLang="ja-JP" sz="2000" b="1" dirty="0"/>
                        <a:t>1.</a:t>
                      </a:r>
                      <a:r>
                        <a:rPr kumimoji="1" lang="ja-JP" altLang="en-US" sz="2000" b="1" dirty="0"/>
                        <a:t>支援が不要</a:t>
                      </a:r>
                      <a:endParaRPr kumimoji="1" lang="en-US" altLang="ja-JP" sz="2000" b="1" dirty="0"/>
                    </a:p>
                    <a:p>
                      <a:r>
                        <a:rPr kumimoji="1" lang="en-US" altLang="ja-JP" sz="2000" b="1" dirty="0"/>
                        <a:t>2.</a:t>
                      </a:r>
                      <a:r>
                        <a:rPr kumimoji="1" lang="ja-JP" altLang="en-US" sz="2000" b="1" dirty="0"/>
                        <a:t>稀に支援が必要</a:t>
                      </a:r>
                      <a:endParaRPr kumimoji="1" lang="en-US" altLang="ja-JP" sz="2000" b="1" dirty="0"/>
                    </a:p>
                    <a:p>
                      <a:r>
                        <a:rPr kumimoji="1" lang="en-US" altLang="ja-JP" sz="2000" b="1" dirty="0"/>
                        <a:t>3.</a:t>
                      </a:r>
                      <a:r>
                        <a:rPr kumimoji="1" lang="ja-JP" altLang="en-US" sz="2000" b="1" dirty="0"/>
                        <a:t>月に</a:t>
                      </a:r>
                      <a:r>
                        <a:rPr kumimoji="1" lang="en-US" altLang="ja-JP" sz="2000" b="1" dirty="0"/>
                        <a:t>1</a:t>
                      </a:r>
                      <a:r>
                        <a:rPr kumimoji="1" lang="ja-JP" altLang="en-US" sz="2000" b="1" dirty="0"/>
                        <a:t>回以上支援が必要</a:t>
                      </a:r>
                      <a:endParaRPr kumimoji="1" lang="en-US" altLang="ja-JP"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dirty="0"/>
                        <a:t>4.</a:t>
                      </a:r>
                      <a:r>
                        <a:rPr kumimoji="1" lang="ja-JP" altLang="en-US" sz="2000" b="1" dirty="0"/>
                        <a:t>週に</a:t>
                      </a:r>
                      <a:r>
                        <a:rPr kumimoji="1" lang="en-US" altLang="ja-JP" sz="2000" b="1" dirty="0"/>
                        <a:t>1</a:t>
                      </a:r>
                      <a:r>
                        <a:rPr kumimoji="1" lang="ja-JP" altLang="en-US" sz="2000" b="1" dirty="0"/>
                        <a:t>回以上支援が必要</a:t>
                      </a:r>
                      <a:endParaRPr kumimoji="1" lang="en-US" altLang="ja-JP" sz="2000" b="1" dirty="0"/>
                    </a:p>
                    <a:p>
                      <a:r>
                        <a:rPr kumimoji="1" lang="en-US" altLang="ja-JP" sz="2000" b="1" dirty="0"/>
                        <a:t>5.</a:t>
                      </a:r>
                      <a:r>
                        <a:rPr kumimoji="1" lang="ja-JP" altLang="en-US" sz="2000" b="1" dirty="0"/>
                        <a:t>ほぼ毎日（週に</a:t>
                      </a:r>
                      <a:r>
                        <a:rPr kumimoji="1" lang="en-US" altLang="ja-JP" sz="2000" b="1" dirty="0"/>
                        <a:t>5</a:t>
                      </a:r>
                      <a:r>
                        <a:rPr kumimoji="1" lang="ja-JP" altLang="en-US" sz="2000" b="1" dirty="0"/>
                        <a:t>日以上の支援が必要</a:t>
                      </a:r>
                    </a:p>
                  </a:txBody>
                  <a:tcPr anchor="ctr"/>
                </a:tc>
                <a:extLst>
                  <a:ext uri="{0D108BD9-81ED-4DB2-BD59-A6C34878D82A}">
                    <a16:rowId xmlns:a16="http://schemas.microsoft.com/office/drawing/2014/main" val="313381438"/>
                  </a:ext>
                </a:extLst>
              </a:tr>
            </a:tbl>
          </a:graphicData>
        </a:graphic>
      </p:graphicFrame>
      <p:sp>
        <p:nvSpPr>
          <p:cNvPr id="7" name="矢印: 右 6">
            <a:extLst>
              <a:ext uri="{FF2B5EF4-FFF2-40B4-BE49-F238E27FC236}">
                <a16:creationId xmlns:a16="http://schemas.microsoft.com/office/drawing/2014/main" id="{28A96D49-9EDE-FE44-325B-4B2D6DF271F4}"/>
              </a:ext>
            </a:extLst>
          </p:cNvPr>
          <p:cNvSpPr/>
          <p:nvPr/>
        </p:nvSpPr>
        <p:spPr>
          <a:xfrm>
            <a:off x="7184570" y="1357104"/>
            <a:ext cx="795647" cy="7905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59497614-FA22-7B3B-8524-289B57C2E277}"/>
              </a:ext>
            </a:extLst>
          </p:cNvPr>
          <p:cNvSpPr/>
          <p:nvPr/>
        </p:nvSpPr>
        <p:spPr>
          <a:xfrm>
            <a:off x="7184569" y="3240295"/>
            <a:ext cx="795647" cy="7905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B4ECE547-31D7-8075-D9C0-812FDCD9D163}"/>
              </a:ext>
            </a:extLst>
          </p:cNvPr>
          <p:cNvSpPr/>
          <p:nvPr/>
        </p:nvSpPr>
        <p:spPr>
          <a:xfrm>
            <a:off x="7184568" y="5123486"/>
            <a:ext cx="795647" cy="7905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CDA5D1D-F9D9-A522-496A-55A368EC6E65}"/>
              </a:ext>
            </a:extLst>
          </p:cNvPr>
          <p:cNvSpPr txBox="1"/>
          <p:nvPr/>
        </p:nvSpPr>
        <p:spPr>
          <a:xfrm>
            <a:off x="8098967" y="1148270"/>
            <a:ext cx="3593275" cy="1200329"/>
          </a:xfrm>
          <a:prstGeom prst="rect">
            <a:avLst/>
          </a:prstGeom>
          <a:noFill/>
          <a:ln w="38100">
            <a:solidFill>
              <a:srgbClr val="FF0000"/>
            </a:solidFill>
            <a:prstDash val="solid"/>
          </a:ln>
        </p:spPr>
        <p:txBody>
          <a:bodyPr wrap="square" rtlCol="0">
            <a:spAutoFit/>
          </a:bodyPr>
          <a:lstStyle/>
          <a:p>
            <a:r>
              <a:rPr kumimoji="1" lang="ja-JP" altLang="en-US" sz="2400" dirty="0">
                <a:solidFill>
                  <a:srgbClr val="FF0000"/>
                </a:solidFill>
              </a:rPr>
              <a:t>見守りや声掛け等の支援によって行為・行動ができる場合</a:t>
            </a:r>
            <a:r>
              <a:rPr kumimoji="1" lang="ja-JP" altLang="en-US" sz="2400" dirty="0"/>
              <a:t>も含めて評価</a:t>
            </a:r>
          </a:p>
        </p:txBody>
      </p:sp>
      <p:sp>
        <p:nvSpPr>
          <p:cNvPr id="12" name="テキスト ボックス 11">
            <a:extLst>
              <a:ext uri="{FF2B5EF4-FFF2-40B4-BE49-F238E27FC236}">
                <a16:creationId xmlns:a16="http://schemas.microsoft.com/office/drawing/2014/main" id="{7CE3B27F-6BCC-5F8E-D49C-8375F0685CC8}"/>
              </a:ext>
            </a:extLst>
          </p:cNvPr>
          <p:cNvSpPr txBox="1"/>
          <p:nvPr/>
        </p:nvSpPr>
        <p:spPr>
          <a:xfrm>
            <a:off x="8098968" y="3035414"/>
            <a:ext cx="3593275" cy="1200329"/>
          </a:xfrm>
          <a:prstGeom prst="rect">
            <a:avLst/>
          </a:prstGeom>
          <a:noFill/>
          <a:ln w="38100">
            <a:solidFill>
              <a:srgbClr val="FF0000"/>
            </a:solidFill>
            <a:prstDash val="solid"/>
          </a:ln>
        </p:spPr>
        <p:txBody>
          <a:bodyPr wrap="square" rtlCol="0">
            <a:spAutoFit/>
          </a:bodyPr>
          <a:lstStyle/>
          <a:p>
            <a:r>
              <a:rPr kumimoji="1" lang="ja-JP" altLang="en-US" sz="2400" dirty="0"/>
              <a:t>普段過ごしている環境ではなく</a:t>
            </a:r>
            <a:r>
              <a:rPr kumimoji="1" lang="ja-JP" altLang="en-US" sz="2400" dirty="0">
                <a:solidFill>
                  <a:srgbClr val="FF0000"/>
                </a:solidFill>
              </a:rPr>
              <a:t>「自宅・単身の生活」を想定</a:t>
            </a:r>
            <a:r>
              <a:rPr kumimoji="1" lang="ja-JP" altLang="en-US" sz="2400" dirty="0"/>
              <a:t>して評価</a:t>
            </a:r>
          </a:p>
        </p:txBody>
      </p:sp>
      <p:sp>
        <p:nvSpPr>
          <p:cNvPr id="13" name="テキスト ボックス 12">
            <a:extLst>
              <a:ext uri="{FF2B5EF4-FFF2-40B4-BE49-F238E27FC236}">
                <a16:creationId xmlns:a16="http://schemas.microsoft.com/office/drawing/2014/main" id="{64C71952-A371-8581-5053-68BDCE7E054B}"/>
              </a:ext>
            </a:extLst>
          </p:cNvPr>
          <p:cNvSpPr txBox="1"/>
          <p:nvPr/>
        </p:nvSpPr>
        <p:spPr>
          <a:xfrm>
            <a:off x="8098970" y="4918605"/>
            <a:ext cx="3593275" cy="1200329"/>
          </a:xfrm>
          <a:prstGeom prst="rect">
            <a:avLst/>
          </a:prstGeom>
          <a:noFill/>
          <a:ln w="38100">
            <a:solidFill>
              <a:srgbClr val="FF0000"/>
            </a:solidFill>
            <a:prstDash val="solid"/>
          </a:ln>
        </p:spPr>
        <p:txBody>
          <a:bodyPr wrap="square" rtlCol="0">
            <a:spAutoFit/>
          </a:bodyPr>
          <a:lstStyle/>
          <a:p>
            <a:r>
              <a:rPr kumimoji="1" lang="ja-JP" altLang="en-US" sz="2400" dirty="0">
                <a:solidFill>
                  <a:srgbClr val="FF0000"/>
                </a:solidFill>
              </a:rPr>
              <a:t>行動上の障害が生じないための支援や配慮、投薬の頻度も含めて</a:t>
            </a:r>
            <a:r>
              <a:rPr kumimoji="1" lang="ja-JP" altLang="en-US" sz="2400" dirty="0"/>
              <a:t>評価</a:t>
            </a:r>
          </a:p>
        </p:txBody>
      </p:sp>
      <p:sp>
        <p:nvSpPr>
          <p:cNvPr id="14" name="タイトル 1">
            <a:extLst>
              <a:ext uri="{FF2B5EF4-FFF2-40B4-BE49-F238E27FC236}">
                <a16:creationId xmlns:a16="http://schemas.microsoft.com/office/drawing/2014/main" id="{A3720582-088F-4097-9AB9-8A6AA43B4871}"/>
              </a:ext>
            </a:extLst>
          </p:cNvPr>
          <p:cNvSpPr txBox="1">
            <a:spLocks/>
          </p:cNvSpPr>
          <p:nvPr/>
        </p:nvSpPr>
        <p:spPr>
          <a:xfrm>
            <a:off x="356923" y="265233"/>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認定調査項目の評価内容</a:t>
            </a:r>
            <a:endParaRPr lang="ja-JP" altLang="en-US" sz="3200" dirty="0">
              <a:latin typeface="BIZ UDゴシック" panose="020B0400000000000000" pitchFamily="49" charset="-128"/>
              <a:ea typeface="BIZ UDゴシック" panose="020B0400000000000000" pitchFamily="49" charset="-128"/>
            </a:endParaRPr>
          </a:p>
        </p:txBody>
      </p:sp>
      <p:sp>
        <p:nvSpPr>
          <p:cNvPr id="16" name="スライド番号プレースホルダー 1">
            <a:extLst>
              <a:ext uri="{FF2B5EF4-FFF2-40B4-BE49-F238E27FC236}">
                <a16:creationId xmlns:a16="http://schemas.microsoft.com/office/drawing/2014/main" id="{44294AFF-9E64-4B79-8E73-271C4BDEA5DF}"/>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３</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48725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6791700-04C3-89D5-2A23-DAD1C41CECDF}"/>
              </a:ext>
            </a:extLst>
          </p:cNvPr>
          <p:cNvSpPr>
            <a:spLocks noGrp="1"/>
          </p:cNvSpPr>
          <p:nvPr>
            <p:ph idx="1"/>
          </p:nvPr>
        </p:nvSpPr>
        <p:spPr>
          <a:xfrm>
            <a:off x="385482" y="931817"/>
            <a:ext cx="11421036" cy="5527324"/>
          </a:xfrm>
        </p:spPr>
        <p:txBody>
          <a:bodyPr>
            <a:noAutofit/>
          </a:bodyPr>
          <a:lstStyle/>
          <a:p>
            <a:pPr marL="342900" lvl="0" indent="-342900" algn="just">
              <a:buFont typeface="+mj-ea"/>
              <a:buAutoNum type="circleNumDbPlain"/>
            </a:pPr>
            <a:r>
              <a:rPr lang="ja-JP" altLang="ja-JP" b="1" kern="100" dirty="0">
                <a:effectLst/>
                <a:latin typeface="+mn-ea"/>
                <a:cs typeface="Times New Roman" panose="02020603050405020304" pitchFamily="18" charset="0"/>
              </a:rPr>
              <a:t>支援が不要</a:t>
            </a:r>
            <a:r>
              <a:rPr lang="ja-JP" altLang="en-US" b="1" kern="100" dirty="0">
                <a:effectLst/>
                <a:latin typeface="+mn-ea"/>
                <a:cs typeface="Times New Roman" panose="02020603050405020304" pitchFamily="18" charset="0"/>
              </a:rPr>
              <a:t>　</a:t>
            </a:r>
            <a:r>
              <a:rPr lang="en-US" altLang="ja-JP" b="1" kern="100" dirty="0">
                <a:effectLst/>
                <a:latin typeface="+mn-ea"/>
                <a:cs typeface="Times New Roman" panose="02020603050405020304" pitchFamily="18" charset="0"/>
              </a:rPr>
              <a:t>(</a:t>
            </a:r>
            <a:r>
              <a:rPr lang="en-US" altLang="ja-JP" b="1" u="sng" kern="100" dirty="0">
                <a:solidFill>
                  <a:srgbClr val="FF0000"/>
                </a:solidFill>
                <a:effectLst/>
                <a:latin typeface="+mn-ea"/>
                <a:cs typeface="Times New Roman" panose="02020603050405020304" pitchFamily="18" charset="0"/>
              </a:rPr>
              <a:t>100</a:t>
            </a:r>
            <a:r>
              <a:rPr lang="ja-JP" altLang="ja-JP" b="1" u="sng" kern="100" dirty="0">
                <a:solidFill>
                  <a:srgbClr val="FF0000"/>
                </a:solidFill>
                <a:effectLst/>
                <a:latin typeface="+mn-ea"/>
                <a:cs typeface="Times New Roman" panose="02020603050405020304" pitchFamily="18" charset="0"/>
              </a:rPr>
              <a:t>％自力</a:t>
            </a:r>
            <a:r>
              <a:rPr lang="en-US" altLang="ja-JP" b="1" kern="100" dirty="0">
                <a:effectLst/>
                <a:latin typeface="+mn-ea"/>
                <a:cs typeface="Times New Roman" panose="02020603050405020304" pitchFamily="18" charset="0"/>
              </a:rPr>
              <a:t>)</a:t>
            </a:r>
            <a:endParaRPr lang="ja-JP" altLang="ja-JP" kern="100" dirty="0">
              <a:effectLst/>
              <a:latin typeface="+mn-ea"/>
              <a:cs typeface="Times New Roman" panose="02020603050405020304" pitchFamily="18" charset="0"/>
            </a:endParaRPr>
          </a:p>
          <a:p>
            <a:pPr marL="0" indent="0" algn="r">
              <a:buNone/>
            </a:pPr>
            <a:r>
              <a:rPr lang="ja-JP" altLang="en-US" sz="1400" b="1" u="sng" kern="100" dirty="0">
                <a:latin typeface="+mn-ea"/>
                <a:cs typeface="Times New Roman" panose="02020603050405020304" pitchFamily="18" charset="0"/>
              </a:rPr>
              <a:t>↓</a:t>
            </a:r>
            <a:r>
              <a:rPr lang="ja-JP" altLang="ja-JP" sz="1400" b="1" u="sng" kern="100" dirty="0">
                <a:effectLst/>
                <a:latin typeface="+mn-ea"/>
                <a:cs typeface="Times New Roman" panose="02020603050405020304" pitchFamily="18" charset="0"/>
              </a:rPr>
              <a:t>②以下は支援が必要な場合の判断の仕方</a:t>
            </a:r>
            <a:endParaRPr lang="en-US" altLang="ja-JP" sz="1400" b="1" u="sng" kern="100" dirty="0">
              <a:effectLst/>
              <a:latin typeface="+mn-ea"/>
              <a:cs typeface="Times New Roman" panose="02020603050405020304" pitchFamily="18" charset="0"/>
            </a:endParaRPr>
          </a:p>
          <a:p>
            <a:pPr marL="0" indent="0" algn="just">
              <a:buNone/>
            </a:pPr>
            <a:endParaRPr lang="ja-JP" altLang="ja-JP" kern="100" dirty="0">
              <a:effectLst/>
              <a:latin typeface="+mn-ea"/>
              <a:cs typeface="Times New Roman" panose="02020603050405020304" pitchFamily="18" charset="0"/>
            </a:endParaRPr>
          </a:p>
          <a:p>
            <a:pPr marL="0" lvl="0" indent="0" algn="just">
              <a:buNone/>
            </a:pPr>
            <a:r>
              <a:rPr lang="ja-JP" altLang="en-US" b="1" kern="100" dirty="0">
                <a:effectLst/>
                <a:latin typeface="+mn-ea"/>
                <a:cs typeface="Times New Roman" panose="02020603050405020304" pitchFamily="18" charset="0"/>
              </a:rPr>
              <a:t>②</a:t>
            </a:r>
            <a:r>
              <a:rPr lang="ja-JP" altLang="ja-JP" b="1" kern="100" dirty="0">
                <a:effectLst/>
                <a:latin typeface="+mn-ea"/>
                <a:cs typeface="Times New Roman" panose="02020603050405020304" pitchFamily="18" charset="0"/>
              </a:rPr>
              <a:t>見守り等の支援が必要</a:t>
            </a:r>
            <a:r>
              <a:rPr lang="ja-JP" altLang="en-US" b="1" kern="100" dirty="0">
                <a:effectLst/>
                <a:latin typeface="+mn-ea"/>
                <a:cs typeface="Times New Roman" panose="02020603050405020304" pitchFamily="18" charset="0"/>
              </a:rPr>
              <a:t>　</a:t>
            </a:r>
            <a:r>
              <a:rPr lang="en-US" altLang="ja-JP" b="1" kern="100" dirty="0">
                <a:effectLst/>
                <a:latin typeface="+mn-ea"/>
                <a:cs typeface="Times New Roman" panose="02020603050405020304" pitchFamily="18" charset="0"/>
              </a:rPr>
              <a:t>(</a:t>
            </a:r>
            <a:r>
              <a:rPr lang="ja-JP" altLang="ja-JP" b="1" kern="100" dirty="0">
                <a:effectLst/>
                <a:latin typeface="+mn-ea"/>
                <a:cs typeface="Times New Roman" panose="02020603050405020304" pitchFamily="18" charset="0"/>
              </a:rPr>
              <a:t>声掛け等</a:t>
            </a:r>
            <a:r>
              <a:rPr lang="ja-JP" altLang="ja-JP" b="1" u="wavy" kern="100" dirty="0">
                <a:solidFill>
                  <a:srgbClr val="FF0000"/>
                </a:solidFill>
                <a:effectLst/>
                <a:latin typeface="+mn-ea"/>
                <a:cs typeface="Times New Roman" panose="02020603050405020304" pitchFamily="18" charset="0"/>
              </a:rPr>
              <a:t>身体に触れない支援</a:t>
            </a:r>
            <a:r>
              <a:rPr lang="ja-JP" altLang="ja-JP" b="1" kern="100" dirty="0">
                <a:effectLst/>
                <a:latin typeface="+mn-ea"/>
                <a:cs typeface="Times New Roman" panose="02020603050405020304" pitchFamily="18" charset="0"/>
              </a:rPr>
              <a:t>が必要</a:t>
            </a:r>
            <a:r>
              <a:rPr lang="en-US" altLang="ja-JP" b="1" kern="100" dirty="0">
                <a:effectLst/>
                <a:latin typeface="+mn-ea"/>
                <a:cs typeface="Times New Roman" panose="02020603050405020304" pitchFamily="18" charset="0"/>
              </a:rPr>
              <a:t>)</a:t>
            </a:r>
          </a:p>
          <a:p>
            <a:pPr marL="342900" lvl="0" indent="-342900" algn="just">
              <a:buFont typeface="+mj-ea"/>
              <a:buAutoNum type="circleNumDbPlain"/>
            </a:pPr>
            <a:endParaRPr lang="ja-JP" altLang="ja-JP" sz="1050" kern="100" dirty="0">
              <a:effectLst/>
              <a:latin typeface="+mn-ea"/>
              <a:cs typeface="Times New Roman" panose="02020603050405020304" pitchFamily="18" charset="0"/>
            </a:endParaRPr>
          </a:p>
          <a:p>
            <a:pPr marL="0" lvl="0" indent="0" algn="just">
              <a:buNone/>
            </a:pPr>
            <a:r>
              <a:rPr lang="ja-JP" altLang="en-US" b="1" kern="100" dirty="0">
                <a:effectLst/>
                <a:latin typeface="+mn-ea"/>
                <a:cs typeface="Times New Roman" panose="02020603050405020304" pitchFamily="18" charset="0"/>
              </a:rPr>
              <a:t>③</a:t>
            </a:r>
            <a:r>
              <a:rPr lang="ja-JP" altLang="ja-JP" b="1" kern="100" dirty="0">
                <a:effectLst/>
                <a:latin typeface="+mn-ea"/>
                <a:cs typeface="Times New Roman" panose="02020603050405020304" pitchFamily="18" charset="0"/>
              </a:rPr>
              <a:t>部分的な支援が必要</a:t>
            </a:r>
            <a:r>
              <a:rPr lang="ja-JP" altLang="en-US" b="1" kern="100" dirty="0">
                <a:effectLst/>
                <a:latin typeface="+mn-ea"/>
                <a:cs typeface="Times New Roman" panose="02020603050405020304" pitchFamily="18" charset="0"/>
              </a:rPr>
              <a:t>　</a:t>
            </a:r>
            <a:r>
              <a:rPr lang="en-US" altLang="ja-JP" b="1" kern="100" dirty="0">
                <a:effectLst/>
                <a:latin typeface="+mn-ea"/>
                <a:cs typeface="Times New Roman" panose="02020603050405020304" pitchFamily="18" charset="0"/>
              </a:rPr>
              <a:t>(</a:t>
            </a:r>
            <a:r>
              <a:rPr lang="en-US" altLang="ja-JP" b="1" kern="100" dirty="0">
                <a:solidFill>
                  <a:srgbClr val="FF0000"/>
                </a:solidFill>
                <a:effectLst/>
                <a:latin typeface="+mn-ea"/>
                <a:cs typeface="Times New Roman" panose="02020603050405020304" pitchFamily="18" charset="0"/>
              </a:rPr>
              <a:t>1</a:t>
            </a:r>
            <a:r>
              <a:rPr lang="ja-JP" altLang="ja-JP" b="1" kern="100" dirty="0">
                <a:solidFill>
                  <a:srgbClr val="FF0000"/>
                </a:solidFill>
                <a:effectLst/>
                <a:latin typeface="+mn-ea"/>
                <a:cs typeface="Times New Roman" panose="02020603050405020304" pitchFamily="18" charset="0"/>
              </a:rPr>
              <a:t>～</a:t>
            </a:r>
            <a:r>
              <a:rPr lang="en-US" altLang="ja-JP" b="1" kern="100" dirty="0">
                <a:solidFill>
                  <a:srgbClr val="FF0000"/>
                </a:solidFill>
                <a:effectLst/>
                <a:latin typeface="+mn-ea"/>
                <a:cs typeface="Times New Roman" panose="02020603050405020304" pitchFamily="18" charset="0"/>
              </a:rPr>
              <a:t>99</a:t>
            </a:r>
            <a:r>
              <a:rPr lang="ja-JP" altLang="ja-JP" b="1" kern="100" dirty="0">
                <a:solidFill>
                  <a:srgbClr val="FF0000"/>
                </a:solidFill>
                <a:effectLst/>
                <a:latin typeface="+mn-ea"/>
                <a:cs typeface="Times New Roman" panose="02020603050405020304" pitchFamily="18" charset="0"/>
              </a:rPr>
              <a:t>％</a:t>
            </a:r>
            <a:r>
              <a:rPr lang="ja-JP" altLang="ja-JP" b="1" u="wavy" kern="100" dirty="0">
                <a:solidFill>
                  <a:srgbClr val="FF0000"/>
                </a:solidFill>
                <a:effectLst/>
                <a:latin typeface="+mn-ea"/>
                <a:cs typeface="Times New Roman" panose="02020603050405020304" pitchFamily="18" charset="0"/>
              </a:rPr>
              <a:t>身体に触れる支援</a:t>
            </a:r>
            <a:r>
              <a:rPr lang="ja-JP" altLang="ja-JP" b="1" kern="100" dirty="0">
                <a:solidFill>
                  <a:srgbClr val="FF0000"/>
                </a:solidFill>
                <a:effectLst/>
                <a:latin typeface="+mn-ea"/>
                <a:cs typeface="Times New Roman" panose="02020603050405020304" pitchFamily="18" charset="0"/>
              </a:rPr>
              <a:t>がある</a:t>
            </a:r>
            <a:r>
              <a:rPr lang="en-US" altLang="ja-JP" b="1" kern="100" dirty="0">
                <a:effectLst/>
                <a:latin typeface="+mn-ea"/>
                <a:cs typeface="Times New Roman" panose="02020603050405020304" pitchFamily="18" charset="0"/>
              </a:rPr>
              <a:t>)</a:t>
            </a:r>
            <a:r>
              <a:rPr lang="ja-JP" altLang="ja-JP" b="1" kern="100" dirty="0">
                <a:effectLst/>
                <a:latin typeface="+mn-ea"/>
                <a:cs typeface="Times New Roman" panose="02020603050405020304" pitchFamily="18" charset="0"/>
              </a:rPr>
              <a:t>　</a:t>
            </a:r>
            <a:endParaRPr lang="en-US" altLang="ja-JP" b="1" kern="100" dirty="0">
              <a:effectLst/>
              <a:latin typeface="+mn-ea"/>
              <a:cs typeface="Times New Roman" panose="02020603050405020304" pitchFamily="18" charset="0"/>
            </a:endParaRPr>
          </a:p>
          <a:p>
            <a:pPr marL="0" lvl="0" indent="0" algn="just">
              <a:buNone/>
            </a:pPr>
            <a:r>
              <a:rPr lang="ja-JP" altLang="en-US" b="1" kern="100" dirty="0">
                <a:latin typeface="+mn-ea"/>
                <a:cs typeface="Times New Roman" panose="02020603050405020304" pitchFamily="18" charset="0"/>
              </a:rPr>
              <a:t>　</a:t>
            </a:r>
            <a:r>
              <a:rPr lang="ja-JP" altLang="ja-JP" b="1" kern="100" dirty="0">
                <a:effectLst/>
                <a:latin typeface="+mn-ea"/>
                <a:cs typeface="Times New Roman" panose="02020603050405020304" pitchFamily="18" charset="0"/>
              </a:rPr>
              <a:t>本人の力</a:t>
            </a:r>
            <a:r>
              <a:rPr lang="en-US" altLang="ja-JP" b="1" kern="100" dirty="0">
                <a:effectLst/>
                <a:latin typeface="+mn-ea"/>
                <a:cs typeface="Times New Roman" panose="02020603050405020304" pitchFamily="18" charset="0"/>
              </a:rPr>
              <a:t>(1</a:t>
            </a:r>
            <a:r>
              <a:rPr lang="ja-JP" altLang="ja-JP" b="1" kern="100" dirty="0">
                <a:effectLst/>
                <a:latin typeface="+mn-ea"/>
                <a:cs typeface="Times New Roman" panose="02020603050405020304" pitchFamily="18" charset="0"/>
              </a:rPr>
              <a:t>～</a:t>
            </a:r>
            <a:r>
              <a:rPr lang="en-US" altLang="ja-JP" b="1" kern="100" dirty="0">
                <a:effectLst/>
                <a:latin typeface="+mn-ea"/>
                <a:cs typeface="Times New Roman" panose="02020603050405020304" pitchFamily="18" charset="0"/>
              </a:rPr>
              <a:t>99)</a:t>
            </a:r>
            <a:r>
              <a:rPr lang="ja-JP" altLang="ja-JP" b="1" kern="100" dirty="0">
                <a:effectLst/>
                <a:latin typeface="+mn-ea"/>
                <a:cs typeface="Times New Roman" panose="02020603050405020304" pitchFamily="18" charset="0"/>
              </a:rPr>
              <a:t>と支援者の力</a:t>
            </a:r>
            <a:r>
              <a:rPr lang="en-US" altLang="ja-JP" b="1" kern="100" dirty="0">
                <a:effectLst/>
                <a:latin typeface="+mn-ea"/>
                <a:cs typeface="Times New Roman" panose="02020603050405020304" pitchFamily="18" charset="0"/>
              </a:rPr>
              <a:t>(1</a:t>
            </a:r>
            <a:r>
              <a:rPr lang="ja-JP" altLang="ja-JP" b="1" kern="100" dirty="0">
                <a:effectLst/>
                <a:latin typeface="+mn-ea"/>
                <a:cs typeface="Times New Roman" panose="02020603050405020304" pitchFamily="18" charset="0"/>
              </a:rPr>
              <a:t>～</a:t>
            </a:r>
            <a:r>
              <a:rPr lang="en-US" altLang="ja-JP" b="1" kern="100" dirty="0">
                <a:effectLst/>
                <a:latin typeface="+mn-ea"/>
                <a:cs typeface="Times New Roman" panose="02020603050405020304" pitchFamily="18" charset="0"/>
              </a:rPr>
              <a:t>99)</a:t>
            </a:r>
            <a:r>
              <a:rPr lang="ja-JP" altLang="ja-JP" b="1" kern="100" dirty="0">
                <a:effectLst/>
                <a:latin typeface="+mn-ea"/>
                <a:cs typeface="Times New Roman" panose="02020603050405020304" pitchFamily="18" charset="0"/>
              </a:rPr>
              <a:t>を合わせ</a:t>
            </a:r>
            <a:r>
              <a:rPr lang="en-US" altLang="ja-JP" b="1" kern="100" dirty="0">
                <a:effectLst/>
                <a:latin typeface="+mn-ea"/>
                <a:cs typeface="Times New Roman" panose="02020603050405020304" pitchFamily="18" charset="0"/>
              </a:rPr>
              <a:t>100</a:t>
            </a:r>
            <a:r>
              <a:rPr lang="ja-JP" altLang="ja-JP" b="1" kern="100" dirty="0">
                <a:effectLst/>
                <a:latin typeface="+mn-ea"/>
                <a:cs typeface="Times New Roman" panose="02020603050405020304" pitchFamily="18" charset="0"/>
              </a:rPr>
              <a:t>％になる状態。</a:t>
            </a:r>
            <a:endParaRPr lang="ja-JP" altLang="ja-JP" kern="100" dirty="0">
              <a:effectLst/>
              <a:latin typeface="+mn-ea"/>
              <a:cs typeface="Times New Roman" panose="02020603050405020304" pitchFamily="18" charset="0"/>
            </a:endParaRPr>
          </a:p>
          <a:p>
            <a:pPr marL="0" indent="0" algn="just">
              <a:buNone/>
            </a:pPr>
            <a:r>
              <a:rPr lang="ja-JP" altLang="ja-JP" b="1" kern="100" dirty="0">
                <a:effectLst/>
                <a:latin typeface="+mn-ea"/>
                <a:cs typeface="Times New Roman" panose="02020603050405020304" pitchFamily="18" charset="0"/>
              </a:rPr>
              <a:t>※</a:t>
            </a:r>
            <a:r>
              <a:rPr lang="en-US" altLang="ja-JP" b="1" u="sng" kern="100" dirty="0">
                <a:solidFill>
                  <a:srgbClr val="FF0000"/>
                </a:solidFill>
                <a:effectLst/>
                <a:latin typeface="+mn-ea"/>
                <a:cs typeface="Times New Roman" panose="02020603050405020304" pitchFamily="18" charset="0"/>
              </a:rPr>
              <a:t>(1+99)</a:t>
            </a:r>
            <a:r>
              <a:rPr lang="ja-JP" altLang="ja-JP" b="1" kern="100" dirty="0">
                <a:effectLst/>
                <a:latin typeface="+mn-ea"/>
                <a:cs typeface="Times New Roman" panose="02020603050405020304" pitchFamily="18" charset="0"/>
              </a:rPr>
              <a:t>でも</a:t>
            </a:r>
            <a:r>
              <a:rPr lang="ja-JP" altLang="en-US" b="1" kern="100" dirty="0">
                <a:effectLst/>
                <a:latin typeface="+mn-ea"/>
                <a:cs typeface="Times New Roman" panose="02020603050405020304" pitchFamily="18" charset="0"/>
              </a:rPr>
              <a:t>、</a:t>
            </a:r>
            <a:r>
              <a:rPr lang="en-US" altLang="ja-JP" b="1" u="sng" kern="100" dirty="0">
                <a:solidFill>
                  <a:srgbClr val="FF0000"/>
                </a:solidFill>
                <a:effectLst/>
                <a:latin typeface="+mn-ea"/>
                <a:cs typeface="Times New Roman" panose="02020603050405020304" pitchFamily="18" charset="0"/>
              </a:rPr>
              <a:t>(99+1)</a:t>
            </a:r>
            <a:r>
              <a:rPr lang="ja-JP" altLang="ja-JP" b="1" kern="100" dirty="0">
                <a:effectLst/>
                <a:latin typeface="+mn-ea"/>
                <a:cs typeface="Times New Roman" panose="02020603050405020304" pitchFamily="18" charset="0"/>
              </a:rPr>
              <a:t>でも同じ捉え方</a:t>
            </a:r>
            <a:r>
              <a:rPr lang="ja-JP" altLang="en-US" b="1" kern="100" dirty="0">
                <a:effectLst/>
                <a:latin typeface="+mn-ea"/>
                <a:cs typeface="Times New Roman" panose="02020603050405020304" pitchFamily="18" charset="0"/>
              </a:rPr>
              <a:t>にて</a:t>
            </a:r>
            <a:r>
              <a:rPr lang="ja-JP" altLang="ja-JP" b="1" kern="100" dirty="0">
                <a:effectLst/>
                <a:latin typeface="+mn-ea"/>
                <a:cs typeface="Times New Roman" panose="02020603050405020304" pitchFamily="18" charset="0"/>
              </a:rPr>
              <a:t>、特記事項に詳細な状況を</a:t>
            </a:r>
            <a:r>
              <a:rPr lang="ja-JP" altLang="en-US" b="1" kern="100" dirty="0">
                <a:effectLst/>
                <a:latin typeface="+mn-ea"/>
                <a:cs typeface="Times New Roman" panose="02020603050405020304" pitchFamily="18" charset="0"/>
              </a:rPr>
              <a:t>　　</a:t>
            </a:r>
            <a:endParaRPr lang="en-US" altLang="ja-JP" b="1" kern="100" dirty="0">
              <a:effectLst/>
              <a:latin typeface="+mn-ea"/>
              <a:cs typeface="Times New Roman" panose="02020603050405020304" pitchFamily="18" charset="0"/>
            </a:endParaRPr>
          </a:p>
          <a:p>
            <a:pPr marL="0" indent="0" algn="just">
              <a:buNone/>
            </a:pPr>
            <a:r>
              <a:rPr lang="ja-JP" altLang="en-US" b="1" kern="100" dirty="0">
                <a:latin typeface="+mn-ea"/>
                <a:cs typeface="Times New Roman" panose="02020603050405020304" pitchFamily="18" charset="0"/>
              </a:rPr>
              <a:t>　</a:t>
            </a:r>
            <a:r>
              <a:rPr lang="ja-JP" altLang="ja-JP" b="1" kern="100" dirty="0">
                <a:effectLst/>
                <a:latin typeface="+mn-ea"/>
                <a:cs typeface="Times New Roman" panose="02020603050405020304" pitchFamily="18" charset="0"/>
              </a:rPr>
              <a:t>記載</a:t>
            </a:r>
            <a:endParaRPr lang="en-US" altLang="ja-JP" b="1" kern="100" dirty="0">
              <a:effectLst/>
              <a:latin typeface="+mn-ea"/>
              <a:cs typeface="Times New Roman" panose="02020603050405020304" pitchFamily="18" charset="0"/>
            </a:endParaRPr>
          </a:p>
          <a:p>
            <a:pPr marL="0" indent="0" algn="just">
              <a:buNone/>
            </a:pPr>
            <a:endParaRPr lang="ja-JP" altLang="ja-JP" kern="100" dirty="0">
              <a:effectLst/>
              <a:latin typeface="+mn-ea"/>
              <a:cs typeface="Times New Roman" panose="02020603050405020304" pitchFamily="18" charset="0"/>
            </a:endParaRPr>
          </a:p>
          <a:p>
            <a:pPr marL="0" lvl="0" indent="0" algn="just">
              <a:buNone/>
            </a:pPr>
            <a:r>
              <a:rPr lang="ja-JP" altLang="en-US" b="1" kern="100" dirty="0">
                <a:effectLst/>
                <a:latin typeface="+mn-ea"/>
                <a:cs typeface="Times New Roman" panose="02020603050405020304" pitchFamily="18" charset="0"/>
              </a:rPr>
              <a:t>④</a:t>
            </a:r>
            <a:r>
              <a:rPr lang="ja-JP" altLang="ja-JP" b="1" kern="100" dirty="0">
                <a:effectLst/>
                <a:latin typeface="+mn-ea"/>
                <a:cs typeface="Times New Roman" panose="02020603050405020304" pitchFamily="18" charset="0"/>
              </a:rPr>
              <a:t>全面的な支援が必要</a:t>
            </a:r>
            <a:r>
              <a:rPr lang="ja-JP" altLang="en-US" b="1" kern="100" dirty="0">
                <a:effectLst/>
                <a:latin typeface="+mn-ea"/>
                <a:cs typeface="Times New Roman" panose="02020603050405020304" pitchFamily="18" charset="0"/>
              </a:rPr>
              <a:t>　</a:t>
            </a:r>
            <a:r>
              <a:rPr lang="en-US" altLang="ja-JP" b="1" kern="100" dirty="0">
                <a:effectLst/>
                <a:latin typeface="+mn-ea"/>
                <a:cs typeface="Times New Roman" panose="02020603050405020304" pitchFamily="18" charset="0"/>
              </a:rPr>
              <a:t>(</a:t>
            </a:r>
            <a:r>
              <a:rPr lang="en-US" altLang="ja-JP" b="1" kern="100" dirty="0">
                <a:solidFill>
                  <a:srgbClr val="FF0000"/>
                </a:solidFill>
                <a:effectLst/>
                <a:latin typeface="+mn-ea"/>
                <a:cs typeface="Times New Roman" panose="02020603050405020304" pitchFamily="18" charset="0"/>
              </a:rPr>
              <a:t>100%</a:t>
            </a:r>
            <a:r>
              <a:rPr lang="ja-JP" altLang="ja-JP" b="1" kern="100" dirty="0">
                <a:solidFill>
                  <a:srgbClr val="FF0000"/>
                </a:solidFill>
                <a:effectLst/>
                <a:latin typeface="+mn-ea"/>
                <a:cs typeface="Times New Roman" panose="02020603050405020304" pitchFamily="18" charset="0"/>
              </a:rPr>
              <a:t>介助</a:t>
            </a:r>
            <a:r>
              <a:rPr lang="en-US" altLang="ja-JP" b="1" kern="100" dirty="0">
                <a:effectLst/>
                <a:latin typeface="+mn-ea"/>
                <a:cs typeface="Times New Roman" panose="02020603050405020304" pitchFamily="18" charset="0"/>
              </a:rPr>
              <a:t>)</a:t>
            </a:r>
            <a:r>
              <a:rPr lang="ja-JP" altLang="ja-JP" b="1" kern="100" dirty="0">
                <a:effectLst/>
                <a:latin typeface="+mn-ea"/>
                <a:cs typeface="Times New Roman" panose="02020603050405020304" pitchFamily="18" charset="0"/>
              </a:rPr>
              <a:t>。</a:t>
            </a:r>
            <a:r>
              <a:rPr lang="en-US" altLang="ja-JP" b="1" kern="100" dirty="0">
                <a:effectLst/>
                <a:latin typeface="+mn-ea"/>
                <a:cs typeface="Times New Roman" panose="02020603050405020304" pitchFamily="18" charset="0"/>
              </a:rPr>
              <a:t>(</a:t>
            </a:r>
            <a:r>
              <a:rPr lang="ja-JP" altLang="ja-JP" b="1" kern="100" dirty="0">
                <a:solidFill>
                  <a:srgbClr val="FF0000"/>
                </a:solidFill>
                <a:effectLst/>
                <a:latin typeface="+mn-ea"/>
                <a:cs typeface="Times New Roman" panose="02020603050405020304" pitchFamily="18" charset="0"/>
              </a:rPr>
              <a:t>本人の力</a:t>
            </a:r>
            <a:r>
              <a:rPr lang="en-US" altLang="ja-JP" b="1" kern="100" dirty="0">
                <a:solidFill>
                  <a:srgbClr val="FF0000"/>
                </a:solidFill>
                <a:effectLst/>
                <a:latin typeface="+mn-ea"/>
                <a:cs typeface="Times New Roman" panose="02020603050405020304" pitchFamily="18" charset="0"/>
              </a:rPr>
              <a:t>0+</a:t>
            </a:r>
            <a:r>
              <a:rPr lang="ja-JP" altLang="ja-JP" b="1" kern="100" dirty="0">
                <a:solidFill>
                  <a:srgbClr val="FF0000"/>
                </a:solidFill>
                <a:effectLst/>
                <a:latin typeface="+mn-ea"/>
                <a:cs typeface="Times New Roman" panose="02020603050405020304" pitchFamily="18" charset="0"/>
              </a:rPr>
              <a:t>支援者の力</a:t>
            </a:r>
            <a:r>
              <a:rPr lang="en-US" altLang="ja-JP" b="1" kern="100" dirty="0">
                <a:solidFill>
                  <a:srgbClr val="FF0000"/>
                </a:solidFill>
                <a:effectLst/>
                <a:latin typeface="+mn-ea"/>
                <a:cs typeface="Times New Roman" panose="02020603050405020304" pitchFamily="18" charset="0"/>
              </a:rPr>
              <a:t>100</a:t>
            </a:r>
            <a:r>
              <a:rPr lang="en-US" altLang="ja-JP" b="1" kern="100" dirty="0">
                <a:effectLst/>
                <a:latin typeface="+mn-ea"/>
                <a:cs typeface="Times New Roman" panose="02020603050405020304" pitchFamily="18" charset="0"/>
              </a:rPr>
              <a:t>)</a:t>
            </a:r>
            <a:r>
              <a:rPr lang="ja-JP" altLang="ja-JP" b="1" kern="100" dirty="0">
                <a:effectLst/>
                <a:latin typeface="+mn-ea"/>
                <a:cs typeface="Times New Roman" panose="02020603050405020304" pitchFamily="18" charset="0"/>
              </a:rPr>
              <a:t>で</a:t>
            </a:r>
            <a:r>
              <a:rPr lang="ja-JP" altLang="en-US" b="1" kern="100" dirty="0">
                <a:effectLst/>
                <a:latin typeface="+mn-ea"/>
                <a:cs typeface="Times New Roman" panose="02020603050405020304" pitchFamily="18" charset="0"/>
              </a:rPr>
              <a:t>　　</a:t>
            </a:r>
            <a:endParaRPr lang="en-US" altLang="ja-JP" b="1" kern="100" dirty="0">
              <a:effectLst/>
              <a:latin typeface="+mn-ea"/>
              <a:cs typeface="Times New Roman" panose="02020603050405020304" pitchFamily="18" charset="0"/>
            </a:endParaRPr>
          </a:p>
          <a:p>
            <a:pPr marL="0" lvl="0" indent="0" algn="just">
              <a:buNone/>
            </a:pPr>
            <a:r>
              <a:rPr lang="ja-JP" altLang="en-US" b="1" kern="100" dirty="0">
                <a:latin typeface="+mn-ea"/>
                <a:cs typeface="Times New Roman" panose="02020603050405020304" pitchFamily="18" charset="0"/>
              </a:rPr>
              <a:t>　</a:t>
            </a:r>
            <a:r>
              <a:rPr lang="ja-JP" altLang="ja-JP" b="1" kern="100" dirty="0">
                <a:effectLst/>
                <a:latin typeface="+mn-ea"/>
                <a:cs typeface="Times New Roman" panose="02020603050405020304" pitchFamily="18" charset="0"/>
              </a:rPr>
              <a:t>成り立っている状況。</a:t>
            </a:r>
            <a:endParaRPr lang="en-US" altLang="ja-JP" b="1" kern="100" dirty="0">
              <a:effectLst/>
              <a:latin typeface="+mn-ea"/>
              <a:cs typeface="Times New Roman" panose="02020603050405020304" pitchFamily="18" charset="0"/>
            </a:endParaRPr>
          </a:p>
        </p:txBody>
      </p:sp>
      <p:sp>
        <p:nvSpPr>
          <p:cNvPr id="4" name="タイトル 1">
            <a:extLst>
              <a:ext uri="{FF2B5EF4-FFF2-40B4-BE49-F238E27FC236}">
                <a16:creationId xmlns:a16="http://schemas.microsoft.com/office/drawing/2014/main" id="{74FAFF32-D883-4FAA-AB29-6AB771C60703}"/>
              </a:ext>
            </a:extLst>
          </p:cNvPr>
          <p:cNvSpPr txBox="1">
            <a:spLocks/>
          </p:cNvSpPr>
          <p:nvPr/>
        </p:nvSpPr>
        <p:spPr>
          <a:xfrm>
            <a:off x="385482" y="158514"/>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判断</a:t>
            </a:r>
            <a:r>
              <a:rPr lang="ja-JP" altLang="en-US" sz="3200" b="1" u="sng" dirty="0">
                <a:solidFill>
                  <a:schemeClr val="bg1"/>
                </a:solidFill>
                <a:latin typeface="BIZ UDゴシック" panose="020B0400000000000000" pitchFamily="49" charset="-128"/>
                <a:ea typeface="BIZ UDゴシック" panose="020B0400000000000000" pitchFamily="49" charset="-128"/>
              </a:rPr>
              <a:t>基準</a:t>
            </a:r>
            <a:r>
              <a:rPr lang="ja-JP" altLang="en-US" sz="3200" b="1" dirty="0">
                <a:solidFill>
                  <a:schemeClr val="bg1"/>
                </a:solidFill>
                <a:latin typeface="BIZ UDゴシック" panose="020B0400000000000000" pitchFamily="49" charset="-128"/>
                <a:ea typeface="BIZ UDゴシック" panose="020B0400000000000000" pitchFamily="49" charset="-128"/>
              </a:rPr>
              <a:t>の確認①</a:t>
            </a:r>
            <a:r>
              <a:rPr lang="ja-JP" altLang="en-US" sz="1200" b="1" dirty="0">
                <a:solidFill>
                  <a:schemeClr val="bg1"/>
                </a:solidFill>
                <a:latin typeface="BIZ UDゴシック" panose="020B0400000000000000" pitchFamily="49" charset="-128"/>
                <a:ea typeface="BIZ UDゴシック" panose="020B0400000000000000" pitchFamily="49" charset="-128"/>
              </a:rPr>
              <a:t>（第１群ベース）</a:t>
            </a:r>
            <a:endParaRPr lang="ja-JP" altLang="en-US" sz="12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FA7D3D59-7188-4BAD-9CFB-D2D09366F48B}"/>
              </a:ext>
            </a:extLst>
          </p:cNvPr>
          <p:cNvSpPr txBox="1"/>
          <p:nvPr/>
        </p:nvSpPr>
        <p:spPr>
          <a:xfrm>
            <a:off x="5297116" y="6171684"/>
            <a:ext cx="5721532" cy="369332"/>
          </a:xfrm>
          <a:prstGeom prst="rect">
            <a:avLst/>
          </a:prstGeom>
          <a:noFill/>
        </p:spPr>
        <p:txBody>
          <a:bodyPr wrap="square" rtlCol="0">
            <a:spAutoFit/>
          </a:bodyPr>
          <a:lstStyle/>
          <a:p>
            <a:r>
              <a:rPr kumimoji="1" lang="ja-JP" altLang="en-US" dirty="0"/>
              <a:t>第２群は３択。②に第１群の②と③が含まれている。</a:t>
            </a:r>
          </a:p>
        </p:txBody>
      </p:sp>
      <p:cxnSp>
        <p:nvCxnSpPr>
          <p:cNvPr id="10" name="直線コネクタ 9">
            <a:extLst>
              <a:ext uri="{FF2B5EF4-FFF2-40B4-BE49-F238E27FC236}">
                <a16:creationId xmlns:a16="http://schemas.microsoft.com/office/drawing/2014/main" id="{1AC3FF2C-AA0E-4272-9210-7306B494C043}"/>
              </a:ext>
            </a:extLst>
          </p:cNvPr>
          <p:cNvCxnSpPr/>
          <p:nvPr/>
        </p:nvCxnSpPr>
        <p:spPr>
          <a:xfrm>
            <a:off x="261257" y="1898468"/>
            <a:ext cx="1152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268B6238-554F-4A10-A66A-EF4CAFF04F74}"/>
              </a:ext>
            </a:extLst>
          </p:cNvPr>
          <p:cNvCxnSpPr/>
          <p:nvPr/>
        </p:nvCxnSpPr>
        <p:spPr>
          <a:xfrm>
            <a:off x="187234" y="5199017"/>
            <a:ext cx="1166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1">
            <a:extLst>
              <a:ext uri="{FF2B5EF4-FFF2-40B4-BE49-F238E27FC236}">
                <a16:creationId xmlns:a16="http://schemas.microsoft.com/office/drawing/2014/main" id="{77ED6AD0-2F7A-4D1A-A3B0-CEE53DF67BD0}"/>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４</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1457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BBD9259-4145-90B7-E596-16CB808A18E5}"/>
              </a:ext>
            </a:extLst>
          </p:cNvPr>
          <p:cNvSpPr>
            <a:spLocks noGrp="1"/>
          </p:cNvSpPr>
          <p:nvPr>
            <p:ph idx="1"/>
          </p:nvPr>
        </p:nvSpPr>
        <p:spPr>
          <a:xfrm>
            <a:off x="397565" y="1046922"/>
            <a:ext cx="11582400" cy="5558416"/>
          </a:xfrm>
        </p:spPr>
        <p:txBody>
          <a:bodyPr>
            <a:normAutofit/>
          </a:bodyPr>
          <a:lstStyle/>
          <a:p>
            <a:pPr marL="0" indent="0" algn="just">
              <a:buNone/>
            </a:pPr>
            <a:r>
              <a:rPr lang="ja-JP" altLang="ja-JP" sz="2800" b="1" kern="100" dirty="0">
                <a:effectLst/>
                <a:ea typeface="游ゴシック" panose="020B0400000000000000" pitchFamily="50" charset="-128"/>
                <a:cs typeface="Times New Roman" panose="02020603050405020304" pitchFamily="18" charset="0"/>
              </a:rPr>
              <a:t>※選択した項目より</a:t>
            </a:r>
            <a:r>
              <a:rPr lang="ja-JP" altLang="ja-JP" sz="2800" b="1" u="sng" kern="100" dirty="0">
                <a:effectLst/>
                <a:ea typeface="游ゴシック" panose="020B0400000000000000" pitchFamily="50" charset="-128"/>
                <a:cs typeface="Times New Roman" panose="02020603050405020304" pitchFamily="18" charset="0"/>
              </a:rPr>
              <a:t>下の判断基準</a:t>
            </a:r>
            <a:r>
              <a:rPr lang="ja-JP" altLang="ja-JP" sz="2800" b="1" kern="100" dirty="0">
                <a:effectLst/>
                <a:ea typeface="游ゴシック" panose="020B0400000000000000" pitchFamily="50" charset="-128"/>
                <a:cs typeface="Times New Roman" panose="02020603050405020304" pitchFamily="18" charset="0"/>
              </a:rPr>
              <a:t>に該当するかを確認</a:t>
            </a:r>
            <a:endParaRPr lang="en-US" altLang="ja-JP" sz="2800" b="1" kern="100" dirty="0">
              <a:effectLst/>
              <a:ea typeface="游ゴシック" panose="020B0400000000000000" pitchFamily="50" charset="-128"/>
              <a:cs typeface="Times New Roman" panose="02020603050405020304" pitchFamily="18" charset="0"/>
            </a:endParaRPr>
          </a:p>
          <a:p>
            <a:pPr marL="0" indent="0" algn="just">
              <a:buNone/>
            </a:pPr>
            <a:endParaRPr lang="en-US" altLang="ja-JP" sz="1050" b="1" kern="100" dirty="0">
              <a:effectLst/>
              <a:ea typeface="游ゴシック" panose="020B0400000000000000" pitchFamily="50" charset="-128"/>
              <a:cs typeface="Times New Roman" panose="02020603050405020304" pitchFamily="18" charset="0"/>
            </a:endParaRPr>
          </a:p>
          <a:p>
            <a:pPr marL="0" indent="0" algn="just">
              <a:buNone/>
            </a:pPr>
            <a:r>
              <a:rPr lang="ja-JP" altLang="en-US" sz="2800" b="1" kern="100" dirty="0">
                <a:effectLst/>
                <a:ea typeface="游ゴシック" panose="020B0400000000000000" pitchFamily="50" charset="-128"/>
                <a:cs typeface="Times New Roman" panose="02020603050405020304" pitchFamily="18" charset="0"/>
              </a:rPr>
              <a:t>◇</a:t>
            </a:r>
            <a:r>
              <a:rPr lang="ja-JP" altLang="ja-JP" sz="2800" b="1" kern="100" dirty="0">
                <a:effectLst/>
                <a:ea typeface="游ゴシック" panose="020B0400000000000000" pitchFamily="50" charset="-128"/>
                <a:cs typeface="Times New Roman" panose="02020603050405020304" pitchFamily="18" charset="0"/>
              </a:rPr>
              <a:t>②</a:t>
            </a:r>
            <a:r>
              <a:rPr lang="ja-JP" altLang="en-US" sz="2800" b="1" kern="100" dirty="0">
                <a:effectLst/>
                <a:ea typeface="游ゴシック" panose="020B0400000000000000" pitchFamily="50" charset="-128"/>
                <a:cs typeface="Times New Roman" panose="02020603050405020304" pitchFamily="18" charset="0"/>
              </a:rPr>
              <a:t>を</a:t>
            </a:r>
            <a:r>
              <a:rPr lang="ja-JP" altLang="ja-JP" sz="2800" b="1" kern="100" dirty="0">
                <a:effectLst/>
                <a:ea typeface="游ゴシック" panose="020B0400000000000000" pitchFamily="50" charset="-128"/>
                <a:cs typeface="Times New Roman" panose="02020603050405020304" pitchFamily="18" charset="0"/>
              </a:rPr>
              <a:t>選択</a:t>
            </a:r>
            <a:r>
              <a:rPr lang="ja-JP" altLang="en-US" sz="2800" b="1" kern="100" dirty="0">
                <a:effectLst/>
                <a:ea typeface="游ゴシック" panose="020B0400000000000000" pitchFamily="50" charset="-128"/>
                <a:cs typeface="Times New Roman" panose="02020603050405020304" pitchFamily="18" charset="0"/>
              </a:rPr>
              <a:t>した場合　</a:t>
            </a:r>
            <a:r>
              <a:rPr lang="ja-JP" altLang="en-US" b="1" kern="100" dirty="0">
                <a:ea typeface="游ゴシック" panose="020B0400000000000000" pitchFamily="50" charset="-128"/>
                <a:cs typeface="Times New Roman" panose="02020603050405020304" pitchFamily="18" charset="0"/>
              </a:rPr>
              <a:t>➡</a:t>
            </a:r>
            <a:r>
              <a:rPr lang="ja-JP" altLang="en-US" sz="2800" b="1" kern="100" dirty="0">
                <a:effectLst/>
                <a:ea typeface="游ゴシック" panose="020B0400000000000000" pitchFamily="50" charset="-128"/>
                <a:cs typeface="Times New Roman" panose="02020603050405020304" pitchFamily="18" charset="0"/>
              </a:rPr>
              <a:t>　</a:t>
            </a:r>
            <a:r>
              <a:rPr lang="ja-JP" altLang="ja-JP" sz="2800" b="1" kern="100" dirty="0">
                <a:effectLst/>
                <a:ea typeface="游ゴシック" panose="020B0400000000000000" pitchFamily="50" charset="-128"/>
                <a:cs typeface="Times New Roman" panose="02020603050405020304" pitchFamily="18" charset="0"/>
              </a:rPr>
              <a:t>③と④の判断基準に該当するか確認</a:t>
            </a:r>
            <a:endParaRPr lang="en-US" altLang="ja-JP" sz="2800" b="1" kern="100" dirty="0">
              <a:effectLst/>
              <a:ea typeface="游ゴシック" panose="020B0400000000000000" pitchFamily="50" charset="-128"/>
              <a:cs typeface="Times New Roman" panose="02020603050405020304" pitchFamily="18" charset="0"/>
            </a:endParaRPr>
          </a:p>
          <a:p>
            <a:pPr marL="0" indent="0" algn="just">
              <a:buNone/>
            </a:pPr>
            <a:r>
              <a:rPr lang="ja-JP" altLang="en-US" sz="2000" b="1" kern="100" dirty="0">
                <a:latin typeface="+mn-ea"/>
                <a:cs typeface="Times New Roman" panose="02020603050405020304" pitchFamily="18" charset="0"/>
              </a:rPr>
              <a:t>　　　</a:t>
            </a:r>
            <a:endParaRPr lang="en-US" altLang="ja-JP" sz="2000" b="1" kern="100" dirty="0">
              <a:latin typeface="+mn-ea"/>
              <a:cs typeface="Times New Roman" panose="02020603050405020304" pitchFamily="18" charset="0"/>
            </a:endParaRPr>
          </a:p>
          <a:p>
            <a:pPr marL="0" indent="0" algn="just">
              <a:buNone/>
            </a:pPr>
            <a:endParaRPr lang="ja-JP" altLang="ja-JP" sz="2000" b="1" kern="100" dirty="0">
              <a:effectLst/>
              <a:ea typeface="游ゴシック" panose="020B0400000000000000" pitchFamily="50" charset="-128"/>
              <a:cs typeface="Times New Roman" panose="02020603050405020304" pitchFamily="18" charset="0"/>
            </a:endParaRPr>
          </a:p>
          <a:p>
            <a:pPr marL="0" indent="0" algn="just">
              <a:buNone/>
            </a:pPr>
            <a:endParaRPr lang="en-US" altLang="ja-JP" b="1" kern="100" dirty="0">
              <a:ea typeface="游ゴシック" panose="020B0400000000000000" pitchFamily="50" charset="-128"/>
              <a:cs typeface="Times New Roman" panose="02020603050405020304" pitchFamily="18" charset="0"/>
            </a:endParaRPr>
          </a:p>
          <a:p>
            <a:pPr marL="0" indent="0" algn="just">
              <a:buNone/>
            </a:pPr>
            <a:r>
              <a:rPr lang="ja-JP" altLang="en-US" b="1" kern="100" dirty="0">
                <a:ea typeface="游ゴシック" panose="020B0400000000000000" pitchFamily="50" charset="-128"/>
                <a:cs typeface="Times New Roman" panose="02020603050405020304" pitchFamily="18" charset="0"/>
              </a:rPr>
              <a:t>◇</a:t>
            </a:r>
            <a:r>
              <a:rPr lang="ja-JP" altLang="ja-JP" sz="2800" b="1" kern="100" dirty="0">
                <a:effectLst/>
                <a:ea typeface="游ゴシック" panose="020B0400000000000000" pitchFamily="50" charset="-128"/>
                <a:cs typeface="Times New Roman" panose="02020603050405020304" pitchFamily="18" charset="0"/>
              </a:rPr>
              <a:t>③</a:t>
            </a:r>
            <a:r>
              <a:rPr lang="ja-JP" altLang="en-US" sz="2800" b="1" kern="100" dirty="0">
                <a:effectLst/>
                <a:ea typeface="游ゴシック" panose="020B0400000000000000" pitchFamily="50" charset="-128"/>
                <a:cs typeface="Times New Roman" panose="02020603050405020304" pitchFamily="18" charset="0"/>
              </a:rPr>
              <a:t>を</a:t>
            </a:r>
            <a:r>
              <a:rPr lang="ja-JP" altLang="ja-JP" sz="2800" b="1" kern="100" dirty="0">
                <a:effectLst/>
                <a:ea typeface="游ゴシック" panose="020B0400000000000000" pitchFamily="50" charset="-128"/>
                <a:cs typeface="Times New Roman" panose="02020603050405020304" pitchFamily="18" charset="0"/>
              </a:rPr>
              <a:t>選択</a:t>
            </a:r>
            <a:r>
              <a:rPr lang="ja-JP" altLang="en-US" sz="2800" b="1" kern="100" dirty="0">
                <a:effectLst/>
                <a:ea typeface="游ゴシック" panose="020B0400000000000000" pitchFamily="50" charset="-128"/>
                <a:cs typeface="Times New Roman" panose="02020603050405020304" pitchFamily="18" charset="0"/>
              </a:rPr>
              <a:t>した場合　</a:t>
            </a:r>
            <a:r>
              <a:rPr lang="ja-JP" altLang="en-US" b="1" kern="100" dirty="0">
                <a:ea typeface="游ゴシック" panose="020B0400000000000000" pitchFamily="50" charset="-128"/>
                <a:cs typeface="Times New Roman" panose="02020603050405020304" pitchFamily="18" charset="0"/>
              </a:rPr>
              <a:t>➡</a:t>
            </a:r>
            <a:r>
              <a:rPr lang="ja-JP" altLang="en-US" sz="2800" b="1" kern="100" dirty="0">
                <a:effectLst/>
                <a:ea typeface="游ゴシック" panose="020B0400000000000000" pitchFamily="50" charset="-128"/>
                <a:cs typeface="Times New Roman" panose="02020603050405020304" pitchFamily="18" charset="0"/>
              </a:rPr>
              <a:t>　</a:t>
            </a:r>
            <a:r>
              <a:rPr lang="ja-JP" altLang="ja-JP" sz="2800" b="1" kern="100" dirty="0">
                <a:effectLst/>
                <a:ea typeface="游ゴシック" panose="020B0400000000000000" pitchFamily="50" charset="-128"/>
                <a:cs typeface="Times New Roman" panose="02020603050405020304" pitchFamily="18" charset="0"/>
              </a:rPr>
              <a:t>④の判断基準に該当するか確認</a:t>
            </a:r>
            <a:endParaRPr lang="en-US" altLang="ja-JP" sz="2800" b="1" kern="100" dirty="0">
              <a:effectLst/>
              <a:ea typeface="游ゴシック" panose="020B0400000000000000" pitchFamily="50" charset="-128"/>
              <a:cs typeface="Times New Roman" panose="02020603050405020304" pitchFamily="18" charset="0"/>
            </a:endParaRPr>
          </a:p>
          <a:p>
            <a:pPr marL="0" indent="0" algn="just">
              <a:buNone/>
            </a:pPr>
            <a:r>
              <a:rPr lang="ja-JP" altLang="en-US" sz="2000" b="1" kern="100" dirty="0">
                <a:effectLst/>
                <a:latin typeface="+mn-ea"/>
                <a:cs typeface="Times New Roman" panose="02020603050405020304" pitchFamily="18" charset="0"/>
              </a:rPr>
              <a:t>　　　</a:t>
            </a:r>
            <a:endParaRPr lang="en-US" altLang="ja-JP" sz="2000" b="1" kern="100" dirty="0">
              <a:effectLst/>
              <a:latin typeface="+mn-ea"/>
              <a:cs typeface="Times New Roman" panose="02020603050405020304" pitchFamily="18" charset="0"/>
            </a:endParaRPr>
          </a:p>
          <a:p>
            <a:pPr marL="0" indent="0" algn="just">
              <a:buNone/>
            </a:pPr>
            <a:endParaRPr lang="ja-JP" altLang="ja-JP" sz="2800" b="1" kern="100" dirty="0">
              <a:effectLst/>
              <a:ea typeface="游ゴシック" panose="020B0400000000000000" pitchFamily="50" charset="-128"/>
              <a:cs typeface="Times New Roman" panose="02020603050405020304" pitchFamily="18" charset="0"/>
            </a:endParaRPr>
          </a:p>
          <a:p>
            <a:pPr marL="0" indent="0" algn="just">
              <a:buNone/>
            </a:pPr>
            <a:r>
              <a:rPr lang="ja-JP" altLang="en-US" sz="2800" b="1" kern="100" dirty="0">
                <a:solidFill>
                  <a:srgbClr val="FF0000"/>
                </a:solidFill>
                <a:effectLst/>
                <a:ea typeface="游ゴシック" panose="020B0400000000000000" pitchFamily="50" charset="-128"/>
                <a:cs typeface="Times New Roman" panose="02020603050405020304" pitchFamily="18" charset="0"/>
              </a:rPr>
              <a:t>◎</a:t>
            </a:r>
            <a:r>
              <a:rPr lang="ja-JP" altLang="ja-JP" sz="2800" b="1" kern="100" dirty="0">
                <a:solidFill>
                  <a:srgbClr val="FF0000"/>
                </a:solidFill>
                <a:effectLst/>
                <a:ea typeface="游ゴシック" panose="020B0400000000000000" pitchFamily="50" charset="-128"/>
                <a:cs typeface="Times New Roman" panose="02020603050405020304" pitchFamily="18" charset="0"/>
              </a:rPr>
              <a:t>詳細な状況や頻度等、特記事項に記載する</a:t>
            </a:r>
            <a:r>
              <a:rPr lang="ja-JP" altLang="en-US" sz="2800" b="1" kern="100" dirty="0">
                <a:solidFill>
                  <a:srgbClr val="FF0000"/>
                </a:solidFill>
                <a:effectLst/>
                <a:ea typeface="游ゴシック" panose="020B0400000000000000" pitchFamily="50" charset="-128"/>
                <a:cs typeface="Times New Roman" panose="02020603050405020304" pitchFamily="18" charset="0"/>
              </a:rPr>
              <a:t>。</a:t>
            </a:r>
            <a:endParaRPr lang="ja-JP" altLang="ja-JP" sz="2800" b="1" kern="100" dirty="0">
              <a:solidFill>
                <a:srgbClr val="FF0000"/>
              </a:solidFill>
              <a:effectLst/>
              <a:ea typeface="游ゴシック" panose="020B0400000000000000" pitchFamily="50" charset="-128"/>
              <a:cs typeface="Times New Roman" panose="02020603050405020304" pitchFamily="18" charset="0"/>
            </a:endParaRPr>
          </a:p>
          <a:p>
            <a:pPr marL="0" indent="0">
              <a:buNone/>
            </a:pPr>
            <a:r>
              <a:rPr lang="ja-JP" altLang="ja-JP" b="1" kern="100" dirty="0">
                <a:solidFill>
                  <a:srgbClr val="FF0000"/>
                </a:solidFill>
                <a:effectLst/>
                <a:latin typeface="+mn-ea"/>
                <a:cs typeface="Times New Roman" panose="02020603050405020304" pitchFamily="18" charset="0"/>
              </a:rPr>
              <a:t>◎判断に迷った場合は、</a:t>
            </a:r>
            <a:r>
              <a:rPr lang="ja-JP" altLang="ja-JP" b="1" u="sng" kern="100" dirty="0">
                <a:solidFill>
                  <a:srgbClr val="FF0000"/>
                </a:solidFill>
                <a:effectLst/>
                <a:latin typeface="+mn-ea"/>
                <a:cs typeface="Times New Roman" panose="02020603050405020304" pitchFamily="18" charset="0"/>
              </a:rPr>
              <a:t>特記事項に『迷った理由』『判断した根拠』</a:t>
            </a:r>
            <a:endParaRPr lang="en-US" altLang="ja-JP" b="1" u="sng" kern="100" dirty="0">
              <a:solidFill>
                <a:srgbClr val="FF0000"/>
              </a:solidFill>
              <a:effectLst/>
              <a:latin typeface="+mn-ea"/>
              <a:cs typeface="Times New Roman" panose="02020603050405020304" pitchFamily="18" charset="0"/>
            </a:endParaRPr>
          </a:p>
          <a:p>
            <a:pPr marL="0" indent="0">
              <a:buNone/>
            </a:pPr>
            <a:r>
              <a:rPr lang="ja-JP" altLang="en-US" b="1" kern="100" dirty="0">
                <a:solidFill>
                  <a:srgbClr val="FF0000"/>
                </a:solidFill>
                <a:effectLst/>
                <a:latin typeface="+mn-ea"/>
                <a:cs typeface="Times New Roman" panose="02020603050405020304" pitchFamily="18" charset="0"/>
              </a:rPr>
              <a:t>　</a:t>
            </a:r>
            <a:r>
              <a:rPr lang="ja-JP" altLang="ja-JP" b="1" kern="100" dirty="0">
                <a:solidFill>
                  <a:srgbClr val="FF0000"/>
                </a:solidFill>
                <a:effectLst/>
                <a:latin typeface="+mn-ea"/>
                <a:cs typeface="Times New Roman" panose="02020603050405020304" pitchFamily="18" charset="0"/>
              </a:rPr>
              <a:t>を</a:t>
            </a:r>
            <a:r>
              <a:rPr lang="ja-JP" altLang="en-US" b="1" kern="100" dirty="0">
                <a:solidFill>
                  <a:srgbClr val="FF0000"/>
                </a:solidFill>
                <a:effectLst/>
                <a:latin typeface="+mn-ea"/>
                <a:cs typeface="Times New Roman" panose="02020603050405020304" pitchFamily="18" charset="0"/>
              </a:rPr>
              <a:t>記載する。</a:t>
            </a:r>
            <a:endParaRPr lang="en-US" altLang="ja-JP" b="1" kern="100" dirty="0">
              <a:solidFill>
                <a:srgbClr val="FF0000"/>
              </a:solidFill>
              <a:effectLst/>
              <a:latin typeface="+mn-ea"/>
              <a:cs typeface="Times New Roman" panose="02020603050405020304" pitchFamily="18" charset="0"/>
            </a:endParaRPr>
          </a:p>
          <a:p>
            <a:endParaRPr kumimoji="1" lang="ja-JP" altLang="en-US" dirty="0"/>
          </a:p>
        </p:txBody>
      </p:sp>
      <p:pic>
        <p:nvPicPr>
          <p:cNvPr id="4" name="図 3">
            <a:extLst>
              <a:ext uri="{FF2B5EF4-FFF2-40B4-BE49-F238E27FC236}">
                <a16:creationId xmlns:a16="http://schemas.microsoft.com/office/drawing/2014/main" id="{B797AB78-EEC0-B60A-D21B-98DFCF7E5FEA}"/>
              </a:ext>
            </a:extLst>
          </p:cNvPr>
          <p:cNvPicPr>
            <a:picLocks noChangeAspect="1"/>
          </p:cNvPicPr>
          <p:nvPr/>
        </p:nvPicPr>
        <p:blipFill>
          <a:blip r:embed="rId2"/>
          <a:stretch>
            <a:fillRect/>
          </a:stretch>
        </p:blipFill>
        <p:spPr>
          <a:xfrm>
            <a:off x="1152914" y="2499896"/>
            <a:ext cx="8904483" cy="929104"/>
          </a:xfrm>
          <a:prstGeom prst="rect">
            <a:avLst/>
          </a:prstGeom>
        </p:spPr>
      </p:pic>
      <p:pic>
        <p:nvPicPr>
          <p:cNvPr id="6" name="図 5">
            <a:extLst>
              <a:ext uri="{FF2B5EF4-FFF2-40B4-BE49-F238E27FC236}">
                <a16:creationId xmlns:a16="http://schemas.microsoft.com/office/drawing/2014/main" id="{B743397C-CF02-4638-C652-59147D165559}"/>
              </a:ext>
            </a:extLst>
          </p:cNvPr>
          <p:cNvPicPr>
            <a:picLocks noChangeAspect="1"/>
          </p:cNvPicPr>
          <p:nvPr/>
        </p:nvPicPr>
        <p:blipFill>
          <a:blip r:embed="rId3"/>
          <a:stretch>
            <a:fillRect/>
          </a:stretch>
        </p:blipFill>
        <p:spPr>
          <a:xfrm>
            <a:off x="1152914" y="4221423"/>
            <a:ext cx="8904482" cy="594664"/>
          </a:xfrm>
          <a:prstGeom prst="rect">
            <a:avLst/>
          </a:prstGeom>
        </p:spPr>
      </p:pic>
      <p:sp>
        <p:nvSpPr>
          <p:cNvPr id="8" name="タイトル 1">
            <a:extLst>
              <a:ext uri="{FF2B5EF4-FFF2-40B4-BE49-F238E27FC236}">
                <a16:creationId xmlns:a16="http://schemas.microsoft.com/office/drawing/2014/main" id="{411F93B7-1602-43BD-90F0-6FAA64833354}"/>
              </a:ext>
            </a:extLst>
          </p:cNvPr>
          <p:cNvSpPr txBox="1">
            <a:spLocks/>
          </p:cNvSpPr>
          <p:nvPr/>
        </p:nvSpPr>
        <p:spPr>
          <a:xfrm>
            <a:off x="385482" y="158514"/>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判断基準の</a:t>
            </a:r>
            <a:r>
              <a:rPr lang="ja-JP" altLang="en-US" sz="3200" b="1" u="sng" dirty="0">
                <a:solidFill>
                  <a:schemeClr val="bg1"/>
                </a:solidFill>
                <a:latin typeface="BIZ UDゴシック" panose="020B0400000000000000" pitchFamily="49" charset="-128"/>
                <a:ea typeface="BIZ UDゴシック" panose="020B0400000000000000" pitchFamily="49" charset="-128"/>
              </a:rPr>
              <a:t>確認</a:t>
            </a:r>
            <a:r>
              <a:rPr lang="ja-JP" altLang="en-US" sz="3200" b="1" dirty="0">
                <a:solidFill>
                  <a:schemeClr val="bg1"/>
                </a:solidFill>
                <a:latin typeface="BIZ UDゴシック" panose="020B0400000000000000" pitchFamily="49" charset="-128"/>
                <a:ea typeface="BIZ UDゴシック" panose="020B0400000000000000" pitchFamily="49" charset="-128"/>
              </a:rPr>
              <a:t>②</a:t>
            </a:r>
            <a:endParaRPr lang="ja-JP" altLang="en-US" sz="1200" dirty="0">
              <a:latin typeface="BIZ UDゴシック" panose="020B0400000000000000" pitchFamily="49" charset="-128"/>
              <a:ea typeface="BIZ UDゴシック" panose="020B0400000000000000" pitchFamily="49" charset="-128"/>
            </a:endParaRPr>
          </a:p>
        </p:txBody>
      </p:sp>
      <p:sp>
        <p:nvSpPr>
          <p:cNvPr id="7" name="スライド番号プレースホルダー 1">
            <a:extLst>
              <a:ext uri="{FF2B5EF4-FFF2-40B4-BE49-F238E27FC236}">
                <a16:creationId xmlns:a16="http://schemas.microsoft.com/office/drawing/2014/main" id="{56254075-EA29-4B06-8521-BFF89443B9B6}"/>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５</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32553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996CBBD-44BE-0C04-AF73-EA6E886E69A0}"/>
              </a:ext>
            </a:extLst>
          </p:cNvPr>
          <p:cNvSpPr>
            <a:spLocks noGrp="1"/>
          </p:cNvSpPr>
          <p:nvPr>
            <p:ph idx="1"/>
          </p:nvPr>
        </p:nvSpPr>
        <p:spPr>
          <a:xfrm>
            <a:off x="330797" y="969870"/>
            <a:ext cx="11277600" cy="5605101"/>
          </a:xfrm>
        </p:spPr>
        <p:txBody>
          <a:bodyPr>
            <a:normAutofit/>
          </a:bodyPr>
          <a:lstStyle/>
          <a:p>
            <a:pPr marL="0" indent="0">
              <a:buNone/>
            </a:pPr>
            <a:r>
              <a:rPr lang="ja-JP" altLang="en-US"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対象者の</a:t>
            </a:r>
            <a:r>
              <a:rPr lang="ja-JP" altLang="ja-JP" u="sng"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状態や生活環境、福祉用具等を勘案して判断</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していく。</a:t>
            </a:r>
          </a:p>
          <a:p>
            <a:pPr marL="0" indent="0">
              <a:buNone/>
            </a:pP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「支援が必要な状態」</a:t>
            </a: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に基づき判断する。</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「障害の状態や難病等の</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症状に変化がある場合</a:t>
            </a: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「視覚障害や盲重複障害、聴覚障害やろう重複障害により</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r>
              <a:rPr lang="ja-JP" altLang="en-US"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意思決定のためには情報提供等の支援を必要とする場合</a:t>
            </a: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「知的障害、精神障害や発達障害により</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r>
              <a:rPr lang="ja-JP" altLang="en-US"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調査項目に関する意思決定が困難な場合</a:t>
            </a: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endParaRPr lang="en-US" altLang="ja-JP" sz="105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「使用している状況」</a:t>
            </a: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に基づき判断する。</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補装具等福祉用具を活用している場合</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endParaRPr lang="ja-JP" altLang="ja-JP" sz="105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タイトル 1">
            <a:extLst>
              <a:ext uri="{FF2B5EF4-FFF2-40B4-BE49-F238E27FC236}">
                <a16:creationId xmlns:a16="http://schemas.microsoft.com/office/drawing/2014/main" id="{11B002D6-2BBD-4944-B683-DFEED9820749}"/>
              </a:ext>
            </a:extLst>
          </p:cNvPr>
          <p:cNvSpPr txBox="1">
            <a:spLocks/>
          </p:cNvSpPr>
          <p:nvPr/>
        </p:nvSpPr>
        <p:spPr>
          <a:xfrm>
            <a:off x="330797" y="169439"/>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留意点①</a:t>
            </a:r>
            <a:endParaRPr lang="ja-JP" altLang="en-US" sz="3200" dirty="0">
              <a:latin typeface="BIZ UDゴシック" panose="020B0400000000000000" pitchFamily="49" charset="-128"/>
              <a:ea typeface="BIZ UDゴシック" panose="020B0400000000000000" pitchFamily="49" charset="-128"/>
            </a:endParaRPr>
          </a:p>
        </p:txBody>
      </p:sp>
      <p:sp>
        <p:nvSpPr>
          <p:cNvPr id="6" name="スライド番号プレースホルダー 1">
            <a:extLst>
              <a:ext uri="{FF2B5EF4-FFF2-40B4-BE49-F238E27FC236}">
                <a16:creationId xmlns:a16="http://schemas.microsoft.com/office/drawing/2014/main" id="{76BC5932-55DC-4255-9AD2-E9320DAC8A22}"/>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６</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8301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4EE7EB5-C063-5743-FF65-2AE7A3EB32D5}"/>
              </a:ext>
            </a:extLst>
          </p:cNvPr>
          <p:cNvSpPr>
            <a:spLocks noGrp="1"/>
          </p:cNvSpPr>
          <p:nvPr>
            <p:ph idx="1"/>
          </p:nvPr>
        </p:nvSpPr>
        <p:spPr>
          <a:xfrm>
            <a:off x="330797" y="943365"/>
            <a:ext cx="11331388" cy="5745196"/>
          </a:xfrm>
        </p:spPr>
        <p:txBody>
          <a:bodyPr>
            <a:normAutofit lnSpcReduction="10000"/>
          </a:bodyPr>
          <a:lstStyle/>
          <a:p>
            <a:pPr marL="0" indent="0" algn="just">
              <a:buNone/>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できたりできなかったりする場合」</a:t>
            </a:r>
            <a:r>
              <a:rPr lang="ja-JP" altLang="en-US"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rPr>
              <a:t>「障がいの状況や難病等の症状に変化がある場合」</a:t>
            </a:r>
            <a:endParaRPr lang="en-US"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en-US"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『できない場合の</a:t>
            </a:r>
            <a:r>
              <a:rPr lang="ja-JP" altLang="ja-JP"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支援内容</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発生時期</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や</a:t>
            </a:r>
            <a:r>
              <a:rPr lang="ja-JP" altLang="ja-JP"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頻度</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継続した期間</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直近の発生した状況</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等を可能な範囲で詳細を聞き取り、</a:t>
            </a:r>
            <a:r>
              <a:rPr lang="ja-JP" altLang="ja-JP" u="sng"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わかりやすく記載</a:t>
            </a:r>
            <a:r>
              <a:rPr lang="ja-JP"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する』</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lang="en-US" altLang="ja-JP" sz="2800" kern="100" dirty="0">
              <a:effectLst/>
              <a:ea typeface="游ゴシック" panose="020B0400000000000000" pitchFamily="50" charset="-128"/>
              <a:cs typeface="Times New Roman" panose="02020603050405020304" pitchFamily="18" charset="0"/>
            </a:endParaRPr>
          </a:p>
          <a:p>
            <a:pPr marL="0" indent="0">
              <a:buNone/>
            </a:pPr>
            <a:r>
              <a:rPr lang="ja-JP" altLang="ja-JP" sz="2800" kern="100" dirty="0">
                <a:effectLst/>
                <a:ea typeface="游ゴシック" panose="020B0400000000000000" pitchFamily="50" charset="-128"/>
                <a:cs typeface="Times New Roman" panose="02020603050405020304" pitchFamily="18" charset="0"/>
              </a:rPr>
              <a:t>◇</a:t>
            </a:r>
            <a:r>
              <a:rPr lang="ja-JP" altLang="ja-JP" kern="100" dirty="0">
                <a:ea typeface="游ゴシック" panose="020B0400000000000000" pitchFamily="50" charset="-128"/>
                <a:cs typeface="Times New Roman" panose="02020603050405020304" pitchFamily="18" charset="0"/>
              </a:rPr>
              <a:t>症状が変動する調査対象者については、</a:t>
            </a:r>
            <a:endParaRPr lang="en-US" altLang="ja-JP" kern="100" dirty="0">
              <a:ea typeface="游ゴシック" panose="020B0400000000000000" pitchFamily="50" charset="-128"/>
              <a:cs typeface="Times New Roman" panose="02020603050405020304" pitchFamily="18" charset="0"/>
            </a:endParaRPr>
          </a:p>
          <a:p>
            <a:pPr marL="0" indent="0">
              <a:buNone/>
            </a:pPr>
            <a:r>
              <a:rPr lang="ja-JP" altLang="ja-JP" u="sng" kern="100" dirty="0">
                <a:solidFill>
                  <a:srgbClr val="FF0000"/>
                </a:solidFill>
                <a:ea typeface="游ゴシック" panose="020B0400000000000000" pitchFamily="50" charset="-128"/>
                <a:cs typeface="Times New Roman" panose="02020603050405020304" pitchFamily="18" charset="0"/>
              </a:rPr>
              <a:t>「できたりできなかったりする場合のできない状況</a:t>
            </a:r>
            <a:r>
              <a:rPr lang="en-US" altLang="ja-JP" u="sng" kern="100" dirty="0">
                <a:solidFill>
                  <a:srgbClr val="FF0000"/>
                </a:solidFill>
                <a:ea typeface="游ゴシック" panose="020B0400000000000000" pitchFamily="50" charset="-128"/>
                <a:cs typeface="Times New Roman" panose="02020603050405020304" pitchFamily="18" charset="0"/>
              </a:rPr>
              <a:t>(</a:t>
            </a:r>
            <a:r>
              <a:rPr lang="ja-JP" altLang="ja-JP" u="sng" kern="100" dirty="0">
                <a:solidFill>
                  <a:srgbClr val="FF0000"/>
                </a:solidFill>
                <a:ea typeface="游ゴシック" panose="020B0400000000000000" pitchFamily="50" charset="-128"/>
                <a:cs typeface="Times New Roman" panose="02020603050405020304" pitchFamily="18" charset="0"/>
              </a:rPr>
              <a:t>もっとも支援が必要な状況</a:t>
            </a:r>
            <a:r>
              <a:rPr lang="en-US" altLang="ja-JP" u="sng" kern="100" dirty="0">
                <a:solidFill>
                  <a:srgbClr val="FF0000"/>
                </a:solidFill>
                <a:ea typeface="游ゴシック" panose="020B0400000000000000" pitchFamily="50" charset="-128"/>
                <a:cs typeface="Times New Roman" panose="02020603050405020304" pitchFamily="18" charset="0"/>
              </a:rPr>
              <a:t>)</a:t>
            </a:r>
            <a:r>
              <a:rPr lang="ja-JP" altLang="ja-JP" u="sng" kern="100" dirty="0">
                <a:solidFill>
                  <a:srgbClr val="FF0000"/>
                </a:solidFill>
                <a:ea typeface="游ゴシック" panose="020B0400000000000000" pitchFamily="50" charset="-128"/>
                <a:cs typeface="Times New Roman" panose="02020603050405020304" pitchFamily="18" charset="0"/>
              </a:rPr>
              <a:t>」に基づき判断</a:t>
            </a:r>
            <a:r>
              <a:rPr lang="ja-JP" altLang="ja-JP" kern="100" dirty="0">
                <a:ea typeface="游ゴシック" panose="020B0400000000000000" pitchFamily="50" charset="-128"/>
                <a:cs typeface="Times New Roman" panose="02020603050405020304" pitchFamily="18" charset="0"/>
              </a:rPr>
              <a:t>し、</a:t>
            </a:r>
            <a:r>
              <a:rPr lang="ja-JP" altLang="ja-JP" u="sng" kern="100" dirty="0">
                <a:solidFill>
                  <a:srgbClr val="FF0000"/>
                </a:solidFill>
                <a:ea typeface="游ゴシック" panose="020B0400000000000000" pitchFamily="50" charset="-128"/>
                <a:cs typeface="Times New Roman" panose="02020603050405020304" pitchFamily="18" charset="0"/>
              </a:rPr>
              <a:t>症状の変動に関する状況等</a:t>
            </a:r>
            <a:r>
              <a:rPr lang="ja-JP" altLang="ja-JP" kern="100" dirty="0">
                <a:ea typeface="游ゴシック" panose="020B0400000000000000" pitchFamily="50" charset="-128"/>
                <a:cs typeface="Times New Roman" panose="02020603050405020304" pitchFamily="18" charset="0"/>
              </a:rPr>
              <a:t>を特記事項に記載する。</a:t>
            </a:r>
            <a:endParaRPr lang="en-US" altLang="ja-JP" kern="100" dirty="0">
              <a:ea typeface="游ゴシック" panose="020B0400000000000000" pitchFamily="50" charset="-128"/>
              <a:cs typeface="Times New Roman" panose="02020603050405020304" pitchFamily="18" charset="0"/>
            </a:endParaRPr>
          </a:p>
          <a:p>
            <a:pPr marL="0" indent="0">
              <a:buNone/>
            </a:pPr>
            <a:endParaRPr lang="ja-JP" altLang="ja-JP" sz="1100" kern="100" dirty="0">
              <a:ea typeface="游ゴシック" panose="020B0400000000000000" pitchFamily="50" charset="-128"/>
              <a:cs typeface="Times New Roman" panose="02020603050405020304" pitchFamily="18" charset="0"/>
            </a:endParaRPr>
          </a:p>
          <a:p>
            <a:pPr marL="0" indent="0">
              <a:buNone/>
            </a:pPr>
            <a:r>
              <a:rPr lang="ja-JP" altLang="ja-JP" sz="2800" kern="100" dirty="0">
                <a:effectLst/>
                <a:ea typeface="游ゴシック" panose="020B0400000000000000" pitchFamily="50" charset="-128"/>
                <a:cs typeface="Times New Roman" panose="02020603050405020304" pitchFamily="18" charset="0"/>
              </a:rPr>
              <a:t>◇ </a:t>
            </a:r>
            <a:r>
              <a:rPr lang="ja-JP" altLang="ja-JP" kern="100" dirty="0">
                <a:ea typeface="游ゴシック" panose="020B0400000000000000" pitchFamily="50" charset="-128"/>
                <a:cs typeface="Times New Roman" panose="02020603050405020304" pitchFamily="18" charset="0"/>
              </a:rPr>
              <a:t>内部障害や難病等の特性から、身体機能的には調査項目に係る行為ができる状態であっても、</a:t>
            </a:r>
            <a:r>
              <a:rPr lang="ja-JP" altLang="ja-JP" kern="100" dirty="0">
                <a:solidFill>
                  <a:srgbClr val="FF0000"/>
                </a:solidFill>
                <a:ea typeface="游ゴシック" panose="020B0400000000000000" pitchFamily="50" charset="-128"/>
                <a:cs typeface="Times New Roman" panose="02020603050405020304" pitchFamily="18" charset="0"/>
              </a:rPr>
              <a:t>医師の指示等により、その行為に制限がかけられていること等によって「できない場合」も含めて判断する。</a:t>
            </a:r>
          </a:p>
        </p:txBody>
      </p:sp>
      <p:sp>
        <p:nvSpPr>
          <p:cNvPr id="4" name="タイトル 1">
            <a:extLst>
              <a:ext uri="{FF2B5EF4-FFF2-40B4-BE49-F238E27FC236}">
                <a16:creationId xmlns:a16="http://schemas.microsoft.com/office/drawing/2014/main" id="{C847F6FE-F3D0-4F7C-983C-7C11E4691750}"/>
              </a:ext>
            </a:extLst>
          </p:cNvPr>
          <p:cNvSpPr txBox="1">
            <a:spLocks/>
          </p:cNvSpPr>
          <p:nvPr/>
        </p:nvSpPr>
        <p:spPr>
          <a:xfrm>
            <a:off x="330797" y="169439"/>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留意点②</a:t>
            </a:r>
            <a:endParaRPr lang="ja-JP" altLang="en-US" sz="3200" dirty="0">
              <a:latin typeface="BIZ UDゴシック" panose="020B0400000000000000" pitchFamily="49" charset="-128"/>
              <a:ea typeface="BIZ UDゴシック" panose="020B0400000000000000" pitchFamily="49" charset="-128"/>
            </a:endParaRPr>
          </a:p>
        </p:txBody>
      </p:sp>
      <p:sp>
        <p:nvSpPr>
          <p:cNvPr id="5" name="スライド番号プレースホルダー 1">
            <a:extLst>
              <a:ext uri="{FF2B5EF4-FFF2-40B4-BE49-F238E27FC236}">
                <a16:creationId xmlns:a16="http://schemas.microsoft.com/office/drawing/2014/main" id="{ADD39DBC-CB0E-435B-BCAB-9C5B9E4B4A19}"/>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７</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72191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DDEE064-4891-4969-8CF6-C2ABEF850D56}"/>
              </a:ext>
            </a:extLst>
          </p:cNvPr>
          <p:cNvSpPr>
            <a:spLocks noGrp="1"/>
          </p:cNvSpPr>
          <p:nvPr>
            <p:ph idx="1"/>
          </p:nvPr>
        </p:nvSpPr>
        <p:spPr>
          <a:xfrm>
            <a:off x="457200" y="1461834"/>
            <a:ext cx="11277600" cy="4980155"/>
          </a:xfrm>
        </p:spPr>
        <p:txBody>
          <a:bodyPr/>
          <a:lstStyle/>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◇難病等の「状態」には、治療等により生じた「</a:t>
            </a:r>
            <a:r>
              <a:rPr lang="ja-JP" altLang="ja-JP"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付随症状</a:t>
            </a:r>
            <a:r>
              <a:rPr lang="en-US" altLang="ja-JP"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薬の副作用等</a:t>
            </a:r>
            <a:r>
              <a:rPr lang="ja-JP" altLang="en-US"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（眠気・だるさ等）</a:t>
            </a:r>
            <a:r>
              <a:rPr lang="en-US" altLang="ja-JP"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を含む。</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また、合併症やその他の疾病等のために日常生活上の支障が生じている場合は、それらの「状態」を含めた認定調査を実施する。</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endParaRPr lang="ja-JP" alt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薬が効いている時に聞き取りをする場合</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、普段の動けない状況を確認する。</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endParaRPr lang="ja-JP" alt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◇調査対象者が</a:t>
            </a:r>
            <a:r>
              <a:rPr lang="ja-JP" altLang="ja-JP"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疲れやすかったり</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集中力が続かない等の場合</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には、状況に応じて</a:t>
            </a:r>
            <a:r>
              <a:rPr lang="ja-JP" altLang="ja-JP"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休憩を設ける等の配慮</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を行う。</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gn="just">
              <a:buNone/>
            </a:pPr>
            <a:endParaRPr lang="ja-JP" alt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 name="タイトル 1">
            <a:extLst>
              <a:ext uri="{FF2B5EF4-FFF2-40B4-BE49-F238E27FC236}">
                <a16:creationId xmlns:a16="http://schemas.microsoft.com/office/drawing/2014/main" id="{82F1A4DA-0EBA-4CDD-8152-694AA53519CC}"/>
              </a:ext>
            </a:extLst>
          </p:cNvPr>
          <p:cNvSpPr txBox="1">
            <a:spLocks/>
          </p:cNvSpPr>
          <p:nvPr/>
        </p:nvSpPr>
        <p:spPr>
          <a:xfrm>
            <a:off x="330797" y="169439"/>
            <a:ext cx="11048157" cy="596916"/>
          </a:xfrm>
          <a:prstGeom prst="rect">
            <a:avLst/>
          </a:prstGeom>
          <a:solidFill>
            <a:srgbClr val="002060"/>
          </a:solidFill>
        </p:spPr>
        <p:txBody>
          <a:bodyPr vert="horz" lIns="84406" tIns="42203" rIns="84406" bIns="42203"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bg1"/>
                </a:solidFill>
                <a:latin typeface="BIZ UDゴシック" panose="020B0400000000000000" pitchFamily="49" charset="-128"/>
                <a:ea typeface="BIZ UDゴシック" panose="020B0400000000000000" pitchFamily="49" charset="-128"/>
              </a:rPr>
              <a:t>留意点③</a:t>
            </a:r>
            <a:endParaRPr lang="ja-JP" altLang="en-US" sz="3200" dirty="0">
              <a:latin typeface="BIZ UDゴシック" panose="020B0400000000000000" pitchFamily="49" charset="-128"/>
              <a:ea typeface="BIZ UDゴシック" panose="020B0400000000000000" pitchFamily="49" charset="-128"/>
            </a:endParaRPr>
          </a:p>
        </p:txBody>
      </p:sp>
      <p:sp>
        <p:nvSpPr>
          <p:cNvPr id="5" name="スライド番号プレースホルダー 1">
            <a:extLst>
              <a:ext uri="{FF2B5EF4-FFF2-40B4-BE49-F238E27FC236}">
                <a16:creationId xmlns:a16="http://schemas.microsoft.com/office/drawing/2014/main" id="{D07AA636-264F-433D-9536-9D687965DE0B}"/>
              </a:ext>
            </a:extLst>
          </p:cNvPr>
          <p:cNvSpPr>
            <a:spLocks noGrp="1"/>
          </p:cNvSpPr>
          <p:nvPr>
            <p:ph type="sldNum" sz="quarter" idx="12"/>
          </p:nvPr>
        </p:nvSpPr>
        <p:spPr>
          <a:xfrm>
            <a:off x="8610600" y="6356350"/>
            <a:ext cx="2743200" cy="365125"/>
          </a:xfrm>
        </p:spPr>
        <p:txBody>
          <a:bodyPr/>
          <a:lstStyle/>
          <a:p>
            <a:r>
              <a:rPr lang="ja-JP" altLang="en-US" sz="1800" dirty="0">
                <a:latin typeface="BIZ UDゴシック" panose="020B0400000000000000" pitchFamily="49" charset="-128"/>
                <a:ea typeface="BIZ UDゴシック" panose="020B0400000000000000" pitchFamily="49" charset="-128"/>
              </a:rPr>
              <a:t>８</a:t>
            </a:r>
            <a:endParaRPr kumimoji="1" lang="ja-JP" altLang="en-US" sz="1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3411411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1486</TotalTime>
  <Words>3998</Words>
  <Application>Microsoft Office PowerPoint</Application>
  <PresentationFormat>ワイド画面</PresentationFormat>
  <Paragraphs>338</Paragraphs>
  <Slides>38</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38</vt:i4>
      </vt:variant>
    </vt:vector>
  </HeadingPairs>
  <TitlesOfParts>
    <vt:vector size="48" baseType="lpstr">
      <vt:lpstr>BIZ UDゴシック</vt:lpstr>
      <vt:lpstr>ＭＳ ゴシック</vt:lpstr>
      <vt:lpstr>游ゴシック</vt:lpstr>
      <vt:lpstr>游ゴシック Light</vt:lpstr>
      <vt:lpstr>游明朝</vt:lpstr>
      <vt:lpstr>Arial</vt:lpstr>
      <vt:lpstr>Arial Black</vt:lpstr>
      <vt:lpstr>Century</vt:lpstr>
      <vt:lpstr>Times New Roman</vt:lpstr>
      <vt:lpstr>Office テーマ</vt:lpstr>
      <vt:lpstr>令和８年度 障害支援区分認定調査員 （基礎）研修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〔第１群〕移動や動作に関する項目(12項目) 　　</vt:lpstr>
      <vt:lpstr>判断基準に沿ってやってみよう！！</vt:lpstr>
      <vt:lpstr>➀支援が不要(100％自力)</vt:lpstr>
      <vt:lpstr>②見守り等の支援が必要(声掛け等身体に触れない支援や何かに摑まればできる場合)</vt:lpstr>
      <vt:lpstr>③部分的な支援が必要 (1～99％身体に触れる支援がある)　</vt:lpstr>
      <vt:lpstr>④全面的な支援が必要(100%介助)。 (本人の力0+支援者の力100)で成り立っている状況</vt:lpstr>
      <vt:lpstr>判断基準に沿ってやってみよう！！</vt:lpstr>
      <vt:lpstr>➀支援が不要(100％自力)</vt:lpstr>
      <vt:lpstr>②見守り等の支援が必要(声掛け等身体に触れない支援や何かに摑まればできる場合)</vt:lpstr>
      <vt:lpstr>③部分的な支援が必要 (1～99％身体に触れる支援がある)　</vt:lpstr>
      <vt:lpstr>④全面的な支援が必要(100%介助)。 (本人の力0+支援者の力100)で成り立っている状況</vt:lpstr>
      <vt:lpstr>＜各項目判断基準の押さえておくポイント＞</vt:lpstr>
      <vt:lpstr>＜各項目判断基準の押さえておくポイント＞</vt:lpstr>
      <vt:lpstr>＜各項目判断基準の押さえておくポイント＞</vt:lpstr>
      <vt:lpstr>＜各項目判断基準の押さえておくポイント＞</vt:lpstr>
      <vt:lpstr>＜各項目判断基準の押さえておくポイント＞</vt:lpstr>
      <vt:lpstr>＜各項目判断基準の押さえておくポイント＞</vt:lpstr>
      <vt:lpstr>〔２群〕一連の行為を確認する調査項目(16項目)　</vt:lpstr>
      <vt:lpstr>＜各項目判断基準の押さえておくポイント＞</vt:lpstr>
      <vt:lpstr>＜各項目判断基準の押さえておくポイント＞</vt:lpstr>
      <vt:lpstr>＜各項目判断基準の押さえておくポイント＞</vt:lpstr>
      <vt:lpstr>＜各項目判断基準の押さえておくポイント＞</vt:lpstr>
      <vt:lpstr>＜各項目判断基準の押さえておくポイント＞</vt:lpstr>
      <vt:lpstr>〔５群〕特別な医療に関する項目(12項目) 　</vt:lpstr>
      <vt:lpstr>特別な医療に関する項目（12項目）</vt:lpstr>
      <vt:lpstr>＜特別な医療の押さえておくポイント＞</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USER132</dc:creator>
  <cp:lastModifiedBy>ASKT1588</cp:lastModifiedBy>
  <cp:revision>50</cp:revision>
  <cp:lastPrinted>2026-06-01T12:22:41Z</cp:lastPrinted>
  <dcterms:created xsi:type="dcterms:W3CDTF">2023-04-28T08:37:26Z</dcterms:created>
  <dcterms:modified xsi:type="dcterms:W3CDTF">2026-06-02T02:26:45Z</dcterms:modified>
</cp:coreProperties>
</file>