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45" r:id="rId2"/>
    <p:sldId id="1119" r:id="rId3"/>
    <p:sldId id="1118" r:id="rId4"/>
    <p:sldId id="283" r:id="rId5"/>
    <p:sldId id="263" r:id="rId6"/>
    <p:sldId id="579" r:id="rId7"/>
    <p:sldId id="578" r:id="rId8"/>
    <p:sldId id="570" r:id="rId9"/>
    <p:sldId id="461" r:id="rId10"/>
    <p:sldId id="456" r:id="rId11"/>
    <p:sldId id="1199" r:id="rId12"/>
    <p:sldId id="343" r:id="rId13"/>
    <p:sldId id="268" r:id="rId14"/>
    <p:sldId id="312" r:id="rId15"/>
    <p:sldId id="342" r:id="rId16"/>
    <p:sldId id="341" r:id="rId17"/>
    <p:sldId id="361" r:id="rId18"/>
    <p:sldId id="362" r:id="rId19"/>
    <p:sldId id="1314" r:id="rId20"/>
    <p:sldId id="1315" r:id="rId21"/>
    <p:sldId id="315" r:id="rId22"/>
    <p:sldId id="316" r:id="rId23"/>
    <p:sldId id="318" r:id="rId24"/>
    <p:sldId id="1303" r:id="rId25"/>
    <p:sldId id="573" r:id="rId26"/>
    <p:sldId id="1308" r:id="rId27"/>
    <p:sldId id="1312" r:id="rId28"/>
    <p:sldId id="1304" r:id="rId29"/>
    <p:sldId id="1305" r:id="rId30"/>
    <p:sldId id="1306" r:id="rId31"/>
    <p:sldId id="1309" r:id="rId32"/>
    <p:sldId id="1311" r:id="rId33"/>
    <p:sldId id="320" r:id="rId34"/>
    <p:sldId id="321" r:id="rId35"/>
    <p:sldId id="322" r:id="rId36"/>
    <p:sldId id="323" r:id="rId37"/>
    <p:sldId id="324" r:id="rId38"/>
    <p:sldId id="325" r:id="rId39"/>
    <p:sldId id="326" r:id="rId40"/>
    <p:sldId id="339" r:id="rId41"/>
    <p:sldId id="330" r:id="rId42"/>
    <p:sldId id="331" r:id="rId43"/>
    <p:sldId id="332" r:id="rId44"/>
    <p:sldId id="333" r:id="rId45"/>
    <p:sldId id="555" r:id="rId46"/>
    <p:sldId id="346"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34" r:id="rId62"/>
    <p:sldId id="335" r:id="rId63"/>
    <p:sldId id="336" r:id="rId64"/>
    <p:sldId id="337" r:id="rId65"/>
    <p:sldId id="574" r:id="rId66"/>
    <p:sldId id="576" r:id="rId67"/>
    <p:sldId id="577" r:id="rId68"/>
    <p:sldId id="1230" r:id="rId6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8" autoAdjust="0"/>
    <p:restoredTop sz="86388" autoAdjust="0"/>
  </p:normalViewPr>
  <p:slideViewPr>
    <p:cSldViewPr>
      <p:cViewPr varScale="1">
        <p:scale>
          <a:sx n="62" d="100"/>
          <a:sy n="62" d="100"/>
        </p:scale>
        <p:origin x="90" y="594"/>
      </p:cViewPr>
      <p:guideLst>
        <p:guide orient="horz" pos="2160"/>
        <p:guide pos="2880"/>
      </p:guideLst>
    </p:cSldViewPr>
  </p:slideViewPr>
  <p:outlineViewPr>
    <p:cViewPr>
      <p:scale>
        <a:sx n="33" d="100"/>
        <a:sy n="33" d="100"/>
      </p:scale>
      <p:origin x="0" y="-4992"/>
    </p:cViewPr>
  </p:outlin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26" Type="http://schemas.openxmlformats.org/officeDocument/2006/relationships/slide" Target="slides/slide25.xml" />
  <Relationship Id="rId21" Type="http://schemas.openxmlformats.org/officeDocument/2006/relationships/slide" Target="slides/slide20.xml" />
  <Relationship Id="rId42" Type="http://schemas.openxmlformats.org/officeDocument/2006/relationships/slide" Target="slides/slide41.xml" />
  <Relationship Id="rId47" Type="http://schemas.openxmlformats.org/officeDocument/2006/relationships/slide" Target="slides/slide46.xml" />
  <Relationship Id="rId63" Type="http://schemas.openxmlformats.org/officeDocument/2006/relationships/slide" Target="slides/slide62.xml" />
  <Relationship Id="rId68" Type="http://schemas.openxmlformats.org/officeDocument/2006/relationships/slide" Target="slides/slide67.xml" />
  <Relationship Id="rId2" Type="http://schemas.openxmlformats.org/officeDocument/2006/relationships/slide" Target="slides/slide1.xml" />
  <Relationship Id="rId16" Type="http://schemas.openxmlformats.org/officeDocument/2006/relationships/slide" Target="slides/slide15.xml" />
  <Relationship Id="rId29" Type="http://schemas.openxmlformats.org/officeDocument/2006/relationships/slide" Target="slides/slide28.xml" />
  <Relationship Id="rId11" Type="http://schemas.openxmlformats.org/officeDocument/2006/relationships/slide" Target="slides/slide10.xml" />
  <Relationship Id="rId24" Type="http://schemas.openxmlformats.org/officeDocument/2006/relationships/slide" Target="slides/slide23.xml" />
  <Relationship Id="rId32" Type="http://schemas.openxmlformats.org/officeDocument/2006/relationships/slide" Target="slides/slide31.xml" />
  <Relationship Id="rId37" Type="http://schemas.openxmlformats.org/officeDocument/2006/relationships/slide" Target="slides/slide36.xml" />
  <Relationship Id="rId40" Type="http://schemas.openxmlformats.org/officeDocument/2006/relationships/slide" Target="slides/slide39.xml" />
  <Relationship Id="rId45" Type="http://schemas.openxmlformats.org/officeDocument/2006/relationships/slide" Target="slides/slide44.xml" />
  <Relationship Id="rId53" Type="http://schemas.openxmlformats.org/officeDocument/2006/relationships/slide" Target="slides/slide52.xml" />
  <Relationship Id="rId58" Type="http://schemas.openxmlformats.org/officeDocument/2006/relationships/slide" Target="slides/slide57.xml" />
  <Relationship Id="rId66" Type="http://schemas.openxmlformats.org/officeDocument/2006/relationships/slide" Target="slides/slide65.xml" />
  <Relationship Id="rId74" Type="http://schemas.openxmlformats.org/officeDocument/2006/relationships/tableStyles" Target="tableStyles.xml" />
  <Relationship Id="rId5" Type="http://schemas.openxmlformats.org/officeDocument/2006/relationships/slide" Target="slides/slide4.xml" />
  <Relationship Id="rId61" Type="http://schemas.openxmlformats.org/officeDocument/2006/relationships/slide" Target="slides/slide60.xml" />
  <Relationship Id="rId19" Type="http://schemas.openxmlformats.org/officeDocument/2006/relationships/slide" Target="slides/slide18.xml" />
  <Relationship Id="rId14" Type="http://schemas.openxmlformats.org/officeDocument/2006/relationships/slide" Target="slides/slide13.xml" />
  <Relationship Id="rId22" Type="http://schemas.openxmlformats.org/officeDocument/2006/relationships/slide" Target="slides/slide21.xml" />
  <Relationship Id="rId27" Type="http://schemas.openxmlformats.org/officeDocument/2006/relationships/slide" Target="slides/slide26.xml" />
  <Relationship Id="rId30" Type="http://schemas.openxmlformats.org/officeDocument/2006/relationships/slide" Target="slides/slide29.xml" />
  <Relationship Id="rId35" Type="http://schemas.openxmlformats.org/officeDocument/2006/relationships/slide" Target="slides/slide34.xml" />
  <Relationship Id="rId43" Type="http://schemas.openxmlformats.org/officeDocument/2006/relationships/slide" Target="slides/slide42.xml" />
  <Relationship Id="rId48" Type="http://schemas.openxmlformats.org/officeDocument/2006/relationships/slide" Target="slides/slide47.xml" />
  <Relationship Id="rId56" Type="http://schemas.openxmlformats.org/officeDocument/2006/relationships/slide" Target="slides/slide55.xml" />
  <Relationship Id="rId64" Type="http://schemas.openxmlformats.org/officeDocument/2006/relationships/slide" Target="slides/slide63.xml" />
  <Relationship Id="rId69" Type="http://schemas.openxmlformats.org/officeDocument/2006/relationships/slide" Target="slides/slide68.xml" />
  <Relationship Id="rId8" Type="http://schemas.openxmlformats.org/officeDocument/2006/relationships/slide" Target="slides/slide7.xml" />
  <Relationship Id="rId51" Type="http://schemas.openxmlformats.org/officeDocument/2006/relationships/slide" Target="slides/slide50.xml" />
  <Relationship Id="rId72" Type="http://schemas.openxmlformats.org/officeDocument/2006/relationships/viewProps" Target="viewProps.xml" />
  <Relationship Id="rId3" Type="http://schemas.openxmlformats.org/officeDocument/2006/relationships/slide" Target="slides/slide2.xml" />
  <Relationship Id="rId12" Type="http://schemas.openxmlformats.org/officeDocument/2006/relationships/slide" Target="slides/slide11.xml" />
  <Relationship Id="rId17" Type="http://schemas.openxmlformats.org/officeDocument/2006/relationships/slide" Target="slides/slide16.xml" />
  <Relationship Id="rId25" Type="http://schemas.openxmlformats.org/officeDocument/2006/relationships/slide" Target="slides/slide24.xml" />
  <Relationship Id="rId33" Type="http://schemas.openxmlformats.org/officeDocument/2006/relationships/slide" Target="slides/slide32.xml" />
  <Relationship Id="rId38" Type="http://schemas.openxmlformats.org/officeDocument/2006/relationships/slide" Target="slides/slide37.xml" />
  <Relationship Id="rId46" Type="http://schemas.openxmlformats.org/officeDocument/2006/relationships/slide" Target="slides/slide45.xml" />
  <Relationship Id="rId59" Type="http://schemas.openxmlformats.org/officeDocument/2006/relationships/slide" Target="slides/slide58.xml" />
  <Relationship Id="rId67" Type="http://schemas.openxmlformats.org/officeDocument/2006/relationships/slide" Target="slides/slide66.xml" />
  <Relationship Id="rId20" Type="http://schemas.openxmlformats.org/officeDocument/2006/relationships/slide" Target="slides/slide19.xml" />
  <Relationship Id="rId41" Type="http://schemas.openxmlformats.org/officeDocument/2006/relationships/slide" Target="slides/slide40.xml" />
  <Relationship Id="rId54" Type="http://schemas.openxmlformats.org/officeDocument/2006/relationships/slide" Target="slides/slide53.xml" />
  <Relationship Id="rId62" Type="http://schemas.openxmlformats.org/officeDocument/2006/relationships/slide" Target="slides/slide61.xml" />
  <Relationship Id="rId70" Type="http://schemas.openxmlformats.org/officeDocument/2006/relationships/notesMaster" Target="notesMasters/notesMaster1.xml" />
  <Relationship Id="rId1" Type="http://schemas.openxmlformats.org/officeDocument/2006/relationships/slideMaster" Target="slideMasters/slideMaster1.xml" />
  <Relationship Id="rId6" Type="http://schemas.openxmlformats.org/officeDocument/2006/relationships/slide" Target="slides/slide5.xml" />
  <Relationship Id="rId15" Type="http://schemas.openxmlformats.org/officeDocument/2006/relationships/slide" Target="slides/slide14.xml" />
  <Relationship Id="rId23" Type="http://schemas.openxmlformats.org/officeDocument/2006/relationships/slide" Target="slides/slide22.xml" />
  <Relationship Id="rId28" Type="http://schemas.openxmlformats.org/officeDocument/2006/relationships/slide" Target="slides/slide27.xml" />
  <Relationship Id="rId36" Type="http://schemas.openxmlformats.org/officeDocument/2006/relationships/slide" Target="slides/slide35.xml" />
  <Relationship Id="rId49" Type="http://schemas.openxmlformats.org/officeDocument/2006/relationships/slide" Target="slides/slide48.xml" />
  <Relationship Id="rId57" Type="http://schemas.openxmlformats.org/officeDocument/2006/relationships/slide" Target="slides/slide56.xml" />
  <Relationship Id="rId10" Type="http://schemas.openxmlformats.org/officeDocument/2006/relationships/slide" Target="slides/slide9.xml" />
  <Relationship Id="rId31" Type="http://schemas.openxmlformats.org/officeDocument/2006/relationships/slide" Target="slides/slide30.xml" />
  <Relationship Id="rId44" Type="http://schemas.openxmlformats.org/officeDocument/2006/relationships/slide" Target="slides/slide43.xml" />
  <Relationship Id="rId52" Type="http://schemas.openxmlformats.org/officeDocument/2006/relationships/slide" Target="slides/slide51.xml" />
  <Relationship Id="rId60" Type="http://schemas.openxmlformats.org/officeDocument/2006/relationships/slide" Target="slides/slide59.xml" />
  <Relationship Id="rId65" Type="http://schemas.openxmlformats.org/officeDocument/2006/relationships/slide" Target="slides/slide64.xml" />
  <Relationship Id="rId73" Type="http://schemas.openxmlformats.org/officeDocument/2006/relationships/theme" Target="theme/theme1.xml" />
  <Relationship Id="rId4" Type="http://schemas.openxmlformats.org/officeDocument/2006/relationships/slide" Target="slides/slide3.xml" />
  <Relationship Id="rId9" Type="http://schemas.openxmlformats.org/officeDocument/2006/relationships/slide" Target="slides/slide8.xml" />
  <Relationship Id="rId13" Type="http://schemas.openxmlformats.org/officeDocument/2006/relationships/slide" Target="slides/slide12.xml" />
  <Relationship Id="rId18" Type="http://schemas.openxmlformats.org/officeDocument/2006/relationships/slide" Target="slides/slide17.xml" />
  <Relationship Id="rId39" Type="http://schemas.openxmlformats.org/officeDocument/2006/relationships/slide" Target="slides/slide38.xml" />
  <Relationship Id="rId34" Type="http://schemas.openxmlformats.org/officeDocument/2006/relationships/slide" Target="slides/slide33.xml" />
  <Relationship Id="rId50" Type="http://schemas.openxmlformats.org/officeDocument/2006/relationships/slide" Target="slides/slide49.xml" />
  <Relationship Id="rId55" Type="http://schemas.openxmlformats.org/officeDocument/2006/relationships/slide" Target="slides/slide54.xml" />
  <Relationship Id="rId7" Type="http://schemas.openxmlformats.org/officeDocument/2006/relationships/slide" Target="slides/slide6.xml" />
  <Relationship Id="rId71" Type="http://schemas.openxmlformats.org/officeDocument/2006/relationships/presProps" Target="presProps.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6967"/>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1559" tIns="45779" rIns="91559" bIns="45779" rtlCol="0"/>
          <a:lstStyle>
            <a:lvl1pPr algn="r">
              <a:defRPr sz="1200"/>
            </a:lvl1pPr>
          </a:lstStyle>
          <a:p>
            <a:fld id="{2544C386-F21C-459B-8BCB-900CF4344D6E}" type="datetimeFigureOut">
              <a:rPr kumimoji="1" lang="ja-JP" altLang="en-US" smtClean="0"/>
              <a:t>2026/5/24</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559" tIns="45779" rIns="91559" bIns="45779" rtlCol="0" anchor="ctr"/>
          <a:lstStyle/>
          <a:p>
            <a:endParaRPr lang="ja-JP" altLang="en-US"/>
          </a:p>
        </p:txBody>
      </p:sp>
      <p:sp>
        <p:nvSpPr>
          <p:cNvPr id="5" name="ノート プレースホルダー 4"/>
          <p:cNvSpPr>
            <a:spLocks noGrp="1"/>
          </p:cNvSpPr>
          <p:nvPr>
            <p:ph type="body" sz="quarter" idx="3"/>
          </p:nvPr>
        </p:nvSpPr>
        <p:spPr>
          <a:xfrm>
            <a:off x="680721" y="4721186"/>
            <a:ext cx="5445760" cy="4472702"/>
          </a:xfrm>
          <a:prstGeom prst="rect">
            <a:avLst/>
          </a:prstGeom>
        </p:spPr>
        <p:txBody>
          <a:bodyPr vert="horz" lIns="91559" tIns="45779" rIns="91559" bIns="457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6" cy="496967"/>
          </a:xfrm>
          <a:prstGeom prst="rect">
            <a:avLst/>
          </a:prstGeom>
        </p:spPr>
        <p:txBody>
          <a:bodyPr vert="horz" lIns="91559" tIns="45779" rIns="91559" bIns="45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6"/>
            <a:ext cx="2949786" cy="496967"/>
          </a:xfrm>
          <a:prstGeom prst="rect">
            <a:avLst/>
          </a:prstGeom>
        </p:spPr>
        <p:txBody>
          <a:bodyPr vert="horz" lIns="91559" tIns="45779" rIns="91559" bIns="45779" rtlCol="0" anchor="b"/>
          <a:lstStyle>
            <a:lvl1pPr algn="r">
              <a:defRPr sz="1200"/>
            </a:lvl1pPr>
          </a:lstStyle>
          <a:p>
            <a:fld id="{F4225292-5E0A-4F59-86E6-FD4BB72CE6E9}" type="slidenum">
              <a:rPr kumimoji="1" lang="ja-JP" altLang="en-US" smtClean="0"/>
              <a:t>‹#›</a:t>
            </a:fld>
            <a:endParaRPr kumimoji="1" lang="ja-JP" altLang="en-US"/>
          </a:p>
        </p:txBody>
      </p:sp>
    </p:spTree>
    <p:extLst>
      <p:ext uri="{BB962C8B-B14F-4D97-AF65-F5344CB8AC3E}">
        <p14:creationId xmlns:p14="http://schemas.microsoft.com/office/powerpoint/2010/main" val="39048042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32.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35.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40.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41.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4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4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4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4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61.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225292-5E0A-4F59-86E6-FD4BB72CE6E9}" type="slidenum">
              <a:rPr kumimoji="1" lang="ja-JP" altLang="en-US" smtClean="0"/>
              <a:t>2</a:t>
            </a:fld>
            <a:endParaRPr kumimoji="1" lang="ja-JP" altLang="en-US"/>
          </a:p>
        </p:txBody>
      </p:sp>
    </p:spTree>
    <p:extLst>
      <p:ext uri="{BB962C8B-B14F-4D97-AF65-F5344CB8AC3E}">
        <p14:creationId xmlns:p14="http://schemas.microsoft.com/office/powerpoint/2010/main" val="1179881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225292-5E0A-4F59-86E6-FD4BB72CE6E9}" type="slidenum">
              <a:rPr kumimoji="1" lang="ja-JP" altLang="en-US" smtClean="0"/>
              <a:t>27</a:t>
            </a:fld>
            <a:endParaRPr kumimoji="1" lang="ja-JP" altLang="en-US"/>
          </a:p>
        </p:txBody>
      </p:sp>
    </p:spTree>
    <p:extLst>
      <p:ext uri="{BB962C8B-B14F-4D97-AF65-F5344CB8AC3E}">
        <p14:creationId xmlns:p14="http://schemas.microsoft.com/office/powerpoint/2010/main" val="456789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225292-5E0A-4F59-86E6-FD4BB72CE6E9}" type="slidenum">
              <a:rPr kumimoji="1" lang="ja-JP" altLang="en-US" smtClean="0"/>
              <a:t>32</a:t>
            </a:fld>
            <a:endParaRPr kumimoji="1" lang="ja-JP" altLang="en-US"/>
          </a:p>
        </p:txBody>
      </p:sp>
    </p:spTree>
    <p:extLst>
      <p:ext uri="{BB962C8B-B14F-4D97-AF65-F5344CB8AC3E}">
        <p14:creationId xmlns:p14="http://schemas.microsoft.com/office/powerpoint/2010/main" val="2360603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知的障害等による行動上の障害</a:t>
            </a:r>
            <a:endParaRPr kumimoji="1" lang="en-US" altLang="ja-JP" dirty="0"/>
          </a:p>
          <a:p>
            <a:r>
              <a:rPr lang="ja-JP" altLang="en-US" dirty="0"/>
              <a:t>知的障害や自閉症に関連して起きる自傷行動は、年齢や特性によってさまざまな行動がみられ、それぞれの場合で原因や対処法が異なる。</a:t>
            </a:r>
            <a:endParaRPr lang="en-US" altLang="ja-JP" dirty="0"/>
          </a:p>
          <a:p>
            <a:r>
              <a:rPr lang="ja-JP" altLang="en-US" dirty="0"/>
              <a:t>下記のような行動はその具体例である。</a:t>
            </a:r>
            <a:br>
              <a:rPr lang="ja-JP" altLang="en-US" dirty="0"/>
            </a:br>
            <a:br>
              <a:rPr lang="ja-JP" altLang="en-US" dirty="0"/>
            </a:br>
            <a:r>
              <a:rPr lang="ja-JP" altLang="en-US" dirty="0"/>
              <a:t>・頭を床や壁にぶつける・頭や顔を手でたたく、ひっかく・自分の手をかむ・髪の毛やまゆ毛を抜く・体をかきむしる　など</a:t>
            </a:r>
            <a:br>
              <a:rPr lang="ja-JP" altLang="en-US" dirty="0"/>
            </a:br>
            <a:br>
              <a:rPr lang="ja-JP" altLang="en-US" dirty="0"/>
            </a:br>
            <a:r>
              <a:rPr lang="ja-JP" altLang="en-US" dirty="0"/>
              <a:t>また自傷行動とまでは言わないまでも「自分の爪を噛んで食べてしまう」こともある。</a:t>
            </a:r>
            <a:endParaRPr lang="en-US" altLang="ja-JP" dirty="0"/>
          </a:p>
          <a:p>
            <a:r>
              <a:rPr lang="ja-JP" altLang="en-US" dirty="0"/>
              <a:t>自傷行動を起こす背景の一つに、周囲に気持ちを伝えることが困難ということもある。</a:t>
            </a:r>
            <a:br>
              <a:rPr lang="ja-JP" altLang="en-US" dirty="0"/>
            </a:br>
            <a:br>
              <a:rPr lang="ja-JP" altLang="en-US" dirty="0"/>
            </a:br>
            <a:r>
              <a:rPr lang="ja-JP" altLang="en-US" dirty="0"/>
              <a:t>気持ちの伝え方を覚えるスピードは一人ひとりに個人差があります。知的障害や自閉症のある人は、</a:t>
            </a:r>
            <a:endParaRPr lang="en-US" altLang="ja-JP" dirty="0"/>
          </a:p>
          <a:p>
            <a:r>
              <a:rPr lang="ja-JP" altLang="en-US" dirty="0"/>
              <a:t>言語やコミュニケーションの発達に遅れが認められる場合もあり、発話が困難であったり、</a:t>
            </a:r>
            <a:endParaRPr lang="en-US" altLang="ja-JP" dirty="0"/>
          </a:p>
          <a:p>
            <a:r>
              <a:rPr lang="ja-JP" altLang="en-US" dirty="0"/>
              <a:t>身振り手振りでうまく伝えるのが苦手であることで、その伝わらないもどかしさのため、またはその意志や</a:t>
            </a:r>
            <a:endParaRPr lang="en-US" altLang="ja-JP" dirty="0"/>
          </a:p>
          <a:p>
            <a:r>
              <a:rPr lang="ja-JP" altLang="en-US" dirty="0"/>
              <a:t>要求を伝えるための手段としてしまうため、自傷行動を含む行動を起こしやすくなるとも言われている。</a:t>
            </a:r>
            <a:endParaRPr lang="en-US" altLang="ja-JP" dirty="0"/>
          </a:p>
          <a:p>
            <a:endParaRPr lang="en-US" altLang="ja-JP" dirty="0"/>
          </a:p>
          <a:p>
            <a:r>
              <a:rPr lang="ja-JP" altLang="en-US" dirty="0"/>
              <a:t>・知的</a:t>
            </a:r>
            <a:r>
              <a:rPr lang="ja-JP" altLang="en-US" dirty="0" err="1"/>
              <a:t>障がい</a:t>
            </a:r>
            <a:r>
              <a:rPr lang="ja-JP" altLang="en-US" dirty="0"/>
              <a:t>施設等では、他害行為は制止されやすいが自傷等については、問題との認識はあるが、共同生活上の問題になりにくく、</a:t>
            </a:r>
            <a:endParaRPr lang="en-US" altLang="ja-JP" dirty="0"/>
          </a:p>
          <a:p>
            <a:r>
              <a:rPr lang="ja-JP" altLang="en-US" dirty="0"/>
              <a:t>　支援が後回しになることも多々見られる。</a:t>
            </a:r>
            <a:endParaRPr lang="en-US" altLang="ja-JP" dirty="0"/>
          </a:p>
          <a:p>
            <a:endParaRPr lang="en-US" altLang="ja-JP" dirty="0"/>
          </a:p>
          <a:p>
            <a:r>
              <a:rPr lang="ja-JP" altLang="en-US" dirty="0"/>
              <a:t>知的障害による行動上の障害の一つに発達障害という行動上の障害もある。</a:t>
            </a:r>
            <a:endParaRPr lang="en-US" altLang="ja-JP" dirty="0"/>
          </a:p>
          <a:p>
            <a:r>
              <a:rPr lang="ja-JP" altLang="en-US" dirty="0"/>
              <a:t>例えば、紐を結ぶ　（靴ひもや物をロープで縛る）動作。一般的には、五～六歳で獲得する行動ではあるが、</a:t>
            </a:r>
            <a:endParaRPr lang="en-US" altLang="ja-JP" dirty="0"/>
          </a:p>
          <a:p>
            <a:r>
              <a:rPr lang="ja-JP" altLang="en-US" dirty="0"/>
              <a:t>知的障害により、その年齢まで未到達の場合、行動が生起しないことがある。</a:t>
            </a:r>
            <a:endParaRPr lang="en-US" altLang="ja-JP" dirty="0"/>
          </a:p>
          <a:p>
            <a:r>
              <a:rPr lang="ja-JP" altLang="en-US" dirty="0"/>
              <a:t>マジックテープによる代替品の使用、伸縮性のあるゴムバンド等の利用がある。</a:t>
            </a:r>
            <a:endParaRPr lang="en-US" altLang="ja-JP" dirty="0"/>
          </a:p>
          <a:p>
            <a:endParaRPr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45D9A9F-0DFF-4C49-9252-60A175FFE287}" type="slidenum">
              <a:rPr kumimoji="1" lang="ja-JP" altLang="en-US" smtClean="0"/>
              <a:t>35</a:t>
            </a:fld>
            <a:endParaRPr kumimoji="1" lang="ja-JP" altLang="en-US"/>
          </a:p>
        </p:txBody>
      </p:sp>
    </p:spTree>
    <p:extLst>
      <p:ext uri="{BB962C8B-B14F-4D97-AF65-F5344CB8AC3E}">
        <p14:creationId xmlns:p14="http://schemas.microsoft.com/office/powerpoint/2010/main" val="1273029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225292-5E0A-4F59-86E6-FD4BB72CE6E9}" type="slidenum">
              <a:rPr kumimoji="1" lang="ja-JP" altLang="en-US" smtClean="0"/>
              <a:t>40</a:t>
            </a:fld>
            <a:endParaRPr kumimoji="1" lang="ja-JP" altLang="en-US"/>
          </a:p>
        </p:txBody>
      </p:sp>
    </p:spTree>
    <p:extLst>
      <p:ext uri="{BB962C8B-B14F-4D97-AF65-F5344CB8AC3E}">
        <p14:creationId xmlns:p14="http://schemas.microsoft.com/office/powerpoint/2010/main" val="2778900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5D9A9F-0DFF-4C49-9252-60A175FFE287}" type="slidenum">
              <a:rPr kumimoji="1" lang="ja-JP" altLang="en-US" smtClean="0"/>
              <a:t>41</a:t>
            </a:fld>
            <a:endParaRPr kumimoji="1" lang="ja-JP" altLang="en-US"/>
          </a:p>
        </p:txBody>
      </p:sp>
    </p:spTree>
    <p:extLst>
      <p:ext uri="{BB962C8B-B14F-4D97-AF65-F5344CB8AC3E}">
        <p14:creationId xmlns:p14="http://schemas.microsoft.com/office/powerpoint/2010/main" val="1387725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B82706-2E67-4127-BB85-ECF6700C3875}" type="slidenum">
              <a:rPr kumimoji="1" lang="ja-JP" altLang="en-US" smtClean="0"/>
              <a:t>45</a:t>
            </a:fld>
            <a:endParaRPr kumimoji="1" lang="ja-JP" altLang="en-US"/>
          </a:p>
        </p:txBody>
      </p:sp>
    </p:spTree>
    <p:extLst>
      <p:ext uri="{BB962C8B-B14F-4D97-AF65-F5344CB8AC3E}">
        <p14:creationId xmlns:p14="http://schemas.microsoft.com/office/powerpoint/2010/main" val="512862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F294092-CE8B-441A-908D-898670B1C693}" type="slidenum">
              <a:rPr kumimoji="1" lang="ja-JP" altLang="en-US" smtClean="0"/>
              <a:t>46</a:t>
            </a:fld>
            <a:endParaRPr kumimoji="1" lang="ja-JP" altLang="en-US"/>
          </a:p>
        </p:txBody>
      </p:sp>
    </p:spTree>
    <p:extLst>
      <p:ext uri="{BB962C8B-B14F-4D97-AF65-F5344CB8AC3E}">
        <p14:creationId xmlns:p14="http://schemas.microsoft.com/office/powerpoint/2010/main" val="1351597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F294092-CE8B-441A-908D-898670B1C693}" type="slidenum">
              <a:rPr kumimoji="1" lang="ja-JP" altLang="en-US" smtClean="0"/>
              <a:t>47</a:t>
            </a:fld>
            <a:endParaRPr kumimoji="1" lang="ja-JP" altLang="en-US"/>
          </a:p>
        </p:txBody>
      </p:sp>
    </p:spTree>
    <p:extLst>
      <p:ext uri="{BB962C8B-B14F-4D97-AF65-F5344CB8AC3E}">
        <p14:creationId xmlns:p14="http://schemas.microsoft.com/office/powerpoint/2010/main" val="3665339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F294092-CE8B-441A-908D-898670B1C693}" type="slidenum">
              <a:rPr kumimoji="1" lang="ja-JP" altLang="en-US" smtClean="0"/>
              <a:t>48</a:t>
            </a:fld>
            <a:endParaRPr kumimoji="1" lang="ja-JP" altLang="en-US"/>
          </a:p>
        </p:txBody>
      </p:sp>
    </p:spTree>
    <p:extLst>
      <p:ext uri="{BB962C8B-B14F-4D97-AF65-F5344CB8AC3E}">
        <p14:creationId xmlns:p14="http://schemas.microsoft.com/office/powerpoint/2010/main" val="2210134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5D9A9F-0DFF-4C49-9252-60A175FFE287}" type="slidenum">
              <a:rPr kumimoji="1" lang="ja-JP" altLang="en-US" smtClean="0"/>
              <a:t>61</a:t>
            </a:fld>
            <a:endParaRPr kumimoji="1" lang="ja-JP" altLang="en-US"/>
          </a:p>
        </p:txBody>
      </p:sp>
    </p:spTree>
    <p:extLst>
      <p:ext uri="{BB962C8B-B14F-4D97-AF65-F5344CB8AC3E}">
        <p14:creationId xmlns:p14="http://schemas.microsoft.com/office/powerpoint/2010/main" val="735615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225292-5E0A-4F59-86E6-FD4BB72CE6E9}" type="slidenum">
              <a:rPr kumimoji="1" lang="ja-JP" altLang="en-US" smtClean="0"/>
              <a:t>5</a:t>
            </a:fld>
            <a:endParaRPr kumimoji="1" lang="ja-JP" altLang="en-US"/>
          </a:p>
        </p:txBody>
      </p:sp>
    </p:spTree>
    <p:extLst>
      <p:ext uri="{BB962C8B-B14F-4D97-AF65-F5344CB8AC3E}">
        <p14:creationId xmlns:p14="http://schemas.microsoft.com/office/powerpoint/2010/main" val="663360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225292-5E0A-4F59-86E6-FD4BB72CE6E9}" type="slidenum">
              <a:rPr kumimoji="1" lang="ja-JP" altLang="en-US" smtClean="0"/>
              <a:t>7</a:t>
            </a:fld>
            <a:endParaRPr kumimoji="1" lang="ja-JP" altLang="en-US"/>
          </a:p>
        </p:txBody>
      </p:sp>
    </p:spTree>
    <p:extLst>
      <p:ext uri="{BB962C8B-B14F-4D97-AF65-F5344CB8AC3E}">
        <p14:creationId xmlns:p14="http://schemas.microsoft.com/office/powerpoint/2010/main" val="2204845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225292-5E0A-4F59-86E6-FD4BB72CE6E9}" type="slidenum">
              <a:rPr kumimoji="1" lang="ja-JP" altLang="en-US" smtClean="0"/>
              <a:t>14</a:t>
            </a:fld>
            <a:endParaRPr kumimoji="1" lang="ja-JP" altLang="en-US"/>
          </a:p>
        </p:txBody>
      </p:sp>
    </p:spTree>
    <p:extLst>
      <p:ext uri="{BB962C8B-B14F-4D97-AF65-F5344CB8AC3E}">
        <p14:creationId xmlns:p14="http://schemas.microsoft.com/office/powerpoint/2010/main" val="3116570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225292-5E0A-4F59-86E6-FD4BB72CE6E9}" type="slidenum">
              <a:rPr kumimoji="1" lang="ja-JP" altLang="en-US" smtClean="0"/>
              <a:t>15</a:t>
            </a:fld>
            <a:endParaRPr kumimoji="1" lang="ja-JP" altLang="en-US"/>
          </a:p>
        </p:txBody>
      </p:sp>
    </p:spTree>
    <p:extLst>
      <p:ext uri="{BB962C8B-B14F-4D97-AF65-F5344CB8AC3E}">
        <p14:creationId xmlns:p14="http://schemas.microsoft.com/office/powerpoint/2010/main" val="20554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225292-5E0A-4F59-86E6-FD4BB72CE6E9}" type="slidenum">
              <a:rPr kumimoji="1" lang="ja-JP" altLang="en-US" smtClean="0"/>
              <a:t>19</a:t>
            </a:fld>
            <a:endParaRPr kumimoji="1" lang="ja-JP" altLang="en-US"/>
          </a:p>
        </p:txBody>
      </p:sp>
    </p:spTree>
    <p:extLst>
      <p:ext uri="{BB962C8B-B14F-4D97-AF65-F5344CB8AC3E}">
        <p14:creationId xmlns:p14="http://schemas.microsoft.com/office/powerpoint/2010/main" val="2210134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225292-5E0A-4F59-86E6-FD4BB72CE6E9}" type="slidenum">
              <a:rPr kumimoji="1" lang="ja-JP" altLang="en-US" smtClean="0"/>
              <a:t>20</a:t>
            </a:fld>
            <a:endParaRPr kumimoji="1" lang="ja-JP" altLang="en-US"/>
          </a:p>
        </p:txBody>
      </p:sp>
    </p:spTree>
    <p:extLst>
      <p:ext uri="{BB962C8B-B14F-4D97-AF65-F5344CB8AC3E}">
        <p14:creationId xmlns:p14="http://schemas.microsoft.com/office/powerpoint/2010/main" val="3759201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a:ln/>
        </p:spPr>
      </p:sp>
      <p:sp>
        <p:nvSpPr>
          <p:cNvPr id="62467" name="ノート プレースホルダー 2"/>
          <p:cNvSpPr>
            <a:spLocks noGrp="1"/>
          </p:cNvSpPr>
          <p:nvPr>
            <p:ph type="body" idx="1"/>
          </p:nvPr>
        </p:nvSpPr>
        <p:spPr>
          <a:noFill/>
        </p:spPr>
        <p:txBody>
          <a:bodyPr/>
          <a:lstStyle/>
          <a:p>
            <a:endParaRPr lang="ja-JP" altLang="en-US"/>
          </a:p>
        </p:txBody>
      </p:sp>
      <p:sp>
        <p:nvSpPr>
          <p:cNvPr id="62468"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ea typeface="ＭＳ Ｐ明朝" charset="-128"/>
              </a:defRPr>
            </a:lvl1pPr>
            <a:lvl2pPr marL="743916" indent="-286121" eaLnBrk="0" hangingPunct="0">
              <a:spcBef>
                <a:spcPct val="30000"/>
              </a:spcBef>
              <a:defRPr kumimoji="1" sz="1200">
                <a:solidFill>
                  <a:schemeClr val="tx1"/>
                </a:solidFill>
                <a:latin typeface="Times New Roman" pitchFamily="18" charset="0"/>
                <a:ea typeface="ＭＳ Ｐ明朝" charset="-128"/>
              </a:defRPr>
            </a:lvl2pPr>
            <a:lvl3pPr marL="1144486" indent="-228897" eaLnBrk="0" hangingPunct="0">
              <a:spcBef>
                <a:spcPct val="30000"/>
              </a:spcBef>
              <a:defRPr kumimoji="1" sz="1200">
                <a:solidFill>
                  <a:schemeClr val="tx1"/>
                </a:solidFill>
                <a:latin typeface="Times New Roman" pitchFamily="18" charset="0"/>
                <a:ea typeface="ＭＳ Ｐ明朝" charset="-128"/>
              </a:defRPr>
            </a:lvl3pPr>
            <a:lvl4pPr marL="1602280" indent="-228897" eaLnBrk="0" hangingPunct="0">
              <a:spcBef>
                <a:spcPct val="30000"/>
              </a:spcBef>
              <a:defRPr kumimoji="1" sz="1200">
                <a:solidFill>
                  <a:schemeClr val="tx1"/>
                </a:solidFill>
                <a:latin typeface="Times New Roman" pitchFamily="18" charset="0"/>
                <a:ea typeface="ＭＳ Ｐ明朝" charset="-128"/>
              </a:defRPr>
            </a:lvl4pPr>
            <a:lvl5pPr marL="2060075" indent="-228897" eaLnBrk="0" hangingPunct="0">
              <a:spcBef>
                <a:spcPct val="30000"/>
              </a:spcBef>
              <a:defRPr kumimoji="1" sz="1200">
                <a:solidFill>
                  <a:schemeClr val="tx1"/>
                </a:solidFill>
                <a:latin typeface="Times New Roman" pitchFamily="18" charset="0"/>
                <a:ea typeface="ＭＳ Ｐ明朝" charset="-128"/>
              </a:defRPr>
            </a:lvl5pPr>
            <a:lvl6pPr marL="2517869" indent="-228897" eaLnBrk="0" fontAlgn="base" hangingPunct="0">
              <a:spcBef>
                <a:spcPct val="30000"/>
              </a:spcBef>
              <a:spcAft>
                <a:spcPct val="0"/>
              </a:spcAft>
              <a:defRPr kumimoji="1" sz="1200">
                <a:solidFill>
                  <a:schemeClr val="tx1"/>
                </a:solidFill>
                <a:latin typeface="Times New Roman" pitchFamily="18" charset="0"/>
                <a:ea typeface="ＭＳ Ｐ明朝" charset="-128"/>
              </a:defRPr>
            </a:lvl6pPr>
            <a:lvl7pPr marL="2975663" indent="-228897" eaLnBrk="0" fontAlgn="base" hangingPunct="0">
              <a:spcBef>
                <a:spcPct val="30000"/>
              </a:spcBef>
              <a:spcAft>
                <a:spcPct val="0"/>
              </a:spcAft>
              <a:defRPr kumimoji="1" sz="1200">
                <a:solidFill>
                  <a:schemeClr val="tx1"/>
                </a:solidFill>
                <a:latin typeface="Times New Roman" pitchFamily="18" charset="0"/>
                <a:ea typeface="ＭＳ Ｐ明朝" charset="-128"/>
              </a:defRPr>
            </a:lvl7pPr>
            <a:lvl8pPr marL="3433458" indent="-228897" eaLnBrk="0" fontAlgn="base" hangingPunct="0">
              <a:spcBef>
                <a:spcPct val="30000"/>
              </a:spcBef>
              <a:spcAft>
                <a:spcPct val="0"/>
              </a:spcAft>
              <a:defRPr kumimoji="1" sz="1200">
                <a:solidFill>
                  <a:schemeClr val="tx1"/>
                </a:solidFill>
                <a:latin typeface="Times New Roman" pitchFamily="18" charset="0"/>
                <a:ea typeface="ＭＳ Ｐ明朝" charset="-128"/>
              </a:defRPr>
            </a:lvl8pPr>
            <a:lvl9pPr marL="3891252" indent="-228897" eaLnBrk="0" fontAlgn="base" hangingPunct="0">
              <a:spcBef>
                <a:spcPct val="30000"/>
              </a:spcBef>
              <a:spcAft>
                <a:spcPct val="0"/>
              </a:spcAft>
              <a:defRPr kumimoji="1" sz="1200">
                <a:solidFill>
                  <a:schemeClr val="tx1"/>
                </a:solidFill>
                <a:latin typeface="Times New Roman" pitchFamily="18" charset="0"/>
                <a:ea typeface="ＭＳ Ｐ明朝" charset="-128"/>
              </a:defRPr>
            </a:lvl9pPr>
          </a:lstStyle>
          <a:p>
            <a:pPr eaLnBrk="1" hangingPunct="1">
              <a:spcBef>
                <a:spcPct val="0"/>
              </a:spcBef>
            </a:pPr>
            <a:fld id="{97B330DE-D750-4596-B8B1-D4D139E0C79D}" type="slidenum">
              <a:rPr lang="ja-JP" altLang="en-US" smtClean="0">
                <a:ea typeface="ＭＳ Ｐゴシック" charset="-128"/>
              </a:rPr>
              <a:pPr eaLnBrk="1" hangingPunct="1">
                <a:spcBef>
                  <a:spcPct val="0"/>
                </a:spcBef>
              </a:pPr>
              <a:t>21</a:t>
            </a:fld>
            <a:endParaRPr lang="en-US" altLang="ja-JP">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4A1DC8-5642-4D83-99B7-7B684332C550}" type="slidenum">
              <a:rPr kumimoji="1" lang="ja-JP" altLang="en-US" smtClean="0"/>
              <a:t>24</a:t>
            </a:fld>
            <a:endParaRPr kumimoji="1" lang="ja-JP" altLang="en-US"/>
          </a:p>
        </p:txBody>
      </p:sp>
    </p:spTree>
    <p:extLst>
      <p:ext uri="{BB962C8B-B14F-4D97-AF65-F5344CB8AC3E}">
        <p14:creationId xmlns:p14="http://schemas.microsoft.com/office/powerpoint/2010/main" val="1632330403"/>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B42AFFF-4518-4650-9FD5-D07B2B869ADD}" type="datetime1">
              <a:rPr kumimoji="1" lang="ja-JP" altLang="en-US" smtClean="0"/>
              <a:t>2026/5/24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122B99-1C34-4BAB-B27A-C02BDBBD9BAE}" type="slidenum">
              <a:rPr kumimoji="1" lang="ja-JP" altLang="en-US" smtClean="0"/>
              <a:t>‹#›</a:t>
            </a:fld>
            <a:endParaRPr kumimoji="1" lang="ja-JP" altLang="en-US"/>
          </a:p>
        </p:txBody>
      </p:sp>
    </p:spTree>
    <p:extLst>
      <p:ext uri="{BB962C8B-B14F-4D97-AF65-F5344CB8AC3E}">
        <p14:creationId xmlns:p14="http://schemas.microsoft.com/office/powerpoint/2010/main" val="372559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48A20DF-4A81-4A6D-9453-FD14C6481405}" type="datetime1">
              <a:rPr kumimoji="1" lang="ja-JP" altLang="en-US" smtClean="0"/>
              <a:t>2026/5/24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122B99-1C34-4BAB-B27A-C02BDBBD9BAE}" type="slidenum">
              <a:rPr kumimoji="1" lang="ja-JP" altLang="en-US" smtClean="0"/>
              <a:t>‹#›</a:t>
            </a:fld>
            <a:endParaRPr kumimoji="1" lang="ja-JP" altLang="en-US"/>
          </a:p>
        </p:txBody>
      </p:sp>
    </p:spTree>
    <p:extLst>
      <p:ext uri="{BB962C8B-B14F-4D97-AF65-F5344CB8AC3E}">
        <p14:creationId xmlns:p14="http://schemas.microsoft.com/office/powerpoint/2010/main" val="255483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575518C-8C6B-4468-AA00-6EB48FC6D352}" type="datetime1">
              <a:rPr kumimoji="1" lang="ja-JP" altLang="en-US" smtClean="0"/>
              <a:t>2026/5/24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122B99-1C34-4BAB-B27A-C02BDBBD9BAE}" type="slidenum">
              <a:rPr kumimoji="1" lang="ja-JP" altLang="en-US" smtClean="0"/>
              <a:t>‹#›</a:t>
            </a:fld>
            <a:endParaRPr kumimoji="1" lang="ja-JP" altLang="en-US"/>
          </a:p>
        </p:txBody>
      </p:sp>
    </p:spTree>
    <p:extLst>
      <p:ext uri="{BB962C8B-B14F-4D97-AF65-F5344CB8AC3E}">
        <p14:creationId xmlns:p14="http://schemas.microsoft.com/office/powerpoint/2010/main" val="274426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061C33-119D-4173-825C-96D4A720E5FB}" type="datetime1">
              <a:rPr kumimoji="1" lang="ja-JP" altLang="en-US" smtClean="0"/>
              <a:t>2026/5/24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122B99-1C34-4BAB-B27A-C02BDBBD9BAE}" type="slidenum">
              <a:rPr kumimoji="1" lang="ja-JP" altLang="en-US" smtClean="0"/>
              <a:t>‹#›</a:t>
            </a:fld>
            <a:endParaRPr kumimoji="1" lang="ja-JP" altLang="en-US"/>
          </a:p>
        </p:txBody>
      </p:sp>
    </p:spTree>
    <p:extLst>
      <p:ext uri="{BB962C8B-B14F-4D97-AF65-F5344CB8AC3E}">
        <p14:creationId xmlns:p14="http://schemas.microsoft.com/office/powerpoint/2010/main" val="155374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98B7321-1154-4159-8805-A915D80E16B5}" type="datetime1">
              <a:rPr kumimoji="1" lang="ja-JP" altLang="en-US" smtClean="0"/>
              <a:t>2026/5/24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122B99-1C34-4BAB-B27A-C02BDBBD9BAE}" type="slidenum">
              <a:rPr kumimoji="1" lang="ja-JP" altLang="en-US" smtClean="0"/>
              <a:t>‹#›</a:t>
            </a:fld>
            <a:endParaRPr kumimoji="1" lang="ja-JP" altLang="en-US"/>
          </a:p>
        </p:txBody>
      </p:sp>
    </p:spTree>
    <p:extLst>
      <p:ext uri="{BB962C8B-B14F-4D97-AF65-F5344CB8AC3E}">
        <p14:creationId xmlns:p14="http://schemas.microsoft.com/office/powerpoint/2010/main" val="3270136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0C9F93C-53BA-4D8F-BC9E-7ADE91541413}" type="datetime1">
              <a:rPr kumimoji="1" lang="ja-JP" altLang="en-US" smtClean="0"/>
              <a:t>2026/5/24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6122B99-1C34-4BAB-B27A-C02BDBBD9BAE}" type="slidenum">
              <a:rPr kumimoji="1" lang="ja-JP" altLang="en-US" smtClean="0"/>
              <a:t>‹#›</a:t>
            </a:fld>
            <a:endParaRPr kumimoji="1" lang="ja-JP" altLang="en-US"/>
          </a:p>
        </p:txBody>
      </p:sp>
    </p:spTree>
    <p:extLst>
      <p:ext uri="{BB962C8B-B14F-4D97-AF65-F5344CB8AC3E}">
        <p14:creationId xmlns:p14="http://schemas.microsoft.com/office/powerpoint/2010/main" val="3369834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464194A-24C4-4CF8-9942-0C9C07558A97}" type="datetime1">
              <a:rPr kumimoji="1" lang="ja-JP" altLang="en-US" smtClean="0"/>
              <a:t>2026/5/24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6122B99-1C34-4BAB-B27A-C02BDBBD9BAE}" type="slidenum">
              <a:rPr kumimoji="1" lang="ja-JP" altLang="en-US" smtClean="0"/>
              <a:t>‹#›</a:t>
            </a:fld>
            <a:endParaRPr kumimoji="1" lang="ja-JP" altLang="en-US"/>
          </a:p>
        </p:txBody>
      </p:sp>
    </p:spTree>
    <p:extLst>
      <p:ext uri="{BB962C8B-B14F-4D97-AF65-F5344CB8AC3E}">
        <p14:creationId xmlns:p14="http://schemas.microsoft.com/office/powerpoint/2010/main" val="2443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3AE9393-CEAC-4DB9-8BC7-B5A2DA009936}" type="datetime1">
              <a:rPr kumimoji="1" lang="ja-JP" altLang="en-US" smtClean="0"/>
              <a:t>2026/5/24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6122B99-1C34-4BAB-B27A-C02BDBBD9BAE}" type="slidenum">
              <a:rPr kumimoji="1" lang="ja-JP" altLang="en-US" smtClean="0"/>
              <a:t>‹#›</a:t>
            </a:fld>
            <a:endParaRPr kumimoji="1" lang="ja-JP" altLang="en-US"/>
          </a:p>
        </p:txBody>
      </p:sp>
    </p:spTree>
    <p:extLst>
      <p:ext uri="{BB962C8B-B14F-4D97-AF65-F5344CB8AC3E}">
        <p14:creationId xmlns:p14="http://schemas.microsoft.com/office/powerpoint/2010/main" val="353304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E2B5021-A5E3-4775-A92F-9F7FAF00799D}" type="datetime1">
              <a:rPr kumimoji="1" lang="ja-JP" altLang="en-US" smtClean="0"/>
              <a:t>2026/5/24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6122B99-1C34-4BAB-B27A-C02BDBBD9BAE}" type="slidenum">
              <a:rPr kumimoji="1" lang="ja-JP" altLang="en-US" smtClean="0"/>
              <a:t>‹#›</a:t>
            </a:fld>
            <a:endParaRPr kumimoji="1" lang="ja-JP" altLang="en-US"/>
          </a:p>
        </p:txBody>
      </p:sp>
    </p:spTree>
    <p:extLst>
      <p:ext uri="{BB962C8B-B14F-4D97-AF65-F5344CB8AC3E}">
        <p14:creationId xmlns:p14="http://schemas.microsoft.com/office/powerpoint/2010/main" val="318126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F98D04D-B223-4E8A-91E4-AB1F8C88D2AC}" type="datetime1">
              <a:rPr kumimoji="1" lang="ja-JP" altLang="en-US" smtClean="0"/>
              <a:t>2026/5/24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6122B99-1C34-4BAB-B27A-C02BDBBD9BAE}" type="slidenum">
              <a:rPr kumimoji="1" lang="ja-JP" altLang="en-US" smtClean="0"/>
              <a:t>‹#›</a:t>
            </a:fld>
            <a:endParaRPr kumimoji="1" lang="ja-JP" altLang="en-US"/>
          </a:p>
        </p:txBody>
      </p:sp>
    </p:spTree>
    <p:extLst>
      <p:ext uri="{BB962C8B-B14F-4D97-AF65-F5344CB8AC3E}">
        <p14:creationId xmlns:p14="http://schemas.microsoft.com/office/powerpoint/2010/main" val="218101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DDA28EC-ABB6-410E-827B-28D4EA1993E0}" type="datetime1">
              <a:rPr kumimoji="1" lang="ja-JP" altLang="en-US" smtClean="0"/>
              <a:t>2026/5/24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6122B99-1C34-4BAB-B27A-C02BDBBD9BAE}" type="slidenum">
              <a:rPr kumimoji="1" lang="ja-JP" altLang="en-US" smtClean="0"/>
              <a:t>‹#›</a:t>
            </a:fld>
            <a:endParaRPr kumimoji="1" lang="ja-JP" altLang="en-US"/>
          </a:p>
        </p:txBody>
      </p:sp>
    </p:spTree>
    <p:extLst>
      <p:ext uri="{BB962C8B-B14F-4D97-AF65-F5344CB8AC3E}">
        <p14:creationId xmlns:p14="http://schemas.microsoft.com/office/powerpoint/2010/main" val="905855507"/>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54F3A-9877-44EC-8DA2-DC8E3562D5E4}" type="datetime1">
              <a:rPr kumimoji="1" lang="ja-JP" altLang="en-US" smtClean="0"/>
              <a:t>2026/5/24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22B99-1C34-4BAB-B27A-C02BDBBD9BAE}" type="slidenum">
              <a:rPr kumimoji="1" lang="ja-JP" altLang="en-US" smtClean="0"/>
              <a:t>‹#›</a:t>
            </a:fld>
            <a:endParaRPr kumimoji="1" lang="ja-JP" altLang="en-US"/>
          </a:p>
        </p:txBody>
      </p:sp>
    </p:spTree>
    <p:extLst>
      <p:ext uri="{BB962C8B-B14F-4D97-AF65-F5344CB8AC3E}">
        <p14:creationId xmlns:p14="http://schemas.microsoft.com/office/powerpoint/2010/main" val="1795318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Layout" Target="../slideLayouts/slideLayout2.xml" />
</Relationships>
</file>

<file path=ppt/slides/_rels/slide1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7.xml.rels>&#65279;<?xml version="1.0" encoding="utf-8" standalone="yes"?>
<Relationships xmlns="http://schemas.openxmlformats.org/package/2006/relationships">
  <Relationship Id="rId2" Type="http://schemas.openxmlformats.org/officeDocument/2006/relationships/image" Target="../media/image6.gif" />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9.xml.rels>&#65279;<?xml version="1.0" encoding="utf-8" standalone="yes"?>
<Relationships xmlns="http://schemas.openxmlformats.org/package/2006/relationships">
  <Relationship Id="rId3" Type="http://schemas.openxmlformats.org/officeDocument/2006/relationships/image" Target="../media/image7.jpeg" />
  <Relationship Id="rId2" Type="http://schemas.openxmlformats.org/officeDocument/2006/relationships/notesSlide" Target="../notesSlides/notesSlide6.xml" />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3" Type="http://schemas.openxmlformats.org/officeDocument/2006/relationships/image" Target="../media/image8.png" />
  <Relationship Id="rId2" Type="http://schemas.openxmlformats.org/officeDocument/2006/relationships/notesSlide" Target="../notesSlides/notesSlide7.xml" />
  <Relationship Id="rId1" Type="http://schemas.openxmlformats.org/officeDocument/2006/relationships/slideLayout" Target="../slideLayouts/slideLayout2.xml" />
  <Relationship Id="rId4" Type="http://schemas.openxmlformats.org/officeDocument/2006/relationships/image" Target="../media/image9.jpeg" />
</Relationships>
</file>

<file path=ppt/slides/_rels/slide21.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6.xml" />
</Relationships>
</file>

<file path=ppt/slides/_rels/slide22.xml.rels>&#65279;<?xml version="1.0" encoding="utf-8" standalone="yes"?>
<Relationships xmlns="http://schemas.openxmlformats.org/package/2006/relationships">
  <Relationship Id="rId3" Type="http://schemas.openxmlformats.org/officeDocument/2006/relationships/image" Target="../media/image11.png" />
  <Relationship Id="rId2" Type="http://schemas.openxmlformats.org/officeDocument/2006/relationships/image" Target="../media/image10.png" />
  <Relationship Id="rId1" Type="http://schemas.openxmlformats.org/officeDocument/2006/relationships/slideLayout" Target="../slideLayouts/slideLayout7.xml" />
</Relationships>
</file>

<file path=ppt/slides/_rels/slide23.xml.rels>&#65279;<?xml version="1.0" encoding="utf-8" standalone="yes"?>
<Relationships xmlns="http://schemas.openxmlformats.org/package/2006/relationships">
  <Relationship Id="rId2" Type="http://schemas.openxmlformats.org/officeDocument/2006/relationships/image" Target="../media/image12.png" />
  <Relationship Id="rId1" Type="http://schemas.openxmlformats.org/officeDocument/2006/relationships/slideLayout" Target="../slideLayouts/slideLayout2.xml" />
</Relationships>
</file>

<file path=ppt/slides/_rels/slide24.xml.rels>&#65279;<?xml version="1.0" encoding="utf-8" standalone="yes"?>
<Relationships xmlns="http://schemas.openxmlformats.org/package/2006/relationships">
  <Relationship Id="rId3" Type="http://schemas.openxmlformats.org/officeDocument/2006/relationships/image" Target="../media/image13.png" />
  <Relationship Id="rId2" Type="http://schemas.openxmlformats.org/officeDocument/2006/relationships/notesSlide" Target="../notesSlides/notesSlide9.xml" />
  <Relationship Id="rId1" Type="http://schemas.openxmlformats.org/officeDocument/2006/relationships/slideLayout" Target="../slideLayouts/slideLayout1.xml" />
  <Relationship Id="rId6" Type="http://schemas.openxmlformats.org/officeDocument/2006/relationships/image" Target="../media/image16.png" />
  <Relationship Id="rId5" Type="http://schemas.openxmlformats.org/officeDocument/2006/relationships/image" Target="../media/image15.png" />
  <Relationship Id="rId4" Type="http://schemas.openxmlformats.org/officeDocument/2006/relationships/image" Target="../media/image14.png" />
</Relationships>
</file>

<file path=ppt/slides/_rels/slide25.xml.rels>&#65279;<?xml version="1.0" encoding="utf-8" standalone="yes"?>
<Relationships xmlns="http://schemas.openxmlformats.org/package/2006/relationships">
  <Relationship Id="rId3" Type="http://schemas.openxmlformats.org/officeDocument/2006/relationships/image" Target="../media/image18.png" />
  <Relationship Id="rId2" Type="http://schemas.openxmlformats.org/officeDocument/2006/relationships/image" Target="../media/image17.png" />
  <Relationship Id="rId1" Type="http://schemas.openxmlformats.org/officeDocument/2006/relationships/slideLayout" Target="../slideLayouts/slideLayout2.xml" />
  <Relationship Id="rId6" Type="http://schemas.openxmlformats.org/officeDocument/2006/relationships/image" Target="../media/image21.png" />
  <Relationship Id="rId5" Type="http://schemas.openxmlformats.org/officeDocument/2006/relationships/image" Target="../media/image20.jpeg" />
  <Relationship Id="rId4" Type="http://schemas.openxmlformats.org/officeDocument/2006/relationships/image" Target="../media/image19.jpeg" />
</Relationships>
</file>

<file path=ppt/slides/_rels/slide26.xml.rels>&#65279;<?xml version="1.0" encoding="utf-8" standalone="yes"?>
<Relationships xmlns="http://schemas.openxmlformats.org/package/2006/relationships">
  <Relationship Id="rId2" Type="http://schemas.openxmlformats.org/officeDocument/2006/relationships/image" Target="../media/image22.png" />
  <Relationship Id="rId1" Type="http://schemas.openxmlformats.org/officeDocument/2006/relationships/slideLayout" Target="../slideLayouts/slideLayout2.xml" />
</Relationships>
</file>

<file path=ppt/slides/_rels/slide27.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2.xml" />
</Relationships>
</file>

<file path=ppt/slides/_rels/slide2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2" Type="http://schemas.openxmlformats.org/officeDocument/2006/relationships/image" Target="../media/image2.jpeg" />
  <Relationship Id="rId1" Type="http://schemas.openxmlformats.org/officeDocument/2006/relationships/slideLayout" Target="../slideLayouts/slideLayout2.xml" />
</Relationships>
</file>

<file path=ppt/slides/_rels/slide3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2.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2.xml" />
</Relationships>
</file>

<file path=ppt/slides/_rels/slide3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5.xml.rels>&#65279;<?xml version="1.0" encoding="utf-8" standalone="yes"?>
<Relationships xmlns="http://schemas.openxmlformats.org/package/2006/relationships">
  <Relationship Id="rId2" Type="http://schemas.openxmlformats.org/officeDocument/2006/relationships/notesSlide" Target="../notesSlides/notesSlide12.xml" />
  <Relationship Id="rId1" Type="http://schemas.openxmlformats.org/officeDocument/2006/relationships/slideLayout" Target="../slideLayouts/slideLayout2.xml" />
</Relationships>
</file>

<file path=ppt/slides/_rels/slide3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0.xml.rels>&#65279;<?xml version="1.0" encoding="utf-8" standalone="yes"?>
<Relationships xmlns="http://schemas.openxmlformats.org/package/2006/relationships">
  <Relationship Id="rId2" Type="http://schemas.openxmlformats.org/officeDocument/2006/relationships/notesSlide" Target="../notesSlides/notesSlide13.xml" />
  <Relationship Id="rId1" Type="http://schemas.openxmlformats.org/officeDocument/2006/relationships/slideLayout" Target="../slideLayouts/slideLayout2.xml" />
</Relationships>
</file>

<file path=ppt/slides/_rels/slide41.xml.rels>&#65279;<?xml version="1.0" encoding="utf-8" standalone="yes"?>
<Relationships xmlns="http://schemas.openxmlformats.org/package/2006/relationships">
  <Relationship Id="rId2" Type="http://schemas.openxmlformats.org/officeDocument/2006/relationships/notesSlide" Target="../notesSlides/notesSlide14.xml" />
  <Relationship Id="rId1" Type="http://schemas.openxmlformats.org/officeDocument/2006/relationships/slideLayout" Target="../slideLayouts/slideLayout2.xml" />
</Relationships>
</file>

<file path=ppt/slides/_rels/slide4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5.xml.rels>&#65279;<?xml version="1.0" encoding="utf-8" standalone="yes"?>
<Relationships xmlns="http://schemas.openxmlformats.org/package/2006/relationships">
  <Relationship Id="rId3" Type="http://schemas.openxmlformats.org/officeDocument/2006/relationships/image" Target="../media/image23.png" />
  <Relationship Id="rId2" Type="http://schemas.openxmlformats.org/officeDocument/2006/relationships/notesSlide" Target="../notesSlides/notesSlide15.xml" />
  <Relationship Id="rId1" Type="http://schemas.openxmlformats.org/officeDocument/2006/relationships/slideLayout" Target="../slideLayouts/slideLayout2.xml" />
</Relationships>
</file>

<file path=ppt/slides/_rels/slide46.xml.rels>&#65279;<?xml version="1.0" encoding="utf-8" standalone="yes"?>
<Relationships xmlns="http://schemas.openxmlformats.org/package/2006/relationships">
  <Relationship Id="rId2" Type="http://schemas.openxmlformats.org/officeDocument/2006/relationships/notesSlide" Target="../notesSlides/notesSlide16.xml" />
  <Relationship Id="rId1" Type="http://schemas.openxmlformats.org/officeDocument/2006/relationships/slideLayout" Target="../slideLayouts/slideLayout2.xml" />
</Relationships>
</file>

<file path=ppt/slides/_rels/slide47.xml.rels>&#65279;<?xml version="1.0" encoding="utf-8" standalone="yes"?>
<Relationships xmlns="http://schemas.openxmlformats.org/package/2006/relationships">
  <Relationship Id="rId2" Type="http://schemas.openxmlformats.org/officeDocument/2006/relationships/notesSlide" Target="../notesSlides/notesSlide17.xml" />
  <Relationship Id="rId1" Type="http://schemas.openxmlformats.org/officeDocument/2006/relationships/slideLayout" Target="../slideLayouts/slideLayout2.xml" />
</Relationships>
</file>

<file path=ppt/slides/_rels/slide48.xml.rels>&#65279;<?xml version="1.0" encoding="utf-8" standalone="yes"?>
<Relationships xmlns="http://schemas.openxmlformats.org/package/2006/relationships">
  <Relationship Id="rId2" Type="http://schemas.openxmlformats.org/officeDocument/2006/relationships/notesSlide" Target="../notesSlides/notesSlide18.xml" />
  <Relationship Id="rId1" Type="http://schemas.openxmlformats.org/officeDocument/2006/relationships/slideLayout" Target="../slideLayouts/slideLayout2.xml" />
</Relationships>
</file>

<file path=ppt/slides/_rels/slide49.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2.xml" />
</Relationships>
</file>

<file path=ppt/slides/_rels/slide50.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51.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52.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53.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54.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55.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56.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57.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58.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59.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0.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61.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2.xml" />
</Relationships>
</file>

<file path=ppt/slides/_rels/slide6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8.xml.rels>&#65279;<?xml version="1.0" encoding="utf-8" standalone="yes"?>
<Relationships xmlns="http://schemas.openxmlformats.org/package/2006/relationships">
  <Relationship Id="rId2" Type="http://schemas.openxmlformats.org/officeDocument/2006/relationships/image" Target="../media/image24.png" />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2" Type="http://schemas.openxmlformats.org/officeDocument/2006/relationships/image" Target="../media/image3.png" />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8213"/>
            <a:ext cx="8964488" cy="1044523"/>
          </a:xfrm>
        </p:spPr>
        <p:txBody>
          <a:bodyPr>
            <a:normAutofit/>
          </a:bodyPr>
          <a:lstStyle/>
          <a:p>
            <a:pPr algn="l"/>
            <a:r>
              <a:rPr lang="ja-JP" altLang="en-US" sz="2800" dirty="0"/>
              <a:t>令和</a:t>
            </a:r>
            <a:r>
              <a:rPr lang="en-US" altLang="ja-JP" sz="2800" dirty="0"/>
              <a:t>08</a:t>
            </a:r>
            <a:r>
              <a:rPr lang="ja-JP" altLang="en-US" sz="2800" dirty="0"/>
              <a:t>年度（</a:t>
            </a:r>
            <a:r>
              <a:rPr lang="en-US" altLang="ja-JP" sz="2800" dirty="0"/>
              <a:t>2026</a:t>
            </a:r>
            <a:r>
              <a:rPr lang="ja-JP" altLang="en-US" sz="2800" dirty="0"/>
              <a:t>年度）</a:t>
            </a:r>
            <a:br>
              <a:rPr lang="en-US" altLang="ja-JP" sz="2800" dirty="0"/>
            </a:br>
            <a:r>
              <a:rPr kumimoji="1" lang="ja-JP" altLang="en-US" sz="2800" dirty="0"/>
              <a:t>障害支援区分認定調査員</a:t>
            </a:r>
            <a:r>
              <a:rPr lang="ja-JP" altLang="en-US" sz="2800" dirty="0"/>
              <a:t>（基礎）研修</a:t>
            </a:r>
            <a:endParaRPr kumimoji="1" lang="ja-JP" altLang="en-US" sz="2800" dirty="0"/>
          </a:p>
        </p:txBody>
      </p:sp>
      <p:sp>
        <p:nvSpPr>
          <p:cNvPr id="4" name="タイトル 1"/>
          <p:cNvSpPr txBox="1">
            <a:spLocks/>
          </p:cNvSpPr>
          <p:nvPr/>
        </p:nvSpPr>
        <p:spPr>
          <a:xfrm>
            <a:off x="5652120" y="4869160"/>
            <a:ext cx="3240360" cy="18300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j-ea"/>
              </a:rPr>
              <a:t>令和</a:t>
            </a:r>
            <a:r>
              <a:rPr lang="en-US" altLang="ja-JP" sz="1800" dirty="0">
                <a:latin typeface="+mj-ea"/>
              </a:rPr>
              <a:t>08</a:t>
            </a:r>
            <a:r>
              <a:rPr lang="ja-JP" altLang="en-US" sz="1800" dirty="0">
                <a:latin typeface="+mj-ea"/>
              </a:rPr>
              <a:t>年</a:t>
            </a:r>
            <a:r>
              <a:rPr lang="en-US" altLang="ja-JP" sz="1800" dirty="0">
                <a:latin typeface="+mj-ea"/>
              </a:rPr>
              <a:t>06</a:t>
            </a:r>
            <a:r>
              <a:rPr lang="ja-JP" altLang="en-US" sz="1800" dirty="0">
                <a:latin typeface="+mj-ea"/>
              </a:rPr>
              <a:t>月</a:t>
            </a:r>
            <a:r>
              <a:rPr lang="en-US" altLang="ja-JP" sz="1800" dirty="0">
                <a:latin typeface="+mj-ea"/>
              </a:rPr>
              <a:t>16</a:t>
            </a:r>
            <a:r>
              <a:rPr lang="ja-JP" altLang="en-US" sz="1800" dirty="0">
                <a:latin typeface="+mj-ea"/>
              </a:rPr>
              <a:t>日（火）</a:t>
            </a:r>
            <a:br>
              <a:rPr lang="en-US" altLang="ja-JP" sz="1800" dirty="0">
                <a:latin typeface="+mj-ea"/>
              </a:rPr>
            </a:br>
            <a:r>
              <a:rPr lang="ja-JP" altLang="en-US" sz="1800" dirty="0">
                <a:latin typeface="+mj-ea"/>
              </a:rPr>
              <a:t>熊本県庁　本館地下大会議室</a:t>
            </a:r>
            <a:endParaRPr lang="en-US" altLang="ja-JP" sz="1800" dirty="0">
              <a:latin typeface="+mj-ea"/>
            </a:endParaRPr>
          </a:p>
          <a:p>
            <a:pPr algn="l"/>
            <a:endParaRPr lang="en-US" altLang="zh-CN" sz="2400" dirty="0">
              <a:latin typeface="ＭＳ ゴシック" panose="020B0609070205080204" pitchFamily="49" charset="-128"/>
              <a:ea typeface="ＭＳ ゴシック" panose="020B0609070205080204" pitchFamily="49" charset="-128"/>
            </a:endParaRPr>
          </a:p>
          <a:p>
            <a:pPr algn="l"/>
            <a:r>
              <a:rPr lang="ja-JP" altLang="en-US" sz="1800" dirty="0">
                <a:latin typeface="ＭＳ ゴシック" panose="020B0609070205080204" pitchFamily="49" charset="-128"/>
                <a:ea typeface="ＭＳ ゴシック" panose="020B0609070205080204" pitchFamily="49" charset="-128"/>
              </a:rPr>
              <a:t>元審査会委員</a:t>
            </a:r>
            <a:endParaRPr lang="zh-CN" altLang="en-US" sz="1800" dirty="0">
              <a:latin typeface="ＭＳ ゴシック" panose="020B0609070205080204" pitchFamily="49" charset="-128"/>
              <a:ea typeface="ＭＳ ゴシック" panose="020B0609070205080204" pitchFamily="49" charset="-128"/>
            </a:endParaRPr>
          </a:p>
          <a:p>
            <a:pPr algn="l"/>
            <a:r>
              <a:rPr lang="zh-CN" altLang="en-US" sz="2400" dirty="0">
                <a:latin typeface="ＭＳ ゴシック" panose="020B0609070205080204" pitchFamily="49" charset="-128"/>
                <a:ea typeface="ＭＳ ゴシック" panose="020B0609070205080204" pitchFamily="49" charset="-128"/>
              </a:rPr>
              <a:t>　</a:t>
            </a:r>
            <a:r>
              <a:rPr lang="zh-CN" altLang="en-US" sz="2100" dirty="0">
                <a:latin typeface="ＭＳ ゴシック" panose="020B0609070205080204" pitchFamily="49" charset="-128"/>
                <a:ea typeface="ＭＳ ゴシック" panose="020B0609070205080204" pitchFamily="49" charset="-128"/>
              </a:rPr>
              <a:t>今吉　光弘</a:t>
            </a:r>
          </a:p>
          <a:p>
            <a:pPr algn="l"/>
            <a:endParaRPr lang="ja-JP" altLang="en-US" sz="2400" dirty="0"/>
          </a:p>
        </p:txBody>
      </p:sp>
      <p:sp>
        <p:nvSpPr>
          <p:cNvPr id="5" name="タイトル 1"/>
          <p:cNvSpPr txBox="1">
            <a:spLocks/>
          </p:cNvSpPr>
          <p:nvPr/>
        </p:nvSpPr>
        <p:spPr>
          <a:xfrm>
            <a:off x="5292" y="1196752"/>
            <a:ext cx="9252520" cy="352839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900" dirty="0"/>
              <a:t>講話（</a:t>
            </a:r>
            <a:r>
              <a:rPr lang="en-US" altLang="ja-JP" sz="2900" dirty="0"/>
              <a:t>11:15</a:t>
            </a:r>
            <a:r>
              <a:rPr lang="ja-JP" altLang="en-US" sz="2900" dirty="0"/>
              <a:t>～</a:t>
            </a:r>
            <a:r>
              <a:rPr lang="en-US" altLang="ja-JP" sz="2900" dirty="0"/>
              <a:t>12:15</a:t>
            </a:r>
            <a:r>
              <a:rPr lang="ja-JP" altLang="en-US" sz="2900" dirty="0"/>
              <a:t>）</a:t>
            </a:r>
            <a:endParaRPr lang="en-US" altLang="ja-JP" sz="2900" dirty="0"/>
          </a:p>
          <a:p>
            <a:pPr algn="l"/>
            <a:endParaRPr lang="en-US" altLang="ja-JP" sz="2400" dirty="0"/>
          </a:p>
          <a:p>
            <a:r>
              <a:rPr lang="ja-JP" altLang="en-US" sz="3700" dirty="0"/>
              <a:t>障がいの基礎知識、特記事項の書き方</a:t>
            </a:r>
            <a:br>
              <a:rPr lang="en-US" altLang="ja-JP" sz="3700" dirty="0"/>
            </a:br>
            <a:r>
              <a:rPr lang="ja-JP" altLang="en-US" sz="3700" dirty="0"/>
              <a:t>～審査会委員の立場から～</a:t>
            </a:r>
          </a:p>
        </p:txBody>
      </p:sp>
      <p:sp>
        <p:nvSpPr>
          <p:cNvPr id="3" name="スライド番号プレースホルダー 2"/>
          <p:cNvSpPr>
            <a:spLocks noGrp="1"/>
          </p:cNvSpPr>
          <p:nvPr>
            <p:ph type="sldNum" sz="quarter" idx="12"/>
          </p:nvPr>
        </p:nvSpPr>
        <p:spPr/>
        <p:txBody>
          <a:bodyPr/>
          <a:lstStyle/>
          <a:p>
            <a:fld id="{D6122B99-1C34-4BAB-B27A-C02BDBBD9BAE}" type="slidenum">
              <a:rPr kumimoji="1" lang="ja-JP" altLang="en-US" smtClean="0"/>
              <a:t>1</a:t>
            </a:fld>
            <a:endParaRPr kumimoji="1" lang="ja-JP" altLang="en-US"/>
          </a:p>
        </p:txBody>
      </p:sp>
      <p:pic>
        <p:nvPicPr>
          <p:cNvPr id="6" name="図 5">
            <a:extLst>
              <a:ext uri="{FF2B5EF4-FFF2-40B4-BE49-F238E27FC236}">
                <a16:creationId xmlns:a16="http://schemas.microsoft.com/office/drawing/2014/main" id="{D815B484-149E-F99E-7A5C-7971DCE2D965}"/>
              </a:ext>
            </a:extLst>
          </p:cNvPr>
          <p:cNvPicPr>
            <a:picLocks noChangeAspect="1"/>
          </p:cNvPicPr>
          <p:nvPr/>
        </p:nvPicPr>
        <p:blipFill>
          <a:blip r:embed="rId2"/>
          <a:stretch>
            <a:fillRect/>
          </a:stretch>
        </p:blipFill>
        <p:spPr>
          <a:xfrm>
            <a:off x="107504" y="4166274"/>
            <a:ext cx="4104456" cy="2555201"/>
          </a:xfrm>
          <a:prstGeom prst="rect">
            <a:avLst/>
          </a:prstGeom>
        </p:spPr>
      </p:pic>
    </p:spTree>
    <p:extLst>
      <p:ext uri="{BB962C8B-B14F-4D97-AF65-F5344CB8AC3E}">
        <p14:creationId xmlns:p14="http://schemas.microsoft.com/office/powerpoint/2010/main" val="1722064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87A4E60-6AEB-481B-9DCC-CA2431862520}"/>
              </a:ext>
            </a:extLst>
          </p:cNvPr>
          <p:cNvSpPr txBox="1"/>
          <p:nvPr/>
        </p:nvSpPr>
        <p:spPr>
          <a:xfrm>
            <a:off x="507434" y="815889"/>
            <a:ext cx="4570952" cy="415498"/>
          </a:xfrm>
          <a:prstGeom prst="rect">
            <a:avLst/>
          </a:prstGeom>
          <a:noFill/>
        </p:spPr>
        <p:txBody>
          <a:bodyPr wrap="square">
            <a:spAutoFit/>
          </a:bodyPr>
          <a:lstStyle/>
          <a:p>
            <a:r>
              <a:rPr lang="ja-JP" altLang="en-US" sz="2100" dirty="0">
                <a:solidFill>
                  <a:srgbClr val="3333FF"/>
                </a:solidFill>
              </a:rPr>
              <a:t>地域共生社会の実現</a:t>
            </a:r>
          </a:p>
        </p:txBody>
      </p:sp>
      <p:sp>
        <p:nvSpPr>
          <p:cNvPr id="7" name="テキスト ボックス 6">
            <a:extLst>
              <a:ext uri="{FF2B5EF4-FFF2-40B4-BE49-F238E27FC236}">
                <a16:creationId xmlns:a16="http://schemas.microsoft.com/office/drawing/2014/main" id="{2B863995-1B0D-486F-A52D-32E58E41F5D1}"/>
              </a:ext>
            </a:extLst>
          </p:cNvPr>
          <p:cNvSpPr txBox="1"/>
          <p:nvPr/>
        </p:nvSpPr>
        <p:spPr>
          <a:xfrm>
            <a:off x="453006" y="1555309"/>
            <a:ext cx="6025917" cy="1477328"/>
          </a:xfrm>
          <a:prstGeom prst="rect">
            <a:avLst/>
          </a:prstGeom>
          <a:noFill/>
        </p:spPr>
        <p:txBody>
          <a:bodyPr wrap="square">
            <a:spAutoFit/>
          </a:bodyPr>
          <a:lstStyle/>
          <a:p>
            <a:r>
              <a:rPr lang="ja-JP" altLang="en-US" dirty="0">
                <a:solidFill>
                  <a:srgbClr val="333333"/>
                </a:solidFill>
                <a:latin typeface="Noto Sans JP"/>
              </a:rPr>
              <a:t>制度・分野ごとの</a:t>
            </a:r>
            <a:r>
              <a:rPr lang="en-US" altLang="ja-JP" dirty="0">
                <a:solidFill>
                  <a:srgbClr val="333333"/>
                </a:solidFill>
                <a:latin typeface="Noto Sans JP"/>
              </a:rPr>
              <a:t>『</a:t>
            </a:r>
            <a:r>
              <a:rPr lang="ja-JP" altLang="en-US" dirty="0">
                <a:solidFill>
                  <a:srgbClr val="333333"/>
                </a:solidFill>
                <a:latin typeface="Noto Sans JP"/>
              </a:rPr>
              <a:t>縦割り</a:t>
            </a:r>
            <a:r>
              <a:rPr lang="en-US" altLang="ja-JP" dirty="0">
                <a:solidFill>
                  <a:srgbClr val="333333"/>
                </a:solidFill>
                <a:latin typeface="Noto Sans JP"/>
              </a:rPr>
              <a:t>』</a:t>
            </a:r>
            <a:r>
              <a:rPr lang="ja-JP" altLang="en-US" dirty="0">
                <a:solidFill>
                  <a:srgbClr val="333333"/>
                </a:solidFill>
                <a:latin typeface="Noto Sans JP"/>
              </a:rPr>
              <a:t>や「支え手」「受け手」という関係を超えて、</a:t>
            </a:r>
            <a:br>
              <a:rPr lang="ja-JP" altLang="en-US" dirty="0"/>
            </a:br>
            <a:r>
              <a:rPr lang="ja-JP" altLang="en-US" dirty="0">
                <a:solidFill>
                  <a:srgbClr val="333333"/>
                </a:solidFill>
                <a:latin typeface="Noto Sans JP"/>
              </a:rPr>
              <a:t>地域住民や地域の多様な主体が参画し、人と人、人と資源が</a:t>
            </a:r>
            <a:br>
              <a:rPr lang="ja-JP" altLang="en-US" dirty="0"/>
            </a:br>
            <a:r>
              <a:rPr lang="ja-JP" altLang="en-US" dirty="0">
                <a:solidFill>
                  <a:srgbClr val="333333"/>
                </a:solidFill>
                <a:latin typeface="Noto Sans JP"/>
              </a:rPr>
              <a:t>世代や分野を超えてつながることで、住民一人ひとりの暮らしと生きがい、地域をともに創っていく社会を指しています。</a:t>
            </a:r>
            <a:endParaRPr lang="ja-JP" altLang="en-US" dirty="0"/>
          </a:p>
        </p:txBody>
      </p:sp>
      <p:sp>
        <p:nvSpPr>
          <p:cNvPr id="9" name="テキスト ボックス 8">
            <a:extLst>
              <a:ext uri="{FF2B5EF4-FFF2-40B4-BE49-F238E27FC236}">
                <a16:creationId xmlns:a16="http://schemas.microsoft.com/office/drawing/2014/main" id="{1E95358E-800C-46AF-BE5D-E0FFD8B3FB75}"/>
              </a:ext>
            </a:extLst>
          </p:cNvPr>
          <p:cNvSpPr txBox="1"/>
          <p:nvPr/>
        </p:nvSpPr>
        <p:spPr>
          <a:xfrm>
            <a:off x="507434" y="4248635"/>
            <a:ext cx="8135223" cy="1754326"/>
          </a:xfrm>
          <a:prstGeom prst="rect">
            <a:avLst/>
          </a:prstGeom>
          <a:noFill/>
        </p:spPr>
        <p:txBody>
          <a:bodyPr wrap="square">
            <a:spAutoFit/>
          </a:bodyPr>
          <a:lstStyle/>
          <a:p>
            <a:r>
              <a:rPr lang="ja-JP" altLang="en-US" dirty="0">
                <a:solidFill>
                  <a:srgbClr val="000000"/>
                </a:solidFill>
                <a:latin typeface="ＭＳ Ｐゴシック" panose="020B0600070205080204" pitchFamily="50" charset="-128"/>
                <a:ea typeface="ＭＳ Ｐゴシック" panose="020B0600070205080204" pitchFamily="50" charset="-128"/>
              </a:rPr>
              <a:t>団塊の世代が７５歳以上となる２０２５年を目途に、重度な要介護状態となっても住み慣れた地域で自分らしい暮らしを人生の最後まで続けることができるよう、住まい・医療・介護・予防・生活支援が一体的に提供される地域包括ケアシステムの構築を実現していきます。</a:t>
            </a:r>
            <a:br>
              <a:rPr lang="ja-JP" altLang="en-US" dirty="0"/>
            </a:br>
            <a:r>
              <a:rPr lang="ja-JP" altLang="en-US" dirty="0">
                <a:solidFill>
                  <a:srgbClr val="000000"/>
                </a:solidFill>
                <a:latin typeface="ＭＳ Ｐゴシック" panose="020B0600070205080204" pitchFamily="50" charset="-128"/>
                <a:ea typeface="ＭＳ Ｐゴシック" panose="020B0600070205080204" pitchFamily="50" charset="-128"/>
              </a:rPr>
              <a:t>今後、認知症高齢者の増加が見込まれることから、認知症高齢者の地域での生活を支えるためにも、地域包括ケアシステムの構築が重要です。</a:t>
            </a:r>
            <a:endParaRPr lang="ja-JP" altLang="en-US" dirty="0"/>
          </a:p>
        </p:txBody>
      </p:sp>
      <p:sp>
        <p:nvSpPr>
          <p:cNvPr id="11" name="四角形: 角を丸くする 10">
            <a:extLst>
              <a:ext uri="{FF2B5EF4-FFF2-40B4-BE49-F238E27FC236}">
                <a16:creationId xmlns:a16="http://schemas.microsoft.com/office/drawing/2014/main" id="{1D11F829-8A19-4246-A8BA-C1B42DD4DE86}"/>
              </a:ext>
            </a:extLst>
          </p:cNvPr>
          <p:cNvSpPr/>
          <p:nvPr/>
        </p:nvSpPr>
        <p:spPr>
          <a:xfrm>
            <a:off x="2627784" y="284625"/>
            <a:ext cx="3836658" cy="40052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3333FF"/>
                </a:solidFill>
              </a:rPr>
              <a:t>障がい者支援でよく使われています</a:t>
            </a:r>
          </a:p>
        </p:txBody>
      </p:sp>
      <p:sp>
        <p:nvSpPr>
          <p:cNvPr id="12" name="四角形: 角を丸くする 11">
            <a:extLst>
              <a:ext uri="{FF2B5EF4-FFF2-40B4-BE49-F238E27FC236}">
                <a16:creationId xmlns:a16="http://schemas.microsoft.com/office/drawing/2014/main" id="{3597E9EF-DDAC-47AF-A1A9-9570846D152D}"/>
              </a:ext>
            </a:extLst>
          </p:cNvPr>
          <p:cNvSpPr/>
          <p:nvPr/>
        </p:nvSpPr>
        <p:spPr>
          <a:xfrm>
            <a:off x="2699792" y="3294472"/>
            <a:ext cx="3779131" cy="40052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3333FF"/>
                </a:solidFill>
              </a:rPr>
              <a:t>介護保険制度でよく使われています</a:t>
            </a:r>
          </a:p>
        </p:txBody>
      </p:sp>
    </p:spTree>
    <p:extLst>
      <p:ext uri="{BB962C8B-B14F-4D97-AF65-F5344CB8AC3E}">
        <p14:creationId xmlns:p14="http://schemas.microsoft.com/office/powerpoint/2010/main" val="525090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8D4CE39-0445-BE0F-9A17-494FA4FB97FD}"/>
              </a:ext>
            </a:extLst>
          </p:cNvPr>
          <p:cNvSpPr/>
          <p:nvPr/>
        </p:nvSpPr>
        <p:spPr>
          <a:xfrm>
            <a:off x="179512" y="364271"/>
            <a:ext cx="2917771" cy="314024"/>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ＭＳ Ｐゴシック" panose="020B0600070205080204" pitchFamily="50" charset="-128"/>
                <a:ea typeface="ＭＳ Ｐゴシック" panose="020B0600070205080204" pitchFamily="50" charset="-128"/>
              </a:rPr>
              <a:t>共生社会</a:t>
            </a:r>
          </a:p>
        </p:txBody>
      </p:sp>
      <p:sp>
        <p:nvSpPr>
          <p:cNvPr id="3" name="正方形/長方形 2">
            <a:extLst>
              <a:ext uri="{FF2B5EF4-FFF2-40B4-BE49-F238E27FC236}">
                <a16:creationId xmlns:a16="http://schemas.microsoft.com/office/drawing/2014/main" id="{E3EE3D0D-1CC5-9D86-A333-C947738B56B4}"/>
              </a:ext>
            </a:extLst>
          </p:cNvPr>
          <p:cNvSpPr/>
          <p:nvPr/>
        </p:nvSpPr>
        <p:spPr>
          <a:xfrm>
            <a:off x="179512" y="1455017"/>
            <a:ext cx="7779257" cy="2385832"/>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100" dirty="0">
                <a:solidFill>
                  <a:schemeClr val="tx1"/>
                </a:solidFill>
                <a:latin typeface="ＭＳ Ｐゴシック" panose="020B0600070205080204" pitchFamily="50" charset="-128"/>
                <a:ea typeface="ＭＳ Ｐゴシック" panose="020B0600070205080204" pitchFamily="50" charset="-128"/>
              </a:rPr>
              <a:t>制度・分野ごとの「縦割り」や「支え手」「受け手」という関係を超えて、地域住民や地域の多様な主体が</a:t>
            </a:r>
            <a:r>
              <a:rPr lang="en-US" altLang="ja-JP" sz="2100" dirty="0">
                <a:solidFill>
                  <a:schemeClr val="tx1"/>
                </a:solidFill>
                <a:latin typeface="ＭＳ Ｐゴシック" panose="020B0600070205080204" pitchFamily="50" charset="-128"/>
                <a:ea typeface="ＭＳ Ｐゴシック" panose="020B0600070205080204" pitchFamily="50" charset="-128"/>
              </a:rPr>
              <a:t>『</a:t>
            </a:r>
            <a:r>
              <a:rPr lang="ja-JP" altLang="en-US" sz="2100" dirty="0">
                <a:solidFill>
                  <a:schemeClr val="tx1"/>
                </a:solidFill>
                <a:latin typeface="ＭＳ Ｐゴシック" panose="020B0600070205080204" pitchFamily="50" charset="-128"/>
                <a:ea typeface="ＭＳ Ｐゴシック" panose="020B0600070205080204" pitchFamily="50" charset="-128"/>
              </a:rPr>
              <a:t>我が事</a:t>
            </a:r>
            <a:r>
              <a:rPr lang="en-US" altLang="ja-JP" sz="2100" dirty="0">
                <a:solidFill>
                  <a:schemeClr val="tx1"/>
                </a:solidFill>
                <a:latin typeface="ＭＳ Ｐゴシック" panose="020B0600070205080204" pitchFamily="50" charset="-128"/>
                <a:ea typeface="ＭＳ Ｐゴシック" panose="020B0600070205080204" pitchFamily="50" charset="-128"/>
              </a:rPr>
              <a:t>』</a:t>
            </a:r>
            <a:r>
              <a:rPr lang="ja-JP" altLang="en-US" sz="2100" dirty="0">
                <a:solidFill>
                  <a:schemeClr val="tx1"/>
                </a:solidFill>
                <a:latin typeface="ＭＳ Ｐゴシック" panose="020B0600070205080204" pitchFamily="50" charset="-128"/>
                <a:ea typeface="ＭＳ Ｐゴシック" panose="020B0600070205080204" pitchFamily="50" charset="-128"/>
              </a:rPr>
              <a:t>として参画し、人と人、人と資源が世代や分野を超えて</a:t>
            </a:r>
            <a:r>
              <a:rPr lang="en-US" altLang="ja-JP" sz="2100" dirty="0">
                <a:solidFill>
                  <a:schemeClr val="tx1"/>
                </a:solidFill>
                <a:latin typeface="ＭＳ Ｐゴシック" panose="020B0600070205080204" pitchFamily="50" charset="-128"/>
                <a:ea typeface="ＭＳ Ｐゴシック" panose="020B0600070205080204" pitchFamily="50" charset="-128"/>
              </a:rPr>
              <a:t>『</a:t>
            </a:r>
            <a:r>
              <a:rPr lang="ja-JP" altLang="en-US" sz="2100" dirty="0">
                <a:solidFill>
                  <a:schemeClr val="tx1"/>
                </a:solidFill>
                <a:latin typeface="ＭＳ Ｐゴシック" panose="020B0600070205080204" pitchFamily="50" charset="-128"/>
                <a:ea typeface="ＭＳ Ｐゴシック" panose="020B0600070205080204" pitchFamily="50" charset="-128"/>
              </a:rPr>
              <a:t>丸ごと</a:t>
            </a:r>
            <a:r>
              <a:rPr lang="en-US" altLang="ja-JP" sz="2100" dirty="0">
                <a:solidFill>
                  <a:schemeClr val="tx1"/>
                </a:solidFill>
                <a:latin typeface="ＭＳ Ｐゴシック" panose="020B0600070205080204" pitchFamily="50" charset="-128"/>
                <a:ea typeface="ＭＳ Ｐゴシック" panose="020B0600070205080204" pitchFamily="50" charset="-128"/>
              </a:rPr>
              <a:t>』</a:t>
            </a:r>
            <a:r>
              <a:rPr lang="ja-JP" altLang="en-US" sz="2100" dirty="0">
                <a:solidFill>
                  <a:schemeClr val="tx1"/>
                </a:solidFill>
                <a:latin typeface="ＭＳ Ｐゴシック" panose="020B0600070205080204" pitchFamily="50" charset="-128"/>
                <a:ea typeface="ＭＳ Ｐゴシック" panose="020B0600070205080204" pitchFamily="50" charset="-128"/>
              </a:rPr>
              <a:t>つながることで、住民一人ひとりの暮らしと生きがい、地域をともに創っていく社会。</a:t>
            </a:r>
          </a:p>
        </p:txBody>
      </p:sp>
      <p:sp>
        <p:nvSpPr>
          <p:cNvPr id="4" name="楕円 3">
            <a:extLst>
              <a:ext uri="{FF2B5EF4-FFF2-40B4-BE49-F238E27FC236}">
                <a16:creationId xmlns:a16="http://schemas.microsoft.com/office/drawing/2014/main" id="{AD1D9821-4592-E4D1-1432-35495C4D678B}"/>
              </a:ext>
            </a:extLst>
          </p:cNvPr>
          <p:cNvSpPr/>
          <p:nvPr/>
        </p:nvSpPr>
        <p:spPr>
          <a:xfrm>
            <a:off x="277516" y="1161549"/>
            <a:ext cx="1128531" cy="46009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Ｐゴシック" panose="020B0600070205080204" pitchFamily="50" charset="-128"/>
                <a:ea typeface="ＭＳ Ｐゴシック" panose="020B0600070205080204" pitchFamily="50" charset="-128"/>
              </a:rPr>
              <a:t>児童</a:t>
            </a:r>
          </a:p>
        </p:txBody>
      </p:sp>
      <p:sp>
        <p:nvSpPr>
          <p:cNvPr id="5" name="楕円 4">
            <a:extLst>
              <a:ext uri="{FF2B5EF4-FFF2-40B4-BE49-F238E27FC236}">
                <a16:creationId xmlns:a16="http://schemas.microsoft.com/office/drawing/2014/main" id="{10C4D27F-0B20-E9B2-C233-F5514FBC75D5}"/>
              </a:ext>
            </a:extLst>
          </p:cNvPr>
          <p:cNvSpPr/>
          <p:nvPr/>
        </p:nvSpPr>
        <p:spPr>
          <a:xfrm>
            <a:off x="1172708" y="773247"/>
            <a:ext cx="1213895" cy="46009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Ｐゴシック" panose="020B0600070205080204" pitchFamily="50" charset="-128"/>
                <a:ea typeface="ＭＳ Ｐゴシック" panose="020B0600070205080204" pitchFamily="50" charset="-128"/>
              </a:rPr>
              <a:t>障がい</a:t>
            </a:r>
          </a:p>
        </p:txBody>
      </p:sp>
      <p:sp>
        <p:nvSpPr>
          <p:cNvPr id="6" name="楕円 5">
            <a:extLst>
              <a:ext uri="{FF2B5EF4-FFF2-40B4-BE49-F238E27FC236}">
                <a16:creationId xmlns:a16="http://schemas.microsoft.com/office/drawing/2014/main" id="{DC9732C4-CCBA-2A7D-9F10-819E1572D94F}"/>
              </a:ext>
            </a:extLst>
          </p:cNvPr>
          <p:cNvSpPr/>
          <p:nvPr/>
        </p:nvSpPr>
        <p:spPr>
          <a:xfrm>
            <a:off x="2253580" y="909724"/>
            <a:ext cx="1213895" cy="46009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Ｐゴシック" panose="020B0600070205080204" pitchFamily="50" charset="-128"/>
                <a:ea typeface="ＭＳ Ｐゴシック" panose="020B0600070205080204" pitchFamily="50" charset="-128"/>
              </a:rPr>
              <a:t>高齢</a:t>
            </a:r>
          </a:p>
        </p:txBody>
      </p:sp>
      <p:sp>
        <p:nvSpPr>
          <p:cNvPr id="7" name="楕円 6">
            <a:extLst>
              <a:ext uri="{FF2B5EF4-FFF2-40B4-BE49-F238E27FC236}">
                <a16:creationId xmlns:a16="http://schemas.microsoft.com/office/drawing/2014/main" id="{951E3A34-279B-D8B8-D7D7-3FF28B9BEC7D}"/>
              </a:ext>
            </a:extLst>
          </p:cNvPr>
          <p:cNvSpPr/>
          <p:nvPr/>
        </p:nvSpPr>
        <p:spPr>
          <a:xfrm>
            <a:off x="1267308" y="1264758"/>
            <a:ext cx="1081280" cy="38051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Ｐゴシック" panose="020B0600070205080204" pitchFamily="50" charset="-128"/>
                <a:ea typeface="ＭＳ Ｐゴシック" panose="020B0600070205080204" pitchFamily="50" charset="-128"/>
              </a:rPr>
              <a:t>保育</a:t>
            </a:r>
          </a:p>
        </p:txBody>
      </p:sp>
      <p:sp>
        <p:nvSpPr>
          <p:cNvPr id="8" name="楕円 7">
            <a:extLst>
              <a:ext uri="{FF2B5EF4-FFF2-40B4-BE49-F238E27FC236}">
                <a16:creationId xmlns:a16="http://schemas.microsoft.com/office/drawing/2014/main" id="{0DE2032E-1C02-BC21-6585-08109D914529}"/>
              </a:ext>
            </a:extLst>
          </p:cNvPr>
          <p:cNvSpPr/>
          <p:nvPr/>
        </p:nvSpPr>
        <p:spPr>
          <a:xfrm>
            <a:off x="2240004" y="1380966"/>
            <a:ext cx="1213895" cy="38051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Ｐゴシック" panose="020B0600070205080204" pitchFamily="50" charset="-128"/>
                <a:ea typeface="ＭＳ Ｐゴシック" panose="020B0600070205080204" pitchFamily="50" charset="-128"/>
              </a:rPr>
              <a:t>子育て</a:t>
            </a:r>
          </a:p>
        </p:txBody>
      </p:sp>
      <p:sp>
        <p:nvSpPr>
          <p:cNvPr id="9" name="楕円 8">
            <a:extLst>
              <a:ext uri="{FF2B5EF4-FFF2-40B4-BE49-F238E27FC236}">
                <a16:creationId xmlns:a16="http://schemas.microsoft.com/office/drawing/2014/main" id="{A6E4FD5B-DF62-2B9C-0F98-8875E70AB798}"/>
              </a:ext>
            </a:extLst>
          </p:cNvPr>
          <p:cNvSpPr/>
          <p:nvPr/>
        </p:nvSpPr>
        <p:spPr>
          <a:xfrm>
            <a:off x="3479824" y="857092"/>
            <a:ext cx="1081280" cy="38051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Ｐゴシック" panose="020B0600070205080204" pitchFamily="50" charset="-128"/>
                <a:ea typeface="ＭＳ Ｐゴシック" panose="020B0600070205080204" pitchFamily="50" charset="-128"/>
              </a:rPr>
              <a:t>就学</a:t>
            </a:r>
          </a:p>
        </p:txBody>
      </p:sp>
      <p:sp>
        <p:nvSpPr>
          <p:cNvPr id="10" name="楕円 9">
            <a:extLst>
              <a:ext uri="{FF2B5EF4-FFF2-40B4-BE49-F238E27FC236}">
                <a16:creationId xmlns:a16="http://schemas.microsoft.com/office/drawing/2014/main" id="{B95C15F4-5B1C-5234-4385-4B6903D7CAE0}"/>
              </a:ext>
            </a:extLst>
          </p:cNvPr>
          <p:cNvSpPr/>
          <p:nvPr/>
        </p:nvSpPr>
        <p:spPr>
          <a:xfrm>
            <a:off x="3479824" y="1289412"/>
            <a:ext cx="1081280" cy="38051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Ｐゴシック" panose="020B0600070205080204" pitchFamily="50" charset="-128"/>
                <a:ea typeface="ＭＳ Ｐゴシック" panose="020B0600070205080204" pitchFamily="50" charset="-128"/>
              </a:rPr>
              <a:t>就労</a:t>
            </a:r>
          </a:p>
        </p:txBody>
      </p:sp>
      <p:sp>
        <p:nvSpPr>
          <p:cNvPr id="11" name="楕円 10">
            <a:extLst>
              <a:ext uri="{FF2B5EF4-FFF2-40B4-BE49-F238E27FC236}">
                <a16:creationId xmlns:a16="http://schemas.microsoft.com/office/drawing/2014/main" id="{DC2E756A-CAEA-3F12-4916-08AC2F55370C}"/>
              </a:ext>
            </a:extLst>
          </p:cNvPr>
          <p:cNvSpPr/>
          <p:nvPr/>
        </p:nvSpPr>
        <p:spPr>
          <a:xfrm>
            <a:off x="4932040" y="908893"/>
            <a:ext cx="1081280" cy="38051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Ｐゴシック" panose="020B0600070205080204" pitchFamily="50" charset="-128"/>
                <a:ea typeface="ＭＳ Ｐゴシック" panose="020B0600070205080204" pitchFamily="50" charset="-128"/>
              </a:rPr>
              <a:t>司法</a:t>
            </a:r>
          </a:p>
        </p:txBody>
      </p:sp>
      <p:sp>
        <p:nvSpPr>
          <p:cNvPr id="12" name="楕円 11">
            <a:extLst>
              <a:ext uri="{FF2B5EF4-FFF2-40B4-BE49-F238E27FC236}">
                <a16:creationId xmlns:a16="http://schemas.microsoft.com/office/drawing/2014/main" id="{F4A8A2D4-2A18-FE59-973E-56F9EFA082F9}"/>
              </a:ext>
            </a:extLst>
          </p:cNvPr>
          <p:cNvSpPr/>
          <p:nvPr/>
        </p:nvSpPr>
        <p:spPr>
          <a:xfrm>
            <a:off x="5755412" y="1271215"/>
            <a:ext cx="1257687" cy="38051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ＭＳ Ｐゴシック" panose="020B0600070205080204" pitchFamily="50" charset="-128"/>
                <a:ea typeface="ＭＳ Ｐゴシック" panose="020B0600070205080204" pitchFamily="50" charset="-128"/>
              </a:rPr>
              <a:t>外国人</a:t>
            </a:r>
          </a:p>
        </p:txBody>
      </p:sp>
      <p:pic>
        <p:nvPicPr>
          <p:cNvPr id="13" name="図 12">
            <a:extLst>
              <a:ext uri="{FF2B5EF4-FFF2-40B4-BE49-F238E27FC236}">
                <a16:creationId xmlns:a16="http://schemas.microsoft.com/office/drawing/2014/main" id="{175A7BD7-A18A-F268-3A5F-01940E51145F}"/>
              </a:ext>
            </a:extLst>
          </p:cNvPr>
          <p:cNvPicPr>
            <a:picLocks noChangeAspect="1"/>
          </p:cNvPicPr>
          <p:nvPr/>
        </p:nvPicPr>
        <p:blipFill>
          <a:blip r:embed="rId2"/>
          <a:stretch>
            <a:fillRect/>
          </a:stretch>
        </p:blipFill>
        <p:spPr>
          <a:xfrm flipH="1">
            <a:off x="7987753" y="5092468"/>
            <a:ext cx="1156247" cy="1418174"/>
          </a:xfrm>
          <a:prstGeom prst="rect">
            <a:avLst/>
          </a:prstGeom>
        </p:spPr>
      </p:pic>
      <p:sp>
        <p:nvSpPr>
          <p:cNvPr id="14" name="スライド番号プレースホルダー 1">
            <a:extLst>
              <a:ext uri="{FF2B5EF4-FFF2-40B4-BE49-F238E27FC236}">
                <a16:creationId xmlns:a16="http://schemas.microsoft.com/office/drawing/2014/main" id="{90FD735B-1771-6D9A-7644-CB1A97986475}"/>
              </a:ext>
            </a:extLst>
          </p:cNvPr>
          <p:cNvSpPr>
            <a:spLocks noGrp="1"/>
          </p:cNvSpPr>
          <p:nvPr>
            <p:ph type="sldNum" sz="quarter" idx="12"/>
          </p:nvPr>
        </p:nvSpPr>
        <p:spPr>
          <a:xfrm>
            <a:off x="7086600" y="5664633"/>
            <a:ext cx="2057400" cy="273844"/>
          </a:xfrm>
        </p:spPr>
        <p:txBody>
          <a:bodyPr/>
          <a:lstStyle/>
          <a:p>
            <a:fld id="{0BF9E9D4-0236-48E6-B7F3-D82F1A483013}" type="slidenum">
              <a:rPr kumimoji="1" lang="ja-JP" altLang="en-US" smtClean="0"/>
              <a:t>11</a:t>
            </a:fld>
            <a:endParaRPr kumimoji="1" lang="ja-JP" altLang="en-US"/>
          </a:p>
        </p:txBody>
      </p:sp>
      <p:sp>
        <p:nvSpPr>
          <p:cNvPr id="15" name="テキスト ボックス 14">
            <a:extLst>
              <a:ext uri="{FF2B5EF4-FFF2-40B4-BE49-F238E27FC236}">
                <a16:creationId xmlns:a16="http://schemas.microsoft.com/office/drawing/2014/main" id="{9C0EF762-1D93-84CB-173C-0C362E1D57DF}"/>
              </a:ext>
            </a:extLst>
          </p:cNvPr>
          <p:cNvSpPr txBox="1"/>
          <p:nvPr/>
        </p:nvSpPr>
        <p:spPr>
          <a:xfrm>
            <a:off x="179513" y="4924392"/>
            <a:ext cx="7560840" cy="1754326"/>
          </a:xfrm>
          <a:prstGeom prst="rect">
            <a:avLst/>
          </a:prstGeom>
          <a:noFill/>
        </p:spPr>
        <p:txBody>
          <a:bodyPr wrap="square">
            <a:spAutoFit/>
          </a:bodyPr>
          <a:lstStyle/>
          <a:p>
            <a:r>
              <a:rPr lang="ja-JP" altLang="en-US" dirty="0">
                <a:solidFill>
                  <a:srgbClr val="000000"/>
                </a:solidFill>
                <a:latin typeface="ＭＳ Ｐゴシック" panose="020B0600070205080204" pitchFamily="50" charset="-128"/>
                <a:ea typeface="ＭＳ Ｐゴシック" panose="020B0600070205080204" pitchFamily="50" charset="-128"/>
              </a:rPr>
              <a:t>団塊の世代が７５歳以上となる２０２５年を目途に、重度な要介護状態となっても住み慣れた地域で自分らしい暮らしを人生の最後まで続けることができるよう、住まい・医療・介護・予防・生活支援が一体的に提供される地域包括ケアシステムの構築を実現していきます。</a:t>
            </a:r>
            <a:br>
              <a:rPr lang="ja-JP" altLang="en-US" dirty="0"/>
            </a:br>
            <a:r>
              <a:rPr lang="ja-JP" altLang="en-US" dirty="0">
                <a:solidFill>
                  <a:srgbClr val="000000"/>
                </a:solidFill>
                <a:latin typeface="ＭＳ Ｐゴシック" panose="020B0600070205080204" pitchFamily="50" charset="-128"/>
                <a:ea typeface="ＭＳ Ｐゴシック" panose="020B0600070205080204" pitchFamily="50" charset="-128"/>
              </a:rPr>
              <a:t>今後、認知症高齢者の増加が見込まれることから、認知症高齢者の地域での生活を支えるためにも、地域包括ケアシステムの構築が重要です。</a:t>
            </a:r>
            <a:endParaRPr lang="ja-JP" altLang="en-US" dirty="0"/>
          </a:p>
        </p:txBody>
      </p:sp>
      <p:sp>
        <p:nvSpPr>
          <p:cNvPr id="16" name="テキスト ボックス 15">
            <a:extLst>
              <a:ext uri="{FF2B5EF4-FFF2-40B4-BE49-F238E27FC236}">
                <a16:creationId xmlns:a16="http://schemas.microsoft.com/office/drawing/2014/main" id="{46C43DBB-8F77-456D-BC12-31BD7BFDA677}"/>
              </a:ext>
            </a:extLst>
          </p:cNvPr>
          <p:cNvSpPr txBox="1"/>
          <p:nvPr/>
        </p:nvSpPr>
        <p:spPr>
          <a:xfrm>
            <a:off x="276271" y="4508894"/>
            <a:ext cx="4570952" cy="415498"/>
          </a:xfrm>
          <a:prstGeom prst="rect">
            <a:avLst/>
          </a:prstGeom>
          <a:noFill/>
        </p:spPr>
        <p:txBody>
          <a:bodyPr wrap="square">
            <a:spAutoFit/>
          </a:bodyPr>
          <a:lstStyle/>
          <a:p>
            <a:r>
              <a:rPr lang="ja-JP" altLang="en-US" sz="2100" dirty="0">
                <a:solidFill>
                  <a:srgbClr val="3333FF"/>
                </a:solidFill>
              </a:rPr>
              <a:t>地域包括ケアシステム</a:t>
            </a:r>
          </a:p>
        </p:txBody>
      </p:sp>
      <p:sp>
        <p:nvSpPr>
          <p:cNvPr id="17" name="楕円 16">
            <a:extLst>
              <a:ext uri="{FF2B5EF4-FFF2-40B4-BE49-F238E27FC236}">
                <a16:creationId xmlns:a16="http://schemas.microsoft.com/office/drawing/2014/main" id="{13F62FA8-02AB-49C9-A047-367B5E8DA0AB}"/>
              </a:ext>
            </a:extLst>
          </p:cNvPr>
          <p:cNvSpPr/>
          <p:nvPr/>
        </p:nvSpPr>
        <p:spPr>
          <a:xfrm>
            <a:off x="7113449" y="22346"/>
            <a:ext cx="2088859" cy="20886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3333FF"/>
                </a:solidFill>
              </a:rPr>
              <a:t>私たちの住む地域にはいろんな人が生活しています！</a:t>
            </a:r>
          </a:p>
        </p:txBody>
      </p:sp>
      <p:sp>
        <p:nvSpPr>
          <p:cNvPr id="18" name="四角形: 角を丸くする 17">
            <a:extLst>
              <a:ext uri="{FF2B5EF4-FFF2-40B4-BE49-F238E27FC236}">
                <a16:creationId xmlns:a16="http://schemas.microsoft.com/office/drawing/2014/main" id="{61E4F73D-A89C-4043-9D7A-F8FD7A4B3F05}"/>
              </a:ext>
            </a:extLst>
          </p:cNvPr>
          <p:cNvSpPr/>
          <p:nvPr/>
        </p:nvSpPr>
        <p:spPr>
          <a:xfrm>
            <a:off x="5076056" y="3380332"/>
            <a:ext cx="3647059" cy="86406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3333FF"/>
                </a:solidFill>
              </a:rPr>
              <a:t>多様な考えをもった人たちで地域社会は構成されています。</a:t>
            </a:r>
          </a:p>
        </p:txBody>
      </p:sp>
    </p:spTree>
    <p:extLst>
      <p:ext uri="{BB962C8B-B14F-4D97-AF65-F5344CB8AC3E}">
        <p14:creationId xmlns:p14="http://schemas.microsoft.com/office/powerpoint/2010/main" val="1598003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260648"/>
            <a:ext cx="8784976" cy="6264696"/>
          </a:xfrm>
        </p:spPr>
        <p:txBody>
          <a:bodyPr>
            <a:normAutofit lnSpcReduction="10000"/>
          </a:bodyPr>
          <a:lstStyle/>
          <a:p>
            <a:pPr marL="0" indent="0" fontAlgn="base">
              <a:buNone/>
            </a:pPr>
            <a:r>
              <a:rPr lang="ja-JP" altLang="en-US" sz="2400" dirty="0"/>
              <a:t>障害者総合支援法は、第四条において以下の人を「障害者」として定義しています。</a:t>
            </a:r>
            <a:endParaRPr lang="en-US" altLang="ja-JP" sz="2400" dirty="0"/>
          </a:p>
          <a:p>
            <a:pPr marL="0" indent="0" fontAlgn="base">
              <a:buNone/>
            </a:pPr>
            <a:endParaRPr lang="ja-JP" altLang="en-US" sz="2400" dirty="0"/>
          </a:p>
          <a:p>
            <a:pPr marL="0" indent="0" fontAlgn="base">
              <a:buNone/>
            </a:pPr>
            <a:r>
              <a:rPr lang="ja-JP" altLang="en-US" sz="2400" dirty="0"/>
              <a:t>◆</a:t>
            </a:r>
            <a:r>
              <a:rPr lang="ja-JP" altLang="en-US" sz="2400" dirty="0">
                <a:solidFill>
                  <a:srgbClr val="0000CC"/>
                </a:solidFill>
              </a:rPr>
              <a:t>身体障害者</a:t>
            </a:r>
            <a:r>
              <a:rPr lang="ja-JP" altLang="en-US" sz="2400" dirty="0"/>
              <a:t>（身体障害者福祉法第四条で規定）のうち</a:t>
            </a:r>
            <a:r>
              <a:rPr lang="en-US" altLang="ja-JP" sz="2400" dirty="0"/>
              <a:t>18</a:t>
            </a:r>
            <a:r>
              <a:rPr lang="ja-JP" altLang="en-US" sz="2400" dirty="0"/>
              <a:t>歳以上</a:t>
            </a:r>
            <a:endParaRPr lang="en-US" altLang="ja-JP" sz="2400" dirty="0"/>
          </a:p>
          <a:p>
            <a:pPr marL="0" indent="0" fontAlgn="base">
              <a:buNone/>
            </a:pPr>
            <a:r>
              <a:rPr lang="ja-JP" altLang="en-US" sz="2400" dirty="0"/>
              <a:t>　の人</a:t>
            </a:r>
          </a:p>
          <a:p>
            <a:pPr marL="0" indent="0" fontAlgn="base">
              <a:buNone/>
            </a:pPr>
            <a:r>
              <a:rPr lang="ja-JP" altLang="en-US" sz="2400" dirty="0"/>
              <a:t>◆</a:t>
            </a:r>
            <a:r>
              <a:rPr lang="ja-JP" altLang="en-US" sz="2400" dirty="0">
                <a:solidFill>
                  <a:srgbClr val="0000CC"/>
                </a:solidFill>
              </a:rPr>
              <a:t>知的障害者</a:t>
            </a:r>
            <a:r>
              <a:rPr lang="ja-JP" altLang="en-US" sz="2400" dirty="0"/>
              <a:t>（知的障害者福祉法でいう）のうち</a:t>
            </a:r>
            <a:r>
              <a:rPr lang="en-US" altLang="ja-JP" sz="2400" dirty="0"/>
              <a:t>18</a:t>
            </a:r>
            <a:r>
              <a:rPr lang="ja-JP" altLang="en-US" sz="2400" dirty="0"/>
              <a:t>歳以上の人</a:t>
            </a:r>
            <a:endParaRPr lang="en-US" altLang="ja-JP" sz="2400" dirty="0"/>
          </a:p>
          <a:p>
            <a:pPr marL="0" indent="0" fontAlgn="base">
              <a:buNone/>
            </a:pPr>
            <a:endParaRPr lang="ja-JP" altLang="en-US" sz="2400" dirty="0"/>
          </a:p>
          <a:p>
            <a:pPr marL="0" indent="0" fontAlgn="base">
              <a:buNone/>
            </a:pPr>
            <a:r>
              <a:rPr lang="ja-JP" altLang="en-US" sz="2400" dirty="0"/>
              <a:t>◆</a:t>
            </a:r>
            <a:r>
              <a:rPr lang="ja-JP" altLang="en-US" sz="2400" dirty="0">
                <a:solidFill>
                  <a:srgbClr val="0000CC"/>
                </a:solidFill>
              </a:rPr>
              <a:t>精神障害者</a:t>
            </a:r>
            <a:r>
              <a:rPr lang="ja-JP" altLang="en-US" sz="2400" dirty="0"/>
              <a:t>（精神保健及び精神障害者福祉に関する法律第五</a:t>
            </a:r>
            <a:endParaRPr lang="en-US" altLang="ja-JP" sz="2400" dirty="0"/>
          </a:p>
          <a:p>
            <a:pPr marL="0" indent="0" fontAlgn="base">
              <a:buNone/>
            </a:pPr>
            <a:r>
              <a:rPr lang="ja-JP" altLang="en-US" sz="2400" dirty="0"/>
              <a:t>　条に規定）のうち</a:t>
            </a:r>
            <a:r>
              <a:rPr lang="en-US" altLang="ja-JP" sz="2400" dirty="0"/>
              <a:t>18</a:t>
            </a:r>
            <a:r>
              <a:rPr lang="ja-JP" altLang="en-US" sz="2400" dirty="0"/>
              <a:t>歳以上の人（</a:t>
            </a:r>
            <a:r>
              <a:rPr lang="ja-JP" altLang="en-US" sz="2400" dirty="0">
                <a:solidFill>
                  <a:srgbClr val="0000CC"/>
                </a:solidFill>
              </a:rPr>
              <a:t>発達障害</a:t>
            </a:r>
            <a:r>
              <a:rPr lang="ja-JP" altLang="en-US" sz="2400" dirty="0"/>
              <a:t>のある人を含む）</a:t>
            </a:r>
            <a:endParaRPr lang="en-US" altLang="ja-JP" sz="2400" dirty="0"/>
          </a:p>
          <a:p>
            <a:pPr marL="0" indent="0" fontAlgn="base">
              <a:buNone/>
            </a:pPr>
            <a:endParaRPr lang="ja-JP" altLang="en-US" sz="2400" dirty="0"/>
          </a:p>
          <a:p>
            <a:pPr marL="0" indent="0" fontAlgn="base">
              <a:buNone/>
            </a:pPr>
            <a:r>
              <a:rPr lang="ja-JP" altLang="en-US" sz="2400" dirty="0"/>
              <a:t>◆</a:t>
            </a:r>
            <a:r>
              <a:rPr lang="ja-JP" altLang="en-US" sz="2400" dirty="0">
                <a:solidFill>
                  <a:srgbClr val="0000CC"/>
                </a:solidFill>
              </a:rPr>
              <a:t>難病</a:t>
            </a:r>
            <a:r>
              <a:rPr lang="ja-JP" altLang="en-US" sz="2400" dirty="0"/>
              <a:t>（治療方法が確立していない疾患その他の特殊の疾患で政</a:t>
            </a:r>
            <a:endParaRPr lang="en-US" altLang="ja-JP" sz="2400" dirty="0"/>
          </a:p>
          <a:p>
            <a:pPr marL="0" indent="0" fontAlgn="base">
              <a:buNone/>
            </a:pPr>
            <a:r>
              <a:rPr lang="ja-JP" altLang="en-US" sz="2400" dirty="0"/>
              <a:t>　令で定めるものによる障害の程度が厚生労働大臣が定める程</a:t>
            </a:r>
            <a:endParaRPr lang="en-US" altLang="ja-JP" sz="2400" dirty="0"/>
          </a:p>
          <a:p>
            <a:pPr marL="0" indent="0" fontAlgn="base">
              <a:buNone/>
            </a:pPr>
            <a:r>
              <a:rPr lang="ja-JP" altLang="en-US" sz="2400" dirty="0"/>
              <a:t>　度）のある</a:t>
            </a:r>
            <a:r>
              <a:rPr lang="en-US" altLang="ja-JP" sz="2400" dirty="0"/>
              <a:t>18</a:t>
            </a:r>
            <a:r>
              <a:rPr lang="ja-JP" altLang="en-US" sz="2400" dirty="0"/>
              <a:t>歳以上の人</a:t>
            </a:r>
            <a:endParaRPr lang="en-US" altLang="ja-JP" sz="2400" dirty="0"/>
          </a:p>
          <a:p>
            <a:pPr marL="0" indent="0" fontAlgn="base">
              <a:buNone/>
            </a:pPr>
            <a:endParaRPr lang="ja-JP" altLang="en-US" sz="2400" dirty="0"/>
          </a:p>
          <a:p>
            <a:pPr marL="0" indent="0">
              <a:buNone/>
            </a:pPr>
            <a:r>
              <a:rPr lang="ja-JP" altLang="en-US" sz="2400" dirty="0"/>
              <a:t>★</a:t>
            </a:r>
            <a:r>
              <a:rPr lang="en-US" altLang="ja-JP" sz="2400" dirty="0"/>
              <a:t>65</a:t>
            </a:r>
            <a:r>
              <a:rPr lang="ja-JP" altLang="en-US" sz="2400" dirty="0"/>
              <a:t>歳になると障害福祉サービスを利用できなくなる</a:t>
            </a:r>
            <a:endParaRPr kumimoji="1" lang="ja-JP" altLang="en-US" sz="2400" dirty="0"/>
          </a:p>
        </p:txBody>
      </p:sp>
      <p:sp>
        <p:nvSpPr>
          <p:cNvPr id="2" name="スライド番号プレースホルダー 1"/>
          <p:cNvSpPr>
            <a:spLocks noGrp="1"/>
          </p:cNvSpPr>
          <p:nvPr>
            <p:ph type="sldNum" sz="quarter" idx="12"/>
          </p:nvPr>
        </p:nvSpPr>
        <p:spPr/>
        <p:txBody>
          <a:bodyPr/>
          <a:lstStyle/>
          <a:p>
            <a:fld id="{D6122B99-1C34-4BAB-B27A-C02BDBBD9BAE}" type="slidenum">
              <a:rPr kumimoji="1" lang="ja-JP" altLang="en-US" smtClean="0"/>
              <a:t>12</a:t>
            </a:fld>
            <a:endParaRPr kumimoji="1" lang="ja-JP" altLang="en-US"/>
          </a:p>
        </p:txBody>
      </p:sp>
      <p:sp>
        <p:nvSpPr>
          <p:cNvPr id="4" name="楕円 3">
            <a:extLst>
              <a:ext uri="{FF2B5EF4-FFF2-40B4-BE49-F238E27FC236}">
                <a16:creationId xmlns:a16="http://schemas.microsoft.com/office/drawing/2014/main" id="{ACFABA8E-F04A-FBC9-B792-314A593FEFD0}"/>
              </a:ext>
            </a:extLst>
          </p:cNvPr>
          <p:cNvSpPr/>
          <p:nvPr/>
        </p:nvSpPr>
        <p:spPr>
          <a:xfrm>
            <a:off x="179512" y="1286762"/>
            <a:ext cx="2016224" cy="648072"/>
          </a:xfrm>
          <a:prstGeom prst="ellipse">
            <a:avLst/>
          </a:prstGeom>
          <a:solidFill>
            <a:srgbClr val="FF0000">
              <a:alpha val="0"/>
            </a:srgbClr>
          </a:solidFill>
          <a:ln w="412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楕円 4">
            <a:extLst>
              <a:ext uri="{FF2B5EF4-FFF2-40B4-BE49-F238E27FC236}">
                <a16:creationId xmlns:a16="http://schemas.microsoft.com/office/drawing/2014/main" id="{01A609A3-D1B3-02BB-3888-B81D9625AD1B}"/>
              </a:ext>
            </a:extLst>
          </p:cNvPr>
          <p:cNvSpPr/>
          <p:nvPr/>
        </p:nvSpPr>
        <p:spPr>
          <a:xfrm>
            <a:off x="230578" y="2080752"/>
            <a:ext cx="2016224" cy="648072"/>
          </a:xfrm>
          <a:prstGeom prst="ellipse">
            <a:avLst/>
          </a:prstGeom>
          <a:solidFill>
            <a:srgbClr val="FF0000">
              <a:alpha val="0"/>
            </a:srgbClr>
          </a:solidFill>
          <a:ln w="412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 name="楕円 5">
            <a:extLst>
              <a:ext uri="{FF2B5EF4-FFF2-40B4-BE49-F238E27FC236}">
                <a16:creationId xmlns:a16="http://schemas.microsoft.com/office/drawing/2014/main" id="{31404B5D-19B4-D387-8865-E6425F09C5D5}"/>
              </a:ext>
            </a:extLst>
          </p:cNvPr>
          <p:cNvSpPr/>
          <p:nvPr/>
        </p:nvSpPr>
        <p:spPr>
          <a:xfrm>
            <a:off x="179512" y="2827835"/>
            <a:ext cx="2016224" cy="648072"/>
          </a:xfrm>
          <a:prstGeom prst="ellipse">
            <a:avLst/>
          </a:prstGeom>
          <a:solidFill>
            <a:srgbClr val="FF0000">
              <a:alpha val="0"/>
            </a:srgbClr>
          </a:solidFill>
          <a:ln w="412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楕円 6">
            <a:extLst>
              <a:ext uri="{FF2B5EF4-FFF2-40B4-BE49-F238E27FC236}">
                <a16:creationId xmlns:a16="http://schemas.microsoft.com/office/drawing/2014/main" id="{975F5C55-9EFE-BD02-E48D-AEABE3133FA7}"/>
              </a:ext>
            </a:extLst>
          </p:cNvPr>
          <p:cNvSpPr/>
          <p:nvPr/>
        </p:nvSpPr>
        <p:spPr>
          <a:xfrm>
            <a:off x="4355976" y="3406683"/>
            <a:ext cx="1656184" cy="468052"/>
          </a:xfrm>
          <a:prstGeom prst="ellipse">
            <a:avLst/>
          </a:prstGeom>
          <a:solidFill>
            <a:srgbClr val="FF0000">
              <a:alpha val="0"/>
            </a:srgbClr>
          </a:solidFill>
          <a:ln w="412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楕円 7">
            <a:extLst>
              <a:ext uri="{FF2B5EF4-FFF2-40B4-BE49-F238E27FC236}">
                <a16:creationId xmlns:a16="http://schemas.microsoft.com/office/drawing/2014/main" id="{30CA89CB-5F4E-A952-2835-6173FF85EF02}"/>
              </a:ext>
            </a:extLst>
          </p:cNvPr>
          <p:cNvSpPr/>
          <p:nvPr/>
        </p:nvSpPr>
        <p:spPr>
          <a:xfrm>
            <a:off x="230578" y="4105026"/>
            <a:ext cx="1039061" cy="522058"/>
          </a:xfrm>
          <a:prstGeom prst="ellipse">
            <a:avLst/>
          </a:prstGeom>
          <a:solidFill>
            <a:srgbClr val="FF0000">
              <a:alpha val="0"/>
            </a:srgbClr>
          </a:solidFill>
          <a:ln w="412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Tree>
    <p:extLst>
      <p:ext uri="{BB962C8B-B14F-4D97-AF65-F5344CB8AC3E}">
        <p14:creationId xmlns:p14="http://schemas.microsoft.com/office/powerpoint/2010/main" val="2985524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4624"/>
            <a:ext cx="9144000" cy="72008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障害者総合支援法が対象とする障害者の範囲</a:t>
            </a:r>
            <a:endParaRPr kumimoji="1" lang="ja-JP" altLang="en-US" dirty="0">
              <a:solidFill>
                <a:schemeClr val="tx1"/>
              </a:solidFill>
            </a:endParaRPr>
          </a:p>
        </p:txBody>
      </p:sp>
      <p:sp>
        <p:nvSpPr>
          <p:cNvPr id="3" name="円/楕円 2"/>
          <p:cNvSpPr/>
          <p:nvPr/>
        </p:nvSpPr>
        <p:spPr>
          <a:xfrm>
            <a:off x="21760" y="663144"/>
            <a:ext cx="3182088" cy="1315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tx1"/>
                </a:solidFill>
              </a:rPr>
              <a:t>身体障害者</a:t>
            </a:r>
            <a:r>
              <a:rPr kumimoji="1" lang="ja-JP" altLang="en-US" sz="2400" dirty="0">
                <a:solidFill>
                  <a:schemeClr val="tx1"/>
                </a:solidFill>
              </a:rPr>
              <a:t>４３６．０万人</a:t>
            </a:r>
            <a:endParaRPr kumimoji="1" lang="ja-JP" altLang="en-US" sz="3200" dirty="0">
              <a:solidFill>
                <a:schemeClr val="tx1"/>
              </a:solidFill>
            </a:endParaRPr>
          </a:p>
        </p:txBody>
      </p:sp>
      <p:sp>
        <p:nvSpPr>
          <p:cNvPr id="4" name="円/楕円 3"/>
          <p:cNvSpPr/>
          <p:nvPr/>
        </p:nvSpPr>
        <p:spPr>
          <a:xfrm>
            <a:off x="4139952" y="663143"/>
            <a:ext cx="3182088" cy="13593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tx1"/>
                </a:solidFill>
              </a:rPr>
              <a:t>知的障害者</a:t>
            </a:r>
            <a:r>
              <a:rPr lang="ja-JP" altLang="en-US" sz="2400" dirty="0">
                <a:solidFill>
                  <a:schemeClr val="tx1"/>
                </a:solidFill>
              </a:rPr>
              <a:t>１０８．２万人</a:t>
            </a:r>
            <a:endParaRPr kumimoji="1" lang="ja-JP" altLang="en-US" sz="3200" dirty="0">
              <a:solidFill>
                <a:schemeClr val="tx1"/>
              </a:solidFill>
            </a:endParaRPr>
          </a:p>
        </p:txBody>
      </p:sp>
      <p:sp>
        <p:nvSpPr>
          <p:cNvPr id="5" name="円/楕円 4"/>
          <p:cNvSpPr/>
          <p:nvPr/>
        </p:nvSpPr>
        <p:spPr>
          <a:xfrm>
            <a:off x="1115616" y="2008203"/>
            <a:ext cx="3875820" cy="15065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rPr>
              <a:t>精神</a:t>
            </a:r>
            <a:r>
              <a:rPr kumimoji="1" lang="ja-JP" altLang="en-US" sz="3200" dirty="0">
                <a:solidFill>
                  <a:schemeClr val="tx1"/>
                </a:solidFill>
              </a:rPr>
              <a:t>障害者</a:t>
            </a:r>
            <a:endParaRPr kumimoji="1" lang="en-US" altLang="ja-JP" sz="3200" dirty="0">
              <a:solidFill>
                <a:schemeClr val="tx1"/>
              </a:solidFill>
            </a:endParaRPr>
          </a:p>
          <a:p>
            <a:r>
              <a:rPr lang="ja-JP" altLang="en-US" sz="2000" dirty="0">
                <a:solidFill>
                  <a:schemeClr val="tx1"/>
                </a:solidFill>
              </a:rPr>
              <a:t>（発達障害者を含む）</a:t>
            </a:r>
            <a:endParaRPr lang="en-US" altLang="ja-JP" sz="2000" dirty="0">
              <a:solidFill>
                <a:schemeClr val="tx1"/>
              </a:solidFill>
            </a:endParaRPr>
          </a:p>
          <a:p>
            <a:r>
              <a:rPr kumimoji="1" lang="ja-JP" altLang="en-US" sz="2400" dirty="0">
                <a:solidFill>
                  <a:schemeClr val="tx1"/>
                </a:solidFill>
              </a:rPr>
              <a:t>３９２．４万人</a:t>
            </a:r>
            <a:endParaRPr kumimoji="1" lang="ja-JP" altLang="en-US" sz="2000" dirty="0">
              <a:solidFill>
                <a:schemeClr val="tx1"/>
              </a:solidFill>
            </a:endParaRPr>
          </a:p>
        </p:txBody>
      </p:sp>
      <p:sp>
        <p:nvSpPr>
          <p:cNvPr id="6" name="円/楕円 5"/>
          <p:cNvSpPr/>
          <p:nvPr/>
        </p:nvSpPr>
        <p:spPr>
          <a:xfrm>
            <a:off x="5364088" y="1917833"/>
            <a:ext cx="3182088" cy="13399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rPr>
              <a:t>難病等</a:t>
            </a:r>
            <a:endParaRPr lang="en-US" altLang="ja-JP" sz="3200" dirty="0">
              <a:solidFill>
                <a:schemeClr val="tx1"/>
              </a:solidFill>
            </a:endParaRPr>
          </a:p>
          <a:p>
            <a:r>
              <a:rPr kumimoji="1" lang="ja-JP" altLang="en-US" sz="2400" dirty="0">
                <a:solidFill>
                  <a:schemeClr val="tx1"/>
                </a:solidFill>
              </a:rPr>
              <a:t>９８．６万人</a:t>
            </a:r>
            <a:endParaRPr kumimoji="1" lang="ja-JP" altLang="en-US" sz="3200" dirty="0">
              <a:solidFill>
                <a:schemeClr val="tx1"/>
              </a:solidFill>
            </a:endParaRPr>
          </a:p>
        </p:txBody>
      </p:sp>
      <p:sp>
        <p:nvSpPr>
          <p:cNvPr id="7" name="正方形/長方形 6"/>
          <p:cNvSpPr/>
          <p:nvPr/>
        </p:nvSpPr>
        <p:spPr>
          <a:xfrm>
            <a:off x="23809" y="4390242"/>
            <a:ext cx="9056135" cy="72008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利用できるサービス量</a:t>
            </a:r>
          </a:p>
        </p:txBody>
      </p:sp>
      <p:sp>
        <p:nvSpPr>
          <p:cNvPr id="8" name="円/楕円 7"/>
          <p:cNvSpPr/>
          <p:nvPr/>
        </p:nvSpPr>
        <p:spPr>
          <a:xfrm>
            <a:off x="-8849" y="5050833"/>
            <a:ext cx="9086744" cy="17090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a:t>
            </a:r>
            <a:r>
              <a:rPr lang="en-US" altLang="ja-JP" sz="2400" dirty="0">
                <a:solidFill>
                  <a:schemeClr val="tx1"/>
                </a:solidFill>
              </a:rPr>
              <a:t>80</a:t>
            </a:r>
            <a:r>
              <a:rPr lang="ja-JP" altLang="en-US" sz="2400" dirty="0">
                <a:solidFill>
                  <a:schemeClr val="tx1"/>
                </a:solidFill>
              </a:rPr>
              <a:t>項目の認定調査</a:t>
            </a:r>
            <a:endParaRPr lang="en-US" altLang="ja-JP" sz="2400" dirty="0">
              <a:solidFill>
                <a:schemeClr val="tx1"/>
              </a:solidFill>
            </a:endParaRPr>
          </a:p>
          <a:p>
            <a:r>
              <a:rPr kumimoji="1" lang="ja-JP" altLang="en-US" sz="2400" dirty="0">
                <a:solidFill>
                  <a:schemeClr val="tx1"/>
                </a:solidFill>
              </a:rPr>
              <a:t>・その人に必要な支援の度合い</a:t>
            </a:r>
            <a:r>
              <a:rPr kumimoji="1" lang="en-US" altLang="ja-JP" sz="2400" dirty="0">
                <a:solidFill>
                  <a:schemeClr val="tx1"/>
                </a:solidFill>
              </a:rPr>
              <a:t>【</a:t>
            </a:r>
            <a:r>
              <a:rPr kumimoji="1" lang="ja-JP" altLang="en-US" sz="2400" dirty="0">
                <a:solidFill>
                  <a:schemeClr val="tx1"/>
                </a:solidFill>
              </a:rPr>
              <a:t>障害支援区分</a:t>
            </a:r>
            <a:r>
              <a:rPr kumimoji="1" lang="en-US" altLang="ja-JP" sz="2400" dirty="0">
                <a:solidFill>
                  <a:schemeClr val="tx1"/>
                </a:solidFill>
              </a:rPr>
              <a:t>】</a:t>
            </a:r>
          </a:p>
          <a:p>
            <a:r>
              <a:rPr lang="ja-JP" altLang="en-US" sz="2400" dirty="0">
                <a:solidFill>
                  <a:schemeClr val="tx1"/>
                </a:solidFill>
              </a:rPr>
              <a:t>・度合いに応じたサービスの利用</a:t>
            </a:r>
            <a:endParaRPr kumimoji="1" lang="ja-JP" altLang="en-US" sz="2400" dirty="0">
              <a:solidFill>
                <a:schemeClr val="tx1"/>
              </a:solidFill>
            </a:endParaRPr>
          </a:p>
        </p:txBody>
      </p:sp>
      <p:sp>
        <p:nvSpPr>
          <p:cNvPr id="9" name="正方形/長方形 8"/>
          <p:cNvSpPr/>
          <p:nvPr/>
        </p:nvSpPr>
        <p:spPr>
          <a:xfrm>
            <a:off x="152636" y="3567353"/>
            <a:ext cx="6102424" cy="646331"/>
          </a:xfrm>
          <a:prstGeom prst="rect">
            <a:avLst/>
          </a:prstGeom>
          <a:solidFill>
            <a:srgbClr val="FFFF00"/>
          </a:solidFill>
        </p:spPr>
        <p:txBody>
          <a:bodyPr wrap="square">
            <a:spAutoFit/>
          </a:bodyPr>
          <a:lstStyle/>
          <a:p>
            <a:r>
              <a:rPr lang="en-US" altLang="ja-JP" b="1" dirty="0"/>
              <a:t>※</a:t>
            </a:r>
            <a:r>
              <a:rPr lang="ja-JP" altLang="en-US" b="1" dirty="0"/>
              <a:t>障害者自立支援法のサービスをより受けやすくする観点から、発達障害者が障害者の範囲に含まれることを明示。</a:t>
            </a:r>
          </a:p>
        </p:txBody>
      </p:sp>
      <p:sp>
        <p:nvSpPr>
          <p:cNvPr id="10" name="スライド番号プレースホルダー 9"/>
          <p:cNvSpPr>
            <a:spLocks noGrp="1"/>
          </p:cNvSpPr>
          <p:nvPr>
            <p:ph type="sldNum" sz="quarter" idx="12"/>
          </p:nvPr>
        </p:nvSpPr>
        <p:spPr/>
        <p:txBody>
          <a:bodyPr/>
          <a:lstStyle/>
          <a:p>
            <a:fld id="{D6122B99-1C34-4BAB-B27A-C02BDBBD9BAE}" type="slidenum">
              <a:rPr kumimoji="1" lang="ja-JP" altLang="en-US" smtClean="0"/>
              <a:t>13</a:t>
            </a:fld>
            <a:endParaRPr kumimoji="1" lang="ja-JP" altLang="en-US"/>
          </a:p>
        </p:txBody>
      </p:sp>
    </p:spTree>
    <p:extLst>
      <p:ext uri="{BB962C8B-B14F-4D97-AF65-F5344CB8AC3E}">
        <p14:creationId xmlns:p14="http://schemas.microsoft.com/office/powerpoint/2010/main" val="3367384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5752"/>
            <a:ext cx="9144000" cy="54292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法に基づく障害の定義</a:t>
            </a:r>
            <a:endParaRPr kumimoji="1" lang="ja-JP" altLang="en-US" dirty="0">
              <a:solidFill>
                <a:schemeClr val="tx1"/>
              </a:solidFill>
            </a:endParaRPr>
          </a:p>
        </p:txBody>
      </p:sp>
      <p:sp>
        <p:nvSpPr>
          <p:cNvPr id="5" name="正方形/長方形 4"/>
          <p:cNvSpPr/>
          <p:nvPr/>
        </p:nvSpPr>
        <p:spPr>
          <a:xfrm>
            <a:off x="0" y="548680"/>
            <a:ext cx="9144000" cy="2308324"/>
          </a:xfrm>
          <a:prstGeom prst="rect">
            <a:avLst/>
          </a:prstGeom>
        </p:spPr>
        <p:txBody>
          <a:bodyPr wrap="square">
            <a:spAutoFit/>
          </a:bodyPr>
          <a:lstStyle/>
          <a:p>
            <a:r>
              <a:rPr lang="ja-JP" altLang="en-US" dirty="0"/>
              <a:t>○障害者自立支援法（平成１７年法律第１２３号）</a:t>
            </a:r>
            <a:endParaRPr lang="en-US" altLang="ja-JP" dirty="0"/>
          </a:p>
          <a:p>
            <a:r>
              <a:rPr lang="ja-JP" altLang="en-US" dirty="0"/>
              <a:t> （定義） 第４条 この法律において「障害者」とは、</a:t>
            </a:r>
            <a:endParaRPr lang="en-US" altLang="ja-JP" dirty="0"/>
          </a:p>
          <a:p>
            <a:endParaRPr lang="en-US" altLang="ja-JP" dirty="0"/>
          </a:p>
          <a:p>
            <a:r>
              <a:rPr lang="ja-JP" altLang="en-US" dirty="0"/>
              <a:t>身体障害者福祉法第４条に規定する</a:t>
            </a:r>
            <a:r>
              <a:rPr lang="ja-JP" altLang="en-US" b="1" dirty="0"/>
              <a:t>身体障害者</a:t>
            </a:r>
            <a:r>
              <a:rPr lang="ja-JP" altLang="en-US" dirty="0"/>
              <a:t>、 </a:t>
            </a:r>
            <a:endParaRPr lang="en-US" altLang="ja-JP" dirty="0"/>
          </a:p>
          <a:p>
            <a:r>
              <a:rPr lang="ja-JP" altLang="en-US" dirty="0"/>
              <a:t>知的障害者福祉法にいう</a:t>
            </a:r>
            <a:r>
              <a:rPr lang="ja-JP" altLang="en-US" b="1" dirty="0"/>
              <a:t>知的障害者</a:t>
            </a:r>
            <a:r>
              <a:rPr lang="ja-JP" altLang="en-US" dirty="0"/>
              <a:t>のうち１８歳以上である者</a:t>
            </a:r>
            <a:endParaRPr lang="en-US" altLang="ja-JP" dirty="0"/>
          </a:p>
          <a:p>
            <a:r>
              <a:rPr lang="ja-JP" altLang="en-US" dirty="0"/>
              <a:t>精神保健及び精神障害者 福祉に関する法律第５条に規定する</a:t>
            </a:r>
            <a:r>
              <a:rPr lang="ja-JP" altLang="en-US" b="1" dirty="0"/>
              <a:t>精神障害者</a:t>
            </a:r>
            <a:endParaRPr lang="en-US" altLang="ja-JP" b="1" dirty="0"/>
          </a:p>
          <a:p>
            <a:r>
              <a:rPr lang="ja-JP" altLang="en-US" dirty="0"/>
              <a:t>統合失調症、精神作用物質による急性中毒又はその依存症、知的障害、精神病質その他の精神疾患を有する者をいう。</a:t>
            </a:r>
          </a:p>
        </p:txBody>
      </p:sp>
      <p:sp>
        <p:nvSpPr>
          <p:cNvPr id="6" name="正方形/長方形 5"/>
          <p:cNvSpPr/>
          <p:nvPr/>
        </p:nvSpPr>
        <p:spPr>
          <a:xfrm>
            <a:off x="27432" y="2996952"/>
            <a:ext cx="8937056" cy="2585323"/>
          </a:xfrm>
          <a:prstGeom prst="rect">
            <a:avLst/>
          </a:prstGeom>
        </p:spPr>
        <p:txBody>
          <a:bodyPr wrap="square">
            <a:spAutoFit/>
          </a:bodyPr>
          <a:lstStyle/>
          <a:p>
            <a:r>
              <a:rPr lang="ja-JP" altLang="en-US" dirty="0"/>
              <a:t>○発達障害者支援法第２条</a:t>
            </a:r>
            <a:endParaRPr lang="en-US" altLang="ja-JP" dirty="0"/>
          </a:p>
          <a:p>
            <a:r>
              <a:rPr lang="ja-JP" altLang="en-US" b="1" dirty="0"/>
              <a:t>「発達障害</a:t>
            </a:r>
            <a:r>
              <a:rPr lang="ja-JP" altLang="en-US" dirty="0"/>
              <a:t>」とは、自閉症、アスペルガー症候群その他の広汎性発 達障害、学習障害、注意欠陥多動性障害その他これに類する脳機能の障害であってその症状 が通常低年齢において発現するものとして政令で定めるものをいう。</a:t>
            </a:r>
            <a:endParaRPr lang="en-US" altLang="ja-JP" dirty="0"/>
          </a:p>
          <a:p>
            <a:r>
              <a:rPr lang="ja-JP" altLang="en-US" dirty="0"/>
              <a:t>「発達障害者」とは、発達障害を有するために日常生活又は社会生活に 制限を受ける者をいい、「発達障害児」とは、発達障害者のうち１８歳未満のものをいう。 </a:t>
            </a:r>
            <a:endParaRPr lang="en-US" altLang="ja-JP" dirty="0"/>
          </a:p>
          <a:p>
            <a:r>
              <a:rPr lang="ja-JP" altLang="en-US" dirty="0"/>
              <a:t>「発達支援」とは、発達障害者に対し、その心理機能の適正な発達を支援し、及び円滑な社会生活を促進するため行う発達障害の特性に対応した医療的、福祉的及び教育的援助をいう。</a:t>
            </a:r>
          </a:p>
        </p:txBody>
      </p:sp>
      <p:sp>
        <p:nvSpPr>
          <p:cNvPr id="7" name="正方形/長方形 6"/>
          <p:cNvSpPr/>
          <p:nvPr/>
        </p:nvSpPr>
        <p:spPr>
          <a:xfrm>
            <a:off x="0" y="5582275"/>
            <a:ext cx="8964488" cy="1200329"/>
          </a:xfrm>
          <a:prstGeom prst="rect">
            <a:avLst/>
          </a:prstGeom>
        </p:spPr>
        <p:txBody>
          <a:bodyPr wrap="square">
            <a:spAutoFit/>
          </a:bodyPr>
          <a:lstStyle/>
          <a:p>
            <a:r>
              <a:rPr lang="en-US" altLang="ja-JP" dirty="0"/>
              <a:t>【</a:t>
            </a:r>
            <a:r>
              <a:rPr lang="ja-JP" altLang="en-US" dirty="0"/>
              <a:t>障害者総合支援法における難病の定義 　第４条抜粋</a:t>
            </a:r>
            <a:r>
              <a:rPr lang="en-US" altLang="ja-JP" dirty="0"/>
              <a:t>】</a:t>
            </a:r>
          </a:p>
          <a:p>
            <a:r>
              <a:rPr lang="en-US" altLang="ja-JP" dirty="0"/>
              <a:t> </a:t>
            </a:r>
            <a:r>
              <a:rPr lang="ja-JP" altLang="en-US" b="1" dirty="0"/>
              <a:t>治療方法が確立していない疾病</a:t>
            </a:r>
            <a:r>
              <a:rPr lang="ja-JP" altLang="en-US" dirty="0"/>
              <a:t>その他の特殊の疾病であって政令で定めるものによる障害の程度が厚生労働大臣が定める程度である者。</a:t>
            </a:r>
            <a:endParaRPr lang="en-US" altLang="ja-JP" dirty="0"/>
          </a:p>
          <a:p>
            <a:r>
              <a:rPr lang="ja-JP" altLang="en-US" dirty="0"/>
              <a:t>平成</a:t>
            </a:r>
            <a:r>
              <a:rPr lang="en-US" altLang="ja-JP" dirty="0"/>
              <a:t>29</a:t>
            </a:r>
            <a:r>
              <a:rPr lang="ja-JP" altLang="en-US" dirty="0"/>
              <a:t>年４月～ 第３次対象疾病拡大 </a:t>
            </a:r>
            <a:r>
              <a:rPr lang="en-US" altLang="ja-JP" dirty="0"/>
              <a:t>332</a:t>
            </a:r>
            <a:r>
              <a:rPr lang="ja-JP" altLang="en-US" dirty="0"/>
              <a:t>疾病 ⇒ </a:t>
            </a:r>
            <a:r>
              <a:rPr lang="en-US" altLang="ja-JP" dirty="0"/>
              <a:t>359</a:t>
            </a:r>
            <a:r>
              <a:rPr lang="ja-JP" altLang="en-US" dirty="0"/>
              <a:t>疾病</a:t>
            </a:r>
          </a:p>
        </p:txBody>
      </p:sp>
      <p:sp>
        <p:nvSpPr>
          <p:cNvPr id="2" name="スライド番号プレースホルダー 1"/>
          <p:cNvSpPr>
            <a:spLocks noGrp="1"/>
          </p:cNvSpPr>
          <p:nvPr>
            <p:ph type="sldNum" sz="quarter" idx="12"/>
          </p:nvPr>
        </p:nvSpPr>
        <p:spPr/>
        <p:txBody>
          <a:bodyPr/>
          <a:lstStyle/>
          <a:p>
            <a:fld id="{D6122B99-1C34-4BAB-B27A-C02BDBBD9BAE}" type="slidenum">
              <a:rPr kumimoji="1" lang="ja-JP" altLang="en-US" smtClean="0"/>
              <a:t>14</a:t>
            </a:fld>
            <a:endParaRPr kumimoji="1" lang="ja-JP" altLang="en-US"/>
          </a:p>
        </p:txBody>
      </p:sp>
    </p:spTree>
    <p:extLst>
      <p:ext uri="{BB962C8B-B14F-4D97-AF65-F5344CB8AC3E}">
        <p14:creationId xmlns:p14="http://schemas.microsoft.com/office/powerpoint/2010/main" val="1929264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9193" y="54920"/>
            <a:ext cx="4519186" cy="369332"/>
          </a:xfrm>
          <a:prstGeom prst="rect">
            <a:avLst/>
          </a:prstGeom>
        </p:spPr>
        <p:txBody>
          <a:bodyPr wrap="none">
            <a:spAutoFit/>
          </a:bodyPr>
          <a:lstStyle/>
          <a:p>
            <a:r>
              <a:rPr lang="ja-JP" altLang="en-US" b="1" dirty="0"/>
              <a:t>主な発達障害の定義について</a:t>
            </a:r>
            <a:r>
              <a:rPr lang="en-US" altLang="ja-JP" b="1" dirty="0"/>
              <a:t>【</a:t>
            </a:r>
            <a:r>
              <a:rPr lang="ja-JP" altLang="en-US" b="1" dirty="0"/>
              <a:t>文部科学省</a:t>
            </a:r>
            <a:r>
              <a:rPr lang="en-US" altLang="ja-JP" b="1" dirty="0"/>
              <a:t>】</a:t>
            </a:r>
            <a:endParaRPr lang="ja-JP" altLang="en-US" b="1" dirty="0"/>
          </a:p>
        </p:txBody>
      </p:sp>
      <p:sp>
        <p:nvSpPr>
          <p:cNvPr id="11" name="正方形/長方形 10"/>
          <p:cNvSpPr/>
          <p:nvPr/>
        </p:nvSpPr>
        <p:spPr>
          <a:xfrm>
            <a:off x="19193" y="430958"/>
            <a:ext cx="9002786" cy="1200329"/>
          </a:xfrm>
          <a:prstGeom prst="rect">
            <a:avLst/>
          </a:prstGeom>
          <a:ln w="3175">
            <a:solidFill>
              <a:schemeClr val="tx1"/>
            </a:solidFill>
          </a:ln>
        </p:spPr>
        <p:txBody>
          <a:bodyPr wrap="none">
            <a:spAutoFit/>
          </a:bodyPr>
          <a:lstStyle/>
          <a:p>
            <a:r>
              <a:rPr lang="ja-JP" altLang="en-US" b="1" dirty="0"/>
              <a:t>自閉症の定義　＜</a:t>
            </a:r>
            <a:r>
              <a:rPr lang="en-US" altLang="ja-JP" b="1" dirty="0"/>
              <a:t>Autistic Disorder</a:t>
            </a:r>
            <a:r>
              <a:rPr lang="ja-JP" altLang="en-US" b="1" dirty="0"/>
              <a:t>＞</a:t>
            </a:r>
            <a:endParaRPr lang="en-US" altLang="ja-JP" b="1" dirty="0"/>
          </a:p>
          <a:p>
            <a:r>
              <a:rPr lang="ja-JP" altLang="en-US" dirty="0"/>
              <a:t>自閉症とは、</a:t>
            </a:r>
            <a:r>
              <a:rPr lang="en-US" altLang="ja-JP" dirty="0"/>
              <a:t>3</a:t>
            </a:r>
            <a:r>
              <a:rPr lang="ja-JP" altLang="en-US" dirty="0"/>
              <a:t>歳位までに現れ、他人との社会的関係の形成の困難さ、言葉の発達の遅れ、</a:t>
            </a:r>
            <a:endParaRPr lang="en-US" altLang="ja-JP" dirty="0"/>
          </a:p>
          <a:p>
            <a:r>
              <a:rPr lang="ja-JP" altLang="en-US" dirty="0"/>
              <a:t>興味や関心が狭く特定のものにこだわることを特徴とする行動の障害であり、中枢神経系に</a:t>
            </a:r>
            <a:endParaRPr lang="en-US" altLang="ja-JP" dirty="0"/>
          </a:p>
          <a:p>
            <a:r>
              <a:rPr lang="ja-JP" altLang="en-US" dirty="0"/>
              <a:t>何らかの要因による機能不全があると推定される。</a:t>
            </a:r>
          </a:p>
        </p:txBody>
      </p:sp>
      <p:sp>
        <p:nvSpPr>
          <p:cNvPr id="12" name="正方形/長方形 11"/>
          <p:cNvSpPr/>
          <p:nvPr/>
        </p:nvSpPr>
        <p:spPr>
          <a:xfrm>
            <a:off x="38764" y="2814391"/>
            <a:ext cx="9002786" cy="1754326"/>
          </a:xfrm>
          <a:prstGeom prst="rect">
            <a:avLst/>
          </a:prstGeom>
          <a:ln w="3175">
            <a:solidFill>
              <a:schemeClr val="tx1"/>
            </a:solidFill>
          </a:ln>
        </p:spPr>
        <p:txBody>
          <a:bodyPr wrap="square">
            <a:spAutoFit/>
          </a:bodyPr>
          <a:lstStyle/>
          <a:p>
            <a:r>
              <a:rPr lang="ja-JP" altLang="en-US" b="1" dirty="0"/>
              <a:t>学習障害（</a:t>
            </a:r>
            <a:r>
              <a:rPr lang="en-US" altLang="ja-JP" b="1" dirty="0"/>
              <a:t>LD</a:t>
            </a:r>
            <a:r>
              <a:rPr lang="ja-JP" altLang="en-US" b="1" dirty="0"/>
              <a:t>）の定義　＜</a:t>
            </a:r>
            <a:r>
              <a:rPr lang="en-US" altLang="ja-JP" b="1" dirty="0"/>
              <a:t>Learning Disabilities</a:t>
            </a:r>
            <a:r>
              <a:rPr lang="ja-JP" altLang="en-US" b="1" dirty="0"/>
              <a:t>＞</a:t>
            </a:r>
            <a:r>
              <a:rPr lang="ja-JP" altLang="en-US" dirty="0"/>
              <a:t>　</a:t>
            </a:r>
            <a:endParaRPr lang="en-US" altLang="ja-JP" dirty="0"/>
          </a:p>
          <a:p>
            <a:r>
              <a:rPr lang="ja-JP" altLang="en-US" dirty="0"/>
              <a:t>学習障害とは、基本的には全般的な知的発達に遅れはないが、聞く、話す、読む、書く、計算する又は推論する能力のうち特定のものの習得と使用に著しい困難を示す様々な状態を指すものである。　学習障害は、その原因として、中枢神経系に何らかの機能障害があると推定されるが、視覚障害、聴覚障害、知的障害、情緒障害などの障害や、環境的な要因が直接の原因となるものではない。</a:t>
            </a:r>
          </a:p>
        </p:txBody>
      </p:sp>
      <p:sp>
        <p:nvSpPr>
          <p:cNvPr id="13" name="正方形/長方形 12"/>
          <p:cNvSpPr/>
          <p:nvPr/>
        </p:nvSpPr>
        <p:spPr>
          <a:xfrm>
            <a:off x="38764" y="4797152"/>
            <a:ext cx="9002786" cy="1477328"/>
          </a:xfrm>
          <a:prstGeom prst="rect">
            <a:avLst/>
          </a:prstGeom>
          <a:ln w="3175">
            <a:solidFill>
              <a:schemeClr val="tx1"/>
            </a:solidFill>
          </a:ln>
        </p:spPr>
        <p:txBody>
          <a:bodyPr wrap="square">
            <a:spAutoFit/>
          </a:bodyPr>
          <a:lstStyle/>
          <a:p>
            <a:r>
              <a:rPr lang="ja-JP" altLang="en-US" b="1" dirty="0"/>
              <a:t>注意欠陥／多動性障害（</a:t>
            </a:r>
            <a:r>
              <a:rPr lang="en-US" altLang="ja-JP" b="1" dirty="0"/>
              <a:t>ADHD</a:t>
            </a:r>
            <a:r>
              <a:rPr lang="ja-JP" altLang="en-US" b="1" dirty="0"/>
              <a:t>）の定義　＜</a:t>
            </a:r>
            <a:r>
              <a:rPr lang="en-US" altLang="ja-JP" b="1" dirty="0"/>
              <a:t>Attention-Deficit/Hyperactivity Disorder</a:t>
            </a:r>
            <a:r>
              <a:rPr lang="ja-JP" altLang="en-US" b="1" dirty="0"/>
              <a:t>＞</a:t>
            </a:r>
            <a:endParaRPr lang="en-US" altLang="ja-JP" b="1" dirty="0"/>
          </a:p>
          <a:p>
            <a:r>
              <a:rPr lang="en-US" altLang="ja-JP" dirty="0"/>
              <a:t>ADHD</a:t>
            </a:r>
            <a:r>
              <a:rPr lang="ja-JP" altLang="en-US" dirty="0"/>
              <a:t>とは、年齢あるいは発達に不釣り合いな注意力、及び／又は衝動性、多動性を特徴とする行動の障害で、社会的な活動や学業の機能に支障をきたすものである。</a:t>
            </a:r>
            <a:br>
              <a:rPr lang="ja-JP" altLang="en-US" dirty="0"/>
            </a:br>
            <a:r>
              <a:rPr lang="ja-JP" altLang="en-US" dirty="0"/>
              <a:t>　また、</a:t>
            </a:r>
            <a:r>
              <a:rPr lang="en-US" altLang="ja-JP" dirty="0"/>
              <a:t>7</a:t>
            </a:r>
            <a:r>
              <a:rPr lang="ja-JP" altLang="en-US" dirty="0"/>
              <a:t>歳以前に現れ、その状態が継続し、中枢神経系に何らかの要因による機能不全があると推定される。</a:t>
            </a:r>
          </a:p>
        </p:txBody>
      </p:sp>
      <p:sp>
        <p:nvSpPr>
          <p:cNvPr id="15" name="正方形/長方形 14"/>
          <p:cNvSpPr/>
          <p:nvPr/>
        </p:nvSpPr>
        <p:spPr>
          <a:xfrm>
            <a:off x="36986" y="1631287"/>
            <a:ext cx="9002786" cy="923330"/>
          </a:xfrm>
          <a:prstGeom prst="rect">
            <a:avLst/>
          </a:prstGeom>
          <a:ln w="3175">
            <a:solidFill>
              <a:schemeClr val="tx1"/>
            </a:solidFill>
          </a:ln>
        </p:spPr>
        <p:txBody>
          <a:bodyPr wrap="square">
            <a:spAutoFit/>
          </a:bodyPr>
          <a:lstStyle/>
          <a:p>
            <a:r>
              <a:rPr lang="ja-JP" altLang="en-US" b="1" dirty="0"/>
              <a:t>アスペルガー症候群</a:t>
            </a:r>
            <a:r>
              <a:rPr lang="ja-JP" altLang="en-US" dirty="0"/>
              <a:t>とは、知的発達の遅れを伴わず、かつ、自閉症の特徴のうち言葉の発達の遅れを伴わないものである。なお、高機能自閉症やアスペルガー症候群は、</a:t>
            </a:r>
            <a:r>
              <a:rPr lang="ja-JP" altLang="en-US" b="1" dirty="0"/>
              <a:t>広汎性発達障害</a:t>
            </a:r>
            <a:r>
              <a:rPr lang="ja-JP" altLang="en-US" dirty="0"/>
              <a:t>に分類されるものである。</a:t>
            </a:r>
          </a:p>
        </p:txBody>
      </p:sp>
      <p:sp>
        <p:nvSpPr>
          <p:cNvPr id="2" name="スライド番号プレースホルダー 1"/>
          <p:cNvSpPr>
            <a:spLocks noGrp="1"/>
          </p:cNvSpPr>
          <p:nvPr>
            <p:ph type="sldNum" sz="quarter" idx="12"/>
          </p:nvPr>
        </p:nvSpPr>
        <p:spPr/>
        <p:txBody>
          <a:bodyPr/>
          <a:lstStyle/>
          <a:p>
            <a:fld id="{D6122B99-1C34-4BAB-B27A-C02BDBBD9BAE}" type="slidenum">
              <a:rPr kumimoji="1" lang="ja-JP" altLang="en-US" smtClean="0"/>
              <a:t>15</a:t>
            </a:fld>
            <a:endParaRPr kumimoji="1" lang="ja-JP" altLang="en-US"/>
          </a:p>
        </p:txBody>
      </p:sp>
    </p:spTree>
    <p:extLst>
      <p:ext uri="{BB962C8B-B14F-4D97-AF65-F5344CB8AC3E}">
        <p14:creationId xmlns:p14="http://schemas.microsoft.com/office/powerpoint/2010/main" val="1115576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8829" y="116632"/>
            <a:ext cx="8856983" cy="646331"/>
          </a:xfrm>
          <a:prstGeom prst="rect">
            <a:avLst/>
          </a:prstGeom>
          <a:ln w="3175">
            <a:solidFill>
              <a:schemeClr val="tx1"/>
            </a:solidFill>
          </a:ln>
        </p:spPr>
        <p:txBody>
          <a:bodyPr wrap="square">
            <a:spAutoFit/>
          </a:bodyPr>
          <a:lstStyle/>
          <a:p>
            <a:r>
              <a:rPr lang="ja-JP" altLang="en-US" b="1" dirty="0"/>
              <a:t>発達障害はいくつかのタイプに分類されており、自閉症、アスペルガー症候群、注意欠陥・</a:t>
            </a:r>
            <a:endParaRPr lang="en-US" altLang="ja-JP" b="1" dirty="0"/>
          </a:p>
          <a:p>
            <a:r>
              <a:rPr lang="ja-JP" altLang="en-US" b="1" dirty="0"/>
              <a:t>　多動性障害</a:t>
            </a:r>
            <a:r>
              <a:rPr lang="en-US" altLang="ja-JP" b="1" dirty="0"/>
              <a:t>(ADHD)</a:t>
            </a:r>
            <a:r>
              <a:rPr lang="ja-JP" altLang="en-US" b="1" dirty="0"/>
              <a:t>、学習障害、チック障害、吃音（症）などが含まれる。</a:t>
            </a:r>
          </a:p>
        </p:txBody>
      </p:sp>
      <p:sp>
        <p:nvSpPr>
          <p:cNvPr id="5" name="正方形/長方形 4"/>
          <p:cNvSpPr/>
          <p:nvPr/>
        </p:nvSpPr>
        <p:spPr>
          <a:xfrm>
            <a:off x="128829" y="762963"/>
            <a:ext cx="8856984" cy="646331"/>
          </a:xfrm>
          <a:prstGeom prst="rect">
            <a:avLst/>
          </a:prstGeom>
          <a:ln w="3175">
            <a:solidFill>
              <a:schemeClr val="tx1"/>
            </a:solidFill>
          </a:ln>
        </p:spPr>
        <p:txBody>
          <a:bodyPr wrap="square">
            <a:spAutoFit/>
          </a:bodyPr>
          <a:lstStyle/>
          <a:p>
            <a:r>
              <a:rPr lang="ja-JP" altLang="en-US" b="1" dirty="0"/>
              <a:t>自閉症スペクトラム</a:t>
            </a:r>
            <a:r>
              <a:rPr lang="en-US" altLang="ja-JP" b="1" dirty="0"/>
              <a:t>(ASD)</a:t>
            </a:r>
            <a:r>
              <a:rPr lang="ja-JP" altLang="en-US" b="1" dirty="0"/>
              <a:t>：典型的には、相互的な対人関係の障害、コミュニケーションの障</a:t>
            </a:r>
            <a:endParaRPr lang="en-US" altLang="ja-JP" b="1" dirty="0"/>
          </a:p>
          <a:p>
            <a:r>
              <a:rPr lang="ja-JP" altLang="en-US" b="1" dirty="0"/>
              <a:t>　害、興味や行動の偏り（こだわり</a:t>
            </a:r>
            <a:r>
              <a:rPr lang="en-US" altLang="ja-JP" b="1" dirty="0"/>
              <a:t>)</a:t>
            </a:r>
            <a:r>
              <a:rPr lang="ja-JP" altLang="en-US" b="1" dirty="0"/>
              <a:t>の</a:t>
            </a:r>
            <a:r>
              <a:rPr lang="en-US" altLang="ja-JP" b="1" dirty="0"/>
              <a:t>3</a:t>
            </a:r>
            <a:r>
              <a:rPr lang="ja-JP" altLang="en-US" b="1" dirty="0"/>
              <a:t>つの特徴が現れる。</a:t>
            </a:r>
          </a:p>
        </p:txBody>
      </p:sp>
      <p:sp>
        <p:nvSpPr>
          <p:cNvPr id="6" name="正方形/長方形 5"/>
          <p:cNvSpPr/>
          <p:nvPr/>
        </p:nvSpPr>
        <p:spPr>
          <a:xfrm>
            <a:off x="128829" y="1409294"/>
            <a:ext cx="8856984" cy="646331"/>
          </a:xfrm>
          <a:prstGeom prst="rect">
            <a:avLst/>
          </a:prstGeom>
          <a:ln w="3175">
            <a:solidFill>
              <a:schemeClr val="tx1"/>
            </a:solidFill>
          </a:ln>
        </p:spPr>
        <p:txBody>
          <a:bodyPr wrap="square">
            <a:spAutoFit/>
          </a:bodyPr>
          <a:lstStyle/>
          <a:p>
            <a:r>
              <a:rPr lang="ja-JP" altLang="en-US" b="1" dirty="0"/>
              <a:t>注意欠陥・多動性障害（</a:t>
            </a:r>
            <a:r>
              <a:rPr lang="en-US" altLang="ja-JP" b="1" dirty="0"/>
              <a:t>ADHD</a:t>
            </a:r>
            <a:r>
              <a:rPr lang="ja-JP" altLang="en-US" b="1" dirty="0"/>
              <a:t>）：典型的には、相互的な対人関係の障害、コミュニケーショ</a:t>
            </a:r>
            <a:endParaRPr lang="en-US" altLang="ja-JP" b="1" dirty="0"/>
          </a:p>
          <a:p>
            <a:r>
              <a:rPr lang="ja-JP" altLang="en-US" b="1" dirty="0"/>
              <a:t>　ンの障害、興味や行動の偏り（こだわり</a:t>
            </a:r>
            <a:r>
              <a:rPr lang="en-US" altLang="ja-JP" b="1" dirty="0"/>
              <a:t>)</a:t>
            </a:r>
            <a:r>
              <a:rPr lang="ja-JP" altLang="en-US" b="1" dirty="0"/>
              <a:t>の</a:t>
            </a:r>
            <a:r>
              <a:rPr lang="en-US" altLang="ja-JP" b="1" dirty="0"/>
              <a:t>3</a:t>
            </a:r>
            <a:r>
              <a:rPr lang="ja-JP" altLang="en-US" b="1" dirty="0"/>
              <a:t>つの特徴が現れる。</a:t>
            </a:r>
          </a:p>
        </p:txBody>
      </p:sp>
      <p:sp>
        <p:nvSpPr>
          <p:cNvPr id="7" name="正方形/長方形 6"/>
          <p:cNvSpPr/>
          <p:nvPr/>
        </p:nvSpPr>
        <p:spPr>
          <a:xfrm>
            <a:off x="128829" y="2055625"/>
            <a:ext cx="8856984" cy="646331"/>
          </a:xfrm>
          <a:prstGeom prst="rect">
            <a:avLst/>
          </a:prstGeom>
          <a:ln w="3175">
            <a:solidFill>
              <a:schemeClr val="tx1"/>
            </a:solidFill>
          </a:ln>
        </p:spPr>
        <p:txBody>
          <a:bodyPr wrap="square">
            <a:spAutoFit/>
          </a:bodyPr>
          <a:lstStyle/>
          <a:p>
            <a:r>
              <a:rPr lang="ja-JP" altLang="en-US" b="1" dirty="0"/>
              <a:t>学習障害</a:t>
            </a:r>
            <a:r>
              <a:rPr lang="en-US" altLang="ja-JP" b="1" dirty="0"/>
              <a:t>【LD】</a:t>
            </a:r>
            <a:r>
              <a:rPr lang="ja-JP" altLang="en-US" b="1" dirty="0"/>
              <a:t>：全般的な知的発達には問題がないのに、読む、書く、計算するなど特定の</a:t>
            </a:r>
            <a:endParaRPr lang="en-US" altLang="ja-JP" b="1" dirty="0"/>
          </a:p>
          <a:p>
            <a:r>
              <a:rPr lang="ja-JP" altLang="en-US" b="1" dirty="0"/>
              <a:t>　事柄のみがとりわけ難しい状態</a:t>
            </a:r>
          </a:p>
        </p:txBody>
      </p:sp>
      <p:sp>
        <p:nvSpPr>
          <p:cNvPr id="9" name="円/楕円 8"/>
          <p:cNvSpPr/>
          <p:nvPr/>
        </p:nvSpPr>
        <p:spPr>
          <a:xfrm>
            <a:off x="1331640" y="4437112"/>
            <a:ext cx="3600400" cy="1800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rgbClr val="0000CC"/>
                </a:solidFill>
              </a:rPr>
              <a:t>学習障害</a:t>
            </a:r>
            <a:endParaRPr kumimoji="1" lang="en-US" altLang="ja-JP" sz="2000" b="1" dirty="0">
              <a:solidFill>
                <a:srgbClr val="0000CC"/>
              </a:solidFill>
            </a:endParaRPr>
          </a:p>
          <a:p>
            <a:r>
              <a:rPr lang="ja-JP" altLang="en-US" sz="2000" b="1" dirty="0">
                <a:solidFill>
                  <a:srgbClr val="0000CC"/>
                </a:solidFill>
              </a:rPr>
              <a:t>（</a:t>
            </a:r>
            <a:r>
              <a:rPr lang="en-US" altLang="ja-JP" sz="2000" b="1" dirty="0">
                <a:solidFill>
                  <a:srgbClr val="0000CC"/>
                </a:solidFill>
              </a:rPr>
              <a:t>LD)</a:t>
            </a:r>
            <a:endParaRPr kumimoji="1" lang="ja-JP" altLang="en-US" sz="2000" b="1" dirty="0">
              <a:solidFill>
                <a:srgbClr val="0000CC"/>
              </a:solidFill>
            </a:endParaRPr>
          </a:p>
        </p:txBody>
      </p:sp>
      <p:sp>
        <p:nvSpPr>
          <p:cNvPr id="11" name="角丸四角形 10"/>
          <p:cNvSpPr/>
          <p:nvPr/>
        </p:nvSpPr>
        <p:spPr>
          <a:xfrm>
            <a:off x="5508104" y="2996952"/>
            <a:ext cx="1800200" cy="165656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2000" b="1" dirty="0">
                <a:solidFill>
                  <a:srgbClr val="0000CC"/>
                </a:solidFill>
              </a:rPr>
              <a:t>知的障害</a:t>
            </a:r>
            <a:endParaRPr kumimoji="1" lang="en-US" altLang="ja-JP" sz="2000" b="1" dirty="0">
              <a:solidFill>
                <a:srgbClr val="0000CC"/>
              </a:solidFill>
            </a:endParaRPr>
          </a:p>
          <a:p>
            <a:pPr algn="r"/>
            <a:endParaRPr lang="en-US" altLang="ja-JP" sz="2000" b="1" dirty="0">
              <a:solidFill>
                <a:srgbClr val="0000CC"/>
              </a:solidFill>
            </a:endParaRPr>
          </a:p>
          <a:p>
            <a:pPr algn="r"/>
            <a:endParaRPr kumimoji="1" lang="en-US" altLang="ja-JP" sz="2000" b="1" dirty="0">
              <a:solidFill>
                <a:srgbClr val="0000CC"/>
              </a:solidFill>
            </a:endParaRPr>
          </a:p>
          <a:p>
            <a:pPr algn="r"/>
            <a:endParaRPr lang="en-US" altLang="ja-JP" sz="2000" b="1" dirty="0">
              <a:solidFill>
                <a:srgbClr val="0000CC"/>
              </a:solidFill>
            </a:endParaRPr>
          </a:p>
          <a:p>
            <a:pPr algn="r"/>
            <a:endParaRPr kumimoji="1" lang="ja-JP" altLang="en-US" sz="2000" b="1" dirty="0">
              <a:solidFill>
                <a:srgbClr val="0000CC"/>
              </a:solidFill>
            </a:endParaRPr>
          </a:p>
        </p:txBody>
      </p:sp>
      <p:sp>
        <p:nvSpPr>
          <p:cNvPr id="12" name="円/楕円 11"/>
          <p:cNvSpPr/>
          <p:nvPr/>
        </p:nvSpPr>
        <p:spPr>
          <a:xfrm>
            <a:off x="2267744" y="2852936"/>
            <a:ext cx="3600400" cy="18722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0000CC"/>
                </a:solidFill>
              </a:rPr>
              <a:t>自閉症スペクトラム</a:t>
            </a:r>
            <a:endParaRPr kumimoji="1" lang="en-US" altLang="ja-JP" sz="2000" b="1" dirty="0">
              <a:solidFill>
                <a:srgbClr val="0000CC"/>
              </a:solidFill>
            </a:endParaRPr>
          </a:p>
          <a:p>
            <a:pPr algn="ctr"/>
            <a:r>
              <a:rPr lang="ja-JP" altLang="en-US" sz="2000" b="1" dirty="0">
                <a:solidFill>
                  <a:srgbClr val="0000CC"/>
                </a:solidFill>
              </a:rPr>
              <a:t>（</a:t>
            </a:r>
            <a:r>
              <a:rPr lang="en-US" altLang="ja-JP" sz="2000" b="1" dirty="0">
                <a:solidFill>
                  <a:srgbClr val="0000CC"/>
                </a:solidFill>
              </a:rPr>
              <a:t>ASD)</a:t>
            </a:r>
            <a:endParaRPr kumimoji="1" lang="ja-JP" altLang="en-US" sz="2000" b="1" dirty="0">
              <a:solidFill>
                <a:srgbClr val="0000CC"/>
              </a:solidFill>
            </a:endParaRPr>
          </a:p>
        </p:txBody>
      </p:sp>
      <p:sp>
        <p:nvSpPr>
          <p:cNvPr id="13" name="円/楕円 12"/>
          <p:cNvSpPr/>
          <p:nvPr/>
        </p:nvSpPr>
        <p:spPr>
          <a:xfrm>
            <a:off x="3707904" y="4437112"/>
            <a:ext cx="3888432" cy="18002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00CC"/>
                </a:solidFill>
              </a:rPr>
              <a:t>　　注意欠陥・多動性障害</a:t>
            </a:r>
            <a:endParaRPr kumimoji="1" lang="en-US" altLang="ja-JP" b="1" dirty="0">
              <a:solidFill>
                <a:srgbClr val="0000CC"/>
              </a:solidFill>
            </a:endParaRPr>
          </a:p>
          <a:p>
            <a:pPr algn="ctr"/>
            <a:r>
              <a:rPr lang="ja-JP" altLang="en-US" b="1" dirty="0">
                <a:solidFill>
                  <a:srgbClr val="0000CC"/>
                </a:solidFill>
              </a:rPr>
              <a:t>（</a:t>
            </a:r>
            <a:r>
              <a:rPr lang="en-US" altLang="ja-JP" b="1" dirty="0">
                <a:solidFill>
                  <a:srgbClr val="0000CC"/>
                </a:solidFill>
              </a:rPr>
              <a:t>ADHD)</a:t>
            </a:r>
            <a:endParaRPr kumimoji="1" lang="ja-JP" altLang="en-US" b="1" dirty="0">
              <a:solidFill>
                <a:srgbClr val="0000CC"/>
              </a:solidFill>
            </a:endParaRPr>
          </a:p>
        </p:txBody>
      </p:sp>
      <p:sp>
        <p:nvSpPr>
          <p:cNvPr id="14" name="正方形/長方形 13"/>
          <p:cNvSpPr/>
          <p:nvPr/>
        </p:nvSpPr>
        <p:spPr>
          <a:xfrm>
            <a:off x="3491003" y="4468848"/>
            <a:ext cx="1441037" cy="369332"/>
          </a:xfrm>
          <a:prstGeom prst="rect">
            <a:avLst/>
          </a:prstGeom>
          <a:ln w="0">
            <a:noFill/>
          </a:ln>
        </p:spPr>
        <p:txBody>
          <a:bodyPr wrap="square">
            <a:spAutoFit/>
          </a:bodyPr>
          <a:lstStyle/>
          <a:p>
            <a:r>
              <a:rPr lang="ja-JP" altLang="en-US" b="1" dirty="0"/>
              <a:t>発達障害</a:t>
            </a:r>
          </a:p>
        </p:txBody>
      </p:sp>
      <p:sp>
        <p:nvSpPr>
          <p:cNvPr id="15" name="正方形/長方形 14"/>
          <p:cNvSpPr/>
          <p:nvPr/>
        </p:nvSpPr>
        <p:spPr>
          <a:xfrm>
            <a:off x="4611262" y="6488668"/>
            <a:ext cx="4519186" cy="369332"/>
          </a:xfrm>
          <a:prstGeom prst="rect">
            <a:avLst/>
          </a:prstGeom>
        </p:spPr>
        <p:txBody>
          <a:bodyPr wrap="none">
            <a:spAutoFit/>
          </a:bodyPr>
          <a:lstStyle/>
          <a:p>
            <a:r>
              <a:rPr lang="ja-JP" altLang="en-US" b="1" dirty="0"/>
              <a:t>主な発達障害の定義について</a:t>
            </a:r>
            <a:r>
              <a:rPr lang="en-US" altLang="ja-JP" b="1" dirty="0"/>
              <a:t>【</a:t>
            </a:r>
            <a:r>
              <a:rPr lang="ja-JP" altLang="en-US" b="1" dirty="0"/>
              <a:t>厚生労働省</a:t>
            </a:r>
            <a:r>
              <a:rPr lang="en-US" altLang="ja-JP" b="1" dirty="0"/>
              <a:t>】</a:t>
            </a:r>
            <a:endParaRPr lang="ja-JP" altLang="en-US" b="1" dirty="0"/>
          </a:p>
        </p:txBody>
      </p:sp>
      <p:sp>
        <p:nvSpPr>
          <p:cNvPr id="2" name="スライド番号プレースホルダー 1"/>
          <p:cNvSpPr>
            <a:spLocks noGrp="1"/>
          </p:cNvSpPr>
          <p:nvPr>
            <p:ph type="sldNum" sz="quarter" idx="12"/>
          </p:nvPr>
        </p:nvSpPr>
        <p:spPr/>
        <p:txBody>
          <a:bodyPr/>
          <a:lstStyle/>
          <a:p>
            <a:fld id="{D6122B99-1C34-4BAB-B27A-C02BDBBD9BAE}" type="slidenum">
              <a:rPr kumimoji="1" lang="ja-JP" altLang="en-US" smtClean="0"/>
              <a:t>16</a:t>
            </a:fld>
            <a:endParaRPr kumimoji="1" lang="ja-JP" altLang="en-US"/>
          </a:p>
        </p:txBody>
      </p:sp>
    </p:spTree>
    <p:extLst>
      <p:ext uri="{BB962C8B-B14F-4D97-AF65-F5344CB8AC3E}">
        <p14:creationId xmlns:p14="http://schemas.microsoft.com/office/powerpoint/2010/main" val="51772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in-iren.gr.jp/wp-content/uploads/2014/01/genki249_03_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14" y="260648"/>
            <a:ext cx="8154782" cy="5746651"/>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7773037" y="5996857"/>
            <a:ext cx="1277888" cy="830997"/>
          </a:xfrm>
          <a:prstGeom prst="rect">
            <a:avLst/>
          </a:prstGeom>
          <a:ln w="3175">
            <a:solidFill>
              <a:schemeClr val="tx1"/>
            </a:solidFill>
          </a:ln>
        </p:spPr>
        <p:txBody>
          <a:bodyPr wrap="square">
            <a:spAutoFit/>
          </a:bodyPr>
          <a:lstStyle/>
          <a:p>
            <a:r>
              <a:rPr lang="zh-TW" altLang="en-US" sz="1600" b="1" dirty="0"/>
              <a:t>伊勢田 堯</a:t>
            </a:r>
            <a:endParaRPr lang="en-US" altLang="zh-TW" sz="1600" b="1" dirty="0"/>
          </a:p>
          <a:p>
            <a:br>
              <a:rPr lang="zh-TW" altLang="en-US" sz="1600" b="1" dirty="0"/>
            </a:br>
            <a:r>
              <a:rPr lang="zh-TW" altLang="en-US" sz="1600" b="1" dirty="0"/>
              <a:t>代々木病院</a:t>
            </a:r>
            <a:endParaRPr lang="ja-JP" altLang="en-US" sz="1600" dirty="0"/>
          </a:p>
        </p:txBody>
      </p:sp>
      <p:sp>
        <p:nvSpPr>
          <p:cNvPr id="3" name="スライド番号プレースホルダー 2"/>
          <p:cNvSpPr>
            <a:spLocks noGrp="1"/>
          </p:cNvSpPr>
          <p:nvPr>
            <p:ph type="sldNum" sz="quarter" idx="12"/>
          </p:nvPr>
        </p:nvSpPr>
        <p:spPr/>
        <p:txBody>
          <a:bodyPr/>
          <a:lstStyle/>
          <a:p>
            <a:fld id="{D6122B99-1C34-4BAB-B27A-C02BDBBD9BAE}" type="slidenum">
              <a:rPr kumimoji="1" lang="ja-JP" altLang="en-US" smtClean="0"/>
              <a:t>17</a:t>
            </a:fld>
            <a:endParaRPr kumimoji="1" lang="ja-JP" altLang="en-US"/>
          </a:p>
        </p:txBody>
      </p:sp>
    </p:spTree>
    <p:extLst>
      <p:ext uri="{BB962C8B-B14F-4D97-AF65-F5344CB8AC3E}">
        <p14:creationId xmlns:p14="http://schemas.microsoft.com/office/powerpoint/2010/main" val="4098447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9333" y="612789"/>
            <a:ext cx="8977163" cy="2308324"/>
          </a:xfrm>
          <a:prstGeom prst="rect">
            <a:avLst/>
          </a:prstGeom>
          <a:ln w="3175">
            <a:solidFill>
              <a:schemeClr val="tx1"/>
            </a:solidFill>
          </a:ln>
        </p:spPr>
        <p:txBody>
          <a:bodyPr wrap="square">
            <a:spAutoFit/>
          </a:bodyPr>
          <a:lstStyle/>
          <a:p>
            <a:r>
              <a:rPr lang="ja-JP" altLang="en-US" b="1" dirty="0"/>
              <a:t>躁うつ病（双極性障害）：精神疾患の中でも気分障害と分類されている疾患のひとつ。</a:t>
            </a:r>
            <a:endParaRPr lang="en-US" altLang="ja-JP" b="1" dirty="0"/>
          </a:p>
          <a:p>
            <a:r>
              <a:rPr lang="ja-JP" altLang="en-US" b="1" dirty="0"/>
              <a:t>　　　　　　　　　　　　　　　　感情障害とも呼ばれる。</a:t>
            </a:r>
            <a:endParaRPr lang="en-US" altLang="ja-JP" b="1" dirty="0"/>
          </a:p>
          <a:p>
            <a:endParaRPr lang="en-US" altLang="ja-JP" b="1" dirty="0"/>
          </a:p>
          <a:p>
            <a:r>
              <a:rPr lang="ja-JP" altLang="en-US" b="1" dirty="0"/>
              <a:t>　うつ状態だけが起こる病気を「うつ病」。</a:t>
            </a:r>
            <a:endParaRPr lang="en-US" altLang="ja-JP" b="1" dirty="0"/>
          </a:p>
          <a:p>
            <a:r>
              <a:rPr lang="ja-JP" altLang="en-US" b="1" dirty="0"/>
              <a:t>　うつ状態がある程度以上、重症である時、うつ病。外因性・内因性、心因性等に分類　</a:t>
            </a:r>
          </a:p>
          <a:p>
            <a:endParaRPr lang="en-US" altLang="ja-JP" b="1" dirty="0"/>
          </a:p>
          <a:p>
            <a:r>
              <a:rPr lang="ja-JP" altLang="en-US" b="1" dirty="0"/>
              <a:t>　このうつ病とほとんど同じうつ状態に加え、うつ状態とは対極の躁状態も現れ、これらをくり</a:t>
            </a:r>
            <a:endParaRPr lang="en-US" altLang="ja-JP" b="1" dirty="0"/>
          </a:p>
          <a:p>
            <a:r>
              <a:rPr lang="ja-JP" altLang="en-US" b="1" dirty="0"/>
              <a:t>　かえす、慢性の病気。双極性障害の原因は未解明</a:t>
            </a:r>
          </a:p>
        </p:txBody>
      </p:sp>
      <p:sp>
        <p:nvSpPr>
          <p:cNvPr id="5" name="正方形/長方形 4"/>
          <p:cNvSpPr/>
          <p:nvPr/>
        </p:nvSpPr>
        <p:spPr>
          <a:xfrm>
            <a:off x="5652121" y="13513"/>
            <a:ext cx="3467106" cy="3911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厚生労働省ＨＰみんなのメンタルヘルスより</a:t>
            </a:r>
          </a:p>
        </p:txBody>
      </p:sp>
      <p:sp>
        <p:nvSpPr>
          <p:cNvPr id="8" name="正方形/長方形 7"/>
          <p:cNvSpPr/>
          <p:nvPr/>
        </p:nvSpPr>
        <p:spPr>
          <a:xfrm>
            <a:off x="56194" y="3789040"/>
            <a:ext cx="8977163" cy="2585323"/>
          </a:xfrm>
          <a:prstGeom prst="rect">
            <a:avLst/>
          </a:prstGeom>
          <a:ln w="3175">
            <a:solidFill>
              <a:schemeClr val="tx1"/>
            </a:solidFill>
          </a:ln>
        </p:spPr>
        <p:txBody>
          <a:bodyPr wrap="square">
            <a:spAutoFit/>
          </a:bodyPr>
          <a:lstStyle/>
          <a:p>
            <a:r>
              <a:rPr lang="ja-JP" altLang="en-US" b="1" dirty="0"/>
              <a:t>統合失調症：幻覚や妄想という症状が特徴的な精神疾患。</a:t>
            </a:r>
            <a:endParaRPr lang="en-US" altLang="ja-JP" b="1" dirty="0"/>
          </a:p>
          <a:p>
            <a:r>
              <a:rPr lang="ja-JP" altLang="en-US" b="1" dirty="0"/>
              <a:t>人々と交流しながら家庭や社会で生活を営む機能が障害を受け（生活の障害）、</a:t>
            </a:r>
            <a:endParaRPr lang="en-US" altLang="ja-JP" b="1" dirty="0"/>
          </a:p>
          <a:p>
            <a:r>
              <a:rPr lang="ja-JP" altLang="en-US" b="1" dirty="0"/>
              <a:t>「感覚・思考・行動が病気のために歪んでいる」ことを自分で振り返って考えることが難しくなりやすい（病識の障害）、という特徴。</a:t>
            </a:r>
            <a:endParaRPr lang="en-US" altLang="ja-JP" b="1" dirty="0"/>
          </a:p>
          <a:p>
            <a:pPr>
              <a:spcBef>
                <a:spcPct val="0"/>
              </a:spcBef>
            </a:pPr>
            <a:r>
              <a:rPr lang="ja-JP" altLang="en-US" b="1" dirty="0"/>
              <a:t>幻視・妄想、思考障害、興奮症状等の陽性症状と意欲低下や自閉傾向の陰性症状。</a:t>
            </a:r>
            <a:endParaRPr lang="en-US" altLang="ja-JP" b="1" dirty="0"/>
          </a:p>
          <a:p>
            <a:endParaRPr lang="ja-JP" altLang="en-US" b="1" dirty="0"/>
          </a:p>
          <a:p>
            <a:r>
              <a:rPr lang="ja-JP" altLang="en-US" b="1" dirty="0"/>
              <a:t>多くの精神疾患と同じように慢性の経過をたどりやすく、その間に幻覚や妄想が強くなる</a:t>
            </a:r>
            <a:endParaRPr lang="en-US" altLang="ja-JP" b="1" dirty="0"/>
          </a:p>
          <a:p>
            <a:r>
              <a:rPr lang="ja-JP" altLang="en-US" b="1" dirty="0"/>
              <a:t>急性期が出現。</a:t>
            </a:r>
            <a:endParaRPr lang="en-US" altLang="ja-JP" b="1" dirty="0"/>
          </a:p>
          <a:p>
            <a:r>
              <a:rPr lang="ja-JP" altLang="en-US" b="1" dirty="0"/>
              <a:t>人生の進路における変化が、発症の契機となることも</a:t>
            </a:r>
          </a:p>
        </p:txBody>
      </p:sp>
      <p:sp>
        <p:nvSpPr>
          <p:cNvPr id="2" name="スライド番号プレースホルダー 1"/>
          <p:cNvSpPr>
            <a:spLocks noGrp="1"/>
          </p:cNvSpPr>
          <p:nvPr>
            <p:ph type="sldNum" sz="quarter" idx="12"/>
          </p:nvPr>
        </p:nvSpPr>
        <p:spPr/>
        <p:txBody>
          <a:bodyPr/>
          <a:lstStyle/>
          <a:p>
            <a:fld id="{D6122B99-1C34-4BAB-B27A-C02BDBBD9BAE}" type="slidenum">
              <a:rPr kumimoji="1" lang="ja-JP" altLang="en-US" smtClean="0"/>
              <a:t>18</a:t>
            </a:fld>
            <a:endParaRPr kumimoji="1" lang="ja-JP" altLang="en-US"/>
          </a:p>
        </p:txBody>
      </p:sp>
    </p:spTree>
    <p:extLst>
      <p:ext uri="{BB962C8B-B14F-4D97-AF65-F5344CB8AC3E}">
        <p14:creationId xmlns:p14="http://schemas.microsoft.com/office/powerpoint/2010/main" val="577184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A0FAB45-1250-2F2B-06D3-6FB471AFE25D}"/>
              </a:ext>
            </a:extLst>
          </p:cNvPr>
          <p:cNvSpPr>
            <a:spLocks noGrp="1"/>
          </p:cNvSpPr>
          <p:nvPr>
            <p:ph type="sldNum" sz="quarter" idx="12"/>
          </p:nvPr>
        </p:nvSpPr>
        <p:spPr/>
        <p:txBody>
          <a:bodyPr/>
          <a:lstStyle/>
          <a:p>
            <a:fld id="{D6122B99-1C34-4BAB-B27A-C02BDBBD9BAE}" type="slidenum">
              <a:rPr kumimoji="1" lang="ja-JP" altLang="en-US" smtClean="0"/>
              <a:t>19</a:t>
            </a:fld>
            <a:endParaRPr kumimoji="1" lang="ja-JP" altLang="en-US"/>
          </a:p>
        </p:txBody>
      </p:sp>
      <p:pic>
        <p:nvPicPr>
          <p:cNvPr id="10" name="図 9" descr="「2015年から始まった新たな難病対策」 – 難病情報センター">
            <a:extLst>
              <a:ext uri="{FF2B5EF4-FFF2-40B4-BE49-F238E27FC236}">
                <a16:creationId xmlns:a16="http://schemas.microsoft.com/office/drawing/2014/main" id="{D8939FC1-6819-9B94-0D21-45529B43FB18}"/>
              </a:ext>
            </a:extLst>
          </p:cNvPr>
          <p:cNvPicPr>
            <a:picLocks noChangeAspect="1"/>
          </p:cNvPicPr>
          <p:nvPr/>
        </p:nvPicPr>
        <p:blipFill>
          <a:blip r:embed="rId3"/>
          <a:stretch>
            <a:fillRect/>
          </a:stretch>
        </p:blipFill>
        <p:spPr>
          <a:xfrm>
            <a:off x="107504" y="-1"/>
            <a:ext cx="9036496" cy="6721475"/>
          </a:xfrm>
          <a:prstGeom prst="rect">
            <a:avLst/>
          </a:prstGeom>
        </p:spPr>
      </p:pic>
    </p:spTree>
    <p:extLst>
      <p:ext uri="{BB962C8B-B14F-4D97-AF65-F5344CB8AC3E}">
        <p14:creationId xmlns:p14="http://schemas.microsoft.com/office/powerpoint/2010/main" val="3950208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BB9CB1B-9FD7-1402-4608-94CFCDA0B00C}"/>
              </a:ext>
            </a:extLst>
          </p:cNvPr>
          <p:cNvSpPr>
            <a:spLocks noGrp="1"/>
          </p:cNvSpPr>
          <p:nvPr>
            <p:ph type="sldNum" sz="quarter" idx="12"/>
          </p:nvPr>
        </p:nvSpPr>
        <p:spPr/>
        <p:txBody>
          <a:bodyPr/>
          <a:lstStyle/>
          <a:p>
            <a:fld id="{D6122B99-1C34-4BAB-B27A-C02BDBBD9BAE}" type="slidenum">
              <a:rPr kumimoji="1" lang="ja-JP" altLang="en-US" smtClean="0"/>
              <a:t>2</a:t>
            </a:fld>
            <a:endParaRPr kumimoji="1" lang="ja-JP" altLang="en-US" dirty="0"/>
          </a:p>
        </p:txBody>
      </p:sp>
      <p:sp>
        <p:nvSpPr>
          <p:cNvPr id="5" name="正方形/長方形 4">
            <a:extLst>
              <a:ext uri="{FF2B5EF4-FFF2-40B4-BE49-F238E27FC236}">
                <a16:creationId xmlns:a16="http://schemas.microsoft.com/office/drawing/2014/main" id="{7D593AA6-40A1-DF93-3B92-21D7ABA5D22A}"/>
              </a:ext>
            </a:extLst>
          </p:cNvPr>
          <p:cNvSpPr/>
          <p:nvPr/>
        </p:nvSpPr>
        <p:spPr>
          <a:xfrm>
            <a:off x="30223" y="0"/>
            <a:ext cx="2741577" cy="33265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ＭＳ Ｐゴシック" panose="020B0600070205080204" pitchFamily="50" charset="-128"/>
                <a:ea typeface="ＭＳ Ｐゴシック" panose="020B0600070205080204" pitchFamily="50" charset="-128"/>
              </a:rPr>
              <a:t>障がい者福祉の歴史</a:t>
            </a:r>
            <a:r>
              <a:rPr lang="ja-JP" altLang="en-US" sz="2000" dirty="0">
                <a:latin typeface="ＭＳ Ｐゴシック" panose="020B0600070205080204" pitchFamily="50" charset="-128"/>
                <a:ea typeface="ＭＳ Ｐゴシック" panose="020B0600070205080204" pitchFamily="50" charset="-128"/>
              </a:rPr>
              <a:t>ｙ</a:t>
            </a:r>
          </a:p>
        </p:txBody>
      </p:sp>
      <p:sp>
        <p:nvSpPr>
          <p:cNvPr id="6" name="正方形/長方形 5">
            <a:extLst>
              <a:ext uri="{FF2B5EF4-FFF2-40B4-BE49-F238E27FC236}">
                <a16:creationId xmlns:a16="http://schemas.microsoft.com/office/drawing/2014/main" id="{0332306B-B411-BC6A-2368-27D99795C025}"/>
              </a:ext>
            </a:extLst>
          </p:cNvPr>
          <p:cNvSpPr/>
          <p:nvPr/>
        </p:nvSpPr>
        <p:spPr>
          <a:xfrm>
            <a:off x="30223" y="548680"/>
            <a:ext cx="1085393" cy="74239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ＭＳ Ｐゴシック" panose="020B0600070205080204" pitchFamily="50" charset="-128"/>
                <a:ea typeface="ＭＳ Ｐゴシック" panose="020B0600070205080204" pitchFamily="50" charset="-128"/>
              </a:rPr>
              <a:t>戦前</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r>
              <a:rPr lang="ja-JP" altLang="en-US" dirty="0">
                <a:solidFill>
                  <a:schemeClr val="tx1"/>
                </a:solidFill>
                <a:latin typeface="ＭＳ Ｐゴシック" panose="020B0600070205080204" pitchFamily="50" charset="-128"/>
                <a:ea typeface="ＭＳ Ｐゴシック" panose="020B0600070205080204" pitchFamily="50" charset="-128"/>
              </a:rPr>
              <a:t>終戦</a:t>
            </a:r>
            <a:endParaRPr lang="ja-JP" altLang="en-US" sz="2000" dirty="0">
              <a:latin typeface="ＭＳ Ｐゴシック" panose="020B0600070205080204" pitchFamily="50" charset="-128"/>
              <a:ea typeface="ＭＳ Ｐゴシック" panose="020B0600070205080204" pitchFamily="50" charset="-128"/>
            </a:endParaRPr>
          </a:p>
        </p:txBody>
      </p:sp>
      <p:sp>
        <p:nvSpPr>
          <p:cNvPr id="7" name="正方形/長方形 6">
            <a:extLst>
              <a:ext uri="{FF2B5EF4-FFF2-40B4-BE49-F238E27FC236}">
                <a16:creationId xmlns:a16="http://schemas.microsoft.com/office/drawing/2014/main" id="{77EF72F0-6430-8964-07BC-0ACAC10F1682}"/>
              </a:ext>
            </a:extLst>
          </p:cNvPr>
          <p:cNvSpPr/>
          <p:nvPr/>
        </p:nvSpPr>
        <p:spPr>
          <a:xfrm>
            <a:off x="1115616" y="548680"/>
            <a:ext cx="1656184" cy="74239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ＭＳ Ｐゴシック" panose="020B0600070205080204" pitchFamily="50" charset="-128"/>
                <a:ea typeface="ＭＳ Ｐゴシック" panose="020B0600070205080204" pitchFamily="50" charset="-128"/>
              </a:rPr>
              <a:t>恤救規則</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旧生活保護法</a:t>
            </a:r>
            <a:r>
              <a:rPr lang="ja-JP" altLang="en-US" sz="1600" b="1" dirty="0">
                <a:latin typeface="ＭＳ Ｐゴシック" panose="020B0600070205080204" pitchFamily="50" charset="-128"/>
                <a:ea typeface="ＭＳ Ｐゴシック" panose="020B0600070205080204" pitchFamily="50" charset="-128"/>
              </a:rPr>
              <a:t>ｙ</a:t>
            </a:r>
          </a:p>
        </p:txBody>
      </p:sp>
      <p:sp>
        <p:nvSpPr>
          <p:cNvPr id="8" name="正方形/長方形 7">
            <a:extLst>
              <a:ext uri="{FF2B5EF4-FFF2-40B4-BE49-F238E27FC236}">
                <a16:creationId xmlns:a16="http://schemas.microsoft.com/office/drawing/2014/main" id="{F22E7BEE-C238-D47A-52B2-A57CC5348F5B}"/>
              </a:ext>
            </a:extLst>
          </p:cNvPr>
          <p:cNvSpPr/>
          <p:nvPr/>
        </p:nvSpPr>
        <p:spPr>
          <a:xfrm>
            <a:off x="2771801" y="216024"/>
            <a:ext cx="2232248" cy="33265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ＭＳ Ｐゴシック" panose="020B0600070205080204" pitchFamily="50" charset="-128"/>
                <a:ea typeface="ＭＳ Ｐゴシック" panose="020B0600070205080204" pitchFamily="50" charset="-128"/>
              </a:rPr>
              <a:t>　</a:t>
            </a:r>
            <a:r>
              <a:rPr lang="ja-JP" altLang="en-US" sz="2000" dirty="0">
                <a:solidFill>
                  <a:schemeClr val="tx1"/>
                </a:solidFill>
                <a:latin typeface="ＭＳ Ｐゴシック" panose="020B0600070205080204" pitchFamily="50" charset="-128"/>
                <a:ea typeface="ＭＳ Ｐゴシック" panose="020B0600070205080204" pitchFamily="50" charset="-128"/>
              </a:rPr>
              <a:t>　　身体</a:t>
            </a:r>
            <a:r>
              <a:rPr lang="ja-JP" altLang="en-US" sz="2000" dirty="0">
                <a:latin typeface="ＭＳ Ｐゴシック" panose="020B0600070205080204" pitchFamily="50" charset="-128"/>
                <a:ea typeface="ＭＳ Ｐゴシック" panose="020B0600070205080204" pitchFamily="50" charset="-128"/>
              </a:rPr>
              <a:t>ｙ</a:t>
            </a:r>
          </a:p>
        </p:txBody>
      </p:sp>
      <p:sp>
        <p:nvSpPr>
          <p:cNvPr id="11" name="正方形/長方形 10">
            <a:extLst>
              <a:ext uri="{FF2B5EF4-FFF2-40B4-BE49-F238E27FC236}">
                <a16:creationId xmlns:a16="http://schemas.microsoft.com/office/drawing/2014/main" id="{29A3AE15-ADA5-3CC6-8540-F4A2E1CE8BC5}"/>
              </a:ext>
            </a:extLst>
          </p:cNvPr>
          <p:cNvSpPr/>
          <p:nvPr/>
        </p:nvSpPr>
        <p:spPr>
          <a:xfrm>
            <a:off x="5004049" y="216024"/>
            <a:ext cx="1944215" cy="33265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ＭＳ Ｐゴシック" panose="020B0600070205080204" pitchFamily="50" charset="-128"/>
                <a:ea typeface="ＭＳ Ｐゴシック" panose="020B0600070205080204" pitchFamily="50" charset="-128"/>
              </a:rPr>
              <a:t>　</a:t>
            </a:r>
            <a:r>
              <a:rPr lang="ja-JP" altLang="en-US" sz="2000" dirty="0">
                <a:solidFill>
                  <a:schemeClr val="tx1"/>
                </a:solidFill>
                <a:latin typeface="ＭＳ Ｐゴシック" panose="020B0600070205080204" pitchFamily="50" charset="-128"/>
                <a:ea typeface="ＭＳ Ｐゴシック" panose="020B0600070205080204" pitchFamily="50" charset="-128"/>
              </a:rPr>
              <a:t>　　知的</a:t>
            </a:r>
            <a:r>
              <a:rPr lang="ja-JP" altLang="en-US" sz="2000" dirty="0">
                <a:latin typeface="ＭＳ Ｐゴシック" panose="020B0600070205080204" pitchFamily="50" charset="-128"/>
                <a:ea typeface="ＭＳ Ｐゴシック" panose="020B0600070205080204" pitchFamily="50" charset="-128"/>
              </a:rPr>
              <a:t>ｙ</a:t>
            </a:r>
          </a:p>
        </p:txBody>
      </p:sp>
      <p:sp>
        <p:nvSpPr>
          <p:cNvPr id="12" name="正方形/長方形 11">
            <a:extLst>
              <a:ext uri="{FF2B5EF4-FFF2-40B4-BE49-F238E27FC236}">
                <a16:creationId xmlns:a16="http://schemas.microsoft.com/office/drawing/2014/main" id="{DE40CBC7-387C-1BDB-A06C-B856641EE4BD}"/>
              </a:ext>
            </a:extLst>
          </p:cNvPr>
          <p:cNvSpPr/>
          <p:nvPr/>
        </p:nvSpPr>
        <p:spPr>
          <a:xfrm>
            <a:off x="6948264" y="216024"/>
            <a:ext cx="2164499" cy="33265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ＭＳ Ｐゴシック" panose="020B0600070205080204" pitchFamily="50" charset="-128"/>
                <a:ea typeface="ＭＳ Ｐゴシック" panose="020B0600070205080204" pitchFamily="50" charset="-128"/>
              </a:rPr>
              <a:t>　</a:t>
            </a:r>
            <a:r>
              <a:rPr lang="ja-JP" altLang="en-US" sz="2000" dirty="0">
                <a:solidFill>
                  <a:schemeClr val="tx1"/>
                </a:solidFill>
                <a:latin typeface="ＭＳ Ｐゴシック" panose="020B0600070205080204" pitchFamily="50" charset="-128"/>
                <a:ea typeface="ＭＳ Ｐゴシック" panose="020B0600070205080204" pitchFamily="50" charset="-128"/>
              </a:rPr>
              <a:t>　　精神</a:t>
            </a:r>
            <a:r>
              <a:rPr lang="ja-JP" altLang="en-US" sz="2000" dirty="0">
                <a:latin typeface="ＭＳ Ｐゴシック" panose="020B0600070205080204" pitchFamily="50" charset="-128"/>
                <a:ea typeface="ＭＳ Ｐゴシック" panose="020B0600070205080204" pitchFamily="50" charset="-128"/>
              </a:rPr>
              <a:t>ｙ</a:t>
            </a:r>
          </a:p>
        </p:txBody>
      </p:sp>
      <p:sp>
        <p:nvSpPr>
          <p:cNvPr id="13" name="正方形/長方形 12">
            <a:extLst>
              <a:ext uri="{FF2B5EF4-FFF2-40B4-BE49-F238E27FC236}">
                <a16:creationId xmlns:a16="http://schemas.microsoft.com/office/drawing/2014/main" id="{2A01A0F6-F748-6C80-A008-FBE8A0A30A90}"/>
              </a:ext>
            </a:extLst>
          </p:cNvPr>
          <p:cNvSpPr/>
          <p:nvPr/>
        </p:nvSpPr>
        <p:spPr>
          <a:xfrm>
            <a:off x="2771799" y="1124742"/>
            <a:ext cx="2232248" cy="21602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ＭＳ Ｐゴシック" panose="020B0600070205080204" pitchFamily="50" charset="-128"/>
                <a:ea typeface="ＭＳ Ｐゴシック" panose="020B0600070205080204" pitchFamily="50" charset="-128"/>
              </a:rPr>
              <a:t>1949</a:t>
            </a:r>
            <a:r>
              <a:rPr lang="ja-JP" altLang="en-US" sz="1200" b="1" dirty="0">
                <a:solidFill>
                  <a:schemeClr val="tx1"/>
                </a:solidFill>
                <a:latin typeface="ＭＳ Ｐゴシック" panose="020B0600070205080204" pitchFamily="50" charset="-128"/>
                <a:ea typeface="ＭＳ Ｐゴシック" panose="020B0600070205080204" pitchFamily="50" charset="-128"/>
              </a:rPr>
              <a:t>　身体障害者福祉法</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14" name="正方形/長方形 13">
            <a:extLst>
              <a:ext uri="{FF2B5EF4-FFF2-40B4-BE49-F238E27FC236}">
                <a16:creationId xmlns:a16="http://schemas.microsoft.com/office/drawing/2014/main" id="{1F8138C1-260D-DB50-DC75-B911B09CA08F}"/>
              </a:ext>
            </a:extLst>
          </p:cNvPr>
          <p:cNvSpPr/>
          <p:nvPr/>
        </p:nvSpPr>
        <p:spPr>
          <a:xfrm>
            <a:off x="27383" y="1291070"/>
            <a:ext cx="1082550" cy="4014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ＭＳ Ｐゴシック" panose="020B0600070205080204" pitchFamily="50" charset="-128"/>
                <a:ea typeface="ＭＳ Ｐゴシック" panose="020B0600070205080204" pitchFamily="50" charset="-128"/>
              </a:rPr>
              <a:t>1950</a:t>
            </a:r>
            <a:r>
              <a:rPr lang="ja-JP" altLang="en-US" sz="1600" b="1" dirty="0">
                <a:solidFill>
                  <a:schemeClr val="tx1"/>
                </a:solidFill>
                <a:latin typeface="ＭＳ Ｐゴシック" panose="020B0600070205080204" pitchFamily="50" charset="-128"/>
                <a:ea typeface="ＭＳ Ｐゴシック" panose="020B0600070205080204" pitchFamily="50" charset="-128"/>
              </a:rPr>
              <a:t>年代</a:t>
            </a:r>
            <a:endParaRPr lang="ja-JP" altLang="en-US" sz="1600" b="1" dirty="0">
              <a:latin typeface="ＭＳ Ｐゴシック" panose="020B0600070205080204" pitchFamily="50" charset="-128"/>
              <a:ea typeface="ＭＳ Ｐゴシック" panose="020B0600070205080204" pitchFamily="50" charset="-128"/>
            </a:endParaRPr>
          </a:p>
        </p:txBody>
      </p:sp>
      <p:sp>
        <p:nvSpPr>
          <p:cNvPr id="15" name="正方形/長方形 14">
            <a:extLst>
              <a:ext uri="{FF2B5EF4-FFF2-40B4-BE49-F238E27FC236}">
                <a16:creationId xmlns:a16="http://schemas.microsoft.com/office/drawing/2014/main" id="{A3384F4B-3B66-59A0-CD4C-C0C618CA2C04}"/>
              </a:ext>
            </a:extLst>
          </p:cNvPr>
          <p:cNvSpPr/>
          <p:nvPr/>
        </p:nvSpPr>
        <p:spPr>
          <a:xfrm>
            <a:off x="1112774" y="1291070"/>
            <a:ext cx="1656184" cy="4014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ＭＳ Ｐゴシック" panose="020B0600070205080204" pitchFamily="50" charset="-128"/>
                <a:ea typeface="ＭＳ Ｐゴシック" panose="020B0600070205080204" pitchFamily="50" charset="-128"/>
              </a:rPr>
              <a:t>1950</a:t>
            </a:r>
            <a:r>
              <a:rPr lang="ja-JP" altLang="en-US" sz="1200" b="1" dirty="0">
                <a:solidFill>
                  <a:schemeClr val="tx1"/>
                </a:solidFill>
                <a:latin typeface="ＭＳ Ｐゴシック" panose="020B0600070205080204" pitchFamily="50" charset="-128"/>
                <a:ea typeface="ＭＳ Ｐゴシック" panose="020B0600070205080204" pitchFamily="50" charset="-128"/>
              </a:rPr>
              <a:t>　生活保護法</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en-US" altLang="ja-JP" sz="1200" b="1" dirty="0">
                <a:solidFill>
                  <a:schemeClr val="tx1"/>
                </a:solidFill>
                <a:latin typeface="ＭＳ Ｐゴシック" panose="020B0600070205080204" pitchFamily="50" charset="-128"/>
                <a:ea typeface="ＭＳ Ｐゴシック" panose="020B0600070205080204" pitchFamily="50" charset="-128"/>
              </a:rPr>
              <a:t>1951</a:t>
            </a:r>
            <a:r>
              <a:rPr lang="ja-JP" altLang="en-US" sz="1200" b="1" dirty="0">
                <a:solidFill>
                  <a:schemeClr val="tx1"/>
                </a:solidFill>
                <a:latin typeface="ＭＳ Ｐゴシック" panose="020B0600070205080204" pitchFamily="50" charset="-128"/>
                <a:ea typeface="ＭＳ Ｐゴシック" panose="020B0600070205080204" pitchFamily="50" charset="-128"/>
              </a:rPr>
              <a:t>　社会福祉事業法</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16" name="正方形/長方形 15">
            <a:extLst>
              <a:ext uri="{FF2B5EF4-FFF2-40B4-BE49-F238E27FC236}">
                <a16:creationId xmlns:a16="http://schemas.microsoft.com/office/drawing/2014/main" id="{BB4F4AAC-4094-7294-996A-FD3B7999A693}"/>
              </a:ext>
            </a:extLst>
          </p:cNvPr>
          <p:cNvSpPr/>
          <p:nvPr/>
        </p:nvSpPr>
        <p:spPr>
          <a:xfrm>
            <a:off x="6948263" y="1116427"/>
            <a:ext cx="2164499" cy="56774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en-US" altLang="ja-JP" sz="1200" b="1" dirty="0">
                <a:solidFill>
                  <a:schemeClr val="tx1"/>
                </a:solidFill>
                <a:latin typeface="ＭＳ Ｐゴシック" panose="020B0600070205080204" pitchFamily="50" charset="-128"/>
                <a:ea typeface="ＭＳ Ｐゴシック" panose="020B0600070205080204" pitchFamily="50" charset="-128"/>
              </a:rPr>
              <a:t>1951</a:t>
            </a:r>
            <a:r>
              <a:rPr lang="ja-JP" altLang="en-US" sz="1200" b="1" dirty="0">
                <a:solidFill>
                  <a:schemeClr val="tx1"/>
                </a:solidFill>
                <a:latin typeface="ＭＳ Ｐゴシック" panose="020B0600070205080204" pitchFamily="50" charset="-128"/>
                <a:ea typeface="ＭＳ Ｐゴシック" panose="020B0600070205080204" pitchFamily="50" charset="-128"/>
              </a:rPr>
              <a:t>　精神衛生法</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17" name="正方形/長方形 16">
            <a:extLst>
              <a:ext uri="{FF2B5EF4-FFF2-40B4-BE49-F238E27FC236}">
                <a16:creationId xmlns:a16="http://schemas.microsoft.com/office/drawing/2014/main" id="{78136676-4083-401B-0B58-B87B194ADCF2}"/>
              </a:ext>
            </a:extLst>
          </p:cNvPr>
          <p:cNvSpPr/>
          <p:nvPr/>
        </p:nvSpPr>
        <p:spPr>
          <a:xfrm>
            <a:off x="6951103" y="540363"/>
            <a:ext cx="2164499" cy="57606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en-US" altLang="ja-JP" sz="1200" b="1" dirty="0">
                <a:solidFill>
                  <a:schemeClr val="tx1"/>
                </a:solidFill>
                <a:latin typeface="ＭＳ Ｐゴシック" panose="020B0600070205080204" pitchFamily="50" charset="-128"/>
                <a:ea typeface="ＭＳ Ｐゴシック" panose="020B0600070205080204" pitchFamily="50" charset="-128"/>
              </a:rPr>
              <a:t>1919</a:t>
            </a:r>
            <a:r>
              <a:rPr lang="ja-JP" altLang="en-US" sz="1200" b="1" dirty="0">
                <a:solidFill>
                  <a:schemeClr val="tx1"/>
                </a:solidFill>
                <a:latin typeface="ＭＳ Ｐゴシック" panose="020B0600070205080204" pitchFamily="50" charset="-128"/>
                <a:ea typeface="ＭＳ Ｐゴシック" panose="020B0600070205080204" pitchFamily="50" charset="-128"/>
              </a:rPr>
              <a:t>　精神病院法</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18" name="正方形/長方形 17">
            <a:extLst>
              <a:ext uri="{FF2B5EF4-FFF2-40B4-BE49-F238E27FC236}">
                <a16:creationId xmlns:a16="http://schemas.microsoft.com/office/drawing/2014/main" id="{1FD76C8A-308A-01E2-06D0-75A2A6DF8D20}"/>
              </a:ext>
            </a:extLst>
          </p:cNvPr>
          <p:cNvSpPr/>
          <p:nvPr/>
        </p:nvSpPr>
        <p:spPr>
          <a:xfrm>
            <a:off x="5002628" y="539659"/>
            <a:ext cx="1947055" cy="56774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ＭＳ Ｐゴシック" panose="020B0600070205080204" pitchFamily="50" charset="-128"/>
                <a:ea typeface="ＭＳ Ｐゴシック" panose="020B0600070205080204" pitchFamily="50" charset="-128"/>
              </a:rPr>
              <a:t>1891</a:t>
            </a:r>
            <a:r>
              <a:rPr lang="ja-JP" altLang="en-US" sz="1200" b="1" dirty="0">
                <a:solidFill>
                  <a:schemeClr val="tx1"/>
                </a:solidFill>
                <a:latin typeface="ＭＳ Ｐゴシック" panose="020B0600070205080204" pitchFamily="50" charset="-128"/>
                <a:ea typeface="ＭＳ Ｐゴシック" panose="020B0600070205080204" pitchFamily="50" charset="-128"/>
              </a:rPr>
              <a:t>　滝乃川学園</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en-US" altLang="ja-JP" sz="1200" b="1" dirty="0">
                <a:solidFill>
                  <a:schemeClr val="tx1"/>
                </a:solidFill>
                <a:latin typeface="ＭＳ Ｐゴシック" panose="020B0600070205080204" pitchFamily="50" charset="-128"/>
                <a:ea typeface="ＭＳ Ｐゴシック" panose="020B0600070205080204" pitchFamily="50" charset="-128"/>
              </a:rPr>
              <a:t>1946</a:t>
            </a:r>
            <a:r>
              <a:rPr lang="ja-JP" altLang="en-US" sz="1200" b="1" dirty="0">
                <a:solidFill>
                  <a:schemeClr val="tx1"/>
                </a:solidFill>
                <a:latin typeface="ＭＳ Ｐゴシック" panose="020B0600070205080204" pitchFamily="50" charset="-128"/>
                <a:ea typeface="ＭＳ Ｐゴシック" panose="020B0600070205080204" pitchFamily="50" charset="-128"/>
              </a:rPr>
              <a:t>　近江学園</a:t>
            </a:r>
          </a:p>
        </p:txBody>
      </p:sp>
      <p:sp>
        <p:nvSpPr>
          <p:cNvPr id="19" name="正方形/長方形 18">
            <a:extLst>
              <a:ext uri="{FF2B5EF4-FFF2-40B4-BE49-F238E27FC236}">
                <a16:creationId xmlns:a16="http://schemas.microsoft.com/office/drawing/2014/main" id="{A822969D-BF8E-089F-B9C0-83BA9AC3FE75}"/>
              </a:ext>
            </a:extLst>
          </p:cNvPr>
          <p:cNvSpPr/>
          <p:nvPr/>
        </p:nvSpPr>
        <p:spPr>
          <a:xfrm>
            <a:off x="31238" y="1692489"/>
            <a:ext cx="1082550" cy="4014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ＭＳ Ｐゴシック" panose="020B0600070205080204" pitchFamily="50" charset="-128"/>
                <a:ea typeface="ＭＳ Ｐゴシック" panose="020B0600070205080204" pitchFamily="50" charset="-128"/>
              </a:rPr>
              <a:t>1960</a:t>
            </a:r>
            <a:r>
              <a:rPr lang="ja-JP" altLang="en-US" sz="1600" b="1" dirty="0">
                <a:solidFill>
                  <a:schemeClr val="tx1"/>
                </a:solidFill>
                <a:latin typeface="ＭＳ Ｐゴシック" panose="020B0600070205080204" pitchFamily="50" charset="-128"/>
                <a:ea typeface="ＭＳ Ｐゴシック" panose="020B0600070205080204" pitchFamily="50" charset="-128"/>
              </a:rPr>
              <a:t>年代</a:t>
            </a:r>
            <a:endParaRPr lang="ja-JP" altLang="en-US" sz="1600" b="1" dirty="0">
              <a:latin typeface="ＭＳ Ｐゴシック" panose="020B0600070205080204" pitchFamily="50" charset="-128"/>
              <a:ea typeface="ＭＳ Ｐゴシック" panose="020B0600070205080204" pitchFamily="50" charset="-128"/>
            </a:endParaRPr>
          </a:p>
        </p:txBody>
      </p:sp>
      <p:sp>
        <p:nvSpPr>
          <p:cNvPr id="20" name="正方形/長方形 19">
            <a:extLst>
              <a:ext uri="{FF2B5EF4-FFF2-40B4-BE49-F238E27FC236}">
                <a16:creationId xmlns:a16="http://schemas.microsoft.com/office/drawing/2014/main" id="{77483101-343B-4598-7E38-1C28220ACC4A}"/>
              </a:ext>
            </a:extLst>
          </p:cNvPr>
          <p:cNvSpPr/>
          <p:nvPr/>
        </p:nvSpPr>
        <p:spPr>
          <a:xfrm>
            <a:off x="2771799" y="1700804"/>
            <a:ext cx="2232248" cy="7896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ＭＳ Ｐゴシック" panose="020B0600070205080204" pitchFamily="50" charset="-128"/>
                <a:ea typeface="ＭＳ Ｐゴシック" panose="020B0600070205080204" pitchFamily="50" charset="-128"/>
              </a:rPr>
              <a:t>1960</a:t>
            </a:r>
            <a:r>
              <a:rPr lang="ja-JP" altLang="en-US" sz="1200" b="1" dirty="0">
                <a:solidFill>
                  <a:schemeClr val="tx1"/>
                </a:solidFill>
                <a:latin typeface="ＭＳ Ｐゴシック" panose="020B0600070205080204" pitchFamily="50" charset="-128"/>
                <a:ea typeface="ＭＳ Ｐゴシック" panose="020B0600070205080204" pitchFamily="50" charset="-128"/>
              </a:rPr>
              <a:t>　身体障害者雇用促進</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endParaRPr lang="en-US" altLang="ja-JP" sz="1200" b="1" dirty="0">
              <a:latin typeface="ＭＳ Ｐゴシック" panose="020B0600070205080204" pitchFamily="50" charset="-128"/>
              <a:ea typeface="ＭＳ Ｐゴシック" panose="020B0600070205080204" pitchFamily="50" charset="-128"/>
            </a:endParaRPr>
          </a:p>
          <a:p>
            <a:endParaRPr lang="en-US" altLang="ja-JP" sz="1200" b="1" dirty="0">
              <a:latin typeface="ＭＳ Ｐゴシック" panose="020B0600070205080204" pitchFamily="50" charset="-128"/>
              <a:ea typeface="ＭＳ Ｐゴシック" panose="020B0600070205080204" pitchFamily="50" charset="-128"/>
            </a:endParaRPr>
          </a:p>
          <a:p>
            <a:endParaRPr lang="ja-JP" altLang="en-US" sz="1200" b="1" dirty="0">
              <a:latin typeface="ＭＳ Ｐゴシック" panose="020B0600070205080204" pitchFamily="50" charset="-128"/>
              <a:ea typeface="ＭＳ Ｐゴシック" panose="020B0600070205080204" pitchFamily="50" charset="-128"/>
            </a:endParaRPr>
          </a:p>
        </p:txBody>
      </p:sp>
      <p:sp>
        <p:nvSpPr>
          <p:cNvPr id="21" name="正方形/長方形 20">
            <a:extLst>
              <a:ext uri="{FF2B5EF4-FFF2-40B4-BE49-F238E27FC236}">
                <a16:creationId xmlns:a16="http://schemas.microsoft.com/office/drawing/2014/main" id="{49D1E461-B74B-B647-6689-21373321DE83}"/>
              </a:ext>
            </a:extLst>
          </p:cNvPr>
          <p:cNvSpPr/>
          <p:nvPr/>
        </p:nvSpPr>
        <p:spPr>
          <a:xfrm>
            <a:off x="5004046" y="1698365"/>
            <a:ext cx="1944217" cy="79696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ＭＳ Ｐゴシック" panose="020B0600070205080204" pitchFamily="50" charset="-128"/>
                <a:ea typeface="ＭＳ Ｐゴシック" panose="020B0600070205080204" pitchFamily="50" charset="-128"/>
              </a:rPr>
              <a:t>1960</a:t>
            </a:r>
            <a:r>
              <a:rPr lang="ja-JP" altLang="en-US" sz="1200" b="1" dirty="0">
                <a:solidFill>
                  <a:schemeClr val="tx1"/>
                </a:solidFill>
                <a:latin typeface="ＭＳ Ｐゴシック" panose="020B0600070205080204" pitchFamily="50" charset="-128"/>
                <a:ea typeface="ＭＳ Ｐゴシック" panose="020B0600070205080204" pitchFamily="50" charset="-128"/>
              </a:rPr>
              <a:t>　精神薄弱者福祉法</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endParaRPr lang="en-US" altLang="ja-JP" sz="1200" b="1" dirty="0">
              <a:latin typeface="ＭＳ Ｐゴシック" panose="020B0600070205080204" pitchFamily="50" charset="-128"/>
              <a:ea typeface="ＭＳ Ｐゴシック" panose="020B0600070205080204" pitchFamily="50" charset="-128"/>
            </a:endParaRPr>
          </a:p>
          <a:p>
            <a:endParaRPr lang="en-US" altLang="ja-JP" sz="1200" b="1" dirty="0">
              <a:latin typeface="ＭＳ Ｐゴシック" panose="020B0600070205080204" pitchFamily="50" charset="-128"/>
              <a:ea typeface="ＭＳ Ｐゴシック" panose="020B0600070205080204" pitchFamily="50" charset="-128"/>
            </a:endParaRPr>
          </a:p>
          <a:p>
            <a:endParaRPr lang="ja-JP" altLang="en-US" sz="1200" b="1" dirty="0">
              <a:latin typeface="ＭＳ Ｐゴシック" panose="020B0600070205080204" pitchFamily="50" charset="-128"/>
              <a:ea typeface="ＭＳ Ｐゴシック" panose="020B0600070205080204" pitchFamily="50" charset="-128"/>
            </a:endParaRPr>
          </a:p>
        </p:txBody>
      </p:sp>
      <p:sp>
        <p:nvSpPr>
          <p:cNvPr id="22" name="正方形/長方形 21">
            <a:extLst>
              <a:ext uri="{FF2B5EF4-FFF2-40B4-BE49-F238E27FC236}">
                <a16:creationId xmlns:a16="http://schemas.microsoft.com/office/drawing/2014/main" id="{CF928FFD-EF83-9EFE-BE7F-2AD298E6B3B3}"/>
              </a:ext>
            </a:extLst>
          </p:cNvPr>
          <p:cNvSpPr/>
          <p:nvPr/>
        </p:nvSpPr>
        <p:spPr>
          <a:xfrm>
            <a:off x="4018955" y="1933454"/>
            <a:ext cx="1944217" cy="199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en-US" altLang="ja-JP" sz="1200" b="1" dirty="0">
                <a:solidFill>
                  <a:schemeClr val="tx1"/>
                </a:solidFill>
                <a:latin typeface="ＭＳ Ｐゴシック" panose="020B0600070205080204" pitchFamily="50" charset="-128"/>
                <a:ea typeface="ＭＳ Ｐゴシック" panose="020B0600070205080204" pitchFamily="50" charset="-128"/>
              </a:rPr>
              <a:t>1963</a:t>
            </a:r>
            <a:r>
              <a:rPr lang="ja-JP" altLang="en-US" sz="1200" b="1" dirty="0">
                <a:solidFill>
                  <a:schemeClr val="tx1"/>
                </a:solidFill>
                <a:latin typeface="ＭＳ Ｐゴシック" panose="020B0600070205080204" pitchFamily="50" charset="-128"/>
                <a:ea typeface="ＭＳ Ｐゴシック" panose="020B0600070205080204" pitchFamily="50" charset="-128"/>
              </a:rPr>
              <a:t>　びわこ学園</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endParaRPr lang="ja-JP" altLang="en-US" sz="1200" b="1" dirty="0">
              <a:latin typeface="ＭＳ Ｐゴシック" panose="020B0600070205080204" pitchFamily="50" charset="-128"/>
              <a:ea typeface="ＭＳ Ｐゴシック" panose="020B0600070205080204" pitchFamily="50" charset="-128"/>
            </a:endParaRPr>
          </a:p>
        </p:txBody>
      </p:sp>
      <p:sp>
        <p:nvSpPr>
          <p:cNvPr id="23" name="正方形/長方形 22">
            <a:extLst>
              <a:ext uri="{FF2B5EF4-FFF2-40B4-BE49-F238E27FC236}">
                <a16:creationId xmlns:a16="http://schemas.microsoft.com/office/drawing/2014/main" id="{B2A95F89-020C-B2F5-74E4-AC5397833BCF}"/>
              </a:ext>
            </a:extLst>
          </p:cNvPr>
          <p:cNvSpPr/>
          <p:nvPr/>
        </p:nvSpPr>
        <p:spPr>
          <a:xfrm>
            <a:off x="6948263" y="1698364"/>
            <a:ext cx="2164499" cy="7896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en-US" altLang="ja-JP" sz="1200" b="1" dirty="0">
                <a:solidFill>
                  <a:schemeClr val="tx1"/>
                </a:solidFill>
                <a:latin typeface="ＭＳ Ｐゴシック" panose="020B0600070205080204" pitchFamily="50" charset="-128"/>
                <a:ea typeface="ＭＳ Ｐゴシック" panose="020B0600070205080204" pitchFamily="50" charset="-128"/>
              </a:rPr>
              <a:t>1965</a:t>
            </a:r>
            <a:r>
              <a:rPr lang="ja-JP" altLang="en-US" sz="1200" b="1" dirty="0">
                <a:solidFill>
                  <a:schemeClr val="tx1"/>
                </a:solidFill>
                <a:latin typeface="ＭＳ Ｐゴシック" panose="020B0600070205080204" pitchFamily="50" charset="-128"/>
                <a:ea typeface="ＭＳ Ｐゴシック" panose="020B0600070205080204" pitchFamily="50" charset="-128"/>
              </a:rPr>
              <a:t>　精神衛生法改正</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endParaRPr lang="ja-JP" altLang="en-US" sz="1200" b="1" dirty="0">
              <a:latin typeface="ＭＳ Ｐゴシック" panose="020B0600070205080204" pitchFamily="50" charset="-128"/>
              <a:ea typeface="ＭＳ Ｐゴシック" panose="020B0600070205080204" pitchFamily="50" charset="-128"/>
            </a:endParaRPr>
          </a:p>
        </p:txBody>
      </p:sp>
      <p:sp>
        <p:nvSpPr>
          <p:cNvPr id="24" name="正方形/長方形 23">
            <a:extLst>
              <a:ext uri="{FF2B5EF4-FFF2-40B4-BE49-F238E27FC236}">
                <a16:creationId xmlns:a16="http://schemas.microsoft.com/office/drawing/2014/main" id="{96A1DDA7-9CB1-E2F4-5519-B2AC7B5F69EE}"/>
              </a:ext>
            </a:extLst>
          </p:cNvPr>
          <p:cNvSpPr/>
          <p:nvPr/>
        </p:nvSpPr>
        <p:spPr>
          <a:xfrm>
            <a:off x="25556" y="2093908"/>
            <a:ext cx="1092087" cy="42265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ＭＳ Ｐゴシック" panose="020B0600070205080204" pitchFamily="50" charset="-128"/>
                <a:ea typeface="ＭＳ Ｐゴシック" panose="020B0600070205080204" pitchFamily="50" charset="-128"/>
              </a:rPr>
              <a:t>1970</a:t>
            </a:r>
            <a:r>
              <a:rPr lang="ja-JP" altLang="en-US" sz="1600" b="1" dirty="0">
                <a:solidFill>
                  <a:schemeClr val="tx1"/>
                </a:solidFill>
                <a:latin typeface="ＭＳ Ｐゴシック" panose="020B0600070205080204" pitchFamily="50" charset="-128"/>
                <a:ea typeface="ＭＳ Ｐゴシック" panose="020B0600070205080204" pitchFamily="50" charset="-128"/>
              </a:rPr>
              <a:t>年代</a:t>
            </a:r>
            <a:endParaRPr lang="ja-JP" altLang="en-US" sz="1600" b="1" dirty="0">
              <a:latin typeface="ＭＳ Ｐゴシック" panose="020B0600070205080204" pitchFamily="50" charset="-128"/>
              <a:ea typeface="ＭＳ Ｐゴシック" panose="020B0600070205080204" pitchFamily="50" charset="-128"/>
            </a:endParaRPr>
          </a:p>
        </p:txBody>
      </p:sp>
      <p:sp>
        <p:nvSpPr>
          <p:cNvPr id="25" name="正方形/長方形 24">
            <a:extLst>
              <a:ext uri="{FF2B5EF4-FFF2-40B4-BE49-F238E27FC236}">
                <a16:creationId xmlns:a16="http://schemas.microsoft.com/office/drawing/2014/main" id="{F3194064-0B36-43B1-6CE6-AC48CC4315F9}"/>
              </a:ext>
            </a:extLst>
          </p:cNvPr>
          <p:cNvSpPr/>
          <p:nvPr/>
        </p:nvSpPr>
        <p:spPr>
          <a:xfrm>
            <a:off x="1109932" y="2102223"/>
            <a:ext cx="1656185" cy="393104"/>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rgbClr val="0000CC"/>
                </a:solidFill>
                <a:latin typeface="ＭＳ Ｐゴシック" panose="020B0600070205080204" pitchFamily="50" charset="-128"/>
                <a:ea typeface="ＭＳ Ｐゴシック" panose="020B0600070205080204" pitchFamily="50" charset="-128"/>
              </a:rPr>
              <a:t>福祉元年</a:t>
            </a:r>
            <a:endParaRPr lang="ja-JP" altLang="en-US" sz="1600" b="1" dirty="0">
              <a:solidFill>
                <a:schemeClr val="tx1"/>
              </a:solidFill>
              <a:latin typeface="ＭＳ Ｐゴシック" panose="020B0600070205080204" pitchFamily="50" charset="-128"/>
              <a:ea typeface="ＭＳ Ｐゴシック" panose="020B0600070205080204" pitchFamily="50" charset="-128"/>
            </a:endParaRPr>
          </a:p>
        </p:txBody>
      </p:sp>
      <p:sp>
        <p:nvSpPr>
          <p:cNvPr id="26" name="正方形/長方形 25">
            <a:extLst>
              <a:ext uri="{FF2B5EF4-FFF2-40B4-BE49-F238E27FC236}">
                <a16:creationId xmlns:a16="http://schemas.microsoft.com/office/drawing/2014/main" id="{E573D353-9CF9-0D85-2270-2DFC8331E811}"/>
              </a:ext>
            </a:extLst>
          </p:cNvPr>
          <p:cNvSpPr/>
          <p:nvPr/>
        </p:nvSpPr>
        <p:spPr>
          <a:xfrm>
            <a:off x="3840958" y="2192721"/>
            <a:ext cx="2122214" cy="32384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en-US" altLang="ja-JP" sz="1200" b="1" dirty="0">
                <a:solidFill>
                  <a:schemeClr val="tx1"/>
                </a:solidFill>
                <a:latin typeface="ＭＳ Ｐゴシック" panose="020B0600070205080204" pitchFamily="50" charset="-128"/>
                <a:ea typeface="ＭＳ Ｐゴシック" panose="020B0600070205080204" pitchFamily="50" charset="-128"/>
              </a:rPr>
              <a:t>1970</a:t>
            </a:r>
            <a:r>
              <a:rPr lang="ja-JP" altLang="en-US" sz="1200" b="1" dirty="0">
                <a:solidFill>
                  <a:schemeClr val="tx1"/>
                </a:solidFill>
                <a:latin typeface="ＭＳ Ｐゴシック" panose="020B0600070205080204" pitchFamily="50" charset="-128"/>
                <a:ea typeface="ＭＳ Ｐゴシック" panose="020B0600070205080204" pitchFamily="50" charset="-128"/>
              </a:rPr>
              <a:t>　心身障害者対策基本法</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endParaRPr lang="ja-JP" altLang="en-US" sz="1200" b="1" dirty="0">
              <a:latin typeface="ＭＳ Ｐゴシック" panose="020B0600070205080204" pitchFamily="50" charset="-128"/>
              <a:ea typeface="ＭＳ Ｐゴシック" panose="020B0600070205080204" pitchFamily="50" charset="-128"/>
            </a:endParaRPr>
          </a:p>
        </p:txBody>
      </p:sp>
      <p:sp>
        <p:nvSpPr>
          <p:cNvPr id="27" name="正方形/長方形 26">
            <a:extLst>
              <a:ext uri="{FF2B5EF4-FFF2-40B4-BE49-F238E27FC236}">
                <a16:creationId xmlns:a16="http://schemas.microsoft.com/office/drawing/2014/main" id="{B7201166-7365-8275-9B98-78D74A7F21B9}"/>
              </a:ext>
            </a:extLst>
          </p:cNvPr>
          <p:cNvSpPr/>
          <p:nvPr/>
        </p:nvSpPr>
        <p:spPr>
          <a:xfrm>
            <a:off x="27383" y="2503642"/>
            <a:ext cx="1082550" cy="4014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ＭＳ Ｐゴシック" panose="020B0600070205080204" pitchFamily="50" charset="-128"/>
                <a:ea typeface="ＭＳ Ｐゴシック" panose="020B0600070205080204" pitchFamily="50" charset="-128"/>
              </a:rPr>
              <a:t>1980</a:t>
            </a:r>
            <a:r>
              <a:rPr lang="ja-JP" altLang="en-US" sz="1600" b="1" dirty="0">
                <a:solidFill>
                  <a:schemeClr val="tx1"/>
                </a:solidFill>
                <a:latin typeface="ＭＳ Ｐゴシック" panose="020B0600070205080204" pitchFamily="50" charset="-128"/>
                <a:ea typeface="ＭＳ Ｐゴシック" panose="020B0600070205080204" pitchFamily="50" charset="-128"/>
              </a:rPr>
              <a:t>年代</a:t>
            </a:r>
            <a:endParaRPr lang="ja-JP" altLang="en-US" sz="1600" b="1" dirty="0">
              <a:latin typeface="ＭＳ Ｐゴシック" panose="020B0600070205080204" pitchFamily="50" charset="-128"/>
              <a:ea typeface="ＭＳ Ｐゴシック" panose="020B0600070205080204" pitchFamily="50" charset="-128"/>
            </a:endParaRPr>
          </a:p>
        </p:txBody>
      </p:sp>
      <p:sp>
        <p:nvSpPr>
          <p:cNvPr id="28" name="正方形/長方形 27">
            <a:extLst>
              <a:ext uri="{FF2B5EF4-FFF2-40B4-BE49-F238E27FC236}">
                <a16:creationId xmlns:a16="http://schemas.microsoft.com/office/drawing/2014/main" id="{97B53BC3-1D0F-A0DA-123D-C31FFFD0E407}"/>
              </a:ext>
            </a:extLst>
          </p:cNvPr>
          <p:cNvSpPr/>
          <p:nvPr/>
        </p:nvSpPr>
        <p:spPr>
          <a:xfrm>
            <a:off x="1115816" y="2496539"/>
            <a:ext cx="1656184" cy="4014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ＭＳ Ｐゴシック" panose="020B0600070205080204" pitchFamily="50" charset="-128"/>
                <a:ea typeface="ＭＳ Ｐゴシック" panose="020B0600070205080204" pitchFamily="50" charset="-128"/>
              </a:rPr>
              <a:t>1981</a:t>
            </a:r>
            <a:r>
              <a:rPr lang="ja-JP" altLang="en-US" sz="1200" b="1" dirty="0">
                <a:solidFill>
                  <a:schemeClr val="tx1"/>
                </a:solidFill>
                <a:latin typeface="ＭＳ Ｐゴシック" panose="020B0600070205080204" pitchFamily="50" charset="-128"/>
                <a:ea typeface="ＭＳ Ｐゴシック" panose="020B0600070205080204" pitchFamily="50" charset="-128"/>
              </a:rPr>
              <a:t>　国際障害者年</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en-US" altLang="ja-JP" sz="1200" b="1" dirty="0">
                <a:solidFill>
                  <a:schemeClr val="tx1"/>
                </a:solidFill>
                <a:latin typeface="ＭＳ Ｐゴシック" panose="020B0600070205080204" pitchFamily="50" charset="-128"/>
                <a:ea typeface="ＭＳ Ｐゴシック" panose="020B0600070205080204" pitchFamily="50" charset="-128"/>
              </a:rPr>
              <a:t>1989</a:t>
            </a:r>
            <a:r>
              <a:rPr lang="ja-JP" altLang="en-US" sz="1200" b="1" dirty="0">
                <a:solidFill>
                  <a:schemeClr val="tx1"/>
                </a:solidFill>
                <a:latin typeface="ＭＳ Ｐゴシック" panose="020B0600070205080204" pitchFamily="50" charset="-128"/>
                <a:ea typeface="ＭＳ Ｐゴシック" panose="020B0600070205080204" pitchFamily="50" charset="-128"/>
              </a:rPr>
              <a:t>　児童の権利条約</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29" name="正方形/長方形 28">
            <a:extLst>
              <a:ext uri="{FF2B5EF4-FFF2-40B4-BE49-F238E27FC236}">
                <a16:creationId xmlns:a16="http://schemas.microsoft.com/office/drawing/2014/main" id="{666050FF-283F-77C6-709D-0A253ED404DA}"/>
              </a:ext>
            </a:extLst>
          </p:cNvPr>
          <p:cNvSpPr/>
          <p:nvPr/>
        </p:nvSpPr>
        <p:spPr>
          <a:xfrm>
            <a:off x="6948262" y="2488014"/>
            <a:ext cx="2164499" cy="4014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ＭＳ Ｐゴシック" panose="020B0600070205080204" pitchFamily="50" charset="-128"/>
                <a:ea typeface="ＭＳ Ｐゴシック" panose="020B0600070205080204" pitchFamily="50" charset="-128"/>
              </a:rPr>
              <a:t>1987</a:t>
            </a:r>
            <a:r>
              <a:rPr lang="ja-JP" altLang="en-US" sz="1200" b="1" dirty="0">
                <a:solidFill>
                  <a:schemeClr val="tx1"/>
                </a:solidFill>
                <a:latin typeface="ＭＳ Ｐゴシック" panose="020B0600070205080204" pitchFamily="50" charset="-128"/>
                <a:ea typeface="ＭＳ Ｐゴシック" panose="020B0600070205080204" pitchFamily="50" charset="-128"/>
              </a:rPr>
              <a:t>　精神衛生法⇒</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精神保健法</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30" name="正方形/長方形 29">
            <a:extLst>
              <a:ext uri="{FF2B5EF4-FFF2-40B4-BE49-F238E27FC236}">
                <a16:creationId xmlns:a16="http://schemas.microsoft.com/office/drawing/2014/main" id="{538A049A-B2FE-7785-EFE5-9DDA2D09B528}"/>
              </a:ext>
            </a:extLst>
          </p:cNvPr>
          <p:cNvSpPr/>
          <p:nvPr/>
        </p:nvSpPr>
        <p:spPr>
          <a:xfrm>
            <a:off x="29411" y="2894246"/>
            <a:ext cx="1082550" cy="73074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ＭＳ Ｐゴシック" panose="020B0600070205080204" pitchFamily="50" charset="-128"/>
                <a:ea typeface="ＭＳ Ｐゴシック" panose="020B0600070205080204" pitchFamily="50" charset="-128"/>
              </a:rPr>
              <a:t>1990</a:t>
            </a:r>
            <a:r>
              <a:rPr lang="ja-JP" altLang="en-US" sz="1600" b="1" dirty="0">
                <a:solidFill>
                  <a:schemeClr val="tx1"/>
                </a:solidFill>
                <a:latin typeface="ＭＳ Ｐゴシック" panose="020B0600070205080204" pitchFamily="50" charset="-128"/>
                <a:ea typeface="ＭＳ Ｐゴシック" panose="020B0600070205080204" pitchFamily="50" charset="-128"/>
              </a:rPr>
              <a:t>年代</a:t>
            </a:r>
            <a:endParaRPr lang="ja-JP" altLang="en-US" sz="1600" b="1" dirty="0">
              <a:latin typeface="ＭＳ Ｐゴシック" panose="020B0600070205080204" pitchFamily="50" charset="-128"/>
              <a:ea typeface="ＭＳ Ｐゴシック" panose="020B0600070205080204" pitchFamily="50" charset="-128"/>
            </a:endParaRPr>
          </a:p>
        </p:txBody>
      </p:sp>
      <p:sp>
        <p:nvSpPr>
          <p:cNvPr id="31" name="正方形/長方形 30">
            <a:extLst>
              <a:ext uri="{FF2B5EF4-FFF2-40B4-BE49-F238E27FC236}">
                <a16:creationId xmlns:a16="http://schemas.microsoft.com/office/drawing/2014/main" id="{8A54E3E6-46C5-B697-D837-C4899D1C87E7}"/>
              </a:ext>
            </a:extLst>
          </p:cNvPr>
          <p:cNvSpPr/>
          <p:nvPr/>
        </p:nvSpPr>
        <p:spPr>
          <a:xfrm>
            <a:off x="1109933" y="2889032"/>
            <a:ext cx="1656184" cy="73595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highlight>
                  <a:srgbClr val="FFFF00"/>
                </a:highlight>
                <a:latin typeface="ＭＳ Ｐゴシック" panose="020B0600070205080204" pitchFamily="50" charset="-128"/>
                <a:ea typeface="ＭＳ Ｐゴシック" panose="020B0600070205080204" pitchFamily="50" charset="-128"/>
              </a:rPr>
              <a:t>1990</a:t>
            </a:r>
            <a:r>
              <a:rPr lang="ja-JP" altLang="en-US" sz="1200" b="1" dirty="0">
                <a:solidFill>
                  <a:schemeClr val="tx1"/>
                </a:solidFill>
                <a:highlight>
                  <a:srgbClr val="FFFF00"/>
                </a:highlight>
                <a:latin typeface="ＭＳ Ｐゴシック" panose="020B0600070205080204" pitchFamily="50" charset="-128"/>
                <a:ea typeface="ＭＳ Ｐゴシック" panose="020B0600070205080204" pitchFamily="50" charset="-128"/>
              </a:rPr>
              <a:t>　福祉</a:t>
            </a:r>
            <a:r>
              <a:rPr lang="en-US" altLang="ja-JP" sz="1200" b="1" dirty="0">
                <a:solidFill>
                  <a:schemeClr val="tx1"/>
                </a:solidFill>
                <a:highlight>
                  <a:srgbClr val="FFFF00"/>
                </a:highlight>
                <a:latin typeface="ＭＳ Ｐゴシック" panose="020B0600070205080204" pitchFamily="50" charset="-128"/>
                <a:ea typeface="ＭＳ Ｐゴシック" panose="020B0600070205080204" pitchFamily="50" charset="-128"/>
              </a:rPr>
              <a:t>8</a:t>
            </a:r>
            <a:r>
              <a:rPr lang="ja-JP" altLang="en-US" sz="1200" b="1" dirty="0">
                <a:solidFill>
                  <a:schemeClr val="tx1"/>
                </a:solidFill>
                <a:highlight>
                  <a:srgbClr val="FFFF00"/>
                </a:highlight>
                <a:latin typeface="ＭＳ Ｐゴシック" panose="020B0600070205080204" pitchFamily="50" charset="-128"/>
                <a:ea typeface="ＭＳ Ｐゴシック" panose="020B0600070205080204" pitchFamily="50" charset="-128"/>
              </a:rPr>
              <a:t>法改正</a:t>
            </a:r>
            <a:endParaRPr lang="en-US" altLang="ja-JP" sz="1200" b="1" dirty="0">
              <a:solidFill>
                <a:schemeClr val="tx1"/>
              </a:solidFill>
              <a:highlight>
                <a:srgbClr val="FFFF00"/>
              </a:highlight>
              <a:latin typeface="ＭＳ Ｐゴシック" panose="020B0600070205080204" pitchFamily="50" charset="-128"/>
              <a:ea typeface="ＭＳ Ｐゴシック" panose="020B0600070205080204" pitchFamily="50" charset="-128"/>
            </a:endParaRPr>
          </a:p>
          <a:p>
            <a:r>
              <a:rPr lang="en-US" altLang="ja-JP" sz="1200" b="1" dirty="0">
                <a:solidFill>
                  <a:schemeClr val="tx1"/>
                </a:solidFill>
                <a:latin typeface="ＭＳ Ｐゴシック" panose="020B0600070205080204" pitchFamily="50" charset="-128"/>
                <a:ea typeface="ＭＳ Ｐゴシック" panose="020B0600070205080204" pitchFamily="50" charset="-128"/>
              </a:rPr>
              <a:t>1995</a:t>
            </a:r>
            <a:r>
              <a:rPr lang="ja-JP" altLang="en-US" sz="1200" b="1" dirty="0">
                <a:solidFill>
                  <a:schemeClr val="tx1"/>
                </a:solidFill>
                <a:latin typeface="ＭＳ Ｐゴシック" panose="020B0600070205080204" pitchFamily="50" charset="-128"/>
                <a:ea typeface="ＭＳ Ｐゴシック" panose="020B0600070205080204" pitchFamily="50" charset="-128"/>
              </a:rPr>
              <a:t>　障害者プラン</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ノーマライゼーション</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a:t>
            </a:r>
            <a:r>
              <a:rPr lang="en-US" altLang="ja-JP" sz="1200" b="1" dirty="0">
                <a:solidFill>
                  <a:schemeClr val="tx1"/>
                </a:solidFill>
                <a:latin typeface="ＭＳ Ｐゴシック" panose="020B0600070205080204" pitchFamily="50" charset="-128"/>
                <a:ea typeface="ＭＳ Ｐゴシック" panose="020B0600070205080204" pitchFamily="50" charset="-128"/>
              </a:rPr>
              <a:t>7</a:t>
            </a:r>
            <a:r>
              <a:rPr lang="ja-JP" altLang="en-US" sz="1200" b="1" dirty="0">
                <a:solidFill>
                  <a:schemeClr val="tx1"/>
                </a:solidFill>
                <a:latin typeface="ＭＳ Ｐゴシック" panose="020B0600070205080204" pitchFamily="50" charset="-128"/>
                <a:ea typeface="ＭＳ Ｐゴシック" panose="020B0600070205080204" pitchFamily="50" charset="-128"/>
              </a:rPr>
              <a:t>か年計画</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32" name="正方形/長方形 31">
            <a:extLst>
              <a:ext uri="{FF2B5EF4-FFF2-40B4-BE49-F238E27FC236}">
                <a16:creationId xmlns:a16="http://schemas.microsoft.com/office/drawing/2014/main" id="{DB1AAD4F-AA6F-C31D-5F21-50303008F8EB}"/>
              </a:ext>
            </a:extLst>
          </p:cNvPr>
          <p:cNvSpPr/>
          <p:nvPr/>
        </p:nvSpPr>
        <p:spPr>
          <a:xfrm>
            <a:off x="2765101" y="2904043"/>
            <a:ext cx="6347660" cy="720946"/>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ＭＳ Ｐゴシック" panose="020B0600070205080204" pitchFamily="50" charset="-128"/>
                <a:ea typeface="ＭＳ Ｐゴシック" panose="020B0600070205080204" pitchFamily="50" charset="-128"/>
              </a:rPr>
              <a:t>　　　　　　　　　　　　　</a:t>
            </a:r>
            <a:r>
              <a:rPr lang="en-US" altLang="ja-JP" sz="1200" b="1" dirty="0">
                <a:solidFill>
                  <a:schemeClr val="tx1"/>
                </a:solidFill>
                <a:latin typeface="ＭＳ Ｐゴシック" panose="020B0600070205080204" pitchFamily="50" charset="-128"/>
                <a:ea typeface="ＭＳ Ｐゴシック" panose="020B0600070205080204" pitchFamily="50" charset="-128"/>
              </a:rPr>
              <a:t>1993</a:t>
            </a:r>
            <a:r>
              <a:rPr lang="ja-JP" altLang="en-US" sz="1200" b="1" dirty="0">
                <a:solidFill>
                  <a:schemeClr val="tx1"/>
                </a:solidFill>
                <a:latin typeface="ＭＳ Ｐゴシック" panose="020B0600070205080204" pitchFamily="50" charset="-128"/>
                <a:ea typeface="ＭＳ Ｐゴシック" panose="020B0600070205080204" pitchFamily="50" charset="-128"/>
              </a:rPr>
              <a:t>　</a:t>
            </a:r>
            <a:r>
              <a:rPr lang="ja-JP" altLang="en-US" sz="1600" b="1" dirty="0">
                <a:solidFill>
                  <a:schemeClr val="tx1"/>
                </a:solidFill>
                <a:latin typeface="ＭＳ Ｐゴシック" panose="020B0600070205080204" pitchFamily="50" charset="-128"/>
                <a:ea typeface="ＭＳ Ｐゴシック" panose="020B0600070205080204" pitchFamily="50" charset="-128"/>
              </a:rPr>
              <a:t>障害者基本法</a:t>
            </a:r>
            <a:endParaRPr lang="en-US" altLang="ja-JP" sz="16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600" b="1" dirty="0">
                <a:solidFill>
                  <a:schemeClr val="tx1"/>
                </a:solidFill>
                <a:latin typeface="ＭＳ Ｐゴシック" panose="020B0600070205080204" pitchFamily="50" charset="-128"/>
                <a:ea typeface="ＭＳ Ｐゴシック" panose="020B0600070205080204" pitchFamily="50" charset="-128"/>
              </a:rPr>
              <a:t>　　　　　　　　</a:t>
            </a:r>
            <a:r>
              <a:rPr lang="ja-JP" altLang="en-US" sz="1200" b="1" dirty="0">
                <a:solidFill>
                  <a:schemeClr val="tx1"/>
                </a:solidFill>
                <a:latin typeface="ＭＳ Ｐゴシック" panose="020B0600070205080204" pitchFamily="50" charset="-128"/>
                <a:ea typeface="ＭＳ Ｐゴシック" panose="020B0600070205080204" pitchFamily="50" charset="-128"/>
              </a:rPr>
              <a:t>　　</a:t>
            </a:r>
            <a:r>
              <a:rPr lang="en-US" altLang="ja-JP" sz="1200" b="1" dirty="0">
                <a:solidFill>
                  <a:schemeClr val="tx1"/>
                </a:solidFill>
                <a:latin typeface="ＭＳ Ｐゴシック" panose="020B0600070205080204" pitchFamily="50" charset="-128"/>
                <a:ea typeface="ＭＳ Ｐゴシック" panose="020B0600070205080204" pitchFamily="50" charset="-128"/>
              </a:rPr>
              <a:t>1998</a:t>
            </a:r>
            <a:r>
              <a:rPr lang="ja-JP" altLang="en-US" sz="1200" b="1" dirty="0">
                <a:solidFill>
                  <a:schemeClr val="tx1"/>
                </a:solidFill>
                <a:latin typeface="ＭＳ Ｐゴシック" panose="020B0600070205080204" pitchFamily="50" charset="-128"/>
                <a:ea typeface="ＭＳ Ｐゴシック" panose="020B0600070205080204" pitchFamily="50" charset="-128"/>
              </a:rPr>
              <a:t>　精神薄弱者福祉法⇒知的障害者福祉法</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33" name="正方形/長方形 32">
            <a:extLst>
              <a:ext uri="{FF2B5EF4-FFF2-40B4-BE49-F238E27FC236}">
                <a16:creationId xmlns:a16="http://schemas.microsoft.com/office/drawing/2014/main" id="{BD148C39-948D-35F7-3496-6CB59EDC5331}"/>
              </a:ext>
            </a:extLst>
          </p:cNvPr>
          <p:cNvSpPr/>
          <p:nvPr/>
        </p:nvSpPr>
        <p:spPr>
          <a:xfrm>
            <a:off x="26567" y="3624989"/>
            <a:ext cx="1085393" cy="70109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ＭＳ Ｐゴシック" panose="020B0600070205080204" pitchFamily="50" charset="-128"/>
                <a:ea typeface="ＭＳ Ｐゴシック" panose="020B0600070205080204" pitchFamily="50" charset="-128"/>
              </a:rPr>
              <a:t>2000</a:t>
            </a:r>
            <a:r>
              <a:rPr lang="ja-JP" altLang="en-US" sz="1600" b="1" dirty="0">
                <a:solidFill>
                  <a:schemeClr val="tx1"/>
                </a:solidFill>
                <a:latin typeface="ＭＳ Ｐゴシック" panose="020B0600070205080204" pitchFamily="50" charset="-128"/>
                <a:ea typeface="ＭＳ Ｐゴシック" panose="020B0600070205080204" pitchFamily="50" charset="-128"/>
              </a:rPr>
              <a:t>年代</a:t>
            </a:r>
            <a:endParaRPr lang="ja-JP" altLang="en-US" sz="1600" b="1" dirty="0">
              <a:latin typeface="ＭＳ Ｐゴシック" panose="020B0600070205080204" pitchFamily="50" charset="-128"/>
              <a:ea typeface="ＭＳ Ｐゴシック" panose="020B0600070205080204" pitchFamily="50" charset="-128"/>
            </a:endParaRPr>
          </a:p>
        </p:txBody>
      </p:sp>
      <p:sp>
        <p:nvSpPr>
          <p:cNvPr id="34" name="正方形/長方形 33">
            <a:extLst>
              <a:ext uri="{FF2B5EF4-FFF2-40B4-BE49-F238E27FC236}">
                <a16:creationId xmlns:a16="http://schemas.microsoft.com/office/drawing/2014/main" id="{A326F2D3-83B0-336C-F91E-16E37FC9AD86}"/>
              </a:ext>
            </a:extLst>
          </p:cNvPr>
          <p:cNvSpPr/>
          <p:nvPr/>
        </p:nvSpPr>
        <p:spPr>
          <a:xfrm>
            <a:off x="1117643" y="3632286"/>
            <a:ext cx="1656184" cy="69380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ＭＳ Ｐゴシック" panose="020B0600070205080204" pitchFamily="50" charset="-128"/>
                <a:ea typeface="ＭＳ Ｐゴシック" panose="020B0600070205080204" pitchFamily="50" charset="-128"/>
              </a:rPr>
              <a:t>2000</a:t>
            </a:r>
            <a:r>
              <a:rPr lang="ja-JP" altLang="en-US" sz="1200" b="1" dirty="0">
                <a:solidFill>
                  <a:schemeClr val="tx1"/>
                </a:solidFill>
                <a:latin typeface="ＭＳ Ｐゴシック" panose="020B0600070205080204" pitchFamily="50" charset="-128"/>
                <a:ea typeface="ＭＳ Ｐゴシック" panose="020B0600070205080204" pitchFamily="50" charset="-128"/>
              </a:rPr>
              <a:t>　社会福祉法</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介護保険制度</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35" name="正方形/長方形 34">
            <a:extLst>
              <a:ext uri="{FF2B5EF4-FFF2-40B4-BE49-F238E27FC236}">
                <a16:creationId xmlns:a16="http://schemas.microsoft.com/office/drawing/2014/main" id="{E083A08A-E505-E901-6663-E6C55795DA6B}"/>
              </a:ext>
            </a:extLst>
          </p:cNvPr>
          <p:cNvSpPr/>
          <p:nvPr/>
        </p:nvSpPr>
        <p:spPr>
          <a:xfrm>
            <a:off x="2750906" y="3636155"/>
            <a:ext cx="4197356" cy="4014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ＭＳ Ｐゴシック" panose="020B0600070205080204" pitchFamily="50" charset="-128"/>
                <a:ea typeface="ＭＳ Ｐゴシック" panose="020B0600070205080204" pitchFamily="50" charset="-128"/>
              </a:rPr>
              <a:t>2003</a:t>
            </a:r>
            <a:r>
              <a:rPr lang="ja-JP" altLang="en-US" sz="1200" b="1" dirty="0">
                <a:solidFill>
                  <a:schemeClr val="tx1"/>
                </a:solidFill>
                <a:latin typeface="ＭＳ Ｐゴシック" panose="020B0600070205080204" pitchFamily="50" charset="-128"/>
                <a:ea typeface="ＭＳ Ｐゴシック" panose="020B0600070205080204" pitchFamily="50" charset="-128"/>
              </a:rPr>
              <a:t>　支援費制度</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36" name="正方形/長方形 35">
            <a:extLst>
              <a:ext uri="{FF2B5EF4-FFF2-40B4-BE49-F238E27FC236}">
                <a16:creationId xmlns:a16="http://schemas.microsoft.com/office/drawing/2014/main" id="{E717127A-82EB-ABF7-3D90-F31C1D30644E}"/>
              </a:ext>
            </a:extLst>
          </p:cNvPr>
          <p:cNvSpPr/>
          <p:nvPr/>
        </p:nvSpPr>
        <p:spPr>
          <a:xfrm>
            <a:off x="6876256" y="3639599"/>
            <a:ext cx="2236504" cy="69175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ＭＳ Ｐゴシック" panose="020B0600070205080204" pitchFamily="50" charset="-128"/>
                <a:ea typeface="ＭＳ Ｐゴシック" panose="020B0600070205080204" pitchFamily="50" charset="-128"/>
              </a:rPr>
              <a:t>2001</a:t>
            </a:r>
            <a:r>
              <a:rPr lang="ja-JP" altLang="en-US" sz="1200" b="1" dirty="0">
                <a:solidFill>
                  <a:schemeClr val="tx1"/>
                </a:solidFill>
                <a:latin typeface="ＭＳ Ｐゴシック" panose="020B0600070205080204" pitchFamily="50" charset="-128"/>
                <a:ea typeface="ＭＳ Ｐゴシック" panose="020B0600070205080204" pitchFamily="50" charset="-128"/>
              </a:rPr>
              <a:t>　特別支援学校へ変更</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en-US" altLang="ja-JP" sz="1200" b="1" dirty="0">
                <a:solidFill>
                  <a:schemeClr val="tx1"/>
                </a:solidFill>
                <a:latin typeface="ＭＳ Ｐゴシック" panose="020B0600070205080204" pitchFamily="50" charset="-128"/>
                <a:ea typeface="ＭＳ Ｐゴシック" panose="020B0600070205080204" pitchFamily="50" charset="-128"/>
              </a:rPr>
              <a:t>2004</a:t>
            </a:r>
            <a:r>
              <a:rPr lang="ja-JP" altLang="en-US" sz="1200" b="1" dirty="0">
                <a:solidFill>
                  <a:schemeClr val="tx1"/>
                </a:solidFill>
                <a:latin typeface="ＭＳ Ｐゴシック" panose="020B0600070205080204" pitchFamily="50" charset="-128"/>
                <a:ea typeface="ＭＳ Ｐゴシック" panose="020B0600070205080204" pitchFamily="50" charset="-128"/>
              </a:rPr>
              <a:t>　発達障害者支援法</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37" name="正方形/長方形 36">
            <a:extLst>
              <a:ext uri="{FF2B5EF4-FFF2-40B4-BE49-F238E27FC236}">
                <a16:creationId xmlns:a16="http://schemas.microsoft.com/office/drawing/2014/main" id="{4DE83098-5B6B-2879-BAFB-5535F2B18F3F}"/>
              </a:ext>
            </a:extLst>
          </p:cNvPr>
          <p:cNvSpPr/>
          <p:nvPr/>
        </p:nvSpPr>
        <p:spPr>
          <a:xfrm>
            <a:off x="2754759" y="3932984"/>
            <a:ext cx="4137530" cy="393104"/>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2006</a:t>
            </a:r>
            <a:r>
              <a:rPr lang="ja-JP" altLang="en-US" sz="1400" b="1" dirty="0">
                <a:solidFill>
                  <a:schemeClr val="tx1"/>
                </a:solidFill>
                <a:latin typeface="ＭＳ Ｐゴシック" panose="020B0600070205080204" pitchFamily="50" charset="-128"/>
                <a:ea typeface="ＭＳ Ｐゴシック" panose="020B0600070205080204" pitchFamily="50" charset="-128"/>
              </a:rPr>
              <a:t>　　障害者自立支援法</a:t>
            </a:r>
            <a:endParaRPr lang="ja-JP" altLang="en-US" sz="1600" b="1" dirty="0">
              <a:solidFill>
                <a:schemeClr val="tx1"/>
              </a:solidFill>
              <a:latin typeface="ＭＳ Ｐゴシック" panose="020B0600070205080204" pitchFamily="50" charset="-128"/>
              <a:ea typeface="ＭＳ Ｐゴシック" panose="020B0600070205080204" pitchFamily="50" charset="-128"/>
            </a:endParaRPr>
          </a:p>
        </p:txBody>
      </p:sp>
      <p:sp>
        <p:nvSpPr>
          <p:cNvPr id="38" name="正方形/長方形 37">
            <a:extLst>
              <a:ext uri="{FF2B5EF4-FFF2-40B4-BE49-F238E27FC236}">
                <a16:creationId xmlns:a16="http://schemas.microsoft.com/office/drawing/2014/main" id="{CF4139C9-3079-3699-99FE-645C48127C15}"/>
              </a:ext>
            </a:extLst>
          </p:cNvPr>
          <p:cNvSpPr/>
          <p:nvPr/>
        </p:nvSpPr>
        <p:spPr>
          <a:xfrm>
            <a:off x="26566" y="4317346"/>
            <a:ext cx="1079711" cy="101370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ＭＳ Ｐゴシック" panose="020B0600070205080204" pitchFamily="50" charset="-128"/>
                <a:ea typeface="ＭＳ Ｐゴシック" panose="020B0600070205080204" pitchFamily="50" charset="-128"/>
              </a:rPr>
              <a:t>2010</a:t>
            </a:r>
            <a:r>
              <a:rPr lang="ja-JP" altLang="en-US" sz="1600" b="1" dirty="0">
                <a:solidFill>
                  <a:schemeClr val="tx1"/>
                </a:solidFill>
                <a:latin typeface="ＭＳ Ｐゴシック" panose="020B0600070205080204" pitchFamily="50" charset="-128"/>
                <a:ea typeface="ＭＳ Ｐゴシック" panose="020B0600070205080204" pitchFamily="50" charset="-128"/>
              </a:rPr>
              <a:t>年代</a:t>
            </a:r>
            <a:endParaRPr lang="ja-JP" altLang="en-US" sz="1600" b="1" dirty="0">
              <a:latin typeface="ＭＳ Ｐゴシック" panose="020B0600070205080204" pitchFamily="50" charset="-128"/>
              <a:ea typeface="ＭＳ Ｐゴシック" panose="020B0600070205080204" pitchFamily="50" charset="-128"/>
            </a:endParaRPr>
          </a:p>
        </p:txBody>
      </p:sp>
      <p:sp>
        <p:nvSpPr>
          <p:cNvPr id="39" name="正方形/長方形 38">
            <a:extLst>
              <a:ext uri="{FF2B5EF4-FFF2-40B4-BE49-F238E27FC236}">
                <a16:creationId xmlns:a16="http://schemas.microsoft.com/office/drawing/2014/main" id="{D76933EB-E684-E29A-D4EB-B6FB20F64480}"/>
              </a:ext>
            </a:extLst>
          </p:cNvPr>
          <p:cNvSpPr/>
          <p:nvPr/>
        </p:nvSpPr>
        <p:spPr>
          <a:xfrm>
            <a:off x="1101610" y="4310242"/>
            <a:ext cx="1656184" cy="10137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ＭＳ Ｐゴシック" panose="020B0600070205080204" pitchFamily="50" charset="-128"/>
                <a:ea typeface="ＭＳ Ｐゴシック" panose="020B0600070205080204" pitchFamily="50" charset="-128"/>
              </a:rPr>
              <a:t>2014</a:t>
            </a:r>
            <a:r>
              <a:rPr lang="ja-JP" altLang="en-US" sz="1200" b="1" dirty="0">
                <a:solidFill>
                  <a:schemeClr val="tx1"/>
                </a:solidFill>
                <a:latin typeface="ＭＳ Ｐゴシック" panose="020B0600070205080204" pitchFamily="50" charset="-128"/>
                <a:ea typeface="ＭＳ Ｐゴシック" panose="020B0600070205080204" pitchFamily="50" charset="-128"/>
              </a:rPr>
              <a:t>　障害者権利条約</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批准</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41" name="正方形/長方形 40">
            <a:extLst>
              <a:ext uri="{FF2B5EF4-FFF2-40B4-BE49-F238E27FC236}">
                <a16:creationId xmlns:a16="http://schemas.microsoft.com/office/drawing/2014/main" id="{2280FDF7-7574-3081-C92D-2AB53B030203}"/>
              </a:ext>
            </a:extLst>
          </p:cNvPr>
          <p:cNvSpPr/>
          <p:nvPr/>
        </p:nvSpPr>
        <p:spPr>
          <a:xfrm>
            <a:off x="21907" y="5331048"/>
            <a:ext cx="1078694" cy="139042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ＭＳ Ｐゴシック" panose="020B0600070205080204" pitchFamily="50" charset="-128"/>
                <a:ea typeface="ＭＳ Ｐゴシック" panose="020B0600070205080204" pitchFamily="50" charset="-128"/>
              </a:rPr>
              <a:t>2020</a:t>
            </a:r>
            <a:r>
              <a:rPr lang="ja-JP" altLang="en-US" sz="1600" b="1" dirty="0">
                <a:solidFill>
                  <a:schemeClr val="tx1"/>
                </a:solidFill>
                <a:latin typeface="ＭＳ Ｐゴシック" panose="020B0600070205080204" pitchFamily="50" charset="-128"/>
                <a:ea typeface="ＭＳ Ｐゴシック" panose="020B0600070205080204" pitchFamily="50" charset="-128"/>
              </a:rPr>
              <a:t>年代</a:t>
            </a:r>
            <a:endParaRPr lang="ja-JP" altLang="en-US" sz="1600" b="1" dirty="0">
              <a:latin typeface="ＭＳ Ｐゴシック" panose="020B0600070205080204" pitchFamily="50" charset="-128"/>
              <a:ea typeface="ＭＳ Ｐゴシック" panose="020B0600070205080204" pitchFamily="50" charset="-128"/>
            </a:endParaRPr>
          </a:p>
        </p:txBody>
      </p:sp>
      <p:sp>
        <p:nvSpPr>
          <p:cNvPr id="44" name="正方形/長方形 43">
            <a:extLst>
              <a:ext uri="{FF2B5EF4-FFF2-40B4-BE49-F238E27FC236}">
                <a16:creationId xmlns:a16="http://schemas.microsoft.com/office/drawing/2014/main" id="{06D9B368-8C3E-04A1-4A1B-EB94571DEAFA}"/>
              </a:ext>
            </a:extLst>
          </p:cNvPr>
          <p:cNvSpPr/>
          <p:nvPr/>
        </p:nvSpPr>
        <p:spPr>
          <a:xfrm>
            <a:off x="40975" y="2844670"/>
            <a:ext cx="773834" cy="26294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highlight>
                  <a:srgbClr val="FFFF00"/>
                </a:highlight>
                <a:latin typeface="ＭＳ Ｐゴシック" panose="020B0600070205080204" pitchFamily="50" charset="-128"/>
                <a:ea typeface="ＭＳ Ｐゴシック" panose="020B0600070205080204" pitchFamily="50" charset="-128"/>
              </a:rPr>
              <a:t>平成</a:t>
            </a:r>
          </a:p>
        </p:txBody>
      </p:sp>
      <p:sp>
        <p:nvSpPr>
          <p:cNvPr id="45" name="正方形/長方形 44">
            <a:extLst>
              <a:ext uri="{FF2B5EF4-FFF2-40B4-BE49-F238E27FC236}">
                <a16:creationId xmlns:a16="http://schemas.microsoft.com/office/drawing/2014/main" id="{A1426C45-0C7A-00AE-B9E8-94EC15023974}"/>
              </a:ext>
            </a:extLst>
          </p:cNvPr>
          <p:cNvSpPr/>
          <p:nvPr/>
        </p:nvSpPr>
        <p:spPr>
          <a:xfrm>
            <a:off x="39557" y="5159807"/>
            <a:ext cx="773834" cy="26294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highlight>
                  <a:srgbClr val="FFFF00"/>
                </a:highlight>
                <a:latin typeface="ＭＳ Ｐゴシック" panose="020B0600070205080204" pitchFamily="50" charset="-128"/>
                <a:ea typeface="ＭＳ Ｐゴシック" panose="020B0600070205080204" pitchFamily="50" charset="-128"/>
              </a:rPr>
              <a:t>令和</a:t>
            </a:r>
          </a:p>
        </p:txBody>
      </p:sp>
      <p:sp>
        <p:nvSpPr>
          <p:cNvPr id="46" name="正方形/長方形 45">
            <a:extLst>
              <a:ext uri="{FF2B5EF4-FFF2-40B4-BE49-F238E27FC236}">
                <a16:creationId xmlns:a16="http://schemas.microsoft.com/office/drawing/2014/main" id="{97681D65-1878-EE83-08A2-852668FABA46}"/>
              </a:ext>
            </a:extLst>
          </p:cNvPr>
          <p:cNvSpPr/>
          <p:nvPr/>
        </p:nvSpPr>
        <p:spPr>
          <a:xfrm>
            <a:off x="2757794" y="4324040"/>
            <a:ext cx="6358002" cy="999904"/>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2010</a:t>
            </a:r>
            <a:r>
              <a:rPr lang="ja-JP" altLang="en-US" sz="1400" b="1" dirty="0">
                <a:solidFill>
                  <a:schemeClr val="tx1"/>
                </a:solidFill>
                <a:latin typeface="ＭＳ Ｐゴシック" panose="020B0600070205080204" pitchFamily="50" charset="-128"/>
                <a:ea typeface="ＭＳ Ｐゴシック" panose="020B0600070205080204" pitchFamily="50" charset="-128"/>
              </a:rPr>
              <a:t>　障害者自立支援法改正　　　　</a:t>
            </a:r>
            <a:r>
              <a:rPr lang="en-US" altLang="ja-JP" sz="1200" b="1" dirty="0">
                <a:solidFill>
                  <a:schemeClr val="tx1"/>
                </a:solidFill>
                <a:latin typeface="ＭＳ Ｐゴシック" panose="020B0600070205080204" pitchFamily="50" charset="-128"/>
                <a:ea typeface="ＭＳ Ｐゴシック" panose="020B0600070205080204" pitchFamily="50" charset="-128"/>
              </a:rPr>
              <a:t>2011</a:t>
            </a:r>
            <a:r>
              <a:rPr lang="ja-JP" altLang="en-US" sz="1200" b="1" dirty="0">
                <a:solidFill>
                  <a:schemeClr val="tx1"/>
                </a:solidFill>
                <a:latin typeface="ＭＳ Ｐゴシック" panose="020B0600070205080204" pitchFamily="50" charset="-128"/>
                <a:ea typeface="ＭＳ Ｐゴシック" panose="020B0600070205080204" pitchFamily="50" charset="-128"/>
              </a:rPr>
              <a:t>　障害者虐待防止法　</a:t>
            </a:r>
            <a:r>
              <a:rPr lang="en-US" altLang="ja-JP" sz="1200" b="1" dirty="0">
                <a:solidFill>
                  <a:schemeClr val="tx1"/>
                </a:solidFill>
                <a:latin typeface="ＭＳ Ｐゴシック" panose="020B0600070205080204" pitchFamily="50" charset="-128"/>
                <a:ea typeface="ＭＳ Ｐゴシック" panose="020B0600070205080204" pitchFamily="50" charset="-128"/>
              </a:rPr>
              <a:t>2013</a:t>
            </a:r>
            <a:r>
              <a:rPr lang="ja-JP" altLang="en-US" sz="1200" b="1" dirty="0">
                <a:solidFill>
                  <a:schemeClr val="tx1"/>
                </a:solidFill>
                <a:latin typeface="ＭＳ Ｐゴシック" panose="020B0600070205080204" pitchFamily="50" charset="-128"/>
                <a:ea typeface="ＭＳ Ｐゴシック" panose="020B0600070205080204" pitchFamily="50" charset="-128"/>
              </a:rPr>
              <a:t>障害者差別解消法</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en-US" altLang="ja-JP" sz="1400" b="1" dirty="0">
                <a:solidFill>
                  <a:schemeClr val="tx1"/>
                </a:solidFill>
                <a:latin typeface="ＭＳ Ｐゴシック" panose="020B0600070205080204" pitchFamily="50" charset="-128"/>
                <a:ea typeface="ＭＳ Ｐゴシック" panose="020B0600070205080204" pitchFamily="50" charset="-128"/>
              </a:rPr>
              <a:t>2012</a:t>
            </a:r>
            <a:r>
              <a:rPr lang="ja-JP" altLang="en-US" sz="1400" b="1" dirty="0">
                <a:solidFill>
                  <a:schemeClr val="tx1"/>
                </a:solidFill>
                <a:latin typeface="ＭＳ Ｐゴシック" panose="020B0600070205080204" pitchFamily="50" charset="-128"/>
                <a:ea typeface="ＭＳ Ｐゴシック" panose="020B0600070205080204" pitchFamily="50" charset="-128"/>
              </a:rPr>
              <a:t>　障害者総合支援法　　　　　　　</a:t>
            </a:r>
            <a:r>
              <a:rPr lang="en-US" altLang="ja-JP" sz="1200" b="1" dirty="0">
                <a:solidFill>
                  <a:schemeClr val="tx1"/>
                </a:solidFill>
                <a:latin typeface="ＭＳ Ｐゴシック" panose="020B0600070205080204" pitchFamily="50" charset="-128"/>
                <a:ea typeface="ＭＳ Ｐゴシック" panose="020B0600070205080204" pitchFamily="50" charset="-128"/>
              </a:rPr>
              <a:t>2014</a:t>
            </a:r>
            <a:r>
              <a:rPr lang="ja-JP" altLang="en-US" sz="1200" b="1" dirty="0">
                <a:solidFill>
                  <a:schemeClr val="tx1"/>
                </a:solidFill>
                <a:latin typeface="ＭＳ Ｐゴシック" panose="020B0600070205080204" pitchFamily="50" charset="-128"/>
                <a:ea typeface="ＭＳ Ｐゴシック" panose="020B0600070205080204" pitchFamily="50" charset="-128"/>
              </a:rPr>
              <a:t>　障害者優先調達法</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47" name="楕円 46">
            <a:extLst>
              <a:ext uri="{FF2B5EF4-FFF2-40B4-BE49-F238E27FC236}">
                <a16:creationId xmlns:a16="http://schemas.microsoft.com/office/drawing/2014/main" id="{18226360-811D-C012-A646-9E6CC920ED71}"/>
              </a:ext>
            </a:extLst>
          </p:cNvPr>
          <p:cNvSpPr/>
          <p:nvPr/>
        </p:nvSpPr>
        <p:spPr>
          <a:xfrm>
            <a:off x="2074739" y="2111955"/>
            <a:ext cx="1775754" cy="341989"/>
          </a:xfrm>
          <a:prstGeom prst="ellipse">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t>養護学校義務化</a:t>
            </a:r>
          </a:p>
        </p:txBody>
      </p:sp>
      <p:sp>
        <p:nvSpPr>
          <p:cNvPr id="48" name="正方形/長方形 47">
            <a:extLst>
              <a:ext uri="{FF2B5EF4-FFF2-40B4-BE49-F238E27FC236}">
                <a16:creationId xmlns:a16="http://schemas.microsoft.com/office/drawing/2014/main" id="{A775283D-0BC9-4431-E3A1-CD12B7B88AAF}"/>
              </a:ext>
            </a:extLst>
          </p:cNvPr>
          <p:cNvSpPr/>
          <p:nvPr/>
        </p:nvSpPr>
        <p:spPr>
          <a:xfrm>
            <a:off x="2757794" y="5323942"/>
            <a:ext cx="6354966" cy="549657"/>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2024</a:t>
            </a:r>
            <a:r>
              <a:rPr lang="ja-JP" altLang="en-US" sz="1400" b="1" dirty="0">
                <a:solidFill>
                  <a:schemeClr val="tx1"/>
                </a:solidFill>
                <a:latin typeface="ＭＳ Ｐゴシック" panose="020B0600070205080204" pitchFamily="50" charset="-128"/>
                <a:ea typeface="ＭＳ Ｐゴシック" panose="020B0600070205080204" pitchFamily="50" charset="-128"/>
              </a:rPr>
              <a:t>　　障害者総合支援法改正　　</a:t>
            </a:r>
            <a:r>
              <a:rPr lang="en-US" altLang="ja-JP" sz="1200" b="1" dirty="0">
                <a:solidFill>
                  <a:schemeClr val="tx1"/>
                </a:solidFill>
                <a:latin typeface="ＭＳ Ｐゴシック" panose="020B0600070205080204" pitchFamily="50" charset="-128"/>
                <a:ea typeface="ＭＳ Ｐゴシック" panose="020B0600070205080204" pitchFamily="50" charset="-128"/>
              </a:rPr>
              <a:t>GH</a:t>
            </a:r>
            <a:r>
              <a:rPr lang="ja-JP" altLang="en-US" sz="1200" b="1" dirty="0">
                <a:solidFill>
                  <a:schemeClr val="tx1"/>
                </a:solidFill>
                <a:latin typeface="ＭＳ Ｐゴシック" panose="020B0600070205080204" pitchFamily="50" charset="-128"/>
                <a:ea typeface="ＭＳ Ｐゴシック" panose="020B0600070205080204" pitchFamily="50" charset="-128"/>
              </a:rPr>
              <a:t>の見直し　　支援体制の見直し　　虐待防止の強化</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ＩＣＴ　ロボット等の導入支援</a:t>
            </a:r>
          </a:p>
        </p:txBody>
      </p:sp>
      <p:sp>
        <p:nvSpPr>
          <p:cNvPr id="49" name="正方形/長方形 48">
            <a:extLst>
              <a:ext uri="{FF2B5EF4-FFF2-40B4-BE49-F238E27FC236}">
                <a16:creationId xmlns:a16="http://schemas.microsoft.com/office/drawing/2014/main" id="{CCF70BFD-6C26-C5EA-12CD-DE093E1C23B4}"/>
              </a:ext>
            </a:extLst>
          </p:cNvPr>
          <p:cNvSpPr/>
          <p:nvPr/>
        </p:nvSpPr>
        <p:spPr>
          <a:xfrm>
            <a:off x="2757794" y="5873598"/>
            <a:ext cx="6354966" cy="84787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ＭＳ Ｐゴシック" panose="020B0600070205080204" pitchFamily="50" charset="-128"/>
                <a:ea typeface="ＭＳ Ｐゴシック" panose="020B0600070205080204" pitchFamily="50" charset="-128"/>
              </a:rPr>
              <a:t>2025</a:t>
            </a:r>
            <a:r>
              <a:rPr lang="ja-JP" altLang="en-US" sz="1200" b="1" dirty="0">
                <a:solidFill>
                  <a:schemeClr val="tx1"/>
                </a:solidFill>
                <a:latin typeface="ＭＳ Ｐゴシック" panose="020B0600070205080204" pitchFamily="50" charset="-128"/>
                <a:ea typeface="ＭＳ Ｐゴシック" panose="020B0600070205080204" pitchFamily="50" charset="-128"/>
              </a:rPr>
              <a:t>　関西万博での障害者支援の取り組み</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多様性の尊重</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聴覚障碍者スポーツ大会</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50" name="タイトル 1">
            <a:extLst>
              <a:ext uri="{FF2B5EF4-FFF2-40B4-BE49-F238E27FC236}">
                <a16:creationId xmlns:a16="http://schemas.microsoft.com/office/drawing/2014/main" id="{DD8B8C2F-E2B7-3465-CF84-337BCC8DC6C0}"/>
              </a:ext>
            </a:extLst>
          </p:cNvPr>
          <p:cNvSpPr txBox="1">
            <a:spLocks/>
          </p:cNvSpPr>
          <p:nvPr/>
        </p:nvSpPr>
        <p:spPr>
          <a:xfrm>
            <a:off x="1107687" y="5323942"/>
            <a:ext cx="1643219" cy="1397533"/>
          </a:xfrm>
          <a:prstGeom prst="rect">
            <a:avLst/>
          </a:prstGeom>
          <a:solidFill>
            <a:schemeClr val="bg1"/>
          </a:solidFill>
          <a:ln w="12700" cmpd="sng">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b="1" dirty="0"/>
              <a:t>2024</a:t>
            </a:r>
            <a:r>
              <a:rPr lang="ja-JP" altLang="en-US" sz="1200" b="1" dirty="0"/>
              <a:t>年</a:t>
            </a:r>
            <a:r>
              <a:rPr lang="en-US" altLang="ja-JP" sz="1200" b="1" dirty="0"/>
              <a:t>08</a:t>
            </a:r>
            <a:r>
              <a:rPr lang="ja-JP" altLang="en-US" sz="1200" b="1" dirty="0"/>
              <a:t>月</a:t>
            </a:r>
            <a:r>
              <a:rPr lang="en-US" altLang="ja-JP" sz="1200" b="1" dirty="0"/>
              <a:t>28</a:t>
            </a:r>
            <a:r>
              <a:rPr lang="ja-JP" altLang="en-US" sz="1200" b="1" dirty="0"/>
              <a:t>日</a:t>
            </a:r>
            <a:endParaRPr lang="en-US" altLang="ja-JP" sz="1200" b="1" dirty="0"/>
          </a:p>
          <a:p>
            <a:pPr algn="l"/>
            <a:r>
              <a:rPr lang="ja-JP" altLang="en-US" sz="1200" b="1" dirty="0"/>
              <a:t>パリパラリンピック</a:t>
            </a:r>
            <a:endParaRPr lang="en-US" altLang="ja-JP" sz="1200" b="1" dirty="0"/>
          </a:p>
          <a:p>
            <a:pPr algn="l"/>
            <a:r>
              <a:rPr lang="en-US" altLang="ja-JP" sz="1200" b="1" dirty="0"/>
              <a:t>4,000</a:t>
            </a:r>
            <a:r>
              <a:rPr lang="ja-JP" altLang="en-US" sz="1200" b="1" dirty="0"/>
              <a:t>名を超えるアスリートが集結</a:t>
            </a:r>
            <a:endParaRPr lang="en-US" altLang="ja-JP" sz="1200" b="1" dirty="0"/>
          </a:p>
          <a:p>
            <a:pPr algn="l"/>
            <a:endParaRPr lang="en-US" altLang="ja-JP" sz="1200" b="1" dirty="0"/>
          </a:p>
          <a:p>
            <a:pPr algn="l"/>
            <a:r>
              <a:rPr lang="ja-JP" altLang="en-US" sz="1200" b="1" dirty="0"/>
              <a:t>デフリンピック</a:t>
            </a:r>
          </a:p>
        </p:txBody>
      </p:sp>
      <p:sp>
        <p:nvSpPr>
          <p:cNvPr id="51" name="楕円 50">
            <a:extLst>
              <a:ext uri="{FF2B5EF4-FFF2-40B4-BE49-F238E27FC236}">
                <a16:creationId xmlns:a16="http://schemas.microsoft.com/office/drawing/2014/main" id="{DDBD1043-008D-3C1A-F335-006B5B01403C}"/>
              </a:ext>
            </a:extLst>
          </p:cNvPr>
          <p:cNvSpPr/>
          <p:nvPr/>
        </p:nvSpPr>
        <p:spPr>
          <a:xfrm>
            <a:off x="4716016" y="4181594"/>
            <a:ext cx="2592287" cy="341989"/>
          </a:xfrm>
          <a:prstGeom prst="ellipse">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t>障がいは個性の時代へ</a:t>
            </a:r>
            <a:endParaRPr kumimoji="1" lang="ja-JP" altLang="en-US" sz="1200" dirty="0"/>
          </a:p>
        </p:txBody>
      </p:sp>
    </p:spTree>
    <p:extLst>
      <p:ext uri="{BB962C8B-B14F-4D97-AF65-F5344CB8AC3E}">
        <p14:creationId xmlns:p14="http://schemas.microsoft.com/office/powerpoint/2010/main" val="2657847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EC75C14-7DD3-A6F6-C426-E5D209F3B4F9}"/>
              </a:ext>
            </a:extLst>
          </p:cNvPr>
          <p:cNvSpPr>
            <a:spLocks noGrp="1"/>
          </p:cNvSpPr>
          <p:nvPr>
            <p:ph type="sldNum" sz="quarter" idx="12"/>
          </p:nvPr>
        </p:nvSpPr>
        <p:spPr/>
        <p:txBody>
          <a:bodyPr/>
          <a:lstStyle/>
          <a:p>
            <a:fld id="{D6122B99-1C34-4BAB-B27A-C02BDBBD9BAE}" type="slidenum">
              <a:rPr kumimoji="1" lang="ja-JP" altLang="en-US" smtClean="0"/>
              <a:t>20</a:t>
            </a:fld>
            <a:endParaRPr kumimoji="1" lang="ja-JP" altLang="en-US"/>
          </a:p>
        </p:txBody>
      </p:sp>
      <p:pic>
        <p:nvPicPr>
          <p:cNvPr id="9" name="コンテンツ プレースホルダー 8">
            <a:extLst>
              <a:ext uri="{FF2B5EF4-FFF2-40B4-BE49-F238E27FC236}">
                <a16:creationId xmlns:a16="http://schemas.microsoft.com/office/drawing/2014/main" id="{84AC4AF4-811F-A3F4-5D47-0C7CE1977632}"/>
              </a:ext>
            </a:extLst>
          </p:cNvPr>
          <p:cNvPicPr>
            <a:picLocks noGrp="1" noChangeAspect="1"/>
          </p:cNvPicPr>
          <p:nvPr>
            <p:ph idx="1"/>
          </p:nvPr>
        </p:nvPicPr>
        <p:blipFill>
          <a:blip r:embed="rId3"/>
          <a:stretch>
            <a:fillRect/>
          </a:stretch>
        </p:blipFill>
        <p:spPr>
          <a:xfrm>
            <a:off x="179512" y="980728"/>
            <a:ext cx="4752528" cy="5472608"/>
          </a:xfrm>
          <a:prstGeom prst="rect">
            <a:avLst/>
          </a:prstGeom>
        </p:spPr>
      </p:pic>
      <p:pic>
        <p:nvPicPr>
          <p:cNvPr id="10" name="図 9" descr="指定難病・特定疾患一覧表（難病の患者に対する医療等に関する法律） - 介護健康福祉のお役立ち通信">
            <a:extLst>
              <a:ext uri="{FF2B5EF4-FFF2-40B4-BE49-F238E27FC236}">
                <a16:creationId xmlns:a16="http://schemas.microsoft.com/office/drawing/2014/main" id="{6CF68EA9-CBEC-C175-474E-957D3F795C30}"/>
              </a:ext>
            </a:extLst>
          </p:cNvPr>
          <p:cNvPicPr>
            <a:picLocks noChangeAspect="1"/>
          </p:cNvPicPr>
          <p:nvPr/>
        </p:nvPicPr>
        <p:blipFill>
          <a:blip r:embed="rId4"/>
          <a:stretch>
            <a:fillRect/>
          </a:stretch>
        </p:blipFill>
        <p:spPr>
          <a:xfrm>
            <a:off x="5148064" y="980728"/>
            <a:ext cx="3707904" cy="5147353"/>
          </a:xfrm>
          <a:prstGeom prst="rect">
            <a:avLst/>
          </a:prstGeom>
        </p:spPr>
      </p:pic>
      <p:sp>
        <p:nvSpPr>
          <p:cNvPr id="11" name="楕円 10">
            <a:extLst>
              <a:ext uri="{FF2B5EF4-FFF2-40B4-BE49-F238E27FC236}">
                <a16:creationId xmlns:a16="http://schemas.microsoft.com/office/drawing/2014/main" id="{9DF4B838-5F0F-C3A3-4FA0-97F2BF852920}"/>
              </a:ext>
            </a:extLst>
          </p:cNvPr>
          <p:cNvSpPr/>
          <p:nvPr/>
        </p:nvSpPr>
        <p:spPr>
          <a:xfrm>
            <a:off x="3563888" y="1196752"/>
            <a:ext cx="1296144" cy="1008112"/>
          </a:xfrm>
          <a:prstGeom prst="ellipse">
            <a:avLst/>
          </a:prstGeom>
          <a:solidFill>
            <a:srgbClr val="FF0000">
              <a:alpha val="0"/>
            </a:srgbClr>
          </a:solidFill>
          <a:ln w="41275">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Tree>
    <p:extLst>
      <p:ext uri="{BB962C8B-B14F-4D97-AF65-F5344CB8AC3E}">
        <p14:creationId xmlns:p14="http://schemas.microsoft.com/office/powerpoint/2010/main" val="876854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561975"/>
          </a:xfrm>
        </p:spPr>
        <p:txBody>
          <a:bodyPr>
            <a:normAutofit fontScale="90000"/>
          </a:bodyPr>
          <a:lstStyle/>
          <a:p>
            <a:pPr eaLnBrk="1" hangingPunct="1"/>
            <a:r>
              <a:rPr lang="ja-JP" altLang="en-US" sz="3600">
                <a:ea typeface="HG創英角ﾎﾟｯﾌﾟ体" pitchFamily="49" charset="-128"/>
              </a:rPr>
              <a:t>障害者の手帳制度</a:t>
            </a:r>
          </a:p>
        </p:txBody>
      </p:sp>
      <p:sp>
        <p:nvSpPr>
          <p:cNvPr id="246787" name="Rectangle 3"/>
          <p:cNvSpPr>
            <a:spLocks noChangeArrowheads="1"/>
          </p:cNvSpPr>
          <p:nvPr/>
        </p:nvSpPr>
        <p:spPr bwMode="auto">
          <a:xfrm>
            <a:off x="0" y="836613"/>
            <a:ext cx="2339975" cy="10795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a:t>身体障害者手帳</a:t>
            </a:r>
          </a:p>
        </p:txBody>
      </p:sp>
      <p:sp>
        <p:nvSpPr>
          <p:cNvPr id="246788" name="Rectangle 4"/>
          <p:cNvSpPr>
            <a:spLocks noChangeArrowheads="1"/>
          </p:cNvSpPr>
          <p:nvPr/>
        </p:nvSpPr>
        <p:spPr bwMode="auto">
          <a:xfrm>
            <a:off x="2339975" y="836613"/>
            <a:ext cx="6696075" cy="10795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a:t>身体障害者福祉法の援助対象となるには、</a:t>
            </a:r>
          </a:p>
          <a:p>
            <a:pPr eaLnBrk="1" hangingPunct="1">
              <a:spcBef>
                <a:spcPct val="0"/>
              </a:spcBef>
              <a:buFontTx/>
              <a:buNone/>
            </a:pPr>
            <a:r>
              <a:rPr lang="ja-JP" altLang="en-US" sz="2000"/>
              <a:t>手帳所持者であること１８歳未満も交付される</a:t>
            </a:r>
          </a:p>
          <a:p>
            <a:pPr eaLnBrk="1" hangingPunct="1">
              <a:spcBef>
                <a:spcPct val="0"/>
              </a:spcBef>
              <a:buFontTx/>
              <a:buNone/>
            </a:pPr>
            <a:r>
              <a:rPr lang="ja-JP" altLang="en-US" sz="2000"/>
              <a:t>１種・２種　１・２級（重度）３・４級（中等度）５・６級（軽度</a:t>
            </a:r>
            <a:r>
              <a:rPr lang="ja-JP" altLang="en-US" sz="1800"/>
              <a:t>）</a:t>
            </a:r>
          </a:p>
        </p:txBody>
      </p:sp>
      <p:sp>
        <p:nvSpPr>
          <p:cNvPr id="246789" name="Rectangle 5"/>
          <p:cNvSpPr>
            <a:spLocks noChangeArrowheads="1"/>
          </p:cNvSpPr>
          <p:nvPr/>
        </p:nvSpPr>
        <p:spPr bwMode="auto">
          <a:xfrm>
            <a:off x="0" y="2636838"/>
            <a:ext cx="2339975" cy="10795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a:t>療育手帳</a:t>
            </a:r>
          </a:p>
        </p:txBody>
      </p:sp>
      <p:sp>
        <p:nvSpPr>
          <p:cNvPr id="246790" name="Rectangle 6"/>
          <p:cNvSpPr>
            <a:spLocks noChangeArrowheads="1"/>
          </p:cNvSpPr>
          <p:nvPr/>
        </p:nvSpPr>
        <p:spPr bwMode="auto">
          <a:xfrm>
            <a:off x="2339975" y="2636838"/>
            <a:ext cx="6696075" cy="10795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a:t>知的障害者が援助の一貫性をはかるためにもうけられた制度</a:t>
            </a:r>
          </a:p>
          <a:p>
            <a:pPr eaLnBrk="1" hangingPunct="1">
              <a:spcBef>
                <a:spcPct val="0"/>
              </a:spcBef>
              <a:buFontTx/>
              <a:buNone/>
            </a:pPr>
            <a:endParaRPr lang="ja-JP" altLang="en-US" sz="2000"/>
          </a:p>
          <a:p>
            <a:pPr eaLnBrk="1" hangingPunct="1">
              <a:spcBef>
                <a:spcPct val="0"/>
              </a:spcBef>
              <a:buFontTx/>
              <a:buNone/>
            </a:pPr>
            <a:r>
              <a:rPr lang="ja-JP" altLang="en-US" sz="2000"/>
              <a:t>Ａ（重度）Ｂ（その他）</a:t>
            </a:r>
          </a:p>
        </p:txBody>
      </p:sp>
      <p:sp>
        <p:nvSpPr>
          <p:cNvPr id="246791" name="Rectangle 7"/>
          <p:cNvSpPr>
            <a:spLocks noChangeArrowheads="1"/>
          </p:cNvSpPr>
          <p:nvPr/>
        </p:nvSpPr>
        <p:spPr bwMode="auto">
          <a:xfrm>
            <a:off x="0" y="4365625"/>
            <a:ext cx="2339975" cy="172878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a:t>精神障害者</a:t>
            </a:r>
          </a:p>
          <a:p>
            <a:pPr eaLnBrk="1" hangingPunct="1">
              <a:spcBef>
                <a:spcPct val="0"/>
              </a:spcBef>
              <a:buFontTx/>
              <a:buNone/>
            </a:pPr>
            <a:r>
              <a:rPr lang="ja-JP" altLang="en-US" sz="2400"/>
              <a:t>保健福祉手帳</a:t>
            </a:r>
          </a:p>
        </p:txBody>
      </p:sp>
      <p:sp>
        <p:nvSpPr>
          <p:cNvPr id="246792" name="Rectangle 8"/>
          <p:cNvSpPr>
            <a:spLocks noChangeArrowheads="1"/>
          </p:cNvSpPr>
          <p:nvPr/>
        </p:nvSpPr>
        <p:spPr bwMode="auto">
          <a:xfrm>
            <a:off x="2339975" y="4365625"/>
            <a:ext cx="6696075" cy="172878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a:t>精神障害者が援助の一貫性をはかるためにもうけられた制度</a:t>
            </a:r>
          </a:p>
          <a:p>
            <a:pPr eaLnBrk="1" hangingPunct="1">
              <a:spcBef>
                <a:spcPct val="0"/>
              </a:spcBef>
              <a:buFontTx/>
              <a:buNone/>
            </a:pPr>
            <a:r>
              <a:rPr lang="ja-JP" altLang="en-US" sz="2000"/>
              <a:t>（知的障害者はこの対象から除外）</a:t>
            </a:r>
          </a:p>
          <a:p>
            <a:pPr eaLnBrk="1" hangingPunct="1">
              <a:spcBef>
                <a:spcPct val="0"/>
              </a:spcBef>
              <a:buFontTx/>
              <a:buNone/>
            </a:pPr>
            <a:r>
              <a:rPr lang="ja-JP" altLang="en-US" sz="2000"/>
              <a:t>１級（日常生活不能）　　　　　　　　　　　</a:t>
            </a:r>
          </a:p>
          <a:p>
            <a:pPr eaLnBrk="1" hangingPunct="1">
              <a:spcBef>
                <a:spcPct val="0"/>
              </a:spcBef>
              <a:buFontTx/>
              <a:buNone/>
            </a:pPr>
            <a:r>
              <a:rPr lang="ja-JP" altLang="en-US" sz="2000"/>
              <a:t>２級（日常生活に著しい制限）　　　　　</a:t>
            </a:r>
          </a:p>
          <a:p>
            <a:pPr eaLnBrk="1" hangingPunct="1">
              <a:spcBef>
                <a:spcPct val="0"/>
              </a:spcBef>
              <a:buFontTx/>
              <a:buNone/>
            </a:pPr>
            <a:r>
              <a:rPr lang="ja-JP" altLang="en-US" sz="2000"/>
              <a:t>３級（日常生活又は社会生活に制限）</a:t>
            </a:r>
          </a:p>
        </p:txBody>
      </p:sp>
      <p:sp>
        <p:nvSpPr>
          <p:cNvPr id="2" name="スライド番号プレースホルダー 1"/>
          <p:cNvSpPr>
            <a:spLocks noGrp="1"/>
          </p:cNvSpPr>
          <p:nvPr>
            <p:ph type="sldNum" sz="quarter" idx="12"/>
          </p:nvPr>
        </p:nvSpPr>
        <p:spPr/>
        <p:txBody>
          <a:bodyPr/>
          <a:lstStyle/>
          <a:p>
            <a:fld id="{D6122B99-1C34-4BAB-B27A-C02BDBBD9BAE}" type="slidenum">
              <a:rPr kumimoji="1" lang="ja-JP" altLang="en-US" smtClean="0"/>
              <a:t>21</a:t>
            </a:fld>
            <a:endParaRPr kumimoji="1" lang="ja-JP" altLang="en-US"/>
          </a:p>
        </p:txBody>
      </p:sp>
      <p:sp>
        <p:nvSpPr>
          <p:cNvPr id="4" name="吹き出し: 角を丸めた四角形 3">
            <a:extLst>
              <a:ext uri="{FF2B5EF4-FFF2-40B4-BE49-F238E27FC236}">
                <a16:creationId xmlns:a16="http://schemas.microsoft.com/office/drawing/2014/main" id="{15F5BE1B-5F15-E1AE-C1E6-71E22E254E1A}"/>
              </a:ext>
            </a:extLst>
          </p:cNvPr>
          <p:cNvSpPr/>
          <p:nvPr/>
        </p:nvSpPr>
        <p:spPr>
          <a:xfrm>
            <a:off x="899592" y="1952752"/>
            <a:ext cx="2448272" cy="684086"/>
          </a:xfrm>
          <a:prstGeom prst="wedgeRoundRectCallout">
            <a:avLst>
              <a:gd name="adj1" fmla="val 21021"/>
              <a:gd name="adj2" fmla="val -59257"/>
              <a:gd name="adj3" fmla="val 16667"/>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en-US" altLang="ja-JP" dirty="0"/>
              <a:t>JR</a:t>
            </a:r>
            <a:r>
              <a:rPr kumimoji="1" lang="ja-JP" altLang="en-US" dirty="0"/>
              <a:t>　等の割引</a:t>
            </a:r>
            <a:endParaRPr kumimoji="1" lang="en-US" altLang="ja-JP" dirty="0"/>
          </a:p>
          <a:p>
            <a:r>
              <a:rPr lang="en-US" altLang="ja-JP" dirty="0"/>
              <a:t>1</a:t>
            </a:r>
            <a:r>
              <a:rPr lang="ja-JP" altLang="en-US" dirty="0"/>
              <a:t>種：介護者も　　</a:t>
            </a:r>
            <a:r>
              <a:rPr lang="en-US" altLang="ja-JP" dirty="0"/>
              <a:t>5</a:t>
            </a:r>
            <a:r>
              <a:rPr lang="ja-JP" altLang="en-US" dirty="0"/>
              <a:t>割</a:t>
            </a:r>
            <a:endParaRPr kumimoji="1" lang="ja-JP" altLang="en-US" dirty="0"/>
          </a:p>
        </p:txBody>
      </p:sp>
      <p:sp>
        <p:nvSpPr>
          <p:cNvPr id="5" name="吹き出し: 角を丸めた四角形 4">
            <a:extLst>
              <a:ext uri="{FF2B5EF4-FFF2-40B4-BE49-F238E27FC236}">
                <a16:creationId xmlns:a16="http://schemas.microsoft.com/office/drawing/2014/main" id="{E8DF6945-DFBE-9612-E5D1-35E2794D7007}"/>
              </a:ext>
            </a:extLst>
          </p:cNvPr>
          <p:cNvSpPr/>
          <p:nvPr/>
        </p:nvSpPr>
        <p:spPr>
          <a:xfrm>
            <a:off x="3239567" y="1952752"/>
            <a:ext cx="3636689" cy="684086"/>
          </a:xfrm>
          <a:prstGeom prst="wedgeRoundRectCallout">
            <a:avLst>
              <a:gd name="adj1" fmla="val 21387"/>
              <a:gd name="adj2" fmla="val -48773"/>
              <a:gd name="adj3" fmla="val 16667"/>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dirty="0"/>
              <a:t>新幹線</a:t>
            </a:r>
            <a:endParaRPr kumimoji="1" lang="en-US" altLang="ja-JP" dirty="0"/>
          </a:p>
          <a:p>
            <a:r>
              <a:rPr kumimoji="1" lang="ja-JP" altLang="en-US" dirty="0"/>
              <a:t>運賃に適用（特急料金は非該当）</a:t>
            </a:r>
          </a:p>
        </p:txBody>
      </p:sp>
      <p:sp>
        <p:nvSpPr>
          <p:cNvPr id="3" name="吹き出し: 角を丸めた四角形 2">
            <a:extLst>
              <a:ext uri="{FF2B5EF4-FFF2-40B4-BE49-F238E27FC236}">
                <a16:creationId xmlns:a16="http://schemas.microsoft.com/office/drawing/2014/main" id="{C609604A-6CBD-D664-1202-45396758D693}"/>
              </a:ext>
            </a:extLst>
          </p:cNvPr>
          <p:cNvSpPr/>
          <p:nvPr/>
        </p:nvSpPr>
        <p:spPr>
          <a:xfrm>
            <a:off x="4703614" y="3429000"/>
            <a:ext cx="2916386" cy="684086"/>
          </a:xfrm>
          <a:prstGeom prst="wedgeRoundRectCallout">
            <a:avLst>
              <a:gd name="adj1" fmla="val 21387"/>
              <a:gd name="adj2" fmla="val -48773"/>
              <a:gd name="adj3" fmla="val 16667"/>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ja-JP" altLang="en-US" dirty="0"/>
              <a:t>障害基礎年金に非該当</a:t>
            </a:r>
            <a:r>
              <a:rPr lang="ja-JP" altLang="en-US" dirty="0"/>
              <a:t>も</a:t>
            </a:r>
            <a:endParaRPr kumimoji="1" lang="ja-JP" altLang="en-US" dirty="0"/>
          </a:p>
        </p:txBody>
      </p:sp>
    </p:spTree>
    <p:extLst>
      <p:ext uri="{BB962C8B-B14F-4D97-AF65-F5344CB8AC3E}">
        <p14:creationId xmlns:p14="http://schemas.microsoft.com/office/powerpoint/2010/main" val="1898276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67175"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7"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0"/>
            <a:ext cx="5076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D6122B99-1C34-4BAB-B27A-C02BDBBD9BAE}" type="slidenum">
              <a:rPr kumimoji="1" lang="ja-JP" altLang="en-US" smtClean="0"/>
              <a:t>22</a:t>
            </a:fld>
            <a:endParaRPr kumimoji="1" lang="ja-JP" altLang="en-US"/>
          </a:p>
        </p:txBody>
      </p:sp>
    </p:spTree>
    <p:extLst>
      <p:ext uri="{BB962C8B-B14F-4D97-AF65-F5344CB8AC3E}">
        <p14:creationId xmlns:p14="http://schemas.microsoft.com/office/powerpoint/2010/main" val="3707880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ã¯ãªãã¯ããã¨æ°ããã¦ã£ã³ãã¦ã§éãã¾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72816"/>
            <a:ext cx="8712968" cy="5085184"/>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107504" y="14896"/>
            <a:ext cx="8928992" cy="1384995"/>
          </a:xfrm>
          <a:prstGeom prst="rect">
            <a:avLst/>
          </a:prstGeom>
        </p:spPr>
        <p:txBody>
          <a:bodyPr wrap="square">
            <a:spAutoFit/>
          </a:bodyPr>
          <a:lstStyle/>
          <a:p>
            <a:r>
              <a:rPr lang="ja-JP" altLang="en-US" sz="2800" dirty="0"/>
              <a:t>障害支援区分は、障害者の多様な特性、その他の心身状態に応じて必要とされる標準的な支援の度合いを示すものであると定義</a:t>
            </a:r>
          </a:p>
        </p:txBody>
      </p:sp>
      <p:sp>
        <p:nvSpPr>
          <p:cNvPr id="3" name="スライド番号プレースホルダー 2"/>
          <p:cNvSpPr>
            <a:spLocks noGrp="1"/>
          </p:cNvSpPr>
          <p:nvPr>
            <p:ph type="sldNum" sz="quarter" idx="12"/>
          </p:nvPr>
        </p:nvSpPr>
        <p:spPr/>
        <p:txBody>
          <a:bodyPr/>
          <a:lstStyle/>
          <a:p>
            <a:fld id="{D6122B99-1C34-4BAB-B27A-C02BDBBD9BAE}" type="slidenum">
              <a:rPr kumimoji="1" lang="ja-JP" altLang="en-US" smtClean="0"/>
              <a:t>23</a:t>
            </a:fld>
            <a:endParaRPr kumimoji="1" lang="ja-JP" altLang="en-US"/>
          </a:p>
        </p:txBody>
      </p:sp>
    </p:spTree>
    <p:extLst>
      <p:ext uri="{BB962C8B-B14F-4D97-AF65-F5344CB8AC3E}">
        <p14:creationId xmlns:p14="http://schemas.microsoft.com/office/powerpoint/2010/main" val="890896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8FBB8D22-B400-BA2F-B266-C309AAA60B48}"/>
              </a:ext>
            </a:extLst>
          </p:cNvPr>
          <p:cNvSpPr/>
          <p:nvPr/>
        </p:nvSpPr>
        <p:spPr>
          <a:xfrm>
            <a:off x="300155" y="1603817"/>
            <a:ext cx="8543691" cy="759972"/>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ja-JP" sz="2400" b="1" dirty="0"/>
          </a:p>
          <a:p>
            <a:pPr algn="ctr"/>
            <a:r>
              <a:rPr lang="ja-JP" altLang="en-US" sz="2400" b="1" dirty="0"/>
              <a:t>生活における介入の度合い</a:t>
            </a:r>
            <a:endParaRPr lang="en-US" altLang="ja-JP" sz="2400" b="1" dirty="0"/>
          </a:p>
          <a:p>
            <a:pPr algn="ctr"/>
            <a:r>
              <a:rPr lang="ja-JP" altLang="en-US" b="1" dirty="0">
                <a:latin typeface="ＭＳ Ｐゴシック" panose="020B0600070205080204" pitchFamily="50" charset="-128"/>
                <a:ea typeface="ＭＳ Ｐゴシック" panose="020B0600070205080204" pitchFamily="50" charset="-128"/>
              </a:rPr>
              <a:t>低い　</a:t>
            </a:r>
            <a:r>
              <a:rPr lang="ja-JP" altLang="en-US" sz="1500" b="1" dirty="0"/>
              <a:t>　　　　　　　　　　　　　　　　　　　　　　　　</a:t>
            </a:r>
            <a:r>
              <a:rPr lang="ja-JP" altLang="en-US" b="1" dirty="0"/>
              <a:t>高い</a:t>
            </a:r>
            <a:endParaRPr lang="en-US" altLang="ja-JP" b="1" dirty="0"/>
          </a:p>
          <a:p>
            <a:pPr algn="ctr"/>
            <a:endParaRPr lang="ja-JP" altLang="en-US" sz="1350" dirty="0"/>
          </a:p>
        </p:txBody>
      </p:sp>
      <p:sp>
        <p:nvSpPr>
          <p:cNvPr id="8" name="矢印: 左右 7">
            <a:extLst>
              <a:ext uri="{FF2B5EF4-FFF2-40B4-BE49-F238E27FC236}">
                <a16:creationId xmlns:a16="http://schemas.microsoft.com/office/drawing/2014/main" id="{35A29EE0-B949-37D2-D90C-3F26D0BF5804}"/>
              </a:ext>
            </a:extLst>
          </p:cNvPr>
          <p:cNvSpPr/>
          <p:nvPr/>
        </p:nvSpPr>
        <p:spPr>
          <a:xfrm>
            <a:off x="2386871" y="2094742"/>
            <a:ext cx="4105070" cy="224174"/>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 name="四角形: 角を丸くする 8">
            <a:extLst>
              <a:ext uri="{FF2B5EF4-FFF2-40B4-BE49-F238E27FC236}">
                <a16:creationId xmlns:a16="http://schemas.microsoft.com/office/drawing/2014/main" id="{25AEA89A-DED9-2159-0CE8-C1F330EA0037}"/>
              </a:ext>
            </a:extLst>
          </p:cNvPr>
          <p:cNvSpPr/>
          <p:nvPr/>
        </p:nvSpPr>
        <p:spPr>
          <a:xfrm>
            <a:off x="753817" y="2339067"/>
            <a:ext cx="8090029" cy="3411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b="1" dirty="0">
                <a:solidFill>
                  <a:schemeClr val="tx1"/>
                </a:solidFill>
                <a:latin typeface="ＭＳ Ｐゴシック" panose="020B0600070205080204" pitchFamily="50" charset="-128"/>
                <a:ea typeface="ＭＳ Ｐゴシック" panose="020B0600070205080204" pitchFamily="50" charset="-128"/>
              </a:rPr>
              <a:t>不要　　　　　　　　　見守り支援　　　　　　　　　　部分的な支援　　　　　　　　　　全面的な支援</a:t>
            </a:r>
            <a:r>
              <a:rPr lang="ja-JP" altLang="en-US" sz="1500" dirty="0">
                <a:solidFill>
                  <a:schemeClr val="tx1"/>
                </a:solidFill>
                <a:latin typeface="ＭＳ Ｐゴシック" panose="020B0600070205080204" pitchFamily="50" charset="-128"/>
                <a:ea typeface="ＭＳ Ｐゴシック" panose="020B0600070205080204" pitchFamily="50" charset="-128"/>
              </a:rPr>
              <a:t>　　　　　　　　　　　　　　</a:t>
            </a:r>
          </a:p>
        </p:txBody>
      </p:sp>
      <p:sp>
        <p:nvSpPr>
          <p:cNvPr id="15" name="四角形: 角を丸くする 14">
            <a:extLst>
              <a:ext uri="{FF2B5EF4-FFF2-40B4-BE49-F238E27FC236}">
                <a16:creationId xmlns:a16="http://schemas.microsoft.com/office/drawing/2014/main" id="{9593A198-15F0-7E5D-3085-EAD9DC7C6040}"/>
              </a:ext>
            </a:extLst>
          </p:cNvPr>
          <p:cNvSpPr/>
          <p:nvPr/>
        </p:nvSpPr>
        <p:spPr>
          <a:xfrm>
            <a:off x="753817" y="2846672"/>
            <a:ext cx="8090029" cy="3719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13" b="1" dirty="0">
                <a:solidFill>
                  <a:schemeClr val="tx1"/>
                </a:solidFill>
                <a:latin typeface="ＭＳ Ｐゴシック" panose="020B0600070205080204" pitchFamily="50" charset="-128"/>
                <a:ea typeface="ＭＳ Ｐゴシック" panose="020B0600070205080204" pitchFamily="50" charset="-128"/>
              </a:rPr>
              <a:t>　　　　　</a:t>
            </a:r>
            <a:r>
              <a:rPr lang="ja-JP" altLang="en-US" sz="1050"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a:solidFill>
                  <a:schemeClr val="tx1"/>
                </a:solidFill>
                <a:latin typeface="ＭＳ Ｐゴシック" panose="020B0600070205080204" pitchFamily="50" charset="-128"/>
                <a:ea typeface="ＭＳ Ｐゴシック" panose="020B0600070205080204" pitchFamily="50" charset="-128"/>
              </a:rPr>
              <a:t>B2</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a:solidFill>
                  <a:schemeClr val="tx1"/>
                </a:solidFill>
                <a:latin typeface="ＭＳ Ｐゴシック" panose="020B0600070205080204" pitchFamily="50" charset="-128"/>
                <a:ea typeface="ＭＳ Ｐゴシック" panose="020B0600070205080204" pitchFamily="50" charset="-128"/>
              </a:rPr>
              <a:t>B1</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a:solidFill>
                  <a:schemeClr val="tx1"/>
                </a:solidFill>
                <a:latin typeface="ＭＳ Ｐゴシック" panose="020B0600070205080204" pitchFamily="50" charset="-128"/>
                <a:ea typeface="ＭＳ Ｐゴシック" panose="020B0600070205080204" pitchFamily="50" charset="-128"/>
              </a:rPr>
              <a:t>A2</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a:solidFill>
                  <a:schemeClr val="tx1"/>
                </a:solidFill>
                <a:latin typeface="ＭＳ Ｐゴシック" panose="020B0600070205080204" pitchFamily="50" charset="-128"/>
                <a:ea typeface="ＭＳ Ｐゴシック" panose="020B0600070205080204" pitchFamily="50" charset="-128"/>
              </a:rPr>
              <a:t>A1</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sz="1050" b="1" dirty="0">
                <a:solidFill>
                  <a:schemeClr val="tx1"/>
                </a:solidFill>
                <a:latin typeface="ＭＳ Ｐゴシック" panose="020B0600070205080204" pitchFamily="50" charset="-128"/>
                <a:ea typeface="ＭＳ Ｐゴシック" panose="020B0600070205080204" pitchFamily="50" charset="-128"/>
              </a:rPr>
              <a:t>　　</a:t>
            </a:r>
            <a:r>
              <a:rPr lang="ja-JP" altLang="en-US" sz="1013" b="1" dirty="0">
                <a:solidFill>
                  <a:schemeClr val="tx1"/>
                </a:solidFill>
                <a:latin typeface="ＭＳ Ｐゴシック" panose="020B0600070205080204" pitchFamily="50" charset="-128"/>
                <a:ea typeface="ＭＳ Ｐゴシック" panose="020B0600070205080204" pitchFamily="50" charset="-128"/>
              </a:rPr>
              <a:t>　　　　　　　　　　</a:t>
            </a:r>
          </a:p>
        </p:txBody>
      </p:sp>
      <p:sp>
        <p:nvSpPr>
          <p:cNvPr id="16" name="四角形: 角を丸くする 15">
            <a:extLst>
              <a:ext uri="{FF2B5EF4-FFF2-40B4-BE49-F238E27FC236}">
                <a16:creationId xmlns:a16="http://schemas.microsoft.com/office/drawing/2014/main" id="{B8E2432B-ABEA-7697-E373-DDCDC0006F99}"/>
              </a:ext>
            </a:extLst>
          </p:cNvPr>
          <p:cNvSpPr/>
          <p:nvPr/>
        </p:nvSpPr>
        <p:spPr>
          <a:xfrm>
            <a:off x="0" y="2846672"/>
            <a:ext cx="753817" cy="3826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50" b="1" dirty="0">
                <a:solidFill>
                  <a:schemeClr val="tx1"/>
                </a:solidFill>
                <a:latin typeface="ＭＳ Ｐゴシック" panose="020B0600070205080204" pitchFamily="50" charset="-128"/>
                <a:ea typeface="ＭＳ Ｐゴシック" panose="020B0600070205080204" pitchFamily="50" charset="-128"/>
              </a:rPr>
              <a:t>療育</a:t>
            </a:r>
            <a:endParaRPr lang="en-US" altLang="ja-JP" sz="1350" b="1" dirty="0">
              <a:solidFill>
                <a:schemeClr val="tx1"/>
              </a:solidFill>
              <a:latin typeface="ＭＳ Ｐゴシック" panose="020B0600070205080204" pitchFamily="50" charset="-128"/>
              <a:ea typeface="ＭＳ Ｐゴシック" panose="020B0600070205080204" pitchFamily="50" charset="-128"/>
            </a:endParaRPr>
          </a:p>
          <a:p>
            <a:r>
              <a:rPr lang="ja-JP" altLang="en-US" sz="1350" b="1" dirty="0">
                <a:solidFill>
                  <a:schemeClr val="tx1"/>
                </a:solidFill>
                <a:latin typeface="ＭＳ Ｐゴシック" panose="020B0600070205080204" pitchFamily="50" charset="-128"/>
                <a:ea typeface="ＭＳ Ｐゴシック" panose="020B0600070205080204" pitchFamily="50" charset="-128"/>
              </a:rPr>
              <a:t>手帳　</a:t>
            </a:r>
            <a:r>
              <a:rPr lang="ja-JP" altLang="en-US" sz="1050" dirty="0">
                <a:solidFill>
                  <a:schemeClr val="tx1"/>
                </a:solidFill>
                <a:latin typeface="ＭＳ Ｐゴシック" panose="020B0600070205080204" pitchFamily="50" charset="-128"/>
                <a:ea typeface="ＭＳ Ｐゴシック" panose="020B0600070205080204" pitchFamily="50" charset="-128"/>
              </a:rPr>
              <a:t>　　　　　　　　　　　　　　</a:t>
            </a:r>
          </a:p>
        </p:txBody>
      </p:sp>
      <p:sp>
        <p:nvSpPr>
          <p:cNvPr id="17" name="楕円 16">
            <a:extLst>
              <a:ext uri="{FF2B5EF4-FFF2-40B4-BE49-F238E27FC236}">
                <a16:creationId xmlns:a16="http://schemas.microsoft.com/office/drawing/2014/main" id="{5EC7CB99-5880-2C6A-E65F-79B2FAFC422E}"/>
              </a:ext>
            </a:extLst>
          </p:cNvPr>
          <p:cNvSpPr/>
          <p:nvPr/>
        </p:nvSpPr>
        <p:spPr>
          <a:xfrm>
            <a:off x="1441048" y="2363790"/>
            <a:ext cx="832970" cy="591629"/>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500" b="1" dirty="0">
                <a:solidFill>
                  <a:schemeClr val="tx1"/>
                </a:solidFill>
                <a:latin typeface="ＭＳ Ｐゴシック" panose="020B0600070205080204" pitchFamily="50" charset="-128"/>
                <a:ea typeface="ＭＳ Ｐゴシック" panose="020B0600070205080204" pitchFamily="50" charset="-128"/>
              </a:rPr>
              <a:t>軽度</a:t>
            </a:r>
          </a:p>
        </p:txBody>
      </p:sp>
      <p:sp>
        <p:nvSpPr>
          <p:cNvPr id="18" name="楕円 17">
            <a:extLst>
              <a:ext uri="{FF2B5EF4-FFF2-40B4-BE49-F238E27FC236}">
                <a16:creationId xmlns:a16="http://schemas.microsoft.com/office/drawing/2014/main" id="{B8568E32-FC4D-7FAB-4AC9-F5305E24AD41}"/>
              </a:ext>
            </a:extLst>
          </p:cNvPr>
          <p:cNvSpPr/>
          <p:nvPr/>
        </p:nvSpPr>
        <p:spPr>
          <a:xfrm>
            <a:off x="3681788" y="2392769"/>
            <a:ext cx="832970" cy="56265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500" b="1" dirty="0">
                <a:solidFill>
                  <a:schemeClr val="tx1"/>
                </a:solidFill>
                <a:latin typeface="ＭＳ Ｐゴシック" panose="020B0600070205080204" pitchFamily="50" charset="-128"/>
                <a:ea typeface="ＭＳ Ｐゴシック" panose="020B0600070205080204" pitchFamily="50" charset="-128"/>
              </a:rPr>
              <a:t>中度</a:t>
            </a:r>
          </a:p>
        </p:txBody>
      </p:sp>
      <p:sp>
        <p:nvSpPr>
          <p:cNvPr id="19" name="楕円 18">
            <a:extLst>
              <a:ext uri="{FF2B5EF4-FFF2-40B4-BE49-F238E27FC236}">
                <a16:creationId xmlns:a16="http://schemas.microsoft.com/office/drawing/2014/main" id="{58DB02CB-B4D8-BADA-72A0-073A5792661F}"/>
              </a:ext>
            </a:extLst>
          </p:cNvPr>
          <p:cNvSpPr/>
          <p:nvPr/>
        </p:nvSpPr>
        <p:spPr>
          <a:xfrm>
            <a:off x="6069067" y="2372920"/>
            <a:ext cx="832970" cy="54152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500" b="1" dirty="0">
                <a:solidFill>
                  <a:schemeClr val="tx1"/>
                </a:solidFill>
                <a:latin typeface="ＭＳ Ｐゴシック" panose="020B0600070205080204" pitchFamily="50" charset="-128"/>
                <a:ea typeface="ＭＳ Ｐゴシック" panose="020B0600070205080204" pitchFamily="50" charset="-128"/>
              </a:rPr>
              <a:t>重度</a:t>
            </a:r>
          </a:p>
        </p:txBody>
      </p:sp>
      <p:sp>
        <p:nvSpPr>
          <p:cNvPr id="20" name="楕円 19">
            <a:extLst>
              <a:ext uri="{FF2B5EF4-FFF2-40B4-BE49-F238E27FC236}">
                <a16:creationId xmlns:a16="http://schemas.microsoft.com/office/drawing/2014/main" id="{0C7B1883-8D62-3341-6009-B16B74EA0E1B}"/>
              </a:ext>
            </a:extLst>
          </p:cNvPr>
          <p:cNvSpPr/>
          <p:nvPr/>
        </p:nvSpPr>
        <p:spPr>
          <a:xfrm>
            <a:off x="8009065" y="2417792"/>
            <a:ext cx="1036550" cy="51913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500" b="1" dirty="0">
                <a:solidFill>
                  <a:schemeClr val="tx1"/>
                </a:solidFill>
                <a:latin typeface="ＭＳ Ｐゴシック" panose="020B0600070205080204" pitchFamily="50" charset="-128"/>
                <a:ea typeface="ＭＳ Ｐゴシック" panose="020B0600070205080204" pitchFamily="50" charset="-128"/>
              </a:rPr>
              <a:t>最重度</a:t>
            </a:r>
          </a:p>
        </p:txBody>
      </p:sp>
      <p:sp>
        <p:nvSpPr>
          <p:cNvPr id="22" name="四角形: 角を丸くする 21">
            <a:extLst>
              <a:ext uri="{FF2B5EF4-FFF2-40B4-BE49-F238E27FC236}">
                <a16:creationId xmlns:a16="http://schemas.microsoft.com/office/drawing/2014/main" id="{9A37DDDC-B0EE-7D93-FC62-BA66D9EB7027}"/>
              </a:ext>
            </a:extLst>
          </p:cNvPr>
          <p:cNvSpPr/>
          <p:nvPr/>
        </p:nvSpPr>
        <p:spPr>
          <a:xfrm>
            <a:off x="7556" y="3256704"/>
            <a:ext cx="753817" cy="3826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50" b="1" dirty="0">
                <a:solidFill>
                  <a:schemeClr val="tx1"/>
                </a:solidFill>
                <a:latin typeface="ＭＳ Ｐゴシック" panose="020B0600070205080204" pitchFamily="50" charset="-128"/>
                <a:ea typeface="ＭＳ Ｐゴシック" panose="020B0600070205080204" pitchFamily="50" charset="-128"/>
              </a:rPr>
              <a:t>身障</a:t>
            </a:r>
            <a:endParaRPr lang="en-US" altLang="ja-JP" sz="1350" b="1" dirty="0">
              <a:solidFill>
                <a:schemeClr val="tx1"/>
              </a:solidFill>
              <a:latin typeface="ＭＳ Ｐゴシック" panose="020B0600070205080204" pitchFamily="50" charset="-128"/>
              <a:ea typeface="ＭＳ Ｐゴシック" panose="020B0600070205080204" pitchFamily="50" charset="-128"/>
            </a:endParaRPr>
          </a:p>
          <a:p>
            <a:r>
              <a:rPr lang="ja-JP" altLang="en-US" sz="1350" b="1" dirty="0">
                <a:solidFill>
                  <a:schemeClr val="tx1"/>
                </a:solidFill>
                <a:latin typeface="ＭＳ Ｐゴシック" panose="020B0600070205080204" pitchFamily="50" charset="-128"/>
                <a:ea typeface="ＭＳ Ｐゴシック" panose="020B0600070205080204" pitchFamily="50" charset="-128"/>
              </a:rPr>
              <a:t>手帳　</a:t>
            </a:r>
            <a:r>
              <a:rPr lang="ja-JP" altLang="en-US" sz="1050" dirty="0">
                <a:solidFill>
                  <a:schemeClr val="tx1"/>
                </a:solidFill>
                <a:latin typeface="ＭＳ Ｐゴシック" panose="020B0600070205080204" pitchFamily="50" charset="-128"/>
                <a:ea typeface="ＭＳ Ｐゴシック" panose="020B0600070205080204" pitchFamily="50" charset="-128"/>
              </a:rPr>
              <a:t>　　　　　　　　　　　　　　</a:t>
            </a:r>
          </a:p>
        </p:txBody>
      </p:sp>
      <p:sp>
        <p:nvSpPr>
          <p:cNvPr id="23" name="四角形: 角を丸くする 22">
            <a:extLst>
              <a:ext uri="{FF2B5EF4-FFF2-40B4-BE49-F238E27FC236}">
                <a16:creationId xmlns:a16="http://schemas.microsoft.com/office/drawing/2014/main" id="{C14C9DE6-7AAE-04D2-AE5E-70D14E2D880B}"/>
              </a:ext>
            </a:extLst>
          </p:cNvPr>
          <p:cNvSpPr/>
          <p:nvPr/>
        </p:nvSpPr>
        <p:spPr>
          <a:xfrm>
            <a:off x="753816" y="3267346"/>
            <a:ext cx="8090029" cy="3719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tx1"/>
                </a:solidFill>
                <a:latin typeface="ＭＳ Ｐゴシック" panose="020B0600070205080204" pitchFamily="50" charset="-128"/>
                <a:ea typeface="ＭＳ Ｐゴシック" panose="020B0600070205080204" pitchFamily="50" charset="-128"/>
              </a:rPr>
              <a:t>　</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a:solidFill>
                  <a:schemeClr val="tx1"/>
                </a:solidFill>
                <a:latin typeface="ＭＳ Ｐゴシック" panose="020B0600070205080204" pitchFamily="50" charset="-128"/>
                <a:ea typeface="ＭＳ Ｐゴシック" panose="020B0600070205080204" pitchFamily="50" charset="-128"/>
              </a:rPr>
              <a:t>6</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a:solidFill>
                  <a:schemeClr val="tx1"/>
                </a:solidFill>
                <a:latin typeface="ＭＳ Ｐゴシック" panose="020B0600070205080204" pitchFamily="50" charset="-128"/>
                <a:ea typeface="ＭＳ Ｐゴシック" panose="020B0600070205080204" pitchFamily="50" charset="-128"/>
              </a:rPr>
              <a:t>5</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a:solidFill>
                  <a:schemeClr val="tx1"/>
                </a:solidFill>
                <a:latin typeface="ＭＳ Ｐゴシック" panose="020B0600070205080204" pitchFamily="50" charset="-128"/>
                <a:ea typeface="ＭＳ Ｐゴシック" panose="020B0600070205080204" pitchFamily="50" charset="-128"/>
              </a:rPr>
              <a:t>4</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a:solidFill>
                  <a:schemeClr val="tx1"/>
                </a:solidFill>
                <a:latin typeface="ＭＳ Ｐゴシック" panose="020B0600070205080204" pitchFamily="50" charset="-128"/>
                <a:ea typeface="ＭＳ Ｐゴシック" panose="020B0600070205080204" pitchFamily="50" charset="-128"/>
              </a:rPr>
              <a:t>3</a:t>
            </a:r>
            <a:r>
              <a:rPr lang="ja-JP" altLang="en-US" b="1">
                <a:solidFill>
                  <a:schemeClr val="tx1"/>
                </a:solidFill>
                <a:latin typeface="ＭＳ Ｐゴシック" panose="020B0600070205080204" pitchFamily="50" charset="-128"/>
                <a:ea typeface="ＭＳ Ｐゴシック" panose="020B0600070205080204" pitchFamily="50" charset="-128"/>
              </a:rPr>
              <a:t>　　　　　　　　</a:t>
            </a:r>
            <a:r>
              <a:rPr lang="en-US" altLang="ja-JP" b="1" dirty="0">
                <a:solidFill>
                  <a:schemeClr val="tx1"/>
                </a:solidFill>
                <a:latin typeface="ＭＳ Ｐゴシック" panose="020B0600070205080204" pitchFamily="50" charset="-128"/>
                <a:ea typeface="ＭＳ Ｐゴシック" panose="020B0600070205080204" pitchFamily="50" charset="-128"/>
              </a:rPr>
              <a:t>2</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a:solidFill>
                  <a:schemeClr val="tx1"/>
                </a:solidFill>
                <a:latin typeface="ＭＳ Ｐゴシック" panose="020B0600070205080204" pitchFamily="50" charset="-128"/>
                <a:ea typeface="ＭＳ Ｐゴシック" panose="020B0600070205080204" pitchFamily="50" charset="-128"/>
              </a:rPr>
              <a:t>1</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sz="1050" b="1" dirty="0">
                <a:solidFill>
                  <a:schemeClr val="tx1"/>
                </a:solidFill>
                <a:latin typeface="ＭＳ Ｐゴシック" panose="020B0600070205080204" pitchFamily="50" charset="-128"/>
                <a:ea typeface="ＭＳ Ｐゴシック" panose="020B0600070205080204" pitchFamily="50" charset="-128"/>
              </a:rPr>
              <a:t>　　</a:t>
            </a:r>
            <a:r>
              <a:rPr lang="ja-JP" altLang="en-US" sz="1013" b="1" dirty="0">
                <a:solidFill>
                  <a:schemeClr val="tx1"/>
                </a:solidFill>
                <a:latin typeface="ＭＳ Ｐゴシック" panose="020B0600070205080204" pitchFamily="50" charset="-128"/>
                <a:ea typeface="ＭＳ Ｐゴシック" panose="020B0600070205080204" pitchFamily="50" charset="-128"/>
              </a:rPr>
              <a:t>　　　　　　　　　　</a:t>
            </a:r>
          </a:p>
        </p:txBody>
      </p:sp>
      <p:sp>
        <p:nvSpPr>
          <p:cNvPr id="24" name="四角形: 角を丸くする 23">
            <a:extLst>
              <a:ext uri="{FF2B5EF4-FFF2-40B4-BE49-F238E27FC236}">
                <a16:creationId xmlns:a16="http://schemas.microsoft.com/office/drawing/2014/main" id="{2E3C8D70-B09A-1699-FA79-6B4CABE5500A}"/>
              </a:ext>
            </a:extLst>
          </p:cNvPr>
          <p:cNvSpPr/>
          <p:nvPr/>
        </p:nvSpPr>
        <p:spPr>
          <a:xfrm>
            <a:off x="7556" y="3677378"/>
            <a:ext cx="753817" cy="3826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50" b="1" dirty="0">
                <a:solidFill>
                  <a:schemeClr val="tx1"/>
                </a:solidFill>
                <a:latin typeface="ＭＳ Ｐゴシック" panose="020B0600070205080204" pitchFamily="50" charset="-128"/>
                <a:ea typeface="ＭＳ Ｐゴシック" panose="020B0600070205080204" pitchFamily="50" charset="-128"/>
              </a:rPr>
              <a:t>精神</a:t>
            </a:r>
            <a:endParaRPr lang="en-US" altLang="ja-JP" sz="1350" b="1" dirty="0">
              <a:solidFill>
                <a:schemeClr val="tx1"/>
              </a:solidFill>
              <a:latin typeface="ＭＳ Ｐゴシック" panose="020B0600070205080204" pitchFamily="50" charset="-128"/>
              <a:ea typeface="ＭＳ Ｐゴシック" panose="020B0600070205080204" pitchFamily="50" charset="-128"/>
            </a:endParaRPr>
          </a:p>
          <a:p>
            <a:r>
              <a:rPr lang="ja-JP" altLang="en-US" sz="1350" b="1" dirty="0">
                <a:solidFill>
                  <a:schemeClr val="tx1"/>
                </a:solidFill>
                <a:latin typeface="ＭＳ Ｐゴシック" panose="020B0600070205080204" pitchFamily="50" charset="-128"/>
                <a:ea typeface="ＭＳ Ｐゴシック" panose="020B0600070205080204" pitchFamily="50" charset="-128"/>
              </a:rPr>
              <a:t>手帳　</a:t>
            </a:r>
            <a:r>
              <a:rPr lang="ja-JP" altLang="en-US" sz="1050" dirty="0">
                <a:solidFill>
                  <a:schemeClr val="tx1"/>
                </a:solidFill>
                <a:latin typeface="ＭＳ Ｐゴシック" panose="020B0600070205080204" pitchFamily="50" charset="-128"/>
                <a:ea typeface="ＭＳ Ｐゴシック" panose="020B0600070205080204" pitchFamily="50" charset="-128"/>
              </a:rPr>
              <a:t>　　　　　　　　　　　　　　</a:t>
            </a:r>
          </a:p>
        </p:txBody>
      </p:sp>
      <p:sp>
        <p:nvSpPr>
          <p:cNvPr id="25" name="四角形: 角を丸くする 24">
            <a:extLst>
              <a:ext uri="{FF2B5EF4-FFF2-40B4-BE49-F238E27FC236}">
                <a16:creationId xmlns:a16="http://schemas.microsoft.com/office/drawing/2014/main" id="{1AFE6AAA-A0A4-BD8F-61E2-5AEB87711780}"/>
              </a:ext>
            </a:extLst>
          </p:cNvPr>
          <p:cNvSpPr/>
          <p:nvPr/>
        </p:nvSpPr>
        <p:spPr>
          <a:xfrm>
            <a:off x="753816" y="3677378"/>
            <a:ext cx="8090029" cy="3719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13" b="1" dirty="0">
                <a:solidFill>
                  <a:schemeClr val="tx1"/>
                </a:solidFill>
                <a:latin typeface="ＭＳ Ｐゴシック" panose="020B0600070205080204" pitchFamily="50" charset="-128"/>
                <a:ea typeface="ＭＳ Ｐゴシック" panose="020B0600070205080204" pitchFamily="50" charset="-128"/>
              </a:rPr>
              <a:t>　　　　　</a:t>
            </a:r>
            <a:r>
              <a:rPr lang="ja-JP" altLang="en-US" sz="1050" b="1" dirty="0">
                <a:solidFill>
                  <a:schemeClr val="tx1"/>
                </a:solidFill>
                <a:latin typeface="ＭＳ Ｐゴシック" panose="020B0600070205080204" pitchFamily="50" charset="-128"/>
                <a:ea typeface="ＭＳ Ｐゴシック" panose="020B0600070205080204" pitchFamily="50" charset="-128"/>
              </a:rPr>
              <a:t>　</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a:solidFill>
                  <a:schemeClr val="tx1"/>
                </a:solidFill>
                <a:latin typeface="ＭＳ Ｐゴシック" panose="020B0600070205080204" pitchFamily="50" charset="-128"/>
                <a:ea typeface="ＭＳ Ｐゴシック" panose="020B0600070205080204" pitchFamily="50" charset="-128"/>
              </a:rPr>
              <a:t>3</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a:solidFill>
                  <a:schemeClr val="tx1"/>
                </a:solidFill>
                <a:latin typeface="ＭＳ Ｐゴシック" panose="020B0600070205080204" pitchFamily="50" charset="-128"/>
                <a:ea typeface="ＭＳ Ｐゴシック" panose="020B0600070205080204" pitchFamily="50" charset="-128"/>
              </a:rPr>
              <a:t>2</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a:solidFill>
                  <a:schemeClr val="tx1"/>
                </a:solidFill>
                <a:latin typeface="ＭＳ Ｐゴシック" panose="020B0600070205080204" pitchFamily="50" charset="-128"/>
                <a:ea typeface="ＭＳ Ｐゴシック" panose="020B0600070205080204" pitchFamily="50" charset="-128"/>
              </a:rPr>
              <a:t>1</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sz="1050" b="1" dirty="0">
                <a:solidFill>
                  <a:schemeClr val="tx1"/>
                </a:solidFill>
                <a:latin typeface="ＭＳ Ｐゴシック" panose="020B0600070205080204" pitchFamily="50" charset="-128"/>
                <a:ea typeface="ＭＳ Ｐゴシック" panose="020B0600070205080204" pitchFamily="50" charset="-128"/>
              </a:rPr>
              <a:t>　　</a:t>
            </a:r>
            <a:r>
              <a:rPr lang="ja-JP" altLang="en-US" sz="1013" b="1" dirty="0">
                <a:solidFill>
                  <a:schemeClr val="tx1"/>
                </a:solidFill>
                <a:latin typeface="ＭＳ Ｐゴシック" panose="020B0600070205080204" pitchFamily="50" charset="-128"/>
                <a:ea typeface="ＭＳ Ｐゴシック" panose="020B0600070205080204" pitchFamily="50" charset="-128"/>
              </a:rPr>
              <a:t>　　　　　　　　　　</a:t>
            </a:r>
          </a:p>
        </p:txBody>
      </p:sp>
      <p:sp>
        <p:nvSpPr>
          <p:cNvPr id="26" name="四角形: 角を丸くする 25">
            <a:extLst>
              <a:ext uri="{FF2B5EF4-FFF2-40B4-BE49-F238E27FC236}">
                <a16:creationId xmlns:a16="http://schemas.microsoft.com/office/drawing/2014/main" id="{16BC1E40-0502-3D02-93FF-476A0360425D}"/>
              </a:ext>
            </a:extLst>
          </p:cNvPr>
          <p:cNvSpPr/>
          <p:nvPr/>
        </p:nvSpPr>
        <p:spPr>
          <a:xfrm>
            <a:off x="7556" y="4098052"/>
            <a:ext cx="753817" cy="3826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50" b="1" dirty="0">
                <a:solidFill>
                  <a:schemeClr val="tx1"/>
                </a:solidFill>
                <a:latin typeface="ＭＳ Ｐゴシック" panose="020B0600070205080204" pitchFamily="50" charset="-128"/>
                <a:ea typeface="ＭＳ Ｐゴシック" panose="020B0600070205080204" pitchFamily="50" charset="-128"/>
              </a:rPr>
              <a:t>障害支援区分　</a:t>
            </a:r>
            <a:r>
              <a:rPr lang="ja-JP" altLang="en-US" sz="1050" dirty="0">
                <a:solidFill>
                  <a:schemeClr val="tx1"/>
                </a:solidFill>
                <a:latin typeface="ＭＳ Ｐゴシック" panose="020B0600070205080204" pitchFamily="50" charset="-128"/>
                <a:ea typeface="ＭＳ Ｐゴシック" panose="020B0600070205080204" pitchFamily="50" charset="-128"/>
              </a:rPr>
              <a:t>　　　　　　　　　　　　　　</a:t>
            </a:r>
          </a:p>
        </p:txBody>
      </p:sp>
      <p:sp>
        <p:nvSpPr>
          <p:cNvPr id="27" name="四角形: 角を丸くする 26">
            <a:extLst>
              <a:ext uri="{FF2B5EF4-FFF2-40B4-BE49-F238E27FC236}">
                <a16:creationId xmlns:a16="http://schemas.microsoft.com/office/drawing/2014/main" id="{3380B6B9-A543-D00B-719F-C2990C0721B1}"/>
              </a:ext>
            </a:extLst>
          </p:cNvPr>
          <p:cNvSpPr/>
          <p:nvPr/>
        </p:nvSpPr>
        <p:spPr>
          <a:xfrm>
            <a:off x="788132" y="4103373"/>
            <a:ext cx="8055713" cy="3719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tx1"/>
                </a:solidFill>
                <a:latin typeface="ＭＳ Ｐゴシック" panose="020B0600070205080204" pitchFamily="50" charset="-128"/>
                <a:ea typeface="ＭＳ Ｐゴシック" panose="020B0600070205080204" pitchFamily="50" charset="-128"/>
              </a:rPr>
              <a:t>　</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a:solidFill>
                  <a:schemeClr val="tx1"/>
                </a:solidFill>
                <a:latin typeface="ＭＳ Ｐゴシック" panose="020B0600070205080204" pitchFamily="50" charset="-128"/>
                <a:ea typeface="ＭＳ Ｐゴシック" panose="020B0600070205080204" pitchFamily="50" charset="-128"/>
              </a:rPr>
              <a:t>1</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a:solidFill>
                  <a:schemeClr val="tx1"/>
                </a:solidFill>
                <a:latin typeface="ＭＳ Ｐゴシック" panose="020B0600070205080204" pitchFamily="50" charset="-128"/>
                <a:ea typeface="ＭＳ Ｐゴシック" panose="020B0600070205080204" pitchFamily="50" charset="-128"/>
              </a:rPr>
              <a:t>2</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a:solidFill>
                  <a:schemeClr val="tx1"/>
                </a:solidFill>
                <a:latin typeface="ＭＳ Ｐゴシック" panose="020B0600070205080204" pitchFamily="50" charset="-128"/>
                <a:ea typeface="ＭＳ Ｐゴシック" panose="020B0600070205080204" pitchFamily="50" charset="-128"/>
              </a:rPr>
              <a:t>3</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a:solidFill>
                  <a:schemeClr val="tx1"/>
                </a:solidFill>
                <a:latin typeface="ＭＳ Ｐゴシック" panose="020B0600070205080204" pitchFamily="50" charset="-128"/>
                <a:ea typeface="ＭＳ Ｐゴシック" panose="020B0600070205080204" pitchFamily="50" charset="-128"/>
              </a:rPr>
              <a:t>4</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a:solidFill>
                  <a:schemeClr val="tx1"/>
                </a:solidFill>
                <a:latin typeface="ＭＳ Ｐゴシック" panose="020B0600070205080204" pitchFamily="50" charset="-128"/>
                <a:ea typeface="ＭＳ Ｐゴシック" panose="020B0600070205080204" pitchFamily="50" charset="-128"/>
              </a:rPr>
              <a:t>5</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a:solidFill>
                  <a:schemeClr val="tx1"/>
                </a:solidFill>
                <a:latin typeface="ＭＳ Ｐゴシック" panose="020B0600070205080204" pitchFamily="50" charset="-128"/>
                <a:ea typeface="ＭＳ Ｐゴシック" panose="020B0600070205080204" pitchFamily="50" charset="-128"/>
              </a:rPr>
              <a:t>6</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sz="1050" b="1" dirty="0">
                <a:solidFill>
                  <a:schemeClr val="tx1"/>
                </a:solidFill>
                <a:latin typeface="ＭＳ Ｐゴシック" panose="020B0600070205080204" pitchFamily="50" charset="-128"/>
                <a:ea typeface="ＭＳ Ｐゴシック" panose="020B0600070205080204" pitchFamily="50" charset="-128"/>
              </a:rPr>
              <a:t>　　</a:t>
            </a:r>
            <a:r>
              <a:rPr lang="ja-JP" altLang="en-US" sz="1013" b="1" dirty="0">
                <a:solidFill>
                  <a:schemeClr val="tx1"/>
                </a:solidFill>
                <a:latin typeface="ＭＳ Ｐゴシック" panose="020B0600070205080204" pitchFamily="50" charset="-128"/>
                <a:ea typeface="ＭＳ Ｐゴシック" panose="020B0600070205080204" pitchFamily="50" charset="-128"/>
              </a:rPr>
              <a:t>　　　　　　　　　　</a:t>
            </a:r>
          </a:p>
        </p:txBody>
      </p:sp>
      <p:sp>
        <p:nvSpPr>
          <p:cNvPr id="28" name="四角形: 角を丸くする 27">
            <a:extLst>
              <a:ext uri="{FF2B5EF4-FFF2-40B4-BE49-F238E27FC236}">
                <a16:creationId xmlns:a16="http://schemas.microsoft.com/office/drawing/2014/main" id="{0E5B02D2-BEEA-505C-3C57-E0E04E1A1455}"/>
              </a:ext>
            </a:extLst>
          </p:cNvPr>
          <p:cNvSpPr/>
          <p:nvPr/>
        </p:nvSpPr>
        <p:spPr>
          <a:xfrm>
            <a:off x="7556" y="4513405"/>
            <a:ext cx="753817" cy="3826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50" b="1" dirty="0">
                <a:solidFill>
                  <a:schemeClr val="tx1"/>
                </a:solidFill>
                <a:latin typeface="ＭＳ Ｐゴシック" panose="020B0600070205080204" pitchFamily="50" charset="-128"/>
                <a:ea typeface="ＭＳ Ｐゴシック" panose="020B0600070205080204" pitchFamily="50" charset="-128"/>
              </a:rPr>
              <a:t>介護</a:t>
            </a:r>
            <a:endParaRPr lang="en-US" altLang="ja-JP" sz="1350" b="1" dirty="0">
              <a:solidFill>
                <a:schemeClr val="tx1"/>
              </a:solidFill>
              <a:latin typeface="ＭＳ Ｐゴシック" panose="020B0600070205080204" pitchFamily="50" charset="-128"/>
              <a:ea typeface="ＭＳ Ｐゴシック" panose="020B0600070205080204" pitchFamily="50" charset="-128"/>
            </a:endParaRPr>
          </a:p>
          <a:p>
            <a:r>
              <a:rPr lang="ja-JP" altLang="en-US" sz="1350" b="1" dirty="0">
                <a:solidFill>
                  <a:schemeClr val="tx1"/>
                </a:solidFill>
                <a:latin typeface="ＭＳ Ｐゴシック" panose="020B0600070205080204" pitchFamily="50" charset="-128"/>
                <a:ea typeface="ＭＳ Ｐゴシック" panose="020B0600070205080204" pitchFamily="50" charset="-128"/>
              </a:rPr>
              <a:t>保険　</a:t>
            </a:r>
            <a:r>
              <a:rPr lang="ja-JP" altLang="en-US" sz="1050" dirty="0">
                <a:solidFill>
                  <a:schemeClr val="tx1"/>
                </a:solidFill>
                <a:latin typeface="ＭＳ Ｐゴシック" panose="020B0600070205080204" pitchFamily="50" charset="-128"/>
                <a:ea typeface="ＭＳ Ｐゴシック" panose="020B0600070205080204" pitchFamily="50" charset="-128"/>
              </a:rPr>
              <a:t>　　　　　　　　　　　　　　</a:t>
            </a:r>
          </a:p>
        </p:txBody>
      </p:sp>
      <p:sp>
        <p:nvSpPr>
          <p:cNvPr id="30" name="四角形: 角を丸くする 29">
            <a:extLst>
              <a:ext uri="{FF2B5EF4-FFF2-40B4-BE49-F238E27FC236}">
                <a16:creationId xmlns:a16="http://schemas.microsoft.com/office/drawing/2014/main" id="{B3F6226F-D1CA-3B67-4B43-2F8591A426CE}"/>
              </a:ext>
            </a:extLst>
          </p:cNvPr>
          <p:cNvSpPr/>
          <p:nvPr/>
        </p:nvSpPr>
        <p:spPr>
          <a:xfrm>
            <a:off x="788132" y="4529367"/>
            <a:ext cx="8055713" cy="3719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b="1" dirty="0">
                <a:solidFill>
                  <a:schemeClr val="tx1"/>
                </a:solidFill>
                <a:latin typeface="ＭＳ Ｐゴシック" panose="020B0600070205080204" pitchFamily="50" charset="-128"/>
                <a:ea typeface="ＭＳ Ｐゴシック" panose="020B0600070205080204" pitchFamily="50" charset="-128"/>
              </a:rPr>
              <a:t>自立・非該当　要支援</a:t>
            </a:r>
            <a:r>
              <a:rPr lang="en-US" altLang="ja-JP" sz="1500" b="1" dirty="0">
                <a:solidFill>
                  <a:schemeClr val="tx1"/>
                </a:solidFill>
                <a:latin typeface="ＭＳ Ｐゴシック" panose="020B0600070205080204" pitchFamily="50" charset="-128"/>
                <a:ea typeface="ＭＳ Ｐゴシック" panose="020B0600070205080204" pitchFamily="50" charset="-128"/>
              </a:rPr>
              <a:t>1</a:t>
            </a:r>
            <a:r>
              <a:rPr lang="ja-JP" altLang="en-US" sz="1500" b="1" dirty="0">
                <a:solidFill>
                  <a:schemeClr val="tx1"/>
                </a:solidFill>
                <a:latin typeface="ＭＳ Ｐゴシック" panose="020B0600070205080204" pitchFamily="50" charset="-128"/>
                <a:ea typeface="ＭＳ Ｐゴシック" panose="020B0600070205080204" pitchFamily="50" charset="-128"/>
              </a:rPr>
              <a:t>・</a:t>
            </a:r>
            <a:r>
              <a:rPr lang="en-US" altLang="ja-JP" sz="1500" b="1" dirty="0">
                <a:solidFill>
                  <a:schemeClr val="tx1"/>
                </a:solidFill>
                <a:latin typeface="ＭＳ Ｐゴシック" panose="020B0600070205080204" pitchFamily="50" charset="-128"/>
                <a:ea typeface="ＭＳ Ｐゴシック" panose="020B0600070205080204" pitchFamily="50" charset="-128"/>
              </a:rPr>
              <a:t>2</a:t>
            </a:r>
            <a:r>
              <a:rPr lang="ja-JP" altLang="en-US" sz="1500" b="1" dirty="0">
                <a:solidFill>
                  <a:schemeClr val="tx1"/>
                </a:solidFill>
                <a:latin typeface="ＭＳ Ｐゴシック" panose="020B0600070205080204" pitchFamily="50" charset="-128"/>
                <a:ea typeface="ＭＳ Ｐゴシック" panose="020B0600070205080204" pitchFamily="50" charset="-128"/>
              </a:rPr>
              <a:t>　要介護</a:t>
            </a:r>
            <a:r>
              <a:rPr lang="en-US" altLang="ja-JP" sz="1500" b="1" dirty="0">
                <a:solidFill>
                  <a:schemeClr val="tx1"/>
                </a:solidFill>
                <a:latin typeface="ＭＳ Ｐゴシック" panose="020B0600070205080204" pitchFamily="50" charset="-128"/>
                <a:ea typeface="ＭＳ Ｐゴシック" panose="020B0600070205080204" pitchFamily="50" charset="-128"/>
              </a:rPr>
              <a:t>1</a:t>
            </a:r>
            <a:r>
              <a:rPr lang="ja-JP" altLang="en-US" sz="1500" b="1" dirty="0">
                <a:solidFill>
                  <a:schemeClr val="tx1"/>
                </a:solidFill>
                <a:latin typeface="ＭＳ Ｐゴシック" panose="020B0600070205080204" pitchFamily="50" charset="-128"/>
                <a:ea typeface="ＭＳ Ｐゴシック" panose="020B0600070205080204" pitchFamily="50" charset="-128"/>
              </a:rPr>
              <a:t>　要介護</a:t>
            </a:r>
            <a:r>
              <a:rPr lang="en-US" altLang="ja-JP" sz="1500" b="1" dirty="0">
                <a:solidFill>
                  <a:schemeClr val="tx1"/>
                </a:solidFill>
                <a:latin typeface="ＭＳ Ｐゴシック" panose="020B0600070205080204" pitchFamily="50" charset="-128"/>
                <a:ea typeface="ＭＳ Ｐゴシック" panose="020B0600070205080204" pitchFamily="50" charset="-128"/>
              </a:rPr>
              <a:t>2</a:t>
            </a:r>
            <a:r>
              <a:rPr lang="ja-JP" altLang="en-US" sz="1500" b="1" dirty="0">
                <a:solidFill>
                  <a:schemeClr val="tx1"/>
                </a:solidFill>
                <a:latin typeface="ＭＳ Ｐゴシック" panose="020B0600070205080204" pitchFamily="50" charset="-128"/>
                <a:ea typeface="ＭＳ Ｐゴシック" panose="020B0600070205080204" pitchFamily="50" charset="-128"/>
              </a:rPr>
              <a:t>　　要介護</a:t>
            </a:r>
            <a:r>
              <a:rPr lang="en-US" altLang="ja-JP" sz="1500" b="1" dirty="0">
                <a:solidFill>
                  <a:schemeClr val="tx1"/>
                </a:solidFill>
                <a:latin typeface="ＭＳ Ｐゴシック" panose="020B0600070205080204" pitchFamily="50" charset="-128"/>
                <a:ea typeface="ＭＳ Ｐゴシック" panose="020B0600070205080204" pitchFamily="50" charset="-128"/>
              </a:rPr>
              <a:t>3</a:t>
            </a:r>
            <a:r>
              <a:rPr lang="ja-JP" altLang="en-US" sz="1500" b="1" dirty="0">
                <a:solidFill>
                  <a:schemeClr val="tx1"/>
                </a:solidFill>
                <a:latin typeface="ＭＳ Ｐゴシック" panose="020B0600070205080204" pitchFamily="50" charset="-128"/>
                <a:ea typeface="ＭＳ Ｐゴシック" panose="020B0600070205080204" pitchFamily="50" charset="-128"/>
              </a:rPr>
              <a:t>　　　　　要介護</a:t>
            </a:r>
            <a:r>
              <a:rPr lang="en-US" altLang="ja-JP" sz="1500" b="1" dirty="0">
                <a:solidFill>
                  <a:schemeClr val="tx1"/>
                </a:solidFill>
                <a:latin typeface="ＭＳ Ｐゴシック" panose="020B0600070205080204" pitchFamily="50" charset="-128"/>
                <a:ea typeface="ＭＳ Ｐゴシック" panose="020B0600070205080204" pitchFamily="50" charset="-128"/>
              </a:rPr>
              <a:t>4</a:t>
            </a:r>
            <a:r>
              <a:rPr lang="ja-JP" altLang="en-US" sz="1500" b="1" dirty="0">
                <a:solidFill>
                  <a:schemeClr val="tx1"/>
                </a:solidFill>
                <a:latin typeface="ＭＳ Ｐゴシック" panose="020B0600070205080204" pitchFamily="50" charset="-128"/>
                <a:ea typeface="ＭＳ Ｐゴシック" panose="020B0600070205080204" pitchFamily="50" charset="-128"/>
              </a:rPr>
              <a:t>　　　　　　　要介護</a:t>
            </a:r>
            <a:r>
              <a:rPr lang="en-US" altLang="ja-JP" sz="1500" b="1" dirty="0">
                <a:solidFill>
                  <a:schemeClr val="tx1"/>
                </a:solidFill>
                <a:latin typeface="ＭＳ Ｐゴシック" panose="020B0600070205080204" pitchFamily="50" charset="-128"/>
                <a:ea typeface="ＭＳ Ｐゴシック" panose="020B0600070205080204" pitchFamily="50" charset="-128"/>
              </a:rPr>
              <a:t>5</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sz="1050" b="1" dirty="0">
                <a:solidFill>
                  <a:schemeClr val="tx1"/>
                </a:solidFill>
                <a:latin typeface="ＭＳ Ｐゴシック" panose="020B0600070205080204" pitchFamily="50" charset="-128"/>
                <a:ea typeface="ＭＳ Ｐゴシック" panose="020B0600070205080204" pitchFamily="50" charset="-128"/>
              </a:rPr>
              <a:t>　　</a:t>
            </a:r>
            <a:r>
              <a:rPr lang="ja-JP" altLang="en-US" sz="1013" b="1" dirty="0">
                <a:solidFill>
                  <a:schemeClr val="tx1"/>
                </a:solidFill>
                <a:latin typeface="ＭＳ Ｐゴシック" panose="020B0600070205080204" pitchFamily="50" charset="-128"/>
                <a:ea typeface="ＭＳ Ｐゴシック" panose="020B0600070205080204" pitchFamily="50" charset="-128"/>
              </a:rPr>
              <a:t>　　　　　　　　　　</a:t>
            </a:r>
          </a:p>
        </p:txBody>
      </p:sp>
      <p:sp>
        <p:nvSpPr>
          <p:cNvPr id="31" name="四角形: 角を丸くする 30">
            <a:extLst>
              <a:ext uri="{FF2B5EF4-FFF2-40B4-BE49-F238E27FC236}">
                <a16:creationId xmlns:a16="http://schemas.microsoft.com/office/drawing/2014/main" id="{971B8607-1BF9-099E-020E-2968359C0328}"/>
              </a:ext>
            </a:extLst>
          </p:cNvPr>
          <p:cNvSpPr/>
          <p:nvPr/>
        </p:nvSpPr>
        <p:spPr>
          <a:xfrm>
            <a:off x="7556" y="4928757"/>
            <a:ext cx="753817" cy="3826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50" b="1" dirty="0">
                <a:solidFill>
                  <a:schemeClr val="tx1"/>
                </a:solidFill>
                <a:latin typeface="ＭＳ Ｐゴシック" panose="020B0600070205080204" pitchFamily="50" charset="-128"/>
                <a:ea typeface="ＭＳ Ｐゴシック" panose="020B0600070205080204" pitchFamily="50" charset="-128"/>
              </a:rPr>
              <a:t>認知症　</a:t>
            </a:r>
            <a:r>
              <a:rPr lang="ja-JP" altLang="en-US" sz="1050" dirty="0">
                <a:solidFill>
                  <a:schemeClr val="tx1"/>
                </a:solidFill>
                <a:latin typeface="ＭＳ Ｐゴシック" panose="020B0600070205080204" pitchFamily="50" charset="-128"/>
                <a:ea typeface="ＭＳ Ｐゴシック" panose="020B0600070205080204" pitchFamily="50" charset="-128"/>
              </a:rPr>
              <a:t>　　　　　　　　　　　　　　</a:t>
            </a:r>
          </a:p>
        </p:txBody>
      </p:sp>
      <p:sp>
        <p:nvSpPr>
          <p:cNvPr id="32" name="四角形: 角を丸くする 31">
            <a:extLst>
              <a:ext uri="{FF2B5EF4-FFF2-40B4-BE49-F238E27FC236}">
                <a16:creationId xmlns:a16="http://schemas.microsoft.com/office/drawing/2014/main" id="{71AA986B-82A2-81F6-2C80-82AD38DD6E10}"/>
              </a:ext>
            </a:extLst>
          </p:cNvPr>
          <p:cNvSpPr/>
          <p:nvPr/>
        </p:nvSpPr>
        <p:spPr>
          <a:xfrm>
            <a:off x="788132" y="4939399"/>
            <a:ext cx="8055713" cy="3719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tx1"/>
                </a:solidFill>
                <a:latin typeface="ＭＳ Ｐゴシック" panose="020B0600070205080204" pitchFamily="50" charset="-128"/>
                <a:ea typeface="ＭＳ Ｐゴシック" panose="020B0600070205080204" pitchFamily="50" charset="-128"/>
              </a:rPr>
              <a:t>　</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a:solidFill>
                  <a:schemeClr val="tx1"/>
                </a:solidFill>
                <a:latin typeface="ＭＳ Ｐゴシック" panose="020B0600070205080204" pitchFamily="50" charset="-128"/>
                <a:ea typeface="ＭＳ Ｐゴシック" panose="020B0600070205080204" pitchFamily="50" charset="-128"/>
              </a:rPr>
              <a:t>Ⅰ</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err="1">
                <a:solidFill>
                  <a:schemeClr val="tx1"/>
                </a:solidFill>
                <a:latin typeface="ＭＳ Ｐゴシック" panose="020B0600070205080204" pitchFamily="50" charset="-128"/>
                <a:ea typeface="ＭＳ Ｐゴシック" panose="020B0600070205080204" pitchFamily="50" charset="-128"/>
              </a:rPr>
              <a:t>Ⅱa</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err="1">
                <a:solidFill>
                  <a:schemeClr val="tx1"/>
                </a:solidFill>
                <a:latin typeface="ＭＳ Ｐゴシック" panose="020B0600070205080204" pitchFamily="50" charset="-128"/>
                <a:ea typeface="ＭＳ Ｐゴシック" panose="020B0600070205080204" pitchFamily="50" charset="-128"/>
              </a:rPr>
              <a:t>Ⅱb</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err="1">
                <a:solidFill>
                  <a:schemeClr val="tx1"/>
                </a:solidFill>
                <a:latin typeface="ＭＳ Ｐゴシック" panose="020B0600070205080204" pitchFamily="50" charset="-128"/>
                <a:ea typeface="ＭＳ Ｐゴシック" panose="020B0600070205080204" pitchFamily="50" charset="-128"/>
              </a:rPr>
              <a:t>Ⅲa</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err="1">
                <a:solidFill>
                  <a:schemeClr val="tx1"/>
                </a:solidFill>
                <a:latin typeface="ＭＳ Ｐゴシック" panose="020B0600070205080204" pitchFamily="50" charset="-128"/>
                <a:ea typeface="ＭＳ Ｐゴシック" panose="020B0600070205080204" pitchFamily="50" charset="-128"/>
              </a:rPr>
              <a:t>Ⅲb</a:t>
            </a:r>
            <a:r>
              <a:rPr lang="en-US" altLang="ja-JP" b="1" dirty="0">
                <a:solidFill>
                  <a:schemeClr val="tx1"/>
                </a:solidFill>
                <a:latin typeface="ＭＳ Ｐゴシック" panose="020B0600070205080204" pitchFamily="50" charset="-128"/>
                <a:ea typeface="ＭＳ Ｐゴシック" panose="020B0600070205080204" pitchFamily="50" charset="-128"/>
              </a:rPr>
              <a:t>     </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a:solidFill>
                  <a:schemeClr val="tx1"/>
                </a:solidFill>
                <a:latin typeface="ＭＳ Ｐゴシック" panose="020B0600070205080204" pitchFamily="50" charset="-128"/>
                <a:ea typeface="ＭＳ Ｐゴシック" panose="020B0600070205080204" pitchFamily="50" charset="-128"/>
              </a:rPr>
              <a:t> Ⅳ</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en-US" altLang="ja-JP" b="1" dirty="0">
                <a:solidFill>
                  <a:schemeClr val="tx1"/>
                </a:solidFill>
                <a:latin typeface="ＭＳ Ｐゴシック" panose="020B0600070205080204" pitchFamily="50" charset="-128"/>
                <a:ea typeface="ＭＳ Ｐゴシック" panose="020B0600070205080204" pitchFamily="50" charset="-128"/>
              </a:rPr>
              <a:t>Ⅿ</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sz="1050" b="1" dirty="0">
                <a:solidFill>
                  <a:schemeClr val="tx1"/>
                </a:solidFill>
                <a:latin typeface="ＭＳ Ｐゴシック" panose="020B0600070205080204" pitchFamily="50" charset="-128"/>
                <a:ea typeface="ＭＳ Ｐゴシック" panose="020B0600070205080204" pitchFamily="50" charset="-128"/>
              </a:rPr>
              <a:t>　　</a:t>
            </a:r>
            <a:r>
              <a:rPr lang="ja-JP" altLang="en-US" sz="1013" b="1" dirty="0">
                <a:solidFill>
                  <a:schemeClr val="tx1"/>
                </a:solidFill>
                <a:latin typeface="ＭＳ Ｐゴシック" panose="020B0600070205080204" pitchFamily="50" charset="-128"/>
                <a:ea typeface="ＭＳ Ｐゴシック" panose="020B0600070205080204" pitchFamily="50" charset="-128"/>
              </a:rPr>
              <a:t>　　　　　　　　　　</a:t>
            </a:r>
          </a:p>
        </p:txBody>
      </p:sp>
      <p:sp>
        <p:nvSpPr>
          <p:cNvPr id="33" name="四角形: 角を丸くする 32">
            <a:extLst>
              <a:ext uri="{FF2B5EF4-FFF2-40B4-BE49-F238E27FC236}">
                <a16:creationId xmlns:a16="http://schemas.microsoft.com/office/drawing/2014/main" id="{2A158424-2788-83C8-50F2-EF75AA5C21ED}"/>
              </a:ext>
            </a:extLst>
          </p:cNvPr>
          <p:cNvSpPr/>
          <p:nvPr/>
        </p:nvSpPr>
        <p:spPr>
          <a:xfrm>
            <a:off x="7556" y="5763962"/>
            <a:ext cx="780577" cy="6573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ＭＳ Ｐゴシック" panose="020B0600070205080204" pitchFamily="50" charset="-128"/>
                <a:ea typeface="ＭＳ Ｐゴシック" panose="020B0600070205080204" pitchFamily="50" charset="-128"/>
              </a:rPr>
              <a:t>知能指数</a:t>
            </a:r>
            <a:endParaRPr lang="en-US" altLang="ja-JP" sz="1050" b="1"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050" b="1" dirty="0">
                <a:solidFill>
                  <a:schemeClr val="tx1"/>
                </a:solidFill>
                <a:latin typeface="ＭＳ Ｐゴシック" panose="020B0600070205080204" pitchFamily="50" charset="-128"/>
                <a:ea typeface="ＭＳ Ｐゴシック" panose="020B0600070205080204" pitchFamily="50" charset="-128"/>
              </a:rPr>
              <a:t>（</a:t>
            </a:r>
            <a:r>
              <a:rPr lang="en-US" altLang="ja-JP" sz="1050" b="1" dirty="0">
                <a:solidFill>
                  <a:schemeClr val="tx1"/>
                </a:solidFill>
                <a:latin typeface="ＭＳ Ｐゴシック" panose="020B0600070205080204" pitchFamily="50" charset="-128"/>
                <a:ea typeface="ＭＳ Ｐゴシック" panose="020B0600070205080204" pitchFamily="50" charset="-128"/>
              </a:rPr>
              <a:t>IQ</a:t>
            </a:r>
            <a:r>
              <a:rPr lang="ja-JP" altLang="en-US" sz="1050" b="1" dirty="0">
                <a:solidFill>
                  <a:schemeClr val="tx1"/>
                </a:solidFill>
                <a:latin typeface="ＭＳ Ｐゴシック" panose="020B0600070205080204" pitchFamily="50" charset="-128"/>
                <a:ea typeface="ＭＳ Ｐゴシック" panose="020B0600070205080204" pitchFamily="50" charset="-128"/>
              </a:rPr>
              <a:t>）　　</a:t>
            </a:r>
            <a:r>
              <a:rPr lang="ja-JP" altLang="en-US" sz="1013" b="1" dirty="0">
                <a:solidFill>
                  <a:schemeClr val="tx1"/>
                </a:solidFill>
                <a:latin typeface="ＭＳ Ｐゴシック" panose="020B0600070205080204" pitchFamily="50" charset="-128"/>
                <a:ea typeface="ＭＳ Ｐゴシック" panose="020B0600070205080204" pitchFamily="50" charset="-128"/>
              </a:rPr>
              <a:t>　　　　　　　　　　　　　</a:t>
            </a:r>
          </a:p>
        </p:txBody>
      </p:sp>
      <p:sp>
        <p:nvSpPr>
          <p:cNvPr id="2" name="テキスト ボックス 1">
            <a:extLst>
              <a:ext uri="{FF2B5EF4-FFF2-40B4-BE49-F238E27FC236}">
                <a16:creationId xmlns:a16="http://schemas.microsoft.com/office/drawing/2014/main" id="{0EFB55B6-AB1B-E775-A061-27CE2EB2EDCF}"/>
              </a:ext>
            </a:extLst>
          </p:cNvPr>
          <p:cNvSpPr txBox="1"/>
          <p:nvPr/>
        </p:nvSpPr>
        <p:spPr>
          <a:xfrm>
            <a:off x="107504" y="293114"/>
            <a:ext cx="1115426" cy="507831"/>
          </a:xfrm>
          <a:prstGeom prst="rect">
            <a:avLst/>
          </a:prstGeom>
          <a:noFill/>
          <a:ln>
            <a:solidFill>
              <a:srgbClr val="0000CC"/>
            </a:solidFill>
          </a:ln>
        </p:spPr>
        <p:txBody>
          <a:bodyPr wrap="square">
            <a:spAutoFit/>
          </a:bodyPr>
          <a:lstStyle/>
          <a:p>
            <a:r>
              <a:rPr lang="ja-JP" altLang="en-US" sz="1350" b="1" dirty="0">
                <a:latin typeface="ＭＳ Ｐゴシック" panose="020B0600070205080204" pitchFamily="50" charset="-128"/>
                <a:ea typeface="ＭＳ Ｐゴシック" panose="020B0600070205080204" pitchFamily="50" charset="-128"/>
              </a:rPr>
              <a:t>生活支援の介入度合い</a:t>
            </a:r>
          </a:p>
        </p:txBody>
      </p:sp>
      <p:pic>
        <p:nvPicPr>
          <p:cNvPr id="14" name="図 13">
            <a:extLst>
              <a:ext uri="{FF2B5EF4-FFF2-40B4-BE49-F238E27FC236}">
                <a16:creationId xmlns:a16="http://schemas.microsoft.com/office/drawing/2014/main" id="{26913200-66E6-D1BF-98FE-D7C701ACF36E}"/>
              </a:ext>
            </a:extLst>
          </p:cNvPr>
          <p:cNvPicPr>
            <a:picLocks noChangeAspect="1"/>
          </p:cNvPicPr>
          <p:nvPr/>
        </p:nvPicPr>
        <p:blipFill>
          <a:blip r:embed="rId3"/>
          <a:stretch>
            <a:fillRect/>
          </a:stretch>
        </p:blipFill>
        <p:spPr>
          <a:xfrm>
            <a:off x="6491941" y="11377"/>
            <a:ext cx="2351902" cy="1513701"/>
          </a:xfrm>
          <a:prstGeom prst="rect">
            <a:avLst/>
          </a:prstGeom>
        </p:spPr>
      </p:pic>
      <p:sp>
        <p:nvSpPr>
          <p:cNvPr id="21" name="テキスト ボックス 20">
            <a:extLst>
              <a:ext uri="{FF2B5EF4-FFF2-40B4-BE49-F238E27FC236}">
                <a16:creationId xmlns:a16="http://schemas.microsoft.com/office/drawing/2014/main" id="{0E748B52-31D7-1795-154A-3F877C207401}"/>
              </a:ext>
            </a:extLst>
          </p:cNvPr>
          <p:cNvSpPr txBox="1"/>
          <p:nvPr/>
        </p:nvSpPr>
        <p:spPr>
          <a:xfrm>
            <a:off x="6255747" y="1259800"/>
            <a:ext cx="2825402" cy="300082"/>
          </a:xfrm>
          <a:prstGeom prst="rect">
            <a:avLst/>
          </a:prstGeom>
          <a:solidFill>
            <a:schemeClr val="bg1"/>
          </a:solidFill>
          <a:ln>
            <a:solidFill>
              <a:srgbClr val="0000CC"/>
            </a:solidFill>
          </a:ln>
        </p:spPr>
        <p:txBody>
          <a:bodyPr wrap="square">
            <a:spAutoFit/>
          </a:bodyPr>
          <a:lstStyle/>
          <a:p>
            <a:r>
              <a:rPr lang="ja-JP" altLang="en-US" sz="1350" b="1" dirty="0">
                <a:latin typeface="ＭＳ Ｐゴシック" panose="020B0600070205080204" pitchFamily="50" charset="-128"/>
                <a:ea typeface="ＭＳ Ｐゴシック" panose="020B0600070205080204" pitchFamily="50" charset="-128"/>
              </a:rPr>
              <a:t>全面的な支援　大部分を手伝います</a:t>
            </a:r>
          </a:p>
        </p:txBody>
      </p:sp>
      <p:pic>
        <p:nvPicPr>
          <p:cNvPr id="38" name="図 37">
            <a:extLst>
              <a:ext uri="{FF2B5EF4-FFF2-40B4-BE49-F238E27FC236}">
                <a16:creationId xmlns:a16="http://schemas.microsoft.com/office/drawing/2014/main" id="{82EE8A30-2615-48D8-6B17-36F7F77A5C7E}"/>
              </a:ext>
            </a:extLst>
          </p:cNvPr>
          <p:cNvPicPr>
            <a:picLocks noChangeAspect="1"/>
          </p:cNvPicPr>
          <p:nvPr/>
        </p:nvPicPr>
        <p:blipFill>
          <a:blip r:embed="rId4"/>
          <a:stretch>
            <a:fillRect/>
          </a:stretch>
        </p:blipFill>
        <p:spPr>
          <a:xfrm>
            <a:off x="1247341" y="-48862"/>
            <a:ext cx="2200275" cy="1652678"/>
          </a:xfrm>
          <a:prstGeom prst="rect">
            <a:avLst/>
          </a:prstGeom>
        </p:spPr>
      </p:pic>
      <p:sp>
        <p:nvSpPr>
          <p:cNvPr id="40" name="テキスト ボックス 39">
            <a:extLst>
              <a:ext uri="{FF2B5EF4-FFF2-40B4-BE49-F238E27FC236}">
                <a16:creationId xmlns:a16="http://schemas.microsoft.com/office/drawing/2014/main" id="{82E67A99-E6F3-EDEB-64D5-655241372D93}"/>
              </a:ext>
            </a:extLst>
          </p:cNvPr>
          <p:cNvSpPr txBox="1"/>
          <p:nvPr/>
        </p:nvSpPr>
        <p:spPr>
          <a:xfrm>
            <a:off x="769209" y="1264303"/>
            <a:ext cx="2193004" cy="300082"/>
          </a:xfrm>
          <a:prstGeom prst="rect">
            <a:avLst/>
          </a:prstGeom>
          <a:solidFill>
            <a:schemeClr val="bg1"/>
          </a:solidFill>
          <a:ln>
            <a:solidFill>
              <a:srgbClr val="0000CC"/>
            </a:solidFill>
          </a:ln>
        </p:spPr>
        <p:txBody>
          <a:bodyPr wrap="square">
            <a:spAutoFit/>
          </a:bodyPr>
          <a:lstStyle/>
          <a:p>
            <a:r>
              <a:rPr lang="ja-JP" altLang="en-US" sz="1350" b="1" dirty="0">
                <a:latin typeface="ＭＳ Ｐゴシック" panose="020B0600070205080204" pitchFamily="50" charset="-128"/>
                <a:ea typeface="ＭＳ Ｐゴシック" panose="020B0600070205080204" pitchFamily="50" charset="-128"/>
              </a:rPr>
              <a:t>見守り　そこ違ってますよ</a:t>
            </a:r>
          </a:p>
        </p:txBody>
      </p:sp>
      <p:pic>
        <p:nvPicPr>
          <p:cNvPr id="50" name="図 49">
            <a:extLst>
              <a:ext uri="{FF2B5EF4-FFF2-40B4-BE49-F238E27FC236}">
                <a16:creationId xmlns:a16="http://schemas.microsoft.com/office/drawing/2014/main" id="{40C9293B-14D4-7FBC-339E-B094554AA690}"/>
              </a:ext>
            </a:extLst>
          </p:cNvPr>
          <p:cNvPicPr>
            <a:picLocks noChangeAspect="1"/>
          </p:cNvPicPr>
          <p:nvPr/>
        </p:nvPicPr>
        <p:blipFill>
          <a:blip r:embed="rId5"/>
          <a:stretch>
            <a:fillRect/>
          </a:stretch>
        </p:blipFill>
        <p:spPr>
          <a:xfrm>
            <a:off x="3332849" y="87389"/>
            <a:ext cx="3000375" cy="1199954"/>
          </a:xfrm>
          <a:prstGeom prst="rect">
            <a:avLst/>
          </a:prstGeom>
        </p:spPr>
      </p:pic>
      <p:sp>
        <p:nvSpPr>
          <p:cNvPr id="51" name="テキスト ボックス 50">
            <a:extLst>
              <a:ext uri="{FF2B5EF4-FFF2-40B4-BE49-F238E27FC236}">
                <a16:creationId xmlns:a16="http://schemas.microsoft.com/office/drawing/2014/main" id="{C1735B4A-E6CB-9439-CAA2-0BC213453C3B}"/>
              </a:ext>
            </a:extLst>
          </p:cNvPr>
          <p:cNvSpPr txBox="1"/>
          <p:nvPr/>
        </p:nvSpPr>
        <p:spPr>
          <a:xfrm>
            <a:off x="3287252" y="1264303"/>
            <a:ext cx="2452172" cy="300082"/>
          </a:xfrm>
          <a:prstGeom prst="rect">
            <a:avLst/>
          </a:prstGeom>
          <a:solidFill>
            <a:schemeClr val="bg1"/>
          </a:solidFill>
          <a:ln>
            <a:solidFill>
              <a:srgbClr val="0000CC"/>
            </a:solidFill>
          </a:ln>
        </p:spPr>
        <p:txBody>
          <a:bodyPr wrap="square">
            <a:spAutoFit/>
          </a:bodyPr>
          <a:lstStyle/>
          <a:p>
            <a:r>
              <a:rPr lang="ja-JP" altLang="en-US" sz="1350" b="1" dirty="0">
                <a:latin typeface="ＭＳ Ｐゴシック" panose="020B0600070205080204" pitchFamily="50" charset="-128"/>
                <a:ea typeface="ＭＳ Ｐゴシック" panose="020B0600070205080204" pitchFamily="50" charset="-128"/>
              </a:rPr>
              <a:t>部分的な支援　少し手伝います</a:t>
            </a:r>
          </a:p>
        </p:txBody>
      </p:sp>
      <p:pic>
        <p:nvPicPr>
          <p:cNvPr id="3" name="Picture 2" descr="無料ダウンロード | くまモン熊本県カワイイクマ、クマ, 動物たち, くま, カーニボラン png | PNGWing">
            <a:extLst>
              <a:ext uri="{FF2B5EF4-FFF2-40B4-BE49-F238E27FC236}">
                <a16:creationId xmlns:a16="http://schemas.microsoft.com/office/drawing/2014/main" id="{4E28918E-6EAA-CB54-FE71-A427A767599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75794" y="5733256"/>
            <a:ext cx="1069821" cy="1047443"/>
          </a:xfrm>
          <a:prstGeom prst="rect">
            <a:avLst/>
          </a:prstGeom>
          <a:noFill/>
          <a:extLst>
            <a:ext uri="{909E8E84-426E-40DD-AFC4-6F175D3DCCD1}">
              <a14:hiddenFill xmlns:a14="http://schemas.microsoft.com/office/drawing/2010/main">
                <a:solidFill>
                  <a:srgbClr val="FFFFFF"/>
                </a:solidFill>
              </a14:hiddenFill>
            </a:ext>
          </a:extLst>
        </p:spPr>
      </p:pic>
      <p:sp>
        <p:nvSpPr>
          <p:cNvPr id="4" name="四角形: 角を丸くする 3">
            <a:extLst>
              <a:ext uri="{FF2B5EF4-FFF2-40B4-BE49-F238E27FC236}">
                <a16:creationId xmlns:a16="http://schemas.microsoft.com/office/drawing/2014/main" id="{2C7CCE79-B589-80B1-0CD5-AA8B4F15AFB9}"/>
              </a:ext>
            </a:extLst>
          </p:cNvPr>
          <p:cNvSpPr/>
          <p:nvPr/>
        </p:nvSpPr>
        <p:spPr>
          <a:xfrm>
            <a:off x="789171" y="5710769"/>
            <a:ext cx="7219894" cy="7105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dirty="0">
                <a:solidFill>
                  <a:schemeClr val="tx1"/>
                </a:solidFill>
                <a:latin typeface="ＭＳ Ｐゴシック" panose="020B0600070205080204" pitchFamily="50" charset="-128"/>
                <a:ea typeface="ＭＳ Ｐゴシック" panose="020B0600070205080204" pitchFamily="50" charset="-128"/>
              </a:rPr>
              <a:t>　</a:t>
            </a:r>
            <a:r>
              <a:rPr lang="ja-JP" altLang="en-US" sz="1500" b="1" dirty="0">
                <a:solidFill>
                  <a:schemeClr val="tx1"/>
                </a:solidFill>
                <a:latin typeface="ＭＳ Ｐゴシック" panose="020B0600070205080204" pitchFamily="50" charset="-128"/>
                <a:ea typeface="ＭＳ Ｐゴシック" panose="020B0600070205080204" pitchFamily="50" charset="-128"/>
              </a:rPr>
              <a:t>　　軽度（</a:t>
            </a:r>
            <a:r>
              <a:rPr lang="en-US" altLang="ja-JP" sz="1500" b="1" dirty="0">
                <a:solidFill>
                  <a:srgbClr val="252525"/>
                </a:solidFill>
                <a:latin typeface="ＭＳ Ｐゴシック" panose="020B0600070205080204" pitchFamily="50" charset="-128"/>
                <a:ea typeface="ＭＳ Ｐゴシック" panose="020B0600070205080204" pitchFamily="50" charset="-128"/>
              </a:rPr>
              <a:t>59-69</a:t>
            </a:r>
            <a:r>
              <a:rPr lang="ja-JP" altLang="en-US" sz="1500" b="1" dirty="0">
                <a:solidFill>
                  <a:srgbClr val="252525"/>
                </a:solidFill>
                <a:latin typeface="ＭＳ Ｐゴシック" panose="020B0600070205080204" pitchFamily="50" charset="-128"/>
                <a:ea typeface="ＭＳ Ｐゴシック" panose="020B0600070205080204" pitchFamily="50" charset="-128"/>
              </a:rPr>
              <a:t>）　　</a:t>
            </a:r>
            <a:r>
              <a:rPr lang="ja-JP" altLang="en-US" sz="1500" b="1" dirty="0">
                <a:solidFill>
                  <a:schemeClr val="tx1"/>
                </a:solidFill>
                <a:latin typeface="ＭＳ Ｐゴシック" panose="020B0600070205080204" pitchFamily="50" charset="-128"/>
                <a:ea typeface="ＭＳ Ｐゴシック" panose="020B0600070205080204" pitchFamily="50" charset="-128"/>
              </a:rPr>
              <a:t>中度（</a:t>
            </a:r>
            <a:r>
              <a:rPr lang="en-US" altLang="ja-JP" sz="1500" b="1" dirty="0">
                <a:solidFill>
                  <a:srgbClr val="252525"/>
                </a:solidFill>
                <a:latin typeface="ＭＳ Ｐゴシック" panose="020B0600070205080204" pitchFamily="50" charset="-128"/>
                <a:ea typeface="ＭＳ Ｐゴシック" panose="020B0600070205080204" pitchFamily="50" charset="-128"/>
              </a:rPr>
              <a:t>35-49</a:t>
            </a:r>
            <a:r>
              <a:rPr lang="ja-JP" altLang="en-US" sz="1500" b="1" dirty="0">
                <a:solidFill>
                  <a:srgbClr val="252525"/>
                </a:solidFill>
                <a:latin typeface="ＭＳ Ｐゴシック" panose="020B0600070205080204" pitchFamily="50" charset="-128"/>
                <a:ea typeface="ＭＳ Ｐゴシック" panose="020B0600070205080204" pitchFamily="50" charset="-128"/>
              </a:rPr>
              <a:t>）　　　</a:t>
            </a:r>
            <a:r>
              <a:rPr lang="ja-JP" altLang="en-US" sz="1500" b="1" dirty="0">
                <a:solidFill>
                  <a:schemeClr val="tx1"/>
                </a:solidFill>
                <a:latin typeface="ＭＳ Ｐゴシック" panose="020B0600070205080204" pitchFamily="50" charset="-128"/>
                <a:ea typeface="ＭＳ Ｐゴシック" panose="020B0600070205080204" pitchFamily="50" charset="-128"/>
              </a:rPr>
              <a:t>　重度（</a:t>
            </a:r>
            <a:r>
              <a:rPr lang="en-US" altLang="ja-JP" sz="1500" b="1" dirty="0">
                <a:solidFill>
                  <a:srgbClr val="252525"/>
                </a:solidFill>
                <a:latin typeface="ＭＳ Ｐゴシック" panose="020B0600070205080204" pitchFamily="50" charset="-128"/>
                <a:ea typeface="ＭＳ Ｐゴシック" panose="020B0600070205080204" pitchFamily="50" charset="-128"/>
              </a:rPr>
              <a:t>20-34</a:t>
            </a:r>
            <a:r>
              <a:rPr lang="ja-JP" altLang="en-US" sz="1500" b="1" dirty="0">
                <a:solidFill>
                  <a:srgbClr val="252525"/>
                </a:solidFill>
                <a:latin typeface="Noto Sans JP"/>
              </a:rPr>
              <a:t>）</a:t>
            </a:r>
            <a:r>
              <a:rPr lang="ja-JP" altLang="en-US" sz="1500" b="1" dirty="0">
                <a:solidFill>
                  <a:schemeClr val="tx1"/>
                </a:solidFill>
                <a:latin typeface="ＭＳ Ｐゴシック" panose="020B0600070205080204" pitchFamily="50" charset="-128"/>
                <a:ea typeface="ＭＳ Ｐゴシック" panose="020B0600070205080204" pitchFamily="50" charset="-128"/>
              </a:rPr>
              <a:t>　　　　最重度（</a:t>
            </a:r>
            <a:r>
              <a:rPr lang="en-US" altLang="ja-JP" sz="1500" b="1" dirty="0">
                <a:solidFill>
                  <a:schemeClr val="tx1"/>
                </a:solidFill>
                <a:latin typeface="ＭＳ Ｐゴシック" panose="020B0600070205080204" pitchFamily="50" charset="-128"/>
                <a:ea typeface="ＭＳ Ｐゴシック" panose="020B0600070205080204" pitchFamily="50" charset="-128"/>
              </a:rPr>
              <a:t>20</a:t>
            </a:r>
            <a:r>
              <a:rPr lang="ja-JP" altLang="en-US" sz="1500" b="1" dirty="0">
                <a:solidFill>
                  <a:schemeClr val="tx1"/>
                </a:solidFill>
                <a:latin typeface="ＭＳ Ｐゴシック" panose="020B0600070205080204" pitchFamily="50" charset="-128"/>
                <a:ea typeface="ＭＳ Ｐゴシック" panose="020B0600070205080204" pitchFamily="50" charset="-128"/>
              </a:rPr>
              <a:t>以下）　　</a:t>
            </a:r>
            <a:r>
              <a:rPr lang="ja-JP" altLang="en-US" sz="1013" b="1" dirty="0">
                <a:solidFill>
                  <a:schemeClr val="tx1"/>
                </a:solidFill>
                <a:latin typeface="ＭＳ Ｐゴシック" panose="020B0600070205080204" pitchFamily="50" charset="-128"/>
                <a:ea typeface="ＭＳ Ｐゴシック" panose="020B0600070205080204" pitchFamily="50" charset="-128"/>
              </a:rPr>
              <a:t>　　　　　　　　　　　　</a:t>
            </a:r>
          </a:p>
        </p:txBody>
      </p:sp>
      <p:sp>
        <p:nvSpPr>
          <p:cNvPr id="10" name="矢印: 左右 9">
            <a:extLst>
              <a:ext uri="{FF2B5EF4-FFF2-40B4-BE49-F238E27FC236}">
                <a16:creationId xmlns:a16="http://schemas.microsoft.com/office/drawing/2014/main" id="{B4E3AB48-8585-E2A5-AF1D-3E6EB178916B}"/>
              </a:ext>
            </a:extLst>
          </p:cNvPr>
          <p:cNvSpPr/>
          <p:nvPr/>
        </p:nvSpPr>
        <p:spPr>
          <a:xfrm>
            <a:off x="3238239" y="6484179"/>
            <a:ext cx="2985443" cy="253455"/>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楕円 12">
            <a:extLst>
              <a:ext uri="{FF2B5EF4-FFF2-40B4-BE49-F238E27FC236}">
                <a16:creationId xmlns:a16="http://schemas.microsoft.com/office/drawing/2014/main" id="{B7E406B5-10F6-099A-8741-F2D82294F8DE}"/>
              </a:ext>
            </a:extLst>
          </p:cNvPr>
          <p:cNvSpPr/>
          <p:nvPr/>
        </p:nvSpPr>
        <p:spPr>
          <a:xfrm>
            <a:off x="5739424" y="6363133"/>
            <a:ext cx="1054004" cy="436726"/>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ＭＳ Ｐゴシック" panose="020B0600070205080204" pitchFamily="50" charset="-128"/>
                <a:ea typeface="ＭＳ Ｐゴシック" panose="020B0600070205080204" pitchFamily="50" charset="-128"/>
              </a:rPr>
              <a:t>３</a:t>
            </a:r>
          </a:p>
        </p:txBody>
      </p:sp>
      <p:sp>
        <p:nvSpPr>
          <p:cNvPr id="29" name="楕円 28">
            <a:extLst>
              <a:ext uri="{FF2B5EF4-FFF2-40B4-BE49-F238E27FC236}">
                <a16:creationId xmlns:a16="http://schemas.microsoft.com/office/drawing/2014/main" id="{34DF5A55-DBBB-428A-C0B0-FEFEE69E9681}"/>
              </a:ext>
            </a:extLst>
          </p:cNvPr>
          <p:cNvSpPr/>
          <p:nvPr/>
        </p:nvSpPr>
        <p:spPr>
          <a:xfrm>
            <a:off x="2700649" y="6353128"/>
            <a:ext cx="981139" cy="436726"/>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ＭＳ Ｐゴシック" panose="020B0600070205080204" pitchFamily="50" charset="-128"/>
                <a:ea typeface="ＭＳ Ｐゴシック" panose="020B0600070205080204" pitchFamily="50" charset="-128"/>
              </a:rPr>
              <a:t>９</a:t>
            </a:r>
          </a:p>
        </p:txBody>
      </p:sp>
    </p:spTree>
    <p:extLst>
      <p:ext uri="{BB962C8B-B14F-4D97-AF65-F5344CB8AC3E}">
        <p14:creationId xmlns:p14="http://schemas.microsoft.com/office/powerpoint/2010/main" val="9726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2D8CAEE-C2F2-3E96-8AA5-88C7654FD738}"/>
              </a:ext>
            </a:extLst>
          </p:cNvPr>
          <p:cNvSpPr/>
          <p:nvPr/>
        </p:nvSpPr>
        <p:spPr>
          <a:xfrm>
            <a:off x="663569" y="3727366"/>
            <a:ext cx="5959479" cy="669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dirty="0">
                <a:solidFill>
                  <a:prstClr val="black"/>
                </a:solidFill>
                <a:latin typeface="ＭＳ Ｐゴシック" panose="020B0600070205080204" pitchFamily="50" charset="-128"/>
                <a:ea typeface="ＭＳ Ｐゴシック" panose="020B0600070205080204" pitchFamily="50" charset="-128"/>
              </a:rPr>
              <a:t>一連の行為や行動において、支援を必要とせず、自分で遂行できる</a:t>
            </a:r>
          </a:p>
        </p:txBody>
      </p:sp>
      <p:sp>
        <p:nvSpPr>
          <p:cNvPr id="4" name="正方形/長方形 3">
            <a:extLst>
              <a:ext uri="{FF2B5EF4-FFF2-40B4-BE49-F238E27FC236}">
                <a16:creationId xmlns:a16="http://schemas.microsoft.com/office/drawing/2014/main" id="{B4C249F3-5B15-1822-236E-581926255F4D}"/>
              </a:ext>
            </a:extLst>
          </p:cNvPr>
          <p:cNvSpPr/>
          <p:nvPr/>
        </p:nvSpPr>
        <p:spPr>
          <a:xfrm>
            <a:off x="663568" y="4374918"/>
            <a:ext cx="5959480" cy="6923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dirty="0">
                <a:solidFill>
                  <a:prstClr val="black"/>
                </a:solidFill>
                <a:latin typeface="ＭＳ Ｐゴシック" panose="020B0600070205080204" pitchFamily="50" charset="-128"/>
                <a:ea typeface="ＭＳ Ｐゴシック" panose="020B0600070205080204" pitchFamily="50" charset="-128"/>
              </a:rPr>
              <a:t>一連の行為や行動において、言語的支援や動作的支援で行為や行動が遂行できる</a:t>
            </a:r>
          </a:p>
        </p:txBody>
      </p:sp>
      <p:sp>
        <p:nvSpPr>
          <p:cNvPr id="5" name="正方形/長方形 4">
            <a:extLst>
              <a:ext uri="{FF2B5EF4-FFF2-40B4-BE49-F238E27FC236}">
                <a16:creationId xmlns:a16="http://schemas.microsoft.com/office/drawing/2014/main" id="{2D75C720-DDC6-6715-6966-F83982CCE2EF}"/>
              </a:ext>
            </a:extLst>
          </p:cNvPr>
          <p:cNvSpPr/>
          <p:nvPr/>
        </p:nvSpPr>
        <p:spPr>
          <a:xfrm>
            <a:off x="663567" y="5049034"/>
            <a:ext cx="5959481" cy="673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dirty="0">
                <a:solidFill>
                  <a:prstClr val="black"/>
                </a:solidFill>
                <a:latin typeface="ＭＳ Ｐゴシック" panose="020B0600070205080204" pitchFamily="50" charset="-128"/>
                <a:ea typeface="ＭＳ Ｐゴシック" panose="020B0600070205080204" pitchFamily="50" charset="-128"/>
              </a:rPr>
              <a:t>一連の行為や行動において、部分的な支援により、行為や行動が遂行できる</a:t>
            </a:r>
          </a:p>
        </p:txBody>
      </p:sp>
      <p:sp>
        <p:nvSpPr>
          <p:cNvPr id="6" name="正方形/長方形 5">
            <a:extLst>
              <a:ext uri="{FF2B5EF4-FFF2-40B4-BE49-F238E27FC236}">
                <a16:creationId xmlns:a16="http://schemas.microsoft.com/office/drawing/2014/main" id="{836A1514-44F3-4CD0-9DFE-D3300FA36E38}"/>
              </a:ext>
            </a:extLst>
          </p:cNvPr>
          <p:cNvSpPr/>
          <p:nvPr/>
        </p:nvSpPr>
        <p:spPr>
          <a:xfrm>
            <a:off x="663569" y="5711424"/>
            <a:ext cx="5959481" cy="851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dirty="0">
                <a:solidFill>
                  <a:prstClr val="black"/>
                </a:solidFill>
                <a:latin typeface="ＭＳ Ｐゴシック" panose="020B0600070205080204" pitchFamily="50" charset="-128"/>
                <a:ea typeface="ＭＳ Ｐゴシック" panose="020B0600070205080204" pitchFamily="50" charset="-128"/>
              </a:rPr>
              <a:t>一連の行為や行動において、始めから終わりまで、自分で遂行できないため、他者の援助が必要な状態</a:t>
            </a:r>
          </a:p>
        </p:txBody>
      </p:sp>
      <p:sp>
        <p:nvSpPr>
          <p:cNvPr id="7" name="正方形/長方形 6">
            <a:extLst>
              <a:ext uri="{FF2B5EF4-FFF2-40B4-BE49-F238E27FC236}">
                <a16:creationId xmlns:a16="http://schemas.microsoft.com/office/drawing/2014/main" id="{112CBB5E-4AA9-F777-2E4F-81439806C56D}"/>
              </a:ext>
            </a:extLst>
          </p:cNvPr>
          <p:cNvSpPr/>
          <p:nvPr/>
        </p:nvSpPr>
        <p:spPr>
          <a:xfrm>
            <a:off x="0" y="3727365"/>
            <a:ext cx="663569" cy="669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sz="1600" b="1" dirty="0">
                <a:solidFill>
                  <a:prstClr val="black"/>
                </a:solidFill>
                <a:latin typeface="ＭＳ Ｐゴシック" panose="020B0600070205080204" pitchFamily="50" charset="-128"/>
                <a:ea typeface="ＭＳ Ｐゴシック" panose="020B0600070205080204" pitchFamily="50" charset="-128"/>
              </a:rPr>
              <a:t>自立</a:t>
            </a:r>
          </a:p>
        </p:txBody>
      </p:sp>
      <p:sp>
        <p:nvSpPr>
          <p:cNvPr id="8" name="正方形/長方形 7">
            <a:extLst>
              <a:ext uri="{FF2B5EF4-FFF2-40B4-BE49-F238E27FC236}">
                <a16:creationId xmlns:a16="http://schemas.microsoft.com/office/drawing/2014/main" id="{966702B8-293C-271C-E87A-6883AF49E7BA}"/>
              </a:ext>
            </a:extLst>
          </p:cNvPr>
          <p:cNvSpPr/>
          <p:nvPr/>
        </p:nvSpPr>
        <p:spPr>
          <a:xfrm>
            <a:off x="0" y="4379856"/>
            <a:ext cx="663569" cy="669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sz="1200" b="1" dirty="0">
                <a:solidFill>
                  <a:prstClr val="black"/>
                </a:solidFill>
                <a:latin typeface="ＭＳ Ｐゴシック" panose="020B0600070205080204" pitchFamily="50" charset="-128"/>
                <a:ea typeface="ＭＳ Ｐゴシック" panose="020B0600070205080204" pitchFamily="50" charset="-128"/>
              </a:rPr>
              <a:t>見守り</a:t>
            </a:r>
          </a:p>
        </p:txBody>
      </p:sp>
      <p:sp>
        <p:nvSpPr>
          <p:cNvPr id="9" name="正方形/長方形 8">
            <a:extLst>
              <a:ext uri="{FF2B5EF4-FFF2-40B4-BE49-F238E27FC236}">
                <a16:creationId xmlns:a16="http://schemas.microsoft.com/office/drawing/2014/main" id="{84D34392-DC11-726D-D5D1-579EEE0E6B67}"/>
              </a:ext>
            </a:extLst>
          </p:cNvPr>
          <p:cNvSpPr/>
          <p:nvPr/>
        </p:nvSpPr>
        <p:spPr>
          <a:xfrm>
            <a:off x="0" y="5049033"/>
            <a:ext cx="663569" cy="6623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sz="1400" b="1" dirty="0">
                <a:solidFill>
                  <a:prstClr val="black"/>
                </a:solidFill>
                <a:latin typeface="ＭＳ Ｐゴシック" panose="020B0600070205080204" pitchFamily="50" charset="-128"/>
                <a:ea typeface="ＭＳ Ｐゴシック" panose="020B0600070205080204" pitchFamily="50" charset="-128"/>
              </a:rPr>
              <a:t>一部介助</a:t>
            </a:r>
          </a:p>
        </p:txBody>
      </p:sp>
      <p:sp>
        <p:nvSpPr>
          <p:cNvPr id="10" name="正方形/長方形 9">
            <a:extLst>
              <a:ext uri="{FF2B5EF4-FFF2-40B4-BE49-F238E27FC236}">
                <a16:creationId xmlns:a16="http://schemas.microsoft.com/office/drawing/2014/main" id="{74838D4D-7AD7-926D-DB85-EA8DBB045F2E}"/>
              </a:ext>
            </a:extLst>
          </p:cNvPr>
          <p:cNvSpPr/>
          <p:nvPr/>
        </p:nvSpPr>
        <p:spPr>
          <a:xfrm>
            <a:off x="0" y="5711424"/>
            <a:ext cx="663569" cy="851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sz="1400" b="1" dirty="0">
                <a:solidFill>
                  <a:prstClr val="black"/>
                </a:solidFill>
                <a:latin typeface="ＭＳ Ｐゴシック" panose="020B0600070205080204" pitchFamily="50" charset="-128"/>
                <a:ea typeface="ＭＳ Ｐゴシック" panose="020B0600070205080204" pitchFamily="50" charset="-128"/>
              </a:rPr>
              <a:t>全介助</a:t>
            </a:r>
          </a:p>
        </p:txBody>
      </p:sp>
      <p:sp>
        <p:nvSpPr>
          <p:cNvPr id="11" name="楕円 10">
            <a:extLst>
              <a:ext uri="{FF2B5EF4-FFF2-40B4-BE49-F238E27FC236}">
                <a16:creationId xmlns:a16="http://schemas.microsoft.com/office/drawing/2014/main" id="{07552B6F-694D-C47B-D2E7-E317B5FC3C44}"/>
              </a:ext>
            </a:extLst>
          </p:cNvPr>
          <p:cNvSpPr/>
          <p:nvPr/>
        </p:nvSpPr>
        <p:spPr>
          <a:xfrm>
            <a:off x="6623048" y="4032938"/>
            <a:ext cx="2520952" cy="625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ＭＳ Ｐゴシック" panose="020B0600070205080204" pitchFamily="50" charset="-128"/>
                <a:ea typeface="ＭＳ Ｐゴシック" panose="020B0600070205080204" pitchFamily="50" charset="-128"/>
              </a:rPr>
              <a:t>どのような見守り支援</a:t>
            </a:r>
          </a:p>
        </p:txBody>
      </p:sp>
      <p:sp>
        <p:nvSpPr>
          <p:cNvPr id="12" name="楕円 11">
            <a:extLst>
              <a:ext uri="{FF2B5EF4-FFF2-40B4-BE49-F238E27FC236}">
                <a16:creationId xmlns:a16="http://schemas.microsoft.com/office/drawing/2014/main" id="{6095E458-5872-7A7D-C51C-7C0D5ADD03D0}"/>
              </a:ext>
            </a:extLst>
          </p:cNvPr>
          <p:cNvSpPr/>
          <p:nvPr/>
        </p:nvSpPr>
        <p:spPr>
          <a:xfrm>
            <a:off x="6623048" y="4807683"/>
            <a:ext cx="2485456" cy="914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ＭＳ Ｐゴシック" panose="020B0600070205080204" pitchFamily="50" charset="-128"/>
                <a:ea typeface="ＭＳ Ｐゴシック" panose="020B0600070205080204" pitchFamily="50" charset="-128"/>
              </a:rPr>
              <a:t>具体的な支援</a:t>
            </a:r>
          </a:p>
        </p:txBody>
      </p:sp>
      <p:sp>
        <p:nvSpPr>
          <p:cNvPr id="13" name="楕円 12">
            <a:extLst>
              <a:ext uri="{FF2B5EF4-FFF2-40B4-BE49-F238E27FC236}">
                <a16:creationId xmlns:a16="http://schemas.microsoft.com/office/drawing/2014/main" id="{5C79ACC9-8526-1C36-E225-DA7A09E93545}"/>
              </a:ext>
            </a:extLst>
          </p:cNvPr>
          <p:cNvSpPr/>
          <p:nvPr/>
        </p:nvSpPr>
        <p:spPr>
          <a:xfrm>
            <a:off x="6623048" y="5696587"/>
            <a:ext cx="2390432" cy="1003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ＭＳ Ｐゴシック" panose="020B0600070205080204" pitchFamily="50" charset="-128"/>
                <a:ea typeface="ＭＳ Ｐゴシック" panose="020B0600070205080204" pitchFamily="50" charset="-128"/>
              </a:rPr>
              <a:t>協力動作の</a:t>
            </a:r>
            <a:endParaRPr lang="en-US" altLang="ja-JP" dirty="0">
              <a:latin typeface="ＭＳ Ｐゴシック" panose="020B0600070205080204" pitchFamily="50" charset="-128"/>
              <a:ea typeface="ＭＳ Ｐゴシック" panose="020B0600070205080204" pitchFamily="50" charset="-128"/>
            </a:endParaRPr>
          </a:p>
          <a:p>
            <a:pPr algn="ctr"/>
            <a:r>
              <a:rPr lang="ja-JP" altLang="en-US" dirty="0">
                <a:latin typeface="ＭＳ Ｐゴシック" panose="020B0600070205080204" pitchFamily="50" charset="-128"/>
                <a:ea typeface="ＭＳ Ｐゴシック" panose="020B0600070205080204" pitchFamily="50" charset="-128"/>
              </a:rPr>
              <a:t>有無</a:t>
            </a:r>
          </a:p>
        </p:txBody>
      </p:sp>
      <p:pic>
        <p:nvPicPr>
          <p:cNvPr id="1026" name="Picture 2" descr="事故を防いで心地よく！車いすの基本的な介助方法と注意点介護の便利帖｜有料老人ホームならレオパレス21のあずみ苑">
            <a:extLst>
              <a:ext uri="{FF2B5EF4-FFF2-40B4-BE49-F238E27FC236}">
                <a16:creationId xmlns:a16="http://schemas.microsoft.com/office/drawing/2014/main" id="{ACBA6013-44AD-1523-EABD-58001C87DE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29" y="152620"/>
            <a:ext cx="1654171" cy="11199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入浴介助 – 無料イラスト素材ならイラストック">
            <a:extLst>
              <a:ext uri="{FF2B5EF4-FFF2-40B4-BE49-F238E27FC236}">
                <a16:creationId xmlns:a16="http://schemas.microsoft.com/office/drawing/2014/main" id="{3293940D-D51E-6ADA-ED13-CF42FC2C31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407487" y="-6317"/>
            <a:ext cx="1092200" cy="9062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トイレ介助 イラストや に対する画像結果">
            <a:extLst>
              <a:ext uri="{FF2B5EF4-FFF2-40B4-BE49-F238E27FC236}">
                <a16:creationId xmlns:a16="http://schemas.microsoft.com/office/drawing/2014/main" id="{772740B6-588F-FF43-A6BB-D4A52085E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4767" y="64134"/>
            <a:ext cx="1378744" cy="113467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53C13779-C5D7-0911-D7F1-7FBA25E4B530}"/>
              </a:ext>
            </a:extLst>
          </p:cNvPr>
          <p:cNvSpPr txBox="1"/>
          <p:nvPr/>
        </p:nvSpPr>
        <p:spPr>
          <a:xfrm>
            <a:off x="83175" y="134109"/>
            <a:ext cx="4743478" cy="2308324"/>
          </a:xfrm>
          <a:prstGeom prst="rect">
            <a:avLst/>
          </a:prstGeom>
          <a:noFill/>
          <a:ln>
            <a:solidFill>
              <a:schemeClr val="accent1"/>
            </a:solidFill>
          </a:ln>
        </p:spPr>
        <p:txBody>
          <a:bodyPr wrap="square">
            <a:spAutoFit/>
          </a:bodyPr>
          <a:lstStyle/>
          <a:p>
            <a:r>
              <a:rPr lang="ja-JP" altLang="en-US" b="1" dirty="0">
                <a:solidFill>
                  <a:srgbClr val="2B2B2B"/>
                </a:solidFill>
                <a:latin typeface="ＭＳ Ｐゴシック" panose="020B0600070205080204" pitchFamily="50" charset="-128"/>
                <a:ea typeface="ＭＳ Ｐゴシック" panose="020B0600070205080204" pitchFamily="50" charset="-128"/>
              </a:rPr>
              <a:t>日常生活動作（</a:t>
            </a:r>
            <a:r>
              <a:rPr lang="en-US" altLang="ja-JP" b="1" dirty="0">
                <a:solidFill>
                  <a:srgbClr val="2B2B2B"/>
                </a:solidFill>
                <a:latin typeface="ＭＳ Ｐゴシック" panose="020B0600070205080204" pitchFamily="50" charset="-128"/>
                <a:ea typeface="ＭＳ Ｐゴシック" panose="020B0600070205080204" pitchFamily="50" charset="-128"/>
              </a:rPr>
              <a:t>ADL)</a:t>
            </a:r>
            <a:r>
              <a:rPr lang="ja-JP" altLang="en-US" b="1" dirty="0">
                <a:solidFill>
                  <a:srgbClr val="2B2B2B"/>
                </a:solidFill>
                <a:latin typeface="ＭＳ Ｐゴシック" panose="020B0600070205080204" pitchFamily="50" charset="-128"/>
                <a:ea typeface="ＭＳ Ｐゴシック" panose="020B0600070205080204" pitchFamily="50" charset="-128"/>
              </a:rPr>
              <a:t>とは</a:t>
            </a:r>
            <a:endParaRPr lang="en-US" altLang="ja-JP" b="1" dirty="0">
              <a:solidFill>
                <a:srgbClr val="2B2B2B"/>
              </a:solidFill>
              <a:latin typeface="ＭＳ Ｐゴシック" panose="020B0600070205080204" pitchFamily="50" charset="-128"/>
              <a:ea typeface="ＭＳ Ｐゴシック" panose="020B0600070205080204" pitchFamily="50" charset="-128"/>
            </a:endParaRPr>
          </a:p>
          <a:p>
            <a:r>
              <a:rPr lang="en-US" altLang="ja-JP" b="1" dirty="0">
                <a:solidFill>
                  <a:srgbClr val="2B2B2B"/>
                </a:solidFill>
                <a:latin typeface="ＭＳ Ｐゴシック" panose="020B0600070205080204" pitchFamily="50" charset="-128"/>
                <a:ea typeface="ＭＳ Ｐゴシック" panose="020B0600070205080204" pitchFamily="50" charset="-128"/>
              </a:rPr>
              <a:t>Activities of Daily Living</a:t>
            </a:r>
            <a:r>
              <a:rPr lang="ja-JP" altLang="en-US" b="1" dirty="0">
                <a:solidFill>
                  <a:srgbClr val="2B2B2B"/>
                </a:solidFill>
                <a:latin typeface="ＭＳ Ｐゴシック" panose="020B0600070205080204" pitchFamily="50" charset="-128"/>
                <a:ea typeface="ＭＳ Ｐゴシック" panose="020B0600070205080204" pitchFamily="50" charset="-128"/>
              </a:rPr>
              <a:t>のこと</a:t>
            </a:r>
            <a:endParaRPr lang="en-US" altLang="ja-JP" b="1" dirty="0">
              <a:solidFill>
                <a:srgbClr val="2B2B2B"/>
              </a:solidFill>
              <a:latin typeface="ＭＳ Ｐゴシック" panose="020B0600070205080204" pitchFamily="50" charset="-128"/>
              <a:ea typeface="ＭＳ Ｐゴシック" panose="020B0600070205080204" pitchFamily="50" charset="-128"/>
            </a:endParaRPr>
          </a:p>
          <a:p>
            <a:r>
              <a:rPr lang="en-US" altLang="ja-JP" b="1" dirty="0">
                <a:solidFill>
                  <a:srgbClr val="2B2B2B"/>
                </a:solidFill>
                <a:latin typeface="ＭＳ Ｐゴシック" panose="020B0600070205080204" pitchFamily="50" charset="-128"/>
                <a:ea typeface="ＭＳ Ｐゴシック" panose="020B0600070205080204" pitchFamily="50" charset="-128"/>
              </a:rPr>
              <a:t>ADL</a:t>
            </a:r>
            <a:r>
              <a:rPr lang="ja-JP" altLang="en-US" b="1" dirty="0">
                <a:solidFill>
                  <a:srgbClr val="2B2B2B"/>
                </a:solidFill>
                <a:latin typeface="ＭＳ Ｐゴシック" panose="020B0600070205080204" pitchFamily="50" charset="-128"/>
                <a:ea typeface="ＭＳ Ｐゴシック" panose="020B0600070205080204" pitchFamily="50" charset="-128"/>
              </a:rPr>
              <a:t>の</a:t>
            </a:r>
            <a:r>
              <a:rPr lang="en-US" altLang="ja-JP" b="1" dirty="0">
                <a:solidFill>
                  <a:srgbClr val="2B2B2B"/>
                </a:solidFill>
                <a:latin typeface="ＭＳ Ｐゴシック" panose="020B0600070205080204" pitchFamily="50" charset="-128"/>
                <a:ea typeface="ＭＳ Ｐゴシック" panose="020B0600070205080204" pitchFamily="50" charset="-128"/>
              </a:rPr>
              <a:t>A</a:t>
            </a:r>
            <a:r>
              <a:rPr lang="ja-JP" altLang="en-US" b="1" dirty="0">
                <a:solidFill>
                  <a:srgbClr val="2B2B2B"/>
                </a:solidFill>
                <a:latin typeface="ＭＳ Ｐゴシック" panose="020B0600070205080204" pitchFamily="50" charset="-128"/>
                <a:ea typeface="ＭＳ Ｐゴシック" panose="020B0600070205080204" pitchFamily="50" charset="-128"/>
              </a:rPr>
              <a:t>はアクティビティー（動作</a:t>
            </a:r>
            <a:r>
              <a:rPr lang="en-US" altLang="ja-JP" b="1" dirty="0">
                <a:solidFill>
                  <a:srgbClr val="2B2B2B"/>
                </a:solidFill>
                <a:latin typeface="ＭＳ Ｐゴシック" panose="020B0600070205080204" pitchFamily="50" charset="-128"/>
                <a:ea typeface="ＭＳ Ｐゴシック" panose="020B0600070205080204" pitchFamily="50" charset="-128"/>
              </a:rPr>
              <a:t>)</a:t>
            </a:r>
            <a:r>
              <a:rPr lang="ja-JP" altLang="en-US" b="1" dirty="0">
                <a:solidFill>
                  <a:srgbClr val="2B2B2B"/>
                </a:solidFill>
                <a:latin typeface="ＭＳ Ｐゴシック" panose="020B0600070205080204" pitchFamily="50" charset="-128"/>
                <a:ea typeface="ＭＳ Ｐゴシック" panose="020B0600070205080204" pitchFamily="50" charset="-128"/>
              </a:rPr>
              <a:t>、</a:t>
            </a:r>
            <a:endParaRPr lang="en-US" altLang="ja-JP" b="1" dirty="0">
              <a:solidFill>
                <a:srgbClr val="2B2B2B"/>
              </a:solidFill>
              <a:latin typeface="ＭＳ Ｐゴシック" panose="020B0600070205080204" pitchFamily="50" charset="-128"/>
              <a:ea typeface="ＭＳ Ｐゴシック" panose="020B0600070205080204" pitchFamily="50" charset="-128"/>
            </a:endParaRPr>
          </a:p>
          <a:p>
            <a:r>
              <a:rPr lang="en-US" altLang="ja-JP" b="1" dirty="0">
                <a:solidFill>
                  <a:srgbClr val="2B2B2B"/>
                </a:solidFill>
                <a:latin typeface="ＭＳ Ｐゴシック" panose="020B0600070205080204" pitchFamily="50" charset="-128"/>
                <a:ea typeface="ＭＳ Ｐゴシック" panose="020B0600070205080204" pitchFamily="50" charset="-128"/>
              </a:rPr>
              <a:t>DL</a:t>
            </a:r>
            <a:r>
              <a:rPr lang="ja-JP" altLang="en-US" b="1" dirty="0">
                <a:solidFill>
                  <a:srgbClr val="2B2B2B"/>
                </a:solidFill>
                <a:latin typeface="ＭＳ Ｐゴシック" panose="020B0600070205080204" pitchFamily="50" charset="-128"/>
                <a:ea typeface="ＭＳ Ｐゴシック" panose="020B0600070205080204" pitchFamily="50" charset="-128"/>
              </a:rPr>
              <a:t>はデイリーリビング（日常生活</a:t>
            </a:r>
            <a:r>
              <a:rPr lang="en-US" altLang="ja-JP" b="1" dirty="0">
                <a:solidFill>
                  <a:srgbClr val="2B2B2B"/>
                </a:solidFill>
                <a:latin typeface="ＭＳ Ｐゴシック" panose="020B0600070205080204" pitchFamily="50" charset="-128"/>
                <a:ea typeface="ＭＳ Ｐゴシック" panose="020B0600070205080204" pitchFamily="50" charset="-128"/>
              </a:rPr>
              <a:t>)</a:t>
            </a:r>
            <a:r>
              <a:rPr lang="ja-JP" altLang="en-US" b="1" dirty="0">
                <a:solidFill>
                  <a:srgbClr val="2B2B2B"/>
                </a:solidFill>
                <a:latin typeface="ＭＳ Ｐゴシック" panose="020B0600070205080204" pitchFamily="50" charset="-128"/>
                <a:ea typeface="ＭＳ Ｐゴシック" panose="020B0600070205080204" pitchFamily="50" charset="-128"/>
              </a:rPr>
              <a:t>を指す</a:t>
            </a:r>
            <a:r>
              <a:rPr lang="en-US" altLang="ja-JP" b="1" baseline="30000" dirty="0">
                <a:solidFill>
                  <a:srgbClr val="2B2B2B"/>
                </a:solidFill>
                <a:latin typeface="ＭＳ Ｐゴシック" panose="020B0600070205080204" pitchFamily="50" charset="-128"/>
                <a:ea typeface="ＭＳ Ｐゴシック" panose="020B0600070205080204" pitchFamily="50" charset="-128"/>
              </a:rPr>
              <a:t>)</a:t>
            </a:r>
            <a:r>
              <a:rPr lang="ja-JP" altLang="en-US" b="1" dirty="0">
                <a:solidFill>
                  <a:srgbClr val="2B2B2B"/>
                </a:solidFill>
                <a:latin typeface="ＭＳ Ｐゴシック" panose="020B0600070205080204" pitchFamily="50" charset="-128"/>
                <a:ea typeface="ＭＳ Ｐゴシック" panose="020B0600070205080204" pitchFamily="50" charset="-128"/>
              </a:rPr>
              <a:t>。</a:t>
            </a:r>
            <a:endParaRPr lang="en-US" altLang="ja-JP" b="1" dirty="0">
              <a:solidFill>
                <a:srgbClr val="2B2B2B"/>
              </a:solidFill>
              <a:latin typeface="ＭＳ Ｐゴシック" panose="020B0600070205080204" pitchFamily="50" charset="-128"/>
              <a:ea typeface="ＭＳ Ｐゴシック" panose="020B0600070205080204" pitchFamily="50" charset="-128"/>
            </a:endParaRPr>
          </a:p>
          <a:p>
            <a:endParaRPr lang="en-US" altLang="ja-JP" b="1" dirty="0">
              <a:solidFill>
                <a:srgbClr val="2B2B2B"/>
              </a:solidFill>
              <a:latin typeface="ＭＳ Ｐゴシック" panose="020B0600070205080204" pitchFamily="50" charset="-128"/>
              <a:ea typeface="ＭＳ Ｐゴシック" panose="020B0600070205080204" pitchFamily="50" charset="-128"/>
            </a:endParaRPr>
          </a:p>
          <a:p>
            <a:r>
              <a:rPr lang="ja-JP" altLang="en-US" b="1" dirty="0">
                <a:solidFill>
                  <a:srgbClr val="2B2B2B"/>
                </a:solidFill>
                <a:latin typeface="ＭＳ Ｐゴシック" panose="020B0600070205080204" pitchFamily="50" charset="-128"/>
                <a:ea typeface="ＭＳ Ｐゴシック" panose="020B0600070205080204" pitchFamily="50" charset="-128"/>
              </a:rPr>
              <a:t>日常生活を送るために最低限必要な日常的な動作で、「起居動作・移乗・移動・食事・更衣・排泄・入浴・整容」動作のこと。</a:t>
            </a:r>
            <a:endParaRPr lang="ja-JP" altLang="en-US" b="1" dirty="0">
              <a:latin typeface="ＭＳ Ｐゴシック" panose="020B0600070205080204" pitchFamily="50" charset="-128"/>
              <a:ea typeface="ＭＳ Ｐゴシック" panose="020B0600070205080204" pitchFamily="50" charset="-128"/>
            </a:endParaRPr>
          </a:p>
        </p:txBody>
      </p:sp>
      <p:pic>
        <p:nvPicPr>
          <p:cNvPr id="20" name="Picture 6" descr="バスに乗る時のマナー | キッズページ | 国際興業バス">
            <a:extLst>
              <a:ext uri="{FF2B5EF4-FFF2-40B4-BE49-F238E27FC236}">
                <a16:creationId xmlns:a16="http://schemas.microsoft.com/office/drawing/2014/main" id="{C6201CCE-FC38-D50C-33CC-32F1944A81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8376" y="907867"/>
            <a:ext cx="1639888" cy="9613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電話を受けている男性会社員のイラスト | かわいいフリー素材集 いらすとや">
            <a:extLst>
              <a:ext uri="{FF2B5EF4-FFF2-40B4-BE49-F238E27FC236}">
                <a16:creationId xmlns:a16="http://schemas.microsoft.com/office/drawing/2014/main" id="{F5610D94-69C7-1DB1-59FB-22F1DEF9A9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2715" y="792487"/>
            <a:ext cx="977902" cy="108239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216445C7-7B90-5C85-AA89-D55F0807AA5D}"/>
              </a:ext>
            </a:extLst>
          </p:cNvPr>
          <p:cNvSpPr txBox="1"/>
          <p:nvPr/>
        </p:nvSpPr>
        <p:spPr>
          <a:xfrm>
            <a:off x="4826653" y="1896041"/>
            <a:ext cx="4139321" cy="1754326"/>
          </a:xfrm>
          <a:prstGeom prst="rect">
            <a:avLst/>
          </a:prstGeom>
          <a:solidFill>
            <a:schemeClr val="bg1"/>
          </a:solidFill>
          <a:ln>
            <a:solidFill>
              <a:schemeClr val="accent1"/>
            </a:solidFill>
          </a:ln>
        </p:spPr>
        <p:txBody>
          <a:bodyPr wrap="square">
            <a:spAutoFit/>
          </a:bodyPr>
          <a:lstStyle/>
          <a:p>
            <a:r>
              <a:rPr lang="ja-JP" altLang="en-US" b="1" dirty="0">
                <a:solidFill>
                  <a:srgbClr val="2B2B2B"/>
                </a:solidFill>
                <a:latin typeface="ＭＳ Ｐゴシック" panose="020B0600070205080204" pitchFamily="50" charset="-128"/>
                <a:ea typeface="ＭＳ Ｐゴシック" panose="020B0600070205080204" pitchFamily="50" charset="-128"/>
              </a:rPr>
              <a:t>手段的日常生活動作（</a:t>
            </a:r>
            <a:r>
              <a:rPr lang="en-US" altLang="ja-JP" b="1" dirty="0">
                <a:solidFill>
                  <a:srgbClr val="2B2B2B"/>
                </a:solidFill>
                <a:latin typeface="ＭＳ Ｐゴシック" panose="020B0600070205080204" pitchFamily="50" charset="-128"/>
                <a:ea typeface="ＭＳ Ｐゴシック" panose="020B0600070205080204" pitchFamily="50" charset="-128"/>
              </a:rPr>
              <a:t>IADL)</a:t>
            </a:r>
            <a:r>
              <a:rPr lang="ja-JP" altLang="en-US" b="1" dirty="0">
                <a:solidFill>
                  <a:srgbClr val="2B2B2B"/>
                </a:solidFill>
                <a:latin typeface="ＭＳ Ｐゴシック" panose="020B0600070205080204" pitchFamily="50" charset="-128"/>
                <a:ea typeface="ＭＳ Ｐゴシック" panose="020B0600070205080204" pitchFamily="50" charset="-128"/>
              </a:rPr>
              <a:t>は、「掃除・料理・洗濯・買い物などの家事や交通機関の利用、電話対応などのコミュニケーション、</a:t>
            </a:r>
            <a:endParaRPr lang="en-US" altLang="ja-JP" b="1" dirty="0">
              <a:solidFill>
                <a:srgbClr val="2B2B2B"/>
              </a:solidFill>
              <a:latin typeface="ＭＳ Ｐゴシック" panose="020B0600070205080204" pitchFamily="50" charset="-128"/>
              <a:ea typeface="ＭＳ Ｐゴシック" panose="020B0600070205080204" pitchFamily="50" charset="-128"/>
            </a:endParaRPr>
          </a:p>
          <a:p>
            <a:r>
              <a:rPr lang="ja-JP" altLang="en-US" b="1" dirty="0">
                <a:solidFill>
                  <a:srgbClr val="2B2B2B"/>
                </a:solidFill>
                <a:latin typeface="ＭＳ Ｐゴシック" panose="020B0600070205080204" pitchFamily="50" charset="-128"/>
                <a:ea typeface="ＭＳ Ｐゴシック" panose="020B0600070205080204" pitchFamily="50" charset="-128"/>
              </a:rPr>
              <a:t>スケジュール調整、服薬管理、金銭管理、趣味」などの複雑な日常生活動作をいう。</a:t>
            </a:r>
            <a:endParaRPr lang="ja-JP" altLang="en-US" b="1" dirty="0">
              <a:latin typeface="ＭＳ Ｐゴシック" panose="020B0600070205080204" pitchFamily="50" charset="-128"/>
              <a:ea typeface="ＭＳ Ｐゴシック" panose="020B0600070205080204" pitchFamily="50" charset="-128"/>
            </a:endParaRPr>
          </a:p>
        </p:txBody>
      </p:sp>
      <p:sp>
        <p:nvSpPr>
          <p:cNvPr id="18" name="吹き出し: 角を丸めた四角形 17">
            <a:extLst>
              <a:ext uri="{FF2B5EF4-FFF2-40B4-BE49-F238E27FC236}">
                <a16:creationId xmlns:a16="http://schemas.microsoft.com/office/drawing/2014/main" id="{35272382-C349-5CB9-D385-9CAAF5C2150F}"/>
              </a:ext>
            </a:extLst>
          </p:cNvPr>
          <p:cNvSpPr/>
          <p:nvPr/>
        </p:nvSpPr>
        <p:spPr>
          <a:xfrm>
            <a:off x="199424" y="2885337"/>
            <a:ext cx="4121325" cy="640017"/>
          </a:xfrm>
          <a:prstGeom prst="wedgeRoundRectCallout">
            <a:avLst>
              <a:gd name="adj1" fmla="val 21387"/>
              <a:gd name="adj2" fmla="val -48773"/>
              <a:gd name="adj3" fmla="val 16667"/>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ja-JP" altLang="en-US" sz="2400" dirty="0"/>
              <a:t>単身を想定したうえで・・・・・</a:t>
            </a:r>
          </a:p>
        </p:txBody>
      </p:sp>
    </p:spTree>
    <p:extLst>
      <p:ext uri="{BB962C8B-B14F-4D97-AF65-F5344CB8AC3E}">
        <p14:creationId xmlns:p14="http://schemas.microsoft.com/office/powerpoint/2010/main" val="4109376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0B2B4-F7C7-AE22-B1B3-5D8700C2F6F8}"/>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0F10114-6359-2B4C-83AD-4ADDAB414953}"/>
              </a:ext>
            </a:extLst>
          </p:cNvPr>
          <p:cNvSpPr>
            <a:spLocks noGrp="1"/>
          </p:cNvSpPr>
          <p:nvPr>
            <p:ph type="sldNum" sz="quarter" idx="12"/>
          </p:nvPr>
        </p:nvSpPr>
        <p:spPr/>
        <p:txBody>
          <a:bodyPr/>
          <a:lstStyle/>
          <a:p>
            <a:fld id="{D6122B99-1C34-4BAB-B27A-C02BDBBD9BAE}" type="slidenum">
              <a:rPr kumimoji="1" lang="ja-JP" altLang="en-US" smtClean="0"/>
              <a:t>26</a:t>
            </a:fld>
            <a:endParaRPr kumimoji="1" lang="ja-JP" altLang="en-US"/>
          </a:p>
        </p:txBody>
      </p:sp>
      <p:sp>
        <p:nvSpPr>
          <p:cNvPr id="5" name="吹き出し: 角を丸めた四角形 4">
            <a:extLst>
              <a:ext uri="{FF2B5EF4-FFF2-40B4-BE49-F238E27FC236}">
                <a16:creationId xmlns:a16="http://schemas.microsoft.com/office/drawing/2014/main" id="{E3D3A4E4-28AE-E69E-6BBE-50F077246E66}"/>
              </a:ext>
            </a:extLst>
          </p:cNvPr>
          <p:cNvSpPr/>
          <p:nvPr/>
        </p:nvSpPr>
        <p:spPr>
          <a:xfrm>
            <a:off x="251520" y="97535"/>
            <a:ext cx="4121325" cy="640017"/>
          </a:xfrm>
          <a:prstGeom prst="wedgeRoundRectCallout">
            <a:avLst>
              <a:gd name="adj1" fmla="val 21387"/>
              <a:gd name="adj2" fmla="val -48773"/>
              <a:gd name="adj3" fmla="val 16667"/>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2400" dirty="0"/>
              <a:t>～一連の行為や行動～</a:t>
            </a:r>
            <a:endParaRPr kumimoji="1" lang="ja-JP" altLang="en-US" sz="2400" dirty="0"/>
          </a:p>
        </p:txBody>
      </p:sp>
      <p:sp>
        <p:nvSpPr>
          <p:cNvPr id="6" name="正方形/長方形 5">
            <a:extLst>
              <a:ext uri="{FF2B5EF4-FFF2-40B4-BE49-F238E27FC236}">
                <a16:creationId xmlns:a16="http://schemas.microsoft.com/office/drawing/2014/main" id="{B6A5F560-81C5-4DE3-AEF6-2D775F424463}"/>
              </a:ext>
            </a:extLst>
          </p:cNvPr>
          <p:cNvSpPr/>
          <p:nvPr/>
        </p:nvSpPr>
        <p:spPr>
          <a:xfrm>
            <a:off x="232483" y="642085"/>
            <a:ext cx="8640960" cy="669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日常の生活をみると判断して行動することが多くあります</a:t>
            </a:r>
          </a:p>
        </p:txBody>
      </p:sp>
      <p:sp>
        <p:nvSpPr>
          <p:cNvPr id="7" name="正方形/長方形 6">
            <a:extLst>
              <a:ext uri="{FF2B5EF4-FFF2-40B4-BE49-F238E27FC236}">
                <a16:creationId xmlns:a16="http://schemas.microsoft.com/office/drawing/2014/main" id="{2C7F0382-0C30-A0CA-0322-A2F8EA158A76}"/>
              </a:ext>
            </a:extLst>
          </p:cNvPr>
          <p:cNvSpPr/>
          <p:nvPr/>
        </p:nvSpPr>
        <p:spPr>
          <a:xfrm>
            <a:off x="69430" y="1564350"/>
            <a:ext cx="5040560" cy="474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①横断歩道で止まる</a:t>
            </a:r>
          </a:p>
        </p:txBody>
      </p:sp>
      <p:sp>
        <p:nvSpPr>
          <p:cNvPr id="8" name="正方形/長方形 7">
            <a:extLst>
              <a:ext uri="{FF2B5EF4-FFF2-40B4-BE49-F238E27FC236}">
                <a16:creationId xmlns:a16="http://schemas.microsoft.com/office/drawing/2014/main" id="{4E7597C7-EC1E-B4CD-EE15-336ACFE9B052}"/>
              </a:ext>
            </a:extLst>
          </p:cNvPr>
          <p:cNvSpPr/>
          <p:nvPr/>
        </p:nvSpPr>
        <p:spPr>
          <a:xfrm>
            <a:off x="78460" y="2085420"/>
            <a:ext cx="5040560" cy="474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②車道の左右を見て車の有無を確認</a:t>
            </a:r>
          </a:p>
        </p:txBody>
      </p:sp>
      <p:sp>
        <p:nvSpPr>
          <p:cNvPr id="9" name="正方形/長方形 8">
            <a:extLst>
              <a:ext uri="{FF2B5EF4-FFF2-40B4-BE49-F238E27FC236}">
                <a16:creationId xmlns:a16="http://schemas.microsoft.com/office/drawing/2014/main" id="{C8DB519C-B3AF-9B19-5BAD-9DC30558B862}"/>
              </a:ext>
            </a:extLst>
          </p:cNvPr>
          <p:cNvSpPr/>
          <p:nvPr/>
        </p:nvSpPr>
        <p:spPr>
          <a:xfrm>
            <a:off x="1050637" y="3836257"/>
            <a:ext cx="4745499" cy="474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③横断の意思表示</a:t>
            </a:r>
          </a:p>
        </p:txBody>
      </p:sp>
      <p:sp>
        <p:nvSpPr>
          <p:cNvPr id="10" name="正方形/長方形 9">
            <a:extLst>
              <a:ext uri="{FF2B5EF4-FFF2-40B4-BE49-F238E27FC236}">
                <a16:creationId xmlns:a16="http://schemas.microsoft.com/office/drawing/2014/main" id="{5F6E0F40-9B1D-527D-653D-9A4ABCEA6D5D}"/>
              </a:ext>
            </a:extLst>
          </p:cNvPr>
          <p:cNvSpPr/>
          <p:nvPr/>
        </p:nvSpPr>
        <p:spPr>
          <a:xfrm>
            <a:off x="78460" y="2619840"/>
            <a:ext cx="5040560" cy="474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③車の速度と自分の歩行速度を判断</a:t>
            </a:r>
          </a:p>
        </p:txBody>
      </p:sp>
      <p:sp>
        <p:nvSpPr>
          <p:cNvPr id="11" name="正方形/長方形 10">
            <a:extLst>
              <a:ext uri="{FF2B5EF4-FFF2-40B4-BE49-F238E27FC236}">
                <a16:creationId xmlns:a16="http://schemas.microsoft.com/office/drawing/2014/main" id="{38A5368C-51A1-D8C1-56C8-0F178EB54C37}"/>
              </a:ext>
            </a:extLst>
          </p:cNvPr>
          <p:cNvSpPr/>
          <p:nvPr/>
        </p:nvSpPr>
        <p:spPr>
          <a:xfrm>
            <a:off x="78460" y="3154260"/>
            <a:ext cx="5040560" cy="474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④安全と判断し行動に出る</a:t>
            </a:r>
          </a:p>
        </p:txBody>
      </p:sp>
      <p:sp>
        <p:nvSpPr>
          <p:cNvPr id="12" name="正方形/長方形 11">
            <a:extLst>
              <a:ext uri="{FF2B5EF4-FFF2-40B4-BE49-F238E27FC236}">
                <a16:creationId xmlns:a16="http://schemas.microsoft.com/office/drawing/2014/main" id="{AC7D45BC-DC29-38DB-779C-6CD6EE137285}"/>
              </a:ext>
            </a:extLst>
          </p:cNvPr>
          <p:cNvSpPr/>
          <p:nvPr/>
        </p:nvSpPr>
        <p:spPr>
          <a:xfrm>
            <a:off x="1050636" y="4374969"/>
            <a:ext cx="4745500" cy="4813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④車が停車したことを確認し行動</a:t>
            </a:r>
          </a:p>
        </p:txBody>
      </p:sp>
      <p:sp>
        <p:nvSpPr>
          <p:cNvPr id="13" name="正方形/長方形 12">
            <a:extLst>
              <a:ext uri="{FF2B5EF4-FFF2-40B4-BE49-F238E27FC236}">
                <a16:creationId xmlns:a16="http://schemas.microsoft.com/office/drawing/2014/main" id="{60C651D0-CDB9-7AFA-1814-559D8383F926}"/>
              </a:ext>
            </a:extLst>
          </p:cNvPr>
          <p:cNvSpPr/>
          <p:nvPr/>
        </p:nvSpPr>
        <p:spPr>
          <a:xfrm>
            <a:off x="1050636" y="4937736"/>
            <a:ext cx="4745500" cy="4813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⑤停車したドライバーに謝意を表す</a:t>
            </a:r>
          </a:p>
        </p:txBody>
      </p:sp>
      <p:pic>
        <p:nvPicPr>
          <p:cNvPr id="2" name="図 1" descr="交通安全イラスト集 012 交通ルール・マナー（横断歩道）イラスト｜交通安全対策 - 内閣府">
            <a:extLst>
              <a:ext uri="{FF2B5EF4-FFF2-40B4-BE49-F238E27FC236}">
                <a16:creationId xmlns:a16="http://schemas.microsoft.com/office/drawing/2014/main" id="{3AC36208-F147-AEED-5196-2464C750C312}"/>
              </a:ext>
            </a:extLst>
          </p:cNvPr>
          <p:cNvPicPr>
            <a:picLocks noChangeAspect="1"/>
          </p:cNvPicPr>
          <p:nvPr/>
        </p:nvPicPr>
        <p:blipFill>
          <a:blip r:embed="rId2"/>
          <a:stretch>
            <a:fillRect/>
          </a:stretch>
        </p:blipFill>
        <p:spPr>
          <a:xfrm>
            <a:off x="5940152" y="1463250"/>
            <a:ext cx="2952328" cy="3619047"/>
          </a:xfrm>
          <a:prstGeom prst="rect">
            <a:avLst/>
          </a:prstGeom>
        </p:spPr>
      </p:pic>
    </p:spTree>
    <p:extLst>
      <p:ext uri="{BB962C8B-B14F-4D97-AF65-F5344CB8AC3E}">
        <p14:creationId xmlns:p14="http://schemas.microsoft.com/office/powerpoint/2010/main" val="518917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0A5B5-4B11-BCE3-D13F-229D13B26D53}"/>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689BD52-BC8B-4B26-17AB-A263C884CCFF}"/>
              </a:ext>
            </a:extLst>
          </p:cNvPr>
          <p:cNvSpPr>
            <a:spLocks noGrp="1"/>
          </p:cNvSpPr>
          <p:nvPr>
            <p:ph type="sldNum" sz="quarter" idx="12"/>
          </p:nvPr>
        </p:nvSpPr>
        <p:spPr/>
        <p:txBody>
          <a:bodyPr/>
          <a:lstStyle/>
          <a:p>
            <a:fld id="{D6122B99-1C34-4BAB-B27A-C02BDBBD9BAE}" type="slidenum">
              <a:rPr kumimoji="1" lang="ja-JP" altLang="en-US" smtClean="0"/>
              <a:t>27</a:t>
            </a:fld>
            <a:endParaRPr kumimoji="1" lang="ja-JP" altLang="en-US"/>
          </a:p>
        </p:txBody>
      </p:sp>
      <p:sp>
        <p:nvSpPr>
          <p:cNvPr id="2" name="吹き出し: 角を丸めた四角形 1">
            <a:extLst>
              <a:ext uri="{FF2B5EF4-FFF2-40B4-BE49-F238E27FC236}">
                <a16:creationId xmlns:a16="http://schemas.microsoft.com/office/drawing/2014/main" id="{23640718-20DF-CDD1-D7FE-19BBFDD7852E}"/>
              </a:ext>
            </a:extLst>
          </p:cNvPr>
          <p:cNvSpPr/>
          <p:nvPr/>
        </p:nvSpPr>
        <p:spPr>
          <a:xfrm>
            <a:off x="251520" y="97535"/>
            <a:ext cx="4121325" cy="640017"/>
          </a:xfrm>
          <a:prstGeom prst="wedgeRoundRectCallout">
            <a:avLst>
              <a:gd name="adj1" fmla="val 21387"/>
              <a:gd name="adj2" fmla="val -48773"/>
              <a:gd name="adj3" fmla="val 16667"/>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2400" dirty="0"/>
              <a:t>～一連の行為や行動～</a:t>
            </a:r>
            <a:endParaRPr kumimoji="1" lang="ja-JP" altLang="en-US" sz="2400" dirty="0"/>
          </a:p>
        </p:txBody>
      </p:sp>
      <p:sp>
        <p:nvSpPr>
          <p:cNvPr id="3" name="正方形/長方形 2">
            <a:extLst>
              <a:ext uri="{FF2B5EF4-FFF2-40B4-BE49-F238E27FC236}">
                <a16:creationId xmlns:a16="http://schemas.microsoft.com/office/drawing/2014/main" id="{DE418E7D-F133-B32C-C6CE-505D9CD7FD0F}"/>
              </a:ext>
            </a:extLst>
          </p:cNvPr>
          <p:cNvSpPr/>
          <p:nvPr/>
        </p:nvSpPr>
        <p:spPr>
          <a:xfrm>
            <a:off x="232483" y="642085"/>
            <a:ext cx="8640960" cy="669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駅やショッピングセンター等でエスカレーターを利用する</a:t>
            </a:r>
          </a:p>
        </p:txBody>
      </p:sp>
      <p:sp>
        <p:nvSpPr>
          <p:cNvPr id="5" name="正方形/長方形 4">
            <a:extLst>
              <a:ext uri="{FF2B5EF4-FFF2-40B4-BE49-F238E27FC236}">
                <a16:creationId xmlns:a16="http://schemas.microsoft.com/office/drawing/2014/main" id="{66C03A84-FC38-6452-D53A-D16D7B277199}"/>
              </a:ext>
            </a:extLst>
          </p:cNvPr>
          <p:cNvSpPr/>
          <p:nvPr/>
        </p:nvSpPr>
        <p:spPr>
          <a:xfrm>
            <a:off x="69430" y="1564350"/>
            <a:ext cx="7166866" cy="474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①エスカレーターを発見する</a:t>
            </a:r>
          </a:p>
        </p:txBody>
      </p:sp>
      <p:sp>
        <p:nvSpPr>
          <p:cNvPr id="6" name="正方形/長方形 5">
            <a:extLst>
              <a:ext uri="{FF2B5EF4-FFF2-40B4-BE49-F238E27FC236}">
                <a16:creationId xmlns:a16="http://schemas.microsoft.com/office/drawing/2014/main" id="{9E76414C-3CAB-0FF7-37EC-A41801553D8A}"/>
              </a:ext>
            </a:extLst>
          </p:cNvPr>
          <p:cNvSpPr/>
          <p:nvPr/>
        </p:nvSpPr>
        <p:spPr>
          <a:xfrm>
            <a:off x="69430" y="2039247"/>
            <a:ext cx="7166866" cy="474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②エスカレーターの速度を理解する</a:t>
            </a:r>
          </a:p>
        </p:txBody>
      </p:sp>
      <p:sp>
        <p:nvSpPr>
          <p:cNvPr id="7" name="正方形/長方形 6">
            <a:extLst>
              <a:ext uri="{FF2B5EF4-FFF2-40B4-BE49-F238E27FC236}">
                <a16:creationId xmlns:a16="http://schemas.microsoft.com/office/drawing/2014/main" id="{7AF93F86-96A9-3CD5-DA22-8F919D96B51E}"/>
              </a:ext>
            </a:extLst>
          </p:cNvPr>
          <p:cNvSpPr/>
          <p:nvPr/>
        </p:nvSpPr>
        <p:spPr>
          <a:xfrm>
            <a:off x="69430" y="2514144"/>
            <a:ext cx="7166866" cy="4844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③前の人の動きを判断し、進む</a:t>
            </a:r>
          </a:p>
        </p:txBody>
      </p:sp>
      <p:sp>
        <p:nvSpPr>
          <p:cNvPr id="8" name="正方形/長方形 7">
            <a:extLst>
              <a:ext uri="{FF2B5EF4-FFF2-40B4-BE49-F238E27FC236}">
                <a16:creationId xmlns:a16="http://schemas.microsoft.com/office/drawing/2014/main" id="{0D212DEB-D0F9-87CA-7681-CF3E11D96166}"/>
              </a:ext>
            </a:extLst>
          </p:cNvPr>
          <p:cNvSpPr/>
          <p:nvPr/>
        </p:nvSpPr>
        <p:spPr>
          <a:xfrm>
            <a:off x="68630" y="3005141"/>
            <a:ext cx="7166866" cy="474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④ハンドレール（手すり）を握り、リスクに備える</a:t>
            </a:r>
          </a:p>
        </p:txBody>
      </p:sp>
      <p:sp>
        <p:nvSpPr>
          <p:cNvPr id="9" name="正方形/長方形 8">
            <a:extLst>
              <a:ext uri="{FF2B5EF4-FFF2-40B4-BE49-F238E27FC236}">
                <a16:creationId xmlns:a16="http://schemas.microsoft.com/office/drawing/2014/main" id="{2D5AB5E2-313A-971B-D8DA-97BBA42979B7}"/>
              </a:ext>
            </a:extLst>
          </p:cNvPr>
          <p:cNvSpPr/>
          <p:nvPr/>
        </p:nvSpPr>
        <p:spPr>
          <a:xfrm>
            <a:off x="68630" y="3486626"/>
            <a:ext cx="7166866" cy="474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⑤エスカレーター速度を見ながら、床に移動する</a:t>
            </a:r>
          </a:p>
        </p:txBody>
      </p:sp>
      <p:sp>
        <p:nvSpPr>
          <p:cNvPr id="11" name="テキスト ボックス 10">
            <a:extLst>
              <a:ext uri="{FF2B5EF4-FFF2-40B4-BE49-F238E27FC236}">
                <a16:creationId xmlns:a16="http://schemas.microsoft.com/office/drawing/2014/main" id="{C216E2C7-9C22-8816-884F-3FD420D99B9D}"/>
              </a:ext>
            </a:extLst>
          </p:cNvPr>
          <p:cNvSpPr txBox="1"/>
          <p:nvPr/>
        </p:nvSpPr>
        <p:spPr>
          <a:xfrm>
            <a:off x="420274" y="4271178"/>
            <a:ext cx="8147248" cy="369332"/>
          </a:xfrm>
          <a:prstGeom prst="rect">
            <a:avLst/>
          </a:prstGeom>
          <a:noFill/>
        </p:spPr>
        <p:txBody>
          <a:bodyPr wrap="square">
            <a:spAutoFit/>
          </a:bodyPr>
          <a:lstStyle/>
          <a:p>
            <a:r>
              <a:rPr lang="ja-JP" altLang="en-US" b="0" i="0" dirty="0">
                <a:solidFill>
                  <a:srgbClr val="000000"/>
                </a:solidFill>
                <a:effectLst/>
                <a:latin typeface="Noto Sans JP" panose="020B0200000000000000" pitchFamily="50" charset="-128"/>
                <a:ea typeface="Noto Sans JP" panose="020B0200000000000000" pitchFamily="50" charset="-128"/>
              </a:rPr>
              <a:t>視覚障害者にとって、階段（特に下り）は慣れないととても怖いものです。</a:t>
            </a:r>
            <a:endParaRPr lang="ja-JP" altLang="en-US" dirty="0"/>
          </a:p>
        </p:txBody>
      </p:sp>
      <p:sp>
        <p:nvSpPr>
          <p:cNvPr id="13" name="テキスト ボックス 12">
            <a:extLst>
              <a:ext uri="{FF2B5EF4-FFF2-40B4-BE49-F238E27FC236}">
                <a16:creationId xmlns:a16="http://schemas.microsoft.com/office/drawing/2014/main" id="{31886ED8-D13F-8248-7342-9F4456AF7128}"/>
              </a:ext>
            </a:extLst>
          </p:cNvPr>
          <p:cNvSpPr txBox="1"/>
          <p:nvPr/>
        </p:nvSpPr>
        <p:spPr>
          <a:xfrm>
            <a:off x="420274" y="4564718"/>
            <a:ext cx="7942520" cy="369332"/>
          </a:xfrm>
          <a:prstGeom prst="rect">
            <a:avLst/>
          </a:prstGeom>
          <a:noFill/>
        </p:spPr>
        <p:txBody>
          <a:bodyPr wrap="square">
            <a:spAutoFit/>
          </a:bodyPr>
          <a:lstStyle/>
          <a:p>
            <a:r>
              <a:rPr lang="ja-JP" altLang="en-US" b="0" i="0" dirty="0">
                <a:solidFill>
                  <a:srgbClr val="000000"/>
                </a:solidFill>
                <a:effectLst/>
                <a:latin typeface="Noto Sans JP" panose="020B0200000000000000" pitchFamily="50" charset="-128"/>
                <a:ea typeface="Noto Sans JP" panose="020B0200000000000000" pitchFamily="50" charset="-128"/>
              </a:rPr>
              <a:t>階段の手前では一旦停止して、それが上りか下りであるかを必ず伝える</a:t>
            </a:r>
            <a:endParaRPr lang="ja-JP" altLang="en-US" dirty="0"/>
          </a:p>
        </p:txBody>
      </p:sp>
      <p:sp>
        <p:nvSpPr>
          <p:cNvPr id="15" name="テキスト ボックス 14">
            <a:extLst>
              <a:ext uri="{FF2B5EF4-FFF2-40B4-BE49-F238E27FC236}">
                <a16:creationId xmlns:a16="http://schemas.microsoft.com/office/drawing/2014/main" id="{A8F58A94-E240-4CB4-191E-AF2DFA4C62DE}"/>
              </a:ext>
            </a:extLst>
          </p:cNvPr>
          <p:cNvSpPr txBox="1"/>
          <p:nvPr/>
        </p:nvSpPr>
        <p:spPr>
          <a:xfrm>
            <a:off x="409378" y="4935103"/>
            <a:ext cx="8385801" cy="369332"/>
          </a:xfrm>
          <a:prstGeom prst="rect">
            <a:avLst/>
          </a:prstGeom>
          <a:noFill/>
        </p:spPr>
        <p:txBody>
          <a:bodyPr wrap="square">
            <a:spAutoFit/>
          </a:bodyPr>
          <a:lstStyle/>
          <a:p>
            <a:r>
              <a:rPr lang="ja-JP" altLang="en-US" b="0" i="0" dirty="0">
                <a:solidFill>
                  <a:srgbClr val="000000"/>
                </a:solidFill>
                <a:effectLst/>
                <a:latin typeface="Noto Sans JP" panose="020B0200000000000000" pitchFamily="50" charset="-128"/>
                <a:ea typeface="Noto Sans JP" panose="020B0200000000000000" pitchFamily="50" charset="-128"/>
              </a:rPr>
              <a:t>エスカレーターは、上りも下りも、必ず視覚障害者の手をベルトにふれさせる</a:t>
            </a:r>
            <a:endParaRPr lang="ja-JP" altLang="en-US" dirty="0"/>
          </a:p>
        </p:txBody>
      </p:sp>
      <p:sp>
        <p:nvSpPr>
          <p:cNvPr id="17" name="テキスト ボックス 16">
            <a:extLst>
              <a:ext uri="{FF2B5EF4-FFF2-40B4-BE49-F238E27FC236}">
                <a16:creationId xmlns:a16="http://schemas.microsoft.com/office/drawing/2014/main" id="{B6B2F4DA-7F0D-3CDB-F1B8-DDEBC84206CC}"/>
              </a:ext>
            </a:extLst>
          </p:cNvPr>
          <p:cNvSpPr txBox="1"/>
          <p:nvPr/>
        </p:nvSpPr>
        <p:spPr>
          <a:xfrm>
            <a:off x="424743" y="5263888"/>
            <a:ext cx="8574222" cy="369332"/>
          </a:xfrm>
          <a:prstGeom prst="rect">
            <a:avLst/>
          </a:prstGeom>
          <a:noFill/>
        </p:spPr>
        <p:txBody>
          <a:bodyPr wrap="square">
            <a:spAutoFit/>
          </a:bodyPr>
          <a:lstStyle/>
          <a:p>
            <a:r>
              <a:rPr lang="ja-JP" altLang="en-US" b="0" i="0" dirty="0">
                <a:solidFill>
                  <a:srgbClr val="000000"/>
                </a:solidFill>
                <a:effectLst/>
                <a:latin typeface="Noto Sans JP" panose="020B0200000000000000" pitchFamily="50" charset="-128"/>
                <a:ea typeface="Noto Sans JP" panose="020B0200000000000000" pitchFamily="50" charset="-128"/>
              </a:rPr>
              <a:t>終わりになる直前で「終わりですよ」などと声を掛ける</a:t>
            </a:r>
            <a:endParaRPr lang="ja-JP" altLang="en-US" dirty="0"/>
          </a:p>
        </p:txBody>
      </p:sp>
      <p:sp>
        <p:nvSpPr>
          <p:cNvPr id="19" name="テキスト ボックス 18">
            <a:extLst>
              <a:ext uri="{FF2B5EF4-FFF2-40B4-BE49-F238E27FC236}">
                <a16:creationId xmlns:a16="http://schemas.microsoft.com/office/drawing/2014/main" id="{D4CA988F-D231-C5E5-125B-FB39A76C5C49}"/>
              </a:ext>
            </a:extLst>
          </p:cNvPr>
          <p:cNvSpPr txBox="1"/>
          <p:nvPr/>
        </p:nvSpPr>
        <p:spPr>
          <a:xfrm>
            <a:off x="409377" y="5604537"/>
            <a:ext cx="8385801" cy="923330"/>
          </a:xfrm>
          <a:prstGeom prst="rect">
            <a:avLst/>
          </a:prstGeom>
          <a:noFill/>
        </p:spPr>
        <p:txBody>
          <a:bodyPr wrap="square">
            <a:spAutoFit/>
          </a:bodyPr>
          <a:lstStyle/>
          <a:p>
            <a:r>
              <a:rPr lang="ja-JP" altLang="en-US" b="0" i="0" dirty="0">
                <a:solidFill>
                  <a:srgbClr val="000000"/>
                </a:solidFill>
                <a:effectLst/>
                <a:latin typeface="Noto Sans JP" panose="020B0200000000000000" pitchFamily="50" charset="-128"/>
                <a:ea typeface="Noto Sans JP" panose="020B0200000000000000" pitchFamily="50" charset="-128"/>
              </a:rPr>
              <a:t>下りでは介助者が先に立ってエスカレーターに乗り、視覚障害者が誤って転落</a:t>
            </a:r>
            <a:endParaRPr lang="en-US" altLang="ja-JP" b="0" i="0" dirty="0">
              <a:solidFill>
                <a:srgbClr val="000000"/>
              </a:solidFill>
              <a:effectLst/>
              <a:latin typeface="Noto Sans JP" panose="020B0200000000000000" pitchFamily="50" charset="-128"/>
              <a:ea typeface="Noto Sans JP" panose="020B0200000000000000" pitchFamily="50" charset="-128"/>
            </a:endParaRPr>
          </a:p>
          <a:p>
            <a:r>
              <a:rPr lang="ja-JP" altLang="en-US" b="0" i="0" dirty="0">
                <a:solidFill>
                  <a:srgbClr val="000000"/>
                </a:solidFill>
                <a:effectLst/>
                <a:latin typeface="Noto Sans JP" panose="020B0200000000000000" pitchFamily="50" charset="-128"/>
                <a:ea typeface="Noto Sans JP" panose="020B0200000000000000" pitchFamily="50" charset="-128"/>
              </a:rPr>
              <a:t>しないように配慮。</a:t>
            </a:r>
            <a:br>
              <a:rPr lang="ja-JP" altLang="en-US" dirty="0"/>
            </a:br>
            <a:endParaRPr lang="ja-JP" altLang="en-US" dirty="0"/>
          </a:p>
        </p:txBody>
      </p:sp>
    </p:spTree>
    <p:extLst>
      <p:ext uri="{BB962C8B-B14F-4D97-AF65-F5344CB8AC3E}">
        <p14:creationId xmlns:p14="http://schemas.microsoft.com/office/powerpoint/2010/main" val="4227835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327861C-ED63-2E8C-1708-472360A02445}"/>
              </a:ext>
            </a:extLst>
          </p:cNvPr>
          <p:cNvSpPr>
            <a:spLocks noGrp="1"/>
          </p:cNvSpPr>
          <p:nvPr>
            <p:ph type="sldNum" sz="quarter" idx="12"/>
          </p:nvPr>
        </p:nvSpPr>
        <p:spPr/>
        <p:txBody>
          <a:bodyPr/>
          <a:lstStyle/>
          <a:p>
            <a:fld id="{D6122B99-1C34-4BAB-B27A-C02BDBBD9BAE}" type="slidenum">
              <a:rPr kumimoji="1" lang="ja-JP" altLang="en-US" smtClean="0"/>
              <a:t>28</a:t>
            </a:fld>
            <a:endParaRPr kumimoji="1" lang="ja-JP" altLang="en-US"/>
          </a:p>
        </p:txBody>
      </p:sp>
      <p:sp>
        <p:nvSpPr>
          <p:cNvPr id="5" name="吹き出し: 角を丸めた四角形 4">
            <a:extLst>
              <a:ext uri="{FF2B5EF4-FFF2-40B4-BE49-F238E27FC236}">
                <a16:creationId xmlns:a16="http://schemas.microsoft.com/office/drawing/2014/main" id="{274D2BDE-840B-1991-CC27-FFE96433C397}"/>
              </a:ext>
            </a:extLst>
          </p:cNvPr>
          <p:cNvSpPr/>
          <p:nvPr/>
        </p:nvSpPr>
        <p:spPr>
          <a:xfrm>
            <a:off x="251520" y="97535"/>
            <a:ext cx="4121325" cy="640017"/>
          </a:xfrm>
          <a:prstGeom prst="wedgeRoundRectCallout">
            <a:avLst>
              <a:gd name="adj1" fmla="val 21387"/>
              <a:gd name="adj2" fmla="val -48773"/>
              <a:gd name="adj3" fmla="val 16667"/>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2400" dirty="0"/>
              <a:t>～一連の行為や行動～</a:t>
            </a:r>
            <a:endParaRPr kumimoji="1" lang="ja-JP" altLang="en-US" sz="2400" dirty="0"/>
          </a:p>
        </p:txBody>
      </p:sp>
      <p:sp>
        <p:nvSpPr>
          <p:cNvPr id="6" name="正方形/長方形 5">
            <a:extLst>
              <a:ext uri="{FF2B5EF4-FFF2-40B4-BE49-F238E27FC236}">
                <a16:creationId xmlns:a16="http://schemas.microsoft.com/office/drawing/2014/main" id="{2FDB4254-D477-E843-C6F3-F47273083518}"/>
              </a:ext>
            </a:extLst>
          </p:cNvPr>
          <p:cNvSpPr/>
          <p:nvPr/>
        </p:nvSpPr>
        <p:spPr>
          <a:xfrm>
            <a:off x="2195736" y="782882"/>
            <a:ext cx="5040560" cy="669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信号機のない横断歩道を渡る</a:t>
            </a:r>
          </a:p>
        </p:txBody>
      </p:sp>
      <p:sp>
        <p:nvSpPr>
          <p:cNvPr id="7" name="正方形/長方形 6">
            <a:extLst>
              <a:ext uri="{FF2B5EF4-FFF2-40B4-BE49-F238E27FC236}">
                <a16:creationId xmlns:a16="http://schemas.microsoft.com/office/drawing/2014/main" id="{33260208-CF49-5B24-A250-DE1C3B881DC1}"/>
              </a:ext>
            </a:extLst>
          </p:cNvPr>
          <p:cNvSpPr/>
          <p:nvPr/>
        </p:nvSpPr>
        <p:spPr>
          <a:xfrm>
            <a:off x="323528" y="2023929"/>
            <a:ext cx="5040560" cy="474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①横断歩道前で止まる</a:t>
            </a:r>
          </a:p>
        </p:txBody>
      </p:sp>
      <p:sp>
        <p:nvSpPr>
          <p:cNvPr id="8" name="正方形/長方形 7">
            <a:extLst>
              <a:ext uri="{FF2B5EF4-FFF2-40B4-BE49-F238E27FC236}">
                <a16:creationId xmlns:a16="http://schemas.microsoft.com/office/drawing/2014/main" id="{870964DE-1278-7CFD-4958-6ED8214A4F76}"/>
              </a:ext>
            </a:extLst>
          </p:cNvPr>
          <p:cNvSpPr/>
          <p:nvPr/>
        </p:nvSpPr>
        <p:spPr>
          <a:xfrm>
            <a:off x="323528" y="2495107"/>
            <a:ext cx="5040560" cy="474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②車道の左右を見て車の有無を確認</a:t>
            </a:r>
          </a:p>
        </p:txBody>
      </p:sp>
      <p:sp>
        <p:nvSpPr>
          <p:cNvPr id="9" name="正方形/長方形 8">
            <a:extLst>
              <a:ext uri="{FF2B5EF4-FFF2-40B4-BE49-F238E27FC236}">
                <a16:creationId xmlns:a16="http://schemas.microsoft.com/office/drawing/2014/main" id="{1C75DA74-6000-7060-A678-7AE2245BF2D8}"/>
              </a:ext>
            </a:extLst>
          </p:cNvPr>
          <p:cNvSpPr/>
          <p:nvPr/>
        </p:nvSpPr>
        <p:spPr>
          <a:xfrm>
            <a:off x="323528" y="3916079"/>
            <a:ext cx="5040560" cy="474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③横断の意思表示</a:t>
            </a:r>
          </a:p>
        </p:txBody>
      </p:sp>
      <p:sp>
        <p:nvSpPr>
          <p:cNvPr id="10" name="正方形/長方形 9">
            <a:extLst>
              <a:ext uri="{FF2B5EF4-FFF2-40B4-BE49-F238E27FC236}">
                <a16:creationId xmlns:a16="http://schemas.microsoft.com/office/drawing/2014/main" id="{F5DFF347-1AA8-0C7E-2DCA-42A37B28BFF7}"/>
              </a:ext>
            </a:extLst>
          </p:cNvPr>
          <p:cNvSpPr/>
          <p:nvPr/>
        </p:nvSpPr>
        <p:spPr>
          <a:xfrm>
            <a:off x="1512640" y="2973062"/>
            <a:ext cx="5040560" cy="474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③車の速度と自分の歩行速度を判断</a:t>
            </a:r>
          </a:p>
        </p:txBody>
      </p:sp>
      <p:sp>
        <p:nvSpPr>
          <p:cNvPr id="11" name="正方形/長方形 10">
            <a:extLst>
              <a:ext uri="{FF2B5EF4-FFF2-40B4-BE49-F238E27FC236}">
                <a16:creationId xmlns:a16="http://schemas.microsoft.com/office/drawing/2014/main" id="{06A014A2-1D13-6471-0484-9968AE5A50FD}"/>
              </a:ext>
            </a:extLst>
          </p:cNvPr>
          <p:cNvSpPr/>
          <p:nvPr/>
        </p:nvSpPr>
        <p:spPr>
          <a:xfrm>
            <a:off x="1512640" y="3444571"/>
            <a:ext cx="5040560" cy="474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④安全と判断し、行動に出る</a:t>
            </a:r>
          </a:p>
        </p:txBody>
      </p:sp>
      <p:sp>
        <p:nvSpPr>
          <p:cNvPr id="12" name="正方形/長方形 11">
            <a:extLst>
              <a:ext uri="{FF2B5EF4-FFF2-40B4-BE49-F238E27FC236}">
                <a16:creationId xmlns:a16="http://schemas.microsoft.com/office/drawing/2014/main" id="{17CE2942-557B-7E10-6FE5-8D43B5FD542F}"/>
              </a:ext>
            </a:extLst>
          </p:cNvPr>
          <p:cNvSpPr/>
          <p:nvPr/>
        </p:nvSpPr>
        <p:spPr>
          <a:xfrm>
            <a:off x="323528" y="4387588"/>
            <a:ext cx="5040560" cy="4813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④車が停車したことを確認し行動</a:t>
            </a:r>
          </a:p>
        </p:txBody>
      </p:sp>
      <p:sp>
        <p:nvSpPr>
          <p:cNvPr id="13" name="正方形/長方形 12">
            <a:extLst>
              <a:ext uri="{FF2B5EF4-FFF2-40B4-BE49-F238E27FC236}">
                <a16:creationId xmlns:a16="http://schemas.microsoft.com/office/drawing/2014/main" id="{14346656-EC0A-8E49-2005-0F36CF8905C8}"/>
              </a:ext>
            </a:extLst>
          </p:cNvPr>
          <p:cNvSpPr/>
          <p:nvPr/>
        </p:nvSpPr>
        <p:spPr>
          <a:xfrm>
            <a:off x="323528" y="4865543"/>
            <a:ext cx="5040560" cy="4813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⑤横断歩道を渡る</a:t>
            </a:r>
          </a:p>
        </p:txBody>
      </p:sp>
      <p:sp>
        <p:nvSpPr>
          <p:cNvPr id="2" name="正方形/長方形 1">
            <a:extLst>
              <a:ext uri="{FF2B5EF4-FFF2-40B4-BE49-F238E27FC236}">
                <a16:creationId xmlns:a16="http://schemas.microsoft.com/office/drawing/2014/main" id="{D502798A-251B-6B05-6F78-298D1F12EEC3}"/>
              </a:ext>
            </a:extLst>
          </p:cNvPr>
          <p:cNvSpPr/>
          <p:nvPr/>
        </p:nvSpPr>
        <p:spPr>
          <a:xfrm>
            <a:off x="323528" y="5343498"/>
            <a:ext cx="5040560" cy="4813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⑥停車したドライバーに謝意を表す</a:t>
            </a:r>
          </a:p>
        </p:txBody>
      </p:sp>
    </p:spTree>
    <p:extLst>
      <p:ext uri="{BB962C8B-B14F-4D97-AF65-F5344CB8AC3E}">
        <p14:creationId xmlns:p14="http://schemas.microsoft.com/office/powerpoint/2010/main" val="1004702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C8B69-D1C1-B0B2-2398-7AB4B2C1462E}"/>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AAED24D-B2C2-EB2A-BD0A-7F1C5679E741}"/>
              </a:ext>
            </a:extLst>
          </p:cNvPr>
          <p:cNvSpPr>
            <a:spLocks noGrp="1"/>
          </p:cNvSpPr>
          <p:nvPr>
            <p:ph type="sldNum" sz="quarter" idx="12"/>
          </p:nvPr>
        </p:nvSpPr>
        <p:spPr/>
        <p:txBody>
          <a:bodyPr/>
          <a:lstStyle/>
          <a:p>
            <a:fld id="{D6122B99-1C34-4BAB-B27A-C02BDBBD9BAE}" type="slidenum">
              <a:rPr kumimoji="1" lang="ja-JP" altLang="en-US" smtClean="0"/>
              <a:t>29</a:t>
            </a:fld>
            <a:endParaRPr kumimoji="1" lang="ja-JP" altLang="en-US"/>
          </a:p>
        </p:txBody>
      </p:sp>
      <p:sp>
        <p:nvSpPr>
          <p:cNvPr id="5" name="吹き出し: 角を丸めた四角形 4">
            <a:extLst>
              <a:ext uri="{FF2B5EF4-FFF2-40B4-BE49-F238E27FC236}">
                <a16:creationId xmlns:a16="http://schemas.microsoft.com/office/drawing/2014/main" id="{D6E5CDE8-E921-AA3D-F6A2-83205241C490}"/>
              </a:ext>
            </a:extLst>
          </p:cNvPr>
          <p:cNvSpPr/>
          <p:nvPr/>
        </p:nvSpPr>
        <p:spPr>
          <a:xfrm>
            <a:off x="251520" y="97535"/>
            <a:ext cx="4121325" cy="640017"/>
          </a:xfrm>
          <a:prstGeom prst="wedgeRoundRectCallout">
            <a:avLst>
              <a:gd name="adj1" fmla="val 21387"/>
              <a:gd name="adj2" fmla="val -48773"/>
              <a:gd name="adj3" fmla="val 16667"/>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2400" dirty="0"/>
              <a:t>～一連の行為や行動～</a:t>
            </a:r>
            <a:endParaRPr kumimoji="1" lang="ja-JP" altLang="en-US" sz="2400" dirty="0"/>
          </a:p>
        </p:txBody>
      </p:sp>
      <p:sp>
        <p:nvSpPr>
          <p:cNvPr id="6" name="正方形/長方形 5">
            <a:extLst>
              <a:ext uri="{FF2B5EF4-FFF2-40B4-BE49-F238E27FC236}">
                <a16:creationId xmlns:a16="http://schemas.microsoft.com/office/drawing/2014/main" id="{84BE9CC3-8D40-68C8-B485-B664308A0EED}"/>
              </a:ext>
            </a:extLst>
          </p:cNvPr>
          <p:cNvSpPr/>
          <p:nvPr/>
        </p:nvSpPr>
        <p:spPr>
          <a:xfrm>
            <a:off x="3646240" y="97535"/>
            <a:ext cx="5040560" cy="6400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入浴に関する一連の行為</a:t>
            </a:r>
          </a:p>
        </p:txBody>
      </p:sp>
      <p:sp>
        <p:nvSpPr>
          <p:cNvPr id="3" name="テキスト ボックス 2">
            <a:extLst>
              <a:ext uri="{FF2B5EF4-FFF2-40B4-BE49-F238E27FC236}">
                <a16:creationId xmlns:a16="http://schemas.microsoft.com/office/drawing/2014/main" id="{5B28E952-EF4D-6694-FA9A-3E28189430F9}"/>
              </a:ext>
            </a:extLst>
          </p:cNvPr>
          <p:cNvSpPr txBox="1"/>
          <p:nvPr/>
        </p:nvSpPr>
        <p:spPr>
          <a:xfrm>
            <a:off x="448408" y="1268760"/>
            <a:ext cx="8084031" cy="3693319"/>
          </a:xfrm>
          <a:prstGeom prst="rect">
            <a:avLst/>
          </a:prstGeom>
          <a:noFill/>
        </p:spPr>
        <p:txBody>
          <a:bodyPr wrap="square">
            <a:spAutoFit/>
          </a:bodyPr>
          <a:lstStyle/>
          <a:p>
            <a:r>
              <a:rPr lang="ja-JP" altLang="en-US" sz="2000" dirty="0"/>
              <a:t>入浴に関する一連の行為について、 支援が必要かどうかを確認する。 </a:t>
            </a:r>
            <a:endParaRPr lang="en-US" altLang="ja-JP" sz="2000" dirty="0"/>
          </a:p>
          <a:p>
            <a:r>
              <a:rPr lang="ja-JP" altLang="en-US" sz="2000" dirty="0"/>
              <a:t>一連の行為とは、 入浴の準備から後片付けまでの行為をいう。</a:t>
            </a:r>
            <a:endParaRPr lang="en-US" altLang="ja-JP" sz="2000" dirty="0"/>
          </a:p>
          <a:p>
            <a:endParaRPr lang="en-US" altLang="ja-JP" dirty="0"/>
          </a:p>
          <a:p>
            <a:endParaRPr lang="en-US" altLang="ja-JP" dirty="0"/>
          </a:p>
          <a:p>
            <a:r>
              <a:rPr lang="ja-JP" altLang="en-US" dirty="0"/>
              <a:t> </a:t>
            </a:r>
            <a:r>
              <a:rPr lang="en-US" altLang="ja-JP" dirty="0"/>
              <a:t>【 </a:t>
            </a:r>
            <a:r>
              <a:rPr lang="ja-JP" altLang="en-US" dirty="0"/>
              <a:t>一連の行為の例</a:t>
            </a:r>
            <a:r>
              <a:rPr lang="en-US" altLang="ja-JP" dirty="0"/>
              <a:t>】 </a:t>
            </a:r>
          </a:p>
          <a:p>
            <a:r>
              <a:rPr lang="ja-JP" altLang="en-US" sz="2000" dirty="0"/>
              <a:t>・ 入浴用品、 着替えの準備 　　　　　　　　　　　　　　　　</a:t>
            </a:r>
            <a:endParaRPr lang="en-US" altLang="ja-JP" sz="2000" dirty="0"/>
          </a:p>
          <a:p>
            <a:r>
              <a:rPr lang="ja-JP" altLang="en-US" sz="2000" dirty="0"/>
              <a:t>・ 浴槽に水を張る、 湯を沸かす</a:t>
            </a:r>
            <a:endParaRPr lang="en-US" altLang="ja-JP" sz="2000" dirty="0"/>
          </a:p>
          <a:p>
            <a:r>
              <a:rPr lang="ja-JP" altLang="en-US" sz="2000" dirty="0"/>
              <a:t>・ 身体や髪、 顔を洗う </a:t>
            </a:r>
            <a:endParaRPr lang="en-US" altLang="ja-JP" sz="2000" dirty="0"/>
          </a:p>
          <a:p>
            <a:r>
              <a:rPr lang="ja-JP" altLang="en-US" sz="2000" dirty="0"/>
              <a:t>・ 浴槽の出入り </a:t>
            </a:r>
            <a:endParaRPr lang="en-US" altLang="ja-JP" sz="2000" dirty="0"/>
          </a:p>
          <a:p>
            <a:r>
              <a:rPr lang="ja-JP" altLang="en-US" sz="2000" dirty="0"/>
              <a:t>・ シャワーを使う </a:t>
            </a:r>
            <a:endParaRPr lang="en-US" altLang="ja-JP" sz="2000" dirty="0"/>
          </a:p>
          <a:p>
            <a:r>
              <a:rPr lang="ja-JP" altLang="en-US" sz="2000" dirty="0"/>
              <a:t>・ 身体や髪、 顔を拭く </a:t>
            </a:r>
            <a:endParaRPr lang="en-US" altLang="ja-JP" sz="2000" dirty="0"/>
          </a:p>
          <a:p>
            <a:r>
              <a:rPr lang="ja-JP" altLang="en-US" sz="2000" dirty="0"/>
              <a:t>・ 入浴用品の後片付け（ 風呂場、 浴槽の掃除は含まない）</a:t>
            </a:r>
          </a:p>
        </p:txBody>
      </p:sp>
      <p:sp>
        <p:nvSpPr>
          <p:cNvPr id="14" name="楕円 13">
            <a:extLst>
              <a:ext uri="{FF2B5EF4-FFF2-40B4-BE49-F238E27FC236}">
                <a16:creationId xmlns:a16="http://schemas.microsoft.com/office/drawing/2014/main" id="{B2B83D9F-DA98-659A-CC1B-3F8F17A3BA11}"/>
              </a:ext>
            </a:extLst>
          </p:cNvPr>
          <p:cNvSpPr/>
          <p:nvPr/>
        </p:nvSpPr>
        <p:spPr>
          <a:xfrm>
            <a:off x="4658867" y="2564904"/>
            <a:ext cx="4536504"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ＭＳ Ｐゴシック" panose="020B0600070205080204" pitchFamily="50" charset="-128"/>
                <a:ea typeface="ＭＳ Ｐゴシック" panose="020B0600070205080204" pitchFamily="50" charset="-128"/>
              </a:rPr>
              <a:t>・自立　</a:t>
            </a:r>
            <a:endParaRPr lang="en-US" altLang="ja-JP" sz="1600" b="1" dirty="0">
              <a:latin typeface="ＭＳ Ｐゴシック" panose="020B0600070205080204" pitchFamily="50" charset="-128"/>
              <a:ea typeface="ＭＳ Ｐゴシック" panose="020B0600070205080204" pitchFamily="50" charset="-128"/>
            </a:endParaRPr>
          </a:p>
          <a:p>
            <a:r>
              <a:rPr lang="ja-JP" altLang="en-US" sz="1600" b="1" dirty="0">
                <a:latin typeface="ＭＳ Ｐゴシック" panose="020B0600070205080204" pitchFamily="50" charset="-128"/>
                <a:ea typeface="ＭＳ Ｐゴシック" panose="020B0600070205080204" pitchFamily="50" charset="-128"/>
              </a:rPr>
              <a:t>・一部支援　（どのような）</a:t>
            </a:r>
            <a:endParaRPr lang="en-US" altLang="ja-JP" sz="1600" b="1" dirty="0">
              <a:latin typeface="ＭＳ Ｐゴシック" panose="020B0600070205080204" pitchFamily="50" charset="-128"/>
              <a:ea typeface="ＭＳ Ｐゴシック" panose="020B0600070205080204" pitchFamily="50" charset="-128"/>
            </a:endParaRPr>
          </a:p>
          <a:p>
            <a:r>
              <a:rPr lang="ja-JP" altLang="en-US" sz="1600" b="1" dirty="0">
                <a:latin typeface="ＭＳ Ｐゴシック" panose="020B0600070205080204" pitchFamily="50" charset="-128"/>
                <a:ea typeface="ＭＳ Ｐゴシック" panose="020B0600070205080204" pitchFamily="50" charset="-128"/>
              </a:rPr>
              <a:t>・全面的な支援</a:t>
            </a:r>
          </a:p>
        </p:txBody>
      </p:sp>
    </p:spTree>
    <p:extLst>
      <p:ext uri="{BB962C8B-B14F-4D97-AF65-F5344CB8AC3E}">
        <p14:creationId xmlns:p14="http://schemas.microsoft.com/office/powerpoint/2010/main" val="1257903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A54278F-FED4-72AC-AEBF-44DC4A26ECEE}"/>
              </a:ext>
            </a:extLst>
          </p:cNvPr>
          <p:cNvSpPr>
            <a:spLocks noGrp="1"/>
          </p:cNvSpPr>
          <p:nvPr>
            <p:ph type="sldNum" sz="quarter" idx="12"/>
          </p:nvPr>
        </p:nvSpPr>
        <p:spPr/>
        <p:txBody>
          <a:bodyPr/>
          <a:lstStyle/>
          <a:p>
            <a:fld id="{D6122B99-1C34-4BAB-B27A-C02BDBBD9BAE}" type="slidenum">
              <a:rPr kumimoji="1" lang="ja-JP" altLang="en-US" smtClean="0"/>
              <a:t>3</a:t>
            </a:fld>
            <a:endParaRPr kumimoji="1" lang="ja-JP" altLang="en-US"/>
          </a:p>
        </p:txBody>
      </p:sp>
      <p:pic>
        <p:nvPicPr>
          <p:cNvPr id="2050" name="Picture 2" descr="社会保障の歴史｜厚生労働省">
            <a:extLst>
              <a:ext uri="{FF2B5EF4-FFF2-40B4-BE49-F238E27FC236}">
                <a16:creationId xmlns:a16="http://schemas.microsoft.com/office/drawing/2014/main" id="{E465E3F1-12CC-E3F3-1E0E-84D8B04F7F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3525"/>
            <a:ext cx="9036496" cy="633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333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6740F-AC86-9ECB-680C-F80B12589E73}"/>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5A8E55E-0287-FA97-19BF-D253B705AB33}"/>
              </a:ext>
            </a:extLst>
          </p:cNvPr>
          <p:cNvSpPr>
            <a:spLocks noGrp="1"/>
          </p:cNvSpPr>
          <p:nvPr>
            <p:ph type="sldNum" sz="quarter" idx="12"/>
          </p:nvPr>
        </p:nvSpPr>
        <p:spPr/>
        <p:txBody>
          <a:bodyPr/>
          <a:lstStyle/>
          <a:p>
            <a:fld id="{D6122B99-1C34-4BAB-B27A-C02BDBBD9BAE}" type="slidenum">
              <a:rPr kumimoji="1" lang="ja-JP" altLang="en-US" smtClean="0"/>
              <a:t>30</a:t>
            </a:fld>
            <a:endParaRPr kumimoji="1" lang="ja-JP" altLang="en-US"/>
          </a:p>
        </p:txBody>
      </p:sp>
      <p:sp>
        <p:nvSpPr>
          <p:cNvPr id="5" name="吹き出し: 角を丸めた四角形 4">
            <a:extLst>
              <a:ext uri="{FF2B5EF4-FFF2-40B4-BE49-F238E27FC236}">
                <a16:creationId xmlns:a16="http://schemas.microsoft.com/office/drawing/2014/main" id="{84DCE71E-CE97-6931-EB18-87FD2A53FD69}"/>
              </a:ext>
            </a:extLst>
          </p:cNvPr>
          <p:cNvSpPr/>
          <p:nvPr/>
        </p:nvSpPr>
        <p:spPr>
          <a:xfrm>
            <a:off x="251520" y="97535"/>
            <a:ext cx="4121325" cy="640017"/>
          </a:xfrm>
          <a:prstGeom prst="wedgeRoundRectCallout">
            <a:avLst>
              <a:gd name="adj1" fmla="val 21387"/>
              <a:gd name="adj2" fmla="val -48773"/>
              <a:gd name="adj3" fmla="val 16667"/>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2400" dirty="0"/>
              <a:t>～一連の行為や行動～</a:t>
            </a:r>
            <a:endParaRPr kumimoji="1" lang="ja-JP" altLang="en-US" sz="2400" dirty="0"/>
          </a:p>
        </p:txBody>
      </p:sp>
      <p:sp>
        <p:nvSpPr>
          <p:cNvPr id="6" name="正方形/長方形 5">
            <a:extLst>
              <a:ext uri="{FF2B5EF4-FFF2-40B4-BE49-F238E27FC236}">
                <a16:creationId xmlns:a16="http://schemas.microsoft.com/office/drawing/2014/main" id="{A917C3F1-56C1-89E4-4EF5-9F27676A519C}"/>
              </a:ext>
            </a:extLst>
          </p:cNvPr>
          <p:cNvSpPr/>
          <p:nvPr/>
        </p:nvSpPr>
        <p:spPr>
          <a:xfrm>
            <a:off x="3646240" y="97535"/>
            <a:ext cx="5040560" cy="6400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排尿に関する一連の行為</a:t>
            </a:r>
          </a:p>
        </p:txBody>
      </p:sp>
      <p:sp>
        <p:nvSpPr>
          <p:cNvPr id="3" name="テキスト ボックス 2">
            <a:extLst>
              <a:ext uri="{FF2B5EF4-FFF2-40B4-BE49-F238E27FC236}">
                <a16:creationId xmlns:a16="http://schemas.microsoft.com/office/drawing/2014/main" id="{E0AD1CF7-F10C-BC2C-5E9A-FB08C8B43B9C}"/>
              </a:ext>
            </a:extLst>
          </p:cNvPr>
          <p:cNvSpPr txBox="1"/>
          <p:nvPr/>
        </p:nvSpPr>
        <p:spPr>
          <a:xfrm>
            <a:off x="179512" y="1196752"/>
            <a:ext cx="8084031" cy="4647426"/>
          </a:xfrm>
          <a:prstGeom prst="rect">
            <a:avLst/>
          </a:prstGeom>
          <a:noFill/>
        </p:spPr>
        <p:txBody>
          <a:bodyPr wrap="square">
            <a:spAutoFit/>
          </a:bodyPr>
          <a:lstStyle/>
          <a:p>
            <a:r>
              <a:rPr lang="ja-JP" altLang="en-US" sz="2000" dirty="0"/>
              <a:t>排尿に関する一連の行為について、尿意の発現から排尿後の後始末までの行為をいう。</a:t>
            </a:r>
            <a:endParaRPr lang="en-US" altLang="ja-JP" sz="2000" dirty="0"/>
          </a:p>
          <a:p>
            <a:endParaRPr lang="en-US" altLang="ja-JP" sz="2000" dirty="0"/>
          </a:p>
          <a:p>
            <a:r>
              <a:rPr lang="ja-JP" altLang="en-US" sz="2000" dirty="0"/>
              <a:t> </a:t>
            </a:r>
            <a:r>
              <a:rPr lang="en-US" altLang="ja-JP" sz="2000" dirty="0"/>
              <a:t>【 </a:t>
            </a:r>
            <a:r>
              <a:rPr lang="ja-JP" altLang="en-US" sz="2000" dirty="0"/>
              <a:t>一連の行為の例</a:t>
            </a:r>
            <a:r>
              <a:rPr lang="en-US" altLang="ja-JP" sz="2000" dirty="0"/>
              <a:t>】 </a:t>
            </a:r>
          </a:p>
          <a:p>
            <a:r>
              <a:rPr lang="ja-JP" altLang="en-US" sz="2000" dirty="0"/>
              <a:t>・ 尿意の発現 </a:t>
            </a:r>
            <a:endParaRPr lang="en-US" altLang="ja-JP" sz="2000" dirty="0"/>
          </a:p>
          <a:p>
            <a:r>
              <a:rPr lang="ja-JP" altLang="en-US" sz="2000" dirty="0"/>
              <a:t>・ トイレまでの移動 </a:t>
            </a:r>
            <a:endParaRPr lang="en-US" altLang="ja-JP" sz="2000" dirty="0"/>
          </a:p>
          <a:p>
            <a:r>
              <a:rPr lang="ja-JP" altLang="en-US" sz="2000" dirty="0"/>
              <a:t>・ トイレへの移乗 </a:t>
            </a:r>
            <a:endParaRPr lang="en-US" altLang="ja-JP" sz="2000" dirty="0"/>
          </a:p>
          <a:p>
            <a:r>
              <a:rPr lang="ja-JP" altLang="en-US" sz="2000" dirty="0"/>
              <a:t>・ トイレの水洗 </a:t>
            </a:r>
            <a:endParaRPr lang="en-US" altLang="ja-JP" sz="2000" dirty="0"/>
          </a:p>
          <a:p>
            <a:r>
              <a:rPr lang="ja-JP" altLang="en-US" sz="2000" dirty="0"/>
              <a:t>・ 排尿 ・ ズボン、 パンツの上げ下げ </a:t>
            </a:r>
            <a:endParaRPr lang="en-US" altLang="ja-JP" sz="2000" dirty="0"/>
          </a:p>
          <a:p>
            <a:r>
              <a:rPr lang="ja-JP" altLang="en-US" sz="2000" dirty="0"/>
              <a:t>・ 清拭 </a:t>
            </a:r>
            <a:endParaRPr lang="en-US" altLang="ja-JP" sz="2000" dirty="0"/>
          </a:p>
          <a:p>
            <a:r>
              <a:rPr lang="ja-JP" altLang="en-US" sz="2000" dirty="0"/>
              <a:t>・ トイレの掃除（ 排尿時に汚した場合） </a:t>
            </a:r>
            <a:endParaRPr lang="en-US" altLang="ja-JP" sz="2000" dirty="0"/>
          </a:p>
          <a:p>
            <a:r>
              <a:rPr lang="ja-JP" altLang="en-US" sz="2000" dirty="0"/>
              <a:t>・ 汚れた衣服の後始末 ・ 抜去したカテーテルの後始末支援が必要かどうかを確認する。 </a:t>
            </a:r>
            <a:endParaRPr lang="en-US" altLang="ja-JP" sz="2000" dirty="0"/>
          </a:p>
          <a:p>
            <a:endParaRPr lang="en-US" altLang="ja-JP" dirty="0"/>
          </a:p>
          <a:p>
            <a:endParaRPr lang="en-US" altLang="ja-JP" dirty="0"/>
          </a:p>
        </p:txBody>
      </p:sp>
      <p:sp>
        <p:nvSpPr>
          <p:cNvPr id="14" name="楕円 13">
            <a:extLst>
              <a:ext uri="{FF2B5EF4-FFF2-40B4-BE49-F238E27FC236}">
                <a16:creationId xmlns:a16="http://schemas.microsoft.com/office/drawing/2014/main" id="{F68DC685-733C-0C2A-A3D1-E895A354C8FA}"/>
              </a:ext>
            </a:extLst>
          </p:cNvPr>
          <p:cNvSpPr/>
          <p:nvPr/>
        </p:nvSpPr>
        <p:spPr>
          <a:xfrm>
            <a:off x="5076056" y="2060848"/>
            <a:ext cx="3456384"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ＭＳ Ｐゴシック" panose="020B0600070205080204" pitchFamily="50" charset="-128"/>
                <a:ea typeface="ＭＳ Ｐゴシック" panose="020B0600070205080204" pitchFamily="50" charset="-128"/>
              </a:rPr>
              <a:t>・自立　</a:t>
            </a:r>
            <a:endParaRPr lang="en-US" altLang="ja-JP" sz="1600" b="1" dirty="0">
              <a:latin typeface="ＭＳ Ｐゴシック" panose="020B0600070205080204" pitchFamily="50" charset="-128"/>
              <a:ea typeface="ＭＳ Ｐゴシック" panose="020B0600070205080204" pitchFamily="50" charset="-128"/>
            </a:endParaRPr>
          </a:p>
          <a:p>
            <a:r>
              <a:rPr lang="ja-JP" altLang="en-US" sz="1600" b="1" dirty="0">
                <a:latin typeface="ＭＳ Ｐゴシック" panose="020B0600070205080204" pitchFamily="50" charset="-128"/>
                <a:ea typeface="ＭＳ Ｐゴシック" panose="020B0600070205080204" pitchFamily="50" charset="-128"/>
              </a:rPr>
              <a:t>・一部支援　（どのような）</a:t>
            </a:r>
            <a:endParaRPr lang="en-US" altLang="ja-JP" sz="1600" b="1" dirty="0">
              <a:latin typeface="ＭＳ Ｐゴシック" panose="020B0600070205080204" pitchFamily="50" charset="-128"/>
              <a:ea typeface="ＭＳ Ｐゴシック" panose="020B0600070205080204" pitchFamily="50" charset="-128"/>
            </a:endParaRPr>
          </a:p>
          <a:p>
            <a:r>
              <a:rPr lang="ja-JP" altLang="en-US" sz="1600" b="1" dirty="0">
                <a:latin typeface="ＭＳ Ｐゴシック" panose="020B0600070205080204" pitchFamily="50" charset="-128"/>
                <a:ea typeface="ＭＳ Ｐゴシック" panose="020B0600070205080204" pitchFamily="50" charset="-128"/>
              </a:rPr>
              <a:t>・全面的な支援</a:t>
            </a:r>
          </a:p>
        </p:txBody>
      </p:sp>
    </p:spTree>
    <p:extLst>
      <p:ext uri="{BB962C8B-B14F-4D97-AF65-F5344CB8AC3E}">
        <p14:creationId xmlns:p14="http://schemas.microsoft.com/office/powerpoint/2010/main" val="3933984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C1D6E-D963-1F0F-4ED7-7941318F55EA}"/>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3606737-99BD-CF10-97FB-2219F4BD7EF0}"/>
              </a:ext>
            </a:extLst>
          </p:cNvPr>
          <p:cNvSpPr>
            <a:spLocks noGrp="1"/>
          </p:cNvSpPr>
          <p:nvPr>
            <p:ph type="sldNum" sz="quarter" idx="12"/>
          </p:nvPr>
        </p:nvSpPr>
        <p:spPr/>
        <p:txBody>
          <a:bodyPr/>
          <a:lstStyle/>
          <a:p>
            <a:fld id="{D6122B99-1C34-4BAB-B27A-C02BDBBD9BAE}" type="slidenum">
              <a:rPr kumimoji="1" lang="ja-JP" altLang="en-US" smtClean="0"/>
              <a:t>31</a:t>
            </a:fld>
            <a:endParaRPr kumimoji="1" lang="ja-JP" altLang="en-US"/>
          </a:p>
        </p:txBody>
      </p:sp>
      <p:sp>
        <p:nvSpPr>
          <p:cNvPr id="7" name="テキスト ボックス 6">
            <a:extLst>
              <a:ext uri="{FF2B5EF4-FFF2-40B4-BE49-F238E27FC236}">
                <a16:creationId xmlns:a16="http://schemas.microsoft.com/office/drawing/2014/main" id="{409CD14C-B770-895F-138A-AFBDD85D711B}"/>
              </a:ext>
            </a:extLst>
          </p:cNvPr>
          <p:cNvSpPr txBox="1"/>
          <p:nvPr/>
        </p:nvSpPr>
        <p:spPr>
          <a:xfrm>
            <a:off x="250898" y="1412776"/>
            <a:ext cx="8435902" cy="2554545"/>
          </a:xfrm>
          <a:prstGeom prst="rect">
            <a:avLst/>
          </a:prstGeom>
          <a:noFill/>
        </p:spPr>
        <p:txBody>
          <a:bodyPr wrap="square">
            <a:spAutoFit/>
          </a:bodyPr>
          <a:lstStyle/>
          <a:p>
            <a:r>
              <a:rPr lang="ja-JP" altLang="en-US" sz="2000" dirty="0"/>
              <a:t>洗濯に関する一連の行為について、支援が必要かどうかを確認する。 </a:t>
            </a:r>
            <a:endParaRPr lang="en-US" altLang="ja-JP" sz="2000" dirty="0"/>
          </a:p>
          <a:p>
            <a:r>
              <a:rPr lang="ja-JP" altLang="en-US" sz="2000" dirty="0"/>
              <a:t>一連の行為とは、洗濯機の使用や洗濯物を乾かす、片付ける等の行為をいう。</a:t>
            </a:r>
            <a:endParaRPr lang="en-US" altLang="ja-JP" sz="2000" dirty="0"/>
          </a:p>
          <a:p>
            <a:endParaRPr lang="en-US" altLang="ja-JP" sz="2000" dirty="0"/>
          </a:p>
          <a:p>
            <a:r>
              <a:rPr lang="ja-JP" altLang="en-US" sz="2000" dirty="0"/>
              <a:t> </a:t>
            </a:r>
            <a:r>
              <a:rPr lang="en-US" altLang="ja-JP" sz="2000" dirty="0"/>
              <a:t>【</a:t>
            </a:r>
            <a:r>
              <a:rPr lang="ja-JP" altLang="en-US" sz="2000" dirty="0"/>
              <a:t>一連の行為の例</a:t>
            </a:r>
            <a:r>
              <a:rPr lang="en-US" altLang="ja-JP" sz="2000" dirty="0"/>
              <a:t>】 </a:t>
            </a:r>
          </a:p>
          <a:p>
            <a:r>
              <a:rPr lang="ja-JP" altLang="en-US" sz="2000" dirty="0"/>
              <a:t>・洗濯物を洗濯機に入れる </a:t>
            </a:r>
            <a:endParaRPr lang="en-US" altLang="ja-JP" sz="2000" dirty="0"/>
          </a:p>
          <a:p>
            <a:r>
              <a:rPr lang="ja-JP" altLang="en-US" sz="2000" dirty="0"/>
              <a:t>・洗剤を量る ・洗濯機を操作する </a:t>
            </a:r>
            <a:endParaRPr lang="en-US" altLang="ja-JP" sz="2000" dirty="0"/>
          </a:p>
          <a:p>
            <a:r>
              <a:rPr lang="ja-JP" altLang="en-US" sz="2000" dirty="0"/>
              <a:t>・洗濯物を干す（乾かす）、取り込む </a:t>
            </a:r>
            <a:endParaRPr lang="en-US" altLang="ja-JP" sz="2000" dirty="0"/>
          </a:p>
          <a:p>
            <a:r>
              <a:rPr lang="ja-JP" altLang="en-US" sz="2000" dirty="0"/>
              <a:t>・洗濯物をたたむ、片付ける</a:t>
            </a:r>
          </a:p>
        </p:txBody>
      </p:sp>
      <p:sp>
        <p:nvSpPr>
          <p:cNvPr id="2" name="吹き出し: 角を丸めた四角形 1">
            <a:extLst>
              <a:ext uri="{FF2B5EF4-FFF2-40B4-BE49-F238E27FC236}">
                <a16:creationId xmlns:a16="http://schemas.microsoft.com/office/drawing/2014/main" id="{33C6AD0F-5B1D-9A3E-8458-88F3C8DAF5AA}"/>
              </a:ext>
            </a:extLst>
          </p:cNvPr>
          <p:cNvSpPr/>
          <p:nvPr/>
        </p:nvSpPr>
        <p:spPr>
          <a:xfrm>
            <a:off x="251520" y="97535"/>
            <a:ext cx="4121325" cy="640017"/>
          </a:xfrm>
          <a:prstGeom prst="wedgeRoundRectCallout">
            <a:avLst>
              <a:gd name="adj1" fmla="val 21387"/>
              <a:gd name="adj2" fmla="val -48773"/>
              <a:gd name="adj3" fmla="val 16667"/>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2400" dirty="0"/>
              <a:t>～一連の行為や行動～</a:t>
            </a:r>
            <a:endParaRPr kumimoji="1" lang="ja-JP" altLang="en-US" sz="2400" dirty="0"/>
          </a:p>
        </p:txBody>
      </p:sp>
      <p:sp>
        <p:nvSpPr>
          <p:cNvPr id="5" name="正方形/長方形 4">
            <a:extLst>
              <a:ext uri="{FF2B5EF4-FFF2-40B4-BE49-F238E27FC236}">
                <a16:creationId xmlns:a16="http://schemas.microsoft.com/office/drawing/2014/main" id="{908DC658-6260-31E1-A82E-BD19EB4B536D}"/>
              </a:ext>
            </a:extLst>
          </p:cNvPr>
          <p:cNvSpPr/>
          <p:nvPr/>
        </p:nvSpPr>
        <p:spPr>
          <a:xfrm>
            <a:off x="3646240" y="97535"/>
            <a:ext cx="5040560" cy="6400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洗濯に関する一連の行為</a:t>
            </a:r>
          </a:p>
        </p:txBody>
      </p:sp>
      <p:sp>
        <p:nvSpPr>
          <p:cNvPr id="6" name="楕円 5">
            <a:extLst>
              <a:ext uri="{FF2B5EF4-FFF2-40B4-BE49-F238E27FC236}">
                <a16:creationId xmlns:a16="http://schemas.microsoft.com/office/drawing/2014/main" id="{1C2375A5-6863-1F6F-3B30-1A56FE7C4FF8}"/>
              </a:ext>
            </a:extLst>
          </p:cNvPr>
          <p:cNvSpPr/>
          <p:nvPr/>
        </p:nvSpPr>
        <p:spPr>
          <a:xfrm>
            <a:off x="5251853" y="2492896"/>
            <a:ext cx="3456384"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ＭＳ Ｐゴシック" panose="020B0600070205080204" pitchFamily="50" charset="-128"/>
                <a:ea typeface="ＭＳ Ｐゴシック" panose="020B0600070205080204" pitchFamily="50" charset="-128"/>
              </a:rPr>
              <a:t>・自立　</a:t>
            </a:r>
            <a:endParaRPr lang="en-US" altLang="ja-JP" sz="1600" b="1" dirty="0">
              <a:latin typeface="ＭＳ Ｐゴシック" panose="020B0600070205080204" pitchFamily="50" charset="-128"/>
              <a:ea typeface="ＭＳ Ｐゴシック" panose="020B0600070205080204" pitchFamily="50" charset="-128"/>
            </a:endParaRPr>
          </a:p>
          <a:p>
            <a:r>
              <a:rPr lang="ja-JP" altLang="en-US" sz="1600" b="1" dirty="0">
                <a:latin typeface="ＭＳ Ｐゴシック" panose="020B0600070205080204" pitchFamily="50" charset="-128"/>
                <a:ea typeface="ＭＳ Ｐゴシック" panose="020B0600070205080204" pitchFamily="50" charset="-128"/>
              </a:rPr>
              <a:t>・一部支援　（どのような）</a:t>
            </a:r>
            <a:endParaRPr lang="en-US" altLang="ja-JP" sz="1600" b="1" dirty="0">
              <a:latin typeface="ＭＳ Ｐゴシック" panose="020B0600070205080204" pitchFamily="50" charset="-128"/>
              <a:ea typeface="ＭＳ Ｐゴシック" panose="020B0600070205080204" pitchFamily="50" charset="-128"/>
            </a:endParaRPr>
          </a:p>
          <a:p>
            <a:r>
              <a:rPr lang="ja-JP" altLang="en-US" sz="1600" b="1" dirty="0">
                <a:latin typeface="ＭＳ Ｐゴシック" panose="020B0600070205080204" pitchFamily="50" charset="-128"/>
                <a:ea typeface="ＭＳ Ｐゴシック" panose="020B0600070205080204" pitchFamily="50" charset="-128"/>
              </a:rPr>
              <a:t>・全面的な支援</a:t>
            </a:r>
          </a:p>
        </p:txBody>
      </p:sp>
    </p:spTree>
    <p:extLst>
      <p:ext uri="{BB962C8B-B14F-4D97-AF65-F5344CB8AC3E}">
        <p14:creationId xmlns:p14="http://schemas.microsoft.com/office/powerpoint/2010/main" val="3198328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041430-CB46-3ED7-2551-B5DE4BFD5719}"/>
              </a:ext>
            </a:extLst>
          </p:cNvPr>
          <p:cNvSpPr>
            <a:spLocks noGrp="1"/>
          </p:cNvSpPr>
          <p:nvPr>
            <p:ph type="sldNum" sz="quarter" idx="12"/>
          </p:nvPr>
        </p:nvSpPr>
        <p:spPr/>
        <p:txBody>
          <a:bodyPr/>
          <a:lstStyle/>
          <a:p>
            <a:fld id="{D6122B99-1C34-4BAB-B27A-C02BDBBD9BAE}" type="slidenum">
              <a:rPr kumimoji="1" lang="ja-JP" altLang="en-US" smtClean="0"/>
              <a:t>32</a:t>
            </a:fld>
            <a:endParaRPr kumimoji="1" lang="ja-JP" altLang="en-US"/>
          </a:p>
        </p:txBody>
      </p:sp>
      <p:sp>
        <p:nvSpPr>
          <p:cNvPr id="2" name="正方形/長方形 1">
            <a:extLst>
              <a:ext uri="{FF2B5EF4-FFF2-40B4-BE49-F238E27FC236}">
                <a16:creationId xmlns:a16="http://schemas.microsoft.com/office/drawing/2014/main" id="{6ECCAF04-13D6-973D-148F-F5D2555BDDDC}"/>
              </a:ext>
            </a:extLst>
          </p:cNvPr>
          <p:cNvSpPr/>
          <p:nvPr/>
        </p:nvSpPr>
        <p:spPr>
          <a:xfrm>
            <a:off x="189856" y="471588"/>
            <a:ext cx="8702624"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dirty="0">
                <a:solidFill>
                  <a:prstClr val="black"/>
                </a:solidFill>
                <a:latin typeface="ＭＳ Ｐゴシック" panose="020B0600070205080204" pitchFamily="50" charset="-128"/>
                <a:ea typeface="ＭＳ Ｐゴシック" panose="020B0600070205080204" pitchFamily="50" charset="-128"/>
              </a:rPr>
              <a:t>重度の知的障害のため、目と手の供応動作が難しく、ファスナーが止めれない　　　　　　　　　　</a:t>
            </a:r>
          </a:p>
        </p:txBody>
      </p:sp>
      <p:sp>
        <p:nvSpPr>
          <p:cNvPr id="3" name="正方形/長方形 2">
            <a:extLst>
              <a:ext uri="{FF2B5EF4-FFF2-40B4-BE49-F238E27FC236}">
                <a16:creationId xmlns:a16="http://schemas.microsoft.com/office/drawing/2014/main" id="{21A48E51-5C4D-1518-21E9-C67FE630FC5F}"/>
              </a:ext>
            </a:extLst>
          </p:cNvPr>
          <p:cNvSpPr/>
          <p:nvPr/>
        </p:nvSpPr>
        <p:spPr>
          <a:xfrm>
            <a:off x="189856" y="1340768"/>
            <a:ext cx="8702624"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dirty="0">
                <a:solidFill>
                  <a:prstClr val="black"/>
                </a:solidFill>
                <a:latin typeface="ＭＳ Ｐゴシック" panose="020B0600070205080204" pitchFamily="50" charset="-128"/>
                <a:ea typeface="ＭＳ Ｐゴシック" panose="020B0600070205080204" pitchFamily="50" charset="-128"/>
              </a:rPr>
              <a:t>半側無視の障害のため、左にある物体が認識できない　　　　　　　　　　</a:t>
            </a:r>
          </a:p>
        </p:txBody>
      </p:sp>
      <p:sp>
        <p:nvSpPr>
          <p:cNvPr id="5" name="正方形/長方形 4">
            <a:extLst>
              <a:ext uri="{FF2B5EF4-FFF2-40B4-BE49-F238E27FC236}">
                <a16:creationId xmlns:a16="http://schemas.microsoft.com/office/drawing/2014/main" id="{68A33E28-F5FF-2360-D0FC-ACE01D816120}"/>
              </a:ext>
            </a:extLst>
          </p:cNvPr>
          <p:cNvSpPr/>
          <p:nvPr/>
        </p:nvSpPr>
        <p:spPr>
          <a:xfrm>
            <a:off x="220688" y="2209948"/>
            <a:ext cx="8702624"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dirty="0">
                <a:solidFill>
                  <a:prstClr val="black"/>
                </a:solidFill>
                <a:latin typeface="ＭＳ Ｐゴシック" panose="020B0600070205080204" pitchFamily="50" charset="-128"/>
                <a:ea typeface="ＭＳ Ｐゴシック" panose="020B0600070205080204" pitchFamily="50" charset="-128"/>
              </a:rPr>
              <a:t>重度の知的障害のため、</a:t>
            </a:r>
            <a:r>
              <a:rPr lang="en-US" altLang="ja-JP" dirty="0">
                <a:solidFill>
                  <a:prstClr val="black"/>
                </a:solidFill>
                <a:latin typeface="ＭＳ Ｐゴシック" panose="020B0600070205080204" pitchFamily="50" charset="-128"/>
                <a:ea typeface="ＭＳ Ｐゴシック" panose="020B0600070205080204" pitchFamily="50" charset="-128"/>
              </a:rPr>
              <a:t>3</a:t>
            </a:r>
            <a:r>
              <a:rPr lang="ja-JP" altLang="en-US" dirty="0">
                <a:solidFill>
                  <a:prstClr val="black"/>
                </a:solidFill>
                <a:latin typeface="ＭＳ Ｐゴシック" panose="020B0600070205080204" pitchFamily="50" charset="-128"/>
                <a:ea typeface="ＭＳ Ｐゴシック" panose="020B0600070205080204" pitchFamily="50" charset="-128"/>
              </a:rPr>
              <a:t>等分の理解が難しい　　　　　　　　　　</a:t>
            </a:r>
          </a:p>
        </p:txBody>
      </p:sp>
      <p:sp>
        <p:nvSpPr>
          <p:cNvPr id="6" name="正方形/長方形 5">
            <a:extLst>
              <a:ext uri="{FF2B5EF4-FFF2-40B4-BE49-F238E27FC236}">
                <a16:creationId xmlns:a16="http://schemas.microsoft.com/office/drawing/2014/main" id="{49ECD2B8-1BC4-2B23-8302-233B228463EC}"/>
              </a:ext>
            </a:extLst>
          </p:cNvPr>
          <p:cNvSpPr/>
          <p:nvPr/>
        </p:nvSpPr>
        <p:spPr>
          <a:xfrm>
            <a:off x="220688" y="2978552"/>
            <a:ext cx="8702624"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dirty="0">
                <a:solidFill>
                  <a:prstClr val="black"/>
                </a:solidFill>
                <a:latin typeface="ＭＳ Ｐゴシック" panose="020B0600070205080204" pitchFamily="50" charset="-128"/>
                <a:ea typeface="ＭＳ Ｐゴシック" panose="020B0600070205080204" pitchFamily="50" charset="-128"/>
              </a:rPr>
              <a:t>重度の精神障害のため、意欲が減退していて、活動に消極的でる　　　　　　　　　　</a:t>
            </a:r>
          </a:p>
        </p:txBody>
      </p:sp>
      <p:sp>
        <p:nvSpPr>
          <p:cNvPr id="7" name="正方形/長方形 6">
            <a:extLst>
              <a:ext uri="{FF2B5EF4-FFF2-40B4-BE49-F238E27FC236}">
                <a16:creationId xmlns:a16="http://schemas.microsoft.com/office/drawing/2014/main" id="{3FA6AC06-F464-8C60-F11E-0524D35A4B09}"/>
              </a:ext>
            </a:extLst>
          </p:cNvPr>
          <p:cNvSpPr/>
          <p:nvPr/>
        </p:nvSpPr>
        <p:spPr>
          <a:xfrm>
            <a:off x="220688" y="3790863"/>
            <a:ext cx="8702624"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a:solidFill>
                  <a:prstClr val="black"/>
                </a:solidFill>
                <a:latin typeface="ＭＳ Ｐゴシック" panose="020B0600070205080204" pitchFamily="50" charset="-128"/>
                <a:ea typeface="ＭＳ Ｐゴシック" panose="020B0600070205080204" pitchFamily="50" charset="-128"/>
              </a:rPr>
              <a:t>左片麻痺のため、両手を使うことができないので、洗濯ばさみが使えない　　　　　　　　　　</a:t>
            </a:r>
            <a:endParaRPr lang="ja-JP" altLang="en-US"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70954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7504" y="116632"/>
            <a:ext cx="8928992" cy="1384995"/>
          </a:xfrm>
          <a:prstGeom prst="rect">
            <a:avLst/>
          </a:prstGeom>
        </p:spPr>
        <p:txBody>
          <a:bodyPr wrap="square">
            <a:spAutoFit/>
          </a:bodyPr>
          <a:lstStyle/>
          <a:p>
            <a:r>
              <a:rPr lang="ja-JP" altLang="en-US" sz="2800" dirty="0"/>
              <a:t>障害支援区分は、</a:t>
            </a:r>
            <a:endParaRPr lang="en-US" altLang="ja-JP" sz="2800" dirty="0"/>
          </a:p>
          <a:p>
            <a:r>
              <a:rPr lang="ja-JP" altLang="en-US" sz="2800" dirty="0"/>
              <a:t>２つのプロセス（一次判定及び二次判定）を経て判定される。</a:t>
            </a:r>
            <a:endParaRPr lang="en-US" altLang="ja-JP" sz="2800" dirty="0"/>
          </a:p>
          <a:p>
            <a:r>
              <a:rPr lang="ja-JP" altLang="en-US" sz="2800" dirty="0"/>
              <a:t> </a:t>
            </a:r>
          </a:p>
        </p:txBody>
      </p:sp>
      <p:sp>
        <p:nvSpPr>
          <p:cNvPr id="3" name="正方形/長方形 2"/>
          <p:cNvSpPr/>
          <p:nvPr/>
        </p:nvSpPr>
        <p:spPr>
          <a:xfrm>
            <a:off x="107504" y="3645024"/>
            <a:ext cx="8976662" cy="2246769"/>
          </a:xfrm>
          <a:prstGeom prst="rect">
            <a:avLst/>
          </a:prstGeom>
        </p:spPr>
        <p:txBody>
          <a:bodyPr wrap="square">
            <a:spAutoFit/>
          </a:bodyPr>
          <a:lstStyle/>
          <a:p>
            <a:r>
              <a:rPr lang="ja-JP" altLang="en-US" sz="2800" dirty="0"/>
              <a:t>審査会では、</a:t>
            </a:r>
            <a:endParaRPr lang="en-US" altLang="ja-JP" sz="2800" dirty="0"/>
          </a:p>
          <a:p>
            <a:r>
              <a:rPr lang="ja-JP" altLang="en-US" sz="2800" dirty="0"/>
              <a:t>「市町村審査会資料（一次判定結果）」、</a:t>
            </a:r>
            <a:endParaRPr lang="en-US" altLang="ja-JP" sz="2800" dirty="0"/>
          </a:p>
          <a:p>
            <a:r>
              <a:rPr lang="ja-JP" altLang="en-US" sz="2800" dirty="0"/>
              <a:t>「認定調査票（特記事項）」</a:t>
            </a:r>
            <a:endParaRPr lang="en-US" altLang="ja-JP" sz="2800" dirty="0"/>
          </a:p>
          <a:p>
            <a:r>
              <a:rPr lang="ja-JP" altLang="en-US" sz="2800" dirty="0"/>
              <a:t>及び「医師意見書」 に記載された内容に基づき、審査判定（二次判定）を行う。</a:t>
            </a:r>
          </a:p>
        </p:txBody>
      </p:sp>
      <p:sp>
        <p:nvSpPr>
          <p:cNvPr id="7" name="正方形/長方形 6"/>
          <p:cNvSpPr/>
          <p:nvPr/>
        </p:nvSpPr>
        <p:spPr>
          <a:xfrm>
            <a:off x="107504" y="1296771"/>
            <a:ext cx="2520280" cy="6920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一次判定</a:t>
            </a:r>
            <a:endParaRPr kumimoji="1" lang="en-US" altLang="ja-JP" dirty="0">
              <a:solidFill>
                <a:schemeClr val="tx1"/>
              </a:solidFill>
            </a:endParaRPr>
          </a:p>
          <a:p>
            <a:pPr algn="ctr"/>
            <a:r>
              <a:rPr kumimoji="1" lang="ja-JP" altLang="en-US" dirty="0">
                <a:solidFill>
                  <a:schemeClr val="tx1"/>
                </a:solidFill>
              </a:rPr>
              <a:t>（コンピュータ判定）</a:t>
            </a:r>
          </a:p>
        </p:txBody>
      </p:sp>
      <p:sp>
        <p:nvSpPr>
          <p:cNvPr id="8" name="正方形/長方形 7"/>
          <p:cNvSpPr/>
          <p:nvPr/>
        </p:nvSpPr>
        <p:spPr>
          <a:xfrm>
            <a:off x="3485146" y="1301293"/>
            <a:ext cx="2736304" cy="68754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二次</a:t>
            </a:r>
            <a:r>
              <a:rPr kumimoji="1" lang="ja-JP" altLang="en-US" dirty="0">
                <a:solidFill>
                  <a:schemeClr val="tx1"/>
                </a:solidFill>
              </a:rPr>
              <a:t>判定</a:t>
            </a:r>
            <a:endParaRPr kumimoji="1" lang="en-US" altLang="ja-JP" dirty="0">
              <a:solidFill>
                <a:schemeClr val="tx1"/>
              </a:solidFill>
            </a:endParaRPr>
          </a:p>
          <a:p>
            <a:pPr algn="ctr"/>
            <a:r>
              <a:rPr kumimoji="1" lang="ja-JP" altLang="en-US" dirty="0">
                <a:solidFill>
                  <a:schemeClr val="tx1"/>
                </a:solidFill>
              </a:rPr>
              <a:t>（市町村審査会）</a:t>
            </a:r>
          </a:p>
        </p:txBody>
      </p:sp>
      <p:sp>
        <p:nvSpPr>
          <p:cNvPr id="9" name="右矢印 8"/>
          <p:cNvSpPr/>
          <p:nvPr/>
        </p:nvSpPr>
        <p:spPr>
          <a:xfrm>
            <a:off x="2740380" y="1789224"/>
            <a:ext cx="648072" cy="3857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107504" y="1982103"/>
            <a:ext cx="2520280" cy="1014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・認定</a:t>
            </a:r>
            <a:r>
              <a:rPr lang="ja-JP" altLang="en-US" sz="1600" b="1" dirty="0">
                <a:solidFill>
                  <a:schemeClr val="tx1"/>
                </a:solidFill>
              </a:rPr>
              <a:t>調査</a:t>
            </a:r>
            <a:r>
              <a:rPr kumimoji="1" lang="ja-JP" altLang="en-US" sz="1600" b="1" dirty="0">
                <a:solidFill>
                  <a:schemeClr val="tx1"/>
                </a:solidFill>
              </a:rPr>
              <a:t>項目 （</a:t>
            </a:r>
            <a:r>
              <a:rPr kumimoji="1" lang="en-US" altLang="ja-JP" sz="1600" b="1" dirty="0">
                <a:solidFill>
                  <a:schemeClr val="tx1"/>
                </a:solidFill>
              </a:rPr>
              <a:t>80</a:t>
            </a:r>
            <a:r>
              <a:rPr kumimoji="1" lang="ja-JP" altLang="en-US" sz="1600" b="1" dirty="0">
                <a:solidFill>
                  <a:schemeClr val="tx1"/>
                </a:solidFill>
              </a:rPr>
              <a:t>項目）</a:t>
            </a:r>
            <a:endParaRPr kumimoji="1" lang="en-US" altLang="ja-JP" sz="1600" b="1" dirty="0">
              <a:solidFill>
                <a:schemeClr val="tx1"/>
              </a:solidFill>
            </a:endParaRPr>
          </a:p>
          <a:p>
            <a:r>
              <a:rPr lang="ja-JP" altLang="en-US" sz="1600" b="1" dirty="0">
                <a:solidFill>
                  <a:schemeClr val="tx1"/>
                </a:solidFill>
              </a:rPr>
              <a:t>・医師意見書　   （</a:t>
            </a:r>
            <a:r>
              <a:rPr lang="en-US" altLang="ja-JP" sz="1600" b="1" dirty="0">
                <a:solidFill>
                  <a:schemeClr val="tx1"/>
                </a:solidFill>
              </a:rPr>
              <a:t>24</a:t>
            </a:r>
            <a:r>
              <a:rPr lang="ja-JP" altLang="en-US" sz="1600" b="1" dirty="0">
                <a:solidFill>
                  <a:schemeClr val="tx1"/>
                </a:solidFill>
              </a:rPr>
              <a:t>項目）</a:t>
            </a:r>
            <a:endParaRPr kumimoji="1" lang="ja-JP" altLang="en-US" sz="1600" b="1" dirty="0">
              <a:solidFill>
                <a:schemeClr val="tx1"/>
              </a:solidFill>
            </a:endParaRPr>
          </a:p>
        </p:txBody>
      </p:sp>
      <p:sp>
        <p:nvSpPr>
          <p:cNvPr id="11" name="正方形/長方形 10"/>
          <p:cNvSpPr/>
          <p:nvPr/>
        </p:nvSpPr>
        <p:spPr>
          <a:xfrm>
            <a:off x="3485146" y="1982102"/>
            <a:ext cx="2736304" cy="1014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特記事項</a:t>
            </a:r>
            <a:endParaRPr lang="en-US" altLang="ja-JP" sz="1600" b="1" dirty="0">
              <a:solidFill>
                <a:schemeClr val="tx1"/>
              </a:solidFill>
            </a:endParaRPr>
          </a:p>
          <a:p>
            <a:endParaRPr kumimoji="1" lang="en-US" altLang="ja-JP" sz="1600" b="1" dirty="0">
              <a:solidFill>
                <a:schemeClr val="tx1"/>
              </a:solidFill>
            </a:endParaRPr>
          </a:p>
          <a:p>
            <a:r>
              <a:rPr lang="ja-JP" altLang="en-US" sz="1600" b="1" dirty="0">
                <a:solidFill>
                  <a:schemeClr val="tx1"/>
                </a:solidFill>
              </a:rPr>
              <a:t>医師意見書　 （一次判定で評価した項目を除く）</a:t>
            </a:r>
            <a:endParaRPr kumimoji="1" lang="ja-JP" altLang="en-US" sz="1600" b="1" dirty="0">
              <a:solidFill>
                <a:schemeClr val="tx1"/>
              </a:solidFill>
            </a:endParaRPr>
          </a:p>
        </p:txBody>
      </p:sp>
      <p:sp>
        <p:nvSpPr>
          <p:cNvPr id="12" name="右矢印 11"/>
          <p:cNvSpPr/>
          <p:nvPr/>
        </p:nvSpPr>
        <p:spPr>
          <a:xfrm>
            <a:off x="6372200" y="1795962"/>
            <a:ext cx="648072" cy="3857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7092279" y="1681658"/>
            <a:ext cx="1991887" cy="8826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区分６</a:t>
            </a:r>
            <a:endParaRPr kumimoji="1" lang="en-US" altLang="ja-JP" dirty="0">
              <a:solidFill>
                <a:schemeClr val="tx1"/>
              </a:solidFill>
            </a:endParaRPr>
          </a:p>
          <a:p>
            <a:pPr algn="ctr"/>
            <a:r>
              <a:rPr lang="ja-JP" altLang="en-US" dirty="0">
                <a:solidFill>
                  <a:schemeClr val="tx1"/>
                </a:solidFill>
              </a:rPr>
              <a:t>～区分１</a:t>
            </a:r>
            <a:endParaRPr kumimoji="1" lang="ja-JP" altLang="en-US" dirty="0">
              <a:solidFill>
                <a:schemeClr val="tx1"/>
              </a:solidFill>
            </a:endParaRPr>
          </a:p>
        </p:txBody>
      </p:sp>
      <p:sp>
        <p:nvSpPr>
          <p:cNvPr id="14" name="正方形/長方形 13"/>
          <p:cNvSpPr/>
          <p:nvPr/>
        </p:nvSpPr>
        <p:spPr>
          <a:xfrm>
            <a:off x="7092279" y="2564344"/>
            <a:ext cx="1991887" cy="4413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非該当</a:t>
            </a:r>
          </a:p>
        </p:txBody>
      </p:sp>
      <p:sp>
        <p:nvSpPr>
          <p:cNvPr id="15" name="円/楕円 14"/>
          <p:cNvSpPr/>
          <p:nvPr/>
        </p:nvSpPr>
        <p:spPr>
          <a:xfrm>
            <a:off x="3414695" y="1923198"/>
            <a:ext cx="1656184" cy="399605"/>
          </a:xfrm>
          <a:prstGeom prst="ellipse">
            <a:avLst/>
          </a:prstGeom>
          <a:solidFill>
            <a:schemeClr val="accent1">
              <a:alpha val="0"/>
            </a:schemeClr>
          </a:solid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円/楕円 15"/>
          <p:cNvSpPr/>
          <p:nvPr/>
        </p:nvSpPr>
        <p:spPr>
          <a:xfrm>
            <a:off x="2195736" y="4509120"/>
            <a:ext cx="2304256" cy="504055"/>
          </a:xfrm>
          <a:prstGeom prst="ellipse">
            <a:avLst/>
          </a:prstGeom>
          <a:solidFill>
            <a:schemeClr val="accent1">
              <a:alpha val="0"/>
            </a:schemeClr>
          </a:solid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2"/>
          </p:nvPr>
        </p:nvSpPr>
        <p:spPr/>
        <p:txBody>
          <a:bodyPr/>
          <a:lstStyle/>
          <a:p>
            <a:fld id="{D6122B99-1C34-4BAB-B27A-C02BDBBD9BAE}" type="slidenum">
              <a:rPr kumimoji="1" lang="ja-JP" altLang="en-US" smtClean="0"/>
              <a:t>33</a:t>
            </a:fld>
            <a:endParaRPr kumimoji="1" lang="ja-JP" altLang="en-US"/>
          </a:p>
        </p:txBody>
      </p:sp>
      <p:sp>
        <p:nvSpPr>
          <p:cNvPr id="5" name="吹き出し: 角を丸めた四角形 4">
            <a:extLst>
              <a:ext uri="{FF2B5EF4-FFF2-40B4-BE49-F238E27FC236}">
                <a16:creationId xmlns:a16="http://schemas.microsoft.com/office/drawing/2014/main" id="{88587784-BC28-D1B9-E1CF-6FBC61DB1C59}"/>
              </a:ext>
            </a:extLst>
          </p:cNvPr>
          <p:cNvSpPr/>
          <p:nvPr/>
        </p:nvSpPr>
        <p:spPr>
          <a:xfrm>
            <a:off x="4355976" y="5854826"/>
            <a:ext cx="2916386" cy="684086"/>
          </a:xfrm>
          <a:prstGeom prst="wedgeRoundRectCallout">
            <a:avLst>
              <a:gd name="adj1" fmla="val 21387"/>
              <a:gd name="adj2" fmla="val -48773"/>
              <a:gd name="adj3" fmla="val 16667"/>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ja-JP" altLang="en-US" dirty="0"/>
              <a:t>調査員の重要な仕事</a:t>
            </a:r>
          </a:p>
        </p:txBody>
      </p:sp>
    </p:spTree>
    <p:extLst>
      <p:ext uri="{BB962C8B-B14F-4D97-AF65-F5344CB8AC3E}">
        <p14:creationId xmlns:p14="http://schemas.microsoft.com/office/powerpoint/2010/main" val="2240166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09222" y="30904"/>
            <a:ext cx="2520280" cy="6920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一次判定</a:t>
            </a:r>
            <a:endParaRPr kumimoji="1" lang="en-US" altLang="ja-JP" dirty="0">
              <a:solidFill>
                <a:schemeClr val="tx1"/>
              </a:solidFill>
            </a:endParaRPr>
          </a:p>
          <a:p>
            <a:pPr algn="ctr"/>
            <a:r>
              <a:rPr kumimoji="1" lang="ja-JP" altLang="en-US" dirty="0">
                <a:solidFill>
                  <a:schemeClr val="tx1"/>
                </a:solidFill>
              </a:rPr>
              <a:t>（コンピュータ判定）</a:t>
            </a:r>
          </a:p>
        </p:txBody>
      </p:sp>
      <p:sp>
        <p:nvSpPr>
          <p:cNvPr id="6" name="正方形/長方形 5"/>
          <p:cNvSpPr/>
          <p:nvPr/>
        </p:nvSpPr>
        <p:spPr>
          <a:xfrm>
            <a:off x="1115616" y="832853"/>
            <a:ext cx="7632848" cy="939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・認定</a:t>
            </a:r>
            <a:r>
              <a:rPr lang="ja-JP" altLang="en-US" sz="1600" b="1" dirty="0">
                <a:solidFill>
                  <a:schemeClr val="tx1"/>
                </a:solidFill>
              </a:rPr>
              <a:t>調査</a:t>
            </a:r>
            <a:r>
              <a:rPr kumimoji="1" lang="ja-JP" altLang="en-US" sz="1600" b="1" dirty="0">
                <a:solidFill>
                  <a:schemeClr val="tx1"/>
                </a:solidFill>
              </a:rPr>
              <a:t>項目 （</a:t>
            </a:r>
            <a:r>
              <a:rPr kumimoji="1" lang="en-US" altLang="ja-JP" sz="1600" b="1" dirty="0">
                <a:solidFill>
                  <a:schemeClr val="tx1"/>
                </a:solidFill>
              </a:rPr>
              <a:t>80</a:t>
            </a:r>
            <a:r>
              <a:rPr kumimoji="1" lang="ja-JP" altLang="en-US" sz="1600" b="1" dirty="0">
                <a:solidFill>
                  <a:schemeClr val="tx1"/>
                </a:solidFill>
              </a:rPr>
              <a:t>項目）</a:t>
            </a:r>
            <a:r>
              <a:rPr lang="ja-JP" altLang="en-US" sz="1600" b="1" dirty="0">
                <a:solidFill>
                  <a:schemeClr val="tx1"/>
                </a:solidFill>
              </a:rPr>
              <a:t>・医師意見書 （</a:t>
            </a:r>
            <a:r>
              <a:rPr lang="en-US" altLang="ja-JP" sz="1600" b="1" dirty="0">
                <a:solidFill>
                  <a:schemeClr val="tx1"/>
                </a:solidFill>
              </a:rPr>
              <a:t>24</a:t>
            </a:r>
            <a:r>
              <a:rPr lang="ja-JP" altLang="en-US" sz="1600" b="1" dirty="0">
                <a:solidFill>
                  <a:schemeClr val="tx1"/>
                </a:solidFill>
              </a:rPr>
              <a:t>項目）の一部項目を踏まえ、区分省令の</a:t>
            </a:r>
            <a:endParaRPr lang="en-US" altLang="ja-JP" sz="1600" b="1" dirty="0">
              <a:solidFill>
                <a:schemeClr val="tx1"/>
              </a:solidFill>
            </a:endParaRPr>
          </a:p>
          <a:p>
            <a:r>
              <a:rPr lang="ja-JP" altLang="en-US" sz="1600" b="1" dirty="0">
                <a:solidFill>
                  <a:schemeClr val="tx1"/>
                </a:solidFill>
              </a:rPr>
              <a:t>　内容が組み込まれた一次判定用ソフトを活用した処理を行う。</a:t>
            </a:r>
            <a:endParaRPr kumimoji="1" lang="ja-JP" altLang="en-US" sz="1600" b="1" dirty="0">
              <a:solidFill>
                <a:schemeClr val="tx1"/>
              </a:solidFill>
            </a:endParaRPr>
          </a:p>
        </p:txBody>
      </p:sp>
      <p:sp>
        <p:nvSpPr>
          <p:cNvPr id="7" name="正方形/長方形 6"/>
          <p:cNvSpPr/>
          <p:nvPr/>
        </p:nvSpPr>
        <p:spPr>
          <a:xfrm>
            <a:off x="539552" y="1772816"/>
            <a:ext cx="7344816" cy="2304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一次判定で活用する医師意見書の一部項目</a:t>
            </a:r>
            <a:endParaRPr kumimoji="1" lang="en-US" altLang="ja-JP" dirty="0">
              <a:solidFill>
                <a:schemeClr val="tx1"/>
              </a:solidFill>
            </a:endParaRPr>
          </a:p>
          <a:p>
            <a:endParaRPr kumimoji="1" lang="en-US" altLang="ja-JP" dirty="0">
              <a:solidFill>
                <a:schemeClr val="tx1"/>
              </a:solidFill>
            </a:endParaRPr>
          </a:p>
          <a:p>
            <a:r>
              <a:rPr lang="ja-JP" altLang="en-US" dirty="0">
                <a:solidFill>
                  <a:schemeClr val="tx1"/>
                </a:solidFill>
              </a:rPr>
              <a:t>・麻痺（左右：上肢：下肢、その他）</a:t>
            </a:r>
            <a:endParaRPr lang="en-US" altLang="ja-JP" dirty="0">
              <a:solidFill>
                <a:schemeClr val="tx1"/>
              </a:solidFill>
            </a:endParaRPr>
          </a:p>
          <a:p>
            <a:r>
              <a:rPr kumimoji="1" lang="ja-JP" altLang="en-US" dirty="0">
                <a:solidFill>
                  <a:schemeClr val="tx1"/>
                </a:solidFill>
              </a:rPr>
              <a:t>・関節の拘縮（左右：肩：肘：股・膝関節、その他）</a:t>
            </a:r>
            <a:endParaRPr kumimoji="1" lang="en-US" altLang="ja-JP" dirty="0">
              <a:solidFill>
                <a:schemeClr val="tx1"/>
              </a:solidFill>
            </a:endParaRPr>
          </a:p>
          <a:p>
            <a:r>
              <a:rPr lang="ja-JP" altLang="en-US" dirty="0">
                <a:solidFill>
                  <a:schemeClr val="tx1"/>
                </a:solidFill>
              </a:rPr>
              <a:t>・精神症状・能力障害二軸評価（精神症状評価・能力障害評価）</a:t>
            </a:r>
            <a:endParaRPr lang="en-US" altLang="ja-JP" dirty="0">
              <a:solidFill>
                <a:schemeClr val="tx1"/>
              </a:solidFill>
            </a:endParaRPr>
          </a:p>
          <a:p>
            <a:r>
              <a:rPr kumimoji="1" lang="ja-JP" altLang="en-US" dirty="0">
                <a:solidFill>
                  <a:schemeClr val="tx1"/>
                </a:solidFill>
              </a:rPr>
              <a:t>・生活障害評価（食事、生活リズム、保清、金銭管理、服薬管理、対人関係、</a:t>
            </a:r>
            <a:endParaRPr kumimoji="1" lang="en-US" altLang="ja-JP" dirty="0">
              <a:solidFill>
                <a:schemeClr val="tx1"/>
              </a:solidFill>
            </a:endParaRPr>
          </a:p>
          <a:p>
            <a:r>
              <a:rPr lang="ja-JP" altLang="en-US" dirty="0">
                <a:solidFill>
                  <a:schemeClr val="tx1"/>
                </a:solidFill>
              </a:rPr>
              <a:t>  </a:t>
            </a:r>
            <a:r>
              <a:rPr kumimoji="1" lang="ja-JP" altLang="en-US" dirty="0">
                <a:solidFill>
                  <a:schemeClr val="tx1"/>
                </a:solidFill>
              </a:rPr>
              <a:t>社会適応を妨げる行動）</a:t>
            </a:r>
            <a:endParaRPr kumimoji="1" lang="en-US" altLang="ja-JP" dirty="0">
              <a:solidFill>
                <a:schemeClr val="tx1"/>
              </a:solidFill>
            </a:endParaRPr>
          </a:p>
          <a:p>
            <a:r>
              <a:rPr lang="ja-JP" altLang="en-US" dirty="0">
                <a:solidFill>
                  <a:schemeClr val="tx1"/>
                </a:solidFill>
              </a:rPr>
              <a:t>　てんかん</a:t>
            </a:r>
            <a:endParaRPr kumimoji="1" lang="ja-JP" altLang="en-US" dirty="0">
              <a:solidFill>
                <a:schemeClr val="tx1"/>
              </a:solidFill>
            </a:endParaRPr>
          </a:p>
        </p:txBody>
      </p:sp>
      <p:sp>
        <p:nvSpPr>
          <p:cNvPr id="8" name="正方形/長方形 7"/>
          <p:cNvSpPr/>
          <p:nvPr/>
        </p:nvSpPr>
        <p:spPr>
          <a:xfrm>
            <a:off x="107768" y="4149080"/>
            <a:ext cx="2736304" cy="68754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二次</a:t>
            </a:r>
            <a:r>
              <a:rPr kumimoji="1" lang="ja-JP" altLang="en-US" dirty="0">
                <a:solidFill>
                  <a:schemeClr val="tx1"/>
                </a:solidFill>
              </a:rPr>
              <a:t>判定</a:t>
            </a:r>
            <a:endParaRPr kumimoji="1" lang="en-US" altLang="ja-JP" dirty="0">
              <a:solidFill>
                <a:schemeClr val="tx1"/>
              </a:solidFill>
            </a:endParaRPr>
          </a:p>
          <a:p>
            <a:pPr algn="ctr"/>
            <a:r>
              <a:rPr kumimoji="1" lang="ja-JP" altLang="en-US" dirty="0">
                <a:solidFill>
                  <a:schemeClr val="tx1"/>
                </a:solidFill>
              </a:rPr>
              <a:t>（市町村審査会）</a:t>
            </a:r>
          </a:p>
        </p:txBody>
      </p:sp>
      <p:sp>
        <p:nvSpPr>
          <p:cNvPr id="9" name="正方形/長方形 8"/>
          <p:cNvSpPr/>
          <p:nvPr/>
        </p:nvSpPr>
        <p:spPr>
          <a:xfrm>
            <a:off x="1191830" y="5013176"/>
            <a:ext cx="7488832" cy="8192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・一次判定の結果を原案として、</a:t>
            </a:r>
            <a:r>
              <a:rPr kumimoji="1" lang="ja-JP" altLang="en-US" sz="1600" b="1" dirty="0">
                <a:solidFill>
                  <a:schemeClr val="tx1"/>
                </a:solidFill>
                <a:highlight>
                  <a:srgbClr val="FFFF00"/>
                </a:highlight>
              </a:rPr>
              <a:t>「特記事項」及び「医師意見書</a:t>
            </a:r>
            <a:r>
              <a:rPr kumimoji="1" lang="ja-JP" altLang="en-US" sz="1600" b="1" dirty="0">
                <a:solidFill>
                  <a:schemeClr val="tx1"/>
                </a:solidFill>
              </a:rPr>
              <a:t>（一次判定で評価した項目を除く）</a:t>
            </a:r>
            <a:r>
              <a:rPr kumimoji="1" lang="ja-JP" altLang="en-US" sz="1600" b="1" dirty="0">
                <a:solidFill>
                  <a:schemeClr val="tx1"/>
                </a:solidFill>
                <a:highlight>
                  <a:srgbClr val="FFFF00"/>
                </a:highlight>
              </a:rPr>
              <a:t>の内容を総合的に勘案した審査判定</a:t>
            </a:r>
            <a:r>
              <a:rPr kumimoji="1" lang="ja-JP" altLang="en-US" sz="1600" b="1" dirty="0">
                <a:solidFill>
                  <a:schemeClr val="tx1"/>
                </a:solidFill>
              </a:rPr>
              <a:t>を</a:t>
            </a:r>
            <a:r>
              <a:rPr lang="ja-JP" altLang="en-US" sz="1600" b="1" dirty="0">
                <a:solidFill>
                  <a:schemeClr val="tx1"/>
                </a:solidFill>
              </a:rPr>
              <a:t>行う。</a:t>
            </a:r>
            <a:endParaRPr kumimoji="1" lang="ja-JP" altLang="en-US" sz="1600" b="1" dirty="0">
              <a:solidFill>
                <a:schemeClr val="tx1"/>
              </a:solidFill>
            </a:endParaRPr>
          </a:p>
        </p:txBody>
      </p:sp>
      <p:sp>
        <p:nvSpPr>
          <p:cNvPr id="2" name="スライド番号プレースホルダー 1"/>
          <p:cNvSpPr>
            <a:spLocks noGrp="1"/>
          </p:cNvSpPr>
          <p:nvPr>
            <p:ph type="sldNum" sz="quarter" idx="12"/>
          </p:nvPr>
        </p:nvSpPr>
        <p:spPr/>
        <p:txBody>
          <a:bodyPr/>
          <a:lstStyle/>
          <a:p>
            <a:fld id="{D6122B99-1C34-4BAB-B27A-C02BDBBD9BAE}" type="slidenum">
              <a:rPr kumimoji="1" lang="ja-JP" altLang="en-US" smtClean="0"/>
              <a:t>34</a:t>
            </a:fld>
            <a:endParaRPr kumimoji="1" lang="ja-JP" altLang="en-US" dirty="0"/>
          </a:p>
        </p:txBody>
      </p:sp>
      <p:sp>
        <p:nvSpPr>
          <p:cNvPr id="3" name="円/楕円 15">
            <a:extLst>
              <a:ext uri="{FF2B5EF4-FFF2-40B4-BE49-F238E27FC236}">
                <a16:creationId xmlns:a16="http://schemas.microsoft.com/office/drawing/2014/main" id="{F6462996-02EF-442F-E5D9-68DA1C8DA571}"/>
              </a:ext>
            </a:extLst>
          </p:cNvPr>
          <p:cNvSpPr/>
          <p:nvPr/>
        </p:nvSpPr>
        <p:spPr>
          <a:xfrm>
            <a:off x="827584" y="4836627"/>
            <a:ext cx="8208912" cy="1188520"/>
          </a:xfrm>
          <a:prstGeom prst="ellipse">
            <a:avLst/>
          </a:prstGeom>
          <a:solidFill>
            <a:schemeClr val="accent1">
              <a:alpha val="0"/>
            </a:schemeClr>
          </a:solid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吹き出し: 角を丸めた四角形 3">
            <a:extLst>
              <a:ext uri="{FF2B5EF4-FFF2-40B4-BE49-F238E27FC236}">
                <a16:creationId xmlns:a16="http://schemas.microsoft.com/office/drawing/2014/main" id="{3A55FA01-AF63-AC48-5799-9C703240AC88}"/>
              </a:ext>
            </a:extLst>
          </p:cNvPr>
          <p:cNvSpPr/>
          <p:nvPr/>
        </p:nvSpPr>
        <p:spPr>
          <a:xfrm>
            <a:off x="1115616" y="6173914"/>
            <a:ext cx="4248472" cy="684086"/>
          </a:xfrm>
          <a:prstGeom prst="wedgeRoundRectCallout">
            <a:avLst>
              <a:gd name="adj1" fmla="val 21387"/>
              <a:gd name="adj2" fmla="val -4877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ja-JP" altLang="en-US" dirty="0"/>
              <a:t>審査会の委員は、“特記事項”に注目</a:t>
            </a:r>
          </a:p>
        </p:txBody>
      </p:sp>
    </p:spTree>
    <p:extLst>
      <p:ext uri="{BB962C8B-B14F-4D97-AF65-F5344CB8AC3E}">
        <p14:creationId xmlns:p14="http://schemas.microsoft.com/office/powerpoint/2010/main" val="3545539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114449"/>
            <a:ext cx="7200800" cy="6920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障害程度区分から障害支援区分へ</a:t>
            </a:r>
          </a:p>
        </p:txBody>
      </p:sp>
      <p:sp>
        <p:nvSpPr>
          <p:cNvPr id="3" name="正方形/長方形 2"/>
          <p:cNvSpPr/>
          <p:nvPr/>
        </p:nvSpPr>
        <p:spPr>
          <a:xfrm>
            <a:off x="387624" y="1036716"/>
            <a:ext cx="3056034" cy="1014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a:t>
            </a:r>
            <a:r>
              <a:rPr lang="en-US" altLang="ja-JP" sz="1600" b="1" dirty="0">
                <a:solidFill>
                  <a:schemeClr val="tx1"/>
                </a:solidFill>
              </a:rPr>
              <a:t>2014</a:t>
            </a:r>
            <a:r>
              <a:rPr lang="ja-JP" altLang="en-US" sz="1600" b="1" dirty="0">
                <a:solidFill>
                  <a:schemeClr val="tx1"/>
                </a:solidFill>
              </a:rPr>
              <a:t>年度から障害支援区分へ</a:t>
            </a:r>
            <a:endParaRPr kumimoji="1" lang="ja-JP" altLang="en-US" sz="1600" b="1" dirty="0">
              <a:solidFill>
                <a:schemeClr val="tx1"/>
              </a:solidFill>
            </a:endParaRPr>
          </a:p>
        </p:txBody>
      </p:sp>
      <p:sp>
        <p:nvSpPr>
          <p:cNvPr id="4" name="正方形/長方形 3"/>
          <p:cNvSpPr/>
          <p:nvPr/>
        </p:nvSpPr>
        <p:spPr>
          <a:xfrm>
            <a:off x="4252095" y="1029631"/>
            <a:ext cx="3960440" cy="1014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・知的障害・精神障害について</a:t>
            </a:r>
            <a:endParaRPr lang="en-US" altLang="ja-JP" sz="1600" b="1" dirty="0">
              <a:solidFill>
                <a:schemeClr val="tx1"/>
              </a:solidFill>
            </a:endParaRPr>
          </a:p>
          <a:p>
            <a:r>
              <a:rPr kumimoji="1" lang="ja-JP" altLang="en-US" sz="1600" b="1" dirty="0">
                <a:solidFill>
                  <a:schemeClr val="tx1"/>
                </a:solidFill>
              </a:rPr>
              <a:t>　コンピュターでの判定が低く出る傾向</a:t>
            </a:r>
          </a:p>
        </p:txBody>
      </p:sp>
      <p:sp>
        <p:nvSpPr>
          <p:cNvPr id="5" name="正方形/長方形 4"/>
          <p:cNvSpPr/>
          <p:nvPr/>
        </p:nvSpPr>
        <p:spPr>
          <a:xfrm>
            <a:off x="387624" y="2348880"/>
            <a:ext cx="7200800" cy="6920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「障害の多様な特性、その他心身の状態に応じて必要とされる標準的な支援の度合いを示す「障害支援区分」へ改められた</a:t>
            </a:r>
          </a:p>
        </p:txBody>
      </p:sp>
      <p:sp>
        <p:nvSpPr>
          <p:cNvPr id="6" name="正方形/長方形 5"/>
          <p:cNvSpPr/>
          <p:nvPr/>
        </p:nvSpPr>
        <p:spPr>
          <a:xfrm>
            <a:off x="107504" y="3429000"/>
            <a:ext cx="4904456" cy="7268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・調査員マニュアル</a:t>
            </a:r>
            <a:endParaRPr lang="en-US" altLang="ja-JP" sz="1600" b="1" dirty="0">
              <a:solidFill>
                <a:schemeClr val="tx1"/>
              </a:solidFill>
            </a:endParaRPr>
          </a:p>
          <a:p>
            <a:r>
              <a:rPr kumimoji="1" lang="ja-JP" altLang="en-US" sz="1600" b="1" dirty="0">
                <a:solidFill>
                  <a:schemeClr val="tx1"/>
                </a:solidFill>
              </a:rPr>
              <a:t>「３．障害程度区分からの主な変更点」　　参照</a:t>
            </a:r>
          </a:p>
        </p:txBody>
      </p:sp>
      <p:sp>
        <p:nvSpPr>
          <p:cNvPr id="7" name="角丸四角形 6"/>
          <p:cNvSpPr/>
          <p:nvPr/>
        </p:nvSpPr>
        <p:spPr>
          <a:xfrm>
            <a:off x="467544" y="4145423"/>
            <a:ext cx="3976790" cy="26642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（１）認定調査項目の見直し</a:t>
            </a:r>
            <a:endParaRPr kumimoji="1" lang="en-US" altLang="ja-JP" dirty="0">
              <a:solidFill>
                <a:schemeClr val="tx1"/>
              </a:solidFill>
            </a:endParaRPr>
          </a:p>
          <a:p>
            <a:r>
              <a:rPr lang="ja-JP" altLang="en-US" dirty="0">
                <a:solidFill>
                  <a:schemeClr val="tx1"/>
                </a:solidFill>
              </a:rPr>
              <a:t>①認定調査項目の追加</a:t>
            </a:r>
            <a:endParaRPr lang="en-US" altLang="ja-JP" dirty="0">
              <a:solidFill>
                <a:schemeClr val="tx1"/>
              </a:solidFill>
            </a:endParaRPr>
          </a:p>
          <a:p>
            <a:r>
              <a:rPr kumimoji="1" lang="ja-JP" altLang="en-US" dirty="0">
                <a:solidFill>
                  <a:schemeClr val="tx1"/>
                </a:solidFill>
              </a:rPr>
              <a:t>②認定調査項目の統合・削除</a:t>
            </a:r>
            <a:endParaRPr kumimoji="1" lang="en-US" altLang="ja-JP" dirty="0">
              <a:solidFill>
                <a:schemeClr val="tx1"/>
              </a:solidFill>
            </a:endParaRPr>
          </a:p>
          <a:p>
            <a:r>
              <a:rPr lang="ja-JP" altLang="en-US" dirty="0">
                <a:solidFill>
                  <a:schemeClr val="tx1"/>
                </a:solidFill>
              </a:rPr>
              <a:t>③判断基準の見直し</a:t>
            </a:r>
            <a:endParaRPr lang="en-US" altLang="ja-JP" dirty="0">
              <a:solidFill>
                <a:schemeClr val="tx1"/>
              </a:solidFill>
            </a:endParaRPr>
          </a:p>
          <a:p>
            <a:r>
              <a:rPr kumimoji="1" lang="ja-JP" altLang="en-US" dirty="0">
                <a:solidFill>
                  <a:schemeClr val="tx1"/>
                </a:solidFill>
              </a:rPr>
              <a:t>④選択肢の統一</a:t>
            </a:r>
            <a:endParaRPr kumimoji="1" lang="en-US" altLang="ja-JP" dirty="0">
              <a:solidFill>
                <a:schemeClr val="tx1"/>
              </a:solidFill>
            </a:endParaRPr>
          </a:p>
          <a:p>
            <a:r>
              <a:rPr lang="ja-JP" altLang="en-US" dirty="0">
                <a:solidFill>
                  <a:schemeClr val="tx1"/>
                </a:solidFill>
              </a:rPr>
              <a:t>⑤特記事項の拡充</a:t>
            </a:r>
            <a:endParaRPr kumimoji="1" lang="ja-JP" altLang="en-US" dirty="0">
              <a:solidFill>
                <a:schemeClr val="tx1"/>
              </a:solidFill>
            </a:endParaRPr>
          </a:p>
        </p:txBody>
      </p:sp>
      <p:sp>
        <p:nvSpPr>
          <p:cNvPr id="8" name="正方形/長方形 7"/>
          <p:cNvSpPr/>
          <p:nvPr/>
        </p:nvSpPr>
        <p:spPr>
          <a:xfrm>
            <a:off x="3443658" y="5502773"/>
            <a:ext cx="4512718" cy="3997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「より頻回な状況」→「できない状況」</a:t>
            </a:r>
          </a:p>
        </p:txBody>
      </p:sp>
      <p:sp>
        <p:nvSpPr>
          <p:cNvPr id="9" name="角丸四角形吹き出し 8"/>
          <p:cNvSpPr/>
          <p:nvPr/>
        </p:nvSpPr>
        <p:spPr>
          <a:xfrm>
            <a:off x="4788024" y="4221088"/>
            <a:ext cx="4104456" cy="1080120"/>
          </a:xfrm>
          <a:prstGeom prst="wedgeRoundRectCallout">
            <a:avLst>
              <a:gd name="adj1" fmla="val -33126"/>
              <a:gd name="adj2" fmla="val 7128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rgbClr val="0000CC"/>
                </a:solidFill>
              </a:rPr>
              <a:t>知的障害等による行動上の障害（意欲低下・多動）</a:t>
            </a:r>
            <a:endParaRPr kumimoji="1" lang="en-US" altLang="ja-JP" sz="1200" b="1" dirty="0">
              <a:solidFill>
                <a:srgbClr val="0000CC"/>
              </a:solidFill>
            </a:endParaRPr>
          </a:p>
          <a:p>
            <a:r>
              <a:rPr lang="ja-JP" altLang="en-US" sz="1200" b="1" dirty="0">
                <a:solidFill>
                  <a:srgbClr val="0000CC"/>
                </a:solidFill>
              </a:rPr>
              <a:t>内部障害・難病　によってできない場合</a:t>
            </a:r>
            <a:endParaRPr kumimoji="1" lang="ja-JP" altLang="en-US" sz="1200" b="1" dirty="0">
              <a:solidFill>
                <a:srgbClr val="0000CC"/>
              </a:solidFill>
            </a:endParaRPr>
          </a:p>
        </p:txBody>
      </p:sp>
      <p:sp>
        <p:nvSpPr>
          <p:cNvPr id="10" name="スライド番号プレースホルダー 9"/>
          <p:cNvSpPr>
            <a:spLocks noGrp="1"/>
          </p:cNvSpPr>
          <p:nvPr>
            <p:ph type="sldNum" sz="quarter" idx="12"/>
          </p:nvPr>
        </p:nvSpPr>
        <p:spPr/>
        <p:txBody>
          <a:bodyPr/>
          <a:lstStyle/>
          <a:p>
            <a:fld id="{D6122B99-1C34-4BAB-B27A-C02BDBBD9BAE}" type="slidenum">
              <a:rPr kumimoji="1" lang="ja-JP" altLang="en-US" smtClean="0"/>
              <a:t>35</a:t>
            </a:fld>
            <a:endParaRPr kumimoji="1" lang="ja-JP" altLang="en-US"/>
          </a:p>
        </p:txBody>
      </p:sp>
      <p:sp>
        <p:nvSpPr>
          <p:cNvPr id="11" name="吹き出し: 角を丸めた四角形 10">
            <a:extLst>
              <a:ext uri="{FF2B5EF4-FFF2-40B4-BE49-F238E27FC236}">
                <a16:creationId xmlns:a16="http://schemas.microsoft.com/office/drawing/2014/main" id="{6897B2BB-5313-662E-AEA5-D77C692E31D2}"/>
              </a:ext>
            </a:extLst>
          </p:cNvPr>
          <p:cNvSpPr/>
          <p:nvPr/>
        </p:nvSpPr>
        <p:spPr>
          <a:xfrm>
            <a:off x="5148064" y="5960665"/>
            <a:ext cx="3168352" cy="578247"/>
          </a:xfrm>
          <a:prstGeom prst="wedgeRoundRectCallout">
            <a:avLst>
              <a:gd name="adj1" fmla="val 21387"/>
              <a:gd name="adj2" fmla="val -4877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ja-JP" altLang="en-US" dirty="0"/>
              <a:t>障がい者の特徴を反映</a:t>
            </a:r>
          </a:p>
        </p:txBody>
      </p:sp>
      <p:sp>
        <p:nvSpPr>
          <p:cNvPr id="12" name="円/楕円 15">
            <a:extLst>
              <a:ext uri="{FF2B5EF4-FFF2-40B4-BE49-F238E27FC236}">
                <a16:creationId xmlns:a16="http://schemas.microsoft.com/office/drawing/2014/main" id="{4048186D-4AC5-D054-29A3-AB1A4E628A68}"/>
              </a:ext>
            </a:extLst>
          </p:cNvPr>
          <p:cNvSpPr/>
          <p:nvPr/>
        </p:nvSpPr>
        <p:spPr>
          <a:xfrm>
            <a:off x="3275856" y="3817052"/>
            <a:ext cx="5760640" cy="2992667"/>
          </a:xfrm>
          <a:prstGeom prst="ellipse">
            <a:avLst/>
          </a:prstGeom>
          <a:solidFill>
            <a:schemeClr val="accent1">
              <a:alpha val="0"/>
            </a:schemeClr>
          </a:solid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612969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0482"/>
            <a:ext cx="3454666" cy="6920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障害支援区分審査会の流れ</a:t>
            </a:r>
          </a:p>
        </p:txBody>
      </p:sp>
      <p:sp>
        <p:nvSpPr>
          <p:cNvPr id="3" name="正方形/長方形 2"/>
          <p:cNvSpPr/>
          <p:nvPr/>
        </p:nvSpPr>
        <p:spPr>
          <a:xfrm>
            <a:off x="1327744" y="1148512"/>
            <a:ext cx="2080357"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医師意見書</a:t>
            </a:r>
          </a:p>
        </p:txBody>
      </p:sp>
      <p:sp>
        <p:nvSpPr>
          <p:cNvPr id="4" name="正方形/長方形 3"/>
          <p:cNvSpPr/>
          <p:nvPr/>
        </p:nvSpPr>
        <p:spPr>
          <a:xfrm>
            <a:off x="5004048" y="860480"/>
            <a:ext cx="295232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障害支援区分認定調査</a:t>
            </a:r>
          </a:p>
        </p:txBody>
      </p:sp>
      <p:sp>
        <p:nvSpPr>
          <p:cNvPr id="7" name="正方形/長方形 6"/>
          <p:cNvSpPr/>
          <p:nvPr/>
        </p:nvSpPr>
        <p:spPr>
          <a:xfrm>
            <a:off x="2987824" y="3645024"/>
            <a:ext cx="2520280" cy="6920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一次判定</a:t>
            </a:r>
            <a:endParaRPr kumimoji="1" lang="en-US" altLang="ja-JP" dirty="0">
              <a:solidFill>
                <a:schemeClr val="tx1"/>
              </a:solidFill>
            </a:endParaRPr>
          </a:p>
          <a:p>
            <a:pPr algn="ctr"/>
            <a:r>
              <a:rPr kumimoji="1" lang="ja-JP" altLang="en-US" dirty="0">
                <a:solidFill>
                  <a:schemeClr val="tx1"/>
                </a:solidFill>
              </a:rPr>
              <a:t>（コンピュータ判定）</a:t>
            </a:r>
          </a:p>
        </p:txBody>
      </p:sp>
      <p:sp>
        <p:nvSpPr>
          <p:cNvPr id="8" name="正方形/長方形 7"/>
          <p:cNvSpPr/>
          <p:nvPr/>
        </p:nvSpPr>
        <p:spPr>
          <a:xfrm>
            <a:off x="2879812" y="4941168"/>
            <a:ext cx="2736304" cy="68754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二次</a:t>
            </a:r>
            <a:r>
              <a:rPr kumimoji="1" lang="ja-JP" altLang="en-US" dirty="0">
                <a:solidFill>
                  <a:schemeClr val="tx1"/>
                </a:solidFill>
              </a:rPr>
              <a:t>判定</a:t>
            </a:r>
            <a:endParaRPr kumimoji="1" lang="en-US" altLang="ja-JP" dirty="0">
              <a:solidFill>
                <a:schemeClr val="tx1"/>
              </a:solidFill>
            </a:endParaRPr>
          </a:p>
          <a:p>
            <a:pPr algn="ctr"/>
            <a:r>
              <a:rPr kumimoji="1" lang="ja-JP" altLang="en-US" dirty="0">
                <a:solidFill>
                  <a:schemeClr val="tx1"/>
                </a:solidFill>
              </a:rPr>
              <a:t>（市町村審査会）</a:t>
            </a:r>
          </a:p>
        </p:txBody>
      </p:sp>
      <p:sp>
        <p:nvSpPr>
          <p:cNvPr id="9" name="正方形/長方形 8"/>
          <p:cNvSpPr/>
          <p:nvPr/>
        </p:nvSpPr>
        <p:spPr>
          <a:xfrm>
            <a:off x="2879812" y="6165304"/>
            <a:ext cx="2736304"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障害支援区分の認定</a:t>
            </a:r>
          </a:p>
        </p:txBody>
      </p:sp>
      <p:sp>
        <p:nvSpPr>
          <p:cNvPr id="10" name="右矢印 9"/>
          <p:cNvSpPr/>
          <p:nvPr/>
        </p:nvSpPr>
        <p:spPr>
          <a:xfrm rot="5400000">
            <a:off x="2254999" y="2491924"/>
            <a:ext cx="1920448" cy="3857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2276408" y="2168860"/>
            <a:ext cx="2244686" cy="1224136"/>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一部項目</a:t>
            </a:r>
            <a:endParaRPr kumimoji="1" lang="en-US" altLang="ja-JP" sz="1200" b="1" dirty="0">
              <a:solidFill>
                <a:schemeClr val="tx1"/>
              </a:solidFill>
            </a:endParaRPr>
          </a:p>
          <a:p>
            <a:r>
              <a:rPr lang="ja-JP" altLang="en-US" sz="1200" b="1" dirty="0">
                <a:solidFill>
                  <a:schemeClr val="tx1"/>
                </a:solidFill>
              </a:rPr>
              <a:t>麻痺・関節の拘縮</a:t>
            </a:r>
            <a:endParaRPr lang="en-US" altLang="ja-JP" sz="1200" b="1" dirty="0">
              <a:solidFill>
                <a:schemeClr val="tx1"/>
              </a:solidFill>
            </a:endParaRPr>
          </a:p>
          <a:p>
            <a:r>
              <a:rPr kumimoji="1" lang="ja-JP" altLang="en-US" sz="1200" b="1" dirty="0">
                <a:solidFill>
                  <a:schemeClr val="tx1"/>
                </a:solidFill>
              </a:rPr>
              <a:t>精神症状・能力障害二軸評価</a:t>
            </a:r>
            <a:endParaRPr kumimoji="1" lang="en-US" altLang="ja-JP" sz="1200" b="1" dirty="0">
              <a:solidFill>
                <a:schemeClr val="tx1"/>
              </a:solidFill>
            </a:endParaRPr>
          </a:p>
          <a:p>
            <a:r>
              <a:rPr lang="ja-JP" altLang="en-US" sz="1200" b="1" dirty="0">
                <a:solidFill>
                  <a:schemeClr val="tx1"/>
                </a:solidFill>
              </a:rPr>
              <a:t>生活障害評価</a:t>
            </a:r>
            <a:endParaRPr lang="en-US" altLang="ja-JP" sz="1200" b="1" dirty="0">
              <a:solidFill>
                <a:schemeClr val="tx1"/>
              </a:solidFill>
            </a:endParaRPr>
          </a:p>
          <a:p>
            <a:r>
              <a:rPr kumimoji="1" lang="ja-JP" altLang="en-US" sz="1200" b="1" dirty="0">
                <a:solidFill>
                  <a:schemeClr val="tx1"/>
                </a:solidFill>
              </a:rPr>
              <a:t>てんかん</a:t>
            </a:r>
          </a:p>
        </p:txBody>
      </p:sp>
      <p:sp>
        <p:nvSpPr>
          <p:cNvPr id="12" name="右矢印 11"/>
          <p:cNvSpPr/>
          <p:nvPr/>
        </p:nvSpPr>
        <p:spPr>
          <a:xfrm rot="5400000">
            <a:off x="529790" y="2511610"/>
            <a:ext cx="1920448" cy="3857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右矢印 13"/>
          <p:cNvSpPr/>
          <p:nvPr/>
        </p:nvSpPr>
        <p:spPr>
          <a:xfrm rot="2153664">
            <a:off x="1268714" y="4229057"/>
            <a:ext cx="1812662" cy="3857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p:cNvSpPr/>
          <p:nvPr/>
        </p:nvSpPr>
        <p:spPr>
          <a:xfrm>
            <a:off x="924506" y="3392996"/>
            <a:ext cx="1308582" cy="598062"/>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一部項目以外</a:t>
            </a:r>
            <a:endParaRPr kumimoji="1" lang="en-US" altLang="ja-JP" sz="1200" b="1" dirty="0">
              <a:solidFill>
                <a:schemeClr val="tx1"/>
              </a:solidFill>
            </a:endParaRPr>
          </a:p>
        </p:txBody>
      </p:sp>
      <p:sp>
        <p:nvSpPr>
          <p:cNvPr id="16" name="右矢印 15"/>
          <p:cNvSpPr/>
          <p:nvPr/>
        </p:nvSpPr>
        <p:spPr>
          <a:xfrm rot="5400000">
            <a:off x="4187838" y="2347909"/>
            <a:ext cx="2208481" cy="3857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4716016" y="2960948"/>
            <a:ext cx="1368152" cy="432048"/>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認定調査項目</a:t>
            </a:r>
            <a:endParaRPr kumimoji="1" lang="en-US" altLang="ja-JP" sz="1200" b="1" dirty="0">
              <a:solidFill>
                <a:schemeClr val="tx1"/>
              </a:solidFill>
            </a:endParaRPr>
          </a:p>
        </p:txBody>
      </p:sp>
      <p:sp>
        <p:nvSpPr>
          <p:cNvPr id="18" name="右矢印 17"/>
          <p:cNvSpPr/>
          <p:nvPr/>
        </p:nvSpPr>
        <p:spPr>
          <a:xfrm rot="5400000">
            <a:off x="5994258" y="2468133"/>
            <a:ext cx="2496513" cy="3857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右矢印 18"/>
          <p:cNvSpPr/>
          <p:nvPr/>
        </p:nvSpPr>
        <p:spPr>
          <a:xfrm rot="7855335">
            <a:off x="5518541" y="4287206"/>
            <a:ext cx="1812662" cy="3857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6588224" y="3545396"/>
            <a:ext cx="1008112" cy="598062"/>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特記事項</a:t>
            </a:r>
            <a:endParaRPr kumimoji="1" lang="en-US" altLang="ja-JP" sz="1200" b="1" dirty="0">
              <a:solidFill>
                <a:schemeClr val="tx1"/>
              </a:solidFill>
            </a:endParaRPr>
          </a:p>
        </p:txBody>
      </p:sp>
      <p:sp>
        <p:nvSpPr>
          <p:cNvPr id="22" name="右矢印 21"/>
          <p:cNvSpPr/>
          <p:nvPr/>
        </p:nvSpPr>
        <p:spPr>
          <a:xfrm rot="5400000">
            <a:off x="3857188" y="5712810"/>
            <a:ext cx="519234" cy="385755"/>
          </a:xfrm>
          <a:prstGeom prst="right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右矢印 22"/>
          <p:cNvSpPr/>
          <p:nvPr/>
        </p:nvSpPr>
        <p:spPr>
          <a:xfrm rot="5400000">
            <a:off x="3827784" y="4491657"/>
            <a:ext cx="519234" cy="385755"/>
          </a:xfrm>
          <a:prstGeom prst="right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スライド番号プレースホルダー 4"/>
          <p:cNvSpPr>
            <a:spLocks noGrp="1"/>
          </p:cNvSpPr>
          <p:nvPr>
            <p:ph type="sldNum" sz="quarter" idx="12"/>
          </p:nvPr>
        </p:nvSpPr>
        <p:spPr/>
        <p:txBody>
          <a:bodyPr/>
          <a:lstStyle/>
          <a:p>
            <a:fld id="{D6122B99-1C34-4BAB-B27A-C02BDBBD9BAE}" type="slidenum">
              <a:rPr kumimoji="1" lang="ja-JP" altLang="en-US" smtClean="0"/>
              <a:t>36</a:t>
            </a:fld>
            <a:endParaRPr kumimoji="1" lang="ja-JP" altLang="en-US"/>
          </a:p>
        </p:txBody>
      </p:sp>
    </p:spTree>
    <p:extLst>
      <p:ext uri="{BB962C8B-B14F-4D97-AF65-F5344CB8AC3E}">
        <p14:creationId xmlns:p14="http://schemas.microsoft.com/office/powerpoint/2010/main" val="2496315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0483"/>
            <a:ext cx="3454666" cy="5381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一次判定における審査会の役割</a:t>
            </a:r>
          </a:p>
        </p:txBody>
      </p:sp>
      <p:sp>
        <p:nvSpPr>
          <p:cNvPr id="3" name="正方形/長方形 2"/>
          <p:cNvSpPr/>
          <p:nvPr/>
        </p:nvSpPr>
        <p:spPr>
          <a:xfrm>
            <a:off x="179512" y="764704"/>
            <a:ext cx="8424936" cy="6920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審査会は、一次判定で活用した項目（認定調査項目及び医師意見書の一部項目）</a:t>
            </a:r>
            <a:endParaRPr kumimoji="1" lang="en-US" altLang="ja-JP" dirty="0">
              <a:solidFill>
                <a:schemeClr val="tx1"/>
              </a:solidFill>
            </a:endParaRPr>
          </a:p>
          <a:p>
            <a:pPr algn="ctr"/>
            <a:r>
              <a:rPr lang="ja-JP" altLang="en-US" dirty="0">
                <a:solidFill>
                  <a:schemeClr val="tx1"/>
                </a:solidFill>
              </a:rPr>
              <a:t>について、特記事項及び医師意見書の内容と矛盾（不整合）がないかを確認します。</a:t>
            </a:r>
            <a:endParaRPr kumimoji="1" lang="en-US" altLang="ja-JP" dirty="0">
              <a:solidFill>
                <a:schemeClr val="tx1"/>
              </a:solidFill>
            </a:endParaRPr>
          </a:p>
        </p:txBody>
      </p:sp>
      <p:sp>
        <p:nvSpPr>
          <p:cNvPr id="4" name="角丸四角形吹き出し 3"/>
          <p:cNvSpPr/>
          <p:nvPr/>
        </p:nvSpPr>
        <p:spPr>
          <a:xfrm>
            <a:off x="2915816" y="1700808"/>
            <a:ext cx="5904656" cy="1800200"/>
          </a:xfrm>
          <a:prstGeom prst="wedgeRoundRectCallout">
            <a:avLst>
              <a:gd name="adj1" fmla="val -32347"/>
              <a:gd name="adj2" fmla="val 473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rgbClr val="0000CC"/>
                </a:solidFill>
              </a:rPr>
              <a:t>【</a:t>
            </a:r>
            <a:r>
              <a:rPr kumimoji="1" lang="ja-JP" altLang="en-US" sz="1600" b="1" dirty="0">
                <a:solidFill>
                  <a:srgbClr val="0000CC"/>
                </a:solidFill>
              </a:rPr>
              <a:t>概況調査票の取り扱い</a:t>
            </a:r>
            <a:r>
              <a:rPr kumimoji="1" lang="en-US" altLang="ja-JP" sz="1600" b="1" dirty="0">
                <a:solidFill>
                  <a:srgbClr val="0000CC"/>
                </a:solidFill>
              </a:rPr>
              <a:t>】</a:t>
            </a:r>
          </a:p>
          <a:p>
            <a:r>
              <a:rPr kumimoji="1" lang="ja-JP" altLang="en-US" sz="1600" b="1" dirty="0">
                <a:solidFill>
                  <a:srgbClr val="0000CC"/>
                </a:solidFill>
              </a:rPr>
              <a:t>・概況調査を本人の生活状況等を把握するために参照することはあるが、</a:t>
            </a:r>
            <a:r>
              <a:rPr lang="ja-JP" altLang="en-US" sz="1600" b="1" dirty="0">
                <a:solidFill>
                  <a:srgbClr val="0000CC"/>
                </a:solidFill>
              </a:rPr>
              <a:t>　</a:t>
            </a:r>
            <a:r>
              <a:rPr kumimoji="1" lang="ja-JP" altLang="en-US" sz="1600" b="1" dirty="0">
                <a:solidFill>
                  <a:srgbClr val="0000CC"/>
                </a:solidFill>
              </a:rPr>
              <a:t>概況調査の内容を理由として支援区分の判定を行うことはできない。</a:t>
            </a:r>
            <a:endParaRPr kumimoji="1" lang="en-US" altLang="ja-JP" sz="1600" b="1" dirty="0">
              <a:solidFill>
                <a:srgbClr val="0000CC"/>
              </a:solidFill>
            </a:endParaRPr>
          </a:p>
          <a:p>
            <a:r>
              <a:rPr kumimoji="1" lang="ja-JP" altLang="en-US" sz="1600" b="1" dirty="0">
                <a:solidFill>
                  <a:srgbClr val="0000CC"/>
                </a:solidFill>
              </a:rPr>
              <a:t>・支援区分の確定後、サービスの種類や量などを支給決定する際においては勘案される。</a:t>
            </a:r>
          </a:p>
        </p:txBody>
      </p:sp>
      <p:sp>
        <p:nvSpPr>
          <p:cNvPr id="5" name="右矢印 4"/>
          <p:cNvSpPr/>
          <p:nvPr/>
        </p:nvSpPr>
        <p:spPr>
          <a:xfrm rot="5400000">
            <a:off x="-299803" y="2468155"/>
            <a:ext cx="2208481" cy="3857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179512" y="2132856"/>
            <a:ext cx="1842208" cy="9223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内容は妥当で</a:t>
            </a:r>
            <a:endParaRPr lang="en-US" altLang="ja-JP" dirty="0">
              <a:solidFill>
                <a:schemeClr val="tx1"/>
              </a:solidFill>
            </a:endParaRPr>
          </a:p>
          <a:p>
            <a:pPr algn="ctr"/>
            <a:r>
              <a:rPr kumimoji="1" lang="ja-JP" altLang="en-US" dirty="0">
                <a:solidFill>
                  <a:schemeClr val="tx1"/>
                </a:solidFill>
              </a:rPr>
              <a:t>あるかの判断</a:t>
            </a:r>
          </a:p>
        </p:txBody>
      </p:sp>
      <p:sp>
        <p:nvSpPr>
          <p:cNvPr id="7" name="円/楕円 6"/>
          <p:cNvSpPr/>
          <p:nvPr/>
        </p:nvSpPr>
        <p:spPr>
          <a:xfrm>
            <a:off x="977604" y="3573016"/>
            <a:ext cx="2088232"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再調査</a:t>
            </a:r>
          </a:p>
        </p:txBody>
      </p:sp>
      <p:sp>
        <p:nvSpPr>
          <p:cNvPr id="8" name="円/楕円 7"/>
          <p:cNvSpPr/>
          <p:nvPr/>
        </p:nvSpPr>
        <p:spPr>
          <a:xfrm>
            <a:off x="395536" y="4365104"/>
            <a:ext cx="2088232"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一部修正</a:t>
            </a:r>
          </a:p>
        </p:txBody>
      </p:sp>
      <p:sp>
        <p:nvSpPr>
          <p:cNvPr id="9" name="角丸四角形吹き出し 8"/>
          <p:cNvSpPr/>
          <p:nvPr/>
        </p:nvSpPr>
        <p:spPr>
          <a:xfrm>
            <a:off x="2555776" y="4149081"/>
            <a:ext cx="6336704" cy="1130424"/>
          </a:xfrm>
          <a:prstGeom prst="wedgeRoundRectCallout">
            <a:avLst>
              <a:gd name="adj1" fmla="val -32347"/>
              <a:gd name="adj2" fmla="val 473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rgbClr val="0000CC"/>
                </a:solidFill>
              </a:rPr>
              <a:t>認定調査・医師意見書の記載時では得られなかった状況が、</a:t>
            </a:r>
            <a:r>
              <a:rPr kumimoji="1" lang="en-US" altLang="ja-JP" sz="1600" b="1" dirty="0">
                <a:solidFill>
                  <a:srgbClr val="0000CC"/>
                </a:solidFill>
              </a:rPr>
              <a:t>【</a:t>
            </a:r>
            <a:r>
              <a:rPr kumimoji="1" lang="ja-JP" altLang="en-US" sz="1600" b="1" dirty="0">
                <a:solidFill>
                  <a:srgbClr val="0000CC"/>
                </a:solidFill>
              </a:rPr>
              <a:t>特記事項</a:t>
            </a:r>
            <a:r>
              <a:rPr kumimoji="1" lang="en-US" altLang="ja-JP" sz="1600" b="1" dirty="0">
                <a:solidFill>
                  <a:srgbClr val="0000CC"/>
                </a:solidFill>
              </a:rPr>
              <a:t>】</a:t>
            </a:r>
            <a:r>
              <a:rPr kumimoji="1" lang="ja-JP" altLang="en-US" sz="1600" b="1" dirty="0">
                <a:solidFill>
                  <a:srgbClr val="0000CC"/>
                </a:solidFill>
              </a:rPr>
              <a:t>や</a:t>
            </a:r>
            <a:r>
              <a:rPr kumimoji="1" lang="en-US" altLang="ja-JP" sz="1600" b="1" dirty="0">
                <a:solidFill>
                  <a:srgbClr val="0000CC"/>
                </a:solidFill>
              </a:rPr>
              <a:t>【</a:t>
            </a:r>
            <a:r>
              <a:rPr kumimoji="1" lang="ja-JP" altLang="en-US" sz="1600" b="1" dirty="0">
                <a:solidFill>
                  <a:srgbClr val="0000CC"/>
                </a:solidFill>
              </a:rPr>
              <a:t>医師意見書</a:t>
            </a:r>
            <a:r>
              <a:rPr kumimoji="1" lang="en-US" altLang="ja-JP" sz="1600" b="1" dirty="0">
                <a:solidFill>
                  <a:srgbClr val="0000CC"/>
                </a:solidFill>
              </a:rPr>
              <a:t>】</a:t>
            </a:r>
            <a:r>
              <a:rPr kumimoji="1" lang="ja-JP" altLang="en-US" sz="1600" b="1" dirty="0">
                <a:solidFill>
                  <a:srgbClr val="0000CC"/>
                </a:solidFill>
              </a:rPr>
              <a:t>によって新たに明らかに</a:t>
            </a:r>
            <a:r>
              <a:rPr lang="ja-JP" altLang="en-US" sz="1600" b="1" dirty="0">
                <a:solidFill>
                  <a:srgbClr val="0000CC"/>
                </a:solidFill>
              </a:rPr>
              <a:t>なった場合は、必要に応じて該当項目の修正を行うことができる</a:t>
            </a:r>
            <a:r>
              <a:rPr kumimoji="1" lang="ja-JP" altLang="en-US" sz="1600" b="1" dirty="0">
                <a:solidFill>
                  <a:srgbClr val="0000CC"/>
                </a:solidFill>
              </a:rPr>
              <a:t>。</a:t>
            </a:r>
          </a:p>
        </p:txBody>
      </p:sp>
      <p:sp>
        <p:nvSpPr>
          <p:cNvPr id="10" name="角丸四角形吹き出し 9"/>
          <p:cNvSpPr/>
          <p:nvPr/>
        </p:nvSpPr>
        <p:spPr>
          <a:xfrm>
            <a:off x="1727333" y="5295050"/>
            <a:ext cx="4206464" cy="1166246"/>
          </a:xfrm>
          <a:prstGeom prst="wedgeRoundRectCallout">
            <a:avLst>
              <a:gd name="adj1" fmla="val -32347"/>
              <a:gd name="adj2" fmla="val 473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rgbClr val="0000CC"/>
                </a:solidFill>
              </a:rPr>
              <a:t>修正ができない事項</a:t>
            </a:r>
            <a:endParaRPr kumimoji="1" lang="en-US" altLang="ja-JP" sz="1600" b="1" dirty="0">
              <a:solidFill>
                <a:srgbClr val="0000CC"/>
              </a:solidFill>
            </a:endParaRPr>
          </a:p>
          <a:p>
            <a:r>
              <a:rPr lang="ja-JP" altLang="en-US" sz="1600" b="1" dirty="0">
                <a:solidFill>
                  <a:srgbClr val="0000CC"/>
                </a:solidFill>
              </a:rPr>
              <a:t>一次判定ですでに活用されている項目</a:t>
            </a:r>
            <a:endParaRPr lang="en-US" altLang="ja-JP" sz="1600" b="1" dirty="0">
              <a:solidFill>
                <a:srgbClr val="0000CC"/>
              </a:solidFill>
            </a:endParaRPr>
          </a:p>
          <a:p>
            <a:r>
              <a:rPr kumimoji="1" lang="ja-JP" altLang="en-US" sz="1600" b="1" dirty="0">
                <a:solidFill>
                  <a:srgbClr val="0000CC"/>
                </a:solidFill>
              </a:rPr>
              <a:t>根拠のない事項</a:t>
            </a:r>
          </a:p>
        </p:txBody>
      </p:sp>
      <p:sp>
        <p:nvSpPr>
          <p:cNvPr id="11" name="スライド番号プレースホルダー 10"/>
          <p:cNvSpPr>
            <a:spLocks noGrp="1"/>
          </p:cNvSpPr>
          <p:nvPr>
            <p:ph type="sldNum" sz="quarter" idx="12"/>
          </p:nvPr>
        </p:nvSpPr>
        <p:spPr/>
        <p:txBody>
          <a:bodyPr/>
          <a:lstStyle/>
          <a:p>
            <a:fld id="{D6122B99-1C34-4BAB-B27A-C02BDBBD9BAE}" type="slidenum">
              <a:rPr kumimoji="1" lang="ja-JP" altLang="en-US" smtClean="0"/>
              <a:t>37</a:t>
            </a:fld>
            <a:endParaRPr kumimoji="1" lang="ja-JP" altLang="en-US"/>
          </a:p>
        </p:txBody>
      </p:sp>
    </p:spTree>
    <p:extLst>
      <p:ext uri="{BB962C8B-B14F-4D97-AF65-F5344CB8AC3E}">
        <p14:creationId xmlns:p14="http://schemas.microsoft.com/office/powerpoint/2010/main" val="408409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107504" y="764974"/>
            <a:ext cx="2520280" cy="11247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一部修正が</a:t>
            </a:r>
            <a:endParaRPr kumimoji="1" lang="en-US" altLang="ja-JP" dirty="0">
              <a:solidFill>
                <a:schemeClr val="tx1"/>
              </a:solidFill>
            </a:endParaRPr>
          </a:p>
          <a:p>
            <a:pPr algn="ctr"/>
            <a:r>
              <a:rPr kumimoji="1" lang="ja-JP" altLang="en-US" dirty="0">
                <a:solidFill>
                  <a:schemeClr val="tx1"/>
                </a:solidFill>
                <a:highlight>
                  <a:srgbClr val="FFFF00"/>
                </a:highlight>
              </a:rPr>
              <a:t>可能</a:t>
            </a:r>
          </a:p>
        </p:txBody>
      </p:sp>
      <p:sp>
        <p:nvSpPr>
          <p:cNvPr id="3" name="正方形/長方形 2"/>
          <p:cNvSpPr/>
          <p:nvPr/>
        </p:nvSpPr>
        <p:spPr>
          <a:xfrm>
            <a:off x="2771800" y="404664"/>
            <a:ext cx="5976664" cy="18665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認定調査等では得られなかった状況が</a:t>
            </a:r>
            <a:endParaRPr kumimoji="1" lang="en-US" altLang="ja-JP" dirty="0">
              <a:solidFill>
                <a:schemeClr val="tx1"/>
              </a:solidFill>
            </a:endParaRPr>
          </a:p>
          <a:p>
            <a:r>
              <a:rPr kumimoji="1" lang="ja-JP" altLang="en-US" dirty="0">
                <a:solidFill>
                  <a:schemeClr val="tx1"/>
                </a:solidFill>
              </a:rPr>
              <a:t>特記事項や医師意見書によって</a:t>
            </a:r>
            <a:endParaRPr kumimoji="1" lang="en-US" altLang="ja-JP" dirty="0">
              <a:solidFill>
                <a:schemeClr val="tx1"/>
              </a:solidFill>
            </a:endParaRPr>
          </a:p>
          <a:p>
            <a:r>
              <a:rPr lang="ja-JP" altLang="en-US" dirty="0">
                <a:solidFill>
                  <a:schemeClr val="tx1"/>
                </a:solidFill>
              </a:rPr>
              <a:t>新たに明らかになったこと。</a:t>
            </a:r>
            <a:endParaRPr kumimoji="1" lang="en-US" altLang="ja-JP" dirty="0">
              <a:solidFill>
                <a:schemeClr val="tx1"/>
              </a:solidFill>
            </a:endParaRPr>
          </a:p>
        </p:txBody>
      </p:sp>
      <p:sp>
        <p:nvSpPr>
          <p:cNvPr id="4" name="円/楕円 3"/>
          <p:cNvSpPr/>
          <p:nvPr/>
        </p:nvSpPr>
        <p:spPr>
          <a:xfrm>
            <a:off x="107504" y="3385642"/>
            <a:ext cx="2520280" cy="11247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一部修正が</a:t>
            </a:r>
            <a:endParaRPr kumimoji="1" lang="en-US" altLang="ja-JP" dirty="0">
              <a:solidFill>
                <a:schemeClr val="tx1"/>
              </a:solidFill>
            </a:endParaRPr>
          </a:p>
          <a:p>
            <a:pPr algn="ctr"/>
            <a:r>
              <a:rPr kumimoji="1" lang="ja-JP" altLang="en-US" dirty="0">
                <a:solidFill>
                  <a:schemeClr val="tx1"/>
                </a:solidFill>
                <a:highlight>
                  <a:srgbClr val="FFFF00"/>
                </a:highlight>
              </a:rPr>
              <a:t>できない</a:t>
            </a:r>
          </a:p>
        </p:txBody>
      </p:sp>
      <p:sp>
        <p:nvSpPr>
          <p:cNvPr id="5" name="正方形/長方形 4"/>
          <p:cNvSpPr/>
          <p:nvPr/>
        </p:nvSpPr>
        <p:spPr>
          <a:xfrm>
            <a:off x="2771800" y="3212976"/>
            <a:ext cx="6264696" cy="32403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a:t>
            </a:r>
            <a:r>
              <a:rPr kumimoji="1" lang="ja-JP" altLang="en-US" dirty="0">
                <a:solidFill>
                  <a:schemeClr val="tx1"/>
                </a:solidFill>
              </a:rPr>
              <a:t>既に当初の一次判定結果で勘案された心身の状況</a:t>
            </a:r>
            <a:endParaRPr kumimoji="1" lang="en-US" altLang="ja-JP" dirty="0">
              <a:solidFill>
                <a:schemeClr val="tx1"/>
              </a:solidFill>
            </a:endParaRPr>
          </a:p>
          <a:p>
            <a:r>
              <a:rPr kumimoji="1" lang="ja-JP" altLang="en-US" dirty="0">
                <a:solidFill>
                  <a:schemeClr val="tx1"/>
                </a:solidFill>
              </a:rPr>
              <a:t>　・認定調査の認定調査結果と一致する特記事項の内容</a:t>
            </a:r>
            <a:endParaRPr kumimoji="1" lang="en-US" altLang="ja-JP" dirty="0">
              <a:solidFill>
                <a:schemeClr val="tx1"/>
              </a:solidFill>
            </a:endParaRPr>
          </a:p>
          <a:p>
            <a:r>
              <a:rPr lang="ja-JP" altLang="en-US" dirty="0">
                <a:solidFill>
                  <a:schemeClr val="tx1"/>
                </a:solidFill>
              </a:rPr>
              <a:t>　・認定調査の認定調査結果と一致する医師意見書の内容</a:t>
            </a:r>
            <a:endParaRPr lang="en-US" altLang="ja-JP" dirty="0">
              <a:solidFill>
                <a:schemeClr val="tx1"/>
              </a:solidFill>
            </a:endParaRPr>
          </a:p>
          <a:p>
            <a:endParaRPr kumimoji="1" lang="en-US" altLang="ja-JP" dirty="0">
              <a:solidFill>
                <a:schemeClr val="tx1"/>
              </a:solidFill>
            </a:endParaRPr>
          </a:p>
          <a:p>
            <a:r>
              <a:rPr lang="ja-JP" altLang="en-US" dirty="0">
                <a:solidFill>
                  <a:schemeClr val="tx1"/>
                </a:solidFill>
              </a:rPr>
              <a:t>■根拠のないこと</a:t>
            </a:r>
            <a:endParaRPr lang="en-US" altLang="ja-JP" dirty="0">
              <a:solidFill>
                <a:schemeClr val="tx1"/>
              </a:solidFill>
            </a:endParaRPr>
          </a:p>
          <a:p>
            <a:r>
              <a:rPr kumimoji="1" lang="ja-JP" altLang="en-US" dirty="0">
                <a:solidFill>
                  <a:schemeClr val="tx1"/>
                </a:solidFill>
              </a:rPr>
              <a:t>　・特記事項や医師意見書に記載のない状況</a:t>
            </a:r>
            <a:endParaRPr kumimoji="1" lang="en-US" altLang="ja-JP" dirty="0">
              <a:solidFill>
                <a:schemeClr val="tx1"/>
              </a:solidFill>
            </a:endParaRPr>
          </a:p>
          <a:p>
            <a:endParaRPr lang="en-US" altLang="ja-JP" dirty="0">
              <a:solidFill>
                <a:schemeClr val="tx1"/>
              </a:solidFill>
            </a:endParaRPr>
          </a:p>
          <a:p>
            <a:r>
              <a:rPr kumimoji="1" lang="ja-JP" altLang="en-US" dirty="0">
                <a:solidFill>
                  <a:schemeClr val="tx1"/>
                </a:solidFill>
              </a:rPr>
              <a:t>■概況調査票</a:t>
            </a:r>
            <a:endParaRPr kumimoji="1" lang="en-US" altLang="ja-JP" dirty="0">
              <a:solidFill>
                <a:schemeClr val="tx1"/>
              </a:solidFill>
            </a:endParaRPr>
          </a:p>
          <a:p>
            <a:endParaRPr lang="en-US" altLang="ja-JP" dirty="0">
              <a:solidFill>
                <a:schemeClr val="tx1"/>
              </a:solidFill>
            </a:endParaRPr>
          </a:p>
          <a:p>
            <a:endParaRPr kumimoji="1" lang="en-US" altLang="ja-JP" dirty="0">
              <a:solidFill>
                <a:schemeClr val="tx1"/>
              </a:solidFill>
            </a:endParaRPr>
          </a:p>
        </p:txBody>
      </p:sp>
      <p:sp>
        <p:nvSpPr>
          <p:cNvPr id="6" name="円/楕円 5"/>
          <p:cNvSpPr/>
          <p:nvPr/>
        </p:nvSpPr>
        <p:spPr>
          <a:xfrm>
            <a:off x="2483768" y="1196752"/>
            <a:ext cx="3960440" cy="288032"/>
          </a:xfrm>
          <a:prstGeom prst="ellipse">
            <a:avLst/>
          </a:prstGeom>
          <a:solidFill>
            <a:schemeClr val="accent1">
              <a:alpha val="0"/>
            </a:schemeClr>
          </a:solid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スライド番号プレースホルダー 6"/>
          <p:cNvSpPr>
            <a:spLocks noGrp="1"/>
          </p:cNvSpPr>
          <p:nvPr>
            <p:ph type="sldNum" sz="quarter" idx="12"/>
          </p:nvPr>
        </p:nvSpPr>
        <p:spPr/>
        <p:txBody>
          <a:bodyPr/>
          <a:lstStyle/>
          <a:p>
            <a:fld id="{D6122B99-1C34-4BAB-B27A-C02BDBBD9BAE}" type="slidenum">
              <a:rPr kumimoji="1" lang="ja-JP" altLang="en-US" smtClean="0"/>
              <a:t>38</a:t>
            </a:fld>
            <a:endParaRPr kumimoji="1" lang="ja-JP" altLang="en-US"/>
          </a:p>
        </p:txBody>
      </p:sp>
      <p:sp>
        <p:nvSpPr>
          <p:cNvPr id="8" name="円/楕円 5">
            <a:extLst>
              <a:ext uri="{FF2B5EF4-FFF2-40B4-BE49-F238E27FC236}">
                <a16:creationId xmlns:a16="http://schemas.microsoft.com/office/drawing/2014/main" id="{0182FEC5-98F0-9C81-1D17-D9E46C2AD23E}"/>
              </a:ext>
            </a:extLst>
          </p:cNvPr>
          <p:cNvSpPr/>
          <p:nvPr/>
        </p:nvSpPr>
        <p:spPr>
          <a:xfrm>
            <a:off x="2627784" y="4329100"/>
            <a:ext cx="5328592" cy="1008112"/>
          </a:xfrm>
          <a:prstGeom prst="ellipse">
            <a:avLst/>
          </a:prstGeom>
          <a:solidFill>
            <a:schemeClr val="accent1">
              <a:alpha val="0"/>
            </a:schemeClr>
          </a:solid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吹き出し: 角を丸めた四角形 8">
            <a:extLst>
              <a:ext uri="{FF2B5EF4-FFF2-40B4-BE49-F238E27FC236}">
                <a16:creationId xmlns:a16="http://schemas.microsoft.com/office/drawing/2014/main" id="{154C3086-538F-8E54-94D9-A3F08FBE8F88}"/>
              </a:ext>
            </a:extLst>
          </p:cNvPr>
          <p:cNvSpPr/>
          <p:nvPr/>
        </p:nvSpPr>
        <p:spPr>
          <a:xfrm>
            <a:off x="107504" y="6052344"/>
            <a:ext cx="5040560" cy="684086"/>
          </a:xfrm>
          <a:prstGeom prst="wedgeRoundRectCallout">
            <a:avLst>
              <a:gd name="adj1" fmla="val 21387"/>
              <a:gd name="adj2" fmla="val -48773"/>
              <a:gd name="adj3" fmla="val 16667"/>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ja-JP" altLang="en-US" dirty="0"/>
              <a:t>審査会の委員は、障がいに理解がある専門職</a:t>
            </a:r>
          </a:p>
        </p:txBody>
      </p:sp>
    </p:spTree>
    <p:extLst>
      <p:ext uri="{BB962C8B-B14F-4D97-AF65-F5344CB8AC3E}">
        <p14:creationId xmlns:p14="http://schemas.microsoft.com/office/powerpoint/2010/main" val="1942469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0483"/>
            <a:ext cx="3454666" cy="5381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二</a:t>
            </a:r>
            <a:r>
              <a:rPr kumimoji="1" lang="ja-JP" altLang="en-US" dirty="0">
                <a:solidFill>
                  <a:schemeClr val="tx1"/>
                </a:solidFill>
              </a:rPr>
              <a:t>次判定における審査会の役割</a:t>
            </a:r>
          </a:p>
        </p:txBody>
      </p:sp>
      <p:sp>
        <p:nvSpPr>
          <p:cNvPr id="3" name="正方形/長方形 2"/>
          <p:cNvSpPr/>
          <p:nvPr/>
        </p:nvSpPr>
        <p:spPr>
          <a:xfrm>
            <a:off x="229089" y="692696"/>
            <a:ext cx="8640960" cy="12424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審査会は、確定した一次判定の結果を</a:t>
            </a:r>
            <a:r>
              <a:rPr lang="ja-JP" altLang="en-US" dirty="0">
                <a:solidFill>
                  <a:schemeClr val="tx1"/>
                </a:solidFill>
              </a:rPr>
              <a:t>原案として、特記事項</a:t>
            </a:r>
            <a:r>
              <a:rPr kumimoji="1" lang="ja-JP" altLang="en-US" dirty="0">
                <a:solidFill>
                  <a:schemeClr val="tx1"/>
                </a:solidFill>
              </a:rPr>
              <a:t>及び医師意見書の内容を</a:t>
            </a:r>
            <a:endParaRPr kumimoji="1" lang="en-US" altLang="ja-JP" dirty="0">
              <a:solidFill>
                <a:schemeClr val="tx1"/>
              </a:solidFill>
            </a:endParaRPr>
          </a:p>
          <a:p>
            <a:r>
              <a:rPr kumimoji="1" lang="ja-JP" altLang="en-US" dirty="0">
                <a:solidFill>
                  <a:schemeClr val="tx1"/>
                </a:solidFill>
              </a:rPr>
              <a:t>総合的に勘案した上で、「審査対象者に必要とされる支援の度合い」が「一次判定の結果</a:t>
            </a:r>
            <a:endParaRPr kumimoji="1" lang="en-US" altLang="ja-JP" dirty="0">
              <a:solidFill>
                <a:schemeClr val="tx1"/>
              </a:solidFill>
            </a:endParaRPr>
          </a:p>
          <a:p>
            <a:r>
              <a:rPr kumimoji="1" lang="ja-JP" altLang="en-US" dirty="0">
                <a:solidFill>
                  <a:schemeClr val="tx1"/>
                </a:solidFill>
              </a:rPr>
              <a:t>が示す区分等において必要とされる支援の度合い」に相当するかどうかを確認する。</a:t>
            </a:r>
            <a:endParaRPr kumimoji="1" lang="en-US" altLang="ja-JP" dirty="0">
              <a:solidFill>
                <a:schemeClr val="tx1"/>
              </a:solidFill>
            </a:endParaRPr>
          </a:p>
        </p:txBody>
      </p:sp>
      <p:sp>
        <p:nvSpPr>
          <p:cNvPr id="4" name="正方形/長方形 3"/>
          <p:cNvSpPr/>
          <p:nvPr/>
        </p:nvSpPr>
        <p:spPr>
          <a:xfrm>
            <a:off x="13429" y="2132856"/>
            <a:ext cx="3454666" cy="5381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審査会で変更ができない事項</a:t>
            </a:r>
          </a:p>
        </p:txBody>
      </p:sp>
      <p:sp>
        <p:nvSpPr>
          <p:cNvPr id="5" name="正方形/長方形 4"/>
          <p:cNvSpPr/>
          <p:nvPr/>
        </p:nvSpPr>
        <p:spPr>
          <a:xfrm>
            <a:off x="229088" y="2671054"/>
            <a:ext cx="8640961" cy="41423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ア．すでに当初の一次判定結果で勘案された心身の状況</a:t>
            </a:r>
            <a:endParaRPr kumimoji="1" lang="en-US" altLang="ja-JP" dirty="0">
              <a:solidFill>
                <a:schemeClr val="tx1"/>
              </a:solidFill>
            </a:endParaRPr>
          </a:p>
          <a:p>
            <a:r>
              <a:rPr lang="ja-JP" altLang="en-US" dirty="0">
                <a:solidFill>
                  <a:schemeClr val="tx1"/>
                </a:solidFill>
              </a:rPr>
              <a:t>　</a:t>
            </a:r>
            <a:r>
              <a:rPr lang="ja-JP" altLang="en-US" sz="1400" b="1" dirty="0">
                <a:solidFill>
                  <a:schemeClr val="tx1"/>
                </a:solidFill>
              </a:rPr>
              <a:t>・特記事項や医師意見書の内容が一次判定で活用した項目の結果と一致し、特に新たな状況が明らかになって</a:t>
            </a:r>
            <a:endParaRPr lang="en-US" altLang="ja-JP" sz="1400" b="1" dirty="0">
              <a:solidFill>
                <a:schemeClr val="tx1"/>
              </a:solidFill>
            </a:endParaRPr>
          </a:p>
          <a:p>
            <a:r>
              <a:rPr lang="ja-JP" altLang="en-US" sz="1400" b="1" dirty="0">
                <a:solidFill>
                  <a:schemeClr val="tx1"/>
                </a:solidFill>
              </a:rPr>
              <a:t>　　ない場合は、その内容に基づいて一次判定の結果の変更を行うことはできない。</a:t>
            </a:r>
            <a:endParaRPr lang="en-US" altLang="ja-JP" sz="1400" b="1" dirty="0">
              <a:solidFill>
                <a:schemeClr val="tx1"/>
              </a:solidFill>
            </a:endParaRPr>
          </a:p>
          <a:p>
            <a:endParaRPr lang="en-US" altLang="ja-JP" sz="1400" b="1" dirty="0">
              <a:solidFill>
                <a:schemeClr val="tx1"/>
              </a:solidFill>
            </a:endParaRPr>
          </a:p>
          <a:p>
            <a:r>
              <a:rPr lang="ja-JP" altLang="en-US" dirty="0">
                <a:solidFill>
                  <a:schemeClr val="tx1"/>
                </a:solidFill>
              </a:rPr>
              <a:t>イ．根拠のない事項</a:t>
            </a:r>
            <a:endParaRPr lang="en-US" altLang="ja-JP" dirty="0">
              <a:solidFill>
                <a:schemeClr val="tx1"/>
              </a:solidFill>
            </a:endParaRPr>
          </a:p>
          <a:p>
            <a:r>
              <a:rPr lang="ja-JP" altLang="en-US" sz="1400" b="1" dirty="0">
                <a:solidFill>
                  <a:schemeClr val="tx1"/>
                </a:solidFill>
              </a:rPr>
              <a:t>　・特記事項や医師意見書の内容に特に記載がない場合は、記載されていない状況を理由として一次判定結果の</a:t>
            </a:r>
            <a:endParaRPr lang="en-US" altLang="ja-JP" sz="1400" b="1" dirty="0">
              <a:solidFill>
                <a:schemeClr val="tx1"/>
              </a:solidFill>
            </a:endParaRPr>
          </a:p>
          <a:p>
            <a:r>
              <a:rPr lang="ja-JP" altLang="en-US" sz="1400" b="1" dirty="0">
                <a:solidFill>
                  <a:schemeClr val="tx1"/>
                </a:solidFill>
              </a:rPr>
              <a:t>　　変更を行うことはできない。</a:t>
            </a:r>
            <a:endParaRPr lang="en-US" altLang="ja-JP" sz="1400" b="1" dirty="0">
              <a:solidFill>
                <a:schemeClr val="tx1"/>
              </a:solidFill>
            </a:endParaRPr>
          </a:p>
          <a:p>
            <a:endParaRPr lang="en-US" altLang="ja-JP" sz="1400" b="1" dirty="0">
              <a:solidFill>
                <a:schemeClr val="tx1"/>
              </a:solidFill>
            </a:endParaRPr>
          </a:p>
          <a:p>
            <a:r>
              <a:rPr lang="ja-JP" altLang="en-US" dirty="0">
                <a:solidFill>
                  <a:schemeClr val="tx1"/>
                </a:solidFill>
              </a:rPr>
              <a:t>ウ．必要とされる支援の度合いとは直接的に関係しない事項</a:t>
            </a:r>
            <a:endParaRPr lang="en-US" altLang="ja-JP" dirty="0">
              <a:solidFill>
                <a:schemeClr val="tx1"/>
              </a:solidFill>
            </a:endParaRPr>
          </a:p>
          <a:p>
            <a:r>
              <a:rPr lang="ja-JP" altLang="en-US" sz="1400" b="1" dirty="0">
                <a:solidFill>
                  <a:schemeClr val="tx1"/>
                </a:solidFill>
              </a:rPr>
              <a:t>　・審査対象者の年齢など、必要とされる支援の度合いとは直接的に関係しない事項を理由として一次判定結果</a:t>
            </a:r>
            <a:endParaRPr lang="en-US" altLang="ja-JP" sz="1400" b="1" dirty="0">
              <a:solidFill>
                <a:schemeClr val="tx1"/>
              </a:solidFill>
            </a:endParaRPr>
          </a:p>
          <a:p>
            <a:r>
              <a:rPr lang="ja-JP" altLang="en-US" sz="1400" b="1" dirty="0">
                <a:solidFill>
                  <a:schemeClr val="tx1"/>
                </a:solidFill>
              </a:rPr>
              <a:t>　　の変更を行うことはできない。</a:t>
            </a:r>
            <a:endParaRPr lang="en-US" altLang="ja-JP" sz="1400" b="1" dirty="0">
              <a:solidFill>
                <a:schemeClr val="tx1"/>
              </a:solidFill>
            </a:endParaRPr>
          </a:p>
          <a:p>
            <a:endParaRPr lang="en-US" altLang="ja-JP" sz="1400" b="1" dirty="0">
              <a:solidFill>
                <a:schemeClr val="tx1"/>
              </a:solidFill>
            </a:endParaRPr>
          </a:p>
          <a:p>
            <a:r>
              <a:rPr lang="ja-JP" altLang="en-US" dirty="0">
                <a:solidFill>
                  <a:schemeClr val="tx1"/>
                </a:solidFill>
              </a:rPr>
              <a:t>エ．心身の状況以外の状況（支給決定の段階における勘案事項）</a:t>
            </a:r>
            <a:endParaRPr lang="en-US" altLang="ja-JP" dirty="0">
              <a:solidFill>
                <a:schemeClr val="tx1"/>
              </a:solidFill>
            </a:endParaRPr>
          </a:p>
          <a:p>
            <a:r>
              <a:rPr lang="ja-JP" altLang="en-US" sz="1400" b="1" dirty="0">
                <a:solidFill>
                  <a:schemeClr val="tx1"/>
                </a:solidFill>
              </a:rPr>
              <a:t>　①施設入所・在宅の別、住宅環境、家族介護者（支援者）の有無</a:t>
            </a:r>
            <a:endParaRPr lang="en-US" altLang="ja-JP" sz="1400" b="1" dirty="0">
              <a:solidFill>
                <a:schemeClr val="tx1"/>
              </a:solidFill>
            </a:endParaRPr>
          </a:p>
          <a:p>
            <a:r>
              <a:rPr lang="ja-JP" altLang="en-US" sz="1400" b="1" dirty="0">
                <a:solidFill>
                  <a:schemeClr val="tx1"/>
                </a:solidFill>
              </a:rPr>
              <a:t>　②特記事項及び医師意見書における「抽象的な支援の必要性」に関する記載</a:t>
            </a:r>
            <a:endParaRPr lang="en-US" altLang="ja-JP" sz="1400" b="1" dirty="0">
              <a:solidFill>
                <a:schemeClr val="tx1"/>
              </a:solidFill>
            </a:endParaRPr>
          </a:p>
          <a:p>
            <a:r>
              <a:rPr lang="ja-JP" altLang="en-US" sz="1400" b="1" dirty="0">
                <a:solidFill>
                  <a:schemeClr val="tx1"/>
                </a:solidFill>
              </a:rPr>
              <a:t>　③特記事項及び医師意見書における「審査対象者の希望」に関する記載</a:t>
            </a:r>
            <a:endParaRPr lang="en-US" altLang="ja-JP" sz="1400" b="1" dirty="0">
              <a:solidFill>
                <a:schemeClr val="tx1"/>
              </a:solidFill>
            </a:endParaRPr>
          </a:p>
          <a:p>
            <a:r>
              <a:rPr lang="ja-JP" altLang="en-US" sz="1400" b="1" dirty="0">
                <a:solidFill>
                  <a:schemeClr val="tx1"/>
                </a:solidFill>
              </a:rPr>
              <a:t>　④特記事項及び医師意見書における「現に受けているサービス」に関する記載　など</a:t>
            </a:r>
            <a:endParaRPr lang="en-US" altLang="ja-JP" sz="1400" b="1" dirty="0">
              <a:solidFill>
                <a:schemeClr val="tx1"/>
              </a:solidFill>
            </a:endParaRPr>
          </a:p>
        </p:txBody>
      </p:sp>
      <p:sp>
        <p:nvSpPr>
          <p:cNvPr id="6" name="スライド番号プレースホルダー 5"/>
          <p:cNvSpPr>
            <a:spLocks noGrp="1"/>
          </p:cNvSpPr>
          <p:nvPr>
            <p:ph type="sldNum" sz="quarter" idx="12"/>
          </p:nvPr>
        </p:nvSpPr>
        <p:spPr/>
        <p:txBody>
          <a:bodyPr/>
          <a:lstStyle/>
          <a:p>
            <a:fld id="{D6122B99-1C34-4BAB-B27A-C02BDBBD9BAE}" type="slidenum">
              <a:rPr kumimoji="1" lang="ja-JP" altLang="en-US" smtClean="0"/>
              <a:t>39</a:t>
            </a:fld>
            <a:endParaRPr kumimoji="1" lang="ja-JP" altLang="en-US"/>
          </a:p>
        </p:txBody>
      </p:sp>
    </p:spTree>
    <p:extLst>
      <p:ext uri="{BB962C8B-B14F-4D97-AF65-F5344CB8AC3E}">
        <p14:creationId xmlns:p14="http://schemas.microsoft.com/office/powerpoint/2010/main" val="397745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91856" y="41153"/>
            <a:ext cx="3456384"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ＭＳ Ｐゴシック" panose="020B0600070205080204" pitchFamily="50" charset="-128"/>
                <a:ea typeface="ＭＳ Ｐゴシック" panose="020B0600070205080204" pitchFamily="50" charset="-128"/>
              </a:rPr>
              <a:t>社会福祉の理念の変遷</a:t>
            </a:r>
          </a:p>
        </p:txBody>
      </p:sp>
      <p:sp>
        <p:nvSpPr>
          <p:cNvPr id="3" name="正方形/長方形 2"/>
          <p:cNvSpPr/>
          <p:nvPr/>
        </p:nvSpPr>
        <p:spPr>
          <a:xfrm>
            <a:off x="852821" y="1183980"/>
            <a:ext cx="4151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ＭＳ Ｐゴシック" panose="020B0600070205080204" pitchFamily="50" charset="-128"/>
                <a:ea typeface="ＭＳ Ｐゴシック" panose="020B0600070205080204" pitchFamily="50" charset="-128"/>
              </a:rPr>
              <a:t>弱者救済型の福祉</a:t>
            </a:r>
            <a:r>
              <a:rPr lang="ja-JP" altLang="en-US" sz="2400" dirty="0">
                <a:latin typeface="ＭＳ Ｐゴシック" panose="020B0600070205080204" pitchFamily="50" charset="-128"/>
                <a:ea typeface="ＭＳ Ｐゴシック" panose="020B0600070205080204" pitchFamily="50" charset="-128"/>
              </a:rPr>
              <a:t>ｙ</a:t>
            </a:r>
          </a:p>
        </p:txBody>
      </p:sp>
      <p:sp>
        <p:nvSpPr>
          <p:cNvPr id="4" name="正方形/長方形 3"/>
          <p:cNvSpPr/>
          <p:nvPr/>
        </p:nvSpPr>
        <p:spPr>
          <a:xfrm>
            <a:off x="1583342" y="1925215"/>
            <a:ext cx="374144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ＭＳ Ｐゴシック" panose="020B0600070205080204" pitchFamily="50" charset="-128"/>
                <a:ea typeface="ＭＳ Ｐゴシック" panose="020B0600070205080204" pitchFamily="50" charset="-128"/>
              </a:rPr>
              <a:t>適応対策の福祉</a:t>
            </a:r>
            <a:r>
              <a:rPr lang="ja-JP" altLang="en-US" sz="2400" dirty="0">
                <a:latin typeface="ＭＳ Ｐゴシック" panose="020B0600070205080204" pitchFamily="50" charset="-128"/>
                <a:ea typeface="ＭＳ Ｐゴシック" panose="020B0600070205080204" pitchFamily="50" charset="-128"/>
              </a:rPr>
              <a:t>ｙ</a:t>
            </a:r>
          </a:p>
        </p:txBody>
      </p:sp>
      <p:sp>
        <p:nvSpPr>
          <p:cNvPr id="5" name="正方形/長方形 4"/>
          <p:cNvSpPr/>
          <p:nvPr/>
        </p:nvSpPr>
        <p:spPr>
          <a:xfrm>
            <a:off x="2088558" y="2708749"/>
            <a:ext cx="3817456"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ＭＳ Ｐゴシック" panose="020B0600070205080204" pitchFamily="50" charset="-128"/>
                <a:ea typeface="ＭＳ Ｐゴシック" panose="020B0600070205080204" pitchFamily="50" charset="-128"/>
              </a:rPr>
              <a:t>リハビリテーションの福祉</a:t>
            </a:r>
            <a:r>
              <a:rPr lang="ja-JP" altLang="en-US" sz="2400" dirty="0">
                <a:latin typeface="ＭＳ Ｐゴシック" panose="020B0600070205080204" pitchFamily="50" charset="-128"/>
                <a:ea typeface="ＭＳ Ｐゴシック" panose="020B0600070205080204" pitchFamily="50" charset="-128"/>
              </a:rPr>
              <a:t>ｙ</a:t>
            </a:r>
          </a:p>
        </p:txBody>
      </p:sp>
      <p:sp>
        <p:nvSpPr>
          <p:cNvPr id="6" name="正方形/長方形 5"/>
          <p:cNvSpPr/>
          <p:nvPr/>
        </p:nvSpPr>
        <p:spPr>
          <a:xfrm>
            <a:off x="2587156" y="3328443"/>
            <a:ext cx="4900166"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ＭＳ Ｐゴシック" panose="020B0600070205080204" pitchFamily="50" charset="-128"/>
                <a:ea typeface="ＭＳ Ｐゴシック" panose="020B0600070205080204" pitchFamily="50" charset="-128"/>
              </a:rPr>
              <a:t>ノーマライゼーション具現化の福祉</a:t>
            </a:r>
            <a:r>
              <a:rPr lang="ja-JP" altLang="en-US" sz="2400" dirty="0">
                <a:latin typeface="ＭＳ Ｐゴシック" panose="020B0600070205080204" pitchFamily="50" charset="-128"/>
                <a:ea typeface="ＭＳ Ｐゴシック" panose="020B0600070205080204" pitchFamily="50" charset="-128"/>
              </a:rPr>
              <a:t>ｙ</a:t>
            </a:r>
          </a:p>
        </p:txBody>
      </p:sp>
      <p:sp>
        <p:nvSpPr>
          <p:cNvPr id="8" name="円/楕円 6">
            <a:extLst>
              <a:ext uri="{FF2B5EF4-FFF2-40B4-BE49-F238E27FC236}">
                <a16:creationId xmlns:a16="http://schemas.microsoft.com/office/drawing/2014/main" id="{3CB5885D-1530-4AA3-8662-53B5E2F5F1D3}"/>
              </a:ext>
            </a:extLst>
          </p:cNvPr>
          <p:cNvSpPr/>
          <p:nvPr/>
        </p:nvSpPr>
        <p:spPr>
          <a:xfrm>
            <a:off x="543549" y="5152237"/>
            <a:ext cx="3162161" cy="125190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ＭＳ Ｐゴシック" panose="020B0600070205080204" pitchFamily="50" charset="-128"/>
                <a:ea typeface="ＭＳ Ｐゴシック" panose="020B0600070205080204" pitchFamily="50" charset="-128"/>
              </a:rPr>
              <a:t>リハビリテーション</a:t>
            </a:r>
            <a:endParaRPr lang="en-US" altLang="ja-JP" sz="16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600" b="1" dirty="0">
                <a:solidFill>
                  <a:schemeClr val="tx1"/>
                </a:solidFill>
                <a:latin typeface="ＭＳ Ｐゴシック" panose="020B0600070205080204" pitchFamily="50" charset="-128"/>
                <a:ea typeface="ＭＳ Ｐゴシック" panose="020B0600070205080204" pitchFamily="50" charset="-128"/>
              </a:rPr>
              <a:t>ノーマライゼーション</a:t>
            </a:r>
            <a:endParaRPr lang="en-US" altLang="ja-JP" sz="16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600" b="1" dirty="0">
                <a:solidFill>
                  <a:schemeClr val="tx1"/>
                </a:solidFill>
                <a:latin typeface="ＭＳ Ｐゴシック" panose="020B0600070205080204" pitchFamily="50" charset="-128"/>
                <a:ea typeface="ＭＳ Ｐゴシック" panose="020B0600070205080204" pitchFamily="50" charset="-128"/>
              </a:rPr>
              <a:t>ダイバーシティ</a:t>
            </a:r>
          </a:p>
        </p:txBody>
      </p:sp>
      <p:sp>
        <p:nvSpPr>
          <p:cNvPr id="9" name="正方形/長方形 8">
            <a:extLst>
              <a:ext uri="{FF2B5EF4-FFF2-40B4-BE49-F238E27FC236}">
                <a16:creationId xmlns:a16="http://schemas.microsoft.com/office/drawing/2014/main" id="{82F9548B-E967-6EE9-AC94-8647C1F19729}"/>
              </a:ext>
            </a:extLst>
          </p:cNvPr>
          <p:cNvSpPr/>
          <p:nvPr/>
        </p:nvSpPr>
        <p:spPr>
          <a:xfrm>
            <a:off x="3454062" y="3904538"/>
            <a:ext cx="4531859"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ＭＳ Ｐゴシック" panose="020B0600070205080204" pitchFamily="50" charset="-128"/>
                <a:ea typeface="ＭＳ Ｐゴシック" panose="020B0600070205080204" pitchFamily="50" charset="-128"/>
              </a:rPr>
              <a:t>権利擁護の福祉</a:t>
            </a:r>
            <a:r>
              <a:rPr lang="ja-JP" altLang="en-US" sz="2400" dirty="0">
                <a:latin typeface="ＭＳ Ｐゴシック" panose="020B0600070205080204" pitchFamily="50" charset="-128"/>
                <a:ea typeface="ＭＳ Ｐゴシック" panose="020B0600070205080204" pitchFamily="50" charset="-128"/>
              </a:rPr>
              <a:t>ｙ</a:t>
            </a:r>
          </a:p>
        </p:txBody>
      </p:sp>
      <p:sp>
        <p:nvSpPr>
          <p:cNvPr id="10" name="四角形: 角を丸くする 9">
            <a:extLst>
              <a:ext uri="{FF2B5EF4-FFF2-40B4-BE49-F238E27FC236}">
                <a16:creationId xmlns:a16="http://schemas.microsoft.com/office/drawing/2014/main" id="{4E239AD7-6DA8-9E18-8998-84AA738D3EB8}"/>
              </a:ext>
            </a:extLst>
          </p:cNvPr>
          <p:cNvSpPr/>
          <p:nvPr/>
        </p:nvSpPr>
        <p:spPr>
          <a:xfrm>
            <a:off x="6215380" y="1349120"/>
            <a:ext cx="1600784" cy="4494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1600" b="1" dirty="0">
                <a:latin typeface="ＭＳ Ｐゴシック" panose="020B0600070205080204" pitchFamily="50" charset="-128"/>
                <a:ea typeface="ＭＳ Ｐゴシック" panose="020B0600070205080204" pitchFamily="50" charset="-128"/>
              </a:rPr>
              <a:t>生活保護制度</a:t>
            </a:r>
          </a:p>
        </p:txBody>
      </p:sp>
      <p:sp>
        <p:nvSpPr>
          <p:cNvPr id="11" name="四角形: 角を丸くする 10">
            <a:extLst>
              <a:ext uri="{FF2B5EF4-FFF2-40B4-BE49-F238E27FC236}">
                <a16:creationId xmlns:a16="http://schemas.microsoft.com/office/drawing/2014/main" id="{02236E54-B067-7E79-E285-410EC423B513}"/>
              </a:ext>
            </a:extLst>
          </p:cNvPr>
          <p:cNvSpPr/>
          <p:nvPr/>
        </p:nvSpPr>
        <p:spPr>
          <a:xfrm>
            <a:off x="6704120" y="1925215"/>
            <a:ext cx="1600784" cy="13291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1600" b="1" dirty="0">
                <a:latin typeface="ＭＳ Ｐゴシック" panose="020B0600070205080204" pitchFamily="50" charset="-128"/>
                <a:ea typeface="ＭＳ Ｐゴシック" panose="020B0600070205080204" pitchFamily="50" charset="-128"/>
              </a:rPr>
              <a:t>児童福祉</a:t>
            </a:r>
            <a:endParaRPr lang="en-US" altLang="ja-JP" sz="1600" b="1" dirty="0">
              <a:latin typeface="ＭＳ Ｐゴシック" panose="020B0600070205080204" pitchFamily="50" charset="-128"/>
              <a:ea typeface="ＭＳ Ｐゴシック" panose="020B0600070205080204" pitchFamily="50" charset="-128"/>
            </a:endParaRPr>
          </a:p>
          <a:p>
            <a:r>
              <a:rPr lang="ja-JP" altLang="en-US" sz="1600" b="1" dirty="0">
                <a:latin typeface="ＭＳ Ｐゴシック" panose="020B0600070205080204" pitchFamily="50" charset="-128"/>
                <a:ea typeface="ＭＳ Ｐゴシック" panose="020B0600070205080204" pitchFamily="50" charset="-128"/>
              </a:rPr>
              <a:t>障がい者福祉</a:t>
            </a:r>
            <a:endParaRPr lang="en-US" altLang="ja-JP" sz="1600" b="1" dirty="0">
              <a:latin typeface="ＭＳ Ｐゴシック" panose="020B0600070205080204" pitchFamily="50" charset="-128"/>
              <a:ea typeface="ＭＳ Ｐゴシック" panose="020B0600070205080204" pitchFamily="50" charset="-128"/>
            </a:endParaRPr>
          </a:p>
          <a:p>
            <a:r>
              <a:rPr lang="ja-JP" altLang="en-US" sz="1600" b="1" dirty="0">
                <a:latin typeface="ＭＳ Ｐゴシック" panose="020B0600070205080204" pitchFamily="50" charset="-128"/>
                <a:ea typeface="ＭＳ Ｐゴシック" panose="020B0600070205080204" pitchFamily="50" charset="-128"/>
              </a:rPr>
              <a:t>高齢者福祉　</a:t>
            </a:r>
            <a:endParaRPr lang="en-US" altLang="ja-JP" sz="1600" b="1" dirty="0">
              <a:latin typeface="ＭＳ Ｐゴシック" panose="020B0600070205080204" pitchFamily="50" charset="-128"/>
              <a:ea typeface="ＭＳ Ｐゴシック" panose="020B0600070205080204" pitchFamily="50" charset="-128"/>
            </a:endParaRPr>
          </a:p>
          <a:p>
            <a:r>
              <a:rPr lang="ja-JP" altLang="en-US" sz="1350" dirty="0">
                <a:latin typeface="ＭＳ Ｐゴシック" panose="020B0600070205080204" pitchFamily="50" charset="-128"/>
                <a:ea typeface="ＭＳ Ｐゴシック" panose="020B0600070205080204" pitchFamily="50" charset="-128"/>
              </a:rPr>
              <a:t>　　　　　　　</a:t>
            </a:r>
            <a:r>
              <a:rPr lang="en-US" altLang="ja-JP" sz="1350" dirty="0" err="1">
                <a:latin typeface="ＭＳ Ｐゴシック" panose="020B0600070205080204" pitchFamily="50" charset="-128"/>
                <a:ea typeface="ＭＳ Ｐゴシック" panose="020B0600070205080204" pitchFamily="50" charset="-128"/>
              </a:rPr>
              <a:t>etc</a:t>
            </a:r>
            <a:endParaRPr lang="ja-JP" altLang="en-US" sz="1350" dirty="0">
              <a:latin typeface="ＭＳ Ｐゴシック" panose="020B0600070205080204" pitchFamily="50" charset="-128"/>
              <a:ea typeface="ＭＳ Ｐゴシック" panose="020B0600070205080204" pitchFamily="50" charset="-128"/>
            </a:endParaRPr>
          </a:p>
        </p:txBody>
      </p:sp>
      <p:sp>
        <p:nvSpPr>
          <p:cNvPr id="13" name="四角形: 角を丸くする 12">
            <a:extLst>
              <a:ext uri="{FF2B5EF4-FFF2-40B4-BE49-F238E27FC236}">
                <a16:creationId xmlns:a16="http://schemas.microsoft.com/office/drawing/2014/main" id="{E716BA0E-95B7-2EAF-14DB-7EEAE9A39EE7}"/>
              </a:ext>
            </a:extLst>
          </p:cNvPr>
          <p:cNvSpPr/>
          <p:nvPr/>
        </p:nvSpPr>
        <p:spPr>
          <a:xfrm>
            <a:off x="7404862" y="3839141"/>
            <a:ext cx="1600784" cy="49842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1600" b="1" dirty="0">
                <a:latin typeface="ＭＳ Ｐゴシック" panose="020B0600070205080204" pitchFamily="50" charset="-128"/>
                <a:ea typeface="ＭＳ Ｐゴシック" panose="020B0600070205080204" pitchFamily="50" charset="-128"/>
              </a:rPr>
              <a:t>成年後見制度</a:t>
            </a:r>
            <a:endParaRPr lang="en-US" altLang="ja-JP" sz="1600" b="1" dirty="0">
              <a:latin typeface="ＭＳ Ｐゴシック" panose="020B0600070205080204" pitchFamily="50" charset="-128"/>
              <a:ea typeface="ＭＳ Ｐゴシック" panose="020B0600070205080204" pitchFamily="50" charset="-128"/>
            </a:endParaRPr>
          </a:p>
          <a:p>
            <a:r>
              <a:rPr lang="ja-JP" altLang="en-US" sz="1600" b="1" dirty="0">
                <a:latin typeface="ＭＳ Ｐゴシック" panose="020B0600070205080204" pitchFamily="50" charset="-128"/>
                <a:ea typeface="ＭＳ Ｐゴシック" panose="020B0600070205080204" pitchFamily="50" charset="-128"/>
              </a:rPr>
              <a:t>子ども基本法</a:t>
            </a:r>
          </a:p>
        </p:txBody>
      </p:sp>
      <p:sp>
        <p:nvSpPr>
          <p:cNvPr id="14" name="四角形: 角を丸くする 13">
            <a:extLst>
              <a:ext uri="{FF2B5EF4-FFF2-40B4-BE49-F238E27FC236}">
                <a16:creationId xmlns:a16="http://schemas.microsoft.com/office/drawing/2014/main" id="{187E85E7-0659-71F7-8703-1E84D731747F}"/>
              </a:ext>
            </a:extLst>
          </p:cNvPr>
          <p:cNvSpPr/>
          <p:nvPr/>
        </p:nvSpPr>
        <p:spPr>
          <a:xfrm>
            <a:off x="619434" y="3749009"/>
            <a:ext cx="1600784" cy="49842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1600" b="1" dirty="0">
                <a:latin typeface="ＭＳ Ｐゴシック" panose="020B0600070205080204" pitchFamily="50" charset="-128"/>
                <a:ea typeface="ＭＳ Ｐゴシック" panose="020B0600070205080204" pitchFamily="50" charset="-128"/>
              </a:rPr>
              <a:t>バリアフリー</a:t>
            </a:r>
            <a:endParaRPr lang="en-US" altLang="ja-JP" sz="1600" b="1" dirty="0">
              <a:latin typeface="ＭＳ Ｐゴシック" panose="020B0600070205080204" pitchFamily="50" charset="-128"/>
              <a:ea typeface="ＭＳ Ｐゴシック" panose="020B0600070205080204" pitchFamily="50" charset="-128"/>
            </a:endParaRPr>
          </a:p>
          <a:p>
            <a:r>
              <a:rPr lang="ja-JP" altLang="en-US" sz="1600" b="1" dirty="0">
                <a:latin typeface="ＭＳ Ｐゴシック" panose="020B0600070205080204" pitchFamily="50" charset="-128"/>
                <a:ea typeface="ＭＳ Ｐゴシック" panose="020B0600070205080204" pitchFamily="50" charset="-128"/>
              </a:rPr>
              <a:t>キャッシュレス</a:t>
            </a:r>
          </a:p>
        </p:txBody>
      </p:sp>
      <p:sp>
        <p:nvSpPr>
          <p:cNvPr id="12" name="スライド番号プレースホルダー 11">
            <a:extLst>
              <a:ext uri="{FF2B5EF4-FFF2-40B4-BE49-F238E27FC236}">
                <a16:creationId xmlns:a16="http://schemas.microsoft.com/office/drawing/2014/main" id="{4581904B-D46F-DBDC-42D0-696CA3A93778}"/>
              </a:ext>
            </a:extLst>
          </p:cNvPr>
          <p:cNvSpPr>
            <a:spLocks noGrp="1"/>
          </p:cNvSpPr>
          <p:nvPr>
            <p:ph type="sldNum" sz="quarter" idx="12"/>
          </p:nvPr>
        </p:nvSpPr>
        <p:spPr/>
        <p:txBody>
          <a:bodyPr/>
          <a:lstStyle/>
          <a:p>
            <a:fld id="{E66CF862-8703-4F5A-B575-42F68054FB28}" type="slidenum">
              <a:rPr kumimoji="1" lang="ja-JP" altLang="en-US" smtClean="0"/>
              <a:t>4</a:t>
            </a:fld>
            <a:endParaRPr kumimoji="1" lang="ja-JP" altLang="en-US" dirty="0"/>
          </a:p>
        </p:txBody>
      </p:sp>
      <p:sp>
        <p:nvSpPr>
          <p:cNvPr id="15" name="正方形/長方形 14">
            <a:extLst>
              <a:ext uri="{FF2B5EF4-FFF2-40B4-BE49-F238E27FC236}">
                <a16:creationId xmlns:a16="http://schemas.microsoft.com/office/drawing/2014/main" id="{42EAA070-E56E-7E67-054B-24636EA55BB6}"/>
              </a:ext>
            </a:extLst>
          </p:cNvPr>
          <p:cNvSpPr/>
          <p:nvPr/>
        </p:nvSpPr>
        <p:spPr>
          <a:xfrm>
            <a:off x="4068592" y="4493807"/>
            <a:ext cx="4531859"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ＭＳ Ｐゴシック" panose="020B0600070205080204" pitchFamily="50" charset="-128"/>
                <a:ea typeface="ＭＳ Ｐゴシック" panose="020B0600070205080204" pitchFamily="50" charset="-128"/>
              </a:rPr>
              <a:t>多様性尊重の福祉</a:t>
            </a:r>
            <a:r>
              <a:rPr lang="ja-JP" altLang="en-US" sz="2400" dirty="0">
                <a:latin typeface="ＭＳ Ｐゴシック" panose="020B0600070205080204" pitchFamily="50" charset="-128"/>
                <a:ea typeface="ＭＳ Ｐゴシック" panose="020B0600070205080204" pitchFamily="50" charset="-128"/>
              </a:rPr>
              <a:t>ｙ</a:t>
            </a:r>
          </a:p>
        </p:txBody>
      </p:sp>
      <p:sp>
        <p:nvSpPr>
          <p:cNvPr id="16" name="四角形: 角を丸くする 15">
            <a:extLst>
              <a:ext uri="{FF2B5EF4-FFF2-40B4-BE49-F238E27FC236}">
                <a16:creationId xmlns:a16="http://schemas.microsoft.com/office/drawing/2014/main" id="{9B95C0DF-ED87-EE65-D8DA-BC89FC3AE697}"/>
              </a:ext>
            </a:extLst>
          </p:cNvPr>
          <p:cNvSpPr/>
          <p:nvPr/>
        </p:nvSpPr>
        <p:spPr>
          <a:xfrm>
            <a:off x="619434" y="4428933"/>
            <a:ext cx="2174371" cy="49842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1600" b="1" dirty="0">
                <a:latin typeface="ＭＳ Ｐゴシック" panose="020B0600070205080204" pitchFamily="50" charset="-128"/>
                <a:ea typeface="ＭＳ Ｐゴシック" panose="020B0600070205080204" pitchFamily="50" charset="-128"/>
              </a:rPr>
              <a:t>グローバリゼーション</a:t>
            </a:r>
            <a:endParaRPr lang="en-US" altLang="ja-JP" sz="1600" b="1" dirty="0">
              <a:latin typeface="ＭＳ Ｐゴシック" panose="020B0600070205080204" pitchFamily="50" charset="-128"/>
              <a:ea typeface="ＭＳ Ｐゴシック" panose="020B0600070205080204" pitchFamily="50" charset="-128"/>
            </a:endParaRPr>
          </a:p>
          <a:p>
            <a:r>
              <a:rPr lang="en-US" altLang="ja-JP" sz="1600" b="1" dirty="0"/>
              <a:t>SDGs</a:t>
            </a:r>
            <a:endParaRPr lang="ja-JP" altLang="en-US" sz="16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39136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6320" y="188640"/>
            <a:ext cx="8856984" cy="1323439"/>
          </a:xfrm>
          <a:prstGeom prst="rect">
            <a:avLst/>
          </a:prstGeom>
        </p:spPr>
        <p:txBody>
          <a:bodyPr wrap="square">
            <a:spAutoFit/>
          </a:bodyPr>
          <a:lstStyle/>
          <a:p>
            <a:r>
              <a:rPr lang="ja-JP" altLang="en-US" sz="2000" dirty="0"/>
              <a:t>特記事項は、基本調査８０項目に対応した記述式の調査票で、基本調査には表せない、障害福祉サービスの必要性に影響を与える事項を記載します。</a:t>
            </a:r>
            <a:endParaRPr lang="en-US" altLang="ja-JP" sz="2000" dirty="0"/>
          </a:p>
          <a:p>
            <a:r>
              <a:rPr lang="ja-JP" altLang="en-US" sz="2000" dirty="0"/>
              <a:t>審査会で判定する際に重要な資料となります。　</a:t>
            </a:r>
            <a:endParaRPr lang="en-US" altLang="ja-JP" sz="2000" dirty="0"/>
          </a:p>
          <a:p>
            <a:r>
              <a:rPr lang="ja-JP" altLang="en-US" sz="2000" dirty="0"/>
              <a:t>一次判定結果、特記事項に医師意見書を加えて、審査会で二次判定を行います。　</a:t>
            </a:r>
          </a:p>
        </p:txBody>
      </p:sp>
      <p:sp>
        <p:nvSpPr>
          <p:cNvPr id="3" name="正方形/長方形 2"/>
          <p:cNvSpPr/>
          <p:nvPr/>
        </p:nvSpPr>
        <p:spPr>
          <a:xfrm>
            <a:off x="186320" y="1469530"/>
            <a:ext cx="3454666" cy="5381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基本調査</a:t>
            </a:r>
            <a:r>
              <a:rPr kumimoji="1" lang="en-US" altLang="ja-JP" dirty="0">
                <a:solidFill>
                  <a:schemeClr val="tx1"/>
                </a:solidFill>
              </a:rPr>
              <a:t>80</a:t>
            </a:r>
            <a:r>
              <a:rPr kumimoji="1" lang="ja-JP" altLang="en-US" dirty="0">
                <a:solidFill>
                  <a:schemeClr val="tx1"/>
                </a:solidFill>
              </a:rPr>
              <a:t>項目</a:t>
            </a:r>
          </a:p>
        </p:txBody>
      </p:sp>
      <p:sp>
        <p:nvSpPr>
          <p:cNvPr id="6" name="正方形/長方形 5"/>
          <p:cNvSpPr/>
          <p:nvPr/>
        </p:nvSpPr>
        <p:spPr>
          <a:xfrm>
            <a:off x="166160" y="2081177"/>
            <a:ext cx="4025640" cy="5588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１．移動や動作等に関連する項目 （１２項目）</a:t>
            </a:r>
          </a:p>
        </p:txBody>
      </p:sp>
      <p:sp>
        <p:nvSpPr>
          <p:cNvPr id="7" name="正方形/長方形 6"/>
          <p:cNvSpPr/>
          <p:nvPr/>
        </p:nvSpPr>
        <p:spPr>
          <a:xfrm>
            <a:off x="166160" y="2767045"/>
            <a:ext cx="4025640" cy="5588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２</a:t>
            </a:r>
            <a:r>
              <a:rPr kumimoji="1" lang="ja-JP" altLang="en-US" sz="1600" b="1" dirty="0">
                <a:solidFill>
                  <a:schemeClr val="tx1"/>
                </a:solidFill>
              </a:rPr>
              <a:t>．身の回りの世話や日常生活等に</a:t>
            </a:r>
            <a:endParaRPr kumimoji="1" lang="en-US" altLang="ja-JP" sz="1600" b="1" dirty="0">
              <a:solidFill>
                <a:schemeClr val="tx1"/>
              </a:solidFill>
            </a:endParaRPr>
          </a:p>
          <a:p>
            <a:r>
              <a:rPr lang="en-US" altLang="ja-JP" sz="1600" b="1" dirty="0">
                <a:solidFill>
                  <a:schemeClr val="tx1"/>
                </a:solidFill>
              </a:rPr>
              <a:t>    </a:t>
            </a:r>
            <a:r>
              <a:rPr kumimoji="1" lang="ja-JP" altLang="en-US" sz="1600" b="1" dirty="0">
                <a:solidFill>
                  <a:schemeClr val="tx1"/>
                </a:solidFill>
              </a:rPr>
              <a:t>関連する項目                                 （１６項目）</a:t>
            </a:r>
          </a:p>
        </p:txBody>
      </p:sp>
      <p:sp>
        <p:nvSpPr>
          <p:cNvPr id="8" name="正方形/長方形 7"/>
          <p:cNvSpPr/>
          <p:nvPr/>
        </p:nvSpPr>
        <p:spPr>
          <a:xfrm>
            <a:off x="166160" y="3461637"/>
            <a:ext cx="4024186" cy="5588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３</a:t>
            </a:r>
            <a:r>
              <a:rPr kumimoji="1" lang="ja-JP" altLang="en-US" sz="1600" b="1" dirty="0">
                <a:solidFill>
                  <a:schemeClr val="tx1"/>
                </a:solidFill>
              </a:rPr>
              <a:t>．意思疎通等に関連する項目</a:t>
            </a:r>
            <a:endParaRPr kumimoji="1" lang="en-US" altLang="ja-JP" sz="1600" b="1" dirty="0">
              <a:solidFill>
                <a:schemeClr val="tx1"/>
              </a:solidFill>
            </a:endParaRPr>
          </a:p>
          <a:p>
            <a:r>
              <a:rPr lang="en-US" altLang="ja-JP" sz="1600" b="1" dirty="0">
                <a:solidFill>
                  <a:schemeClr val="tx1"/>
                </a:solidFill>
              </a:rPr>
              <a:t>          </a:t>
            </a:r>
            <a:r>
              <a:rPr kumimoji="1" lang="ja-JP" altLang="en-US" sz="1600" b="1" dirty="0">
                <a:solidFill>
                  <a:schemeClr val="tx1"/>
                </a:solidFill>
              </a:rPr>
              <a:t>　　　　　　　　　　　                    （　６項目）</a:t>
            </a:r>
          </a:p>
        </p:txBody>
      </p:sp>
      <p:sp>
        <p:nvSpPr>
          <p:cNvPr id="9" name="正方形/長方形 8"/>
          <p:cNvSpPr/>
          <p:nvPr/>
        </p:nvSpPr>
        <p:spPr>
          <a:xfrm>
            <a:off x="166160" y="4162224"/>
            <a:ext cx="4004026" cy="16430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４</a:t>
            </a:r>
            <a:r>
              <a:rPr kumimoji="1" lang="ja-JP" altLang="en-US" sz="1600" b="1" dirty="0">
                <a:solidFill>
                  <a:schemeClr val="tx1"/>
                </a:solidFill>
              </a:rPr>
              <a:t>．行動障害に関連する項目</a:t>
            </a:r>
            <a:endParaRPr kumimoji="1" lang="en-US" altLang="ja-JP" sz="1600" b="1" dirty="0">
              <a:solidFill>
                <a:schemeClr val="tx1"/>
              </a:solidFill>
            </a:endParaRPr>
          </a:p>
          <a:p>
            <a:r>
              <a:rPr lang="en-US" altLang="ja-JP" sz="1600" b="1" dirty="0">
                <a:solidFill>
                  <a:schemeClr val="tx1"/>
                </a:solidFill>
              </a:rPr>
              <a:t>                       </a:t>
            </a:r>
            <a:r>
              <a:rPr kumimoji="1" lang="ja-JP" altLang="en-US" sz="1600" b="1" dirty="0">
                <a:solidFill>
                  <a:schemeClr val="tx1"/>
                </a:solidFill>
              </a:rPr>
              <a:t>　　　                              （３４項目）</a:t>
            </a:r>
          </a:p>
        </p:txBody>
      </p:sp>
      <p:sp>
        <p:nvSpPr>
          <p:cNvPr id="10" name="正方形/長方形 9"/>
          <p:cNvSpPr/>
          <p:nvPr/>
        </p:nvSpPr>
        <p:spPr>
          <a:xfrm>
            <a:off x="166160" y="5974364"/>
            <a:ext cx="3994320"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５</a:t>
            </a:r>
            <a:r>
              <a:rPr kumimoji="1" lang="ja-JP" altLang="en-US" sz="1600" b="1" dirty="0">
                <a:solidFill>
                  <a:schemeClr val="tx1"/>
                </a:solidFill>
              </a:rPr>
              <a:t>．特別な医療に関連する項目</a:t>
            </a:r>
            <a:endParaRPr kumimoji="1" lang="en-US" altLang="ja-JP" sz="1600" b="1" dirty="0">
              <a:solidFill>
                <a:schemeClr val="tx1"/>
              </a:solidFill>
            </a:endParaRPr>
          </a:p>
          <a:p>
            <a:r>
              <a:rPr lang="en-US" altLang="ja-JP" sz="1600" b="1" dirty="0">
                <a:solidFill>
                  <a:schemeClr val="tx1"/>
                </a:solidFill>
              </a:rPr>
              <a:t>                           </a:t>
            </a:r>
            <a:r>
              <a:rPr lang="ja-JP" altLang="en-US" sz="1600" b="1" dirty="0">
                <a:solidFill>
                  <a:schemeClr val="tx1"/>
                </a:solidFill>
              </a:rPr>
              <a:t>　                               </a:t>
            </a:r>
            <a:r>
              <a:rPr kumimoji="1" lang="ja-JP" altLang="en-US" sz="1600" b="1" dirty="0">
                <a:solidFill>
                  <a:schemeClr val="tx1"/>
                </a:solidFill>
              </a:rPr>
              <a:t>（１２項目）</a:t>
            </a:r>
          </a:p>
        </p:txBody>
      </p:sp>
      <p:sp>
        <p:nvSpPr>
          <p:cNvPr id="11" name="正方形/長方形 10"/>
          <p:cNvSpPr/>
          <p:nvPr/>
        </p:nvSpPr>
        <p:spPr>
          <a:xfrm>
            <a:off x="4131940" y="2081177"/>
            <a:ext cx="5004048" cy="558899"/>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rPr>
              <a:t> １寝返り</a:t>
            </a:r>
            <a:r>
              <a:rPr kumimoji="1" lang="en-US" altLang="ja-JP" sz="1100" b="1" dirty="0">
                <a:solidFill>
                  <a:schemeClr val="tx1"/>
                </a:solidFill>
              </a:rPr>
              <a:t>,  </a:t>
            </a:r>
            <a:r>
              <a:rPr lang="ja-JP" altLang="en-US" sz="1100" b="1" dirty="0">
                <a:solidFill>
                  <a:schemeClr val="tx1"/>
                </a:solidFill>
              </a:rPr>
              <a:t>２起き上がり</a:t>
            </a:r>
            <a:r>
              <a:rPr lang="en-US" altLang="ja-JP" sz="1100" b="1" dirty="0">
                <a:solidFill>
                  <a:schemeClr val="tx1"/>
                </a:solidFill>
              </a:rPr>
              <a:t>,</a:t>
            </a:r>
            <a:r>
              <a:rPr lang="ja-JP" altLang="en-US" sz="1100" b="1" dirty="0">
                <a:solidFill>
                  <a:schemeClr val="tx1"/>
                </a:solidFill>
              </a:rPr>
              <a:t>３座位保持</a:t>
            </a:r>
            <a:r>
              <a:rPr lang="en-US" altLang="ja-JP" sz="1100" b="1" dirty="0">
                <a:solidFill>
                  <a:schemeClr val="tx1"/>
                </a:solidFill>
              </a:rPr>
              <a:t>,</a:t>
            </a:r>
            <a:r>
              <a:rPr kumimoji="1" lang="ja-JP" altLang="en-US" sz="1100" b="1" dirty="0">
                <a:solidFill>
                  <a:schemeClr val="tx1"/>
                </a:solidFill>
              </a:rPr>
              <a:t>４移乗</a:t>
            </a:r>
            <a:r>
              <a:rPr kumimoji="1" lang="en-US" altLang="ja-JP" sz="1100" b="1" dirty="0">
                <a:solidFill>
                  <a:schemeClr val="tx1"/>
                </a:solidFill>
              </a:rPr>
              <a:t>,</a:t>
            </a:r>
            <a:r>
              <a:rPr lang="ja-JP" altLang="en-US" sz="1100" b="1" dirty="0">
                <a:solidFill>
                  <a:schemeClr val="tx1"/>
                </a:solidFill>
              </a:rPr>
              <a:t>５立ち上がり</a:t>
            </a:r>
            <a:r>
              <a:rPr lang="en-US" altLang="ja-JP" sz="1100" b="1" dirty="0">
                <a:solidFill>
                  <a:schemeClr val="tx1"/>
                </a:solidFill>
              </a:rPr>
              <a:t>,</a:t>
            </a:r>
            <a:r>
              <a:rPr kumimoji="1" lang="ja-JP" altLang="en-US" sz="1100" b="1" dirty="0">
                <a:solidFill>
                  <a:schemeClr val="tx1"/>
                </a:solidFill>
              </a:rPr>
              <a:t>６両足での立位</a:t>
            </a:r>
            <a:r>
              <a:rPr lang="en-US" altLang="ja-JP" sz="1100" b="1" dirty="0">
                <a:solidFill>
                  <a:schemeClr val="tx1"/>
                </a:solidFill>
              </a:rPr>
              <a:t> </a:t>
            </a:r>
            <a:r>
              <a:rPr kumimoji="1" lang="ja-JP" altLang="en-US" sz="1100" b="1" dirty="0">
                <a:solidFill>
                  <a:schemeClr val="tx1"/>
                </a:solidFill>
              </a:rPr>
              <a:t>保持</a:t>
            </a:r>
            <a:r>
              <a:rPr kumimoji="1" lang="en-US" altLang="ja-JP" sz="1100" b="1" dirty="0">
                <a:solidFill>
                  <a:schemeClr val="tx1"/>
                </a:solidFill>
              </a:rPr>
              <a:t>,</a:t>
            </a:r>
          </a:p>
          <a:p>
            <a:r>
              <a:rPr lang="ja-JP" altLang="en-US" sz="1100" b="1" dirty="0">
                <a:solidFill>
                  <a:schemeClr val="tx1"/>
                </a:solidFill>
              </a:rPr>
              <a:t>７片足での立位保持</a:t>
            </a:r>
            <a:r>
              <a:rPr lang="en-US" altLang="ja-JP" sz="1100" b="1" dirty="0">
                <a:solidFill>
                  <a:schemeClr val="tx1"/>
                </a:solidFill>
              </a:rPr>
              <a:t>,</a:t>
            </a:r>
            <a:r>
              <a:rPr kumimoji="1" lang="ja-JP" altLang="en-US" sz="1100" b="1" dirty="0">
                <a:solidFill>
                  <a:schemeClr val="tx1"/>
                </a:solidFill>
              </a:rPr>
              <a:t>８歩行</a:t>
            </a:r>
            <a:r>
              <a:rPr kumimoji="1" lang="en-US" altLang="ja-JP" sz="1100" b="1" dirty="0">
                <a:solidFill>
                  <a:schemeClr val="tx1"/>
                </a:solidFill>
              </a:rPr>
              <a:t>,</a:t>
            </a:r>
            <a:r>
              <a:rPr lang="ja-JP" altLang="en-US" sz="1100" b="1" dirty="0">
                <a:solidFill>
                  <a:schemeClr val="tx1"/>
                </a:solidFill>
              </a:rPr>
              <a:t>９移動</a:t>
            </a:r>
            <a:r>
              <a:rPr lang="en-US" altLang="ja-JP" sz="1100" b="1" dirty="0">
                <a:solidFill>
                  <a:schemeClr val="tx1"/>
                </a:solidFill>
              </a:rPr>
              <a:t>,</a:t>
            </a:r>
            <a:r>
              <a:rPr kumimoji="1" lang="ja-JP" altLang="en-US" sz="1100" b="1" dirty="0">
                <a:solidFill>
                  <a:schemeClr val="tx1"/>
                </a:solidFill>
              </a:rPr>
              <a:t>１０衣服の着脱</a:t>
            </a:r>
            <a:r>
              <a:rPr kumimoji="1" lang="en-US" altLang="ja-JP" sz="1100" b="1" dirty="0">
                <a:solidFill>
                  <a:schemeClr val="tx1"/>
                </a:solidFill>
              </a:rPr>
              <a:t>,</a:t>
            </a:r>
            <a:r>
              <a:rPr lang="ja-JP" altLang="en-US" sz="1100" b="1" dirty="0">
                <a:solidFill>
                  <a:schemeClr val="tx1"/>
                </a:solidFill>
              </a:rPr>
              <a:t>１１</a:t>
            </a:r>
            <a:r>
              <a:rPr lang="ja-JP" altLang="en-US" sz="1100" b="1" dirty="0" err="1">
                <a:solidFill>
                  <a:schemeClr val="tx1"/>
                </a:solidFill>
              </a:rPr>
              <a:t>じょく</a:t>
            </a:r>
            <a:r>
              <a:rPr lang="ja-JP" altLang="en-US" sz="1100" b="1" dirty="0">
                <a:solidFill>
                  <a:schemeClr val="tx1"/>
                </a:solidFill>
              </a:rPr>
              <a:t>そう</a:t>
            </a:r>
            <a:r>
              <a:rPr lang="en-US" altLang="ja-JP" sz="1100" b="1" dirty="0">
                <a:solidFill>
                  <a:schemeClr val="tx1"/>
                </a:solidFill>
              </a:rPr>
              <a:t>,</a:t>
            </a:r>
            <a:r>
              <a:rPr kumimoji="1" lang="ja-JP" altLang="en-US" sz="1100" b="1" dirty="0">
                <a:solidFill>
                  <a:schemeClr val="tx1"/>
                </a:solidFill>
              </a:rPr>
              <a:t>１２えん下</a:t>
            </a:r>
          </a:p>
        </p:txBody>
      </p:sp>
      <p:sp>
        <p:nvSpPr>
          <p:cNvPr id="12" name="正方形/長方形 11"/>
          <p:cNvSpPr/>
          <p:nvPr/>
        </p:nvSpPr>
        <p:spPr>
          <a:xfrm>
            <a:off x="4139952" y="2767044"/>
            <a:ext cx="5004048" cy="558899"/>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rPr>
              <a:t>１食事</a:t>
            </a:r>
            <a:r>
              <a:rPr kumimoji="1" lang="en-US" altLang="ja-JP" sz="1100" b="1" dirty="0">
                <a:solidFill>
                  <a:schemeClr val="tx1"/>
                </a:solidFill>
              </a:rPr>
              <a:t>,</a:t>
            </a:r>
            <a:r>
              <a:rPr lang="ja-JP" altLang="en-US" sz="1100" b="1" dirty="0">
                <a:solidFill>
                  <a:schemeClr val="tx1"/>
                </a:solidFill>
              </a:rPr>
              <a:t>　２口腔清潔</a:t>
            </a:r>
            <a:r>
              <a:rPr lang="en-US" altLang="ja-JP" sz="1100" b="1" dirty="0">
                <a:solidFill>
                  <a:schemeClr val="tx1"/>
                </a:solidFill>
              </a:rPr>
              <a:t>,</a:t>
            </a:r>
            <a:r>
              <a:rPr lang="ja-JP" altLang="en-US" sz="1100" b="1" dirty="0">
                <a:solidFill>
                  <a:schemeClr val="tx1"/>
                </a:solidFill>
              </a:rPr>
              <a:t>　３入浴</a:t>
            </a:r>
            <a:r>
              <a:rPr lang="en-US" altLang="ja-JP" sz="1100" b="1" dirty="0">
                <a:solidFill>
                  <a:schemeClr val="tx1"/>
                </a:solidFill>
              </a:rPr>
              <a:t>,</a:t>
            </a:r>
            <a:r>
              <a:rPr kumimoji="1" lang="ja-JP" altLang="en-US" sz="1100" b="1" dirty="0">
                <a:solidFill>
                  <a:schemeClr val="tx1"/>
                </a:solidFill>
              </a:rPr>
              <a:t>　４排尿</a:t>
            </a:r>
            <a:r>
              <a:rPr kumimoji="1" lang="en-US" altLang="ja-JP" sz="1100" b="1" dirty="0">
                <a:solidFill>
                  <a:schemeClr val="tx1"/>
                </a:solidFill>
              </a:rPr>
              <a:t>,</a:t>
            </a:r>
            <a:r>
              <a:rPr lang="ja-JP" altLang="en-US" sz="1100" b="1" dirty="0">
                <a:solidFill>
                  <a:schemeClr val="tx1"/>
                </a:solidFill>
              </a:rPr>
              <a:t>　５排便</a:t>
            </a:r>
            <a:r>
              <a:rPr lang="en-US" altLang="ja-JP" sz="1100" b="1" dirty="0">
                <a:solidFill>
                  <a:schemeClr val="tx1"/>
                </a:solidFill>
              </a:rPr>
              <a:t>,</a:t>
            </a:r>
            <a:r>
              <a:rPr kumimoji="1" lang="ja-JP" altLang="en-US" sz="1100" b="1" dirty="0">
                <a:solidFill>
                  <a:schemeClr val="tx1"/>
                </a:solidFill>
              </a:rPr>
              <a:t>　６健康・栄養管理</a:t>
            </a:r>
            <a:r>
              <a:rPr kumimoji="1" lang="en-US" altLang="ja-JP" sz="1100" b="1" dirty="0">
                <a:solidFill>
                  <a:schemeClr val="tx1"/>
                </a:solidFill>
              </a:rPr>
              <a:t>,</a:t>
            </a:r>
            <a:r>
              <a:rPr lang="ja-JP" altLang="en-US" sz="1100" b="1" dirty="0">
                <a:solidFill>
                  <a:schemeClr val="tx1"/>
                </a:solidFill>
              </a:rPr>
              <a:t>　</a:t>
            </a:r>
            <a:endParaRPr lang="en-US" altLang="ja-JP" sz="1100" b="1" dirty="0">
              <a:solidFill>
                <a:schemeClr val="tx1"/>
              </a:solidFill>
            </a:endParaRPr>
          </a:p>
          <a:p>
            <a:r>
              <a:rPr lang="en-US" altLang="ja-JP" sz="1100" b="1" dirty="0">
                <a:solidFill>
                  <a:schemeClr val="tx1"/>
                </a:solidFill>
              </a:rPr>
              <a:t> </a:t>
            </a:r>
            <a:r>
              <a:rPr lang="ja-JP" altLang="en-US" sz="1100" b="1" dirty="0">
                <a:solidFill>
                  <a:schemeClr val="tx1"/>
                </a:solidFill>
              </a:rPr>
              <a:t>７薬の管理</a:t>
            </a:r>
            <a:r>
              <a:rPr lang="en-US" altLang="ja-JP" sz="1100" b="1" dirty="0">
                <a:solidFill>
                  <a:schemeClr val="tx1"/>
                </a:solidFill>
              </a:rPr>
              <a:t>,</a:t>
            </a:r>
            <a:r>
              <a:rPr kumimoji="1" lang="ja-JP" altLang="en-US" sz="1100" b="1" dirty="0">
                <a:solidFill>
                  <a:schemeClr val="tx1"/>
                </a:solidFill>
              </a:rPr>
              <a:t>　８金銭の管理</a:t>
            </a:r>
            <a:r>
              <a:rPr kumimoji="1" lang="en-US" altLang="ja-JP" sz="1100" b="1" dirty="0">
                <a:solidFill>
                  <a:schemeClr val="tx1"/>
                </a:solidFill>
              </a:rPr>
              <a:t>,</a:t>
            </a:r>
            <a:r>
              <a:rPr lang="ja-JP" altLang="en-US" sz="1100" b="1" dirty="0">
                <a:solidFill>
                  <a:schemeClr val="tx1"/>
                </a:solidFill>
              </a:rPr>
              <a:t>   ９電話等の利用</a:t>
            </a:r>
            <a:r>
              <a:rPr lang="en-US" altLang="ja-JP" sz="1100" b="1" dirty="0">
                <a:solidFill>
                  <a:schemeClr val="tx1"/>
                </a:solidFill>
              </a:rPr>
              <a:t>,</a:t>
            </a:r>
            <a:r>
              <a:rPr kumimoji="1" lang="ja-JP" altLang="en-US" sz="1100" b="1" dirty="0">
                <a:solidFill>
                  <a:schemeClr val="tx1"/>
                </a:solidFill>
              </a:rPr>
              <a:t>１０日常の意思決定</a:t>
            </a:r>
            <a:r>
              <a:rPr kumimoji="1" lang="en-US" altLang="ja-JP" sz="1100" b="1" dirty="0">
                <a:solidFill>
                  <a:schemeClr val="tx1"/>
                </a:solidFill>
              </a:rPr>
              <a:t>,</a:t>
            </a:r>
          </a:p>
          <a:p>
            <a:r>
              <a:rPr lang="ja-JP" altLang="en-US" sz="1100" b="1" dirty="0">
                <a:solidFill>
                  <a:schemeClr val="tx1"/>
                </a:solidFill>
              </a:rPr>
              <a:t>１１危険の認識</a:t>
            </a:r>
            <a:r>
              <a:rPr lang="en-US" altLang="ja-JP" sz="1100" b="1" dirty="0">
                <a:solidFill>
                  <a:schemeClr val="tx1"/>
                </a:solidFill>
              </a:rPr>
              <a:t>,</a:t>
            </a:r>
            <a:r>
              <a:rPr kumimoji="1" lang="ja-JP" altLang="en-US" sz="1100" b="1" dirty="0">
                <a:solidFill>
                  <a:schemeClr val="tx1"/>
                </a:solidFill>
              </a:rPr>
              <a:t>１２調理</a:t>
            </a:r>
            <a:r>
              <a:rPr kumimoji="1" lang="en-US" altLang="ja-JP" sz="1100" b="1" dirty="0">
                <a:solidFill>
                  <a:schemeClr val="tx1"/>
                </a:solidFill>
              </a:rPr>
              <a:t>,</a:t>
            </a:r>
            <a:r>
              <a:rPr lang="ja-JP" altLang="en-US" sz="1100" b="1" dirty="0">
                <a:solidFill>
                  <a:schemeClr val="tx1"/>
                </a:solidFill>
              </a:rPr>
              <a:t>１３掃除</a:t>
            </a:r>
            <a:r>
              <a:rPr lang="en-US" altLang="ja-JP" sz="1100" b="1" dirty="0">
                <a:solidFill>
                  <a:schemeClr val="tx1"/>
                </a:solidFill>
              </a:rPr>
              <a:t>,</a:t>
            </a:r>
            <a:r>
              <a:rPr kumimoji="1" lang="ja-JP" altLang="en-US" sz="1100" b="1" dirty="0">
                <a:solidFill>
                  <a:schemeClr val="tx1"/>
                </a:solidFill>
              </a:rPr>
              <a:t>１４洗濯</a:t>
            </a:r>
            <a:r>
              <a:rPr kumimoji="1" lang="en-US" altLang="ja-JP" sz="1100" b="1" dirty="0">
                <a:solidFill>
                  <a:schemeClr val="tx1"/>
                </a:solidFill>
              </a:rPr>
              <a:t>,</a:t>
            </a:r>
            <a:r>
              <a:rPr lang="ja-JP" altLang="en-US" sz="1100" b="1" dirty="0">
                <a:solidFill>
                  <a:schemeClr val="tx1"/>
                </a:solidFill>
              </a:rPr>
              <a:t>１５買い物</a:t>
            </a:r>
            <a:r>
              <a:rPr lang="en-US" altLang="ja-JP" sz="1100" b="1" dirty="0">
                <a:solidFill>
                  <a:schemeClr val="tx1"/>
                </a:solidFill>
              </a:rPr>
              <a:t>,</a:t>
            </a:r>
            <a:r>
              <a:rPr lang="ja-JP" altLang="en-US" sz="1100" b="1" dirty="0">
                <a:solidFill>
                  <a:schemeClr val="tx1"/>
                </a:solidFill>
              </a:rPr>
              <a:t>１６交通機関の利用</a:t>
            </a:r>
            <a:endParaRPr kumimoji="1" lang="ja-JP" altLang="en-US" sz="1100" b="1" dirty="0">
              <a:solidFill>
                <a:schemeClr val="tx1"/>
              </a:solidFill>
            </a:endParaRPr>
          </a:p>
        </p:txBody>
      </p:sp>
      <p:sp>
        <p:nvSpPr>
          <p:cNvPr id="13" name="正方形/長方形 12"/>
          <p:cNvSpPr/>
          <p:nvPr/>
        </p:nvSpPr>
        <p:spPr>
          <a:xfrm>
            <a:off x="4123928" y="3461637"/>
            <a:ext cx="5020072" cy="558899"/>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rPr>
              <a:t>１視力</a:t>
            </a:r>
            <a:r>
              <a:rPr lang="en-US" altLang="ja-JP" sz="1100" b="1" dirty="0">
                <a:solidFill>
                  <a:schemeClr val="tx1"/>
                </a:solidFill>
              </a:rPr>
              <a:t>,</a:t>
            </a:r>
            <a:r>
              <a:rPr lang="ja-JP" altLang="en-US" sz="1100" b="1" dirty="0">
                <a:solidFill>
                  <a:schemeClr val="tx1"/>
                </a:solidFill>
              </a:rPr>
              <a:t>２聴力</a:t>
            </a:r>
            <a:r>
              <a:rPr lang="en-US" altLang="ja-JP" sz="1100" b="1" dirty="0">
                <a:solidFill>
                  <a:schemeClr val="tx1"/>
                </a:solidFill>
              </a:rPr>
              <a:t>,</a:t>
            </a:r>
            <a:r>
              <a:rPr lang="ja-JP" altLang="en-US" sz="1100" b="1" dirty="0">
                <a:solidFill>
                  <a:schemeClr val="tx1"/>
                </a:solidFill>
              </a:rPr>
              <a:t>　３コミュニケーション</a:t>
            </a:r>
            <a:r>
              <a:rPr lang="en-US" altLang="ja-JP" sz="1100" b="1" dirty="0">
                <a:solidFill>
                  <a:schemeClr val="tx1"/>
                </a:solidFill>
              </a:rPr>
              <a:t>,</a:t>
            </a:r>
            <a:r>
              <a:rPr kumimoji="1" lang="ja-JP" altLang="en-US" sz="1100" b="1" dirty="0">
                <a:solidFill>
                  <a:schemeClr val="tx1"/>
                </a:solidFill>
              </a:rPr>
              <a:t>４説明の理解</a:t>
            </a:r>
            <a:r>
              <a:rPr kumimoji="1" lang="en-US" altLang="ja-JP" sz="1100" b="1" dirty="0">
                <a:solidFill>
                  <a:schemeClr val="tx1"/>
                </a:solidFill>
              </a:rPr>
              <a:t>,</a:t>
            </a:r>
            <a:r>
              <a:rPr lang="ja-JP" altLang="en-US" sz="1100" b="1" dirty="0">
                <a:solidFill>
                  <a:schemeClr val="tx1"/>
                </a:solidFill>
              </a:rPr>
              <a:t>５読み書き</a:t>
            </a:r>
            <a:r>
              <a:rPr lang="en-US" altLang="ja-JP" sz="1100" b="1" dirty="0">
                <a:solidFill>
                  <a:schemeClr val="tx1"/>
                </a:solidFill>
              </a:rPr>
              <a:t>,</a:t>
            </a:r>
          </a:p>
          <a:p>
            <a:r>
              <a:rPr kumimoji="1" lang="ja-JP" altLang="en-US" sz="1100" b="1" dirty="0">
                <a:solidFill>
                  <a:schemeClr val="tx1"/>
                </a:solidFill>
              </a:rPr>
              <a:t>６感覚過敏・感覚鈍麻</a:t>
            </a:r>
            <a:endParaRPr lang="en-US" altLang="ja-JP" sz="1100" b="1" dirty="0">
              <a:solidFill>
                <a:schemeClr val="tx1"/>
              </a:solidFill>
            </a:endParaRPr>
          </a:p>
        </p:txBody>
      </p:sp>
      <p:sp>
        <p:nvSpPr>
          <p:cNvPr id="15" name="正方形/長方形 14"/>
          <p:cNvSpPr/>
          <p:nvPr/>
        </p:nvSpPr>
        <p:spPr>
          <a:xfrm>
            <a:off x="4139952" y="4162224"/>
            <a:ext cx="5004048" cy="164304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rPr>
              <a:t>１被害的・拒否的</a:t>
            </a:r>
            <a:r>
              <a:rPr kumimoji="1" lang="en-US" altLang="ja-JP" sz="1100" b="1" dirty="0">
                <a:solidFill>
                  <a:schemeClr val="tx1"/>
                </a:solidFill>
              </a:rPr>
              <a:t>,</a:t>
            </a:r>
            <a:r>
              <a:rPr lang="ja-JP" altLang="en-US" sz="1100" b="1" dirty="0">
                <a:solidFill>
                  <a:schemeClr val="tx1"/>
                </a:solidFill>
              </a:rPr>
              <a:t>　２作話</a:t>
            </a:r>
            <a:r>
              <a:rPr lang="en-US" altLang="ja-JP" sz="1100" b="1" dirty="0">
                <a:solidFill>
                  <a:schemeClr val="tx1"/>
                </a:solidFill>
              </a:rPr>
              <a:t>,</a:t>
            </a:r>
            <a:r>
              <a:rPr lang="ja-JP" altLang="en-US" sz="1100" b="1" dirty="0">
                <a:solidFill>
                  <a:schemeClr val="tx1"/>
                </a:solidFill>
              </a:rPr>
              <a:t>　３感情が不安定</a:t>
            </a:r>
            <a:r>
              <a:rPr lang="en-US" altLang="ja-JP" sz="1100" b="1" dirty="0">
                <a:solidFill>
                  <a:schemeClr val="tx1"/>
                </a:solidFill>
              </a:rPr>
              <a:t>,</a:t>
            </a:r>
            <a:r>
              <a:rPr kumimoji="1" lang="ja-JP" altLang="en-US" sz="1100" b="1" dirty="0">
                <a:solidFill>
                  <a:schemeClr val="tx1"/>
                </a:solidFill>
              </a:rPr>
              <a:t>　４昼夜逆転</a:t>
            </a:r>
            <a:r>
              <a:rPr kumimoji="1" lang="en-US" altLang="ja-JP" sz="1100" b="1" dirty="0">
                <a:solidFill>
                  <a:schemeClr val="tx1"/>
                </a:solidFill>
              </a:rPr>
              <a:t>,</a:t>
            </a:r>
            <a:r>
              <a:rPr lang="ja-JP" altLang="en-US" sz="1100" b="1" dirty="0">
                <a:solidFill>
                  <a:schemeClr val="tx1"/>
                </a:solidFill>
              </a:rPr>
              <a:t>　５暴言暴行</a:t>
            </a:r>
            <a:r>
              <a:rPr lang="en-US" altLang="ja-JP" sz="1100" b="1" dirty="0">
                <a:solidFill>
                  <a:schemeClr val="tx1"/>
                </a:solidFill>
              </a:rPr>
              <a:t>,</a:t>
            </a:r>
          </a:p>
          <a:p>
            <a:r>
              <a:rPr kumimoji="1" lang="ja-JP" altLang="en-US" sz="1100" b="1" dirty="0">
                <a:solidFill>
                  <a:schemeClr val="tx1"/>
                </a:solidFill>
              </a:rPr>
              <a:t>６同じ話をする</a:t>
            </a:r>
            <a:r>
              <a:rPr kumimoji="1" lang="en-US" altLang="ja-JP" sz="1100" b="1" dirty="0">
                <a:solidFill>
                  <a:schemeClr val="tx1"/>
                </a:solidFill>
              </a:rPr>
              <a:t>,</a:t>
            </a:r>
            <a:r>
              <a:rPr lang="en-US" altLang="ja-JP" sz="1100" b="1" dirty="0">
                <a:solidFill>
                  <a:schemeClr val="tx1"/>
                </a:solidFill>
              </a:rPr>
              <a:t>  </a:t>
            </a:r>
            <a:r>
              <a:rPr lang="ja-JP" altLang="en-US" sz="1100" b="1" dirty="0">
                <a:solidFill>
                  <a:schemeClr val="tx1"/>
                </a:solidFill>
              </a:rPr>
              <a:t>７大声・奇声を出す</a:t>
            </a:r>
            <a:r>
              <a:rPr lang="en-US" altLang="ja-JP" sz="1100" b="1" dirty="0">
                <a:solidFill>
                  <a:schemeClr val="tx1"/>
                </a:solidFill>
              </a:rPr>
              <a:t>,</a:t>
            </a:r>
            <a:r>
              <a:rPr kumimoji="1" lang="ja-JP" altLang="en-US" sz="1100" b="1" dirty="0">
                <a:solidFill>
                  <a:schemeClr val="tx1"/>
                </a:solidFill>
              </a:rPr>
              <a:t>　８支援の拒否</a:t>
            </a:r>
            <a:r>
              <a:rPr kumimoji="1" lang="en-US" altLang="ja-JP" sz="1100" b="1" dirty="0">
                <a:solidFill>
                  <a:schemeClr val="tx1"/>
                </a:solidFill>
              </a:rPr>
              <a:t>,</a:t>
            </a:r>
            <a:r>
              <a:rPr lang="ja-JP" altLang="en-US" sz="1100" b="1" dirty="0">
                <a:solidFill>
                  <a:schemeClr val="tx1"/>
                </a:solidFill>
              </a:rPr>
              <a:t>   ９徘徊</a:t>
            </a:r>
            <a:r>
              <a:rPr lang="en-US" altLang="ja-JP" sz="1100" b="1" dirty="0">
                <a:solidFill>
                  <a:schemeClr val="tx1"/>
                </a:solidFill>
              </a:rPr>
              <a:t>,</a:t>
            </a:r>
            <a:r>
              <a:rPr kumimoji="1" lang="ja-JP" altLang="en-US" sz="1100" b="1" dirty="0">
                <a:solidFill>
                  <a:schemeClr val="tx1"/>
                </a:solidFill>
              </a:rPr>
              <a:t>１０</a:t>
            </a:r>
            <a:r>
              <a:rPr kumimoji="1" lang="en-US" altLang="ja-JP" sz="1100" b="1" dirty="0">
                <a:solidFill>
                  <a:schemeClr val="tx1"/>
                </a:solidFill>
              </a:rPr>
              <a:t>,</a:t>
            </a:r>
            <a:r>
              <a:rPr kumimoji="1" lang="ja-JP" altLang="en-US" sz="1100" b="1" dirty="0">
                <a:solidFill>
                  <a:schemeClr val="tx1"/>
                </a:solidFill>
              </a:rPr>
              <a:t>落ち着きがない</a:t>
            </a:r>
            <a:endParaRPr kumimoji="1" lang="en-US" altLang="ja-JP" sz="1100" b="1" dirty="0">
              <a:solidFill>
                <a:schemeClr val="tx1"/>
              </a:solidFill>
            </a:endParaRPr>
          </a:p>
          <a:p>
            <a:r>
              <a:rPr lang="ja-JP" altLang="en-US" sz="1100" b="1" dirty="0">
                <a:solidFill>
                  <a:schemeClr val="tx1"/>
                </a:solidFill>
              </a:rPr>
              <a:t>１１外出して戻れない</a:t>
            </a:r>
            <a:r>
              <a:rPr lang="en-US" altLang="ja-JP" sz="1100" b="1" dirty="0">
                <a:solidFill>
                  <a:schemeClr val="tx1"/>
                </a:solidFill>
              </a:rPr>
              <a:t>,</a:t>
            </a:r>
            <a:r>
              <a:rPr kumimoji="1" lang="ja-JP" altLang="en-US" sz="1100" b="1" dirty="0">
                <a:solidFill>
                  <a:schemeClr val="tx1"/>
                </a:solidFill>
              </a:rPr>
              <a:t>１２一人で出たがる、</a:t>
            </a:r>
            <a:r>
              <a:rPr lang="ja-JP" altLang="en-US" sz="1100" b="1" dirty="0">
                <a:solidFill>
                  <a:schemeClr val="tx1"/>
                </a:solidFill>
              </a:rPr>
              <a:t>１３収集癖</a:t>
            </a:r>
            <a:r>
              <a:rPr lang="en-US" altLang="ja-JP" sz="1100" b="1" dirty="0">
                <a:solidFill>
                  <a:schemeClr val="tx1"/>
                </a:solidFill>
              </a:rPr>
              <a:t>,</a:t>
            </a:r>
            <a:r>
              <a:rPr kumimoji="1" lang="ja-JP" altLang="en-US" sz="1100" b="1" dirty="0">
                <a:solidFill>
                  <a:schemeClr val="tx1"/>
                </a:solidFill>
              </a:rPr>
              <a:t>１４物や衣類を壊す</a:t>
            </a:r>
            <a:r>
              <a:rPr kumimoji="1" lang="en-US" altLang="ja-JP" sz="1100" b="1" dirty="0">
                <a:solidFill>
                  <a:schemeClr val="tx1"/>
                </a:solidFill>
              </a:rPr>
              <a:t>,</a:t>
            </a:r>
          </a:p>
          <a:p>
            <a:r>
              <a:rPr lang="ja-JP" altLang="en-US" sz="1100" b="1" dirty="0">
                <a:solidFill>
                  <a:schemeClr val="tx1"/>
                </a:solidFill>
              </a:rPr>
              <a:t>１５不潔行動</a:t>
            </a:r>
            <a:r>
              <a:rPr lang="en-US" altLang="ja-JP" sz="1100" b="1" dirty="0">
                <a:solidFill>
                  <a:schemeClr val="tx1"/>
                </a:solidFill>
              </a:rPr>
              <a:t>,</a:t>
            </a:r>
            <a:r>
              <a:rPr lang="ja-JP" altLang="en-US" sz="1100" b="1" dirty="0">
                <a:solidFill>
                  <a:schemeClr val="tx1"/>
                </a:solidFill>
              </a:rPr>
              <a:t>１６異食行動、１７ひどい物忘れ</a:t>
            </a:r>
            <a:r>
              <a:rPr lang="en-US" altLang="ja-JP" sz="1100" b="1" dirty="0">
                <a:solidFill>
                  <a:schemeClr val="tx1"/>
                </a:solidFill>
              </a:rPr>
              <a:t>,</a:t>
            </a:r>
            <a:r>
              <a:rPr lang="ja-JP" altLang="en-US" sz="1100" b="1" dirty="0">
                <a:solidFill>
                  <a:schemeClr val="tx1"/>
                </a:solidFill>
              </a:rPr>
              <a:t>１８こだわり</a:t>
            </a:r>
            <a:r>
              <a:rPr lang="en-US" altLang="ja-JP" sz="1100" b="1" dirty="0">
                <a:solidFill>
                  <a:schemeClr val="tx1"/>
                </a:solidFill>
              </a:rPr>
              <a:t>,</a:t>
            </a:r>
            <a:r>
              <a:rPr lang="ja-JP" altLang="en-US" sz="1100" b="1" dirty="0">
                <a:solidFill>
                  <a:schemeClr val="tx1"/>
                </a:solidFill>
              </a:rPr>
              <a:t>１９多動・行動停止</a:t>
            </a:r>
            <a:r>
              <a:rPr lang="en-US" altLang="ja-JP" sz="1100" b="1" dirty="0">
                <a:solidFill>
                  <a:schemeClr val="tx1"/>
                </a:solidFill>
              </a:rPr>
              <a:t>,</a:t>
            </a:r>
          </a:p>
          <a:p>
            <a:r>
              <a:rPr kumimoji="1" lang="ja-JP" altLang="en-US" sz="1100" b="1" dirty="0">
                <a:solidFill>
                  <a:schemeClr val="tx1"/>
                </a:solidFill>
              </a:rPr>
              <a:t>２０不安定な行動</a:t>
            </a:r>
            <a:r>
              <a:rPr kumimoji="1" lang="en-US" altLang="ja-JP" sz="1100" b="1" dirty="0">
                <a:solidFill>
                  <a:schemeClr val="tx1"/>
                </a:solidFill>
              </a:rPr>
              <a:t>,</a:t>
            </a:r>
            <a:r>
              <a:rPr kumimoji="1" lang="ja-JP" altLang="en-US" sz="1100" b="1" dirty="0">
                <a:solidFill>
                  <a:schemeClr val="tx1"/>
                </a:solidFill>
              </a:rPr>
              <a:t>２１自らを傷つける行為</a:t>
            </a:r>
            <a:r>
              <a:rPr kumimoji="1" lang="en-US" altLang="ja-JP" sz="1100" b="1" dirty="0">
                <a:solidFill>
                  <a:schemeClr val="tx1"/>
                </a:solidFill>
              </a:rPr>
              <a:t>,</a:t>
            </a:r>
            <a:r>
              <a:rPr kumimoji="1" lang="ja-JP" altLang="en-US" sz="1100" b="1" dirty="0">
                <a:solidFill>
                  <a:schemeClr val="tx1"/>
                </a:solidFill>
              </a:rPr>
              <a:t>２２他人を傷つける行為</a:t>
            </a:r>
            <a:r>
              <a:rPr kumimoji="1" lang="en-US" altLang="ja-JP" sz="1100" b="1" dirty="0">
                <a:solidFill>
                  <a:schemeClr val="tx1"/>
                </a:solidFill>
              </a:rPr>
              <a:t>,</a:t>
            </a:r>
          </a:p>
          <a:p>
            <a:r>
              <a:rPr kumimoji="1" lang="ja-JP" altLang="en-US" sz="1100" b="1" dirty="0">
                <a:solidFill>
                  <a:schemeClr val="tx1"/>
                </a:solidFill>
              </a:rPr>
              <a:t>２３不適切な行動</a:t>
            </a:r>
            <a:r>
              <a:rPr kumimoji="1" lang="en-US" altLang="ja-JP" sz="1100" b="1" dirty="0">
                <a:solidFill>
                  <a:schemeClr val="tx1"/>
                </a:solidFill>
              </a:rPr>
              <a:t>,</a:t>
            </a:r>
            <a:r>
              <a:rPr kumimoji="1" lang="ja-JP" altLang="en-US" sz="1100" b="1" dirty="0">
                <a:solidFill>
                  <a:schemeClr val="tx1"/>
                </a:solidFill>
              </a:rPr>
              <a:t>２４突発的な行動</a:t>
            </a:r>
            <a:r>
              <a:rPr kumimoji="1" lang="en-US" altLang="ja-JP" sz="1100" b="1" dirty="0">
                <a:solidFill>
                  <a:schemeClr val="tx1"/>
                </a:solidFill>
              </a:rPr>
              <a:t>,</a:t>
            </a:r>
            <a:r>
              <a:rPr kumimoji="1" lang="ja-JP" altLang="en-US" sz="1100" b="1" dirty="0">
                <a:solidFill>
                  <a:schemeClr val="tx1"/>
                </a:solidFill>
              </a:rPr>
              <a:t>２５過食・反すう等</a:t>
            </a:r>
            <a:r>
              <a:rPr kumimoji="1" lang="en-US" altLang="ja-JP" sz="1100" b="1" dirty="0">
                <a:solidFill>
                  <a:schemeClr val="tx1"/>
                </a:solidFill>
              </a:rPr>
              <a:t>,</a:t>
            </a:r>
            <a:r>
              <a:rPr kumimoji="1" lang="ja-JP" altLang="en-US" sz="1100" b="1" dirty="0">
                <a:solidFill>
                  <a:schemeClr val="tx1"/>
                </a:solidFill>
              </a:rPr>
              <a:t>２６そううつ状態</a:t>
            </a:r>
            <a:r>
              <a:rPr kumimoji="1" lang="en-US" altLang="ja-JP" sz="1100" b="1" dirty="0">
                <a:solidFill>
                  <a:schemeClr val="tx1"/>
                </a:solidFill>
              </a:rPr>
              <a:t>,</a:t>
            </a:r>
          </a:p>
          <a:p>
            <a:r>
              <a:rPr lang="ja-JP" altLang="en-US" sz="1100" b="1" dirty="0">
                <a:solidFill>
                  <a:schemeClr val="tx1"/>
                </a:solidFill>
              </a:rPr>
              <a:t>２７反復的行動</a:t>
            </a:r>
            <a:r>
              <a:rPr lang="en-US" altLang="ja-JP" sz="1100" b="1" dirty="0">
                <a:solidFill>
                  <a:schemeClr val="tx1"/>
                </a:solidFill>
              </a:rPr>
              <a:t>,</a:t>
            </a:r>
            <a:r>
              <a:rPr lang="ja-JP" altLang="en-US" sz="1100" b="1" dirty="0">
                <a:solidFill>
                  <a:schemeClr val="tx1"/>
                </a:solidFill>
              </a:rPr>
              <a:t>２８対人面の不安緊張</a:t>
            </a:r>
            <a:r>
              <a:rPr lang="en-US" altLang="ja-JP" sz="1100" b="1" dirty="0">
                <a:solidFill>
                  <a:schemeClr val="tx1"/>
                </a:solidFill>
              </a:rPr>
              <a:t>,</a:t>
            </a:r>
            <a:r>
              <a:rPr lang="ja-JP" altLang="en-US" sz="1100" b="1" dirty="0">
                <a:solidFill>
                  <a:schemeClr val="tx1"/>
                </a:solidFill>
              </a:rPr>
              <a:t>２９意欲が乏しい</a:t>
            </a:r>
            <a:r>
              <a:rPr lang="en-US" altLang="ja-JP" sz="1100" b="1" dirty="0">
                <a:solidFill>
                  <a:schemeClr val="tx1"/>
                </a:solidFill>
              </a:rPr>
              <a:t>,</a:t>
            </a:r>
            <a:r>
              <a:rPr lang="ja-JP" altLang="en-US" sz="1100" b="1" dirty="0">
                <a:solidFill>
                  <a:schemeClr val="tx1"/>
                </a:solidFill>
              </a:rPr>
              <a:t>３０話がまとまらない</a:t>
            </a:r>
            <a:r>
              <a:rPr lang="en-US" altLang="ja-JP" sz="1100" b="1" dirty="0">
                <a:solidFill>
                  <a:schemeClr val="tx1"/>
                </a:solidFill>
              </a:rPr>
              <a:t>,</a:t>
            </a:r>
          </a:p>
          <a:p>
            <a:r>
              <a:rPr lang="ja-JP" altLang="en-US" sz="1100" b="1" dirty="0">
                <a:solidFill>
                  <a:schemeClr val="tx1"/>
                </a:solidFill>
              </a:rPr>
              <a:t>３１集中力が続かない</a:t>
            </a:r>
            <a:r>
              <a:rPr lang="en-US" altLang="ja-JP" sz="1100" b="1" dirty="0">
                <a:solidFill>
                  <a:schemeClr val="tx1"/>
                </a:solidFill>
              </a:rPr>
              <a:t>,</a:t>
            </a:r>
            <a:r>
              <a:rPr lang="ja-JP" altLang="en-US" sz="1100" b="1" dirty="0">
                <a:solidFill>
                  <a:schemeClr val="tx1"/>
                </a:solidFill>
              </a:rPr>
              <a:t>３２自己の過大評価</a:t>
            </a:r>
            <a:r>
              <a:rPr lang="en-US" altLang="ja-JP" sz="1100" b="1" dirty="0">
                <a:solidFill>
                  <a:schemeClr val="tx1"/>
                </a:solidFill>
              </a:rPr>
              <a:t>,</a:t>
            </a:r>
            <a:r>
              <a:rPr lang="ja-JP" altLang="en-US" sz="1100" b="1" dirty="0">
                <a:solidFill>
                  <a:schemeClr val="tx1"/>
                </a:solidFill>
              </a:rPr>
              <a:t>３３集団への不適応</a:t>
            </a:r>
            <a:r>
              <a:rPr lang="en-US" altLang="ja-JP" sz="1100" b="1" dirty="0">
                <a:solidFill>
                  <a:schemeClr val="tx1"/>
                </a:solidFill>
              </a:rPr>
              <a:t>,</a:t>
            </a:r>
          </a:p>
          <a:p>
            <a:r>
              <a:rPr lang="ja-JP" altLang="en-US" sz="1100" b="1" dirty="0">
                <a:solidFill>
                  <a:schemeClr val="tx1"/>
                </a:solidFill>
              </a:rPr>
              <a:t>３４多飲水・過飲水</a:t>
            </a:r>
            <a:endParaRPr kumimoji="1" lang="ja-JP" altLang="en-US" sz="1100" b="1" dirty="0">
              <a:solidFill>
                <a:schemeClr val="tx1"/>
              </a:solidFill>
            </a:endParaRPr>
          </a:p>
        </p:txBody>
      </p:sp>
      <p:sp>
        <p:nvSpPr>
          <p:cNvPr id="16" name="正方形/長方形 15"/>
          <p:cNvSpPr/>
          <p:nvPr/>
        </p:nvSpPr>
        <p:spPr>
          <a:xfrm>
            <a:off x="4123928" y="5974363"/>
            <a:ext cx="5040600" cy="576064"/>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rPr>
              <a:t> １点滴の管理</a:t>
            </a:r>
            <a:r>
              <a:rPr kumimoji="1" lang="en-US" altLang="ja-JP" sz="1100" b="1" dirty="0">
                <a:solidFill>
                  <a:schemeClr val="tx1"/>
                </a:solidFill>
              </a:rPr>
              <a:t>, </a:t>
            </a:r>
            <a:r>
              <a:rPr lang="ja-JP" altLang="en-US" sz="1100" b="1" dirty="0">
                <a:solidFill>
                  <a:schemeClr val="tx1"/>
                </a:solidFill>
              </a:rPr>
              <a:t>２中心静脈栄養</a:t>
            </a:r>
            <a:r>
              <a:rPr lang="en-US" altLang="ja-JP" sz="1100" b="1" dirty="0">
                <a:solidFill>
                  <a:schemeClr val="tx1"/>
                </a:solidFill>
              </a:rPr>
              <a:t>,</a:t>
            </a:r>
            <a:r>
              <a:rPr lang="ja-JP" altLang="en-US" sz="1100" b="1" dirty="0">
                <a:solidFill>
                  <a:schemeClr val="tx1"/>
                </a:solidFill>
              </a:rPr>
              <a:t>３透析</a:t>
            </a:r>
            <a:r>
              <a:rPr lang="en-US" altLang="ja-JP" sz="1100" b="1" dirty="0">
                <a:solidFill>
                  <a:schemeClr val="tx1"/>
                </a:solidFill>
              </a:rPr>
              <a:t>,</a:t>
            </a:r>
            <a:r>
              <a:rPr kumimoji="1" lang="ja-JP" altLang="en-US" sz="1100" b="1" dirty="0">
                <a:solidFill>
                  <a:schemeClr val="tx1"/>
                </a:solidFill>
              </a:rPr>
              <a:t>４ストーマの処置</a:t>
            </a:r>
            <a:r>
              <a:rPr kumimoji="1" lang="en-US" altLang="ja-JP" sz="1100" b="1" dirty="0">
                <a:solidFill>
                  <a:schemeClr val="tx1"/>
                </a:solidFill>
              </a:rPr>
              <a:t>,</a:t>
            </a:r>
            <a:r>
              <a:rPr lang="ja-JP" altLang="en-US" sz="1100" b="1" dirty="0">
                <a:solidFill>
                  <a:schemeClr val="tx1"/>
                </a:solidFill>
              </a:rPr>
              <a:t>５酸素療法</a:t>
            </a:r>
            <a:r>
              <a:rPr lang="en-US" altLang="ja-JP" sz="1100" b="1" dirty="0">
                <a:solidFill>
                  <a:schemeClr val="tx1"/>
                </a:solidFill>
              </a:rPr>
              <a:t>,</a:t>
            </a:r>
          </a:p>
          <a:p>
            <a:r>
              <a:rPr kumimoji="1" lang="ja-JP" altLang="en-US" sz="1100" b="1" dirty="0">
                <a:solidFill>
                  <a:schemeClr val="tx1"/>
                </a:solidFill>
              </a:rPr>
              <a:t>６ レスピレーター</a:t>
            </a:r>
            <a:r>
              <a:rPr kumimoji="1" lang="en-US" altLang="ja-JP" sz="1100" b="1" dirty="0">
                <a:solidFill>
                  <a:schemeClr val="tx1"/>
                </a:solidFill>
              </a:rPr>
              <a:t>,</a:t>
            </a:r>
            <a:r>
              <a:rPr lang="ja-JP" altLang="en-US" sz="1100" b="1" dirty="0">
                <a:solidFill>
                  <a:schemeClr val="tx1"/>
                </a:solidFill>
              </a:rPr>
              <a:t>７気管切開の処置</a:t>
            </a:r>
            <a:r>
              <a:rPr lang="en-US" altLang="ja-JP" sz="1100" b="1" dirty="0">
                <a:solidFill>
                  <a:schemeClr val="tx1"/>
                </a:solidFill>
              </a:rPr>
              <a:t>,</a:t>
            </a:r>
            <a:r>
              <a:rPr kumimoji="1" lang="ja-JP" altLang="en-US" sz="1100" b="1" dirty="0">
                <a:solidFill>
                  <a:schemeClr val="tx1"/>
                </a:solidFill>
              </a:rPr>
              <a:t>８疼痛の看護</a:t>
            </a:r>
            <a:r>
              <a:rPr kumimoji="1" lang="en-US" altLang="ja-JP" sz="1100" b="1" dirty="0">
                <a:solidFill>
                  <a:schemeClr val="tx1"/>
                </a:solidFill>
              </a:rPr>
              <a:t>,</a:t>
            </a:r>
            <a:r>
              <a:rPr lang="ja-JP" altLang="en-US" sz="1100" b="1" dirty="0">
                <a:solidFill>
                  <a:schemeClr val="tx1"/>
                </a:solidFill>
              </a:rPr>
              <a:t>９経管栄養</a:t>
            </a:r>
            <a:r>
              <a:rPr lang="en-US" altLang="ja-JP" sz="1100" b="1" dirty="0">
                <a:solidFill>
                  <a:schemeClr val="tx1"/>
                </a:solidFill>
              </a:rPr>
              <a:t>,</a:t>
            </a:r>
            <a:r>
              <a:rPr kumimoji="1" lang="ja-JP" altLang="en-US" sz="1100" b="1" dirty="0">
                <a:solidFill>
                  <a:schemeClr val="tx1"/>
                </a:solidFill>
              </a:rPr>
              <a:t>１０モニター測定</a:t>
            </a:r>
            <a:r>
              <a:rPr kumimoji="1" lang="en-US" altLang="ja-JP" sz="1100" b="1" dirty="0">
                <a:solidFill>
                  <a:schemeClr val="tx1"/>
                </a:solidFill>
              </a:rPr>
              <a:t>,</a:t>
            </a:r>
          </a:p>
          <a:p>
            <a:r>
              <a:rPr lang="ja-JP" altLang="en-US" sz="1100" b="1" dirty="0">
                <a:solidFill>
                  <a:schemeClr val="tx1"/>
                </a:solidFill>
              </a:rPr>
              <a:t>１１</a:t>
            </a:r>
            <a:r>
              <a:rPr lang="ja-JP" altLang="en-US" sz="1100" b="1" dirty="0" err="1">
                <a:solidFill>
                  <a:schemeClr val="tx1"/>
                </a:solidFill>
              </a:rPr>
              <a:t>じょく</a:t>
            </a:r>
            <a:r>
              <a:rPr lang="ja-JP" altLang="en-US" sz="1100" b="1" dirty="0">
                <a:solidFill>
                  <a:schemeClr val="tx1"/>
                </a:solidFill>
              </a:rPr>
              <a:t>そうの処置</a:t>
            </a:r>
            <a:r>
              <a:rPr lang="en-US" altLang="ja-JP" sz="1100" b="1" dirty="0">
                <a:solidFill>
                  <a:schemeClr val="tx1"/>
                </a:solidFill>
              </a:rPr>
              <a:t>,</a:t>
            </a:r>
            <a:r>
              <a:rPr kumimoji="1" lang="ja-JP" altLang="en-US" sz="1100" b="1" dirty="0">
                <a:solidFill>
                  <a:schemeClr val="tx1"/>
                </a:solidFill>
              </a:rPr>
              <a:t>１２カテーテル</a:t>
            </a:r>
          </a:p>
        </p:txBody>
      </p:sp>
      <p:sp>
        <p:nvSpPr>
          <p:cNvPr id="4" name="スライド番号プレースホルダー 3"/>
          <p:cNvSpPr>
            <a:spLocks noGrp="1"/>
          </p:cNvSpPr>
          <p:nvPr>
            <p:ph type="sldNum" sz="quarter" idx="12"/>
          </p:nvPr>
        </p:nvSpPr>
        <p:spPr/>
        <p:txBody>
          <a:bodyPr/>
          <a:lstStyle/>
          <a:p>
            <a:fld id="{D6122B99-1C34-4BAB-B27A-C02BDBBD9BAE}" type="slidenum">
              <a:rPr kumimoji="1" lang="ja-JP" altLang="en-US" smtClean="0"/>
              <a:t>40</a:t>
            </a:fld>
            <a:endParaRPr kumimoji="1" lang="ja-JP" altLang="en-US"/>
          </a:p>
        </p:txBody>
      </p:sp>
    </p:spTree>
    <p:extLst>
      <p:ext uri="{BB962C8B-B14F-4D97-AF65-F5344CB8AC3E}">
        <p14:creationId xmlns:p14="http://schemas.microsoft.com/office/powerpoint/2010/main" val="1446432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7713" y="27647"/>
            <a:ext cx="3454666" cy="4490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認定調査員の基本原則</a:t>
            </a:r>
          </a:p>
        </p:txBody>
      </p:sp>
      <p:sp>
        <p:nvSpPr>
          <p:cNvPr id="5" name="正方形/長方形 4"/>
          <p:cNvSpPr/>
          <p:nvPr/>
        </p:nvSpPr>
        <p:spPr>
          <a:xfrm>
            <a:off x="107128" y="548680"/>
            <a:ext cx="8857360" cy="6186309"/>
          </a:xfrm>
          <a:prstGeom prst="rect">
            <a:avLst/>
          </a:prstGeom>
        </p:spPr>
        <p:txBody>
          <a:bodyPr wrap="square">
            <a:spAutoFit/>
          </a:bodyPr>
          <a:lstStyle/>
          <a:p>
            <a:r>
              <a:rPr lang="ja-JP" altLang="en-US" dirty="0"/>
              <a:t>１．認定調査及び認定調査員の基本原則 </a:t>
            </a:r>
            <a:endParaRPr lang="en-US" altLang="ja-JP" dirty="0"/>
          </a:p>
          <a:p>
            <a:endParaRPr lang="en-US" altLang="ja-JP" dirty="0"/>
          </a:p>
          <a:p>
            <a:r>
              <a:rPr lang="ja-JP" altLang="en-US" dirty="0"/>
              <a:t>○ 障害支援区分に係る認定調査については、市町村職員又は市町村から委託を受けた</a:t>
            </a:r>
            <a:endParaRPr lang="en-US" altLang="ja-JP" dirty="0"/>
          </a:p>
          <a:p>
            <a:r>
              <a:rPr lang="ja-JP" altLang="en-US" dirty="0"/>
              <a:t>　指定一般相談支 援事業者の相談支援専門員等であって、都道府県が行う障害支援区分</a:t>
            </a:r>
            <a:endParaRPr lang="en-US" altLang="ja-JP" dirty="0"/>
          </a:p>
          <a:p>
            <a:r>
              <a:rPr lang="ja-JP" altLang="en-US" dirty="0"/>
              <a:t>　認定調査員研修を修了した者（以 下「認定調査員」という。）が実施する。 </a:t>
            </a:r>
            <a:endParaRPr lang="en-US" altLang="ja-JP" dirty="0"/>
          </a:p>
          <a:p>
            <a:r>
              <a:rPr lang="ja-JP" altLang="en-US" dirty="0"/>
              <a:t>○ 認定調査の内容から、認定調査員は保健、医療、福祉に関しての専門的な知識を有し</a:t>
            </a:r>
            <a:endParaRPr lang="en-US" altLang="ja-JP" dirty="0"/>
          </a:p>
          <a:p>
            <a:r>
              <a:rPr lang="ja-JP" altLang="en-US" dirty="0"/>
              <a:t>　ている者が任命されることが望まれる。また、</a:t>
            </a:r>
            <a:r>
              <a:rPr lang="ja-JP" altLang="en-US" dirty="0">
                <a:solidFill>
                  <a:srgbClr val="0000CC"/>
                </a:solidFill>
              </a:rPr>
              <a:t>認定調査の結果が障害支援区分の最も基</a:t>
            </a:r>
            <a:endParaRPr lang="en-US" altLang="ja-JP" dirty="0">
              <a:solidFill>
                <a:srgbClr val="0000CC"/>
              </a:solidFill>
            </a:endParaRPr>
          </a:p>
          <a:p>
            <a:r>
              <a:rPr lang="ja-JP" altLang="en-US" dirty="0">
                <a:solidFill>
                  <a:srgbClr val="0000CC"/>
                </a:solidFill>
              </a:rPr>
              <a:t>　本的な資料であることから、 認定調査は全国一律の方法によって、公平公正で客観的か</a:t>
            </a:r>
            <a:endParaRPr lang="en-US" altLang="ja-JP" dirty="0">
              <a:solidFill>
                <a:srgbClr val="0000CC"/>
              </a:solidFill>
            </a:endParaRPr>
          </a:p>
          <a:p>
            <a:r>
              <a:rPr lang="ja-JP" altLang="en-US" dirty="0">
                <a:solidFill>
                  <a:srgbClr val="0000CC"/>
                </a:solidFill>
              </a:rPr>
              <a:t>　つ正確に行われる必要がある。さらに、認定調査員は、調査対象者に必要とされる支援</a:t>
            </a:r>
            <a:endParaRPr lang="en-US" altLang="ja-JP" dirty="0">
              <a:solidFill>
                <a:srgbClr val="0000CC"/>
              </a:solidFill>
            </a:endParaRPr>
          </a:p>
          <a:p>
            <a:r>
              <a:rPr lang="ja-JP" altLang="en-US" dirty="0">
                <a:solidFill>
                  <a:srgbClr val="0000CC"/>
                </a:solidFill>
              </a:rPr>
              <a:t>　の度合いを適正に評価し、必要に応じて、特記事項に調査対象者に必要とされる支援の</a:t>
            </a:r>
            <a:endParaRPr lang="en-US" altLang="ja-JP" dirty="0">
              <a:solidFill>
                <a:srgbClr val="0000CC"/>
              </a:solidFill>
            </a:endParaRPr>
          </a:p>
          <a:p>
            <a:r>
              <a:rPr lang="ja-JP" altLang="en-US" dirty="0">
                <a:solidFill>
                  <a:srgbClr val="0000CC"/>
                </a:solidFill>
              </a:rPr>
              <a:t>　度合いを理解する上で必要な情報をわかりやすく記載する必要がある。</a:t>
            </a:r>
            <a:r>
              <a:rPr lang="ja-JP" altLang="en-US" dirty="0"/>
              <a:t> </a:t>
            </a:r>
            <a:endParaRPr lang="en-US" altLang="ja-JP" dirty="0"/>
          </a:p>
          <a:p>
            <a:r>
              <a:rPr lang="ja-JP" altLang="en-US" dirty="0"/>
              <a:t>○ 認定調査は、原則１回で実施する。このため、認定調査員は、認定調査の方法や選択</a:t>
            </a:r>
            <a:endParaRPr lang="en-US" altLang="ja-JP" dirty="0"/>
          </a:p>
          <a:p>
            <a:r>
              <a:rPr lang="ja-JP" altLang="en-US" dirty="0"/>
              <a:t>　基準等を十分 理解した上で、面接技術等の向上に努めなければならない。認定調査員</a:t>
            </a:r>
            <a:endParaRPr lang="en-US" altLang="ja-JP" dirty="0"/>
          </a:p>
          <a:p>
            <a:r>
              <a:rPr lang="ja-JP" altLang="en-US" dirty="0"/>
              <a:t>　は、自ら調査した結果について、市町村審査会から要請があった場合には、再調査の実</a:t>
            </a:r>
            <a:endParaRPr lang="en-US" altLang="ja-JP" dirty="0"/>
          </a:p>
          <a:p>
            <a:r>
              <a:rPr lang="ja-JP" altLang="en-US" dirty="0"/>
              <a:t>　施や、照会に対する回答、市町村審査会への出席、審査対象者の状況等に関する意見</a:t>
            </a:r>
            <a:endParaRPr lang="en-US" altLang="ja-JP" dirty="0"/>
          </a:p>
          <a:p>
            <a:r>
              <a:rPr lang="ja-JP" altLang="en-US" dirty="0"/>
              <a:t>　等を求められることがある。 </a:t>
            </a:r>
            <a:endParaRPr lang="en-US" altLang="ja-JP" dirty="0"/>
          </a:p>
          <a:p>
            <a:r>
              <a:rPr lang="ja-JP" altLang="en-US" dirty="0"/>
              <a:t>○ 認定調査員は、過去にその職にあった者も含め、認定調査に関連して知り得た個人の</a:t>
            </a:r>
            <a:endParaRPr lang="en-US" altLang="ja-JP" dirty="0"/>
          </a:p>
          <a:p>
            <a:r>
              <a:rPr lang="ja-JP" altLang="en-US" dirty="0"/>
              <a:t>　秘密に関して 守秘義務がある。このことは、市町村から認定調査の委託を受けた認定調</a:t>
            </a:r>
            <a:endParaRPr lang="en-US" altLang="ja-JP" dirty="0"/>
          </a:p>
          <a:p>
            <a:r>
              <a:rPr lang="ja-JP" altLang="en-US" dirty="0"/>
              <a:t>　査員も同様である。これに違反した場合は、公務員に課せられる罰則が適用されることに</a:t>
            </a:r>
            <a:endParaRPr lang="en-US" altLang="ja-JP" dirty="0"/>
          </a:p>
          <a:p>
            <a:r>
              <a:rPr lang="ja-JP" altLang="en-US" dirty="0"/>
              <a:t>　なる。ここでいう「公務員に課せられ る罰則」とは、地方公務員法では、１年以下の懲役又</a:t>
            </a:r>
            <a:endParaRPr lang="en-US" altLang="ja-JP" dirty="0"/>
          </a:p>
          <a:p>
            <a:r>
              <a:rPr lang="ja-JP" altLang="en-US" dirty="0"/>
              <a:t>　は３万円以下の罰金に処すると規定されている。</a:t>
            </a:r>
            <a:endParaRPr lang="en-US" altLang="ja-JP" dirty="0"/>
          </a:p>
          <a:p>
            <a:r>
              <a:rPr lang="ja-JP" altLang="en-US" dirty="0"/>
              <a:t> （「地方公務員法」第 </a:t>
            </a:r>
            <a:r>
              <a:rPr lang="en-US" altLang="ja-JP" dirty="0"/>
              <a:t>34 </a:t>
            </a:r>
            <a:r>
              <a:rPr lang="ja-JP" altLang="en-US" dirty="0"/>
              <a:t>条第１項及び第</a:t>
            </a:r>
            <a:r>
              <a:rPr lang="en-US" altLang="ja-JP" dirty="0"/>
              <a:t>60 </a:t>
            </a:r>
            <a:r>
              <a:rPr lang="ja-JP" altLang="en-US" dirty="0"/>
              <a:t>条第２号）</a:t>
            </a:r>
          </a:p>
        </p:txBody>
      </p:sp>
      <p:cxnSp>
        <p:nvCxnSpPr>
          <p:cNvPr id="9" name="直線コネクタ 8"/>
          <p:cNvCxnSpPr/>
          <p:nvPr/>
        </p:nvCxnSpPr>
        <p:spPr>
          <a:xfrm>
            <a:off x="4644008" y="2492896"/>
            <a:ext cx="4032448"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23528" y="2780928"/>
            <a:ext cx="8352928"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59344" y="3068960"/>
            <a:ext cx="8352928"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23528" y="3356992"/>
            <a:ext cx="8352928"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59344" y="3573016"/>
            <a:ext cx="6948960"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D6122B99-1C34-4BAB-B27A-C02BDBBD9BAE}" type="slidenum">
              <a:rPr kumimoji="1" lang="ja-JP" altLang="en-US" smtClean="0"/>
              <a:t>41</a:t>
            </a:fld>
            <a:endParaRPr kumimoji="1" lang="ja-JP" altLang="en-US"/>
          </a:p>
        </p:txBody>
      </p:sp>
    </p:spTree>
    <p:extLst>
      <p:ext uri="{BB962C8B-B14F-4D97-AF65-F5344CB8AC3E}">
        <p14:creationId xmlns:p14="http://schemas.microsoft.com/office/powerpoint/2010/main" val="1475295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7713" y="27647"/>
            <a:ext cx="3454666" cy="4490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審査会委員の立場から</a:t>
            </a:r>
          </a:p>
        </p:txBody>
      </p:sp>
      <p:sp>
        <p:nvSpPr>
          <p:cNvPr id="3" name="横巻き 2"/>
          <p:cNvSpPr/>
          <p:nvPr/>
        </p:nvSpPr>
        <p:spPr>
          <a:xfrm>
            <a:off x="251520" y="496870"/>
            <a:ext cx="7992888" cy="1203937"/>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rgbClr val="0000CC"/>
                </a:solidFill>
              </a:rPr>
              <a:t>特記事項に記載している内容が、二次判定で採用される。</a:t>
            </a:r>
            <a:endParaRPr kumimoji="1" lang="ja-JP" altLang="en-US" sz="2000" dirty="0">
              <a:solidFill>
                <a:srgbClr val="0000CC"/>
              </a:solidFill>
            </a:endParaRPr>
          </a:p>
        </p:txBody>
      </p:sp>
      <p:sp>
        <p:nvSpPr>
          <p:cNvPr id="4" name="横巻き 3"/>
          <p:cNvSpPr/>
          <p:nvPr/>
        </p:nvSpPr>
        <p:spPr>
          <a:xfrm>
            <a:off x="234354" y="1700808"/>
            <a:ext cx="8010053" cy="1483326"/>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rgbClr val="0000CC"/>
                </a:solidFill>
              </a:rPr>
              <a:t>特記事項に記載している内容から審査対象者をイメージする。</a:t>
            </a:r>
            <a:endParaRPr lang="en-US" altLang="ja-JP" sz="2000" dirty="0">
              <a:solidFill>
                <a:srgbClr val="0000CC"/>
              </a:solidFill>
            </a:endParaRPr>
          </a:p>
          <a:p>
            <a:endParaRPr kumimoji="1" lang="en-US" altLang="ja-JP" sz="2000" dirty="0">
              <a:solidFill>
                <a:srgbClr val="0000CC"/>
              </a:solidFill>
            </a:endParaRPr>
          </a:p>
          <a:p>
            <a:endParaRPr kumimoji="1" lang="ja-JP" altLang="en-US" dirty="0">
              <a:solidFill>
                <a:srgbClr val="0000CC"/>
              </a:solidFill>
            </a:endParaRPr>
          </a:p>
        </p:txBody>
      </p:sp>
      <p:sp>
        <p:nvSpPr>
          <p:cNvPr id="5" name="正方形/長方形 4"/>
          <p:cNvSpPr/>
          <p:nvPr/>
        </p:nvSpPr>
        <p:spPr>
          <a:xfrm>
            <a:off x="1060800" y="2778969"/>
            <a:ext cx="6408712" cy="4490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第三者が見てわかりやすい内容になっているのだろうか</a:t>
            </a:r>
          </a:p>
        </p:txBody>
      </p:sp>
      <p:sp>
        <p:nvSpPr>
          <p:cNvPr id="6" name="横巻き 5"/>
          <p:cNvSpPr/>
          <p:nvPr/>
        </p:nvSpPr>
        <p:spPr>
          <a:xfrm>
            <a:off x="251520" y="3573016"/>
            <a:ext cx="7992888" cy="144016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rgbClr val="0000CC"/>
                </a:solidFill>
              </a:rPr>
              <a:t>特記事項を記入する際は、認定調査項目と特記事項の内容が矛盾しないように。</a:t>
            </a:r>
            <a:endParaRPr kumimoji="1" lang="ja-JP" altLang="en-US" sz="2000" dirty="0">
              <a:solidFill>
                <a:srgbClr val="0000CC"/>
              </a:solidFill>
            </a:endParaRPr>
          </a:p>
        </p:txBody>
      </p:sp>
      <p:sp>
        <p:nvSpPr>
          <p:cNvPr id="7" name="スライド番号プレースホルダー 6"/>
          <p:cNvSpPr>
            <a:spLocks noGrp="1"/>
          </p:cNvSpPr>
          <p:nvPr>
            <p:ph type="sldNum" sz="quarter" idx="12"/>
          </p:nvPr>
        </p:nvSpPr>
        <p:spPr/>
        <p:txBody>
          <a:bodyPr/>
          <a:lstStyle/>
          <a:p>
            <a:fld id="{D6122B99-1C34-4BAB-B27A-C02BDBBD9BAE}" type="slidenum">
              <a:rPr kumimoji="1" lang="ja-JP" altLang="en-US" smtClean="0"/>
              <a:t>42</a:t>
            </a:fld>
            <a:endParaRPr kumimoji="1" lang="ja-JP" altLang="en-US"/>
          </a:p>
        </p:txBody>
      </p:sp>
      <p:sp>
        <p:nvSpPr>
          <p:cNvPr id="8" name="円/楕円 15">
            <a:extLst>
              <a:ext uri="{FF2B5EF4-FFF2-40B4-BE49-F238E27FC236}">
                <a16:creationId xmlns:a16="http://schemas.microsoft.com/office/drawing/2014/main" id="{15010746-C241-7A46-FE8A-961DBFB57BA9}"/>
              </a:ext>
            </a:extLst>
          </p:cNvPr>
          <p:cNvSpPr/>
          <p:nvPr/>
        </p:nvSpPr>
        <p:spPr>
          <a:xfrm>
            <a:off x="234352" y="1656948"/>
            <a:ext cx="8452448" cy="979964"/>
          </a:xfrm>
          <a:prstGeom prst="ellipse">
            <a:avLst/>
          </a:prstGeom>
          <a:solidFill>
            <a:schemeClr val="accent1">
              <a:alpha val="0"/>
            </a:schemeClr>
          </a:solid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円/楕円 15">
            <a:extLst>
              <a:ext uri="{FF2B5EF4-FFF2-40B4-BE49-F238E27FC236}">
                <a16:creationId xmlns:a16="http://schemas.microsoft.com/office/drawing/2014/main" id="{3CC246F6-DFCA-32D9-9B17-E84EB7C8E2A2}"/>
              </a:ext>
            </a:extLst>
          </p:cNvPr>
          <p:cNvSpPr/>
          <p:nvPr/>
        </p:nvSpPr>
        <p:spPr>
          <a:xfrm>
            <a:off x="92158" y="622637"/>
            <a:ext cx="8452448" cy="979964"/>
          </a:xfrm>
          <a:prstGeom prst="ellipse">
            <a:avLst/>
          </a:prstGeom>
          <a:solidFill>
            <a:schemeClr val="accent1">
              <a:alpha val="0"/>
            </a:schemeClr>
          </a:solid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円/楕円 15">
            <a:extLst>
              <a:ext uri="{FF2B5EF4-FFF2-40B4-BE49-F238E27FC236}">
                <a16:creationId xmlns:a16="http://schemas.microsoft.com/office/drawing/2014/main" id="{6DE4ACD9-8478-89DF-94EA-8DBB24AF8044}"/>
              </a:ext>
            </a:extLst>
          </p:cNvPr>
          <p:cNvSpPr/>
          <p:nvPr/>
        </p:nvSpPr>
        <p:spPr>
          <a:xfrm>
            <a:off x="77713" y="3471436"/>
            <a:ext cx="8742759" cy="1483326"/>
          </a:xfrm>
          <a:prstGeom prst="ellipse">
            <a:avLst/>
          </a:prstGeom>
          <a:solidFill>
            <a:schemeClr val="accent1">
              <a:alpha val="0"/>
            </a:schemeClr>
          </a:solid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吹き出し: 角を丸めた四角形 10">
            <a:extLst>
              <a:ext uri="{FF2B5EF4-FFF2-40B4-BE49-F238E27FC236}">
                <a16:creationId xmlns:a16="http://schemas.microsoft.com/office/drawing/2014/main" id="{81FADEB0-C527-D131-12D9-3690D848B31D}"/>
              </a:ext>
            </a:extLst>
          </p:cNvPr>
          <p:cNvSpPr/>
          <p:nvPr/>
        </p:nvSpPr>
        <p:spPr>
          <a:xfrm>
            <a:off x="5321175" y="5044562"/>
            <a:ext cx="2880320" cy="1048733"/>
          </a:xfrm>
          <a:prstGeom prst="wedgeRoundRectCallout">
            <a:avLst>
              <a:gd name="adj1" fmla="val 21387"/>
              <a:gd name="adj2" fmla="val -48773"/>
              <a:gd name="adj3" fmla="val 16667"/>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ja-JP" altLang="en-US" dirty="0"/>
              <a:t>調査のマニュアル</a:t>
            </a:r>
            <a:endParaRPr kumimoji="1" lang="en-US" altLang="ja-JP" dirty="0"/>
          </a:p>
          <a:p>
            <a:r>
              <a:rPr lang="ja-JP" altLang="en-US" dirty="0"/>
              <a:t>他の調査員と情報交換</a:t>
            </a:r>
            <a:endParaRPr kumimoji="1" lang="ja-JP" altLang="en-US" dirty="0"/>
          </a:p>
        </p:txBody>
      </p:sp>
    </p:spTree>
    <p:extLst>
      <p:ext uri="{BB962C8B-B14F-4D97-AF65-F5344CB8AC3E}">
        <p14:creationId xmlns:p14="http://schemas.microsoft.com/office/powerpoint/2010/main" val="2856676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4140" y="30731"/>
            <a:ext cx="3466387" cy="373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調査員マニュアルから</a:t>
            </a:r>
          </a:p>
        </p:txBody>
      </p:sp>
      <p:sp>
        <p:nvSpPr>
          <p:cNvPr id="3" name="正方形/長方形 2"/>
          <p:cNvSpPr/>
          <p:nvPr/>
        </p:nvSpPr>
        <p:spPr>
          <a:xfrm>
            <a:off x="98047" y="404664"/>
            <a:ext cx="8809241"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「できたりできなかったりする場合」や「障害の状態や難病等の症状に変化がある場合」は、</a:t>
            </a:r>
            <a:r>
              <a:rPr lang="ja-JP" altLang="en-US" sz="1600" b="1" dirty="0">
                <a:solidFill>
                  <a:schemeClr val="tx1"/>
                </a:solidFill>
              </a:rPr>
              <a:t>その頻度や支援の詳細な状況を</a:t>
            </a:r>
            <a:r>
              <a:rPr lang="ja-JP" altLang="en-US" sz="1600" b="1" dirty="0">
                <a:solidFill>
                  <a:srgbClr val="0000CC"/>
                </a:solidFill>
              </a:rPr>
              <a:t>「特記事項」に記載する。</a:t>
            </a:r>
            <a:endParaRPr kumimoji="1" lang="ja-JP" altLang="en-US" sz="1600" b="1" dirty="0">
              <a:solidFill>
                <a:srgbClr val="0000CC"/>
              </a:solidFill>
            </a:endParaRPr>
          </a:p>
        </p:txBody>
      </p:sp>
      <p:sp>
        <p:nvSpPr>
          <p:cNvPr id="4" name="正方形/長方形 3"/>
          <p:cNvSpPr/>
          <p:nvPr/>
        </p:nvSpPr>
        <p:spPr>
          <a:xfrm>
            <a:off x="98047" y="908720"/>
            <a:ext cx="8809241"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じょくそうの程度や範囲、原因、経過や予後等について、特記すべき事項がある場合は、</a:t>
            </a:r>
            <a:endParaRPr kumimoji="1" lang="en-US" altLang="ja-JP" sz="1600" b="1" dirty="0">
              <a:solidFill>
                <a:schemeClr val="tx1"/>
              </a:solidFill>
            </a:endParaRPr>
          </a:p>
          <a:p>
            <a:r>
              <a:rPr kumimoji="1" lang="ja-JP" altLang="en-US" sz="1600" b="1" dirty="0">
                <a:solidFill>
                  <a:schemeClr val="tx1"/>
                </a:solidFill>
              </a:rPr>
              <a:t>その</a:t>
            </a:r>
            <a:r>
              <a:rPr lang="ja-JP" altLang="en-US" sz="1600" b="1" dirty="0">
                <a:solidFill>
                  <a:schemeClr val="tx1"/>
                </a:solidFill>
              </a:rPr>
              <a:t>詳細を</a:t>
            </a:r>
            <a:r>
              <a:rPr lang="ja-JP" altLang="en-US" sz="1600" b="1" dirty="0">
                <a:solidFill>
                  <a:srgbClr val="0000CC"/>
                </a:solidFill>
              </a:rPr>
              <a:t>「特記事項」に記載する。</a:t>
            </a:r>
            <a:endParaRPr kumimoji="1" lang="ja-JP" altLang="en-US" sz="1600" b="1" dirty="0">
              <a:solidFill>
                <a:srgbClr val="0000CC"/>
              </a:solidFill>
            </a:endParaRPr>
          </a:p>
        </p:txBody>
      </p:sp>
      <p:sp>
        <p:nvSpPr>
          <p:cNvPr id="5" name="正方形/長方形 4"/>
          <p:cNvSpPr/>
          <p:nvPr/>
        </p:nvSpPr>
        <p:spPr>
          <a:xfrm>
            <a:off x="98047" y="1484785"/>
            <a:ext cx="8809242"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普段過ごしている環境ではなく、「自宅・単身」を想定して判断する。</a:t>
            </a:r>
            <a:endParaRPr kumimoji="1" lang="en-US" altLang="ja-JP" sz="1600" b="1" dirty="0">
              <a:solidFill>
                <a:schemeClr val="tx1"/>
              </a:solidFill>
            </a:endParaRPr>
          </a:p>
          <a:p>
            <a:r>
              <a:rPr kumimoji="1" lang="ja-JP" altLang="en-US" sz="1600" b="1" dirty="0">
                <a:solidFill>
                  <a:schemeClr val="tx1"/>
                </a:solidFill>
              </a:rPr>
              <a:t>なお、日ごろ行なっていない場合は、調査項目に関する行為を行うために必要な運動機能や判断力の有無、行為を認識しているか等を踏まえ、最も近いと思われる選択肢を選び。その理由を</a:t>
            </a:r>
            <a:r>
              <a:rPr lang="ja-JP" altLang="en-US" sz="1600" b="1" dirty="0">
                <a:solidFill>
                  <a:srgbClr val="0000CC"/>
                </a:solidFill>
              </a:rPr>
              <a:t>「特記事項」に記載する。</a:t>
            </a:r>
            <a:endParaRPr kumimoji="1" lang="ja-JP" altLang="en-US" sz="1600" b="1" dirty="0">
              <a:solidFill>
                <a:srgbClr val="0000CC"/>
              </a:solidFill>
            </a:endParaRPr>
          </a:p>
        </p:txBody>
      </p:sp>
      <p:sp>
        <p:nvSpPr>
          <p:cNvPr id="6" name="正方形/長方形 5"/>
          <p:cNvSpPr/>
          <p:nvPr/>
        </p:nvSpPr>
        <p:spPr>
          <a:xfrm>
            <a:off x="98047" y="2564905"/>
            <a:ext cx="8809242" cy="4320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夜盲や視力以外の視覚障害（視野欠損、視野狭窄、複眼等）については、</a:t>
            </a:r>
            <a:r>
              <a:rPr lang="ja-JP" altLang="en-US" sz="1600" b="1" dirty="0">
                <a:solidFill>
                  <a:srgbClr val="0000CC"/>
                </a:solidFill>
              </a:rPr>
              <a:t>「特記事項」に記載する。</a:t>
            </a:r>
            <a:endParaRPr kumimoji="1" lang="ja-JP" altLang="en-US" sz="1600" b="1" dirty="0">
              <a:solidFill>
                <a:srgbClr val="0000CC"/>
              </a:solidFill>
            </a:endParaRPr>
          </a:p>
        </p:txBody>
      </p:sp>
      <p:sp>
        <p:nvSpPr>
          <p:cNvPr id="7" name="正方形/長方形 6"/>
          <p:cNvSpPr/>
          <p:nvPr/>
        </p:nvSpPr>
        <p:spPr>
          <a:xfrm>
            <a:off x="98047" y="2996952"/>
            <a:ext cx="8809242"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感覚過敏・感覚鈍麻を実際に確認することは難しいため、家族や支援者から、具体的な状態やそれに対する対応等を聞き取りして、その詳細を</a:t>
            </a:r>
            <a:r>
              <a:rPr lang="ja-JP" altLang="en-US" sz="1600" b="1" dirty="0">
                <a:solidFill>
                  <a:srgbClr val="0000CC"/>
                </a:solidFill>
              </a:rPr>
              <a:t>「特記事項」に記載する。</a:t>
            </a:r>
            <a:endParaRPr kumimoji="1" lang="ja-JP" altLang="en-US" sz="1600" b="1" dirty="0">
              <a:solidFill>
                <a:srgbClr val="0000CC"/>
              </a:solidFill>
            </a:endParaRPr>
          </a:p>
        </p:txBody>
      </p:sp>
      <p:sp>
        <p:nvSpPr>
          <p:cNvPr id="8" name="正方形/長方形 7"/>
          <p:cNvSpPr/>
          <p:nvPr/>
        </p:nvSpPr>
        <p:spPr>
          <a:xfrm>
            <a:off x="98047" y="3573017"/>
            <a:ext cx="8809242" cy="10801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障害の状態や難病等の症状に変化がある場合」や「視覚障害や盲重複障害、聴覚障害やろう重複障害により意思決定のためには情報提供等の支援を必要とする場合」、「知的障害、精神障害や発達障害により調査項目に関する意思決定が困難な場合」は、過去１年程度の「支援が必要な状態にある１か月間」に基づき判断しその詳細を</a:t>
            </a:r>
            <a:r>
              <a:rPr lang="ja-JP" altLang="en-US" sz="1600" b="1" dirty="0">
                <a:solidFill>
                  <a:srgbClr val="0000CC"/>
                </a:solidFill>
              </a:rPr>
              <a:t>「特記事項」に記載する。</a:t>
            </a:r>
            <a:endParaRPr kumimoji="1" lang="ja-JP" altLang="en-US" sz="1600" b="1" dirty="0">
              <a:solidFill>
                <a:srgbClr val="0000CC"/>
              </a:solidFill>
            </a:endParaRPr>
          </a:p>
        </p:txBody>
      </p:sp>
      <p:sp>
        <p:nvSpPr>
          <p:cNvPr id="9" name="正方形/長方形 8"/>
          <p:cNvSpPr/>
          <p:nvPr/>
        </p:nvSpPr>
        <p:spPr>
          <a:xfrm>
            <a:off x="98047" y="4653136"/>
            <a:ext cx="8809241"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各項目（４</a:t>
            </a:r>
            <a:r>
              <a:rPr lang="en-US" altLang="ja-JP" sz="1600" b="1" dirty="0">
                <a:solidFill>
                  <a:schemeClr val="tx1"/>
                </a:solidFill>
              </a:rPr>
              <a:t>‐1</a:t>
            </a:r>
            <a:r>
              <a:rPr lang="ja-JP" altLang="en-US" sz="1600" b="1" dirty="0">
                <a:solidFill>
                  <a:schemeClr val="tx1"/>
                </a:solidFill>
              </a:rPr>
              <a:t>～</a:t>
            </a:r>
            <a:r>
              <a:rPr lang="en-US" altLang="ja-JP" sz="1600" b="1" dirty="0">
                <a:solidFill>
                  <a:schemeClr val="tx1"/>
                </a:solidFill>
              </a:rPr>
              <a:t>34</a:t>
            </a:r>
            <a:r>
              <a:rPr lang="ja-JP" altLang="en-US" sz="1600" b="1" dirty="0">
                <a:solidFill>
                  <a:schemeClr val="tx1"/>
                </a:solidFill>
              </a:rPr>
              <a:t>）の記載内容は例示であるため、同様の状態にあると考えられる場合は、該当する選択肢を選び、その頻度や程度、支援の詳細な状況を</a:t>
            </a:r>
            <a:r>
              <a:rPr lang="ja-JP" altLang="en-US" sz="1600" b="1" dirty="0">
                <a:solidFill>
                  <a:srgbClr val="0000CC"/>
                </a:solidFill>
              </a:rPr>
              <a:t>「特記事項」に記載する。</a:t>
            </a:r>
            <a:endParaRPr kumimoji="1" lang="ja-JP" altLang="en-US" sz="1600" b="1" dirty="0">
              <a:solidFill>
                <a:srgbClr val="0000CC"/>
              </a:solidFill>
            </a:endParaRPr>
          </a:p>
        </p:txBody>
      </p:sp>
      <p:sp>
        <p:nvSpPr>
          <p:cNvPr id="10" name="正方形/長方形 9"/>
          <p:cNvSpPr/>
          <p:nvPr/>
        </p:nvSpPr>
        <p:spPr>
          <a:xfrm>
            <a:off x="94140" y="5229200"/>
            <a:ext cx="8817056"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rPr>
              <a:t>14</a:t>
            </a:r>
            <a:r>
              <a:rPr lang="ja-JP" altLang="en-US" sz="1600" b="1" dirty="0">
                <a:solidFill>
                  <a:schemeClr val="tx1"/>
                </a:solidFill>
              </a:rPr>
              <a:t>日以前に受けた医療行為や選択肢以外の医療行為等であっても、現在の支援に影響を及ぼすと考えられる行為については、</a:t>
            </a:r>
            <a:r>
              <a:rPr lang="ja-JP" altLang="en-US" sz="1600" b="1" dirty="0">
                <a:solidFill>
                  <a:srgbClr val="0000CC"/>
                </a:solidFill>
              </a:rPr>
              <a:t>「特記事項」に記載する。</a:t>
            </a:r>
            <a:endParaRPr kumimoji="1" lang="ja-JP" altLang="en-US" sz="1600" b="1" dirty="0">
              <a:solidFill>
                <a:srgbClr val="0000CC"/>
              </a:solidFill>
            </a:endParaRPr>
          </a:p>
        </p:txBody>
      </p:sp>
      <p:sp>
        <p:nvSpPr>
          <p:cNvPr id="11" name="スライド番号プレースホルダー 10"/>
          <p:cNvSpPr>
            <a:spLocks noGrp="1"/>
          </p:cNvSpPr>
          <p:nvPr>
            <p:ph type="sldNum" sz="quarter" idx="12"/>
          </p:nvPr>
        </p:nvSpPr>
        <p:spPr/>
        <p:txBody>
          <a:bodyPr/>
          <a:lstStyle/>
          <a:p>
            <a:fld id="{D6122B99-1C34-4BAB-B27A-C02BDBBD9BAE}" type="slidenum">
              <a:rPr kumimoji="1" lang="ja-JP" altLang="en-US" smtClean="0"/>
              <a:t>43</a:t>
            </a:fld>
            <a:endParaRPr kumimoji="1" lang="ja-JP" altLang="en-US"/>
          </a:p>
        </p:txBody>
      </p:sp>
    </p:spTree>
    <p:extLst>
      <p:ext uri="{BB962C8B-B14F-4D97-AF65-F5344CB8AC3E}">
        <p14:creationId xmlns:p14="http://schemas.microsoft.com/office/powerpoint/2010/main" val="738907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7712" y="27647"/>
            <a:ext cx="8958783" cy="4490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審査会委員が、対象者をイメージできるように記載する</a:t>
            </a:r>
          </a:p>
        </p:txBody>
      </p:sp>
      <p:sp>
        <p:nvSpPr>
          <p:cNvPr id="3" name="正方形/長方形 2"/>
          <p:cNvSpPr/>
          <p:nvPr/>
        </p:nvSpPr>
        <p:spPr>
          <a:xfrm>
            <a:off x="77887" y="555576"/>
            <a:ext cx="3990056" cy="5588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１．移動や動作等に関連する項目（１２項目）</a:t>
            </a:r>
          </a:p>
        </p:txBody>
      </p:sp>
      <p:sp>
        <p:nvSpPr>
          <p:cNvPr id="4" name="正方形/長方形 3"/>
          <p:cNvSpPr/>
          <p:nvPr/>
        </p:nvSpPr>
        <p:spPr>
          <a:xfrm>
            <a:off x="77712" y="1380755"/>
            <a:ext cx="3990056" cy="5588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２</a:t>
            </a:r>
            <a:r>
              <a:rPr kumimoji="1" lang="ja-JP" altLang="en-US" sz="1600" b="1" dirty="0">
                <a:solidFill>
                  <a:schemeClr val="tx1"/>
                </a:solidFill>
              </a:rPr>
              <a:t>．身の回りの世話や日常生活等に関連す</a:t>
            </a:r>
            <a:endParaRPr kumimoji="1" lang="en-US" altLang="ja-JP" sz="1600" b="1" dirty="0">
              <a:solidFill>
                <a:schemeClr val="tx1"/>
              </a:solidFill>
            </a:endParaRPr>
          </a:p>
          <a:p>
            <a:r>
              <a:rPr lang="ja-JP" altLang="en-US" sz="1600" b="1" dirty="0">
                <a:solidFill>
                  <a:schemeClr val="tx1"/>
                </a:solidFill>
              </a:rPr>
              <a:t>　　</a:t>
            </a:r>
            <a:r>
              <a:rPr kumimoji="1" lang="ja-JP" altLang="en-US" sz="1600" b="1" dirty="0">
                <a:solidFill>
                  <a:schemeClr val="tx1"/>
                </a:solidFill>
              </a:rPr>
              <a:t>る項目　　　　　　　　　　　　　　　（１６項目）</a:t>
            </a:r>
          </a:p>
        </p:txBody>
      </p:sp>
      <p:sp>
        <p:nvSpPr>
          <p:cNvPr id="5" name="正方形/長方形 4"/>
          <p:cNvSpPr/>
          <p:nvPr/>
        </p:nvSpPr>
        <p:spPr>
          <a:xfrm>
            <a:off x="77712" y="2029306"/>
            <a:ext cx="3990056" cy="5588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３</a:t>
            </a:r>
            <a:r>
              <a:rPr kumimoji="1" lang="ja-JP" altLang="en-US" sz="1600" b="1" dirty="0">
                <a:solidFill>
                  <a:schemeClr val="tx1"/>
                </a:solidFill>
              </a:rPr>
              <a:t>．意思疎通等に関連する項目　 （　６項目）</a:t>
            </a:r>
          </a:p>
        </p:txBody>
      </p:sp>
      <p:sp>
        <p:nvSpPr>
          <p:cNvPr id="6" name="正方形/長方形 5"/>
          <p:cNvSpPr/>
          <p:nvPr/>
        </p:nvSpPr>
        <p:spPr>
          <a:xfrm>
            <a:off x="77887" y="2663354"/>
            <a:ext cx="3990056" cy="5588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４</a:t>
            </a:r>
            <a:r>
              <a:rPr kumimoji="1" lang="ja-JP" altLang="en-US" sz="1600" b="1" dirty="0">
                <a:solidFill>
                  <a:schemeClr val="tx1"/>
                </a:solidFill>
              </a:rPr>
              <a:t>．行動障害に関連する項目　　　（３４項目）</a:t>
            </a:r>
          </a:p>
        </p:txBody>
      </p:sp>
      <p:sp>
        <p:nvSpPr>
          <p:cNvPr id="7" name="正方形/長方形 6"/>
          <p:cNvSpPr/>
          <p:nvPr/>
        </p:nvSpPr>
        <p:spPr>
          <a:xfrm>
            <a:off x="86877" y="3301269"/>
            <a:ext cx="3981066" cy="5588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５</a:t>
            </a:r>
            <a:r>
              <a:rPr kumimoji="1" lang="ja-JP" altLang="en-US" sz="1600" b="1" dirty="0">
                <a:solidFill>
                  <a:schemeClr val="tx1"/>
                </a:solidFill>
              </a:rPr>
              <a:t>．特別な医療に関連する項目</a:t>
            </a:r>
            <a:r>
              <a:rPr lang="ja-JP" altLang="en-US" sz="1600" b="1" dirty="0">
                <a:solidFill>
                  <a:schemeClr val="tx1"/>
                </a:solidFill>
              </a:rPr>
              <a:t>　 </a:t>
            </a:r>
            <a:r>
              <a:rPr kumimoji="1" lang="ja-JP" altLang="en-US" sz="1600" b="1" dirty="0">
                <a:solidFill>
                  <a:schemeClr val="tx1"/>
                </a:solidFill>
              </a:rPr>
              <a:t>（１２項目）</a:t>
            </a:r>
          </a:p>
        </p:txBody>
      </p:sp>
      <p:sp>
        <p:nvSpPr>
          <p:cNvPr id="8" name="正方形/長方形 7"/>
          <p:cNvSpPr/>
          <p:nvPr/>
        </p:nvSpPr>
        <p:spPr>
          <a:xfrm>
            <a:off x="4211960" y="580698"/>
            <a:ext cx="4819811" cy="63887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対象者は支援が必要がどうか</a:t>
            </a:r>
            <a:endParaRPr kumimoji="1" lang="en-US" altLang="ja-JP" dirty="0">
              <a:solidFill>
                <a:schemeClr val="tx1"/>
              </a:solidFill>
            </a:endParaRPr>
          </a:p>
          <a:p>
            <a:r>
              <a:rPr lang="ja-JP" altLang="en-US" dirty="0">
                <a:solidFill>
                  <a:schemeClr val="tx1"/>
                </a:solidFill>
              </a:rPr>
              <a:t>支援が必要であればどのようなことが</a:t>
            </a:r>
            <a:endParaRPr kumimoji="1" lang="ja-JP" altLang="en-US" dirty="0">
              <a:solidFill>
                <a:schemeClr val="tx1"/>
              </a:solidFill>
            </a:endParaRPr>
          </a:p>
        </p:txBody>
      </p:sp>
      <p:sp>
        <p:nvSpPr>
          <p:cNvPr id="9" name="正方形/長方形 8"/>
          <p:cNvSpPr/>
          <p:nvPr/>
        </p:nvSpPr>
        <p:spPr>
          <a:xfrm>
            <a:off x="4211961" y="1340767"/>
            <a:ext cx="4819810" cy="63887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対象者は支援が必要がどうか</a:t>
            </a:r>
            <a:endParaRPr kumimoji="1" lang="en-US" altLang="ja-JP" dirty="0">
              <a:solidFill>
                <a:schemeClr val="tx1"/>
              </a:solidFill>
            </a:endParaRPr>
          </a:p>
          <a:p>
            <a:r>
              <a:rPr kumimoji="1" lang="ja-JP" altLang="en-US" dirty="0">
                <a:solidFill>
                  <a:schemeClr val="tx1"/>
                </a:solidFill>
              </a:rPr>
              <a:t>一連の行為はどうであるか</a:t>
            </a:r>
          </a:p>
        </p:txBody>
      </p:sp>
      <p:sp>
        <p:nvSpPr>
          <p:cNvPr id="10" name="正方形/長方形 9"/>
          <p:cNvSpPr/>
          <p:nvPr/>
        </p:nvSpPr>
        <p:spPr>
          <a:xfrm>
            <a:off x="4211962" y="2061460"/>
            <a:ext cx="4824534" cy="5267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視・聴・コミュニケーション・理解</a:t>
            </a:r>
          </a:p>
        </p:txBody>
      </p:sp>
      <p:sp>
        <p:nvSpPr>
          <p:cNvPr id="11" name="正方形/長方形 10"/>
          <p:cNvSpPr/>
          <p:nvPr/>
        </p:nvSpPr>
        <p:spPr>
          <a:xfrm>
            <a:off x="4211962" y="2708720"/>
            <a:ext cx="4824533" cy="5505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頻度</a:t>
            </a:r>
            <a:endParaRPr kumimoji="1" lang="ja-JP" altLang="en-US" dirty="0">
              <a:solidFill>
                <a:schemeClr val="tx1"/>
              </a:solidFill>
            </a:endParaRPr>
          </a:p>
        </p:txBody>
      </p:sp>
      <p:sp>
        <p:nvSpPr>
          <p:cNvPr id="14" name="正方形/長方形 13"/>
          <p:cNvSpPr/>
          <p:nvPr/>
        </p:nvSpPr>
        <p:spPr>
          <a:xfrm>
            <a:off x="179372" y="5225685"/>
            <a:ext cx="8949618"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rPr>
              <a:t>頻度や具体木的な支援　選択肢を選んだ根拠が記載されてあると判断しやすい。</a:t>
            </a:r>
            <a:endParaRPr kumimoji="1" lang="ja-JP" altLang="en-US" sz="2000" b="1" dirty="0">
              <a:solidFill>
                <a:schemeClr val="tx1"/>
              </a:solidFill>
            </a:endParaRPr>
          </a:p>
        </p:txBody>
      </p:sp>
      <p:sp>
        <p:nvSpPr>
          <p:cNvPr id="15" name="正方形/長方形 14"/>
          <p:cNvSpPr/>
          <p:nvPr/>
        </p:nvSpPr>
        <p:spPr>
          <a:xfrm>
            <a:off x="3275856" y="4149080"/>
            <a:ext cx="4386572" cy="9374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必ず記載してください！</a:t>
            </a:r>
          </a:p>
        </p:txBody>
      </p:sp>
      <p:sp>
        <p:nvSpPr>
          <p:cNvPr id="12" name="スライド番号プレースホルダー 11"/>
          <p:cNvSpPr>
            <a:spLocks noGrp="1"/>
          </p:cNvSpPr>
          <p:nvPr>
            <p:ph type="sldNum" sz="quarter" idx="12"/>
          </p:nvPr>
        </p:nvSpPr>
        <p:spPr/>
        <p:txBody>
          <a:bodyPr/>
          <a:lstStyle/>
          <a:p>
            <a:fld id="{D6122B99-1C34-4BAB-B27A-C02BDBBD9BAE}" type="slidenum">
              <a:rPr kumimoji="1" lang="ja-JP" altLang="en-US" smtClean="0"/>
              <a:t>44</a:t>
            </a:fld>
            <a:endParaRPr kumimoji="1" lang="ja-JP" altLang="en-US"/>
          </a:p>
        </p:txBody>
      </p:sp>
    </p:spTree>
    <p:extLst>
      <p:ext uri="{BB962C8B-B14F-4D97-AF65-F5344CB8AC3E}">
        <p14:creationId xmlns:p14="http://schemas.microsoft.com/office/powerpoint/2010/main" val="2273349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生活介護事業部に配属された生活支援員の業務内容を全部教えます！">
            <a:extLst>
              <a:ext uri="{FF2B5EF4-FFF2-40B4-BE49-F238E27FC236}">
                <a16:creationId xmlns:a16="http://schemas.microsoft.com/office/drawing/2014/main" id="{ACAF5597-CC9A-146A-0716-02405BBB9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98705"/>
            <a:ext cx="7812360" cy="6146715"/>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3">
            <a:extLst>
              <a:ext uri="{FF2B5EF4-FFF2-40B4-BE49-F238E27FC236}">
                <a16:creationId xmlns:a16="http://schemas.microsoft.com/office/drawing/2014/main" id="{6C7267CC-59AF-C404-8394-0BB2A23BCA9E}"/>
              </a:ext>
            </a:extLst>
          </p:cNvPr>
          <p:cNvSpPr>
            <a:spLocks noGrp="1"/>
          </p:cNvSpPr>
          <p:nvPr>
            <p:ph type="title"/>
          </p:nvPr>
        </p:nvSpPr>
        <p:spPr>
          <a:xfrm>
            <a:off x="0" y="212578"/>
            <a:ext cx="3432462" cy="1056181"/>
          </a:xfrm>
          <a:prstGeom prst="round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日常生活や社会生活が</a:t>
            </a:r>
            <a:br>
              <a:rPr lang="en-US" altLang="ja-JP" sz="1600" dirty="0">
                <a:solidFill>
                  <a:schemeClr val="tx1"/>
                </a:solidFill>
                <a:latin typeface="ＭＳ Ｐゴシック" panose="020B0600070205080204" pitchFamily="50" charset="-128"/>
                <a:ea typeface="ＭＳ Ｐゴシック" panose="020B0600070205080204" pitchFamily="50" charset="-128"/>
              </a:rPr>
            </a:br>
            <a:r>
              <a:rPr lang="ja-JP" altLang="en-US" sz="1600" dirty="0">
                <a:solidFill>
                  <a:schemeClr val="tx1"/>
                </a:solidFill>
                <a:latin typeface="ＭＳ Ｐゴシック" panose="020B0600070205080204" pitchFamily="50" charset="-128"/>
                <a:ea typeface="ＭＳ Ｐゴシック" panose="020B0600070205080204" pitchFamily="50" charset="-128"/>
              </a:rPr>
              <a:t>困難になっている状況</a:t>
            </a:r>
          </a:p>
        </p:txBody>
      </p:sp>
      <p:sp>
        <p:nvSpPr>
          <p:cNvPr id="5" name="タイトル 3">
            <a:extLst>
              <a:ext uri="{FF2B5EF4-FFF2-40B4-BE49-F238E27FC236}">
                <a16:creationId xmlns:a16="http://schemas.microsoft.com/office/drawing/2014/main" id="{7C3E15E8-BD28-EC65-5B73-309E2D04FFAE}"/>
              </a:ext>
            </a:extLst>
          </p:cNvPr>
          <p:cNvSpPr txBox="1">
            <a:spLocks/>
          </p:cNvSpPr>
          <p:nvPr/>
        </p:nvSpPr>
        <p:spPr>
          <a:xfrm>
            <a:off x="-14064" y="4077072"/>
            <a:ext cx="2641848" cy="2602977"/>
          </a:xfrm>
          <a:prstGeom prst="roundRect">
            <a:avLst/>
          </a:prstGeom>
          <a:solidFill>
            <a:srgbClr val="FFFF00"/>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ja-JP" altLang="en-US" sz="1800" dirty="0">
                <a:solidFill>
                  <a:schemeClr val="tx1"/>
                </a:solidFill>
                <a:latin typeface="ＭＳ Ｐゴシック" panose="020B0600070205080204" pitchFamily="50" charset="-128"/>
                <a:ea typeface="ＭＳ Ｐゴシック" panose="020B0600070205080204" pitchFamily="50" charset="-128"/>
              </a:rPr>
              <a:t>行動障害</a:t>
            </a:r>
            <a:endParaRPr lang="en-US" altLang="ja-JP" sz="1800" dirty="0">
              <a:solidFill>
                <a:schemeClr val="tx1"/>
              </a:solidFill>
              <a:latin typeface="ＭＳ Ｐゴシック" panose="020B0600070205080204" pitchFamily="50" charset="-128"/>
              <a:ea typeface="ＭＳ Ｐゴシック" panose="020B0600070205080204" pitchFamily="50" charset="-128"/>
            </a:endParaRPr>
          </a:p>
          <a:p>
            <a:pPr algn="ctr"/>
            <a:endParaRPr lang="en-US" altLang="ja-JP" sz="18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800" dirty="0">
                <a:solidFill>
                  <a:schemeClr val="tx1"/>
                </a:solidFill>
                <a:latin typeface="ＭＳ Ｐゴシック" panose="020B0600070205080204" pitchFamily="50" charset="-128"/>
                <a:ea typeface="ＭＳ Ｐゴシック" panose="020B0600070205080204" pitchFamily="50" charset="-128"/>
              </a:rPr>
              <a:t>攻撃行動・破壊行動</a:t>
            </a:r>
            <a:endParaRPr lang="en-US" altLang="ja-JP" sz="18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800" dirty="0">
                <a:solidFill>
                  <a:schemeClr val="tx1"/>
                </a:solidFill>
                <a:latin typeface="ＭＳ Ｐゴシック" panose="020B0600070205080204" pitchFamily="50" charset="-128"/>
                <a:ea typeface="ＭＳ Ｐゴシック" panose="020B0600070205080204" pitchFamily="50" charset="-128"/>
              </a:rPr>
              <a:t>常同行動等</a:t>
            </a:r>
            <a:endParaRPr lang="en-US" altLang="ja-JP" sz="1800" dirty="0">
              <a:solidFill>
                <a:schemeClr val="tx1"/>
              </a:solidFill>
              <a:latin typeface="ＭＳ Ｐゴシック" panose="020B0600070205080204" pitchFamily="50" charset="-128"/>
              <a:ea typeface="ＭＳ Ｐゴシック" panose="020B0600070205080204" pitchFamily="50" charset="-128"/>
            </a:endParaRPr>
          </a:p>
          <a:p>
            <a:pPr algn="ctr"/>
            <a:endParaRPr lang="en-US" altLang="ja-JP" sz="1800" dirty="0">
              <a:solidFill>
                <a:schemeClr val="tx1"/>
              </a:solidFill>
              <a:latin typeface="ＭＳ Ｐゴシック" panose="020B0600070205080204" pitchFamily="50" charset="-128"/>
              <a:ea typeface="ＭＳ Ｐゴシック" panose="020B0600070205080204" pitchFamily="50" charset="-128"/>
            </a:endParaRPr>
          </a:p>
          <a:p>
            <a:r>
              <a:rPr lang="ja-JP" altLang="en-US" sz="1800" dirty="0">
                <a:solidFill>
                  <a:srgbClr val="000000"/>
                </a:solidFill>
                <a:latin typeface="ＭＳ Ｐゴシック" panose="020B0600070205080204" pitchFamily="50" charset="-128"/>
                <a:ea typeface="ＭＳ Ｐゴシック" panose="020B0600070205080204" pitchFamily="50" charset="-128"/>
              </a:rPr>
              <a:t>自傷や他害、パニックや癇癪、器物破損など、その行動が自他に悪い影響を及ぼすもの</a:t>
            </a:r>
            <a:endParaRPr lang="en-US" altLang="ja-JP" sz="1800" dirty="0">
              <a:solidFill>
                <a:schemeClr val="tx1"/>
              </a:solidFill>
              <a:latin typeface="ＭＳ Ｐゴシック" panose="020B0600070205080204" pitchFamily="50" charset="-128"/>
              <a:ea typeface="ＭＳ Ｐゴシック" panose="020B0600070205080204" pitchFamily="50" charset="-128"/>
            </a:endParaRPr>
          </a:p>
          <a:p>
            <a:pPr algn="ctr"/>
            <a:endParaRPr lang="ja-JP" altLang="en-US" sz="15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96997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68166" y="706074"/>
            <a:ext cx="8607669" cy="5779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t"/>
          <a:lstStyle/>
          <a:p>
            <a:pPr marL="261938" indent="-261938"/>
            <a:r>
              <a:rPr lang="ja-JP" altLang="en-US" sz="2400" b="1" dirty="0">
                <a:solidFill>
                  <a:schemeClr val="tx1"/>
                </a:solidFill>
                <a:latin typeface="ＭＳ ゴシック" panose="020B0609070205080204" pitchFamily="49" charset="-128"/>
                <a:ea typeface="ＭＳ ゴシック" panose="020B0609070205080204" pitchFamily="49" charset="-128"/>
              </a:rPr>
              <a:t>○認定調査において、</a:t>
            </a:r>
            <a:r>
              <a:rPr kumimoji="1" lang="ja-JP" altLang="en-US" sz="2400" b="1" dirty="0">
                <a:solidFill>
                  <a:schemeClr val="tx1"/>
                </a:solidFill>
                <a:latin typeface="ＭＳ ゴシック" panose="020B0609070205080204" pitchFamily="49" charset="-128"/>
                <a:ea typeface="ＭＳ ゴシック" panose="020B0609070205080204" pitchFamily="49" charset="-128"/>
              </a:rPr>
              <a:t>二次判定で区分変更の根拠とできるのは特記事項のみ。</a:t>
            </a:r>
            <a:endParaRPr kumimoji="1" lang="en-US" altLang="ja-JP" sz="2400" b="1" dirty="0">
              <a:solidFill>
                <a:schemeClr val="tx1"/>
              </a:solidFill>
              <a:latin typeface="ＭＳ ゴシック" panose="020B0609070205080204" pitchFamily="49" charset="-128"/>
              <a:ea typeface="ＭＳ ゴシック" panose="020B0609070205080204" pitchFamily="49" charset="-128"/>
            </a:endParaRPr>
          </a:p>
          <a:p>
            <a:pPr marL="261938" indent="-261938"/>
            <a:r>
              <a:rPr lang="ja-JP" altLang="en-US" sz="2000" dirty="0">
                <a:solidFill>
                  <a:schemeClr val="tx1"/>
                </a:solidFill>
                <a:latin typeface="ＭＳ ゴシック" panose="020B0609070205080204" pitchFamily="49" charset="-128"/>
                <a:ea typeface="ＭＳ ゴシック" panose="020B0609070205080204" pitchFamily="49" charset="-128"/>
              </a:rPr>
              <a:t>→例え一次判定区分が明らかに実態に合わないと思われる場合でも、</a:t>
            </a:r>
            <a:r>
              <a:rPr lang="ja-JP" altLang="en-US" sz="2000" dirty="0">
                <a:solidFill>
                  <a:srgbClr val="FF0000"/>
                </a:solidFill>
                <a:latin typeface="ＭＳ ゴシック" panose="020B0609070205080204" pitchFamily="49" charset="-128"/>
                <a:ea typeface="ＭＳ ゴシック" panose="020B0609070205080204" pitchFamily="49" charset="-128"/>
              </a:rPr>
              <a:t>特記事項がなければ審査会委員は判断の根拠をもてない</a:t>
            </a:r>
            <a:r>
              <a:rPr lang="ja-JP" altLang="en-US" sz="2000" dirty="0">
                <a:solidFill>
                  <a:schemeClr val="tx1"/>
                </a:solidFill>
                <a:latin typeface="ＭＳ ゴシック" panose="020B0609070205080204" pitchFamily="49" charset="-128"/>
                <a:ea typeface="ＭＳ ゴシック" panose="020B0609070205080204" pitchFamily="49" charset="-128"/>
              </a:rPr>
              <a:t>。</a:t>
            </a:r>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marL="261938" indent="-261938"/>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marL="261938" indent="-261938"/>
            <a:r>
              <a:rPr lang="ja-JP" altLang="en-US" sz="2000" dirty="0">
                <a:solidFill>
                  <a:schemeClr val="tx1"/>
                </a:solidFill>
                <a:latin typeface="ＭＳ ゴシック" panose="020B0609070205080204" pitchFamily="49" charset="-128"/>
                <a:ea typeface="ＭＳ ゴシック" panose="020B0609070205080204" pitchFamily="49" charset="-128"/>
              </a:rPr>
              <a:t>　例えば・・・</a:t>
            </a:r>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marL="990600" indent="-361950">
              <a:buFont typeface="Wingdings" panose="05000000000000000000" pitchFamily="2" charset="2"/>
              <a:buChar char="n"/>
              <a:tabLst>
                <a:tab pos="895350" algn="l"/>
              </a:tabLst>
            </a:pPr>
            <a:r>
              <a:rPr lang="ja-JP" altLang="en-US" sz="2000" dirty="0">
                <a:solidFill>
                  <a:schemeClr val="tx1"/>
                </a:solidFill>
                <a:latin typeface="ＭＳ ゴシック" panose="020B0609070205080204" pitchFamily="49" charset="-128"/>
                <a:ea typeface="ＭＳ ゴシック" panose="020B0609070205080204" pitchFamily="49" charset="-128"/>
              </a:rPr>
              <a:t>認定調査と医師意見書で齟齬があるが、特記事項に記載がないため、詳細が分からない・・・</a:t>
            </a:r>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marL="990600" indent="-361950">
              <a:buFont typeface="Wingdings" panose="05000000000000000000" pitchFamily="2" charset="2"/>
              <a:buChar char="n"/>
              <a:tabLst>
                <a:tab pos="895350" algn="l"/>
              </a:tabLst>
            </a:pPr>
            <a:r>
              <a:rPr lang="ja-JP" altLang="en-US" sz="2000" dirty="0">
                <a:solidFill>
                  <a:schemeClr val="tx1"/>
                </a:solidFill>
                <a:latin typeface="ＭＳ ゴシック" panose="020B0609070205080204" pitchFamily="49" charset="-128"/>
                <a:ea typeface="ＭＳ ゴシック" panose="020B0609070205080204" pitchFamily="49" charset="-128"/>
              </a:rPr>
              <a:t>前回申請時と状態が大きく違うが、特記事項に記載がないため、詳細が分からない・・・</a:t>
            </a:r>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marL="990600" indent="-361950">
              <a:buFont typeface="Wingdings" panose="05000000000000000000" pitchFamily="2" charset="2"/>
              <a:buChar char="n"/>
              <a:tabLst>
                <a:tab pos="895350" algn="l"/>
              </a:tabLst>
            </a:pPr>
            <a:r>
              <a:rPr lang="ja-JP" altLang="en-US" sz="2000" dirty="0">
                <a:solidFill>
                  <a:schemeClr val="tx1"/>
                </a:solidFill>
                <a:latin typeface="ＭＳ ゴシック" panose="020B0609070205080204" pitchFamily="49" charset="-128"/>
                <a:ea typeface="ＭＳ ゴシック" panose="020B0609070205080204" pitchFamily="49" charset="-128"/>
              </a:rPr>
              <a:t>実際は一次判定結果よりも多くの支援が必要に見えるが、特記事項に記載がないため、区分変更できない・・・</a:t>
            </a:r>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marL="261938" indent="-261938"/>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marL="261938"/>
            <a:r>
              <a:rPr lang="ja-JP" altLang="en-US" sz="2000" u="sng" dirty="0">
                <a:solidFill>
                  <a:schemeClr val="tx1"/>
                </a:solidFill>
                <a:latin typeface="ＭＳ ゴシック" panose="020B0609070205080204" pitchFamily="49" charset="-128"/>
                <a:ea typeface="ＭＳ ゴシック" panose="020B0609070205080204" pitchFamily="49" charset="-128"/>
              </a:rPr>
              <a:t>支援の量を左右しそうな情報はできるだけ拾って特記事項に記載する。</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marL="261938" indent="-261938"/>
            <a:endParaRPr kumimoji="1" lang="en-US" altLang="ja-JP" sz="2000" dirty="0">
              <a:solidFill>
                <a:schemeClr val="tx1"/>
              </a:solidFill>
              <a:latin typeface="ＭＳ ゴシック" panose="020B0609070205080204" pitchFamily="49" charset="-128"/>
              <a:ea typeface="ＭＳ ゴシック" panose="020B0609070205080204" pitchFamily="49" charset="-128"/>
            </a:endParaRPr>
          </a:p>
          <a:p>
            <a:pPr marL="261938" indent="-261938"/>
            <a:endParaRPr kumimoji="1" lang="en-US" altLang="ja-JP" sz="2000" dirty="0">
              <a:solidFill>
                <a:schemeClr val="tx1"/>
              </a:solidFill>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0" y="-47664"/>
            <a:ext cx="9144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特記事項の記載のポイント</a:t>
            </a:r>
          </a:p>
        </p:txBody>
      </p:sp>
      <p:sp>
        <p:nvSpPr>
          <p:cNvPr id="3" name="スライド番号プレースホルダー 2"/>
          <p:cNvSpPr>
            <a:spLocks noGrp="1"/>
          </p:cNvSpPr>
          <p:nvPr>
            <p:ph type="sldNum" sz="quarter" idx="12"/>
          </p:nvPr>
        </p:nvSpPr>
        <p:spPr/>
        <p:txBody>
          <a:bodyPr/>
          <a:lstStyle/>
          <a:p>
            <a:fld id="{652D260B-4DA9-4FE4-8921-72EC66D74D12}" type="slidenum">
              <a:rPr kumimoji="1" lang="ja-JP" altLang="en-US" smtClean="0"/>
              <a:t>46</a:t>
            </a:fld>
            <a:endParaRPr kumimoji="1" lang="ja-JP" altLang="en-US"/>
          </a:p>
        </p:txBody>
      </p:sp>
    </p:spTree>
    <p:extLst>
      <p:ext uri="{BB962C8B-B14F-4D97-AF65-F5344CB8AC3E}">
        <p14:creationId xmlns:p14="http://schemas.microsoft.com/office/powerpoint/2010/main" val="544312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68166" y="692427"/>
            <a:ext cx="8607669" cy="5474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t"/>
          <a:lstStyle/>
          <a:p>
            <a:pPr marL="261938" indent="-261938"/>
            <a:r>
              <a:rPr lang="ja-JP" altLang="en-US" sz="2800" b="1" dirty="0">
                <a:solidFill>
                  <a:schemeClr val="tx1"/>
                </a:solidFill>
                <a:latin typeface="ＭＳ ゴシック" panose="020B0609070205080204" pitchFamily="49" charset="-128"/>
                <a:ea typeface="ＭＳ ゴシック" panose="020B0609070205080204" pitchFamily="49" charset="-128"/>
              </a:rPr>
              <a:t>○審査会委員は特記事項を見て対象者の状態をイメージする。</a:t>
            </a:r>
            <a:endParaRPr lang="en-US" altLang="ja-JP" sz="2800" b="1" dirty="0">
              <a:solidFill>
                <a:schemeClr val="tx1"/>
              </a:solidFill>
              <a:latin typeface="ＭＳ ゴシック" panose="020B0609070205080204" pitchFamily="49" charset="-128"/>
              <a:ea typeface="ＭＳ ゴシック" panose="020B0609070205080204" pitchFamily="49" charset="-128"/>
            </a:endParaRPr>
          </a:p>
          <a:p>
            <a:pPr marL="261938" indent="-261938"/>
            <a:r>
              <a:rPr kumimoji="1" lang="ja-JP" altLang="en-US" sz="2400" dirty="0">
                <a:solidFill>
                  <a:schemeClr val="tx1"/>
                </a:solidFill>
                <a:latin typeface="ＭＳ ゴシック" panose="020B0609070205080204" pitchFamily="49" charset="-128"/>
                <a:ea typeface="ＭＳ ゴシック" panose="020B0609070205080204" pitchFamily="49" charset="-128"/>
              </a:rPr>
              <a:t>→</a:t>
            </a:r>
            <a:r>
              <a:rPr kumimoji="1" lang="ja-JP" altLang="en-US" sz="2400" u="sng" dirty="0">
                <a:solidFill>
                  <a:schemeClr val="tx1"/>
                </a:solidFill>
                <a:latin typeface="ＭＳ ゴシック" panose="020B0609070205080204" pitchFamily="49" charset="-128"/>
                <a:ea typeface="ＭＳ ゴシック" panose="020B0609070205080204" pitchFamily="49" charset="-128"/>
              </a:rPr>
              <a:t>選択肢で拾いきれない</a:t>
            </a:r>
            <a:r>
              <a:rPr kumimoji="1" lang="ja-JP" altLang="en-US" sz="2400" u="sng" dirty="0">
                <a:solidFill>
                  <a:srgbClr val="FF0000"/>
                </a:solidFill>
                <a:latin typeface="ＭＳ ゴシック" panose="020B0609070205080204" pitchFamily="49" charset="-128"/>
                <a:ea typeface="ＭＳ ゴシック" panose="020B0609070205080204" pitchFamily="49" charset="-128"/>
              </a:rPr>
              <a:t>支援の内容や、選択の根拠、実際に行われている支援の</a:t>
            </a:r>
            <a:r>
              <a:rPr lang="ja-JP" altLang="en-US" sz="2400" u="sng" dirty="0">
                <a:solidFill>
                  <a:srgbClr val="FF0000"/>
                </a:solidFill>
                <a:latin typeface="ＭＳ ゴシック" panose="020B0609070205080204" pitchFamily="49" charset="-128"/>
                <a:ea typeface="ＭＳ ゴシック" panose="020B0609070205080204" pitchFamily="49" charset="-128"/>
              </a:rPr>
              <a:t>頻度</a:t>
            </a:r>
            <a:r>
              <a:rPr kumimoji="1" lang="ja-JP" altLang="en-US" sz="2400" dirty="0">
                <a:solidFill>
                  <a:schemeClr val="tx1"/>
                </a:solidFill>
                <a:latin typeface="ＭＳ ゴシック" panose="020B0609070205080204" pitchFamily="49" charset="-128"/>
                <a:ea typeface="ＭＳ ゴシック" panose="020B0609070205080204" pitchFamily="49" charset="-128"/>
              </a:rPr>
              <a:t>等を詳細に記載する必要がある。</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marL="261938" indent="-261938"/>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marL="261938" indent="-261938"/>
            <a:r>
              <a:rPr kumimoji="1" lang="ja-JP" altLang="en-US" sz="2400" dirty="0">
                <a:solidFill>
                  <a:schemeClr val="tx1"/>
                </a:solidFill>
                <a:latin typeface="ＭＳ ゴシック" panose="020B0609070205080204" pitchFamily="49" charset="-128"/>
                <a:ea typeface="ＭＳ ゴシック" panose="020B0609070205080204" pitchFamily="49" charset="-128"/>
              </a:rPr>
              <a:t>　例えば・・・</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marL="990600" indent="-361950">
              <a:buFont typeface="Wingdings" panose="05000000000000000000" pitchFamily="2" charset="2"/>
              <a:buChar char="n"/>
            </a:pPr>
            <a:r>
              <a:rPr lang="ja-JP" altLang="en-US" sz="2400" dirty="0">
                <a:solidFill>
                  <a:schemeClr val="tx1"/>
                </a:solidFill>
                <a:latin typeface="ＭＳ ゴシック" panose="020B0609070205080204" pitchFamily="49" charset="-128"/>
                <a:ea typeface="ＭＳ ゴシック" panose="020B0609070205080204" pitchFamily="49" charset="-128"/>
              </a:rPr>
              <a:t>同じ「見守り」でも、ただ見守っているだけなのか、いつでも手を出せるよう用意しながら見守っているのかでは、必要な支援の度合が異なる。</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marL="990600" indent="-361950">
              <a:buFont typeface="Wingdings" panose="05000000000000000000" pitchFamily="2" charset="2"/>
              <a:buChar char="n"/>
            </a:pPr>
            <a:r>
              <a:rPr lang="ja-JP" altLang="en-US" sz="2400" dirty="0">
                <a:solidFill>
                  <a:schemeClr val="tx1"/>
                </a:solidFill>
                <a:latin typeface="ＭＳ ゴシック" panose="020B0609070205080204" pitchFamily="49" charset="-128"/>
                <a:ea typeface="ＭＳ ゴシック" panose="020B0609070205080204" pitchFamily="49" charset="-128"/>
              </a:rPr>
              <a:t>同じ「部分支援」でも、支援の頻度はどの程度なのかによって必要な支援の度合が異なる。　　</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marL="261938" indent="-261938"/>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marL="261938"/>
            <a:r>
              <a:rPr lang="ja-JP" altLang="en-US" sz="2400" dirty="0">
                <a:solidFill>
                  <a:schemeClr val="tx1"/>
                </a:solidFill>
                <a:latin typeface="ＭＳ ゴシック" panose="020B0609070205080204" pitchFamily="49" charset="-128"/>
                <a:ea typeface="ＭＳ ゴシック" panose="020B0609070205080204" pitchFamily="49" charset="-128"/>
              </a:rPr>
              <a:t>第三者が見てわかりやすい内容、記載になっているかを意識する。</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marL="261938" indent="-261938"/>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marL="261938" indent="-261938"/>
            <a:endParaRPr kumimoji="1" lang="en-US" altLang="ja-JP" sz="2000" dirty="0">
              <a:solidFill>
                <a:schemeClr val="tx1"/>
              </a:solidFill>
              <a:latin typeface="ＭＳ ゴシック" panose="020B0609070205080204" pitchFamily="49" charset="-128"/>
              <a:ea typeface="ＭＳ ゴシック" panose="020B0609070205080204" pitchFamily="49" charset="-128"/>
            </a:endParaRPr>
          </a:p>
          <a:p>
            <a:pPr marL="261938" indent="-261938"/>
            <a:endParaRPr kumimoji="1" lang="en-US" altLang="ja-JP" sz="2000" dirty="0">
              <a:solidFill>
                <a:schemeClr val="tx1"/>
              </a:solidFill>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0" y="-47664"/>
            <a:ext cx="9144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特記事項の記載のポイント</a:t>
            </a:r>
          </a:p>
        </p:txBody>
      </p:sp>
      <p:sp>
        <p:nvSpPr>
          <p:cNvPr id="3" name="スライド番号プレースホルダー 2"/>
          <p:cNvSpPr>
            <a:spLocks noGrp="1"/>
          </p:cNvSpPr>
          <p:nvPr>
            <p:ph type="sldNum" sz="quarter" idx="12"/>
          </p:nvPr>
        </p:nvSpPr>
        <p:spPr/>
        <p:txBody>
          <a:bodyPr/>
          <a:lstStyle/>
          <a:p>
            <a:fld id="{652D260B-4DA9-4FE4-8921-72EC66D74D12}" type="slidenum">
              <a:rPr kumimoji="1" lang="ja-JP" altLang="en-US" smtClean="0"/>
              <a:t>47</a:t>
            </a:fld>
            <a:endParaRPr kumimoji="1" lang="ja-JP" altLang="en-US"/>
          </a:p>
        </p:txBody>
      </p:sp>
    </p:spTree>
    <p:extLst>
      <p:ext uri="{BB962C8B-B14F-4D97-AF65-F5344CB8AC3E}">
        <p14:creationId xmlns:p14="http://schemas.microsoft.com/office/powerpoint/2010/main" val="280641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68166" y="481569"/>
            <a:ext cx="8607669" cy="6044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t"/>
          <a:lstStyle/>
          <a:p>
            <a:pPr marL="261938" indent="-261938"/>
            <a:r>
              <a:rPr lang="ja-JP" altLang="en-US" sz="2800" b="1" dirty="0">
                <a:solidFill>
                  <a:schemeClr val="tx1"/>
                </a:solidFill>
                <a:latin typeface="ＭＳ ゴシック" panose="020B0609070205080204" pitchFamily="49" charset="-128"/>
                <a:ea typeface="ＭＳ ゴシック" panose="020B0609070205080204" pitchFamily="49" charset="-128"/>
              </a:rPr>
              <a:t>○行動障害の記載は調査員の障害への理解が重要。</a:t>
            </a:r>
            <a:endParaRPr lang="en-US" altLang="ja-JP" sz="2800" b="1" dirty="0">
              <a:solidFill>
                <a:schemeClr val="tx1"/>
              </a:solidFill>
              <a:latin typeface="ＭＳ ゴシック" panose="020B0609070205080204" pitchFamily="49" charset="-128"/>
              <a:ea typeface="ＭＳ ゴシック" panose="020B0609070205080204" pitchFamily="49" charset="-128"/>
            </a:endParaRPr>
          </a:p>
          <a:p>
            <a:pPr marL="261938" indent="-261938"/>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marL="261938" indent="-261938"/>
            <a:r>
              <a:rPr lang="ja-JP" altLang="en-US" sz="2000" dirty="0">
                <a:solidFill>
                  <a:schemeClr val="tx1"/>
                </a:solidFill>
                <a:latin typeface="ＭＳ ゴシック" panose="020B0609070205080204" pitchFamily="49" charset="-128"/>
                <a:ea typeface="ＭＳ ゴシック" panose="020B0609070205080204" pitchFamily="49" charset="-128"/>
              </a:rPr>
              <a:t>・支援がされている場合は、どのような支援の種類があるのか理解していないとわからない（気づけない）。</a:t>
            </a:r>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marL="261938" indent="-261938"/>
            <a:r>
              <a:rPr lang="ja-JP" altLang="en-US" sz="2000" dirty="0">
                <a:solidFill>
                  <a:schemeClr val="tx1"/>
                </a:solidFill>
                <a:latin typeface="ＭＳ ゴシック" panose="020B0609070205080204" pitchFamily="49" charset="-128"/>
                <a:ea typeface="ＭＳ ゴシック" panose="020B0609070205080204" pitchFamily="49" charset="-128"/>
              </a:rPr>
              <a:t>→相談支援や環境調整といった障害者支援独自の概念。</a:t>
            </a:r>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marL="261938" indent="-261938"/>
            <a:r>
              <a:rPr lang="ja-JP" altLang="en-US" sz="2000" dirty="0">
                <a:solidFill>
                  <a:schemeClr val="tx1"/>
                </a:solidFill>
                <a:latin typeface="ＭＳ ゴシック" panose="020B0609070205080204" pitchFamily="49" charset="-128"/>
                <a:ea typeface="ＭＳ ゴシック" panose="020B0609070205080204" pitchFamily="49" charset="-128"/>
              </a:rPr>
              <a:t>　支援が必要ない場合でも、本当に症状がないのか、環境調整の結果によりないのか。</a:t>
            </a:r>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marL="261938" indent="-261938"/>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marL="261938" indent="-261938"/>
            <a:r>
              <a:rPr lang="ja-JP" altLang="en-US" sz="2000" dirty="0">
                <a:solidFill>
                  <a:schemeClr val="tx1"/>
                </a:solidFill>
                <a:latin typeface="ＭＳ ゴシック" panose="020B0609070205080204" pitchFamily="49" charset="-128"/>
                <a:ea typeface="ＭＳ ゴシック" panose="020B0609070205080204" pitchFamily="49" charset="-128"/>
              </a:rPr>
              <a:t>・行動障害の項目を区別せずに、表れている行動障害について、端的な状態だけをとらえて記載すると、同じ状態だけをとらえて「４－○～４－○○も同様」という記載になりかねない。</a:t>
            </a:r>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marL="261938" indent="-261938"/>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marL="261938" indent="-261938"/>
            <a:r>
              <a:rPr lang="ja-JP" altLang="en-US" sz="2000" dirty="0">
                <a:solidFill>
                  <a:schemeClr val="tx1"/>
                </a:solidFill>
                <a:latin typeface="ＭＳ ゴシック" panose="020B0609070205080204" pitchFamily="49" charset="-128"/>
                <a:ea typeface="ＭＳ ゴシック" panose="020B0609070205080204" pitchFamily="49" charset="-128"/>
              </a:rPr>
              <a:t>・生じている行動障害の内容だけでなく、行われている</a:t>
            </a:r>
            <a:r>
              <a:rPr lang="ja-JP" altLang="en-US" sz="2000" u="sng" dirty="0">
                <a:solidFill>
                  <a:srgbClr val="FF0000"/>
                </a:solidFill>
                <a:latin typeface="ＭＳ ゴシック" panose="020B0609070205080204" pitchFamily="49" charset="-128"/>
                <a:ea typeface="ＭＳ ゴシック" panose="020B0609070205080204" pitchFamily="49" charset="-128"/>
              </a:rPr>
              <a:t>支援の内容や具体的な頻度も記載</a:t>
            </a:r>
            <a:r>
              <a:rPr lang="ja-JP" altLang="en-US" sz="2000" dirty="0">
                <a:solidFill>
                  <a:schemeClr val="tx1"/>
                </a:solidFill>
                <a:latin typeface="ＭＳ ゴシック" panose="020B0609070205080204" pitchFamily="49" charset="-128"/>
                <a:ea typeface="ＭＳ ゴシック" panose="020B0609070205080204" pitchFamily="49" charset="-128"/>
              </a:rPr>
              <a:t>する。同じ「週に１回以上の支援が必要」であっても、週に１回なのか４回なのか、どういった支援が行われているのかによって必要な支援の度合が異なる。</a:t>
            </a:r>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marL="261938" indent="-261938"/>
            <a:endParaRPr kumimoji="1" lang="en-US" altLang="ja-JP" sz="2000" dirty="0">
              <a:solidFill>
                <a:schemeClr val="tx1"/>
              </a:solidFill>
              <a:latin typeface="ＭＳ ゴシック" panose="020B0609070205080204" pitchFamily="49" charset="-128"/>
              <a:ea typeface="ＭＳ ゴシック" panose="020B0609070205080204" pitchFamily="49" charset="-128"/>
            </a:endParaRPr>
          </a:p>
          <a:p>
            <a:pPr marL="261938" indent="-261938"/>
            <a:endParaRPr kumimoji="1" lang="en-US" altLang="ja-JP" sz="2000" dirty="0">
              <a:solidFill>
                <a:schemeClr val="tx1"/>
              </a:solidFill>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0" y="-47664"/>
            <a:ext cx="9144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特記事項の記載のポイント</a:t>
            </a:r>
          </a:p>
        </p:txBody>
      </p:sp>
      <p:sp>
        <p:nvSpPr>
          <p:cNvPr id="3" name="スライド番号プレースホルダー 2"/>
          <p:cNvSpPr>
            <a:spLocks noGrp="1"/>
          </p:cNvSpPr>
          <p:nvPr>
            <p:ph type="sldNum" sz="quarter" idx="12"/>
          </p:nvPr>
        </p:nvSpPr>
        <p:spPr/>
        <p:txBody>
          <a:bodyPr/>
          <a:lstStyle/>
          <a:p>
            <a:fld id="{652D260B-4DA9-4FE4-8921-72EC66D74D12}" type="slidenum">
              <a:rPr kumimoji="1" lang="ja-JP" altLang="en-US" smtClean="0"/>
              <a:t>48</a:t>
            </a:fld>
            <a:endParaRPr kumimoji="1" lang="ja-JP" altLang="en-US"/>
          </a:p>
        </p:txBody>
      </p:sp>
    </p:spTree>
    <p:extLst>
      <p:ext uri="{BB962C8B-B14F-4D97-AF65-F5344CB8AC3E}">
        <p14:creationId xmlns:p14="http://schemas.microsoft.com/office/powerpoint/2010/main" val="28512656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492875"/>
            <a:ext cx="2133600" cy="365125"/>
          </a:xfrm>
        </p:spPr>
        <p:txBody>
          <a:bodyPr/>
          <a:lstStyle/>
          <a:p>
            <a:fld id="{652D260B-4DA9-4FE4-8921-72EC66D74D12}" type="slidenum">
              <a:rPr kumimoji="1" lang="ja-JP" altLang="en-US" smtClean="0"/>
              <a:t>49</a:t>
            </a:fld>
            <a:endParaRPr kumimoji="1" lang="ja-JP" altLang="en-US" dirty="0"/>
          </a:p>
        </p:txBody>
      </p:sp>
      <p:sp>
        <p:nvSpPr>
          <p:cNvPr id="3" name="テキスト ボックス 2"/>
          <p:cNvSpPr txBox="1"/>
          <p:nvPr/>
        </p:nvSpPr>
        <p:spPr>
          <a:xfrm>
            <a:off x="0" y="-47664"/>
            <a:ext cx="9144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特記事項の記載例①</a:t>
            </a:r>
          </a:p>
        </p:txBody>
      </p:sp>
      <p:graphicFrame>
        <p:nvGraphicFramePr>
          <p:cNvPr id="4" name="表 3"/>
          <p:cNvGraphicFramePr>
            <a:graphicFrameLocks noGrp="1"/>
          </p:cNvGraphicFramePr>
          <p:nvPr>
            <p:extLst>
              <p:ext uri="{D42A27DB-BD31-4B8C-83A1-F6EECF244321}">
                <p14:modId xmlns:p14="http://schemas.microsoft.com/office/powerpoint/2010/main" val="1190315534"/>
              </p:ext>
            </p:extLst>
          </p:nvPr>
        </p:nvGraphicFramePr>
        <p:xfrm>
          <a:off x="185052" y="620688"/>
          <a:ext cx="8640960" cy="3840480"/>
        </p:xfrm>
        <a:graphic>
          <a:graphicData uri="http://schemas.openxmlformats.org/drawingml/2006/table">
            <a:tbl>
              <a:tblPr firstRow="1" bandRow="1">
                <a:tableStyleId>{5C22544A-7EE6-4342-B048-85BDC9FD1C3A}</a:tableStyleId>
              </a:tblPr>
              <a:tblGrid>
                <a:gridCol w="398813">
                  <a:extLst>
                    <a:ext uri="{9D8B030D-6E8A-4147-A177-3AD203B41FA5}">
                      <a16:colId xmlns:a16="http://schemas.microsoft.com/office/drawing/2014/main" val="20000"/>
                    </a:ext>
                  </a:extLst>
                </a:gridCol>
                <a:gridCol w="398813">
                  <a:extLst>
                    <a:ext uri="{9D8B030D-6E8A-4147-A177-3AD203B41FA5}">
                      <a16:colId xmlns:a16="http://schemas.microsoft.com/office/drawing/2014/main" val="20001"/>
                    </a:ext>
                  </a:extLst>
                </a:gridCol>
                <a:gridCol w="1728194">
                  <a:extLst>
                    <a:ext uri="{9D8B030D-6E8A-4147-A177-3AD203B41FA5}">
                      <a16:colId xmlns:a16="http://schemas.microsoft.com/office/drawing/2014/main" val="20002"/>
                    </a:ext>
                  </a:extLst>
                </a:gridCol>
                <a:gridCol w="3190508">
                  <a:extLst>
                    <a:ext uri="{9D8B030D-6E8A-4147-A177-3AD203B41FA5}">
                      <a16:colId xmlns:a16="http://schemas.microsoft.com/office/drawing/2014/main" val="20003"/>
                    </a:ext>
                  </a:extLst>
                </a:gridCol>
                <a:gridCol w="2924632">
                  <a:extLst>
                    <a:ext uri="{9D8B030D-6E8A-4147-A177-3AD203B41FA5}">
                      <a16:colId xmlns:a16="http://schemas.microsoft.com/office/drawing/2014/main" val="20004"/>
                    </a:ext>
                  </a:extLst>
                </a:gridCol>
              </a:tblGrid>
              <a:tr h="440267">
                <a:tc rowSpan="2" gridSpan="3">
                  <a:txBody>
                    <a:bodyPr/>
                    <a:lstStyle/>
                    <a:p>
                      <a:pPr marL="623888" marR="0" lvl="0" indent="-623888" algn="l" defTabSz="914400" rtl="0" eaLnBrk="1" fontAlgn="auto" latinLnBrk="0" hangingPunct="1">
                        <a:lnSpc>
                          <a:spcPct val="100000"/>
                        </a:lnSpc>
                        <a:spcBef>
                          <a:spcPts val="0"/>
                        </a:spcBef>
                        <a:spcAft>
                          <a:spcPts val="0"/>
                        </a:spcAft>
                        <a:buClrTx/>
                        <a:buSzTx/>
                        <a:buFontTx/>
                        <a:buNone/>
                        <a:tabLst/>
                        <a:defRPr/>
                      </a:pPr>
                      <a:r>
                        <a:rPr kumimoji="1" lang="en-US" altLang="ja-JP" sz="2400" dirty="0">
                          <a:solidFill>
                            <a:schemeClr val="tx1"/>
                          </a:solidFill>
                        </a:rPr>
                        <a:t>1-7</a:t>
                      </a:r>
                      <a:r>
                        <a:rPr kumimoji="1" lang="ja-JP" altLang="en-US" sz="2400" dirty="0">
                          <a:solidFill>
                            <a:schemeClr val="tx1"/>
                          </a:solidFill>
                        </a:rPr>
                        <a:t>　片足での立位保持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tc rowSpan="2" h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rPr>
                        <a:t>特記事項</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40267">
                <a:tc gridSpan="3" vMerge="1">
                  <a:txBody>
                    <a:bodyPr/>
                    <a:lstStyle/>
                    <a:p>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vMerge="1">
                  <a:txBody>
                    <a:bodyPr/>
                    <a:lstStyle/>
                    <a:p>
                      <a:endParaRPr kumimoji="1" lang="ja-JP" altLang="en-US" dirty="0"/>
                    </a:p>
                  </a:txBody>
                  <a:tcPr/>
                </a:tc>
                <a:tc hMerge="1" vMerge="1">
                  <a:txBody>
                    <a:bodyPr/>
                    <a:lstStyle/>
                    <a:p>
                      <a:endParaRPr kumimoji="1" lang="ja-JP" altLang="en-US" dirty="0"/>
                    </a:p>
                  </a:txBody>
                  <a:tcPr/>
                </a:tc>
                <a:tc>
                  <a:txBody>
                    <a:bodyPr/>
                    <a:lstStyle/>
                    <a:p>
                      <a:pPr algn="ctr"/>
                      <a:r>
                        <a:rPr kumimoji="1" lang="ja-JP" altLang="en-US" sz="2400" dirty="0">
                          <a:solidFill>
                            <a:schemeClr val="tx1"/>
                          </a:solidFill>
                        </a:rPr>
                        <a:t>良い事例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2400" dirty="0">
                          <a:solidFill>
                            <a:schemeClr val="tx1"/>
                          </a:solidFill>
                        </a:rPr>
                        <a:t>悪い事例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40267">
                <a:tc>
                  <a:txBody>
                    <a:bodyPr/>
                    <a:lstStyle/>
                    <a:p>
                      <a:pPr algn="ctr"/>
                      <a:r>
                        <a:rPr kumimoji="1" lang="ja-JP" altLang="en-US" sz="2400" dirty="0"/>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１</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支援が不要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r>
                        <a:rPr kumimoji="1" lang="ja-JP" altLang="en-US" sz="2400" dirty="0"/>
                        <a:t>ぐらつくが、数秒程度であれば支え無しでできる。</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r>
                        <a:rPr kumimoji="1" lang="ja-JP" altLang="en-US" sz="2400" dirty="0"/>
                        <a:t>（記載なし）</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40267">
                <a:tc>
                  <a:txBody>
                    <a:bodyPr/>
                    <a:lstStyle/>
                    <a:p>
                      <a:pPr algn="ctr"/>
                      <a:endParaRPr kumimoji="1" lang="ja-JP" altLang="en-US" sz="240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２</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見守り等の支援が必要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3"/>
                  </a:ext>
                </a:extLst>
              </a:tr>
              <a:tr h="440267">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３</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部分的な</a:t>
                      </a:r>
                      <a:endParaRPr kumimoji="1" lang="en-US" altLang="ja-JP" sz="2400" dirty="0"/>
                    </a:p>
                    <a:p>
                      <a:r>
                        <a:rPr kumimoji="1" lang="ja-JP" altLang="en-US" sz="2400" dirty="0"/>
                        <a:t>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4"/>
                  </a:ext>
                </a:extLst>
              </a:tr>
              <a:tr h="440267">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４</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全面的な</a:t>
                      </a:r>
                      <a:endParaRPr kumimoji="1" lang="en-US" altLang="ja-JP" sz="2400" dirty="0"/>
                    </a:p>
                    <a:p>
                      <a:r>
                        <a:rPr kumimoji="1" lang="ja-JP" altLang="en-US" sz="2400" dirty="0"/>
                        <a:t>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5"/>
                  </a:ext>
                </a:extLst>
              </a:tr>
            </a:tbl>
          </a:graphicData>
        </a:graphic>
      </p:graphicFrame>
      <p:sp>
        <p:nvSpPr>
          <p:cNvPr id="8" name="テキスト ボックス 7"/>
          <p:cNvSpPr txBox="1"/>
          <p:nvPr/>
        </p:nvSpPr>
        <p:spPr>
          <a:xfrm>
            <a:off x="185052" y="4615926"/>
            <a:ext cx="8640959" cy="1938992"/>
          </a:xfrm>
          <a:prstGeom prst="rect">
            <a:avLst/>
          </a:prstGeom>
          <a:solidFill>
            <a:srgbClr val="FDEDDF"/>
          </a:solidFill>
          <a:ln>
            <a:solidFill>
              <a:srgbClr val="FF0000"/>
            </a:solidFill>
          </a:ln>
        </p:spPr>
        <p:txBody>
          <a:bodyPr wrap="square" rtlCol="0">
            <a:spAutoFit/>
          </a:bodyPr>
          <a:lstStyle/>
          <a:p>
            <a:r>
              <a:rPr kumimoji="1" lang="ja-JP" altLang="en-US" sz="2400" dirty="0">
                <a:solidFill>
                  <a:srgbClr val="FF0000"/>
                </a:solidFill>
              </a:rPr>
              <a:t>＜記載のポイント＞</a:t>
            </a:r>
            <a:endParaRPr kumimoji="1" lang="en-US" altLang="ja-JP" sz="2400" dirty="0">
              <a:solidFill>
                <a:srgbClr val="FF0000"/>
              </a:solidFill>
            </a:endParaRPr>
          </a:p>
          <a:p>
            <a:pPr marL="304800" indent="-304800"/>
            <a:r>
              <a:rPr lang="ja-JP" altLang="en-US" sz="2400" dirty="0"/>
              <a:t>○</a:t>
            </a:r>
            <a:r>
              <a:rPr lang="ja-JP" altLang="en-US" sz="2400" dirty="0">
                <a:solidFill>
                  <a:srgbClr val="FF0000"/>
                </a:solidFill>
              </a:rPr>
              <a:t>「支援が不要」の場合であっても、特記事項において具体的な状況や支援の内容等を必要に応じて記載する</a:t>
            </a:r>
            <a:r>
              <a:rPr lang="ja-JP" altLang="en-US" sz="2400" dirty="0"/>
              <a:t>ことで、市町村審査会や事務局において一次判定結果の修正や区分変更、再調査を行うことが必要かどうか、判断することができる。</a:t>
            </a:r>
            <a:endParaRPr kumimoji="1" lang="ja-JP" altLang="en-US" sz="2400" dirty="0"/>
          </a:p>
        </p:txBody>
      </p:sp>
      <p:sp>
        <p:nvSpPr>
          <p:cNvPr id="6" name="星: 10 pt 5">
            <a:extLst>
              <a:ext uri="{FF2B5EF4-FFF2-40B4-BE49-F238E27FC236}">
                <a16:creationId xmlns:a16="http://schemas.microsoft.com/office/drawing/2014/main" id="{5DA7EEB5-5837-C782-44BC-89717196AA82}"/>
              </a:ext>
            </a:extLst>
          </p:cNvPr>
          <p:cNvSpPr/>
          <p:nvPr/>
        </p:nvSpPr>
        <p:spPr>
          <a:xfrm>
            <a:off x="2843808" y="4461168"/>
            <a:ext cx="626368" cy="576064"/>
          </a:xfrm>
          <a:prstGeom prst="star10">
            <a:avLst/>
          </a:prstGeom>
          <a:solidFill>
            <a:srgbClr val="0000CC"/>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2557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44624"/>
            <a:ext cx="9144000" cy="93610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障害者総合支援法</a:t>
            </a:r>
            <a:r>
              <a:rPr kumimoji="1" lang="ja-JP" altLang="en-US" dirty="0">
                <a:solidFill>
                  <a:schemeClr val="tx1"/>
                </a:solidFill>
              </a:rPr>
              <a:t>（障害者の日常生活及び社会生活を総合的に支援するための法律）</a:t>
            </a:r>
            <a:endParaRPr kumimoji="1" lang="en-US" altLang="ja-JP" dirty="0">
              <a:solidFill>
                <a:schemeClr val="tx1"/>
              </a:solidFill>
            </a:endParaRPr>
          </a:p>
          <a:p>
            <a:pPr algn="ctr"/>
            <a:r>
              <a:rPr lang="ja-JP" altLang="en-US" dirty="0">
                <a:solidFill>
                  <a:schemeClr val="tx1"/>
                </a:solidFill>
              </a:rPr>
              <a:t>　　　　　　　　　　　　　　　　　　</a:t>
            </a:r>
            <a:r>
              <a:rPr lang="en-US" altLang="ja-JP" dirty="0">
                <a:solidFill>
                  <a:schemeClr val="tx1"/>
                </a:solidFill>
              </a:rPr>
              <a:t>2012</a:t>
            </a:r>
            <a:r>
              <a:rPr lang="ja-JP" altLang="en-US" dirty="0">
                <a:solidFill>
                  <a:schemeClr val="tx1"/>
                </a:solidFill>
              </a:rPr>
              <a:t>年（</a:t>
            </a:r>
            <a:r>
              <a:rPr lang="en-US" altLang="ja-JP" dirty="0">
                <a:solidFill>
                  <a:schemeClr val="tx1"/>
                </a:solidFill>
              </a:rPr>
              <a:t>h24</a:t>
            </a:r>
            <a:r>
              <a:rPr lang="ja-JP" altLang="en-US" dirty="0">
                <a:solidFill>
                  <a:schemeClr val="tx1"/>
                </a:solidFill>
              </a:rPr>
              <a:t>年）施行</a:t>
            </a:r>
            <a:r>
              <a:rPr lang="en-US" altLang="ja-JP" dirty="0">
                <a:solidFill>
                  <a:schemeClr val="tx1"/>
                </a:solidFill>
              </a:rPr>
              <a:t>2013</a:t>
            </a:r>
            <a:r>
              <a:rPr lang="ja-JP" altLang="en-US" dirty="0">
                <a:solidFill>
                  <a:schemeClr val="tx1"/>
                </a:solidFill>
              </a:rPr>
              <a:t>年（</a:t>
            </a:r>
            <a:r>
              <a:rPr lang="en-US" altLang="ja-JP" dirty="0">
                <a:solidFill>
                  <a:schemeClr val="tx1"/>
                </a:solidFill>
              </a:rPr>
              <a:t>h25</a:t>
            </a:r>
            <a:r>
              <a:rPr lang="ja-JP" altLang="en-US" dirty="0">
                <a:solidFill>
                  <a:schemeClr val="tx1"/>
                </a:solidFill>
              </a:rPr>
              <a:t>年）施行</a:t>
            </a:r>
            <a:endParaRPr kumimoji="1" lang="ja-JP" altLang="en-US" dirty="0">
              <a:solidFill>
                <a:schemeClr val="tx1"/>
              </a:solidFill>
            </a:endParaRPr>
          </a:p>
        </p:txBody>
      </p:sp>
      <p:sp>
        <p:nvSpPr>
          <p:cNvPr id="5" name="円/楕円 4"/>
          <p:cNvSpPr/>
          <p:nvPr/>
        </p:nvSpPr>
        <p:spPr>
          <a:xfrm>
            <a:off x="-30808" y="908720"/>
            <a:ext cx="9174808" cy="1080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障害者総合</a:t>
            </a:r>
            <a:r>
              <a:rPr lang="ja-JP" altLang="en-US" dirty="0">
                <a:solidFill>
                  <a:schemeClr val="tx1"/>
                </a:solidFill>
              </a:rPr>
              <a:t>支援法は、「</a:t>
            </a:r>
            <a:r>
              <a:rPr lang="ja-JP" altLang="en-US" dirty="0" err="1">
                <a:solidFill>
                  <a:schemeClr val="tx1"/>
                </a:solidFill>
              </a:rPr>
              <a:t>障がい</a:t>
            </a:r>
            <a:r>
              <a:rPr lang="ja-JP" altLang="en-US" dirty="0">
                <a:solidFill>
                  <a:schemeClr val="tx1"/>
                </a:solidFill>
              </a:rPr>
              <a:t>者制度改革推進本部等における検討を踏まえて、地域社会における共生の実現に向けて、障害者自立支援法を改正する形で創られた。</a:t>
            </a:r>
            <a:endParaRPr kumimoji="1" lang="ja-JP" altLang="en-US" dirty="0">
              <a:solidFill>
                <a:schemeClr val="tx1"/>
              </a:solidFill>
            </a:endParaRPr>
          </a:p>
        </p:txBody>
      </p:sp>
      <p:sp>
        <p:nvSpPr>
          <p:cNvPr id="6" name="円/楕円 5"/>
          <p:cNvSpPr/>
          <p:nvPr/>
        </p:nvSpPr>
        <p:spPr>
          <a:xfrm>
            <a:off x="0" y="1988840"/>
            <a:ext cx="9147376" cy="1080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障害者総合</a:t>
            </a:r>
            <a:r>
              <a:rPr lang="ja-JP" altLang="en-US" dirty="0">
                <a:solidFill>
                  <a:schemeClr val="tx1"/>
                </a:solidFill>
              </a:rPr>
              <a:t>支援法の目的：障害者（児）が基本的人権を享有する個人としての尊厳にふさわしい日常生活または社会生活を営むとし、地域生活支援事業による支援を含めた総合的支援を実施</a:t>
            </a:r>
            <a:endParaRPr kumimoji="1" lang="ja-JP" altLang="en-US" dirty="0">
              <a:solidFill>
                <a:schemeClr val="tx1"/>
              </a:solidFill>
            </a:endParaRPr>
          </a:p>
        </p:txBody>
      </p:sp>
      <p:sp>
        <p:nvSpPr>
          <p:cNvPr id="9" name="角丸四角形 8"/>
          <p:cNvSpPr/>
          <p:nvPr/>
        </p:nvSpPr>
        <p:spPr>
          <a:xfrm>
            <a:off x="107504" y="3068960"/>
            <a:ext cx="8928992" cy="33843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基本理念</a:t>
            </a:r>
            <a:endParaRPr kumimoji="1" lang="en-US" altLang="ja-JP" sz="2400" dirty="0">
              <a:solidFill>
                <a:schemeClr val="tx1"/>
              </a:solidFill>
            </a:endParaRPr>
          </a:p>
          <a:p>
            <a:r>
              <a:rPr kumimoji="1" lang="ja-JP" altLang="en-US" dirty="0">
                <a:solidFill>
                  <a:schemeClr val="tx1"/>
                </a:solidFill>
              </a:rPr>
              <a:t>①全ての国民が、障害の有無にかかわらず、等しく基本的人権を享有するかけがえのない個人として尊重される。</a:t>
            </a:r>
            <a:endParaRPr kumimoji="1" lang="en-US" altLang="ja-JP" dirty="0">
              <a:solidFill>
                <a:schemeClr val="tx1"/>
              </a:solidFill>
            </a:endParaRPr>
          </a:p>
          <a:p>
            <a:r>
              <a:rPr lang="ja-JP" altLang="en-US" dirty="0">
                <a:solidFill>
                  <a:schemeClr val="tx1"/>
                </a:solidFill>
              </a:rPr>
              <a:t>②全ての国民が、障害の有無によって分け隔てられることなく、相互に人格と個性を尊重し合いながら共生する社会を実現。</a:t>
            </a:r>
            <a:endParaRPr lang="en-US" altLang="ja-JP" dirty="0">
              <a:solidFill>
                <a:schemeClr val="tx1"/>
              </a:solidFill>
            </a:endParaRPr>
          </a:p>
          <a:p>
            <a:r>
              <a:rPr kumimoji="1" lang="ja-JP" altLang="en-US" dirty="0">
                <a:solidFill>
                  <a:schemeClr val="tx1"/>
                </a:solidFill>
              </a:rPr>
              <a:t>③可能な限り身近な場所において、必要な支援を受けられる。</a:t>
            </a:r>
            <a:endParaRPr kumimoji="1" lang="en-US" altLang="ja-JP" dirty="0">
              <a:solidFill>
                <a:schemeClr val="tx1"/>
              </a:solidFill>
            </a:endParaRPr>
          </a:p>
          <a:p>
            <a:r>
              <a:rPr lang="ja-JP" altLang="en-US" dirty="0">
                <a:solidFill>
                  <a:schemeClr val="tx1"/>
                </a:solidFill>
              </a:rPr>
              <a:t>④社会参加の機会の確保。</a:t>
            </a:r>
            <a:endParaRPr lang="en-US" altLang="ja-JP" dirty="0">
              <a:solidFill>
                <a:schemeClr val="tx1"/>
              </a:solidFill>
            </a:endParaRPr>
          </a:p>
          <a:p>
            <a:r>
              <a:rPr kumimoji="1" lang="ja-JP" altLang="en-US" dirty="0">
                <a:solidFill>
                  <a:schemeClr val="tx1"/>
                </a:solidFill>
              </a:rPr>
              <a:t>⑤どこで誰と生活するかについての選択の機会の確保、地域社会においての共生。</a:t>
            </a:r>
            <a:endParaRPr kumimoji="1" lang="en-US" altLang="ja-JP" dirty="0">
              <a:solidFill>
                <a:schemeClr val="tx1"/>
              </a:solidFill>
            </a:endParaRPr>
          </a:p>
          <a:p>
            <a:r>
              <a:rPr lang="ja-JP" altLang="en-US" dirty="0">
                <a:solidFill>
                  <a:schemeClr val="tx1"/>
                </a:solidFill>
              </a:rPr>
              <a:t>⑥社会的障壁の除去。</a:t>
            </a:r>
            <a:endParaRPr kumimoji="1" lang="ja-JP" altLang="en-US" dirty="0">
              <a:solidFill>
                <a:schemeClr val="tx1"/>
              </a:solidFill>
            </a:endParaRPr>
          </a:p>
        </p:txBody>
      </p:sp>
      <p:sp>
        <p:nvSpPr>
          <p:cNvPr id="2" name="スライド番号プレースホルダー 1"/>
          <p:cNvSpPr>
            <a:spLocks noGrp="1"/>
          </p:cNvSpPr>
          <p:nvPr>
            <p:ph type="sldNum" sz="quarter" idx="12"/>
          </p:nvPr>
        </p:nvSpPr>
        <p:spPr/>
        <p:txBody>
          <a:bodyPr/>
          <a:lstStyle/>
          <a:p>
            <a:fld id="{D6122B99-1C34-4BAB-B27A-C02BDBBD9BAE}" type="slidenum">
              <a:rPr kumimoji="1" lang="ja-JP" altLang="en-US" smtClean="0"/>
              <a:t>5</a:t>
            </a:fld>
            <a:endParaRPr kumimoji="1" lang="ja-JP" altLang="en-US"/>
          </a:p>
        </p:txBody>
      </p:sp>
    </p:spTree>
    <p:extLst>
      <p:ext uri="{BB962C8B-B14F-4D97-AF65-F5344CB8AC3E}">
        <p14:creationId xmlns:p14="http://schemas.microsoft.com/office/powerpoint/2010/main" val="56307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85052" y="5013176"/>
            <a:ext cx="8640959" cy="1631216"/>
          </a:xfrm>
          <a:prstGeom prst="rect">
            <a:avLst/>
          </a:prstGeom>
          <a:solidFill>
            <a:srgbClr val="FDEDDF"/>
          </a:solidFill>
          <a:ln>
            <a:solidFill>
              <a:srgbClr val="FF0000"/>
            </a:solidFill>
          </a:ln>
        </p:spPr>
        <p:txBody>
          <a:bodyPr wrap="square" rtlCol="0">
            <a:spAutoFit/>
          </a:bodyPr>
          <a:lstStyle/>
          <a:p>
            <a:r>
              <a:rPr kumimoji="1" lang="ja-JP" altLang="en-US" sz="2000" dirty="0">
                <a:solidFill>
                  <a:srgbClr val="FF0000"/>
                </a:solidFill>
              </a:rPr>
              <a:t>＜記載のポイント＞</a:t>
            </a:r>
            <a:endParaRPr kumimoji="1" lang="en-US" altLang="ja-JP" sz="2000" dirty="0">
              <a:solidFill>
                <a:srgbClr val="FF0000"/>
              </a:solidFill>
            </a:endParaRPr>
          </a:p>
          <a:p>
            <a:pPr marL="306000" indent="-306000"/>
            <a:r>
              <a:rPr lang="ja-JP" altLang="en-US" sz="2000" dirty="0"/>
              <a:t>○「見守り等」と「部分的な支援」の違いは「身体に触れる支援が必要かどうか」である。良い事例では</a:t>
            </a:r>
            <a:r>
              <a:rPr lang="ja-JP" altLang="en-US" sz="2000" dirty="0">
                <a:solidFill>
                  <a:srgbClr val="FF0000"/>
                </a:solidFill>
              </a:rPr>
              <a:t>具体的な支援の内容が詳細に記載されている</a:t>
            </a:r>
            <a:r>
              <a:rPr lang="ja-JP" altLang="en-US" sz="2000" dirty="0"/>
              <a:t>一方で、悪い事例では、</a:t>
            </a:r>
            <a:r>
              <a:rPr lang="ja-JP" altLang="en-US" sz="2000" dirty="0">
                <a:solidFill>
                  <a:srgbClr val="FF0000"/>
                </a:solidFill>
              </a:rPr>
              <a:t>具体的な記載がないため、「部分的な支援」の選択が適切かどうか、審査会委員が判断することができない</a:t>
            </a:r>
            <a:r>
              <a:rPr lang="ja-JP" altLang="en-US" sz="2000" dirty="0"/>
              <a:t>。</a:t>
            </a:r>
            <a:endParaRPr kumimoji="1" lang="ja-JP" altLang="en-US" sz="2000" dirty="0"/>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652D260B-4DA9-4FE4-8921-72EC66D74D12}" type="slidenum">
              <a:rPr kumimoji="1" lang="ja-JP" altLang="en-US" smtClean="0"/>
              <a:t>50</a:t>
            </a:fld>
            <a:endParaRPr kumimoji="1" lang="ja-JP" altLang="en-US" dirty="0"/>
          </a:p>
        </p:txBody>
      </p:sp>
      <p:sp>
        <p:nvSpPr>
          <p:cNvPr id="3" name="テキスト ボックス 2"/>
          <p:cNvSpPr txBox="1"/>
          <p:nvPr/>
        </p:nvSpPr>
        <p:spPr>
          <a:xfrm>
            <a:off x="0" y="-47664"/>
            <a:ext cx="9144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特記事項の記載例②</a:t>
            </a:r>
          </a:p>
        </p:txBody>
      </p:sp>
      <p:graphicFrame>
        <p:nvGraphicFramePr>
          <p:cNvPr id="4" name="表 3"/>
          <p:cNvGraphicFramePr>
            <a:graphicFrameLocks noGrp="1"/>
          </p:cNvGraphicFramePr>
          <p:nvPr>
            <p:extLst>
              <p:ext uri="{D42A27DB-BD31-4B8C-83A1-F6EECF244321}">
                <p14:modId xmlns:p14="http://schemas.microsoft.com/office/powerpoint/2010/main" val="3913383125"/>
              </p:ext>
            </p:extLst>
          </p:nvPr>
        </p:nvGraphicFramePr>
        <p:xfrm>
          <a:off x="185052" y="620688"/>
          <a:ext cx="8640960" cy="4297680"/>
        </p:xfrm>
        <a:graphic>
          <a:graphicData uri="http://schemas.openxmlformats.org/drawingml/2006/table">
            <a:tbl>
              <a:tblPr firstRow="1" bandRow="1">
                <a:tableStyleId>{5C22544A-7EE6-4342-B048-85BDC9FD1C3A}</a:tableStyleId>
              </a:tblPr>
              <a:tblGrid>
                <a:gridCol w="398813">
                  <a:extLst>
                    <a:ext uri="{9D8B030D-6E8A-4147-A177-3AD203B41FA5}">
                      <a16:colId xmlns:a16="http://schemas.microsoft.com/office/drawing/2014/main" val="20000"/>
                    </a:ext>
                  </a:extLst>
                </a:gridCol>
                <a:gridCol w="398813">
                  <a:extLst>
                    <a:ext uri="{9D8B030D-6E8A-4147-A177-3AD203B41FA5}">
                      <a16:colId xmlns:a16="http://schemas.microsoft.com/office/drawing/2014/main" val="20001"/>
                    </a:ext>
                  </a:extLst>
                </a:gridCol>
                <a:gridCol w="1728194">
                  <a:extLst>
                    <a:ext uri="{9D8B030D-6E8A-4147-A177-3AD203B41FA5}">
                      <a16:colId xmlns:a16="http://schemas.microsoft.com/office/drawing/2014/main" val="20002"/>
                    </a:ext>
                  </a:extLst>
                </a:gridCol>
                <a:gridCol w="3855198">
                  <a:extLst>
                    <a:ext uri="{9D8B030D-6E8A-4147-A177-3AD203B41FA5}">
                      <a16:colId xmlns:a16="http://schemas.microsoft.com/office/drawing/2014/main" val="20003"/>
                    </a:ext>
                  </a:extLst>
                </a:gridCol>
                <a:gridCol w="2259942">
                  <a:extLst>
                    <a:ext uri="{9D8B030D-6E8A-4147-A177-3AD203B41FA5}">
                      <a16:colId xmlns:a16="http://schemas.microsoft.com/office/drawing/2014/main" val="20004"/>
                    </a:ext>
                  </a:extLst>
                </a:gridCol>
              </a:tblGrid>
              <a:tr h="440267">
                <a:tc rowSpan="2"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dirty="0">
                          <a:solidFill>
                            <a:schemeClr val="tx1"/>
                          </a:solidFill>
                        </a:rPr>
                        <a:t>1-10</a:t>
                      </a:r>
                      <a:r>
                        <a:rPr kumimoji="1" lang="ja-JP" altLang="en-US" sz="2400" dirty="0">
                          <a:solidFill>
                            <a:schemeClr val="tx1"/>
                          </a:solidFill>
                        </a:rPr>
                        <a:t>　衣服の着脱</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tc rowSpan="2" h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rPr>
                        <a:t>特記事項</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83164">
                <a:tc gridSpan="3" vMerge="1">
                  <a:txBody>
                    <a:bodyPr/>
                    <a:lstStyle/>
                    <a:p>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vMerge="1">
                  <a:txBody>
                    <a:bodyPr/>
                    <a:lstStyle/>
                    <a:p>
                      <a:endParaRPr kumimoji="1" lang="ja-JP" altLang="en-US" dirty="0"/>
                    </a:p>
                  </a:txBody>
                  <a:tcPr/>
                </a:tc>
                <a:tc hMerge="1" vMerge="1">
                  <a:txBody>
                    <a:bodyPr/>
                    <a:lstStyle/>
                    <a:p>
                      <a:endParaRPr kumimoji="1" lang="ja-JP" altLang="en-US" dirty="0"/>
                    </a:p>
                  </a:txBody>
                  <a:tcPr/>
                </a:tc>
                <a:tc>
                  <a:txBody>
                    <a:bodyPr/>
                    <a:lstStyle/>
                    <a:p>
                      <a:pPr algn="ctr"/>
                      <a:r>
                        <a:rPr kumimoji="1" lang="ja-JP" altLang="en-US" sz="2400" dirty="0">
                          <a:solidFill>
                            <a:schemeClr val="tx1"/>
                          </a:solidFill>
                        </a:rPr>
                        <a:t>良い事例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2400" dirty="0">
                          <a:solidFill>
                            <a:schemeClr val="tx1"/>
                          </a:solidFill>
                        </a:rPr>
                        <a:t>悪い事例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40267">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１</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支援が不要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r>
                        <a:rPr kumimoji="1" lang="ja-JP" altLang="en-US" sz="2400" dirty="0"/>
                        <a:t>季節に合った衣服の準備ができないため、着用する衣服は母親が用意している。ボタン掛けの間違いや下着の裾のはみ出しが多く、声かけだけでは直せないため、ほぼ毎日母親が手直ししていることから、部分的な支援が必要と判断した。</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r>
                        <a:rPr kumimoji="1" lang="ja-JP" altLang="en-US" sz="2400" dirty="0"/>
                        <a:t>季節に合った服を選ぶことはできない。</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40267">
                <a:tc>
                  <a:txBody>
                    <a:bodyPr/>
                    <a:lstStyle/>
                    <a:p>
                      <a:pPr algn="ctr"/>
                      <a:endParaRPr kumimoji="1" lang="ja-JP" altLang="en-US" sz="240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２</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見守り等の支援が必要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3"/>
                  </a:ext>
                </a:extLst>
              </a:tr>
              <a:tr h="440267">
                <a:tc>
                  <a:txBody>
                    <a:bodyPr/>
                    <a:lstStyle/>
                    <a:p>
                      <a:pPr algn="ctr"/>
                      <a:r>
                        <a:rPr kumimoji="1" lang="ja-JP" altLang="en-US" sz="2400" dirty="0"/>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３</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部分的な</a:t>
                      </a:r>
                      <a:endParaRPr kumimoji="1" lang="en-US" altLang="ja-JP" sz="2400" dirty="0"/>
                    </a:p>
                    <a:p>
                      <a:r>
                        <a:rPr kumimoji="1" lang="ja-JP" altLang="en-US" sz="2400" dirty="0"/>
                        <a:t>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4"/>
                  </a:ext>
                </a:extLst>
              </a:tr>
              <a:tr h="440267">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４</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全面的な</a:t>
                      </a:r>
                      <a:endParaRPr kumimoji="1" lang="en-US" altLang="ja-JP" sz="2400" dirty="0"/>
                    </a:p>
                    <a:p>
                      <a:r>
                        <a:rPr kumimoji="1" lang="ja-JP" altLang="en-US" sz="2400" dirty="0"/>
                        <a:t>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5"/>
                  </a:ext>
                </a:extLst>
              </a:tr>
            </a:tbl>
          </a:graphicData>
        </a:graphic>
      </p:graphicFrame>
      <p:sp>
        <p:nvSpPr>
          <p:cNvPr id="5" name="星: 10 pt 4">
            <a:extLst>
              <a:ext uri="{FF2B5EF4-FFF2-40B4-BE49-F238E27FC236}">
                <a16:creationId xmlns:a16="http://schemas.microsoft.com/office/drawing/2014/main" id="{C5CF2F54-29C4-DF46-9D4E-00EFCE887A2C}"/>
              </a:ext>
            </a:extLst>
          </p:cNvPr>
          <p:cNvSpPr/>
          <p:nvPr/>
        </p:nvSpPr>
        <p:spPr>
          <a:xfrm>
            <a:off x="2339752" y="4799568"/>
            <a:ext cx="626368" cy="576064"/>
          </a:xfrm>
          <a:prstGeom prst="star10">
            <a:avLst/>
          </a:prstGeom>
          <a:solidFill>
            <a:srgbClr val="0000CC"/>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2156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5296" y="6471919"/>
            <a:ext cx="2133600" cy="365125"/>
          </a:xfrm>
        </p:spPr>
        <p:txBody>
          <a:bodyPr/>
          <a:lstStyle/>
          <a:p>
            <a:fld id="{652D260B-4DA9-4FE4-8921-72EC66D74D12}" type="slidenum">
              <a:rPr kumimoji="1" lang="ja-JP" altLang="en-US" smtClean="0"/>
              <a:t>51</a:t>
            </a:fld>
            <a:endParaRPr kumimoji="1" lang="ja-JP" altLang="en-US" dirty="0"/>
          </a:p>
        </p:txBody>
      </p:sp>
      <p:sp>
        <p:nvSpPr>
          <p:cNvPr id="3" name="テキスト ボックス 2"/>
          <p:cNvSpPr txBox="1"/>
          <p:nvPr/>
        </p:nvSpPr>
        <p:spPr>
          <a:xfrm>
            <a:off x="0" y="-47664"/>
            <a:ext cx="9144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特記事項の記載例③</a:t>
            </a:r>
          </a:p>
        </p:txBody>
      </p:sp>
      <p:graphicFrame>
        <p:nvGraphicFramePr>
          <p:cNvPr id="4" name="表 3"/>
          <p:cNvGraphicFramePr>
            <a:graphicFrameLocks noGrp="1"/>
          </p:cNvGraphicFramePr>
          <p:nvPr/>
        </p:nvGraphicFramePr>
        <p:xfrm>
          <a:off x="185052" y="620688"/>
          <a:ext cx="8640960" cy="3840480"/>
        </p:xfrm>
        <a:graphic>
          <a:graphicData uri="http://schemas.openxmlformats.org/drawingml/2006/table">
            <a:tbl>
              <a:tblPr firstRow="1" bandRow="1">
                <a:tableStyleId>{5C22544A-7EE6-4342-B048-85BDC9FD1C3A}</a:tableStyleId>
              </a:tblPr>
              <a:tblGrid>
                <a:gridCol w="398813">
                  <a:extLst>
                    <a:ext uri="{9D8B030D-6E8A-4147-A177-3AD203B41FA5}">
                      <a16:colId xmlns:a16="http://schemas.microsoft.com/office/drawing/2014/main" val="20000"/>
                    </a:ext>
                  </a:extLst>
                </a:gridCol>
                <a:gridCol w="398813">
                  <a:extLst>
                    <a:ext uri="{9D8B030D-6E8A-4147-A177-3AD203B41FA5}">
                      <a16:colId xmlns:a16="http://schemas.microsoft.com/office/drawing/2014/main" val="20001"/>
                    </a:ext>
                  </a:extLst>
                </a:gridCol>
                <a:gridCol w="1728194">
                  <a:extLst>
                    <a:ext uri="{9D8B030D-6E8A-4147-A177-3AD203B41FA5}">
                      <a16:colId xmlns:a16="http://schemas.microsoft.com/office/drawing/2014/main" val="20002"/>
                    </a:ext>
                  </a:extLst>
                </a:gridCol>
                <a:gridCol w="3855198">
                  <a:extLst>
                    <a:ext uri="{9D8B030D-6E8A-4147-A177-3AD203B41FA5}">
                      <a16:colId xmlns:a16="http://schemas.microsoft.com/office/drawing/2014/main" val="20003"/>
                    </a:ext>
                  </a:extLst>
                </a:gridCol>
                <a:gridCol w="2259942">
                  <a:extLst>
                    <a:ext uri="{9D8B030D-6E8A-4147-A177-3AD203B41FA5}">
                      <a16:colId xmlns:a16="http://schemas.microsoft.com/office/drawing/2014/main" val="20004"/>
                    </a:ext>
                  </a:extLst>
                </a:gridCol>
              </a:tblGrid>
              <a:tr h="440267">
                <a:tc rowSpan="2"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dirty="0">
                          <a:solidFill>
                            <a:schemeClr val="tx1"/>
                          </a:solidFill>
                        </a:rPr>
                        <a:t>2-2</a:t>
                      </a:r>
                      <a:r>
                        <a:rPr kumimoji="1" lang="ja-JP" altLang="en-US" sz="2400" dirty="0">
                          <a:solidFill>
                            <a:schemeClr val="tx1"/>
                          </a:solidFill>
                        </a:rPr>
                        <a:t>　口腔清潔</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tc rowSpan="2" h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rPr>
                        <a:t>特記事項</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40267">
                <a:tc gridSpan="3" vMerge="1">
                  <a:txBody>
                    <a:bodyPr/>
                    <a:lstStyle/>
                    <a:p>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vMerge="1">
                  <a:txBody>
                    <a:bodyPr/>
                    <a:lstStyle/>
                    <a:p>
                      <a:endParaRPr kumimoji="1" lang="ja-JP" altLang="en-US" dirty="0"/>
                    </a:p>
                  </a:txBody>
                  <a:tcPr/>
                </a:tc>
                <a:tc hMerge="1" vMerge="1">
                  <a:txBody>
                    <a:bodyPr/>
                    <a:lstStyle/>
                    <a:p>
                      <a:endParaRPr kumimoji="1" lang="ja-JP" altLang="en-US" dirty="0"/>
                    </a:p>
                  </a:txBody>
                  <a:tcPr/>
                </a:tc>
                <a:tc>
                  <a:txBody>
                    <a:bodyPr/>
                    <a:lstStyle/>
                    <a:p>
                      <a:pPr algn="ctr"/>
                      <a:r>
                        <a:rPr kumimoji="1" lang="ja-JP" altLang="en-US" sz="2400" dirty="0">
                          <a:solidFill>
                            <a:schemeClr val="tx1"/>
                          </a:solidFill>
                        </a:rPr>
                        <a:t>良い事例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2400" dirty="0">
                          <a:solidFill>
                            <a:schemeClr val="tx1"/>
                          </a:solidFill>
                        </a:rPr>
                        <a:t>悪い事例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40267">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１</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支援が不要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r>
                        <a:rPr kumimoji="1" lang="ja-JP" altLang="en-US" sz="2400" dirty="0"/>
                        <a:t>自ら歯磨きをすることはなく、歯ブラシを手渡しても口に含むのみである。介助者が一連の全ての行為を行っていることから、全面的な支援が必要と判断した。</a:t>
                      </a:r>
                      <a:endParaRPr kumimoji="1" lang="en-US" altLang="ja-JP" sz="2400"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r>
                        <a:rPr kumimoji="1" lang="ja-JP" altLang="en-US" sz="2400" dirty="0"/>
                        <a:t>（記載なし）</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40267">
                <a:tc>
                  <a:txBody>
                    <a:bodyPr/>
                    <a:lstStyle/>
                    <a:p>
                      <a:pPr algn="ctr"/>
                      <a:endParaRPr kumimoji="1" lang="ja-JP" altLang="en-US" sz="240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２</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見守り等の支援が必要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3"/>
                  </a:ext>
                </a:extLst>
              </a:tr>
              <a:tr h="440267">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３</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部分的な</a:t>
                      </a:r>
                      <a:endParaRPr kumimoji="1" lang="en-US" altLang="ja-JP" sz="2400" dirty="0"/>
                    </a:p>
                    <a:p>
                      <a:r>
                        <a:rPr kumimoji="1" lang="ja-JP" altLang="en-US" sz="2400" dirty="0"/>
                        <a:t>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4"/>
                  </a:ext>
                </a:extLst>
              </a:tr>
              <a:tr h="440267">
                <a:tc>
                  <a:txBody>
                    <a:bodyPr/>
                    <a:lstStyle/>
                    <a:p>
                      <a:pPr algn="ctr"/>
                      <a:r>
                        <a:rPr kumimoji="1" lang="ja-JP" altLang="en-US" sz="2400" dirty="0"/>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４</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全面的な</a:t>
                      </a:r>
                      <a:endParaRPr kumimoji="1" lang="en-US" altLang="ja-JP" sz="2400" dirty="0"/>
                    </a:p>
                    <a:p>
                      <a:r>
                        <a:rPr kumimoji="1" lang="ja-JP" altLang="en-US" sz="2400" dirty="0"/>
                        <a:t>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5"/>
                  </a:ext>
                </a:extLst>
              </a:tr>
            </a:tbl>
          </a:graphicData>
        </a:graphic>
      </p:graphicFrame>
      <p:sp>
        <p:nvSpPr>
          <p:cNvPr id="8" name="テキスト ボックス 7"/>
          <p:cNvSpPr txBox="1"/>
          <p:nvPr/>
        </p:nvSpPr>
        <p:spPr>
          <a:xfrm>
            <a:off x="185052" y="4532927"/>
            <a:ext cx="8640959" cy="1938992"/>
          </a:xfrm>
          <a:prstGeom prst="rect">
            <a:avLst/>
          </a:prstGeom>
          <a:solidFill>
            <a:srgbClr val="FDEDDF"/>
          </a:solidFill>
          <a:ln>
            <a:solidFill>
              <a:srgbClr val="FF0000"/>
            </a:solidFill>
          </a:ln>
        </p:spPr>
        <p:txBody>
          <a:bodyPr wrap="square" rtlCol="0">
            <a:spAutoFit/>
          </a:bodyPr>
          <a:lstStyle/>
          <a:p>
            <a:r>
              <a:rPr kumimoji="1" lang="ja-JP" altLang="en-US" sz="2400" dirty="0">
                <a:solidFill>
                  <a:srgbClr val="FF0000"/>
                </a:solidFill>
              </a:rPr>
              <a:t>＜記載のポイント＞</a:t>
            </a:r>
            <a:endParaRPr kumimoji="1" lang="en-US" altLang="ja-JP" sz="2400" dirty="0">
              <a:solidFill>
                <a:srgbClr val="FF0000"/>
              </a:solidFill>
            </a:endParaRPr>
          </a:p>
          <a:p>
            <a:pPr marL="304800" indent="-304800"/>
            <a:r>
              <a:rPr lang="ja-JP" altLang="en-US" sz="2400" dirty="0"/>
              <a:t>○</a:t>
            </a:r>
            <a:r>
              <a:rPr lang="ja-JP" altLang="en-US" sz="2400" dirty="0">
                <a:solidFill>
                  <a:srgbClr val="FF0000"/>
                </a:solidFill>
              </a:rPr>
              <a:t>「全面的な支援が必要」であっても必要に応じて特記事項を記載</a:t>
            </a:r>
            <a:r>
              <a:rPr lang="ja-JP" altLang="en-US" sz="2400" dirty="0"/>
              <a:t>し、具体的な状況や支援の内容を詳述することで、市町村審査会や事務局において一次判定結果の修正や区分変更、再調査を行うことが必要かどうか、判断することができる。</a:t>
            </a:r>
          </a:p>
        </p:txBody>
      </p:sp>
      <p:sp>
        <p:nvSpPr>
          <p:cNvPr id="5" name="星: 10 pt 4">
            <a:extLst>
              <a:ext uri="{FF2B5EF4-FFF2-40B4-BE49-F238E27FC236}">
                <a16:creationId xmlns:a16="http://schemas.microsoft.com/office/drawing/2014/main" id="{C8D6792B-1659-FD67-46FB-97B702725D24}"/>
              </a:ext>
            </a:extLst>
          </p:cNvPr>
          <p:cNvSpPr/>
          <p:nvPr/>
        </p:nvSpPr>
        <p:spPr>
          <a:xfrm>
            <a:off x="2843808" y="4374372"/>
            <a:ext cx="626368" cy="576064"/>
          </a:xfrm>
          <a:prstGeom prst="star10">
            <a:avLst/>
          </a:prstGeom>
          <a:solidFill>
            <a:srgbClr val="0000CC"/>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6722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85052" y="5013176"/>
            <a:ext cx="8640959" cy="1323439"/>
          </a:xfrm>
          <a:prstGeom prst="rect">
            <a:avLst/>
          </a:prstGeom>
          <a:solidFill>
            <a:srgbClr val="FDEDDF"/>
          </a:solidFill>
          <a:ln>
            <a:solidFill>
              <a:srgbClr val="FF0000"/>
            </a:solidFill>
          </a:ln>
        </p:spPr>
        <p:txBody>
          <a:bodyPr wrap="square" rtlCol="0">
            <a:spAutoFit/>
          </a:bodyPr>
          <a:lstStyle/>
          <a:p>
            <a:r>
              <a:rPr kumimoji="1" lang="ja-JP" altLang="en-US" sz="2000" dirty="0">
                <a:solidFill>
                  <a:srgbClr val="FF0000"/>
                </a:solidFill>
              </a:rPr>
              <a:t>＜記載のポイント＞</a:t>
            </a:r>
            <a:endParaRPr kumimoji="1" lang="en-US" altLang="ja-JP" sz="2000" dirty="0">
              <a:solidFill>
                <a:srgbClr val="FF0000"/>
              </a:solidFill>
            </a:endParaRPr>
          </a:p>
          <a:p>
            <a:pPr marL="306000" indent="-306000"/>
            <a:r>
              <a:rPr lang="ja-JP" altLang="en-US" sz="2000" dirty="0"/>
              <a:t>○良い事例では、</a:t>
            </a:r>
            <a:r>
              <a:rPr lang="ja-JP" altLang="en-US" sz="2000" dirty="0">
                <a:solidFill>
                  <a:srgbClr val="FF0000"/>
                </a:solidFill>
              </a:rPr>
              <a:t>「～と考えられた」「～と判断した」</a:t>
            </a:r>
            <a:r>
              <a:rPr lang="ja-JP" altLang="en-US" sz="2000" dirty="0"/>
              <a:t>というフレーズを用いて、</a:t>
            </a:r>
            <a:r>
              <a:rPr lang="ja-JP" altLang="en-US" sz="2000" dirty="0">
                <a:solidFill>
                  <a:srgbClr val="FF0000"/>
                </a:solidFill>
              </a:rPr>
              <a:t>選択の根拠を明確に記載している</a:t>
            </a:r>
            <a:r>
              <a:rPr lang="ja-JP" altLang="en-US" sz="2000" dirty="0"/>
              <a:t>。一方、悪い事例では栄養状況や購入頻度等の記載を追記することで、より選択の根拠を明確にすることが必要である。</a:t>
            </a:r>
            <a:endParaRPr kumimoji="1" lang="ja-JP" altLang="en-US" sz="2000" dirty="0"/>
          </a:p>
        </p:txBody>
      </p:sp>
      <p:sp>
        <p:nvSpPr>
          <p:cNvPr id="2" name="スライド番号プレースホルダー 1"/>
          <p:cNvSpPr>
            <a:spLocks noGrp="1"/>
          </p:cNvSpPr>
          <p:nvPr>
            <p:ph type="sldNum" sz="quarter" idx="12"/>
          </p:nvPr>
        </p:nvSpPr>
        <p:spPr>
          <a:xfrm>
            <a:off x="7010216" y="6492875"/>
            <a:ext cx="2133600" cy="365125"/>
          </a:xfrm>
        </p:spPr>
        <p:txBody>
          <a:bodyPr/>
          <a:lstStyle/>
          <a:p>
            <a:fld id="{652D260B-4DA9-4FE4-8921-72EC66D74D12}" type="slidenum">
              <a:rPr kumimoji="1" lang="ja-JP" altLang="en-US" smtClean="0"/>
              <a:t>52</a:t>
            </a:fld>
            <a:endParaRPr kumimoji="1" lang="ja-JP" altLang="en-US" dirty="0"/>
          </a:p>
        </p:txBody>
      </p:sp>
      <p:sp>
        <p:nvSpPr>
          <p:cNvPr id="3" name="テキスト ボックス 2"/>
          <p:cNvSpPr txBox="1"/>
          <p:nvPr/>
        </p:nvSpPr>
        <p:spPr>
          <a:xfrm>
            <a:off x="0" y="-47664"/>
            <a:ext cx="9144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特記事項の記載例④</a:t>
            </a:r>
          </a:p>
        </p:txBody>
      </p:sp>
      <p:graphicFrame>
        <p:nvGraphicFramePr>
          <p:cNvPr id="4" name="表 3"/>
          <p:cNvGraphicFramePr>
            <a:graphicFrameLocks noGrp="1"/>
          </p:cNvGraphicFramePr>
          <p:nvPr>
            <p:extLst>
              <p:ext uri="{D42A27DB-BD31-4B8C-83A1-F6EECF244321}">
                <p14:modId xmlns:p14="http://schemas.microsoft.com/office/powerpoint/2010/main" val="524866641"/>
              </p:ext>
            </p:extLst>
          </p:nvPr>
        </p:nvGraphicFramePr>
        <p:xfrm>
          <a:off x="185052" y="620688"/>
          <a:ext cx="8640960" cy="4297680"/>
        </p:xfrm>
        <a:graphic>
          <a:graphicData uri="http://schemas.openxmlformats.org/drawingml/2006/table">
            <a:tbl>
              <a:tblPr firstRow="1" bandRow="1">
                <a:tableStyleId>{5C22544A-7EE6-4342-B048-85BDC9FD1C3A}</a:tableStyleId>
              </a:tblPr>
              <a:tblGrid>
                <a:gridCol w="398813">
                  <a:extLst>
                    <a:ext uri="{9D8B030D-6E8A-4147-A177-3AD203B41FA5}">
                      <a16:colId xmlns:a16="http://schemas.microsoft.com/office/drawing/2014/main" val="20000"/>
                    </a:ext>
                  </a:extLst>
                </a:gridCol>
                <a:gridCol w="398813">
                  <a:extLst>
                    <a:ext uri="{9D8B030D-6E8A-4147-A177-3AD203B41FA5}">
                      <a16:colId xmlns:a16="http://schemas.microsoft.com/office/drawing/2014/main" val="20001"/>
                    </a:ext>
                  </a:extLst>
                </a:gridCol>
                <a:gridCol w="1595256">
                  <a:extLst>
                    <a:ext uri="{9D8B030D-6E8A-4147-A177-3AD203B41FA5}">
                      <a16:colId xmlns:a16="http://schemas.microsoft.com/office/drawing/2014/main" val="20002"/>
                    </a:ext>
                  </a:extLst>
                </a:gridCol>
                <a:gridCol w="4054604">
                  <a:extLst>
                    <a:ext uri="{9D8B030D-6E8A-4147-A177-3AD203B41FA5}">
                      <a16:colId xmlns:a16="http://schemas.microsoft.com/office/drawing/2014/main" val="20003"/>
                    </a:ext>
                  </a:extLst>
                </a:gridCol>
                <a:gridCol w="2193474">
                  <a:extLst>
                    <a:ext uri="{9D8B030D-6E8A-4147-A177-3AD203B41FA5}">
                      <a16:colId xmlns:a16="http://schemas.microsoft.com/office/drawing/2014/main" val="20004"/>
                    </a:ext>
                  </a:extLst>
                </a:gridCol>
              </a:tblGrid>
              <a:tr h="440267">
                <a:tc rowSpan="2" gridSpan="3">
                  <a:txBody>
                    <a:bodyPr/>
                    <a:lstStyle/>
                    <a:p>
                      <a:pPr marL="595313" marR="0" lvl="0" indent="-595313" algn="l" defTabSz="914400" rtl="0" eaLnBrk="1" fontAlgn="auto" latinLnBrk="0" hangingPunct="1">
                        <a:lnSpc>
                          <a:spcPct val="100000"/>
                        </a:lnSpc>
                        <a:spcBef>
                          <a:spcPts val="0"/>
                        </a:spcBef>
                        <a:spcAft>
                          <a:spcPts val="0"/>
                        </a:spcAft>
                        <a:buClrTx/>
                        <a:buSzTx/>
                        <a:buFontTx/>
                        <a:buNone/>
                        <a:tabLst/>
                        <a:defRPr/>
                      </a:pPr>
                      <a:r>
                        <a:rPr kumimoji="1" lang="en-US" altLang="ja-JP" sz="2400" dirty="0">
                          <a:solidFill>
                            <a:schemeClr val="tx1"/>
                          </a:solidFill>
                        </a:rPr>
                        <a:t>2-6</a:t>
                      </a:r>
                      <a:r>
                        <a:rPr kumimoji="1" lang="ja-JP" altLang="en-US" sz="2400" baseline="0" dirty="0">
                          <a:solidFill>
                            <a:schemeClr val="tx1"/>
                          </a:solidFill>
                        </a:rPr>
                        <a:t>　</a:t>
                      </a:r>
                      <a:r>
                        <a:rPr kumimoji="1" lang="ja-JP" altLang="en-US" sz="2400" spc="0" baseline="0" dirty="0">
                          <a:solidFill>
                            <a:schemeClr val="tx1"/>
                          </a:solidFill>
                        </a:rPr>
                        <a:t>健康・</a:t>
                      </a:r>
                      <a:br>
                        <a:rPr kumimoji="1" lang="en-US" altLang="ja-JP" sz="2400" spc="0" baseline="0" dirty="0">
                          <a:solidFill>
                            <a:schemeClr val="tx1"/>
                          </a:solidFill>
                        </a:rPr>
                      </a:br>
                      <a:r>
                        <a:rPr kumimoji="1" lang="ja-JP" altLang="en-US" sz="2400" spc="0" baseline="0" dirty="0">
                          <a:solidFill>
                            <a:schemeClr val="tx1"/>
                          </a:solidFill>
                        </a:rPr>
                        <a:t>栄養管理</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tc rowSpan="2" h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rPr>
                        <a:t>特記事項</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40267">
                <a:tc gridSpan="3" vMerge="1">
                  <a:txBody>
                    <a:bodyPr/>
                    <a:lstStyle/>
                    <a:p>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vMerge="1">
                  <a:txBody>
                    <a:bodyPr/>
                    <a:lstStyle/>
                    <a:p>
                      <a:endParaRPr kumimoji="1" lang="ja-JP" altLang="en-US" dirty="0"/>
                    </a:p>
                  </a:txBody>
                  <a:tcPr/>
                </a:tc>
                <a:tc hMerge="1" vMerge="1">
                  <a:txBody>
                    <a:bodyPr/>
                    <a:lstStyle/>
                    <a:p>
                      <a:endParaRPr kumimoji="1" lang="ja-JP" altLang="en-US" dirty="0"/>
                    </a:p>
                  </a:txBody>
                  <a:tcPr/>
                </a:tc>
                <a:tc>
                  <a:txBody>
                    <a:bodyPr/>
                    <a:lstStyle/>
                    <a:p>
                      <a:pPr algn="ctr"/>
                      <a:r>
                        <a:rPr kumimoji="1" lang="ja-JP" altLang="en-US" sz="2400" dirty="0">
                          <a:solidFill>
                            <a:schemeClr val="tx1"/>
                          </a:solidFill>
                        </a:rPr>
                        <a:t>良い事例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2400" dirty="0">
                          <a:solidFill>
                            <a:schemeClr val="tx1"/>
                          </a:solidFill>
                        </a:rPr>
                        <a:t>悪い事例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005840">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１</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支援が不要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kumimoji="1" lang="ja-JP" altLang="en-US" sz="2400" dirty="0"/>
                        <a:t>健康・栄養管理の必要性を理解し、飲酒を制限する等自身で管理しているが、週に１回は過剰に飲酒してしまう。必ずしも適切に管理できているとは言えず、声かけやアドバイスが必要と考えられたため、部分的な支援が必要と判断した。</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kumimoji="1" lang="ja-JP" altLang="en-US" sz="2400" dirty="0"/>
                        <a:t>出来合いの惣菜を買ってきてしまう。</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05840">
                <a:tc>
                  <a:txBody>
                    <a:bodyPr/>
                    <a:lstStyle/>
                    <a:p>
                      <a:pPr algn="ctr"/>
                      <a:r>
                        <a:rPr kumimoji="1" lang="ja-JP" altLang="en-US" sz="2400" dirty="0"/>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２</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部分的な</a:t>
                      </a:r>
                      <a:endParaRPr kumimoji="1" lang="en-US" altLang="ja-JP" sz="2400" dirty="0"/>
                    </a:p>
                    <a:p>
                      <a:r>
                        <a:rPr kumimoji="1" lang="ja-JP" altLang="en-US" sz="2400" dirty="0"/>
                        <a:t>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3"/>
                  </a:ext>
                </a:extLst>
              </a:tr>
              <a:tr h="1005840">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３</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全面的な</a:t>
                      </a:r>
                      <a:endParaRPr kumimoji="1" lang="en-US" altLang="ja-JP" sz="2400" dirty="0"/>
                    </a:p>
                    <a:p>
                      <a:r>
                        <a:rPr kumimoji="1" lang="ja-JP" altLang="en-US" sz="2400" dirty="0"/>
                        <a:t>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4"/>
                  </a:ext>
                </a:extLst>
              </a:tr>
            </a:tbl>
          </a:graphicData>
        </a:graphic>
      </p:graphicFrame>
      <p:sp>
        <p:nvSpPr>
          <p:cNvPr id="5" name="星: 10 pt 4">
            <a:extLst>
              <a:ext uri="{FF2B5EF4-FFF2-40B4-BE49-F238E27FC236}">
                <a16:creationId xmlns:a16="http://schemas.microsoft.com/office/drawing/2014/main" id="{BA7B24EA-CB49-E4C5-30D9-473BF7586AE3}"/>
              </a:ext>
            </a:extLst>
          </p:cNvPr>
          <p:cNvSpPr/>
          <p:nvPr/>
        </p:nvSpPr>
        <p:spPr>
          <a:xfrm>
            <a:off x="2339752" y="4775468"/>
            <a:ext cx="626368" cy="576064"/>
          </a:xfrm>
          <a:prstGeom prst="star10">
            <a:avLst/>
          </a:prstGeom>
          <a:solidFill>
            <a:srgbClr val="0000CC"/>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458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477843"/>
            <a:ext cx="2133600" cy="365125"/>
          </a:xfrm>
        </p:spPr>
        <p:txBody>
          <a:bodyPr/>
          <a:lstStyle/>
          <a:p>
            <a:fld id="{652D260B-4DA9-4FE4-8921-72EC66D74D12}" type="slidenum">
              <a:rPr kumimoji="1" lang="ja-JP" altLang="en-US" smtClean="0"/>
              <a:t>53</a:t>
            </a:fld>
            <a:endParaRPr kumimoji="1" lang="ja-JP" altLang="en-US"/>
          </a:p>
        </p:txBody>
      </p:sp>
      <p:sp>
        <p:nvSpPr>
          <p:cNvPr id="3" name="テキスト ボックス 2"/>
          <p:cNvSpPr txBox="1"/>
          <p:nvPr/>
        </p:nvSpPr>
        <p:spPr>
          <a:xfrm>
            <a:off x="0" y="-47664"/>
            <a:ext cx="9144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特記事項の記載例⑤</a:t>
            </a:r>
          </a:p>
        </p:txBody>
      </p:sp>
      <p:graphicFrame>
        <p:nvGraphicFramePr>
          <p:cNvPr id="4" name="表 3"/>
          <p:cNvGraphicFramePr>
            <a:graphicFrameLocks noGrp="1"/>
          </p:cNvGraphicFramePr>
          <p:nvPr/>
        </p:nvGraphicFramePr>
        <p:xfrm>
          <a:off x="185052" y="620688"/>
          <a:ext cx="8640960" cy="3566160"/>
        </p:xfrm>
        <a:graphic>
          <a:graphicData uri="http://schemas.openxmlformats.org/drawingml/2006/table">
            <a:tbl>
              <a:tblPr firstRow="1" bandRow="1">
                <a:tableStyleId>{5C22544A-7EE6-4342-B048-85BDC9FD1C3A}</a:tableStyleId>
              </a:tblPr>
              <a:tblGrid>
                <a:gridCol w="398813">
                  <a:extLst>
                    <a:ext uri="{9D8B030D-6E8A-4147-A177-3AD203B41FA5}">
                      <a16:colId xmlns:a16="http://schemas.microsoft.com/office/drawing/2014/main" val="20000"/>
                    </a:ext>
                  </a:extLst>
                </a:gridCol>
                <a:gridCol w="398813">
                  <a:extLst>
                    <a:ext uri="{9D8B030D-6E8A-4147-A177-3AD203B41FA5}">
                      <a16:colId xmlns:a16="http://schemas.microsoft.com/office/drawing/2014/main" val="20001"/>
                    </a:ext>
                  </a:extLst>
                </a:gridCol>
                <a:gridCol w="1728194">
                  <a:extLst>
                    <a:ext uri="{9D8B030D-6E8A-4147-A177-3AD203B41FA5}">
                      <a16:colId xmlns:a16="http://schemas.microsoft.com/office/drawing/2014/main" val="20002"/>
                    </a:ext>
                  </a:extLst>
                </a:gridCol>
                <a:gridCol w="3190508">
                  <a:extLst>
                    <a:ext uri="{9D8B030D-6E8A-4147-A177-3AD203B41FA5}">
                      <a16:colId xmlns:a16="http://schemas.microsoft.com/office/drawing/2014/main" val="20003"/>
                    </a:ext>
                  </a:extLst>
                </a:gridCol>
                <a:gridCol w="2924632">
                  <a:extLst>
                    <a:ext uri="{9D8B030D-6E8A-4147-A177-3AD203B41FA5}">
                      <a16:colId xmlns:a16="http://schemas.microsoft.com/office/drawing/2014/main" val="20004"/>
                    </a:ext>
                  </a:extLst>
                </a:gridCol>
              </a:tblGrid>
              <a:tr h="440267">
                <a:tc rowSpan="2"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dirty="0">
                          <a:solidFill>
                            <a:schemeClr val="tx1"/>
                          </a:solidFill>
                        </a:rPr>
                        <a:t>2-7</a:t>
                      </a:r>
                      <a:r>
                        <a:rPr kumimoji="1" lang="ja-JP" altLang="en-US" sz="2400" baseline="0" dirty="0">
                          <a:solidFill>
                            <a:schemeClr val="tx1"/>
                          </a:solidFill>
                        </a:rPr>
                        <a:t>　薬の管理</a:t>
                      </a:r>
                      <a:endParaRPr kumimoji="1" lang="ja-JP" altLang="en-US" sz="2400" dirty="0">
                        <a:solidFill>
                          <a:schemeClr val="tx1"/>
                        </a:solidFill>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tc rowSpan="2" h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rPr>
                        <a:t>特記事項</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40267">
                <a:tc gridSpan="3" vMerge="1">
                  <a:txBody>
                    <a:bodyPr/>
                    <a:lstStyle/>
                    <a:p>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vMerge="1">
                  <a:txBody>
                    <a:bodyPr/>
                    <a:lstStyle/>
                    <a:p>
                      <a:endParaRPr kumimoji="1" lang="ja-JP" altLang="en-US" dirty="0"/>
                    </a:p>
                  </a:txBody>
                  <a:tcPr/>
                </a:tc>
                <a:tc hMerge="1" vMerge="1">
                  <a:txBody>
                    <a:bodyPr/>
                    <a:lstStyle/>
                    <a:p>
                      <a:endParaRPr kumimoji="1" lang="ja-JP" altLang="en-US" dirty="0"/>
                    </a:p>
                  </a:txBody>
                  <a:tcPr/>
                </a:tc>
                <a:tc>
                  <a:txBody>
                    <a:bodyPr/>
                    <a:lstStyle/>
                    <a:p>
                      <a:pPr algn="ctr"/>
                      <a:r>
                        <a:rPr kumimoji="1" lang="ja-JP" altLang="en-US" sz="2400" dirty="0">
                          <a:solidFill>
                            <a:schemeClr val="tx1"/>
                          </a:solidFill>
                        </a:rPr>
                        <a:t>良い事例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2400" dirty="0">
                          <a:solidFill>
                            <a:schemeClr val="tx1"/>
                          </a:solidFill>
                        </a:rPr>
                        <a:t>悪い事例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880534">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１</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支援が不要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kumimoji="1" lang="ja-JP" altLang="en-US" sz="2400" dirty="0"/>
                        <a:t>自身で管理・服薬をしているが、飲み忘れがある。週１回支援者が服薬状況を確認していることに着目し、部分的な支援が必要と判断した。</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kumimoji="1" lang="ja-JP" altLang="en-US" sz="2400" dirty="0"/>
                        <a:t>母親が管理している。</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40267">
                <a:tc>
                  <a:txBody>
                    <a:bodyPr/>
                    <a:lstStyle/>
                    <a:p>
                      <a:pPr algn="ctr"/>
                      <a:r>
                        <a:rPr kumimoji="1" lang="ja-JP" altLang="en-US" sz="2400" dirty="0"/>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２</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部分的な</a:t>
                      </a:r>
                      <a:endParaRPr kumimoji="1" lang="en-US" altLang="ja-JP" sz="2400" dirty="0"/>
                    </a:p>
                    <a:p>
                      <a:r>
                        <a:rPr kumimoji="1" lang="ja-JP" altLang="en-US" sz="2400" dirty="0"/>
                        <a:t>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3"/>
                  </a:ext>
                </a:extLst>
              </a:tr>
              <a:tr h="440267">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３</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全面的な</a:t>
                      </a:r>
                      <a:endParaRPr kumimoji="1" lang="en-US" altLang="ja-JP" sz="2400" dirty="0"/>
                    </a:p>
                    <a:p>
                      <a:r>
                        <a:rPr kumimoji="1" lang="ja-JP" altLang="en-US" sz="2400" dirty="0"/>
                        <a:t>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4"/>
                  </a:ext>
                </a:extLst>
              </a:tr>
            </a:tbl>
          </a:graphicData>
        </a:graphic>
      </p:graphicFrame>
      <p:sp>
        <p:nvSpPr>
          <p:cNvPr id="5" name="テキスト ボックス 4"/>
          <p:cNvSpPr txBox="1"/>
          <p:nvPr/>
        </p:nvSpPr>
        <p:spPr>
          <a:xfrm>
            <a:off x="185052" y="4424116"/>
            <a:ext cx="8640959" cy="1569660"/>
          </a:xfrm>
          <a:prstGeom prst="rect">
            <a:avLst/>
          </a:prstGeom>
          <a:solidFill>
            <a:srgbClr val="FDEDDF"/>
          </a:solidFill>
          <a:ln>
            <a:solidFill>
              <a:srgbClr val="FF0000"/>
            </a:solidFill>
          </a:ln>
        </p:spPr>
        <p:txBody>
          <a:bodyPr wrap="square" rtlCol="0">
            <a:spAutoFit/>
          </a:bodyPr>
          <a:lstStyle/>
          <a:p>
            <a:r>
              <a:rPr kumimoji="1" lang="ja-JP" altLang="en-US" sz="2400" dirty="0">
                <a:solidFill>
                  <a:srgbClr val="FF0000"/>
                </a:solidFill>
              </a:rPr>
              <a:t>＜記載のポイント＞</a:t>
            </a:r>
            <a:endParaRPr kumimoji="1" lang="en-US" altLang="ja-JP" sz="2400" dirty="0">
              <a:solidFill>
                <a:srgbClr val="FF0000"/>
              </a:solidFill>
            </a:endParaRPr>
          </a:p>
          <a:p>
            <a:pPr marL="306000" indent="-306000"/>
            <a:r>
              <a:rPr lang="ja-JP" altLang="en-US" sz="2400" dirty="0"/>
              <a:t>○良い事例では、行われている</a:t>
            </a:r>
            <a:r>
              <a:rPr lang="ja-JP" altLang="en-US" sz="2400" dirty="0">
                <a:solidFill>
                  <a:srgbClr val="FF0000"/>
                </a:solidFill>
              </a:rPr>
              <a:t>支援の内容と支援の頻度</a:t>
            </a:r>
            <a:r>
              <a:rPr lang="ja-JP" altLang="en-US" sz="2400" dirty="0"/>
              <a:t>が記載されているほか、</a:t>
            </a:r>
            <a:r>
              <a:rPr lang="ja-JP" altLang="en-US" sz="2400" dirty="0">
                <a:solidFill>
                  <a:srgbClr val="FF0000"/>
                </a:solidFill>
              </a:rPr>
              <a:t>「～に着目し」「～と判断した」</a:t>
            </a:r>
            <a:r>
              <a:rPr lang="ja-JP" altLang="en-US" sz="2400" dirty="0"/>
              <a:t>というフレーズを用いて、</a:t>
            </a:r>
            <a:r>
              <a:rPr lang="ja-JP" altLang="en-US" sz="2400" dirty="0">
                <a:solidFill>
                  <a:srgbClr val="FF0000"/>
                </a:solidFill>
              </a:rPr>
              <a:t>選択の根拠を明確に記載している</a:t>
            </a:r>
            <a:r>
              <a:rPr lang="ja-JP" altLang="en-US" sz="2400" dirty="0"/>
              <a:t>。</a:t>
            </a:r>
            <a:endParaRPr kumimoji="1" lang="ja-JP" altLang="en-US" sz="2400" dirty="0"/>
          </a:p>
        </p:txBody>
      </p:sp>
      <p:sp>
        <p:nvSpPr>
          <p:cNvPr id="6" name="星: 10 pt 5">
            <a:extLst>
              <a:ext uri="{FF2B5EF4-FFF2-40B4-BE49-F238E27FC236}">
                <a16:creationId xmlns:a16="http://schemas.microsoft.com/office/drawing/2014/main" id="{DA637596-CC95-EA17-0E03-79E25898761B}"/>
              </a:ext>
            </a:extLst>
          </p:cNvPr>
          <p:cNvSpPr/>
          <p:nvPr/>
        </p:nvSpPr>
        <p:spPr>
          <a:xfrm>
            <a:off x="2843808" y="4296575"/>
            <a:ext cx="626368" cy="576064"/>
          </a:xfrm>
          <a:prstGeom prst="star10">
            <a:avLst/>
          </a:prstGeom>
          <a:solidFill>
            <a:srgbClr val="0000CC"/>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7628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05763" y="5354111"/>
            <a:ext cx="8640959" cy="1323439"/>
          </a:xfrm>
          <a:prstGeom prst="rect">
            <a:avLst/>
          </a:prstGeom>
          <a:solidFill>
            <a:srgbClr val="FDEDDF"/>
          </a:solidFill>
          <a:ln>
            <a:solidFill>
              <a:srgbClr val="FF0000"/>
            </a:solidFill>
          </a:ln>
        </p:spPr>
        <p:txBody>
          <a:bodyPr wrap="square" rtlCol="0">
            <a:spAutoFit/>
          </a:bodyPr>
          <a:lstStyle/>
          <a:p>
            <a:r>
              <a:rPr kumimoji="1" lang="ja-JP" altLang="en-US" sz="2000" dirty="0">
                <a:solidFill>
                  <a:srgbClr val="FF0000"/>
                </a:solidFill>
              </a:rPr>
              <a:t>＜記載のポイント＞</a:t>
            </a:r>
            <a:endParaRPr kumimoji="1" lang="en-US" altLang="ja-JP" sz="2000" dirty="0">
              <a:solidFill>
                <a:srgbClr val="FF0000"/>
              </a:solidFill>
            </a:endParaRPr>
          </a:p>
          <a:p>
            <a:pPr marL="306000" indent="-306000"/>
            <a:r>
              <a:rPr lang="ja-JP" altLang="en-US" sz="2000" dirty="0"/>
              <a:t>○</a:t>
            </a:r>
            <a:r>
              <a:rPr lang="ja-JP" altLang="en-US" sz="2000" dirty="0">
                <a:solidFill>
                  <a:srgbClr val="FF0000"/>
                </a:solidFill>
              </a:rPr>
              <a:t>初めてのことや慣れていない状況を含めて</a:t>
            </a:r>
            <a:r>
              <a:rPr lang="ja-JP" altLang="en-US" sz="2000" dirty="0"/>
              <a:t>、申請者ができること、できないことの事実を明確にした上で、</a:t>
            </a:r>
            <a:r>
              <a:rPr lang="ja-JP" altLang="en-US" sz="2000" dirty="0">
                <a:solidFill>
                  <a:srgbClr val="FF0000"/>
                </a:solidFill>
              </a:rPr>
              <a:t>「～を勘案し」「～と判断した」</a:t>
            </a:r>
            <a:r>
              <a:rPr lang="ja-JP" altLang="en-US" sz="2000" dirty="0"/>
              <a:t>というフレーズを用いて、</a:t>
            </a:r>
            <a:r>
              <a:rPr lang="ja-JP" altLang="en-US" sz="2000" dirty="0">
                <a:solidFill>
                  <a:srgbClr val="FF0000"/>
                </a:solidFill>
              </a:rPr>
              <a:t>選択の根拠を明確に記載している</a:t>
            </a:r>
            <a:r>
              <a:rPr lang="ja-JP" altLang="en-US" sz="2000" dirty="0"/>
              <a:t>。</a:t>
            </a:r>
            <a:endParaRPr kumimoji="1" lang="ja-JP" altLang="en-US" sz="2000" dirty="0"/>
          </a:p>
        </p:txBody>
      </p:sp>
      <p:sp>
        <p:nvSpPr>
          <p:cNvPr id="2" name="スライド番号プレースホルダー 1"/>
          <p:cNvSpPr>
            <a:spLocks noGrp="1"/>
          </p:cNvSpPr>
          <p:nvPr>
            <p:ph type="sldNum" sz="quarter" idx="12"/>
          </p:nvPr>
        </p:nvSpPr>
        <p:spPr>
          <a:xfrm>
            <a:off x="6979736" y="6533515"/>
            <a:ext cx="2133600" cy="365125"/>
          </a:xfrm>
        </p:spPr>
        <p:txBody>
          <a:bodyPr/>
          <a:lstStyle/>
          <a:p>
            <a:fld id="{652D260B-4DA9-4FE4-8921-72EC66D74D12}" type="slidenum">
              <a:rPr kumimoji="1" lang="ja-JP" altLang="en-US" smtClean="0"/>
              <a:t>54</a:t>
            </a:fld>
            <a:endParaRPr kumimoji="1" lang="ja-JP" altLang="en-US" dirty="0"/>
          </a:p>
        </p:txBody>
      </p:sp>
      <p:sp>
        <p:nvSpPr>
          <p:cNvPr id="3" name="テキスト ボックス 2"/>
          <p:cNvSpPr txBox="1"/>
          <p:nvPr/>
        </p:nvSpPr>
        <p:spPr>
          <a:xfrm>
            <a:off x="0" y="-47664"/>
            <a:ext cx="9144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特記事項の記載例⑥</a:t>
            </a:r>
          </a:p>
        </p:txBody>
      </p:sp>
      <p:graphicFrame>
        <p:nvGraphicFramePr>
          <p:cNvPr id="4" name="表 3"/>
          <p:cNvGraphicFramePr>
            <a:graphicFrameLocks noGrp="1"/>
          </p:cNvGraphicFramePr>
          <p:nvPr/>
        </p:nvGraphicFramePr>
        <p:xfrm>
          <a:off x="185052" y="620688"/>
          <a:ext cx="8640960" cy="4663440"/>
        </p:xfrm>
        <a:graphic>
          <a:graphicData uri="http://schemas.openxmlformats.org/drawingml/2006/table">
            <a:tbl>
              <a:tblPr firstRow="1" bandRow="1">
                <a:tableStyleId>{5C22544A-7EE6-4342-B048-85BDC9FD1C3A}</a:tableStyleId>
              </a:tblPr>
              <a:tblGrid>
                <a:gridCol w="398813">
                  <a:extLst>
                    <a:ext uri="{9D8B030D-6E8A-4147-A177-3AD203B41FA5}">
                      <a16:colId xmlns:a16="http://schemas.microsoft.com/office/drawing/2014/main" val="20000"/>
                    </a:ext>
                  </a:extLst>
                </a:gridCol>
                <a:gridCol w="398813">
                  <a:extLst>
                    <a:ext uri="{9D8B030D-6E8A-4147-A177-3AD203B41FA5}">
                      <a16:colId xmlns:a16="http://schemas.microsoft.com/office/drawing/2014/main" val="20001"/>
                    </a:ext>
                  </a:extLst>
                </a:gridCol>
                <a:gridCol w="1728194">
                  <a:extLst>
                    <a:ext uri="{9D8B030D-6E8A-4147-A177-3AD203B41FA5}">
                      <a16:colId xmlns:a16="http://schemas.microsoft.com/office/drawing/2014/main" val="20002"/>
                    </a:ext>
                  </a:extLst>
                </a:gridCol>
                <a:gridCol w="3190508">
                  <a:extLst>
                    <a:ext uri="{9D8B030D-6E8A-4147-A177-3AD203B41FA5}">
                      <a16:colId xmlns:a16="http://schemas.microsoft.com/office/drawing/2014/main" val="20003"/>
                    </a:ext>
                  </a:extLst>
                </a:gridCol>
                <a:gridCol w="2924632">
                  <a:extLst>
                    <a:ext uri="{9D8B030D-6E8A-4147-A177-3AD203B41FA5}">
                      <a16:colId xmlns:a16="http://schemas.microsoft.com/office/drawing/2014/main" val="20004"/>
                    </a:ext>
                  </a:extLst>
                </a:gridCol>
              </a:tblGrid>
              <a:tr h="440267">
                <a:tc rowSpan="2" gridSpan="3">
                  <a:txBody>
                    <a:bodyPr/>
                    <a:lstStyle/>
                    <a:p>
                      <a:pPr marL="812800" marR="0" lvl="0" indent="-812800" algn="l" defTabSz="914400" rtl="0" eaLnBrk="1" fontAlgn="auto" latinLnBrk="0" hangingPunct="1">
                        <a:lnSpc>
                          <a:spcPct val="100000"/>
                        </a:lnSpc>
                        <a:spcBef>
                          <a:spcPts val="0"/>
                        </a:spcBef>
                        <a:spcAft>
                          <a:spcPts val="0"/>
                        </a:spcAft>
                        <a:buClrTx/>
                        <a:buSzTx/>
                        <a:buFontTx/>
                        <a:buNone/>
                        <a:tabLst/>
                        <a:defRPr/>
                      </a:pPr>
                      <a:r>
                        <a:rPr kumimoji="1" lang="en-US" altLang="ja-JP" sz="2400" dirty="0">
                          <a:solidFill>
                            <a:schemeClr val="tx1"/>
                          </a:solidFill>
                        </a:rPr>
                        <a:t>2-10</a:t>
                      </a:r>
                      <a:r>
                        <a:rPr kumimoji="1" lang="ja-JP" altLang="en-US" sz="2400" baseline="0" dirty="0">
                          <a:solidFill>
                            <a:schemeClr val="tx1"/>
                          </a:solidFill>
                        </a:rPr>
                        <a:t>　日常の意思決定</a:t>
                      </a:r>
                      <a:endParaRPr kumimoji="1" lang="ja-JP" altLang="en-US" sz="2400" dirty="0">
                        <a:solidFill>
                          <a:schemeClr val="tx1"/>
                        </a:solidFill>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tc rowSpan="2" h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rPr>
                        <a:t>特記事項</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40267">
                <a:tc gridSpan="3" vMerge="1">
                  <a:txBody>
                    <a:bodyPr/>
                    <a:lstStyle/>
                    <a:p>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vMerge="1">
                  <a:txBody>
                    <a:bodyPr/>
                    <a:lstStyle/>
                    <a:p>
                      <a:endParaRPr kumimoji="1" lang="ja-JP" altLang="en-US" dirty="0"/>
                    </a:p>
                  </a:txBody>
                  <a:tcPr/>
                </a:tc>
                <a:tc hMerge="1" vMerge="1">
                  <a:txBody>
                    <a:bodyPr/>
                    <a:lstStyle/>
                    <a:p>
                      <a:endParaRPr kumimoji="1" lang="ja-JP" altLang="en-US" dirty="0"/>
                    </a:p>
                  </a:txBody>
                  <a:tcPr/>
                </a:tc>
                <a:tc>
                  <a:txBody>
                    <a:bodyPr/>
                    <a:lstStyle/>
                    <a:p>
                      <a:pPr algn="ctr"/>
                      <a:r>
                        <a:rPr kumimoji="1" lang="ja-JP" altLang="en-US" sz="2400" dirty="0">
                          <a:solidFill>
                            <a:schemeClr val="tx1"/>
                          </a:solidFill>
                        </a:rPr>
                        <a:t>良い事例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2400" dirty="0">
                          <a:solidFill>
                            <a:schemeClr val="tx1"/>
                          </a:solidFill>
                        </a:rPr>
                        <a:t>悪い事例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127760">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１</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支援が不要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t>日常生活上のことは自己にて意思決定可能だが、初めてのことや慣れない内容については一人で決定することが不安なため、支援者による声かけや助言等の支援が必要であることを勘案して、部分的な支援が必要と判断した。</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kumimoji="1" lang="ja-JP" altLang="en-US" sz="2400" dirty="0"/>
                        <a:t>支援者による促しが必要である。</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27760">
                <a:tc>
                  <a:txBody>
                    <a:bodyPr/>
                    <a:lstStyle/>
                    <a:p>
                      <a:pPr algn="ctr"/>
                      <a:r>
                        <a:rPr kumimoji="1" lang="ja-JP" altLang="en-US" sz="2400" dirty="0"/>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２</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部分的な</a:t>
                      </a:r>
                      <a:endParaRPr kumimoji="1" lang="en-US" altLang="ja-JP" sz="2400" dirty="0"/>
                    </a:p>
                    <a:p>
                      <a:r>
                        <a:rPr kumimoji="1" lang="ja-JP" altLang="en-US" sz="2400" dirty="0"/>
                        <a:t>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3"/>
                  </a:ext>
                </a:extLst>
              </a:tr>
              <a:tr h="1127760">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３</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全面的な</a:t>
                      </a:r>
                      <a:endParaRPr kumimoji="1" lang="en-US" altLang="ja-JP" sz="2400" dirty="0"/>
                    </a:p>
                    <a:p>
                      <a:r>
                        <a:rPr kumimoji="1" lang="ja-JP" altLang="en-US" sz="2400" dirty="0"/>
                        <a:t>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4"/>
                  </a:ext>
                </a:extLst>
              </a:tr>
            </a:tbl>
          </a:graphicData>
        </a:graphic>
      </p:graphicFrame>
      <p:sp>
        <p:nvSpPr>
          <p:cNvPr id="6" name="星: 10 pt 5">
            <a:extLst>
              <a:ext uri="{FF2B5EF4-FFF2-40B4-BE49-F238E27FC236}">
                <a16:creationId xmlns:a16="http://schemas.microsoft.com/office/drawing/2014/main" id="{5E49C7E5-EB26-B202-CA4E-3EC9B14699B3}"/>
              </a:ext>
            </a:extLst>
          </p:cNvPr>
          <p:cNvSpPr/>
          <p:nvPr/>
        </p:nvSpPr>
        <p:spPr>
          <a:xfrm>
            <a:off x="2411760" y="5141228"/>
            <a:ext cx="626368" cy="576064"/>
          </a:xfrm>
          <a:prstGeom prst="star10">
            <a:avLst/>
          </a:prstGeom>
          <a:solidFill>
            <a:srgbClr val="0000CC"/>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5317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91555" y="5373216"/>
            <a:ext cx="8640959" cy="1323439"/>
          </a:xfrm>
          <a:prstGeom prst="rect">
            <a:avLst/>
          </a:prstGeom>
          <a:solidFill>
            <a:srgbClr val="FDEDDF"/>
          </a:solidFill>
          <a:ln>
            <a:solidFill>
              <a:srgbClr val="FF0000"/>
            </a:solidFill>
          </a:ln>
        </p:spPr>
        <p:txBody>
          <a:bodyPr wrap="square" rtlCol="0">
            <a:spAutoFit/>
          </a:bodyPr>
          <a:lstStyle/>
          <a:p>
            <a:r>
              <a:rPr kumimoji="1" lang="ja-JP" altLang="en-US" sz="2000" dirty="0">
                <a:solidFill>
                  <a:srgbClr val="FF0000"/>
                </a:solidFill>
              </a:rPr>
              <a:t>＜記載のポイント＞</a:t>
            </a:r>
            <a:endParaRPr kumimoji="1" lang="en-US" altLang="ja-JP" sz="2000" dirty="0">
              <a:solidFill>
                <a:srgbClr val="FF0000"/>
              </a:solidFill>
            </a:endParaRPr>
          </a:p>
          <a:p>
            <a:pPr marL="306000" indent="-306000"/>
            <a:r>
              <a:rPr lang="ja-JP" altLang="en-US" sz="2000" dirty="0"/>
              <a:t>○現在の状況と、「自宅・単身」での想定が異なる場合は、</a:t>
            </a:r>
            <a:r>
              <a:rPr lang="ja-JP" altLang="en-US" sz="2000" dirty="0">
                <a:solidFill>
                  <a:srgbClr val="FF0000"/>
                </a:solidFill>
              </a:rPr>
              <a:t>「自宅・単身を想定した上で」等のフレーズを用いて特記事項に明記する</a:t>
            </a:r>
            <a:r>
              <a:rPr lang="ja-JP" altLang="en-US" sz="2000" dirty="0"/>
              <a:t>ことで、より審査会委員に状況が伝わりやすくなる。</a:t>
            </a:r>
            <a:endParaRPr kumimoji="1" lang="ja-JP" altLang="en-US" sz="2000" dirty="0"/>
          </a:p>
        </p:txBody>
      </p:sp>
      <p:sp>
        <p:nvSpPr>
          <p:cNvPr id="2" name="スライド番号プレースホルダー 1"/>
          <p:cNvSpPr>
            <a:spLocks noGrp="1"/>
          </p:cNvSpPr>
          <p:nvPr>
            <p:ph type="sldNum" sz="quarter" idx="12"/>
          </p:nvPr>
        </p:nvSpPr>
        <p:spPr>
          <a:xfrm>
            <a:off x="7010400" y="6514092"/>
            <a:ext cx="2133600" cy="365125"/>
          </a:xfrm>
        </p:spPr>
        <p:txBody>
          <a:bodyPr/>
          <a:lstStyle/>
          <a:p>
            <a:fld id="{652D260B-4DA9-4FE4-8921-72EC66D74D12}" type="slidenum">
              <a:rPr kumimoji="1" lang="ja-JP" altLang="en-US" smtClean="0"/>
              <a:t>55</a:t>
            </a:fld>
            <a:endParaRPr kumimoji="1" lang="ja-JP" altLang="en-US" dirty="0"/>
          </a:p>
        </p:txBody>
      </p:sp>
      <p:sp>
        <p:nvSpPr>
          <p:cNvPr id="3" name="テキスト ボックス 2"/>
          <p:cNvSpPr txBox="1"/>
          <p:nvPr/>
        </p:nvSpPr>
        <p:spPr>
          <a:xfrm>
            <a:off x="0" y="-47664"/>
            <a:ext cx="9144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特記事項の記載例⑦</a:t>
            </a:r>
          </a:p>
        </p:txBody>
      </p:sp>
      <p:graphicFrame>
        <p:nvGraphicFramePr>
          <p:cNvPr id="4" name="表 3"/>
          <p:cNvGraphicFramePr>
            <a:graphicFrameLocks noGrp="1"/>
          </p:cNvGraphicFramePr>
          <p:nvPr>
            <p:extLst>
              <p:ext uri="{D42A27DB-BD31-4B8C-83A1-F6EECF244321}">
                <p14:modId xmlns:p14="http://schemas.microsoft.com/office/powerpoint/2010/main" val="274280743"/>
              </p:ext>
            </p:extLst>
          </p:nvPr>
        </p:nvGraphicFramePr>
        <p:xfrm>
          <a:off x="185052" y="620688"/>
          <a:ext cx="8640960" cy="4663440"/>
        </p:xfrm>
        <a:graphic>
          <a:graphicData uri="http://schemas.openxmlformats.org/drawingml/2006/table">
            <a:tbl>
              <a:tblPr firstRow="1" bandRow="1">
                <a:tableStyleId>{5C22544A-7EE6-4342-B048-85BDC9FD1C3A}</a:tableStyleId>
              </a:tblPr>
              <a:tblGrid>
                <a:gridCol w="398813">
                  <a:extLst>
                    <a:ext uri="{9D8B030D-6E8A-4147-A177-3AD203B41FA5}">
                      <a16:colId xmlns:a16="http://schemas.microsoft.com/office/drawing/2014/main" val="20000"/>
                    </a:ext>
                  </a:extLst>
                </a:gridCol>
                <a:gridCol w="398813">
                  <a:extLst>
                    <a:ext uri="{9D8B030D-6E8A-4147-A177-3AD203B41FA5}">
                      <a16:colId xmlns:a16="http://schemas.microsoft.com/office/drawing/2014/main" val="20001"/>
                    </a:ext>
                  </a:extLst>
                </a:gridCol>
                <a:gridCol w="1728194">
                  <a:extLst>
                    <a:ext uri="{9D8B030D-6E8A-4147-A177-3AD203B41FA5}">
                      <a16:colId xmlns:a16="http://schemas.microsoft.com/office/drawing/2014/main" val="20002"/>
                    </a:ext>
                  </a:extLst>
                </a:gridCol>
                <a:gridCol w="3681138">
                  <a:extLst>
                    <a:ext uri="{9D8B030D-6E8A-4147-A177-3AD203B41FA5}">
                      <a16:colId xmlns:a16="http://schemas.microsoft.com/office/drawing/2014/main" val="20003"/>
                    </a:ext>
                  </a:extLst>
                </a:gridCol>
                <a:gridCol w="2434002">
                  <a:extLst>
                    <a:ext uri="{9D8B030D-6E8A-4147-A177-3AD203B41FA5}">
                      <a16:colId xmlns:a16="http://schemas.microsoft.com/office/drawing/2014/main" val="20004"/>
                    </a:ext>
                  </a:extLst>
                </a:gridCol>
              </a:tblGrid>
              <a:tr h="440267">
                <a:tc rowSpan="2" gridSpan="3">
                  <a:txBody>
                    <a:bodyPr/>
                    <a:lstStyle/>
                    <a:p>
                      <a:pPr marL="812800" marR="0" lvl="0" indent="-812800" algn="l" defTabSz="914400" rtl="0" eaLnBrk="1" fontAlgn="auto" latinLnBrk="0" hangingPunct="1">
                        <a:lnSpc>
                          <a:spcPct val="100000"/>
                        </a:lnSpc>
                        <a:spcBef>
                          <a:spcPts val="0"/>
                        </a:spcBef>
                        <a:spcAft>
                          <a:spcPts val="0"/>
                        </a:spcAft>
                        <a:buClrTx/>
                        <a:buSzTx/>
                        <a:buFontTx/>
                        <a:buNone/>
                        <a:tabLst/>
                        <a:defRPr/>
                      </a:pPr>
                      <a:r>
                        <a:rPr kumimoji="1" lang="en-US" altLang="ja-JP" sz="2400" dirty="0">
                          <a:solidFill>
                            <a:schemeClr val="tx1"/>
                          </a:solidFill>
                        </a:rPr>
                        <a:t>2-14</a:t>
                      </a:r>
                      <a:r>
                        <a:rPr kumimoji="1" lang="ja-JP" altLang="en-US" sz="2400" baseline="0" dirty="0">
                          <a:solidFill>
                            <a:schemeClr val="tx1"/>
                          </a:solidFill>
                        </a:rPr>
                        <a:t>　洗濯</a:t>
                      </a:r>
                      <a:endParaRPr kumimoji="1" lang="ja-JP" altLang="en-US" sz="2400" dirty="0">
                        <a:solidFill>
                          <a:schemeClr val="tx1"/>
                        </a:solidFill>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tc rowSpan="2" h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rPr>
                        <a:t>特記事項</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40267">
                <a:tc gridSpan="3" vMerge="1">
                  <a:txBody>
                    <a:bodyPr/>
                    <a:lstStyle/>
                    <a:p>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vMerge="1">
                  <a:txBody>
                    <a:bodyPr/>
                    <a:lstStyle/>
                    <a:p>
                      <a:endParaRPr kumimoji="1" lang="ja-JP" altLang="en-US" dirty="0"/>
                    </a:p>
                  </a:txBody>
                  <a:tcPr/>
                </a:tc>
                <a:tc hMerge="1" vMerge="1">
                  <a:txBody>
                    <a:bodyPr/>
                    <a:lstStyle/>
                    <a:p>
                      <a:endParaRPr kumimoji="1" lang="ja-JP" altLang="en-US" dirty="0"/>
                    </a:p>
                  </a:txBody>
                  <a:tcPr/>
                </a:tc>
                <a:tc>
                  <a:txBody>
                    <a:bodyPr/>
                    <a:lstStyle/>
                    <a:p>
                      <a:pPr algn="ctr"/>
                      <a:r>
                        <a:rPr kumimoji="1" lang="ja-JP" altLang="en-US" sz="2400" dirty="0">
                          <a:solidFill>
                            <a:schemeClr val="tx1"/>
                          </a:solidFill>
                        </a:rPr>
                        <a:t>良い事例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2400" dirty="0">
                          <a:solidFill>
                            <a:schemeClr val="tx1"/>
                          </a:solidFill>
                        </a:rPr>
                        <a:t>悪い事例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127760">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１</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支援が不要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t>現在入院中のため、一切自身でやっていない。在宅時は、洗濯物を洗濯機に入れ、洗濯機を操作するまでは自身で行うが、洗濯物を干す、取り込むことはできないとのことから、自宅・単身を想定した上で、「部分的な支援が必要」と判断した。</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kumimoji="1" lang="ja-JP" altLang="en-US" sz="2400" dirty="0"/>
                        <a:t>グループホームに入居しているため、洗濯は世話人が行っており、本人は洗濯物をたたむことだけ行っている。</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27760">
                <a:tc>
                  <a:txBody>
                    <a:bodyPr/>
                    <a:lstStyle/>
                    <a:p>
                      <a:pPr algn="ctr"/>
                      <a:r>
                        <a:rPr kumimoji="1" lang="ja-JP" altLang="en-US" sz="2400" dirty="0"/>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２</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部分的な</a:t>
                      </a:r>
                      <a:endParaRPr kumimoji="1" lang="en-US" altLang="ja-JP" sz="2400" dirty="0"/>
                    </a:p>
                    <a:p>
                      <a:r>
                        <a:rPr kumimoji="1" lang="ja-JP" altLang="en-US" sz="2400" dirty="0"/>
                        <a:t>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3"/>
                  </a:ext>
                </a:extLst>
              </a:tr>
              <a:tr h="1127760">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３</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全面的な</a:t>
                      </a:r>
                      <a:endParaRPr kumimoji="1" lang="en-US" altLang="ja-JP" sz="2400" dirty="0"/>
                    </a:p>
                    <a:p>
                      <a:r>
                        <a:rPr kumimoji="1" lang="ja-JP" altLang="en-US" sz="2400" dirty="0"/>
                        <a:t>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4"/>
                  </a:ext>
                </a:extLst>
              </a:tr>
            </a:tbl>
          </a:graphicData>
        </a:graphic>
      </p:graphicFrame>
      <p:sp>
        <p:nvSpPr>
          <p:cNvPr id="6" name="星: 10 pt 5">
            <a:extLst>
              <a:ext uri="{FF2B5EF4-FFF2-40B4-BE49-F238E27FC236}">
                <a16:creationId xmlns:a16="http://schemas.microsoft.com/office/drawing/2014/main" id="{ED3BFDD9-338E-91CB-47A0-32196E0050E8}"/>
              </a:ext>
            </a:extLst>
          </p:cNvPr>
          <p:cNvSpPr/>
          <p:nvPr/>
        </p:nvSpPr>
        <p:spPr>
          <a:xfrm>
            <a:off x="2555776" y="5164214"/>
            <a:ext cx="626368" cy="576064"/>
          </a:xfrm>
          <a:prstGeom prst="star10">
            <a:avLst/>
          </a:prstGeom>
          <a:solidFill>
            <a:srgbClr val="0000CC"/>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337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9512" y="5085184"/>
            <a:ext cx="8640959" cy="1323439"/>
          </a:xfrm>
          <a:prstGeom prst="rect">
            <a:avLst/>
          </a:prstGeom>
          <a:solidFill>
            <a:srgbClr val="FDEDDF"/>
          </a:solidFill>
          <a:ln>
            <a:solidFill>
              <a:srgbClr val="FF0000"/>
            </a:solidFill>
          </a:ln>
        </p:spPr>
        <p:txBody>
          <a:bodyPr wrap="square" rtlCol="0">
            <a:spAutoFit/>
          </a:bodyPr>
          <a:lstStyle/>
          <a:p>
            <a:r>
              <a:rPr kumimoji="1" lang="ja-JP" altLang="en-US" sz="2000" dirty="0">
                <a:solidFill>
                  <a:srgbClr val="FF0000"/>
                </a:solidFill>
              </a:rPr>
              <a:t>＜記載のポイント＞</a:t>
            </a:r>
            <a:endParaRPr kumimoji="1" lang="en-US" altLang="ja-JP" sz="2000" dirty="0">
              <a:solidFill>
                <a:srgbClr val="FF0000"/>
              </a:solidFill>
            </a:endParaRPr>
          </a:p>
          <a:p>
            <a:pPr marL="306000" indent="-306000"/>
            <a:r>
              <a:rPr lang="ja-JP" altLang="en-US" sz="2000" dirty="0"/>
              <a:t>○</a:t>
            </a:r>
            <a:r>
              <a:rPr lang="ja-JP" altLang="ja-JP" sz="2000" dirty="0"/>
              <a:t>良い事例では、慣れている者であっても、コミュニケーションが容易ではない状況の記載がある。さらに、「</a:t>
            </a:r>
            <a:r>
              <a:rPr lang="ja-JP" altLang="en-US" sz="2000" dirty="0">
                <a:solidFill>
                  <a:srgbClr val="FF0000"/>
                </a:solidFill>
              </a:rPr>
              <a:t>判断に</a:t>
            </a:r>
            <a:r>
              <a:rPr lang="ja-JP" altLang="ja-JP" sz="2000" dirty="0">
                <a:solidFill>
                  <a:srgbClr val="FF0000"/>
                </a:solidFill>
              </a:rPr>
              <a:t>迷ったが</a:t>
            </a:r>
            <a:r>
              <a:rPr lang="ja-JP" altLang="ja-JP" sz="2000" dirty="0"/>
              <a:t>」というフレーズを用いて、</a:t>
            </a:r>
            <a:r>
              <a:rPr lang="ja-JP" altLang="ja-JP" sz="2000" dirty="0">
                <a:solidFill>
                  <a:srgbClr val="FF0000"/>
                </a:solidFill>
              </a:rPr>
              <a:t>選択の判断について審査会に委ねている</a:t>
            </a:r>
            <a:r>
              <a:rPr lang="ja-JP" altLang="ja-JP" sz="2000" dirty="0"/>
              <a:t>。</a:t>
            </a:r>
            <a:endParaRPr kumimoji="1" lang="ja-JP" altLang="en-US" sz="2000" dirty="0"/>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652D260B-4DA9-4FE4-8921-72EC66D74D12}" type="slidenum">
              <a:rPr kumimoji="1" lang="ja-JP" altLang="en-US" smtClean="0"/>
              <a:t>56</a:t>
            </a:fld>
            <a:endParaRPr kumimoji="1" lang="ja-JP" altLang="en-US" dirty="0"/>
          </a:p>
        </p:txBody>
      </p:sp>
      <p:sp>
        <p:nvSpPr>
          <p:cNvPr id="3" name="テキスト ボックス 2"/>
          <p:cNvSpPr txBox="1"/>
          <p:nvPr/>
        </p:nvSpPr>
        <p:spPr>
          <a:xfrm>
            <a:off x="0" y="-47664"/>
            <a:ext cx="9144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特記事項の記載例⑧</a:t>
            </a:r>
          </a:p>
        </p:txBody>
      </p:sp>
      <p:graphicFrame>
        <p:nvGraphicFramePr>
          <p:cNvPr id="4" name="表 3"/>
          <p:cNvGraphicFramePr>
            <a:graphicFrameLocks noGrp="1"/>
          </p:cNvGraphicFramePr>
          <p:nvPr>
            <p:extLst>
              <p:ext uri="{D42A27DB-BD31-4B8C-83A1-F6EECF244321}">
                <p14:modId xmlns:p14="http://schemas.microsoft.com/office/powerpoint/2010/main" val="1739219835"/>
              </p:ext>
            </p:extLst>
          </p:nvPr>
        </p:nvGraphicFramePr>
        <p:xfrm>
          <a:off x="185052" y="620688"/>
          <a:ext cx="8640962" cy="4346043"/>
        </p:xfrm>
        <a:graphic>
          <a:graphicData uri="http://schemas.openxmlformats.org/drawingml/2006/table">
            <a:tbl>
              <a:tblPr firstRow="1" bandRow="1">
                <a:tableStyleId>{5C22544A-7EE6-4342-B048-85BDC9FD1C3A}</a:tableStyleId>
              </a:tblPr>
              <a:tblGrid>
                <a:gridCol w="398814">
                  <a:extLst>
                    <a:ext uri="{9D8B030D-6E8A-4147-A177-3AD203B41FA5}">
                      <a16:colId xmlns:a16="http://schemas.microsoft.com/office/drawing/2014/main" val="20000"/>
                    </a:ext>
                  </a:extLst>
                </a:gridCol>
                <a:gridCol w="398814">
                  <a:extLst>
                    <a:ext uri="{9D8B030D-6E8A-4147-A177-3AD203B41FA5}">
                      <a16:colId xmlns:a16="http://schemas.microsoft.com/office/drawing/2014/main" val="20001"/>
                    </a:ext>
                  </a:extLst>
                </a:gridCol>
                <a:gridCol w="2525819">
                  <a:extLst>
                    <a:ext uri="{9D8B030D-6E8A-4147-A177-3AD203B41FA5}">
                      <a16:colId xmlns:a16="http://schemas.microsoft.com/office/drawing/2014/main" val="20002"/>
                    </a:ext>
                  </a:extLst>
                </a:gridCol>
                <a:gridCol w="3560518">
                  <a:extLst>
                    <a:ext uri="{9D8B030D-6E8A-4147-A177-3AD203B41FA5}">
                      <a16:colId xmlns:a16="http://schemas.microsoft.com/office/drawing/2014/main" val="20003"/>
                    </a:ext>
                  </a:extLst>
                </a:gridCol>
                <a:gridCol w="1756997">
                  <a:extLst>
                    <a:ext uri="{9D8B030D-6E8A-4147-A177-3AD203B41FA5}">
                      <a16:colId xmlns:a16="http://schemas.microsoft.com/office/drawing/2014/main" val="20004"/>
                    </a:ext>
                  </a:extLst>
                </a:gridCol>
              </a:tblGrid>
              <a:tr h="451532">
                <a:tc rowSpan="2" gridSpan="3">
                  <a:txBody>
                    <a:bodyPr/>
                    <a:lstStyle/>
                    <a:p>
                      <a:pPr marL="623888" marR="0" lvl="0" indent="-623888" algn="l" defTabSz="914400" rtl="0" eaLnBrk="1" fontAlgn="auto" latinLnBrk="0" hangingPunct="1">
                        <a:lnSpc>
                          <a:spcPct val="100000"/>
                        </a:lnSpc>
                        <a:spcBef>
                          <a:spcPts val="0"/>
                        </a:spcBef>
                        <a:spcAft>
                          <a:spcPts val="0"/>
                        </a:spcAft>
                        <a:buClrTx/>
                        <a:buSzTx/>
                        <a:buFontTx/>
                        <a:buNone/>
                        <a:tabLst/>
                        <a:defRPr/>
                      </a:pPr>
                      <a:r>
                        <a:rPr kumimoji="1" lang="en-US" altLang="ja-JP" sz="2400" baseline="0" dirty="0">
                          <a:solidFill>
                            <a:schemeClr val="tx1"/>
                          </a:solidFill>
                        </a:rPr>
                        <a:t>3-3</a:t>
                      </a:r>
                      <a:r>
                        <a:rPr kumimoji="1" lang="ja-JP" altLang="en-US" sz="2400" baseline="0" dirty="0">
                          <a:solidFill>
                            <a:schemeClr val="tx1"/>
                          </a:solidFill>
                        </a:rPr>
                        <a:t>　コミュニケーション</a:t>
                      </a:r>
                      <a:endParaRPr kumimoji="1" lang="ja-JP" altLang="en-US" sz="2400" dirty="0">
                        <a:solidFill>
                          <a:schemeClr val="tx1"/>
                        </a:solidFill>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tc rowSpan="2" h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rPr>
                        <a:t>特記事項</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51532">
                <a:tc gridSpan="3" vMerge="1">
                  <a:txBody>
                    <a:bodyPr/>
                    <a:lstStyle/>
                    <a:p>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vMerge="1">
                  <a:txBody>
                    <a:bodyPr/>
                    <a:lstStyle/>
                    <a:p>
                      <a:endParaRPr kumimoji="1" lang="ja-JP" altLang="en-US" dirty="0"/>
                    </a:p>
                  </a:txBody>
                  <a:tcPr/>
                </a:tc>
                <a:tc hMerge="1" vMerge="1">
                  <a:txBody>
                    <a:bodyPr/>
                    <a:lstStyle/>
                    <a:p>
                      <a:endParaRPr kumimoji="1" lang="ja-JP" altLang="en-US" dirty="0"/>
                    </a:p>
                  </a:txBody>
                  <a:tcPr/>
                </a:tc>
                <a:tc>
                  <a:txBody>
                    <a:bodyPr/>
                    <a:lstStyle/>
                    <a:p>
                      <a:pPr algn="ctr"/>
                      <a:r>
                        <a:rPr kumimoji="1" lang="ja-JP" altLang="en-US" sz="2400" dirty="0">
                          <a:solidFill>
                            <a:schemeClr val="tx1"/>
                          </a:solidFill>
                        </a:rPr>
                        <a:t>良い事例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2400" dirty="0">
                          <a:solidFill>
                            <a:schemeClr val="tx1"/>
                          </a:solidFill>
                        </a:rPr>
                        <a:t>悪い事例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596022">
                <a:tc>
                  <a:txBody>
                    <a:bodyPr/>
                    <a:lstStyle/>
                    <a:p>
                      <a:pPr algn="ctr"/>
                      <a:endParaRPr kumimoji="1" lang="ja-JP" altLang="en-US" sz="20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a:t>１</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t>日常生活に支障がない</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自分の気持ちを相手に伝えることが困難。家族は繰り返し問いかけることでどうにか判断しているが、正しくコミュニケーションできているかは分からないとのこと。判断に迷ったが、家族以外の支援者とはほとんどコミュニケーションできないことから、「特定の者であればできる」と判断した。</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r>
                        <a:rPr kumimoji="1" lang="ja-JP" altLang="en-US" sz="2000" dirty="0"/>
                        <a:t>慣れた者であれば可。</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92349">
                <a:tc>
                  <a:txBody>
                    <a:bodyPr/>
                    <a:lstStyle/>
                    <a:p>
                      <a:pPr algn="ctr"/>
                      <a:r>
                        <a:rPr kumimoji="1" lang="ja-JP" altLang="en-US" sz="2000" dirty="0"/>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a:t>２</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t>特定の者であればコミュニケーションできる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3"/>
                  </a:ext>
                </a:extLst>
              </a:tr>
              <a:tr h="692349">
                <a:tc>
                  <a:txBody>
                    <a:bodyPr/>
                    <a:lstStyle/>
                    <a:p>
                      <a:pPr algn="ctr"/>
                      <a:endParaRPr kumimoji="1" lang="ja-JP" altLang="en-US" sz="20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a:t>３</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t>会話以外の方法でコミュニケーションできる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4"/>
                  </a:ext>
                </a:extLst>
              </a:tr>
              <a:tr h="692349">
                <a:tc>
                  <a:txBody>
                    <a:bodyPr/>
                    <a:lstStyle/>
                    <a:p>
                      <a:pPr algn="ctr"/>
                      <a:endParaRPr kumimoji="1" lang="ja-JP" altLang="en-US" sz="20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a:t>４</a:t>
                      </a:r>
                      <a:endParaRPr kumimoji="1" lang="en-US" altLang="ja-JP" sz="20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t>独自の方法でコミュニケーションできる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5"/>
                  </a:ext>
                </a:extLst>
              </a:tr>
              <a:tr h="758574">
                <a:tc>
                  <a:txBody>
                    <a:bodyPr/>
                    <a:lstStyle/>
                    <a:p>
                      <a:pPr algn="ctr"/>
                      <a:endParaRPr kumimoji="1" lang="ja-JP" altLang="en-US" sz="20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a:t>５</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t>コミュニケーションできない</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bl>
          </a:graphicData>
        </a:graphic>
      </p:graphicFrame>
      <p:sp>
        <p:nvSpPr>
          <p:cNvPr id="6" name="星: 10 pt 5">
            <a:extLst>
              <a:ext uri="{FF2B5EF4-FFF2-40B4-BE49-F238E27FC236}">
                <a16:creationId xmlns:a16="http://schemas.microsoft.com/office/drawing/2014/main" id="{4F2E4E05-828A-4C85-E37C-2DB836EC419B}"/>
              </a:ext>
            </a:extLst>
          </p:cNvPr>
          <p:cNvSpPr/>
          <p:nvPr/>
        </p:nvSpPr>
        <p:spPr>
          <a:xfrm>
            <a:off x="2411760" y="4865707"/>
            <a:ext cx="626368" cy="576064"/>
          </a:xfrm>
          <a:prstGeom prst="star10">
            <a:avLst/>
          </a:prstGeom>
          <a:solidFill>
            <a:srgbClr val="0000CC"/>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973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7781" y="5349895"/>
            <a:ext cx="8640959" cy="1446550"/>
          </a:xfrm>
          <a:prstGeom prst="rect">
            <a:avLst/>
          </a:prstGeom>
          <a:solidFill>
            <a:srgbClr val="FDEDDF"/>
          </a:solidFill>
          <a:ln>
            <a:solidFill>
              <a:srgbClr val="FF0000"/>
            </a:solidFill>
          </a:ln>
        </p:spPr>
        <p:txBody>
          <a:bodyPr wrap="square" rtlCol="0">
            <a:spAutoFit/>
          </a:bodyPr>
          <a:lstStyle/>
          <a:p>
            <a:r>
              <a:rPr kumimoji="1" lang="ja-JP" altLang="en-US" sz="2200" dirty="0">
                <a:solidFill>
                  <a:srgbClr val="FF0000"/>
                </a:solidFill>
              </a:rPr>
              <a:t>＜記載のポイント＞</a:t>
            </a:r>
            <a:endParaRPr kumimoji="1" lang="en-US" altLang="ja-JP" sz="2200" dirty="0">
              <a:solidFill>
                <a:srgbClr val="FF0000"/>
              </a:solidFill>
            </a:endParaRPr>
          </a:p>
          <a:p>
            <a:pPr marL="306000" indent="-306000"/>
            <a:r>
              <a:rPr lang="ja-JP" altLang="en-US" sz="2200" dirty="0"/>
              <a:t>○</a:t>
            </a:r>
            <a:r>
              <a:rPr lang="ja-JP" altLang="en-US" sz="2200" dirty="0">
                <a:solidFill>
                  <a:srgbClr val="FF0000"/>
                </a:solidFill>
              </a:rPr>
              <a:t>前回はあったが今はない場合等、過去と状況が変わった場合は、その変化の理由・状況についても記載する</a:t>
            </a:r>
            <a:r>
              <a:rPr lang="ja-JP" altLang="en-US" sz="2200" dirty="0"/>
              <a:t>ことで、審査会委員が状況を把握しやすくなる。</a:t>
            </a:r>
            <a:endParaRPr kumimoji="1" lang="ja-JP" altLang="en-US" sz="2200" dirty="0"/>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652D260B-4DA9-4FE4-8921-72EC66D74D12}" type="slidenum">
              <a:rPr kumimoji="1" lang="ja-JP" altLang="en-US" smtClean="0"/>
              <a:t>57</a:t>
            </a:fld>
            <a:endParaRPr kumimoji="1" lang="ja-JP" altLang="en-US" dirty="0"/>
          </a:p>
        </p:txBody>
      </p:sp>
      <p:sp>
        <p:nvSpPr>
          <p:cNvPr id="3" name="テキスト ボックス 2"/>
          <p:cNvSpPr txBox="1"/>
          <p:nvPr/>
        </p:nvSpPr>
        <p:spPr>
          <a:xfrm>
            <a:off x="0" y="-47664"/>
            <a:ext cx="9144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特記事項の記載例⑨</a:t>
            </a:r>
          </a:p>
        </p:txBody>
      </p:sp>
      <p:graphicFrame>
        <p:nvGraphicFramePr>
          <p:cNvPr id="4" name="表 3"/>
          <p:cNvGraphicFramePr>
            <a:graphicFrameLocks noGrp="1"/>
          </p:cNvGraphicFramePr>
          <p:nvPr>
            <p:extLst>
              <p:ext uri="{D42A27DB-BD31-4B8C-83A1-F6EECF244321}">
                <p14:modId xmlns:p14="http://schemas.microsoft.com/office/powerpoint/2010/main" val="1994746489"/>
              </p:ext>
            </p:extLst>
          </p:nvPr>
        </p:nvGraphicFramePr>
        <p:xfrm>
          <a:off x="185052" y="577525"/>
          <a:ext cx="8640962" cy="4739640"/>
        </p:xfrm>
        <a:graphic>
          <a:graphicData uri="http://schemas.openxmlformats.org/drawingml/2006/table">
            <a:tbl>
              <a:tblPr firstRow="1" bandRow="1">
                <a:tableStyleId>{5C22544A-7EE6-4342-B048-85BDC9FD1C3A}</a:tableStyleId>
              </a:tblPr>
              <a:tblGrid>
                <a:gridCol w="398814">
                  <a:extLst>
                    <a:ext uri="{9D8B030D-6E8A-4147-A177-3AD203B41FA5}">
                      <a16:colId xmlns:a16="http://schemas.microsoft.com/office/drawing/2014/main" val="20000"/>
                    </a:ext>
                  </a:extLst>
                </a:gridCol>
                <a:gridCol w="398814">
                  <a:extLst>
                    <a:ext uri="{9D8B030D-6E8A-4147-A177-3AD203B41FA5}">
                      <a16:colId xmlns:a16="http://schemas.microsoft.com/office/drawing/2014/main" val="20001"/>
                    </a:ext>
                  </a:extLst>
                </a:gridCol>
                <a:gridCol w="2525819">
                  <a:extLst>
                    <a:ext uri="{9D8B030D-6E8A-4147-A177-3AD203B41FA5}">
                      <a16:colId xmlns:a16="http://schemas.microsoft.com/office/drawing/2014/main" val="20002"/>
                    </a:ext>
                  </a:extLst>
                </a:gridCol>
                <a:gridCol w="3648441">
                  <a:extLst>
                    <a:ext uri="{9D8B030D-6E8A-4147-A177-3AD203B41FA5}">
                      <a16:colId xmlns:a16="http://schemas.microsoft.com/office/drawing/2014/main" val="20003"/>
                    </a:ext>
                  </a:extLst>
                </a:gridCol>
                <a:gridCol w="1669074">
                  <a:extLst>
                    <a:ext uri="{9D8B030D-6E8A-4147-A177-3AD203B41FA5}">
                      <a16:colId xmlns:a16="http://schemas.microsoft.com/office/drawing/2014/main" val="20004"/>
                    </a:ext>
                  </a:extLst>
                </a:gridCol>
              </a:tblGrid>
              <a:tr h="354233">
                <a:tc rowSpan="2" gridSpan="3">
                  <a:txBody>
                    <a:bodyPr/>
                    <a:lstStyle/>
                    <a:p>
                      <a:pPr marL="623888" marR="0" lvl="0" indent="-623888" algn="l" defTabSz="914400" rtl="0" eaLnBrk="1" fontAlgn="auto" latinLnBrk="0" hangingPunct="1">
                        <a:lnSpc>
                          <a:spcPct val="100000"/>
                        </a:lnSpc>
                        <a:spcBef>
                          <a:spcPts val="0"/>
                        </a:spcBef>
                        <a:spcAft>
                          <a:spcPts val="0"/>
                        </a:spcAft>
                        <a:buClrTx/>
                        <a:buSzTx/>
                        <a:buFontTx/>
                        <a:buNone/>
                        <a:tabLst/>
                        <a:defRPr/>
                      </a:pPr>
                      <a:r>
                        <a:rPr kumimoji="1" lang="en-US" altLang="ja-JP" sz="2400" baseline="0" dirty="0">
                          <a:solidFill>
                            <a:schemeClr val="tx1"/>
                          </a:solidFill>
                        </a:rPr>
                        <a:t>4-3</a:t>
                      </a:r>
                      <a:r>
                        <a:rPr kumimoji="1" lang="ja-JP" altLang="en-US" sz="2400" baseline="0" dirty="0">
                          <a:solidFill>
                            <a:schemeClr val="tx1"/>
                          </a:solidFill>
                        </a:rPr>
                        <a:t>　感情が不安定</a:t>
                      </a:r>
                      <a:endParaRPr kumimoji="1" lang="ja-JP" altLang="en-US" sz="2400" dirty="0">
                        <a:solidFill>
                          <a:schemeClr val="tx1"/>
                        </a:solidFill>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tc rowSpan="2" hMerge="1">
                  <a:txBody>
                    <a:bodyPr/>
                    <a:lstStyle/>
                    <a:p>
                      <a:endParaRPr kumimoji="1" lang="ja-JP" altLang="en-US"/>
                    </a:p>
                  </a:txBody>
                  <a:tcPr/>
                </a:tc>
                <a:tc gridSpan="2">
                  <a:txBody>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1" lang="ja-JP" altLang="en-US" sz="2300" dirty="0">
                          <a:solidFill>
                            <a:schemeClr val="tx1"/>
                          </a:solidFill>
                        </a:rPr>
                        <a:t>特記事項</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09838">
                <a:tc gridSpan="3" vMerge="1">
                  <a:txBody>
                    <a:bodyPr/>
                    <a:lstStyle/>
                    <a:p>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vMerge="1">
                  <a:txBody>
                    <a:bodyPr/>
                    <a:lstStyle/>
                    <a:p>
                      <a:endParaRPr kumimoji="1" lang="ja-JP" altLang="en-US" dirty="0"/>
                    </a:p>
                  </a:txBody>
                  <a:tcPr/>
                </a:tc>
                <a:tc hMerge="1" vMerge="1">
                  <a:txBody>
                    <a:bodyPr/>
                    <a:lstStyle/>
                    <a:p>
                      <a:endParaRPr kumimoji="1" lang="ja-JP" altLang="en-US" dirty="0"/>
                    </a:p>
                  </a:txBody>
                  <a:tcPr/>
                </a:tc>
                <a:tc>
                  <a:txBody>
                    <a:bodyPr/>
                    <a:lstStyle/>
                    <a:p>
                      <a:pPr algn="ctr">
                        <a:lnSpc>
                          <a:spcPts val="2400"/>
                        </a:lnSpc>
                      </a:pPr>
                      <a:r>
                        <a:rPr kumimoji="1" lang="ja-JP" altLang="en-US" sz="2300" dirty="0">
                          <a:solidFill>
                            <a:schemeClr val="tx1"/>
                          </a:solidFill>
                        </a:rPr>
                        <a:t>良い事例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ts val="2400"/>
                        </a:lnSpc>
                      </a:pPr>
                      <a:r>
                        <a:rPr kumimoji="1" lang="ja-JP" altLang="en-US" sz="2300" dirty="0">
                          <a:solidFill>
                            <a:schemeClr val="tx1"/>
                          </a:solidFill>
                        </a:rPr>
                        <a:t>悪い事例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728139">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１</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t>支援が不要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300" dirty="0"/>
                        <a:t>前回は</a:t>
                      </a:r>
                      <a:r>
                        <a:rPr kumimoji="1" lang="ja-JP" altLang="en-US" sz="2300" dirty="0">
                          <a:solidFill>
                            <a:schemeClr val="tx1"/>
                          </a:solidFill>
                        </a:rPr>
                        <a:t>普通に話していて突然泣き出したりすること</a:t>
                      </a:r>
                      <a:r>
                        <a:rPr kumimoji="1" lang="ja-JP" altLang="en-US" sz="2300" dirty="0"/>
                        <a:t>が週に２～３回程度あったが、継続して治療を受けたことから、今は月に１～２回程度に減った。突然泣き出したりした場合は寄り添って声かけを行っているとのこと。上記の状況を踏まえ、月に１回以上の支援が必要と判断した。</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r>
                        <a:rPr kumimoji="1" lang="ja-JP" altLang="en-US" sz="2400" dirty="0"/>
                        <a:t>以前はあったが、今はめったにない。</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28139">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２</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t>希に支援が必要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3"/>
                  </a:ext>
                </a:extLst>
              </a:tr>
              <a:tr h="728139">
                <a:tc>
                  <a:txBody>
                    <a:bodyPr/>
                    <a:lstStyle/>
                    <a:p>
                      <a:pPr algn="ctr"/>
                      <a:r>
                        <a:rPr kumimoji="1" lang="ja-JP" altLang="en-US" sz="2400" dirty="0"/>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３</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t>月に１回以上の支援が必要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4"/>
                  </a:ext>
                </a:extLst>
              </a:tr>
              <a:tr h="728139">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４</a:t>
                      </a:r>
                      <a:endParaRPr kumimoji="1" lang="en-US" altLang="ja-JP"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t>週に１回以上の支援が必要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5"/>
                  </a:ext>
                </a:extLst>
              </a:tr>
              <a:tr h="728139">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５</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t>ほぼ毎日（週に５日以上の）支援が必要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bl>
          </a:graphicData>
        </a:graphic>
      </p:graphicFrame>
      <p:sp>
        <p:nvSpPr>
          <p:cNvPr id="6" name="テキスト ボックス 5"/>
          <p:cNvSpPr txBox="1"/>
          <p:nvPr/>
        </p:nvSpPr>
        <p:spPr>
          <a:xfrm>
            <a:off x="1247196" y="7042244"/>
            <a:ext cx="7612520" cy="1477328"/>
          </a:xfrm>
          <a:prstGeom prst="rect">
            <a:avLst/>
          </a:prstGeom>
          <a:noFill/>
        </p:spPr>
        <p:txBody>
          <a:bodyPr wrap="square" rtlCol="0">
            <a:spAutoFit/>
          </a:bodyPr>
          <a:lstStyle/>
          <a:p>
            <a:r>
              <a:rPr lang="en-US" altLang="ja-JP" dirty="0"/>
              <a:t>【</a:t>
            </a:r>
            <a:r>
              <a:rPr lang="ja-JP" altLang="en-US" dirty="0"/>
              <a:t>修正前</a:t>
            </a:r>
            <a:r>
              <a:rPr lang="en-US" altLang="ja-JP" dirty="0"/>
              <a:t>】</a:t>
            </a:r>
          </a:p>
          <a:p>
            <a:r>
              <a:rPr lang="ja-JP" altLang="en-US" dirty="0"/>
              <a:t>以前は</a:t>
            </a:r>
            <a:r>
              <a:rPr lang="ja-JP" altLang="en-US" dirty="0">
                <a:solidFill>
                  <a:srgbClr val="FF0000"/>
                </a:solidFill>
              </a:rPr>
              <a:t>不安になって落ち込むこと</a:t>
            </a:r>
            <a:r>
              <a:rPr lang="ja-JP" altLang="en-US" dirty="0"/>
              <a:t>が月に１回程度あったが、今はない。抗うつ薬を服薬（母親が管理）していることにより精神状況が安定しているためと考えられるが、服薬がなければ支援が必要と考えられることから、月に１回以上の支援が必要と判断した。</a:t>
            </a:r>
          </a:p>
        </p:txBody>
      </p:sp>
      <p:sp>
        <p:nvSpPr>
          <p:cNvPr id="7" name="星: 10 pt 6">
            <a:extLst>
              <a:ext uri="{FF2B5EF4-FFF2-40B4-BE49-F238E27FC236}">
                <a16:creationId xmlns:a16="http://schemas.microsoft.com/office/drawing/2014/main" id="{E0D3F2F9-5D0C-E070-7D1F-4A6565E9EDA5}"/>
              </a:ext>
            </a:extLst>
          </p:cNvPr>
          <p:cNvSpPr/>
          <p:nvPr/>
        </p:nvSpPr>
        <p:spPr>
          <a:xfrm>
            <a:off x="2555776" y="5134557"/>
            <a:ext cx="626368" cy="576064"/>
          </a:xfrm>
          <a:prstGeom prst="star10">
            <a:avLst/>
          </a:prstGeom>
          <a:solidFill>
            <a:srgbClr val="0000CC"/>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2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5052" y="5373050"/>
            <a:ext cx="8640959" cy="1200329"/>
          </a:xfrm>
          <a:prstGeom prst="rect">
            <a:avLst/>
          </a:prstGeom>
          <a:solidFill>
            <a:srgbClr val="FDEDDF"/>
          </a:solidFill>
          <a:ln>
            <a:solidFill>
              <a:srgbClr val="FF0000"/>
            </a:solidFill>
          </a:ln>
        </p:spPr>
        <p:txBody>
          <a:bodyPr wrap="square" rtlCol="0">
            <a:spAutoFit/>
          </a:bodyPr>
          <a:lstStyle/>
          <a:p>
            <a:r>
              <a:rPr kumimoji="1" lang="ja-JP" altLang="en-US" sz="2400" dirty="0">
                <a:solidFill>
                  <a:srgbClr val="FF0000"/>
                </a:solidFill>
              </a:rPr>
              <a:t>＜記載のポイント＞</a:t>
            </a:r>
            <a:endParaRPr kumimoji="1" lang="en-US" altLang="ja-JP" sz="2400" dirty="0">
              <a:solidFill>
                <a:srgbClr val="FF0000"/>
              </a:solidFill>
            </a:endParaRPr>
          </a:p>
          <a:p>
            <a:pPr marL="306000" indent="-306000"/>
            <a:r>
              <a:rPr lang="ja-JP" altLang="en-US" sz="2400" dirty="0"/>
              <a:t>○生じている行動障害の内容だけでなく、</a:t>
            </a:r>
            <a:r>
              <a:rPr lang="ja-JP" altLang="en-US" sz="2400" dirty="0">
                <a:solidFill>
                  <a:srgbClr val="FF0000"/>
                </a:solidFill>
              </a:rPr>
              <a:t>実際にどのような支援がどの程度の頻度で行われているか</a:t>
            </a:r>
            <a:r>
              <a:rPr lang="ja-JP" altLang="en-US" sz="2400" dirty="0"/>
              <a:t>を記載することが重要。</a:t>
            </a:r>
            <a:endParaRPr kumimoji="1" lang="ja-JP" altLang="en-US" sz="2400" dirty="0"/>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652D260B-4DA9-4FE4-8921-72EC66D74D12}" type="slidenum">
              <a:rPr kumimoji="1" lang="ja-JP" altLang="en-US" smtClean="0"/>
              <a:t>58</a:t>
            </a:fld>
            <a:endParaRPr kumimoji="1" lang="ja-JP" altLang="en-US" dirty="0"/>
          </a:p>
        </p:txBody>
      </p:sp>
      <p:sp>
        <p:nvSpPr>
          <p:cNvPr id="3" name="テキスト ボックス 2"/>
          <p:cNvSpPr txBox="1"/>
          <p:nvPr/>
        </p:nvSpPr>
        <p:spPr>
          <a:xfrm>
            <a:off x="0" y="-47664"/>
            <a:ext cx="9144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特記事項の記載例⑩</a:t>
            </a:r>
          </a:p>
        </p:txBody>
      </p:sp>
      <p:graphicFrame>
        <p:nvGraphicFramePr>
          <p:cNvPr id="4" name="表 3"/>
          <p:cNvGraphicFramePr>
            <a:graphicFrameLocks noGrp="1"/>
          </p:cNvGraphicFramePr>
          <p:nvPr/>
        </p:nvGraphicFramePr>
        <p:xfrm>
          <a:off x="185052" y="620688"/>
          <a:ext cx="8640961" cy="4663440"/>
        </p:xfrm>
        <a:graphic>
          <a:graphicData uri="http://schemas.openxmlformats.org/drawingml/2006/table">
            <a:tbl>
              <a:tblPr firstRow="1" bandRow="1">
                <a:tableStyleId>{5C22544A-7EE6-4342-B048-85BDC9FD1C3A}</a:tableStyleId>
              </a:tblPr>
              <a:tblGrid>
                <a:gridCol w="398814">
                  <a:extLst>
                    <a:ext uri="{9D8B030D-6E8A-4147-A177-3AD203B41FA5}">
                      <a16:colId xmlns:a16="http://schemas.microsoft.com/office/drawing/2014/main" val="20000"/>
                    </a:ext>
                  </a:extLst>
                </a:gridCol>
                <a:gridCol w="398814">
                  <a:extLst>
                    <a:ext uri="{9D8B030D-6E8A-4147-A177-3AD203B41FA5}">
                      <a16:colId xmlns:a16="http://schemas.microsoft.com/office/drawing/2014/main" val="20001"/>
                    </a:ext>
                  </a:extLst>
                </a:gridCol>
                <a:gridCol w="2525819">
                  <a:extLst>
                    <a:ext uri="{9D8B030D-6E8A-4147-A177-3AD203B41FA5}">
                      <a16:colId xmlns:a16="http://schemas.microsoft.com/office/drawing/2014/main" val="20002"/>
                    </a:ext>
                  </a:extLst>
                </a:gridCol>
                <a:gridCol w="3057570">
                  <a:extLst>
                    <a:ext uri="{9D8B030D-6E8A-4147-A177-3AD203B41FA5}">
                      <a16:colId xmlns:a16="http://schemas.microsoft.com/office/drawing/2014/main" val="20003"/>
                    </a:ext>
                  </a:extLst>
                </a:gridCol>
                <a:gridCol w="2259944">
                  <a:extLst>
                    <a:ext uri="{9D8B030D-6E8A-4147-A177-3AD203B41FA5}">
                      <a16:colId xmlns:a16="http://schemas.microsoft.com/office/drawing/2014/main" val="20004"/>
                    </a:ext>
                  </a:extLst>
                </a:gridCol>
              </a:tblGrid>
              <a:tr h="440267">
                <a:tc rowSpan="2" gridSpan="3">
                  <a:txBody>
                    <a:bodyPr/>
                    <a:lstStyle/>
                    <a:p>
                      <a:pPr marL="623888" marR="0" lvl="0" indent="-623888" algn="l" defTabSz="914400" rtl="0" eaLnBrk="1" fontAlgn="auto" latinLnBrk="0" hangingPunct="1">
                        <a:lnSpc>
                          <a:spcPct val="100000"/>
                        </a:lnSpc>
                        <a:spcBef>
                          <a:spcPts val="0"/>
                        </a:spcBef>
                        <a:spcAft>
                          <a:spcPts val="0"/>
                        </a:spcAft>
                        <a:buClrTx/>
                        <a:buSzTx/>
                        <a:buFontTx/>
                        <a:buNone/>
                        <a:tabLst/>
                        <a:defRPr/>
                      </a:pPr>
                      <a:r>
                        <a:rPr kumimoji="1" lang="en-US" altLang="ja-JP" sz="2400" baseline="0" dirty="0">
                          <a:solidFill>
                            <a:schemeClr val="tx1"/>
                          </a:solidFill>
                        </a:rPr>
                        <a:t>4-5</a:t>
                      </a:r>
                      <a:r>
                        <a:rPr kumimoji="1" lang="ja-JP" altLang="en-US" sz="2400" baseline="0" dirty="0">
                          <a:solidFill>
                            <a:schemeClr val="tx1"/>
                          </a:solidFill>
                        </a:rPr>
                        <a:t>　暴言暴行</a:t>
                      </a:r>
                      <a:endParaRPr kumimoji="1" lang="ja-JP" altLang="en-US" sz="2400" dirty="0">
                        <a:solidFill>
                          <a:schemeClr val="tx1"/>
                        </a:solidFill>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tc rowSpan="2" h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rPr>
                        <a:t>特記事項</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40267">
                <a:tc gridSpan="3" vMerge="1">
                  <a:txBody>
                    <a:bodyPr/>
                    <a:lstStyle/>
                    <a:p>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vMerge="1">
                  <a:txBody>
                    <a:bodyPr/>
                    <a:lstStyle/>
                    <a:p>
                      <a:endParaRPr kumimoji="1" lang="ja-JP" altLang="en-US" dirty="0"/>
                    </a:p>
                  </a:txBody>
                  <a:tcPr/>
                </a:tc>
                <a:tc hMerge="1" vMerge="1">
                  <a:txBody>
                    <a:bodyPr/>
                    <a:lstStyle/>
                    <a:p>
                      <a:endParaRPr kumimoji="1" lang="ja-JP" altLang="en-US" dirty="0"/>
                    </a:p>
                  </a:txBody>
                  <a:tcPr/>
                </a:tc>
                <a:tc>
                  <a:txBody>
                    <a:bodyPr/>
                    <a:lstStyle/>
                    <a:p>
                      <a:pPr algn="ctr"/>
                      <a:r>
                        <a:rPr kumimoji="1" lang="ja-JP" altLang="en-US" sz="2400" dirty="0">
                          <a:solidFill>
                            <a:schemeClr val="tx1"/>
                          </a:solidFill>
                        </a:rPr>
                        <a:t>良い事例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2400" dirty="0">
                          <a:solidFill>
                            <a:schemeClr val="tx1"/>
                          </a:solidFill>
                        </a:rPr>
                        <a:t>悪い事例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749808">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１</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t>支援が不要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t>思い通りにならないときに、他の施設利用者に対し大きな声で暴言（「うるせー！」「ばかやろー」等）を吐くことが週に３～４回程度ある。職員が本人を別の場所に移動させ、落ち着くまで声かけや見守りを行っているとのこと。</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r>
                        <a:rPr kumimoji="1" lang="ja-JP" altLang="en-US" sz="2400" dirty="0"/>
                        <a:t>支援者に対し、「ばかやろう」「死ねー！」といった暴言を吐くことがある。</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49808">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２</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t>希に支援が必要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3"/>
                  </a:ext>
                </a:extLst>
              </a:tr>
              <a:tr h="749808">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３</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t>月に１回以上の支援が必要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4"/>
                  </a:ext>
                </a:extLst>
              </a:tr>
              <a:tr h="749808">
                <a:tc>
                  <a:txBody>
                    <a:bodyPr/>
                    <a:lstStyle/>
                    <a:p>
                      <a:pPr algn="ctr"/>
                      <a:r>
                        <a:rPr kumimoji="1" lang="ja-JP" altLang="en-US" sz="2400" dirty="0"/>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４</a:t>
                      </a:r>
                      <a:endParaRPr kumimoji="1" lang="en-US" altLang="ja-JP"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t>週に１回以上の支援が必要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5"/>
                  </a:ext>
                </a:extLst>
              </a:tr>
              <a:tr h="749808">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５</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t>ほぼ毎日（週に５日以上の）支援が必要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bl>
          </a:graphicData>
        </a:graphic>
      </p:graphicFrame>
      <p:sp>
        <p:nvSpPr>
          <p:cNvPr id="6" name="星: 10 pt 5">
            <a:extLst>
              <a:ext uri="{FF2B5EF4-FFF2-40B4-BE49-F238E27FC236}">
                <a16:creationId xmlns:a16="http://schemas.microsoft.com/office/drawing/2014/main" id="{95E23BA2-1CD3-CC39-7FC7-C4246AD2B704}"/>
              </a:ext>
            </a:extLst>
          </p:cNvPr>
          <p:cNvSpPr/>
          <p:nvPr/>
        </p:nvSpPr>
        <p:spPr>
          <a:xfrm>
            <a:off x="2915816" y="5284128"/>
            <a:ext cx="626368" cy="576064"/>
          </a:xfrm>
          <a:prstGeom prst="star10">
            <a:avLst/>
          </a:prstGeom>
          <a:solidFill>
            <a:srgbClr val="0000CC"/>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853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5052" y="5373050"/>
            <a:ext cx="8640959" cy="1015663"/>
          </a:xfrm>
          <a:prstGeom prst="rect">
            <a:avLst/>
          </a:prstGeom>
          <a:solidFill>
            <a:srgbClr val="FDEDDF"/>
          </a:solidFill>
          <a:ln>
            <a:solidFill>
              <a:srgbClr val="FF0000"/>
            </a:solidFill>
          </a:ln>
        </p:spPr>
        <p:txBody>
          <a:bodyPr wrap="square" rtlCol="0">
            <a:spAutoFit/>
          </a:bodyPr>
          <a:lstStyle/>
          <a:p>
            <a:r>
              <a:rPr kumimoji="1" lang="ja-JP" altLang="en-US" sz="2000" dirty="0">
                <a:solidFill>
                  <a:srgbClr val="FF0000"/>
                </a:solidFill>
              </a:rPr>
              <a:t>＜記載のポイント＞</a:t>
            </a:r>
            <a:endParaRPr kumimoji="1" lang="en-US" altLang="ja-JP" sz="2000" dirty="0">
              <a:solidFill>
                <a:srgbClr val="FF0000"/>
              </a:solidFill>
            </a:endParaRPr>
          </a:p>
          <a:p>
            <a:pPr marL="306000" indent="-306000"/>
            <a:r>
              <a:rPr lang="ja-JP" altLang="en-US" sz="2000" dirty="0"/>
              <a:t>○症状が生じていない場合であっても、</a:t>
            </a:r>
            <a:r>
              <a:rPr lang="ja-JP" altLang="en-US" sz="2000" dirty="0">
                <a:solidFill>
                  <a:srgbClr val="FF0000"/>
                </a:solidFill>
              </a:rPr>
              <a:t>支援や環境調整等を行っている結果生じていないのかどうか</a:t>
            </a:r>
            <a:r>
              <a:rPr lang="ja-JP" altLang="en-US" sz="2000" dirty="0"/>
              <a:t>も考慮した上で特記事項を記載する。</a:t>
            </a:r>
            <a:endParaRPr kumimoji="1" lang="ja-JP" altLang="en-US" sz="2000" dirty="0"/>
          </a:p>
        </p:txBody>
      </p:sp>
      <p:sp>
        <p:nvSpPr>
          <p:cNvPr id="2" name="スライド番号プレースホルダー 1"/>
          <p:cNvSpPr>
            <a:spLocks noGrp="1"/>
          </p:cNvSpPr>
          <p:nvPr>
            <p:ph type="sldNum" sz="quarter" idx="12"/>
          </p:nvPr>
        </p:nvSpPr>
        <p:spPr>
          <a:xfrm>
            <a:off x="7010400" y="6482715"/>
            <a:ext cx="2133600" cy="365125"/>
          </a:xfrm>
        </p:spPr>
        <p:txBody>
          <a:bodyPr/>
          <a:lstStyle/>
          <a:p>
            <a:fld id="{652D260B-4DA9-4FE4-8921-72EC66D74D12}" type="slidenum">
              <a:rPr kumimoji="1" lang="ja-JP" altLang="en-US" smtClean="0"/>
              <a:t>59</a:t>
            </a:fld>
            <a:endParaRPr kumimoji="1" lang="ja-JP" altLang="en-US" dirty="0"/>
          </a:p>
        </p:txBody>
      </p:sp>
      <p:sp>
        <p:nvSpPr>
          <p:cNvPr id="3" name="テキスト ボックス 2"/>
          <p:cNvSpPr txBox="1"/>
          <p:nvPr/>
        </p:nvSpPr>
        <p:spPr>
          <a:xfrm>
            <a:off x="0" y="-47664"/>
            <a:ext cx="9144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特記事項の記載例⑪</a:t>
            </a:r>
          </a:p>
        </p:txBody>
      </p:sp>
      <p:graphicFrame>
        <p:nvGraphicFramePr>
          <p:cNvPr id="4" name="表 3"/>
          <p:cNvGraphicFramePr>
            <a:graphicFrameLocks noGrp="1"/>
          </p:cNvGraphicFramePr>
          <p:nvPr/>
        </p:nvGraphicFramePr>
        <p:xfrm>
          <a:off x="185052" y="620688"/>
          <a:ext cx="8640961" cy="4663440"/>
        </p:xfrm>
        <a:graphic>
          <a:graphicData uri="http://schemas.openxmlformats.org/drawingml/2006/table">
            <a:tbl>
              <a:tblPr firstRow="1" bandRow="1">
                <a:tableStyleId>{5C22544A-7EE6-4342-B048-85BDC9FD1C3A}</a:tableStyleId>
              </a:tblPr>
              <a:tblGrid>
                <a:gridCol w="398814">
                  <a:extLst>
                    <a:ext uri="{9D8B030D-6E8A-4147-A177-3AD203B41FA5}">
                      <a16:colId xmlns:a16="http://schemas.microsoft.com/office/drawing/2014/main" val="20000"/>
                    </a:ext>
                  </a:extLst>
                </a:gridCol>
                <a:gridCol w="398814">
                  <a:extLst>
                    <a:ext uri="{9D8B030D-6E8A-4147-A177-3AD203B41FA5}">
                      <a16:colId xmlns:a16="http://schemas.microsoft.com/office/drawing/2014/main" val="20001"/>
                    </a:ext>
                  </a:extLst>
                </a:gridCol>
                <a:gridCol w="2525819">
                  <a:extLst>
                    <a:ext uri="{9D8B030D-6E8A-4147-A177-3AD203B41FA5}">
                      <a16:colId xmlns:a16="http://schemas.microsoft.com/office/drawing/2014/main" val="20002"/>
                    </a:ext>
                  </a:extLst>
                </a:gridCol>
                <a:gridCol w="3057570">
                  <a:extLst>
                    <a:ext uri="{9D8B030D-6E8A-4147-A177-3AD203B41FA5}">
                      <a16:colId xmlns:a16="http://schemas.microsoft.com/office/drawing/2014/main" val="20003"/>
                    </a:ext>
                  </a:extLst>
                </a:gridCol>
                <a:gridCol w="2259944">
                  <a:extLst>
                    <a:ext uri="{9D8B030D-6E8A-4147-A177-3AD203B41FA5}">
                      <a16:colId xmlns:a16="http://schemas.microsoft.com/office/drawing/2014/main" val="20004"/>
                    </a:ext>
                  </a:extLst>
                </a:gridCol>
              </a:tblGrid>
              <a:tr h="440267">
                <a:tc rowSpan="2" gridSpan="3">
                  <a:txBody>
                    <a:bodyPr/>
                    <a:lstStyle/>
                    <a:p>
                      <a:pPr marL="623888" marR="0" lvl="0" indent="-623888" algn="l" defTabSz="914400" rtl="0" eaLnBrk="1" fontAlgn="auto" latinLnBrk="0" hangingPunct="1">
                        <a:lnSpc>
                          <a:spcPct val="100000"/>
                        </a:lnSpc>
                        <a:spcBef>
                          <a:spcPts val="0"/>
                        </a:spcBef>
                        <a:spcAft>
                          <a:spcPts val="0"/>
                        </a:spcAft>
                        <a:buClrTx/>
                        <a:buSzTx/>
                        <a:buFontTx/>
                        <a:buNone/>
                        <a:tabLst/>
                        <a:defRPr/>
                      </a:pPr>
                      <a:r>
                        <a:rPr kumimoji="1" lang="en-US" altLang="ja-JP" sz="2400" baseline="0" dirty="0">
                          <a:solidFill>
                            <a:schemeClr val="tx1"/>
                          </a:solidFill>
                        </a:rPr>
                        <a:t>4-21</a:t>
                      </a:r>
                      <a:r>
                        <a:rPr kumimoji="1" lang="ja-JP" altLang="en-US" sz="2400" baseline="0" dirty="0">
                          <a:solidFill>
                            <a:schemeClr val="tx1"/>
                          </a:solidFill>
                        </a:rPr>
                        <a:t>　自らを傷つける行為</a:t>
                      </a:r>
                      <a:endParaRPr kumimoji="1" lang="ja-JP" altLang="en-US" sz="2400" dirty="0">
                        <a:solidFill>
                          <a:schemeClr val="tx1"/>
                        </a:solidFill>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tc rowSpan="2" h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rPr>
                        <a:t>特記事項</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40267">
                <a:tc gridSpan="3" vMerge="1">
                  <a:txBody>
                    <a:bodyPr/>
                    <a:lstStyle/>
                    <a:p>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vMerge="1">
                  <a:txBody>
                    <a:bodyPr/>
                    <a:lstStyle/>
                    <a:p>
                      <a:endParaRPr kumimoji="1" lang="ja-JP" altLang="en-US" dirty="0"/>
                    </a:p>
                  </a:txBody>
                  <a:tcPr/>
                </a:tc>
                <a:tc hMerge="1" vMerge="1">
                  <a:txBody>
                    <a:bodyPr/>
                    <a:lstStyle/>
                    <a:p>
                      <a:endParaRPr kumimoji="1" lang="ja-JP" altLang="en-US" dirty="0"/>
                    </a:p>
                  </a:txBody>
                  <a:tcPr/>
                </a:tc>
                <a:tc>
                  <a:txBody>
                    <a:bodyPr/>
                    <a:lstStyle/>
                    <a:p>
                      <a:pPr algn="ctr"/>
                      <a:r>
                        <a:rPr kumimoji="1" lang="ja-JP" altLang="en-US" sz="2400" dirty="0">
                          <a:solidFill>
                            <a:schemeClr val="tx1"/>
                          </a:solidFill>
                        </a:rPr>
                        <a:t>良い事例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2400" dirty="0">
                          <a:solidFill>
                            <a:schemeClr val="tx1"/>
                          </a:solidFill>
                        </a:rPr>
                        <a:t>悪い事例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749808">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１</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t>支援が不要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t>本人が混乱したとき等、自分の手を噛むことがある。支援者の注意深い見守りと配慮により調査日前１ヶ月間は現れていないが、支援がなければ毎日起きる可能性があるとのことを踏まえ、ほぼ毎日支援が必要と判断した。</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r>
                        <a:rPr kumimoji="1" lang="ja-JP" altLang="en-US" sz="2400" dirty="0"/>
                        <a:t>頭を壁にガンガン打ち付ける等の自傷が見られる。</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49808">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２</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t>希に支援が必要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3"/>
                  </a:ext>
                </a:extLst>
              </a:tr>
              <a:tr h="749808">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３</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t>月に１回以上の支援が必要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2400" dirty="0"/>
                    </a:p>
                  </a:txBody>
                  <a:tcPr/>
                </a:tc>
                <a:tc vMerge="1">
                  <a:txBody>
                    <a:bodyPr/>
                    <a:lstStyle/>
                    <a:p>
                      <a:endParaRPr kumimoji="1" lang="ja-JP" altLang="en-US"/>
                    </a:p>
                  </a:txBody>
                  <a:tcPr/>
                </a:tc>
                <a:extLst>
                  <a:ext uri="{0D108BD9-81ED-4DB2-BD59-A6C34878D82A}">
                    <a16:rowId xmlns:a16="http://schemas.microsoft.com/office/drawing/2014/main" val="10004"/>
                  </a:ext>
                </a:extLst>
              </a:tr>
              <a:tr h="749808">
                <a:tc>
                  <a:txBody>
                    <a:bodyPr/>
                    <a:lstStyle/>
                    <a:p>
                      <a:pPr algn="ctr"/>
                      <a:endParaRPr kumimoji="1" lang="ja-JP" altLang="en-US"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４</a:t>
                      </a:r>
                      <a:endParaRPr kumimoji="1" lang="en-US" altLang="ja-JP" sz="2400" dirty="0"/>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t>週に１回以上の支援が必要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5"/>
                  </a:ext>
                </a:extLst>
              </a:tr>
              <a:tr h="749808">
                <a:tc>
                  <a:txBody>
                    <a:bodyPr/>
                    <a:lstStyle/>
                    <a:p>
                      <a:pPr algn="ctr"/>
                      <a:r>
                        <a:rPr kumimoji="1" lang="ja-JP" altLang="en-US" sz="2400" dirty="0"/>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t>５</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t>ほぼ毎日（週に５日以上の）支援が必要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bl>
          </a:graphicData>
        </a:graphic>
      </p:graphicFrame>
      <p:sp>
        <p:nvSpPr>
          <p:cNvPr id="6" name="星: 10 pt 5">
            <a:extLst>
              <a:ext uri="{FF2B5EF4-FFF2-40B4-BE49-F238E27FC236}">
                <a16:creationId xmlns:a16="http://schemas.microsoft.com/office/drawing/2014/main" id="{820663C7-2B10-BC60-2FC1-83B7F381D28E}"/>
              </a:ext>
            </a:extLst>
          </p:cNvPr>
          <p:cNvSpPr/>
          <p:nvPr/>
        </p:nvSpPr>
        <p:spPr>
          <a:xfrm>
            <a:off x="2555776" y="5141228"/>
            <a:ext cx="626368" cy="576064"/>
          </a:xfrm>
          <a:prstGeom prst="star10">
            <a:avLst/>
          </a:prstGeom>
          <a:solidFill>
            <a:srgbClr val="0000CC"/>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542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CEE1570-3260-80BF-689F-B28A5881651C}"/>
              </a:ext>
            </a:extLst>
          </p:cNvPr>
          <p:cNvSpPr>
            <a:spLocks noGrp="1"/>
          </p:cNvSpPr>
          <p:nvPr>
            <p:ph type="sldNum" sz="quarter" idx="12"/>
          </p:nvPr>
        </p:nvSpPr>
        <p:spPr/>
        <p:txBody>
          <a:bodyPr/>
          <a:lstStyle/>
          <a:p>
            <a:fld id="{D6122B99-1C34-4BAB-B27A-C02BDBBD9BAE}" type="slidenum">
              <a:rPr kumimoji="1" lang="ja-JP" altLang="en-US" smtClean="0"/>
              <a:t>6</a:t>
            </a:fld>
            <a:endParaRPr kumimoji="1" lang="ja-JP" altLang="en-US"/>
          </a:p>
        </p:txBody>
      </p:sp>
      <p:sp>
        <p:nvSpPr>
          <p:cNvPr id="6" name="テキスト ボックス 5">
            <a:extLst>
              <a:ext uri="{FF2B5EF4-FFF2-40B4-BE49-F238E27FC236}">
                <a16:creationId xmlns:a16="http://schemas.microsoft.com/office/drawing/2014/main" id="{162CDA04-B68D-6F14-1CA3-9DF26A30AD5F}"/>
              </a:ext>
            </a:extLst>
          </p:cNvPr>
          <p:cNvSpPr txBox="1"/>
          <p:nvPr/>
        </p:nvSpPr>
        <p:spPr>
          <a:xfrm>
            <a:off x="275018" y="620688"/>
            <a:ext cx="8892480" cy="5324535"/>
          </a:xfrm>
          <a:prstGeom prst="rect">
            <a:avLst/>
          </a:prstGeom>
          <a:noFill/>
        </p:spPr>
        <p:txBody>
          <a:bodyPr wrap="square">
            <a:spAutoFit/>
          </a:bodyPr>
          <a:lstStyle/>
          <a:p>
            <a:r>
              <a:rPr lang="ja-JP" altLang="en-US" dirty="0"/>
              <a:t>　</a:t>
            </a:r>
            <a:r>
              <a:rPr lang="ja-JP" altLang="en-US" sz="2000" dirty="0"/>
              <a:t>国は、平成２６年に批准した「障害者の権利に関する条約（障害者権利条約）」との整合性確保に留意しつつ、令和５年度から令和９年度までの５年間を計画期間とする障がい者のための施策に関する基本的な計画である「障害者基本計画（第５次）」を策定し、障がい者の自立及び社会参加の支援等のための施策を策定。</a:t>
            </a:r>
            <a:endParaRPr lang="en-US" altLang="ja-JP" sz="2000" dirty="0"/>
          </a:p>
          <a:p>
            <a:r>
              <a:rPr lang="ja-JP" altLang="en-US" sz="2000" dirty="0"/>
              <a:t> </a:t>
            </a:r>
            <a:endParaRPr lang="en-US" altLang="ja-JP" sz="2000" dirty="0"/>
          </a:p>
          <a:p>
            <a:r>
              <a:rPr lang="ja-JP" altLang="en-US" sz="2000" dirty="0"/>
              <a:t>平成２８年改正の「障害者総合支援法」及び「児童福祉法」のほか、令和３年に成立し た「医療的ケア児及びその家族に対する支援に関する法律」に基づき、障がい者が自ら望む地域 生活への支援や障がい児支援のニーズの多様化への対応に向けた取組等が実施。</a:t>
            </a:r>
            <a:endParaRPr lang="en-US" altLang="ja-JP" sz="2000" dirty="0"/>
          </a:p>
          <a:p>
            <a:r>
              <a:rPr lang="ja-JP" altLang="en-US" sz="2000" dirty="0"/>
              <a:t> </a:t>
            </a:r>
            <a:endParaRPr lang="en-US" altLang="ja-JP" sz="2000" dirty="0"/>
          </a:p>
          <a:p>
            <a:r>
              <a:rPr lang="ja-JP" altLang="en-US" sz="2000" dirty="0"/>
              <a:t>令和３年には、「障害者差別解消法」が改正され、事業者に対する合理的配慮の提供の 義務付けや、障がいを理由とする差別を解消するための支援措置の強化等が規定。</a:t>
            </a:r>
            <a:endParaRPr lang="en-US" altLang="ja-JP" sz="2000" dirty="0"/>
          </a:p>
          <a:p>
            <a:endParaRPr lang="en-US" altLang="ja-JP" sz="2000" dirty="0"/>
          </a:p>
          <a:p>
            <a:r>
              <a:rPr lang="ja-JP" altLang="en-US" sz="2000" dirty="0"/>
              <a:t>令和４年には、「障害者総合支援法」及び「児童福祉法」が改正され、令和６年度以降、障が い者等の地域生活の支援体制の充実や児童発達支援センターの役割・機能の強化等が整備されつつある。</a:t>
            </a:r>
            <a:endParaRPr kumimoji="1" lang="ja-JP" altLang="en-US" sz="2000" dirty="0"/>
          </a:p>
        </p:txBody>
      </p:sp>
    </p:spTree>
    <p:extLst>
      <p:ext uri="{BB962C8B-B14F-4D97-AF65-F5344CB8AC3E}">
        <p14:creationId xmlns:p14="http://schemas.microsoft.com/office/powerpoint/2010/main" val="130635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52D260B-4DA9-4FE4-8921-72EC66D74D12}" type="slidenum">
              <a:rPr kumimoji="1" lang="ja-JP" altLang="en-US" smtClean="0"/>
              <a:t>60</a:t>
            </a:fld>
            <a:endParaRPr kumimoji="1" lang="ja-JP" altLang="en-US"/>
          </a:p>
        </p:txBody>
      </p:sp>
      <p:sp>
        <p:nvSpPr>
          <p:cNvPr id="3" name="テキスト ボックス 2"/>
          <p:cNvSpPr txBox="1"/>
          <p:nvPr/>
        </p:nvSpPr>
        <p:spPr>
          <a:xfrm>
            <a:off x="0" y="-47664"/>
            <a:ext cx="9144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特記事項の記載例における留意事項</a:t>
            </a:r>
          </a:p>
        </p:txBody>
      </p:sp>
      <p:sp>
        <p:nvSpPr>
          <p:cNvPr id="4" name="テキスト ボックス 3"/>
          <p:cNvSpPr txBox="1"/>
          <p:nvPr/>
        </p:nvSpPr>
        <p:spPr>
          <a:xfrm>
            <a:off x="251520" y="908720"/>
            <a:ext cx="8640960" cy="5262979"/>
          </a:xfrm>
          <a:prstGeom prst="rect">
            <a:avLst/>
          </a:prstGeom>
          <a:noFill/>
        </p:spPr>
        <p:txBody>
          <a:bodyPr wrap="square" rtlCol="0">
            <a:spAutoFit/>
          </a:bodyPr>
          <a:lstStyle/>
          <a:p>
            <a:pPr marL="261938" indent="-261938"/>
            <a:r>
              <a:rPr kumimoji="1" lang="ja-JP" altLang="en-US" sz="2800" dirty="0"/>
              <a:t>○　これまでに示した特記事項の記載例は、あくまでも書き方の一例にすぎない。全ての申請者について、画一的に同じような記載内容となるのは不適切。</a:t>
            </a:r>
            <a:endParaRPr kumimoji="1" lang="en-US" altLang="ja-JP" sz="2800" dirty="0"/>
          </a:p>
          <a:p>
            <a:pPr marL="261938" indent="-261938"/>
            <a:endParaRPr kumimoji="1" lang="en-US" altLang="ja-JP" sz="2800" dirty="0"/>
          </a:p>
          <a:p>
            <a:pPr marL="261938" indent="-261938"/>
            <a:r>
              <a:rPr lang="ja-JP" altLang="en-US" sz="2800" dirty="0"/>
              <a:t>○　記載のポイントを押さえつつ、個別の申請者の状況に応じて、分かりやすく詳細に記載することが重要。</a:t>
            </a:r>
            <a:endParaRPr lang="en-US" altLang="ja-JP" sz="2800" dirty="0"/>
          </a:p>
          <a:p>
            <a:pPr marL="261938" indent="-261938"/>
            <a:endParaRPr lang="en-US" altLang="ja-JP" sz="2800" dirty="0"/>
          </a:p>
          <a:p>
            <a:pPr marL="261938" indent="-261938"/>
            <a:r>
              <a:rPr lang="ja-JP" altLang="en-US" sz="2800" dirty="0"/>
              <a:t>○　特記事項に記載がなければ、審査会委員は一次判定の修正や区分変更を行うことができない。審査会において適切な審査判定が行えるよう、</a:t>
            </a:r>
            <a:endParaRPr lang="en-US" altLang="ja-JP" sz="2800" dirty="0"/>
          </a:p>
          <a:p>
            <a:pPr marL="261938" indent="-261938"/>
            <a:r>
              <a:rPr lang="ja-JP" altLang="en-US" sz="2800" dirty="0">
                <a:solidFill>
                  <a:srgbClr val="FF0000"/>
                </a:solidFill>
              </a:rPr>
              <a:t>　審査会委員に「伝える（＝リアルにイメージできる）」</a:t>
            </a:r>
            <a:r>
              <a:rPr lang="ja-JP" altLang="en-US" sz="2800" dirty="0"/>
              <a:t>ことを意識して記載する。</a:t>
            </a:r>
            <a:endParaRPr lang="en-US" altLang="ja-JP" sz="2800" dirty="0"/>
          </a:p>
        </p:txBody>
      </p:sp>
      <p:sp>
        <p:nvSpPr>
          <p:cNvPr id="5" name="星: 10 pt 4">
            <a:extLst>
              <a:ext uri="{FF2B5EF4-FFF2-40B4-BE49-F238E27FC236}">
                <a16:creationId xmlns:a16="http://schemas.microsoft.com/office/drawing/2014/main" id="{ADB30A3B-CF97-1685-85A3-A1E13EFB4C21}"/>
              </a:ext>
            </a:extLst>
          </p:cNvPr>
          <p:cNvSpPr/>
          <p:nvPr/>
        </p:nvSpPr>
        <p:spPr>
          <a:xfrm>
            <a:off x="26894" y="5517232"/>
            <a:ext cx="626368" cy="576064"/>
          </a:xfrm>
          <a:prstGeom prst="star10">
            <a:avLst/>
          </a:prstGeom>
          <a:solidFill>
            <a:srgbClr val="0000CC"/>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802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0" y="0"/>
            <a:ext cx="9144000" cy="685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F0000"/>
                </a:solidFill>
              </a:rPr>
              <a:t>選択の根拠：</a:t>
            </a:r>
            <a:endParaRPr kumimoji="1" lang="en-US" altLang="ja-JP" sz="2400" b="1" dirty="0">
              <a:solidFill>
                <a:srgbClr val="FF0000"/>
              </a:solidFill>
            </a:endParaRPr>
          </a:p>
          <a:p>
            <a:r>
              <a:rPr kumimoji="1" lang="ja-JP" altLang="en-US" b="1" dirty="0">
                <a:solidFill>
                  <a:schemeClr val="tx1"/>
                </a:solidFill>
              </a:rPr>
              <a:t>・重度の知的障害により、</a:t>
            </a:r>
            <a:r>
              <a:rPr kumimoji="1" lang="ja-JP" altLang="en-US" b="1" u="dotted" dirty="0">
                <a:solidFill>
                  <a:schemeClr val="tx1"/>
                </a:solidFill>
              </a:rPr>
              <a:t>言葉の意味が理解できないために</a:t>
            </a:r>
            <a:r>
              <a:rPr kumimoji="1" lang="ja-JP" altLang="en-US" b="1" dirty="0">
                <a:solidFill>
                  <a:schemeClr val="tx1"/>
                </a:solidFill>
              </a:rPr>
              <a:t>・・・・・・</a:t>
            </a:r>
            <a:r>
              <a:rPr lang="ja-JP" altLang="en-US" b="1" u="dotted" dirty="0">
                <a:solidFill>
                  <a:schemeClr val="tx1"/>
                </a:solidFill>
              </a:rPr>
              <a:t>一連の行動が支</a:t>
            </a:r>
            <a:endParaRPr lang="en-US" altLang="ja-JP" b="1" u="dotted" dirty="0">
              <a:solidFill>
                <a:schemeClr val="tx1"/>
              </a:solidFill>
            </a:endParaRPr>
          </a:p>
          <a:p>
            <a:r>
              <a:rPr lang="ja-JP" altLang="en-US" b="1" u="dotted" dirty="0">
                <a:solidFill>
                  <a:schemeClr val="tx1"/>
                </a:solidFill>
              </a:rPr>
              <a:t>　援者により</a:t>
            </a:r>
            <a:r>
              <a:rPr lang="ja-JP" altLang="en-US" b="1" dirty="0">
                <a:solidFill>
                  <a:schemeClr val="tx1"/>
                </a:solidFill>
              </a:rPr>
              <a:t>・・・・されている。</a:t>
            </a:r>
            <a:endParaRPr kumimoji="1" lang="en-US" altLang="ja-JP" b="1" dirty="0">
              <a:solidFill>
                <a:schemeClr val="tx1"/>
              </a:solidFill>
            </a:endParaRPr>
          </a:p>
          <a:p>
            <a:r>
              <a:rPr lang="ja-JP" altLang="en-US" b="1" dirty="0">
                <a:solidFill>
                  <a:schemeClr val="tx1"/>
                </a:solidFill>
              </a:rPr>
              <a:t>・上肢の</a:t>
            </a:r>
            <a:r>
              <a:rPr lang="ja-JP" altLang="en-US" b="1" u="dotted" dirty="0">
                <a:solidFill>
                  <a:schemeClr val="tx1"/>
                </a:solidFill>
              </a:rPr>
              <a:t>麻痺により、○○を持ったり、掴んだりすることができないため</a:t>
            </a:r>
            <a:r>
              <a:rPr lang="ja-JP" altLang="en-US" b="1" dirty="0">
                <a:solidFill>
                  <a:schemeClr val="tx1"/>
                </a:solidFill>
              </a:rPr>
              <a:t>、支援者による</a:t>
            </a:r>
            <a:endParaRPr lang="en-US" altLang="ja-JP" b="1" dirty="0">
              <a:solidFill>
                <a:schemeClr val="tx1"/>
              </a:solidFill>
            </a:endParaRPr>
          </a:p>
          <a:p>
            <a:r>
              <a:rPr lang="ja-JP" altLang="en-US" b="1" dirty="0">
                <a:solidFill>
                  <a:schemeClr val="tx1"/>
                </a:solidFill>
              </a:rPr>
              <a:t>　介助がなされているために、２．部分的な支援を選択。　　</a:t>
            </a:r>
            <a:endParaRPr lang="en-US" altLang="ja-JP" b="1" dirty="0">
              <a:solidFill>
                <a:schemeClr val="tx1"/>
              </a:solidFill>
            </a:endParaRPr>
          </a:p>
          <a:p>
            <a:r>
              <a:rPr lang="ja-JP" altLang="en-US" b="1" dirty="0">
                <a:solidFill>
                  <a:schemeClr val="tx1"/>
                </a:solidFill>
              </a:rPr>
              <a:t>・</a:t>
            </a:r>
            <a:r>
              <a:rPr lang="ja-JP" altLang="en-US" b="1" u="dotted" dirty="0">
                <a:solidFill>
                  <a:schemeClr val="tx1"/>
                </a:solidFill>
              </a:rPr>
              <a:t>視覚障害により、前後、左右、表裏の区別があいまいで</a:t>
            </a:r>
            <a:r>
              <a:rPr lang="ja-JP" altLang="en-US" b="1" dirty="0">
                <a:solidFill>
                  <a:schemeClr val="tx1"/>
                </a:solidFill>
              </a:rPr>
              <a:t>、支援者による言葉かけや</a:t>
            </a:r>
            <a:endParaRPr lang="en-US" altLang="ja-JP" b="1" dirty="0">
              <a:solidFill>
                <a:schemeClr val="tx1"/>
              </a:solidFill>
            </a:endParaRPr>
          </a:p>
          <a:p>
            <a:r>
              <a:rPr kumimoji="1" lang="ja-JP" altLang="en-US" b="1" dirty="0">
                <a:solidFill>
                  <a:schemeClr val="tx1"/>
                </a:solidFill>
              </a:rPr>
              <a:t>　介助による支援が行われているので、</a:t>
            </a:r>
            <a:r>
              <a:rPr lang="ja-JP" altLang="en-US" b="1" dirty="0">
                <a:solidFill>
                  <a:schemeClr val="tx1"/>
                </a:solidFill>
              </a:rPr>
              <a:t>２．部分的な支援を選択。</a:t>
            </a:r>
            <a:endParaRPr lang="en-US" altLang="ja-JP" b="1" dirty="0">
              <a:solidFill>
                <a:schemeClr val="tx1"/>
              </a:solidFill>
            </a:endParaRPr>
          </a:p>
          <a:p>
            <a:endParaRPr kumimoji="1" lang="en-US" altLang="ja-JP" b="1" dirty="0">
              <a:solidFill>
                <a:schemeClr val="tx1"/>
              </a:solidFill>
            </a:endParaRPr>
          </a:p>
          <a:p>
            <a:r>
              <a:rPr lang="ja-JP" altLang="en-US" sz="2400" b="1" dirty="0">
                <a:solidFill>
                  <a:srgbClr val="FF0000"/>
                </a:solidFill>
              </a:rPr>
              <a:t>具体的な支援の内容：</a:t>
            </a:r>
            <a:endParaRPr lang="en-US" altLang="ja-JP" sz="2400" b="1" dirty="0">
              <a:solidFill>
                <a:srgbClr val="FF0000"/>
              </a:solidFill>
            </a:endParaRPr>
          </a:p>
          <a:p>
            <a:r>
              <a:rPr lang="ja-JP" altLang="en-US" b="1" dirty="0">
                <a:solidFill>
                  <a:schemeClr val="tx1"/>
                </a:solidFill>
              </a:rPr>
              <a:t>・</a:t>
            </a:r>
            <a:r>
              <a:rPr lang="ja-JP" altLang="en-US" b="1" u="dotted" dirty="0">
                <a:solidFill>
                  <a:schemeClr val="tx1"/>
                </a:solidFill>
              </a:rPr>
              <a:t>長期の施設生活で日常的</a:t>
            </a:r>
            <a:r>
              <a:rPr lang="ja-JP" altLang="en-US" b="1" dirty="0">
                <a:solidFill>
                  <a:schemeClr val="tx1"/>
                </a:solidFill>
              </a:rPr>
              <a:t>に金銭管理する機会がないので、３．全面的な支援を選択。</a:t>
            </a:r>
            <a:endParaRPr lang="en-US" altLang="ja-JP" b="1" dirty="0">
              <a:solidFill>
                <a:schemeClr val="tx1"/>
              </a:solidFill>
            </a:endParaRPr>
          </a:p>
          <a:p>
            <a:r>
              <a:rPr lang="ja-JP" altLang="en-US" b="1" dirty="0">
                <a:solidFill>
                  <a:schemeClr val="tx1"/>
                </a:solidFill>
              </a:rPr>
              <a:t>・重度の知的障害のため、</a:t>
            </a:r>
            <a:r>
              <a:rPr lang="ja-JP" altLang="en-US" b="1" u="dotted" dirty="0">
                <a:solidFill>
                  <a:schemeClr val="tx1"/>
                </a:solidFill>
              </a:rPr>
              <a:t>行動の理解に不十分さがみられるので</a:t>
            </a:r>
            <a:r>
              <a:rPr lang="ja-JP" altLang="en-US" b="1" dirty="0">
                <a:solidFill>
                  <a:schemeClr val="tx1"/>
                </a:solidFill>
              </a:rPr>
              <a:t>、その都度「</a:t>
            </a:r>
            <a:r>
              <a:rPr lang="ja-JP" altLang="en-US" b="1" u="dotted" dirty="0">
                <a:solidFill>
                  <a:schemeClr val="tx1"/>
                </a:solidFill>
              </a:rPr>
              <a:t>○○します」との</a:t>
            </a:r>
            <a:r>
              <a:rPr lang="ja-JP" altLang="en-US" b="1" u="dottedHeavy" dirty="0">
                <a:solidFill>
                  <a:schemeClr val="tx1"/>
                </a:solidFill>
              </a:rPr>
              <a:t>言葉かけによる支援</a:t>
            </a:r>
            <a:r>
              <a:rPr lang="ja-JP" altLang="en-US" b="1" dirty="0">
                <a:solidFill>
                  <a:schemeClr val="tx1"/>
                </a:solidFill>
              </a:rPr>
              <a:t>がなされているので、２．部分的な支援を選択。</a:t>
            </a:r>
            <a:endParaRPr lang="en-US" altLang="ja-JP" b="1" dirty="0">
              <a:solidFill>
                <a:schemeClr val="tx1"/>
              </a:solidFill>
            </a:endParaRPr>
          </a:p>
          <a:p>
            <a:r>
              <a:rPr lang="ja-JP" altLang="en-US" b="1" dirty="0">
                <a:solidFill>
                  <a:schemeClr val="tx1"/>
                </a:solidFill>
              </a:rPr>
              <a:t>・</a:t>
            </a:r>
            <a:r>
              <a:rPr lang="ja-JP" altLang="en-US" b="1" u="dotted" dirty="0">
                <a:solidFill>
                  <a:schemeClr val="tx1"/>
                </a:solidFill>
              </a:rPr>
              <a:t>二つの選択の場合は、できるが、三つ以上になると</a:t>
            </a:r>
            <a:r>
              <a:rPr lang="ja-JP" altLang="en-US" b="1" dirty="0">
                <a:solidFill>
                  <a:schemeClr val="tx1"/>
                </a:solidFill>
              </a:rPr>
              <a:t>選ぶことができない。</a:t>
            </a:r>
            <a:endParaRPr lang="en-US" altLang="ja-JP" b="1" dirty="0">
              <a:solidFill>
                <a:schemeClr val="tx1"/>
              </a:solidFill>
            </a:endParaRPr>
          </a:p>
          <a:p>
            <a:r>
              <a:rPr lang="ja-JP" altLang="en-US" b="1" dirty="0">
                <a:solidFill>
                  <a:schemeClr val="tx1"/>
                </a:solidFill>
              </a:rPr>
              <a:t>・自動販売機の利用はできるが、釣銭をとらずにそのままの場合が見られることから、</a:t>
            </a:r>
            <a:endParaRPr lang="en-US" altLang="ja-JP" b="1" dirty="0">
              <a:solidFill>
                <a:schemeClr val="tx1"/>
              </a:solidFill>
            </a:endParaRPr>
          </a:p>
          <a:p>
            <a:r>
              <a:rPr lang="ja-JP" altLang="en-US" b="1" dirty="0">
                <a:solidFill>
                  <a:schemeClr val="tx1"/>
                </a:solidFill>
              </a:rPr>
              <a:t>　２．部分的な支援を選択。</a:t>
            </a:r>
            <a:endParaRPr lang="en-US" altLang="ja-JP" b="1" dirty="0">
              <a:solidFill>
                <a:schemeClr val="tx1"/>
              </a:solidFill>
            </a:endParaRPr>
          </a:p>
          <a:p>
            <a:r>
              <a:rPr lang="ja-JP" altLang="en-US" b="1" dirty="0">
                <a:solidFill>
                  <a:schemeClr val="tx1"/>
                </a:solidFill>
              </a:rPr>
              <a:t>・重度の知的障害により、微細運動が十分にできず、</a:t>
            </a:r>
            <a:r>
              <a:rPr lang="ja-JP" altLang="en-US" b="1" u="dotted" dirty="0">
                <a:solidFill>
                  <a:schemeClr val="tx1"/>
                </a:solidFill>
              </a:rPr>
              <a:t>協力動作はあるものの、ボタンや</a:t>
            </a:r>
            <a:endParaRPr lang="en-US" altLang="ja-JP" b="1" u="dotted" dirty="0">
              <a:solidFill>
                <a:schemeClr val="tx1"/>
              </a:solidFill>
            </a:endParaRPr>
          </a:p>
          <a:p>
            <a:r>
              <a:rPr lang="ja-JP" altLang="en-US" b="1" u="dotted" dirty="0">
                <a:solidFill>
                  <a:schemeClr val="tx1"/>
                </a:solidFill>
              </a:rPr>
              <a:t>　ファスナーや身づくろい全般については、支援者による介助や、し直しが日常的に行</a:t>
            </a:r>
            <a:endParaRPr lang="en-US" altLang="ja-JP" b="1" u="dotted" dirty="0">
              <a:solidFill>
                <a:schemeClr val="tx1"/>
              </a:solidFill>
            </a:endParaRPr>
          </a:p>
          <a:p>
            <a:r>
              <a:rPr lang="ja-JP" altLang="en-US" b="1" u="dotted" dirty="0">
                <a:solidFill>
                  <a:schemeClr val="tx1"/>
                </a:solidFill>
              </a:rPr>
              <a:t>　われて</a:t>
            </a:r>
            <a:r>
              <a:rPr lang="ja-JP" altLang="en-US" b="1" dirty="0">
                <a:solidFill>
                  <a:schemeClr val="tx1"/>
                </a:solidFill>
              </a:rPr>
              <a:t>いることから、３．全面的な支援を選択。</a:t>
            </a:r>
            <a:endParaRPr lang="en-US" altLang="ja-JP" b="1" dirty="0">
              <a:solidFill>
                <a:schemeClr val="tx1"/>
              </a:solidFill>
            </a:endParaRPr>
          </a:p>
          <a:p>
            <a:endParaRPr lang="en-US" altLang="ja-JP" b="1" dirty="0">
              <a:solidFill>
                <a:schemeClr val="tx1"/>
              </a:solidFill>
            </a:endParaRPr>
          </a:p>
          <a:p>
            <a:r>
              <a:rPr kumimoji="1" lang="ja-JP" altLang="en-US" sz="2400" b="1" dirty="0">
                <a:solidFill>
                  <a:srgbClr val="FF0000"/>
                </a:solidFill>
              </a:rPr>
              <a:t>行動障害の具体的な頻度：</a:t>
            </a:r>
            <a:endParaRPr kumimoji="1" lang="en-US" altLang="ja-JP" sz="2400" b="1" dirty="0">
              <a:solidFill>
                <a:srgbClr val="FF0000"/>
              </a:solidFill>
            </a:endParaRPr>
          </a:p>
          <a:p>
            <a:r>
              <a:rPr kumimoji="1" lang="ja-JP" altLang="en-US" b="1" dirty="0">
                <a:solidFill>
                  <a:schemeClr val="tx1"/>
                </a:solidFill>
              </a:rPr>
              <a:t>・</a:t>
            </a:r>
            <a:r>
              <a:rPr kumimoji="1" lang="ja-JP" altLang="en-US" b="1" u="dotted" dirty="0">
                <a:solidFill>
                  <a:schemeClr val="tx1"/>
                </a:solidFill>
              </a:rPr>
              <a:t>日中活動中、帰省日をひっきり</a:t>
            </a:r>
            <a:r>
              <a:rPr lang="ja-JP" altLang="en-US" b="1" u="dotted" dirty="0">
                <a:solidFill>
                  <a:schemeClr val="tx1"/>
                </a:solidFill>
              </a:rPr>
              <a:t>なし</a:t>
            </a:r>
            <a:r>
              <a:rPr lang="ja-JP" altLang="en-US" b="1" dirty="0">
                <a:solidFill>
                  <a:schemeClr val="tx1"/>
                </a:solidFill>
              </a:rPr>
              <a:t>に聞いてくるので、</a:t>
            </a:r>
            <a:r>
              <a:rPr kumimoji="1" lang="ja-JP" altLang="en-US" b="1" dirty="0">
                <a:solidFill>
                  <a:schemeClr val="tx1"/>
                </a:solidFill>
              </a:rPr>
              <a:t>ほぼ毎日を選択。</a:t>
            </a:r>
            <a:endParaRPr kumimoji="1" lang="en-US" altLang="ja-JP" b="1" dirty="0">
              <a:solidFill>
                <a:schemeClr val="tx1"/>
              </a:solidFill>
            </a:endParaRPr>
          </a:p>
          <a:p>
            <a:r>
              <a:rPr lang="ja-JP" altLang="en-US" b="1" dirty="0">
                <a:solidFill>
                  <a:schemeClr val="tx1"/>
                </a:solidFill>
              </a:rPr>
              <a:t>・一連の行動が何とかできるが、</a:t>
            </a:r>
            <a:r>
              <a:rPr lang="ja-JP" altLang="en-US" b="1" u="dotted" dirty="0">
                <a:solidFill>
                  <a:schemeClr val="tx1"/>
                </a:solidFill>
              </a:rPr>
              <a:t>○○については、行為が不十分なため、毎回支援者</a:t>
            </a:r>
            <a:endParaRPr lang="en-US" altLang="ja-JP" b="1" u="dotted" dirty="0">
              <a:solidFill>
                <a:schemeClr val="tx1"/>
              </a:solidFill>
            </a:endParaRPr>
          </a:p>
          <a:p>
            <a:r>
              <a:rPr lang="ja-JP" altLang="en-US" b="1" u="dotted" dirty="0">
                <a:solidFill>
                  <a:schemeClr val="tx1"/>
                </a:solidFill>
              </a:rPr>
              <a:t>　によるやり直しが</a:t>
            </a:r>
            <a:r>
              <a:rPr lang="ja-JP" altLang="en-US" b="1" dirty="0">
                <a:solidFill>
                  <a:schemeClr val="tx1"/>
                </a:solidFill>
              </a:rPr>
              <a:t>なされていることから、２．部分的な支援を選択。</a:t>
            </a:r>
            <a:endParaRPr kumimoji="1" lang="ja-JP" altLang="en-US" b="1" dirty="0">
              <a:solidFill>
                <a:schemeClr val="tx1"/>
              </a:solidFill>
            </a:endParaRPr>
          </a:p>
        </p:txBody>
      </p:sp>
      <p:sp>
        <p:nvSpPr>
          <p:cNvPr id="2" name="スライド番号プレースホルダー 1"/>
          <p:cNvSpPr>
            <a:spLocks noGrp="1"/>
          </p:cNvSpPr>
          <p:nvPr>
            <p:ph type="sldNum" sz="quarter" idx="12"/>
          </p:nvPr>
        </p:nvSpPr>
        <p:spPr/>
        <p:txBody>
          <a:bodyPr/>
          <a:lstStyle/>
          <a:p>
            <a:fld id="{D6122B99-1C34-4BAB-B27A-C02BDBBD9BAE}" type="slidenum">
              <a:rPr kumimoji="1" lang="ja-JP" altLang="en-US" smtClean="0"/>
              <a:t>61</a:t>
            </a:fld>
            <a:endParaRPr kumimoji="1" lang="ja-JP" altLang="en-US"/>
          </a:p>
        </p:txBody>
      </p:sp>
    </p:spTree>
    <p:extLst>
      <p:ext uri="{BB962C8B-B14F-4D97-AF65-F5344CB8AC3E}">
        <p14:creationId xmlns:p14="http://schemas.microsoft.com/office/powerpoint/2010/main" val="7714313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87" y="0"/>
            <a:ext cx="4013841" cy="5588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特記事項の記入例として</a:t>
            </a:r>
          </a:p>
        </p:txBody>
      </p:sp>
      <p:sp>
        <p:nvSpPr>
          <p:cNvPr id="3" name="正方形/長方形 2"/>
          <p:cNvSpPr/>
          <p:nvPr/>
        </p:nvSpPr>
        <p:spPr>
          <a:xfrm>
            <a:off x="-18370" y="692696"/>
            <a:ext cx="3990056" cy="5588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１．移動や動作等に関連する項目（１２項目）</a:t>
            </a:r>
          </a:p>
        </p:txBody>
      </p:sp>
      <p:sp>
        <p:nvSpPr>
          <p:cNvPr id="4" name="正方形/長方形 3"/>
          <p:cNvSpPr/>
          <p:nvPr/>
        </p:nvSpPr>
        <p:spPr>
          <a:xfrm>
            <a:off x="-18370" y="2492895"/>
            <a:ext cx="9058031" cy="26642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（２－　１）食事用具の使い方が十分でないため、一口大にカットした食事が用意さされている。</a:t>
            </a:r>
            <a:endParaRPr kumimoji="1" lang="en-US" altLang="ja-JP" sz="1600" b="1" dirty="0">
              <a:solidFill>
                <a:schemeClr val="tx1"/>
              </a:solidFill>
            </a:endParaRPr>
          </a:p>
          <a:p>
            <a:r>
              <a:rPr lang="ja-JP" altLang="en-US" sz="1600" b="1" dirty="0">
                <a:solidFill>
                  <a:schemeClr val="tx1"/>
                </a:solidFill>
              </a:rPr>
              <a:t>（２－　２）支援者がついて言葉による支援がなされている。単身ではできないため３を選択。</a:t>
            </a:r>
            <a:endParaRPr lang="en-US" altLang="ja-JP" sz="1600" b="1" dirty="0">
              <a:solidFill>
                <a:schemeClr val="tx1"/>
              </a:solidFill>
            </a:endParaRPr>
          </a:p>
          <a:p>
            <a:r>
              <a:rPr kumimoji="1" lang="ja-JP" altLang="en-US" sz="1600" b="1" dirty="0">
                <a:solidFill>
                  <a:schemeClr val="tx1"/>
                </a:solidFill>
              </a:rPr>
              <a:t>（２－　４）トイレ以外で排尿することが時に</a:t>
            </a:r>
            <a:r>
              <a:rPr lang="ja-JP" altLang="en-US" sz="1600" b="1" dirty="0">
                <a:solidFill>
                  <a:schemeClr val="tx1"/>
                </a:solidFill>
              </a:rPr>
              <a:t>みられる。排尿後の水洗はしないため、職員が行っている。</a:t>
            </a:r>
            <a:endParaRPr lang="en-US" altLang="ja-JP" sz="1600" b="1" dirty="0">
              <a:solidFill>
                <a:schemeClr val="tx1"/>
              </a:solidFill>
            </a:endParaRPr>
          </a:p>
          <a:p>
            <a:r>
              <a:rPr lang="ja-JP" altLang="en-US" sz="1600" b="1" dirty="0">
                <a:solidFill>
                  <a:schemeClr val="tx1"/>
                </a:solidFill>
              </a:rPr>
              <a:t>（２－　５）排便は</a:t>
            </a:r>
            <a:r>
              <a:rPr lang="en-US" altLang="ja-JP" sz="1600" b="1" dirty="0">
                <a:solidFill>
                  <a:schemeClr val="tx1"/>
                </a:solidFill>
              </a:rPr>
              <a:t>2</a:t>
            </a:r>
            <a:r>
              <a:rPr lang="ja-JP" altLang="en-US" sz="1600" b="1" dirty="0">
                <a:solidFill>
                  <a:schemeClr val="tx1"/>
                </a:solidFill>
              </a:rPr>
              <a:t>日に</a:t>
            </a:r>
            <a:r>
              <a:rPr lang="en-US" altLang="ja-JP" sz="1600" b="1" dirty="0">
                <a:solidFill>
                  <a:schemeClr val="tx1"/>
                </a:solidFill>
              </a:rPr>
              <a:t>1</a:t>
            </a:r>
            <a:r>
              <a:rPr lang="ja-JP" altLang="en-US" sz="1600" b="1" dirty="0">
                <a:solidFill>
                  <a:schemeClr val="tx1"/>
                </a:solidFill>
              </a:rPr>
              <a:t>回。ふき取りが不十分なため、職員による拭き直しが行われている。</a:t>
            </a:r>
            <a:r>
              <a:rPr lang="en-US" altLang="ja-JP" sz="1600" b="1" dirty="0">
                <a:solidFill>
                  <a:schemeClr val="tx1"/>
                </a:solidFill>
              </a:rPr>
              <a:t>2</a:t>
            </a:r>
            <a:r>
              <a:rPr lang="ja-JP" altLang="en-US" sz="1600" b="1" dirty="0">
                <a:solidFill>
                  <a:schemeClr val="tx1"/>
                </a:solidFill>
              </a:rPr>
              <a:t>を選択</a:t>
            </a:r>
            <a:endParaRPr lang="en-US" altLang="ja-JP" sz="1600" b="1" dirty="0">
              <a:solidFill>
                <a:schemeClr val="tx1"/>
              </a:solidFill>
            </a:endParaRPr>
          </a:p>
          <a:p>
            <a:r>
              <a:rPr kumimoji="1" lang="ja-JP" altLang="en-US" sz="1600" b="1" dirty="0">
                <a:solidFill>
                  <a:schemeClr val="tx1"/>
                </a:solidFill>
              </a:rPr>
              <a:t>（２－　７）薬の必要性の理解はできていないので、家族による管理が行われている。</a:t>
            </a:r>
            <a:endParaRPr kumimoji="1" lang="en-US" altLang="ja-JP" sz="1600" b="1" dirty="0">
              <a:solidFill>
                <a:schemeClr val="tx1"/>
              </a:solidFill>
            </a:endParaRPr>
          </a:p>
          <a:p>
            <a:r>
              <a:rPr lang="ja-JP" altLang="en-US" sz="1600" b="1" dirty="0">
                <a:solidFill>
                  <a:schemeClr val="tx1"/>
                </a:solidFill>
              </a:rPr>
              <a:t>（２－　８）精神障害のため、後見人による支援が行われている。</a:t>
            </a:r>
            <a:r>
              <a:rPr lang="en-US" altLang="ja-JP" sz="1600" b="1" dirty="0">
                <a:solidFill>
                  <a:schemeClr val="tx1"/>
                </a:solidFill>
              </a:rPr>
              <a:t>3</a:t>
            </a:r>
            <a:r>
              <a:rPr lang="ja-JP" altLang="en-US" sz="1600" b="1" dirty="0">
                <a:solidFill>
                  <a:schemeClr val="tx1"/>
                </a:solidFill>
              </a:rPr>
              <a:t>を選択</a:t>
            </a:r>
            <a:endParaRPr kumimoji="1" lang="en-US" altLang="ja-JP" sz="1600" b="1" dirty="0">
              <a:solidFill>
                <a:schemeClr val="tx1"/>
              </a:solidFill>
            </a:endParaRPr>
          </a:p>
          <a:p>
            <a:r>
              <a:rPr lang="ja-JP" altLang="en-US" sz="1600" b="1" dirty="0">
                <a:solidFill>
                  <a:schemeClr val="tx1"/>
                </a:solidFill>
              </a:rPr>
              <a:t>（２－１１）信号の理解ができず、道路横断が頻回にあるために２を選択。</a:t>
            </a:r>
            <a:endParaRPr lang="en-US" altLang="ja-JP" sz="1600" b="1" dirty="0">
              <a:solidFill>
                <a:schemeClr val="tx1"/>
              </a:solidFill>
            </a:endParaRPr>
          </a:p>
          <a:p>
            <a:r>
              <a:rPr kumimoji="1" lang="ja-JP" altLang="en-US" sz="1600" b="1" dirty="0">
                <a:solidFill>
                  <a:schemeClr val="tx1"/>
                </a:solidFill>
              </a:rPr>
              <a:t>（２－１２）調理行為の認識がないために全面的な支援が必要。</a:t>
            </a:r>
            <a:endParaRPr kumimoji="1" lang="en-US" altLang="ja-JP" sz="1600" b="1" dirty="0">
              <a:solidFill>
                <a:schemeClr val="tx1"/>
              </a:solidFill>
            </a:endParaRPr>
          </a:p>
          <a:p>
            <a:r>
              <a:rPr lang="ja-JP" altLang="en-US" sz="1600" b="1" dirty="0">
                <a:solidFill>
                  <a:schemeClr val="tx1"/>
                </a:solidFill>
              </a:rPr>
              <a:t>（２－１３）掃除の行為が不十分であり（掃除機がうまく使えない）、支援者による全面的な支援が必要。</a:t>
            </a:r>
            <a:endParaRPr kumimoji="1" lang="en-US" altLang="ja-JP" sz="1600" b="1" dirty="0">
              <a:solidFill>
                <a:schemeClr val="tx1"/>
              </a:solidFill>
            </a:endParaRPr>
          </a:p>
          <a:p>
            <a:r>
              <a:rPr lang="ja-JP" altLang="en-US" sz="1600" b="1" dirty="0">
                <a:solidFill>
                  <a:schemeClr val="tx1"/>
                </a:solidFill>
              </a:rPr>
              <a:t>（２－１５）視覚障害のため買い物する店舗が限定されている。</a:t>
            </a:r>
            <a:r>
              <a:rPr lang="en-US" altLang="ja-JP" sz="1600" b="1" dirty="0">
                <a:solidFill>
                  <a:schemeClr val="tx1"/>
                </a:solidFill>
              </a:rPr>
              <a:t>2</a:t>
            </a:r>
            <a:r>
              <a:rPr lang="ja-JP" altLang="en-US" sz="1600" b="1" dirty="0">
                <a:solidFill>
                  <a:schemeClr val="tx1"/>
                </a:solidFill>
              </a:rPr>
              <a:t>を選択</a:t>
            </a:r>
            <a:endParaRPr kumimoji="1" lang="ja-JP" altLang="en-US" sz="1600" b="1" dirty="0">
              <a:solidFill>
                <a:schemeClr val="tx1"/>
              </a:solidFill>
            </a:endParaRPr>
          </a:p>
        </p:txBody>
      </p:sp>
      <p:sp>
        <p:nvSpPr>
          <p:cNvPr id="5" name="正方形/長方形 4"/>
          <p:cNvSpPr/>
          <p:nvPr/>
        </p:nvSpPr>
        <p:spPr>
          <a:xfrm>
            <a:off x="-18370" y="1124743"/>
            <a:ext cx="9058031" cy="8640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（１－　１）寝返りは健側を利用してベッド柵につかまって行っている。</a:t>
            </a:r>
            <a:endParaRPr kumimoji="1" lang="en-US" altLang="ja-JP" sz="1600" b="1" dirty="0">
              <a:solidFill>
                <a:schemeClr val="tx1"/>
              </a:solidFill>
            </a:endParaRPr>
          </a:p>
          <a:p>
            <a:r>
              <a:rPr lang="ja-JP" altLang="en-US" sz="1600" b="1" dirty="0">
                <a:solidFill>
                  <a:schemeClr val="tx1"/>
                </a:solidFill>
              </a:rPr>
              <a:t>（１－　８）視覚障害のため、日常的に白状を使用している。</a:t>
            </a:r>
            <a:endParaRPr lang="en-US" altLang="ja-JP" sz="1600" b="1" dirty="0">
              <a:solidFill>
                <a:schemeClr val="tx1"/>
              </a:solidFill>
            </a:endParaRPr>
          </a:p>
          <a:p>
            <a:r>
              <a:rPr lang="ja-JP" altLang="en-US" sz="1600" b="1" dirty="0">
                <a:solidFill>
                  <a:schemeClr val="tx1"/>
                </a:solidFill>
              </a:rPr>
              <a:t>（１－１２）えん下ができないために、経管栄養で栄養摂取している。</a:t>
            </a:r>
            <a:endParaRPr lang="en-US" altLang="ja-JP" sz="1600" b="1" dirty="0">
              <a:solidFill>
                <a:schemeClr val="tx1"/>
              </a:solidFill>
            </a:endParaRPr>
          </a:p>
        </p:txBody>
      </p:sp>
      <p:sp>
        <p:nvSpPr>
          <p:cNvPr id="6" name="正方形/長方形 5"/>
          <p:cNvSpPr/>
          <p:nvPr/>
        </p:nvSpPr>
        <p:spPr>
          <a:xfrm>
            <a:off x="-13090" y="1988841"/>
            <a:ext cx="6601314"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２</a:t>
            </a:r>
            <a:r>
              <a:rPr kumimoji="1" lang="ja-JP" altLang="en-US" sz="1600" b="1" dirty="0">
                <a:solidFill>
                  <a:schemeClr val="tx1"/>
                </a:solidFill>
              </a:rPr>
              <a:t>．身の回りの世話や日常生活等に関連する項目　　　　　　　　　（１６項目）</a:t>
            </a:r>
          </a:p>
        </p:txBody>
      </p:sp>
      <p:sp>
        <p:nvSpPr>
          <p:cNvPr id="7" name="正方形/長方形 6"/>
          <p:cNvSpPr/>
          <p:nvPr/>
        </p:nvSpPr>
        <p:spPr>
          <a:xfrm>
            <a:off x="3987" y="5390381"/>
            <a:ext cx="3990056" cy="5588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３</a:t>
            </a:r>
            <a:r>
              <a:rPr kumimoji="1" lang="ja-JP" altLang="en-US" sz="1600" b="1" dirty="0">
                <a:solidFill>
                  <a:schemeClr val="tx1"/>
                </a:solidFill>
              </a:rPr>
              <a:t>．意思疎通等に関連する項目　 （　６項目）</a:t>
            </a:r>
          </a:p>
        </p:txBody>
      </p:sp>
      <p:sp>
        <p:nvSpPr>
          <p:cNvPr id="8" name="正方形/長方形 7"/>
          <p:cNvSpPr/>
          <p:nvPr/>
        </p:nvSpPr>
        <p:spPr>
          <a:xfrm>
            <a:off x="3987" y="5949280"/>
            <a:ext cx="9058031"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（３－　３）聴覚障害のため、音声言語による会話はできないので、筆談で</a:t>
            </a:r>
            <a:r>
              <a:rPr lang="ja-JP" altLang="en-US" sz="1600" b="1" dirty="0">
                <a:solidFill>
                  <a:schemeClr val="tx1"/>
                </a:solidFill>
              </a:rPr>
              <a:t>コミュニケーションをとっている</a:t>
            </a:r>
            <a:r>
              <a:rPr kumimoji="1" lang="ja-JP" altLang="en-US" sz="1600" b="1" dirty="0">
                <a:solidFill>
                  <a:schemeClr val="tx1"/>
                </a:solidFill>
              </a:rPr>
              <a:t>。</a:t>
            </a:r>
            <a:endParaRPr kumimoji="1" lang="en-US" altLang="ja-JP" sz="1600" b="1" dirty="0">
              <a:solidFill>
                <a:schemeClr val="tx1"/>
              </a:solidFill>
            </a:endParaRPr>
          </a:p>
          <a:p>
            <a:r>
              <a:rPr lang="ja-JP" altLang="en-US" sz="1600" b="1" dirty="0">
                <a:solidFill>
                  <a:schemeClr val="tx1"/>
                </a:solidFill>
              </a:rPr>
              <a:t>（３－　５）視覚障害のため、日常的に点字を使用。</a:t>
            </a:r>
            <a:endParaRPr lang="en-US" altLang="ja-JP" sz="1600" b="1" dirty="0">
              <a:solidFill>
                <a:schemeClr val="tx1"/>
              </a:solidFill>
            </a:endParaRPr>
          </a:p>
        </p:txBody>
      </p:sp>
      <p:sp>
        <p:nvSpPr>
          <p:cNvPr id="9" name="スライド番号プレースホルダー 8"/>
          <p:cNvSpPr>
            <a:spLocks noGrp="1"/>
          </p:cNvSpPr>
          <p:nvPr>
            <p:ph type="sldNum" sz="quarter" idx="12"/>
          </p:nvPr>
        </p:nvSpPr>
        <p:spPr/>
        <p:txBody>
          <a:bodyPr/>
          <a:lstStyle/>
          <a:p>
            <a:fld id="{D6122B99-1C34-4BAB-B27A-C02BDBBD9BAE}" type="slidenum">
              <a:rPr kumimoji="1" lang="ja-JP" altLang="en-US" smtClean="0"/>
              <a:t>62</a:t>
            </a:fld>
            <a:endParaRPr kumimoji="1" lang="ja-JP" altLang="en-US"/>
          </a:p>
        </p:txBody>
      </p:sp>
    </p:spTree>
    <p:extLst>
      <p:ext uri="{BB962C8B-B14F-4D97-AF65-F5344CB8AC3E}">
        <p14:creationId xmlns:p14="http://schemas.microsoft.com/office/powerpoint/2010/main" val="3903001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87" y="0"/>
            <a:ext cx="4013841" cy="5588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特記事項の記入例として</a:t>
            </a:r>
          </a:p>
        </p:txBody>
      </p:sp>
      <p:sp>
        <p:nvSpPr>
          <p:cNvPr id="5" name="正方形/長方形 4"/>
          <p:cNvSpPr/>
          <p:nvPr/>
        </p:nvSpPr>
        <p:spPr>
          <a:xfrm>
            <a:off x="-18370" y="1124744"/>
            <a:ext cx="9058031"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（４－　２）日々の活動内容を過大評価して報告する。</a:t>
            </a:r>
            <a:endParaRPr kumimoji="1" lang="en-US" altLang="ja-JP" sz="1600" b="1" dirty="0">
              <a:solidFill>
                <a:schemeClr val="tx1"/>
              </a:solidFill>
            </a:endParaRPr>
          </a:p>
          <a:p>
            <a:r>
              <a:rPr lang="ja-JP" altLang="en-US" sz="1600" b="1" dirty="0">
                <a:solidFill>
                  <a:schemeClr val="tx1"/>
                </a:solidFill>
              </a:rPr>
              <a:t>（４－　６）会話の大半は帰省日の確認である。</a:t>
            </a:r>
            <a:endParaRPr lang="en-US" altLang="ja-JP" sz="1600" b="1" dirty="0">
              <a:solidFill>
                <a:schemeClr val="tx1"/>
              </a:solidFill>
            </a:endParaRPr>
          </a:p>
          <a:p>
            <a:r>
              <a:rPr lang="ja-JP" altLang="en-US" sz="1600" b="1" dirty="0">
                <a:solidFill>
                  <a:schemeClr val="tx1"/>
                </a:solidFill>
              </a:rPr>
              <a:t>（４－１１）自分の居室に戻れないことが毎日あり、その都度職員による誘導が行われている。</a:t>
            </a:r>
            <a:endParaRPr lang="en-US" altLang="ja-JP" sz="1600" b="1" dirty="0">
              <a:solidFill>
                <a:schemeClr val="tx1"/>
              </a:solidFill>
            </a:endParaRPr>
          </a:p>
          <a:p>
            <a:r>
              <a:rPr lang="ja-JP" altLang="en-US" sz="1600" b="1" dirty="0">
                <a:solidFill>
                  <a:schemeClr val="tx1"/>
                </a:solidFill>
              </a:rPr>
              <a:t>（４－１９）マジックに恐怖を抱き行動が停止することが見られるため、本人の生活空間に置かないように</a:t>
            </a:r>
            <a:endParaRPr lang="en-US" altLang="ja-JP" sz="1600" b="1" dirty="0">
              <a:solidFill>
                <a:schemeClr val="tx1"/>
              </a:solidFill>
            </a:endParaRPr>
          </a:p>
          <a:p>
            <a:r>
              <a:rPr lang="ja-JP" altLang="en-US" sz="1600" b="1" dirty="0">
                <a:solidFill>
                  <a:schemeClr val="tx1"/>
                </a:solidFill>
              </a:rPr>
              <a:t>　　　　　　している。</a:t>
            </a:r>
            <a:endParaRPr lang="en-US" altLang="ja-JP" sz="1600" b="1" dirty="0">
              <a:solidFill>
                <a:schemeClr val="tx1"/>
              </a:solidFill>
            </a:endParaRPr>
          </a:p>
          <a:p>
            <a:r>
              <a:rPr lang="ja-JP" altLang="en-US" sz="1600" b="1" dirty="0">
                <a:solidFill>
                  <a:schemeClr val="tx1"/>
                </a:solidFill>
              </a:rPr>
              <a:t>（４－２６）月</a:t>
            </a:r>
            <a:r>
              <a:rPr lang="en-US" altLang="ja-JP" sz="1600" b="1" dirty="0">
                <a:solidFill>
                  <a:schemeClr val="tx1"/>
                </a:solidFill>
              </a:rPr>
              <a:t>5</a:t>
            </a:r>
            <a:r>
              <a:rPr lang="ja-JP" altLang="en-US" sz="1600" b="1" dirty="0">
                <a:solidFill>
                  <a:schemeClr val="tx1"/>
                </a:solidFill>
              </a:rPr>
              <a:t>～</a:t>
            </a:r>
            <a:r>
              <a:rPr lang="en-US" altLang="ja-JP" sz="1600" b="1" dirty="0">
                <a:solidFill>
                  <a:schemeClr val="tx1"/>
                </a:solidFill>
              </a:rPr>
              <a:t>6</a:t>
            </a:r>
            <a:r>
              <a:rPr lang="ja-JP" altLang="en-US" sz="1600" b="1" dirty="0">
                <a:solidFill>
                  <a:schemeClr val="tx1"/>
                </a:solidFill>
              </a:rPr>
              <a:t>回うつ傾向の状態がある。長くは続かないが会話をしたがらない。　</a:t>
            </a:r>
            <a:r>
              <a:rPr lang="en-US" altLang="ja-JP" sz="1600" b="1" dirty="0">
                <a:solidFill>
                  <a:schemeClr val="tx1"/>
                </a:solidFill>
              </a:rPr>
              <a:t>4</a:t>
            </a:r>
            <a:r>
              <a:rPr lang="ja-JP" altLang="en-US" sz="1600" b="1" dirty="0">
                <a:solidFill>
                  <a:schemeClr val="tx1"/>
                </a:solidFill>
              </a:rPr>
              <a:t>を選択</a:t>
            </a:r>
            <a:endParaRPr lang="en-US" altLang="ja-JP" sz="1600" b="1" dirty="0">
              <a:solidFill>
                <a:schemeClr val="tx1"/>
              </a:solidFill>
            </a:endParaRPr>
          </a:p>
          <a:p>
            <a:endParaRPr lang="en-US" altLang="ja-JP" sz="1600" b="1" dirty="0">
              <a:solidFill>
                <a:schemeClr val="tx1"/>
              </a:solidFill>
            </a:endParaRPr>
          </a:p>
        </p:txBody>
      </p:sp>
      <p:sp>
        <p:nvSpPr>
          <p:cNvPr id="8" name="正方形/長方形 7"/>
          <p:cNvSpPr/>
          <p:nvPr/>
        </p:nvSpPr>
        <p:spPr>
          <a:xfrm>
            <a:off x="3987" y="3699866"/>
            <a:ext cx="9058031" cy="8812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（５－　５）酸素療法がおこなわれ</a:t>
            </a:r>
            <a:r>
              <a:rPr lang="ja-JP" altLang="en-US" sz="1600" b="1" dirty="0">
                <a:solidFill>
                  <a:schemeClr val="tx1"/>
                </a:solidFill>
              </a:rPr>
              <a:t>ている</a:t>
            </a:r>
            <a:r>
              <a:rPr kumimoji="1" lang="ja-JP" altLang="en-US" sz="1600" b="1" dirty="0">
                <a:solidFill>
                  <a:schemeClr val="tx1"/>
                </a:solidFill>
              </a:rPr>
              <a:t>。（常時</a:t>
            </a:r>
            <a:r>
              <a:rPr kumimoji="1" lang="en-US" altLang="ja-JP" sz="1600" b="1" dirty="0">
                <a:solidFill>
                  <a:schemeClr val="tx1"/>
                </a:solidFill>
              </a:rPr>
              <a:t>2</a:t>
            </a:r>
            <a:r>
              <a:rPr kumimoji="1" lang="ja-JP" altLang="en-US" sz="1600" b="1" dirty="0">
                <a:solidFill>
                  <a:schemeClr val="tx1"/>
                </a:solidFill>
              </a:rPr>
              <a:t>リットル）</a:t>
            </a:r>
            <a:endParaRPr kumimoji="1" lang="en-US" altLang="ja-JP" sz="1600" b="1" dirty="0">
              <a:solidFill>
                <a:schemeClr val="tx1"/>
              </a:solidFill>
            </a:endParaRPr>
          </a:p>
          <a:p>
            <a:r>
              <a:rPr lang="ja-JP" altLang="en-US" sz="1600" b="1" dirty="0">
                <a:solidFill>
                  <a:schemeClr val="tx1"/>
                </a:solidFill>
              </a:rPr>
              <a:t>（５－１１）脊髄損傷による四肢麻痺。</a:t>
            </a:r>
            <a:r>
              <a:rPr lang="ja-JP" altLang="en-US" sz="1600" b="1" dirty="0" err="1">
                <a:solidFill>
                  <a:schemeClr val="tx1"/>
                </a:solidFill>
              </a:rPr>
              <a:t>じょく</a:t>
            </a:r>
            <a:r>
              <a:rPr lang="ja-JP" altLang="en-US" sz="1600" b="1" dirty="0">
                <a:solidFill>
                  <a:schemeClr val="tx1"/>
                </a:solidFill>
              </a:rPr>
              <a:t>そうになりやすいので、防止のための寝返りや踵の位置変換</a:t>
            </a:r>
            <a:endParaRPr lang="en-US" altLang="ja-JP" sz="1600" b="1" dirty="0">
              <a:solidFill>
                <a:schemeClr val="tx1"/>
              </a:solidFill>
            </a:endParaRPr>
          </a:p>
          <a:p>
            <a:r>
              <a:rPr lang="ja-JP" altLang="en-US" sz="1600" b="1" dirty="0">
                <a:solidFill>
                  <a:schemeClr val="tx1"/>
                </a:solidFill>
              </a:rPr>
              <a:t>　　　　　　の頻度が１時間おきに必要で、家族やヘルパーが実施している。</a:t>
            </a:r>
            <a:endParaRPr lang="en-US" altLang="ja-JP" sz="1600" b="1" dirty="0">
              <a:solidFill>
                <a:schemeClr val="tx1"/>
              </a:solidFill>
            </a:endParaRPr>
          </a:p>
        </p:txBody>
      </p:sp>
      <p:sp>
        <p:nvSpPr>
          <p:cNvPr id="9" name="正方形/長方形 8"/>
          <p:cNvSpPr/>
          <p:nvPr/>
        </p:nvSpPr>
        <p:spPr>
          <a:xfrm>
            <a:off x="-7272" y="565845"/>
            <a:ext cx="3990056" cy="5588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４</a:t>
            </a:r>
            <a:r>
              <a:rPr kumimoji="1" lang="ja-JP" altLang="en-US" sz="1600" b="1" dirty="0">
                <a:solidFill>
                  <a:schemeClr val="tx1"/>
                </a:solidFill>
              </a:rPr>
              <a:t>．行動障害に関連する項目　　　（３４項目）</a:t>
            </a:r>
          </a:p>
        </p:txBody>
      </p:sp>
      <p:sp>
        <p:nvSpPr>
          <p:cNvPr id="10" name="正方形/長方形 9"/>
          <p:cNvSpPr/>
          <p:nvPr/>
        </p:nvSpPr>
        <p:spPr>
          <a:xfrm>
            <a:off x="3987" y="3140968"/>
            <a:ext cx="3981066" cy="5588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５</a:t>
            </a:r>
            <a:r>
              <a:rPr kumimoji="1" lang="ja-JP" altLang="en-US" sz="1600" b="1" dirty="0">
                <a:solidFill>
                  <a:schemeClr val="tx1"/>
                </a:solidFill>
              </a:rPr>
              <a:t>．特別な医療に関連する項目</a:t>
            </a:r>
            <a:r>
              <a:rPr lang="ja-JP" altLang="en-US" sz="1600" b="1" dirty="0">
                <a:solidFill>
                  <a:schemeClr val="tx1"/>
                </a:solidFill>
              </a:rPr>
              <a:t>　 </a:t>
            </a:r>
            <a:r>
              <a:rPr kumimoji="1" lang="ja-JP" altLang="en-US" sz="1600" b="1" dirty="0">
                <a:solidFill>
                  <a:schemeClr val="tx1"/>
                </a:solidFill>
              </a:rPr>
              <a:t>（１２項目）</a:t>
            </a:r>
          </a:p>
        </p:txBody>
      </p:sp>
      <p:sp>
        <p:nvSpPr>
          <p:cNvPr id="3" name="スライド番号プレースホルダー 2"/>
          <p:cNvSpPr>
            <a:spLocks noGrp="1"/>
          </p:cNvSpPr>
          <p:nvPr>
            <p:ph type="sldNum" sz="quarter" idx="12"/>
          </p:nvPr>
        </p:nvSpPr>
        <p:spPr/>
        <p:txBody>
          <a:bodyPr/>
          <a:lstStyle/>
          <a:p>
            <a:fld id="{D6122B99-1C34-4BAB-B27A-C02BDBBD9BAE}" type="slidenum">
              <a:rPr kumimoji="1" lang="ja-JP" altLang="en-US" smtClean="0"/>
              <a:t>63</a:t>
            </a:fld>
            <a:endParaRPr kumimoji="1" lang="ja-JP" altLang="en-US"/>
          </a:p>
        </p:txBody>
      </p:sp>
    </p:spTree>
    <p:extLst>
      <p:ext uri="{BB962C8B-B14F-4D97-AF65-F5344CB8AC3E}">
        <p14:creationId xmlns:p14="http://schemas.microsoft.com/office/powerpoint/2010/main" val="9490534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9512" y="332656"/>
            <a:ext cx="8424936" cy="4536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a:t>
            </a:r>
            <a:r>
              <a:rPr lang="en-US" altLang="ja-JP" sz="2800" dirty="0">
                <a:solidFill>
                  <a:schemeClr val="tx1"/>
                </a:solidFill>
              </a:rPr>
              <a:t>when(</a:t>
            </a:r>
            <a:r>
              <a:rPr lang="ja-JP" altLang="en-US" sz="2800" dirty="0">
                <a:solidFill>
                  <a:schemeClr val="tx1"/>
                </a:solidFill>
              </a:rPr>
              <a:t>いつ</a:t>
            </a:r>
            <a:r>
              <a:rPr lang="en-US" altLang="ja-JP" sz="2800" dirty="0">
                <a:solidFill>
                  <a:schemeClr val="tx1"/>
                </a:solidFill>
              </a:rPr>
              <a:t>)</a:t>
            </a:r>
            <a:r>
              <a:rPr lang="ja-JP" altLang="en-US" sz="2800" dirty="0">
                <a:solidFill>
                  <a:schemeClr val="tx1"/>
                </a:solidFill>
              </a:rPr>
              <a:t>・・・・・・午前</a:t>
            </a:r>
            <a:r>
              <a:rPr lang="en-US" altLang="ja-JP" sz="2800" dirty="0">
                <a:solidFill>
                  <a:schemeClr val="tx1"/>
                </a:solidFill>
              </a:rPr>
              <a:t>9</a:t>
            </a:r>
            <a:r>
              <a:rPr lang="ja-JP" altLang="en-US" sz="2800" dirty="0">
                <a:solidFill>
                  <a:schemeClr val="tx1"/>
                </a:solidFill>
              </a:rPr>
              <a:t>時に</a:t>
            </a:r>
            <a:endParaRPr lang="en-US" altLang="ja-JP" sz="2800" dirty="0">
              <a:solidFill>
                <a:schemeClr val="tx1"/>
              </a:solidFill>
            </a:endParaRPr>
          </a:p>
          <a:p>
            <a:r>
              <a:rPr lang="ja-JP" altLang="en-US" sz="2800" dirty="0">
                <a:solidFill>
                  <a:schemeClr val="tx1"/>
                </a:solidFill>
              </a:rPr>
              <a:t>・</a:t>
            </a:r>
            <a:r>
              <a:rPr lang="en-US" altLang="ja-JP" sz="2800" dirty="0">
                <a:solidFill>
                  <a:schemeClr val="tx1"/>
                </a:solidFill>
              </a:rPr>
              <a:t>where(</a:t>
            </a:r>
            <a:r>
              <a:rPr lang="ja-JP" altLang="en-US" sz="2800" dirty="0">
                <a:solidFill>
                  <a:schemeClr val="tx1"/>
                </a:solidFill>
              </a:rPr>
              <a:t>どこで</a:t>
            </a:r>
            <a:r>
              <a:rPr lang="en-US" altLang="ja-JP" sz="2800" dirty="0">
                <a:solidFill>
                  <a:schemeClr val="tx1"/>
                </a:solidFill>
              </a:rPr>
              <a:t>)</a:t>
            </a:r>
            <a:r>
              <a:rPr lang="ja-JP" altLang="en-US" sz="2800" dirty="0">
                <a:solidFill>
                  <a:schemeClr val="tx1"/>
                </a:solidFill>
              </a:rPr>
              <a:t>・・・・ホールで</a:t>
            </a:r>
            <a:endParaRPr lang="en-US" altLang="ja-JP" sz="2800" dirty="0">
              <a:solidFill>
                <a:schemeClr val="tx1"/>
              </a:solidFill>
            </a:endParaRPr>
          </a:p>
          <a:p>
            <a:r>
              <a:rPr lang="ja-JP" altLang="en-US" sz="2800" dirty="0">
                <a:solidFill>
                  <a:schemeClr val="tx1"/>
                </a:solidFill>
              </a:rPr>
              <a:t>・</a:t>
            </a:r>
            <a:r>
              <a:rPr lang="en-US" altLang="ja-JP" sz="2800" dirty="0">
                <a:solidFill>
                  <a:schemeClr val="tx1"/>
                </a:solidFill>
              </a:rPr>
              <a:t>who(</a:t>
            </a:r>
            <a:r>
              <a:rPr lang="ja-JP" altLang="en-US" sz="2800" dirty="0">
                <a:solidFill>
                  <a:schemeClr val="tx1"/>
                </a:solidFill>
              </a:rPr>
              <a:t>誰が</a:t>
            </a:r>
            <a:r>
              <a:rPr lang="en-US" altLang="ja-JP" sz="2800" dirty="0">
                <a:solidFill>
                  <a:schemeClr val="tx1"/>
                </a:solidFill>
              </a:rPr>
              <a:t>)</a:t>
            </a:r>
            <a:r>
              <a:rPr lang="ja-JP" altLang="en-US" sz="2800" dirty="0">
                <a:solidFill>
                  <a:schemeClr val="tx1"/>
                </a:solidFill>
              </a:rPr>
              <a:t>・・・・・・・支援員が</a:t>
            </a:r>
            <a:endParaRPr lang="en-US" altLang="ja-JP" sz="2800" dirty="0">
              <a:solidFill>
                <a:schemeClr val="tx1"/>
              </a:solidFill>
            </a:endParaRPr>
          </a:p>
          <a:p>
            <a:r>
              <a:rPr lang="ja-JP" altLang="en-US" sz="2800" dirty="0">
                <a:solidFill>
                  <a:schemeClr val="tx1"/>
                </a:solidFill>
              </a:rPr>
              <a:t>・</a:t>
            </a:r>
            <a:r>
              <a:rPr lang="en-US" altLang="ja-JP" sz="2800" dirty="0">
                <a:solidFill>
                  <a:schemeClr val="tx1"/>
                </a:solidFill>
              </a:rPr>
              <a:t>what(</a:t>
            </a:r>
            <a:r>
              <a:rPr lang="ja-JP" altLang="en-US" sz="2800" dirty="0">
                <a:solidFill>
                  <a:schemeClr val="tx1"/>
                </a:solidFill>
              </a:rPr>
              <a:t>何を</a:t>
            </a:r>
            <a:r>
              <a:rPr lang="en-US" altLang="ja-JP" sz="2800" dirty="0">
                <a:solidFill>
                  <a:schemeClr val="tx1"/>
                </a:solidFill>
              </a:rPr>
              <a:t>)</a:t>
            </a:r>
            <a:r>
              <a:rPr lang="ja-JP" altLang="en-US" sz="2800" dirty="0">
                <a:solidFill>
                  <a:schemeClr val="tx1"/>
                </a:solidFill>
              </a:rPr>
              <a:t>・・・・・・・掃除を</a:t>
            </a:r>
            <a:endParaRPr lang="en-US" altLang="ja-JP" sz="2800" dirty="0">
              <a:solidFill>
                <a:schemeClr val="tx1"/>
              </a:solidFill>
            </a:endParaRPr>
          </a:p>
          <a:p>
            <a:r>
              <a:rPr lang="ja-JP" altLang="en-US" sz="2800" dirty="0">
                <a:solidFill>
                  <a:schemeClr val="tx1"/>
                </a:solidFill>
              </a:rPr>
              <a:t>・</a:t>
            </a:r>
            <a:r>
              <a:rPr lang="en-US" altLang="ja-JP" sz="2800" dirty="0">
                <a:solidFill>
                  <a:schemeClr val="tx1"/>
                </a:solidFill>
              </a:rPr>
              <a:t>why(</a:t>
            </a:r>
            <a:r>
              <a:rPr lang="ja-JP" altLang="en-US" sz="2800" dirty="0">
                <a:solidFill>
                  <a:schemeClr val="tx1"/>
                </a:solidFill>
              </a:rPr>
              <a:t>なぜ</a:t>
            </a:r>
            <a:r>
              <a:rPr lang="en-US" altLang="ja-JP" sz="2800" dirty="0">
                <a:solidFill>
                  <a:schemeClr val="tx1"/>
                </a:solidFill>
              </a:rPr>
              <a:t>)</a:t>
            </a:r>
            <a:r>
              <a:rPr lang="ja-JP" altLang="en-US" sz="2800" dirty="0">
                <a:solidFill>
                  <a:schemeClr val="tx1"/>
                </a:solidFill>
              </a:rPr>
              <a:t>・・・・・・・・安全な環境を維持するために </a:t>
            </a:r>
            <a:endParaRPr lang="en-US" altLang="ja-JP" sz="2800" dirty="0">
              <a:solidFill>
                <a:schemeClr val="tx1"/>
              </a:solidFill>
            </a:endParaRPr>
          </a:p>
          <a:p>
            <a:r>
              <a:rPr lang="ja-JP" altLang="en-US" sz="2800" dirty="0">
                <a:solidFill>
                  <a:schemeClr val="tx1"/>
                </a:solidFill>
              </a:rPr>
              <a:t>・</a:t>
            </a:r>
            <a:r>
              <a:rPr lang="en-US" altLang="ja-JP" sz="2800" dirty="0">
                <a:solidFill>
                  <a:schemeClr val="tx1"/>
                </a:solidFill>
              </a:rPr>
              <a:t>how(</a:t>
            </a:r>
            <a:r>
              <a:rPr lang="ja-JP" altLang="en-US" sz="2800" dirty="0">
                <a:solidFill>
                  <a:schemeClr val="tx1"/>
                </a:solidFill>
              </a:rPr>
              <a:t>どのように</a:t>
            </a:r>
            <a:r>
              <a:rPr lang="en-US" altLang="ja-JP" sz="2800" dirty="0">
                <a:solidFill>
                  <a:schemeClr val="tx1"/>
                </a:solidFill>
              </a:rPr>
              <a:t>)</a:t>
            </a:r>
            <a:r>
              <a:rPr lang="ja-JP" altLang="en-US" sz="2800" dirty="0">
                <a:solidFill>
                  <a:schemeClr val="tx1"/>
                </a:solidFill>
              </a:rPr>
              <a:t>・・・掃除機を使って</a:t>
            </a:r>
            <a:endParaRPr lang="en-US" altLang="ja-JP" sz="2800" dirty="0">
              <a:solidFill>
                <a:schemeClr val="tx1"/>
              </a:solidFill>
            </a:endParaRPr>
          </a:p>
          <a:p>
            <a:r>
              <a:rPr lang="ja-JP" altLang="en-US" sz="2800" dirty="0">
                <a:solidFill>
                  <a:schemeClr val="tx1"/>
                </a:solidFill>
              </a:rPr>
              <a:t>・</a:t>
            </a:r>
            <a:r>
              <a:rPr lang="en-US" altLang="ja-JP" sz="2800" dirty="0">
                <a:solidFill>
                  <a:schemeClr val="tx1"/>
                </a:solidFill>
              </a:rPr>
              <a:t>how much(</a:t>
            </a:r>
            <a:r>
              <a:rPr lang="ja-JP" altLang="en-US" sz="2800" dirty="0">
                <a:solidFill>
                  <a:schemeClr val="tx1"/>
                </a:solidFill>
              </a:rPr>
              <a:t>いくら</a:t>
            </a:r>
            <a:r>
              <a:rPr lang="en-US" altLang="ja-JP" sz="2800" dirty="0">
                <a:solidFill>
                  <a:schemeClr val="tx1"/>
                </a:solidFill>
              </a:rPr>
              <a:t>)</a:t>
            </a:r>
            <a:r>
              <a:rPr lang="ja-JP" altLang="en-US" sz="2800" dirty="0">
                <a:solidFill>
                  <a:schemeClr val="tx1"/>
                </a:solidFill>
              </a:rPr>
              <a:t>・・</a:t>
            </a:r>
            <a:r>
              <a:rPr lang="en-US" altLang="ja-JP" sz="2800" dirty="0">
                <a:solidFill>
                  <a:schemeClr val="tx1"/>
                </a:solidFill>
              </a:rPr>
              <a:t>20</a:t>
            </a:r>
            <a:r>
              <a:rPr lang="ja-JP" altLang="en-US" sz="2800" dirty="0">
                <a:solidFill>
                  <a:schemeClr val="tx1"/>
                </a:solidFill>
              </a:rPr>
              <a:t>分</a:t>
            </a:r>
            <a:endParaRPr kumimoji="1" lang="ja-JP" altLang="en-US" sz="2800" dirty="0">
              <a:solidFill>
                <a:schemeClr val="tx1"/>
              </a:solidFill>
            </a:endParaRPr>
          </a:p>
        </p:txBody>
      </p:sp>
      <p:sp>
        <p:nvSpPr>
          <p:cNvPr id="2" name="スライド番号プレースホルダー 1"/>
          <p:cNvSpPr>
            <a:spLocks noGrp="1"/>
          </p:cNvSpPr>
          <p:nvPr>
            <p:ph type="sldNum" sz="quarter" idx="12"/>
          </p:nvPr>
        </p:nvSpPr>
        <p:spPr/>
        <p:txBody>
          <a:bodyPr/>
          <a:lstStyle/>
          <a:p>
            <a:fld id="{D6122B99-1C34-4BAB-B27A-C02BDBBD9BAE}" type="slidenum">
              <a:rPr kumimoji="1" lang="ja-JP" altLang="en-US" smtClean="0"/>
              <a:t>64</a:t>
            </a:fld>
            <a:endParaRPr kumimoji="1" lang="ja-JP" altLang="en-US"/>
          </a:p>
        </p:txBody>
      </p:sp>
    </p:spTree>
    <p:extLst>
      <p:ext uri="{BB962C8B-B14F-4D97-AF65-F5344CB8AC3E}">
        <p14:creationId xmlns:p14="http://schemas.microsoft.com/office/powerpoint/2010/main" val="593200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6587C7-15AC-68DE-DA42-B8254F95BC78}"/>
              </a:ext>
            </a:extLst>
          </p:cNvPr>
          <p:cNvSpPr>
            <a:spLocks noGrp="1"/>
          </p:cNvSpPr>
          <p:nvPr>
            <p:ph type="title"/>
          </p:nvPr>
        </p:nvSpPr>
        <p:spPr/>
        <p:txBody>
          <a:bodyPr>
            <a:normAutofit/>
          </a:bodyPr>
          <a:lstStyle/>
          <a:p>
            <a:r>
              <a:rPr lang="ja-JP" altLang="en-US" sz="3200" dirty="0"/>
              <a:t>２　</a:t>
            </a:r>
            <a:r>
              <a:rPr kumimoji="1" lang="ja-JP" altLang="en-US" sz="3200" dirty="0"/>
              <a:t>障害支援区分認定調査の課題</a:t>
            </a:r>
            <a:br>
              <a:rPr kumimoji="1" lang="en-US" altLang="ja-JP" sz="3200" dirty="0"/>
            </a:br>
            <a:r>
              <a:rPr kumimoji="1" lang="en-US" altLang="ja-JP" sz="1800" dirty="0">
                <a:latin typeface="+mj-ea"/>
              </a:rPr>
              <a:t>【</a:t>
            </a:r>
            <a:r>
              <a:rPr kumimoji="1" lang="ja-JP" altLang="en-US" sz="1800" dirty="0">
                <a:latin typeface="+mj-ea"/>
              </a:rPr>
              <a:t>令和</a:t>
            </a:r>
            <a:r>
              <a:rPr lang="en-US" altLang="ja-JP" sz="1800" dirty="0">
                <a:latin typeface="+mj-ea"/>
              </a:rPr>
              <a:t>2</a:t>
            </a:r>
            <a:r>
              <a:rPr kumimoji="1" lang="ja-JP" altLang="en-US" sz="1800" dirty="0">
                <a:latin typeface="+mj-ea"/>
              </a:rPr>
              <a:t>年度全国調査でわかったこと</a:t>
            </a:r>
            <a:r>
              <a:rPr kumimoji="1" lang="en-US" altLang="ja-JP" sz="1800" dirty="0">
                <a:latin typeface="+mj-ea"/>
              </a:rPr>
              <a:t>】</a:t>
            </a:r>
            <a:r>
              <a:rPr kumimoji="1" lang="ja-JP" altLang="en-US" sz="1800" dirty="0">
                <a:latin typeface="+mj-ea"/>
              </a:rPr>
              <a:t>　市町村担当者の回答</a:t>
            </a:r>
          </a:p>
        </p:txBody>
      </p:sp>
      <p:sp>
        <p:nvSpPr>
          <p:cNvPr id="3" name="コンテンツ プレースホルダー 2">
            <a:extLst>
              <a:ext uri="{FF2B5EF4-FFF2-40B4-BE49-F238E27FC236}">
                <a16:creationId xmlns:a16="http://schemas.microsoft.com/office/drawing/2014/main" id="{7373D8F4-6329-2820-BEEC-5BD21EA374DD}"/>
              </a:ext>
            </a:extLst>
          </p:cNvPr>
          <p:cNvSpPr>
            <a:spLocks noGrp="1"/>
          </p:cNvSpPr>
          <p:nvPr>
            <p:ph idx="1"/>
          </p:nvPr>
        </p:nvSpPr>
        <p:spPr/>
        <p:txBody>
          <a:bodyPr/>
          <a:lstStyle/>
          <a:p>
            <a:r>
              <a:rPr kumimoji="1" lang="ja-JP" altLang="en-US" dirty="0"/>
              <a:t>国や都道府県が対応する取組</a:t>
            </a:r>
          </a:p>
        </p:txBody>
      </p:sp>
      <p:sp>
        <p:nvSpPr>
          <p:cNvPr id="4" name="スライド番号プレースホルダー 3">
            <a:extLst>
              <a:ext uri="{FF2B5EF4-FFF2-40B4-BE49-F238E27FC236}">
                <a16:creationId xmlns:a16="http://schemas.microsoft.com/office/drawing/2014/main" id="{00268C28-33ED-44BA-3B92-5D80A6510AB6}"/>
              </a:ext>
            </a:extLst>
          </p:cNvPr>
          <p:cNvSpPr>
            <a:spLocks noGrp="1"/>
          </p:cNvSpPr>
          <p:nvPr>
            <p:ph type="sldNum" sz="quarter" idx="12"/>
          </p:nvPr>
        </p:nvSpPr>
        <p:spPr/>
        <p:txBody>
          <a:bodyPr/>
          <a:lstStyle/>
          <a:p>
            <a:fld id="{D6122B99-1C34-4BAB-B27A-C02BDBBD9BAE}" type="slidenum">
              <a:rPr kumimoji="1" lang="ja-JP" altLang="en-US" smtClean="0"/>
              <a:t>65</a:t>
            </a:fld>
            <a:endParaRPr kumimoji="1" lang="ja-JP" altLang="en-US"/>
          </a:p>
        </p:txBody>
      </p:sp>
      <p:sp>
        <p:nvSpPr>
          <p:cNvPr id="5" name="正方形/長方形 4">
            <a:extLst>
              <a:ext uri="{FF2B5EF4-FFF2-40B4-BE49-F238E27FC236}">
                <a16:creationId xmlns:a16="http://schemas.microsoft.com/office/drawing/2014/main" id="{324F8E38-89BF-9764-0BF7-E1D79BD1D8A9}"/>
              </a:ext>
            </a:extLst>
          </p:cNvPr>
          <p:cNvSpPr/>
          <p:nvPr/>
        </p:nvSpPr>
        <p:spPr>
          <a:xfrm>
            <a:off x="606388" y="2322979"/>
            <a:ext cx="4680520"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solidFill>
                  <a:srgbClr val="0000CC"/>
                </a:solidFill>
              </a:rPr>
              <a:t>研修教材や研修内容の充実</a:t>
            </a:r>
          </a:p>
        </p:txBody>
      </p:sp>
      <p:sp>
        <p:nvSpPr>
          <p:cNvPr id="6" name="楕円 5">
            <a:extLst>
              <a:ext uri="{FF2B5EF4-FFF2-40B4-BE49-F238E27FC236}">
                <a16:creationId xmlns:a16="http://schemas.microsoft.com/office/drawing/2014/main" id="{67F9FCA2-5D57-1165-05C9-36269FDE1F2E}"/>
              </a:ext>
            </a:extLst>
          </p:cNvPr>
          <p:cNvSpPr/>
          <p:nvPr/>
        </p:nvSpPr>
        <p:spPr>
          <a:xfrm>
            <a:off x="5436096" y="2322979"/>
            <a:ext cx="1798476" cy="648072"/>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53.9</a:t>
            </a:r>
            <a:r>
              <a:rPr kumimoji="1" lang="ja-JP" altLang="en-US" sz="2800" dirty="0"/>
              <a:t>％</a:t>
            </a:r>
          </a:p>
        </p:txBody>
      </p:sp>
      <p:sp>
        <p:nvSpPr>
          <p:cNvPr id="7" name="正方形/長方形 6">
            <a:extLst>
              <a:ext uri="{FF2B5EF4-FFF2-40B4-BE49-F238E27FC236}">
                <a16:creationId xmlns:a16="http://schemas.microsoft.com/office/drawing/2014/main" id="{AFF5C483-4649-A4E6-9BF7-2C675DBFCE1C}"/>
              </a:ext>
            </a:extLst>
          </p:cNvPr>
          <p:cNvSpPr/>
          <p:nvPr/>
        </p:nvSpPr>
        <p:spPr>
          <a:xfrm>
            <a:off x="606388" y="3045758"/>
            <a:ext cx="4680520"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solidFill>
                  <a:srgbClr val="0000CC"/>
                </a:solidFill>
              </a:rPr>
              <a:t>災害や非常事態時における</a:t>
            </a:r>
            <a:endParaRPr kumimoji="1" lang="en-US" altLang="ja-JP" sz="2400" dirty="0">
              <a:solidFill>
                <a:srgbClr val="0000CC"/>
              </a:solidFill>
            </a:endParaRPr>
          </a:p>
          <a:p>
            <a:r>
              <a:rPr kumimoji="1" lang="ja-JP" altLang="en-US" sz="2400" dirty="0">
                <a:solidFill>
                  <a:srgbClr val="0000CC"/>
                </a:solidFill>
              </a:rPr>
              <a:t>臨時的な取扱いの迅速な対応</a:t>
            </a:r>
          </a:p>
        </p:txBody>
      </p:sp>
      <p:sp>
        <p:nvSpPr>
          <p:cNvPr id="8" name="楕円 7">
            <a:extLst>
              <a:ext uri="{FF2B5EF4-FFF2-40B4-BE49-F238E27FC236}">
                <a16:creationId xmlns:a16="http://schemas.microsoft.com/office/drawing/2014/main" id="{EE2CB72B-B0D8-E796-13E0-C9E3EC399B90}"/>
              </a:ext>
            </a:extLst>
          </p:cNvPr>
          <p:cNvSpPr/>
          <p:nvPr/>
        </p:nvSpPr>
        <p:spPr>
          <a:xfrm>
            <a:off x="5821524" y="3046865"/>
            <a:ext cx="1798476" cy="648072"/>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800" dirty="0"/>
              <a:t>28.7</a:t>
            </a:r>
            <a:r>
              <a:rPr kumimoji="1" lang="ja-JP" altLang="en-US" sz="2800" dirty="0"/>
              <a:t>％</a:t>
            </a:r>
          </a:p>
        </p:txBody>
      </p:sp>
      <p:sp>
        <p:nvSpPr>
          <p:cNvPr id="9" name="正方形/長方形 8">
            <a:extLst>
              <a:ext uri="{FF2B5EF4-FFF2-40B4-BE49-F238E27FC236}">
                <a16:creationId xmlns:a16="http://schemas.microsoft.com/office/drawing/2014/main" id="{2AB1D169-7B40-850E-DF0C-A8871C1C1599}"/>
              </a:ext>
            </a:extLst>
          </p:cNvPr>
          <p:cNvSpPr/>
          <p:nvPr/>
        </p:nvSpPr>
        <p:spPr>
          <a:xfrm>
            <a:off x="606388" y="4149080"/>
            <a:ext cx="4680520"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solidFill>
                  <a:srgbClr val="0000CC"/>
                </a:solidFill>
              </a:rPr>
              <a:t>制度の見直し</a:t>
            </a:r>
          </a:p>
        </p:txBody>
      </p:sp>
      <p:sp>
        <p:nvSpPr>
          <p:cNvPr id="10" name="楕円 9">
            <a:extLst>
              <a:ext uri="{FF2B5EF4-FFF2-40B4-BE49-F238E27FC236}">
                <a16:creationId xmlns:a16="http://schemas.microsoft.com/office/drawing/2014/main" id="{D44710FF-7392-7221-BFF4-FD1489B4E0EB}"/>
              </a:ext>
            </a:extLst>
          </p:cNvPr>
          <p:cNvSpPr/>
          <p:nvPr/>
        </p:nvSpPr>
        <p:spPr>
          <a:xfrm>
            <a:off x="5436096" y="4149080"/>
            <a:ext cx="1798476" cy="648072"/>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800" dirty="0"/>
              <a:t>14.0</a:t>
            </a:r>
            <a:r>
              <a:rPr kumimoji="1" lang="ja-JP" altLang="en-US" sz="2800" dirty="0"/>
              <a:t>％</a:t>
            </a:r>
          </a:p>
        </p:txBody>
      </p:sp>
      <p:sp>
        <p:nvSpPr>
          <p:cNvPr id="11" name="正方形/長方形 10">
            <a:extLst>
              <a:ext uri="{FF2B5EF4-FFF2-40B4-BE49-F238E27FC236}">
                <a16:creationId xmlns:a16="http://schemas.microsoft.com/office/drawing/2014/main" id="{338AC109-1D5C-EF82-7BE3-CD2212E16B1C}"/>
              </a:ext>
            </a:extLst>
          </p:cNvPr>
          <p:cNvSpPr/>
          <p:nvPr/>
        </p:nvSpPr>
        <p:spPr>
          <a:xfrm>
            <a:off x="606388" y="4843125"/>
            <a:ext cx="4680520"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solidFill>
                  <a:srgbClr val="0000CC"/>
                </a:solidFill>
              </a:rPr>
              <a:t>市町村訪問による専門家の助言</a:t>
            </a:r>
            <a:endParaRPr kumimoji="1" lang="ja-JP" altLang="en-US" sz="2400" dirty="0">
              <a:solidFill>
                <a:srgbClr val="0000CC"/>
              </a:solidFill>
            </a:endParaRPr>
          </a:p>
        </p:txBody>
      </p:sp>
      <p:sp>
        <p:nvSpPr>
          <p:cNvPr id="12" name="楕円 11">
            <a:extLst>
              <a:ext uri="{FF2B5EF4-FFF2-40B4-BE49-F238E27FC236}">
                <a16:creationId xmlns:a16="http://schemas.microsoft.com/office/drawing/2014/main" id="{05388910-146D-26D2-368A-5A822AC8F299}"/>
              </a:ext>
            </a:extLst>
          </p:cNvPr>
          <p:cNvSpPr/>
          <p:nvPr/>
        </p:nvSpPr>
        <p:spPr>
          <a:xfrm>
            <a:off x="5436096" y="4843125"/>
            <a:ext cx="1798476" cy="648072"/>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800" dirty="0"/>
              <a:t>12.5</a:t>
            </a:r>
            <a:r>
              <a:rPr kumimoji="1" lang="ja-JP" altLang="en-US" sz="2800" dirty="0"/>
              <a:t>％</a:t>
            </a:r>
          </a:p>
        </p:txBody>
      </p:sp>
    </p:spTree>
    <p:extLst>
      <p:ext uri="{BB962C8B-B14F-4D97-AF65-F5344CB8AC3E}">
        <p14:creationId xmlns:p14="http://schemas.microsoft.com/office/powerpoint/2010/main" val="22530543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6587C7-15AC-68DE-DA42-B8254F95BC78}"/>
              </a:ext>
            </a:extLst>
          </p:cNvPr>
          <p:cNvSpPr>
            <a:spLocks noGrp="1"/>
          </p:cNvSpPr>
          <p:nvPr>
            <p:ph type="title"/>
          </p:nvPr>
        </p:nvSpPr>
        <p:spPr>
          <a:xfrm>
            <a:off x="107504" y="164329"/>
            <a:ext cx="8928992" cy="456359"/>
          </a:xfrm>
        </p:spPr>
        <p:txBody>
          <a:bodyPr>
            <a:noAutofit/>
          </a:bodyPr>
          <a:lstStyle/>
          <a:p>
            <a:r>
              <a:rPr lang="ja-JP" altLang="en-US" sz="2400" dirty="0"/>
              <a:t>３　</a:t>
            </a:r>
            <a:r>
              <a:rPr kumimoji="1" lang="ja-JP" altLang="en-US" sz="2400" dirty="0"/>
              <a:t>障害支援区分認定の現状と課題　　（まとめ）</a:t>
            </a:r>
            <a:endParaRPr kumimoji="1" lang="ja-JP" altLang="en-US" sz="2400" dirty="0">
              <a:latin typeface="+mj-ea"/>
            </a:endParaRPr>
          </a:p>
        </p:txBody>
      </p:sp>
      <p:sp>
        <p:nvSpPr>
          <p:cNvPr id="4" name="スライド番号プレースホルダー 3">
            <a:extLst>
              <a:ext uri="{FF2B5EF4-FFF2-40B4-BE49-F238E27FC236}">
                <a16:creationId xmlns:a16="http://schemas.microsoft.com/office/drawing/2014/main" id="{00268C28-33ED-44BA-3B92-5D80A6510AB6}"/>
              </a:ext>
            </a:extLst>
          </p:cNvPr>
          <p:cNvSpPr>
            <a:spLocks noGrp="1"/>
          </p:cNvSpPr>
          <p:nvPr>
            <p:ph type="sldNum" sz="quarter" idx="12"/>
          </p:nvPr>
        </p:nvSpPr>
        <p:spPr/>
        <p:txBody>
          <a:bodyPr/>
          <a:lstStyle/>
          <a:p>
            <a:fld id="{D6122B99-1C34-4BAB-B27A-C02BDBBD9BAE}" type="slidenum">
              <a:rPr kumimoji="1" lang="ja-JP" altLang="en-US" smtClean="0"/>
              <a:t>66</a:t>
            </a:fld>
            <a:endParaRPr kumimoji="1" lang="ja-JP" altLang="en-US"/>
          </a:p>
        </p:txBody>
      </p:sp>
      <p:sp>
        <p:nvSpPr>
          <p:cNvPr id="5" name="正方形/長方形 4">
            <a:extLst>
              <a:ext uri="{FF2B5EF4-FFF2-40B4-BE49-F238E27FC236}">
                <a16:creationId xmlns:a16="http://schemas.microsoft.com/office/drawing/2014/main" id="{324F8E38-89BF-9764-0BF7-E1D79BD1D8A9}"/>
              </a:ext>
            </a:extLst>
          </p:cNvPr>
          <p:cNvSpPr/>
          <p:nvPr/>
        </p:nvSpPr>
        <p:spPr>
          <a:xfrm>
            <a:off x="230003" y="949586"/>
            <a:ext cx="1533685" cy="1255278"/>
          </a:xfrm>
          <a:prstGeom prst="rect">
            <a:avLst/>
          </a:prstGeom>
          <a:ln w="6350">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solidFill>
                  <a:srgbClr val="0000CC"/>
                </a:solidFill>
              </a:rPr>
              <a:t>認定調査員</a:t>
            </a:r>
            <a:endParaRPr lang="en-US" altLang="ja-JP" sz="2000" dirty="0">
              <a:solidFill>
                <a:srgbClr val="0000CC"/>
              </a:solidFill>
            </a:endParaRPr>
          </a:p>
          <a:p>
            <a:r>
              <a:rPr lang="ja-JP" altLang="en-US" sz="2000" dirty="0">
                <a:solidFill>
                  <a:srgbClr val="0000CC"/>
                </a:solidFill>
              </a:rPr>
              <a:t>研修の改善</a:t>
            </a:r>
            <a:endParaRPr kumimoji="1" lang="ja-JP" altLang="en-US" sz="2000" dirty="0">
              <a:solidFill>
                <a:srgbClr val="0000CC"/>
              </a:solidFill>
            </a:endParaRPr>
          </a:p>
        </p:txBody>
      </p:sp>
      <p:sp>
        <p:nvSpPr>
          <p:cNvPr id="13" name="正方形/長方形 12">
            <a:extLst>
              <a:ext uri="{FF2B5EF4-FFF2-40B4-BE49-F238E27FC236}">
                <a16:creationId xmlns:a16="http://schemas.microsoft.com/office/drawing/2014/main" id="{4C85EFDF-3CA2-B254-5992-764E6D79FF16}"/>
              </a:ext>
            </a:extLst>
          </p:cNvPr>
          <p:cNvSpPr/>
          <p:nvPr/>
        </p:nvSpPr>
        <p:spPr>
          <a:xfrm>
            <a:off x="1907704" y="949586"/>
            <a:ext cx="7128792" cy="1255278"/>
          </a:xfrm>
          <a:prstGeom prst="rect">
            <a:avLst/>
          </a:prstGeom>
          <a:ln w="6350">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solidFill>
                  <a:srgbClr val="0000CC"/>
                </a:solidFill>
              </a:rPr>
              <a:t>●研修機会の充実　（回数、定員、現任者向け等）</a:t>
            </a:r>
            <a:endParaRPr lang="en-US" altLang="ja-JP" sz="2000" dirty="0">
              <a:solidFill>
                <a:srgbClr val="0000CC"/>
              </a:solidFill>
            </a:endParaRPr>
          </a:p>
          <a:p>
            <a:r>
              <a:rPr kumimoji="1" lang="ja-JP" altLang="en-US" sz="2000" dirty="0">
                <a:solidFill>
                  <a:srgbClr val="0000CC"/>
                </a:solidFill>
              </a:rPr>
              <a:t>●研修内容の工夫　（事例を挙げて判断基準を確認する、</a:t>
            </a:r>
            <a:endParaRPr kumimoji="1" lang="en-US" altLang="ja-JP" sz="2000" dirty="0">
              <a:solidFill>
                <a:srgbClr val="0000CC"/>
              </a:solidFill>
            </a:endParaRPr>
          </a:p>
          <a:p>
            <a:r>
              <a:rPr lang="ja-JP" altLang="en-US" sz="2000" dirty="0">
                <a:solidFill>
                  <a:srgbClr val="0000CC"/>
                </a:solidFill>
              </a:rPr>
              <a:t>　　　　　　　　　　　　　　特記事項の役割や書き方を理解する</a:t>
            </a:r>
            <a:endParaRPr lang="en-US" altLang="ja-JP" sz="2000" dirty="0">
              <a:solidFill>
                <a:srgbClr val="0000CC"/>
              </a:solidFill>
            </a:endParaRPr>
          </a:p>
          <a:p>
            <a:r>
              <a:rPr kumimoji="1" lang="ja-JP" altLang="en-US" sz="2000" dirty="0">
                <a:solidFill>
                  <a:srgbClr val="0000CC"/>
                </a:solidFill>
              </a:rPr>
              <a:t>　　　　　　　　　　　　　　障害種別ごとの理解を深める等）</a:t>
            </a:r>
          </a:p>
        </p:txBody>
      </p:sp>
      <p:sp>
        <p:nvSpPr>
          <p:cNvPr id="14" name="正方形/長方形 13">
            <a:extLst>
              <a:ext uri="{FF2B5EF4-FFF2-40B4-BE49-F238E27FC236}">
                <a16:creationId xmlns:a16="http://schemas.microsoft.com/office/drawing/2014/main" id="{9ACDBBA9-F66D-0916-00F8-36374125E585}"/>
              </a:ext>
            </a:extLst>
          </p:cNvPr>
          <p:cNvSpPr/>
          <p:nvPr/>
        </p:nvSpPr>
        <p:spPr>
          <a:xfrm>
            <a:off x="230002" y="2348880"/>
            <a:ext cx="1533685" cy="1255278"/>
          </a:xfrm>
          <a:prstGeom prst="rect">
            <a:avLst/>
          </a:prstGeom>
          <a:ln w="6350">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solidFill>
                  <a:srgbClr val="0000CC"/>
                </a:solidFill>
              </a:rPr>
              <a:t>医師意見書作成の研修の改善</a:t>
            </a:r>
            <a:endParaRPr kumimoji="1" lang="ja-JP" altLang="en-US" sz="2000" dirty="0">
              <a:solidFill>
                <a:srgbClr val="0000CC"/>
              </a:solidFill>
            </a:endParaRPr>
          </a:p>
        </p:txBody>
      </p:sp>
      <p:sp>
        <p:nvSpPr>
          <p:cNvPr id="15" name="正方形/長方形 14">
            <a:extLst>
              <a:ext uri="{FF2B5EF4-FFF2-40B4-BE49-F238E27FC236}">
                <a16:creationId xmlns:a16="http://schemas.microsoft.com/office/drawing/2014/main" id="{78ABF227-3342-4B74-0B63-0DB2829707F7}"/>
              </a:ext>
            </a:extLst>
          </p:cNvPr>
          <p:cNvSpPr/>
          <p:nvPr/>
        </p:nvSpPr>
        <p:spPr>
          <a:xfrm>
            <a:off x="1907704" y="2385207"/>
            <a:ext cx="7128792" cy="1255278"/>
          </a:xfrm>
          <a:prstGeom prst="rect">
            <a:avLst/>
          </a:prstGeom>
          <a:ln w="6350">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solidFill>
                  <a:srgbClr val="0000CC"/>
                </a:solidFill>
              </a:rPr>
              <a:t>●研修機会の確保　（医師が参加しやすい設定）</a:t>
            </a:r>
            <a:endParaRPr lang="en-US" altLang="ja-JP" sz="2000" dirty="0">
              <a:solidFill>
                <a:srgbClr val="0000CC"/>
              </a:solidFill>
            </a:endParaRPr>
          </a:p>
          <a:p>
            <a:r>
              <a:rPr kumimoji="1" lang="ja-JP" altLang="en-US" sz="2000" dirty="0">
                <a:solidFill>
                  <a:srgbClr val="0000CC"/>
                </a:solidFill>
              </a:rPr>
              <a:t>●医師意見書の役割や書き方のポイントを伝える）</a:t>
            </a:r>
          </a:p>
        </p:txBody>
      </p:sp>
      <p:sp>
        <p:nvSpPr>
          <p:cNvPr id="16" name="正方形/長方形 15">
            <a:extLst>
              <a:ext uri="{FF2B5EF4-FFF2-40B4-BE49-F238E27FC236}">
                <a16:creationId xmlns:a16="http://schemas.microsoft.com/office/drawing/2014/main" id="{56F673D2-1EAA-3F91-3578-AC25B9C15379}"/>
              </a:ext>
            </a:extLst>
          </p:cNvPr>
          <p:cNvSpPr/>
          <p:nvPr/>
        </p:nvSpPr>
        <p:spPr>
          <a:xfrm>
            <a:off x="228550" y="3748174"/>
            <a:ext cx="1533685" cy="1255278"/>
          </a:xfrm>
          <a:prstGeom prst="rect">
            <a:avLst/>
          </a:prstGeom>
          <a:ln w="6350">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solidFill>
                  <a:srgbClr val="0000CC"/>
                </a:solidFill>
              </a:rPr>
              <a:t>市町村審査会委員研修の改善</a:t>
            </a:r>
            <a:endParaRPr kumimoji="1" lang="ja-JP" altLang="en-US" sz="2000" dirty="0">
              <a:solidFill>
                <a:srgbClr val="0000CC"/>
              </a:solidFill>
            </a:endParaRPr>
          </a:p>
        </p:txBody>
      </p:sp>
      <p:sp>
        <p:nvSpPr>
          <p:cNvPr id="17" name="正方形/長方形 16">
            <a:extLst>
              <a:ext uri="{FF2B5EF4-FFF2-40B4-BE49-F238E27FC236}">
                <a16:creationId xmlns:a16="http://schemas.microsoft.com/office/drawing/2014/main" id="{4E824322-ACCD-96CC-5793-193975F3FF3F}"/>
              </a:ext>
            </a:extLst>
          </p:cNvPr>
          <p:cNvSpPr/>
          <p:nvPr/>
        </p:nvSpPr>
        <p:spPr>
          <a:xfrm>
            <a:off x="1941313" y="3750628"/>
            <a:ext cx="7128792" cy="1255278"/>
          </a:xfrm>
          <a:prstGeom prst="rect">
            <a:avLst/>
          </a:prstGeom>
          <a:ln w="6350">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solidFill>
                  <a:srgbClr val="0000CC"/>
                </a:solidFill>
              </a:rPr>
              <a:t>●研修機会の確保　（医師が参加しやすい設定）</a:t>
            </a:r>
            <a:endParaRPr lang="en-US" altLang="ja-JP" sz="2000" dirty="0">
              <a:solidFill>
                <a:srgbClr val="0000CC"/>
              </a:solidFill>
            </a:endParaRPr>
          </a:p>
          <a:p>
            <a:r>
              <a:rPr kumimoji="1" lang="ja-JP" altLang="en-US" sz="2000" dirty="0">
                <a:solidFill>
                  <a:srgbClr val="0000CC"/>
                </a:solidFill>
              </a:rPr>
              <a:t>●審査の手順や判断基準（マニュアル）の確認</a:t>
            </a:r>
          </a:p>
        </p:txBody>
      </p:sp>
      <p:sp>
        <p:nvSpPr>
          <p:cNvPr id="18" name="正方形/長方形 17">
            <a:extLst>
              <a:ext uri="{FF2B5EF4-FFF2-40B4-BE49-F238E27FC236}">
                <a16:creationId xmlns:a16="http://schemas.microsoft.com/office/drawing/2014/main" id="{EBC41CFA-0E6D-A403-A0F2-A22304606A98}"/>
              </a:ext>
            </a:extLst>
          </p:cNvPr>
          <p:cNvSpPr/>
          <p:nvPr/>
        </p:nvSpPr>
        <p:spPr>
          <a:xfrm>
            <a:off x="228549" y="5147468"/>
            <a:ext cx="1533685" cy="1255278"/>
          </a:xfrm>
          <a:prstGeom prst="rect">
            <a:avLst/>
          </a:prstGeom>
          <a:ln w="6350">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solidFill>
                  <a:srgbClr val="0000CC"/>
                </a:solidFill>
              </a:rPr>
              <a:t>市町村担当者に向けた取組</a:t>
            </a:r>
            <a:endParaRPr kumimoji="1" lang="ja-JP" altLang="en-US" sz="2000" dirty="0">
              <a:solidFill>
                <a:srgbClr val="0000CC"/>
              </a:solidFill>
            </a:endParaRPr>
          </a:p>
        </p:txBody>
      </p:sp>
      <p:sp>
        <p:nvSpPr>
          <p:cNvPr id="19" name="正方形/長方形 18">
            <a:extLst>
              <a:ext uri="{FF2B5EF4-FFF2-40B4-BE49-F238E27FC236}">
                <a16:creationId xmlns:a16="http://schemas.microsoft.com/office/drawing/2014/main" id="{C0165A38-AFE5-D87C-C5D3-EC4E7470B992}"/>
              </a:ext>
            </a:extLst>
          </p:cNvPr>
          <p:cNvSpPr/>
          <p:nvPr/>
        </p:nvSpPr>
        <p:spPr>
          <a:xfrm>
            <a:off x="1959834" y="5188961"/>
            <a:ext cx="7128792" cy="1255278"/>
          </a:xfrm>
          <a:prstGeom prst="rect">
            <a:avLst/>
          </a:prstGeom>
          <a:ln w="6350">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solidFill>
                  <a:srgbClr val="0000CC"/>
                </a:solidFill>
              </a:rPr>
              <a:t>●関係法令、審査会運営要領の理解と徹底</a:t>
            </a:r>
            <a:endParaRPr lang="en-US" altLang="ja-JP" sz="2000" dirty="0">
              <a:solidFill>
                <a:srgbClr val="0000CC"/>
              </a:solidFill>
            </a:endParaRPr>
          </a:p>
          <a:p>
            <a:r>
              <a:rPr kumimoji="1" lang="ja-JP" altLang="en-US" sz="2000" dirty="0">
                <a:solidFill>
                  <a:srgbClr val="0000CC"/>
                </a:solidFill>
              </a:rPr>
              <a:t>●事務局による審査会（議事）への適切な介入や認定調査員</a:t>
            </a:r>
            <a:endParaRPr kumimoji="1" lang="en-US" altLang="ja-JP" sz="2000" dirty="0">
              <a:solidFill>
                <a:srgbClr val="0000CC"/>
              </a:solidFill>
            </a:endParaRPr>
          </a:p>
          <a:p>
            <a:r>
              <a:rPr lang="ja-JP" altLang="en-US" sz="2000" dirty="0">
                <a:solidFill>
                  <a:srgbClr val="0000CC"/>
                </a:solidFill>
              </a:rPr>
              <a:t>　</a:t>
            </a:r>
            <a:r>
              <a:rPr kumimoji="1" lang="ja-JP" altLang="en-US" sz="2000" dirty="0">
                <a:solidFill>
                  <a:srgbClr val="0000CC"/>
                </a:solidFill>
              </a:rPr>
              <a:t>へのフォロー（フィードバック）の実施</a:t>
            </a:r>
          </a:p>
        </p:txBody>
      </p:sp>
      <p:sp>
        <p:nvSpPr>
          <p:cNvPr id="20" name="楕円 19">
            <a:extLst>
              <a:ext uri="{FF2B5EF4-FFF2-40B4-BE49-F238E27FC236}">
                <a16:creationId xmlns:a16="http://schemas.microsoft.com/office/drawing/2014/main" id="{E142B209-9A0A-FC23-2CF5-64AF074C8D24}"/>
              </a:ext>
            </a:extLst>
          </p:cNvPr>
          <p:cNvSpPr/>
          <p:nvPr/>
        </p:nvSpPr>
        <p:spPr>
          <a:xfrm>
            <a:off x="107504" y="2012120"/>
            <a:ext cx="4176464" cy="380063"/>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熊本県では、年</a:t>
            </a:r>
            <a:r>
              <a:rPr kumimoji="1" lang="en-US" altLang="ja-JP" dirty="0"/>
              <a:t>1</a:t>
            </a:r>
            <a:r>
              <a:rPr kumimoji="1" lang="ja-JP" altLang="en-US" dirty="0"/>
              <a:t>回実施</a:t>
            </a:r>
          </a:p>
        </p:txBody>
      </p:sp>
      <p:sp>
        <p:nvSpPr>
          <p:cNvPr id="21" name="楕円 20">
            <a:extLst>
              <a:ext uri="{FF2B5EF4-FFF2-40B4-BE49-F238E27FC236}">
                <a16:creationId xmlns:a16="http://schemas.microsoft.com/office/drawing/2014/main" id="{725D3A33-FF6F-9D0C-FB4C-0A223294C2A4}"/>
              </a:ext>
            </a:extLst>
          </p:cNvPr>
          <p:cNvSpPr/>
          <p:nvPr/>
        </p:nvSpPr>
        <p:spPr>
          <a:xfrm>
            <a:off x="4283968" y="3414126"/>
            <a:ext cx="5040560" cy="380063"/>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数</a:t>
            </a:r>
            <a:r>
              <a:rPr kumimoji="1" lang="ja-JP" altLang="en-US" dirty="0"/>
              <a:t>年前に医師会と共催で実施</a:t>
            </a:r>
          </a:p>
        </p:txBody>
      </p:sp>
    </p:spTree>
    <p:extLst>
      <p:ext uri="{BB962C8B-B14F-4D97-AF65-F5344CB8AC3E}">
        <p14:creationId xmlns:p14="http://schemas.microsoft.com/office/powerpoint/2010/main" val="25872305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E20BDA-F36E-1028-F9B9-1154D723DC74}"/>
              </a:ext>
            </a:extLst>
          </p:cNvPr>
          <p:cNvSpPr>
            <a:spLocks noGrp="1"/>
          </p:cNvSpPr>
          <p:nvPr>
            <p:ph type="title"/>
          </p:nvPr>
        </p:nvSpPr>
        <p:spPr>
          <a:xfrm>
            <a:off x="300277" y="49188"/>
            <a:ext cx="2403350" cy="571500"/>
          </a:xfrm>
        </p:spPr>
        <p:txBody>
          <a:bodyPr>
            <a:noAutofit/>
          </a:bodyPr>
          <a:lstStyle/>
          <a:p>
            <a:r>
              <a:rPr kumimoji="1" lang="ja-JP" altLang="en-US" sz="2800" dirty="0"/>
              <a:t>行動障害</a:t>
            </a:r>
          </a:p>
        </p:txBody>
      </p:sp>
      <p:sp>
        <p:nvSpPr>
          <p:cNvPr id="4" name="スライド番号プレースホルダー 3">
            <a:extLst>
              <a:ext uri="{FF2B5EF4-FFF2-40B4-BE49-F238E27FC236}">
                <a16:creationId xmlns:a16="http://schemas.microsoft.com/office/drawing/2014/main" id="{60B858CD-377E-974A-3699-FCDFE341DCD3}"/>
              </a:ext>
            </a:extLst>
          </p:cNvPr>
          <p:cNvSpPr>
            <a:spLocks noGrp="1"/>
          </p:cNvSpPr>
          <p:nvPr>
            <p:ph type="sldNum" sz="quarter" idx="12"/>
          </p:nvPr>
        </p:nvSpPr>
        <p:spPr/>
        <p:txBody>
          <a:bodyPr/>
          <a:lstStyle/>
          <a:p>
            <a:fld id="{D6122B99-1C34-4BAB-B27A-C02BDBBD9BAE}" type="slidenum">
              <a:rPr kumimoji="1" lang="ja-JP" altLang="en-US" smtClean="0"/>
              <a:t>67</a:t>
            </a:fld>
            <a:endParaRPr kumimoji="1" lang="ja-JP" altLang="en-US"/>
          </a:p>
        </p:txBody>
      </p:sp>
      <p:sp>
        <p:nvSpPr>
          <p:cNvPr id="5" name="タイトル 1">
            <a:extLst>
              <a:ext uri="{FF2B5EF4-FFF2-40B4-BE49-F238E27FC236}">
                <a16:creationId xmlns:a16="http://schemas.microsoft.com/office/drawing/2014/main" id="{B716DEAD-329F-D429-57EB-F38238F652B8}"/>
              </a:ext>
            </a:extLst>
          </p:cNvPr>
          <p:cNvSpPr txBox="1">
            <a:spLocks/>
          </p:cNvSpPr>
          <p:nvPr/>
        </p:nvSpPr>
        <p:spPr>
          <a:xfrm>
            <a:off x="539552" y="620688"/>
            <a:ext cx="8314530" cy="59182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400" dirty="0"/>
          </a:p>
          <a:p>
            <a:pPr algn="l"/>
            <a:endParaRPr lang="en-US" altLang="ja-JP" sz="2400" dirty="0"/>
          </a:p>
          <a:p>
            <a:pPr algn="l"/>
            <a:r>
              <a:rPr lang="ja-JP" altLang="en-US" sz="2400" dirty="0"/>
              <a:t>強度行動障害とは、 </a:t>
            </a:r>
            <a:endParaRPr lang="en-US" altLang="ja-JP" sz="2400" dirty="0"/>
          </a:p>
          <a:p>
            <a:pPr algn="l"/>
            <a:r>
              <a:rPr lang="ja-JP" altLang="en-US" sz="2400" dirty="0"/>
              <a:t>・自らの健康を損ねる行動</a:t>
            </a:r>
            <a:endParaRPr lang="en-US" altLang="ja-JP" sz="2400" dirty="0"/>
          </a:p>
          <a:p>
            <a:pPr algn="l"/>
            <a:r>
              <a:rPr lang="ja-JP" altLang="en-US" sz="2400" dirty="0"/>
              <a:t>・周囲の人の暮らしに影響を及ぼす行動</a:t>
            </a:r>
            <a:endParaRPr lang="en-US" altLang="ja-JP" sz="2400" dirty="0"/>
          </a:p>
          <a:p>
            <a:pPr algn="l"/>
            <a:r>
              <a:rPr lang="ja-JP" altLang="en-US" sz="2400" dirty="0"/>
              <a:t>・これらが著しい頻度で起こり特別な支援が必要な状態</a:t>
            </a:r>
            <a:endParaRPr lang="en-US" altLang="ja-JP" sz="2400" dirty="0"/>
          </a:p>
          <a:p>
            <a:pPr algn="l"/>
            <a:endParaRPr lang="en-US" altLang="ja-JP" sz="2400" dirty="0"/>
          </a:p>
          <a:p>
            <a:pPr algn="l"/>
            <a:r>
              <a:rPr lang="ja-JP" altLang="en-US" sz="2400" dirty="0"/>
              <a:t>強度行動障害になりやすいのは、</a:t>
            </a:r>
            <a:endParaRPr lang="en-US" altLang="ja-JP" sz="2400" dirty="0"/>
          </a:p>
          <a:p>
            <a:pPr algn="l"/>
            <a:r>
              <a:rPr lang="ja-JP" altLang="en-US" sz="2400" dirty="0"/>
              <a:t>・ 重度・最重度の知的障害</a:t>
            </a:r>
            <a:endParaRPr lang="en-US" altLang="ja-JP" sz="2400" dirty="0"/>
          </a:p>
          <a:p>
            <a:pPr algn="l"/>
            <a:r>
              <a:rPr lang="ja-JP" altLang="en-US" sz="2400" dirty="0"/>
              <a:t>・ 自閉症：思春期以降から成人期 </a:t>
            </a:r>
            <a:endParaRPr lang="en-US" altLang="ja-JP" sz="2400" dirty="0"/>
          </a:p>
          <a:p>
            <a:pPr algn="l"/>
            <a:r>
              <a:rPr lang="ja-JP" altLang="en-US" sz="2400" dirty="0"/>
              <a:t>　特性に対する配慮が不十分な環境との相互作用</a:t>
            </a:r>
            <a:endParaRPr lang="en-US" altLang="ja-JP" sz="2400" dirty="0"/>
          </a:p>
          <a:p>
            <a:pPr algn="l"/>
            <a:endParaRPr lang="en-US" altLang="ja-JP" sz="2400" dirty="0"/>
          </a:p>
          <a:p>
            <a:pPr algn="l"/>
            <a:r>
              <a:rPr lang="ja-JP" altLang="en-US" sz="2400" dirty="0"/>
              <a:t>強度行動障害への支援にはスタンダードがある </a:t>
            </a:r>
            <a:endParaRPr lang="en-US" altLang="ja-JP" sz="2400" dirty="0"/>
          </a:p>
          <a:p>
            <a:pPr algn="l"/>
            <a:r>
              <a:rPr lang="ja-JP" altLang="en-US" sz="2400" dirty="0"/>
              <a:t>・ 一人ひとりの特性を理解しようとすること</a:t>
            </a:r>
            <a:endParaRPr lang="en-US" altLang="ja-JP" sz="2400" dirty="0"/>
          </a:p>
          <a:p>
            <a:pPr algn="l"/>
            <a:r>
              <a:rPr lang="ja-JP" altLang="en-US" sz="2400" dirty="0"/>
              <a:t>・ その特性に配慮した生活環境を作り出すこと</a:t>
            </a:r>
            <a:endParaRPr lang="en-US" altLang="ja-JP" sz="2400" dirty="0"/>
          </a:p>
          <a:p>
            <a:pPr algn="l"/>
            <a:r>
              <a:rPr lang="ja-JP" altLang="en-US" sz="2400" dirty="0"/>
              <a:t>・ これまでの実践から、共通する支援の枠組みが存在</a:t>
            </a:r>
            <a:endParaRPr lang="en-US" altLang="ja-JP" sz="2400" dirty="0"/>
          </a:p>
          <a:p>
            <a:pPr algn="l"/>
            <a:endParaRPr lang="en-US" altLang="ja-JP" sz="2400" dirty="0"/>
          </a:p>
          <a:p>
            <a:pPr algn="l"/>
            <a:endParaRPr lang="ja-JP" altLang="en-US" sz="2400" dirty="0"/>
          </a:p>
        </p:txBody>
      </p:sp>
    </p:spTree>
    <p:extLst>
      <p:ext uri="{BB962C8B-B14F-4D97-AF65-F5344CB8AC3E}">
        <p14:creationId xmlns:p14="http://schemas.microsoft.com/office/powerpoint/2010/main" val="10167130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結合子 3">
            <a:extLst>
              <a:ext uri="{FF2B5EF4-FFF2-40B4-BE49-F238E27FC236}">
                <a16:creationId xmlns:a16="http://schemas.microsoft.com/office/drawing/2014/main" id="{F4AC581D-91E3-B289-FA9B-24A34034570E}"/>
              </a:ext>
            </a:extLst>
          </p:cNvPr>
          <p:cNvSpPr/>
          <p:nvPr/>
        </p:nvSpPr>
        <p:spPr>
          <a:xfrm>
            <a:off x="450057" y="1027077"/>
            <a:ext cx="6382676" cy="1811867"/>
          </a:xfrm>
          <a:prstGeom prst="flowChartConnector">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700" dirty="0">
              <a:latin typeface="ＭＳ Ｐゴシック" panose="020B0600070205080204" pitchFamily="50" charset="-128"/>
              <a:ea typeface="ＭＳ Ｐゴシック" panose="020B0600070205080204" pitchFamily="50" charset="-128"/>
            </a:endParaRPr>
          </a:p>
          <a:p>
            <a:pPr algn="ctr"/>
            <a:r>
              <a:rPr lang="ja-JP" altLang="en-US" sz="2700" dirty="0">
                <a:latin typeface="ＭＳ Ｐゴシック" panose="020B0600070205080204" pitchFamily="50" charset="-128"/>
                <a:ea typeface="ＭＳ Ｐゴシック" panose="020B0600070205080204" pitchFamily="50" charset="-128"/>
              </a:rPr>
              <a:t>受講ありがとうございました</a:t>
            </a:r>
          </a:p>
        </p:txBody>
      </p:sp>
      <p:pic>
        <p:nvPicPr>
          <p:cNvPr id="7" name="図 6">
            <a:extLst>
              <a:ext uri="{FF2B5EF4-FFF2-40B4-BE49-F238E27FC236}">
                <a16:creationId xmlns:a16="http://schemas.microsoft.com/office/drawing/2014/main" id="{8C99DCD7-6757-74CB-C0C4-22660D86F912}"/>
              </a:ext>
            </a:extLst>
          </p:cNvPr>
          <p:cNvPicPr>
            <a:picLocks noChangeAspect="1"/>
          </p:cNvPicPr>
          <p:nvPr/>
        </p:nvPicPr>
        <p:blipFill>
          <a:blip r:embed="rId2"/>
          <a:stretch>
            <a:fillRect/>
          </a:stretch>
        </p:blipFill>
        <p:spPr>
          <a:xfrm>
            <a:off x="6670915" y="4021128"/>
            <a:ext cx="2443163" cy="2928938"/>
          </a:xfrm>
          <a:prstGeom prst="rect">
            <a:avLst/>
          </a:prstGeom>
        </p:spPr>
      </p:pic>
      <p:sp>
        <p:nvSpPr>
          <p:cNvPr id="8" name="フローチャート: 結合子 7">
            <a:extLst>
              <a:ext uri="{FF2B5EF4-FFF2-40B4-BE49-F238E27FC236}">
                <a16:creationId xmlns:a16="http://schemas.microsoft.com/office/drawing/2014/main" id="{413E3D11-B389-92CB-A05F-2D27C0C2930F}"/>
              </a:ext>
            </a:extLst>
          </p:cNvPr>
          <p:cNvSpPr/>
          <p:nvPr/>
        </p:nvSpPr>
        <p:spPr>
          <a:xfrm>
            <a:off x="443508" y="3673730"/>
            <a:ext cx="7010401" cy="1811867"/>
          </a:xfrm>
          <a:prstGeom prst="flowChartConnector">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700" dirty="0">
                <a:latin typeface="ＭＳ Ｐゴシック" panose="020B0600070205080204" pitchFamily="50" charset="-128"/>
                <a:ea typeface="ＭＳ Ｐゴシック" panose="020B0600070205080204" pitchFamily="50" charset="-128"/>
              </a:rPr>
              <a:t>訪問調査員としての</a:t>
            </a:r>
            <a:endParaRPr lang="en-US" altLang="ja-JP" sz="2700" dirty="0">
              <a:latin typeface="ＭＳ Ｐゴシック" panose="020B0600070205080204" pitchFamily="50" charset="-128"/>
              <a:ea typeface="ＭＳ Ｐゴシック" panose="020B0600070205080204" pitchFamily="50" charset="-128"/>
            </a:endParaRPr>
          </a:p>
          <a:p>
            <a:pPr algn="ctr"/>
            <a:r>
              <a:rPr lang="ja-JP" altLang="en-US" sz="2700" dirty="0">
                <a:latin typeface="ＭＳ Ｐゴシック" panose="020B0600070205080204" pitchFamily="50" charset="-128"/>
                <a:ea typeface="ＭＳ Ｐゴシック" panose="020B0600070205080204" pitchFamily="50" charset="-128"/>
              </a:rPr>
              <a:t>ご活躍を祈念いたします。</a:t>
            </a:r>
          </a:p>
        </p:txBody>
      </p:sp>
      <p:sp>
        <p:nvSpPr>
          <p:cNvPr id="2" name="スライド番号プレースホルダー 1">
            <a:extLst>
              <a:ext uri="{FF2B5EF4-FFF2-40B4-BE49-F238E27FC236}">
                <a16:creationId xmlns:a16="http://schemas.microsoft.com/office/drawing/2014/main" id="{17836ADA-6097-081A-3824-59B255BA5296}"/>
              </a:ext>
            </a:extLst>
          </p:cNvPr>
          <p:cNvSpPr>
            <a:spLocks noGrp="1"/>
          </p:cNvSpPr>
          <p:nvPr>
            <p:ph type="sldNum" sz="quarter" idx="12"/>
          </p:nvPr>
        </p:nvSpPr>
        <p:spPr>
          <a:xfrm>
            <a:off x="7086600" y="5664633"/>
            <a:ext cx="2057400" cy="273844"/>
          </a:xfrm>
        </p:spPr>
        <p:txBody>
          <a:bodyPr/>
          <a:lstStyle/>
          <a:p>
            <a:fld id="{0BF9E9D4-0236-48E6-B7F3-D82F1A483013}" type="slidenum">
              <a:rPr kumimoji="1" lang="ja-JP" altLang="en-US" smtClean="0"/>
              <a:t>68</a:t>
            </a:fld>
            <a:endParaRPr kumimoji="1" lang="ja-JP" altLang="en-US"/>
          </a:p>
        </p:txBody>
      </p:sp>
    </p:spTree>
    <p:extLst>
      <p:ext uri="{BB962C8B-B14F-4D97-AF65-F5344CB8AC3E}">
        <p14:creationId xmlns:p14="http://schemas.microsoft.com/office/powerpoint/2010/main" val="2936927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D970722-E4D2-7CC0-B580-AA93DCFD3965}"/>
              </a:ext>
            </a:extLst>
          </p:cNvPr>
          <p:cNvSpPr>
            <a:spLocks noGrp="1"/>
          </p:cNvSpPr>
          <p:nvPr>
            <p:ph type="sldNum" sz="quarter" idx="12"/>
          </p:nvPr>
        </p:nvSpPr>
        <p:spPr/>
        <p:txBody>
          <a:bodyPr/>
          <a:lstStyle/>
          <a:p>
            <a:fld id="{D6122B99-1C34-4BAB-B27A-C02BDBBD9BAE}" type="slidenum">
              <a:rPr kumimoji="1" lang="ja-JP" altLang="en-US" smtClean="0"/>
              <a:t>7</a:t>
            </a:fld>
            <a:endParaRPr kumimoji="1" lang="ja-JP" altLang="en-US"/>
          </a:p>
        </p:txBody>
      </p:sp>
      <p:sp>
        <p:nvSpPr>
          <p:cNvPr id="8" name="テキスト ボックス 7">
            <a:extLst>
              <a:ext uri="{FF2B5EF4-FFF2-40B4-BE49-F238E27FC236}">
                <a16:creationId xmlns:a16="http://schemas.microsoft.com/office/drawing/2014/main" id="{D036EA8E-0FA7-8B8C-0DBC-F6A9496A1E8D}"/>
              </a:ext>
            </a:extLst>
          </p:cNvPr>
          <p:cNvSpPr txBox="1"/>
          <p:nvPr/>
        </p:nvSpPr>
        <p:spPr>
          <a:xfrm>
            <a:off x="193086" y="422662"/>
            <a:ext cx="8784976" cy="2585323"/>
          </a:xfrm>
          <a:prstGeom prst="rect">
            <a:avLst/>
          </a:prstGeom>
          <a:noFill/>
        </p:spPr>
        <p:txBody>
          <a:bodyPr wrap="square">
            <a:spAutoFit/>
          </a:bodyPr>
          <a:lstStyle/>
          <a:p>
            <a:r>
              <a:rPr lang="ja-JP" altLang="en-US" dirty="0"/>
              <a:t>令和３年３月</a:t>
            </a:r>
            <a:endParaRPr lang="en-US" altLang="ja-JP" dirty="0"/>
          </a:p>
          <a:p>
            <a:r>
              <a:rPr lang="ja-JP" altLang="en-US" dirty="0"/>
              <a:t>・「精神障がいにも対応した地域包括ケアシステムの推進」</a:t>
            </a:r>
            <a:endParaRPr lang="en-US" altLang="ja-JP" dirty="0"/>
          </a:p>
          <a:p>
            <a:r>
              <a:rPr lang="ja-JP" altLang="en-US" dirty="0"/>
              <a:t>・「災害時における情報伝達体制の整備」</a:t>
            </a:r>
            <a:endParaRPr lang="en-US" altLang="ja-JP" dirty="0"/>
          </a:p>
          <a:p>
            <a:r>
              <a:rPr lang="ja-JP" altLang="en-US" dirty="0"/>
              <a:t>・「感染症対策」</a:t>
            </a:r>
            <a:endParaRPr lang="en-US" altLang="ja-JP" dirty="0"/>
          </a:p>
          <a:p>
            <a:r>
              <a:rPr lang="ja-JP" altLang="en-US" dirty="0"/>
              <a:t>等を</a:t>
            </a:r>
            <a:endParaRPr lang="en-US" altLang="ja-JP" dirty="0"/>
          </a:p>
          <a:p>
            <a:r>
              <a:rPr lang="ja-JP" altLang="en-US" dirty="0"/>
              <a:t>盛り込んだ第６期熊本県障がい者計画が策定。</a:t>
            </a:r>
            <a:endParaRPr lang="en-US" altLang="ja-JP" dirty="0"/>
          </a:p>
          <a:p>
            <a:r>
              <a:rPr lang="ja-JP" altLang="en-US" dirty="0">
                <a:solidFill>
                  <a:srgbClr val="0000CC"/>
                </a:solidFill>
              </a:rPr>
              <a:t>「障がいのある人もない人も、一人一人の人格と個性が尊重され、社会を構成する対等な一員として、安心して暮らすことのできる共生社会の実現」</a:t>
            </a:r>
            <a:r>
              <a:rPr lang="ja-JP" altLang="en-US" dirty="0"/>
              <a:t>を目指す姿として掲げ、各種障がい者施策を推進。</a:t>
            </a:r>
          </a:p>
        </p:txBody>
      </p:sp>
      <p:sp>
        <p:nvSpPr>
          <p:cNvPr id="10" name="テキスト ボックス 9">
            <a:extLst>
              <a:ext uri="{FF2B5EF4-FFF2-40B4-BE49-F238E27FC236}">
                <a16:creationId xmlns:a16="http://schemas.microsoft.com/office/drawing/2014/main" id="{22AA4537-4AD1-7142-8F28-FFD6D8039A4C}"/>
              </a:ext>
            </a:extLst>
          </p:cNvPr>
          <p:cNvSpPr txBox="1"/>
          <p:nvPr/>
        </p:nvSpPr>
        <p:spPr>
          <a:xfrm>
            <a:off x="251520" y="96963"/>
            <a:ext cx="6624736" cy="369332"/>
          </a:xfrm>
          <a:prstGeom prst="rect">
            <a:avLst/>
          </a:prstGeom>
          <a:noFill/>
        </p:spPr>
        <p:txBody>
          <a:bodyPr wrap="square">
            <a:spAutoFit/>
          </a:bodyPr>
          <a:lstStyle/>
          <a:p>
            <a:r>
              <a:rPr lang="ja-JP" altLang="en-US" dirty="0"/>
              <a:t>本県の取り組み</a:t>
            </a:r>
          </a:p>
        </p:txBody>
      </p:sp>
      <p:sp>
        <p:nvSpPr>
          <p:cNvPr id="11" name="テキスト ボックス 10">
            <a:extLst>
              <a:ext uri="{FF2B5EF4-FFF2-40B4-BE49-F238E27FC236}">
                <a16:creationId xmlns:a16="http://schemas.microsoft.com/office/drawing/2014/main" id="{A2A9BFA7-CF8E-F881-F9B2-79152B3825F7}"/>
              </a:ext>
            </a:extLst>
          </p:cNvPr>
          <p:cNvSpPr txBox="1"/>
          <p:nvPr/>
        </p:nvSpPr>
        <p:spPr>
          <a:xfrm>
            <a:off x="193086" y="3429000"/>
            <a:ext cx="8784976" cy="2862322"/>
          </a:xfrm>
          <a:prstGeom prst="rect">
            <a:avLst/>
          </a:prstGeom>
          <a:noFill/>
        </p:spPr>
        <p:txBody>
          <a:bodyPr wrap="square">
            <a:spAutoFit/>
          </a:bodyPr>
          <a:lstStyle/>
          <a:p>
            <a:r>
              <a:rPr lang="ja-JP" altLang="en-US" dirty="0">
                <a:solidFill>
                  <a:srgbClr val="0000CC"/>
                </a:solidFill>
              </a:rPr>
              <a:t>令和</a:t>
            </a:r>
            <a:r>
              <a:rPr lang="en-US" altLang="ja-JP" dirty="0">
                <a:solidFill>
                  <a:srgbClr val="0000CC"/>
                </a:solidFill>
              </a:rPr>
              <a:t>6</a:t>
            </a:r>
            <a:r>
              <a:rPr lang="ja-JP" altLang="en-US" dirty="0">
                <a:solidFill>
                  <a:srgbClr val="0000CC"/>
                </a:solidFill>
              </a:rPr>
              <a:t>年３月に　第７期熊本県障がい者計画策定　</a:t>
            </a:r>
            <a:endParaRPr lang="en-US" altLang="ja-JP" dirty="0">
              <a:solidFill>
                <a:srgbClr val="0000CC"/>
              </a:solidFill>
            </a:endParaRPr>
          </a:p>
          <a:p>
            <a:r>
              <a:rPr lang="ja-JP" altLang="en-US" dirty="0">
                <a:solidFill>
                  <a:srgbClr val="0000CC"/>
                </a:solidFill>
              </a:rPr>
              <a:t>計画の基本理念</a:t>
            </a:r>
            <a:endParaRPr lang="en-US" altLang="ja-JP" dirty="0">
              <a:solidFill>
                <a:srgbClr val="0000CC"/>
              </a:solidFill>
            </a:endParaRPr>
          </a:p>
          <a:p>
            <a:r>
              <a:rPr lang="ja-JP" altLang="en-US" dirty="0">
                <a:solidFill>
                  <a:srgbClr val="0000CC"/>
                </a:solidFill>
              </a:rPr>
              <a:t>（１）障がい者等の自己決定の尊重と意思決定の支援</a:t>
            </a:r>
            <a:endParaRPr lang="en-US" altLang="ja-JP" dirty="0">
              <a:solidFill>
                <a:srgbClr val="0000CC"/>
              </a:solidFill>
            </a:endParaRPr>
          </a:p>
          <a:p>
            <a:r>
              <a:rPr lang="ja-JP" altLang="en-US" dirty="0">
                <a:solidFill>
                  <a:srgbClr val="0000CC"/>
                </a:solidFill>
              </a:rPr>
              <a:t>（２）障がい種別によらない一元的な障害福祉サービスの実施等</a:t>
            </a:r>
            <a:endParaRPr lang="en-US" altLang="ja-JP" dirty="0">
              <a:solidFill>
                <a:srgbClr val="0000CC"/>
              </a:solidFill>
            </a:endParaRPr>
          </a:p>
          <a:p>
            <a:r>
              <a:rPr lang="ja-JP" altLang="en-US" dirty="0">
                <a:solidFill>
                  <a:srgbClr val="0000CC"/>
                </a:solidFill>
              </a:rPr>
              <a:t>（３）障がい者等の生活を地域全体で支えるシステムの実現</a:t>
            </a:r>
            <a:endParaRPr lang="en-US" altLang="ja-JP" dirty="0">
              <a:solidFill>
                <a:srgbClr val="0000CC"/>
              </a:solidFill>
            </a:endParaRPr>
          </a:p>
          <a:p>
            <a:r>
              <a:rPr lang="ja-JP" altLang="en-US" dirty="0">
                <a:solidFill>
                  <a:srgbClr val="0000CC"/>
                </a:solidFill>
              </a:rPr>
              <a:t>（４）地域共生社会の実現に向けた課題</a:t>
            </a:r>
            <a:endParaRPr lang="en-US" altLang="ja-JP" dirty="0">
              <a:solidFill>
                <a:srgbClr val="0000CC"/>
              </a:solidFill>
            </a:endParaRPr>
          </a:p>
          <a:p>
            <a:r>
              <a:rPr lang="ja-JP" altLang="en-US" dirty="0">
                <a:solidFill>
                  <a:srgbClr val="0000CC"/>
                </a:solidFill>
              </a:rPr>
              <a:t>（５）障害児の健やかな育成のための発達支援</a:t>
            </a:r>
            <a:endParaRPr lang="en-US" altLang="ja-JP" dirty="0">
              <a:solidFill>
                <a:srgbClr val="0000CC"/>
              </a:solidFill>
            </a:endParaRPr>
          </a:p>
          <a:p>
            <a:r>
              <a:rPr lang="ja-JP" altLang="en-US" dirty="0">
                <a:solidFill>
                  <a:srgbClr val="0000CC"/>
                </a:solidFill>
              </a:rPr>
              <a:t>（６）障がい福祉人材の確保・定着</a:t>
            </a:r>
            <a:endParaRPr lang="en-US" altLang="ja-JP" dirty="0">
              <a:solidFill>
                <a:srgbClr val="0000CC"/>
              </a:solidFill>
            </a:endParaRPr>
          </a:p>
          <a:p>
            <a:r>
              <a:rPr lang="ja-JP" altLang="en-US" dirty="0">
                <a:solidFill>
                  <a:srgbClr val="0000CC"/>
                </a:solidFill>
              </a:rPr>
              <a:t>（７）障がい者の社会参加を支える取組定着</a:t>
            </a:r>
            <a:endParaRPr lang="en-US" altLang="ja-JP" dirty="0">
              <a:solidFill>
                <a:srgbClr val="0000CC"/>
              </a:solidFill>
            </a:endParaRPr>
          </a:p>
          <a:p>
            <a:endParaRPr lang="en-US" altLang="ja-JP" dirty="0">
              <a:solidFill>
                <a:srgbClr val="0000CC"/>
              </a:solidFill>
            </a:endParaRPr>
          </a:p>
        </p:txBody>
      </p:sp>
      <p:sp>
        <p:nvSpPr>
          <p:cNvPr id="12" name="タイトル 1">
            <a:extLst>
              <a:ext uri="{FF2B5EF4-FFF2-40B4-BE49-F238E27FC236}">
                <a16:creationId xmlns:a16="http://schemas.microsoft.com/office/drawing/2014/main" id="{A05F328F-FEF2-6E75-20A6-BA9D3697F067}"/>
              </a:ext>
            </a:extLst>
          </p:cNvPr>
          <p:cNvSpPr txBox="1">
            <a:spLocks/>
          </p:cNvSpPr>
          <p:nvPr/>
        </p:nvSpPr>
        <p:spPr>
          <a:xfrm>
            <a:off x="6553200" y="5661248"/>
            <a:ext cx="2424862" cy="805443"/>
          </a:xfrm>
          <a:prstGeom prst="rect">
            <a:avLst/>
          </a:prstGeom>
          <a:solidFill>
            <a:srgbClr val="FFFF00"/>
          </a:solidFill>
          <a:ln w="12700" cmpd="sng">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b="1" dirty="0"/>
              <a:t>2024</a:t>
            </a:r>
            <a:r>
              <a:rPr lang="ja-JP" altLang="en-US" sz="1200" b="1" dirty="0"/>
              <a:t>年</a:t>
            </a:r>
            <a:r>
              <a:rPr lang="en-US" altLang="ja-JP" sz="1200" b="1" dirty="0"/>
              <a:t>08</a:t>
            </a:r>
            <a:r>
              <a:rPr lang="ja-JP" altLang="en-US" sz="1200" b="1" dirty="0"/>
              <a:t>月</a:t>
            </a:r>
            <a:r>
              <a:rPr lang="en-US" altLang="ja-JP" sz="1200" b="1" dirty="0"/>
              <a:t>28</a:t>
            </a:r>
            <a:r>
              <a:rPr lang="ja-JP" altLang="en-US" sz="1200" b="1" dirty="0"/>
              <a:t>日</a:t>
            </a:r>
            <a:endParaRPr lang="en-US" altLang="ja-JP" sz="1200" b="1" dirty="0"/>
          </a:p>
          <a:p>
            <a:pPr algn="l"/>
            <a:r>
              <a:rPr lang="ja-JP" altLang="en-US" sz="1200" b="1" dirty="0"/>
              <a:t>パリパラリンピック開催</a:t>
            </a:r>
            <a:endParaRPr lang="en-US" altLang="ja-JP" sz="1200" b="1" dirty="0"/>
          </a:p>
          <a:p>
            <a:pPr algn="l"/>
            <a:r>
              <a:rPr lang="en-US" altLang="ja-JP" sz="1200" b="1" dirty="0"/>
              <a:t>4,000</a:t>
            </a:r>
            <a:r>
              <a:rPr lang="ja-JP" altLang="en-US" sz="1200" b="1" dirty="0"/>
              <a:t>名を超えるアスリートが集結</a:t>
            </a:r>
          </a:p>
        </p:txBody>
      </p:sp>
    </p:spTree>
    <p:extLst>
      <p:ext uri="{BB962C8B-B14F-4D97-AF65-F5344CB8AC3E}">
        <p14:creationId xmlns:p14="http://schemas.microsoft.com/office/powerpoint/2010/main" val="1598532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C9D3E13-7225-135E-79D4-7951310D5AC5}"/>
              </a:ext>
            </a:extLst>
          </p:cNvPr>
          <p:cNvSpPr txBox="1"/>
          <p:nvPr/>
        </p:nvSpPr>
        <p:spPr>
          <a:xfrm>
            <a:off x="251520" y="568579"/>
            <a:ext cx="4572000" cy="300082"/>
          </a:xfrm>
          <a:prstGeom prst="rect">
            <a:avLst/>
          </a:prstGeom>
          <a:noFill/>
        </p:spPr>
        <p:txBody>
          <a:bodyPr wrap="square">
            <a:spAutoFit/>
          </a:bodyPr>
          <a:lstStyle/>
          <a:p>
            <a:r>
              <a:rPr lang="ja-JP" altLang="en-US" sz="1350" dirty="0">
                <a:solidFill>
                  <a:srgbClr val="000000"/>
                </a:solidFill>
                <a:latin typeface="Noto Sans JP"/>
              </a:rPr>
              <a:t>障がいについて理解しましょう</a:t>
            </a:r>
            <a:endParaRPr lang="ja-JP" altLang="en-US" sz="1350" dirty="0"/>
          </a:p>
        </p:txBody>
      </p:sp>
      <p:sp>
        <p:nvSpPr>
          <p:cNvPr id="6" name="AutoShape 6">
            <a:extLst>
              <a:ext uri="{FF2B5EF4-FFF2-40B4-BE49-F238E27FC236}">
                <a16:creationId xmlns:a16="http://schemas.microsoft.com/office/drawing/2014/main" id="{E3FACA66-5976-0E3E-C5EC-2B26D1693220}"/>
              </a:ext>
            </a:extLst>
          </p:cNvPr>
          <p:cNvSpPr>
            <a:spLocks noChangeArrowheads="1"/>
          </p:cNvSpPr>
          <p:nvPr/>
        </p:nvSpPr>
        <p:spPr bwMode="auto">
          <a:xfrm>
            <a:off x="1446196" y="1745009"/>
            <a:ext cx="3054350" cy="1317243"/>
          </a:xfrm>
          <a:prstGeom prst="roundRect">
            <a:avLst>
              <a:gd name="adj" fmla="val 16667"/>
            </a:avLst>
          </a:prstGeom>
          <a:solidFill>
            <a:schemeClr val="bg1"/>
          </a:solidFill>
          <a:ln w="9525">
            <a:no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7200" dirty="0"/>
              <a:t>　障 害</a:t>
            </a:r>
          </a:p>
        </p:txBody>
      </p:sp>
      <p:sp>
        <p:nvSpPr>
          <p:cNvPr id="8" name="テキスト ボックス 7">
            <a:extLst>
              <a:ext uri="{FF2B5EF4-FFF2-40B4-BE49-F238E27FC236}">
                <a16:creationId xmlns:a16="http://schemas.microsoft.com/office/drawing/2014/main" id="{2EF5C55C-7621-8C3B-064B-FB6FA3BF3C05}"/>
              </a:ext>
            </a:extLst>
          </p:cNvPr>
          <p:cNvSpPr txBox="1"/>
          <p:nvPr/>
        </p:nvSpPr>
        <p:spPr>
          <a:xfrm>
            <a:off x="5096577" y="2276039"/>
            <a:ext cx="3661811" cy="1015663"/>
          </a:xfrm>
          <a:prstGeom prst="rect">
            <a:avLst/>
          </a:prstGeom>
          <a:noFill/>
        </p:spPr>
        <p:txBody>
          <a:bodyPr wrap="square">
            <a:spAutoFit/>
          </a:bodyPr>
          <a:lstStyle/>
          <a:p>
            <a:r>
              <a:rPr lang="ja-JP" altLang="en-US" sz="2000" b="1" dirty="0">
                <a:latin typeface="ＭＳ Ｐゴシック" panose="020B0600070205080204" pitchFamily="50" charset="-128"/>
                <a:ea typeface="ＭＳ Ｐゴシック" panose="020B0600070205080204" pitchFamily="50" charset="-128"/>
              </a:rPr>
              <a:t>「害」</a:t>
            </a:r>
            <a:r>
              <a:rPr lang="ja-JP" altLang="en-US" sz="2000" dirty="0">
                <a:latin typeface="ＭＳ Ｐゴシック" panose="020B0600070205080204" pitchFamily="50" charset="-128"/>
                <a:ea typeface="ＭＳ Ｐゴシック" panose="020B0600070205080204" pitchFamily="50" charset="-128"/>
              </a:rPr>
              <a:t>という漢字はネガティブゆえふさわしくない</a:t>
            </a:r>
            <a:r>
              <a:rPr lang="ja-JP" altLang="en-US" sz="2000" dirty="0">
                <a:solidFill>
                  <a:srgbClr val="0A0A0A"/>
                </a:solidFill>
                <a:latin typeface="ＭＳ Ｐゴシック" panose="020B0600070205080204" pitchFamily="50" charset="-128"/>
                <a:ea typeface="ＭＳ Ｐゴシック" panose="020B0600070205080204" pitchFamily="50" charset="-128"/>
              </a:rPr>
              <a:t>人権の観点からひかえよう</a:t>
            </a:r>
            <a:endParaRPr lang="ja-JP" altLang="en-US" sz="2000" dirty="0">
              <a:latin typeface="ＭＳ Ｐゴシック" panose="020B0600070205080204" pitchFamily="50" charset="-128"/>
              <a:ea typeface="ＭＳ Ｐゴシック" panose="020B0600070205080204" pitchFamily="50" charset="-128"/>
            </a:endParaRPr>
          </a:p>
        </p:txBody>
      </p:sp>
      <p:sp>
        <p:nvSpPr>
          <p:cNvPr id="9" name="楕円 8">
            <a:extLst>
              <a:ext uri="{FF2B5EF4-FFF2-40B4-BE49-F238E27FC236}">
                <a16:creationId xmlns:a16="http://schemas.microsoft.com/office/drawing/2014/main" id="{D4DBCD1C-8A8B-9D23-3A5E-DC76DAFB510E}"/>
              </a:ext>
            </a:extLst>
          </p:cNvPr>
          <p:cNvSpPr/>
          <p:nvPr/>
        </p:nvSpPr>
        <p:spPr>
          <a:xfrm>
            <a:off x="3075271" y="1837663"/>
            <a:ext cx="1425274" cy="1169468"/>
          </a:xfrm>
          <a:prstGeom prst="ellipse">
            <a:avLst/>
          </a:prstGeom>
          <a:solidFill>
            <a:schemeClr val="bg1">
              <a:alpha val="0"/>
            </a:schemeClr>
          </a:solid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AutoShape 6">
            <a:extLst>
              <a:ext uri="{FF2B5EF4-FFF2-40B4-BE49-F238E27FC236}">
                <a16:creationId xmlns:a16="http://schemas.microsoft.com/office/drawing/2014/main" id="{AC250E23-063A-0679-63C7-0CB756EE84DB}"/>
              </a:ext>
            </a:extLst>
          </p:cNvPr>
          <p:cNvSpPr>
            <a:spLocks noChangeArrowheads="1"/>
          </p:cNvSpPr>
          <p:nvPr/>
        </p:nvSpPr>
        <p:spPr bwMode="auto">
          <a:xfrm>
            <a:off x="1446196" y="4044558"/>
            <a:ext cx="3903445" cy="1317243"/>
          </a:xfrm>
          <a:prstGeom prst="roundRect">
            <a:avLst>
              <a:gd name="adj" fmla="val 16667"/>
            </a:avLst>
          </a:prstGeom>
          <a:solidFill>
            <a:schemeClr val="bg1"/>
          </a:solidFill>
          <a:ln w="9525">
            <a:no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7200" dirty="0"/>
              <a:t>　障がい</a:t>
            </a:r>
          </a:p>
        </p:txBody>
      </p:sp>
      <p:sp>
        <p:nvSpPr>
          <p:cNvPr id="11" name="矢印: 下 10">
            <a:extLst>
              <a:ext uri="{FF2B5EF4-FFF2-40B4-BE49-F238E27FC236}">
                <a16:creationId xmlns:a16="http://schemas.microsoft.com/office/drawing/2014/main" id="{402D0F24-3DD8-3455-7170-5CEE54BB6D31}"/>
              </a:ext>
            </a:extLst>
          </p:cNvPr>
          <p:cNvSpPr/>
          <p:nvPr/>
        </p:nvSpPr>
        <p:spPr>
          <a:xfrm>
            <a:off x="3075271" y="3244814"/>
            <a:ext cx="363474" cy="7338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四角形: 角を丸くする 11">
            <a:extLst>
              <a:ext uri="{FF2B5EF4-FFF2-40B4-BE49-F238E27FC236}">
                <a16:creationId xmlns:a16="http://schemas.microsoft.com/office/drawing/2014/main" id="{23A4F031-5237-08C3-9E80-F77C3F88682A}"/>
              </a:ext>
            </a:extLst>
          </p:cNvPr>
          <p:cNvSpPr/>
          <p:nvPr/>
        </p:nvSpPr>
        <p:spPr>
          <a:xfrm>
            <a:off x="5349641" y="568944"/>
            <a:ext cx="2404330" cy="808297"/>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500" dirty="0">
              <a:solidFill>
                <a:schemeClr val="tx1"/>
              </a:solidFill>
            </a:endParaRPr>
          </a:p>
          <a:p>
            <a:r>
              <a:rPr lang="ja-JP" altLang="en-US" b="1" dirty="0">
                <a:solidFill>
                  <a:schemeClr val="tx1"/>
                </a:solidFill>
              </a:rPr>
              <a:t>法律用語は漢字表記</a:t>
            </a:r>
            <a:endParaRPr lang="en-US" altLang="ja-JP" b="1" dirty="0">
              <a:solidFill>
                <a:schemeClr val="tx1"/>
              </a:solidFill>
            </a:endParaRPr>
          </a:p>
          <a:p>
            <a:endParaRPr lang="ja-JP" altLang="en-US" sz="1500" dirty="0">
              <a:solidFill>
                <a:schemeClr val="tx1"/>
              </a:solidFill>
            </a:endParaRPr>
          </a:p>
        </p:txBody>
      </p:sp>
      <p:sp>
        <p:nvSpPr>
          <p:cNvPr id="14" name="テキスト ボックス 13">
            <a:extLst>
              <a:ext uri="{FF2B5EF4-FFF2-40B4-BE49-F238E27FC236}">
                <a16:creationId xmlns:a16="http://schemas.microsoft.com/office/drawing/2014/main" id="{16B3F9D3-3689-182A-EE24-44EF8743BD5E}"/>
              </a:ext>
            </a:extLst>
          </p:cNvPr>
          <p:cNvSpPr txBox="1"/>
          <p:nvPr/>
        </p:nvSpPr>
        <p:spPr>
          <a:xfrm>
            <a:off x="5096577" y="3442627"/>
            <a:ext cx="4159708" cy="646331"/>
          </a:xfrm>
          <a:prstGeom prst="rect">
            <a:avLst/>
          </a:prstGeom>
          <a:noFill/>
        </p:spPr>
        <p:txBody>
          <a:bodyPr wrap="square">
            <a:spAutoFit/>
          </a:bodyPr>
          <a:lstStyle/>
          <a:p>
            <a:r>
              <a:rPr lang="ja-JP" altLang="en-US" dirty="0">
                <a:latin typeface="ＭＳ Ｐゴシック" panose="020B0600070205080204" pitchFamily="50" charset="-128"/>
                <a:ea typeface="ＭＳ Ｐゴシック" panose="020B0600070205080204" pitchFamily="50" charset="-128"/>
              </a:rPr>
              <a:t>障害を持つ人への配慮から、</a:t>
            </a:r>
            <a:endParaRPr lang="en-US" altLang="ja-JP" dirty="0">
              <a:latin typeface="ＭＳ Ｐゴシック" panose="020B0600070205080204" pitchFamily="50" charset="-128"/>
              <a:ea typeface="ＭＳ Ｐゴシック" panose="020B0600070205080204" pitchFamily="50" charset="-128"/>
            </a:endParaRPr>
          </a:p>
          <a:p>
            <a:r>
              <a:rPr lang="ja-JP" altLang="en-US" b="1" dirty="0">
                <a:latin typeface="ＭＳ Ｐゴシック" panose="020B0600070205080204" pitchFamily="50" charset="-128"/>
                <a:ea typeface="ＭＳ Ｐゴシック" panose="020B0600070205080204" pitchFamily="50" charset="-128"/>
              </a:rPr>
              <a:t>「障がい」という表現に</a:t>
            </a:r>
            <a:endParaRPr lang="ja-JP" altLang="en-US" dirty="0">
              <a:latin typeface="ＭＳ Ｐゴシック" panose="020B0600070205080204" pitchFamily="50" charset="-128"/>
              <a:ea typeface="ＭＳ Ｐゴシック" panose="020B0600070205080204" pitchFamily="50" charset="-128"/>
            </a:endParaRPr>
          </a:p>
        </p:txBody>
      </p:sp>
      <p:pic>
        <p:nvPicPr>
          <p:cNvPr id="7" name="図 6">
            <a:extLst>
              <a:ext uri="{FF2B5EF4-FFF2-40B4-BE49-F238E27FC236}">
                <a16:creationId xmlns:a16="http://schemas.microsoft.com/office/drawing/2014/main" id="{1E85E2BF-1B61-BE10-3208-1C76DC6792F8}"/>
              </a:ext>
            </a:extLst>
          </p:cNvPr>
          <p:cNvPicPr>
            <a:picLocks noChangeAspect="1"/>
          </p:cNvPicPr>
          <p:nvPr/>
        </p:nvPicPr>
        <p:blipFill>
          <a:blip r:embed="rId2"/>
          <a:stretch>
            <a:fillRect/>
          </a:stretch>
        </p:blipFill>
        <p:spPr>
          <a:xfrm>
            <a:off x="0" y="5115030"/>
            <a:ext cx="2047875" cy="1638300"/>
          </a:xfrm>
          <a:prstGeom prst="rect">
            <a:avLst/>
          </a:prstGeom>
        </p:spPr>
      </p:pic>
      <p:sp>
        <p:nvSpPr>
          <p:cNvPr id="13" name="テキスト ボックス 12">
            <a:extLst>
              <a:ext uri="{FF2B5EF4-FFF2-40B4-BE49-F238E27FC236}">
                <a16:creationId xmlns:a16="http://schemas.microsoft.com/office/drawing/2014/main" id="{E139628E-0BE7-7DCD-FBE0-E6F8A4C1C75A}"/>
              </a:ext>
            </a:extLst>
          </p:cNvPr>
          <p:cNvSpPr txBox="1"/>
          <p:nvPr/>
        </p:nvSpPr>
        <p:spPr>
          <a:xfrm>
            <a:off x="4036384" y="5873557"/>
            <a:ext cx="5030844" cy="830997"/>
          </a:xfrm>
          <a:prstGeom prst="rect">
            <a:avLst/>
          </a:prstGeom>
          <a:noFill/>
        </p:spPr>
        <p:txBody>
          <a:bodyPr wrap="square">
            <a:spAutoFit/>
          </a:bodyPr>
          <a:lstStyle/>
          <a:p>
            <a:r>
              <a:rPr lang="ja-JP" altLang="en-US" sz="2400" dirty="0">
                <a:solidFill>
                  <a:srgbClr val="000000"/>
                </a:solidFill>
                <a:latin typeface="Noto Sans JP"/>
              </a:rPr>
              <a:t>県健康福祉部障がい者支援課</a:t>
            </a:r>
            <a:endParaRPr lang="en-US" altLang="ja-JP" sz="2400" dirty="0">
              <a:solidFill>
                <a:srgbClr val="000000"/>
              </a:solidFill>
              <a:latin typeface="Noto Sans JP"/>
            </a:endParaRPr>
          </a:p>
          <a:p>
            <a:r>
              <a:rPr lang="ja-JP" altLang="en-US" sz="2400" dirty="0">
                <a:solidFill>
                  <a:srgbClr val="000000"/>
                </a:solidFill>
                <a:latin typeface="Noto Sans JP"/>
              </a:rPr>
              <a:t>〇〇町福祉課障がい者支援係</a:t>
            </a:r>
            <a:endParaRPr lang="ja-JP" altLang="en-US" sz="2400" dirty="0"/>
          </a:p>
        </p:txBody>
      </p:sp>
    </p:spTree>
    <p:extLst>
      <p:ext uri="{BB962C8B-B14F-4D97-AF65-F5344CB8AC3E}">
        <p14:creationId xmlns:p14="http://schemas.microsoft.com/office/powerpoint/2010/main" val="1401655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地域共生社会のポータルサイト｜厚生労働省">
            <a:extLst>
              <a:ext uri="{FF2B5EF4-FFF2-40B4-BE49-F238E27FC236}">
                <a16:creationId xmlns:a16="http://schemas.microsoft.com/office/drawing/2014/main" id="{E9B9A0CC-4A5C-4AB2-9EA9-8E24A318A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58" y="908720"/>
            <a:ext cx="8208912"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楕円 1">
            <a:extLst>
              <a:ext uri="{FF2B5EF4-FFF2-40B4-BE49-F238E27FC236}">
                <a16:creationId xmlns:a16="http://schemas.microsoft.com/office/drawing/2014/main" id="{75E9F6D9-59F9-4CB7-A4B5-51F7B399F47D}"/>
              </a:ext>
            </a:extLst>
          </p:cNvPr>
          <p:cNvSpPr/>
          <p:nvPr/>
        </p:nvSpPr>
        <p:spPr>
          <a:xfrm>
            <a:off x="395536" y="1844824"/>
            <a:ext cx="1572867" cy="864096"/>
          </a:xfrm>
          <a:prstGeom prst="ellipse">
            <a:avLst/>
          </a:prstGeom>
          <a:solidFill>
            <a:srgbClr val="FF0000">
              <a:alpha val="0"/>
            </a:srgbClr>
          </a:solidFill>
          <a:ln w="412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 name="四角形: 角を丸くする 2">
            <a:extLst>
              <a:ext uri="{FF2B5EF4-FFF2-40B4-BE49-F238E27FC236}">
                <a16:creationId xmlns:a16="http://schemas.microsoft.com/office/drawing/2014/main" id="{46E5264D-EEFB-9DCB-45F7-B09B96BEDFD6}"/>
              </a:ext>
            </a:extLst>
          </p:cNvPr>
          <p:cNvSpPr/>
          <p:nvPr/>
        </p:nvSpPr>
        <p:spPr>
          <a:xfrm>
            <a:off x="179512" y="116632"/>
            <a:ext cx="6084116" cy="52404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多様性が認められる共生社会とは</a:t>
            </a:r>
            <a:endParaRPr lang="en-US" altLang="ja-JP" sz="1500" dirty="0">
              <a:solidFill>
                <a:schemeClr val="tx1"/>
              </a:solidFill>
            </a:endParaRPr>
          </a:p>
          <a:p>
            <a:pPr algn="ctr"/>
            <a:r>
              <a:rPr lang="ja-JP" altLang="en-US" sz="1500" dirty="0">
                <a:solidFill>
                  <a:schemeClr val="tx1"/>
                </a:solidFill>
              </a:rPr>
              <a:t>～一人一人が自分らしく生きる～</a:t>
            </a:r>
          </a:p>
        </p:txBody>
      </p:sp>
      <p:sp>
        <p:nvSpPr>
          <p:cNvPr id="5" name="楕円 4">
            <a:extLst>
              <a:ext uri="{FF2B5EF4-FFF2-40B4-BE49-F238E27FC236}">
                <a16:creationId xmlns:a16="http://schemas.microsoft.com/office/drawing/2014/main" id="{6B02B053-F5DF-631D-B9F3-4BCC24739409}"/>
              </a:ext>
            </a:extLst>
          </p:cNvPr>
          <p:cNvSpPr/>
          <p:nvPr/>
        </p:nvSpPr>
        <p:spPr>
          <a:xfrm>
            <a:off x="7258834" y="63616"/>
            <a:ext cx="1618083" cy="13706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自助</a:t>
            </a:r>
            <a:endParaRPr lang="en-US" altLang="ja-JP" sz="1600" dirty="0">
              <a:solidFill>
                <a:schemeClr val="tx1"/>
              </a:solidFill>
            </a:endParaRPr>
          </a:p>
          <a:p>
            <a:pPr algn="ctr"/>
            <a:r>
              <a:rPr lang="ja-JP" altLang="en-US" sz="1600" dirty="0">
                <a:solidFill>
                  <a:schemeClr val="tx1"/>
                </a:solidFill>
              </a:rPr>
              <a:t>共助</a:t>
            </a:r>
            <a:endParaRPr lang="en-US" altLang="ja-JP" sz="1600" dirty="0">
              <a:solidFill>
                <a:schemeClr val="tx1"/>
              </a:solidFill>
            </a:endParaRPr>
          </a:p>
          <a:p>
            <a:pPr algn="ctr"/>
            <a:r>
              <a:rPr lang="ja-JP" altLang="en-US" sz="1600" dirty="0">
                <a:solidFill>
                  <a:schemeClr val="tx1"/>
                </a:solidFill>
              </a:rPr>
              <a:t>　　　近助</a:t>
            </a:r>
            <a:endParaRPr lang="en-US" altLang="ja-JP" sz="1600" dirty="0">
              <a:solidFill>
                <a:schemeClr val="tx1"/>
              </a:solidFill>
            </a:endParaRPr>
          </a:p>
          <a:p>
            <a:pPr algn="ctr"/>
            <a:r>
              <a:rPr lang="ja-JP" altLang="en-US" sz="1600" dirty="0">
                <a:solidFill>
                  <a:schemeClr val="tx1"/>
                </a:solidFill>
              </a:rPr>
              <a:t>公助</a:t>
            </a:r>
          </a:p>
        </p:txBody>
      </p:sp>
    </p:spTree>
    <p:extLst>
      <p:ext uri="{BB962C8B-B14F-4D97-AF65-F5344CB8AC3E}">
        <p14:creationId xmlns:p14="http://schemas.microsoft.com/office/powerpoint/2010/main" val="13907251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1281</TotalTime>
  <Words>11344</Words>
  <Application>Microsoft Office PowerPoint</Application>
  <PresentationFormat>画面に合わせる (4:3)</PresentationFormat>
  <Paragraphs>1098</Paragraphs>
  <Slides>68</Slides>
  <Notes>19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68</vt:i4>
      </vt:variant>
    </vt:vector>
  </HeadingPairs>
  <TitlesOfParts>
    <vt:vector size="76" baseType="lpstr">
      <vt:lpstr>HG創英角ﾎﾟｯﾌﾟ体</vt:lpstr>
      <vt:lpstr>ＭＳ Ｐゴシック</vt:lpstr>
      <vt:lpstr>ＭＳ ゴシック</vt:lpstr>
      <vt:lpstr>Noto Sans JP</vt:lpstr>
      <vt:lpstr>Arial</vt:lpstr>
      <vt:lpstr>Calibri</vt:lpstr>
      <vt:lpstr>Wingdings</vt:lpstr>
      <vt:lpstr>Office ​​テーマ</vt:lpstr>
      <vt:lpstr>令和08年度（2026年度） 障害支援区分認定調査員（基礎）研修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障害者の手帳制度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日常生活や社会生活が 困難になっている状況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障害支援区分認定調査の課題 【令和2年度全国調査でわかったこと】　市町村担当者の回答</vt:lpstr>
      <vt:lpstr>３　障害支援区分認定の現状と課題　　（まとめ）</vt:lpstr>
      <vt:lpstr>行動障害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平成31年度、令和元年度（2019年度） 障害支援区分認定調査員（基礎）研修</dc:title>
  <dc:creator>imayoshi</dc:creator>
  <cp:lastModifiedBy>光弘 今吉</cp:lastModifiedBy>
  <cp:revision>41</cp:revision>
  <cp:lastPrinted>2021-05-16T23:58:35Z</cp:lastPrinted>
  <dcterms:modified xsi:type="dcterms:W3CDTF">2026-05-24T00:41:04Z</dcterms:modified>
</cp:coreProperties>
</file>