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96"/>
  </p:notesMasterIdLst>
  <p:handoutMasterIdLst>
    <p:handoutMasterId r:id="rId97"/>
  </p:handoutMasterIdLst>
  <p:sldIdLst>
    <p:sldId id="547" r:id="rId2"/>
    <p:sldId id="548" r:id="rId3"/>
    <p:sldId id="424" r:id="rId4"/>
    <p:sldId id="481" r:id="rId5"/>
    <p:sldId id="482" r:id="rId6"/>
    <p:sldId id="483" r:id="rId7"/>
    <p:sldId id="484" r:id="rId8"/>
    <p:sldId id="485" r:id="rId9"/>
    <p:sldId id="486" r:id="rId10"/>
    <p:sldId id="536" r:id="rId11"/>
    <p:sldId id="487" r:id="rId12"/>
    <p:sldId id="490" r:id="rId13"/>
    <p:sldId id="492" r:id="rId14"/>
    <p:sldId id="495" r:id="rId15"/>
    <p:sldId id="493" r:id="rId16"/>
    <p:sldId id="494" r:id="rId17"/>
    <p:sldId id="537" r:id="rId18"/>
    <p:sldId id="538" r:id="rId19"/>
    <p:sldId id="549" r:id="rId20"/>
    <p:sldId id="425" r:id="rId21"/>
    <p:sldId id="466" r:id="rId22"/>
    <p:sldId id="496" r:id="rId23"/>
    <p:sldId id="499" r:id="rId24"/>
    <p:sldId id="500" r:id="rId25"/>
    <p:sldId id="501" r:id="rId26"/>
    <p:sldId id="550" r:id="rId27"/>
    <p:sldId id="502" r:id="rId28"/>
    <p:sldId id="503" r:id="rId29"/>
    <p:sldId id="504" r:id="rId30"/>
    <p:sldId id="505" r:id="rId31"/>
    <p:sldId id="506" r:id="rId32"/>
    <p:sldId id="507" r:id="rId33"/>
    <p:sldId id="508" r:id="rId34"/>
    <p:sldId id="509" r:id="rId35"/>
    <p:sldId id="510" r:id="rId36"/>
    <p:sldId id="539" r:id="rId37"/>
    <p:sldId id="540" r:id="rId38"/>
    <p:sldId id="541" r:id="rId39"/>
    <p:sldId id="542" r:id="rId40"/>
    <p:sldId id="543" r:id="rId41"/>
    <p:sldId id="544" r:id="rId42"/>
    <p:sldId id="514" r:id="rId43"/>
    <p:sldId id="545" r:id="rId44"/>
    <p:sldId id="546" r:id="rId45"/>
    <p:sldId id="516" r:id="rId46"/>
    <p:sldId id="515" r:id="rId47"/>
    <p:sldId id="517" r:id="rId48"/>
    <p:sldId id="518" r:id="rId49"/>
    <p:sldId id="512" r:id="rId50"/>
    <p:sldId id="519" r:id="rId51"/>
    <p:sldId id="520" r:id="rId52"/>
    <p:sldId id="553" r:id="rId53"/>
    <p:sldId id="533" r:id="rId54"/>
    <p:sldId id="534" r:id="rId55"/>
    <p:sldId id="585" r:id="rId56"/>
    <p:sldId id="552" r:id="rId57"/>
    <p:sldId id="531" r:id="rId58"/>
    <p:sldId id="530" r:id="rId59"/>
    <p:sldId id="555" r:id="rId60"/>
    <p:sldId id="556" r:id="rId61"/>
    <p:sldId id="557" r:id="rId62"/>
    <p:sldId id="584" r:id="rId63"/>
    <p:sldId id="558" r:id="rId64"/>
    <p:sldId id="583" r:id="rId65"/>
    <p:sldId id="554" r:id="rId66"/>
    <p:sldId id="560" r:id="rId67"/>
    <p:sldId id="561" r:id="rId68"/>
    <p:sldId id="562" r:id="rId69"/>
    <p:sldId id="563" r:id="rId70"/>
    <p:sldId id="564" r:id="rId71"/>
    <p:sldId id="586" r:id="rId72"/>
    <p:sldId id="565" r:id="rId73"/>
    <p:sldId id="566" r:id="rId74"/>
    <p:sldId id="567" r:id="rId75"/>
    <p:sldId id="568" r:id="rId76"/>
    <p:sldId id="569" r:id="rId77"/>
    <p:sldId id="570" r:id="rId78"/>
    <p:sldId id="571" r:id="rId79"/>
    <p:sldId id="572" r:id="rId80"/>
    <p:sldId id="573" r:id="rId81"/>
    <p:sldId id="574" r:id="rId82"/>
    <p:sldId id="575" r:id="rId83"/>
    <p:sldId id="576" r:id="rId84"/>
    <p:sldId id="577" r:id="rId85"/>
    <p:sldId id="578" r:id="rId86"/>
    <p:sldId id="579" r:id="rId87"/>
    <p:sldId id="580" r:id="rId88"/>
    <p:sldId id="581" r:id="rId89"/>
    <p:sldId id="582" r:id="rId90"/>
    <p:sldId id="588" r:id="rId91"/>
    <p:sldId id="590" r:id="rId92"/>
    <p:sldId id="592" r:id="rId93"/>
    <p:sldId id="594" r:id="rId94"/>
    <p:sldId id="596" r:id="rId95"/>
  </p:sldIdLst>
  <p:sldSz cx="9906000" cy="6858000" type="A4"/>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guide id="3" orient="horz" pos="709" userDrawn="1">
          <p15:clr>
            <a:srgbClr val="A4A3A4"/>
          </p15:clr>
        </p15:guide>
        <p15:guide id="4" pos="308" userDrawn="1">
          <p15:clr>
            <a:srgbClr val="A4A3A4"/>
          </p15:clr>
        </p15:guide>
        <p15:guide id="5" pos="5932" userDrawn="1">
          <p15:clr>
            <a:srgbClr val="A4A3A4"/>
          </p15:clr>
        </p15:guide>
        <p15:guide id="6" orient="horz" pos="1056" userDrawn="1">
          <p15:clr>
            <a:srgbClr val="A4A3A4"/>
          </p15:clr>
        </p15:guide>
        <p15:guide id="7" orient="horz" pos="3132" userDrawn="1">
          <p15:clr>
            <a:srgbClr val="A4A3A4"/>
          </p15:clr>
        </p15:guide>
        <p15:guide id="8" orient="horz" pos="894" userDrawn="1">
          <p15:clr>
            <a:srgbClr val="A4A3A4"/>
          </p15:clr>
        </p15:guide>
        <p15:guide id="9" orient="horz" pos="4247" userDrawn="1">
          <p15:clr>
            <a:srgbClr val="A4A3A4"/>
          </p15:clr>
        </p15:guide>
        <p15:guide id="10" orient="horz" pos="2682" userDrawn="1">
          <p15:clr>
            <a:srgbClr val="A4A3A4"/>
          </p15:clr>
        </p15:guide>
        <p15:guide id="11" pos="172" userDrawn="1">
          <p15:clr>
            <a:srgbClr val="A4A3A4"/>
          </p15:clr>
        </p15:guide>
        <p15:guide id="12" pos="613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厚生労働省ネットワークシステム" initials="m" lastIdx="1" clrIdx="0"/>
  <p:cmAuthor id="1" name="土屋 直子" initials="土屋"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99FF66"/>
    <a:srgbClr val="66FF66"/>
    <a:srgbClr val="92D050"/>
    <a:srgbClr val="FF6600"/>
    <a:srgbClr val="FFEFFF"/>
    <a:srgbClr val="FFE5E5"/>
    <a:srgbClr val="FFE1E1"/>
    <a:srgbClr val="FFCCCC"/>
    <a:srgbClr val="385D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24" autoAdjust="0"/>
    <p:restoredTop sz="93763" autoAdjust="0"/>
  </p:normalViewPr>
  <p:slideViewPr>
    <p:cSldViewPr snapToGrid="0">
      <p:cViewPr varScale="1">
        <p:scale>
          <a:sx n="104" d="100"/>
          <a:sy n="104" d="100"/>
        </p:scale>
        <p:origin x="1680" y="96"/>
      </p:cViewPr>
      <p:guideLst>
        <p:guide orient="horz" pos="2160"/>
        <p:guide pos="3120"/>
        <p:guide orient="horz" pos="709"/>
        <p:guide pos="308"/>
        <p:guide pos="5932"/>
        <p:guide orient="horz" pos="1056"/>
        <p:guide orient="horz" pos="3132"/>
        <p:guide orient="horz" pos="894"/>
        <p:guide orient="horz" pos="4247"/>
        <p:guide orient="horz" pos="2682"/>
        <p:guide pos="172"/>
        <p:guide pos="6136"/>
      </p:guideLst>
    </p:cSldViewPr>
  </p:slideViewPr>
  <p:outlineViewPr>
    <p:cViewPr>
      <p:scale>
        <a:sx n="33" d="100"/>
        <a:sy n="33" d="100"/>
      </p:scale>
      <p:origin x="30" y="0"/>
    </p:cViewPr>
  </p:outlineViewPr>
  <p:notesTextViewPr>
    <p:cViewPr>
      <p:scale>
        <a:sx n="1" d="1"/>
        <a:sy n="1" d="1"/>
      </p:scale>
      <p:origin x="0" y="0"/>
    </p:cViewPr>
  </p:notesTextViewPr>
  <p:sorterViewPr>
    <p:cViewPr>
      <p:scale>
        <a:sx n="100" d="100"/>
        <a:sy n="100" d="100"/>
      </p:scale>
      <p:origin x="0" y="-17292"/>
    </p:cViewPr>
  </p:sorterViewPr>
  <p:gridSpacing cx="45000" cy="450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2945448" cy="496253"/>
          </a:xfrm>
          <a:prstGeom prst="rect">
            <a:avLst/>
          </a:prstGeom>
        </p:spPr>
        <p:txBody>
          <a:bodyPr vert="horz" lIns="91298" tIns="45648" rIns="91298" bIns="45648"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0646" y="0"/>
            <a:ext cx="2945448" cy="496253"/>
          </a:xfrm>
          <a:prstGeom prst="rect">
            <a:avLst/>
          </a:prstGeom>
        </p:spPr>
        <p:txBody>
          <a:bodyPr vert="horz" lIns="91298" tIns="45648" rIns="91298" bIns="45648" rtlCol="0"/>
          <a:lstStyle>
            <a:lvl1pPr algn="r">
              <a:defRPr sz="1200"/>
            </a:lvl1pPr>
          </a:lstStyle>
          <a:p>
            <a:fld id="{4EA30719-575B-4B20-A1FA-3A21BF85071C}" type="datetimeFigureOut">
              <a:rPr kumimoji="1" lang="ja-JP" altLang="en-US" smtClean="0"/>
              <a:t>2026/6/10</a:t>
            </a:fld>
            <a:endParaRPr kumimoji="1" lang="ja-JP" altLang="en-US"/>
          </a:p>
        </p:txBody>
      </p:sp>
      <p:sp>
        <p:nvSpPr>
          <p:cNvPr id="4" name="フッター プレースホルダー 3"/>
          <p:cNvSpPr>
            <a:spLocks noGrp="1"/>
          </p:cNvSpPr>
          <p:nvPr>
            <p:ph type="ftr" sz="quarter" idx="2"/>
          </p:nvPr>
        </p:nvSpPr>
        <p:spPr>
          <a:xfrm>
            <a:off x="3" y="9428803"/>
            <a:ext cx="2945448" cy="496252"/>
          </a:xfrm>
          <a:prstGeom prst="rect">
            <a:avLst/>
          </a:prstGeom>
        </p:spPr>
        <p:txBody>
          <a:bodyPr vert="horz" lIns="91298" tIns="45648" rIns="91298" bIns="45648"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0646" y="9428803"/>
            <a:ext cx="2945448" cy="496252"/>
          </a:xfrm>
          <a:prstGeom prst="rect">
            <a:avLst/>
          </a:prstGeom>
        </p:spPr>
        <p:txBody>
          <a:bodyPr vert="horz" lIns="91298" tIns="45648" rIns="91298" bIns="45648" rtlCol="0" anchor="b"/>
          <a:lstStyle>
            <a:lvl1pPr algn="r">
              <a:defRPr sz="1200"/>
            </a:lvl1pPr>
          </a:lstStyle>
          <a:p>
            <a:fld id="{FE9979EC-CCB8-4714-A8BE-FDBE850F9D27}" type="slidenum">
              <a:rPr kumimoji="1" lang="ja-JP" altLang="en-US" smtClean="0"/>
              <a:t>‹#›</a:t>
            </a:fld>
            <a:endParaRPr kumimoji="1" lang="ja-JP" altLang="en-US"/>
          </a:p>
        </p:txBody>
      </p:sp>
    </p:spTree>
    <p:extLst>
      <p:ext uri="{BB962C8B-B14F-4D97-AF65-F5344CB8AC3E}">
        <p14:creationId xmlns:p14="http://schemas.microsoft.com/office/powerpoint/2010/main" val="23192289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2945448" cy="496253"/>
          </a:xfrm>
          <a:prstGeom prst="rect">
            <a:avLst/>
          </a:prstGeom>
        </p:spPr>
        <p:txBody>
          <a:bodyPr vert="horz" lIns="91298" tIns="45648" rIns="91298" bIns="4564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646" y="0"/>
            <a:ext cx="2945448" cy="496253"/>
          </a:xfrm>
          <a:prstGeom prst="rect">
            <a:avLst/>
          </a:prstGeom>
        </p:spPr>
        <p:txBody>
          <a:bodyPr vert="horz" lIns="91298" tIns="45648" rIns="91298" bIns="45648" rtlCol="0"/>
          <a:lstStyle>
            <a:lvl1pPr algn="r">
              <a:defRPr sz="1200"/>
            </a:lvl1pPr>
          </a:lstStyle>
          <a:p>
            <a:fld id="{45F56D6E-D2EE-4DD8-93E6-A2B0AB46D23F}" type="datetimeFigureOut">
              <a:rPr kumimoji="1" lang="ja-JP" altLang="en-US" smtClean="0"/>
              <a:t>2026/6/10</a:t>
            </a:fld>
            <a:endParaRPr kumimoji="1" lang="ja-JP" altLang="en-US"/>
          </a:p>
        </p:txBody>
      </p:sp>
      <p:sp>
        <p:nvSpPr>
          <p:cNvPr id="4" name="スライド イメージ プレースホルダー 3"/>
          <p:cNvSpPr>
            <a:spLocks noGrp="1" noRot="1" noChangeAspect="1"/>
          </p:cNvSpPr>
          <p:nvPr>
            <p:ph type="sldImg" idx="2"/>
          </p:nvPr>
        </p:nvSpPr>
        <p:spPr>
          <a:xfrm>
            <a:off x="711200" y="744538"/>
            <a:ext cx="5375275" cy="3721100"/>
          </a:xfrm>
          <a:prstGeom prst="rect">
            <a:avLst/>
          </a:prstGeom>
          <a:noFill/>
          <a:ln w="12700">
            <a:solidFill>
              <a:prstClr val="black"/>
            </a:solidFill>
          </a:ln>
        </p:spPr>
        <p:txBody>
          <a:bodyPr vert="horz" lIns="91298" tIns="45648" rIns="91298" bIns="45648" rtlCol="0" anchor="ctr"/>
          <a:lstStyle/>
          <a:p>
            <a:endParaRPr lang="ja-JP" altLang="en-US"/>
          </a:p>
        </p:txBody>
      </p:sp>
      <p:sp>
        <p:nvSpPr>
          <p:cNvPr id="5" name="ノート プレースホルダー 4"/>
          <p:cNvSpPr>
            <a:spLocks noGrp="1"/>
          </p:cNvSpPr>
          <p:nvPr>
            <p:ph type="body" sz="quarter" idx="3"/>
          </p:nvPr>
        </p:nvSpPr>
        <p:spPr>
          <a:xfrm>
            <a:off x="680086" y="4715194"/>
            <a:ext cx="5437506" cy="4466274"/>
          </a:xfrm>
          <a:prstGeom prst="rect">
            <a:avLst/>
          </a:prstGeom>
        </p:spPr>
        <p:txBody>
          <a:bodyPr vert="horz" lIns="91298" tIns="45648" rIns="91298" bIns="4564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428803"/>
            <a:ext cx="2945448" cy="496252"/>
          </a:xfrm>
          <a:prstGeom prst="rect">
            <a:avLst/>
          </a:prstGeom>
        </p:spPr>
        <p:txBody>
          <a:bodyPr vert="horz" lIns="91298" tIns="45648" rIns="91298" bIns="4564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646" y="9428803"/>
            <a:ext cx="2945448" cy="496252"/>
          </a:xfrm>
          <a:prstGeom prst="rect">
            <a:avLst/>
          </a:prstGeom>
        </p:spPr>
        <p:txBody>
          <a:bodyPr vert="horz" lIns="91298" tIns="45648" rIns="91298" bIns="45648" rtlCol="0" anchor="b"/>
          <a:lstStyle>
            <a:lvl1pPr algn="r">
              <a:defRPr sz="1200"/>
            </a:lvl1pPr>
          </a:lstStyle>
          <a:p>
            <a:fld id="{C7DF42D7-5E9A-4E62-93DC-52871AFE572C}" type="slidenum">
              <a:rPr kumimoji="1" lang="ja-JP" altLang="en-US" smtClean="0"/>
              <a:t>‹#›</a:t>
            </a:fld>
            <a:endParaRPr kumimoji="1" lang="ja-JP" altLang="en-US"/>
          </a:p>
        </p:txBody>
      </p:sp>
    </p:spTree>
    <p:extLst>
      <p:ext uri="{BB962C8B-B14F-4D97-AF65-F5344CB8AC3E}">
        <p14:creationId xmlns:p14="http://schemas.microsoft.com/office/powerpoint/2010/main" val="294392976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スライド イメージ プレースホルダー 1"/>
          <p:cNvSpPr>
            <a:spLocks noGrp="1" noRot="1" noChangeAspect="1" noTextEdit="1"/>
          </p:cNvSpPr>
          <p:nvPr>
            <p:ph type="sldImg"/>
          </p:nvPr>
        </p:nvSpPr>
        <p:spPr bwMode="auto">
          <a:xfrm>
            <a:off x="711200" y="744538"/>
            <a:ext cx="5375275" cy="3721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7412"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kumimoji="1" sz="1000">
                <a:solidFill>
                  <a:schemeClr val="tx1"/>
                </a:solidFill>
                <a:latin typeface="ＭＳ Ｐ明朝" pitchFamily="18" charset="-128"/>
                <a:ea typeface="ＭＳ Ｐ明朝" pitchFamily="18" charset="-128"/>
              </a:defRPr>
            </a:lvl1pPr>
            <a:lvl2pPr marL="742875" indent="-285720" eaLnBrk="0" hangingPunct="0">
              <a:spcBef>
                <a:spcPct val="20000"/>
              </a:spcBef>
              <a:defRPr kumimoji="1" sz="1000">
                <a:solidFill>
                  <a:schemeClr val="tx1"/>
                </a:solidFill>
                <a:latin typeface="ＭＳ Ｐ明朝" pitchFamily="18" charset="-128"/>
                <a:ea typeface="ＭＳ Ｐ明朝" pitchFamily="18" charset="-128"/>
              </a:defRPr>
            </a:lvl2pPr>
            <a:lvl3pPr marL="1142884" indent="-228577" eaLnBrk="0" hangingPunct="0">
              <a:spcBef>
                <a:spcPct val="20000"/>
              </a:spcBef>
              <a:defRPr kumimoji="1" sz="1000">
                <a:solidFill>
                  <a:schemeClr val="tx1"/>
                </a:solidFill>
                <a:latin typeface="ＭＳ Ｐ明朝" pitchFamily="18" charset="-128"/>
                <a:ea typeface="ＭＳ Ｐ明朝" pitchFamily="18" charset="-128"/>
              </a:defRPr>
            </a:lvl3pPr>
            <a:lvl4pPr marL="1600037" indent="-228577" eaLnBrk="0" hangingPunct="0">
              <a:spcBef>
                <a:spcPct val="20000"/>
              </a:spcBef>
              <a:defRPr kumimoji="1" sz="1000">
                <a:solidFill>
                  <a:schemeClr val="tx1"/>
                </a:solidFill>
                <a:latin typeface="ＭＳ Ｐ明朝" pitchFamily="18" charset="-128"/>
                <a:ea typeface="ＭＳ Ｐ明朝" pitchFamily="18" charset="-128"/>
              </a:defRPr>
            </a:lvl4pPr>
            <a:lvl5pPr marL="2057191" indent="-228577" eaLnBrk="0" hangingPunct="0">
              <a:spcBef>
                <a:spcPct val="20000"/>
              </a:spcBef>
              <a:defRPr kumimoji="1" sz="1000">
                <a:solidFill>
                  <a:schemeClr val="tx1"/>
                </a:solidFill>
                <a:latin typeface="ＭＳ Ｐ明朝" pitchFamily="18" charset="-128"/>
                <a:ea typeface="ＭＳ Ｐ明朝" pitchFamily="18" charset="-128"/>
              </a:defRPr>
            </a:lvl5pPr>
            <a:lvl6pPr marL="2514344" indent="-228577" eaLnBrk="0" fontAlgn="base" hangingPunct="0">
              <a:spcBef>
                <a:spcPct val="20000"/>
              </a:spcBef>
              <a:spcAft>
                <a:spcPct val="0"/>
              </a:spcAft>
              <a:defRPr kumimoji="1" sz="1000">
                <a:solidFill>
                  <a:schemeClr val="tx1"/>
                </a:solidFill>
                <a:latin typeface="ＭＳ Ｐ明朝" pitchFamily="18" charset="-128"/>
                <a:ea typeface="ＭＳ Ｐ明朝" pitchFamily="18" charset="-128"/>
              </a:defRPr>
            </a:lvl6pPr>
            <a:lvl7pPr marL="2971497" indent="-228577" eaLnBrk="0" fontAlgn="base" hangingPunct="0">
              <a:spcBef>
                <a:spcPct val="20000"/>
              </a:spcBef>
              <a:spcAft>
                <a:spcPct val="0"/>
              </a:spcAft>
              <a:defRPr kumimoji="1" sz="1000">
                <a:solidFill>
                  <a:schemeClr val="tx1"/>
                </a:solidFill>
                <a:latin typeface="ＭＳ Ｐ明朝" pitchFamily="18" charset="-128"/>
                <a:ea typeface="ＭＳ Ｐ明朝" pitchFamily="18" charset="-128"/>
              </a:defRPr>
            </a:lvl7pPr>
            <a:lvl8pPr marL="3428651" indent="-228577" eaLnBrk="0" fontAlgn="base" hangingPunct="0">
              <a:spcBef>
                <a:spcPct val="20000"/>
              </a:spcBef>
              <a:spcAft>
                <a:spcPct val="0"/>
              </a:spcAft>
              <a:defRPr kumimoji="1" sz="1000">
                <a:solidFill>
                  <a:schemeClr val="tx1"/>
                </a:solidFill>
                <a:latin typeface="ＭＳ Ｐ明朝" pitchFamily="18" charset="-128"/>
                <a:ea typeface="ＭＳ Ｐ明朝" pitchFamily="18" charset="-128"/>
              </a:defRPr>
            </a:lvl8pPr>
            <a:lvl9pPr marL="3885804" indent="-228577" eaLnBrk="0" fontAlgn="base" hangingPunct="0">
              <a:spcBef>
                <a:spcPct val="20000"/>
              </a:spcBef>
              <a:spcAft>
                <a:spcPct val="0"/>
              </a:spcAft>
              <a:defRPr kumimoji="1" sz="1000">
                <a:solidFill>
                  <a:schemeClr val="tx1"/>
                </a:solidFill>
                <a:latin typeface="ＭＳ Ｐ明朝" pitchFamily="18" charset="-128"/>
                <a:ea typeface="ＭＳ Ｐ明朝" pitchFamily="18" charset="-128"/>
              </a:defRPr>
            </a:lvl9pPr>
          </a:lstStyle>
          <a:p>
            <a:pPr eaLnBrk="1" hangingPunct="1">
              <a:spcBef>
                <a:spcPct val="0"/>
              </a:spcBef>
            </a:pPr>
            <a:fld id="{FB93DCD0-4308-4001-BD35-74C7EDCC5C7E}" type="slidenum">
              <a:rPr lang="ja-JP" altLang="en-US" sz="1100">
                <a:latin typeface="ＭＳ Ｐゴシック" pitchFamily="50" charset="-128"/>
                <a:ea typeface="ＭＳ Ｐゴシック" pitchFamily="50" charset="-128"/>
              </a:rPr>
              <a:pPr eaLnBrk="1" hangingPunct="1">
                <a:spcBef>
                  <a:spcPct val="0"/>
                </a:spcBef>
              </a:pPr>
              <a:t>1</a:t>
            </a:fld>
            <a:endParaRPr lang="en-US" altLang="ja-JP" sz="1100">
              <a:latin typeface="ＭＳ Ｐゴシック" pitchFamily="50" charset="-128"/>
              <a:ea typeface="ＭＳ Ｐゴシック" pitchFamily="50"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7DF42D7-5E9A-4E62-93DC-52871AFE572C}" type="slidenum">
              <a:rPr kumimoji="1" lang="ja-JP" altLang="en-US" smtClean="0"/>
              <a:t>54</a:t>
            </a:fld>
            <a:endParaRPr kumimoji="1" lang="ja-JP" altLang="en-US"/>
          </a:p>
        </p:txBody>
      </p:sp>
    </p:spTree>
    <p:extLst>
      <p:ext uri="{BB962C8B-B14F-4D97-AF65-F5344CB8AC3E}">
        <p14:creationId xmlns:p14="http://schemas.microsoft.com/office/powerpoint/2010/main" val="2672383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ー 1"/>
          <p:cNvSpPr>
            <a:spLocks noGrp="1" noRot="1" noChangeAspect="1" noTextEdit="1"/>
          </p:cNvSpPr>
          <p:nvPr>
            <p:ph type="sldImg"/>
          </p:nvPr>
        </p:nvSpPr>
        <p:spPr bwMode="auto">
          <a:xfrm>
            <a:off x="711200" y="744538"/>
            <a:ext cx="5375275" cy="3721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dirty="0"/>
          </a:p>
        </p:txBody>
      </p:sp>
      <p:sp>
        <p:nvSpPr>
          <p:cNvPr id="19460"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kumimoji="1" sz="1000">
                <a:solidFill>
                  <a:schemeClr val="tx1"/>
                </a:solidFill>
                <a:latin typeface="ＭＳ Ｐ明朝" pitchFamily="18" charset="-128"/>
                <a:ea typeface="ＭＳ Ｐ明朝" pitchFamily="18" charset="-128"/>
              </a:defRPr>
            </a:lvl1pPr>
            <a:lvl2pPr marL="742875" indent="-285720" eaLnBrk="0" hangingPunct="0">
              <a:spcBef>
                <a:spcPct val="20000"/>
              </a:spcBef>
              <a:defRPr kumimoji="1" sz="1000">
                <a:solidFill>
                  <a:schemeClr val="tx1"/>
                </a:solidFill>
                <a:latin typeface="ＭＳ Ｐ明朝" pitchFamily="18" charset="-128"/>
                <a:ea typeface="ＭＳ Ｐ明朝" pitchFamily="18" charset="-128"/>
              </a:defRPr>
            </a:lvl2pPr>
            <a:lvl3pPr marL="1142884" indent="-228577" eaLnBrk="0" hangingPunct="0">
              <a:spcBef>
                <a:spcPct val="20000"/>
              </a:spcBef>
              <a:defRPr kumimoji="1" sz="1000">
                <a:solidFill>
                  <a:schemeClr val="tx1"/>
                </a:solidFill>
                <a:latin typeface="ＭＳ Ｐ明朝" pitchFamily="18" charset="-128"/>
                <a:ea typeface="ＭＳ Ｐ明朝" pitchFamily="18" charset="-128"/>
              </a:defRPr>
            </a:lvl3pPr>
            <a:lvl4pPr marL="1600037" indent="-228577" eaLnBrk="0" hangingPunct="0">
              <a:spcBef>
                <a:spcPct val="20000"/>
              </a:spcBef>
              <a:defRPr kumimoji="1" sz="1000">
                <a:solidFill>
                  <a:schemeClr val="tx1"/>
                </a:solidFill>
                <a:latin typeface="ＭＳ Ｐ明朝" pitchFamily="18" charset="-128"/>
                <a:ea typeface="ＭＳ Ｐ明朝" pitchFamily="18" charset="-128"/>
              </a:defRPr>
            </a:lvl4pPr>
            <a:lvl5pPr marL="2057191" indent="-228577" eaLnBrk="0" hangingPunct="0">
              <a:spcBef>
                <a:spcPct val="20000"/>
              </a:spcBef>
              <a:defRPr kumimoji="1" sz="1000">
                <a:solidFill>
                  <a:schemeClr val="tx1"/>
                </a:solidFill>
                <a:latin typeface="ＭＳ Ｐ明朝" pitchFamily="18" charset="-128"/>
                <a:ea typeface="ＭＳ Ｐ明朝" pitchFamily="18" charset="-128"/>
              </a:defRPr>
            </a:lvl5pPr>
            <a:lvl6pPr marL="2514344" indent="-228577" eaLnBrk="0" fontAlgn="base" hangingPunct="0">
              <a:spcBef>
                <a:spcPct val="20000"/>
              </a:spcBef>
              <a:spcAft>
                <a:spcPct val="0"/>
              </a:spcAft>
              <a:defRPr kumimoji="1" sz="1000">
                <a:solidFill>
                  <a:schemeClr val="tx1"/>
                </a:solidFill>
                <a:latin typeface="ＭＳ Ｐ明朝" pitchFamily="18" charset="-128"/>
                <a:ea typeface="ＭＳ Ｐ明朝" pitchFamily="18" charset="-128"/>
              </a:defRPr>
            </a:lvl6pPr>
            <a:lvl7pPr marL="2971497" indent="-228577" eaLnBrk="0" fontAlgn="base" hangingPunct="0">
              <a:spcBef>
                <a:spcPct val="20000"/>
              </a:spcBef>
              <a:spcAft>
                <a:spcPct val="0"/>
              </a:spcAft>
              <a:defRPr kumimoji="1" sz="1000">
                <a:solidFill>
                  <a:schemeClr val="tx1"/>
                </a:solidFill>
                <a:latin typeface="ＭＳ Ｐ明朝" pitchFamily="18" charset="-128"/>
                <a:ea typeface="ＭＳ Ｐ明朝" pitchFamily="18" charset="-128"/>
              </a:defRPr>
            </a:lvl7pPr>
            <a:lvl8pPr marL="3428651" indent="-228577" eaLnBrk="0" fontAlgn="base" hangingPunct="0">
              <a:spcBef>
                <a:spcPct val="20000"/>
              </a:spcBef>
              <a:spcAft>
                <a:spcPct val="0"/>
              </a:spcAft>
              <a:defRPr kumimoji="1" sz="1000">
                <a:solidFill>
                  <a:schemeClr val="tx1"/>
                </a:solidFill>
                <a:latin typeface="ＭＳ Ｐ明朝" pitchFamily="18" charset="-128"/>
                <a:ea typeface="ＭＳ Ｐ明朝" pitchFamily="18" charset="-128"/>
              </a:defRPr>
            </a:lvl8pPr>
            <a:lvl9pPr marL="3885804" indent="-228577" eaLnBrk="0" fontAlgn="base" hangingPunct="0">
              <a:spcBef>
                <a:spcPct val="20000"/>
              </a:spcBef>
              <a:spcAft>
                <a:spcPct val="0"/>
              </a:spcAft>
              <a:defRPr kumimoji="1" sz="1000">
                <a:solidFill>
                  <a:schemeClr val="tx1"/>
                </a:solidFill>
                <a:latin typeface="ＭＳ Ｐ明朝" pitchFamily="18" charset="-128"/>
                <a:ea typeface="ＭＳ Ｐ明朝" pitchFamily="18" charset="-128"/>
              </a:defRPr>
            </a:lvl9pPr>
          </a:lstStyle>
          <a:p>
            <a:pPr eaLnBrk="1" hangingPunct="1">
              <a:spcBef>
                <a:spcPct val="0"/>
              </a:spcBef>
            </a:pPr>
            <a:fld id="{12562926-CD6A-4891-856A-BC3DBF4BCBEA}" type="slidenum">
              <a:rPr lang="ja-JP" altLang="en-US" sz="1100">
                <a:latin typeface="ＭＳ Ｐゴシック" pitchFamily="50" charset="-128"/>
                <a:ea typeface="ＭＳ Ｐゴシック" pitchFamily="50" charset="-128"/>
              </a:rPr>
              <a:pPr eaLnBrk="1" hangingPunct="1">
                <a:spcBef>
                  <a:spcPct val="0"/>
                </a:spcBef>
              </a:pPr>
              <a:t>63</a:t>
            </a:fld>
            <a:endParaRPr lang="ja-JP" altLang="en-US" sz="1100">
              <a:latin typeface="ＭＳ Ｐゴシック" pitchFamily="50" charset="-128"/>
              <a:ea typeface="ＭＳ Ｐゴシック" pitchFamily="50"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ー 1"/>
          <p:cNvSpPr>
            <a:spLocks noGrp="1" noRot="1" noChangeAspect="1" noTextEdit="1"/>
          </p:cNvSpPr>
          <p:nvPr>
            <p:ph type="sldImg"/>
          </p:nvPr>
        </p:nvSpPr>
        <p:spPr bwMode="auto">
          <a:xfrm>
            <a:off x="711200" y="744538"/>
            <a:ext cx="5375275" cy="3721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dirty="0"/>
          </a:p>
        </p:txBody>
      </p:sp>
      <p:sp>
        <p:nvSpPr>
          <p:cNvPr id="19460"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kumimoji="1" sz="1000">
                <a:solidFill>
                  <a:schemeClr val="tx1"/>
                </a:solidFill>
                <a:latin typeface="ＭＳ Ｐ明朝" pitchFamily="18" charset="-128"/>
                <a:ea typeface="ＭＳ Ｐ明朝" pitchFamily="18" charset="-128"/>
              </a:defRPr>
            </a:lvl1pPr>
            <a:lvl2pPr marL="742875" indent="-285720" eaLnBrk="0" hangingPunct="0">
              <a:spcBef>
                <a:spcPct val="20000"/>
              </a:spcBef>
              <a:defRPr kumimoji="1" sz="1000">
                <a:solidFill>
                  <a:schemeClr val="tx1"/>
                </a:solidFill>
                <a:latin typeface="ＭＳ Ｐ明朝" pitchFamily="18" charset="-128"/>
                <a:ea typeface="ＭＳ Ｐ明朝" pitchFamily="18" charset="-128"/>
              </a:defRPr>
            </a:lvl2pPr>
            <a:lvl3pPr marL="1142884" indent="-228577" eaLnBrk="0" hangingPunct="0">
              <a:spcBef>
                <a:spcPct val="20000"/>
              </a:spcBef>
              <a:defRPr kumimoji="1" sz="1000">
                <a:solidFill>
                  <a:schemeClr val="tx1"/>
                </a:solidFill>
                <a:latin typeface="ＭＳ Ｐ明朝" pitchFamily="18" charset="-128"/>
                <a:ea typeface="ＭＳ Ｐ明朝" pitchFamily="18" charset="-128"/>
              </a:defRPr>
            </a:lvl3pPr>
            <a:lvl4pPr marL="1600037" indent="-228577" eaLnBrk="0" hangingPunct="0">
              <a:spcBef>
                <a:spcPct val="20000"/>
              </a:spcBef>
              <a:defRPr kumimoji="1" sz="1000">
                <a:solidFill>
                  <a:schemeClr val="tx1"/>
                </a:solidFill>
                <a:latin typeface="ＭＳ Ｐ明朝" pitchFamily="18" charset="-128"/>
                <a:ea typeface="ＭＳ Ｐ明朝" pitchFamily="18" charset="-128"/>
              </a:defRPr>
            </a:lvl4pPr>
            <a:lvl5pPr marL="2057191" indent="-228577" eaLnBrk="0" hangingPunct="0">
              <a:spcBef>
                <a:spcPct val="20000"/>
              </a:spcBef>
              <a:defRPr kumimoji="1" sz="1000">
                <a:solidFill>
                  <a:schemeClr val="tx1"/>
                </a:solidFill>
                <a:latin typeface="ＭＳ Ｐ明朝" pitchFamily="18" charset="-128"/>
                <a:ea typeface="ＭＳ Ｐ明朝" pitchFamily="18" charset="-128"/>
              </a:defRPr>
            </a:lvl5pPr>
            <a:lvl6pPr marL="2514344" indent="-228577" eaLnBrk="0" fontAlgn="base" hangingPunct="0">
              <a:spcBef>
                <a:spcPct val="20000"/>
              </a:spcBef>
              <a:spcAft>
                <a:spcPct val="0"/>
              </a:spcAft>
              <a:defRPr kumimoji="1" sz="1000">
                <a:solidFill>
                  <a:schemeClr val="tx1"/>
                </a:solidFill>
                <a:latin typeface="ＭＳ Ｐ明朝" pitchFamily="18" charset="-128"/>
                <a:ea typeface="ＭＳ Ｐ明朝" pitchFamily="18" charset="-128"/>
              </a:defRPr>
            </a:lvl6pPr>
            <a:lvl7pPr marL="2971497" indent="-228577" eaLnBrk="0" fontAlgn="base" hangingPunct="0">
              <a:spcBef>
                <a:spcPct val="20000"/>
              </a:spcBef>
              <a:spcAft>
                <a:spcPct val="0"/>
              </a:spcAft>
              <a:defRPr kumimoji="1" sz="1000">
                <a:solidFill>
                  <a:schemeClr val="tx1"/>
                </a:solidFill>
                <a:latin typeface="ＭＳ Ｐ明朝" pitchFamily="18" charset="-128"/>
                <a:ea typeface="ＭＳ Ｐ明朝" pitchFamily="18" charset="-128"/>
              </a:defRPr>
            </a:lvl7pPr>
            <a:lvl8pPr marL="3428651" indent="-228577" eaLnBrk="0" fontAlgn="base" hangingPunct="0">
              <a:spcBef>
                <a:spcPct val="20000"/>
              </a:spcBef>
              <a:spcAft>
                <a:spcPct val="0"/>
              </a:spcAft>
              <a:defRPr kumimoji="1" sz="1000">
                <a:solidFill>
                  <a:schemeClr val="tx1"/>
                </a:solidFill>
                <a:latin typeface="ＭＳ Ｐ明朝" pitchFamily="18" charset="-128"/>
                <a:ea typeface="ＭＳ Ｐ明朝" pitchFamily="18" charset="-128"/>
              </a:defRPr>
            </a:lvl8pPr>
            <a:lvl9pPr marL="3885804" indent="-228577" eaLnBrk="0" fontAlgn="base" hangingPunct="0">
              <a:spcBef>
                <a:spcPct val="20000"/>
              </a:spcBef>
              <a:spcAft>
                <a:spcPct val="0"/>
              </a:spcAft>
              <a:defRPr kumimoji="1" sz="1000">
                <a:solidFill>
                  <a:schemeClr val="tx1"/>
                </a:solidFill>
                <a:latin typeface="ＭＳ Ｐ明朝" pitchFamily="18" charset="-128"/>
                <a:ea typeface="ＭＳ Ｐ明朝" pitchFamily="18" charset="-128"/>
              </a:defRPr>
            </a:lvl9pPr>
          </a:lstStyle>
          <a:p>
            <a:pPr eaLnBrk="1" hangingPunct="1">
              <a:spcBef>
                <a:spcPct val="0"/>
              </a:spcBef>
            </a:pPr>
            <a:fld id="{12562926-CD6A-4891-856A-BC3DBF4BCBEA}" type="slidenum">
              <a:rPr lang="ja-JP" altLang="en-US" sz="1100">
                <a:latin typeface="ＭＳ Ｐゴシック" pitchFamily="50" charset="-128"/>
                <a:ea typeface="ＭＳ Ｐゴシック" pitchFamily="50" charset="-128"/>
              </a:rPr>
              <a:pPr eaLnBrk="1" hangingPunct="1">
                <a:spcBef>
                  <a:spcPct val="0"/>
                </a:spcBef>
              </a:pPr>
              <a:t>64</a:t>
            </a:fld>
            <a:endParaRPr lang="ja-JP" altLang="en-US" sz="1100">
              <a:latin typeface="ＭＳ Ｐゴシック" pitchFamily="50" charset="-128"/>
              <a:ea typeface="ＭＳ Ｐゴシック" pitchFamily="50" charset="-128"/>
            </a:endParaRPr>
          </a:p>
        </p:txBody>
      </p:sp>
    </p:spTree>
    <p:extLst>
      <p:ext uri="{BB962C8B-B14F-4D97-AF65-F5344CB8AC3E}">
        <p14:creationId xmlns:p14="http://schemas.microsoft.com/office/powerpoint/2010/main" val="3938528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294092-CE8B-441A-908D-898670B1C693}" type="slidenum">
              <a:rPr kumimoji="1" lang="ja-JP" altLang="en-US" smtClean="0"/>
              <a:t>83</a:t>
            </a:fld>
            <a:endParaRPr kumimoji="1" lang="ja-JP" altLang="en-US"/>
          </a:p>
        </p:txBody>
      </p:sp>
    </p:spTree>
    <p:extLst>
      <p:ext uri="{BB962C8B-B14F-4D97-AF65-F5344CB8AC3E}">
        <p14:creationId xmlns:p14="http://schemas.microsoft.com/office/powerpoint/2010/main" val="36049536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294092-CE8B-441A-908D-898670B1C693}" type="slidenum">
              <a:rPr kumimoji="1" lang="ja-JP" altLang="en-US" smtClean="0"/>
              <a:t>86</a:t>
            </a:fld>
            <a:endParaRPr kumimoji="1" lang="ja-JP" altLang="en-US"/>
          </a:p>
        </p:txBody>
      </p:sp>
    </p:spTree>
    <p:extLst>
      <p:ext uri="{BB962C8B-B14F-4D97-AF65-F5344CB8AC3E}">
        <p14:creationId xmlns:p14="http://schemas.microsoft.com/office/powerpoint/2010/main" val="3148511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294092-CE8B-441A-908D-898670B1C693}" type="slidenum">
              <a:rPr kumimoji="1" lang="ja-JP" altLang="en-US" smtClean="0"/>
              <a:t>3</a:t>
            </a:fld>
            <a:endParaRPr kumimoji="1" lang="ja-JP" altLang="en-US"/>
          </a:p>
        </p:txBody>
      </p:sp>
    </p:spTree>
    <p:extLst>
      <p:ext uri="{BB962C8B-B14F-4D97-AF65-F5344CB8AC3E}">
        <p14:creationId xmlns:p14="http://schemas.microsoft.com/office/powerpoint/2010/main" val="2342471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7DF42D7-5E9A-4E62-93DC-52871AFE572C}" type="slidenum">
              <a:rPr kumimoji="1" lang="ja-JP" altLang="en-US" smtClean="0"/>
              <a:t>4</a:t>
            </a:fld>
            <a:endParaRPr kumimoji="1" lang="ja-JP" altLang="en-US"/>
          </a:p>
        </p:txBody>
      </p:sp>
    </p:spTree>
    <p:extLst>
      <p:ext uri="{BB962C8B-B14F-4D97-AF65-F5344CB8AC3E}">
        <p14:creationId xmlns:p14="http://schemas.microsoft.com/office/powerpoint/2010/main" val="1279777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7DF42D7-5E9A-4E62-93DC-52871AFE572C}" type="slidenum">
              <a:rPr kumimoji="1" lang="ja-JP" altLang="en-US" smtClean="0"/>
              <a:t>9</a:t>
            </a:fld>
            <a:endParaRPr kumimoji="1" lang="ja-JP" altLang="en-US"/>
          </a:p>
        </p:txBody>
      </p:sp>
    </p:spTree>
    <p:extLst>
      <p:ext uri="{BB962C8B-B14F-4D97-AF65-F5344CB8AC3E}">
        <p14:creationId xmlns:p14="http://schemas.microsoft.com/office/powerpoint/2010/main" val="2217790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294092-CE8B-441A-908D-898670B1C693}" type="slidenum">
              <a:rPr kumimoji="1" lang="ja-JP" altLang="en-US" smtClean="0"/>
              <a:t>20</a:t>
            </a:fld>
            <a:endParaRPr kumimoji="1" lang="ja-JP" altLang="en-US"/>
          </a:p>
        </p:txBody>
      </p:sp>
    </p:spTree>
    <p:extLst>
      <p:ext uri="{BB962C8B-B14F-4D97-AF65-F5344CB8AC3E}">
        <p14:creationId xmlns:p14="http://schemas.microsoft.com/office/powerpoint/2010/main" val="1697026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7DF42D7-5E9A-4E62-93DC-52871AFE572C}" type="slidenum">
              <a:rPr kumimoji="1" lang="ja-JP" altLang="en-US" smtClean="0"/>
              <a:t>21</a:t>
            </a:fld>
            <a:endParaRPr kumimoji="1" lang="ja-JP" altLang="en-US"/>
          </a:p>
        </p:txBody>
      </p:sp>
    </p:spTree>
    <p:extLst>
      <p:ext uri="{BB962C8B-B14F-4D97-AF65-F5344CB8AC3E}">
        <p14:creationId xmlns:p14="http://schemas.microsoft.com/office/powerpoint/2010/main" val="1379858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7DF42D7-5E9A-4E62-93DC-52871AFE572C}" type="slidenum">
              <a:rPr kumimoji="1" lang="ja-JP" altLang="en-US" smtClean="0"/>
              <a:t>27</a:t>
            </a:fld>
            <a:endParaRPr kumimoji="1" lang="ja-JP" altLang="en-US"/>
          </a:p>
        </p:txBody>
      </p:sp>
    </p:spTree>
    <p:extLst>
      <p:ext uri="{BB962C8B-B14F-4D97-AF65-F5344CB8AC3E}">
        <p14:creationId xmlns:p14="http://schemas.microsoft.com/office/powerpoint/2010/main" val="3555257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7DF42D7-5E9A-4E62-93DC-52871AFE572C}" type="slidenum">
              <a:rPr kumimoji="1" lang="ja-JP" altLang="en-US" smtClean="0"/>
              <a:t>45</a:t>
            </a:fld>
            <a:endParaRPr kumimoji="1" lang="ja-JP" altLang="en-US"/>
          </a:p>
        </p:txBody>
      </p:sp>
    </p:spTree>
    <p:extLst>
      <p:ext uri="{BB962C8B-B14F-4D97-AF65-F5344CB8AC3E}">
        <p14:creationId xmlns:p14="http://schemas.microsoft.com/office/powerpoint/2010/main" val="3855927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7DF42D7-5E9A-4E62-93DC-52871AFE572C}" type="slidenum">
              <a:rPr kumimoji="1" lang="ja-JP" altLang="en-US" smtClean="0"/>
              <a:t>46</a:t>
            </a:fld>
            <a:endParaRPr kumimoji="1" lang="ja-JP" altLang="en-US"/>
          </a:p>
        </p:txBody>
      </p:sp>
    </p:spTree>
    <p:extLst>
      <p:ext uri="{BB962C8B-B14F-4D97-AF65-F5344CB8AC3E}">
        <p14:creationId xmlns:p14="http://schemas.microsoft.com/office/powerpoint/2010/main" val="2958743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48E2AF77-E25C-4F49-A9F4-A98833C11ED1}" type="datetime1">
              <a:rPr kumimoji="1" lang="ja-JP" altLang="en-US" smtClean="0"/>
              <a:t>2026/6/10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40252E6-491F-4E7D-8E1E-2F1F88AFBB7C}" type="slidenum">
              <a:rPr kumimoji="1" lang="ja-JP" altLang="en-US" smtClean="0"/>
              <a:t>‹#›</a:t>
            </a:fld>
            <a:endParaRPr kumimoji="1" lang="ja-JP" altLang="en-US"/>
          </a:p>
        </p:txBody>
      </p:sp>
    </p:spTree>
    <p:extLst>
      <p:ext uri="{BB962C8B-B14F-4D97-AF65-F5344CB8AC3E}">
        <p14:creationId xmlns:p14="http://schemas.microsoft.com/office/powerpoint/2010/main" val="3058604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28BCCD7-870C-4DAC-A88A-E247809CD804}" type="datetime1">
              <a:rPr kumimoji="1" lang="ja-JP" altLang="en-US" smtClean="0"/>
              <a:t>2026/6/10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40252E6-491F-4E7D-8E1E-2F1F88AFBB7C}" type="slidenum">
              <a:rPr kumimoji="1" lang="ja-JP" altLang="en-US" smtClean="0"/>
              <a:t>‹#›</a:t>
            </a:fld>
            <a:endParaRPr kumimoji="1" lang="ja-JP" altLang="en-US"/>
          </a:p>
        </p:txBody>
      </p:sp>
    </p:spTree>
    <p:extLst>
      <p:ext uri="{BB962C8B-B14F-4D97-AF65-F5344CB8AC3E}">
        <p14:creationId xmlns:p14="http://schemas.microsoft.com/office/powerpoint/2010/main" val="250056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60EB505-CA10-4EFD-B1EA-7B8C72EA3149}" type="datetime1">
              <a:rPr kumimoji="1" lang="ja-JP" altLang="en-US" smtClean="0"/>
              <a:t>2026/6/10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40252E6-491F-4E7D-8E1E-2F1F88AFBB7C}" type="slidenum">
              <a:rPr kumimoji="1" lang="ja-JP" altLang="en-US" smtClean="0"/>
              <a:t>‹#›</a:t>
            </a:fld>
            <a:endParaRPr kumimoji="1" lang="ja-JP" altLang="en-US"/>
          </a:p>
        </p:txBody>
      </p:sp>
    </p:spTree>
    <p:extLst>
      <p:ext uri="{BB962C8B-B14F-4D97-AF65-F5344CB8AC3E}">
        <p14:creationId xmlns:p14="http://schemas.microsoft.com/office/powerpoint/2010/main" val="975341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217" y="6647"/>
            <a:ext cx="9907200" cy="468000"/>
          </a:xfrm>
          <a:solidFill>
            <a:schemeClr val="tx2">
              <a:lumMod val="60000"/>
              <a:lumOff val="40000"/>
            </a:schemeClr>
          </a:solidFill>
          <a:ln w="25400">
            <a:solidFill>
              <a:schemeClr val="tx2">
                <a:lumMod val="60000"/>
                <a:lumOff val="40000"/>
              </a:schemeClr>
            </a:solidFill>
          </a:ln>
        </p:spPr>
        <p:txBody>
          <a:bodyPr>
            <a:noAutofit/>
          </a:bodyPr>
          <a:lstStyle>
            <a:lvl1pPr>
              <a:defRPr sz="2800">
                <a:solidFill>
                  <a:schemeClr val="bg1"/>
                </a:solidFill>
              </a:defRPr>
            </a:lvl1p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sz="1800"/>
            </a:lvl1pPr>
          </a:lstStyle>
          <a:p>
            <a:fld id="{040252E6-491F-4E7D-8E1E-2F1F88AFBB7C}" type="slidenum">
              <a:rPr lang="ja-JP" altLang="en-US" smtClean="0"/>
              <a:pPr/>
              <a:t>‹#›</a:t>
            </a:fld>
            <a:endParaRPr lang="ja-JP" altLang="en-US" dirty="0"/>
          </a:p>
        </p:txBody>
      </p:sp>
    </p:spTree>
    <p:extLst>
      <p:ext uri="{BB962C8B-B14F-4D97-AF65-F5344CB8AC3E}">
        <p14:creationId xmlns:p14="http://schemas.microsoft.com/office/powerpoint/2010/main" val="2057983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A4606A4A-9916-4A41-8AA9-A6D8C623A830}" type="datetime1">
              <a:rPr kumimoji="1" lang="ja-JP" altLang="en-US" smtClean="0"/>
              <a:t>2026/6/10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40252E6-491F-4E7D-8E1E-2F1F88AFBB7C}" type="slidenum">
              <a:rPr kumimoji="1" lang="ja-JP" altLang="en-US" smtClean="0"/>
              <a:t>‹#›</a:t>
            </a:fld>
            <a:endParaRPr kumimoji="1" lang="ja-JP" altLang="en-US"/>
          </a:p>
        </p:txBody>
      </p:sp>
    </p:spTree>
    <p:extLst>
      <p:ext uri="{BB962C8B-B14F-4D97-AF65-F5344CB8AC3E}">
        <p14:creationId xmlns:p14="http://schemas.microsoft.com/office/powerpoint/2010/main" val="1749003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DE536B2C-ABE9-40D4-B114-4722703F9151}" type="datetime1">
              <a:rPr kumimoji="1" lang="ja-JP" altLang="en-US" smtClean="0"/>
              <a:t>2026/6/10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40252E6-491F-4E7D-8E1E-2F1F88AFBB7C}" type="slidenum">
              <a:rPr kumimoji="1" lang="ja-JP" altLang="en-US" smtClean="0"/>
              <a:t>‹#›</a:t>
            </a:fld>
            <a:endParaRPr kumimoji="1" lang="ja-JP" altLang="en-US"/>
          </a:p>
        </p:txBody>
      </p:sp>
    </p:spTree>
    <p:extLst>
      <p:ext uri="{BB962C8B-B14F-4D97-AF65-F5344CB8AC3E}">
        <p14:creationId xmlns:p14="http://schemas.microsoft.com/office/powerpoint/2010/main" val="60218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785858EE-3DBD-4B4C-9A36-723AB9C38734}" type="datetime1">
              <a:rPr kumimoji="1" lang="ja-JP" altLang="en-US" smtClean="0"/>
              <a:t>2026/6/10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040252E6-491F-4E7D-8E1E-2F1F88AFBB7C}" type="slidenum">
              <a:rPr kumimoji="1" lang="ja-JP" altLang="en-US" smtClean="0"/>
              <a:t>‹#›</a:t>
            </a:fld>
            <a:endParaRPr kumimoji="1" lang="ja-JP" altLang="en-US"/>
          </a:p>
        </p:txBody>
      </p:sp>
    </p:spTree>
    <p:extLst>
      <p:ext uri="{BB962C8B-B14F-4D97-AF65-F5344CB8AC3E}">
        <p14:creationId xmlns:p14="http://schemas.microsoft.com/office/powerpoint/2010/main" val="496472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EBE17653-E5B2-4592-9286-83B31401AD74}" type="datetime1">
              <a:rPr kumimoji="1" lang="ja-JP" altLang="en-US" smtClean="0"/>
              <a:t>2026/6/10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lvl1pPr>
              <a:defRPr sz="1800"/>
            </a:lvl1pPr>
          </a:lstStyle>
          <a:p>
            <a:fld id="{040252E6-491F-4E7D-8E1E-2F1F88AFBB7C}" type="slidenum">
              <a:rPr lang="ja-JP" altLang="en-US" smtClean="0"/>
              <a:pPr/>
              <a:t>‹#›</a:t>
            </a:fld>
            <a:endParaRPr lang="ja-JP" altLang="en-US" dirty="0"/>
          </a:p>
        </p:txBody>
      </p:sp>
    </p:spTree>
    <p:extLst>
      <p:ext uri="{BB962C8B-B14F-4D97-AF65-F5344CB8AC3E}">
        <p14:creationId xmlns:p14="http://schemas.microsoft.com/office/powerpoint/2010/main" val="4140591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8E466EF-854C-435A-BA5A-3613044BE18B}" type="datetime1">
              <a:rPr kumimoji="1" lang="ja-JP" altLang="en-US" smtClean="0"/>
              <a:t>2026/6/10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lvl1pPr>
              <a:defRPr sz="1800"/>
            </a:lvl1pPr>
          </a:lstStyle>
          <a:p>
            <a:fld id="{040252E6-491F-4E7D-8E1E-2F1F88AFBB7C}" type="slidenum">
              <a:rPr lang="ja-JP" altLang="en-US" smtClean="0"/>
              <a:pPr/>
              <a:t>‹#›</a:t>
            </a:fld>
            <a:endParaRPr lang="ja-JP" altLang="en-US" dirty="0"/>
          </a:p>
        </p:txBody>
      </p:sp>
    </p:spTree>
    <p:extLst>
      <p:ext uri="{BB962C8B-B14F-4D97-AF65-F5344CB8AC3E}">
        <p14:creationId xmlns:p14="http://schemas.microsoft.com/office/powerpoint/2010/main" val="946747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52641E4-F4AA-408C-A7E6-48B651FA1E8E}" type="datetime1">
              <a:rPr kumimoji="1" lang="ja-JP" altLang="en-US" smtClean="0"/>
              <a:t>2026/6/10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40252E6-491F-4E7D-8E1E-2F1F88AFBB7C}" type="slidenum">
              <a:rPr kumimoji="1" lang="ja-JP" altLang="en-US" smtClean="0"/>
              <a:t>‹#›</a:t>
            </a:fld>
            <a:endParaRPr kumimoji="1" lang="ja-JP" altLang="en-US"/>
          </a:p>
        </p:txBody>
      </p:sp>
    </p:spTree>
    <p:extLst>
      <p:ext uri="{BB962C8B-B14F-4D97-AF65-F5344CB8AC3E}">
        <p14:creationId xmlns:p14="http://schemas.microsoft.com/office/powerpoint/2010/main" val="1679622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47A2665-1A5F-4E77-A18F-17AC4E2B6A74}" type="datetime1">
              <a:rPr kumimoji="1" lang="ja-JP" altLang="en-US" smtClean="0"/>
              <a:t>2026/6/10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40252E6-491F-4E7D-8E1E-2F1F88AFBB7C}" type="slidenum">
              <a:rPr kumimoji="1" lang="ja-JP" altLang="en-US" smtClean="0"/>
              <a:t>‹#›</a:t>
            </a:fld>
            <a:endParaRPr kumimoji="1" lang="ja-JP" altLang="en-US"/>
          </a:p>
        </p:txBody>
      </p:sp>
    </p:spTree>
    <p:extLst>
      <p:ext uri="{BB962C8B-B14F-4D97-AF65-F5344CB8AC3E}">
        <p14:creationId xmlns:p14="http://schemas.microsoft.com/office/powerpoint/2010/main" val="328944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84522F-189A-4B42-8BF2-035FB0B3275F}" type="datetime1">
              <a:rPr kumimoji="1" lang="ja-JP" altLang="en-US" smtClean="0"/>
              <a:t>2026/6/10</a:t>
            </a:fld>
            <a:endParaRPr kumimoji="1" lang="ja-JP" altLang="en-US"/>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0252E6-491F-4E7D-8E1E-2F1F88AFBB7C}" type="slidenum">
              <a:rPr kumimoji="1" lang="ja-JP" altLang="en-US" smtClean="0"/>
              <a:t>‹#›</a:t>
            </a:fld>
            <a:endParaRPr kumimoji="1" lang="ja-JP" altLang="en-US"/>
          </a:p>
        </p:txBody>
      </p:sp>
    </p:spTree>
    <p:extLst>
      <p:ext uri="{BB962C8B-B14F-4D97-AF65-F5344CB8AC3E}">
        <p14:creationId xmlns:p14="http://schemas.microsoft.com/office/powerpoint/2010/main" val="32199184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194337" y="346535"/>
            <a:ext cx="9439936" cy="4005128"/>
          </a:xfrm>
          <a:prstGeom prst="rect">
            <a:avLst/>
          </a:prstGeom>
          <a:noFill/>
          <a:ln>
            <a:noFill/>
          </a:ln>
        </p:spPr>
        <p:txBody>
          <a:bodyPr anchor="ctr">
            <a:normAutofit/>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a:defRPr/>
            </a:pPr>
            <a:r>
              <a:rPr lang="ja-JP" altLang="en-US" sz="3200" dirty="0"/>
              <a:t>令和８</a:t>
            </a:r>
            <a:r>
              <a:rPr lang="ja-JP" altLang="ja-JP" sz="3200" dirty="0"/>
              <a:t>年度</a:t>
            </a:r>
            <a:r>
              <a:rPr lang="ja-JP" altLang="en-US" sz="3200" dirty="0"/>
              <a:t>（２０２６年度）</a:t>
            </a:r>
            <a:br>
              <a:rPr lang="en-US" altLang="ja-JP" sz="3200" dirty="0"/>
            </a:br>
            <a:r>
              <a:rPr lang="ja-JP" altLang="en-US" sz="3200" dirty="0"/>
              <a:t>障害支援区分認定調査員（基礎）研修</a:t>
            </a:r>
            <a:endParaRPr lang="en-US" altLang="ja-JP" sz="3200" dirty="0"/>
          </a:p>
          <a:p>
            <a:pPr>
              <a:defRPr/>
            </a:pPr>
            <a:endParaRPr lang="en-US" altLang="ja-JP" sz="3200" dirty="0"/>
          </a:p>
          <a:p>
            <a:pPr>
              <a:defRPr/>
            </a:pPr>
            <a:endParaRPr lang="en-US" altLang="ja-JP" sz="3200" dirty="0"/>
          </a:p>
          <a:p>
            <a:pPr>
              <a:defRPr/>
            </a:pPr>
            <a:r>
              <a:rPr lang="ja-JP" altLang="en-US" b="1" dirty="0">
                <a:solidFill>
                  <a:schemeClr val="accent1"/>
                </a:solidFill>
              </a:rPr>
              <a:t>障害支援区分認定の概要</a:t>
            </a:r>
            <a:endParaRPr lang="ja-JP" altLang="en-US" sz="4000" dirty="0"/>
          </a:p>
        </p:txBody>
      </p:sp>
      <p:sp>
        <p:nvSpPr>
          <p:cNvPr id="14340" name="サブタイトル 2"/>
          <p:cNvSpPr txBox="1">
            <a:spLocks/>
          </p:cNvSpPr>
          <p:nvPr/>
        </p:nvSpPr>
        <p:spPr bwMode="auto">
          <a:xfrm>
            <a:off x="1052512" y="4652963"/>
            <a:ext cx="8069263"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a:buFont typeface="Arial" charset="0"/>
              <a:buNone/>
            </a:pPr>
            <a:r>
              <a:rPr lang="ja-JP" altLang="ja-JP" sz="2400" dirty="0"/>
              <a:t>熊本県健康福祉部子ども・</a:t>
            </a:r>
            <a:r>
              <a:rPr lang="ja-JP" altLang="ja-JP" sz="2400" dirty="0" err="1"/>
              <a:t>障がい</a:t>
            </a:r>
            <a:r>
              <a:rPr lang="ja-JP" altLang="ja-JP" sz="2400" dirty="0"/>
              <a:t>福祉局</a:t>
            </a:r>
          </a:p>
          <a:p>
            <a:pPr algn="ctr">
              <a:buFont typeface="Arial" charset="0"/>
              <a:buNone/>
            </a:pPr>
            <a:r>
              <a:rPr lang="ja-JP" altLang="ja-JP" sz="2400" dirty="0"/>
              <a:t>障がい者支援課</a:t>
            </a:r>
            <a:r>
              <a:rPr lang="ja-JP" altLang="en-US" sz="2400" dirty="0"/>
              <a:t>　　</a:t>
            </a:r>
          </a:p>
        </p:txBody>
      </p:sp>
      <p:sp>
        <p:nvSpPr>
          <p:cNvPr id="3" name="スライド番号プレースホルダー 2"/>
          <p:cNvSpPr>
            <a:spLocks noGrp="1"/>
          </p:cNvSpPr>
          <p:nvPr>
            <p:ph type="sldNum" sz="quarter" idx="12"/>
          </p:nvPr>
        </p:nvSpPr>
        <p:spPr/>
        <p:txBody>
          <a:bodyPr/>
          <a:lstStyle/>
          <a:p>
            <a:fld id="{040252E6-491F-4E7D-8E1E-2F1F88AFBB7C}" type="slidenum">
              <a:rPr lang="ja-JP" altLang="en-US" smtClean="0"/>
              <a:pPr/>
              <a:t>1</a:t>
            </a:fld>
            <a:endParaRPr lang="ja-JP" altLang="en-US" dirty="0"/>
          </a:p>
        </p:txBody>
      </p:sp>
    </p:spTree>
    <p:extLst>
      <p:ext uri="{BB962C8B-B14F-4D97-AF65-F5344CB8AC3E}">
        <p14:creationId xmlns:p14="http://schemas.microsoft.com/office/powerpoint/2010/main" val="223987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4622800" y="1396749"/>
            <a:ext cx="5058228" cy="1959428"/>
          </a:xfrm>
          <a:prstGeom prst="rect">
            <a:avLst/>
          </a:prstGeom>
          <a:solidFill>
            <a:srgbClr val="D9E6FF"/>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a:t>「障害者自立支援法」のポイント</a:t>
            </a:r>
          </a:p>
        </p:txBody>
      </p:sp>
      <p:sp>
        <p:nvSpPr>
          <p:cNvPr id="4" name="スライド番号プレースホルダー 3"/>
          <p:cNvSpPr>
            <a:spLocks noGrp="1"/>
          </p:cNvSpPr>
          <p:nvPr>
            <p:ph type="sldNum" sz="quarter" idx="12"/>
          </p:nvPr>
        </p:nvSpPr>
        <p:spPr/>
        <p:txBody>
          <a:bodyPr/>
          <a:lstStyle/>
          <a:p>
            <a:fld id="{040252E6-491F-4E7D-8E1E-2F1F88AFBB7C}" type="slidenum">
              <a:rPr lang="ja-JP" altLang="en-US" smtClean="0">
                <a:solidFill>
                  <a:prstClr val="black">
                    <a:tint val="75000"/>
                  </a:prstClr>
                </a:solidFill>
              </a:rPr>
              <a:pPr/>
              <a:t>10</a:t>
            </a:fld>
            <a:endParaRPr lang="ja-JP" altLang="en-US">
              <a:solidFill>
                <a:prstClr val="black">
                  <a:tint val="75000"/>
                </a:prstClr>
              </a:solidFill>
            </a:endParaRPr>
          </a:p>
        </p:txBody>
      </p:sp>
      <p:graphicFrame>
        <p:nvGraphicFramePr>
          <p:cNvPr id="8" name="表 7"/>
          <p:cNvGraphicFramePr>
            <a:graphicFrameLocks noGrp="1"/>
          </p:cNvGraphicFramePr>
          <p:nvPr>
            <p:extLst>
              <p:ext uri="{D42A27DB-BD31-4B8C-83A1-F6EECF244321}">
                <p14:modId xmlns:p14="http://schemas.microsoft.com/office/powerpoint/2010/main" val="2952251972"/>
              </p:ext>
            </p:extLst>
          </p:nvPr>
        </p:nvGraphicFramePr>
        <p:xfrm>
          <a:off x="251930" y="762308"/>
          <a:ext cx="9429097" cy="2826462"/>
        </p:xfrm>
        <a:graphic>
          <a:graphicData uri="http://schemas.openxmlformats.org/drawingml/2006/table">
            <a:tbl>
              <a:tblPr firstRow="1" bandRow="1">
                <a:tableStyleId>{5940675A-B579-460E-94D1-54222C63F5DA}</a:tableStyleId>
              </a:tblPr>
              <a:tblGrid>
                <a:gridCol w="3990265">
                  <a:extLst>
                    <a:ext uri="{9D8B030D-6E8A-4147-A177-3AD203B41FA5}">
                      <a16:colId xmlns:a16="http://schemas.microsoft.com/office/drawing/2014/main" val="20000"/>
                    </a:ext>
                  </a:extLst>
                </a:gridCol>
                <a:gridCol w="375555">
                  <a:extLst>
                    <a:ext uri="{9D8B030D-6E8A-4147-A177-3AD203B41FA5}">
                      <a16:colId xmlns:a16="http://schemas.microsoft.com/office/drawing/2014/main" val="20001"/>
                    </a:ext>
                  </a:extLst>
                </a:gridCol>
                <a:gridCol w="5063277">
                  <a:extLst>
                    <a:ext uri="{9D8B030D-6E8A-4147-A177-3AD203B41FA5}">
                      <a16:colId xmlns:a16="http://schemas.microsoft.com/office/drawing/2014/main" val="20002"/>
                    </a:ext>
                  </a:extLst>
                </a:gridCol>
              </a:tblGrid>
              <a:tr h="455795">
                <a:tc gridSpan="3">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2400" b="1" u="sng" dirty="0">
                          <a:solidFill>
                            <a:srgbClr val="385D8A"/>
                          </a:solidFill>
                          <a:effectLst/>
                        </a:rPr>
                        <a:t>●ポイント⑤：安定的な財源の確保</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kumimoji="1" lang="ja-JP" altLang="en-US" sz="2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marL="177800" indent="-177800">
                        <a:buFont typeface="Calibri" panose="020F0502020204030204" pitchFamily="34" charset="0"/>
                        <a:buChar char="○"/>
                      </a:pPr>
                      <a:endParaRPr kumimoji="1" lang="ja-JP" altLang="en-US" sz="28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369262">
                <a:tc>
                  <a:txBody>
                    <a:bodyPr/>
                    <a:lstStyle/>
                    <a:p>
                      <a:r>
                        <a:rPr kumimoji="1" lang="ja-JP" altLang="en-US" sz="2400" dirty="0"/>
                        <a:t>＜制定前＞</a:t>
                      </a:r>
                      <a:endParaRPr kumimoji="1" lang="en-US" altLang="ja-JP" sz="2400" dirty="0"/>
                    </a:p>
                    <a:p>
                      <a:pPr marL="119063" indent="-119063">
                        <a:buFont typeface="Arial" panose="020B0604020202020204" pitchFamily="34" charset="0"/>
                        <a:buChar char="•"/>
                      </a:pPr>
                      <a:r>
                        <a:rPr kumimoji="1" lang="ja-JP" altLang="en-US" sz="2400" dirty="0"/>
                        <a:t>新規利用者は急増する見込み</a:t>
                      </a:r>
                      <a:endParaRPr kumimoji="1" lang="en-US" altLang="ja-JP" sz="2400" dirty="0"/>
                    </a:p>
                    <a:p>
                      <a:pPr marL="119063" indent="-119063">
                        <a:buFont typeface="Arial" panose="020B0604020202020204" pitchFamily="34" charset="0"/>
                        <a:buChar char="•"/>
                      </a:pPr>
                      <a:r>
                        <a:rPr kumimoji="1" lang="ja-JP" altLang="en-US" sz="2400" dirty="0"/>
                        <a:t>不確実な国の費用負担の仕組み</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kumimoji="1" lang="ja-JP" altLang="en-US" sz="2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177800" indent="-177800">
                        <a:buFont typeface="Calibri" panose="020F0502020204030204" pitchFamily="34" charset="0"/>
                        <a:buChar char="○"/>
                      </a:pPr>
                      <a:r>
                        <a:rPr kumimoji="1" lang="ja-JP" altLang="en-US" sz="2400" dirty="0">
                          <a:solidFill>
                            <a:srgbClr val="FF0000"/>
                          </a:solidFill>
                        </a:rPr>
                        <a:t>国の費用負担の責任を強化</a:t>
                      </a:r>
                      <a:r>
                        <a:rPr kumimoji="1" lang="ja-JP" altLang="en-US" sz="2400" dirty="0">
                          <a:solidFill>
                            <a:schemeClr val="tx1"/>
                          </a:solidFill>
                        </a:rPr>
                        <a:t>（費用の１／２を負担）。</a:t>
                      </a:r>
                      <a:endParaRPr kumimoji="1" lang="en-US" altLang="ja-JP" sz="2400" dirty="0">
                        <a:solidFill>
                          <a:schemeClr val="tx1"/>
                        </a:solidFill>
                      </a:endParaRPr>
                    </a:p>
                    <a:p>
                      <a:pPr marL="177800" indent="-177800">
                        <a:buFont typeface="Calibri" panose="020F0502020204030204" pitchFamily="34" charset="0"/>
                        <a:buChar char="○"/>
                      </a:pPr>
                      <a:r>
                        <a:rPr kumimoji="1" lang="ja-JP" altLang="en-US" sz="2400" dirty="0">
                          <a:solidFill>
                            <a:schemeClr val="tx1"/>
                          </a:solidFill>
                        </a:rPr>
                        <a:t>利用者分応分の費用を負担し、</a:t>
                      </a:r>
                      <a:r>
                        <a:rPr kumimoji="1" lang="ja-JP" altLang="en-US" sz="2400" dirty="0">
                          <a:solidFill>
                            <a:srgbClr val="FF0000"/>
                          </a:solidFill>
                        </a:rPr>
                        <a:t>皆で支える仕組みに。</a:t>
                      </a:r>
                      <a:endParaRPr kumimoji="1" lang="ja-JP" altLang="en-US" sz="24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9" name="右矢印 8"/>
          <p:cNvSpPr/>
          <p:nvPr/>
        </p:nvSpPr>
        <p:spPr>
          <a:xfrm>
            <a:off x="4180114" y="1396749"/>
            <a:ext cx="442686" cy="1563553"/>
          </a:xfrm>
          <a:prstGeom prst="rightArrow">
            <a:avLst>
              <a:gd name="adj1" fmla="val 50000"/>
              <a:gd name="adj2" fmla="val 66129"/>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7253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130629" y="3222172"/>
            <a:ext cx="9652000" cy="3319164"/>
          </a:xfrm>
          <a:prstGeom prst="rect">
            <a:avLst/>
          </a:prstGeom>
          <a:solidFill>
            <a:srgbClr val="E9EDF4"/>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130629" y="1096734"/>
            <a:ext cx="9652000" cy="1554844"/>
          </a:xfrm>
          <a:prstGeom prst="rect">
            <a:avLst/>
          </a:prstGeom>
          <a:solidFill>
            <a:srgbClr val="E9EDF4"/>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a:t>障害者自立支援法から障害者総合支援法</a:t>
            </a:r>
            <a:r>
              <a:rPr kumimoji="1" lang="en-US" altLang="ja-JP" baseline="30000" dirty="0"/>
              <a:t>※</a:t>
            </a:r>
            <a:r>
              <a:rPr kumimoji="1" lang="ja-JP" altLang="en-US" dirty="0"/>
              <a:t>へ</a:t>
            </a:r>
            <a:r>
              <a:rPr kumimoji="1" lang="ja-JP" altLang="en-US" sz="2000" dirty="0"/>
              <a:t>（</a:t>
            </a:r>
            <a:r>
              <a:rPr lang="ja-JP" altLang="en-US" sz="2000" dirty="0"/>
              <a:t>平成</a:t>
            </a:r>
            <a:r>
              <a:rPr lang="en-US" altLang="ja-JP" sz="2000" dirty="0"/>
              <a:t>25</a:t>
            </a:r>
            <a:r>
              <a:rPr lang="ja-JP" altLang="en-US" sz="2000" dirty="0"/>
              <a:t>年</a:t>
            </a:r>
            <a:r>
              <a:rPr kumimoji="1" lang="en-US" altLang="ja-JP" sz="2000" dirty="0"/>
              <a:t>4</a:t>
            </a:r>
            <a:r>
              <a:rPr kumimoji="1" lang="ja-JP" altLang="en-US" sz="2000" dirty="0"/>
              <a:t>月</a:t>
            </a:r>
            <a:r>
              <a:rPr kumimoji="1" lang="en-US" altLang="ja-JP" sz="2000" dirty="0"/>
              <a:t>1</a:t>
            </a:r>
            <a:r>
              <a:rPr kumimoji="1" lang="ja-JP" altLang="en-US" sz="2000" dirty="0"/>
              <a:t>日施行）</a:t>
            </a:r>
            <a:endParaRPr kumimoji="1" lang="ja-JP" altLang="en-US" dirty="0"/>
          </a:p>
        </p:txBody>
      </p:sp>
      <p:sp>
        <p:nvSpPr>
          <p:cNvPr id="4" name="スライド番号プレースホルダー 3"/>
          <p:cNvSpPr>
            <a:spLocks noGrp="1"/>
          </p:cNvSpPr>
          <p:nvPr>
            <p:ph type="sldNum" sz="quarter" idx="12"/>
          </p:nvPr>
        </p:nvSpPr>
        <p:spPr>
          <a:xfrm>
            <a:off x="7471229" y="6485081"/>
            <a:ext cx="2311400" cy="365125"/>
          </a:xfrm>
        </p:spPr>
        <p:txBody>
          <a:bodyPr/>
          <a:lstStyle/>
          <a:p>
            <a:fld id="{040252E6-491F-4E7D-8E1E-2F1F88AFBB7C}" type="slidenum">
              <a:rPr kumimoji="1" lang="ja-JP" altLang="en-US" smtClean="0"/>
              <a:t>11</a:t>
            </a:fld>
            <a:endParaRPr kumimoji="1" lang="ja-JP" altLang="en-US"/>
          </a:p>
        </p:txBody>
      </p:sp>
      <p:sp>
        <p:nvSpPr>
          <p:cNvPr id="6" name="テキスト ボックス 5"/>
          <p:cNvSpPr txBox="1"/>
          <p:nvPr/>
        </p:nvSpPr>
        <p:spPr>
          <a:xfrm>
            <a:off x="2129064" y="559179"/>
            <a:ext cx="7922362" cy="338554"/>
          </a:xfrm>
          <a:prstGeom prst="rect">
            <a:avLst/>
          </a:prstGeom>
          <a:noFill/>
        </p:spPr>
        <p:txBody>
          <a:bodyPr wrap="none" rtlCol="0">
            <a:spAutoFit/>
          </a:bodyPr>
          <a:lstStyle/>
          <a:p>
            <a:r>
              <a:rPr kumimoji="1" lang="en-US" altLang="ja-JP" sz="1600" dirty="0"/>
              <a:t>※</a:t>
            </a:r>
            <a:r>
              <a:rPr kumimoji="1" lang="ja-JP" altLang="en-US" sz="1600" dirty="0"/>
              <a:t>障害者の日常生活及び社会生活を総合的に支援するための法律（障害者総合支援法）</a:t>
            </a:r>
          </a:p>
        </p:txBody>
      </p:sp>
      <p:sp>
        <p:nvSpPr>
          <p:cNvPr id="3" name="コンテンツ プレースホルダー 2"/>
          <p:cNvSpPr>
            <a:spLocks noGrp="1"/>
          </p:cNvSpPr>
          <p:nvPr>
            <p:ph idx="1"/>
          </p:nvPr>
        </p:nvSpPr>
        <p:spPr>
          <a:xfrm>
            <a:off x="130629" y="652448"/>
            <a:ext cx="9652000" cy="5444602"/>
          </a:xfrm>
        </p:spPr>
        <p:txBody>
          <a:bodyPr>
            <a:noAutofit/>
          </a:bodyPr>
          <a:lstStyle/>
          <a:p>
            <a:pPr marL="0" indent="0">
              <a:spcBef>
                <a:spcPts val="1200"/>
              </a:spcBef>
              <a:buNone/>
            </a:pPr>
            <a:r>
              <a:rPr kumimoji="1" lang="ja-JP" altLang="en-US" sz="2400" b="1" u="sng" dirty="0">
                <a:solidFill>
                  <a:srgbClr val="385D8A"/>
                </a:solidFill>
              </a:rPr>
              <a:t>目的の改正</a:t>
            </a:r>
            <a:endParaRPr kumimoji="1" lang="en-US" altLang="ja-JP" sz="2400" b="1" u="sng" dirty="0">
              <a:solidFill>
                <a:srgbClr val="385D8A"/>
              </a:solidFill>
            </a:endParaRPr>
          </a:p>
          <a:p>
            <a:pPr marL="209550" indent="-209550">
              <a:buFont typeface="Calibri" panose="020F0502020204030204" pitchFamily="34" charset="0"/>
              <a:buChar char="○"/>
            </a:pPr>
            <a:r>
              <a:rPr kumimoji="1" lang="ja-JP" altLang="en-US" sz="2300" dirty="0"/>
              <a:t>「自立」の代わりに、新たに、「基本的人権を享有する個人としての尊厳」を明記</a:t>
            </a:r>
            <a:endParaRPr kumimoji="1" lang="en-US" altLang="ja-JP" sz="2300" dirty="0"/>
          </a:p>
          <a:p>
            <a:pPr marL="209550" indent="-209550">
              <a:spcBef>
                <a:spcPts val="200"/>
              </a:spcBef>
              <a:buFont typeface="Calibri" panose="020F0502020204030204" pitchFamily="34" charset="0"/>
              <a:buChar char="○"/>
            </a:pPr>
            <a:r>
              <a:rPr kumimoji="1" lang="ja-JP" altLang="en-US" sz="2300" dirty="0"/>
              <a:t>障害福祉サービスに係る給付に加え、地域生活支援事業による支援を明記し、それらの支援を総合的に行うこととする</a:t>
            </a:r>
            <a:endParaRPr kumimoji="1" lang="en-US" altLang="ja-JP" sz="2300" dirty="0"/>
          </a:p>
          <a:p>
            <a:pPr marL="0" indent="0">
              <a:spcBef>
                <a:spcPts val="1800"/>
              </a:spcBef>
              <a:buNone/>
            </a:pPr>
            <a:r>
              <a:rPr lang="ja-JP" altLang="en-US" sz="2400" b="1" u="sng" dirty="0">
                <a:solidFill>
                  <a:srgbClr val="385D8A"/>
                </a:solidFill>
              </a:rPr>
              <a:t>基本理念の創設</a:t>
            </a:r>
            <a:endParaRPr lang="en-US" altLang="ja-JP" sz="2400" b="1" u="sng" dirty="0">
              <a:solidFill>
                <a:srgbClr val="385D8A"/>
              </a:solidFill>
            </a:endParaRPr>
          </a:p>
          <a:p>
            <a:pPr marL="330200" indent="-330200">
              <a:buFont typeface="+mj-ea"/>
              <a:buAutoNum type="circleNumDbPlain"/>
            </a:pPr>
            <a:r>
              <a:rPr kumimoji="1" lang="ja-JP" altLang="en-US" sz="2300" dirty="0"/>
              <a:t>全ての国民が、障害の有無にかかわらず、等しく基本的人権を享有するかけがえのない個人として尊重されるものであるとの理念</a:t>
            </a:r>
            <a:endParaRPr kumimoji="1" lang="en-US" altLang="ja-JP" sz="2300" dirty="0"/>
          </a:p>
          <a:p>
            <a:pPr marL="330200" indent="-330200">
              <a:spcBef>
                <a:spcPts val="200"/>
              </a:spcBef>
              <a:buFont typeface="+mj-ea"/>
              <a:buAutoNum type="circleNumDbPlain"/>
            </a:pPr>
            <a:r>
              <a:rPr lang="ja-JP" altLang="en-US" sz="2300" dirty="0"/>
              <a:t>全ての国民が、障害の有無によって分け隔てられることなく、相互に人格と個性を尊重し合いながら共生する社会を実現</a:t>
            </a:r>
            <a:endParaRPr lang="en-US" altLang="ja-JP" sz="2300" dirty="0"/>
          </a:p>
          <a:p>
            <a:pPr marL="330200" indent="-330200">
              <a:spcBef>
                <a:spcPts val="200"/>
              </a:spcBef>
              <a:buFont typeface="+mj-ea"/>
              <a:buAutoNum type="circleNumDbPlain"/>
            </a:pPr>
            <a:r>
              <a:rPr kumimoji="1" lang="ja-JP" altLang="en-US" sz="2300" dirty="0"/>
              <a:t>可能な限りその身近な場所において必要な（中略）支援を受けられること</a:t>
            </a:r>
            <a:endParaRPr kumimoji="1" lang="en-US" altLang="ja-JP" sz="2300" dirty="0"/>
          </a:p>
          <a:p>
            <a:pPr marL="330200" indent="-330200">
              <a:spcBef>
                <a:spcPts val="200"/>
              </a:spcBef>
              <a:buFont typeface="+mj-ea"/>
              <a:buAutoNum type="circleNumDbPlain"/>
            </a:pPr>
            <a:r>
              <a:rPr lang="ja-JP" altLang="en-US" sz="2300" dirty="0"/>
              <a:t>社会参加の機会の確保</a:t>
            </a:r>
            <a:endParaRPr lang="en-US" altLang="ja-JP" sz="2300" dirty="0"/>
          </a:p>
          <a:p>
            <a:pPr marL="330200" indent="-330200">
              <a:spcBef>
                <a:spcPts val="200"/>
              </a:spcBef>
              <a:buFont typeface="+mj-ea"/>
              <a:buAutoNum type="circleNumDbPlain"/>
            </a:pPr>
            <a:r>
              <a:rPr kumimoji="1" lang="ja-JP" altLang="en-US" sz="2300" dirty="0"/>
              <a:t>どこで誰と生活するかについての選択の機会が確保され、地域社会において</a:t>
            </a:r>
            <a:r>
              <a:rPr lang="ja-JP" altLang="en-US" sz="2300" dirty="0"/>
              <a:t>他の人々と共生することを妨げられないこと</a:t>
            </a:r>
            <a:endParaRPr lang="en-US" altLang="ja-JP" sz="2300" dirty="0"/>
          </a:p>
          <a:p>
            <a:pPr marL="330200" indent="-330200">
              <a:spcBef>
                <a:spcPts val="200"/>
              </a:spcBef>
              <a:buFont typeface="+mj-ea"/>
              <a:buAutoNum type="circleNumDbPlain"/>
            </a:pPr>
            <a:r>
              <a:rPr kumimoji="1" lang="ja-JP" altLang="en-US" sz="2300" dirty="0"/>
              <a:t>社会的障壁の除去</a:t>
            </a:r>
          </a:p>
        </p:txBody>
      </p:sp>
    </p:spTree>
    <p:extLst>
      <p:ext uri="{BB962C8B-B14F-4D97-AF65-F5344CB8AC3E}">
        <p14:creationId xmlns:p14="http://schemas.microsoft.com/office/powerpoint/2010/main" val="299175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159657" y="5379393"/>
            <a:ext cx="9637486" cy="1079463"/>
          </a:xfrm>
          <a:prstGeom prst="rect">
            <a:avLst/>
          </a:prstGeom>
          <a:solidFill>
            <a:srgbClr val="D9E6FF"/>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8217" y="6647"/>
            <a:ext cx="9907200" cy="468000"/>
          </a:xfrm>
        </p:spPr>
        <p:txBody>
          <a:bodyPr/>
          <a:lstStyle/>
          <a:p>
            <a:r>
              <a:rPr kumimoji="1" lang="ja-JP" altLang="en-US" dirty="0"/>
              <a:t>「障害者総合支援法」のポイント</a:t>
            </a:r>
          </a:p>
        </p:txBody>
      </p:sp>
      <p:sp>
        <p:nvSpPr>
          <p:cNvPr id="3" name="コンテンツ プレースホルダー 2"/>
          <p:cNvSpPr>
            <a:spLocks noGrp="1"/>
          </p:cNvSpPr>
          <p:nvPr>
            <p:ph idx="1"/>
          </p:nvPr>
        </p:nvSpPr>
        <p:spPr>
          <a:xfrm>
            <a:off x="159657" y="697152"/>
            <a:ext cx="9637486" cy="5516565"/>
          </a:xfrm>
        </p:spPr>
        <p:txBody>
          <a:bodyPr>
            <a:noAutofit/>
          </a:bodyPr>
          <a:lstStyle/>
          <a:p>
            <a:pPr marL="0" indent="0">
              <a:buNone/>
            </a:pPr>
            <a:r>
              <a:rPr lang="ja-JP" altLang="en-US" sz="2800" b="1" u="sng" dirty="0">
                <a:solidFill>
                  <a:srgbClr val="385D8A"/>
                </a:solidFill>
              </a:rPr>
              <a:t>●ポイント①：障害者の範囲の見直し（障害児の範囲も同様）</a:t>
            </a:r>
            <a:endParaRPr lang="en-US" altLang="ja-JP" sz="2800" b="1" dirty="0"/>
          </a:p>
          <a:p>
            <a:pPr marL="0" indent="0">
              <a:buNone/>
            </a:pPr>
            <a:r>
              <a:rPr lang="ja-JP" altLang="en-US" sz="2400" dirty="0"/>
              <a:t>＜施行前＞</a:t>
            </a:r>
            <a:endParaRPr lang="en-US" altLang="ja-JP" sz="2400" dirty="0"/>
          </a:p>
          <a:p>
            <a:pPr marL="211138" indent="-211138"/>
            <a:r>
              <a:rPr lang="ja-JP" altLang="en-US" sz="2400" dirty="0"/>
              <a:t>障害者自立支援法における支援の対象者：</a:t>
            </a:r>
            <a:endParaRPr lang="en-US" altLang="ja-JP" sz="2400" dirty="0"/>
          </a:p>
          <a:p>
            <a:pPr marL="611188" lvl="1" indent="-211138"/>
            <a:r>
              <a:rPr lang="ja-JP" altLang="en-US" sz="2000" dirty="0"/>
              <a:t>身体障害者福祉法第</a:t>
            </a:r>
            <a:r>
              <a:rPr lang="en-US" altLang="ja-JP" sz="2000" dirty="0"/>
              <a:t>4</a:t>
            </a:r>
            <a:r>
              <a:rPr lang="ja-JP" altLang="en-US" sz="2000" dirty="0"/>
              <a:t>条に規定する身体障害者</a:t>
            </a:r>
            <a:endParaRPr lang="en-US" altLang="ja-JP" sz="2000" dirty="0"/>
          </a:p>
          <a:p>
            <a:pPr marL="611188" lvl="1" indent="-211138"/>
            <a:r>
              <a:rPr lang="ja-JP" altLang="en-US" sz="2000" dirty="0"/>
              <a:t>知的障害者福祉法にいう知的障害者</a:t>
            </a:r>
            <a:endParaRPr lang="en-US" altLang="ja-JP" sz="2000" dirty="0"/>
          </a:p>
          <a:p>
            <a:pPr marL="611188" lvl="1" indent="-211138"/>
            <a:r>
              <a:rPr lang="ja-JP" altLang="en-US" sz="2000" dirty="0"/>
              <a:t>精神保健及び精神障害者福祉に関する法律第</a:t>
            </a:r>
            <a:r>
              <a:rPr lang="en-US" altLang="ja-JP" sz="2000" dirty="0"/>
              <a:t>5</a:t>
            </a:r>
            <a:r>
              <a:rPr lang="ja-JP" altLang="en-US" sz="2000" dirty="0"/>
              <a:t>条に規定する精神障害者（発達障害者を含み、知的障害者を除く）</a:t>
            </a:r>
            <a:endParaRPr lang="en-US" altLang="ja-JP" sz="2000" dirty="0"/>
          </a:p>
          <a:p>
            <a:pPr marL="211138" indent="-211138"/>
            <a:r>
              <a:rPr lang="ja-JP" altLang="en-US" sz="2400" dirty="0"/>
              <a:t>身体障害者の定義：永続し、かつ一定以上の障害があるものを対象</a:t>
            </a:r>
            <a:br>
              <a:rPr lang="en-US" altLang="ja-JP" sz="2400" dirty="0"/>
            </a:br>
            <a:r>
              <a:rPr lang="ja-JP" altLang="en-US" sz="2400" dirty="0"/>
              <a:t>身体障害者の範囲：身体障害者福祉法別表に限定列挙</a:t>
            </a:r>
            <a:endParaRPr lang="en-US" altLang="ja-JP" sz="2400" dirty="0"/>
          </a:p>
          <a:p>
            <a:pPr marL="0" indent="0">
              <a:buNone/>
            </a:pPr>
            <a:r>
              <a:rPr lang="ja-JP" altLang="en-US" sz="2400" dirty="0"/>
              <a:t>⇒症状が変動しやすいなどにより</a:t>
            </a:r>
            <a:r>
              <a:rPr lang="ja-JP" altLang="en-US" sz="2400" dirty="0">
                <a:solidFill>
                  <a:srgbClr val="FF0000"/>
                </a:solidFill>
              </a:rPr>
              <a:t>難病患者等が障害福祉サービスの支援の対象外となる場合</a:t>
            </a:r>
            <a:r>
              <a:rPr lang="ja-JP" altLang="en-US" sz="2400" dirty="0"/>
              <a:t>がある</a:t>
            </a:r>
            <a:endParaRPr lang="en-US" altLang="ja-JP" sz="2400" dirty="0"/>
          </a:p>
          <a:p>
            <a:pPr marL="0" indent="0">
              <a:buNone/>
            </a:pPr>
            <a:endParaRPr lang="en-US" altLang="ja-JP" sz="1400" dirty="0"/>
          </a:p>
          <a:p>
            <a:pPr marL="0" indent="0">
              <a:buNone/>
            </a:pPr>
            <a:r>
              <a:rPr lang="ja-JP" altLang="en-US" sz="2400" dirty="0"/>
              <a:t>制度の谷間を埋めるべく、</a:t>
            </a:r>
            <a:r>
              <a:rPr lang="ja-JP" altLang="en-US" sz="2400" dirty="0">
                <a:solidFill>
                  <a:srgbClr val="FF0000"/>
                </a:solidFill>
              </a:rPr>
              <a:t>障害者の定義に新たに難病等</a:t>
            </a:r>
            <a:r>
              <a:rPr lang="ja-JP" altLang="en-US" sz="2000" dirty="0"/>
              <a:t>（治療方法が確立していない疾病その他の特殊の疾病であって政令で定めるものによる障害の程度が厚生労働大臣が定める程度である者）</a:t>
            </a:r>
            <a:r>
              <a:rPr lang="ja-JP" altLang="en-US" sz="2400" dirty="0">
                <a:solidFill>
                  <a:srgbClr val="FF0000"/>
                </a:solidFill>
              </a:rPr>
              <a:t>を追加</a:t>
            </a:r>
            <a:r>
              <a:rPr lang="ja-JP" altLang="en-US" sz="2400" dirty="0"/>
              <a:t>し、障害福祉サービス等の対象とする。</a:t>
            </a:r>
            <a:endParaRPr lang="en-US" altLang="ja-JP" sz="2400" dirty="0"/>
          </a:p>
        </p:txBody>
      </p:sp>
      <p:sp>
        <p:nvSpPr>
          <p:cNvPr id="4" name="スライド番号プレースホルダー 3"/>
          <p:cNvSpPr>
            <a:spLocks noGrp="1"/>
          </p:cNvSpPr>
          <p:nvPr>
            <p:ph type="sldNum" sz="quarter" idx="12"/>
          </p:nvPr>
        </p:nvSpPr>
        <p:spPr>
          <a:xfrm>
            <a:off x="7099300" y="6356351"/>
            <a:ext cx="2311400" cy="501649"/>
          </a:xfrm>
        </p:spPr>
        <p:txBody>
          <a:bodyPr/>
          <a:lstStyle/>
          <a:p>
            <a:fld id="{040252E6-491F-4E7D-8E1E-2F1F88AFBB7C}" type="slidenum">
              <a:rPr kumimoji="1" lang="ja-JP" altLang="en-US" smtClean="0"/>
              <a:t>12</a:t>
            </a:fld>
            <a:endParaRPr kumimoji="1" lang="ja-JP" altLang="en-US" dirty="0"/>
          </a:p>
        </p:txBody>
      </p:sp>
      <p:sp>
        <p:nvSpPr>
          <p:cNvPr id="6" name="下矢印 5"/>
          <p:cNvSpPr/>
          <p:nvPr/>
        </p:nvSpPr>
        <p:spPr>
          <a:xfrm>
            <a:off x="3715804" y="4830594"/>
            <a:ext cx="2466824" cy="492446"/>
          </a:xfrm>
          <a:prstGeom prst="down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98168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「障害者総合支援法」のポイント</a:t>
            </a:r>
            <a:endParaRPr kumimoji="1" lang="ja-JP" altLang="en-US" dirty="0"/>
          </a:p>
        </p:txBody>
      </p:sp>
      <p:sp>
        <p:nvSpPr>
          <p:cNvPr id="4" name="スライド番号プレースホルダー 3"/>
          <p:cNvSpPr>
            <a:spLocks noGrp="1"/>
          </p:cNvSpPr>
          <p:nvPr>
            <p:ph type="sldNum" sz="quarter" idx="12"/>
          </p:nvPr>
        </p:nvSpPr>
        <p:spPr/>
        <p:txBody>
          <a:bodyPr/>
          <a:lstStyle/>
          <a:p>
            <a:fld id="{040252E6-491F-4E7D-8E1E-2F1F88AFBB7C}" type="slidenum">
              <a:rPr kumimoji="1" lang="ja-JP" altLang="en-US" smtClean="0"/>
              <a:t>13</a:t>
            </a:fld>
            <a:endParaRPr kumimoji="1" lang="ja-JP" altLang="en-US"/>
          </a:p>
        </p:txBody>
      </p:sp>
      <p:sp>
        <p:nvSpPr>
          <p:cNvPr id="6" name="正方形/長方形 5"/>
          <p:cNvSpPr/>
          <p:nvPr/>
        </p:nvSpPr>
        <p:spPr>
          <a:xfrm>
            <a:off x="261257" y="4369163"/>
            <a:ext cx="9289143" cy="2055284"/>
          </a:xfrm>
          <a:prstGeom prst="rect">
            <a:avLst/>
          </a:prstGeom>
          <a:solidFill>
            <a:srgbClr val="D9E6FF"/>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コンテンツ プレースホルダー 2"/>
          <p:cNvSpPr txBox="1">
            <a:spLocks/>
          </p:cNvSpPr>
          <p:nvPr/>
        </p:nvSpPr>
        <p:spPr>
          <a:xfrm>
            <a:off x="261257" y="692210"/>
            <a:ext cx="9289143" cy="550205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2800" b="1" u="sng" dirty="0">
                <a:solidFill>
                  <a:srgbClr val="385D8A"/>
                </a:solidFill>
              </a:rPr>
              <a:t>●ポイント②：障害支援区分の創設</a:t>
            </a:r>
            <a:endParaRPr lang="en-US" altLang="ja-JP" sz="2800" b="1" dirty="0"/>
          </a:p>
          <a:p>
            <a:pPr marL="0" indent="0">
              <a:buFont typeface="Arial" pitchFamily="34" charset="0"/>
              <a:buNone/>
            </a:pPr>
            <a:r>
              <a:rPr lang="ja-JP" altLang="en-US" sz="2400" dirty="0"/>
              <a:t>＜施行前＞</a:t>
            </a:r>
            <a:endParaRPr lang="en-US" altLang="ja-JP" sz="2400" dirty="0"/>
          </a:p>
          <a:p>
            <a:pPr marL="696913" indent="-696913">
              <a:buNone/>
            </a:pPr>
            <a:r>
              <a:rPr lang="ja-JP" altLang="en-US" sz="2400" dirty="0"/>
              <a:t>名称：障害程度区分</a:t>
            </a:r>
            <a:endParaRPr lang="en-US" altLang="ja-JP" sz="2400" dirty="0"/>
          </a:p>
          <a:p>
            <a:pPr marL="696913" indent="-696913">
              <a:buNone/>
            </a:pPr>
            <a:r>
              <a:rPr lang="ja-JP" altLang="en-US" sz="2400" dirty="0"/>
              <a:t>定義：障害者等に対する障害福祉サービスの必要性を明らかにするため当該障害者等の心身の状態を総合的に示すもの</a:t>
            </a:r>
            <a:endParaRPr lang="en-US" altLang="ja-JP" sz="2400" dirty="0"/>
          </a:p>
          <a:p>
            <a:pPr marL="261938" indent="-261938">
              <a:buNone/>
            </a:pPr>
            <a:r>
              <a:rPr lang="ja-JP" altLang="en-US" sz="2400" dirty="0"/>
              <a:t>⇒</a:t>
            </a:r>
            <a:r>
              <a:rPr lang="ja-JP" altLang="en-US" sz="2400" dirty="0">
                <a:solidFill>
                  <a:srgbClr val="FF0000"/>
                </a:solidFill>
              </a:rPr>
              <a:t>「障害の程度（重さ）」ではなく、標準的な支援の度合を示す区分であることが分かりにくいことから、名称・定義を変更</a:t>
            </a:r>
            <a:endParaRPr lang="en-US" altLang="ja-JP" sz="2400" dirty="0">
              <a:solidFill>
                <a:srgbClr val="FF0000"/>
              </a:solidFill>
            </a:endParaRPr>
          </a:p>
          <a:p>
            <a:pPr marL="211138" indent="-211138"/>
            <a:endParaRPr lang="en-US" altLang="ja-JP" sz="2200" dirty="0"/>
          </a:p>
          <a:p>
            <a:pPr marL="0" indent="0">
              <a:buFont typeface="Arial" pitchFamily="34" charset="0"/>
              <a:buNone/>
            </a:pPr>
            <a:endParaRPr lang="en-US" altLang="ja-JP" sz="2400" dirty="0"/>
          </a:p>
          <a:p>
            <a:pPr marL="889000" indent="-889000">
              <a:buNone/>
            </a:pPr>
            <a:r>
              <a:rPr lang="ja-JP" altLang="en-US" sz="2800" dirty="0"/>
              <a:t>名称：</a:t>
            </a:r>
            <a:r>
              <a:rPr lang="ja-JP" altLang="en-US" sz="2800" dirty="0">
                <a:solidFill>
                  <a:srgbClr val="FF0000"/>
                </a:solidFill>
              </a:rPr>
              <a:t>障害支援区分</a:t>
            </a:r>
            <a:endParaRPr lang="en-US" altLang="ja-JP" sz="2800" dirty="0"/>
          </a:p>
          <a:p>
            <a:pPr marL="889000" indent="-889000">
              <a:buNone/>
            </a:pPr>
            <a:r>
              <a:rPr lang="ja-JP" altLang="en-US" sz="2800" dirty="0"/>
              <a:t>定義：障害者等の障害の多様な特性その他心身の状態に応じて</a:t>
            </a:r>
            <a:r>
              <a:rPr lang="ja-JP" altLang="en-US" sz="2800" dirty="0">
                <a:solidFill>
                  <a:srgbClr val="FF0000"/>
                </a:solidFill>
              </a:rPr>
              <a:t>必要とされる標準的な支援の度合い</a:t>
            </a:r>
            <a:r>
              <a:rPr lang="ja-JP" altLang="en-US" sz="2800" dirty="0"/>
              <a:t>を総合的に示すもの</a:t>
            </a:r>
          </a:p>
        </p:txBody>
      </p:sp>
      <p:sp>
        <p:nvSpPr>
          <p:cNvPr id="9" name="下矢印 8"/>
          <p:cNvSpPr/>
          <p:nvPr/>
        </p:nvSpPr>
        <p:spPr>
          <a:xfrm>
            <a:off x="3728405" y="3757815"/>
            <a:ext cx="2466824" cy="492446"/>
          </a:xfrm>
          <a:prstGeom prst="down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256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「障害者総合支援法」のポイント</a:t>
            </a:r>
            <a:endParaRPr kumimoji="1" lang="ja-JP" altLang="en-US" dirty="0"/>
          </a:p>
        </p:txBody>
      </p:sp>
      <p:sp>
        <p:nvSpPr>
          <p:cNvPr id="4" name="スライド番号プレースホルダー 3"/>
          <p:cNvSpPr>
            <a:spLocks noGrp="1"/>
          </p:cNvSpPr>
          <p:nvPr>
            <p:ph type="sldNum" sz="quarter" idx="12"/>
          </p:nvPr>
        </p:nvSpPr>
        <p:spPr/>
        <p:txBody>
          <a:bodyPr/>
          <a:lstStyle/>
          <a:p>
            <a:fld id="{040252E6-491F-4E7D-8E1E-2F1F88AFBB7C}" type="slidenum">
              <a:rPr kumimoji="1" lang="ja-JP" altLang="en-US" smtClean="0"/>
              <a:t>14</a:t>
            </a:fld>
            <a:endParaRPr kumimoji="1" lang="ja-JP" altLang="en-US"/>
          </a:p>
        </p:txBody>
      </p:sp>
      <p:sp>
        <p:nvSpPr>
          <p:cNvPr id="5" name="テキスト ボックス 4"/>
          <p:cNvSpPr txBox="1"/>
          <p:nvPr/>
        </p:nvSpPr>
        <p:spPr>
          <a:xfrm>
            <a:off x="289273" y="879780"/>
            <a:ext cx="9361040" cy="769441"/>
          </a:xfrm>
          <a:prstGeom prst="rect">
            <a:avLst/>
          </a:prstGeom>
          <a:solidFill>
            <a:srgbClr val="FFE5E5"/>
          </a:solidFill>
          <a:ln w="38100"/>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kumimoji="1" lang="ja-JP" altLang="en-US" sz="2800" dirty="0"/>
              <a:t>障害の</a:t>
            </a:r>
            <a:r>
              <a:rPr lang="ja-JP" altLang="en-US" sz="2800" dirty="0"/>
              <a:t>程度</a:t>
            </a:r>
            <a:r>
              <a:rPr kumimoji="1" lang="ja-JP" altLang="en-US" sz="2800" dirty="0"/>
              <a:t>（重さ）　</a:t>
            </a:r>
            <a:r>
              <a:rPr lang="ja-JP" altLang="en-US" sz="4400" dirty="0"/>
              <a:t>≠</a:t>
            </a:r>
            <a:r>
              <a:rPr kumimoji="1" lang="ja-JP" altLang="en-US" sz="2800" dirty="0"/>
              <a:t>　必要とされる支援の量</a:t>
            </a:r>
          </a:p>
        </p:txBody>
      </p:sp>
      <p:sp>
        <p:nvSpPr>
          <p:cNvPr id="6" name="テキスト ボックス 5"/>
          <p:cNvSpPr txBox="1"/>
          <p:nvPr/>
        </p:nvSpPr>
        <p:spPr>
          <a:xfrm>
            <a:off x="289273" y="1691349"/>
            <a:ext cx="3456384" cy="523220"/>
          </a:xfrm>
          <a:prstGeom prst="rect">
            <a:avLst/>
          </a:prstGeom>
          <a:noFill/>
        </p:spPr>
        <p:txBody>
          <a:bodyPr wrap="square" rtlCol="0">
            <a:spAutoFit/>
          </a:bodyPr>
          <a:lstStyle/>
          <a:p>
            <a:r>
              <a:rPr kumimoji="1" lang="ja-JP" altLang="en-US" sz="2800" dirty="0"/>
              <a:t>○例えば・・・</a:t>
            </a:r>
          </a:p>
        </p:txBody>
      </p:sp>
      <p:grpSp>
        <p:nvGrpSpPr>
          <p:cNvPr id="7" name="グループ化 6"/>
          <p:cNvGrpSpPr/>
          <p:nvPr/>
        </p:nvGrpSpPr>
        <p:grpSpPr>
          <a:xfrm>
            <a:off x="289273" y="2210357"/>
            <a:ext cx="4519711" cy="3511077"/>
            <a:chOff x="289273" y="2060848"/>
            <a:chExt cx="4519711" cy="3511077"/>
          </a:xfrm>
        </p:grpSpPr>
        <p:pic>
          <p:nvPicPr>
            <p:cNvPr id="8" name="図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4390" y="3373907"/>
              <a:ext cx="2198018" cy="2198018"/>
            </a:xfrm>
            <a:prstGeom prst="rect">
              <a:avLst/>
            </a:prstGeom>
          </p:spPr>
        </p:pic>
        <p:sp>
          <p:nvSpPr>
            <p:cNvPr id="9" name="テキスト ボックス 8"/>
            <p:cNvSpPr txBox="1"/>
            <p:nvPr/>
          </p:nvSpPr>
          <p:spPr>
            <a:xfrm>
              <a:off x="488504" y="2574195"/>
              <a:ext cx="4104456" cy="830997"/>
            </a:xfrm>
            <a:prstGeom prst="rect">
              <a:avLst/>
            </a:prstGeom>
            <a:noFill/>
          </p:spPr>
          <p:txBody>
            <a:bodyPr wrap="square" rtlCol="0">
              <a:spAutoFit/>
            </a:bodyPr>
            <a:lstStyle/>
            <a:p>
              <a:pPr marL="180975" indent="-180975"/>
              <a:r>
                <a:rPr kumimoji="1" lang="ja-JP" altLang="en-US" sz="2400" dirty="0"/>
                <a:t>①障害が重度で、入浴できず清拭のみ行っている場合</a:t>
              </a:r>
            </a:p>
          </p:txBody>
        </p:sp>
        <p:sp>
          <p:nvSpPr>
            <p:cNvPr id="10" name="正方形/長方形 9"/>
            <p:cNvSpPr/>
            <p:nvPr/>
          </p:nvSpPr>
          <p:spPr>
            <a:xfrm>
              <a:off x="289273" y="2060848"/>
              <a:ext cx="4519711" cy="3350146"/>
            </a:xfrm>
            <a:prstGeom prst="rect">
              <a:avLst/>
            </a:prstGeom>
            <a:no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 name="グループ化 10"/>
          <p:cNvGrpSpPr/>
          <p:nvPr/>
        </p:nvGrpSpPr>
        <p:grpSpPr>
          <a:xfrm>
            <a:off x="5130602" y="2210357"/>
            <a:ext cx="4519711" cy="3373785"/>
            <a:chOff x="5166767" y="2060848"/>
            <a:chExt cx="4519711" cy="3373785"/>
          </a:xfrm>
        </p:grpSpPr>
        <p:pic>
          <p:nvPicPr>
            <p:cNvPr id="12" name="図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1232" y="3243967"/>
              <a:ext cx="1944216" cy="2190666"/>
            </a:xfrm>
            <a:prstGeom prst="rect">
              <a:avLst/>
            </a:prstGeom>
          </p:spPr>
        </p:pic>
        <p:sp>
          <p:nvSpPr>
            <p:cNvPr id="13" name="テキスト ボックス 12"/>
            <p:cNvSpPr txBox="1"/>
            <p:nvPr/>
          </p:nvSpPr>
          <p:spPr>
            <a:xfrm>
              <a:off x="5166767" y="2084487"/>
              <a:ext cx="4483546" cy="1569660"/>
            </a:xfrm>
            <a:prstGeom prst="rect">
              <a:avLst/>
            </a:prstGeom>
            <a:noFill/>
          </p:spPr>
          <p:txBody>
            <a:bodyPr wrap="square" rtlCol="0">
              <a:spAutoFit/>
            </a:bodyPr>
            <a:lstStyle/>
            <a:p>
              <a:pPr marL="266700" indent="-266700"/>
              <a:r>
                <a:rPr kumimoji="1" lang="ja-JP" altLang="en-US" sz="2400" dirty="0"/>
                <a:t>②障害が軽度で、自分で入浴できるが、行為が不十分なため、全面的に支援者等がやり直している場合</a:t>
              </a:r>
            </a:p>
          </p:txBody>
        </p:sp>
        <p:sp>
          <p:nvSpPr>
            <p:cNvPr id="14" name="正方形/長方形 13"/>
            <p:cNvSpPr/>
            <p:nvPr/>
          </p:nvSpPr>
          <p:spPr>
            <a:xfrm>
              <a:off x="5166767" y="2060848"/>
              <a:ext cx="4519711" cy="3350146"/>
            </a:xfrm>
            <a:prstGeom prst="rect">
              <a:avLst/>
            </a:prstGeom>
            <a:no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5" name="右矢印 14"/>
          <p:cNvSpPr/>
          <p:nvPr/>
        </p:nvSpPr>
        <p:spPr>
          <a:xfrm>
            <a:off x="300758" y="5617778"/>
            <a:ext cx="648072" cy="792088"/>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1064568" y="5721434"/>
            <a:ext cx="8424936" cy="584775"/>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kumimoji="1" lang="ja-JP" altLang="en-US" sz="3200" b="1" dirty="0"/>
              <a:t>①も②も、支援の</a:t>
            </a:r>
            <a:r>
              <a:rPr lang="ja-JP" altLang="en-US" sz="3200" b="1" dirty="0"/>
              <a:t>度合</a:t>
            </a:r>
            <a:r>
              <a:rPr kumimoji="1" lang="ja-JP" altLang="en-US" sz="3200" b="1" dirty="0"/>
              <a:t>は「全面的な支援が必要」</a:t>
            </a:r>
          </a:p>
        </p:txBody>
      </p:sp>
      <p:sp>
        <p:nvSpPr>
          <p:cNvPr id="3" name="正方形/長方形 2"/>
          <p:cNvSpPr/>
          <p:nvPr/>
        </p:nvSpPr>
        <p:spPr>
          <a:xfrm>
            <a:off x="289273" y="556811"/>
            <a:ext cx="3741650" cy="478972"/>
          </a:xfrm>
          <a:prstGeom prst="rect">
            <a:avLst/>
          </a:prstGeom>
          <a:ln w="381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2400" dirty="0"/>
              <a:t>障害支援区分の基本原則</a:t>
            </a:r>
          </a:p>
        </p:txBody>
      </p:sp>
    </p:spTree>
    <p:extLst>
      <p:ext uri="{BB962C8B-B14F-4D97-AF65-F5344CB8AC3E}">
        <p14:creationId xmlns:p14="http://schemas.microsoft.com/office/powerpoint/2010/main" val="29018998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61257" y="3164114"/>
            <a:ext cx="9463314" cy="1146629"/>
          </a:xfrm>
          <a:prstGeom prst="rect">
            <a:avLst/>
          </a:prstGeom>
          <a:solidFill>
            <a:schemeClr val="accent2">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a:t>「障害者総合支援法」のポイント</a:t>
            </a:r>
          </a:p>
        </p:txBody>
      </p:sp>
      <p:sp>
        <p:nvSpPr>
          <p:cNvPr id="4" name="スライド番号プレースホルダー 3"/>
          <p:cNvSpPr>
            <a:spLocks noGrp="1"/>
          </p:cNvSpPr>
          <p:nvPr>
            <p:ph type="sldNum" sz="quarter" idx="12"/>
          </p:nvPr>
        </p:nvSpPr>
        <p:spPr/>
        <p:txBody>
          <a:bodyPr/>
          <a:lstStyle/>
          <a:p>
            <a:fld id="{040252E6-491F-4E7D-8E1E-2F1F88AFBB7C}" type="slidenum">
              <a:rPr kumimoji="1" lang="ja-JP" altLang="en-US" smtClean="0"/>
              <a:t>15</a:t>
            </a:fld>
            <a:endParaRPr kumimoji="1" lang="ja-JP" altLang="en-US"/>
          </a:p>
        </p:txBody>
      </p:sp>
      <p:sp>
        <p:nvSpPr>
          <p:cNvPr id="6" name="正方形/長方形 5"/>
          <p:cNvSpPr/>
          <p:nvPr/>
        </p:nvSpPr>
        <p:spPr>
          <a:xfrm>
            <a:off x="261257" y="5068040"/>
            <a:ext cx="9463314" cy="1251135"/>
          </a:xfrm>
          <a:prstGeom prst="rect">
            <a:avLst/>
          </a:prstGeom>
          <a:solidFill>
            <a:srgbClr val="D9E6FF"/>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コンテンツ プレースホルダー 2"/>
          <p:cNvSpPr txBox="1">
            <a:spLocks/>
          </p:cNvSpPr>
          <p:nvPr/>
        </p:nvSpPr>
        <p:spPr>
          <a:xfrm>
            <a:off x="261257" y="694161"/>
            <a:ext cx="9463314" cy="545850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2800" b="1" u="sng" dirty="0">
                <a:solidFill>
                  <a:srgbClr val="385D8A"/>
                </a:solidFill>
              </a:rPr>
              <a:t>●ポイント②：障害支援区分の創設</a:t>
            </a:r>
            <a:endParaRPr lang="en-US" altLang="ja-JP" sz="2800" b="1" u="sng" dirty="0">
              <a:solidFill>
                <a:srgbClr val="385D8A"/>
              </a:solidFill>
              <a:effectLst>
                <a:outerShdw blurRad="38100" dist="38100" dir="2700000" algn="tl">
                  <a:srgbClr val="000000">
                    <a:alpha val="43137"/>
                  </a:srgbClr>
                </a:outerShdw>
              </a:effectLst>
            </a:endParaRPr>
          </a:p>
          <a:p>
            <a:pPr marL="0" indent="0">
              <a:buFont typeface="Arial" pitchFamily="34" charset="0"/>
              <a:buNone/>
            </a:pPr>
            <a:r>
              <a:rPr lang="ja-JP" altLang="en-US" sz="2400" dirty="0"/>
              <a:t>＜施行前＞</a:t>
            </a:r>
            <a:endParaRPr lang="en-US" altLang="ja-JP" sz="2400" dirty="0"/>
          </a:p>
          <a:p>
            <a:pPr marL="0" indent="0">
              <a:buNone/>
            </a:pPr>
            <a:r>
              <a:rPr lang="ja-JP" altLang="en-US" sz="2400" dirty="0"/>
              <a:t>障害程度区分では、知的障害者や精神障害者について、コンピューターによる一次判定で低く判定される傾向があり、市町村審査会による二次判定で引き上げられている割合が高く、その特性を反映できていないのではないか、との課題が指摘されていた。</a:t>
            </a:r>
            <a:endParaRPr lang="en-US" altLang="ja-JP" sz="2400" dirty="0"/>
          </a:p>
          <a:p>
            <a:pPr marL="0" indent="0">
              <a:spcBef>
                <a:spcPts val="600"/>
              </a:spcBef>
              <a:buNone/>
            </a:pPr>
            <a:r>
              <a:rPr lang="ja-JP" altLang="en-US" sz="2000" b="1" dirty="0"/>
              <a:t>一次判定から二次判定で引き上げられている割合</a:t>
            </a:r>
            <a:endParaRPr lang="en-US" altLang="ja-JP" sz="2000" b="1" dirty="0"/>
          </a:p>
          <a:p>
            <a:pPr marL="0" indent="0">
              <a:buNone/>
            </a:pPr>
            <a:r>
              <a:rPr lang="en-US" altLang="ja-JP" sz="2000" b="1" dirty="0"/>
              <a:t>【</a:t>
            </a:r>
            <a:r>
              <a:rPr lang="ja-JP" altLang="en-US" sz="2000" b="1" dirty="0"/>
              <a:t>平成</a:t>
            </a:r>
            <a:r>
              <a:rPr lang="en-US" altLang="ja-JP" sz="2000" b="1" dirty="0"/>
              <a:t>22</a:t>
            </a:r>
            <a:r>
              <a:rPr lang="ja-JP" altLang="en-US" sz="2000" b="1" dirty="0"/>
              <a:t>年</a:t>
            </a:r>
            <a:r>
              <a:rPr lang="en-US" altLang="ja-JP" sz="2000" b="1" dirty="0"/>
              <a:t>10</a:t>
            </a:r>
            <a:r>
              <a:rPr lang="ja-JP" altLang="en-US" sz="2000" b="1" dirty="0"/>
              <a:t>月～平成</a:t>
            </a:r>
            <a:r>
              <a:rPr lang="en-US" altLang="ja-JP" sz="2000" b="1" dirty="0"/>
              <a:t>23</a:t>
            </a:r>
            <a:r>
              <a:rPr lang="ja-JP" altLang="en-US" sz="2000" b="1" dirty="0"/>
              <a:t>年</a:t>
            </a:r>
            <a:r>
              <a:rPr lang="en-US" altLang="ja-JP" sz="2000" b="1" dirty="0"/>
              <a:t>9</a:t>
            </a:r>
            <a:r>
              <a:rPr lang="ja-JP" altLang="en-US" sz="2000" b="1" dirty="0"/>
              <a:t>月</a:t>
            </a:r>
            <a:r>
              <a:rPr lang="en-US" altLang="ja-JP" sz="2000" b="1" dirty="0"/>
              <a:t>】</a:t>
            </a:r>
            <a:r>
              <a:rPr lang="ja-JP" altLang="en-US" sz="2000" b="1" dirty="0"/>
              <a:t>身体障害</a:t>
            </a:r>
            <a:r>
              <a:rPr lang="en-US" altLang="ja-JP" sz="2000" b="1" dirty="0"/>
              <a:t>20.3</a:t>
            </a:r>
            <a:r>
              <a:rPr lang="ja-JP" altLang="en-US" sz="2000" b="1" dirty="0"/>
              <a:t>％、</a:t>
            </a:r>
            <a:r>
              <a:rPr lang="ja-JP" altLang="en-US" sz="2000" b="1" dirty="0">
                <a:solidFill>
                  <a:srgbClr val="FF0000"/>
                </a:solidFill>
              </a:rPr>
              <a:t>知的障害：</a:t>
            </a:r>
            <a:r>
              <a:rPr lang="en-US" altLang="ja-JP" sz="2000" b="1" dirty="0">
                <a:solidFill>
                  <a:srgbClr val="FF0000"/>
                </a:solidFill>
              </a:rPr>
              <a:t>43.6</a:t>
            </a:r>
            <a:r>
              <a:rPr lang="ja-JP" altLang="en-US" sz="2000" b="1" dirty="0">
                <a:solidFill>
                  <a:srgbClr val="FF0000"/>
                </a:solidFill>
              </a:rPr>
              <a:t>％</a:t>
            </a:r>
            <a:r>
              <a:rPr lang="ja-JP" altLang="en-US" sz="2000" b="1" dirty="0"/>
              <a:t>、</a:t>
            </a:r>
            <a:r>
              <a:rPr lang="ja-JP" altLang="en-US" sz="2000" b="1" dirty="0">
                <a:solidFill>
                  <a:srgbClr val="FF0000"/>
                </a:solidFill>
              </a:rPr>
              <a:t>精神障害：</a:t>
            </a:r>
            <a:r>
              <a:rPr lang="en-US" altLang="ja-JP" sz="2000" b="1" dirty="0">
                <a:solidFill>
                  <a:srgbClr val="FF0000"/>
                </a:solidFill>
              </a:rPr>
              <a:t>46.2</a:t>
            </a:r>
            <a:r>
              <a:rPr lang="ja-JP" altLang="en-US" sz="2000" b="1" dirty="0">
                <a:solidFill>
                  <a:srgbClr val="FF0000"/>
                </a:solidFill>
              </a:rPr>
              <a:t>％</a:t>
            </a:r>
            <a:endParaRPr lang="en-US" altLang="ja-JP" sz="2000" b="1" dirty="0">
              <a:solidFill>
                <a:srgbClr val="FF0000"/>
              </a:solidFill>
            </a:endParaRPr>
          </a:p>
          <a:p>
            <a:pPr marL="0" indent="0">
              <a:buNone/>
            </a:pPr>
            <a:r>
              <a:rPr lang="en-US" altLang="ja-JP" sz="2000" b="1" dirty="0"/>
              <a:t>【</a:t>
            </a:r>
            <a:r>
              <a:rPr lang="ja-JP" altLang="en-US" sz="2000" b="1" dirty="0"/>
              <a:t>平成</a:t>
            </a:r>
            <a:r>
              <a:rPr lang="en-US" altLang="ja-JP" sz="2000" b="1" dirty="0"/>
              <a:t>23</a:t>
            </a:r>
            <a:r>
              <a:rPr lang="ja-JP" altLang="en-US" sz="2000" b="1" dirty="0"/>
              <a:t>年</a:t>
            </a:r>
            <a:r>
              <a:rPr lang="en-US" altLang="ja-JP" sz="2000" b="1" dirty="0"/>
              <a:t>10</a:t>
            </a:r>
            <a:r>
              <a:rPr lang="ja-JP" altLang="en-US" sz="2000" b="1" dirty="0"/>
              <a:t>月～平成</a:t>
            </a:r>
            <a:r>
              <a:rPr lang="en-US" altLang="ja-JP" sz="2000" b="1" dirty="0"/>
              <a:t>24</a:t>
            </a:r>
            <a:r>
              <a:rPr lang="ja-JP" altLang="en-US" sz="2000" b="1" dirty="0"/>
              <a:t>年</a:t>
            </a:r>
            <a:r>
              <a:rPr lang="en-US" altLang="ja-JP" sz="2000" b="1" dirty="0"/>
              <a:t>9</a:t>
            </a:r>
            <a:r>
              <a:rPr lang="ja-JP" altLang="en-US" sz="2000" b="1" dirty="0"/>
              <a:t>月</a:t>
            </a:r>
            <a:r>
              <a:rPr lang="en-US" altLang="ja-JP" sz="2000" b="1" dirty="0"/>
              <a:t>】</a:t>
            </a:r>
            <a:r>
              <a:rPr lang="ja-JP" altLang="en-US" sz="2000" b="1" dirty="0"/>
              <a:t>身体障害</a:t>
            </a:r>
            <a:r>
              <a:rPr lang="en-US" altLang="ja-JP" sz="2000" b="1" dirty="0"/>
              <a:t>17.9</a:t>
            </a:r>
            <a:r>
              <a:rPr lang="ja-JP" altLang="en-US" sz="2000" b="1" dirty="0"/>
              <a:t>％、</a:t>
            </a:r>
            <a:r>
              <a:rPr lang="ja-JP" altLang="en-US" sz="2000" b="1" dirty="0">
                <a:solidFill>
                  <a:srgbClr val="FF0000"/>
                </a:solidFill>
              </a:rPr>
              <a:t>知的障害：</a:t>
            </a:r>
            <a:r>
              <a:rPr lang="en-US" altLang="ja-JP" sz="2000" b="1" dirty="0">
                <a:solidFill>
                  <a:srgbClr val="FF0000"/>
                </a:solidFill>
              </a:rPr>
              <a:t>40.7</a:t>
            </a:r>
            <a:r>
              <a:rPr lang="ja-JP" altLang="en-US" sz="2000" b="1" dirty="0">
                <a:solidFill>
                  <a:srgbClr val="FF0000"/>
                </a:solidFill>
              </a:rPr>
              <a:t>％</a:t>
            </a:r>
            <a:r>
              <a:rPr lang="ja-JP" altLang="en-US" sz="2000" b="1" dirty="0"/>
              <a:t>、</a:t>
            </a:r>
            <a:r>
              <a:rPr lang="ja-JP" altLang="en-US" sz="2000" b="1" dirty="0">
                <a:solidFill>
                  <a:srgbClr val="FF0000"/>
                </a:solidFill>
              </a:rPr>
              <a:t>精神障害：</a:t>
            </a:r>
            <a:r>
              <a:rPr lang="en-US" altLang="ja-JP" sz="2000" b="1" dirty="0">
                <a:solidFill>
                  <a:srgbClr val="FF0000"/>
                </a:solidFill>
              </a:rPr>
              <a:t>44.5</a:t>
            </a:r>
            <a:r>
              <a:rPr lang="ja-JP" altLang="en-US" sz="2000" b="1" dirty="0">
                <a:solidFill>
                  <a:srgbClr val="FF0000"/>
                </a:solidFill>
              </a:rPr>
              <a:t>％</a:t>
            </a:r>
            <a:endParaRPr lang="en-US" altLang="ja-JP" sz="2000" b="1" dirty="0">
              <a:solidFill>
                <a:srgbClr val="FF0000"/>
              </a:solidFill>
            </a:endParaRPr>
          </a:p>
          <a:p>
            <a:pPr marL="0" indent="0">
              <a:buNone/>
            </a:pPr>
            <a:endParaRPr lang="en-US" altLang="ja-JP" sz="2200" dirty="0"/>
          </a:p>
          <a:p>
            <a:pPr marL="211138" indent="-211138"/>
            <a:endParaRPr lang="en-US" altLang="ja-JP" sz="2200" dirty="0"/>
          </a:p>
          <a:p>
            <a:pPr marL="0" indent="0">
              <a:buNone/>
            </a:pPr>
            <a:r>
              <a:rPr lang="ja-JP" altLang="en-US" sz="2400" dirty="0"/>
              <a:t>政府は、</a:t>
            </a:r>
            <a:r>
              <a:rPr lang="ja-JP" altLang="en-US" sz="2400" dirty="0">
                <a:solidFill>
                  <a:srgbClr val="FF0000"/>
                </a:solidFill>
              </a:rPr>
              <a:t>障害支援区分の認定が知的障害者及び精神障害者の特性に応じて適切に行われるよう</a:t>
            </a:r>
            <a:r>
              <a:rPr lang="ja-JP" altLang="en-US" sz="2400" dirty="0"/>
              <a:t>、区分の制定に当たっての</a:t>
            </a:r>
            <a:r>
              <a:rPr lang="ja-JP" altLang="en-US" sz="2400" dirty="0">
                <a:solidFill>
                  <a:srgbClr val="FF0000"/>
                </a:solidFill>
              </a:rPr>
              <a:t>適切な配慮その他の必要な措置を講ずる</a:t>
            </a:r>
            <a:r>
              <a:rPr lang="ja-JP" altLang="en-US" sz="2400" dirty="0"/>
              <a:t>ものとする。</a:t>
            </a:r>
            <a:r>
              <a:rPr lang="en-US" altLang="ja-JP" sz="1600" dirty="0"/>
              <a:t>※</a:t>
            </a:r>
            <a:r>
              <a:rPr lang="ja-JP" altLang="en-US" sz="1600" dirty="0"/>
              <a:t>附則（平成２４年６月２７日法律第５１号）第２条</a:t>
            </a:r>
            <a:endParaRPr lang="ja-JP" altLang="en-US" sz="2400" dirty="0"/>
          </a:p>
        </p:txBody>
      </p:sp>
      <p:sp>
        <p:nvSpPr>
          <p:cNvPr id="10" name="下矢印 9"/>
          <p:cNvSpPr/>
          <p:nvPr/>
        </p:nvSpPr>
        <p:spPr>
          <a:xfrm>
            <a:off x="3759502" y="4443168"/>
            <a:ext cx="2466824" cy="492446"/>
          </a:xfrm>
          <a:prstGeom prst="down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803825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「障害者総合支援法」のポイント</a:t>
            </a:r>
            <a:endParaRPr kumimoji="1" lang="ja-JP" altLang="en-US" dirty="0"/>
          </a:p>
        </p:txBody>
      </p:sp>
      <p:sp>
        <p:nvSpPr>
          <p:cNvPr id="4" name="スライド番号プレースホルダー 3"/>
          <p:cNvSpPr>
            <a:spLocks noGrp="1"/>
          </p:cNvSpPr>
          <p:nvPr>
            <p:ph type="sldNum" sz="quarter" idx="12"/>
          </p:nvPr>
        </p:nvSpPr>
        <p:spPr/>
        <p:txBody>
          <a:bodyPr/>
          <a:lstStyle/>
          <a:p>
            <a:fld id="{040252E6-491F-4E7D-8E1E-2F1F88AFBB7C}" type="slidenum">
              <a:rPr kumimoji="1" lang="ja-JP" altLang="en-US" smtClean="0"/>
              <a:t>16</a:t>
            </a:fld>
            <a:endParaRPr kumimoji="1" lang="ja-JP" altLang="en-US"/>
          </a:p>
        </p:txBody>
      </p:sp>
      <p:sp>
        <p:nvSpPr>
          <p:cNvPr id="8" name="正方形/長方形 7"/>
          <p:cNvSpPr/>
          <p:nvPr/>
        </p:nvSpPr>
        <p:spPr>
          <a:xfrm>
            <a:off x="232228" y="2586731"/>
            <a:ext cx="9463314" cy="1912698"/>
          </a:xfrm>
          <a:prstGeom prst="rect">
            <a:avLst/>
          </a:prstGeom>
          <a:solidFill>
            <a:srgbClr val="D9E6FF"/>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コンテンツ プレースホルダー 2"/>
          <p:cNvSpPr txBox="1">
            <a:spLocks/>
          </p:cNvSpPr>
          <p:nvPr/>
        </p:nvSpPr>
        <p:spPr>
          <a:xfrm>
            <a:off x="217713" y="702258"/>
            <a:ext cx="9477829" cy="500062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2800" b="1" u="sng" dirty="0">
                <a:solidFill>
                  <a:srgbClr val="385D8A"/>
                </a:solidFill>
              </a:rPr>
              <a:t>●ポイント②：障害支援区分の創設</a:t>
            </a:r>
            <a:endParaRPr lang="en-US" altLang="ja-JP" sz="2200" dirty="0"/>
          </a:p>
          <a:p>
            <a:pPr marL="0" indent="0">
              <a:buNone/>
            </a:pPr>
            <a:r>
              <a:rPr lang="ja-JP" altLang="en-US" sz="2800" dirty="0"/>
              <a:t>法の施行後３年度を目途とした検討規定の一つとして、以下の通り規定。</a:t>
            </a:r>
            <a:endParaRPr lang="en-US" altLang="ja-JP" sz="2800" dirty="0"/>
          </a:p>
          <a:p>
            <a:pPr marL="0" indent="0">
              <a:buNone/>
            </a:pPr>
            <a:endParaRPr lang="en-US" altLang="ja-JP" sz="2800" dirty="0"/>
          </a:p>
          <a:p>
            <a:pPr marL="0" indent="0">
              <a:buNone/>
            </a:pPr>
            <a:r>
              <a:rPr lang="ja-JP" altLang="en-US" sz="2800" dirty="0"/>
              <a:t>政府は、</a:t>
            </a:r>
            <a:r>
              <a:rPr lang="ja-JP" altLang="en-US" sz="2800" dirty="0">
                <a:solidFill>
                  <a:srgbClr val="FF0000"/>
                </a:solidFill>
              </a:rPr>
              <a:t>障害者総合支援法の施行後</a:t>
            </a:r>
            <a:r>
              <a:rPr lang="en-US" altLang="ja-JP" sz="2800" dirty="0">
                <a:solidFill>
                  <a:srgbClr val="FF0000"/>
                </a:solidFill>
              </a:rPr>
              <a:t>3</a:t>
            </a:r>
            <a:r>
              <a:rPr lang="ja-JP" altLang="en-US" sz="2800" dirty="0">
                <a:solidFill>
                  <a:srgbClr val="FF0000"/>
                </a:solidFill>
              </a:rPr>
              <a:t>年（障害支援区分の施行後</a:t>
            </a:r>
            <a:r>
              <a:rPr lang="en-US" altLang="ja-JP" sz="2800" dirty="0">
                <a:solidFill>
                  <a:srgbClr val="FF0000"/>
                </a:solidFill>
              </a:rPr>
              <a:t>2</a:t>
            </a:r>
            <a:r>
              <a:rPr lang="ja-JP" altLang="en-US" sz="2800" dirty="0">
                <a:solidFill>
                  <a:srgbClr val="FF0000"/>
                </a:solidFill>
              </a:rPr>
              <a:t>年）を目途として</a:t>
            </a:r>
            <a:r>
              <a:rPr lang="ja-JP" altLang="en-US" sz="2800" dirty="0"/>
              <a:t>、</a:t>
            </a:r>
            <a:r>
              <a:rPr lang="en-US" altLang="ja-JP" sz="2800" dirty="0">
                <a:solidFill>
                  <a:srgbClr val="FF0000"/>
                </a:solidFill>
              </a:rPr>
              <a:t>『</a:t>
            </a:r>
            <a:r>
              <a:rPr lang="ja-JP" altLang="en-US" sz="2800" dirty="0">
                <a:solidFill>
                  <a:srgbClr val="FF0000"/>
                </a:solidFill>
              </a:rPr>
              <a:t>障害支援区分の認定を含めた支給決定の在り方</a:t>
            </a:r>
            <a:r>
              <a:rPr lang="en-US" altLang="ja-JP" sz="2800" dirty="0">
                <a:solidFill>
                  <a:srgbClr val="FF0000"/>
                </a:solidFill>
              </a:rPr>
              <a:t>』</a:t>
            </a:r>
            <a:r>
              <a:rPr lang="ja-JP" altLang="en-US" sz="2800" dirty="0">
                <a:solidFill>
                  <a:srgbClr val="FF0000"/>
                </a:solidFill>
              </a:rPr>
              <a:t>等について検討</a:t>
            </a:r>
            <a:r>
              <a:rPr lang="ja-JP" altLang="en-US" sz="2800" dirty="0"/>
              <a:t>を加え、その結果に基づいて所要の措置を講ずるものとする。</a:t>
            </a:r>
          </a:p>
        </p:txBody>
      </p:sp>
    </p:spTree>
    <p:extLst>
      <p:ext uri="{BB962C8B-B14F-4D97-AF65-F5344CB8AC3E}">
        <p14:creationId xmlns:p14="http://schemas.microsoft.com/office/powerpoint/2010/main" val="37015181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「障害者総合支援法」のポイント</a:t>
            </a:r>
            <a:endParaRPr kumimoji="1" lang="ja-JP" altLang="en-US" dirty="0"/>
          </a:p>
        </p:txBody>
      </p:sp>
      <p:sp>
        <p:nvSpPr>
          <p:cNvPr id="4" name="スライド番号プレースホルダー 3"/>
          <p:cNvSpPr>
            <a:spLocks noGrp="1"/>
          </p:cNvSpPr>
          <p:nvPr>
            <p:ph type="sldNum" sz="quarter" idx="12"/>
          </p:nvPr>
        </p:nvSpPr>
        <p:spPr/>
        <p:txBody>
          <a:bodyPr/>
          <a:lstStyle/>
          <a:p>
            <a:fld id="{040252E6-491F-4E7D-8E1E-2F1F88AFBB7C}" type="slidenum">
              <a:rPr kumimoji="1" lang="ja-JP" altLang="en-US" smtClean="0"/>
              <a:t>17</a:t>
            </a:fld>
            <a:endParaRPr kumimoji="1" lang="ja-JP" altLang="en-US"/>
          </a:p>
        </p:txBody>
      </p:sp>
      <p:sp>
        <p:nvSpPr>
          <p:cNvPr id="7" name="コンテンツ プレースホルダー 2"/>
          <p:cNvSpPr txBox="1">
            <a:spLocks/>
          </p:cNvSpPr>
          <p:nvPr/>
        </p:nvSpPr>
        <p:spPr>
          <a:xfrm>
            <a:off x="217713" y="711986"/>
            <a:ext cx="9477829" cy="500062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1" indent="0">
              <a:buNone/>
            </a:pPr>
            <a:r>
              <a:rPr lang="ja-JP" altLang="en-US" sz="2800" b="1" u="sng" dirty="0">
                <a:solidFill>
                  <a:srgbClr val="385D8A"/>
                </a:solidFill>
              </a:rPr>
              <a:t>●ポイント</a:t>
            </a:r>
            <a:r>
              <a:rPr lang="ja-JP" altLang="en-US" b="1" u="sng" dirty="0">
                <a:solidFill>
                  <a:srgbClr val="385D8A"/>
                </a:solidFill>
              </a:rPr>
              <a:t>③：障害者に対する支援</a:t>
            </a:r>
            <a:endParaRPr lang="en-US" altLang="ja-JP" b="1" u="sng" dirty="0">
              <a:solidFill>
                <a:srgbClr val="385D8A"/>
              </a:solidFill>
            </a:endParaRPr>
          </a:p>
          <a:p>
            <a:pPr marL="261938" lvl="1" indent="-261938">
              <a:buNone/>
            </a:pPr>
            <a:r>
              <a:rPr lang="ja-JP" altLang="en-US" sz="2400" dirty="0"/>
              <a:t>①重度訪問介護の対象拡大（重度の肢体不自由者等であって常時介護を要する障害者としての厚生労働省令で定めるものとする）</a:t>
            </a:r>
            <a:endParaRPr lang="en-US" altLang="ja-JP" sz="2400" dirty="0"/>
          </a:p>
          <a:p>
            <a:pPr marL="261938" lvl="1" indent="-261938">
              <a:buNone/>
            </a:pPr>
            <a:endParaRPr lang="en-US" altLang="ja-JP" sz="2400" dirty="0"/>
          </a:p>
          <a:p>
            <a:pPr marL="261938" lvl="1" indent="-261938">
              <a:buNone/>
            </a:pPr>
            <a:r>
              <a:rPr lang="ja-JP" altLang="en-US" sz="2400" dirty="0"/>
              <a:t>②共同生活介護（ケアホーム）の共同生活援助（グループホーム）への一元化</a:t>
            </a:r>
            <a:endParaRPr lang="en-US" altLang="ja-JP" sz="2400" dirty="0"/>
          </a:p>
          <a:p>
            <a:pPr marL="261938" lvl="1" indent="-261938">
              <a:buNone/>
            </a:pPr>
            <a:endParaRPr lang="en-US" altLang="ja-JP" sz="2400" dirty="0"/>
          </a:p>
          <a:p>
            <a:pPr marL="261938" lvl="1" indent="-261938">
              <a:buNone/>
            </a:pPr>
            <a:r>
              <a:rPr lang="ja-JP" altLang="en-US" sz="2400" dirty="0"/>
              <a:t>③地域移行支援の対象拡大（地域における生活に移行するため重点的な支援を必要とする者であって厚生労働省令で定めるものを加える）</a:t>
            </a:r>
            <a:endParaRPr lang="en-US" altLang="ja-JP" sz="2400" dirty="0"/>
          </a:p>
          <a:p>
            <a:pPr marL="261938" lvl="1" indent="-261938">
              <a:buNone/>
            </a:pPr>
            <a:endParaRPr lang="en-US" altLang="ja-JP" sz="2400" dirty="0"/>
          </a:p>
          <a:p>
            <a:pPr marL="261938" lvl="1" indent="-261938">
              <a:buNone/>
            </a:pPr>
            <a:r>
              <a:rPr lang="ja-JP" altLang="en-US" sz="2400" dirty="0"/>
              <a:t>④地域生活支援事業の追加（障害者に対する理解を深めるための研修や啓発を行う事業、意思疎通支援を行う者を養成する事業等）</a:t>
            </a:r>
            <a:endParaRPr lang="en-US" altLang="ja-JP" sz="2400" dirty="0"/>
          </a:p>
        </p:txBody>
      </p:sp>
    </p:spTree>
    <p:extLst>
      <p:ext uri="{BB962C8B-B14F-4D97-AF65-F5344CB8AC3E}">
        <p14:creationId xmlns:p14="http://schemas.microsoft.com/office/powerpoint/2010/main" val="17604283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「障害者総合支援法」のポイント</a:t>
            </a:r>
            <a:endParaRPr kumimoji="1" lang="ja-JP" altLang="en-US" dirty="0"/>
          </a:p>
        </p:txBody>
      </p:sp>
      <p:sp>
        <p:nvSpPr>
          <p:cNvPr id="4" name="スライド番号プレースホルダー 3"/>
          <p:cNvSpPr>
            <a:spLocks noGrp="1"/>
          </p:cNvSpPr>
          <p:nvPr>
            <p:ph type="sldNum" sz="quarter" idx="12"/>
          </p:nvPr>
        </p:nvSpPr>
        <p:spPr/>
        <p:txBody>
          <a:bodyPr/>
          <a:lstStyle/>
          <a:p>
            <a:fld id="{040252E6-491F-4E7D-8E1E-2F1F88AFBB7C}" type="slidenum">
              <a:rPr kumimoji="1" lang="ja-JP" altLang="en-US" smtClean="0"/>
              <a:t>18</a:t>
            </a:fld>
            <a:endParaRPr kumimoji="1" lang="ja-JP" altLang="en-US"/>
          </a:p>
        </p:txBody>
      </p:sp>
      <p:sp>
        <p:nvSpPr>
          <p:cNvPr id="7" name="コンテンツ プレースホルダー 2"/>
          <p:cNvSpPr txBox="1">
            <a:spLocks/>
          </p:cNvSpPr>
          <p:nvPr/>
        </p:nvSpPr>
        <p:spPr>
          <a:xfrm>
            <a:off x="217713" y="711986"/>
            <a:ext cx="9477829" cy="500062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1" indent="0">
              <a:buNone/>
            </a:pPr>
            <a:r>
              <a:rPr lang="ja-JP" altLang="en-US" sz="2800" b="1" u="sng" dirty="0">
                <a:solidFill>
                  <a:srgbClr val="385D8A"/>
                </a:solidFill>
              </a:rPr>
              <a:t>●ポイント</a:t>
            </a:r>
            <a:r>
              <a:rPr lang="ja-JP" altLang="en-US" b="1" u="sng" dirty="0">
                <a:solidFill>
                  <a:srgbClr val="385D8A"/>
                </a:solidFill>
              </a:rPr>
              <a:t>④：サービス基盤の計画的整備</a:t>
            </a:r>
          </a:p>
          <a:p>
            <a:pPr marL="261938" lvl="1" indent="-261938">
              <a:buNone/>
            </a:pPr>
            <a:r>
              <a:rPr lang="ja-JP" altLang="en-US" sz="2400" dirty="0"/>
              <a:t>①障害福祉サービス等の提供体制の確保に係る目標に関する事項及び地域生活支援事業の実施に関する事項についての障害福祉計画の策定</a:t>
            </a:r>
            <a:endParaRPr lang="en-US" altLang="ja-JP" sz="2400" dirty="0"/>
          </a:p>
          <a:p>
            <a:pPr marL="261938" lvl="1" indent="-261938">
              <a:buNone/>
            </a:pPr>
            <a:endParaRPr lang="ja-JP" altLang="en-US" sz="2400" dirty="0"/>
          </a:p>
          <a:p>
            <a:pPr marL="261938" lvl="1" indent="-261938">
              <a:buNone/>
            </a:pPr>
            <a:r>
              <a:rPr lang="ja-JP" altLang="en-US" sz="2400" dirty="0"/>
              <a:t>②基本指針・障害福祉計画に関する定期的な検証と見直しを法定化</a:t>
            </a:r>
            <a:endParaRPr lang="en-US" altLang="ja-JP" sz="2400" dirty="0"/>
          </a:p>
          <a:p>
            <a:pPr marL="261938" lvl="1" indent="-261938">
              <a:buNone/>
            </a:pPr>
            <a:endParaRPr lang="ja-JP" altLang="en-US" sz="2400" dirty="0"/>
          </a:p>
          <a:p>
            <a:pPr marL="261938" lvl="1" indent="-261938">
              <a:buNone/>
            </a:pPr>
            <a:r>
              <a:rPr lang="ja-JP" altLang="en-US" sz="2400" dirty="0"/>
              <a:t>③市町村は障害福祉計画を策定するに当たって、障害者等のニーズ把握等を行うことを努力義務化</a:t>
            </a:r>
            <a:endParaRPr lang="en-US" altLang="ja-JP" sz="2400" dirty="0"/>
          </a:p>
          <a:p>
            <a:pPr marL="261938" lvl="1" indent="-261938">
              <a:buNone/>
            </a:pPr>
            <a:endParaRPr lang="ja-JP" altLang="en-US" sz="2400" dirty="0"/>
          </a:p>
          <a:p>
            <a:pPr marL="261938" lvl="1" indent="-261938">
              <a:buNone/>
            </a:pPr>
            <a:r>
              <a:rPr lang="ja-JP" altLang="en-US" sz="2400" dirty="0"/>
              <a:t>④自立支援協議会の名称について、地域の実情に応じて定められるよう弾力化するとともに、当事者や家族の参画を明確化</a:t>
            </a:r>
          </a:p>
        </p:txBody>
      </p:sp>
    </p:spTree>
    <p:extLst>
      <p:ext uri="{BB962C8B-B14F-4D97-AF65-F5344CB8AC3E}">
        <p14:creationId xmlns:p14="http://schemas.microsoft.com/office/powerpoint/2010/main" val="30226280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040252E6-491F-4E7D-8E1E-2F1F88AFBB7C}" type="slidenum">
              <a:rPr kumimoji="1" lang="ja-JP" altLang="en-US" smtClean="0"/>
              <a:t>19</a:t>
            </a:fld>
            <a:endParaRPr kumimoji="1" lang="ja-JP" altLang="en-US" dirty="0"/>
          </a:p>
        </p:txBody>
      </p:sp>
      <p:sp>
        <p:nvSpPr>
          <p:cNvPr id="4" name="テキスト ボックス 3"/>
          <p:cNvSpPr txBox="1"/>
          <p:nvPr/>
        </p:nvSpPr>
        <p:spPr>
          <a:xfrm>
            <a:off x="236476" y="836712"/>
            <a:ext cx="9433048" cy="5139869"/>
          </a:xfrm>
          <a:prstGeom prst="rect">
            <a:avLst/>
          </a:prstGeom>
          <a:noFill/>
        </p:spPr>
        <p:txBody>
          <a:bodyPr wrap="square" rtlCol="0">
            <a:spAutoFit/>
          </a:bodyPr>
          <a:lstStyle/>
          <a:p>
            <a:r>
              <a:rPr kumimoji="1" lang="en-US" altLang="ja-JP" sz="3200" dirty="0">
                <a:solidFill>
                  <a:schemeClr val="tx1">
                    <a:lumMod val="50000"/>
                    <a:lumOff val="50000"/>
                  </a:schemeClr>
                </a:solidFill>
              </a:rPr>
              <a:t>Ⅰ</a:t>
            </a:r>
            <a:r>
              <a:rPr kumimoji="1" lang="ja-JP" altLang="en-US" sz="3200" dirty="0">
                <a:solidFill>
                  <a:schemeClr val="tx1">
                    <a:lumMod val="50000"/>
                    <a:lumOff val="50000"/>
                  </a:schemeClr>
                </a:solidFill>
              </a:rPr>
              <a:t>　障害支援区分導入の経緯</a:t>
            </a:r>
            <a:endParaRPr kumimoji="1" lang="en-US" altLang="ja-JP" sz="3200" dirty="0">
              <a:solidFill>
                <a:schemeClr val="tx1">
                  <a:lumMod val="50000"/>
                  <a:lumOff val="50000"/>
                </a:schemeClr>
              </a:solidFill>
            </a:endParaRPr>
          </a:p>
          <a:p>
            <a:endParaRPr lang="en-US" altLang="ja-JP" sz="3200" dirty="0"/>
          </a:p>
          <a:p>
            <a:r>
              <a:rPr kumimoji="1" lang="en-US" altLang="ja-JP" sz="3200" dirty="0"/>
              <a:t>Ⅱ</a:t>
            </a:r>
            <a:r>
              <a:rPr kumimoji="1" lang="ja-JP" altLang="en-US" sz="3200" dirty="0"/>
              <a:t>　制度における障害支援区分の位置付け</a:t>
            </a:r>
            <a:endParaRPr kumimoji="1" lang="en-US" altLang="ja-JP" sz="3200" dirty="0"/>
          </a:p>
          <a:p>
            <a:endParaRPr lang="en-US" altLang="ja-JP" sz="3200" dirty="0">
              <a:solidFill>
                <a:schemeClr val="tx1">
                  <a:lumMod val="50000"/>
                  <a:lumOff val="50000"/>
                </a:schemeClr>
              </a:solidFill>
            </a:endParaRPr>
          </a:p>
          <a:p>
            <a:r>
              <a:rPr kumimoji="1" lang="en-US" altLang="ja-JP" sz="3200" dirty="0">
                <a:solidFill>
                  <a:schemeClr val="tx1">
                    <a:lumMod val="50000"/>
                    <a:lumOff val="50000"/>
                  </a:schemeClr>
                </a:solidFill>
              </a:rPr>
              <a:t>Ⅲ</a:t>
            </a:r>
            <a:r>
              <a:rPr kumimoji="1" lang="ja-JP" altLang="en-US" sz="3200" dirty="0">
                <a:solidFill>
                  <a:schemeClr val="tx1">
                    <a:lumMod val="50000"/>
                    <a:lumOff val="50000"/>
                  </a:schemeClr>
                </a:solidFill>
              </a:rPr>
              <a:t>　障害支援区分の認定プロセス</a:t>
            </a:r>
            <a:endParaRPr kumimoji="1" lang="en-US" altLang="ja-JP" sz="3200" dirty="0">
              <a:solidFill>
                <a:schemeClr val="tx1">
                  <a:lumMod val="50000"/>
                  <a:lumOff val="50000"/>
                </a:schemeClr>
              </a:solidFill>
            </a:endParaRPr>
          </a:p>
          <a:p>
            <a:endParaRPr lang="en-US" altLang="ja-JP" sz="3200" dirty="0">
              <a:solidFill>
                <a:schemeClr val="tx1">
                  <a:lumMod val="50000"/>
                  <a:lumOff val="50000"/>
                </a:schemeClr>
              </a:solidFill>
            </a:endParaRPr>
          </a:p>
          <a:p>
            <a:r>
              <a:rPr kumimoji="1" lang="en-US" altLang="ja-JP" sz="3200" dirty="0">
                <a:solidFill>
                  <a:schemeClr val="tx1">
                    <a:lumMod val="50000"/>
                    <a:lumOff val="50000"/>
                  </a:schemeClr>
                </a:solidFill>
              </a:rPr>
              <a:t>Ⅳ</a:t>
            </a:r>
            <a:r>
              <a:rPr kumimoji="1" lang="ja-JP" altLang="en-US" sz="3200" dirty="0">
                <a:solidFill>
                  <a:schemeClr val="tx1">
                    <a:lumMod val="50000"/>
                    <a:lumOff val="50000"/>
                  </a:schemeClr>
                </a:solidFill>
              </a:rPr>
              <a:t>　その他留意事項</a:t>
            </a:r>
            <a:endParaRPr kumimoji="1" lang="en-US" altLang="ja-JP" sz="3200" dirty="0">
              <a:solidFill>
                <a:schemeClr val="tx1">
                  <a:lumMod val="50000"/>
                  <a:lumOff val="50000"/>
                </a:schemeClr>
              </a:solidFill>
            </a:endParaRPr>
          </a:p>
          <a:p>
            <a:r>
              <a:rPr lang="ja-JP" altLang="en-US" sz="2400" dirty="0">
                <a:solidFill>
                  <a:schemeClr val="tx1">
                    <a:lumMod val="50000"/>
                    <a:lumOff val="50000"/>
                  </a:schemeClr>
                </a:solidFill>
              </a:rPr>
              <a:t>　　　①要介護認定との相違点</a:t>
            </a:r>
            <a:endParaRPr lang="en-US" altLang="ja-JP" sz="2400" dirty="0">
              <a:solidFill>
                <a:schemeClr val="tx1">
                  <a:lumMod val="50000"/>
                  <a:lumOff val="50000"/>
                </a:schemeClr>
              </a:solidFill>
            </a:endParaRPr>
          </a:p>
          <a:p>
            <a:r>
              <a:rPr lang="ja-JP" altLang="en-US" sz="2400" dirty="0">
                <a:solidFill>
                  <a:schemeClr val="tx1">
                    <a:lumMod val="50000"/>
                    <a:lumOff val="50000"/>
                  </a:schemeClr>
                </a:solidFill>
              </a:rPr>
              <a:t>　　　②障害者総合支援法の対象疾病（難病等）について</a:t>
            </a:r>
            <a:endParaRPr lang="en-US" altLang="ja-JP" sz="2400" dirty="0">
              <a:solidFill>
                <a:schemeClr val="tx1">
                  <a:lumMod val="50000"/>
                  <a:lumOff val="50000"/>
                </a:schemeClr>
              </a:solidFill>
            </a:endParaRPr>
          </a:p>
          <a:p>
            <a:endParaRPr lang="en-US" altLang="ja-JP" sz="2400" dirty="0">
              <a:solidFill>
                <a:schemeClr val="tx1">
                  <a:lumMod val="50000"/>
                  <a:lumOff val="50000"/>
                </a:schemeClr>
              </a:solidFill>
            </a:endParaRPr>
          </a:p>
          <a:p>
            <a:r>
              <a:rPr lang="en-US" altLang="ja-JP" sz="3200" dirty="0">
                <a:solidFill>
                  <a:schemeClr val="tx1">
                    <a:lumMod val="50000"/>
                    <a:lumOff val="50000"/>
                  </a:schemeClr>
                </a:solidFill>
              </a:rPr>
              <a:t>Ⅴ</a:t>
            </a:r>
            <a:r>
              <a:rPr lang="ja-JP" altLang="en-US" sz="3200" dirty="0">
                <a:solidFill>
                  <a:schemeClr val="tx1">
                    <a:lumMod val="50000"/>
                    <a:lumOff val="50000"/>
                  </a:schemeClr>
                </a:solidFill>
              </a:rPr>
              <a:t>　認定調査の概要</a:t>
            </a:r>
            <a:endParaRPr lang="en-US" altLang="ja-JP" sz="3200" dirty="0">
              <a:solidFill>
                <a:schemeClr val="tx1">
                  <a:lumMod val="50000"/>
                  <a:lumOff val="50000"/>
                </a:schemeClr>
              </a:solidFill>
            </a:endParaRPr>
          </a:p>
        </p:txBody>
      </p:sp>
      <p:sp>
        <p:nvSpPr>
          <p:cNvPr id="3" name="正方形/長方形 2"/>
          <p:cNvSpPr/>
          <p:nvPr/>
        </p:nvSpPr>
        <p:spPr>
          <a:xfrm>
            <a:off x="0" y="0"/>
            <a:ext cx="9906000" cy="468000"/>
          </a:xfrm>
          <a:prstGeom prst="rect">
            <a:avLst/>
          </a:prstGeom>
          <a:solidFill>
            <a:schemeClr val="tx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bg1"/>
                </a:solidFill>
                <a:latin typeface="HGS創英角ｺﾞｼｯｸUB" panose="020B0900000000000000" pitchFamily="50" charset="-128"/>
                <a:ea typeface="HGS創英角ｺﾞｼｯｸUB" panose="020B0900000000000000" pitchFamily="50" charset="-128"/>
              </a:rPr>
              <a:t>目 次</a:t>
            </a:r>
          </a:p>
        </p:txBody>
      </p:sp>
      <p:sp>
        <p:nvSpPr>
          <p:cNvPr id="5" name="正方形/長方形 4"/>
          <p:cNvSpPr/>
          <p:nvPr/>
        </p:nvSpPr>
        <p:spPr>
          <a:xfrm>
            <a:off x="200472" y="1759635"/>
            <a:ext cx="9433048" cy="648072"/>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61567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040252E6-491F-4E7D-8E1E-2F1F88AFBB7C}" type="slidenum">
              <a:rPr kumimoji="1" lang="ja-JP" altLang="en-US" smtClean="0"/>
              <a:t>2</a:t>
            </a:fld>
            <a:endParaRPr kumimoji="1" lang="ja-JP" altLang="en-US" dirty="0"/>
          </a:p>
        </p:txBody>
      </p:sp>
      <p:sp>
        <p:nvSpPr>
          <p:cNvPr id="4" name="テキスト ボックス 3"/>
          <p:cNvSpPr txBox="1"/>
          <p:nvPr/>
        </p:nvSpPr>
        <p:spPr>
          <a:xfrm>
            <a:off x="236476" y="836712"/>
            <a:ext cx="9433048" cy="5139869"/>
          </a:xfrm>
          <a:prstGeom prst="rect">
            <a:avLst/>
          </a:prstGeom>
          <a:noFill/>
        </p:spPr>
        <p:txBody>
          <a:bodyPr wrap="square" rtlCol="0">
            <a:spAutoFit/>
          </a:bodyPr>
          <a:lstStyle/>
          <a:p>
            <a:r>
              <a:rPr kumimoji="1" lang="en-US" altLang="ja-JP" sz="3200" dirty="0"/>
              <a:t>Ⅰ</a:t>
            </a:r>
            <a:r>
              <a:rPr kumimoji="1" lang="ja-JP" altLang="en-US" sz="3200" dirty="0"/>
              <a:t>　障害支援区分導入の経緯</a:t>
            </a:r>
            <a:endParaRPr kumimoji="1" lang="en-US" altLang="ja-JP" sz="3200" dirty="0"/>
          </a:p>
          <a:p>
            <a:endParaRPr lang="en-US" altLang="ja-JP" sz="3200" dirty="0"/>
          </a:p>
          <a:p>
            <a:r>
              <a:rPr kumimoji="1" lang="en-US" altLang="ja-JP" sz="3200" dirty="0">
                <a:solidFill>
                  <a:schemeClr val="tx1">
                    <a:lumMod val="50000"/>
                    <a:lumOff val="50000"/>
                  </a:schemeClr>
                </a:solidFill>
              </a:rPr>
              <a:t>Ⅱ</a:t>
            </a:r>
            <a:r>
              <a:rPr kumimoji="1" lang="ja-JP" altLang="en-US" sz="3200" dirty="0">
                <a:solidFill>
                  <a:schemeClr val="tx1">
                    <a:lumMod val="50000"/>
                    <a:lumOff val="50000"/>
                  </a:schemeClr>
                </a:solidFill>
              </a:rPr>
              <a:t>　制度における障害支援区分の位置付け</a:t>
            </a:r>
            <a:endParaRPr kumimoji="1" lang="en-US" altLang="ja-JP" sz="3200" dirty="0">
              <a:solidFill>
                <a:schemeClr val="tx1">
                  <a:lumMod val="50000"/>
                  <a:lumOff val="50000"/>
                </a:schemeClr>
              </a:solidFill>
            </a:endParaRPr>
          </a:p>
          <a:p>
            <a:endParaRPr lang="en-US" altLang="ja-JP" sz="3200" dirty="0">
              <a:solidFill>
                <a:schemeClr val="tx1">
                  <a:lumMod val="50000"/>
                  <a:lumOff val="50000"/>
                </a:schemeClr>
              </a:solidFill>
            </a:endParaRPr>
          </a:p>
          <a:p>
            <a:r>
              <a:rPr kumimoji="1" lang="en-US" altLang="ja-JP" sz="3200" dirty="0">
                <a:solidFill>
                  <a:schemeClr val="tx1">
                    <a:lumMod val="50000"/>
                    <a:lumOff val="50000"/>
                  </a:schemeClr>
                </a:solidFill>
              </a:rPr>
              <a:t>Ⅲ</a:t>
            </a:r>
            <a:r>
              <a:rPr kumimoji="1" lang="ja-JP" altLang="en-US" sz="3200" dirty="0">
                <a:solidFill>
                  <a:schemeClr val="tx1">
                    <a:lumMod val="50000"/>
                    <a:lumOff val="50000"/>
                  </a:schemeClr>
                </a:solidFill>
              </a:rPr>
              <a:t>　障害支援区分の認定プロセス</a:t>
            </a:r>
            <a:endParaRPr kumimoji="1" lang="en-US" altLang="ja-JP" sz="3200" dirty="0">
              <a:solidFill>
                <a:schemeClr val="tx1">
                  <a:lumMod val="50000"/>
                  <a:lumOff val="50000"/>
                </a:schemeClr>
              </a:solidFill>
            </a:endParaRPr>
          </a:p>
          <a:p>
            <a:endParaRPr lang="en-US" altLang="ja-JP" sz="3200" dirty="0">
              <a:solidFill>
                <a:schemeClr val="tx1">
                  <a:lumMod val="50000"/>
                  <a:lumOff val="50000"/>
                </a:schemeClr>
              </a:solidFill>
            </a:endParaRPr>
          </a:p>
          <a:p>
            <a:r>
              <a:rPr kumimoji="1" lang="en-US" altLang="ja-JP" sz="3200" dirty="0">
                <a:solidFill>
                  <a:schemeClr val="tx1">
                    <a:lumMod val="50000"/>
                    <a:lumOff val="50000"/>
                  </a:schemeClr>
                </a:solidFill>
              </a:rPr>
              <a:t>Ⅳ</a:t>
            </a:r>
            <a:r>
              <a:rPr kumimoji="1" lang="ja-JP" altLang="en-US" sz="3200" dirty="0">
                <a:solidFill>
                  <a:schemeClr val="tx1">
                    <a:lumMod val="50000"/>
                    <a:lumOff val="50000"/>
                  </a:schemeClr>
                </a:solidFill>
              </a:rPr>
              <a:t>　その他留意事項</a:t>
            </a:r>
            <a:endParaRPr kumimoji="1" lang="en-US" altLang="ja-JP" sz="3200" dirty="0">
              <a:solidFill>
                <a:schemeClr val="tx1">
                  <a:lumMod val="50000"/>
                  <a:lumOff val="50000"/>
                </a:schemeClr>
              </a:solidFill>
            </a:endParaRPr>
          </a:p>
          <a:p>
            <a:r>
              <a:rPr lang="ja-JP" altLang="en-US" sz="2400" dirty="0">
                <a:solidFill>
                  <a:schemeClr val="tx1">
                    <a:lumMod val="50000"/>
                    <a:lumOff val="50000"/>
                  </a:schemeClr>
                </a:solidFill>
              </a:rPr>
              <a:t>　　　①要介護認定との相違点</a:t>
            </a:r>
            <a:endParaRPr lang="en-US" altLang="ja-JP" sz="2400" dirty="0">
              <a:solidFill>
                <a:schemeClr val="tx1">
                  <a:lumMod val="50000"/>
                  <a:lumOff val="50000"/>
                </a:schemeClr>
              </a:solidFill>
            </a:endParaRPr>
          </a:p>
          <a:p>
            <a:r>
              <a:rPr lang="ja-JP" altLang="en-US" sz="2400" dirty="0">
                <a:solidFill>
                  <a:schemeClr val="tx1">
                    <a:lumMod val="50000"/>
                    <a:lumOff val="50000"/>
                  </a:schemeClr>
                </a:solidFill>
              </a:rPr>
              <a:t>　　　②障害者総合支援法の対象疾病（難病等）について</a:t>
            </a:r>
            <a:endParaRPr lang="en-US" altLang="ja-JP" sz="2400" dirty="0">
              <a:solidFill>
                <a:schemeClr val="tx1">
                  <a:lumMod val="50000"/>
                  <a:lumOff val="50000"/>
                </a:schemeClr>
              </a:solidFill>
            </a:endParaRPr>
          </a:p>
          <a:p>
            <a:endParaRPr lang="en-US" altLang="ja-JP" sz="2400" dirty="0">
              <a:solidFill>
                <a:schemeClr val="tx1">
                  <a:lumMod val="50000"/>
                  <a:lumOff val="50000"/>
                </a:schemeClr>
              </a:solidFill>
            </a:endParaRPr>
          </a:p>
          <a:p>
            <a:r>
              <a:rPr lang="en-US" altLang="ja-JP" sz="3200" dirty="0">
                <a:solidFill>
                  <a:schemeClr val="tx1">
                    <a:lumMod val="50000"/>
                    <a:lumOff val="50000"/>
                  </a:schemeClr>
                </a:solidFill>
              </a:rPr>
              <a:t>Ⅴ</a:t>
            </a:r>
            <a:r>
              <a:rPr lang="ja-JP" altLang="en-US" sz="3200" dirty="0">
                <a:solidFill>
                  <a:schemeClr val="tx1">
                    <a:lumMod val="50000"/>
                    <a:lumOff val="50000"/>
                  </a:schemeClr>
                </a:solidFill>
              </a:rPr>
              <a:t>　認定調査の概要</a:t>
            </a:r>
            <a:endParaRPr lang="en-US" altLang="ja-JP" sz="3200" dirty="0">
              <a:solidFill>
                <a:schemeClr val="tx1">
                  <a:lumMod val="50000"/>
                  <a:lumOff val="50000"/>
                </a:schemeClr>
              </a:solidFill>
            </a:endParaRPr>
          </a:p>
        </p:txBody>
      </p:sp>
      <p:sp>
        <p:nvSpPr>
          <p:cNvPr id="3" name="正方形/長方形 2"/>
          <p:cNvSpPr/>
          <p:nvPr/>
        </p:nvSpPr>
        <p:spPr>
          <a:xfrm>
            <a:off x="0" y="0"/>
            <a:ext cx="9906000" cy="468000"/>
          </a:xfrm>
          <a:prstGeom prst="rect">
            <a:avLst/>
          </a:prstGeom>
          <a:solidFill>
            <a:schemeClr val="tx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bg1"/>
                </a:solidFill>
                <a:latin typeface="HGS創英角ｺﾞｼｯｸUB" panose="020B0900000000000000" pitchFamily="50" charset="-128"/>
                <a:ea typeface="HGS創英角ｺﾞｼｯｸUB" panose="020B0900000000000000" pitchFamily="50" charset="-128"/>
              </a:rPr>
              <a:t>目 次</a:t>
            </a:r>
          </a:p>
        </p:txBody>
      </p:sp>
      <p:sp>
        <p:nvSpPr>
          <p:cNvPr id="5" name="正方形/長方形 4"/>
          <p:cNvSpPr/>
          <p:nvPr/>
        </p:nvSpPr>
        <p:spPr>
          <a:xfrm>
            <a:off x="200472" y="801168"/>
            <a:ext cx="9433048" cy="648072"/>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743062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906000" cy="468000"/>
          </a:xfrm>
          <a:prstGeom prst="rect">
            <a:avLst/>
          </a:prstGeom>
          <a:solidFill>
            <a:schemeClr val="tx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bg1"/>
                </a:solidFill>
                <a:latin typeface="ＭＳ ゴシック" panose="020B0609070205080204" pitchFamily="49" charset="-128"/>
                <a:ea typeface="ＭＳ ゴシック" panose="020B0609070205080204" pitchFamily="49" charset="-128"/>
              </a:rPr>
              <a:t>障害者支援の考え方と障害支援区分</a:t>
            </a:r>
          </a:p>
        </p:txBody>
      </p:sp>
      <p:sp>
        <p:nvSpPr>
          <p:cNvPr id="5" name="正方形/長方形 4"/>
          <p:cNvSpPr/>
          <p:nvPr/>
        </p:nvSpPr>
        <p:spPr>
          <a:xfrm>
            <a:off x="0" y="3334458"/>
            <a:ext cx="9611992" cy="3354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72000" rtlCol="0" anchor="ctr"/>
          <a:lstStyle/>
          <a:p>
            <a:r>
              <a:rPr kumimoji="1" lang="ja-JP" altLang="en-US" sz="2400" b="1" dirty="0">
                <a:solidFill>
                  <a:schemeClr val="tx1"/>
                </a:solidFill>
                <a:latin typeface="ＭＳ ゴシック" panose="020B0609070205080204" pitchFamily="49" charset="-128"/>
                <a:ea typeface="ＭＳ ゴシック" panose="020B0609070205080204" pitchFamily="49" charset="-128"/>
              </a:rPr>
              <a:t>○障害者支援の基本理念</a:t>
            </a:r>
            <a:endParaRPr kumimoji="1" lang="en-US" altLang="ja-JP" sz="2400" b="1" dirty="0">
              <a:solidFill>
                <a:schemeClr val="tx1"/>
              </a:solidFill>
              <a:latin typeface="ＭＳ ゴシック" panose="020B0609070205080204" pitchFamily="49" charset="-128"/>
              <a:ea typeface="ＭＳ ゴシック" panose="020B0609070205080204" pitchFamily="49" charset="-128"/>
            </a:endParaRPr>
          </a:p>
          <a:p>
            <a:pPr marL="269875">
              <a:spcAft>
                <a:spcPts val="600"/>
              </a:spcAft>
            </a:pPr>
            <a:r>
              <a:rPr lang="ja-JP" altLang="en-US" sz="2400" u="sng" dirty="0">
                <a:solidFill>
                  <a:schemeClr val="tx1"/>
                </a:solidFill>
                <a:latin typeface="ＭＳ ゴシック" panose="020B0609070205080204" pitchFamily="49" charset="-128"/>
                <a:ea typeface="ＭＳ ゴシック" panose="020B0609070205080204" pitchFamily="49" charset="-128"/>
              </a:rPr>
              <a:t>自らの生き方、暮らし方を選択し、実現できる「</a:t>
            </a:r>
            <a:r>
              <a:rPr lang="ja-JP" altLang="en-US" sz="2400" b="1" u="sng" dirty="0">
                <a:solidFill>
                  <a:schemeClr val="tx1"/>
                </a:solidFill>
                <a:latin typeface="ＭＳ ゴシック" panose="020B0609070205080204" pitchFamily="49" charset="-128"/>
                <a:ea typeface="ＭＳ ゴシック" panose="020B0609070205080204" pitchFamily="49" charset="-128"/>
              </a:rPr>
              <a:t>自己決定</a:t>
            </a:r>
            <a:r>
              <a:rPr lang="ja-JP" altLang="en-US" sz="2400" u="sng" dirty="0">
                <a:solidFill>
                  <a:schemeClr val="tx1"/>
                </a:solidFill>
                <a:latin typeface="ＭＳ ゴシック" panose="020B0609070205080204" pitchFamily="49" charset="-128"/>
                <a:ea typeface="ＭＳ ゴシック" panose="020B0609070205080204" pitchFamily="49" charset="-128"/>
              </a:rPr>
              <a:t>」</a:t>
            </a:r>
            <a:endParaRPr lang="en-US" altLang="ja-JP" sz="2400" u="sng" dirty="0">
              <a:solidFill>
                <a:schemeClr val="tx1"/>
              </a:solidFill>
              <a:latin typeface="ＭＳ ゴシック" panose="020B0609070205080204" pitchFamily="49" charset="-128"/>
              <a:ea typeface="ＭＳ ゴシック" panose="020B0609070205080204" pitchFamily="49" charset="-128"/>
            </a:endParaRPr>
          </a:p>
          <a:p>
            <a:pPr marL="269875">
              <a:spcAft>
                <a:spcPts val="600"/>
              </a:spcAft>
            </a:pPr>
            <a:r>
              <a:rPr lang="ja-JP" altLang="en-US" sz="2400" u="sng" dirty="0">
                <a:solidFill>
                  <a:schemeClr val="tx1"/>
                </a:solidFill>
                <a:latin typeface="ＭＳ ゴシック" panose="020B0609070205080204" pitchFamily="49" charset="-128"/>
                <a:ea typeface="ＭＳ ゴシック" panose="020B0609070205080204" pitchFamily="49" charset="-128"/>
              </a:rPr>
              <a:t>「</a:t>
            </a:r>
            <a:r>
              <a:rPr lang="ja-JP" altLang="en-US" sz="2400" b="1" u="sng" dirty="0">
                <a:solidFill>
                  <a:schemeClr val="tx1"/>
                </a:solidFill>
                <a:latin typeface="ＭＳ ゴシック" panose="020B0609070205080204" pitchFamily="49" charset="-128"/>
                <a:ea typeface="ＭＳ ゴシック" panose="020B0609070205080204" pitchFamily="49" charset="-128"/>
              </a:rPr>
              <a:t>自己実現</a:t>
            </a:r>
            <a:r>
              <a:rPr lang="ja-JP" altLang="en-US" sz="2400" u="sng" dirty="0">
                <a:solidFill>
                  <a:schemeClr val="tx1"/>
                </a:solidFill>
                <a:latin typeface="ＭＳ ゴシック" panose="020B0609070205080204" pitchFamily="49" charset="-128"/>
                <a:ea typeface="ＭＳ ゴシック" panose="020B0609070205080204" pitchFamily="49" charset="-128"/>
              </a:rPr>
              <a:t>」</a:t>
            </a:r>
            <a:endParaRPr lang="en-US" altLang="ja-JP" sz="2400" u="sng" dirty="0">
              <a:solidFill>
                <a:schemeClr val="tx1"/>
              </a:solidFill>
              <a:latin typeface="ＭＳ ゴシック" panose="020B0609070205080204" pitchFamily="49" charset="-128"/>
              <a:ea typeface="ＭＳ ゴシック" panose="020B0609070205080204" pitchFamily="49" charset="-128"/>
            </a:endParaRPr>
          </a:p>
          <a:p>
            <a:pPr marL="269875"/>
            <a:r>
              <a:rPr lang="ja-JP" altLang="en-US" sz="2000" dirty="0">
                <a:solidFill>
                  <a:schemeClr val="tx1"/>
                </a:solidFill>
                <a:latin typeface="ＭＳ ゴシック" panose="020B0609070205080204" pitchFamily="49" charset="-128"/>
                <a:ea typeface="ＭＳ ゴシック" panose="020B0609070205080204" pitchFamily="49" charset="-128"/>
              </a:rPr>
              <a:t>（参考）障害者基本計画（第５次）「</a:t>
            </a:r>
            <a:r>
              <a:rPr lang="en-US" altLang="ja-JP" sz="2000" dirty="0">
                <a:solidFill>
                  <a:schemeClr val="tx1"/>
                </a:solidFill>
                <a:latin typeface="ＭＳ ゴシック" panose="020B0609070205080204" pitchFamily="49" charset="-128"/>
                <a:ea typeface="ＭＳ ゴシック" panose="020B0609070205080204" pitchFamily="49" charset="-128"/>
              </a:rPr>
              <a:t>Ⅱ</a:t>
            </a:r>
            <a:r>
              <a:rPr lang="ja-JP" altLang="en-US" sz="2000" dirty="0">
                <a:solidFill>
                  <a:schemeClr val="tx1"/>
                </a:solidFill>
                <a:latin typeface="ＭＳ ゴシック" panose="020B0609070205080204" pitchFamily="49" charset="-128"/>
                <a:ea typeface="ＭＳ ゴシック" panose="020B0609070205080204" pitchFamily="49" charset="-128"/>
              </a:rPr>
              <a:t>　基本的な考え方」基本理念</a:t>
            </a:r>
            <a:endParaRPr lang="en-US" altLang="ja-JP" sz="2000" dirty="0">
              <a:solidFill>
                <a:schemeClr val="tx1"/>
              </a:solidFill>
              <a:latin typeface="ＭＳ ゴシック" panose="020B0609070205080204" pitchFamily="49" charset="-128"/>
              <a:ea typeface="ＭＳ ゴシック" panose="020B0609070205080204" pitchFamily="49" charset="-128"/>
            </a:endParaRPr>
          </a:p>
          <a:p>
            <a:pPr marL="900113"/>
            <a:r>
              <a:rPr lang="ja-JP" altLang="en-US" sz="2000" dirty="0">
                <a:solidFill>
                  <a:schemeClr val="tx1"/>
                </a:solidFill>
                <a:latin typeface="ＭＳ ゴシック" panose="020B0609070205080204" pitchFamily="49" charset="-128"/>
                <a:ea typeface="ＭＳ ゴシック" panose="020B0609070205080204" pitchFamily="49" charset="-128"/>
              </a:rPr>
              <a:t>（中略）障害者を、必要な支援を受けながら、自らの決定に基づき社会のあらゆる活動に参加する主体として捉え、障害者が自らの能力を最大限発揮し自己実現できるよう支援する（中略）</a:t>
            </a:r>
            <a:endParaRPr lang="en-US" altLang="ja-JP" sz="2000" dirty="0">
              <a:solidFill>
                <a:schemeClr val="tx1"/>
              </a:solidFill>
              <a:latin typeface="ＭＳ ゴシック" panose="020B0609070205080204" pitchFamily="49" charset="-128"/>
              <a:ea typeface="ＭＳ ゴシック" panose="020B0609070205080204" pitchFamily="49" charset="-128"/>
            </a:endParaRPr>
          </a:p>
          <a:p>
            <a:pPr marL="900113"/>
            <a:endParaRPr kumimoji="1" lang="en-US" altLang="ja-JP" sz="2400" dirty="0">
              <a:solidFill>
                <a:schemeClr val="tx1"/>
              </a:solidFill>
              <a:latin typeface="ＭＳ ゴシック" panose="020B0609070205080204" pitchFamily="49" charset="-128"/>
              <a:ea typeface="ＭＳ ゴシック" panose="020B0609070205080204" pitchFamily="49" charset="-128"/>
            </a:endParaRPr>
          </a:p>
          <a:p>
            <a:pPr marL="628650" indent="-276225"/>
            <a:r>
              <a:rPr lang="ja-JP" altLang="en-US" sz="2400" dirty="0">
                <a:solidFill>
                  <a:schemeClr val="tx1"/>
                </a:solidFill>
                <a:latin typeface="ＭＳ ゴシック" panose="020B0609070205080204" pitchFamily="49" charset="-128"/>
                <a:ea typeface="ＭＳ ゴシック" panose="020B0609070205080204" pitchFamily="49" charset="-128"/>
              </a:rPr>
              <a:t>→障害支援区分はどこに住んでも平等に公平にサービスを利用できるようにするための指標</a:t>
            </a:r>
            <a:endParaRPr lang="en-US" altLang="ja-JP" sz="2400" dirty="0">
              <a:solidFill>
                <a:schemeClr val="tx1"/>
              </a:solidFill>
              <a:latin typeface="ＭＳ ゴシック" panose="020B0609070205080204" pitchFamily="49" charset="-128"/>
              <a:ea typeface="ＭＳ ゴシック" panose="020B0609070205080204" pitchFamily="49" charset="-128"/>
            </a:endParaRPr>
          </a:p>
          <a:p>
            <a:pPr marL="360363" indent="-360363"/>
            <a:endParaRPr lang="en-US" altLang="ja-JP" sz="2400" dirty="0">
              <a:solidFill>
                <a:schemeClr val="tx1"/>
              </a:solidFill>
              <a:latin typeface="ＭＳ ゴシック" panose="020B0609070205080204" pitchFamily="49" charset="-128"/>
              <a:ea typeface="ＭＳ ゴシック" panose="020B0609070205080204" pitchFamily="49" charset="-128"/>
            </a:endParaRPr>
          </a:p>
        </p:txBody>
      </p:sp>
      <p:sp>
        <p:nvSpPr>
          <p:cNvPr id="3" name="スライド番号プレースホルダー 2"/>
          <p:cNvSpPr>
            <a:spLocks noGrp="1"/>
          </p:cNvSpPr>
          <p:nvPr>
            <p:ph type="sldNum" sz="quarter" idx="12"/>
          </p:nvPr>
        </p:nvSpPr>
        <p:spPr/>
        <p:txBody>
          <a:bodyPr/>
          <a:lstStyle/>
          <a:p>
            <a:fld id="{040252E6-491F-4E7D-8E1E-2F1F88AFBB7C}" type="slidenum">
              <a:rPr kumimoji="1" lang="ja-JP" altLang="en-US" smtClean="0"/>
              <a:t>20</a:t>
            </a:fld>
            <a:endParaRPr kumimoji="1" lang="ja-JP" altLang="en-US" dirty="0"/>
          </a:p>
        </p:txBody>
      </p:sp>
      <p:graphicFrame>
        <p:nvGraphicFramePr>
          <p:cNvPr id="6" name="表 5"/>
          <p:cNvGraphicFramePr>
            <a:graphicFrameLocks noGrp="1"/>
          </p:cNvGraphicFramePr>
          <p:nvPr>
            <p:extLst>
              <p:ext uri="{D42A27DB-BD31-4B8C-83A1-F6EECF244321}">
                <p14:modId xmlns:p14="http://schemas.microsoft.com/office/powerpoint/2010/main" val="3757941444"/>
              </p:ext>
            </p:extLst>
          </p:nvPr>
        </p:nvGraphicFramePr>
        <p:xfrm>
          <a:off x="292997" y="1077562"/>
          <a:ext cx="3977003" cy="1647334"/>
        </p:xfrm>
        <a:graphic>
          <a:graphicData uri="http://schemas.openxmlformats.org/drawingml/2006/table">
            <a:tbl>
              <a:tblPr firstRow="1" bandRow="1">
                <a:tableStyleId>{5C22544A-7EE6-4342-B048-85BDC9FD1C3A}</a:tableStyleId>
              </a:tblPr>
              <a:tblGrid>
                <a:gridCol w="3977003">
                  <a:extLst>
                    <a:ext uri="{9D8B030D-6E8A-4147-A177-3AD203B41FA5}">
                      <a16:colId xmlns:a16="http://schemas.microsoft.com/office/drawing/2014/main" val="20000"/>
                    </a:ext>
                  </a:extLst>
                </a:gridCol>
              </a:tblGrid>
              <a:tr h="351190">
                <a:tc>
                  <a:txBody>
                    <a:bodyPr/>
                    <a:lstStyle/>
                    <a:p>
                      <a:r>
                        <a:rPr kumimoji="1" lang="ja-JP" altLang="en-US" sz="2400" dirty="0"/>
                        <a:t>医学モデル</a:t>
                      </a:r>
                    </a:p>
                  </a:txBody>
                  <a:tcPr>
                    <a:solidFill>
                      <a:schemeClr val="tx2">
                        <a:lumMod val="50000"/>
                      </a:schemeClr>
                    </a:solidFill>
                  </a:tcPr>
                </a:tc>
                <a:extLst>
                  <a:ext uri="{0D108BD9-81ED-4DB2-BD59-A6C34878D82A}">
                    <a16:rowId xmlns:a16="http://schemas.microsoft.com/office/drawing/2014/main" val="10000"/>
                  </a:ext>
                </a:extLst>
              </a:tr>
              <a:tr h="1190134">
                <a:tc>
                  <a:txBody>
                    <a:bodyPr/>
                    <a:lstStyle/>
                    <a:p>
                      <a:pPr marL="0" indent="0">
                        <a:buFont typeface="Arial" panose="020B0604020202020204" pitchFamily="34" charset="0"/>
                        <a:buNone/>
                      </a:pPr>
                      <a:r>
                        <a:rPr kumimoji="1" lang="ja-JP" altLang="en-US" sz="2400" dirty="0"/>
                        <a:t>「障害」とは、個人の心身機能の障害によるもの</a:t>
                      </a:r>
                      <a:endParaRPr kumimoji="1" lang="en-US" altLang="ja-JP" sz="2400" dirty="0"/>
                    </a:p>
                  </a:txBody>
                  <a:tcPr>
                    <a:solidFill>
                      <a:schemeClr val="accent5">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713268860"/>
              </p:ext>
            </p:extLst>
          </p:nvPr>
        </p:nvGraphicFramePr>
        <p:xfrm>
          <a:off x="5097016" y="1078269"/>
          <a:ext cx="4514976" cy="1645920"/>
        </p:xfrm>
        <a:graphic>
          <a:graphicData uri="http://schemas.openxmlformats.org/drawingml/2006/table">
            <a:tbl>
              <a:tblPr firstRow="1" bandRow="1">
                <a:tableStyleId>{5C22544A-7EE6-4342-B048-85BDC9FD1C3A}</a:tableStyleId>
              </a:tblPr>
              <a:tblGrid>
                <a:gridCol w="4514976">
                  <a:extLst>
                    <a:ext uri="{9D8B030D-6E8A-4147-A177-3AD203B41FA5}">
                      <a16:colId xmlns:a16="http://schemas.microsoft.com/office/drawing/2014/main" val="20000"/>
                    </a:ext>
                  </a:extLst>
                </a:gridCol>
              </a:tblGrid>
              <a:tr h="370840">
                <a:tc>
                  <a:txBody>
                    <a:bodyPr/>
                    <a:lstStyle/>
                    <a:p>
                      <a:r>
                        <a:rPr kumimoji="1" lang="ja-JP" altLang="en-US" sz="2400" dirty="0"/>
                        <a:t>社会モデル</a:t>
                      </a:r>
                    </a:p>
                  </a:txBody>
                  <a:tcPr>
                    <a:solidFill>
                      <a:schemeClr val="tx2">
                        <a:lumMod val="50000"/>
                      </a:schemeClr>
                    </a:solidFill>
                  </a:tcPr>
                </a:tc>
                <a:extLst>
                  <a:ext uri="{0D108BD9-81ED-4DB2-BD59-A6C34878D82A}">
                    <a16:rowId xmlns:a16="http://schemas.microsoft.com/office/drawing/2014/main" val="10000"/>
                  </a:ext>
                </a:extLst>
              </a:tr>
              <a:tr h="370840">
                <a:tc>
                  <a:txBody>
                    <a:bodyPr/>
                    <a:lstStyle/>
                    <a:p>
                      <a:pPr marL="0" indent="0">
                        <a:buFont typeface="Arial" panose="020B0604020202020204" pitchFamily="34" charset="0"/>
                        <a:buNone/>
                      </a:pPr>
                      <a:r>
                        <a:rPr kumimoji="1" lang="ja-JP" altLang="en-US" sz="2400" dirty="0"/>
                        <a:t>「障害」とは、社会（モノ、環境、人的環境等）と心身機能の障害があいまってつくりだされているもの</a:t>
                      </a:r>
                    </a:p>
                  </a:txBody>
                  <a:tcPr>
                    <a:solidFill>
                      <a:schemeClr val="accent5">
                        <a:lumMod val="20000"/>
                        <a:lumOff val="80000"/>
                      </a:schemeClr>
                    </a:solidFill>
                  </a:tcPr>
                </a:tc>
                <a:extLst>
                  <a:ext uri="{0D108BD9-81ED-4DB2-BD59-A6C34878D82A}">
                    <a16:rowId xmlns:a16="http://schemas.microsoft.com/office/drawing/2014/main" val="10001"/>
                  </a:ext>
                </a:extLst>
              </a:tr>
            </a:tbl>
          </a:graphicData>
        </a:graphic>
      </p:graphicFrame>
      <p:sp>
        <p:nvSpPr>
          <p:cNvPr id="8" name="テキスト ボックス 7"/>
          <p:cNvSpPr txBox="1"/>
          <p:nvPr/>
        </p:nvSpPr>
        <p:spPr>
          <a:xfrm>
            <a:off x="0" y="616604"/>
            <a:ext cx="8784976" cy="461665"/>
          </a:xfrm>
          <a:prstGeom prst="rect">
            <a:avLst/>
          </a:prstGeom>
          <a:noFill/>
        </p:spPr>
        <p:txBody>
          <a:bodyPr wrap="square" rtlCol="0">
            <a:spAutoFit/>
          </a:bodyPr>
          <a:lstStyle/>
          <a:p>
            <a:r>
              <a:rPr kumimoji="1" lang="ja-JP" altLang="en-US" sz="2400" b="1" dirty="0"/>
              <a:t>○「障害」の概念の変化</a:t>
            </a:r>
          </a:p>
        </p:txBody>
      </p:sp>
      <p:sp>
        <p:nvSpPr>
          <p:cNvPr id="9" name="右矢印 8"/>
          <p:cNvSpPr/>
          <p:nvPr/>
        </p:nvSpPr>
        <p:spPr>
          <a:xfrm>
            <a:off x="4421288" y="1397922"/>
            <a:ext cx="538984" cy="1006613"/>
          </a:xfrm>
          <a:prstGeom prst="rightArrow">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103364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4"/>
          <p:cNvSpPr>
            <a:spLocks noChangeArrowheads="1"/>
          </p:cNvSpPr>
          <p:nvPr/>
        </p:nvSpPr>
        <p:spPr bwMode="auto">
          <a:xfrm>
            <a:off x="2720975" y="5432506"/>
            <a:ext cx="366960" cy="458629"/>
          </a:xfrm>
          <a:prstGeom prst="downArrow">
            <a:avLst>
              <a:gd name="adj1" fmla="val 50000"/>
              <a:gd name="adj2" fmla="val 50555"/>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endParaRPr lang="ja-JP" altLang="en-US" sz="1800"/>
          </a:p>
        </p:txBody>
      </p:sp>
      <p:sp>
        <p:nvSpPr>
          <p:cNvPr id="14339" name="テキスト ボックス 4"/>
          <p:cNvSpPr txBox="1">
            <a:spLocks noChangeArrowheads="1"/>
          </p:cNvSpPr>
          <p:nvPr/>
        </p:nvSpPr>
        <p:spPr bwMode="auto">
          <a:xfrm>
            <a:off x="200471" y="504135"/>
            <a:ext cx="9505056" cy="861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269875" indent="-269875" eaLnBrk="1" hangingPunct="1">
              <a:spcBef>
                <a:spcPct val="50000"/>
              </a:spcBef>
              <a:buFontTx/>
              <a:buNone/>
            </a:pPr>
            <a:r>
              <a:rPr lang="ja-JP" altLang="en-US" sz="2400" dirty="0">
                <a:latin typeface="+mj-ea"/>
                <a:ea typeface="+mj-ea"/>
              </a:rPr>
              <a:t>○　障害支援区分は、市町村がサービスの支給決定時に、勘案事項の一つとして考慮するほか、主に以下の３つの項目において用いられる。</a:t>
            </a:r>
            <a:endParaRPr lang="ja-JP" altLang="en-US" sz="1800" dirty="0">
              <a:latin typeface="+mj-ea"/>
              <a:ea typeface="+mj-ea"/>
            </a:endParaRPr>
          </a:p>
        </p:txBody>
      </p:sp>
      <p:sp>
        <p:nvSpPr>
          <p:cNvPr id="7" name="正方形/長方形 6"/>
          <p:cNvSpPr/>
          <p:nvPr/>
        </p:nvSpPr>
        <p:spPr>
          <a:xfrm>
            <a:off x="0" y="0"/>
            <a:ext cx="9906000" cy="468000"/>
          </a:xfrm>
          <a:prstGeom prst="rect">
            <a:avLst/>
          </a:prstGeom>
          <a:solidFill>
            <a:schemeClr val="tx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bg1"/>
                </a:solidFill>
                <a:latin typeface="ＭＳ ゴシック" panose="020B0609070205080204" pitchFamily="49" charset="-128"/>
                <a:ea typeface="ＭＳ ゴシック" panose="020B0609070205080204" pitchFamily="49" charset="-128"/>
              </a:rPr>
              <a:t>制度における障害支援区分の役割</a:t>
            </a:r>
          </a:p>
        </p:txBody>
      </p:sp>
      <p:graphicFrame>
        <p:nvGraphicFramePr>
          <p:cNvPr id="3" name="表 2"/>
          <p:cNvGraphicFramePr>
            <a:graphicFrameLocks noGrp="1"/>
          </p:cNvGraphicFramePr>
          <p:nvPr>
            <p:extLst>
              <p:ext uri="{D42A27DB-BD31-4B8C-83A1-F6EECF244321}">
                <p14:modId xmlns:p14="http://schemas.microsoft.com/office/powerpoint/2010/main" val="2905424655"/>
              </p:ext>
            </p:extLst>
          </p:nvPr>
        </p:nvGraphicFramePr>
        <p:xfrm>
          <a:off x="200471" y="1408610"/>
          <a:ext cx="9433049" cy="3319441"/>
        </p:xfrm>
        <a:graphic>
          <a:graphicData uri="http://schemas.openxmlformats.org/drawingml/2006/table">
            <a:tbl>
              <a:tblPr bandRow="1">
                <a:tableStyleId>{5C22544A-7EE6-4342-B048-85BDC9FD1C3A}</a:tableStyleId>
              </a:tblPr>
              <a:tblGrid>
                <a:gridCol w="424043">
                  <a:extLst>
                    <a:ext uri="{9D8B030D-6E8A-4147-A177-3AD203B41FA5}">
                      <a16:colId xmlns:a16="http://schemas.microsoft.com/office/drawing/2014/main" val="20000"/>
                    </a:ext>
                  </a:extLst>
                </a:gridCol>
                <a:gridCol w="9009006">
                  <a:extLst>
                    <a:ext uri="{9D8B030D-6E8A-4147-A177-3AD203B41FA5}">
                      <a16:colId xmlns:a16="http://schemas.microsoft.com/office/drawing/2014/main" val="20001"/>
                    </a:ext>
                  </a:extLst>
                </a:gridCol>
              </a:tblGrid>
              <a:tr h="469726">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dirty="0">
                          <a:latin typeface="+mj-ea"/>
                          <a:ea typeface="+mj-ea"/>
                        </a:rPr>
                        <a:t>①　</a:t>
                      </a:r>
                      <a:r>
                        <a:rPr lang="ja-JP" altLang="en-US" sz="2400" b="0" dirty="0">
                          <a:latin typeface="+mj-ea"/>
                          <a:ea typeface="+mj-ea"/>
                        </a:rPr>
                        <a:t>報酬単価の多寡・職員配置</a:t>
                      </a:r>
                      <a:endParaRPr lang="ja-JP" altLang="en-US" sz="2400" b="0" dirty="0">
                        <a:solidFill>
                          <a:srgbClr val="FF0000"/>
                        </a:solidFill>
                        <a:latin typeface="+mj-ea"/>
                        <a:ea typeface="+mj-ea"/>
                      </a:endParaRPr>
                    </a:p>
                  </a:txBody>
                  <a:tcPr>
                    <a:solidFill>
                      <a:schemeClr val="accent5">
                        <a:lumMod val="40000"/>
                        <a:lumOff val="60000"/>
                      </a:schemeClr>
                    </a:solidFill>
                  </a:tcPr>
                </a:tc>
                <a:tc hMerge="1">
                  <a:txBody>
                    <a:bodyPr/>
                    <a:lstStyle/>
                    <a:p>
                      <a:endParaRPr kumimoji="1" lang="ja-JP" altLang="en-US" dirty="0"/>
                    </a:p>
                  </a:txBody>
                  <a:tcPr/>
                </a:tc>
                <a:extLst>
                  <a:ext uri="{0D108BD9-81ED-4DB2-BD59-A6C34878D82A}">
                    <a16:rowId xmlns:a16="http://schemas.microsoft.com/office/drawing/2014/main" val="10000"/>
                  </a:ext>
                </a:extLst>
              </a:tr>
              <a:tr h="569442">
                <a:tc>
                  <a:txBody>
                    <a:bodyPr/>
                    <a:lstStyle/>
                    <a:p>
                      <a:endParaRPr kumimoji="1" lang="ja-JP" altLang="en-US" sz="2400" b="0" dirty="0">
                        <a:latin typeface="+mj-ea"/>
                        <a:ea typeface="+mj-ea"/>
                      </a:endParaRPr>
                    </a:p>
                  </a:txBody>
                  <a:tcPr>
                    <a:solidFill>
                      <a:schemeClr val="accent5">
                        <a:lumMod val="40000"/>
                        <a:lumOff val="60000"/>
                      </a:schemeClr>
                    </a:solidFill>
                  </a:tcPr>
                </a:tc>
                <a:tc>
                  <a:txBody>
                    <a:bodyPr/>
                    <a:lstStyle/>
                    <a:p>
                      <a:r>
                        <a:rPr kumimoji="1" lang="ja-JP" altLang="en-US" sz="2400" b="0" dirty="0">
                          <a:latin typeface="+mj-ea"/>
                          <a:ea typeface="+mj-ea"/>
                        </a:rPr>
                        <a:t>利用者の障害支援区分に応じて、報酬単価や職員配置を設定（</a:t>
                      </a:r>
                      <a:r>
                        <a:rPr kumimoji="1" lang="en-US" altLang="ja-JP" sz="2400" b="0" dirty="0">
                          <a:latin typeface="+mj-ea"/>
                          <a:ea typeface="+mj-ea"/>
                        </a:rPr>
                        <a:t>※</a:t>
                      </a:r>
                      <a:r>
                        <a:rPr kumimoji="1" lang="ja-JP" altLang="en-US" sz="2400" b="0" dirty="0">
                          <a:latin typeface="+mj-ea"/>
                          <a:ea typeface="+mj-ea"/>
                        </a:rPr>
                        <a:t>１）</a:t>
                      </a:r>
                      <a:endParaRPr kumimoji="1" lang="en-US" altLang="ja-JP" sz="2400" b="0" dirty="0">
                        <a:latin typeface="+mj-ea"/>
                        <a:ea typeface="+mj-ea"/>
                      </a:endParaRPr>
                    </a:p>
                  </a:txBody>
                  <a:tcPr>
                    <a:solidFill>
                      <a:schemeClr val="bg1">
                        <a:lumMod val="95000"/>
                      </a:schemeClr>
                    </a:solidFill>
                  </a:tcPr>
                </a:tc>
                <a:extLst>
                  <a:ext uri="{0D108BD9-81ED-4DB2-BD59-A6C34878D82A}">
                    <a16:rowId xmlns:a16="http://schemas.microsoft.com/office/drawing/2014/main" val="10001"/>
                  </a:ext>
                </a:extLst>
              </a:tr>
              <a:tr h="469726">
                <a:tc gridSpan="2">
                  <a:txBody>
                    <a:bodyPr/>
                    <a:lstStyle/>
                    <a:p>
                      <a:r>
                        <a:rPr lang="ja-JP" altLang="en-US" sz="2400" b="0" dirty="0">
                          <a:latin typeface="+mj-ea"/>
                          <a:ea typeface="+mj-ea"/>
                        </a:rPr>
                        <a:t>②　市町村に対する国庫負担基準額</a:t>
                      </a:r>
                      <a:endParaRPr kumimoji="1" lang="ja-JP" altLang="en-US" sz="2400" b="0" dirty="0">
                        <a:latin typeface="+mj-ea"/>
                        <a:ea typeface="+mj-ea"/>
                      </a:endParaRPr>
                    </a:p>
                  </a:txBody>
                  <a:tcPr>
                    <a:solidFill>
                      <a:schemeClr val="accent5">
                        <a:lumMod val="40000"/>
                        <a:lumOff val="60000"/>
                      </a:schemeClr>
                    </a:solidFill>
                  </a:tcPr>
                </a:tc>
                <a:tc hMerge="1">
                  <a:txBody>
                    <a:bodyPr/>
                    <a:lstStyle/>
                    <a:p>
                      <a:endParaRPr kumimoji="1" lang="ja-JP" altLang="en-US" dirty="0"/>
                    </a:p>
                  </a:txBody>
                  <a:tcPr/>
                </a:tc>
                <a:extLst>
                  <a:ext uri="{0D108BD9-81ED-4DB2-BD59-A6C34878D82A}">
                    <a16:rowId xmlns:a16="http://schemas.microsoft.com/office/drawing/2014/main" val="10002"/>
                  </a:ext>
                </a:extLst>
              </a:tr>
              <a:tr h="871095">
                <a:tc>
                  <a:txBody>
                    <a:bodyPr/>
                    <a:lstStyle/>
                    <a:p>
                      <a:endParaRPr kumimoji="1" lang="ja-JP" altLang="en-US" sz="2400" b="0" dirty="0">
                        <a:latin typeface="+mj-ea"/>
                        <a:ea typeface="+mj-ea"/>
                      </a:endParaRPr>
                    </a:p>
                  </a:txBody>
                  <a:tcPr>
                    <a:solidFill>
                      <a:schemeClr val="accent5">
                        <a:lumMod val="40000"/>
                        <a:lumOff val="60000"/>
                      </a:schemeClr>
                    </a:solidFill>
                  </a:tcPr>
                </a:tc>
                <a:tc>
                  <a:txBody>
                    <a:bodyPr/>
                    <a:lstStyle/>
                    <a:p>
                      <a:r>
                        <a:rPr kumimoji="1" lang="ja-JP" altLang="en-US" sz="2400" b="0" dirty="0">
                          <a:latin typeface="+mj-ea"/>
                          <a:ea typeface="+mj-ea"/>
                        </a:rPr>
                        <a:t>利用者の障害支援区分に応じて、市町村に対する国庫負担（精算基準）の上限を設定（</a:t>
                      </a:r>
                      <a:r>
                        <a:rPr kumimoji="1" lang="en-US" altLang="ja-JP" sz="2400" b="0" dirty="0">
                          <a:latin typeface="+mj-ea"/>
                          <a:ea typeface="+mj-ea"/>
                        </a:rPr>
                        <a:t>※</a:t>
                      </a:r>
                      <a:r>
                        <a:rPr kumimoji="1" lang="ja-JP" altLang="en-US" sz="2400" b="0" dirty="0">
                          <a:latin typeface="+mj-ea"/>
                          <a:ea typeface="+mj-ea"/>
                        </a:rPr>
                        <a:t>２）　　　</a:t>
                      </a:r>
                      <a:endParaRPr kumimoji="1" lang="ja-JP" altLang="en-US" sz="2000" b="0" dirty="0">
                        <a:latin typeface="+mj-ea"/>
                        <a:ea typeface="+mj-ea"/>
                      </a:endParaRPr>
                    </a:p>
                  </a:txBody>
                  <a:tcPr>
                    <a:solidFill>
                      <a:schemeClr val="bg1">
                        <a:lumMod val="95000"/>
                      </a:schemeClr>
                    </a:solidFill>
                  </a:tcPr>
                </a:tc>
                <a:extLst>
                  <a:ext uri="{0D108BD9-81ED-4DB2-BD59-A6C34878D82A}">
                    <a16:rowId xmlns:a16="http://schemas.microsoft.com/office/drawing/2014/main" val="10003"/>
                  </a:ext>
                </a:extLst>
              </a:tr>
              <a:tr h="469726">
                <a:tc gridSpan="2">
                  <a:txBody>
                    <a:bodyPr/>
                    <a:lstStyle/>
                    <a:p>
                      <a:r>
                        <a:rPr lang="ja-JP" altLang="en-US" sz="2400" b="0" dirty="0">
                          <a:latin typeface="+mj-ea"/>
                          <a:ea typeface="+mj-ea"/>
                        </a:rPr>
                        <a:t>③　利用できるサービス</a:t>
                      </a:r>
                      <a:endParaRPr kumimoji="1" lang="ja-JP" altLang="en-US" sz="2400" b="0" dirty="0">
                        <a:latin typeface="+mj-ea"/>
                        <a:ea typeface="+mj-ea"/>
                      </a:endParaRPr>
                    </a:p>
                  </a:txBody>
                  <a:tcPr>
                    <a:solidFill>
                      <a:schemeClr val="accent5">
                        <a:lumMod val="40000"/>
                        <a:lumOff val="60000"/>
                      </a:schemeClr>
                    </a:solidFill>
                  </a:tcPr>
                </a:tc>
                <a:tc hMerge="1">
                  <a:txBody>
                    <a:bodyPr/>
                    <a:lstStyle/>
                    <a:p>
                      <a:endParaRPr kumimoji="1" lang="ja-JP" altLang="en-US" dirty="0"/>
                    </a:p>
                  </a:txBody>
                  <a:tcPr/>
                </a:tc>
                <a:extLst>
                  <a:ext uri="{0D108BD9-81ED-4DB2-BD59-A6C34878D82A}">
                    <a16:rowId xmlns:a16="http://schemas.microsoft.com/office/drawing/2014/main" val="10004"/>
                  </a:ext>
                </a:extLst>
              </a:tr>
              <a:tr h="469726">
                <a:tc>
                  <a:txBody>
                    <a:bodyPr/>
                    <a:lstStyle/>
                    <a:p>
                      <a:endParaRPr kumimoji="1" lang="ja-JP" altLang="en-US" sz="2400" b="0" dirty="0">
                        <a:latin typeface="+mj-ea"/>
                        <a:ea typeface="+mj-ea"/>
                      </a:endParaRPr>
                    </a:p>
                  </a:txBody>
                  <a:tcPr>
                    <a:solidFill>
                      <a:schemeClr val="accent5">
                        <a:lumMod val="40000"/>
                        <a:lumOff val="60000"/>
                      </a:schemeClr>
                    </a:solidFill>
                  </a:tcPr>
                </a:tc>
                <a:tc>
                  <a:txBody>
                    <a:bodyPr/>
                    <a:lstStyle/>
                    <a:p>
                      <a:r>
                        <a:rPr kumimoji="1" lang="ja-JP" altLang="en-US" sz="2400" b="0" dirty="0">
                          <a:latin typeface="+mj-ea"/>
                          <a:ea typeface="+mj-ea"/>
                        </a:rPr>
                        <a:t>サービスの利用要件の１つとして、障害支援区分を設定</a:t>
                      </a:r>
                    </a:p>
                  </a:txBody>
                  <a:tcPr>
                    <a:solidFill>
                      <a:schemeClr val="bg1">
                        <a:lumMod val="95000"/>
                      </a:schemeClr>
                    </a:solidFill>
                  </a:tcPr>
                </a:tc>
                <a:extLst>
                  <a:ext uri="{0D108BD9-81ED-4DB2-BD59-A6C34878D82A}">
                    <a16:rowId xmlns:a16="http://schemas.microsoft.com/office/drawing/2014/main" val="10005"/>
                  </a:ext>
                </a:extLst>
              </a:tr>
            </a:tbl>
          </a:graphicData>
        </a:graphic>
      </p:graphicFrame>
      <p:sp>
        <p:nvSpPr>
          <p:cNvPr id="4" name="テキスト ボックス 3"/>
          <p:cNvSpPr txBox="1"/>
          <p:nvPr/>
        </p:nvSpPr>
        <p:spPr>
          <a:xfrm>
            <a:off x="200471" y="4953934"/>
            <a:ext cx="8712969" cy="707886"/>
          </a:xfrm>
          <a:prstGeom prst="rect">
            <a:avLst/>
          </a:prstGeom>
          <a:noFill/>
        </p:spPr>
        <p:txBody>
          <a:bodyPr wrap="square" rtlCol="0">
            <a:spAutoFit/>
          </a:bodyPr>
          <a:lstStyle/>
          <a:p>
            <a:r>
              <a:rPr kumimoji="1" lang="en-US" altLang="ja-JP" sz="2000" dirty="0"/>
              <a:t>※</a:t>
            </a:r>
            <a:r>
              <a:rPr kumimoji="1" lang="ja-JP" altLang="en-US" sz="2000" dirty="0"/>
              <a:t>１：障害支援区分に依らない報酬単価や人員配置もあり</a:t>
            </a:r>
            <a:endParaRPr kumimoji="1" lang="en-US" altLang="ja-JP" sz="2000" dirty="0"/>
          </a:p>
          <a:p>
            <a:r>
              <a:rPr lang="en-US" altLang="ja-JP" sz="2000" dirty="0"/>
              <a:t>※</a:t>
            </a:r>
            <a:r>
              <a:rPr lang="ja-JP" altLang="en-US" sz="2000" dirty="0"/>
              <a:t>２：利用者毎のサービスの上限ではない</a:t>
            </a:r>
            <a:endParaRPr kumimoji="1" lang="ja-JP" altLang="en-US" sz="2000" dirty="0"/>
          </a:p>
        </p:txBody>
      </p:sp>
      <p:sp>
        <p:nvSpPr>
          <p:cNvPr id="2" name="スライド番号プレースホルダー 1"/>
          <p:cNvSpPr>
            <a:spLocks noGrp="1"/>
          </p:cNvSpPr>
          <p:nvPr>
            <p:ph type="sldNum" sz="quarter" idx="12"/>
          </p:nvPr>
        </p:nvSpPr>
        <p:spPr/>
        <p:txBody>
          <a:bodyPr/>
          <a:lstStyle/>
          <a:p>
            <a:fld id="{040252E6-491F-4E7D-8E1E-2F1F88AFBB7C}" type="slidenum">
              <a:rPr lang="ja-JP" altLang="en-US" smtClean="0"/>
              <a:pPr/>
              <a:t>21</a:t>
            </a:fld>
            <a:endParaRPr lang="ja-JP" altLang="en-US" dirty="0"/>
          </a:p>
        </p:txBody>
      </p:sp>
    </p:spTree>
    <p:extLst>
      <p:ext uri="{BB962C8B-B14F-4D97-AF65-F5344CB8AC3E}">
        <p14:creationId xmlns:p14="http://schemas.microsoft.com/office/powerpoint/2010/main" val="37691141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6680604" y="3068896"/>
            <a:ext cx="2933105" cy="3315168"/>
          </a:xfrm>
          <a:prstGeom prst="rect">
            <a:avLst/>
          </a:prstGeom>
          <a:noFill/>
          <a:ln>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a:t>障害者総合支援法等における給付・事業</a:t>
            </a:r>
          </a:p>
        </p:txBody>
      </p:sp>
      <p:sp>
        <p:nvSpPr>
          <p:cNvPr id="4" name="スライド番号プレースホルダー 3"/>
          <p:cNvSpPr>
            <a:spLocks noGrp="1"/>
          </p:cNvSpPr>
          <p:nvPr>
            <p:ph type="sldNum" sz="quarter" idx="12"/>
          </p:nvPr>
        </p:nvSpPr>
        <p:spPr/>
        <p:txBody>
          <a:bodyPr/>
          <a:lstStyle/>
          <a:p>
            <a:fld id="{040252E6-491F-4E7D-8E1E-2F1F88AFBB7C}" type="slidenum">
              <a:rPr kumimoji="1" lang="ja-JP" altLang="en-US" smtClean="0"/>
              <a:t>22</a:t>
            </a:fld>
            <a:endParaRPr kumimoji="1" lang="ja-JP" altLang="en-US" dirty="0"/>
          </a:p>
        </p:txBody>
      </p:sp>
      <p:sp>
        <p:nvSpPr>
          <p:cNvPr id="15" name="テキスト ボックス 14"/>
          <p:cNvSpPr txBox="1"/>
          <p:nvPr/>
        </p:nvSpPr>
        <p:spPr>
          <a:xfrm>
            <a:off x="410551" y="1176585"/>
            <a:ext cx="2646000" cy="1270817"/>
          </a:xfrm>
          <a:prstGeom prst="rect">
            <a:avLst/>
          </a:prstGeom>
          <a:solidFill>
            <a:srgbClr val="99FF66"/>
          </a:solidFill>
          <a:ln>
            <a:solidFill>
              <a:schemeClr val="tx1"/>
            </a:solidFill>
          </a:ln>
        </p:spPr>
        <p:txBody>
          <a:bodyPr wrap="none" lIns="18000" tIns="18000" rIns="18000" bIns="18000" numCol="2" rtlCol="0">
            <a:noAutofit/>
          </a:bodyPr>
          <a:lstStyle/>
          <a:p>
            <a:pPr marL="87313" indent="-87313">
              <a:buFont typeface="Arial" panose="020B0604020202020204" pitchFamily="34" charset="0"/>
              <a:buChar char="•"/>
            </a:pPr>
            <a:r>
              <a:rPr kumimoji="1" lang="ja-JP" altLang="en-US" sz="1400" dirty="0"/>
              <a:t>居宅介護</a:t>
            </a:r>
            <a:endParaRPr kumimoji="1" lang="en-US" altLang="ja-JP" sz="1400" dirty="0"/>
          </a:p>
          <a:p>
            <a:pPr marL="87313" indent="-87313">
              <a:buFont typeface="Arial" panose="020B0604020202020204" pitchFamily="34" charset="0"/>
              <a:buChar char="•"/>
            </a:pPr>
            <a:r>
              <a:rPr lang="ja-JP" altLang="en-US" sz="1400" dirty="0"/>
              <a:t>重度訪問介護</a:t>
            </a:r>
            <a:endParaRPr lang="en-US" altLang="ja-JP" sz="1400" dirty="0"/>
          </a:p>
          <a:p>
            <a:pPr marL="87313" indent="-87313">
              <a:buFont typeface="Arial" panose="020B0604020202020204" pitchFamily="34" charset="0"/>
              <a:buChar char="•"/>
            </a:pPr>
            <a:r>
              <a:rPr lang="ja-JP" altLang="en-US" sz="1400" dirty="0"/>
              <a:t>同行援護</a:t>
            </a:r>
            <a:endParaRPr lang="en-US" altLang="ja-JP" sz="1400" dirty="0"/>
          </a:p>
          <a:p>
            <a:pPr marL="87313" indent="-87313">
              <a:buFont typeface="Arial" panose="020B0604020202020204" pitchFamily="34" charset="0"/>
              <a:buChar char="•"/>
            </a:pPr>
            <a:r>
              <a:rPr lang="ja-JP" altLang="en-US" sz="1400" dirty="0"/>
              <a:t>行動援護</a:t>
            </a:r>
            <a:endParaRPr lang="en-US" altLang="ja-JP" sz="1400" dirty="0"/>
          </a:p>
          <a:p>
            <a:pPr marL="87313" indent="-87313">
              <a:buFont typeface="Arial" panose="020B0604020202020204" pitchFamily="34" charset="0"/>
              <a:buChar char="•"/>
            </a:pPr>
            <a:r>
              <a:rPr lang="ja-JP" altLang="en-US" sz="1400" dirty="0"/>
              <a:t>療養介護</a:t>
            </a:r>
            <a:endParaRPr lang="en-US" altLang="ja-JP" sz="1400" dirty="0"/>
          </a:p>
          <a:p>
            <a:pPr marL="87313" indent="-87313">
              <a:buFont typeface="Arial" panose="020B0604020202020204" pitchFamily="34" charset="0"/>
              <a:buChar char="•"/>
            </a:pPr>
            <a:endParaRPr lang="en-US" altLang="ja-JP" sz="1400" dirty="0"/>
          </a:p>
          <a:p>
            <a:pPr marL="87313" indent="-87313">
              <a:buFont typeface="Arial" panose="020B0604020202020204" pitchFamily="34" charset="0"/>
              <a:buChar char="•"/>
            </a:pPr>
            <a:r>
              <a:rPr lang="ja-JP" altLang="en-US" sz="1400" dirty="0"/>
              <a:t>生活介護</a:t>
            </a:r>
            <a:endParaRPr lang="en-US" altLang="ja-JP" sz="1400" dirty="0"/>
          </a:p>
          <a:p>
            <a:pPr marL="87313" indent="-87313">
              <a:buFont typeface="Arial" panose="020B0604020202020204" pitchFamily="34" charset="0"/>
              <a:buChar char="•"/>
            </a:pPr>
            <a:r>
              <a:rPr lang="ja-JP" altLang="en-US" sz="1400" dirty="0"/>
              <a:t>短期入所</a:t>
            </a:r>
            <a:endParaRPr lang="en-US" altLang="ja-JP" sz="1400" dirty="0"/>
          </a:p>
          <a:p>
            <a:pPr marL="87313" indent="-87313">
              <a:buFont typeface="Arial" panose="020B0604020202020204" pitchFamily="34" charset="0"/>
              <a:buChar char="•"/>
            </a:pPr>
            <a:r>
              <a:rPr lang="ja-JP" altLang="en-US" sz="1400" dirty="0"/>
              <a:t>重度障害者等包括支援</a:t>
            </a:r>
            <a:endParaRPr lang="en-US" altLang="ja-JP" sz="1400" dirty="0"/>
          </a:p>
          <a:p>
            <a:pPr marL="87313" indent="-87313">
              <a:buFont typeface="Arial" panose="020B0604020202020204" pitchFamily="34" charset="0"/>
              <a:buChar char="•"/>
            </a:pPr>
            <a:r>
              <a:rPr lang="ja-JP" altLang="en-US" sz="1400" dirty="0"/>
              <a:t>施設入所支援</a:t>
            </a:r>
            <a:endParaRPr lang="en-US" altLang="ja-JP" sz="1400" dirty="0"/>
          </a:p>
        </p:txBody>
      </p:sp>
      <p:sp>
        <p:nvSpPr>
          <p:cNvPr id="16" name="テキスト ボックス 15"/>
          <p:cNvSpPr txBox="1"/>
          <p:nvPr/>
        </p:nvSpPr>
        <p:spPr>
          <a:xfrm>
            <a:off x="410551" y="2872782"/>
            <a:ext cx="2646000" cy="1528845"/>
          </a:xfrm>
          <a:prstGeom prst="rect">
            <a:avLst/>
          </a:prstGeom>
          <a:solidFill>
            <a:srgbClr val="99FF66"/>
          </a:solidFill>
          <a:ln>
            <a:solidFill>
              <a:schemeClr val="tx1"/>
            </a:solidFill>
          </a:ln>
        </p:spPr>
        <p:txBody>
          <a:bodyPr wrap="none" lIns="18000" tIns="18000" rIns="18000" bIns="18000" rtlCol="0">
            <a:noAutofit/>
          </a:bodyPr>
          <a:lstStyle/>
          <a:p>
            <a:pPr marL="95250" indent="-95250">
              <a:buFont typeface="Arial" panose="020B0604020202020204" pitchFamily="34" charset="0"/>
              <a:buChar char="•"/>
            </a:pPr>
            <a:r>
              <a:rPr kumimoji="1" lang="ja-JP" altLang="en-US" sz="1400" dirty="0"/>
              <a:t>自立訓練（機能訓練・生活訓練）</a:t>
            </a:r>
            <a:endParaRPr lang="en-US" altLang="ja-JP" sz="1400" dirty="0"/>
          </a:p>
          <a:p>
            <a:pPr marL="95250" indent="-95250">
              <a:buFont typeface="Arial" panose="020B0604020202020204" pitchFamily="34" charset="0"/>
              <a:buChar char="•"/>
            </a:pPr>
            <a:r>
              <a:rPr kumimoji="1" lang="ja-JP" altLang="en-US" sz="1400" dirty="0"/>
              <a:t>就労選択支援　</a:t>
            </a:r>
            <a:r>
              <a:rPr kumimoji="1" lang="en-US" altLang="ja-JP" sz="1050" dirty="0"/>
              <a:t>※</a:t>
            </a:r>
            <a:r>
              <a:rPr kumimoji="1" lang="ja-JP" altLang="en-US" sz="1000" dirty="0"/>
              <a:t>令和７年１０月施行</a:t>
            </a:r>
            <a:endParaRPr kumimoji="1" lang="en-US" altLang="ja-JP" sz="1400" dirty="0"/>
          </a:p>
          <a:p>
            <a:pPr marL="95250" indent="-95250">
              <a:buFont typeface="Arial" panose="020B0604020202020204" pitchFamily="34" charset="0"/>
              <a:buChar char="•"/>
            </a:pPr>
            <a:r>
              <a:rPr kumimoji="1" lang="ja-JP" altLang="en-US" sz="1400" dirty="0"/>
              <a:t>就労移行支援</a:t>
            </a:r>
            <a:endParaRPr kumimoji="1" lang="en-US" altLang="ja-JP" sz="1400" dirty="0"/>
          </a:p>
          <a:p>
            <a:pPr marL="95250" indent="-95250">
              <a:buFont typeface="Arial" panose="020B0604020202020204" pitchFamily="34" charset="0"/>
              <a:buChar char="•"/>
            </a:pPr>
            <a:r>
              <a:rPr lang="ja-JP" altLang="en-US" sz="1400" dirty="0"/>
              <a:t>就労継続支援（</a:t>
            </a:r>
            <a:r>
              <a:rPr lang="en-US" altLang="ja-JP" sz="1400" dirty="0"/>
              <a:t>A</a:t>
            </a:r>
            <a:r>
              <a:rPr lang="ja-JP" altLang="en-US" sz="1400" dirty="0"/>
              <a:t>型・</a:t>
            </a:r>
            <a:r>
              <a:rPr lang="en-US" altLang="ja-JP" sz="1400" dirty="0"/>
              <a:t>B</a:t>
            </a:r>
            <a:r>
              <a:rPr lang="ja-JP" altLang="en-US" sz="1400" dirty="0"/>
              <a:t>型）</a:t>
            </a:r>
            <a:endParaRPr lang="en-US" altLang="ja-JP" sz="1400" dirty="0"/>
          </a:p>
          <a:p>
            <a:pPr marL="95250" indent="-95250">
              <a:buFont typeface="Arial" panose="020B0604020202020204" pitchFamily="34" charset="0"/>
              <a:buChar char="•"/>
            </a:pPr>
            <a:r>
              <a:rPr kumimoji="1" lang="ja-JP" altLang="en-US" sz="1400" dirty="0"/>
              <a:t>就労定着支援</a:t>
            </a:r>
            <a:endParaRPr kumimoji="1" lang="en-US" altLang="ja-JP" sz="1400" dirty="0"/>
          </a:p>
          <a:p>
            <a:pPr marL="95250" indent="-95250">
              <a:buFont typeface="Arial" panose="020B0604020202020204" pitchFamily="34" charset="0"/>
              <a:buChar char="•"/>
            </a:pPr>
            <a:r>
              <a:rPr lang="ja-JP" altLang="en-US" sz="1400" dirty="0"/>
              <a:t>自立生活援助</a:t>
            </a:r>
            <a:endParaRPr lang="en-US" altLang="ja-JP" sz="1000" dirty="0"/>
          </a:p>
          <a:p>
            <a:pPr marL="95250" indent="-95250">
              <a:buFont typeface="Arial" panose="020B0604020202020204" pitchFamily="34" charset="0"/>
              <a:buChar char="•"/>
              <a:tabLst>
                <a:tab pos="2602800" algn="r"/>
              </a:tabLst>
            </a:pPr>
            <a:r>
              <a:rPr kumimoji="1" lang="ja-JP" altLang="en-US" sz="1400" dirty="0"/>
              <a:t>共同生活援助</a:t>
            </a:r>
            <a:r>
              <a:rPr kumimoji="1" lang="en-US" altLang="ja-JP" sz="1400" dirty="0"/>
              <a:t>	</a:t>
            </a:r>
            <a:endParaRPr kumimoji="1" lang="ja-JP" altLang="en-US" sz="1000" dirty="0"/>
          </a:p>
        </p:txBody>
      </p:sp>
      <p:sp>
        <p:nvSpPr>
          <p:cNvPr id="17" name="テキスト ボックス 16"/>
          <p:cNvSpPr txBox="1"/>
          <p:nvPr/>
        </p:nvSpPr>
        <p:spPr>
          <a:xfrm>
            <a:off x="6842009" y="1165203"/>
            <a:ext cx="2646000" cy="323292"/>
          </a:xfrm>
          <a:prstGeom prst="rect">
            <a:avLst/>
          </a:prstGeom>
          <a:solidFill>
            <a:srgbClr val="99FF66"/>
          </a:solidFill>
          <a:ln>
            <a:solidFill>
              <a:schemeClr val="tx1"/>
            </a:solidFill>
          </a:ln>
        </p:spPr>
        <p:txBody>
          <a:bodyPr wrap="square" lIns="18000" tIns="18000" rIns="18000" bIns="18000" rtlCol="0">
            <a:noAutofit/>
          </a:bodyPr>
          <a:lstStyle/>
          <a:p>
            <a:pPr>
              <a:spcBef>
                <a:spcPts val="100"/>
              </a:spcBef>
            </a:pPr>
            <a:r>
              <a:rPr lang="ja-JP" altLang="en-US" sz="1400" dirty="0"/>
              <a:t>　・義肢　　・装具　　・車椅子　等</a:t>
            </a:r>
            <a:endParaRPr kumimoji="1" lang="en-US" altLang="ja-JP" sz="1400" dirty="0"/>
          </a:p>
        </p:txBody>
      </p:sp>
      <p:sp>
        <p:nvSpPr>
          <p:cNvPr id="18" name="テキスト ボックス 17"/>
          <p:cNvSpPr txBox="1"/>
          <p:nvPr/>
        </p:nvSpPr>
        <p:spPr>
          <a:xfrm>
            <a:off x="3408326" y="4136736"/>
            <a:ext cx="3108960" cy="2220416"/>
          </a:xfrm>
          <a:prstGeom prst="rect">
            <a:avLst/>
          </a:prstGeom>
          <a:solidFill>
            <a:schemeClr val="accent5">
              <a:lumMod val="40000"/>
              <a:lumOff val="60000"/>
            </a:schemeClr>
          </a:solidFill>
          <a:ln>
            <a:solidFill>
              <a:schemeClr val="tx1"/>
            </a:solidFill>
          </a:ln>
        </p:spPr>
        <p:txBody>
          <a:bodyPr wrap="square" lIns="18000" tIns="18000" rIns="18000" bIns="18000" rtlCol="0">
            <a:noAutofit/>
          </a:bodyPr>
          <a:lstStyle/>
          <a:p>
            <a:pPr marL="112713" indent="-112713">
              <a:spcAft>
                <a:spcPts val="100"/>
              </a:spcAft>
              <a:buFont typeface="Arial" panose="020B0604020202020204" pitchFamily="34" charset="0"/>
              <a:buChar char="•"/>
            </a:pPr>
            <a:endParaRPr kumimoji="1" lang="en-US" altLang="ja-JP" sz="1400" dirty="0"/>
          </a:p>
        </p:txBody>
      </p:sp>
      <p:sp>
        <p:nvSpPr>
          <p:cNvPr id="19" name="テキスト ボックス 18"/>
          <p:cNvSpPr txBox="1"/>
          <p:nvPr/>
        </p:nvSpPr>
        <p:spPr>
          <a:xfrm>
            <a:off x="3815824" y="1119833"/>
            <a:ext cx="2469981" cy="574250"/>
          </a:xfrm>
          <a:prstGeom prst="rect">
            <a:avLst/>
          </a:prstGeom>
          <a:solidFill>
            <a:srgbClr val="99FF66"/>
          </a:solidFill>
          <a:ln w="28575">
            <a:solidFill>
              <a:schemeClr val="tx1"/>
            </a:solidFill>
          </a:ln>
        </p:spPr>
        <p:txBody>
          <a:bodyPr wrap="none" lIns="18000" tIns="18000" rIns="18000" bIns="18000" rtlCol="0">
            <a:noAutofit/>
          </a:bodyPr>
          <a:lstStyle>
            <a:defPPr>
              <a:defRPr lang="ja-JP"/>
            </a:defPPr>
            <a:lvl1pPr algn="ctr">
              <a:defRPr sz="1600"/>
            </a:lvl1pPr>
          </a:lstStyle>
          <a:p>
            <a:r>
              <a:rPr lang="ja-JP" altLang="en-US" b="1" u="sng" dirty="0"/>
              <a:t>自立支援給付</a:t>
            </a:r>
            <a:endParaRPr lang="ja-JP" altLang="en-US" sz="1000" b="1" dirty="0"/>
          </a:p>
        </p:txBody>
      </p:sp>
      <p:sp>
        <p:nvSpPr>
          <p:cNvPr id="27" name="テキスト ボックス 26"/>
          <p:cNvSpPr txBox="1"/>
          <p:nvPr/>
        </p:nvSpPr>
        <p:spPr>
          <a:xfrm>
            <a:off x="4213807" y="1392700"/>
            <a:ext cx="1508746" cy="307777"/>
          </a:xfrm>
          <a:prstGeom prst="rect">
            <a:avLst/>
          </a:prstGeom>
          <a:noFill/>
        </p:spPr>
        <p:txBody>
          <a:bodyPr wrap="none" rtlCol="0">
            <a:spAutoFit/>
          </a:bodyPr>
          <a:lstStyle/>
          <a:p>
            <a:pPr algn="ctr"/>
            <a:r>
              <a:rPr kumimoji="1" lang="ja-JP" altLang="en-US" sz="1400" b="1" dirty="0"/>
              <a:t>★国が１／２負担</a:t>
            </a:r>
          </a:p>
        </p:txBody>
      </p:sp>
      <p:sp>
        <p:nvSpPr>
          <p:cNvPr id="29" name="テキスト ボックス 28"/>
          <p:cNvSpPr txBox="1"/>
          <p:nvPr/>
        </p:nvSpPr>
        <p:spPr>
          <a:xfrm>
            <a:off x="4213807" y="2154387"/>
            <a:ext cx="1425840" cy="741502"/>
          </a:xfrm>
          <a:prstGeom prst="rect">
            <a:avLst/>
          </a:prstGeom>
          <a:solidFill>
            <a:srgbClr val="FFFF99"/>
          </a:solidFill>
          <a:ln w="28575">
            <a:solidFill>
              <a:schemeClr val="tx1"/>
            </a:solidFill>
          </a:ln>
          <a:effectLst>
            <a:outerShdw blurRad="50800" dist="38100" dir="2700000" algn="tl" rotWithShape="0">
              <a:prstClr val="black">
                <a:alpha val="40000"/>
              </a:prstClr>
            </a:outerShdw>
          </a:effectLst>
        </p:spPr>
        <p:txBody>
          <a:bodyPr vert="horz" wrap="none" lIns="18000" tIns="18000" rIns="18000" bIns="18000" rtlCol="0" anchor="ctr" anchorCtr="0">
            <a:noAutofit/>
          </a:bodyPr>
          <a:lstStyle/>
          <a:p>
            <a:pPr algn="ctr"/>
            <a:r>
              <a:rPr kumimoji="1" lang="ja-JP" altLang="en-US" sz="1600" dirty="0">
                <a:effectLst>
                  <a:outerShdw blurRad="38100" dist="38100" dir="2700000" algn="tl">
                    <a:srgbClr val="000000">
                      <a:alpha val="43137"/>
                    </a:srgbClr>
                  </a:outerShdw>
                </a:effectLst>
              </a:rPr>
              <a:t>障害者・児</a:t>
            </a:r>
          </a:p>
        </p:txBody>
      </p:sp>
      <p:sp>
        <p:nvSpPr>
          <p:cNvPr id="30" name="左矢印 29"/>
          <p:cNvSpPr/>
          <p:nvPr/>
        </p:nvSpPr>
        <p:spPr>
          <a:xfrm>
            <a:off x="5777709" y="2067589"/>
            <a:ext cx="576000" cy="981749"/>
          </a:xfrm>
          <a:prstGeom prst="left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5"/>
          </a:fillRef>
          <a:effectRef idx="1">
            <a:schemeClr val="accent5"/>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410551" y="893220"/>
            <a:ext cx="2646000" cy="282573"/>
          </a:xfrm>
          <a:prstGeom prst="rect">
            <a:avLst/>
          </a:prstGeom>
          <a:solidFill>
            <a:srgbClr val="99FF66"/>
          </a:solidFill>
          <a:ln>
            <a:solidFill>
              <a:schemeClr val="tx1"/>
            </a:solidFill>
          </a:ln>
        </p:spPr>
        <p:txBody>
          <a:bodyPr wrap="none" lIns="18000" tIns="18000" rIns="18000" bIns="18000" rtlCol="0">
            <a:noAutofit/>
          </a:bodyPr>
          <a:lstStyle/>
          <a:p>
            <a:pPr algn="ctr"/>
            <a:r>
              <a:rPr kumimoji="1" lang="ja-JP" altLang="en-US" sz="1600" b="1" dirty="0"/>
              <a:t>介護給付</a:t>
            </a:r>
          </a:p>
        </p:txBody>
      </p:sp>
      <p:sp>
        <p:nvSpPr>
          <p:cNvPr id="8" name="テキスト ボックス 7"/>
          <p:cNvSpPr txBox="1"/>
          <p:nvPr/>
        </p:nvSpPr>
        <p:spPr>
          <a:xfrm>
            <a:off x="410551" y="2588147"/>
            <a:ext cx="2646000" cy="282573"/>
          </a:xfrm>
          <a:prstGeom prst="rect">
            <a:avLst/>
          </a:prstGeom>
          <a:solidFill>
            <a:srgbClr val="99FF66"/>
          </a:solidFill>
          <a:ln>
            <a:solidFill>
              <a:schemeClr val="tx1"/>
            </a:solidFill>
          </a:ln>
        </p:spPr>
        <p:txBody>
          <a:bodyPr wrap="none" lIns="18000" tIns="18000" rIns="18000" bIns="18000" rtlCol="0">
            <a:noAutofit/>
          </a:bodyPr>
          <a:lstStyle>
            <a:defPPr>
              <a:defRPr lang="ja-JP"/>
            </a:defPPr>
            <a:lvl1pPr algn="ctr">
              <a:defRPr sz="1600"/>
            </a:lvl1pPr>
          </a:lstStyle>
          <a:p>
            <a:r>
              <a:rPr lang="ja-JP" altLang="en-US" b="1" dirty="0"/>
              <a:t>訓練等給付</a:t>
            </a:r>
          </a:p>
        </p:txBody>
      </p:sp>
      <p:sp>
        <p:nvSpPr>
          <p:cNvPr id="9" name="テキスト ボックス 8"/>
          <p:cNvSpPr txBox="1"/>
          <p:nvPr/>
        </p:nvSpPr>
        <p:spPr>
          <a:xfrm>
            <a:off x="6842009" y="880797"/>
            <a:ext cx="2646000" cy="282573"/>
          </a:xfrm>
          <a:prstGeom prst="rect">
            <a:avLst/>
          </a:prstGeom>
          <a:solidFill>
            <a:srgbClr val="99FF66"/>
          </a:solidFill>
          <a:ln>
            <a:solidFill>
              <a:schemeClr val="tx1"/>
            </a:solidFill>
          </a:ln>
        </p:spPr>
        <p:txBody>
          <a:bodyPr wrap="none" lIns="18000" tIns="18000" rIns="18000" bIns="18000" rtlCol="0">
            <a:noAutofit/>
          </a:bodyPr>
          <a:lstStyle>
            <a:defPPr>
              <a:defRPr lang="ja-JP"/>
            </a:defPPr>
            <a:lvl1pPr algn="ctr">
              <a:defRPr sz="1600"/>
            </a:lvl1pPr>
          </a:lstStyle>
          <a:p>
            <a:r>
              <a:rPr lang="ja-JP" altLang="en-US" b="1" dirty="0"/>
              <a:t>補装具</a:t>
            </a:r>
          </a:p>
        </p:txBody>
      </p:sp>
      <p:sp>
        <p:nvSpPr>
          <p:cNvPr id="10" name="テキスト ボックス 9"/>
          <p:cNvSpPr txBox="1"/>
          <p:nvPr/>
        </p:nvSpPr>
        <p:spPr>
          <a:xfrm>
            <a:off x="3408326" y="3586616"/>
            <a:ext cx="3108960" cy="550120"/>
          </a:xfrm>
          <a:prstGeom prst="rect">
            <a:avLst/>
          </a:prstGeom>
          <a:solidFill>
            <a:schemeClr val="accent5">
              <a:lumMod val="40000"/>
              <a:lumOff val="60000"/>
            </a:schemeClr>
          </a:solidFill>
          <a:ln w="28575">
            <a:solidFill>
              <a:schemeClr val="tx1"/>
            </a:solidFill>
          </a:ln>
        </p:spPr>
        <p:txBody>
          <a:bodyPr wrap="none" lIns="18000" tIns="18000" rIns="18000" bIns="18000" rtlCol="0">
            <a:noAutofit/>
          </a:bodyPr>
          <a:lstStyle>
            <a:defPPr>
              <a:defRPr lang="ja-JP"/>
            </a:defPPr>
            <a:lvl1pPr algn="ctr">
              <a:defRPr sz="1600"/>
            </a:lvl1pPr>
          </a:lstStyle>
          <a:p>
            <a:r>
              <a:rPr lang="ja-JP" altLang="en-US" b="1" u="sng" dirty="0"/>
              <a:t>地域生活支援事業</a:t>
            </a:r>
            <a:endParaRPr lang="en-US" altLang="ja-JP" b="1" u="sng" dirty="0"/>
          </a:p>
          <a:p>
            <a:r>
              <a:rPr lang="ja-JP" altLang="en-US" sz="1400" b="1" dirty="0"/>
              <a:t>★国が１</a:t>
            </a:r>
            <a:r>
              <a:rPr lang="en-US" altLang="ja-JP" sz="1400" b="1" dirty="0"/>
              <a:t>/</a:t>
            </a:r>
            <a:r>
              <a:rPr lang="ja-JP" altLang="en-US" sz="1400" b="1" dirty="0"/>
              <a:t>２以内で補助</a:t>
            </a:r>
          </a:p>
        </p:txBody>
      </p:sp>
      <p:sp>
        <p:nvSpPr>
          <p:cNvPr id="33" name="左矢印 32"/>
          <p:cNvSpPr/>
          <p:nvPr/>
        </p:nvSpPr>
        <p:spPr>
          <a:xfrm rot="5400000">
            <a:off x="4734213" y="2765135"/>
            <a:ext cx="452663" cy="939838"/>
          </a:xfrm>
          <a:prstGeom prst="left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5"/>
          </a:fillRef>
          <a:effectRef idx="1">
            <a:schemeClr val="accent5"/>
          </a:effectRef>
          <a:fontRef idx="minor">
            <a:schemeClr val="lt1"/>
          </a:fontRef>
        </p:style>
        <p:txBody>
          <a:bodyPr rtlCol="0" anchor="ctr"/>
          <a:lstStyle/>
          <a:p>
            <a:pPr algn="ctr"/>
            <a:endParaRPr kumimoji="1" lang="ja-JP" altLang="en-US"/>
          </a:p>
        </p:txBody>
      </p:sp>
      <p:sp>
        <p:nvSpPr>
          <p:cNvPr id="34" name="左矢印 33"/>
          <p:cNvSpPr/>
          <p:nvPr/>
        </p:nvSpPr>
        <p:spPr>
          <a:xfrm flipH="1">
            <a:off x="3519826" y="2123836"/>
            <a:ext cx="576000" cy="1036333"/>
          </a:xfrm>
          <a:prstGeom prst="left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5"/>
          </a:fillRef>
          <a:effectRef idx="1">
            <a:schemeClr val="accent5"/>
          </a:effectRef>
          <a:fontRef idx="minor">
            <a:schemeClr val="lt1"/>
          </a:fontRef>
        </p:style>
        <p:txBody>
          <a:bodyPr rtlCol="0" anchor="ctr"/>
          <a:lstStyle/>
          <a:p>
            <a:pPr algn="ctr"/>
            <a:endParaRPr kumimoji="1" lang="ja-JP" altLang="en-US"/>
          </a:p>
        </p:txBody>
      </p:sp>
      <p:sp>
        <p:nvSpPr>
          <p:cNvPr id="35" name="テキスト ボックス 34"/>
          <p:cNvSpPr txBox="1"/>
          <p:nvPr/>
        </p:nvSpPr>
        <p:spPr>
          <a:xfrm>
            <a:off x="396386" y="4780019"/>
            <a:ext cx="2646000" cy="1576332"/>
          </a:xfrm>
          <a:prstGeom prst="rect">
            <a:avLst/>
          </a:prstGeom>
          <a:solidFill>
            <a:srgbClr val="99FF66"/>
          </a:solidFill>
          <a:ln>
            <a:solidFill>
              <a:schemeClr val="tx1"/>
            </a:solidFill>
          </a:ln>
        </p:spPr>
        <p:txBody>
          <a:bodyPr wrap="square" lIns="18000" tIns="18000" rIns="18000" bIns="18000" rtlCol="0" anchor="ctr">
            <a:noAutofit/>
          </a:bodyPr>
          <a:lstStyle/>
          <a:p>
            <a:pPr>
              <a:spcAft>
                <a:spcPts val="100"/>
              </a:spcAft>
            </a:pPr>
            <a:endParaRPr kumimoji="1" lang="en-US" altLang="ja-JP" sz="1400" dirty="0"/>
          </a:p>
        </p:txBody>
      </p:sp>
      <p:sp>
        <p:nvSpPr>
          <p:cNvPr id="36" name="テキスト ボックス 35"/>
          <p:cNvSpPr txBox="1"/>
          <p:nvPr/>
        </p:nvSpPr>
        <p:spPr>
          <a:xfrm>
            <a:off x="396386" y="4496488"/>
            <a:ext cx="2646000" cy="282573"/>
          </a:xfrm>
          <a:prstGeom prst="rect">
            <a:avLst/>
          </a:prstGeom>
          <a:solidFill>
            <a:srgbClr val="99FF66"/>
          </a:solidFill>
          <a:ln>
            <a:solidFill>
              <a:schemeClr val="tx1"/>
            </a:solidFill>
          </a:ln>
        </p:spPr>
        <p:txBody>
          <a:bodyPr wrap="none" lIns="18000" tIns="18000" rIns="18000" bIns="18000" rtlCol="0">
            <a:noAutofit/>
          </a:bodyPr>
          <a:lstStyle>
            <a:defPPr>
              <a:defRPr lang="ja-JP"/>
            </a:defPPr>
            <a:lvl1pPr algn="ctr">
              <a:defRPr sz="1600"/>
            </a:lvl1pPr>
          </a:lstStyle>
          <a:p>
            <a:r>
              <a:rPr lang="ja-JP" altLang="en-US" b="1" dirty="0"/>
              <a:t>自立支援医療</a:t>
            </a:r>
          </a:p>
        </p:txBody>
      </p:sp>
      <p:sp>
        <p:nvSpPr>
          <p:cNvPr id="37" name="テキスト ボックス 36"/>
          <p:cNvSpPr txBox="1"/>
          <p:nvPr/>
        </p:nvSpPr>
        <p:spPr>
          <a:xfrm>
            <a:off x="6836950" y="4088278"/>
            <a:ext cx="2646000" cy="1178818"/>
          </a:xfrm>
          <a:prstGeom prst="rect">
            <a:avLst/>
          </a:prstGeom>
          <a:solidFill>
            <a:srgbClr val="FF9933"/>
          </a:solidFill>
          <a:ln>
            <a:solidFill>
              <a:schemeClr val="tx1"/>
            </a:solidFill>
          </a:ln>
        </p:spPr>
        <p:txBody>
          <a:bodyPr wrap="square" lIns="18000" tIns="18000" rIns="18000" bIns="18000" rtlCol="0">
            <a:noAutofit/>
          </a:bodyPr>
          <a:lstStyle/>
          <a:p>
            <a:pPr marL="112713" indent="-112713">
              <a:spcBef>
                <a:spcPts val="100"/>
              </a:spcBef>
              <a:buFont typeface="Arial" panose="020B0604020202020204" pitchFamily="34" charset="0"/>
              <a:buChar char="•"/>
            </a:pPr>
            <a:r>
              <a:rPr lang="ja-JP" altLang="en-US" sz="1400" dirty="0"/>
              <a:t>児童発達支援</a:t>
            </a:r>
            <a:endParaRPr kumimoji="1" lang="en-US" altLang="ja-JP" sz="1400" dirty="0"/>
          </a:p>
          <a:p>
            <a:pPr marL="112713" indent="-112713">
              <a:spcBef>
                <a:spcPts val="100"/>
              </a:spcBef>
              <a:buFont typeface="Arial" panose="020B0604020202020204" pitchFamily="34" charset="0"/>
              <a:buChar char="•"/>
            </a:pPr>
            <a:r>
              <a:rPr lang="ja-JP" altLang="en-US" sz="1400" dirty="0"/>
              <a:t>医療型児童発達支援</a:t>
            </a:r>
            <a:endParaRPr lang="en-US" altLang="ja-JP" sz="1400" dirty="0"/>
          </a:p>
          <a:p>
            <a:pPr marL="112713" indent="-112713">
              <a:spcBef>
                <a:spcPts val="100"/>
              </a:spcBef>
              <a:buFont typeface="Arial" panose="020B0604020202020204" pitchFamily="34" charset="0"/>
              <a:buChar char="•"/>
            </a:pPr>
            <a:r>
              <a:rPr lang="ja-JP" altLang="en-US" sz="1400" dirty="0"/>
              <a:t>居宅訪問型児童発達支援</a:t>
            </a:r>
            <a:endParaRPr lang="en-US" altLang="ja-JP" sz="1400" dirty="0"/>
          </a:p>
          <a:p>
            <a:pPr marL="112713" indent="-112713">
              <a:spcBef>
                <a:spcPts val="100"/>
              </a:spcBef>
              <a:buFont typeface="Arial" panose="020B0604020202020204" pitchFamily="34" charset="0"/>
              <a:buChar char="•"/>
              <a:tabLst>
                <a:tab pos="2603500" algn="r"/>
              </a:tabLst>
            </a:pPr>
            <a:r>
              <a:rPr lang="ja-JP" altLang="en-US" sz="1400" dirty="0"/>
              <a:t>放課後等デイサービス</a:t>
            </a:r>
            <a:endParaRPr lang="en-US" altLang="ja-JP" sz="1400" dirty="0"/>
          </a:p>
          <a:p>
            <a:pPr marL="112713" indent="-112713">
              <a:spcBef>
                <a:spcPts val="100"/>
              </a:spcBef>
              <a:buFont typeface="Arial" panose="020B0604020202020204" pitchFamily="34" charset="0"/>
              <a:buChar char="•"/>
              <a:tabLst>
                <a:tab pos="2603500" algn="r"/>
              </a:tabLst>
            </a:pPr>
            <a:r>
              <a:rPr lang="ja-JP" altLang="en-US" sz="1400" dirty="0"/>
              <a:t>保育所等訪問支援</a:t>
            </a:r>
            <a:endParaRPr lang="en-US" altLang="ja-JP" sz="1400" dirty="0"/>
          </a:p>
        </p:txBody>
      </p:sp>
      <p:sp>
        <p:nvSpPr>
          <p:cNvPr id="39" name="テキスト ボックス 38"/>
          <p:cNvSpPr txBox="1"/>
          <p:nvPr/>
        </p:nvSpPr>
        <p:spPr>
          <a:xfrm>
            <a:off x="6836950" y="3805705"/>
            <a:ext cx="2646000" cy="282573"/>
          </a:xfrm>
          <a:prstGeom prst="rect">
            <a:avLst/>
          </a:prstGeom>
          <a:solidFill>
            <a:srgbClr val="FF9933"/>
          </a:solidFill>
          <a:ln>
            <a:solidFill>
              <a:schemeClr val="tx1"/>
            </a:solidFill>
          </a:ln>
        </p:spPr>
        <p:txBody>
          <a:bodyPr wrap="none" lIns="18000" tIns="18000" rIns="18000" bIns="18000" rtlCol="0">
            <a:noAutofit/>
          </a:bodyPr>
          <a:lstStyle>
            <a:defPPr>
              <a:defRPr lang="ja-JP"/>
            </a:defPPr>
            <a:lvl1pPr algn="ctr">
              <a:defRPr sz="1600"/>
            </a:lvl1pPr>
          </a:lstStyle>
          <a:p>
            <a:r>
              <a:rPr lang="ja-JP" altLang="en-US" b="1" dirty="0"/>
              <a:t>障害児通所支援</a:t>
            </a:r>
          </a:p>
        </p:txBody>
      </p:sp>
      <p:sp>
        <p:nvSpPr>
          <p:cNvPr id="40" name="テキスト ボックス 39"/>
          <p:cNvSpPr txBox="1"/>
          <p:nvPr/>
        </p:nvSpPr>
        <p:spPr>
          <a:xfrm>
            <a:off x="6842009" y="1945022"/>
            <a:ext cx="2646000" cy="1051276"/>
          </a:xfrm>
          <a:prstGeom prst="rect">
            <a:avLst/>
          </a:prstGeom>
          <a:solidFill>
            <a:srgbClr val="99FF66"/>
          </a:solidFill>
          <a:ln>
            <a:solidFill>
              <a:schemeClr val="tx1"/>
            </a:solidFill>
          </a:ln>
        </p:spPr>
        <p:txBody>
          <a:bodyPr wrap="square" lIns="18000" tIns="18000" rIns="18000" bIns="18000" rtlCol="0">
            <a:noAutofit/>
          </a:bodyPr>
          <a:lstStyle/>
          <a:p>
            <a:pPr marL="112713" indent="-112713">
              <a:spcBef>
                <a:spcPts val="100"/>
              </a:spcBef>
              <a:buFont typeface="Arial" panose="020B0604020202020204" pitchFamily="34" charset="0"/>
              <a:buChar char="•"/>
            </a:pPr>
            <a:r>
              <a:rPr kumimoji="1" lang="ja-JP" altLang="en-US" sz="1400" dirty="0"/>
              <a:t>基本相談支援</a:t>
            </a:r>
            <a:endParaRPr kumimoji="1" lang="en-US" altLang="ja-JP" sz="1400" dirty="0"/>
          </a:p>
          <a:p>
            <a:pPr marL="112713" indent="-112713">
              <a:spcBef>
                <a:spcPts val="100"/>
              </a:spcBef>
              <a:buFont typeface="Arial" panose="020B0604020202020204" pitchFamily="34" charset="0"/>
              <a:buChar char="•"/>
            </a:pPr>
            <a:r>
              <a:rPr lang="ja-JP" altLang="en-US" sz="1400" dirty="0"/>
              <a:t>地域相談支援</a:t>
            </a:r>
            <a:br>
              <a:rPr lang="en-US" altLang="ja-JP" sz="1400" dirty="0"/>
            </a:br>
            <a:r>
              <a:rPr lang="ja-JP" altLang="en-US" sz="1000" dirty="0"/>
              <a:t>（地域移行支援・地域定着支援）</a:t>
            </a:r>
            <a:endParaRPr lang="en-US" altLang="ja-JP" sz="1400" dirty="0"/>
          </a:p>
          <a:p>
            <a:pPr marL="112713" indent="-112713">
              <a:spcBef>
                <a:spcPts val="100"/>
              </a:spcBef>
              <a:buFont typeface="Arial" panose="020B0604020202020204" pitchFamily="34" charset="0"/>
              <a:buChar char="•"/>
              <a:tabLst>
                <a:tab pos="2603500" algn="r"/>
              </a:tabLst>
            </a:pPr>
            <a:r>
              <a:rPr kumimoji="1" lang="ja-JP" altLang="en-US" sz="1400" dirty="0"/>
              <a:t>計画相談支援</a:t>
            </a:r>
            <a:endParaRPr lang="en-US" altLang="ja-JP" sz="1400" dirty="0"/>
          </a:p>
          <a:p>
            <a:pPr marL="112713" indent="-112713">
              <a:spcBef>
                <a:spcPts val="100"/>
              </a:spcBef>
              <a:buFont typeface="Arial" panose="020B0604020202020204" pitchFamily="34" charset="0"/>
              <a:buChar char="•"/>
              <a:tabLst>
                <a:tab pos="2603500" algn="r"/>
              </a:tabLst>
            </a:pPr>
            <a:r>
              <a:rPr kumimoji="1" lang="ja-JP" altLang="en-US" sz="1000" dirty="0"/>
              <a:t>（サービス利用支援、継続サービス利用支援）</a:t>
            </a:r>
            <a:endParaRPr kumimoji="1" lang="ja-JP" altLang="en-US" sz="1400" dirty="0"/>
          </a:p>
        </p:txBody>
      </p:sp>
      <p:sp>
        <p:nvSpPr>
          <p:cNvPr id="41" name="テキスト ボックス 40"/>
          <p:cNvSpPr txBox="1"/>
          <p:nvPr/>
        </p:nvSpPr>
        <p:spPr>
          <a:xfrm>
            <a:off x="6842009" y="1660617"/>
            <a:ext cx="2646000" cy="282573"/>
          </a:xfrm>
          <a:prstGeom prst="rect">
            <a:avLst/>
          </a:prstGeom>
          <a:solidFill>
            <a:srgbClr val="99FF66"/>
          </a:solidFill>
          <a:ln>
            <a:solidFill>
              <a:schemeClr val="tx1"/>
            </a:solidFill>
          </a:ln>
        </p:spPr>
        <p:txBody>
          <a:bodyPr wrap="none" lIns="18000" tIns="18000" rIns="18000" bIns="18000" rtlCol="0">
            <a:noAutofit/>
          </a:bodyPr>
          <a:lstStyle>
            <a:defPPr>
              <a:defRPr lang="ja-JP"/>
            </a:defPPr>
            <a:lvl1pPr algn="ctr">
              <a:defRPr sz="1600"/>
            </a:lvl1pPr>
          </a:lstStyle>
          <a:p>
            <a:r>
              <a:rPr lang="ja-JP" altLang="en-US" b="1" dirty="0"/>
              <a:t>相談支援</a:t>
            </a:r>
          </a:p>
        </p:txBody>
      </p:sp>
      <p:sp>
        <p:nvSpPr>
          <p:cNvPr id="42" name="テキスト ボックス 41"/>
          <p:cNvSpPr txBox="1"/>
          <p:nvPr/>
        </p:nvSpPr>
        <p:spPr>
          <a:xfrm>
            <a:off x="6836950" y="3415703"/>
            <a:ext cx="2646000" cy="282573"/>
          </a:xfrm>
          <a:prstGeom prst="rect">
            <a:avLst/>
          </a:prstGeom>
          <a:solidFill>
            <a:srgbClr val="FF9933"/>
          </a:solidFill>
          <a:ln>
            <a:solidFill>
              <a:schemeClr val="tx1"/>
            </a:solidFill>
          </a:ln>
        </p:spPr>
        <p:txBody>
          <a:bodyPr wrap="none" lIns="18000" tIns="18000" rIns="18000" bIns="18000" rtlCol="0">
            <a:noAutofit/>
          </a:bodyPr>
          <a:lstStyle>
            <a:defPPr>
              <a:defRPr lang="ja-JP"/>
            </a:defPPr>
            <a:lvl1pPr algn="ctr">
              <a:defRPr sz="1600"/>
            </a:lvl1pPr>
          </a:lstStyle>
          <a:p>
            <a:r>
              <a:rPr lang="ja-JP" altLang="en-US" b="1" dirty="0"/>
              <a:t>障害児相談支援</a:t>
            </a:r>
          </a:p>
        </p:txBody>
      </p:sp>
      <p:sp>
        <p:nvSpPr>
          <p:cNvPr id="43" name="テキスト ボックス 42"/>
          <p:cNvSpPr txBox="1"/>
          <p:nvPr/>
        </p:nvSpPr>
        <p:spPr>
          <a:xfrm>
            <a:off x="6836950" y="5815778"/>
            <a:ext cx="2646000" cy="282573"/>
          </a:xfrm>
          <a:prstGeom prst="rect">
            <a:avLst/>
          </a:prstGeom>
          <a:solidFill>
            <a:srgbClr val="FF9933"/>
          </a:solidFill>
          <a:ln>
            <a:solidFill>
              <a:schemeClr val="tx1"/>
            </a:solidFill>
          </a:ln>
        </p:spPr>
        <p:txBody>
          <a:bodyPr wrap="none" lIns="18000" tIns="18000" rIns="18000" bIns="18000" rtlCol="0">
            <a:noAutofit/>
          </a:bodyPr>
          <a:lstStyle>
            <a:defPPr>
              <a:defRPr lang="ja-JP"/>
            </a:defPPr>
            <a:lvl1pPr algn="ctr">
              <a:defRPr sz="1600"/>
            </a:lvl1pPr>
          </a:lstStyle>
          <a:p>
            <a:r>
              <a:rPr lang="ja-JP" altLang="en-US" b="1" dirty="0"/>
              <a:t>障害児入所支援</a:t>
            </a:r>
          </a:p>
        </p:txBody>
      </p:sp>
      <p:sp>
        <p:nvSpPr>
          <p:cNvPr id="3" name="正方形/長方形 2"/>
          <p:cNvSpPr/>
          <p:nvPr/>
        </p:nvSpPr>
        <p:spPr>
          <a:xfrm>
            <a:off x="211015" y="739510"/>
            <a:ext cx="9477378" cy="4617363"/>
          </a:xfrm>
          <a:prstGeom prst="rect">
            <a:avLst/>
          </a:prstGeom>
          <a:noFill/>
          <a:ln w="28575" cmpd="sng">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4015545" y="598224"/>
            <a:ext cx="1890000" cy="282573"/>
          </a:xfrm>
          <a:prstGeom prst="rect">
            <a:avLst/>
          </a:prstGeom>
          <a:solidFill>
            <a:schemeClr val="accent5">
              <a:lumMod val="40000"/>
              <a:lumOff val="60000"/>
            </a:schemeClr>
          </a:solidFill>
          <a:ln w="28575">
            <a:solidFill>
              <a:schemeClr val="tx1"/>
            </a:solidFill>
          </a:ln>
          <a:effectLst>
            <a:outerShdw blurRad="50800" dist="38100" dir="2700000" algn="tl" rotWithShape="0">
              <a:prstClr val="black">
                <a:alpha val="40000"/>
              </a:prstClr>
            </a:outerShdw>
          </a:effectLst>
        </p:spPr>
        <p:txBody>
          <a:bodyPr wrap="none" lIns="18000" tIns="18000" rIns="18000" bIns="18000" rtlCol="0">
            <a:noAutofit/>
          </a:bodyPr>
          <a:lstStyle/>
          <a:p>
            <a:pPr algn="ctr"/>
            <a:r>
              <a:rPr kumimoji="1" lang="ja-JP" altLang="en-US" sz="1600" dirty="0">
                <a:effectLst>
                  <a:outerShdw blurRad="38100" dist="38100" dir="2700000" algn="tl">
                    <a:srgbClr val="000000">
                      <a:alpha val="43137"/>
                    </a:srgbClr>
                  </a:outerShdw>
                </a:effectLst>
              </a:rPr>
              <a:t>市町村</a:t>
            </a:r>
          </a:p>
        </p:txBody>
      </p:sp>
      <p:sp>
        <p:nvSpPr>
          <p:cNvPr id="44" name="テキスト ボックス 43"/>
          <p:cNvSpPr txBox="1"/>
          <p:nvPr/>
        </p:nvSpPr>
        <p:spPr>
          <a:xfrm>
            <a:off x="3639806" y="5641225"/>
            <a:ext cx="2646000" cy="409895"/>
          </a:xfrm>
          <a:prstGeom prst="rect">
            <a:avLst/>
          </a:prstGeom>
          <a:noFill/>
          <a:ln>
            <a:solidFill>
              <a:schemeClr val="tx1"/>
            </a:solidFill>
            <a:prstDash val="dash"/>
          </a:ln>
        </p:spPr>
        <p:txBody>
          <a:bodyPr wrap="square" lIns="18000" tIns="18000" rIns="18000" bIns="18000" rtlCol="0">
            <a:noAutofit/>
          </a:bodyPr>
          <a:lstStyle/>
          <a:p>
            <a:pPr marL="112713" indent="-112713" algn="ctr">
              <a:lnSpc>
                <a:spcPct val="150000"/>
              </a:lnSpc>
              <a:spcAft>
                <a:spcPts val="100"/>
              </a:spcAft>
              <a:buFont typeface="Arial" panose="020B0604020202020204" pitchFamily="34" charset="0"/>
              <a:buChar char="•"/>
            </a:pPr>
            <a:r>
              <a:rPr kumimoji="1" lang="ja-JP" altLang="en-US" sz="1400" dirty="0"/>
              <a:t>広域支援　　　・人材育成　　等</a:t>
            </a:r>
            <a:endParaRPr kumimoji="1" lang="en-US" altLang="ja-JP" sz="1400" dirty="0"/>
          </a:p>
        </p:txBody>
      </p:sp>
      <p:sp>
        <p:nvSpPr>
          <p:cNvPr id="46" name="テキスト ボックス 45"/>
          <p:cNvSpPr txBox="1"/>
          <p:nvPr/>
        </p:nvSpPr>
        <p:spPr>
          <a:xfrm>
            <a:off x="3639806" y="4276961"/>
            <a:ext cx="2646000" cy="1014098"/>
          </a:xfrm>
          <a:prstGeom prst="rect">
            <a:avLst/>
          </a:prstGeom>
          <a:noFill/>
          <a:ln>
            <a:solidFill>
              <a:schemeClr val="tx1"/>
            </a:solidFill>
            <a:prstDash val="dash"/>
          </a:ln>
        </p:spPr>
        <p:txBody>
          <a:bodyPr wrap="square" lIns="18000" tIns="18000" rIns="18000" bIns="18000" numCol="1" rtlCol="0">
            <a:noAutofit/>
          </a:bodyPr>
          <a:lstStyle/>
          <a:p>
            <a:pPr marL="112713" indent="-112713">
              <a:lnSpc>
                <a:spcPct val="110000"/>
              </a:lnSpc>
              <a:buFont typeface="Arial" panose="020B0604020202020204" pitchFamily="34" charset="0"/>
              <a:buChar char="•"/>
            </a:pPr>
            <a:r>
              <a:rPr kumimoji="1" lang="ja-JP" altLang="en-US" sz="1400" dirty="0"/>
              <a:t>相談支援</a:t>
            </a:r>
            <a:r>
              <a:rPr lang="ja-JP" altLang="en-US" sz="1400" dirty="0"/>
              <a:t>　　　　　・意思疎通支援</a:t>
            </a:r>
            <a:endParaRPr kumimoji="1" lang="en-US" altLang="ja-JP" sz="1400" dirty="0"/>
          </a:p>
          <a:p>
            <a:pPr marL="112713" indent="-112713">
              <a:lnSpc>
                <a:spcPct val="110000"/>
              </a:lnSpc>
              <a:buFont typeface="Arial" panose="020B0604020202020204" pitchFamily="34" charset="0"/>
              <a:buChar char="•"/>
            </a:pPr>
            <a:r>
              <a:rPr lang="ja-JP" altLang="en-US" sz="1400" dirty="0"/>
              <a:t>日常生活支援　　・移動支援</a:t>
            </a:r>
            <a:endParaRPr lang="en-US" altLang="ja-JP" sz="1400" dirty="0"/>
          </a:p>
          <a:p>
            <a:pPr marL="112713" indent="-112713">
              <a:lnSpc>
                <a:spcPct val="110000"/>
              </a:lnSpc>
              <a:buFont typeface="Arial" panose="020B0604020202020204" pitchFamily="34" charset="0"/>
              <a:buChar char="•"/>
            </a:pPr>
            <a:r>
              <a:rPr lang="ja-JP" altLang="en-US" sz="1400" dirty="0"/>
              <a:t>地域活動支援センター</a:t>
            </a:r>
            <a:endParaRPr lang="en-US" altLang="ja-JP" sz="1400" dirty="0"/>
          </a:p>
          <a:p>
            <a:pPr marL="112713" indent="-112713">
              <a:lnSpc>
                <a:spcPct val="110000"/>
              </a:lnSpc>
              <a:buFont typeface="Arial" panose="020B0604020202020204" pitchFamily="34" charset="0"/>
              <a:buChar char="•"/>
            </a:pPr>
            <a:r>
              <a:rPr kumimoji="1" lang="ja-JP" altLang="en-US" sz="1400" dirty="0"/>
              <a:t>福祉ホーム　　　　　　　　　　　等</a:t>
            </a:r>
            <a:endParaRPr kumimoji="1" lang="en-US" altLang="ja-JP" sz="1400" dirty="0"/>
          </a:p>
        </p:txBody>
      </p:sp>
      <p:sp>
        <p:nvSpPr>
          <p:cNvPr id="47" name="テキスト ボックス 46"/>
          <p:cNvSpPr txBox="1"/>
          <p:nvPr/>
        </p:nvSpPr>
        <p:spPr>
          <a:xfrm>
            <a:off x="582992" y="4873720"/>
            <a:ext cx="2272787" cy="393376"/>
          </a:xfrm>
          <a:prstGeom prst="rect">
            <a:avLst/>
          </a:prstGeom>
          <a:noFill/>
          <a:ln>
            <a:solidFill>
              <a:schemeClr val="tx1"/>
            </a:solidFill>
            <a:prstDash val="dash"/>
          </a:ln>
        </p:spPr>
        <p:txBody>
          <a:bodyPr wrap="square" lIns="18000" tIns="18000" rIns="18000" bIns="18000" rtlCol="0">
            <a:noAutofit/>
          </a:bodyPr>
          <a:lstStyle/>
          <a:p>
            <a:pPr marL="112713" indent="-112713" algn="ctr">
              <a:lnSpc>
                <a:spcPct val="150000"/>
              </a:lnSpc>
              <a:spcAft>
                <a:spcPts val="100"/>
              </a:spcAft>
              <a:buFont typeface="Arial" panose="020B0604020202020204" pitchFamily="34" charset="0"/>
              <a:buChar char="•"/>
            </a:pPr>
            <a:r>
              <a:rPr lang="ja-JP" altLang="en-US" sz="1400" dirty="0"/>
              <a:t>更生医療　・育成医療</a:t>
            </a:r>
            <a:endParaRPr kumimoji="1" lang="en-US" altLang="ja-JP" sz="1400" dirty="0"/>
          </a:p>
        </p:txBody>
      </p:sp>
      <p:sp>
        <p:nvSpPr>
          <p:cNvPr id="48" name="テキスト ボックス 47"/>
          <p:cNvSpPr txBox="1"/>
          <p:nvPr/>
        </p:nvSpPr>
        <p:spPr>
          <a:xfrm>
            <a:off x="597156" y="5741973"/>
            <a:ext cx="2268000" cy="360000"/>
          </a:xfrm>
          <a:prstGeom prst="rect">
            <a:avLst/>
          </a:prstGeom>
          <a:noFill/>
          <a:ln>
            <a:solidFill>
              <a:schemeClr val="tx1"/>
            </a:solidFill>
            <a:prstDash val="dash"/>
          </a:ln>
        </p:spPr>
        <p:txBody>
          <a:bodyPr wrap="square" lIns="18000" tIns="18000" rIns="18000" bIns="18000" rtlCol="0">
            <a:noAutofit/>
          </a:bodyPr>
          <a:lstStyle/>
          <a:p>
            <a:pPr marL="112713" indent="-112713" algn="ctr">
              <a:lnSpc>
                <a:spcPct val="150000"/>
              </a:lnSpc>
              <a:spcAft>
                <a:spcPts val="100"/>
              </a:spcAft>
              <a:buFont typeface="Arial" panose="020B0604020202020204" pitchFamily="34" charset="0"/>
              <a:buChar char="•"/>
            </a:pPr>
            <a:r>
              <a:rPr lang="ja-JP" altLang="en-US" sz="1400" dirty="0"/>
              <a:t>精神通院医療</a:t>
            </a:r>
            <a:endParaRPr kumimoji="1" lang="en-US" altLang="ja-JP" sz="1400" dirty="0"/>
          </a:p>
        </p:txBody>
      </p:sp>
      <p:sp>
        <p:nvSpPr>
          <p:cNvPr id="22" name="正方形/長方形 21"/>
          <p:cNvSpPr/>
          <p:nvPr/>
        </p:nvSpPr>
        <p:spPr>
          <a:xfrm>
            <a:off x="211015" y="5464445"/>
            <a:ext cx="9477378" cy="1106486"/>
          </a:xfrm>
          <a:prstGeom prst="rect">
            <a:avLst/>
          </a:prstGeom>
          <a:noFill/>
          <a:ln w="28575" cmpd="sng">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上矢印 22"/>
          <p:cNvSpPr/>
          <p:nvPr/>
        </p:nvSpPr>
        <p:spPr>
          <a:xfrm>
            <a:off x="4217630" y="5210091"/>
            <a:ext cx="1490352" cy="404222"/>
          </a:xfrm>
          <a:prstGeom prst="upArrow">
            <a:avLst/>
          </a:prstGeom>
          <a:ln>
            <a:noFill/>
          </a:ln>
          <a:effectLst>
            <a:glow rad="635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4"/>
          </a:fillRef>
          <a:effectRef idx="1">
            <a:schemeClr val="accent4"/>
          </a:effectRef>
          <a:fontRef idx="minor">
            <a:schemeClr val="lt1"/>
          </a:fontRef>
        </p:style>
        <p:txBody>
          <a:bodyPr rtlCol="0" anchor="ctr"/>
          <a:lstStyle/>
          <a:p>
            <a:pPr algn="ctr"/>
            <a:r>
              <a:rPr kumimoji="1" lang="ja-JP" altLang="en-US" sz="1600" dirty="0">
                <a:solidFill>
                  <a:schemeClr val="tx1"/>
                </a:solidFill>
              </a:rPr>
              <a:t>支援</a:t>
            </a:r>
          </a:p>
        </p:txBody>
      </p:sp>
      <p:sp>
        <p:nvSpPr>
          <p:cNvPr id="32" name="テキスト ボックス 31"/>
          <p:cNvSpPr txBox="1"/>
          <p:nvPr/>
        </p:nvSpPr>
        <p:spPr>
          <a:xfrm>
            <a:off x="3967989" y="6414316"/>
            <a:ext cx="1890000" cy="282573"/>
          </a:xfrm>
          <a:prstGeom prst="rect">
            <a:avLst/>
          </a:prstGeom>
          <a:solidFill>
            <a:schemeClr val="accent5">
              <a:lumMod val="40000"/>
              <a:lumOff val="60000"/>
            </a:schemeClr>
          </a:solidFill>
          <a:ln w="28575">
            <a:solidFill>
              <a:schemeClr val="tx1"/>
            </a:solidFill>
          </a:ln>
          <a:effectLst>
            <a:outerShdw blurRad="50800" dist="38100" dir="2700000" algn="tl" rotWithShape="0">
              <a:prstClr val="black">
                <a:alpha val="40000"/>
              </a:prstClr>
            </a:outerShdw>
          </a:effectLst>
        </p:spPr>
        <p:txBody>
          <a:bodyPr wrap="none" lIns="18000" tIns="18000" rIns="18000" bIns="18000" rtlCol="0">
            <a:noAutofit/>
          </a:bodyPr>
          <a:lstStyle/>
          <a:p>
            <a:pPr algn="ctr"/>
            <a:r>
              <a:rPr lang="ja-JP" altLang="en-US" sz="1600" dirty="0">
                <a:effectLst>
                  <a:outerShdw blurRad="38100" dist="38100" dir="2700000" algn="tl">
                    <a:srgbClr val="000000">
                      <a:alpha val="43137"/>
                    </a:srgbClr>
                  </a:outerShdw>
                </a:effectLst>
              </a:rPr>
              <a:t>都道府県</a:t>
            </a:r>
            <a:endParaRPr kumimoji="1" lang="ja-JP" altLang="en-US" sz="1600" dirty="0">
              <a:effectLst>
                <a:outerShdw blurRad="38100" dist="38100" dir="2700000" algn="tl">
                  <a:srgbClr val="000000">
                    <a:alpha val="43137"/>
                  </a:srgbClr>
                </a:outerShdw>
              </a:effectLst>
            </a:endParaRPr>
          </a:p>
        </p:txBody>
      </p:sp>
      <p:sp>
        <p:nvSpPr>
          <p:cNvPr id="56" name="テキスト ボックス 55"/>
          <p:cNvSpPr txBox="1"/>
          <p:nvPr/>
        </p:nvSpPr>
        <p:spPr>
          <a:xfrm>
            <a:off x="6764700" y="3101566"/>
            <a:ext cx="2646000" cy="282573"/>
          </a:xfrm>
          <a:prstGeom prst="rect">
            <a:avLst/>
          </a:prstGeom>
          <a:noFill/>
          <a:ln>
            <a:noFill/>
          </a:ln>
        </p:spPr>
        <p:txBody>
          <a:bodyPr wrap="none" lIns="18000" tIns="18000" rIns="18000" bIns="18000" rtlCol="0">
            <a:noAutofit/>
          </a:bodyPr>
          <a:lstStyle>
            <a:defPPr>
              <a:defRPr lang="ja-JP"/>
            </a:defPPr>
            <a:lvl1pPr algn="ctr">
              <a:defRPr sz="1600"/>
            </a:lvl1pPr>
          </a:lstStyle>
          <a:p>
            <a:r>
              <a:rPr lang="ja-JP" altLang="en-US" b="1" dirty="0"/>
              <a:t>児童福祉法</a:t>
            </a:r>
            <a:r>
              <a:rPr lang="ja-JP" altLang="en-US" sz="1400" b="1" dirty="0"/>
              <a:t>★国が１／２負担</a:t>
            </a:r>
          </a:p>
          <a:p>
            <a:endParaRPr lang="ja-JP" altLang="en-US" b="1" dirty="0"/>
          </a:p>
        </p:txBody>
      </p:sp>
    </p:spTree>
    <p:extLst>
      <p:ext uri="{BB962C8B-B14F-4D97-AF65-F5344CB8AC3E}">
        <p14:creationId xmlns:p14="http://schemas.microsoft.com/office/powerpoint/2010/main" val="2314861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障害支援区分と給付の関係</a:t>
            </a:r>
            <a:endParaRPr kumimoji="1" lang="ja-JP" altLang="en-US" dirty="0"/>
          </a:p>
        </p:txBody>
      </p:sp>
      <p:sp>
        <p:nvSpPr>
          <p:cNvPr id="4" name="スライド番号プレースホルダー 3"/>
          <p:cNvSpPr>
            <a:spLocks noGrp="1"/>
          </p:cNvSpPr>
          <p:nvPr>
            <p:ph type="sldNum" sz="quarter" idx="12"/>
          </p:nvPr>
        </p:nvSpPr>
        <p:spPr/>
        <p:txBody>
          <a:bodyPr/>
          <a:lstStyle/>
          <a:p>
            <a:fld id="{040252E6-491F-4E7D-8E1E-2F1F88AFBB7C}" type="slidenum">
              <a:rPr kumimoji="1" lang="ja-JP" altLang="en-US" smtClean="0"/>
              <a:t>23</a:t>
            </a:fld>
            <a:endParaRPr kumimoji="1" lang="ja-JP" altLang="en-US"/>
          </a:p>
        </p:txBody>
      </p:sp>
      <p:sp>
        <p:nvSpPr>
          <p:cNvPr id="5" name="下矢印 4"/>
          <p:cNvSpPr/>
          <p:nvPr/>
        </p:nvSpPr>
        <p:spPr>
          <a:xfrm>
            <a:off x="6393160" y="1103360"/>
            <a:ext cx="1080120" cy="34133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下矢印 5"/>
          <p:cNvSpPr/>
          <p:nvPr/>
        </p:nvSpPr>
        <p:spPr>
          <a:xfrm>
            <a:off x="1424608" y="1106036"/>
            <a:ext cx="1080120" cy="34133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272479" y="644371"/>
            <a:ext cx="3240360" cy="461665"/>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kumimoji="1" lang="ja-JP" altLang="en-US" sz="2400" dirty="0"/>
              <a:t>区分に応じた利用</a:t>
            </a:r>
          </a:p>
        </p:txBody>
      </p:sp>
      <p:sp>
        <p:nvSpPr>
          <p:cNvPr id="8" name="テキスト ボックス 7"/>
          <p:cNvSpPr txBox="1"/>
          <p:nvPr/>
        </p:nvSpPr>
        <p:spPr>
          <a:xfrm>
            <a:off x="3544440" y="644371"/>
            <a:ext cx="6161088" cy="461665"/>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kumimoji="1" lang="ja-JP" altLang="en-US" sz="2400" dirty="0"/>
              <a:t>区分にかかわらず利用可</a:t>
            </a:r>
          </a:p>
        </p:txBody>
      </p:sp>
      <p:graphicFrame>
        <p:nvGraphicFramePr>
          <p:cNvPr id="9" name="表 8"/>
          <p:cNvGraphicFramePr>
            <a:graphicFrameLocks noGrp="1"/>
          </p:cNvGraphicFramePr>
          <p:nvPr>
            <p:extLst>
              <p:ext uri="{D42A27DB-BD31-4B8C-83A1-F6EECF244321}">
                <p14:modId xmlns:p14="http://schemas.microsoft.com/office/powerpoint/2010/main" val="2662576238"/>
              </p:ext>
            </p:extLst>
          </p:nvPr>
        </p:nvGraphicFramePr>
        <p:xfrm>
          <a:off x="272479" y="1478800"/>
          <a:ext cx="9433049" cy="4572000"/>
        </p:xfrm>
        <a:graphic>
          <a:graphicData uri="http://schemas.openxmlformats.org/drawingml/2006/table">
            <a:tbl>
              <a:tblPr firstRow="1" bandRow="1">
                <a:tableStyleId>{21E4AEA4-8DFA-4A89-87EB-49C32662AFE0}</a:tableStyleId>
              </a:tblPr>
              <a:tblGrid>
                <a:gridCol w="3240360">
                  <a:extLst>
                    <a:ext uri="{9D8B030D-6E8A-4147-A177-3AD203B41FA5}">
                      <a16:colId xmlns:a16="http://schemas.microsoft.com/office/drawing/2014/main" val="20000"/>
                    </a:ext>
                  </a:extLst>
                </a:gridCol>
                <a:gridCol w="3456384">
                  <a:extLst>
                    <a:ext uri="{9D8B030D-6E8A-4147-A177-3AD203B41FA5}">
                      <a16:colId xmlns:a16="http://schemas.microsoft.com/office/drawing/2014/main" val="20001"/>
                    </a:ext>
                  </a:extLst>
                </a:gridCol>
                <a:gridCol w="2736305">
                  <a:extLst>
                    <a:ext uri="{9D8B030D-6E8A-4147-A177-3AD203B41FA5}">
                      <a16:colId xmlns:a16="http://schemas.microsoft.com/office/drawing/2014/main" val="20002"/>
                    </a:ext>
                  </a:extLst>
                </a:gridCol>
              </a:tblGrid>
              <a:tr h="441049">
                <a:tc>
                  <a:txBody>
                    <a:bodyPr/>
                    <a:lstStyle/>
                    <a:p>
                      <a:pPr algn="ctr"/>
                      <a:r>
                        <a:rPr kumimoji="1" lang="ja-JP" altLang="en-US" sz="2400" dirty="0"/>
                        <a:t>介護給付</a:t>
                      </a:r>
                    </a:p>
                  </a:txBody>
                  <a:tcPr/>
                </a:tc>
                <a:tc>
                  <a:txBody>
                    <a:bodyPr/>
                    <a:lstStyle/>
                    <a:p>
                      <a:pPr algn="ctr"/>
                      <a:r>
                        <a:rPr kumimoji="1" lang="ja-JP" altLang="en-US" sz="2400" dirty="0"/>
                        <a:t>訓練等給付</a:t>
                      </a:r>
                    </a:p>
                  </a:txBody>
                  <a:tcP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dirty="0"/>
                        <a:t>地域相談支援給付</a:t>
                      </a:r>
                    </a:p>
                  </a:txBody>
                  <a:tcPr>
                    <a:solidFill>
                      <a:schemeClr val="accent5"/>
                    </a:solidFill>
                  </a:tcPr>
                </a:tc>
                <a:extLst>
                  <a:ext uri="{0D108BD9-81ED-4DB2-BD59-A6C34878D82A}">
                    <a16:rowId xmlns:a16="http://schemas.microsoft.com/office/drawing/2014/main" val="10000"/>
                  </a:ext>
                </a:extLst>
              </a:tr>
              <a:tr h="441049">
                <a:tc>
                  <a:txBody>
                    <a:bodyPr/>
                    <a:lstStyle/>
                    <a:p>
                      <a:r>
                        <a:rPr kumimoji="1" lang="ja-JP" altLang="en-US" sz="2400" dirty="0"/>
                        <a:t>居宅介護</a:t>
                      </a:r>
                    </a:p>
                  </a:txBody>
                  <a:tcPr/>
                </a:tc>
                <a:tc>
                  <a:txBody>
                    <a:bodyPr/>
                    <a:lstStyle/>
                    <a:p>
                      <a:r>
                        <a:rPr kumimoji="1" lang="ja-JP" altLang="en-US" sz="2400" dirty="0"/>
                        <a:t>自立訓練</a:t>
                      </a:r>
                    </a:p>
                  </a:txBody>
                  <a:tcPr>
                    <a:solidFill>
                      <a:schemeClr val="accent5">
                        <a:lumMod val="40000"/>
                        <a:lumOff val="60000"/>
                      </a:schemeClr>
                    </a:solidFill>
                  </a:tcPr>
                </a:tc>
                <a:tc>
                  <a:txBody>
                    <a:bodyPr/>
                    <a:lstStyle/>
                    <a:p>
                      <a:r>
                        <a:rPr kumimoji="1" lang="ja-JP" altLang="en-US" sz="2400" dirty="0"/>
                        <a:t>地域移行支援</a:t>
                      </a:r>
                    </a:p>
                  </a:txBody>
                  <a:tcPr>
                    <a:solidFill>
                      <a:schemeClr val="accent5">
                        <a:lumMod val="40000"/>
                        <a:lumOff val="60000"/>
                      </a:schemeClr>
                    </a:solidFill>
                  </a:tcPr>
                </a:tc>
                <a:extLst>
                  <a:ext uri="{0D108BD9-81ED-4DB2-BD59-A6C34878D82A}">
                    <a16:rowId xmlns:a16="http://schemas.microsoft.com/office/drawing/2014/main" val="10001"/>
                  </a:ext>
                </a:extLst>
              </a:tr>
              <a:tr h="441049">
                <a:tc>
                  <a:txBody>
                    <a:bodyPr/>
                    <a:lstStyle/>
                    <a:p>
                      <a:r>
                        <a:rPr kumimoji="1" lang="ja-JP" altLang="en-US" sz="2400" dirty="0"/>
                        <a:t>重度訪問介護</a:t>
                      </a:r>
                    </a:p>
                  </a:txBody>
                  <a:tcPr/>
                </a:tc>
                <a:tc>
                  <a:txBody>
                    <a:bodyPr/>
                    <a:lstStyle/>
                    <a:p>
                      <a:r>
                        <a:rPr kumimoji="1" lang="ja-JP" altLang="en-US" sz="2400" dirty="0"/>
                        <a:t>就労移行支援</a:t>
                      </a:r>
                    </a:p>
                  </a:txBody>
                  <a:tcPr>
                    <a:solidFill>
                      <a:schemeClr val="accent5">
                        <a:lumMod val="20000"/>
                        <a:lumOff val="80000"/>
                      </a:schemeClr>
                    </a:solidFill>
                  </a:tcPr>
                </a:tc>
                <a:tc>
                  <a:txBody>
                    <a:bodyPr/>
                    <a:lstStyle/>
                    <a:p>
                      <a:r>
                        <a:rPr kumimoji="1" lang="ja-JP" altLang="en-US" sz="2400" dirty="0"/>
                        <a:t>地域定着支援</a:t>
                      </a:r>
                    </a:p>
                  </a:txBody>
                  <a:tcPr>
                    <a:solidFill>
                      <a:schemeClr val="accent5">
                        <a:lumMod val="20000"/>
                        <a:lumOff val="80000"/>
                      </a:schemeClr>
                    </a:solidFill>
                  </a:tcPr>
                </a:tc>
                <a:extLst>
                  <a:ext uri="{0D108BD9-81ED-4DB2-BD59-A6C34878D82A}">
                    <a16:rowId xmlns:a16="http://schemas.microsoft.com/office/drawing/2014/main" val="10002"/>
                  </a:ext>
                </a:extLst>
              </a:tr>
              <a:tr h="441049">
                <a:tc>
                  <a:txBody>
                    <a:bodyPr/>
                    <a:lstStyle/>
                    <a:p>
                      <a:r>
                        <a:rPr kumimoji="1" lang="ja-JP" altLang="en-US" sz="2400" dirty="0"/>
                        <a:t>同行援護（</a:t>
                      </a:r>
                      <a:r>
                        <a:rPr kumimoji="1" lang="en-US" altLang="ja-JP" sz="2400" dirty="0"/>
                        <a:t>※</a:t>
                      </a:r>
                      <a:r>
                        <a:rPr kumimoji="1" lang="ja-JP" altLang="en-US" sz="2400" dirty="0"/>
                        <a:t>１）</a:t>
                      </a:r>
                    </a:p>
                  </a:txBody>
                  <a:tcPr/>
                </a:tc>
                <a:tc>
                  <a:txBody>
                    <a:bodyPr/>
                    <a:lstStyle/>
                    <a:p>
                      <a:r>
                        <a:rPr kumimoji="1" lang="ja-JP" altLang="en-US" sz="2400" dirty="0"/>
                        <a:t>就労継続支援（</a:t>
                      </a:r>
                      <a:r>
                        <a:rPr kumimoji="1" lang="en-US" altLang="ja-JP" sz="2400" dirty="0"/>
                        <a:t>A</a:t>
                      </a:r>
                      <a:r>
                        <a:rPr kumimoji="1" lang="ja-JP" altLang="en-US" sz="2400" dirty="0"/>
                        <a:t>型・</a:t>
                      </a:r>
                      <a:r>
                        <a:rPr kumimoji="1" lang="en-US" altLang="ja-JP" sz="2400" dirty="0"/>
                        <a:t>B</a:t>
                      </a:r>
                      <a:r>
                        <a:rPr kumimoji="1" lang="ja-JP" altLang="en-US" sz="2400" dirty="0"/>
                        <a:t>型）</a:t>
                      </a:r>
                    </a:p>
                  </a:txBody>
                  <a:tcPr>
                    <a:solidFill>
                      <a:schemeClr val="accent5">
                        <a:lumMod val="40000"/>
                        <a:lumOff val="60000"/>
                      </a:schemeClr>
                    </a:solidFill>
                  </a:tcPr>
                </a:tc>
                <a:tc>
                  <a:txBody>
                    <a:bodyPr/>
                    <a:lstStyle/>
                    <a:p>
                      <a:endParaRPr kumimoji="1" lang="ja-JP" altLang="en-US" sz="2400" dirty="0"/>
                    </a:p>
                  </a:txBody>
                  <a:tcPr>
                    <a:solidFill>
                      <a:schemeClr val="accent5">
                        <a:lumMod val="40000"/>
                        <a:lumOff val="60000"/>
                      </a:schemeClr>
                    </a:solidFill>
                  </a:tcPr>
                </a:tc>
                <a:extLst>
                  <a:ext uri="{0D108BD9-81ED-4DB2-BD59-A6C34878D82A}">
                    <a16:rowId xmlns:a16="http://schemas.microsoft.com/office/drawing/2014/main" val="10003"/>
                  </a:ext>
                </a:extLst>
              </a:tr>
              <a:tr h="441049">
                <a:tc>
                  <a:txBody>
                    <a:bodyPr/>
                    <a:lstStyle/>
                    <a:p>
                      <a:r>
                        <a:rPr kumimoji="1" lang="ja-JP" altLang="en-US" sz="2400" dirty="0"/>
                        <a:t>行動援護</a:t>
                      </a:r>
                    </a:p>
                  </a:txBody>
                  <a:tcPr/>
                </a:tc>
                <a:tc>
                  <a:txBody>
                    <a:bodyPr/>
                    <a:lstStyle/>
                    <a:p>
                      <a:r>
                        <a:rPr kumimoji="1" lang="ja-JP" altLang="en-US" sz="2400" dirty="0"/>
                        <a:t>就労定着支援</a:t>
                      </a:r>
                    </a:p>
                  </a:txBody>
                  <a:tcPr>
                    <a:solidFill>
                      <a:schemeClr val="accent5">
                        <a:lumMod val="20000"/>
                        <a:lumOff val="80000"/>
                      </a:schemeClr>
                    </a:solidFill>
                  </a:tcPr>
                </a:tc>
                <a:tc>
                  <a:txBody>
                    <a:bodyPr/>
                    <a:lstStyle/>
                    <a:p>
                      <a:endParaRPr kumimoji="1" lang="ja-JP" altLang="en-US" sz="2400" dirty="0"/>
                    </a:p>
                  </a:txBody>
                  <a:tcPr>
                    <a:solidFill>
                      <a:schemeClr val="accent5">
                        <a:lumMod val="20000"/>
                        <a:lumOff val="80000"/>
                      </a:schemeClr>
                    </a:solidFill>
                  </a:tcPr>
                </a:tc>
                <a:extLst>
                  <a:ext uri="{0D108BD9-81ED-4DB2-BD59-A6C34878D82A}">
                    <a16:rowId xmlns:a16="http://schemas.microsoft.com/office/drawing/2014/main" val="10004"/>
                  </a:ext>
                </a:extLst>
              </a:tr>
              <a:tr h="441049">
                <a:tc>
                  <a:txBody>
                    <a:bodyPr/>
                    <a:lstStyle/>
                    <a:p>
                      <a:r>
                        <a:rPr kumimoji="1" lang="ja-JP" altLang="en-US" sz="2400" dirty="0"/>
                        <a:t>療養介護</a:t>
                      </a:r>
                    </a:p>
                  </a:txBody>
                  <a:tcPr/>
                </a:tc>
                <a:tc>
                  <a:txBody>
                    <a:bodyPr/>
                    <a:lstStyle/>
                    <a:p>
                      <a:r>
                        <a:rPr kumimoji="1" lang="ja-JP" altLang="en-US" sz="2400" dirty="0"/>
                        <a:t>自立生活援助</a:t>
                      </a:r>
                    </a:p>
                  </a:txBody>
                  <a:tcPr>
                    <a:solidFill>
                      <a:schemeClr val="accent5">
                        <a:lumMod val="40000"/>
                        <a:lumOff val="60000"/>
                      </a:schemeClr>
                    </a:solidFill>
                  </a:tcPr>
                </a:tc>
                <a:tc>
                  <a:txBody>
                    <a:bodyPr/>
                    <a:lstStyle/>
                    <a:p>
                      <a:endParaRPr kumimoji="1" lang="ja-JP" altLang="en-US" sz="2400" dirty="0"/>
                    </a:p>
                  </a:txBody>
                  <a:tcPr>
                    <a:solidFill>
                      <a:schemeClr val="accent5">
                        <a:lumMod val="40000"/>
                        <a:lumOff val="60000"/>
                      </a:schemeClr>
                    </a:solidFill>
                  </a:tcPr>
                </a:tc>
                <a:extLst>
                  <a:ext uri="{0D108BD9-81ED-4DB2-BD59-A6C34878D82A}">
                    <a16:rowId xmlns:a16="http://schemas.microsoft.com/office/drawing/2014/main" val="10005"/>
                  </a:ext>
                </a:extLst>
              </a:tr>
              <a:tr h="441049">
                <a:tc>
                  <a:txBody>
                    <a:bodyPr/>
                    <a:lstStyle/>
                    <a:p>
                      <a:r>
                        <a:rPr kumimoji="1" lang="ja-JP" altLang="en-US" sz="2400" dirty="0"/>
                        <a:t>生活介護</a:t>
                      </a:r>
                    </a:p>
                  </a:txBody>
                  <a:tcPr/>
                </a:tc>
                <a:tc>
                  <a:txBody>
                    <a:bodyPr/>
                    <a:lstStyle/>
                    <a:p>
                      <a:r>
                        <a:rPr kumimoji="1" lang="ja-JP" altLang="en-US" sz="2400" dirty="0"/>
                        <a:t>共同生活援助（</a:t>
                      </a:r>
                      <a:r>
                        <a:rPr kumimoji="1" lang="en-US" altLang="ja-JP" sz="2400" dirty="0"/>
                        <a:t>※</a:t>
                      </a:r>
                      <a:r>
                        <a:rPr kumimoji="1" lang="ja-JP" altLang="en-US" sz="2400" dirty="0"/>
                        <a:t>２）</a:t>
                      </a:r>
                    </a:p>
                  </a:txBody>
                  <a:tcPr>
                    <a:solidFill>
                      <a:schemeClr val="accent5">
                        <a:lumMod val="20000"/>
                        <a:lumOff val="80000"/>
                      </a:schemeClr>
                    </a:solidFill>
                  </a:tcPr>
                </a:tc>
                <a:tc>
                  <a:txBody>
                    <a:bodyPr/>
                    <a:lstStyle/>
                    <a:p>
                      <a:endParaRPr kumimoji="1" lang="ja-JP" altLang="en-US" sz="2400" dirty="0"/>
                    </a:p>
                  </a:txBody>
                  <a:tcPr>
                    <a:solidFill>
                      <a:schemeClr val="accent5">
                        <a:lumMod val="20000"/>
                        <a:lumOff val="80000"/>
                      </a:schemeClr>
                    </a:solidFill>
                  </a:tcPr>
                </a:tc>
                <a:extLst>
                  <a:ext uri="{0D108BD9-81ED-4DB2-BD59-A6C34878D82A}">
                    <a16:rowId xmlns:a16="http://schemas.microsoft.com/office/drawing/2014/main" val="10006"/>
                  </a:ext>
                </a:extLst>
              </a:tr>
              <a:tr h="441049">
                <a:tc>
                  <a:txBody>
                    <a:bodyPr/>
                    <a:lstStyle/>
                    <a:p>
                      <a:r>
                        <a:rPr kumimoji="1" lang="ja-JP" altLang="en-US" sz="2400" dirty="0"/>
                        <a:t>短期入所</a:t>
                      </a:r>
                    </a:p>
                  </a:txBody>
                  <a:tcPr/>
                </a:tc>
                <a:tc>
                  <a:txBody>
                    <a:bodyPr/>
                    <a:lstStyle/>
                    <a:p>
                      <a:endParaRPr kumimoji="1" lang="ja-JP" altLang="en-US" sz="2400" dirty="0"/>
                    </a:p>
                  </a:txBody>
                  <a:tcPr>
                    <a:solidFill>
                      <a:schemeClr val="accent5">
                        <a:lumMod val="40000"/>
                        <a:lumOff val="60000"/>
                      </a:schemeClr>
                    </a:solidFill>
                  </a:tcPr>
                </a:tc>
                <a:tc>
                  <a:txBody>
                    <a:bodyPr/>
                    <a:lstStyle/>
                    <a:p>
                      <a:endParaRPr kumimoji="1" lang="ja-JP" altLang="en-US" sz="2400" dirty="0"/>
                    </a:p>
                  </a:txBody>
                  <a:tcPr>
                    <a:solidFill>
                      <a:schemeClr val="accent5">
                        <a:lumMod val="40000"/>
                        <a:lumOff val="60000"/>
                      </a:schemeClr>
                    </a:solidFill>
                  </a:tcPr>
                </a:tc>
                <a:extLst>
                  <a:ext uri="{0D108BD9-81ED-4DB2-BD59-A6C34878D82A}">
                    <a16:rowId xmlns:a16="http://schemas.microsoft.com/office/drawing/2014/main" val="10007"/>
                  </a:ext>
                </a:extLst>
              </a:tr>
              <a:tr h="441049">
                <a:tc>
                  <a:txBody>
                    <a:bodyPr/>
                    <a:lstStyle/>
                    <a:p>
                      <a:r>
                        <a:rPr kumimoji="1" lang="ja-JP" altLang="en-US" sz="2400" dirty="0"/>
                        <a:t>重度障害者等包括支援</a:t>
                      </a:r>
                    </a:p>
                  </a:txBody>
                  <a:tcPr/>
                </a:tc>
                <a:tc>
                  <a:txBody>
                    <a:bodyPr/>
                    <a:lstStyle/>
                    <a:p>
                      <a:endParaRPr kumimoji="1" lang="ja-JP" altLang="en-US" sz="2400" dirty="0"/>
                    </a:p>
                  </a:txBody>
                  <a:tcPr>
                    <a:solidFill>
                      <a:schemeClr val="accent5">
                        <a:lumMod val="20000"/>
                        <a:lumOff val="80000"/>
                      </a:schemeClr>
                    </a:solidFill>
                  </a:tcPr>
                </a:tc>
                <a:tc>
                  <a:txBody>
                    <a:bodyPr/>
                    <a:lstStyle/>
                    <a:p>
                      <a:endParaRPr kumimoji="1" lang="ja-JP" altLang="en-US" sz="2400" dirty="0"/>
                    </a:p>
                  </a:txBody>
                  <a:tcPr>
                    <a:solidFill>
                      <a:schemeClr val="accent5">
                        <a:lumMod val="20000"/>
                        <a:lumOff val="80000"/>
                      </a:schemeClr>
                    </a:solidFill>
                  </a:tcPr>
                </a:tc>
                <a:extLst>
                  <a:ext uri="{0D108BD9-81ED-4DB2-BD59-A6C34878D82A}">
                    <a16:rowId xmlns:a16="http://schemas.microsoft.com/office/drawing/2014/main" val="10008"/>
                  </a:ext>
                </a:extLst>
              </a:tr>
              <a:tr h="441049">
                <a:tc>
                  <a:txBody>
                    <a:bodyPr/>
                    <a:lstStyle/>
                    <a:p>
                      <a:r>
                        <a:rPr kumimoji="1" lang="ja-JP" altLang="en-US" sz="2400" dirty="0"/>
                        <a:t>施設入所支援</a:t>
                      </a:r>
                    </a:p>
                  </a:txBody>
                  <a:tcPr/>
                </a:tc>
                <a:tc>
                  <a:txBody>
                    <a:bodyPr/>
                    <a:lstStyle/>
                    <a:p>
                      <a:endParaRPr kumimoji="1" lang="ja-JP" altLang="en-US" sz="2400" dirty="0"/>
                    </a:p>
                  </a:txBody>
                  <a:tcPr>
                    <a:solidFill>
                      <a:schemeClr val="accent5">
                        <a:lumMod val="40000"/>
                        <a:lumOff val="60000"/>
                      </a:schemeClr>
                    </a:solidFill>
                  </a:tcPr>
                </a:tc>
                <a:tc>
                  <a:txBody>
                    <a:bodyPr/>
                    <a:lstStyle/>
                    <a:p>
                      <a:endParaRPr kumimoji="1" lang="ja-JP" altLang="en-US" sz="2400" dirty="0"/>
                    </a:p>
                  </a:txBody>
                  <a:tcPr>
                    <a:solidFill>
                      <a:schemeClr val="accent5">
                        <a:lumMod val="40000"/>
                        <a:lumOff val="60000"/>
                      </a:schemeClr>
                    </a:solidFill>
                  </a:tcPr>
                </a:tc>
                <a:extLst>
                  <a:ext uri="{0D108BD9-81ED-4DB2-BD59-A6C34878D82A}">
                    <a16:rowId xmlns:a16="http://schemas.microsoft.com/office/drawing/2014/main" val="10009"/>
                  </a:ext>
                </a:extLst>
              </a:tr>
            </a:tbl>
          </a:graphicData>
        </a:graphic>
      </p:graphicFrame>
      <p:sp>
        <p:nvSpPr>
          <p:cNvPr id="10" name="テキスト ボックス 9"/>
          <p:cNvSpPr txBox="1"/>
          <p:nvPr/>
        </p:nvSpPr>
        <p:spPr>
          <a:xfrm>
            <a:off x="272479" y="6055701"/>
            <a:ext cx="9433049" cy="707886"/>
          </a:xfrm>
          <a:prstGeom prst="rect">
            <a:avLst/>
          </a:prstGeom>
          <a:noFill/>
        </p:spPr>
        <p:txBody>
          <a:bodyPr wrap="square" rtlCol="0">
            <a:spAutoFit/>
          </a:bodyPr>
          <a:lstStyle/>
          <a:p>
            <a:r>
              <a:rPr kumimoji="1" lang="en-US" altLang="ja-JP" sz="2000" dirty="0"/>
              <a:t>※</a:t>
            </a:r>
            <a:r>
              <a:rPr kumimoji="1" lang="ja-JP" altLang="en-US" sz="2000" dirty="0"/>
              <a:t>１：区分３以上支援加算の支給決定が必要と見込まれる場合のみ区分認定が必要</a:t>
            </a:r>
            <a:endParaRPr kumimoji="1" lang="en-US" altLang="ja-JP" sz="2000" dirty="0"/>
          </a:p>
          <a:p>
            <a:r>
              <a:rPr lang="en-US" altLang="ja-JP" sz="2000" dirty="0"/>
              <a:t>※</a:t>
            </a:r>
            <a:r>
              <a:rPr lang="ja-JP" altLang="en-US" sz="2000" dirty="0"/>
              <a:t>２：入浴、排せつ又は食事等の介護を伴う場合は区分認定が必要</a:t>
            </a:r>
            <a:endParaRPr kumimoji="1" lang="ja-JP" altLang="en-US" sz="2000" dirty="0"/>
          </a:p>
        </p:txBody>
      </p:sp>
    </p:spTree>
    <p:extLst>
      <p:ext uri="{BB962C8B-B14F-4D97-AF65-F5344CB8AC3E}">
        <p14:creationId xmlns:p14="http://schemas.microsoft.com/office/powerpoint/2010/main" val="28680203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各サービスと障害支援区分の対応（概略）</a:t>
            </a:r>
            <a:endParaRPr kumimoji="1" lang="ja-JP" altLang="en-US" dirty="0"/>
          </a:p>
        </p:txBody>
      </p:sp>
      <p:sp>
        <p:nvSpPr>
          <p:cNvPr id="4" name="スライド番号プレースホルダー 3"/>
          <p:cNvSpPr>
            <a:spLocks noGrp="1"/>
          </p:cNvSpPr>
          <p:nvPr>
            <p:ph type="sldNum" sz="quarter" idx="12"/>
          </p:nvPr>
        </p:nvSpPr>
        <p:spPr/>
        <p:txBody>
          <a:bodyPr/>
          <a:lstStyle/>
          <a:p>
            <a:fld id="{040252E6-491F-4E7D-8E1E-2F1F88AFBB7C}" type="slidenum">
              <a:rPr kumimoji="1" lang="ja-JP" altLang="en-US" smtClean="0"/>
              <a:t>24</a:t>
            </a:fld>
            <a:endParaRPr kumimoji="1" lang="ja-JP" altLang="en-US"/>
          </a:p>
        </p:txBody>
      </p:sp>
      <p:graphicFrame>
        <p:nvGraphicFramePr>
          <p:cNvPr id="5" name="表 4"/>
          <p:cNvGraphicFramePr>
            <a:graphicFrameLocks noGrp="1"/>
          </p:cNvGraphicFramePr>
          <p:nvPr>
            <p:extLst>
              <p:ext uri="{D42A27DB-BD31-4B8C-83A1-F6EECF244321}">
                <p14:modId xmlns:p14="http://schemas.microsoft.com/office/powerpoint/2010/main" val="2944002791"/>
              </p:ext>
            </p:extLst>
          </p:nvPr>
        </p:nvGraphicFramePr>
        <p:xfrm>
          <a:off x="128464" y="620688"/>
          <a:ext cx="9505061" cy="5654000"/>
        </p:xfrm>
        <a:graphic>
          <a:graphicData uri="http://schemas.openxmlformats.org/drawingml/2006/table">
            <a:tbl>
              <a:tblPr bandRow="1">
                <a:tableStyleId>{5C22544A-7EE6-4342-B048-85BDC9FD1C3A}</a:tableStyleId>
              </a:tblPr>
              <a:tblGrid>
                <a:gridCol w="1167401">
                  <a:extLst>
                    <a:ext uri="{9D8B030D-6E8A-4147-A177-3AD203B41FA5}">
                      <a16:colId xmlns:a16="http://schemas.microsoft.com/office/drawing/2014/main" val="20000"/>
                    </a:ext>
                  </a:extLst>
                </a:gridCol>
                <a:gridCol w="833766">
                  <a:extLst>
                    <a:ext uri="{9D8B030D-6E8A-4147-A177-3AD203B41FA5}">
                      <a16:colId xmlns:a16="http://schemas.microsoft.com/office/drawing/2014/main" val="20001"/>
                    </a:ext>
                  </a:extLst>
                </a:gridCol>
                <a:gridCol w="833766">
                  <a:extLst>
                    <a:ext uri="{9D8B030D-6E8A-4147-A177-3AD203B41FA5}">
                      <a16:colId xmlns:a16="http://schemas.microsoft.com/office/drawing/2014/main" val="20002"/>
                    </a:ext>
                  </a:extLst>
                </a:gridCol>
                <a:gridCol w="833766">
                  <a:extLst>
                    <a:ext uri="{9D8B030D-6E8A-4147-A177-3AD203B41FA5}">
                      <a16:colId xmlns:a16="http://schemas.microsoft.com/office/drawing/2014/main" val="20003"/>
                    </a:ext>
                  </a:extLst>
                </a:gridCol>
                <a:gridCol w="833766">
                  <a:extLst>
                    <a:ext uri="{9D8B030D-6E8A-4147-A177-3AD203B41FA5}">
                      <a16:colId xmlns:a16="http://schemas.microsoft.com/office/drawing/2014/main" val="20004"/>
                    </a:ext>
                  </a:extLst>
                </a:gridCol>
                <a:gridCol w="833766">
                  <a:extLst>
                    <a:ext uri="{9D8B030D-6E8A-4147-A177-3AD203B41FA5}">
                      <a16:colId xmlns:a16="http://schemas.microsoft.com/office/drawing/2014/main" val="20005"/>
                    </a:ext>
                  </a:extLst>
                </a:gridCol>
                <a:gridCol w="833766">
                  <a:extLst>
                    <a:ext uri="{9D8B030D-6E8A-4147-A177-3AD203B41FA5}">
                      <a16:colId xmlns:a16="http://schemas.microsoft.com/office/drawing/2014/main" val="20006"/>
                    </a:ext>
                  </a:extLst>
                </a:gridCol>
                <a:gridCol w="833766">
                  <a:extLst>
                    <a:ext uri="{9D8B030D-6E8A-4147-A177-3AD203B41FA5}">
                      <a16:colId xmlns:a16="http://schemas.microsoft.com/office/drawing/2014/main" val="20007"/>
                    </a:ext>
                  </a:extLst>
                </a:gridCol>
                <a:gridCol w="833766">
                  <a:extLst>
                    <a:ext uri="{9D8B030D-6E8A-4147-A177-3AD203B41FA5}">
                      <a16:colId xmlns:a16="http://schemas.microsoft.com/office/drawing/2014/main" val="20008"/>
                    </a:ext>
                  </a:extLst>
                </a:gridCol>
                <a:gridCol w="833766">
                  <a:extLst>
                    <a:ext uri="{9D8B030D-6E8A-4147-A177-3AD203B41FA5}">
                      <a16:colId xmlns:a16="http://schemas.microsoft.com/office/drawing/2014/main" val="20009"/>
                    </a:ext>
                  </a:extLst>
                </a:gridCol>
                <a:gridCol w="833766">
                  <a:extLst>
                    <a:ext uri="{9D8B030D-6E8A-4147-A177-3AD203B41FA5}">
                      <a16:colId xmlns:a16="http://schemas.microsoft.com/office/drawing/2014/main" val="20010"/>
                    </a:ext>
                  </a:extLst>
                </a:gridCol>
              </a:tblGrid>
              <a:tr h="705377">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dirty="0"/>
                    </a:p>
                    <a:p>
                      <a:endParaRPr kumimoji="1" lang="ja-JP"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5">
                  <a:txBody>
                    <a:bodyPr/>
                    <a:lstStyle/>
                    <a:p>
                      <a:pPr algn="ctr"/>
                      <a:r>
                        <a:rPr kumimoji="1" lang="ja-JP" altLang="en-US" sz="2000" dirty="0"/>
                        <a:t>訪問系</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gn="ctr"/>
                      <a:r>
                        <a:rPr kumimoji="1" lang="ja-JP" altLang="en-US" sz="2000" dirty="0"/>
                        <a:t>日中活動系</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dirty="0"/>
                        <a:t>施設系</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dirty="0"/>
                        <a:t>居宅支援系</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874480">
                <a:tc vMerge="1">
                  <a:txBody>
                    <a:bodyPr/>
                    <a:lstStyle/>
                    <a:p>
                      <a:endParaRPr kumimoji="1" lang="ja-JP"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dirty="0"/>
                        <a:t>居宅介護</a:t>
                      </a: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dirty="0"/>
                        <a:t>重度訪問介護</a:t>
                      </a: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dirty="0"/>
                        <a:t>同行援護</a:t>
                      </a:r>
                      <a:endParaRPr kumimoji="1" lang="en-US" altLang="ja-JP" sz="2000" dirty="0"/>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dirty="0"/>
                        <a:t>行動援護</a:t>
                      </a: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t>重度障害者等</a:t>
                      </a:r>
                      <a:endParaRPr kumimoji="1" lang="en-US" altLang="ja-JP" sz="20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t>包括支援</a:t>
                      </a: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dirty="0"/>
                        <a:t>生活介護</a:t>
                      </a: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dirty="0"/>
                        <a:t>短期入所</a:t>
                      </a: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dirty="0"/>
                        <a:t>療養介護</a:t>
                      </a: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dirty="0"/>
                        <a:t>施設入所支援</a:t>
                      </a: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dirty="0"/>
                        <a:t>共同生活援助</a:t>
                      </a: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9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a:t>非該当</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9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a:t>区分１</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9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a:t>区分２</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9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a:t>区分３</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96000">
                <a:tc>
                  <a:txBody>
                    <a:bodyPr/>
                    <a:lstStyle/>
                    <a:p>
                      <a:r>
                        <a:rPr kumimoji="1" lang="ja-JP" altLang="en-US" sz="2000" dirty="0"/>
                        <a:t>区分４</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9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a:t>区分５</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9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a:t>区分６</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
        <p:nvSpPr>
          <p:cNvPr id="6" name="上下矢印 5"/>
          <p:cNvSpPr/>
          <p:nvPr/>
        </p:nvSpPr>
        <p:spPr>
          <a:xfrm>
            <a:off x="1424608" y="3895680"/>
            <a:ext cx="576064" cy="2341632"/>
          </a:xfrm>
          <a:prstGeom prst="up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7" name="上下矢印 6"/>
          <p:cNvSpPr/>
          <p:nvPr/>
        </p:nvSpPr>
        <p:spPr>
          <a:xfrm>
            <a:off x="2288704" y="5085184"/>
            <a:ext cx="576064" cy="1152128"/>
          </a:xfrm>
          <a:prstGeom prst="up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8" name="上下矢印 7"/>
          <p:cNvSpPr/>
          <p:nvPr/>
        </p:nvSpPr>
        <p:spPr>
          <a:xfrm>
            <a:off x="3080792" y="3501008"/>
            <a:ext cx="576064" cy="2736304"/>
          </a:xfrm>
          <a:prstGeom prst="up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9" name="上下矢印 8"/>
          <p:cNvSpPr/>
          <p:nvPr/>
        </p:nvSpPr>
        <p:spPr>
          <a:xfrm>
            <a:off x="3944888" y="4725144"/>
            <a:ext cx="576064" cy="1512168"/>
          </a:xfrm>
          <a:prstGeom prst="up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0" name="上下矢印 9"/>
          <p:cNvSpPr/>
          <p:nvPr/>
        </p:nvSpPr>
        <p:spPr>
          <a:xfrm>
            <a:off x="7257256" y="5517232"/>
            <a:ext cx="576064" cy="757456"/>
          </a:xfrm>
          <a:prstGeom prst="up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1" name="上下矢印 10"/>
          <p:cNvSpPr/>
          <p:nvPr/>
        </p:nvSpPr>
        <p:spPr>
          <a:xfrm>
            <a:off x="5601072" y="4725144"/>
            <a:ext cx="576064" cy="1512168"/>
          </a:xfrm>
          <a:prstGeom prst="up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2" name="上下矢印 11"/>
          <p:cNvSpPr/>
          <p:nvPr/>
        </p:nvSpPr>
        <p:spPr>
          <a:xfrm>
            <a:off x="6393160" y="3896424"/>
            <a:ext cx="576064" cy="2341632"/>
          </a:xfrm>
          <a:prstGeom prst="up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3" name="上下矢印 12"/>
          <p:cNvSpPr/>
          <p:nvPr/>
        </p:nvSpPr>
        <p:spPr>
          <a:xfrm>
            <a:off x="4773513" y="5877272"/>
            <a:ext cx="576064" cy="361412"/>
          </a:xfrm>
          <a:prstGeom prst="upDownArrow">
            <a:avLst>
              <a:gd name="adj1" fmla="val 56615"/>
              <a:gd name="adj2" fmla="val 3538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4" name="上下矢印 13"/>
          <p:cNvSpPr/>
          <p:nvPr/>
        </p:nvSpPr>
        <p:spPr>
          <a:xfrm>
            <a:off x="8084815" y="5085184"/>
            <a:ext cx="576064" cy="1152128"/>
          </a:xfrm>
          <a:prstGeom prst="up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5" name="上下矢印 14"/>
          <p:cNvSpPr/>
          <p:nvPr/>
        </p:nvSpPr>
        <p:spPr>
          <a:xfrm>
            <a:off x="8948911" y="3501008"/>
            <a:ext cx="576064" cy="2736304"/>
          </a:xfrm>
          <a:prstGeom prst="up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6" name="角丸四角形 15"/>
          <p:cNvSpPr/>
          <p:nvPr/>
        </p:nvSpPr>
        <p:spPr>
          <a:xfrm>
            <a:off x="7116650" y="3573016"/>
            <a:ext cx="864096" cy="864096"/>
          </a:xfrm>
          <a:prstGeom prst="roundRect">
            <a:avLst>
              <a:gd name="adj" fmla="val 9452"/>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ja-JP" sz="1600" dirty="0"/>
              <a:t>ALS</a:t>
            </a:r>
            <a:r>
              <a:rPr kumimoji="1" lang="ja-JP" altLang="en-US" sz="1600" dirty="0"/>
              <a:t>患者等は区分６</a:t>
            </a:r>
          </a:p>
        </p:txBody>
      </p:sp>
      <p:sp>
        <p:nvSpPr>
          <p:cNvPr id="17" name="角丸四角形 16"/>
          <p:cNvSpPr/>
          <p:nvPr/>
        </p:nvSpPr>
        <p:spPr>
          <a:xfrm>
            <a:off x="7116650" y="4517525"/>
            <a:ext cx="864096" cy="864096"/>
          </a:xfrm>
          <a:prstGeom prst="roundRect">
            <a:avLst>
              <a:gd name="adj" fmla="val 9452"/>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600" dirty="0"/>
              <a:t>筋ジス、重心は区分５</a:t>
            </a:r>
          </a:p>
        </p:txBody>
      </p:sp>
      <p:sp>
        <p:nvSpPr>
          <p:cNvPr id="18" name="角丸四角形 17"/>
          <p:cNvSpPr/>
          <p:nvPr/>
        </p:nvSpPr>
        <p:spPr>
          <a:xfrm>
            <a:off x="5429245" y="3573016"/>
            <a:ext cx="864096" cy="1008112"/>
          </a:xfrm>
          <a:prstGeom prst="roundRect">
            <a:avLst>
              <a:gd name="adj" fmla="val 9452"/>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ja-JP" sz="1600" dirty="0"/>
              <a:t>50</a:t>
            </a:r>
            <a:r>
              <a:rPr kumimoji="1" lang="ja-JP" altLang="en-US" sz="1600" dirty="0"/>
              <a:t>歳</a:t>
            </a:r>
            <a:endParaRPr kumimoji="1" lang="en-US" altLang="ja-JP" sz="1600" dirty="0"/>
          </a:p>
          <a:p>
            <a:pPr algn="ctr"/>
            <a:r>
              <a:rPr kumimoji="1" lang="ja-JP" altLang="en-US" sz="1600" dirty="0"/>
              <a:t>以上は</a:t>
            </a:r>
            <a:endParaRPr kumimoji="1" lang="en-US" altLang="ja-JP" sz="1600" dirty="0"/>
          </a:p>
          <a:p>
            <a:pPr algn="ctr"/>
            <a:r>
              <a:rPr kumimoji="1" lang="ja-JP" altLang="en-US" sz="1600" dirty="0"/>
              <a:t>区分２以上</a:t>
            </a:r>
          </a:p>
        </p:txBody>
      </p:sp>
      <p:sp>
        <p:nvSpPr>
          <p:cNvPr id="19" name="角丸四角形 18"/>
          <p:cNvSpPr/>
          <p:nvPr/>
        </p:nvSpPr>
        <p:spPr>
          <a:xfrm>
            <a:off x="8012807" y="3958973"/>
            <a:ext cx="864096" cy="1008112"/>
          </a:xfrm>
          <a:prstGeom prst="roundRect">
            <a:avLst>
              <a:gd name="adj" fmla="val 9452"/>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ja-JP" sz="1600" dirty="0"/>
              <a:t>50</a:t>
            </a:r>
            <a:r>
              <a:rPr kumimoji="1" lang="ja-JP" altLang="en-US" sz="1600" dirty="0"/>
              <a:t>歳</a:t>
            </a:r>
            <a:endParaRPr kumimoji="1" lang="en-US" altLang="ja-JP" sz="1600" dirty="0"/>
          </a:p>
          <a:p>
            <a:pPr algn="ctr"/>
            <a:r>
              <a:rPr kumimoji="1" lang="ja-JP" altLang="en-US" sz="1600" dirty="0"/>
              <a:t>以上は</a:t>
            </a:r>
            <a:endParaRPr kumimoji="1" lang="en-US" altLang="ja-JP" sz="1600" dirty="0"/>
          </a:p>
          <a:p>
            <a:pPr algn="ctr"/>
            <a:r>
              <a:rPr kumimoji="1" lang="ja-JP" altLang="en-US" sz="1600" dirty="0"/>
              <a:t>区分３以上</a:t>
            </a:r>
          </a:p>
        </p:txBody>
      </p:sp>
      <p:sp>
        <p:nvSpPr>
          <p:cNvPr id="20" name="テキスト ボックス 19"/>
          <p:cNvSpPr txBox="1"/>
          <p:nvPr/>
        </p:nvSpPr>
        <p:spPr>
          <a:xfrm>
            <a:off x="200472" y="6317725"/>
            <a:ext cx="8748439" cy="461665"/>
          </a:xfrm>
          <a:prstGeom prst="rect">
            <a:avLst/>
          </a:prstGeom>
          <a:noFill/>
        </p:spPr>
        <p:txBody>
          <a:bodyPr wrap="square" rtlCol="0">
            <a:spAutoFit/>
          </a:bodyPr>
          <a:lstStyle/>
          <a:p>
            <a:r>
              <a:rPr kumimoji="1" lang="en-US" altLang="ja-JP" sz="2400" b="1" dirty="0">
                <a:solidFill>
                  <a:srgbClr val="FF0000"/>
                </a:solidFill>
              </a:rPr>
              <a:t>※</a:t>
            </a:r>
            <a:r>
              <a:rPr kumimoji="1" lang="ja-JP" altLang="en-US" sz="2400" b="1" dirty="0">
                <a:solidFill>
                  <a:srgbClr val="FF0000"/>
                </a:solidFill>
              </a:rPr>
              <a:t>上記以外にも利用要件や加算要件、経過措置等あり</a:t>
            </a:r>
          </a:p>
        </p:txBody>
      </p:sp>
    </p:spTree>
    <p:extLst>
      <p:ext uri="{BB962C8B-B14F-4D97-AF65-F5344CB8AC3E}">
        <p14:creationId xmlns:p14="http://schemas.microsoft.com/office/powerpoint/2010/main" val="14124884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支給決定プロセスの例（介護給付（同行援護除く）の場合）</a:t>
            </a:r>
          </a:p>
        </p:txBody>
      </p:sp>
      <p:sp>
        <p:nvSpPr>
          <p:cNvPr id="4" name="スライド番号プレースホルダー 3"/>
          <p:cNvSpPr>
            <a:spLocks noGrp="1"/>
          </p:cNvSpPr>
          <p:nvPr>
            <p:ph type="sldNum" sz="quarter" idx="12"/>
          </p:nvPr>
        </p:nvSpPr>
        <p:spPr/>
        <p:txBody>
          <a:bodyPr/>
          <a:lstStyle/>
          <a:p>
            <a:fld id="{040252E6-491F-4E7D-8E1E-2F1F88AFBB7C}" type="slidenum">
              <a:rPr kumimoji="1" lang="ja-JP" altLang="en-US" smtClean="0"/>
              <a:t>25</a:t>
            </a:fld>
            <a:endParaRPr kumimoji="1" lang="ja-JP" altLang="en-US"/>
          </a:p>
        </p:txBody>
      </p:sp>
      <p:sp>
        <p:nvSpPr>
          <p:cNvPr id="7" name="コンテンツ プレースホルダー 2"/>
          <p:cNvSpPr>
            <a:spLocks noGrp="1"/>
          </p:cNvSpPr>
          <p:nvPr>
            <p:ph idx="1"/>
          </p:nvPr>
        </p:nvSpPr>
        <p:spPr>
          <a:xfrm>
            <a:off x="495300" y="772831"/>
            <a:ext cx="8915400" cy="383288"/>
          </a:xfrm>
        </p:spPr>
        <p:txBody>
          <a:bodyPr>
            <a:noAutofit/>
          </a:bodyPr>
          <a:lstStyle/>
          <a:p>
            <a:pPr marL="0" indent="0">
              <a:buNone/>
            </a:pPr>
            <a:r>
              <a:rPr kumimoji="1" lang="ja-JP" altLang="en-US" sz="2400" b="1" u="sng" dirty="0">
                <a:solidFill>
                  <a:srgbClr val="385D8A"/>
                </a:solidFill>
                <a:effectLst>
                  <a:outerShdw blurRad="38100" dist="38100" dir="2700000" algn="tl">
                    <a:srgbClr val="000000">
                      <a:alpha val="43137"/>
                    </a:srgbClr>
                  </a:outerShdw>
                </a:effectLst>
              </a:rPr>
              <a:t>介護給付（同行援護を除く）の場合</a:t>
            </a:r>
            <a:endParaRPr kumimoji="1" lang="ja-JP" altLang="en-US" sz="2400" dirty="0"/>
          </a:p>
        </p:txBody>
      </p:sp>
      <p:grpSp>
        <p:nvGrpSpPr>
          <p:cNvPr id="73" name="グループ化 72"/>
          <p:cNvGrpSpPr/>
          <p:nvPr/>
        </p:nvGrpSpPr>
        <p:grpSpPr>
          <a:xfrm>
            <a:off x="493822" y="1370585"/>
            <a:ext cx="8943541" cy="5118735"/>
            <a:chOff x="493822" y="1419225"/>
            <a:chExt cx="8943541" cy="5118735"/>
          </a:xfrm>
        </p:grpSpPr>
        <p:sp>
          <p:nvSpPr>
            <p:cNvPr id="72" name="右矢印 71"/>
            <p:cNvSpPr/>
            <p:nvPr/>
          </p:nvSpPr>
          <p:spPr>
            <a:xfrm>
              <a:off x="811982" y="3429000"/>
              <a:ext cx="8307221" cy="563880"/>
            </a:xfrm>
            <a:prstGeom prst="rightArrow">
              <a:avLst>
                <a:gd name="adj1" fmla="val 50000"/>
                <a:gd name="adj2" fmla="val 55406"/>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kumimoji="1" lang="ja-JP" altLang="en-US"/>
            </a:p>
          </p:txBody>
        </p:sp>
        <p:sp>
          <p:nvSpPr>
            <p:cNvPr id="71" name="正方形/長方形 70"/>
            <p:cNvSpPr/>
            <p:nvPr/>
          </p:nvSpPr>
          <p:spPr>
            <a:xfrm>
              <a:off x="1516380" y="1419225"/>
              <a:ext cx="3017520" cy="5118735"/>
            </a:xfrm>
            <a:prstGeom prst="rect">
              <a:avLst/>
            </a:prstGeom>
            <a:solidFill>
              <a:schemeClr val="accent2">
                <a:lumMod val="20000"/>
                <a:lumOff val="80000"/>
                <a:alpha val="40000"/>
              </a:schemeClr>
            </a:solidFill>
            <a:ln w="38100">
              <a:solidFill>
                <a:srgbClr val="C00000"/>
              </a:solidFill>
            </a:ln>
            <a:effectLst>
              <a:outerShdw blurRad="50800" dist="38100" dir="27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9119203" y="1487805"/>
              <a:ext cx="318160" cy="4968000"/>
            </a:xfrm>
            <a:prstGeom prst="rect">
              <a:avLst/>
            </a:prstGeom>
            <a:solidFill>
              <a:schemeClr val="accent6">
                <a:lumMod val="20000"/>
                <a:lumOff val="80000"/>
              </a:schemeClr>
            </a:solidFill>
            <a:ln>
              <a:solidFill>
                <a:schemeClr val="tx1"/>
              </a:solidFill>
            </a:ln>
          </p:spPr>
          <p:txBody>
            <a:bodyPr vert="eaVert" wrap="square" lIns="18000" tIns="18000" rIns="18000" bIns="18000" rtlCol="0" anchor="ctr" anchorCtr="0">
              <a:noAutofit/>
            </a:bodyPr>
            <a:lstStyle/>
            <a:p>
              <a:pPr algn="ctr"/>
              <a:r>
                <a:rPr kumimoji="1" lang="ja-JP" altLang="en-US" sz="1600" dirty="0"/>
                <a:t>サービス利用</a:t>
              </a:r>
            </a:p>
          </p:txBody>
        </p:sp>
        <p:grpSp>
          <p:nvGrpSpPr>
            <p:cNvPr id="63" name="グループ化 62"/>
            <p:cNvGrpSpPr/>
            <p:nvPr/>
          </p:nvGrpSpPr>
          <p:grpSpPr>
            <a:xfrm>
              <a:off x="7848142" y="3611805"/>
              <a:ext cx="316800" cy="2844000"/>
              <a:chOff x="7301970" y="1419225"/>
              <a:chExt cx="316800" cy="2844000"/>
            </a:xfrm>
          </p:grpSpPr>
          <p:sp>
            <p:nvSpPr>
              <p:cNvPr id="58" name="テキスト ボックス 57"/>
              <p:cNvSpPr txBox="1"/>
              <p:nvPr/>
            </p:nvSpPr>
            <p:spPr>
              <a:xfrm>
                <a:off x="7301970" y="1707225"/>
                <a:ext cx="316800" cy="2556000"/>
              </a:xfrm>
              <a:prstGeom prst="rect">
                <a:avLst/>
              </a:prstGeom>
              <a:solidFill>
                <a:schemeClr val="accent1">
                  <a:lumMod val="20000"/>
                  <a:lumOff val="80000"/>
                </a:schemeClr>
              </a:solidFill>
              <a:ln>
                <a:solidFill>
                  <a:schemeClr val="tx1"/>
                </a:solidFill>
              </a:ln>
            </p:spPr>
            <p:txBody>
              <a:bodyPr vert="eaVert" wrap="square" lIns="18000" tIns="18000" rIns="18000" bIns="18000" rtlCol="0" anchor="ctr" anchorCtr="0">
                <a:noAutofit/>
              </a:bodyPr>
              <a:lstStyle/>
              <a:p>
                <a:r>
                  <a:rPr kumimoji="1" lang="ja-JP" altLang="en-US" sz="1600" dirty="0"/>
                  <a:t>申請者に支給決定通知</a:t>
                </a:r>
              </a:p>
            </p:txBody>
          </p:sp>
          <p:sp>
            <p:nvSpPr>
              <p:cNvPr id="22" name="テキスト ボックス 21"/>
              <p:cNvSpPr txBox="1"/>
              <p:nvPr/>
            </p:nvSpPr>
            <p:spPr>
              <a:xfrm>
                <a:off x="7301970" y="1419225"/>
                <a:ext cx="316800" cy="288000"/>
              </a:xfrm>
              <a:prstGeom prst="rect">
                <a:avLst/>
              </a:prstGeom>
              <a:solidFill>
                <a:schemeClr val="accent1">
                  <a:lumMod val="60000"/>
                  <a:lumOff val="40000"/>
                </a:schemeClr>
              </a:solidFill>
              <a:ln>
                <a:solidFill>
                  <a:schemeClr val="tx1"/>
                </a:solidFill>
              </a:ln>
            </p:spPr>
            <p:txBody>
              <a:bodyPr vert="eaVert" wrap="square" lIns="18000" tIns="18000" rIns="18000" bIns="18000" rtlCol="0" anchor="ctr" anchorCtr="0">
                <a:noAutofit/>
              </a:bodyPr>
              <a:lstStyle/>
              <a:p>
                <a:pPr algn="ctr"/>
                <a:r>
                  <a:rPr kumimoji="1" lang="en-US" altLang="ja-JP" sz="1600" dirty="0"/>
                  <a:t>14</a:t>
                </a:r>
                <a:endParaRPr kumimoji="1" lang="ja-JP" altLang="en-US" sz="1600" dirty="0"/>
              </a:p>
            </p:txBody>
          </p:sp>
        </p:grpSp>
        <p:grpSp>
          <p:nvGrpSpPr>
            <p:cNvPr id="3" name="グループ化 2"/>
            <p:cNvGrpSpPr/>
            <p:nvPr/>
          </p:nvGrpSpPr>
          <p:grpSpPr>
            <a:xfrm>
              <a:off x="493822" y="1487805"/>
              <a:ext cx="318160" cy="4968000"/>
              <a:chOff x="493822" y="1419225"/>
              <a:chExt cx="318160" cy="4968000"/>
            </a:xfrm>
          </p:grpSpPr>
          <p:sp>
            <p:nvSpPr>
              <p:cNvPr id="8" name="テキスト ボックス 7"/>
              <p:cNvSpPr txBox="1"/>
              <p:nvPr/>
            </p:nvSpPr>
            <p:spPr>
              <a:xfrm>
                <a:off x="493822" y="1707225"/>
                <a:ext cx="318160" cy="4680000"/>
              </a:xfrm>
              <a:prstGeom prst="rect">
                <a:avLst/>
              </a:prstGeom>
              <a:solidFill>
                <a:schemeClr val="accent6">
                  <a:lumMod val="20000"/>
                  <a:lumOff val="80000"/>
                </a:schemeClr>
              </a:solidFill>
              <a:ln>
                <a:solidFill>
                  <a:schemeClr val="tx1"/>
                </a:solidFill>
              </a:ln>
            </p:spPr>
            <p:txBody>
              <a:bodyPr vert="eaVert" wrap="square" lIns="18000" tIns="18000" rIns="18000" bIns="18000" rtlCol="0">
                <a:noAutofit/>
              </a:bodyPr>
              <a:lstStyle/>
              <a:p>
                <a:r>
                  <a:rPr kumimoji="1" lang="ja-JP" altLang="en-US" sz="1600" dirty="0"/>
                  <a:t>申請</a:t>
                </a:r>
              </a:p>
            </p:txBody>
          </p:sp>
          <p:sp>
            <p:nvSpPr>
              <p:cNvPr id="30" name="テキスト ボックス 29"/>
              <p:cNvSpPr txBox="1"/>
              <p:nvPr/>
            </p:nvSpPr>
            <p:spPr>
              <a:xfrm>
                <a:off x="493822" y="1419225"/>
                <a:ext cx="318160" cy="288000"/>
              </a:xfrm>
              <a:prstGeom prst="rect">
                <a:avLst/>
              </a:prstGeom>
              <a:solidFill>
                <a:schemeClr val="accent6"/>
              </a:solidFill>
              <a:ln>
                <a:solidFill>
                  <a:schemeClr val="tx1"/>
                </a:solidFill>
              </a:ln>
            </p:spPr>
            <p:txBody>
              <a:bodyPr vert="eaVert" wrap="square" lIns="18000" tIns="18000" rIns="18000" bIns="18000" rtlCol="0" anchor="ctr" anchorCtr="0">
                <a:noAutofit/>
              </a:bodyPr>
              <a:lstStyle/>
              <a:p>
                <a:pPr algn="ctr"/>
                <a:r>
                  <a:rPr kumimoji="1" lang="en-US" altLang="ja-JP" sz="1600" dirty="0"/>
                  <a:t>1</a:t>
                </a:r>
                <a:endParaRPr kumimoji="1" lang="ja-JP" altLang="en-US" sz="1600" dirty="0"/>
              </a:p>
            </p:txBody>
          </p:sp>
        </p:grpSp>
        <p:grpSp>
          <p:nvGrpSpPr>
            <p:cNvPr id="6" name="グループ化 5"/>
            <p:cNvGrpSpPr/>
            <p:nvPr/>
          </p:nvGrpSpPr>
          <p:grpSpPr>
            <a:xfrm>
              <a:off x="1020102" y="1487805"/>
              <a:ext cx="316800" cy="4968000"/>
              <a:chOff x="941607" y="1419225"/>
              <a:chExt cx="316800" cy="4968000"/>
            </a:xfrm>
          </p:grpSpPr>
          <p:sp>
            <p:nvSpPr>
              <p:cNvPr id="9" name="テキスト ボックス 8"/>
              <p:cNvSpPr txBox="1"/>
              <p:nvPr/>
            </p:nvSpPr>
            <p:spPr>
              <a:xfrm>
                <a:off x="941607" y="1707225"/>
                <a:ext cx="316800" cy="4680000"/>
              </a:xfrm>
              <a:prstGeom prst="rect">
                <a:avLst/>
              </a:prstGeom>
              <a:solidFill>
                <a:schemeClr val="accent6">
                  <a:lumMod val="20000"/>
                  <a:lumOff val="80000"/>
                </a:schemeClr>
              </a:solidFill>
              <a:ln>
                <a:solidFill>
                  <a:schemeClr val="tx1"/>
                </a:solidFill>
              </a:ln>
            </p:spPr>
            <p:txBody>
              <a:bodyPr vert="eaVert" wrap="square" lIns="18000" tIns="18000" rIns="18000" bIns="18000" rtlCol="0">
                <a:noAutofit/>
              </a:bodyPr>
              <a:lstStyle/>
              <a:p>
                <a:r>
                  <a:rPr kumimoji="1" lang="ja-JP" altLang="en-US" sz="1600" dirty="0"/>
                  <a:t>サービス等利用計画案の提出依頼</a:t>
                </a:r>
              </a:p>
            </p:txBody>
          </p:sp>
          <p:sp>
            <p:nvSpPr>
              <p:cNvPr id="32" name="テキスト ボックス 31"/>
              <p:cNvSpPr txBox="1"/>
              <p:nvPr/>
            </p:nvSpPr>
            <p:spPr>
              <a:xfrm>
                <a:off x="941607" y="1419225"/>
                <a:ext cx="316800" cy="288000"/>
              </a:xfrm>
              <a:prstGeom prst="rect">
                <a:avLst/>
              </a:prstGeom>
              <a:solidFill>
                <a:schemeClr val="accent6"/>
              </a:solidFill>
              <a:ln>
                <a:solidFill>
                  <a:schemeClr val="tx1"/>
                </a:solidFill>
              </a:ln>
            </p:spPr>
            <p:txBody>
              <a:bodyPr vert="eaVert" wrap="square" lIns="18000" tIns="18000" rIns="18000" bIns="18000" rtlCol="0" anchor="ctr" anchorCtr="0">
                <a:noAutofit/>
              </a:bodyPr>
              <a:lstStyle/>
              <a:p>
                <a:pPr algn="ctr"/>
                <a:r>
                  <a:rPr kumimoji="1" lang="en-US" altLang="ja-JP" sz="1600" dirty="0"/>
                  <a:t>2</a:t>
                </a:r>
                <a:endParaRPr kumimoji="1" lang="ja-JP" altLang="en-US" sz="1600" dirty="0"/>
              </a:p>
            </p:txBody>
          </p:sp>
        </p:grpSp>
        <p:grpSp>
          <p:nvGrpSpPr>
            <p:cNvPr id="70" name="グループ化 69"/>
            <p:cNvGrpSpPr/>
            <p:nvPr/>
          </p:nvGrpSpPr>
          <p:grpSpPr>
            <a:xfrm>
              <a:off x="1605982" y="1487805"/>
              <a:ext cx="2836080" cy="4968000"/>
              <a:chOff x="1605982" y="1419225"/>
              <a:chExt cx="2836080" cy="4968000"/>
            </a:xfrm>
          </p:grpSpPr>
          <p:grpSp>
            <p:nvGrpSpPr>
              <p:cNvPr id="25" name="グループ化 24"/>
              <p:cNvGrpSpPr/>
              <p:nvPr/>
            </p:nvGrpSpPr>
            <p:grpSpPr>
              <a:xfrm>
                <a:off x="1605982" y="1419225"/>
                <a:ext cx="316800" cy="4968000"/>
                <a:chOff x="1430139" y="1419225"/>
                <a:chExt cx="316800" cy="4968000"/>
              </a:xfrm>
            </p:grpSpPr>
            <p:sp>
              <p:nvSpPr>
                <p:cNvPr id="10" name="テキスト ボックス 9"/>
                <p:cNvSpPr txBox="1"/>
                <p:nvPr/>
              </p:nvSpPr>
              <p:spPr>
                <a:xfrm>
                  <a:off x="1430139" y="1707225"/>
                  <a:ext cx="316800" cy="4680000"/>
                </a:xfrm>
                <a:prstGeom prst="rect">
                  <a:avLst/>
                </a:prstGeom>
                <a:solidFill>
                  <a:schemeClr val="accent3">
                    <a:lumMod val="20000"/>
                    <a:lumOff val="80000"/>
                  </a:schemeClr>
                </a:solidFill>
                <a:ln>
                  <a:solidFill>
                    <a:schemeClr val="tx1"/>
                  </a:solidFill>
                </a:ln>
              </p:spPr>
              <p:txBody>
                <a:bodyPr vert="eaVert" wrap="square" lIns="18000" tIns="18000" rIns="18000" bIns="18000" rtlCol="0" anchor="ctr" anchorCtr="0">
                  <a:noAutofit/>
                </a:bodyPr>
                <a:lstStyle/>
                <a:p>
                  <a:r>
                    <a:rPr kumimoji="1" lang="ja-JP" altLang="en-US" sz="1600" dirty="0"/>
                    <a:t>障害支援区分認定調査</a:t>
                  </a:r>
                </a:p>
              </p:txBody>
            </p:sp>
            <p:sp>
              <p:nvSpPr>
                <p:cNvPr id="33" name="テキスト ボックス 32"/>
                <p:cNvSpPr txBox="1"/>
                <p:nvPr/>
              </p:nvSpPr>
              <p:spPr>
                <a:xfrm>
                  <a:off x="1430139" y="1419225"/>
                  <a:ext cx="316800" cy="288000"/>
                </a:xfrm>
                <a:prstGeom prst="rect">
                  <a:avLst/>
                </a:prstGeom>
                <a:solidFill>
                  <a:schemeClr val="accent3"/>
                </a:solidFill>
                <a:ln>
                  <a:solidFill>
                    <a:schemeClr val="tx1"/>
                  </a:solidFill>
                </a:ln>
              </p:spPr>
              <p:txBody>
                <a:bodyPr vert="eaVert" wrap="square" lIns="18000" tIns="18000" rIns="18000" bIns="18000" rtlCol="0" anchor="ctr" anchorCtr="0">
                  <a:noAutofit/>
                </a:bodyPr>
                <a:lstStyle/>
                <a:p>
                  <a:pPr algn="ctr"/>
                  <a:r>
                    <a:rPr kumimoji="1" lang="en-US" altLang="ja-JP" sz="1600" dirty="0"/>
                    <a:t>3</a:t>
                  </a:r>
                  <a:endParaRPr kumimoji="1" lang="ja-JP" altLang="en-US" sz="1600" dirty="0"/>
                </a:p>
              </p:txBody>
            </p:sp>
          </p:grpSp>
          <p:grpSp>
            <p:nvGrpSpPr>
              <p:cNvPr id="26" name="グループ化 25"/>
              <p:cNvGrpSpPr/>
              <p:nvPr/>
            </p:nvGrpSpPr>
            <p:grpSpPr>
              <a:xfrm>
                <a:off x="2109566" y="1419225"/>
                <a:ext cx="318160" cy="4968000"/>
                <a:chOff x="1859927" y="1419225"/>
                <a:chExt cx="318160" cy="4968000"/>
              </a:xfrm>
            </p:grpSpPr>
            <p:sp>
              <p:nvSpPr>
                <p:cNvPr id="11" name="テキスト ボックス 10"/>
                <p:cNvSpPr txBox="1"/>
                <p:nvPr/>
              </p:nvSpPr>
              <p:spPr>
                <a:xfrm>
                  <a:off x="1859927" y="1707225"/>
                  <a:ext cx="316800" cy="4680000"/>
                </a:xfrm>
                <a:prstGeom prst="rect">
                  <a:avLst/>
                </a:prstGeom>
                <a:solidFill>
                  <a:schemeClr val="accent3">
                    <a:lumMod val="20000"/>
                    <a:lumOff val="80000"/>
                  </a:schemeClr>
                </a:solidFill>
                <a:ln>
                  <a:solidFill>
                    <a:schemeClr val="tx1"/>
                  </a:solidFill>
                </a:ln>
              </p:spPr>
              <p:txBody>
                <a:bodyPr vert="eaVert" wrap="square" lIns="18000" tIns="18000" rIns="18000" bIns="18000" rtlCol="0" anchor="ctr" anchorCtr="0">
                  <a:noAutofit/>
                </a:bodyPr>
                <a:lstStyle/>
                <a:p>
                  <a:r>
                    <a:rPr kumimoji="1" lang="ja-JP" altLang="en-US" sz="1600" dirty="0"/>
                    <a:t>医師意見書</a:t>
                  </a:r>
                </a:p>
              </p:txBody>
            </p:sp>
            <p:sp>
              <p:nvSpPr>
                <p:cNvPr id="39" name="テキスト ボックス 38"/>
                <p:cNvSpPr txBox="1"/>
                <p:nvPr/>
              </p:nvSpPr>
              <p:spPr>
                <a:xfrm>
                  <a:off x="1859927" y="1419225"/>
                  <a:ext cx="318160" cy="288000"/>
                </a:xfrm>
                <a:prstGeom prst="rect">
                  <a:avLst/>
                </a:prstGeom>
                <a:solidFill>
                  <a:schemeClr val="accent3"/>
                </a:solidFill>
                <a:ln>
                  <a:solidFill>
                    <a:schemeClr val="tx1"/>
                  </a:solidFill>
                </a:ln>
              </p:spPr>
              <p:txBody>
                <a:bodyPr vert="eaVert" wrap="square" lIns="18000" tIns="18000" rIns="18000" bIns="18000" rtlCol="0" anchor="ctr" anchorCtr="0">
                  <a:noAutofit/>
                </a:bodyPr>
                <a:lstStyle/>
                <a:p>
                  <a:pPr algn="ctr"/>
                  <a:r>
                    <a:rPr kumimoji="1" lang="en-US" altLang="ja-JP" sz="1600" dirty="0"/>
                    <a:t>4</a:t>
                  </a:r>
                  <a:endParaRPr kumimoji="1" lang="ja-JP" altLang="en-US" sz="1600" dirty="0"/>
                </a:p>
              </p:txBody>
            </p:sp>
          </p:grpSp>
          <p:grpSp>
            <p:nvGrpSpPr>
              <p:cNvPr id="27" name="グループ化 26"/>
              <p:cNvGrpSpPr/>
              <p:nvPr/>
            </p:nvGrpSpPr>
            <p:grpSpPr>
              <a:xfrm>
                <a:off x="2614510" y="1419225"/>
                <a:ext cx="316800" cy="4968000"/>
                <a:chOff x="2309468" y="1419225"/>
                <a:chExt cx="316800" cy="4968000"/>
              </a:xfrm>
            </p:grpSpPr>
            <p:sp>
              <p:nvSpPr>
                <p:cNvPr id="12" name="テキスト ボックス 11"/>
                <p:cNvSpPr txBox="1"/>
                <p:nvPr/>
              </p:nvSpPr>
              <p:spPr>
                <a:xfrm>
                  <a:off x="2309468" y="1707225"/>
                  <a:ext cx="316800" cy="4680000"/>
                </a:xfrm>
                <a:prstGeom prst="rect">
                  <a:avLst/>
                </a:prstGeom>
                <a:solidFill>
                  <a:schemeClr val="accent3">
                    <a:lumMod val="20000"/>
                    <a:lumOff val="80000"/>
                  </a:schemeClr>
                </a:solidFill>
                <a:ln>
                  <a:solidFill>
                    <a:schemeClr val="tx1"/>
                  </a:solidFill>
                </a:ln>
              </p:spPr>
              <p:txBody>
                <a:bodyPr vert="eaVert" wrap="square" lIns="18000" tIns="18000" rIns="18000" bIns="18000" rtlCol="0" anchor="ctr" anchorCtr="0">
                  <a:noAutofit/>
                </a:bodyPr>
                <a:lstStyle/>
                <a:p>
                  <a:r>
                    <a:rPr kumimoji="1" lang="ja-JP" altLang="en-US" sz="1600" dirty="0"/>
                    <a:t>一次判定（コンピュータ判定）</a:t>
                  </a:r>
                </a:p>
              </p:txBody>
            </p:sp>
            <p:sp>
              <p:nvSpPr>
                <p:cNvPr id="41" name="テキスト ボックス 40"/>
                <p:cNvSpPr txBox="1"/>
                <p:nvPr/>
              </p:nvSpPr>
              <p:spPr>
                <a:xfrm>
                  <a:off x="2309468" y="1419225"/>
                  <a:ext cx="316800" cy="288000"/>
                </a:xfrm>
                <a:prstGeom prst="rect">
                  <a:avLst/>
                </a:prstGeom>
                <a:solidFill>
                  <a:schemeClr val="accent3"/>
                </a:solidFill>
                <a:ln>
                  <a:solidFill>
                    <a:schemeClr val="tx1"/>
                  </a:solidFill>
                </a:ln>
              </p:spPr>
              <p:txBody>
                <a:bodyPr vert="eaVert" wrap="square" lIns="18000" tIns="18000" rIns="18000" bIns="18000" rtlCol="0" anchor="ctr" anchorCtr="0">
                  <a:noAutofit/>
                </a:bodyPr>
                <a:lstStyle/>
                <a:p>
                  <a:pPr algn="ctr"/>
                  <a:r>
                    <a:rPr kumimoji="1" lang="en-US" altLang="ja-JP" sz="1600" dirty="0"/>
                    <a:t>5</a:t>
                  </a:r>
                  <a:endParaRPr kumimoji="1" lang="ja-JP" altLang="en-US" sz="1600" dirty="0"/>
                </a:p>
              </p:txBody>
            </p:sp>
          </p:grpSp>
          <p:grpSp>
            <p:nvGrpSpPr>
              <p:cNvPr id="28" name="グループ化 27"/>
              <p:cNvGrpSpPr/>
              <p:nvPr/>
            </p:nvGrpSpPr>
            <p:grpSpPr>
              <a:xfrm>
                <a:off x="3118094" y="1419225"/>
                <a:ext cx="316800" cy="4968000"/>
                <a:chOff x="2781777" y="1419225"/>
                <a:chExt cx="316800" cy="4968000"/>
              </a:xfrm>
            </p:grpSpPr>
            <p:sp>
              <p:nvSpPr>
                <p:cNvPr id="13" name="テキスト ボックス 12"/>
                <p:cNvSpPr txBox="1"/>
                <p:nvPr/>
              </p:nvSpPr>
              <p:spPr>
                <a:xfrm>
                  <a:off x="2781777" y="1707225"/>
                  <a:ext cx="316800" cy="4680000"/>
                </a:xfrm>
                <a:prstGeom prst="rect">
                  <a:avLst/>
                </a:prstGeom>
                <a:solidFill>
                  <a:schemeClr val="accent3">
                    <a:lumMod val="60000"/>
                    <a:lumOff val="40000"/>
                  </a:schemeClr>
                </a:solidFill>
                <a:ln>
                  <a:solidFill>
                    <a:schemeClr val="tx1"/>
                  </a:solidFill>
                </a:ln>
              </p:spPr>
              <p:txBody>
                <a:bodyPr vert="eaVert" wrap="square" lIns="18000" tIns="18000" rIns="18000" bIns="18000" rtlCol="0">
                  <a:noAutofit/>
                </a:bodyPr>
                <a:lstStyle/>
                <a:p>
                  <a:r>
                    <a:rPr kumimoji="1" lang="ja-JP" altLang="en-US" sz="1600" dirty="0"/>
                    <a:t>市町村審査会（二次判定）</a:t>
                  </a:r>
                </a:p>
              </p:txBody>
            </p:sp>
            <p:sp>
              <p:nvSpPr>
                <p:cNvPr id="43" name="テキスト ボックス 42"/>
                <p:cNvSpPr txBox="1"/>
                <p:nvPr/>
              </p:nvSpPr>
              <p:spPr>
                <a:xfrm>
                  <a:off x="2781777" y="1419225"/>
                  <a:ext cx="316800" cy="288000"/>
                </a:xfrm>
                <a:prstGeom prst="rect">
                  <a:avLst/>
                </a:prstGeom>
                <a:solidFill>
                  <a:schemeClr val="accent3"/>
                </a:solidFill>
                <a:ln>
                  <a:solidFill>
                    <a:schemeClr val="tx1"/>
                  </a:solidFill>
                </a:ln>
              </p:spPr>
              <p:txBody>
                <a:bodyPr vert="eaVert" wrap="square" lIns="18000" tIns="18000" rIns="18000" bIns="18000" rtlCol="0" anchor="ctr" anchorCtr="0">
                  <a:noAutofit/>
                </a:bodyPr>
                <a:lstStyle/>
                <a:p>
                  <a:pPr algn="ctr"/>
                  <a:r>
                    <a:rPr kumimoji="1" lang="en-US" altLang="ja-JP" sz="1600" dirty="0"/>
                    <a:t>6</a:t>
                  </a:r>
                  <a:endParaRPr kumimoji="1" lang="ja-JP" altLang="en-US" sz="1600" dirty="0"/>
                </a:p>
              </p:txBody>
            </p:sp>
          </p:grpSp>
          <p:grpSp>
            <p:nvGrpSpPr>
              <p:cNvPr id="60" name="グループ化 59"/>
              <p:cNvGrpSpPr/>
              <p:nvPr/>
            </p:nvGrpSpPr>
            <p:grpSpPr>
              <a:xfrm>
                <a:off x="3621678" y="3543225"/>
                <a:ext cx="316800" cy="2844000"/>
                <a:chOff x="3252791" y="1419225"/>
                <a:chExt cx="316800" cy="2844000"/>
              </a:xfrm>
            </p:grpSpPr>
            <p:sp>
              <p:nvSpPr>
                <p:cNvPr id="14" name="テキスト ボックス 13"/>
                <p:cNvSpPr txBox="1"/>
                <p:nvPr/>
              </p:nvSpPr>
              <p:spPr>
                <a:xfrm>
                  <a:off x="3252791" y="1707225"/>
                  <a:ext cx="316800" cy="2556000"/>
                </a:xfrm>
                <a:prstGeom prst="rect">
                  <a:avLst/>
                </a:prstGeom>
                <a:solidFill>
                  <a:schemeClr val="accent3">
                    <a:lumMod val="20000"/>
                    <a:lumOff val="80000"/>
                  </a:schemeClr>
                </a:solidFill>
                <a:ln>
                  <a:solidFill>
                    <a:schemeClr val="tx1"/>
                  </a:solidFill>
                </a:ln>
              </p:spPr>
              <p:txBody>
                <a:bodyPr vert="eaVert" wrap="square" lIns="18000" tIns="18000" rIns="18000" bIns="18000" rtlCol="0" anchor="ctr" anchorCtr="0">
                  <a:noAutofit/>
                </a:bodyPr>
                <a:lstStyle/>
                <a:p>
                  <a:r>
                    <a:rPr kumimoji="1" lang="ja-JP" altLang="en-US" sz="1600" dirty="0"/>
                    <a:t>市町村長へ判定結果を通知</a:t>
                  </a:r>
                </a:p>
              </p:txBody>
            </p:sp>
            <p:sp>
              <p:nvSpPr>
                <p:cNvPr id="45" name="テキスト ボックス 44"/>
                <p:cNvSpPr txBox="1"/>
                <p:nvPr/>
              </p:nvSpPr>
              <p:spPr>
                <a:xfrm>
                  <a:off x="3252791" y="1419225"/>
                  <a:ext cx="316800" cy="288000"/>
                </a:xfrm>
                <a:prstGeom prst="rect">
                  <a:avLst/>
                </a:prstGeom>
                <a:solidFill>
                  <a:schemeClr val="accent3"/>
                </a:solidFill>
                <a:ln>
                  <a:solidFill>
                    <a:schemeClr val="tx1"/>
                  </a:solidFill>
                </a:ln>
              </p:spPr>
              <p:txBody>
                <a:bodyPr vert="eaVert" wrap="square" lIns="18000" tIns="18000" rIns="18000" bIns="18000" rtlCol="0" anchor="ctr" anchorCtr="0">
                  <a:noAutofit/>
                </a:bodyPr>
                <a:lstStyle/>
                <a:p>
                  <a:pPr algn="ctr"/>
                  <a:r>
                    <a:rPr kumimoji="1" lang="en-US" altLang="ja-JP" sz="1600" dirty="0"/>
                    <a:t>6</a:t>
                  </a:r>
                  <a:endParaRPr kumimoji="1" lang="ja-JP" altLang="en-US" sz="1600" dirty="0"/>
                </a:p>
              </p:txBody>
            </p:sp>
          </p:grpSp>
          <p:grpSp>
            <p:nvGrpSpPr>
              <p:cNvPr id="69" name="グループ化 68"/>
              <p:cNvGrpSpPr/>
              <p:nvPr/>
            </p:nvGrpSpPr>
            <p:grpSpPr>
              <a:xfrm>
                <a:off x="4125262" y="1419225"/>
                <a:ext cx="316800" cy="4968000"/>
                <a:chOff x="4170982" y="1419225"/>
                <a:chExt cx="316800" cy="4968000"/>
              </a:xfrm>
            </p:grpSpPr>
            <p:sp>
              <p:nvSpPr>
                <p:cNvPr id="15" name="テキスト ボックス 14"/>
                <p:cNvSpPr txBox="1"/>
                <p:nvPr/>
              </p:nvSpPr>
              <p:spPr>
                <a:xfrm>
                  <a:off x="4170982" y="1707225"/>
                  <a:ext cx="316800" cy="4680000"/>
                </a:xfrm>
                <a:prstGeom prst="rect">
                  <a:avLst/>
                </a:prstGeom>
                <a:solidFill>
                  <a:schemeClr val="accent3">
                    <a:lumMod val="20000"/>
                    <a:lumOff val="80000"/>
                  </a:schemeClr>
                </a:solidFill>
                <a:ln>
                  <a:solidFill>
                    <a:schemeClr val="tx1"/>
                  </a:solidFill>
                </a:ln>
              </p:spPr>
              <p:txBody>
                <a:bodyPr vert="eaVert" wrap="square" lIns="18000" tIns="18000" rIns="18000" bIns="18000" rtlCol="0" anchor="ctr" anchorCtr="0">
                  <a:noAutofit/>
                </a:bodyPr>
                <a:lstStyle/>
                <a:p>
                  <a:r>
                    <a:rPr kumimoji="1" lang="ja-JP" altLang="en-US" sz="1600" dirty="0"/>
                    <a:t>障害支援区分の認定</a:t>
                  </a:r>
                </a:p>
              </p:txBody>
            </p:sp>
            <p:sp>
              <p:nvSpPr>
                <p:cNvPr id="47" name="テキスト ボックス 46"/>
                <p:cNvSpPr txBox="1"/>
                <p:nvPr/>
              </p:nvSpPr>
              <p:spPr>
                <a:xfrm>
                  <a:off x="4170982" y="1419225"/>
                  <a:ext cx="316800" cy="288000"/>
                </a:xfrm>
                <a:prstGeom prst="rect">
                  <a:avLst/>
                </a:prstGeom>
                <a:solidFill>
                  <a:schemeClr val="accent3"/>
                </a:solidFill>
                <a:ln>
                  <a:solidFill>
                    <a:schemeClr val="tx1"/>
                  </a:solidFill>
                </a:ln>
              </p:spPr>
              <p:txBody>
                <a:bodyPr vert="eaVert" wrap="square" lIns="18000" tIns="18000" rIns="18000" bIns="18000" rtlCol="0" anchor="ctr" anchorCtr="0">
                  <a:noAutofit/>
                </a:bodyPr>
                <a:lstStyle/>
                <a:p>
                  <a:pPr algn="ctr"/>
                  <a:r>
                    <a:rPr kumimoji="1" lang="en-US" altLang="ja-JP" sz="1600" dirty="0"/>
                    <a:t>7</a:t>
                  </a:r>
                  <a:endParaRPr kumimoji="1" lang="ja-JP" altLang="en-US" sz="1600" dirty="0"/>
                </a:p>
              </p:txBody>
            </p:sp>
          </p:grpSp>
        </p:grpSp>
        <p:grpSp>
          <p:nvGrpSpPr>
            <p:cNvPr id="61" name="グループ化 60"/>
            <p:cNvGrpSpPr/>
            <p:nvPr/>
          </p:nvGrpSpPr>
          <p:grpSpPr>
            <a:xfrm>
              <a:off x="4695902" y="3611805"/>
              <a:ext cx="316800" cy="2844000"/>
              <a:chOff x="4240157" y="1419225"/>
              <a:chExt cx="316800" cy="2844000"/>
            </a:xfrm>
          </p:grpSpPr>
          <p:sp>
            <p:nvSpPr>
              <p:cNvPr id="16" name="テキスト ボックス 15"/>
              <p:cNvSpPr txBox="1"/>
              <p:nvPr/>
            </p:nvSpPr>
            <p:spPr>
              <a:xfrm>
                <a:off x="4240157" y="1707225"/>
                <a:ext cx="316800" cy="2556000"/>
              </a:xfrm>
              <a:prstGeom prst="rect">
                <a:avLst/>
              </a:prstGeom>
              <a:solidFill>
                <a:schemeClr val="accent1">
                  <a:lumMod val="20000"/>
                  <a:lumOff val="80000"/>
                </a:schemeClr>
              </a:solidFill>
              <a:ln>
                <a:solidFill>
                  <a:schemeClr val="tx1"/>
                </a:solidFill>
              </a:ln>
            </p:spPr>
            <p:txBody>
              <a:bodyPr vert="eaVert" wrap="square" lIns="18000" tIns="18000" rIns="18000" bIns="18000" rtlCol="0" anchor="ctr" anchorCtr="0">
                <a:noAutofit/>
              </a:bodyPr>
              <a:lstStyle/>
              <a:p>
                <a:r>
                  <a:rPr kumimoji="1" lang="ja-JP" altLang="en-US" sz="1600" dirty="0"/>
                  <a:t>申請者に認定結果を通知</a:t>
                </a:r>
              </a:p>
            </p:txBody>
          </p:sp>
          <p:sp>
            <p:nvSpPr>
              <p:cNvPr id="49" name="テキスト ボックス 48"/>
              <p:cNvSpPr txBox="1"/>
              <p:nvPr/>
            </p:nvSpPr>
            <p:spPr>
              <a:xfrm>
                <a:off x="4240157" y="1419225"/>
                <a:ext cx="316800" cy="288000"/>
              </a:xfrm>
              <a:prstGeom prst="rect">
                <a:avLst/>
              </a:prstGeom>
              <a:solidFill>
                <a:schemeClr val="accent1">
                  <a:lumMod val="60000"/>
                  <a:lumOff val="40000"/>
                </a:schemeClr>
              </a:solidFill>
              <a:ln>
                <a:solidFill>
                  <a:schemeClr val="tx1"/>
                </a:solidFill>
              </a:ln>
            </p:spPr>
            <p:txBody>
              <a:bodyPr vert="eaVert" wrap="square" lIns="18000" tIns="18000" rIns="18000" bIns="18000" rtlCol="0" anchor="ctr" anchorCtr="0">
                <a:noAutofit/>
              </a:bodyPr>
              <a:lstStyle/>
              <a:p>
                <a:pPr algn="ctr"/>
                <a:r>
                  <a:rPr kumimoji="1" lang="en-US" altLang="ja-JP" sz="1600" dirty="0"/>
                  <a:t>8</a:t>
                </a:r>
                <a:endParaRPr kumimoji="1" lang="ja-JP" altLang="en-US" sz="1600" dirty="0"/>
              </a:p>
            </p:txBody>
          </p:sp>
        </p:grpSp>
        <p:grpSp>
          <p:nvGrpSpPr>
            <p:cNvPr id="65" name="グループ化 64"/>
            <p:cNvGrpSpPr/>
            <p:nvPr/>
          </p:nvGrpSpPr>
          <p:grpSpPr>
            <a:xfrm>
              <a:off x="5220822" y="1487805"/>
              <a:ext cx="316800" cy="4968000"/>
              <a:chOff x="4717720" y="1419225"/>
              <a:chExt cx="316800" cy="4968000"/>
            </a:xfrm>
          </p:grpSpPr>
          <p:sp>
            <p:nvSpPr>
              <p:cNvPr id="17" name="テキスト ボックス 16"/>
              <p:cNvSpPr txBox="1"/>
              <p:nvPr/>
            </p:nvSpPr>
            <p:spPr>
              <a:xfrm>
                <a:off x="4717721" y="1707225"/>
                <a:ext cx="316799" cy="4680000"/>
              </a:xfrm>
              <a:prstGeom prst="rect">
                <a:avLst/>
              </a:prstGeom>
              <a:solidFill>
                <a:schemeClr val="accent1">
                  <a:lumMod val="20000"/>
                  <a:lumOff val="80000"/>
                </a:schemeClr>
              </a:solidFill>
              <a:ln>
                <a:solidFill>
                  <a:schemeClr val="tx1"/>
                </a:solidFill>
              </a:ln>
            </p:spPr>
            <p:txBody>
              <a:bodyPr vert="eaVert" wrap="square" lIns="18000" tIns="18000" rIns="18000" bIns="18000" rtlCol="0" anchor="ctr" anchorCtr="0">
                <a:noAutofit/>
              </a:bodyPr>
              <a:lstStyle/>
              <a:p>
                <a:r>
                  <a:rPr kumimoji="1" lang="ja-JP" altLang="en-US" sz="1600" dirty="0"/>
                  <a:t>サービス利用意向聴取</a:t>
                </a:r>
              </a:p>
            </p:txBody>
          </p:sp>
          <p:sp>
            <p:nvSpPr>
              <p:cNvPr id="52" name="テキスト ボックス 51"/>
              <p:cNvSpPr txBox="1"/>
              <p:nvPr/>
            </p:nvSpPr>
            <p:spPr>
              <a:xfrm>
                <a:off x="4717720" y="1419225"/>
                <a:ext cx="316799" cy="288000"/>
              </a:xfrm>
              <a:prstGeom prst="rect">
                <a:avLst/>
              </a:prstGeom>
              <a:solidFill>
                <a:schemeClr val="accent1">
                  <a:lumMod val="60000"/>
                  <a:lumOff val="40000"/>
                </a:schemeClr>
              </a:solidFill>
              <a:ln>
                <a:solidFill>
                  <a:schemeClr val="tx1"/>
                </a:solidFill>
              </a:ln>
            </p:spPr>
            <p:txBody>
              <a:bodyPr vert="eaVert" wrap="square" lIns="18000" tIns="18000" rIns="18000" bIns="18000" rtlCol="0" anchor="ctr" anchorCtr="0">
                <a:noAutofit/>
              </a:bodyPr>
              <a:lstStyle/>
              <a:p>
                <a:pPr algn="ctr"/>
                <a:r>
                  <a:rPr kumimoji="1" lang="en-US" altLang="ja-JP" sz="1600" dirty="0"/>
                  <a:t>9</a:t>
                </a:r>
                <a:endParaRPr kumimoji="1" lang="ja-JP" altLang="en-US" sz="1600" dirty="0"/>
              </a:p>
            </p:txBody>
          </p:sp>
        </p:grpSp>
        <p:grpSp>
          <p:nvGrpSpPr>
            <p:cNvPr id="64" name="グループ化 63"/>
            <p:cNvGrpSpPr/>
            <p:nvPr/>
          </p:nvGrpSpPr>
          <p:grpSpPr>
            <a:xfrm>
              <a:off x="5745742" y="1487805"/>
              <a:ext cx="316800" cy="4968000"/>
              <a:chOff x="5164914" y="1419225"/>
              <a:chExt cx="316800" cy="4968000"/>
            </a:xfrm>
          </p:grpSpPr>
          <p:sp>
            <p:nvSpPr>
              <p:cNvPr id="18" name="テキスト ボックス 17"/>
              <p:cNvSpPr txBox="1"/>
              <p:nvPr/>
            </p:nvSpPr>
            <p:spPr>
              <a:xfrm>
                <a:off x="5164914" y="1707225"/>
                <a:ext cx="316800" cy="4680000"/>
              </a:xfrm>
              <a:prstGeom prst="rect">
                <a:avLst/>
              </a:prstGeom>
              <a:solidFill>
                <a:schemeClr val="accent1">
                  <a:lumMod val="20000"/>
                  <a:lumOff val="80000"/>
                </a:schemeClr>
              </a:solidFill>
              <a:ln>
                <a:solidFill>
                  <a:schemeClr val="tx1"/>
                </a:solidFill>
              </a:ln>
            </p:spPr>
            <p:txBody>
              <a:bodyPr vert="eaVert" wrap="square" lIns="18000" tIns="18000" rIns="18000" bIns="18000" rtlCol="0" anchor="ctr" anchorCtr="0">
                <a:noAutofit/>
              </a:bodyPr>
              <a:lstStyle/>
              <a:p>
                <a:r>
                  <a:rPr kumimoji="1" lang="ja-JP" altLang="en-US" sz="1600" dirty="0"/>
                  <a:t>サービス等利用計画案の提出</a:t>
                </a:r>
              </a:p>
            </p:txBody>
          </p:sp>
          <p:sp>
            <p:nvSpPr>
              <p:cNvPr id="54" name="テキスト ボックス 53"/>
              <p:cNvSpPr txBox="1"/>
              <p:nvPr/>
            </p:nvSpPr>
            <p:spPr>
              <a:xfrm>
                <a:off x="5164914" y="1419225"/>
                <a:ext cx="316800" cy="288000"/>
              </a:xfrm>
              <a:prstGeom prst="rect">
                <a:avLst/>
              </a:prstGeom>
              <a:solidFill>
                <a:schemeClr val="accent1">
                  <a:lumMod val="60000"/>
                  <a:lumOff val="40000"/>
                </a:schemeClr>
              </a:solidFill>
              <a:ln>
                <a:solidFill>
                  <a:schemeClr val="tx1"/>
                </a:solidFill>
              </a:ln>
            </p:spPr>
            <p:txBody>
              <a:bodyPr vert="eaVert" wrap="square" lIns="18000" tIns="18000" rIns="18000" bIns="18000" rtlCol="0" anchor="ctr" anchorCtr="0">
                <a:noAutofit/>
              </a:bodyPr>
              <a:lstStyle/>
              <a:p>
                <a:pPr algn="ctr"/>
                <a:r>
                  <a:rPr kumimoji="1" lang="en-US" altLang="ja-JP" sz="1600" dirty="0"/>
                  <a:t>10</a:t>
                </a:r>
                <a:endParaRPr kumimoji="1" lang="ja-JP" altLang="en-US" sz="1600" dirty="0"/>
              </a:p>
            </p:txBody>
          </p:sp>
        </p:grpSp>
        <p:grpSp>
          <p:nvGrpSpPr>
            <p:cNvPr id="66" name="グループ化 65"/>
            <p:cNvGrpSpPr/>
            <p:nvPr/>
          </p:nvGrpSpPr>
          <p:grpSpPr>
            <a:xfrm>
              <a:off x="6270662" y="1487805"/>
              <a:ext cx="318160" cy="4968000"/>
              <a:chOff x="5680150" y="1419225"/>
              <a:chExt cx="318160" cy="4968000"/>
            </a:xfrm>
          </p:grpSpPr>
          <p:sp>
            <p:nvSpPr>
              <p:cNvPr id="19" name="テキスト ボックス 18"/>
              <p:cNvSpPr txBox="1"/>
              <p:nvPr/>
            </p:nvSpPr>
            <p:spPr>
              <a:xfrm>
                <a:off x="5680150" y="1707225"/>
                <a:ext cx="318160" cy="4680000"/>
              </a:xfrm>
              <a:prstGeom prst="rect">
                <a:avLst/>
              </a:prstGeom>
              <a:solidFill>
                <a:schemeClr val="accent1">
                  <a:lumMod val="20000"/>
                  <a:lumOff val="80000"/>
                </a:schemeClr>
              </a:solidFill>
              <a:ln>
                <a:solidFill>
                  <a:schemeClr val="tx1"/>
                </a:solidFill>
              </a:ln>
            </p:spPr>
            <p:txBody>
              <a:bodyPr vert="eaVert" wrap="square" lIns="18000" tIns="18000" rIns="18000" bIns="18000" rtlCol="0" anchor="ctr" anchorCtr="0">
                <a:noAutofit/>
              </a:bodyPr>
              <a:lstStyle/>
              <a:p>
                <a:r>
                  <a:rPr kumimoji="1" lang="ja-JP" altLang="en-US" sz="1600" dirty="0"/>
                  <a:t>支給決定案の作成</a:t>
                </a:r>
              </a:p>
            </p:txBody>
          </p:sp>
          <p:sp>
            <p:nvSpPr>
              <p:cNvPr id="51" name="テキスト ボックス 50"/>
              <p:cNvSpPr txBox="1"/>
              <p:nvPr/>
            </p:nvSpPr>
            <p:spPr>
              <a:xfrm>
                <a:off x="5680150" y="1419225"/>
                <a:ext cx="318160" cy="288000"/>
              </a:xfrm>
              <a:prstGeom prst="rect">
                <a:avLst/>
              </a:prstGeom>
              <a:solidFill>
                <a:schemeClr val="accent1">
                  <a:lumMod val="60000"/>
                  <a:lumOff val="40000"/>
                </a:schemeClr>
              </a:solidFill>
              <a:ln>
                <a:solidFill>
                  <a:schemeClr val="tx1"/>
                </a:solidFill>
              </a:ln>
            </p:spPr>
            <p:txBody>
              <a:bodyPr vert="eaVert" wrap="square" lIns="18000" tIns="18000" rIns="18000" bIns="18000" rtlCol="0" anchor="ctr" anchorCtr="0">
                <a:noAutofit/>
              </a:bodyPr>
              <a:lstStyle/>
              <a:p>
                <a:pPr algn="ctr"/>
                <a:r>
                  <a:rPr kumimoji="1" lang="en-US" altLang="ja-JP" sz="1600" dirty="0"/>
                  <a:t>11</a:t>
                </a:r>
                <a:endParaRPr kumimoji="1" lang="ja-JP" altLang="en-US" sz="1600" dirty="0"/>
              </a:p>
            </p:txBody>
          </p:sp>
        </p:grpSp>
        <p:grpSp>
          <p:nvGrpSpPr>
            <p:cNvPr id="62" name="グループ化 61"/>
            <p:cNvGrpSpPr/>
            <p:nvPr/>
          </p:nvGrpSpPr>
          <p:grpSpPr>
            <a:xfrm>
              <a:off x="6796942" y="3611805"/>
              <a:ext cx="316800" cy="2844000"/>
              <a:chOff x="6209952" y="1419225"/>
              <a:chExt cx="316800" cy="2844000"/>
            </a:xfrm>
          </p:grpSpPr>
          <p:sp>
            <p:nvSpPr>
              <p:cNvPr id="20" name="テキスト ボックス 19"/>
              <p:cNvSpPr txBox="1"/>
              <p:nvPr/>
            </p:nvSpPr>
            <p:spPr>
              <a:xfrm>
                <a:off x="6209952" y="1707225"/>
                <a:ext cx="316800" cy="2556000"/>
              </a:xfrm>
              <a:prstGeom prst="rect">
                <a:avLst/>
              </a:prstGeom>
              <a:solidFill>
                <a:schemeClr val="accent3">
                  <a:lumMod val="60000"/>
                  <a:lumOff val="40000"/>
                </a:schemeClr>
              </a:solidFill>
              <a:ln>
                <a:solidFill>
                  <a:schemeClr val="tx1"/>
                </a:solidFill>
              </a:ln>
            </p:spPr>
            <p:txBody>
              <a:bodyPr vert="eaVert" wrap="square" lIns="18000" tIns="18000" rIns="18000" bIns="18000" rtlCol="0" anchor="ctr" anchorCtr="0">
                <a:noAutofit/>
              </a:bodyPr>
              <a:lstStyle/>
              <a:p>
                <a:r>
                  <a:rPr kumimoji="1" lang="ja-JP" altLang="en-US" sz="1600" dirty="0"/>
                  <a:t>市町村審査会の意見聴取</a:t>
                </a:r>
              </a:p>
            </p:txBody>
          </p:sp>
          <p:sp>
            <p:nvSpPr>
              <p:cNvPr id="55" name="テキスト ボックス 54"/>
              <p:cNvSpPr txBox="1"/>
              <p:nvPr/>
            </p:nvSpPr>
            <p:spPr>
              <a:xfrm>
                <a:off x="6209952" y="1419225"/>
                <a:ext cx="316800" cy="288000"/>
              </a:xfrm>
              <a:prstGeom prst="rect">
                <a:avLst/>
              </a:prstGeom>
              <a:solidFill>
                <a:schemeClr val="accent3"/>
              </a:solidFill>
              <a:ln>
                <a:solidFill>
                  <a:schemeClr val="tx1"/>
                </a:solidFill>
              </a:ln>
            </p:spPr>
            <p:txBody>
              <a:bodyPr vert="eaVert" wrap="square" lIns="18000" tIns="18000" rIns="18000" bIns="18000" rtlCol="0" anchor="ctr" anchorCtr="0">
                <a:noAutofit/>
              </a:bodyPr>
              <a:lstStyle/>
              <a:p>
                <a:pPr algn="ctr"/>
                <a:r>
                  <a:rPr kumimoji="1" lang="en-US" altLang="ja-JP" sz="1600" dirty="0"/>
                  <a:t>12</a:t>
                </a:r>
                <a:endParaRPr kumimoji="1" lang="ja-JP" altLang="en-US" sz="1600" dirty="0"/>
              </a:p>
            </p:txBody>
          </p:sp>
        </p:grpSp>
        <p:grpSp>
          <p:nvGrpSpPr>
            <p:cNvPr id="67" name="グループ化 66"/>
            <p:cNvGrpSpPr/>
            <p:nvPr/>
          </p:nvGrpSpPr>
          <p:grpSpPr>
            <a:xfrm>
              <a:off x="7321862" y="1487805"/>
              <a:ext cx="318160" cy="4968000"/>
              <a:chOff x="6749953" y="1419225"/>
              <a:chExt cx="318160" cy="4968000"/>
            </a:xfrm>
          </p:grpSpPr>
          <p:sp>
            <p:nvSpPr>
              <p:cNvPr id="21" name="テキスト ボックス 20"/>
              <p:cNvSpPr txBox="1"/>
              <p:nvPr/>
            </p:nvSpPr>
            <p:spPr>
              <a:xfrm>
                <a:off x="6749953" y="1707225"/>
                <a:ext cx="318160" cy="4680000"/>
              </a:xfrm>
              <a:prstGeom prst="rect">
                <a:avLst/>
              </a:prstGeom>
              <a:solidFill>
                <a:schemeClr val="accent1">
                  <a:lumMod val="20000"/>
                  <a:lumOff val="80000"/>
                </a:schemeClr>
              </a:solidFill>
              <a:ln>
                <a:solidFill>
                  <a:schemeClr val="tx1"/>
                </a:solidFill>
              </a:ln>
            </p:spPr>
            <p:txBody>
              <a:bodyPr vert="eaVert" wrap="square" lIns="18000" tIns="18000" rIns="18000" bIns="18000" rtlCol="0" anchor="ctr" anchorCtr="0">
                <a:noAutofit/>
              </a:bodyPr>
              <a:lstStyle/>
              <a:p>
                <a:r>
                  <a:rPr kumimoji="1" lang="ja-JP" altLang="en-US" sz="1600" dirty="0"/>
                  <a:t>支給決定</a:t>
                </a:r>
              </a:p>
            </p:txBody>
          </p:sp>
          <p:sp>
            <p:nvSpPr>
              <p:cNvPr id="57" name="テキスト ボックス 56"/>
              <p:cNvSpPr txBox="1"/>
              <p:nvPr/>
            </p:nvSpPr>
            <p:spPr>
              <a:xfrm>
                <a:off x="6749953" y="1419225"/>
                <a:ext cx="318160" cy="288000"/>
              </a:xfrm>
              <a:prstGeom prst="rect">
                <a:avLst/>
              </a:prstGeom>
              <a:solidFill>
                <a:schemeClr val="accent1">
                  <a:lumMod val="60000"/>
                  <a:lumOff val="40000"/>
                </a:schemeClr>
              </a:solidFill>
              <a:ln>
                <a:solidFill>
                  <a:schemeClr val="tx1"/>
                </a:solidFill>
              </a:ln>
            </p:spPr>
            <p:txBody>
              <a:bodyPr vert="eaVert" wrap="square" lIns="18000" tIns="18000" rIns="18000" bIns="18000" rtlCol="0" anchor="ctr" anchorCtr="0">
                <a:noAutofit/>
              </a:bodyPr>
              <a:lstStyle/>
              <a:p>
                <a:pPr algn="ctr"/>
                <a:r>
                  <a:rPr kumimoji="1" lang="en-US" altLang="ja-JP" sz="1600" dirty="0"/>
                  <a:t>13</a:t>
                </a:r>
                <a:endParaRPr kumimoji="1" lang="ja-JP" altLang="en-US" sz="1600" dirty="0"/>
              </a:p>
            </p:txBody>
          </p:sp>
        </p:grpSp>
        <p:grpSp>
          <p:nvGrpSpPr>
            <p:cNvPr id="68" name="グループ化 67"/>
            <p:cNvGrpSpPr/>
            <p:nvPr/>
          </p:nvGrpSpPr>
          <p:grpSpPr>
            <a:xfrm>
              <a:off x="8373062" y="1487805"/>
              <a:ext cx="316800" cy="4968000"/>
              <a:chOff x="7900620" y="1419225"/>
              <a:chExt cx="316800" cy="4968000"/>
            </a:xfrm>
          </p:grpSpPr>
          <p:sp>
            <p:nvSpPr>
              <p:cNvPr id="23" name="テキスト ボックス 22"/>
              <p:cNvSpPr txBox="1"/>
              <p:nvPr/>
            </p:nvSpPr>
            <p:spPr>
              <a:xfrm>
                <a:off x="7900620" y="1707225"/>
                <a:ext cx="316800" cy="4680000"/>
              </a:xfrm>
              <a:prstGeom prst="rect">
                <a:avLst/>
              </a:prstGeom>
              <a:solidFill>
                <a:schemeClr val="accent1">
                  <a:lumMod val="20000"/>
                  <a:lumOff val="80000"/>
                </a:schemeClr>
              </a:solidFill>
              <a:ln>
                <a:solidFill>
                  <a:schemeClr val="tx1"/>
                </a:solidFill>
              </a:ln>
            </p:spPr>
            <p:txBody>
              <a:bodyPr vert="eaVert" wrap="square" lIns="18000" tIns="18000" rIns="18000" bIns="18000" rtlCol="0" anchor="ctr" anchorCtr="0">
                <a:noAutofit/>
              </a:bodyPr>
              <a:lstStyle/>
              <a:p>
                <a:r>
                  <a:rPr kumimoji="1" lang="ja-JP" altLang="en-US" sz="1600" dirty="0"/>
                  <a:t>サービス等利用計画の作成</a:t>
                </a:r>
              </a:p>
            </p:txBody>
          </p:sp>
          <p:sp>
            <p:nvSpPr>
              <p:cNvPr id="59" name="テキスト ボックス 58"/>
              <p:cNvSpPr txBox="1"/>
              <p:nvPr/>
            </p:nvSpPr>
            <p:spPr>
              <a:xfrm>
                <a:off x="7900620" y="1419225"/>
                <a:ext cx="316800" cy="288000"/>
              </a:xfrm>
              <a:prstGeom prst="rect">
                <a:avLst/>
              </a:prstGeom>
              <a:solidFill>
                <a:schemeClr val="accent1">
                  <a:lumMod val="60000"/>
                  <a:lumOff val="40000"/>
                </a:schemeClr>
              </a:solidFill>
              <a:ln>
                <a:solidFill>
                  <a:schemeClr val="tx1"/>
                </a:solidFill>
              </a:ln>
            </p:spPr>
            <p:txBody>
              <a:bodyPr vert="eaVert" wrap="square" lIns="18000" tIns="18000" rIns="18000" bIns="18000" rtlCol="0" anchor="ctr" anchorCtr="0">
                <a:noAutofit/>
              </a:bodyPr>
              <a:lstStyle/>
              <a:p>
                <a:pPr algn="ctr"/>
                <a:r>
                  <a:rPr kumimoji="1" lang="en-US" altLang="ja-JP" sz="1600" dirty="0"/>
                  <a:t>15</a:t>
                </a:r>
                <a:endParaRPr kumimoji="1" lang="ja-JP" altLang="en-US" sz="1600" dirty="0"/>
              </a:p>
            </p:txBody>
          </p:sp>
        </p:grpSp>
      </p:grpSp>
    </p:spTree>
    <p:extLst>
      <p:ext uri="{BB962C8B-B14F-4D97-AF65-F5344CB8AC3E}">
        <p14:creationId xmlns:p14="http://schemas.microsoft.com/office/powerpoint/2010/main" val="42591189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040252E6-491F-4E7D-8E1E-2F1F88AFBB7C}" type="slidenum">
              <a:rPr kumimoji="1" lang="ja-JP" altLang="en-US" smtClean="0"/>
              <a:t>26</a:t>
            </a:fld>
            <a:endParaRPr kumimoji="1" lang="ja-JP" altLang="en-US" dirty="0"/>
          </a:p>
        </p:txBody>
      </p:sp>
      <p:sp>
        <p:nvSpPr>
          <p:cNvPr id="4" name="テキスト ボックス 3"/>
          <p:cNvSpPr txBox="1"/>
          <p:nvPr/>
        </p:nvSpPr>
        <p:spPr>
          <a:xfrm>
            <a:off x="236476" y="836712"/>
            <a:ext cx="9433048" cy="5139869"/>
          </a:xfrm>
          <a:prstGeom prst="rect">
            <a:avLst/>
          </a:prstGeom>
          <a:noFill/>
        </p:spPr>
        <p:txBody>
          <a:bodyPr wrap="square" rtlCol="0">
            <a:spAutoFit/>
          </a:bodyPr>
          <a:lstStyle/>
          <a:p>
            <a:r>
              <a:rPr kumimoji="1" lang="en-US" altLang="ja-JP" sz="3200" dirty="0">
                <a:solidFill>
                  <a:schemeClr val="tx1">
                    <a:lumMod val="50000"/>
                    <a:lumOff val="50000"/>
                  </a:schemeClr>
                </a:solidFill>
              </a:rPr>
              <a:t>Ⅰ</a:t>
            </a:r>
            <a:r>
              <a:rPr kumimoji="1" lang="ja-JP" altLang="en-US" sz="3200" dirty="0">
                <a:solidFill>
                  <a:schemeClr val="tx1">
                    <a:lumMod val="50000"/>
                    <a:lumOff val="50000"/>
                  </a:schemeClr>
                </a:solidFill>
              </a:rPr>
              <a:t>　障害支援区分導入の経緯</a:t>
            </a:r>
            <a:endParaRPr kumimoji="1" lang="en-US" altLang="ja-JP" sz="3200" dirty="0">
              <a:solidFill>
                <a:schemeClr val="tx1">
                  <a:lumMod val="50000"/>
                  <a:lumOff val="50000"/>
                </a:schemeClr>
              </a:solidFill>
            </a:endParaRPr>
          </a:p>
          <a:p>
            <a:endParaRPr lang="en-US" altLang="ja-JP" sz="3200" dirty="0"/>
          </a:p>
          <a:p>
            <a:r>
              <a:rPr kumimoji="1" lang="en-US" altLang="ja-JP" sz="3200" dirty="0">
                <a:solidFill>
                  <a:schemeClr val="tx1">
                    <a:lumMod val="50000"/>
                    <a:lumOff val="50000"/>
                  </a:schemeClr>
                </a:solidFill>
              </a:rPr>
              <a:t>Ⅱ</a:t>
            </a:r>
            <a:r>
              <a:rPr kumimoji="1" lang="ja-JP" altLang="en-US" sz="3200" dirty="0">
                <a:solidFill>
                  <a:schemeClr val="tx1">
                    <a:lumMod val="50000"/>
                    <a:lumOff val="50000"/>
                  </a:schemeClr>
                </a:solidFill>
              </a:rPr>
              <a:t>　制度における障害支援区分の位置付け</a:t>
            </a:r>
            <a:endParaRPr kumimoji="1" lang="en-US" altLang="ja-JP" sz="3200" dirty="0">
              <a:solidFill>
                <a:schemeClr val="tx1">
                  <a:lumMod val="50000"/>
                  <a:lumOff val="50000"/>
                </a:schemeClr>
              </a:solidFill>
            </a:endParaRPr>
          </a:p>
          <a:p>
            <a:endParaRPr lang="en-US" altLang="ja-JP" sz="3200" dirty="0">
              <a:solidFill>
                <a:schemeClr val="tx1">
                  <a:lumMod val="50000"/>
                  <a:lumOff val="50000"/>
                </a:schemeClr>
              </a:solidFill>
            </a:endParaRPr>
          </a:p>
          <a:p>
            <a:r>
              <a:rPr kumimoji="1" lang="en-US" altLang="ja-JP" sz="3200" dirty="0"/>
              <a:t>Ⅲ</a:t>
            </a:r>
            <a:r>
              <a:rPr kumimoji="1" lang="ja-JP" altLang="en-US" sz="3200" dirty="0"/>
              <a:t>　障害支援区分の認定プロセス</a:t>
            </a:r>
            <a:endParaRPr kumimoji="1" lang="en-US" altLang="ja-JP" sz="3200" dirty="0"/>
          </a:p>
          <a:p>
            <a:endParaRPr lang="en-US" altLang="ja-JP" sz="3200" dirty="0">
              <a:solidFill>
                <a:schemeClr val="tx1">
                  <a:lumMod val="50000"/>
                  <a:lumOff val="50000"/>
                </a:schemeClr>
              </a:solidFill>
            </a:endParaRPr>
          </a:p>
          <a:p>
            <a:r>
              <a:rPr kumimoji="1" lang="en-US" altLang="ja-JP" sz="3200" dirty="0">
                <a:solidFill>
                  <a:schemeClr val="tx1">
                    <a:lumMod val="50000"/>
                    <a:lumOff val="50000"/>
                  </a:schemeClr>
                </a:solidFill>
              </a:rPr>
              <a:t>Ⅳ</a:t>
            </a:r>
            <a:r>
              <a:rPr kumimoji="1" lang="ja-JP" altLang="en-US" sz="3200" dirty="0">
                <a:solidFill>
                  <a:schemeClr val="tx1">
                    <a:lumMod val="50000"/>
                    <a:lumOff val="50000"/>
                  </a:schemeClr>
                </a:solidFill>
              </a:rPr>
              <a:t>　その他留意事項</a:t>
            </a:r>
            <a:endParaRPr kumimoji="1" lang="en-US" altLang="ja-JP" sz="3200" dirty="0">
              <a:solidFill>
                <a:schemeClr val="tx1">
                  <a:lumMod val="50000"/>
                  <a:lumOff val="50000"/>
                </a:schemeClr>
              </a:solidFill>
            </a:endParaRPr>
          </a:p>
          <a:p>
            <a:r>
              <a:rPr lang="ja-JP" altLang="en-US" sz="2400" dirty="0">
                <a:solidFill>
                  <a:schemeClr val="tx1">
                    <a:lumMod val="50000"/>
                    <a:lumOff val="50000"/>
                  </a:schemeClr>
                </a:solidFill>
              </a:rPr>
              <a:t>　　　①要介護認定との相違点</a:t>
            </a:r>
            <a:endParaRPr lang="en-US" altLang="ja-JP" sz="2400" dirty="0">
              <a:solidFill>
                <a:schemeClr val="tx1">
                  <a:lumMod val="50000"/>
                  <a:lumOff val="50000"/>
                </a:schemeClr>
              </a:solidFill>
            </a:endParaRPr>
          </a:p>
          <a:p>
            <a:r>
              <a:rPr lang="ja-JP" altLang="en-US" sz="2400" dirty="0">
                <a:solidFill>
                  <a:schemeClr val="tx1">
                    <a:lumMod val="50000"/>
                    <a:lumOff val="50000"/>
                  </a:schemeClr>
                </a:solidFill>
              </a:rPr>
              <a:t>　　　②障害者総合支援法の対象疾病（難病等）について</a:t>
            </a:r>
            <a:endParaRPr lang="en-US" altLang="ja-JP" sz="2400" dirty="0">
              <a:solidFill>
                <a:schemeClr val="tx1">
                  <a:lumMod val="50000"/>
                  <a:lumOff val="50000"/>
                </a:schemeClr>
              </a:solidFill>
            </a:endParaRPr>
          </a:p>
          <a:p>
            <a:endParaRPr lang="en-US" altLang="ja-JP" sz="2400" dirty="0">
              <a:solidFill>
                <a:schemeClr val="tx1">
                  <a:lumMod val="50000"/>
                  <a:lumOff val="50000"/>
                </a:schemeClr>
              </a:solidFill>
            </a:endParaRPr>
          </a:p>
          <a:p>
            <a:r>
              <a:rPr lang="en-US" altLang="ja-JP" sz="3200" dirty="0">
                <a:solidFill>
                  <a:schemeClr val="tx1">
                    <a:lumMod val="50000"/>
                    <a:lumOff val="50000"/>
                  </a:schemeClr>
                </a:solidFill>
              </a:rPr>
              <a:t>Ⅴ</a:t>
            </a:r>
            <a:r>
              <a:rPr lang="ja-JP" altLang="en-US" sz="3200" dirty="0">
                <a:solidFill>
                  <a:schemeClr val="tx1">
                    <a:lumMod val="50000"/>
                    <a:lumOff val="50000"/>
                  </a:schemeClr>
                </a:solidFill>
              </a:rPr>
              <a:t>　認定調査の概要</a:t>
            </a:r>
            <a:endParaRPr lang="en-US" altLang="ja-JP" sz="3200" dirty="0">
              <a:solidFill>
                <a:schemeClr val="tx1">
                  <a:lumMod val="50000"/>
                  <a:lumOff val="50000"/>
                </a:schemeClr>
              </a:solidFill>
            </a:endParaRPr>
          </a:p>
        </p:txBody>
      </p:sp>
      <p:sp>
        <p:nvSpPr>
          <p:cNvPr id="3" name="正方形/長方形 2"/>
          <p:cNvSpPr/>
          <p:nvPr/>
        </p:nvSpPr>
        <p:spPr>
          <a:xfrm>
            <a:off x="0" y="0"/>
            <a:ext cx="9906000" cy="468000"/>
          </a:xfrm>
          <a:prstGeom prst="rect">
            <a:avLst/>
          </a:prstGeom>
          <a:solidFill>
            <a:schemeClr val="tx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bg1"/>
                </a:solidFill>
                <a:latin typeface="HGS創英角ｺﾞｼｯｸUB" panose="020B0900000000000000" pitchFamily="50" charset="-128"/>
                <a:ea typeface="HGS創英角ｺﾞｼｯｸUB" panose="020B0900000000000000" pitchFamily="50" charset="-128"/>
              </a:rPr>
              <a:t>目 次</a:t>
            </a:r>
          </a:p>
        </p:txBody>
      </p:sp>
      <p:sp>
        <p:nvSpPr>
          <p:cNvPr id="5" name="正方形/長方形 4"/>
          <p:cNvSpPr/>
          <p:nvPr/>
        </p:nvSpPr>
        <p:spPr>
          <a:xfrm>
            <a:off x="200472" y="2729119"/>
            <a:ext cx="9433048" cy="648072"/>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152318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障害支援区分認定事務の流れ</a:t>
            </a:r>
            <a:endParaRPr kumimoji="1" lang="ja-JP" altLang="en-US" dirty="0"/>
          </a:p>
        </p:txBody>
      </p:sp>
      <p:sp>
        <p:nvSpPr>
          <p:cNvPr id="4" name="スライド番号プレースホルダー 3"/>
          <p:cNvSpPr>
            <a:spLocks noGrp="1"/>
          </p:cNvSpPr>
          <p:nvPr>
            <p:ph type="sldNum" sz="quarter" idx="12"/>
          </p:nvPr>
        </p:nvSpPr>
        <p:spPr/>
        <p:txBody>
          <a:bodyPr/>
          <a:lstStyle/>
          <a:p>
            <a:fld id="{040252E6-491F-4E7D-8E1E-2F1F88AFBB7C}" type="slidenum">
              <a:rPr kumimoji="1" lang="ja-JP" altLang="en-US" smtClean="0"/>
              <a:t>27</a:t>
            </a:fld>
            <a:endParaRPr kumimoji="1" lang="ja-JP" altLang="en-US"/>
          </a:p>
        </p:txBody>
      </p:sp>
      <p:sp>
        <p:nvSpPr>
          <p:cNvPr id="5" name="角丸四角形 4"/>
          <p:cNvSpPr/>
          <p:nvPr/>
        </p:nvSpPr>
        <p:spPr>
          <a:xfrm>
            <a:off x="89519" y="3861304"/>
            <a:ext cx="9720000" cy="2232000"/>
          </a:xfrm>
          <a:prstGeom prst="roundRect">
            <a:avLst>
              <a:gd name="adj" fmla="val 6343"/>
            </a:avLst>
          </a:prstGeom>
          <a:solidFill>
            <a:srgbClr val="D9E6FF"/>
          </a:solidFill>
          <a:ln w="3175">
            <a:solidFill>
              <a:srgbClr val="D9E6FF"/>
            </a:solidFill>
          </a:ln>
        </p:spPr>
        <p:style>
          <a:lnRef idx="2">
            <a:schemeClr val="accent6"/>
          </a:lnRef>
          <a:fillRef idx="1">
            <a:schemeClr val="lt1"/>
          </a:fillRef>
          <a:effectRef idx="0">
            <a:schemeClr val="accent6"/>
          </a:effectRef>
          <a:fontRef idx="minor">
            <a:schemeClr val="dk1"/>
          </a:fontRef>
        </p:style>
        <p:txBody>
          <a:bodyPr rtlCol="0" anchor="ctr" anchorCtr="0"/>
          <a:lstStyle/>
          <a:p>
            <a:pPr>
              <a:lnSpc>
                <a:spcPts val="1600"/>
              </a:lnSpc>
            </a:pPr>
            <a:endParaRPr kumimoji="1" lang="ja-JP" altLang="en-US" sz="1200" dirty="0">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6" name="角丸四角形 5"/>
          <p:cNvSpPr/>
          <p:nvPr/>
        </p:nvSpPr>
        <p:spPr>
          <a:xfrm>
            <a:off x="92784" y="765000"/>
            <a:ext cx="9720000" cy="2592000"/>
          </a:xfrm>
          <a:prstGeom prst="roundRect">
            <a:avLst>
              <a:gd name="adj" fmla="val 6343"/>
            </a:avLst>
          </a:prstGeom>
          <a:solidFill>
            <a:srgbClr val="D9E6FF"/>
          </a:solidFill>
          <a:ln w="3175">
            <a:solidFill>
              <a:srgbClr val="D9E6FF"/>
            </a:solidFill>
          </a:ln>
        </p:spPr>
        <p:style>
          <a:lnRef idx="2">
            <a:schemeClr val="accent6"/>
          </a:lnRef>
          <a:fillRef idx="1">
            <a:schemeClr val="lt1"/>
          </a:fillRef>
          <a:effectRef idx="0">
            <a:schemeClr val="accent6"/>
          </a:effectRef>
          <a:fontRef idx="minor">
            <a:schemeClr val="dk1"/>
          </a:fontRef>
        </p:style>
        <p:txBody>
          <a:bodyPr rtlCol="0" anchor="ctr" anchorCtr="0"/>
          <a:lstStyle/>
          <a:p>
            <a:pPr>
              <a:lnSpc>
                <a:spcPts val="1600"/>
              </a:lnSpc>
            </a:pPr>
            <a:endParaRPr kumimoji="1" lang="ja-JP" altLang="en-US" sz="1200" dirty="0">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7" name="正方形/長方形 6"/>
          <p:cNvSpPr/>
          <p:nvPr/>
        </p:nvSpPr>
        <p:spPr>
          <a:xfrm>
            <a:off x="5565126" y="836712"/>
            <a:ext cx="2340000" cy="324000"/>
          </a:xfrm>
          <a:prstGeom prst="rect">
            <a:avLst/>
          </a:prstGeom>
          <a:solidFill>
            <a:schemeClr val="accent1"/>
          </a:solidFill>
          <a:ln/>
        </p:spPr>
        <p:style>
          <a:lnRef idx="2">
            <a:schemeClr val="accent1"/>
          </a:lnRef>
          <a:fillRef idx="1">
            <a:schemeClr val="lt1"/>
          </a:fillRef>
          <a:effectRef idx="0">
            <a:schemeClr val="accent1"/>
          </a:effectRef>
          <a:fontRef idx="minor">
            <a:schemeClr val="dk1"/>
          </a:fontRef>
        </p:style>
        <p:txBody>
          <a:bodyPr vert="horz" rtlCol="0" anchor="ctr"/>
          <a:lstStyle/>
          <a:p>
            <a:pPr algn="ctr"/>
            <a:r>
              <a:rPr lang="ja-JP" altLang="en-US" sz="1600" b="1" dirty="0">
                <a:solidFill>
                  <a:schemeClr val="bg1"/>
                </a:solidFill>
                <a:latin typeface="ＭＳ ゴシック" panose="020B0609070205080204" pitchFamily="49" charset="-128"/>
                <a:ea typeface="ＭＳ ゴシック" panose="020B0609070205080204" pitchFamily="49" charset="-128"/>
                <a:cs typeface="メイリオ" pitchFamily="50" charset="-128"/>
              </a:rPr>
              <a:t>市町村審査会</a:t>
            </a:r>
            <a:r>
              <a:rPr lang="ja-JP" altLang="en-US" sz="1200" b="1" dirty="0">
                <a:solidFill>
                  <a:schemeClr val="bg1"/>
                </a:solidFill>
                <a:latin typeface="ＭＳ ゴシック" panose="020B0609070205080204" pitchFamily="49" charset="-128"/>
                <a:ea typeface="ＭＳ ゴシック" panose="020B0609070205080204" pitchFamily="49" charset="-128"/>
                <a:cs typeface="メイリオ" pitchFamily="50" charset="-128"/>
              </a:rPr>
              <a:t>（法第</a:t>
            </a:r>
            <a:r>
              <a:rPr lang="en-US" altLang="ja-JP" sz="1200" b="1" dirty="0">
                <a:solidFill>
                  <a:schemeClr val="bg1"/>
                </a:solidFill>
                <a:latin typeface="ＭＳ ゴシック" panose="020B0609070205080204" pitchFamily="49" charset="-128"/>
                <a:ea typeface="ＭＳ ゴシック" panose="020B0609070205080204" pitchFamily="49" charset="-128"/>
                <a:cs typeface="メイリオ" pitchFamily="50" charset="-128"/>
              </a:rPr>
              <a:t>15</a:t>
            </a:r>
            <a:r>
              <a:rPr lang="ja-JP" altLang="en-US" sz="1200" b="1" dirty="0">
                <a:solidFill>
                  <a:schemeClr val="bg1"/>
                </a:solidFill>
                <a:latin typeface="ＭＳ ゴシック" panose="020B0609070205080204" pitchFamily="49" charset="-128"/>
                <a:ea typeface="ＭＳ ゴシック" panose="020B0609070205080204" pitchFamily="49" charset="-128"/>
                <a:cs typeface="メイリオ" pitchFamily="50" charset="-128"/>
              </a:rPr>
              <a:t>条）</a:t>
            </a:r>
            <a:endParaRPr lang="en-US" altLang="ja-JP" sz="1200" b="1" dirty="0">
              <a:solidFill>
                <a:schemeClr val="bg1"/>
              </a:solidFill>
              <a:latin typeface="ＭＳ ゴシック" panose="020B0609070205080204" pitchFamily="49" charset="-128"/>
              <a:ea typeface="ＭＳ ゴシック" panose="020B0609070205080204" pitchFamily="49" charset="-128"/>
              <a:cs typeface="メイリオ" pitchFamily="50" charset="-128"/>
            </a:endParaRPr>
          </a:p>
        </p:txBody>
      </p:sp>
      <p:sp>
        <p:nvSpPr>
          <p:cNvPr id="8" name="正方形/長方形 7"/>
          <p:cNvSpPr/>
          <p:nvPr/>
        </p:nvSpPr>
        <p:spPr>
          <a:xfrm>
            <a:off x="8256268" y="932982"/>
            <a:ext cx="684000" cy="2232000"/>
          </a:xfrm>
          <a:prstGeom prst="rect">
            <a:avLst/>
          </a:prstGeom>
          <a:solidFill>
            <a:schemeClr val="bg1"/>
          </a:solidFill>
          <a:ln>
            <a:solidFill>
              <a:srgbClr val="B3CCFF"/>
            </a:solidFill>
          </a:ln>
        </p:spPr>
        <p:style>
          <a:lnRef idx="1">
            <a:schemeClr val="accent2"/>
          </a:lnRef>
          <a:fillRef idx="3">
            <a:schemeClr val="accent2"/>
          </a:fillRef>
          <a:effectRef idx="2">
            <a:schemeClr val="accent2"/>
          </a:effectRef>
          <a:fontRef idx="minor">
            <a:schemeClr val="lt1"/>
          </a:fontRef>
        </p:style>
        <p:txBody>
          <a:bodyPr vert="eaVert" rtlCol="0" anchor="ctr"/>
          <a:lstStyle/>
          <a:p>
            <a:pPr algn="ctr"/>
            <a:r>
              <a:rPr lang="ja-JP" altLang="en-US" sz="1200" b="1" dirty="0">
                <a:solidFill>
                  <a:sysClr val="windowText" lastClr="000000"/>
                </a:solidFill>
                <a:latin typeface="ＭＳ ゴシック" panose="020B0609070205080204" pitchFamily="49" charset="-128"/>
                <a:ea typeface="ＭＳ ゴシック" panose="020B0609070205080204" pitchFamily="49" charset="-128"/>
                <a:cs typeface="メイリオ" panose="020B0604030504040204" pitchFamily="50" charset="-128"/>
              </a:rPr>
              <a:t>（法第</a:t>
            </a:r>
            <a:r>
              <a:rPr lang="en-US" altLang="ja-JP" sz="1200" b="1" dirty="0">
                <a:solidFill>
                  <a:sysClr val="windowText" lastClr="000000"/>
                </a:solidFill>
                <a:latin typeface="ＭＳ ゴシック" panose="020B0609070205080204" pitchFamily="49" charset="-128"/>
                <a:ea typeface="ＭＳ ゴシック" panose="020B0609070205080204" pitchFamily="49" charset="-128"/>
                <a:cs typeface="メイリオ" panose="020B0604030504040204" pitchFamily="50" charset="-128"/>
              </a:rPr>
              <a:t>21</a:t>
            </a:r>
            <a:r>
              <a:rPr lang="ja-JP" altLang="en-US" sz="1200" b="1" dirty="0">
                <a:solidFill>
                  <a:sysClr val="windowText" lastClr="000000"/>
                </a:solidFill>
                <a:latin typeface="ＭＳ ゴシック" panose="020B0609070205080204" pitchFamily="49" charset="-128"/>
                <a:ea typeface="ＭＳ ゴシック" panose="020B0609070205080204" pitchFamily="49" charset="-128"/>
                <a:cs typeface="メイリオ" panose="020B0604030504040204" pitchFamily="50" charset="-128"/>
              </a:rPr>
              <a:t>条）</a:t>
            </a:r>
            <a:endParaRPr lang="en-US" altLang="ja-JP" sz="1200" b="1" dirty="0">
              <a:solidFill>
                <a:sysClr val="windowText" lastClr="000000"/>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lgn="ctr"/>
            <a:r>
              <a:rPr lang="ja-JP" altLang="en-US" sz="1400" b="1" dirty="0">
                <a:solidFill>
                  <a:sysClr val="windowText" lastClr="000000"/>
                </a:solidFill>
                <a:latin typeface="ＭＳ ゴシック" panose="020B0609070205080204" pitchFamily="49" charset="-128"/>
                <a:ea typeface="ＭＳ ゴシック" panose="020B0609070205080204" pitchFamily="49" charset="-128"/>
                <a:cs typeface="メイリオ" panose="020B0604030504040204" pitchFamily="50" charset="-128"/>
              </a:rPr>
              <a:t>市町村が認定</a:t>
            </a:r>
            <a:endParaRPr lang="en-US" altLang="ja-JP" sz="1400" b="1" dirty="0">
              <a:solidFill>
                <a:sysClr val="windowText" lastClr="000000"/>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lgn="ctr"/>
            <a:r>
              <a:rPr lang="ja-JP" altLang="en-US" sz="1400" b="1" dirty="0">
                <a:solidFill>
                  <a:sysClr val="windowText" lastClr="000000"/>
                </a:solidFill>
                <a:latin typeface="ＭＳ ゴシック" panose="020B0609070205080204" pitchFamily="49" charset="-128"/>
                <a:ea typeface="ＭＳ ゴシック" panose="020B0609070205080204" pitchFamily="49" charset="-128"/>
                <a:cs typeface="メイリオ" panose="020B0604030504040204" pitchFamily="50" charset="-128"/>
              </a:rPr>
              <a:t>審査結果に基づき</a:t>
            </a:r>
            <a:endParaRPr lang="en-US" altLang="ja-JP" sz="1400" b="1" dirty="0">
              <a:solidFill>
                <a:sysClr val="windowText" lastClr="000000"/>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cxnSp>
        <p:nvCxnSpPr>
          <p:cNvPr id="9" name="直線矢印コネクタ 8"/>
          <p:cNvCxnSpPr/>
          <p:nvPr/>
        </p:nvCxnSpPr>
        <p:spPr>
          <a:xfrm>
            <a:off x="740824" y="1221014"/>
            <a:ext cx="2196000" cy="0"/>
          </a:xfrm>
          <a:prstGeom prst="straightConnector1">
            <a:avLst/>
          </a:prstGeom>
          <a:ln w="50800" cmpd="dbl">
            <a:solidFill>
              <a:srgbClr val="002060"/>
            </a:solidFill>
            <a:tailEnd type="arrow"/>
          </a:ln>
        </p:spPr>
        <p:style>
          <a:lnRef idx="3">
            <a:schemeClr val="accent2"/>
          </a:lnRef>
          <a:fillRef idx="0">
            <a:schemeClr val="accent2"/>
          </a:fillRef>
          <a:effectRef idx="2">
            <a:schemeClr val="accent2"/>
          </a:effectRef>
          <a:fontRef idx="minor">
            <a:schemeClr val="tx1"/>
          </a:fontRef>
        </p:style>
      </p:cxnSp>
      <p:cxnSp>
        <p:nvCxnSpPr>
          <p:cNvPr id="10" name="直線矢印コネクタ 9"/>
          <p:cNvCxnSpPr/>
          <p:nvPr/>
        </p:nvCxnSpPr>
        <p:spPr>
          <a:xfrm>
            <a:off x="7905328" y="2013102"/>
            <a:ext cx="324000" cy="0"/>
          </a:xfrm>
          <a:prstGeom prst="straightConnector1">
            <a:avLst/>
          </a:prstGeom>
          <a:ln w="50800" cmpd="dbl">
            <a:solidFill>
              <a:srgbClr val="002060"/>
            </a:solidFill>
            <a:tailEnd type="arrow"/>
          </a:ln>
        </p:spPr>
        <p:style>
          <a:lnRef idx="3">
            <a:schemeClr val="accent2"/>
          </a:lnRef>
          <a:fillRef idx="0">
            <a:schemeClr val="accent2"/>
          </a:fillRef>
          <a:effectRef idx="2">
            <a:schemeClr val="accent2"/>
          </a:effectRef>
          <a:fontRef idx="minor">
            <a:schemeClr val="tx1"/>
          </a:fontRef>
        </p:style>
      </p:cxnSp>
      <p:sp>
        <p:nvSpPr>
          <p:cNvPr id="11" name="正方形/長方形 10"/>
          <p:cNvSpPr/>
          <p:nvPr/>
        </p:nvSpPr>
        <p:spPr>
          <a:xfrm>
            <a:off x="2937128" y="933230"/>
            <a:ext cx="540000" cy="2232000"/>
          </a:xfrm>
          <a:prstGeom prst="rect">
            <a:avLst/>
          </a:prstGeom>
          <a:solidFill>
            <a:schemeClr val="bg1"/>
          </a:solidFill>
          <a:ln>
            <a:solidFill>
              <a:srgbClr val="B3CCFF"/>
            </a:solidFill>
          </a:ln>
        </p:spPr>
        <p:style>
          <a:lnRef idx="1">
            <a:schemeClr val="accent2"/>
          </a:lnRef>
          <a:fillRef idx="3">
            <a:schemeClr val="accent2"/>
          </a:fillRef>
          <a:effectRef idx="2">
            <a:schemeClr val="accent2"/>
          </a:effectRef>
          <a:fontRef idx="minor">
            <a:schemeClr val="lt1"/>
          </a:fontRef>
        </p:style>
        <p:txBody>
          <a:bodyPr vert="eaVert" lIns="0" tIns="0" rIns="0" bIns="0" rtlCol="0" anchor="ctr"/>
          <a:lstStyle/>
          <a:p>
            <a:pPr algn="ctr"/>
            <a:r>
              <a:rPr lang="ja-JP" altLang="en-US"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（法第</a:t>
            </a:r>
            <a:r>
              <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20</a:t>
            </a:r>
            <a:r>
              <a:rPr lang="ja-JP" altLang="en-US"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条第</a:t>
            </a:r>
            <a:r>
              <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2</a:t>
            </a:r>
            <a:r>
              <a:rPr lang="ja-JP" altLang="en-US"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項）</a:t>
            </a:r>
            <a:endPar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lgn="ctr"/>
            <a:r>
              <a:rPr lang="ja-JP" altLang="en-US" sz="14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市町村による認定調査</a:t>
            </a:r>
            <a:endParaRPr lang="en-US" altLang="ja-JP" sz="14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12" name="正方形/長方形 11"/>
          <p:cNvSpPr/>
          <p:nvPr/>
        </p:nvSpPr>
        <p:spPr>
          <a:xfrm>
            <a:off x="5565126" y="1149238"/>
            <a:ext cx="2340000" cy="2088000"/>
          </a:xfrm>
          <a:prstGeom prst="rect">
            <a:avLst/>
          </a:prstGeom>
          <a:solidFill>
            <a:schemeClr val="bg1"/>
          </a:solidFill>
          <a:ln>
            <a:solidFill>
              <a:srgbClr val="B3CCFF"/>
            </a:solidFill>
          </a:ln>
        </p:spPr>
        <p:style>
          <a:lnRef idx="1">
            <a:schemeClr val="accent2"/>
          </a:lnRef>
          <a:fillRef idx="3">
            <a:schemeClr val="accent2"/>
          </a:fillRef>
          <a:effectRef idx="2">
            <a:schemeClr val="accent2"/>
          </a:effectRef>
          <a:fontRef idx="minor">
            <a:schemeClr val="lt1"/>
          </a:fontRef>
        </p:style>
        <p:txBody>
          <a:bodyPr lIns="72000" tIns="72000" rIns="72000" bIns="72000" rtlCol="0" anchor="t"/>
          <a:lstStyle/>
          <a:p>
            <a:pPr algn="ctr"/>
            <a:r>
              <a:rPr lang="ja-JP" altLang="en-US" sz="14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審査判定及び結果の通知</a:t>
            </a:r>
            <a:endParaRPr lang="en-US" altLang="ja-JP" sz="14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lgn="ctr"/>
            <a:r>
              <a:rPr lang="ja-JP" altLang="en-US"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（令第</a:t>
            </a:r>
            <a:r>
              <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10</a:t>
            </a:r>
            <a:r>
              <a:rPr lang="ja-JP" altLang="en-US"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条第</a:t>
            </a:r>
            <a:r>
              <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2</a:t>
            </a:r>
            <a:r>
              <a:rPr lang="ja-JP" altLang="en-US"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項）</a:t>
            </a:r>
            <a:endPar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r>
              <a:rPr lang="en-US" altLang="ja-JP" sz="11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1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関係者の意見聴取</a:t>
            </a:r>
            <a:endParaRPr lang="en-US" altLang="ja-JP" sz="11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lgn="r"/>
            <a:r>
              <a:rPr lang="en-US" altLang="ja-JP" sz="11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1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法第</a:t>
            </a:r>
            <a:r>
              <a:rPr lang="en-US" altLang="ja-JP" sz="11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21</a:t>
            </a:r>
            <a:r>
              <a:rPr lang="ja-JP" altLang="en-US" sz="11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条第</a:t>
            </a:r>
            <a:r>
              <a:rPr lang="en-US" altLang="ja-JP" sz="11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2</a:t>
            </a:r>
            <a:r>
              <a:rPr lang="ja-JP" altLang="en-US" sz="11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項</a:t>
            </a:r>
            <a:endParaRPr lang="en-US" altLang="ja-JP" sz="11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r>
              <a:rPr lang="en-US" altLang="ja-JP" sz="11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1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審査判定の基準</a:t>
            </a:r>
            <a:r>
              <a:rPr lang="en-US" altLang="ja-JP" sz="11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1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基準省令第</a:t>
            </a:r>
            <a:r>
              <a:rPr lang="en-US" altLang="ja-JP" sz="11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1</a:t>
            </a:r>
            <a:r>
              <a:rPr lang="ja-JP" altLang="en-US" sz="11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条</a:t>
            </a:r>
            <a:endParaRPr lang="en-US" altLang="ja-JP" sz="11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13" name="テキスト ボックス 12"/>
          <p:cNvSpPr txBox="1"/>
          <p:nvPr/>
        </p:nvSpPr>
        <p:spPr>
          <a:xfrm>
            <a:off x="1543505" y="6114636"/>
            <a:ext cx="7380000" cy="738664"/>
          </a:xfrm>
          <a:prstGeom prst="rect">
            <a:avLst/>
          </a:prstGeom>
          <a:noFill/>
        </p:spPr>
        <p:txBody>
          <a:bodyPr wrap="square" rtlCol="0">
            <a:spAutoFit/>
          </a:bodyPr>
          <a:lstStyle/>
          <a:p>
            <a:r>
              <a:rPr kumimoji="1" lang="ja-JP" altLang="en-US" sz="1050" b="1" dirty="0">
                <a:latin typeface="ＭＳ ゴシック" panose="020B0609070205080204" pitchFamily="49" charset="-128"/>
                <a:ea typeface="ＭＳ ゴシック" panose="020B0609070205080204" pitchFamily="49" charset="-128"/>
              </a:rPr>
              <a:t>法　　　</a:t>
            </a:r>
            <a:r>
              <a:rPr kumimoji="1" lang="en-US" altLang="ja-JP" sz="1050" dirty="0">
                <a:latin typeface="ＭＳ ゴシック" panose="020B0609070205080204" pitchFamily="49" charset="-128"/>
                <a:ea typeface="ＭＳ ゴシック" panose="020B0609070205080204" pitchFamily="49" charset="-128"/>
              </a:rPr>
              <a:t>…</a:t>
            </a:r>
            <a:r>
              <a:rPr lang="ja-JP" altLang="en-US" sz="1050" dirty="0">
                <a:latin typeface="ＭＳ ゴシック" panose="020B0609070205080204" pitchFamily="49" charset="-128"/>
                <a:ea typeface="ＭＳ ゴシック" panose="020B0609070205080204" pitchFamily="49" charset="-128"/>
              </a:rPr>
              <a:t>障害者の日常生活及び社会生活を総合的に支援するための法律（</a:t>
            </a:r>
            <a:r>
              <a:rPr lang="zh-CN" altLang="en-US" sz="1050" dirty="0">
                <a:latin typeface="ＭＳ ゴシック" panose="020B0609070205080204" pitchFamily="49" charset="-128"/>
                <a:ea typeface="ＭＳ ゴシック" panose="020B0609070205080204" pitchFamily="49" charset="-128"/>
              </a:rPr>
              <a:t>（平成</a:t>
            </a:r>
            <a:r>
              <a:rPr lang="en-US" altLang="ja-JP" sz="1050" dirty="0">
                <a:latin typeface="ＭＳ ゴシック" panose="020B0609070205080204" pitchFamily="49" charset="-128"/>
                <a:ea typeface="ＭＳ ゴシック" panose="020B0609070205080204" pitchFamily="49" charset="-128"/>
              </a:rPr>
              <a:t>17</a:t>
            </a:r>
            <a:r>
              <a:rPr lang="zh-CN" altLang="en-US" sz="1050" dirty="0">
                <a:latin typeface="ＭＳ ゴシック" panose="020B0609070205080204" pitchFamily="49" charset="-128"/>
                <a:ea typeface="ＭＳ ゴシック" panose="020B0609070205080204" pitchFamily="49" charset="-128"/>
              </a:rPr>
              <a:t>年法律第</a:t>
            </a:r>
            <a:r>
              <a:rPr lang="en-US" altLang="ja-JP" sz="1050" dirty="0">
                <a:latin typeface="ＭＳ ゴシック" panose="020B0609070205080204" pitchFamily="49" charset="-128"/>
                <a:ea typeface="ＭＳ ゴシック" panose="020B0609070205080204" pitchFamily="49" charset="-128"/>
              </a:rPr>
              <a:t>123</a:t>
            </a:r>
            <a:r>
              <a:rPr lang="zh-CN" altLang="en-US" sz="1050" dirty="0">
                <a:latin typeface="ＭＳ ゴシック" panose="020B0609070205080204" pitchFamily="49" charset="-128"/>
                <a:ea typeface="ＭＳ ゴシック" panose="020B0609070205080204" pitchFamily="49" charset="-128"/>
              </a:rPr>
              <a:t>号）</a:t>
            </a:r>
            <a:endParaRPr lang="en-US" altLang="zh-CN" sz="1050" dirty="0">
              <a:latin typeface="ＭＳ ゴシック" panose="020B0609070205080204" pitchFamily="49" charset="-128"/>
              <a:ea typeface="ＭＳ ゴシック" panose="020B0609070205080204" pitchFamily="49" charset="-128"/>
            </a:endParaRPr>
          </a:p>
          <a:p>
            <a:r>
              <a:rPr lang="ja-JP" altLang="en-US" sz="1050" b="1" dirty="0">
                <a:latin typeface="ＭＳ ゴシック" panose="020B0609070205080204" pitchFamily="49" charset="-128"/>
                <a:ea typeface="ＭＳ ゴシック" panose="020B0609070205080204" pitchFamily="49" charset="-128"/>
              </a:rPr>
              <a:t>令　　　</a:t>
            </a:r>
            <a:r>
              <a:rPr lang="en-US" altLang="ja-JP" sz="1050" dirty="0">
                <a:latin typeface="ＭＳ ゴシック" panose="020B0609070205080204" pitchFamily="49" charset="-128"/>
                <a:ea typeface="ＭＳ ゴシック" panose="020B0609070205080204" pitchFamily="49" charset="-128"/>
              </a:rPr>
              <a:t>…</a:t>
            </a:r>
            <a:r>
              <a:rPr lang="ja-JP" altLang="en-US" sz="1050" dirty="0">
                <a:latin typeface="ＭＳ ゴシック" panose="020B0609070205080204" pitchFamily="49" charset="-128"/>
                <a:ea typeface="ＭＳ ゴシック" panose="020B0609070205080204" pitchFamily="49" charset="-128"/>
              </a:rPr>
              <a:t>障害者の日常生活及び社会生活を総合的に支援するための法律施行令（平成</a:t>
            </a:r>
            <a:r>
              <a:rPr lang="en-US" altLang="ja-JP" sz="1050" dirty="0">
                <a:latin typeface="ＭＳ ゴシック" panose="020B0609070205080204" pitchFamily="49" charset="-128"/>
                <a:ea typeface="ＭＳ ゴシック" panose="020B0609070205080204" pitchFamily="49" charset="-128"/>
              </a:rPr>
              <a:t>18</a:t>
            </a:r>
            <a:r>
              <a:rPr lang="ja-JP" altLang="en-US" sz="1050" dirty="0">
                <a:latin typeface="ＭＳ ゴシック" panose="020B0609070205080204" pitchFamily="49" charset="-128"/>
                <a:ea typeface="ＭＳ ゴシック" panose="020B0609070205080204" pitchFamily="49" charset="-128"/>
              </a:rPr>
              <a:t>年政令第</a:t>
            </a:r>
            <a:r>
              <a:rPr lang="en-US" altLang="ja-JP" sz="1050" dirty="0">
                <a:latin typeface="ＭＳ ゴシック" panose="020B0609070205080204" pitchFamily="49" charset="-128"/>
                <a:ea typeface="ＭＳ ゴシック" panose="020B0609070205080204" pitchFamily="49" charset="-128"/>
              </a:rPr>
              <a:t>10</a:t>
            </a:r>
            <a:r>
              <a:rPr lang="ja-JP" altLang="en-US" sz="1050" dirty="0">
                <a:latin typeface="ＭＳ ゴシック" panose="020B0609070205080204" pitchFamily="49" charset="-128"/>
                <a:ea typeface="ＭＳ ゴシック" panose="020B0609070205080204" pitchFamily="49" charset="-128"/>
              </a:rPr>
              <a:t>号）</a:t>
            </a:r>
            <a:endParaRPr lang="en-US" altLang="ja-JP" sz="1050" dirty="0">
              <a:latin typeface="ＭＳ ゴシック" panose="020B0609070205080204" pitchFamily="49" charset="-128"/>
              <a:ea typeface="ＭＳ ゴシック" panose="020B0609070205080204" pitchFamily="49" charset="-128"/>
            </a:endParaRPr>
          </a:p>
          <a:p>
            <a:r>
              <a:rPr lang="ja-JP" altLang="en-US" sz="1050" b="1" dirty="0">
                <a:latin typeface="ＭＳ ゴシック" panose="020B0609070205080204" pitchFamily="49" charset="-128"/>
                <a:ea typeface="ＭＳ ゴシック" panose="020B0609070205080204" pitchFamily="49" charset="-128"/>
              </a:rPr>
              <a:t>規則　　</a:t>
            </a:r>
            <a:r>
              <a:rPr lang="en-US" altLang="ja-JP" sz="1050" dirty="0">
                <a:latin typeface="ＭＳ ゴシック" panose="020B0609070205080204" pitchFamily="49" charset="-128"/>
                <a:ea typeface="ＭＳ ゴシック" panose="020B0609070205080204" pitchFamily="49" charset="-128"/>
              </a:rPr>
              <a:t>…</a:t>
            </a:r>
            <a:r>
              <a:rPr lang="ja-JP" altLang="en-US" sz="1050" dirty="0">
                <a:latin typeface="ＭＳ ゴシック" panose="020B0609070205080204" pitchFamily="49" charset="-128"/>
                <a:ea typeface="ＭＳ ゴシック" panose="020B0609070205080204" pitchFamily="49" charset="-128"/>
              </a:rPr>
              <a:t>障害者の日常生活及び社会生活を総合的に支援するための法律施行規則（平成</a:t>
            </a:r>
            <a:r>
              <a:rPr lang="en-US" altLang="ja-JP" sz="1050" dirty="0">
                <a:latin typeface="ＭＳ ゴシック" panose="020B0609070205080204" pitchFamily="49" charset="-128"/>
                <a:ea typeface="ＭＳ ゴシック" panose="020B0609070205080204" pitchFamily="49" charset="-128"/>
              </a:rPr>
              <a:t>18</a:t>
            </a:r>
            <a:r>
              <a:rPr lang="ja-JP" altLang="en-US" sz="1050" dirty="0">
                <a:latin typeface="ＭＳ ゴシック" panose="020B0609070205080204" pitchFamily="49" charset="-128"/>
                <a:ea typeface="ＭＳ ゴシック" panose="020B0609070205080204" pitchFamily="49" charset="-128"/>
              </a:rPr>
              <a:t>年厚生労働省令第</a:t>
            </a:r>
            <a:r>
              <a:rPr lang="en-US" altLang="ja-JP" sz="1050" dirty="0">
                <a:latin typeface="ＭＳ ゴシック" panose="020B0609070205080204" pitchFamily="49" charset="-128"/>
                <a:ea typeface="ＭＳ ゴシック" panose="020B0609070205080204" pitchFamily="49" charset="-128"/>
              </a:rPr>
              <a:t>19</a:t>
            </a:r>
            <a:r>
              <a:rPr lang="ja-JP" altLang="en-US" sz="1050" dirty="0">
                <a:latin typeface="ＭＳ ゴシック" panose="020B0609070205080204" pitchFamily="49" charset="-128"/>
                <a:ea typeface="ＭＳ ゴシック" panose="020B0609070205080204" pitchFamily="49" charset="-128"/>
              </a:rPr>
              <a:t>号）</a:t>
            </a:r>
            <a:endParaRPr lang="en-US" altLang="ja-JP" sz="1050" dirty="0">
              <a:latin typeface="ＭＳ ゴシック" panose="020B0609070205080204" pitchFamily="49" charset="-128"/>
              <a:ea typeface="ＭＳ ゴシック" panose="020B0609070205080204" pitchFamily="49" charset="-128"/>
            </a:endParaRPr>
          </a:p>
          <a:p>
            <a:r>
              <a:rPr lang="ja-JP" altLang="en-US" sz="1050" b="1" dirty="0">
                <a:latin typeface="ＭＳ ゴシック" panose="020B0609070205080204" pitchFamily="49" charset="-128"/>
                <a:ea typeface="ＭＳ ゴシック" panose="020B0609070205080204" pitchFamily="49" charset="-128"/>
              </a:rPr>
              <a:t>基準省令</a:t>
            </a:r>
            <a:r>
              <a:rPr lang="en-US" altLang="ja-JP" sz="1050" dirty="0">
                <a:latin typeface="ＭＳ ゴシック" panose="020B0609070205080204" pitchFamily="49" charset="-128"/>
                <a:ea typeface="ＭＳ ゴシック" panose="020B0609070205080204" pitchFamily="49" charset="-128"/>
              </a:rPr>
              <a:t>…</a:t>
            </a:r>
            <a:r>
              <a:rPr lang="ja-JP" altLang="en-US" sz="1050" dirty="0">
                <a:latin typeface="ＭＳ ゴシック" panose="020B0609070205080204" pitchFamily="49" charset="-128"/>
                <a:ea typeface="ＭＳ ゴシック" panose="020B0609070205080204" pitchFamily="49" charset="-128"/>
              </a:rPr>
              <a:t>障害支援区分に係る市町村審査会による審査及び判定の基準等に関する省令（平成</a:t>
            </a:r>
            <a:r>
              <a:rPr lang="en-US" altLang="ja-JP" sz="1050" dirty="0">
                <a:latin typeface="ＭＳ ゴシック" panose="020B0609070205080204" pitchFamily="49" charset="-128"/>
                <a:ea typeface="ＭＳ ゴシック" panose="020B0609070205080204" pitchFamily="49" charset="-128"/>
              </a:rPr>
              <a:t>26</a:t>
            </a:r>
            <a:r>
              <a:rPr lang="ja-JP" altLang="en-US" sz="1050" dirty="0">
                <a:latin typeface="ＭＳ ゴシック" panose="020B0609070205080204" pitchFamily="49" charset="-128"/>
                <a:ea typeface="ＭＳ ゴシック" panose="020B0609070205080204" pitchFamily="49" charset="-128"/>
              </a:rPr>
              <a:t>年厚生労働省令第</a:t>
            </a:r>
            <a:r>
              <a:rPr lang="en-US" altLang="ja-JP" sz="1050" dirty="0">
                <a:latin typeface="ＭＳ ゴシック" panose="020B0609070205080204" pitchFamily="49" charset="-128"/>
                <a:ea typeface="ＭＳ ゴシック" panose="020B0609070205080204" pitchFamily="49" charset="-128"/>
              </a:rPr>
              <a:t>5</a:t>
            </a:r>
            <a:r>
              <a:rPr lang="ja-JP" altLang="en-US" sz="1050" dirty="0">
                <a:latin typeface="ＭＳ ゴシック" panose="020B0609070205080204" pitchFamily="49" charset="-128"/>
                <a:ea typeface="ＭＳ ゴシック" panose="020B0609070205080204" pitchFamily="49" charset="-128"/>
              </a:rPr>
              <a:t>号）</a:t>
            </a:r>
          </a:p>
        </p:txBody>
      </p:sp>
      <p:cxnSp>
        <p:nvCxnSpPr>
          <p:cNvPr id="14" name="直線矢印コネクタ 13"/>
          <p:cNvCxnSpPr/>
          <p:nvPr/>
        </p:nvCxnSpPr>
        <p:spPr>
          <a:xfrm>
            <a:off x="3477032" y="2024488"/>
            <a:ext cx="324000" cy="0"/>
          </a:xfrm>
          <a:prstGeom prst="straightConnector1">
            <a:avLst/>
          </a:prstGeom>
          <a:ln w="50800" cmpd="dbl">
            <a:solidFill>
              <a:srgbClr val="002060"/>
            </a:solidFill>
            <a:tailEnd type="arrow"/>
          </a:ln>
        </p:spPr>
        <p:style>
          <a:lnRef idx="3">
            <a:schemeClr val="accent2"/>
          </a:lnRef>
          <a:fillRef idx="0">
            <a:schemeClr val="accent2"/>
          </a:fillRef>
          <a:effectRef idx="2">
            <a:schemeClr val="accent2"/>
          </a:effectRef>
          <a:fontRef idx="minor">
            <a:schemeClr val="tx1"/>
          </a:fontRef>
        </p:style>
      </p:cxnSp>
      <p:cxnSp>
        <p:nvCxnSpPr>
          <p:cNvPr id="15" name="直線矢印コネクタ 14"/>
          <p:cNvCxnSpPr/>
          <p:nvPr/>
        </p:nvCxnSpPr>
        <p:spPr>
          <a:xfrm>
            <a:off x="740239" y="2373142"/>
            <a:ext cx="324000" cy="0"/>
          </a:xfrm>
          <a:prstGeom prst="straightConnector1">
            <a:avLst/>
          </a:prstGeom>
          <a:ln w="50800" cmpd="dbl">
            <a:solidFill>
              <a:srgbClr val="002060"/>
            </a:solidFill>
            <a:tailEnd type="arrow"/>
          </a:ln>
        </p:spPr>
        <p:style>
          <a:lnRef idx="3">
            <a:schemeClr val="accent2"/>
          </a:lnRef>
          <a:fillRef idx="0">
            <a:schemeClr val="accent2"/>
          </a:fillRef>
          <a:effectRef idx="2">
            <a:schemeClr val="accent2"/>
          </a:effectRef>
          <a:fontRef idx="minor">
            <a:schemeClr val="tx1"/>
          </a:fontRef>
        </p:style>
      </p:cxnSp>
      <p:cxnSp>
        <p:nvCxnSpPr>
          <p:cNvPr id="16" name="直線矢印コネクタ 15"/>
          <p:cNvCxnSpPr/>
          <p:nvPr/>
        </p:nvCxnSpPr>
        <p:spPr>
          <a:xfrm>
            <a:off x="2613032" y="2373142"/>
            <a:ext cx="324000" cy="0"/>
          </a:xfrm>
          <a:prstGeom prst="straightConnector1">
            <a:avLst/>
          </a:prstGeom>
          <a:ln w="50800" cmpd="dbl">
            <a:solidFill>
              <a:srgbClr val="002060"/>
            </a:solidFill>
            <a:tailEnd type="arrow"/>
          </a:ln>
        </p:spPr>
        <p:style>
          <a:lnRef idx="3">
            <a:schemeClr val="accent2"/>
          </a:lnRef>
          <a:fillRef idx="0">
            <a:schemeClr val="accent2"/>
          </a:fillRef>
          <a:effectRef idx="2">
            <a:schemeClr val="accent2"/>
          </a:effectRef>
          <a:fontRef idx="minor">
            <a:schemeClr val="tx1"/>
          </a:fontRef>
        </p:style>
      </p:cxnSp>
      <p:sp>
        <p:nvSpPr>
          <p:cNvPr id="17" name="正方形/長方形 16"/>
          <p:cNvSpPr/>
          <p:nvPr/>
        </p:nvSpPr>
        <p:spPr>
          <a:xfrm>
            <a:off x="3801032" y="932982"/>
            <a:ext cx="1440000" cy="2232000"/>
          </a:xfrm>
          <a:prstGeom prst="rect">
            <a:avLst/>
          </a:prstGeom>
          <a:solidFill>
            <a:schemeClr val="bg1"/>
          </a:solidFill>
          <a:ln>
            <a:solidFill>
              <a:srgbClr val="B3CCFF"/>
            </a:solidFill>
          </a:ln>
        </p:spPr>
        <p:style>
          <a:lnRef idx="1">
            <a:schemeClr val="accent2"/>
          </a:lnRef>
          <a:fillRef idx="3">
            <a:schemeClr val="accent2"/>
          </a:fillRef>
          <a:effectRef idx="2">
            <a:schemeClr val="accent2"/>
          </a:effectRef>
          <a:fontRef idx="minor">
            <a:schemeClr val="lt1"/>
          </a:fontRef>
        </p:style>
        <p:txBody>
          <a:bodyPr lIns="72000" tIns="72000" rIns="72000" bIns="72000" rtlCol="0" anchor="t"/>
          <a:lstStyle/>
          <a:p>
            <a:pPr algn="ctr"/>
            <a:r>
              <a:rPr lang="ja-JP" altLang="en-US" sz="14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調査結果等</a:t>
            </a:r>
            <a:endParaRPr lang="en-US" altLang="ja-JP" sz="14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lgn="ctr"/>
            <a:r>
              <a:rPr lang="ja-JP" altLang="en-US" sz="14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の通知</a:t>
            </a:r>
            <a:endParaRPr lang="en-US" altLang="ja-JP" sz="14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lgn="ctr">
              <a:spcAft>
                <a:spcPts val="600"/>
              </a:spcAft>
            </a:pPr>
            <a:r>
              <a:rPr lang="ja-JP" altLang="en-US"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（令第</a:t>
            </a:r>
            <a:r>
              <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10</a:t>
            </a:r>
            <a:r>
              <a:rPr lang="ja-JP" altLang="en-US"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条）</a:t>
            </a:r>
            <a:endPar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r>
              <a:rPr lang="en-US" altLang="ja-JP" sz="11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1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通知する事項</a:t>
            </a:r>
            <a:endParaRPr lang="en-US" altLang="ja-JP" sz="11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lgn="r"/>
            <a:r>
              <a:rPr lang="en-US" altLang="ja-JP" sz="11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1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規則第</a:t>
            </a:r>
            <a:r>
              <a:rPr lang="en-US" altLang="ja-JP" sz="11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11</a:t>
            </a:r>
            <a:r>
              <a:rPr lang="ja-JP" altLang="en-US" sz="11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条</a:t>
            </a:r>
            <a:endParaRPr lang="en-US" altLang="ja-JP" sz="11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18" name="正方形/長方形 17"/>
          <p:cNvSpPr/>
          <p:nvPr/>
        </p:nvSpPr>
        <p:spPr>
          <a:xfrm>
            <a:off x="92784" y="548680"/>
            <a:ext cx="2160000" cy="288000"/>
          </a:xfrm>
          <a:prstGeom prst="rect">
            <a:avLst/>
          </a:prstGeom>
          <a:solidFill>
            <a:schemeClr val="accent1"/>
          </a:solid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1600" b="1" dirty="0">
                <a:solidFill>
                  <a:schemeClr val="bg1"/>
                </a:solidFill>
                <a:latin typeface="ＭＳ ゴシック" panose="020B0609070205080204" pitchFamily="49" charset="-128"/>
                <a:ea typeface="ＭＳ ゴシック" panose="020B0609070205080204" pitchFamily="49" charset="-128"/>
              </a:rPr>
              <a:t>法令上の認定手続き</a:t>
            </a:r>
            <a:endParaRPr kumimoji="1" lang="ja-JP" altLang="en-US" sz="1600" b="1" dirty="0">
              <a:solidFill>
                <a:schemeClr val="bg1"/>
              </a:solidFill>
              <a:latin typeface="ＭＳ ゴシック" panose="020B0609070205080204" pitchFamily="49" charset="-128"/>
              <a:ea typeface="ＭＳ ゴシック" panose="020B0609070205080204" pitchFamily="49" charset="-128"/>
            </a:endParaRPr>
          </a:p>
        </p:txBody>
      </p:sp>
      <p:sp>
        <p:nvSpPr>
          <p:cNvPr id="19" name="正方形/長方形 18"/>
          <p:cNvSpPr/>
          <p:nvPr/>
        </p:nvSpPr>
        <p:spPr>
          <a:xfrm>
            <a:off x="114810" y="932982"/>
            <a:ext cx="650953" cy="2232000"/>
          </a:xfrm>
          <a:prstGeom prst="rect">
            <a:avLst/>
          </a:prstGeom>
          <a:solidFill>
            <a:schemeClr val="bg1"/>
          </a:solidFill>
          <a:ln>
            <a:solidFill>
              <a:srgbClr val="B3CCFF"/>
            </a:solidFill>
          </a:ln>
        </p:spPr>
        <p:style>
          <a:lnRef idx="1">
            <a:schemeClr val="accent2"/>
          </a:lnRef>
          <a:fillRef idx="3">
            <a:schemeClr val="accent2"/>
          </a:fillRef>
          <a:effectRef idx="2">
            <a:schemeClr val="accent2"/>
          </a:effectRef>
          <a:fontRef idx="minor">
            <a:schemeClr val="lt1"/>
          </a:fontRef>
        </p:style>
        <p:txBody>
          <a:bodyPr vert="eaVert" rtlCol="0" anchor="ctr"/>
          <a:lstStyle/>
          <a:p>
            <a:pPr algn="ctr"/>
            <a:r>
              <a:rPr lang="ja-JP" altLang="en-US" sz="1200" b="1" dirty="0">
                <a:solidFill>
                  <a:sysClr val="windowText" lastClr="000000"/>
                </a:solidFill>
                <a:latin typeface="ＭＳ ゴシック" panose="020B0609070205080204" pitchFamily="49" charset="-128"/>
                <a:ea typeface="ＭＳ ゴシック" panose="020B0609070205080204" pitchFamily="49" charset="-128"/>
                <a:cs typeface="メイリオ" panose="020B0604030504040204" pitchFamily="50" charset="-128"/>
              </a:rPr>
              <a:t>（法第</a:t>
            </a:r>
            <a:r>
              <a:rPr lang="en-US" altLang="ja-JP" sz="1200" b="1" dirty="0">
                <a:solidFill>
                  <a:sysClr val="windowText" lastClr="000000"/>
                </a:solidFill>
                <a:latin typeface="ＭＳ ゴシック" panose="020B0609070205080204" pitchFamily="49" charset="-128"/>
                <a:ea typeface="ＭＳ ゴシック" panose="020B0609070205080204" pitchFamily="49" charset="-128"/>
                <a:cs typeface="メイリオ" panose="020B0604030504040204" pitchFamily="50" charset="-128"/>
              </a:rPr>
              <a:t>20</a:t>
            </a:r>
            <a:r>
              <a:rPr lang="ja-JP" altLang="en-US" sz="1200" b="1" dirty="0">
                <a:solidFill>
                  <a:sysClr val="windowText" lastClr="000000"/>
                </a:solidFill>
                <a:latin typeface="ＭＳ ゴシック" panose="020B0609070205080204" pitchFamily="49" charset="-128"/>
                <a:ea typeface="ＭＳ ゴシック" panose="020B0609070205080204" pitchFamily="49" charset="-128"/>
                <a:cs typeface="メイリオ" panose="020B0604030504040204" pitchFamily="50" charset="-128"/>
              </a:rPr>
              <a:t>条）</a:t>
            </a:r>
            <a:endParaRPr lang="en-US" altLang="ja-JP" sz="1200" b="1" dirty="0">
              <a:solidFill>
                <a:sysClr val="windowText" lastClr="000000"/>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lgn="ctr"/>
            <a:r>
              <a:rPr lang="ja-JP" altLang="en-US" sz="1400" b="1" dirty="0">
                <a:solidFill>
                  <a:sysClr val="windowText" lastClr="000000"/>
                </a:solidFill>
                <a:latin typeface="ＭＳ ゴシック" panose="020B0609070205080204" pitchFamily="49" charset="-128"/>
                <a:ea typeface="ＭＳ ゴシック" panose="020B0609070205080204" pitchFamily="49" charset="-128"/>
                <a:cs typeface="メイリオ" panose="020B0604030504040204" pitchFamily="50" charset="-128"/>
              </a:rPr>
              <a:t>申請者からの</a:t>
            </a:r>
            <a:endParaRPr lang="en-US" altLang="ja-JP" sz="1400" b="1" dirty="0">
              <a:solidFill>
                <a:sysClr val="windowText" lastClr="000000"/>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lgn="ctr"/>
            <a:r>
              <a:rPr lang="ja-JP" altLang="en-US" sz="1400" b="1" dirty="0">
                <a:solidFill>
                  <a:sysClr val="windowText" lastClr="000000"/>
                </a:solidFill>
                <a:latin typeface="ＭＳ ゴシック" panose="020B0609070205080204" pitchFamily="49" charset="-128"/>
                <a:ea typeface="ＭＳ ゴシック" panose="020B0609070205080204" pitchFamily="49" charset="-128"/>
                <a:cs typeface="メイリオ" panose="020B0604030504040204" pitchFamily="50" charset="-128"/>
              </a:rPr>
              <a:t>市町村への支給申請</a:t>
            </a:r>
            <a:endParaRPr lang="en-US" altLang="ja-JP" sz="1200" b="1" dirty="0">
              <a:solidFill>
                <a:sysClr val="windowText" lastClr="000000"/>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cxnSp>
        <p:nvCxnSpPr>
          <p:cNvPr id="20" name="直線矢印コネクタ 19"/>
          <p:cNvCxnSpPr/>
          <p:nvPr/>
        </p:nvCxnSpPr>
        <p:spPr>
          <a:xfrm>
            <a:off x="5241032" y="2013102"/>
            <a:ext cx="324000" cy="0"/>
          </a:xfrm>
          <a:prstGeom prst="straightConnector1">
            <a:avLst/>
          </a:prstGeom>
          <a:ln w="50800" cmpd="dbl">
            <a:solidFill>
              <a:srgbClr val="002060"/>
            </a:solidFill>
            <a:tailEnd type="arrow"/>
          </a:ln>
        </p:spPr>
        <p:style>
          <a:lnRef idx="3">
            <a:schemeClr val="accent2"/>
          </a:lnRef>
          <a:fillRef idx="0">
            <a:schemeClr val="accent2"/>
          </a:fillRef>
          <a:effectRef idx="2">
            <a:schemeClr val="accent2"/>
          </a:effectRef>
          <a:fontRef idx="minor">
            <a:schemeClr val="tx1"/>
          </a:fontRef>
        </p:style>
      </p:cxnSp>
      <p:cxnSp>
        <p:nvCxnSpPr>
          <p:cNvPr id="21" name="直線矢印コネクタ 20"/>
          <p:cNvCxnSpPr/>
          <p:nvPr/>
        </p:nvCxnSpPr>
        <p:spPr>
          <a:xfrm>
            <a:off x="8949480" y="2013102"/>
            <a:ext cx="324000" cy="0"/>
          </a:xfrm>
          <a:prstGeom prst="straightConnector1">
            <a:avLst/>
          </a:prstGeom>
          <a:ln w="50800" cmpd="dbl">
            <a:solidFill>
              <a:srgbClr val="002060"/>
            </a:solidFill>
            <a:tailEnd type="arrow"/>
          </a:ln>
        </p:spPr>
        <p:style>
          <a:lnRef idx="3">
            <a:schemeClr val="accent2"/>
          </a:lnRef>
          <a:fillRef idx="0">
            <a:schemeClr val="accent2"/>
          </a:fillRef>
          <a:effectRef idx="2">
            <a:schemeClr val="accent2"/>
          </a:effectRef>
          <a:fontRef idx="minor">
            <a:schemeClr val="tx1"/>
          </a:fontRef>
        </p:style>
      </p:cxnSp>
      <p:sp>
        <p:nvSpPr>
          <p:cNvPr id="22" name="正方形/長方形 21"/>
          <p:cNvSpPr/>
          <p:nvPr/>
        </p:nvSpPr>
        <p:spPr>
          <a:xfrm>
            <a:off x="9273480" y="932982"/>
            <a:ext cx="468000" cy="2232000"/>
          </a:xfrm>
          <a:prstGeom prst="rect">
            <a:avLst/>
          </a:prstGeom>
          <a:solidFill>
            <a:schemeClr val="bg1"/>
          </a:solidFill>
          <a:ln>
            <a:solidFill>
              <a:srgbClr val="B3CCFF"/>
            </a:solidFill>
          </a:ln>
        </p:spPr>
        <p:style>
          <a:lnRef idx="1">
            <a:schemeClr val="accent2"/>
          </a:lnRef>
          <a:fillRef idx="3">
            <a:schemeClr val="accent2"/>
          </a:fillRef>
          <a:effectRef idx="2">
            <a:schemeClr val="accent2"/>
          </a:effectRef>
          <a:fontRef idx="minor">
            <a:schemeClr val="lt1"/>
          </a:fontRef>
        </p:style>
        <p:txBody>
          <a:bodyPr vert="eaVert" rtlCol="0" anchor="ctr"/>
          <a:lstStyle/>
          <a:p>
            <a:pPr algn="ctr"/>
            <a:r>
              <a:rPr lang="ja-JP" altLang="en-US" sz="1200" b="1" dirty="0">
                <a:solidFill>
                  <a:sysClr val="windowText" lastClr="000000"/>
                </a:solidFill>
                <a:latin typeface="ＭＳ ゴシック" panose="020B0609070205080204" pitchFamily="49" charset="-128"/>
                <a:ea typeface="ＭＳ ゴシック" panose="020B0609070205080204" pitchFamily="49" charset="-128"/>
                <a:cs typeface="メイリオ" panose="020B0604030504040204" pitchFamily="50" charset="-128"/>
              </a:rPr>
              <a:t>（令第</a:t>
            </a:r>
            <a:r>
              <a:rPr lang="en-US" altLang="ja-JP" sz="1200" b="1" dirty="0">
                <a:solidFill>
                  <a:sysClr val="windowText" lastClr="000000"/>
                </a:solidFill>
                <a:latin typeface="ＭＳ ゴシック" panose="020B0609070205080204" pitchFamily="49" charset="-128"/>
                <a:ea typeface="ＭＳ ゴシック" panose="020B0609070205080204" pitchFamily="49" charset="-128"/>
                <a:cs typeface="メイリオ" panose="020B0604030504040204" pitchFamily="50" charset="-128"/>
              </a:rPr>
              <a:t>10</a:t>
            </a:r>
            <a:r>
              <a:rPr lang="ja-JP" altLang="en-US" sz="1200" b="1" dirty="0">
                <a:solidFill>
                  <a:sysClr val="windowText" lastClr="000000"/>
                </a:solidFill>
                <a:latin typeface="ＭＳ ゴシック" panose="020B0609070205080204" pitchFamily="49" charset="-128"/>
                <a:ea typeface="ＭＳ ゴシック" panose="020B0609070205080204" pitchFamily="49" charset="-128"/>
                <a:cs typeface="メイリオ" panose="020B0604030504040204" pitchFamily="50" charset="-128"/>
              </a:rPr>
              <a:t>条第</a:t>
            </a:r>
            <a:r>
              <a:rPr lang="en-US" altLang="ja-JP" sz="1200" b="1" dirty="0">
                <a:solidFill>
                  <a:sysClr val="windowText" lastClr="000000"/>
                </a:solidFill>
                <a:latin typeface="ＭＳ ゴシック" panose="020B0609070205080204" pitchFamily="49" charset="-128"/>
                <a:ea typeface="ＭＳ ゴシック" panose="020B0609070205080204" pitchFamily="49" charset="-128"/>
                <a:cs typeface="メイリオ" panose="020B0604030504040204" pitchFamily="50" charset="-128"/>
              </a:rPr>
              <a:t>3</a:t>
            </a:r>
            <a:r>
              <a:rPr lang="ja-JP" altLang="en-US" sz="1200" b="1" dirty="0">
                <a:solidFill>
                  <a:sysClr val="windowText" lastClr="000000"/>
                </a:solidFill>
                <a:latin typeface="ＭＳ ゴシック" panose="020B0609070205080204" pitchFamily="49" charset="-128"/>
                <a:ea typeface="ＭＳ ゴシック" panose="020B0609070205080204" pitchFamily="49" charset="-128"/>
                <a:cs typeface="メイリオ" panose="020B0604030504040204" pitchFamily="50" charset="-128"/>
              </a:rPr>
              <a:t>項）</a:t>
            </a:r>
            <a:endParaRPr lang="en-US" altLang="ja-JP" sz="1200" b="1" dirty="0">
              <a:solidFill>
                <a:sysClr val="windowText" lastClr="000000"/>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lgn="ctr"/>
            <a:r>
              <a:rPr lang="ja-JP" altLang="en-US" sz="1400" b="1" dirty="0">
                <a:solidFill>
                  <a:sysClr val="windowText" lastClr="000000"/>
                </a:solidFill>
                <a:latin typeface="ＭＳ ゴシック" panose="020B0609070205080204" pitchFamily="49" charset="-128"/>
                <a:ea typeface="ＭＳ ゴシック" panose="020B0609070205080204" pitchFamily="49" charset="-128"/>
                <a:cs typeface="メイリオ" panose="020B0604030504040204" pitchFamily="50" charset="-128"/>
              </a:rPr>
              <a:t>申請者への通知</a:t>
            </a:r>
            <a:endParaRPr lang="en-US" altLang="ja-JP" sz="1400" b="1" dirty="0">
              <a:solidFill>
                <a:sysClr val="windowText" lastClr="000000"/>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23" name="正方形/長方形 22"/>
          <p:cNvSpPr/>
          <p:nvPr/>
        </p:nvSpPr>
        <p:spPr>
          <a:xfrm>
            <a:off x="5817096" y="3933064"/>
            <a:ext cx="2124000" cy="396000"/>
          </a:xfrm>
          <a:prstGeom prst="rect">
            <a:avLst/>
          </a:prstGeom>
          <a:solidFill>
            <a:srgbClr val="FFFF99"/>
          </a:solidFill>
          <a:ln>
            <a:noFill/>
          </a:ln>
        </p:spPr>
        <p:style>
          <a:lnRef idx="2">
            <a:schemeClr val="accent1"/>
          </a:lnRef>
          <a:fillRef idx="1">
            <a:schemeClr val="lt1"/>
          </a:fillRef>
          <a:effectRef idx="0">
            <a:schemeClr val="accent1"/>
          </a:effectRef>
          <a:fontRef idx="minor">
            <a:schemeClr val="dk1"/>
          </a:fontRef>
        </p:style>
        <p:txBody>
          <a:bodyPr vert="horz" rtlCol="0" anchor="ctr"/>
          <a:lstStyle/>
          <a:p>
            <a:pPr algn="ctr"/>
            <a:r>
              <a:rPr lang="ja-JP" altLang="en-US" sz="1400" b="1" dirty="0">
                <a:solidFill>
                  <a:srgbClr val="FF0000"/>
                </a:solidFill>
                <a:latin typeface="ＭＳ ゴシック" panose="020B0609070205080204" pitchFamily="49" charset="-128"/>
                <a:ea typeface="ＭＳ ゴシック" panose="020B0609070205080204" pitchFamily="49" charset="-128"/>
                <a:cs typeface="メイリオ" pitchFamily="50" charset="-128"/>
              </a:rPr>
              <a:t>市町村審査会</a:t>
            </a:r>
            <a:endParaRPr lang="en-US" altLang="ja-JP" sz="1400" b="1" dirty="0">
              <a:solidFill>
                <a:srgbClr val="FF0000"/>
              </a:solidFill>
              <a:latin typeface="ＭＳ ゴシック" panose="020B0609070205080204" pitchFamily="49" charset="-128"/>
              <a:ea typeface="ＭＳ ゴシック" panose="020B0609070205080204" pitchFamily="49" charset="-128"/>
              <a:cs typeface="メイリオ" pitchFamily="50" charset="-128"/>
            </a:endParaRPr>
          </a:p>
          <a:p>
            <a:pPr algn="ctr"/>
            <a:r>
              <a:rPr lang="ja-JP" altLang="en-US" sz="1200" dirty="0">
                <a:solidFill>
                  <a:srgbClr val="FF0000"/>
                </a:solidFill>
                <a:latin typeface="ＭＳ ゴシック" panose="020B0609070205080204" pitchFamily="49" charset="-128"/>
                <a:ea typeface="ＭＳ ゴシック" panose="020B0609070205080204" pitchFamily="49" charset="-128"/>
                <a:cs typeface="メイリオ" pitchFamily="50" charset="-128"/>
              </a:rPr>
              <a:t>（二次判定）</a:t>
            </a:r>
            <a:endParaRPr lang="en-US" altLang="ja-JP" sz="1200" dirty="0">
              <a:solidFill>
                <a:srgbClr val="FF0000"/>
              </a:solidFill>
              <a:latin typeface="ＭＳ ゴシック" panose="020B0609070205080204" pitchFamily="49" charset="-128"/>
              <a:ea typeface="ＭＳ ゴシック" panose="020B0609070205080204" pitchFamily="49" charset="-128"/>
              <a:cs typeface="メイリオ" pitchFamily="50" charset="-128"/>
            </a:endParaRPr>
          </a:p>
        </p:txBody>
      </p:sp>
      <p:sp>
        <p:nvSpPr>
          <p:cNvPr id="24" name="正方形/長方形 23"/>
          <p:cNvSpPr/>
          <p:nvPr/>
        </p:nvSpPr>
        <p:spPr>
          <a:xfrm>
            <a:off x="3368824" y="4005360"/>
            <a:ext cx="2124000" cy="612000"/>
          </a:xfrm>
          <a:prstGeom prst="rect">
            <a:avLst/>
          </a:prstGeom>
          <a:solidFill>
            <a:srgbClr val="FFFF99"/>
          </a:solidFill>
          <a:ln>
            <a:noFill/>
          </a:ln>
        </p:spPr>
        <p:style>
          <a:lnRef idx="2">
            <a:schemeClr val="accent1"/>
          </a:lnRef>
          <a:fillRef idx="1">
            <a:schemeClr val="lt1"/>
          </a:fillRef>
          <a:effectRef idx="0">
            <a:schemeClr val="accent1"/>
          </a:effectRef>
          <a:fontRef idx="minor">
            <a:schemeClr val="dk1"/>
          </a:fontRef>
        </p:style>
        <p:txBody>
          <a:bodyPr vert="horz" rtlCol="0" anchor="ctr"/>
          <a:lstStyle/>
          <a:p>
            <a:pPr algn="ctr"/>
            <a:r>
              <a:rPr lang="ja-JP" altLang="en-US" sz="1400" b="1" dirty="0">
                <a:solidFill>
                  <a:srgbClr val="FF0000"/>
                </a:solidFill>
                <a:latin typeface="ＭＳ ゴシック" panose="020B0609070205080204" pitchFamily="49" charset="-128"/>
                <a:ea typeface="ＭＳ ゴシック" panose="020B0609070205080204" pitchFamily="49" charset="-128"/>
                <a:cs typeface="メイリオ" pitchFamily="50" charset="-128"/>
              </a:rPr>
              <a:t>市町村による</a:t>
            </a:r>
            <a:endParaRPr lang="en-US" altLang="ja-JP" sz="1400" b="1" dirty="0">
              <a:solidFill>
                <a:srgbClr val="FF0000"/>
              </a:solidFill>
              <a:latin typeface="ＭＳ ゴシック" panose="020B0609070205080204" pitchFamily="49" charset="-128"/>
              <a:ea typeface="ＭＳ ゴシック" panose="020B0609070205080204" pitchFamily="49" charset="-128"/>
              <a:cs typeface="メイリオ" pitchFamily="50" charset="-128"/>
            </a:endParaRPr>
          </a:p>
          <a:p>
            <a:pPr algn="ctr"/>
            <a:r>
              <a:rPr lang="ja-JP" altLang="en-US" sz="1400" b="1" dirty="0">
                <a:solidFill>
                  <a:srgbClr val="FF0000"/>
                </a:solidFill>
                <a:latin typeface="ＭＳ ゴシック" panose="020B0609070205080204" pitchFamily="49" charset="-128"/>
                <a:ea typeface="ＭＳ ゴシック" panose="020B0609070205080204" pitchFamily="49" charset="-128"/>
                <a:cs typeface="メイリオ" pitchFamily="50" charset="-128"/>
              </a:rPr>
              <a:t>認定原案の作成</a:t>
            </a:r>
            <a:endParaRPr lang="en-US" altLang="ja-JP" sz="1400" b="1" dirty="0">
              <a:solidFill>
                <a:srgbClr val="FF0000"/>
              </a:solidFill>
              <a:latin typeface="ＭＳ ゴシック" panose="020B0609070205080204" pitchFamily="49" charset="-128"/>
              <a:ea typeface="ＭＳ ゴシック" panose="020B0609070205080204" pitchFamily="49" charset="-128"/>
              <a:cs typeface="メイリオ" pitchFamily="50" charset="-128"/>
            </a:endParaRPr>
          </a:p>
          <a:p>
            <a:pPr algn="ctr"/>
            <a:r>
              <a:rPr lang="ja-JP" altLang="en-US" sz="1200" dirty="0">
                <a:solidFill>
                  <a:srgbClr val="FF0000"/>
                </a:solidFill>
                <a:latin typeface="ＭＳ ゴシック" panose="020B0609070205080204" pitchFamily="49" charset="-128"/>
                <a:ea typeface="ＭＳ ゴシック" panose="020B0609070205080204" pitchFamily="49" charset="-128"/>
                <a:cs typeface="メイリオ" pitchFamily="50" charset="-128"/>
              </a:rPr>
              <a:t>（一次判定）</a:t>
            </a:r>
            <a:endParaRPr lang="en-US" altLang="ja-JP" sz="1200" dirty="0">
              <a:solidFill>
                <a:srgbClr val="FF0000"/>
              </a:solidFill>
              <a:latin typeface="ＭＳ ゴシック" panose="020B0609070205080204" pitchFamily="49" charset="-128"/>
              <a:ea typeface="ＭＳ ゴシック" panose="020B0609070205080204" pitchFamily="49" charset="-128"/>
              <a:cs typeface="メイリオ" pitchFamily="50" charset="-128"/>
            </a:endParaRPr>
          </a:p>
        </p:txBody>
      </p:sp>
      <p:sp>
        <p:nvSpPr>
          <p:cNvPr id="25" name="正方形/長方形 24"/>
          <p:cNvSpPr/>
          <p:nvPr/>
        </p:nvSpPr>
        <p:spPr>
          <a:xfrm>
            <a:off x="3369040" y="4617471"/>
            <a:ext cx="2124000" cy="1368000"/>
          </a:xfrm>
          <a:prstGeom prst="rect">
            <a:avLst/>
          </a:prstGeom>
          <a:solidFill>
            <a:schemeClr val="bg1"/>
          </a:solidFill>
          <a:ln>
            <a:solidFill>
              <a:srgbClr val="B3CCFF"/>
            </a:solidFill>
          </a:ln>
        </p:spPr>
        <p:style>
          <a:lnRef idx="1">
            <a:schemeClr val="accent2"/>
          </a:lnRef>
          <a:fillRef idx="3">
            <a:schemeClr val="accent2"/>
          </a:fillRef>
          <a:effectRef idx="2">
            <a:schemeClr val="accent2"/>
          </a:effectRef>
          <a:fontRef idx="minor">
            <a:schemeClr val="lt1"/>
          </a:fontRef>
        </p:style>
        <p:txBody>
          <a:bodyPr rtlCol="0" anchor="ctr"/>
          <a:lstStyle/>
          <a:p>
            <a:pPr marL="165100" indent="-165100"/>
            <a:r>
              <a:rPr lang="ja-JP" altLang="en-US"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①認定調査の選択状況</a:t>
            </a:r>
            <a:endPar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marL="165100" indent="-165100"/>
            <a:r>
              <a:rPr lang="ja-JP" altLang="en-US"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②医師意見書の一部項目を用いて基準省令別表第</a:t>
            </a:r>
            <a:r>
              <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2</a:t>
            </a:r>
            <a:r>
              <a:rPr lang="ja-JP" altLang="en-US"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の各条件式のいずれに該当するかを判定</a:t>
            </a:r>
            <a:endPar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marL="165100" indent="-165100"/>
            <a:r>
              <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判定ソフトにより自動で判定</a:t>
            </a:r>
            <a:endPar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26" name="正方形/長方形 25"/>
          <p:cNvSpPr/>
          <p:nvPr/>
        </p:nvSpPr>
        <p:spPr>
          <a:xfrm>
            <a:off x="5817095" y="4329288"/>
            <a:ext cx="2124000" cy="1692000"/>
          </a:xfrm>
          <a:prstGeom prst="rect">
            <a:avLst/>
          </a:prstGeom>
          <a:solidFill>
            <a:schemeClr val="bg1"/>
          </a:solidFill>
          <a:ln>
            <a:solidFill>
              <a:srgbClr val="B3CCFF"/>
            </a:solidFill>
          </a:ln>
        </p:spPr>
        <p:style>
          <a:lnRef idx="1">
            <a:schemeClr val="accent2"/>
          </a:lnRef>
          <a:fillRef idx="3">
            <a:schemeClr val="accent2"/>
          </a:fillRef>
          <a:effectRef idx="2">
            <a:schemeClr val="accent2"/>
          </a:effectRef>
          <a:fontRef idx="minor">
            <a:schemeClr val="lt1"/>
          </a:fontRef>
        </p:style>
        <p:txBody>
          <a:bodyPr rtlCol="0" anchor="ctr"/>
          <a:lstStyle/>
          <a:p>
            <a:endPar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r>
              <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&lt;STEP1&gt;</a:t>
            </a:r>
          </a:p>
          <a:p>
            <a:r>
              <a:rPr lang="ja-JP" altLang="en-US"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一次判定の精査・確定</a:t>
            </a:r>
            <a:endPar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r>
              <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&lt;STEP2&gt;</a:t>
            </a:r>
          </a:p>
          <a:p>
            <a:pPr marL="152400" indent="-152400"/>
            <a:r>
              <a:rPr lang="ja-JP" altLang="en-US"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①認定調査の特記事項</a:t>
            </a:r>
            <a:endPar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marL="152400" indent="-152400"/>
            <a:r>
              <a:rPr lang="ja-JP" altLang="en-US"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②医師意見書のうち判定式で使用されない項目</a:t>
            </a:r>
            <a:endPar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marL="152400" indent="-152400"/>
            <a:r>
              <a:rPr lang="ja-JP" altLang="en-US"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③医師意見書の特記事項を総合的に勘案し、該当する区分を決定</a:t>
            </a:r>
            <a:endPar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endPar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27" name="正方形/長方形 26"/>
          <p:cNvSpPr/>
          <p:nvPr/>
        </p:nvSpPr>
        <p:spPr>
          <a:xfrm>
            <a:off x="89519" y="3645024"/>
            <a:ext cx="4716000" cy="288000"/>
          </a:xfrm>
          <a:prstGeom prst="rect">
            <a:avLst/>
          </a:prstGeom>
          <a:solidFill>
            <a:schemeClr val="accent1"/>
          </a:solid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1600" b="1" dirty="0">
                <a:solidFill>
                  <a:schemeClr val="bg1"/>
                </a:solidFill>
                <a:latin typeface="ＭＳ ゴシック" panose="020B0609070205080204" pitchFamily="49" charset="-128"/>
                <a:ea typeface="ＭＳ ゴシック" panose="020B0609070205080204" pitchFamily="49" charset="-128"/>
              </a:rPr>
              <a:t>実際の運用（認定マニュアル）上の認定手続き</a:t>
            </a:r>
            <a:endParaRPr kumimoji="1" lang="ja-JP" altLang="en-US" sz="1600" b="1" dirty="0">
              <a:solidFill>
                <a:schemeClr val="bg1"/>
              </a:solidFill>
              <a:latin typeface="ＭＳ ゴシック" panose="020B0609070205080204" pitchFamily="49" charset="-128"/>
              <a:ea typeface="ＭＳ ゴシック" panose="020B0609070205080204" pitchFamily="49" charset="-128"/>
            </a:endParaRPr>
          </a:p>
        </p:txBody>
      </p:sp>
      <p:sp>
        <p:nvSpPr>
          <p:cNvPr id="28" name="正方形/長方形 27"/>
          <p:cNvSpPr/>
          <p:nvPr/>
        </p:nvSpPr>
        <p:spPr>
          <a:xfrm>
            <a:off x="8256268" y="4005608"/>
            <a:ext cx="540000" cy="1943968"/>
          </a:xfrm>
          <a:prstGeom prst="rect">
            <a:avLst/>
          </a:prstGeom>
          <a:solidFill>
            <a:schemeClr val="bg1"/>
          </a:solidFill>
          <a:ln>
            <a:solidFill>
              <a:srgbClr val="B3CCFF"/>
            </a:solidFill>
          </a:ln>
        </p:spPr>
        <p:style>
          <a:lnRef idx="1">
            <a:schemeClr val="accent2"/>
          </a:lnRef>
          <a:fillRef idx="3">
            <a:schemeClr val="accent2"/>
          </a:fillRef>
          <a:effectRef idx="2">
            <a:schemeClr val="accent2"/>
          </a:effectRef>
          <a:fontRef idx="minor">
            <a:schemeClr val="lt1"/>
          </a:fontRef>
        </p:style>
        <p:txBody>
          <a:bodyPr vert="eaVert" rtlCol="0" anchor="ctr"/>
          <a:lstStyle/>
          <a:p>
            <a:pPr algn="ctr"/>
            <a:r>
              <a:rPr lang="ja-JP" altLang="en-US" sz="1400" b="1" dirty="0">
                <a:solidFill>
                  <a:sysClr val="windowText" lastClr="000000"/>
                </a:solidFill>
                <a:latin typeface="ＭＳ ゴシック" panose="020B0609070205080204" pitchFamily="49" charset="-128"/>
                <a:ea typeface="ＭＳ ゴシック" panose="020B0609070205080204" pitchFamily="49" charset="-128"/>
                <a:cs typeface="メイリオ" panose="020B0604030504040204" pitchFamily="50" charset="-128"/>
              </a:rPr>
              <a:t>市町村による認定</a:t>
            </a:r>
            <a:endParaRPr lang="en-US" altLang="ja-JP" sz="1400" b="1" dirty="0">
              <a:solidFill>
                <a:sysClr val="windowText" lastClr="000000"/>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cxnSp>
        <p:nvCxnSpPr>
          <p:cNvPr id="29" name="直線矢印コネクタ 28"/>
          <p:cNvCxnSpPr/>
          <p:nvPr/>
        </p:nvCxnSpPr>
        <p:spPr>
          <a:xfrm>
            <a:off x="7932268" y="5013472"/>
            <a:ext cx="324000" cy="0"/>
          </a:xfrm>
          <a:prstGeom prst="straightConnector1">
            <a:avLst/>
          </a:prstGeom>
          <a:ln w="50800" cmpd="dbl">
            <a:solidFill>
              <a:srgbClr val="002060"/>
            </a:solidFill>
            <a:tailEnd type="arrow"/>
          </a:ln>
        </p:spPr>
        <p:style>
          <a:lnRef idx="3">
            <a:schemeClr val="accent2"/>
          </a:lnRef>
          <a:fillRef idx="0">
            <a:schemeClr val="accent2"/>
          </a:fillRef>
          <a:effectRef idx="2">
            <a:schemeClr val="accent2"/>
          </a:effectRef>
          <a:fontRef idx="minor">
            <a:schemeClr val="tx1"/>
          </a:fontRef>
        </p:style>
      </p:cxnSp>
      <p:cxnSp>
        <p:nvCxnSpPr>
          <p:cNvPr id="30" name="直線矢印コネクタ 29"/>
          <p:cNvCxnSpPr/>
          <p:nvPr/>
        </p:nvCxnSpPr>
        <p:spPr>
          <a:xfrm>
            <a:off x="8805464" y="5013472"/>
            <a:ext cx="324000" cy="0"/>
          </a:xfrm>
          <a:prstGeom prst="straightConnector1">
            <a:avLst/>
          </a:prstGeom>
          <a:ln w="50800" cmpd="dbl">
            <a:solidFill>
              <a:srgbClr val="002060"/>
            </a:solidFill>
            <a:tailEnd type="arrow"/>
          </a:ln>
        </p:spPr>
        <p:style>
          <a:lnRef idx="3">
            <a:schemeClr val="accent2"/>
          </a:lnRef>
          <a:fillRef idx="0">
            <a:schemeClr val="accent2"/>
          </a:fillRef>
          <a:effectRef idx="2">
            <a:schemeClr val="accent2"/>
          </a:effectRef>
          <a:fontRef idx="minor">
            <a:schemeClr val="tx1"/>
          </a:fontRef>
        </p:style>
      </p:cxnSp>
      <p:sp>
        <p:nvSpPr>
          <p:cNvPr id="31" name="正方形/長方形 30"/>
          <p:cNvSpPr/>
          <p:nvPr/>
        </p:nvSpPr>
        <p:spPr>
          <a:xfrm>
            <a:off x="9165528" y="4005608"/>
            <a:ext cx="540000" cy="1943968"/>
          </a:xfrm>
          <a:prstGeom prst="rect">
            <a:avLst/>
          </a:prstGeom>
          <a:solidFill>
            <a:schemeClr val="bg1"/>
          </a:solidFill>
          <a:ln>
            <a:solidFill>
              <a:srgbClr val="B3CCFF"/>
            </a:solidFill>
          </a:ln>
        </p:spPr>
        <p:style>
          <a:lnRef idx="1">
            <a:schemeClr val="accent2"/>
          </a:lnRef>
          <a:fillRef idx="3">
            <a:schemeClr val="accent2"/>
          </a:fillRef>
          <a:effectRef idx="2">
            <a:schemeClr val="accent2"/>
          </a:effectRef>
          <a:fontRef idx="minor">
            <a:schemeClr val="lt1"/>
          </a:fontRef>
        </p:style>
        <p:txBody>
          <a:bodyPr vert="eaVert" rtlCol="0" anchor="ctr"/>
          <a:lstStyle/>
          <a:p>
            <a:pPr algn="ctr"/>
            <a:r>
              <a:rPr lang="ja-JP" altLang="en-US" sz="1400" b="1" dirty="0">
                <a:solidFill>
                  <a:sysClr val="windowText" lastClr="000000"/>
                </a:solidFill>
                <a:latin typeface="ＭＳ ゴシック" panose="020B0609070205080204" pitchFamily="49" charset="-128"/>
                <a:ea typeface="ＭＳ ゴシック" panose="020B0609070205080204" pitchFamily="49" charset="-128"/>
                <a:cs typeface="メイリオ" panose="020B0604030504040204" pitchFamily="50" charset="-128"/>
              </a:rPr>
              <a:t>申請者への通知</a:t>
            </a:r>
            <a:endParaRPr lang="en-US" altLang="ja-JP" sz="1400" b="1" dirty="0">
              <a:solidFill>
                <a:sysClr val="windowText" lastClr="000000"/>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32" name="正方形/長方形 31"/>
          <p:cNvSpPr/>
          <p:nvPr/>
        </p:nvSpPr>
        <p:spPr>
          <a:xfrm>
            <a:off x="236536" y="4005360"/>
            <a:ext cx="540000" cy="1944000"/>
          </a:xfrm>
          <a:prstGeom prst="rect">
            <a:avLst/>
          </a:prstGeom>
          <a:solidFill>
            <a:schemeClr val="bg1"/>
          </a:solidFill>
          <a:ln>
            <a:solidFill>
              <a:srgbClr val="B3CCFF"/>
            </a:solidFill>
          </a:ln>
        </p:spPr>
        <p:style>
          <a:lnRef idx="1">
            <a:schemeClr val="accent2"/>
          </a:lnRef>
          <a:fillRef idx="3">
            <a:schemeClr val="accent2"/>
          </a:fillRef>
          <a:effectRef idx="2">
            <a:schemeClr val="accent2"/>
          </a:effectRef>
          <a:fontRef idx="minor">
            <a:schemeClr val="lt1"/>
          </a:fontRef>
        </p:style>
        <p:txBody>
          <a:bodyPr vert="eaVert" rtlCol="0" anchor="ctr"/>
          <a:lstStyle/>
          <a:p>
            <a:pPr algn="ctr"/>
            <a:r>
              <a:rPr lang="ja-JP" altLang="en-US" sz="1400" b="1" dirty="0">
                <a:solidFill>
                  <a:sysClr val="windowText" lastClr="000000"/>
                </a:solidFill>
                <a:latin typeface="ＭＳ ゴシック" panose="020B0609070205080204" pitchFamily="49" charset="-128"/>
                <a:ea typeface="ＭＳ ゴシック" panose="020B0609070205080204" pitchFamily="49" charset="-128"/>
                <a:cs typeface="メイリオ" panose="020B0604030504040204" pitchFamily="50" charset="-128"/>
              </a:rPr>
              <a:t>申請者からの</a:t>
            </a:r>
            <a:endParaRPr lang="en-US" altLang="ja-JP" sz="1400" b="1" dirty="0">
              <a:solidFill>
                <a:sysClr val="windowText" lastClr="000000"/>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lgn="ctr"/>
            <a:r>
              <a:rPr lang="ja-JP" altLang="en-US" sz="1400" b="1" dirty="0">
                <a:solidFill>
                  <a:sysClr val="windowText" lastClr="000000"/>
                </a:solidFill>
                <a:latin typeface="ＭＳ ゴシック" panose="020B0609070205080204" pitchFamily="49" charset="-128"/>
                <a:ea typeface="ＭＳ ゴシック" panose="020B0609070205080204" pitchFamily="49" charset="-128"/>
                <a:cs typeface="メイリオ" panose="020B0604030504040204" pitchFamily="50" charset="-128"/>
              </a:rPr>
              <a:t>市町村への支給申請</a:t>
            </a:r>
            <a:endParaRPr lang="en-US" altLang="ja-JP" sz="1400" b="1" dirty="0">
              <a:solidFill>
                <a:sysClr val="windowText" lastClr="000000"/>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33" name="正方形/長方形 32"/>
          <p:cNvSpPr/>
          <p:nvPr/>
        </p:nvSpPr>
        <p:spPr>
          <a:xfrm>
            <a:off x="1064568" y="1545230"/>
            <a:ext cx="1548000" cy="1620000"/>
          </a:xfrm>
          <a:prstGeom prst="rect">
            <a:avLst/>
          </a:prstGeom>
          <a:solidFill>
            <a:schemeClr val="bg1"/>
          </a:solidFill>
          <a:ln>
            <a:solidFill>
              <a:srgbClr val="B3CCFF"/>
            </a:solidFill>
          </a:ln>
        </p:spPr>
        <p:style>
          <a:lnRef idx="1">
            <a:schemeClr val="accent2"/>
          </a:lnRef>
          <a:fillRef idx="3">
            <a:schemeClr val="accent2"/>
          </a:fillRef>
          <a:effectRef idx="2">
            <a:schemeClr val="accent2"/>
          </a:effectRef>
          <a:fontRef idx="minor">
            <a:schemeClr val="lt1"/>
          </a:fontRef>
        </p:style>
        <p:txBody>
          <a:bodyPr lIns="72000" tIns="72000" rIns="72000" bIns="72000" rtlCol="0" anchor="ctr"/>
          <a:lstStyle/>
          <a:p>
            <a:pPr algn="ctr"/>
            <a:r>
              <a:rPr lang="ja-JP" altLang="en-US" sz="14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認定調査の委託</a:t>
            </a:r>
            <a:endParaRPr lang="en-US" altLang="ja-JP" sz="14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lgn="ctr">
              <a:spcAft>
                <a:spcPts val="600"/>
              </a:spcAft>
            </a:pPr>
            <a:r>
              <a:rPr lang="ja-JP" altLang="en-US"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（法第</a:t>
            </a:r>
            <a:r>
              <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20</a:t>
            </a:r>
            <a:r>
              <a:rPr lang="ja-JP" altLang="en-US"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条第</a:t>
            </a:r>
            <a:r>
              <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2</a:t>
            </a:r>
            <a:r>
              <a:rPr lang="ja-JP" altLang="en-US"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項）</a:t>
            </a:r>
            <a:endPar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marL="179388" indent="-179388"/>
            <a:r>
              <a:rPr lang="en-US" altLang="ja-JP" sz="11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1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委託できる事業者等</a:t>
            </a:r>
            <a:endParaRPr lang="en-US" altLang="ja-JP" sz="11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lgn="r"/>
            <a:r>
              <a:rPr lang="ja-JP" altLang="en-US" sz="11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lang="en-US" altLang="ja-JP" sz="11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1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規則第</a:t>
            </a:r>
            <a:r>
              <a:rPr lang="en-US" altLang="ja-JP" sz="11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9</a:t>
            </a:r>
            <a:r>
              <a:rPr lang="ja-JP" altLang="en-US" sz="11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条</a:t>
            </a:r>
            <a:endParaRPr lang="en-US" altLang="ja-JP" sz="11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marL="179388" indent="-179388"/>
            <a:r>
              <a:rPr lang="en-US" altLang="ja-JP" sz="11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1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委託の調査員の要件</a:t>
            </a:r>
            <a:endParaRPr lang="en-US" altLang="ja-JP" sz="11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lgn="r"/>
            <a:r>
              <a:rPr lang="en-US" altLang="ja-JP" sz="11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1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法第</a:t>
            </a:r>
            <a:r>
              <a:rPr lang="en-US" altLang="ja-JP" sz="11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20</a:t>
            </a:r>
            <a:r>
              <a:rPr lang="ja-JP" altLang="en-US" sz="11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条第</a:t>
            </a:r>
            <a:r>
              <a:rPr lang="en-US" altLang="ja-JP" sz="11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3</a:t>
            </a:r>
            <a:r>
              <a:rPr lang="ja-JP" altLang="en-US" sz="11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項、</a:t>
            </a:r>
            <a:endParaRPr lang="en-US" altLang="ja-JP" sz="11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lgn="r"/>
            <a:r>
              <a:rPr lang="ja-JP" altLang="en-US" sz="11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規則第</a:t>
            </a:r>
            <a:r>
              <a:rPr lang="en-US" altLang="ja-JP" sz="11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10</a:t>
            </a:r>
            <a:r>
              <a:rPr lang="ja-JP" altLang="en-US" sz="11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条</a:t>
            </a:r>
            <a:endParaRPr lang="en-US" altLang="ja-JP" sz="11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34" name="角丸四角形吹き出し 33"/>
          <p:cNvSpPr/>
          <p:nvPr/>
        </p:nvSpPr>
        <p:spPr>
          <a:xfrm>
            <a:off x="3855032" y="2193238"/>
            <a:ext cx="1332000" cy="864000"/>
          </a:xfrm>
          <a:prstGeom prst="wedgeRoundRectCallout">
            <a:avLst>
              <a:gd name="adj1" fmla="val -19772"/>
              <a:gd name="adj2" fmla="val -72393"/>
              <a:gd name="adj3" fmla="val 16667"/>
            </a:avLst>
          </a:prstGeom>
          <a:solidFill>
            <a:schemeClr val="accent6">
              <a:lumMod val="20000"/>
              <a:lumOff val="80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医師の診断結果</a:t>
            </a:r>
            <a:r>
              <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医師意見書</a:t>
            </a:r>
            <a:r>
              <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は</a:t>
            </a:r>
            <a:endPar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lgn="ctr"/>
            <a:r>
              <a:rPr lang="ja-JP" altLang="en-US"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ここで通知する</a:t>
            </a:r>
            <a:endPar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lgn="ctr"/>
            <a:r>
              <a:rPr lang="ja-JP" altLang="en-US"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事項として規定</a:t>
            </a:r>
            <a:endPar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35" name="角丸四角形吹き出し 34"/>
          <p:cNvSpPr/>
          <p:nvPr/>
        </p:nvSpPr>
        <p:spPr>
          <a:xfrm>
            <a:off x="5615131" y="2229126"/>
            <a:ext cx="2268000" cy="972000"/>
          </a:xfrm>
          <a:prstGeom prst="wedgeRoundRectCallout">
            <a:avLst>
              <a:gd name="adj1" fmla="val -4413"/>
              <a:gd name="adj2" fmla="val -58954"/>
              <a:gd name="adj3" fmla="val 16667"/>
            </a:avLst>
          </a:prstGeom>
          <a:solidFill>
            <a:schemeClr val="accent6">
              <a:lumMod val="20000"/>
              <a:lumOff val="80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90488" indent="-90488">
              <a:tabLst>
                <a:tab pos="2159000" algn="l"/>
              </a:tabLst>
            </a:pPr>
            <a:r>
              <a:rPr lang="ja-JP" altLang="en-US"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①基準省令別表第</a:t>
            </a:r>
            <a:r>
              <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2</a:t>
            </a:r>
            <a:r>
              <a:rPr lang="ja-JP" altLang="en-US"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の各条件式のいずれに該当するか</a:t>
            </a:r>
            <a:endPar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marL="90488" indent="-90488"/>
            <a:r>
              <a:rPr lang="ja-JP" altLang="en-US"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②認定調査結果及び医師意見書を総合的に勘案してどの区分に該当するか　の両方を審査</a:t>
            </a:r>
            <a:endPar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36" name="正方形/長方形 35"/>
          <p:cNvSpPr/>
          <p:nvPr/>
        </p:nvSpPr>
        <p:spPr>
          <a:xfrm>
            <a:off x="1100688" y="4546391"/>
            <a:ext cx="1044000" cy="648000"/>
          </a:xfrm>
          <a:prstGeom prst="rect">
            <a:avLst/>
          </a:prstGeom>
          <a:solidFill>
            <a:schemeClr val="bg1"/>
          </a:solidFill>
          <a:ln>
            <a:solidFill>
              <a:srgbClr val="B3CCFF"/>
            </a:solidFill>
          </a:ln>
        </p:spPr>
        <p:style>
          <a:lnRef idx="1">
            <a:schemeClr val="accent2"/>
          </a:lnRef>
          <a:fillRef idx="3">
            <a:schemeClr val="accent2"/>
          </a:fillRef>
          <a:effectRef idx="2">
            <a:schemeClr val="accent2"/>
          </a:effectRef>
          <a:fontRef idx="minor">
            <a:schemeClr val="lt1"/>
          </a:fontRef>
        </p:style>
        <p:txBody>
          <a:bodyPr lIns="72000" tIns="72000" rIns="72000" bIns="72000" rtlCol="0" anchor="ctr"/>
          <a:lstStyle/>
          <a:p>
            <a:pPr algn="ctr"/>
            <a:r>
              <a:rPr lang="ja-JP" altLang="en-US"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認定調査</a:t>
            </a:r>
            <a:endPar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lgn="ctr"/>
            <a:r>
              <a:rPr lang="ja-JP" altLang="en-US"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の委託</a:t>
            </a:r>
            <a:endPar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cxnSp>
        <p:nvCxnSpPr>
          <p:cNvPr id="37" name="直線矢印コネクタ 36"/>
          <p:cNvCxnSpPr/>
          <p:nvPr/>
        </p:nvCxnSpPr>
        <p:spPr>
          <a:xfrm>
            <a:off x="776536" y="4293392"/>
            <a:ext cx="1584000" cy="0"/>
          </a:xfrm>
          <a:prstGeom prst="straightConnector1">
            <a:avLst/>
          </a:prstGeom>
          <a:ln w="50800" cmpd="dbl">
            <a:solidFill>
              <a:srgbClr val="002060"/>
            </a:solidFill>
            <a:tailEnd type="arrow"/>
          </a:ln>
        </p:spPr>
        <p:style>
          <a:lnRef idx="3">
            <a:schemeClr val="accent2"/>
          </a:lnRef>
          <a:fillRef idx="0">
            <a:schemeClr val="accent2"/>
          </a:fillRef>
          <a:effectRef idx="2">
            <a:schemeClr val="accent2"/>
          </a:effectRef>
          <a:fontRef idx="minor">
            <a:schemeClr val="tx1"/>
          </a:fontRef>
        </p:style>
      </p:cxnSp>
      <p:sp>
        <p:nvSpPr>
          <p:cNvPr id="38" name="正方形/長方形 37"/>
          <p:cNvSpPr/>
          <p:nvPr/>
        </p:nvSpPr>
        <p:spPr>
          <a:xfrm>
            <a:off x="2468784" y="4041471"/>
            <a:ext cx="540000" cy="1152000"/>
          </a:xfrm>
          <a:prstGeom prst="rect">
            <a:avLst/>
          </a:prstGeom>
          <a:solidFill>
            <a:srgbClr val="FFFF99"/>
          </a:solidFill>
          <a:ln>
            <a:solidFill>
              <a:srgbClr val="B3CCFF"/>
            </a:solidFill>
          </a:ln>
        </p:spPr>
        <p:style>
          <a:lnRef idx="1">
            <a:schemeClr val="accent2"/>
          </a:lnRef>
          <a:fillRef idx="3">
            <a:schemeClr val="accent2"/>
          </a:fillRef>
          <a:effectRef idx="2">
            <a:schemeClr val="accent2"/>
          </a:effectRef>
          <a:fontRef idx="minor">
            <a:schemeClr val="lt1"/>
          </a:fontRef>
        </p:style>
        <p:txBody>
          <a:bodyPr vert="eaVert" lIns="0" tIns="0" rIns="0" bIns="0" rtlCol="0" anchor="ctr"/>
          <a:lstStyle/>
          <a:p>
            <a:pPr algn="ctr"/>
            <a:r>
              <a:rPr lang="ja-JP" altLang="en-US" sz="1400" b="1"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rPr>
              <a:t>認定調査</a:t>
            </a:r>
            <a:endParaRPr lang="en-US" altLang="ja-JP" sz="1400" b="1"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39" name="正方形/長方形 38"/>
          <p:cNvSpPr/>
          <p:nvPr/>
        </p:nvSpPr>
        <p:spPr>
          <a:xfrm>
            <a:off x="1100784" y="5409360"/>
            <a:ext cx="1908000" cy="540000"/>
          </a:xfrm>
          <a:prstGeom prst="rect">
            <a:avLst/>
          </a:prstGeom>
          <a:solidFill>
            <a:srgbClr val="FFFF99"/>
          </a:solidFill>
          <a:ln>
            <a:solidFill>
              <a:srgbClr val="B3CCFF"/>
            </a:solidFill>
          </a:ln>
        </p:spPr>
        <p:style>
          <a:lnRef idx="1">
            <a:schemeClr val="accent2"/>
          </a:lnRef>
          <a:fillRef idx="3">
            <a:schemeClr val="accent2"/>
          </a:fillRef>
          <a:effectRef idx="2">
            <a:schemeClr val="accent2"/>
          </a:effectRef>
          <a:fontRef idx="minor">
            <a:schemeClr val="lt1"/>
          </a:fontRef>
        </p:style>
        <p:txBody>
          <a:bodyPr lIns="72000" tIns="72000" rIns="72000" bIns="72000" rtlCol="0" anchor="ctr"/>
          <a:lstStyle/>
          <a:p>
            <a:pPr algn="ctr"/>
            <a:r>
              <a:rPr lang="ja-JP" altLang="en-US" sz="1400" b="1"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rPr>
              <a:t>医師意見書の取得</a:t>
            </a:r>
            <a:endParaRPr lang="en-US" altLang="ja-JP" sz="1400" b="1"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lgn="ctr"/>
            <a:r>
              <a:rPr lang="ja-JP" altLang="en-US" sz="1200" b="1"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rPr>
              <a:t>（主治医等へ依頼）</a:t>
            </a:r>
            <a:endParaRPr lang="en-US" altLang="ja-JP" sz="1200" b="1"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cxnSp>
        <p:nvCxnSpPr>
          <p:cNvPr id="40" name="直線矢印コネクタ 39"/>
          <p:cNvCxnSpPr/>
          <p:nvPr/>
        </p:nvCxnSpPr>
        <p:spPr>
          <a:xfrm>
            <a:off x="776536" y="4869456"/>
            <a:ext cx="324000" cy="0"/>
          </a:xfrm>
          <a:prstGeom prst="straightConnector1">
            <a:avLst/>
          </a:prstGeom>
          <a:ln w="50800" cmpd="dbl">
            <a:solidFill>
              <a:srgbClr val="002060"/>
            </a:solidFill>
            <a:tailEnd type="arrow"/>
          </a:ln>
        </p:spPr>
        <p:style>
          <a:lnRef idx="3">
            <a:schemeClr val="accent2"/>
          </a:lnRef>
          <a:fillRef idx="0">
            <a:schemeClr val="accent2"/>
          </a:fillRef>
          <a:effectRef idx="2">
            <a:schemeClr val="accent2"/>
          </a:effectRef>
          <a:fontRef idx="minor">
            <a:schemeClr val="tx1"/>
          </a:fontRef>
        </p:style>
      </p:cxnSp>
      <p:cxnSp>
        <p:nvCxnSpPr>
          <p:cNvPr id="41" name="直線矢印コネクタ 40"/>
          <p:cNvCxnSpPr/>
          <p:nvPr/>
        </p:nvCxnSpPr>
        <p:spPr>
          <a:xfrm>
            <a:off x="2144688" y="4869456"/>
            <a:ext cx="324000" cy="0"/>
          </a:xfrm>
          <a:prstGeom prst="straightConnector1">
            <a:avLst/>
          </a:prstGeom>
          <a:ln w="50800" cmpd="dbl">
            <a:solidFill>
              <a:srgbClr val="002060"/>
            </a:solidFill>
            <a:tailEnd type="arrow"/>
          </a:ln>
        </p:spPr>
        <p:style>
          <a:lnRef idx="3">
            <a:schemeClr val="accent2"/>
          </a:lnRef>
          <a:fillRef idx="0">
            <a:schemeClr val="accent2"/>
          </a:fillRef>
          <a:effectRef idx="2">
            <a:schemeClr val="accent2"/>
          </a:effectRef>
          <a:fontRef idx="minor">
            <a:schemeClr val="tx1"/>
          </a:fontRef>
        </p:style>
      </p:cxnSp>
      <p:cxnSp>
        <p:nvCxnSpPr>
          <p:cNvPr id="42" name="直線矢印コネクタ 41"/>
          <p:cNvCxnSpPr/>
          <p:nvPr/>
        </p:nvCxnSpPr>
        <p:spPr>
          <a:xfrm>
            <a:off x="776536" y="5661544"/>
            <a:ext cx="324000" cy="0"/>
          </a:xfrm>
          <a:prstGeom prst="straightConnector1">
            <a:avLst/>
          </a:prstGeom>
          <a:ln w="50800" cmpd="dbl">
            <a:solidFill>
              <a:srgbClr val="002060"/>
            </a:solidFill>
            <a:tailEnd type="arrow"/>
          </a:ln>
        </p:spPr>
        <p:style>
          <a:lnRef idx="3">
            <a:schemeClr val="accent2"/>
          </a:lnRef>
          <a:fillRef idx="0">
            <a:schemeClr val="accent2"/>
          </a:fillRef>
          <a:effectRef idx="2">
            <a:schemeClr val="accent2"/>
          </a:effectRef>
          <a:fontRef idx="minor">
            <a:schemeClr val="tx1"/>
          </a:fontRef>
        </p:style>
      </p:cxnSp>
      <p:cxnSp>
        <p:nvCxnSpPr>
          <p:cNvPr id="43" name="直線矢印コネクタ 42"/>
          <p:cNvCxnSpPr/>
          <p:nvPr/>
        </p:nvCxnSpPr>
        <p:spPr>
          <a:xfrm>
            <a:off x="3008784" y="4653432"/>
            <a:ext cx="324000" cy="0"/>
          </a:xfrm>
          <a:prstGeom prst="straightConnector1">
            <a:avLst/>
          </a:prstGeom>
          <a:ln w="50800" cmpd="dbl">
            <a:solidFill>
              <a:srgbClr val="002060"/>
            </a:solidFill>
            <a:tailEnd type="arrow"/>
          </a:ln>
        </p:spPr>
        <p:style>
          <a:lnRef idx="3">
            <a:schemeClr val="accent2"/>
          </a:lnRef>
          <a:fillRef idx="0">
            <a:schemeClr val="accent2"/>
          </a:fillRef>
          <a:effectRef idx="2">
            <a:schemeClr val="accent2"/>
          </a:effectRef>
          <a:fontRef idx="minor">
            <a:schemeClr val="tx1"/>
          </a:fontRef>
        </p:style>
      </p:cxnSp>
      <p:cxnSp>
        <p:nvCxnSpPr>
          <p:cNvPr id="44" name="直線矢印コネクタ 43"/>
          <p:cNvCxnSpPr/>
          <p:nvPr/>
        </p:nvCxnSpPr>
        <p:spPr>
          <a:xfrm>
            <a:off x="3008784" y="5661544"/>
            <a:ext cx="324000" cy="0"/>
          </a:xfrm>
          <a:prstGeom prst="straightConnector1">
            <a:avLst/>
          </a:prstGeom>
          <a:ln w="50800" cmpd="dbl">
            <a:solidFill>
              <a:srgbClr val="002060"/>
            </a:solidFill>
            <a:tailEnd type="arrow"/>
          </a:ln>
        </p:spPr>
        <p:style>
          <a:lnRef idx="3">
            <a:schemeClr val="accent2"/>
          </a:lnRef>
          <a:fillRef idx="0">
            <a:schemeClr val="accent2"/>
          </a:fillRef>
          <a:effectRef idx="2">
            <a:schemeClr val="accent2"/>
          </a:effectRef>
          <a:fontRef idx="minor">
            <a:schemeClr val="tx1"/>
          </a:fontRef>
        </p:style>
      </p:cxnSp>
      <p:cxnSp>
        <p:nvCxnSpPr>
          <p:cNvPr id="45" name="直線矢印コネクタ 44"/>
          <p:cNvCxnSpPr/>
          <p:nvPr/>
        </p:nvCxnSpPr>
        <p:spPr>
          <a:xfrm>
            <a:off x="5493970" y="5013472"/>
            <a:ext cx="324000" cy="0"/>
          </a:xfrm>
          <a:prstGeom prst="straightConnector1">
            <a:avLst/>
          </a:prstGeom>
          <a:ln w="50800" cmpd="dbl">
            <a:solidFill>
              <a:srgbClr val="002060"/>
            </a:solidFill>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4847489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dirty="0">
                <a:latin typeface="ＭＳ ゴシック" panose="020B0609070205080204" pitchFamily="49" charset="-128"/>
                <a:ea typeface="ＭＳ ゴシック" panose="020B0609070205080204" pitchFamily="49" charset="-128"/>
              </a:rPr>
              <a:t>障害支援区分認定調査</a:t>
            </a:r>
            <a:endParaRPr kumimoji="1" lang="ja-JP" altLang="en-US" dirty="0"/>
          </a:p>
        </p:txBody>
      </p:sp>
      <p:sp>
        <p:nvSpPr>
          <p:cNvPr id="4" name="スライド番号プレースホルダー 3"/>
          <p:cNvSpPr>
            <a:spLocks noGrp="1"/>
          </p:cNvSpPr>
          <p:nvPr>
            <p:ph type="sldNum" sz="quarter" idx="12"/>
          </p:nvPr>
        </p:nvSpPr>
        <p:spPr/>
        <p:txBody>
          <a:bodyPr/>
          <a:lstStyle/>
          <a:p>
            <a:fld id="{040252E6-491F-4E7D-8E1E-2F1F88AFBB7C}" type="slidenum">
              <a:rPr kumimoji="1" lang="ja-JP" altLang="en-US" smtClean="0"/>
              <a:t>28</a:t>
            </a:fld>
            <a:endParaRPr kumimoji="1" lang="ja-JP" altLang="en-US"/>
          </a:p>
        </p:txBody>
      </p:sp>
      <p:grpSp>
        <p:nvGrpSpPr>
          <p:cNvPr id="5" name="グループ化 4"/>
          <p:cNvGrpSpPr/>
          <p:nvPr/>
        </p:nvGrpSpPr>
        <p:grpSpPr>
          <a:xfrm>
            <a:off x="84698" y="548680"/>
            <a:ext cx="9720000" cy="2232000"/>
            <a:chOff x="84698" y="548680"/>
            <a:chExt cx="9720000" cy="2232000"/>
          </a:xfrm>
        </p:grpSpPr>
        <p:sp>
          <p:nvSpPr>
            <p:cNvPr id="6" name="角丸四角形 5"/>
            <p:cNvSpPr/>
            <p:nvPr/>
          </p:nvSpPr>
          <p:spPr>
            <a:xfrm>
              <a:off x="84698" y="548680"/>
              <a:ext cx="9720000" cy="2232000"/>
            </a:xfrm>
            <a:prstGeom prst="roundRect">
              <a:avLst>
                <a:gd name="adj" fmla="val 6343"/>
              </a:avLst>
            </a:prstGeom>
            <a:solidFill>
              <a:srgbClr val="D9E6FF"/>
            </a:solidFill>
            <a:ln w="3175">
              <a:solidFill>
                <a:srgbClr val="D9E6FF"/>
              </a:solidFill>
            </a:ln>
          </p:spPr>
          <p:style>
            <a:lnRef idx="2">
              <a:schemeClr val="accent6"/>
            </a:lnRef>
            <a:fillRef idx="1">
              <a:schemeClr val="lt1"/>
            </a:fillRef>
            <a:effectRef idx="0">
              <a:schemeClr val="accent6"/>
            </a:effectRef>
            <a:fontRef idx="minor">
              <a:schemeClr val="dk1"/>
            </a:fontRef>
          </p:style>
          <p:txBody>
            <a:bodyPr rtlCol="0" anchor="ctr" anchorCtr="0"/>
            <a:lstStyle/>
            <a:p>
              <a:pPr>
                <a:lnSpc>
                  <a:spcPts val="1600"/>
                </a:lnSpc>
              </a:pPr>
              <a:endParaRPr kumimoji="1" lang="ja-JP" altLang="en-US" sz="1200" dirty="0">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7" name="正方形/長方形 6"/>
            <p:cNvSpPr/>
            <p:nvPr/>
          </p:nvSpPr>
          <p:spPr>
            <a:xfrm>
              <a:off x="5812275" y="620440"/>
              <a:ext cx="2124000" cy="396000"/>
            </a:xfrm>
            <a:prstGeom prst="rect">
              <a:avLst/>
            </a:prstGeom>
            <a:solidFill>
              <a:srgbClr val="FFFF99"/>
            </a:solidFill>
            <a:ln>
              <a:noFill/>
            </a:ln>
          </p:spPr>
          <p:style>
            <a:lnRef idx="2">
              <a:schemeClr val="accent1"/>
            </a:lnRef>
            <a:fillRef idx="1">
              <a:schemeClr val="lt1"/>
            </a:fillRef>
            <a:effectRef idx="0">
              <a:schemeClr val="accent1"/>
            </a:effectRef>
            <a:fontRef idx="minor">
              <a:schemeClr val="dk1"/>
            </a:fontRef>
          </p:style>
          <p:txBody>
            <a:bodyPr vert="horz" rtlCol="0" anchor="ctr"/>
            <a:lstStyle/>
            <a:p>
              <a:pPr algn="ctr"/>
              <a:r>
                <a:rPr lang="ja-JP" altLang="en-US" sz="1400" b="1" dirty="0">
                  <a:solidFill>
                    <a:schemeClr val="tx1"/>
                  </a:solidFill>
                  <a:latin typeface="ＭＳ ゴシック" panose="020B0609070205080204" pitchFamily="49" charset="-128"/>
                  <a:ea typeface="ＭＳ ゴシック" panose="020B0609070205080204" pitchFamily="49" charset="-128"/>
                  <a:cs typeface="メイリオ" pitchFamily="50" charset="-128"/>
                </a:rPr>
                <a:t>市町村審査会</a:t>
              </a:r>
              <a:endParaRPr lang="en-US" altLang="ja-JP" sz="1400" b="1" dirty="0">
                <a:solidFill>
                  <a:schemeClr val="tx1"/>
                </a:solidFill>
                <a:latin typeface="ＭＳ ゴシック" panose="020B0609070205080204" pitchFamily="49" charset="-128"/>
                <a:ea typeface="ＭＳ ゴシック" panose="020B0609070205080204" pitchFamily="49" charset="-128"/>
                <a:cs typeface="メイリオ" pitchFamily="50" charset="-128"/>
              </a:endParaRPr>
            </a:p>
            <a:p>
              <a:pPr algn="ctr"/>
              <a:r>
                <a:rPr lang="ja-JP" altLang="en-US" sz="1200" dirty="0">
                  <a:solidFill>
                    <a:schemeClr val="tx1"/>
                  </a:solidFill>
                  <a:latin typeface="ＭＳ ゴシック" panose="020B0609070205080204" pitchFamily="49" charset="-128"/>
                  <a:ea typeface="ＭＳ ゴシック" panose="020B0609070205080204" pitchFamily="49" charset="-128"/>
                  <a:cs typeface="メイリオ" pitchFamily="50" charset="-128"/>
                </a:rPr>
                <a:t>（二次判定）</a:t>
              </a:r>
              <a:endParaRPr lang="en-US" altLang="ja-JP" sz="1200" dirty="0">
                <a:solidFill>
                  <a:schemeClr val="tx1"/>
                </a:solidFill>
                <a:latin typeface="ＭＳ ゴシック" panose="020B0609070205080204" pitchFamily="49" charset="-128"/>
                <a:ea typeface="ＭＳ ゴシック" panose="020B0609070205080204" pitchFamily="49" charset="-128"/>
                <a:cs typeface="メイリオ" pitchFamily="50" charset="-128"/>
              </a:endParaRPr>
            </a:p>
          </p:txBody>
        </p:sp>
        <p:sp>
          <p:nvSpPr>
            <p:cNvPr id="8" name="正方形/長方形 7"/>
            <p:cNvSpPr/>
            <p:nvPr/>
          </p:nvSpPr>
          <p:spPr>
            <a:xfrm>
              <a:off x="3364003" y="692736"/>
              <a:ext cx="2124000" cy="612000"/>
            </a:xfrm>
            <a:prstGeom prst="rect">
              <a:avLst/>
            </a:prstGeom>
            <a:solidFill>
              <a:srgbClr val="FFFF99"/>
            </a:solidFill>
            <a:ln>
              <a:noFill/>
            </a:ln>
          </p:spPr>
          <p:style>
            <a:lnRef idx="2">
              <a:schemeClr val="accent1"/>
            </a:lnRef>
            <a:fillRef idx="1">
              <a:schemeClr val="lt1"/>
            </a:fillRef>
            <a:effectRef idx="0">
              <a:schemeClr val="accent1"/>
            </a:effectRef>
            <a:fontRef idx="minor">
              <a:schemeClr val="dk1"/>
            </a:fontRef>
          </p:style>
          <p:txBody>
            <a:bodyPr vert="horz" rtlCol="0" anchor="ctr"/>
            <a:lstStyle/>
            <a:p>
              <a:pPr algn="ctr"/>
              <a:r>
                <a:rPr lang="ja-JP" altLang="en-US" sz="1400" b="1" dirty="0">
                  <a:solidFill>
                    <a:schemeClr val="tx1"/>
                  </a:solidFill>
                  <a:latin typeface="ＭＳ ゴシック" panose="020B0609070205080204" pitchFamily="49" charset="-128"/>
                  <a:ea typeface="ＭＳ ゴシック" panose="020B0609070205080204" pitchFamily="49" charset="-128"/>
                  <a:cs typeface="メイリオ" pitchFamily="50" charset="-128"/>
                </a:rPr>
                <a:t>市町村による</a:t>
              </a:r>
              <a:endParaRPr lang="en-US" altLang="ja-JP" sz="1400" b="1" dirty="0">
                <a:solidFill>
                  <a:schemeClr val="tx1"/>
                </a:solidFill>
                <a:latin typeface="ＭＳ ゴシック" panose="020B0609070205080204" pitchFamily="49" charset="-128"/>
                <a:ea typeface="ＭＳ ゴシック" panose="020B0609070205080204" pitchFamily="49" charset="-128"/>
                <a:cs typeface="メイリオ" pitchFamily="50" charset="-128"/>
              </a:endParaRPr>
            </a:p>
            <a:p>
              <a:pPr algn="ctr"/>
              <a:r>
                <a:rPr lang="ja-JP" altLang="en-US" sz="1400" b="1" dirty="0">
                  <a:solidFill>
                    <a:schemeClr val="tx1"/>
                  </a:solidFill>
                  <a:latin typeface="ＭＳ ゴシック" panose="020B0609070205080204" pitchFamily="49" charset="-128"/>
                  <a:ea typeface="ＭＳ ゴシック" panose="020B0609070205080204" pitchFamily="49" charset="-128"/>
                  <a:cs typeface="メイリオ" pitchFamily="50" charset="-128"/>
                </a:rPr>
                <a:t>認定原案の作成</a:t>
              </a:r>
              <a:endParaRPr lang="en-US" altLang="ja-JP" sz="1400" b="1" dirty="0">
                <a:solidFill>
                  <a:schemeClr val="tx1"/>
                </a:solidFill>
                <a:latin typeface="ＭＳ ゴシック" panose="020B0609070205080204" pitchFamily="49" charset="-128"/>
                <a:ea typeface="ＭＳ ゴシック" panose="020B0609070205080204" pitchFamily="49" charset="-128"/>
                <a:cs typeface="メイリオ" pitchFamily="50" charset="-128"/>
              </a:endParaRPr>
            </a:p>
            <a:p>
              <a:pPr algn="ctr"/>
              <a:r>
                <a:rPr lang="ja-JP" altLang="en-US" sz="1200" dirty="0">
                  <a:solidFill>
                    <a:schemeClr val="tx1"/>
                  </a:solidFill>
                  <a:latin typeface="ＭＳ ゴシック" panose="020B0609070205080204" pitchFamily="49" charset="-128"/>
                  <a:ea typeface="ＭＳ ゴシック" panose="020B0609070205080204" pitchFamily="49" charset="-128"/>
                  <a:cs typeface="メイリオ" pitchFamily="50" charset="-128"/>
                </a:rPr>
                <a:t>（一次判定）</a:t>
              </a:r>
              <a:endParaRPr lang="en-US" altLang="ja-JP" sz="1200" dirty="0">
                <a:solidFill>
                  <a:schemeClr val="tx1"/>
                </a:solidFill>
                <a:latin typeface="ＭＳ ゴシック" panose="020B0609070205080204" pitchFamily="49" charset="-128"/>
                <a:ea typeface="ＭＳ ゴシック" panose="020B0609070205080204" pitchFamily="49" charset="-128"/>
                <a:cs typeface="メイリオ" pitchFamily="50" charset="-128"/>
              </a:endParaRPr>
            </a:p>
          </p:txBody>
        </p:sp>
        <p:sp>
          <p:nvSpPr>
            <p:cNvPr id="9" name="正方形/長方形 8"/>
            <p:cNvSpPr/>
            <p:nvPr/>
          </p:nvSpPr>
          <p:spPr>
            <a:xfrm>
              <a:off x="3364219" y="1304847"/>
              <a:ext cx="2124000" cy="1368000"/>
            </a:xfrm>
            <a:prstGeom prst="rect">
              <a:avLst/>
            </a:prstGeom>
            <a:solidFill>
              <a:schemeClr val="bg1"/>
            </a:solidFill>
            <a:ln>
              <a:solidFill>
                <a:srgbClr val="B3CCFF"/>
              </a:solidFill>
            </a:ln>
          </p:spPr>
          <p:style>
            <a:lnRef idx="1">
              <a:schemeClr val="accent2"/>
            </a:lnRef>
            <a:fillRef idx="3">
              <a:schemeClr val="accent2"/>
            </a:fillRef>
            <a:effectRef idx="2">
              <a:schemeClr val="accent2"/>
            </a:effectRef>
            <a:fontRef idx="minor">
              <a:schemeClr val="lt1"/>
            </a:fontRef>
          </p:style>
          <p:txBody>
            <a:bodyPr rtlCol="0" anchor="ctr"/>
            <a:lstStyle/>
            <a:p>
              <a:pPr marL="139700" indent="-139700"/>
              <a:r>
                <a:rPr lang="ja-JP" altLang="en-US"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①認定調査の選択状況</a:t>
              </a:r>
              <a:endPar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marL="139700" indent="-139700"/>
              <a:r>
                <a:rPr lang="ja-JP" altLang="en-US"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②医師意見書の一部項目を用いて基準省令別表第</a:t>
              </a:r>
              <a:r>
                <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2</a:t>
              </a:r>
              <a:r>
                <a:rPr lang="ja-JP" altLang="en-US"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の各条件式のいずれに該当するかを判定</a:t>
              </a:r>
              <a:endPar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marL="139700" indent="-139700"/>
              <a:r>
                <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判定ソフトにより自動で判定</a:t>
              </a:r>
              <a:endPar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10" name="正方形/長方形 9"/>
            <p:cNvSpPr/>
            <p:nvPr/>
          </p:nvSpPr>
          <p:spPr>
            <a:xfrm>
              <a:off x="5812274" y="1016664"/>
              <a:ext cx="2124000" cy="1692000"/>
            </a:xfrm>
            <a:prstGeom prst="rect">
              <a:avLst/>
            </a:prstGeom>
            <a:solidFill>
              <a:schemeClr val="bg1"/>
            </a:solidFill>
            <a:ln>
              <a:solidFill>
                <a:srgbClr val="B3CCFF"/>
              </a:solidFill>
            </a:ln>
          </p:spPr>
          <p:style>
            <a:lnRef idx="1">
              <a:schemeClr val="accent2"/>
            </a:lnRef>
            <a:fillRef idx="3">
              <a:schemeClr val="accent2"/>
            </a:fillRef>
            <a:effectRef idx="2">
              <a:schemeClr val="accent2"/>
            </a:effectRef>
            <a:fontRef idx="minor">
              <a:schemeClr val="lt1"/>
            </a:fontRef>
          </p:style>
          <p:txBody>
            <a:bodyPr rtlCol="0" anchor="ctr"/>
            <a:lstStyle/>
            <a:p>
              <a:endPar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r>
                <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&lt;STEP1&gt;</a:t>
              </a:r>
            </a:p>
            <a:p>
              <a:r>
                <a:rPr lang="ja-JP" altLang="en-US"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一次判定の精査・確定</a:t>
              </a:r>
              <a:endPar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r>
                <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&lt;STEP2&gt;</a:t>
              </a:r>
            </a:p>
            <a:p>
              <a:pPr marL="139700" indent="-139700"/>
              <a:r>
                <a:rPr lang="ja-JP" altLang="en-US"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①認定調査の特記事項</a:t>
              </a:r>
              <a:endPar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marL="139700" indent="-139700"/>
              <a:r>
                <a:rPr lang="ja-JP" altLang="en-US"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②医師意見書のうち判定式で使用されない項目</a:t>
              </a:r>
              <a:endPar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marL="139700" indent="-139700"/>
              <a:r>
                <a:rPr lang="ja-JP" altLang="en-US"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③医師意見書の特記事項を総合的に勘案し、該当する区分を決定</a:t>
              </a:r>
              <a:endPar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endPar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11" name="正方形/長方形 10"/>
            <p:cNvSpPr/>
            <p:nvPr/>
          </p:nvSpPr>
          <p:spPr>
            <a:xfrm>
              <a:off x="8251447" y="692984"/>
              <a:ext cx="540000" cy="1943968"/>
            </a:xfrm>
            <a:prstGeom prst="rect">
              <a:avLst/>
            </a:prstGeom>
            <a:solidFill>
              <a:schemeClr val="bg1"/>
            </a:solidFill>
            <a:ln>
              <a:solidFill>
                <a:srgbClr val="B3CCFF"/>
              </a:solidFill>
            </a:ln>
          </p:spPr>
          <p:style>
            <a:lnRef idx="1">
              <a:schemeClr val="accent2"/>
            </a:lnRef>
            <a:fillRef idx="3">
              <a:schemeClr val="accent2"/>
            </a:fillRef>
            <a:effectRef idx="2">
              <a:schemeClr val="accent2"/>
            </a:effectRef>
            <a:fontRef idx="minor">
              <a:schemeClr val="lt1"/>
            </a:fontRef>
          </p:style>
          <p:txBody>
            <a:bodyPr vert="eaVert" rtlCol="0" anchor="ctr"/>
            <a:lstStyle/>
            <a:p>
              <a:pPr algn="ctr"/>
              <a:r>
                <a:rPr lang="ja-JP" altLang="en-US" sz="1400" b="1" dirty="0">
                  <a:solidFill>
                    <a:sysClr val="windowText" lastClr="000000"/>
                  </a:solidFill>
                  <a:latin typeface="ＭＳ ゴシック" panose="020B0609070205080204" pitchFamily="49" charset="-128"/>
                  <a:ea typeface="ＭＳ ゴシック" panose="020B0609070205080204" pitchFamily="49" charset="-128"/>
                  <a:cs typeface="メイリオ" panose="020B0604030504040204" pitchFamily="50" charset="-128"/>
                </a:rPr>
                <a:t>市町村による認定</a:t>
              </a:r>
              <a:endParaRPr lang="en-US" altLang="ja-JP" sz="1400" b="1" dirty="0">
                <a:solidFill>
                  <a:sysClr val="windowText" lastClr="000000"/>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cxnSp>
          <p:nvCxnSpPr>
            <p:cNvPr id="12" name="直線矢印コネクタ 11"/>
            <p:cNvCxnSpPr/>
            <p:nvPr/>
          </p:nvCxnSpPr>
          <p:spPr>
            <a:xfrm>
              <a:off x="7927447" y="1700848"/>
              <a:ext cx="324000" cy="0"/>
            </a:xfrm>
            <a:prstGeom prst="straightConnector1">
              <a:avLst/>
            </a:prstGeom>
            <a:ln w="50800" cmpd="dbl">
              <a:solidFill>
                <a:srgbClr val="002060"/>
              </a:solidFill>
              <a:tailEnd type="arrow"/>
            </a:ln>
          </p:spPr>
          <p:style>
            <a:lnRef idx="3">
              <a:schemeClr val="accent2"/>
            </a:lnRef>
            <a:fillRef idx="0">
              <a:schemeClr val="accent2"/>
            </a:fillRef>
            <a:effectRef idx="2">
              <a:schemeClr val="accent2"/>
            </a:effectRef>
            <a:fontRef idx="minor">
              <a:schemeClr val="tx1"/>
            </a:fontRef>
          </p:style>
        </p:cxnSp>
        <p:cxnSp>
          <p:nvCxnSpPr>
            <p:cNvPr id="13" name="直線矢印コネクタ 12"/>
            <p:cNvCxnSpPr/>
            <p:nvPr/>
          </p:nvCxnSpPr>
          <p:spPr>
            <a:xfrm>
              <a:off x="8800643" y="1700848"/>
              <a:ext cx="324000" cy="0"/>
            </a:xfrm>
            <a:prstGeom prst="straightConnector1">
              <a:avLst/>
            </a:prstGeom>
            <a:ln w="50800" cmpd="dbl">
              <a:solidFill>
                <a:srgbClr val="002060"/>
              </a:solidFill>
              <a:tailEnd type="arrow"/>
            </a:ln>
          </p:spPr>
          <p:style>
            <a:lnRef idx="3">
              <a:schemeClr val="accent2"/>
            </a:lnRef>
            <a:fillRef idx="0">
              <a:schemeClr val="accent2"/>
            </a:fillRef>
            <a:effectRef idx="2">
              <a:schemeClr val="accent2"/>
            </a:effectRef>
            <a:fontRef idx="minor">
              <a:schemeClr val="tx1"/>
            </a:fontRef>
          </p:style>
        </p:cxnSp>
        <p:sp>
          <p:nvSpPr>
            <p:cNvPr id="14" name="正方形/長方形 13"/>
            <p:cNvSpPr/>
            <p:nvPr/>
          </p:nvSpPr>
          <p:spPr>
            <a:xfrm>
              <a:off x="9160707" y="692984"/>
              <a:ext cx="540000" cy="1943968"/>
            </a:xfrm>
            <a:prstGeom prst="rect">
              <a:avLst/>
            </a:prstGeom>
            <a:solidFill>
              <a:schemeClr val="bg1"/>
            </a:solidFill>
            <a:ln>
              <a:solidFill>
                <a:srgbClr val="B3CCFF"/>
              </a:solidFill>
            </a:ln>
          </p:spPr>
          <p:style>
            <a:lnRef idx="1">
              <a:schemeClr val="accent2"/>
            </a:lnRef>
            <a:fillRef idx="3">
              <a:schemeClr val="accent2"/>
            </a:fillRef>
            <a:effectRef idx="2">
              <a:schemeClr val="accent2"/>
            </a:effectRef>
            <a:fontRef idx="minor">
              <a:schemeClr val="lt1"/>
            </a:fontRef>
          </p:style>
          <p:txBody>
            <a:bodyPr vert="eaVert" rtlCol="0" anchor="ctr"/>
            <a:lstStyle/>
            <a:p>
              <a:pPr algn="ctr"/>
              <a:r>
                <a:rPr lang="ja-JP" altLang="en-US" sz="1400" b="1" dirty="0">
                  <a:solidFill>
                    <a:sysClr val="windowText" lastClr="000000"/>
                  </a:solidFill>
                  <a:latin typeface="ＭＳ ゴシック" panose="020B0609070205080204" pitchFamily="49" charset="-128"/>
                  <a:ea typeface="ＭＳ ゴシック" panose="020B0609070205080204" pitchFamily="49" charset="-128"/>
                  <a:cs typeface="メイリオ" panose="020B0604030504040204" pitchFamily="50" charset="-128"/>
                </a:rPr>
                <a:t>申請者への通知</a:t>
              </a:r>
              <a:endParaRPr lang="en-US" altLang="ja-JP" sz="1400" b="1" dirty="0">
                <a:solidFill>
                  <a:sysClr val="windowText" lastClr="000000"/>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15" name="正方形/長方形 14"/>
            <p:cNvSpPr/>
            <p:nvPr/>
          </p:nvSpPr>
          <p:spPr>
            <a:xfrm>
              <a:off x="231715" y="692736"/>
              <a:ext cx="540000" cy="1944000"/>
            </a:xfrm>
            <a:prstGeom prst="rect">
              <a:avLst/>
            </a:prstGeom>
            <a:solidFill>
              <a:schemeClr val="bg1"/>
            </a:solidFill>
            <a:ln>
              <a:solidFill>
                <a:srgbClr val="B3CCFF"/>
              </a:solidFill>
            </a:ln>
          </p:spPr>
          <p:style>
            <a:lnRef idx="1">
              <a:schemeClr val="accent2"/>
            </a:lnRef>
            <a:fillRef idx="3">
              <a:schemeClr val="accent2"/>
            </a:fillRef>
            <a:effectRef idx="2">
              <a:schemeClr val="accent2"/>
            </a:effectRef>
            <a:fontRef idx="minor">
              <a:schemeClr val="lt1"/>
            </a:fontRef>
          </p:style>
          <p:txBody>
            <a:bodyPr vert="eaVert" rtlCol="0" anchor="ctr"/>
            <a:lstStyle/>
            <a:p>
              <a:pPr algn="ctr"/>
              <a:r>
                <a:rPr lang="ja-JP" altLang="en-US" sz="1400" b="1" dirty="0">
                  <a:solidFill>
                    <a:sysClr val="windowText" lastClr="000000"/>
                  </a:solidFill>
                  <a:latin typeface="ＭＳ ゴシック" panose="020B0609070205080204" pitchFamily="49" charset="-128"/>
                  <a:ea typeface="ＭＳ ゴシック" panose="020B0609070205080204" pitchFamily="49" charset="-128"/>
                  <a:cs typeface="メイリオ" panose="020B0604030504040204" pitchFamily="50" charset="-128"/>
                </a:rPr>
                <a:t>申請者からの</a:t>
              </a:r>
              <a:endParaRPr lang="en-US" altLang="ja-JP" sz="1400" b="1" dirty="0">
                <a:solidFill>
                  <a:sysClr val="windowText" lastClr="000000"/>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lgn="ctr"/>
              <a:r>
                <a:rPr lang="ja-JP" altLang="en-US" sz="1400" b="1" dirty="0">
                  <a:solidFill>
                    <a:sysClr val="windowText" lastClr="000000"/>
                  </a:solidFill>
                  <a:latin typeface="ＭＳ ゴシック" panose="020B0609070205080204" pitchFamily="49" charset="-128"/>
                  <a:ea typeface="ＭＳ ゴシック" panose="020B0609070205080204" pitchFamily="49" charset="-128"/>
                  <a:cs typeface="メイリオ" panose="020B0604030504040204" pitchFamily="50" charset="-128"/>
                </a:rPr>
                <a:t>市町村への支給申請</a:t>
              </a:r>
              <a:endParaRPr lang="en-US" altLang="ja-JP" sz="1400" b="1" dirty="0">
                <a:solidFill>
                  <a:sysClr val="windowText" lastClr="000000"/>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16" name="正方形/長方形 15"/>
            <p:cNvSpPr/>
            <p:nvPr/>
          </p:nvSpPr>
          <p:spPr>
            <a:xfrm>
              <a:off x="1095867" y="1233767"/>
              <a:ext cx="1044000" cy="648000"/>
            </a:xfrm>
            <a:prstGeom prst="rect">
              <a:avLst/>
            </a:prstGeom>
            <a:solidFill>
              <a:schemeClr val="bg1"/>
            </a:solidFill>
            <a:ln>
              <a:solidFill>
                <a:srgbClr val="B3CCFF"/>
              </a:solidFill>
            </a:ln>
          </p:spPr>
          <p:style>
            <a:lnRef idx="1">
              <a:schemeClr val="accent2"/>
            </a:lnRef>
            <a:fillRef idx="3">
              <a:schemeClr val="accent2"/>
            </a:fillRef>
            <a:effectRef idx="2">
              <a:schemeClr val="accent2"/>
            </a:effectRef>
            <a:fontRef idx="minor">
              <a:schemeClr val="lt1"/>
            </a:fontRef>
          </p:style>
          <p:txBody>
            <a:bodyPr lIns="72000" tIns="72000" rIns="72000" bIns="72000" rtlCol="0" anchor="ctr"/>
            <a:lstStyle/>
            <a:p>
              <a:pPr algn="ctr"/>
              <a:r>
                <a:rPr lang="ja-JP" altLang="en-US"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認定調査</a:t>
              </a:r>
              <a:endPar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lgn="ctr"/>
              <a:r>
                <a:rPr lang="ja-JP" altLang="en-US"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の委託</a:t>
              </a:r>
              <a:endPar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cxnSp>
          <p:nvCxnSpPr>
            <p:cNvPr id="17" name="直線矢印コネクタ 16"/>
            <p:cNvCxnSpPr/>
            <p:nvPr/>
          </p:nvCxnSpPr>
          <p:spPr>
            <a:xfrm>
              <a:off x="771715" y="980768"/>
              <a:ext cx="1584000" cy="0"/>
            </a:xfrm>
            <a:prstGeom prst="straightConnector1">
              <a:avLst/>
            </a:prstGeom>
            <a:ln w="50800" cmpd="dbl">
              <a:solidFill>
                <a:srgbClr val="002060"/>
              </a:solidFill>
              <a:tailEnd type="arrow"/>
            </a:ln>
          </p:spPr>
          <p:style>
            <a:lnRef idx="3">
              <a:schemeClr val="accent2"/>
            </a:lnRef>
            <a:fillRef idx="0">
              <a:schemeClr val="accent2"/>
            </a:fillRef>
            <a:effectRef idx="2">
              <a:schemeClr val="accent2"/>
            </a:effectRef>
            <a:fontRef idx="minor">
              <a:schemeClr val="tx1"/>
            </a:fontRef>
          </p:style>
        </p:cxnSp>
        <p:sp>
          <p:nvSpPr>
            <p:cNvPr id="18" name="正方形/長方形 17"/>
            <p:cNvSpPr/>
            <p:nvPr/>
          </p:nvSpPr>
          <p:spPr>
            <a:xfrm>
              <a:off x="2463963" y="728847"/>
              <a:ext cx="540000" cy="1152000"/>
            </a:xfrm>
            <a:prstGeom prst="rect">
              <a:avLst/>
            </a:prstGeom>
            <a:solidFill>
              <a:srgbClr val="FFFF99"/>
            </a:solidFill>
            <a:ln w="57150">
              <a:solidFill>
                <a:srgbClr val="FF0000"/>
              </a:solidFill>
            </a:ln>
          </p:spPr>
          <p:style>
            <a:lnRef idx="1">
              <a:schemeClr val="accent2"/>
            </a:lnRef>
            <a:fillRef idx="3">
              <a:schemeClr val="accent2"/>
            </a:fillRef>
            <a:effectRef idx="2">
              <a:schemeClr val="accent2"/>
            </a:effectRef>
            <a:fontRef idx="minor">
              <a:schemeClr val="lt1"/>
            </a:fontRef>
          </p:style>
          <p:txBody>
            <a:bodyPr vert="eaVert" lIns="0" tIns="0" rIns="0" bIns="0" rtlCol="0" anchor="ctr"/>
            <a:lstStyle/>
            <a:p>
              <a:pPr algn="ctr"/>
              <a:r>
                <a:rPr lang="ja-JP" altLang="en-US" sz="1400" b="1"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rPr>
                <a:t>認定調査</a:t>
              </a:r>
              <a:endParaRPr lang="en-US" altLang="ja-JP" sz="1400" b="1"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19" name="正方形/長方形 18"/>
            <p:cNvSpPr/>
            <p:nvPr/>
          </p:nvSpPr>
          <p:spPr>
            <a:xfrm>
              <a:off x="1095963" y="2096736"/>
              <a:ext cx="1908000" cy="540000"/>
            </a:xfrm>
            <a:prstGeom prst="rect">
              <a:avLst/>
            </a:prstGeom>
            <a:solidFill>
              <a:srgbClr val="FFFF99"/>
            </a:solidFill>
            <a:ln>
              <a:solidFill>
                <a:srgbClr val="B3CCFF"/>
              </a:solidFill>
            </a:ln>
          </p:spPr>
          <p:style>
            <a:lnRef idx="1">
              <a:schemeClr val="accent2"/>
            </a:lnRef>
            <a:fillRef idx="3">
              <a:schemeClr val="accent2"/>
            </a:fillRef>
            <a:effectRef idx="2">
              <a:schemeClr val="accent2"/>
            </a:effectRef>
            <a:fontRef idx="minor">
              <a:schemeClr val="lt1"/>
            </a:fontRef>
          </p:style>
          <p:txBody>
            <a:bodyPr lIns="72000" tIns="72000" rIns="72000" bIns="72000" rtlCol="0" anchor="ctr"/>
            <a:lstStyle/>
            <a:p>
              <a:pPr algn="ctr"/>
              <a:r>
                <a:rPr lang="ja-JP" altLang="en-US" sz="14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医師意見書の取得</a:t>
              </a:r>
              <a:endParaRPr lang="en-US" altLang="ja-JP" sz="14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lgn="ctr"/>
              <a:r>
                <a:rPr lang="ja-JP" altLang="en-US"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（主治医等へ依頼）</a:t>
              </a:r>
              <a:endPar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cxnSp>
          <p:nvCxnSpPr>
            <p:cNvPr id="20" name="直線矢印コネクタ 19"/>
            <p:cNvCxnSpPr/>
            <p:nvPr/>
          </p:nvCxnSpPr>
          <p:spPr>
            <a:xfrm>
              <a:off x="771715" y="1556832"/>
              <a:ext cx="324000" cy="0"/>
            </a:xfrm>
            <a:prstGeom prst="straightConnector1">
              <a:avLst/>
            </a:prstGeom>
            <a:ln w="50800" cmpd="dbl">
              <a:solidFill>
                <a:srgbClr val="002060"/>
              </a:solidFill>
              <a:tailEnd type="arrow"/>
            </a:ln>
          </p:spPr>
          <p:style>
            <a:lnRef idx="3">
              <a:schemeClr val="accent2"/>
            </a:lnRef>
            <a:fillRef idx="0">
              <a:schemeClr val="accent2"/>
            </a:fillRef>
            <a:effectRef idx="2">
              <a:schemeClr val="accent2"/>
            </a:effectRef>
            <a:fontRef idx="minor">
              <a:schemeClr val="tx1"/>
            </a:fontRef>
          </p:style>
        </p:cxnSp>
        <p:cxnSp>
          <p:nvCxnSpPr>
            <p:cNvPr id="21" name="直線矢印コネクタ 20"/>
            <p:cNvCxnSpPr/>
            <p:nvPr/>
          </p:nvCxnSpPr>
          <p:spPr>
            <a:xfrm>
              <a:off x="2139867" y="1556832"/>
              <a:ext cx="324000" cy="0"/>
            </a:xfrm>
            <a:prstGeom prst="straightConnector1">
              <a:avLst/>
            </a:prstGeom>
            <a:ln w="50800" cmpd="dbl">
              <a:solidFill>
                <a:srgbClr val="002060"/>
              </a:solidFill>
              <a:tailEnd type="arrow"/>
            </a:ln>
          </p:spPr>
          <p:style>
            <a:lnRef idx="3">
              <a:schemeClr val="accent2"/>
            </a:lnRef>
            <a:fillRef idx="0">
              <a:schemeClr val="accent2"/>
            </a:fillRef>
            <a:effectRef idx="2">
              <a:schemeClr val="accent2"/>
            </a:effectRef>
            <a:fontRef idx="minor">
              <a:schemeClr val="tx1"/>
            </a:fontRef>
          </p:style>
        </p:cxnSp>
        <p:cxnSp>
          <p:nvCxnSpPr>
            <p:cNvPr id="22" name="直線矢印コネクタ 21"/>
            <p:cNvCxnSpPr/>
            <p:nvPr/>
          </p:nvCxnSpPr>
          <p:spPr>
            <a:xfrm>
              <a:off x="771715" y="2348920"/>
              <a:ext cx="324000" cy="0"/>
            </a:xfrm>
            <a:prstGeom prst="straightConnector1">
              <a:avLst/>
            </a:prstGeom>
            <a:ln w="50800" cmpd="dbl">
              <a:solidFill>
                <a:srgbClr val="002060"/>
              </a:solidFill>
              <a:tailEnd type="arrow"/>
            </a:ln>
          </p:spPr>
          <p:style>
            <a:lnRef idx="3">
              <a:schemeClr val="accent2"/>
            </a:lnRef>
            <a:fillRef idx="0">
              <a:schemeClr val="accent2"/>
            </a:fillRef>
            <a:effectRef idx="2">
              <a:schemeClr val="accent2"/>
            </a:effectRef>
            <a:fontRef idx="minor">
              <a:schemeClr val="tx1"/>
            </a:fontRef>
          </p:style>
        </p:cxnSp>
        <p:cxnSp>
          <p:nvCxnSpPr>
            <p:cNvPr id="23" name="直線矢印コネクタ 22"/>
            <p:cNvCxnSpPr/>
            <p:nvPr/>
          </p:nvCxnSpPr>
          <p:spPr>
            <a:xfrm>
              <a:off x="3003963" y="1340808"/>
              <a:ext cx="324000" cy="0"/>
            </a:xfrm>
            <a:prstGeom prst="straightConnector1">
              <a:avLst/>
            </a:prstGeom>
            <a:ln w="50800" cmpd="dbl">
              <a:solidFill>
                <a:srgbClr val="002060"/>
              </a:solidFill>
              <a:tailEnd type="arrow"/>
            </a:ln>
          </p:spPr>
          <p:style>
            <a:lnRef idx="3">
              <a:schemeClr val="accent2"/>
            </a:lnRef>
            <a:fillRef idx="0">
              <a:schemeClr val="accent2"/>
            </a:fillRef>
            <a:effectRef idx="2">
              <a:schemeClr val="accent2"/>
            </a:effectRef>
            <a:fontRef idx="minor">
              <a:schemeClr val="tx1"/>
            </a:fontRef>
          </p:style>
        </p:cxnSp>
        <p:cxnSp>
          <p:nvCxnSpPr>
            <p:cNvPr id="24" name="直線矢印コネクタ 23"/>
            <p:cNvCxnSpPr/>
            <p:nvPr/>
          </p:nvCxnSpPr>
          <p:spPr>
            <a:xfrm>
              <a:off x="3003963" y="2348920"/>
              <a:ext cx="324000" cy="0"/>
            </a:xfrm>
            <a:prstGeom prst="straightConnector1">
              <a:avLst/>
            </a:prstGeom>
            <a:ln w="50800" cmpd="dbl">
              <a:solidFill>
                <a:srgbClr val="002060"/>
              </a:solidFill>
              <a:tailEnd type="arrow"/>
            </a:ln>
          </p:spPr>
          <p:style>
            <a:lnRef idx="3">
              <a:schemeClr val="accent2"/>
            </a:lnRef>
            <a:fillRef idx="0">
              <a:schemeClr val="accent2"/>
            </a:fillRef>
            <a:effectRef idx="2">
              <a:schemeClr val="accent2"/>
            </a:effectRef>
            <a:fontRef idx="minor">
              <a:schemeClr val="tx1"/>
            </a:fontRef>
          </p:style>
        </p:cxnSp>
        <p:cxnSp>
          <p:nvCxnSpPr>
            <p:cNvPr id="25" name="直線矢印コネクタ 24"/>
            <p:cNvCxnSpPr/>
            <p:nvPr/>
          </p:nvCxnSpPr>
          <p:spPr>
            <a:xfrm>
              <a:off x="5489149" y="1700848"/>
              <a:ext cx="324000" cy="0"/>
            </a:xfrm>
            <a:prstGeom prst="straightConnector1">
              <a:avLst/>
            </a:prstGeom>
            <a:ln w="50800" cmpd="dbl">
              <a:solidFill>
                <a:srgbClr val="002060"/>
              </a:solidFill>
              <a:tailEnd type="arrow"/>
            </a:ln>
          </p:spPr>
          <p:style>
            <a:lnRef idx="3">
              <a:schemeClr val="accent2"/>
            </a:lnRef>
            <a:fillRef idx="0">
              <a:schemeClr val="accent2"/>
            </a:fillRef>
            <a:effectRef idx="2">
              <a:schemeClr val="accent2"/>
            </a:effectRef>
            <a:fontRef idx="minor">
              <a:schemeClr val="tx1"/>
            </a:fontRef>
          </p:style>
        </p:cxnSp>
      </p:grpSp>
      <p:sp>
        <p:nvSpPr>
          <p:cNvPr id="26" name="テキスト ボックス 25"/>
          <p:cNvSpPr txBox="1"/>
          <p:nvPr/>
        </p:nvSpPr>
        <p:spPr>
          <a:xfrm>
            <a:off x="166509" y="3068960"/>
            <a:ext cx="9572983" cy="2954655"/>
          </a:xfrm>
          <a:prstGeom prst="rect">
            <a:avLst/>
          </a:prstGeom>
          <a:noFill/>
        </p:spPr>
        <p:txBody>
          <a:bodyPr wrap="square" rtlCol="0">
            <a:spAutoFit/>
          </a:bodyPr>
          <a:lstStyle/>
          <a:p>
            <a:r>
              <a:rPr lang="ja-JP" altLang="en-US" sz="2400" dirty="0"/>
              <a:t>○ 障害支援区分認定調査</a:t>
            </a:r>
            <a:endParaRPr lang="en-US" altLang="ja-JP" sz="2400" dirty="0"/>
          </a:p>
          <a:p>
            <a:pPr marL="266700"/>
            <a:r>
              <a:rPr lang="ja-JP" altLang="en-US" sz="2000" dirty="0"/>
              <a:t>　障害支援区分の判定等のため、市町村の認定調査員が、申請のあった本人及び保護者等と面接をし、３障害（身体・知的・精神障害）及び難病等対象者共通の調査項目等について認定調査を行う。</a:t>
            </a:r>
            <a:endParaRPr lang="en-US" altLang="ja-JP" sz="2000" dirty="0"/>
          </a:p>
          <a:p>
            <a:pPr marL="266700"/>
            <a:r>
              <a:rPr kumimoji="1" lang="ja-JP" altLang="en-US" sz="2000" dirty="0"/>
              <a:t>　併せてサービスの利用意向聴取を行うことも可能。</a:t>
            </a:r>
            <a:endParaRPr kumimoji="1" lang="en-US" altLang="ja-JP" sz="2000" dirty="0"/>
          </a:p>
          <a:p>
            <a:pPr marL="266700"/>
            <a:endParaRPr lang="en-US" altLang="ja-JP" dirty="0"/>
          </a:p>
          <a:p>
            <a:r>
              <a:rPr kumimoji="1" lang="ja-JP" altLang="en-US" sz="2400" dirty="0"/>
              <a:t>○ 概況調査</a:t>
            </a:r>
            <a:endParaRPr kumimoji="1" lang="en-US" altLang="ja-JP" sz="2400" dirty="0"/>
          </a:p>
          <a:p>
            <a:pPr marL="266700"/>
            <a:r>
              <a:rPr lang="ja-JP" altLang="en-US" sz="2000" dirty="0"/>
              <a:t>　認定調査に併せて、本人及び家族等の状況や、現在のサービス内容や家族からの介護状況等を調査する。</a:t>
            </a:r>
            <a:endParaRPr kumimoji="1" lang="ja-JP" altLang="en-US" sz="2000" dirty="0"/>
          </a:p>
        </p:txBody>
      </p:sp>
    </p:spTree>
    <p:extLst>
      <p:ext uri="{BB962C8B-B14F-4D97-AF65-F5344CB8AC3E}">
        <p14:creationId xmlns:p14="http://schemas.microsoft.com/office/powerpoint/2010/main" val="38851820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障害支援区分の認定調査項目（</a:t>
            </a:r>
            <a:r>
              <a:rPr kumimoji="1" lang="en-US" altLang="ja-JP" dirty="0"/>
              <a:t>80</a:t>
            </a:r>
            <a:r>
              <a:rPr kumimoji="1" lang="ja-JP" altLang="en-US" dirty="0"/>
              <a:t>項目）</a:t>
            </a:r>
          </a:p>
        </p:txBody>
      </p:sp>
      <p:sp>
        <p:nvSpPr>
          <p:cNvPr id="4" name="スライド番号プレースホルダー 3"/>
          <p:cNvSpPr>
            <a:spLocks noGrp="1"/>
          </p:cNvSpPr>
          <p:nvPr>
            <p:ph type="sldNum" sz="quarter" idx="12"/>
          </p:nvPr>
        </p:nvSpPr>
        <p:spPr/>
        <p:txBody>
          <a:bodyPr/>
          <a:lstStyle/>
          <a:p>
            <a:fld id="{040252E6-491F-4E7D-8E1E-2F1F88AFBB7C}" type="slidenum">
              <a:rPr kumimoji="1" lang="ja-JP" altLang="en-US" smtClean="0"/>
              <a:t>29</a:t>
            </a:fld>
            <a:endParaRPr kumimoji="1" lang="ja-JP" altLang="en-US"/>
          </a:p>
        </p:txBody>
      </p:sp>
      <p:graphicFrame>
        <p:nvGraphicFramePr>
          <p:cNvPr id="6" name="表 5"/>
          <p:cNvGraphicFramePr>
            <a:graphicFrameLocks noGrp="1"/>
          </p:cNvGraphicFramePr>
          <p:nvPr>
            <p:extLst>
              <p:ext uri="{D42A27DB-BD31-4B8C-83A1-F6EECF244321}">
                <p14:modId xmlns:p14="http://schemas.microsoft.com/office/powerpoint/2010/main" val="2762089102"/>
              </p:ext>
            </p:extLst>
          </p:nvPr>
        </p:nvGraphicFramePr>
        <p:xfrm>
          <a:off x="488950" y="765429"/>
          <a:ext cx="8921752" cy="5643972"/>
        </p:xfrm>
        <a:graphic>
          <a:graphicData uri="http://schemas.openxmlformats.org/drawingml/2006/table">
            <a:tbl>
              <a:tblPr firstRow="1" bandRow="1">
                <a:tableStyleId>{5940675A-B579-460E-94D1-54222C63F5DA}</a:tableStyleId>
              </a:tblPr>
              <a:tblGrid>
                <a:gridCol w="1784350">
                  <a:extLst>
                    <a:ext uri="{9D8B030D-6E8A-4147-A177-3AD203B41FA5}">
                      <a16:colId xmlns:a16="http://schemas.microsoft.com/office/drawing/2014/main" val="20000"/>
                    </a:ext>
                  </a:extLst>
                </a:gridCol>
                <a:gridCol w="446088">
                  <a:extLst>
                    <a:ext uri="{9D8B030D-6E8A-4147-A177-3AD203B41FA5}">
                      <a16:colId xmlns:a16="http://schemas.microsoft.com/office/drawing/2014/main" val="20001"/>
                    </a:ext>
                  </a:extLst>
                </a:gridCol>
                <a:gridCol w="1338263">
                  <a:extLst>
                    <a:ext uri="{9D8B030D-6E8A-4147-A177-3AD203B41FA5}">
                      <a16:colId xmlns:a16="http://schemas.microsoft.com/office/drawing/2014/main" val="20002"/>
                    </a:ext>
                  </a:extLst>
                </a:gridCol>
                <a:gridCol w="892175">
                  <a:extLst>
                    <a:ext uri="{9D8B030D-6E8A-4147-A177-3AD203B41FA5}">
                      <a16:colId xmlns:a16="http://schemas.microsoft.com/office/drawing/2014/main" val="20003"/>
                    </a:ext>
                  </a:extLst>
                </a:gridCol>
                <a:gridCol w="892175">
                  <a:extLst>
                    <a:ext uri="{9D8B030D-6E8A-4147-A177-3AD203B41FA5}">
                      <a16:colId xmlns:a16="http://schemas.microsoft.com/office/drawing/2014/main" val="20004"/>
                    </a:ext>
                  </a:extLst>
                </a:gridCol>
                <a:gridCol w="1338263">
                  <a:extLst>
                    <a:ext uri="{9D8B030D-6E8A-4147-A177-3AD203B41FA5}">
                      <a16:colId xmlns:a16="http://schemas.microsoft.com/office/drawing/2014/main" val="20005"/>
                    </a:ext>
                  </a:extLst>
                </a:gridCol>
                <a:gridCol w="446088">
                  <a:extLst>
                    <a:ext uri="{9D8B030D-6E8A-4147-A177-3AD203B41FA5}">
                      <a16:colId xmlns:a16="http://schemas.microsoft.com/office/drawing/2014/main" val="20006"/>
                    </a:ext>
                  </a:extLst>
                </a:gridCol>
                <a:gridCol w="1784350">
                  <a:extLst>
                    <a:ext uri="{9D8B030D-6E8A-4147-A177-3AD203B41FA5}">
                      <a16:colId xmlns:a16="http://schemas.microsoft.com/office/drawing/2014/main" val="20007"/>
                    </a:ext>
                  </a:extLst>
                </a:gridCol>
              </a:tblGrid>
              <a:tr h="94545">
                <a:tc gridSpan="8">
                  <a:txBody>
                    <a:bodyPr/>
                    <a:lstStyle/>
                    <a:p>
                      <a:pPr>
                        <a:lnSpc>
                          <a:spcPct val="90000"/>
                        </a:lnSpc>
                      </a:pPr>
                      <a:r>
                        <a:rPr kumimoji="1" lang="ja-JP" altLang="en-US" sz="1400" b="1" dirty="0">
                          <a:solidFill>
                            <a:schemeClr val="bg1"/>
                          </a:solidFill>
                        </a:rPr>
                        <a:t>１．移動や動作等に関連する項目（</a:t>
                      </a:r>
                      <a:r>
                        <a:rPr kumimoji="1" lang="en-US" altLang="ja-JP" sz="1400" b="1" dirty="0">
                          <a:solidFill>
                            <a:schemeClr val="bg1"/>
                          </a:solidFill>
                        </a:rPr>
                        <a:t>12</a:t>
                      </a:r>
                      <a:r>
                        <a:rPr kumimoji="1" lang="ja-JP" altLang="en-US" sz="1400" b="1" dirty="0">
                          <a:solidFill>
                            <a:schemeClr val="bg1"/>
                          </a:solidFill>
                        </a:rPr>
                        <a:t>項目）</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solidFill>
                  </a:tcPr>
                </a:tc>
                <a:tc hMerge="1">
                  <a:txBody>
                    <a:bodyPr/>
                    <a:lstStyle/>
                    <a:p>
                      <a:endParaRPr kumimoji="1" lang="ja-JP" altLang="en-US"/>
                    </a:p>
                  </a:txBody>
                  <a:tcPr/>
                </a:tc>
                <a:tc hMerge="1">
                  <a:txBody>
                    <a:bodyPr/>
                    <a:lstStyle/>
                    <a:p>
                      <a:pPr>
                        <a:lnSpc>
                          <a:spcPct val="90000"/>
                        </a:lnSpc>
                      </a:pPr>
                      <a:endParaRPr kumimoji="1" lang="ja-JP" altLang="en-US" sz="1400" dirty="0"/>
                    </a:p>
                  </a:txBody>
                  <a:tcPr marL="18000" marR="18000" marT="18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pPr>
                        <a:lnSpc>
                          <a:spcPct val="90000"/>
                        </a:lnSpc>
                      </a:pPr>
                      <a:endParaRPr kumimoji="1" lang="ja-JP" altLang="en-US" sz="1400" dirty="0"/>
                    </a:p>
                  </a:txBody>
                  <a:tcPr marL="18000" marR="18000" marT="18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pPr>
                        <a:lnSpc>
                          <a:spcPct val="90000"/>
                        </a:lnSpc>
                      </a:pPr>
                      <a:endParaRPr kumimoji="1" lang="ja-JP" altLang="en-US" sz="1400" dirty="0"/>
                    </a:p>
                  </a:txBody>
                  <a:tcPr marL="18000" marR="18000" marT="18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0"/>
                  </a:ext>
                </a:extLst>
              </a:tr>
              <a:tr h="94545">
                <a:tc gridSpan="2">
                  <a:txBody>
                    <a:bodyPr/>
                    <a:lstStyle/>
                    <a:p>
                      <a:pPr>
                        <a:lnSpc>
                          <a:spcPct val="90000"/>
                        </a:lnSpc>
                      </a:pPr>
                      <a:r>
                        <a:rPr kumimoji="1" lang="ja-JP" altLang="en-US" sz="1300" dirty="0"/>
                        <a:t>１－１　寝返り</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a:p>
                  </a:txBody>
                  <a:tcPr/>
                </a:tc>
                <a:tc gridSpan="2">
                  <a:txBody>
                    <a:bodyPr/>
                    <a:lstStyle/>
                    <a:p>
                      <a:pPr>
                        <a:lnSpc>
                          <a:spcPct val="90000"/>
                        </a:lnSpc>
                      </a:pPr>
                      <a:r>
                        <a:rPr kumimoji="1" lang="ja-JP" altLang="en-US" sz="1300" dirty="0"/>
                        <a:t>１－２　起き上がり</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a:p>
                  </a:txBody>
                  <a:tcPr/>
                </a:tc>
                <a:tc gridSpan="2">
                  <a:txBody>
                    <a:bodyPr/>
                    <a:lstStyle/>
                    <a:p>
                      <a:pPr>
                        <a:lnSpc>
                          <a:spcPct val="90000"/>
                        </a:lnSpc>
                      </a:pPr>
                      <a:r>
                        <a:rPr kumimoji="1" lang="ja-JP" altLang="en-US" sz="1300" dirty="0"/>
                        <a:t>１－３　座位保持</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a:p>
                  </a:txBody>
                  <a:tcPr/>
                </a:tc>
                <a:tc gridSpan="2">
                  <a:txBody>
                    <a:bodyPr/>
                    <a:lstStyle/>
                    <a:p>
                      <a:pPr>
                        <a:lnSpc>
                          <a:spcPct val="90000"/>
                        </a:lnSpc>
                      </a:pPr>
                      <a:r>
                        <a:rPr kumimoji="1" lang="ja-JP" altLang="en-US" sz="1300" dirty="0"/>
                        <a:t>１－４　移乗</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1"/>
                  </a:ext>
                </a:extLst>
              </a:tr>
              <a:tr h="94545">
                <a:tc gridSpan="2">
                  <a:txBody>
                    <a:bodyPr/>
                    <a:lstStyle/>
                    <a:p>
                      <a:pPr>
                        <a:lnSpc>
                          <a:spcPct val="90000"/>
                        </a:lnSpc>
                      </a:pPr>
                      <a:r>
                        <a:rPr kumimoji="1" lang="ja-JP" altLang="en-US" sz="1300" dirty="0"/>
                        <a:t>１－５　立ち上がり</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a:p>
                  </a:txBody>
                  <a:tcPr/>
                </a:tc>
                <a:tc gridSpan="2">
                  <a:txBody>
                    <a:bodyPr/>
                    <a:lstStyle/>
                    <a:p>
                      <a:pPr>
                        <a:lnSpc>
                          <a:spcPct val="90000"/>
                        </a:lnSpc>
                      </a:pPr>
                      <a:r>
                        <a:rPr kumimoji="1" lang="ja-JP" altLang="en-US" sz="1300" dirty="0"/>
                        <a:t>１－６　両足での立位保持</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a:p>
                  </a:txBody>
                  <a:tcPr/>
                </a:tc>
                <a:tc gridSpan="2">
                  <a:txBody>
                    <a:bodyPr/>
                    <a:lstStyle/>
                    <a:p>
                      <a:pPr>
                        <a:lnSpc>
                          <a:spcPct val="90000"/>
                        </a:lnSpc>
                      </a:pPr>
                      <a:r>
                        <a:rPr kumimoji="1" lang="ja-JP" altLang="en-US" sz="1300" dirty="0"/>
                        <a:t>１－７　片足での立位保持</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a:p>
                  </a:txBody>
                  <a:tcPr/>
                </a:tc>
                <a:tc gridSpan="2">
                  <a:txBody>
                    <a:bodyPr/>
                    <a:lstStyle/>
                    <a:p>
                      <a:pPr>
                        <a:lnSpc>
                          <a:spcPct val="90000"/>
                        </a:lnSpc>
                      </a:pPr>
                      <a:r>
                        <a:rPr kumimoji="1" lang="ja-JP" altLang="en-US" sz="1300" dirty="0"/>
                        <a:t>１－８　歩行</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94545">
                <a:tc gridSpan="2">
                  <a:txBody>
                    <a:bodyPr/>
                    <a:lstStyle/>
                    <a:p>
                      <a:pPr>
                        <a:lnSpc>
                          <a:spcPct val="90000"/>
                        </a:lnSpc>
                      </a:pPr>
                      <a:r>
                        <a:rPr kumimoji="1" lang="ja-JP" altLang="en-US" sz="1300" dirty="0"/>
                        <a:t>１－９　移動</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a:p>
                  </a:txBody>
                  <a:tcPr/>
                </a:tc>
                <a:tc gridSpan="2">
                  <a:txBody>
                    <a:bodyPr/>
                    <a:lstStyle/>
                    <a:p>
                      <a:pPr>
                        <a:lnSpc>
                          <a:spcPct val="90000"/>
                        </a:lnSpc>
                      </a:pPr>
                      <a:r>
                        <a:rPr kumimoji="1" lang="ja-JP" altLang="en-US" sz="1300" dirty="0"/>
                        <a:t>１－１０　衣服の着脱</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a:p>
                  </a:txBody>
                  <a:tcPr/>
                </a:tc>
                <a:tc gridSpan="2">
                  <a:txBody>
                    <a:bodyPr/>
                    <a:lstStyle/>
                    <a:p>
                      <a:pPr>
                        <a:lnSpc>
                          <a:spcPct val="90000"/>
                        </a:lnSpc>
                      </a:pPr>
                      <a:r>
                        <a:rPr kumimoji="1" lang="ja-JP" altLang="en-US" sz="1300" dirty="0"/>
                        <a:t>１－１１　</a:t>
                      </a:r>
                      <a:r>
                        <a:rPr kumimoji="1" lang="ja-JP" altLang="en-US" sz="1300" dirty="0" err="1"/>
                        <a:t>じょく</a:t>
                      </a:r>
                      <a:r>
                        <a:rPr kumimoji="1" lang="ja-JP" altLang="en-US" sz="1300" dirty="0"/>
                        <a:t>そう</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a:p>
                  </a:txBody>
                  <a:tcPr/>
                </a:tc>
                <a:tc gridSpan="2">
                  <a:txBody>
                    <a:bodyPr/>
                    <a:lstStyle/>
                    <a:p>
                      <a:pPr>
                        <a:lnSpc>
                          <a:spcPct val="90000"/>
                        </a:lnSpc>
                      </a:pPr>
                      <a:r>
                        <a:rPr kumimoji="1" lang="ja-JP" altLang="en-US" sz="1300" dirty="0"/>
                        <a:t>１－１２　えん下</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94545">
                <a:tc gridSpan="8">
                  <a:txBody>
                    <a:bodyPr/>
                    <a:lstStyle/>
                    <a:p>
                      <a:pPr>
                        <a:lnSpc>
                          <a:spcPct val="90000"/>
                        </a:lnSpc>
                      </a:pPr>
                      <a:r>
                        <a:rPr kumimoji="1" lang="ja-JP" altLang="en-US" sz="1400" b="1" dirty="0">
                          <a:solidFill>
                            <a:schemeClr val="bg1"/>
                          </a:solidFill>
                        </a:rPr>
                        <a:t>２．身の回りの世話や日常生活等に関連する項目（</a:t>
                      </a:r>
                      <a:r>
                        <a:rPr kumimoji="1" lang="en-US" altLang="ja-JP" sz="1400" b="1" dirty="0">
                          <a:solidFill>
                            <a:schemeClr val="bg1"/>
                          </a:solidFill>
                        </a:rPr>
                        <a:t>16</a:t>
                      </a:r>
                      <a:r>
                        <a:rPr kumimoji="1" lang="ja-JP" altLang="en-US" sz="1400" b="1" dirty="0">
                          <a:solidFill>
                            <a:schemeClr val="bg1"/>
                          </a:solidFill>
                        </a:rPr>
                        <a:t>項目）</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solidFill>
                  </a:tcPr>
                </a:tc>
                <a:tc hMerge="1">
                  <a:txBody>
                    <a:bodyPr/>
                    <a:lstStyle/>
                    <a:p>
                      <a:endParaRPr kumimoji="1" lang="ja-JP" altLang="en-US"/>
                    </a:p>
                  </a:txBody>
                  <a:tcPr/>
                </a:tc>
                <a:tc hMerge="1">
                  <a:txBody>
                    <a:bodyPr/>
                    <a:lstStyle/>
                    <a:p>
                      <a:pPr>
                        <a:lnSpc>
                          <a:spcPct val="90000"/>
                        </a:lnSpc>
                      </a:pPr>
                      <a:endParaRPr kumimoji="1" lang="ja-JP" altLang="en-US" sz="1400" dirty="0"/>
                    </a:p>
                  </a:txBody>
                  <a:tcPr marL="36000" marR="36000" marT="18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pPr>
                        <a:lnSpc>
                          <a:spcPct val="90000"/>
                        </a:lnSpc>
                      </a:pPr>
                      <a:endParaRPr kumimoji="1" lang="ja-JP" altLang="en-US" sz="1400" dirty="0"/>
                    </a:p>
                  </a:txBody>
                  <a:tcPr marL="36000" marR="36000" marT="18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pPr>
                        <a:lnSpc>
                          <a:spcPct val="90000"/>
                        </a:lnSpc>
                      </a:pPr>
                      <a:endParaRPr kumimoji="1" lang="ja-JP" altLang="en-US" sz="1400" dirty="0"/>
                    </a:p>
                  </a:txBody>
                  <a:tcPr marL="36000" marR="36000" marT="18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4"/>
                  </a:ext>
                </a:extLst>
              </a:tr>
              <a:tr h="94545">
                <a:tc gridSpan="2">
                  <a:txBody>
                    <a:bodyPr/>
                    <a:lstStyle/>
                    <a:p>
                      <a:pPr>
                        <a:lnSpc>
                          <a:spcPct val="90000"/>
                        </a:lnSpc>
                      </a:pPr>
                      <a:r>
                        <a:rPr kumimoji="1" lang="ja-JP" altLang="en-US" sz="1300" dirty="0"/>
                        <a:t>２－１　食事</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a:p>
                  </a:txBody>
                  <a:tcPr/>
                </a:tc>
                <a:tc gridSpan="2">
                  <a:txBody>
                    <a:bodyPr/>
                    <a:lstStyle/>
                    <a:p>
                      <a:pPr>
                        <a:lnSpc>
                          <a:spcPct val="90000"/>
                        </a:lnSpc>
                      </a:pPr>
                      <a:r>
                        <a:rPr kumimoji="1" lang="ja-JP" altLang="en-US" sz="1300" dirty="0"/>
                        <a:t>２－２　口腔清潔</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a:p>
                  </a:txBody>
                  <a:tcPr/>
                </a:tc>
                <a:tc gridSpan="2">
                  <a:txBody>
                    <a:bodyPr/>
                    <a:lstStyle/>
                    <a:p>
                      <a:pPr>
                        <a:lnSpc>
                          <a:spcPct val="90000"/>
                        </a:lnSpc>
                      </a:pPr>
                      <a:r>
                        <a:rPr kumimoji="1" lang="ja-JP" altLang="en-US" sz="1300" dirty="0"/>
                        <a:t>２－３　入浴</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a:p>
                  </a:txBody>
                  <a:tcPr/>
                </a:tc>
                <a:tc gridSpan="2">
                  <a:txBody>
                    <a:bodyPr/>
                    <a:lstStyle/>
                    <a:p>
                      <a:pPr>
                        <a:lnSpc>
                          <a:spcPct val="90000"/>
                        </a:lnSpc>
                      </a:pPr>
                      <a:r>
                        <a:rPr kumimoji="1" lang="ja-JP" altLang="en-US" sz="1300" dirty="0"/>
                        <a:t>２－４　排尿</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5"/>
                  </a:ext>
                </a:extLst>
              </a:tr>
              <a:tr h="94545">
                <a:tc gridSpan="2">
                  <a:txBody>
                    <a:bodyPr/>
                    <a:lstStyle/>
                    <a:p>
                      <a:pPr>
                        <a:lnSpc>
                          <a:spcPct val="90000"/>
                        </a:lnSpc>
                      </a:pPr>
                      <a:r>
                        <a:rPr kumimoji="1" lang="ja-JP" altLang="en-US" sz="1300" dirty="0"/>
                        <a:t>２－５　排便</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a:p>
                  </a:txBody>
                  <a:tcPr/>
                </a:tc>
                <a:tc gridSpan="2">
                  <a:txBody>
                    <a:bodyPr/>
                    <a:lstStyle/>
                    <a:p>
                      <a:pPr>
                        <a:lnSpc>
                          <a:spcPct val="90000"/>
                        </a:lnSpc>
                      </a:pPr>
                      <a:r>
                        <a:rPr kumimoji="1" lang="ja-JP" altLang="en-US" sz="1300" dirty="0"/>
                        <a:t>２－６　健康・栄養管理</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a:p>
                  </a:txBody>
                  <a:tcPr/>
                </a:tc>
                <a:tc gridSpan="2">
                  <a:txBody>
                    <a:bodyPr/>
                    <a:lstStyle/>
                    <a:p>
                      <a:pPr>
                        <a:lnSpc>
                          <a:spcPct val="90000"/>
                        </a:lnSpc>
                      </a:pPr>
                      <a:r>
                        <a:rPr kumimoji="1" lang="ja-JP" altLang="en-US" sz="1300" dirty="0"/>
                        <a:t>２－７　薬の管理</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a:p>
                  </a:txBody>
                  <a:tcPr/>
                </a:tc>
                <a:tc gridSpan="2">
                  <a:txBody>
                    <a:bodyPr/>
                    <a:lstStyle/>
                    <a:p>
                      <a:pPr>
                        <a:lnSpc>
                          <a:spcPct val="90000"/>
                        </a:lnSpc>
                      </a:pPr>
                      <a:r>
                        <a:rPr kumimoji="1" lang="ja-JP" altLang="en-US" sz="1300" dirty="0"/>
                        <a:t>２－８　金銭の管理</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6"/>
                  </a:ext>
                </a:extLst>
              </a:tr>
              <a:tr h="94545">
                <a:tc gridSpan="2">
                  <a:txBody>
                    <a:bodyPr/>
                    <a:lstStyle/>
                    <a:p>
                      <a:pPr>
                        <a:lnSpc>
                          <a:spcPct val="90000"/>
                        </a:lnSpc>
                      </a:pPr>
                      <a:r>
                        <a:rPr kumimoji="1" lang="ja-JP" altLang="en-US" sz="1300" dirty="0"/>
                        <a:t>２－９　電話等の利用</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a:p>
                  </a:txBody>
                  <a:tcPr/>
                </a:tc>
                <a:tc gridSpan="2">
                  <a:txBody>
                    <a:bodyPr/>
                    <a:lstStyle/>
                    <a:p>
                      <a:pPr>
                        <a:lnSpc>
                          <a:spcPct val="90000"/>
                        </a:lnSpc>
                      </a:pPr>
                      <a:r>
                        <a:rPr kumimoji="1" lang="ja-JP" altLang="en-US" sz="1300" dirty="0"/>
                        <a:t>２－１０　日常の意思決定</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a:p>
                  </a:txBody>
                  <a:tcPr/>
                </a:tc>
                <a:tc gridSpan="2">
                  <a:txBody>
                    <a:bodyPr/>
                    <a:lstStyle/>
                    <a:p>
                      <a:pPr>
                        <a:lnSpc>
                          <a:spcPct val="90000"/>
                        </a:lnSpc>
                      </a:pPr>
                      <a:r>
                        <a:rPr kumimoji="1" lang="ja-JP" altLang="en-US" sz="1300" dirty="0"/>
                        <a:t>２－１１　危機の認識</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a:p>
                  </a:txBody>
                  <a:tcPr/>
                </a:tc>
                <a:tc gridSpan="2">
                  <a:txBody>
                    <a:bodyPr/>
                    <a:lstStyle/>
                    <a:p>
                      <a:pPr>
                        <a:lnSpc>
                          <a:spcPct val="90000"/>
                        </a:lnSpc>
                      </a:pPr>
                      <a:r>
                        <a:rPr kumimoji="1" lang="ja-JP" altLang="en-US" sz="1300" dirty="0"/>
                        <a:t>２－１２　調理</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7"/>
                  </a:ext>
                </a:extLst>
              </a:tr>
              <a:tr h="94545">
                <a:tc gridSpan="2">
                  <a:txBody>
                    <a:bodyPr/>
                    <a:lstStyle/>
                    <a:p>
                      <a:pPr>
                        <a:lnSpc>
                          <a:spcPct val="90000"/>
                        </a:lnSpc>
                      </a:pPr>
                      <a:r>
                        <a:rPr kumimoji="1" lang="ja-JP" altLang="en-US" sz="1300" dirty="0"/>
                        <a:t>２－１３　掃除</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a:p>
                  </a:txBody>
                  <a:tcPr/>
                </a:tc>
                <a:tc gridSpan="2">
                  <a:txBody>
                    <a:bodyPr/>
                    <a:lstStyle/>
                    <a:p>
                      <a:pPr>
                        <a:lnSpc>
                          <a:spcPct val="90000"/>
                        </a:lnSpc>
                      </a:pPr>
                      <a:r>
                        <a:rPr kumimoji="1" lang="ja-JP" altLang="en-US" sz="1300" dirty="0"/>
                        <a:t>２－１４　洗濯</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a:p>
                  </a:txBody>
                  <a:tcPr/>
                </a:tc>
                <a:tc gridSpan="2">
                  <a:txBody>
                    <a:bodyPr/>
                    <a:lstStyle/>
                    <a:p>
                      <a:pPr>
                        <a:lnSpc>
                          <a:spcPct val="90000"/>
                        </a:lnSpc>
                      </a:pPr>
                      <a:r>
                        <a:rPr kumimoji="1" lang="ja-JP" altLang="en-US" sz="1300" dirty="0"/>
                        <a:t>２－１５　買い物</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a:p>
                  </a:txBody>
                  <a:tcPr/>
                </a:tc>
                <a:tc gridSpan="2">
                  <a:txBody>
                    <a:bodyPr/>
                    <a:lstStyle/>
                    <a:p>
                      <a:pPr>
                        <a:lnSpc>
                          <a:spcPct val="90000"/>
                        </a:lnSpc>
                      </a:pPr>
                      <a:r>
                        <a:rPr kumimoji="1" lang="ja-JP" altLang="en-US" sz="1300" dirty="0"/>
                        <a:t>２－１６　交通手段の利用</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94545">
                <a:tc gridSpan="8">
                  <a:txBody>
                    <a:bodyPr/>
                    <a:lstStyle/>
                    <a:p>
                      <a:pPr>
                        <a:lnSpc>
                          <a:spcPct val="90000"/>
                        </a:lnSpc>
                      </a:pPr>
                      <a:r>
                        <a:rPr kumimoji="1" lang="ja-JP" altLang="en-US" sz="1400" b="1" dirty="0">
                          <a:solidFill>
                            <a:schemeClr val="bg1"/>
                          </a:solidFill>
                        </a:rPr>
                        <a:t>３．意思疎通等に関連する項目（６項目）</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solidFill>
                  </a:tcPr>
                </a:tc>
                <a:tc hMerge="1">
                  <a:txBody>
                    <a:bodyPr/>
                    <a:lstStyle/>
                    <a:p>
                      <a:endParaRPr kumimoji="1" lang="ja-JP" altLang="en-US"/>
                    </a:p>
                  </a:txBody>
                  <a:tcPr/>
                </a:tc>
                <a:tc hMerge="1">
                  <a:txBody>
                    <a:bodyPr/>
                    <a:lstStyle/>
                    <a:p>
                      <a:pPr>
                        <a:lnSpc>
                          <a:spcPct val="90000"/>
                        </a:lnSpc>
                      </a:pPr>
                      <a:endParaRPr kumimoji="1" lang="ja-JP" altLang="en-US" sz="1400" dirty="0"/>
                    </a:p>
                  </a:txBody>
                  <a:tcPr marL="36000" marR="36000" marT="18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pPr>
                        <a:lnSpc>
                          <a:spcPct val="90000"/>
                        </a:lnSpc>
                      </a:pPr>
                      <a:endParaRPr kumimoji="1" lang="ja-JP" altLang="en-US" sz="1400" dirty="0"/>
                    </a:p>
                  </a:txBody>
                  <a:tcPr marL="36000" marR="36000" marT="18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pPr>
                        <a:lnSpc>
                          <a:spcPct val="90000"/>
                        </a:lnSpc>
                      </a:pPr>
                      <a:endParaRPr kumimoji="1" lang="ja-JP" altLang="en-US" sz="1400" dirty="0"/>
                    </a:p>
                  </a:txBody>
                  <a:tcPr marL="36000" marR="36000" marT="18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94545">
                <a:tc gridSpan="2">
                  <a:txBody>
                    <a:bodyPr/>
                    <a:lstStyle/>
                    <a:p>
                      <a:pPr>
                        <a:lnSpc>
                          <a:spcPct val="90000"/>
                        </a:lnSpc>
                      </a:pPr>
                      <a:r>
                        <a:rPr kumimoji="1" lang="ja-JP" altLang="en-US" sz="1300" dirty="0"/>
                        <a:t>３－１　視力</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a:p>
                  </a:txBody>
                  <a:tcPr/>
                </a:tc>
                <a:tc gridSpan="2">
                  <a:txBody>
                    <a:bodyPr/>
                    <a:lstStyle/>
                    <a:p>
                      <a:pPr>
                        <a:lnSpc>
                          <a:spcPct val="90000"/>
                        </a:lnSpc>
                      </a:pPr>
                      <a:r>
                        <a:rPr kumimoji="1" lang="ja-JP" altLang="en-US" sz="1300" dirty="0"/>
                        <a:t>３－２　聴力</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a:p>
                  </a:txBody>
                  <a:tcPr/>
                </a:tc>
                <a:tc gridSpan="2">
                  <a:txBody>
                    <a:bodyPr/>
                    <a:lstStyle/>
                    <a:p>
                      <a:pPr>
                        <a:lnSpc>
                          <a:spcPct val="90000"/>
                        </a:lnSpc>
                      </a:pPr>
                      <a:r>
                        <a:rPr kumimoji="1" lang="ja-JP" altLang="en-US" sz="1300" dirty="0"/>
                        <a:t>３－３　コミュニケーション</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a:p>
                  </a:txBody>
                  <a:tcPr/>
                </a:tc>
                <a:tc gridSpan="2">
                  <a:txBody>
                    <a:bodyPr/>
                    <a:lstStyle/>
                    <a:p>
                      <a:pPr>
                        <a:lnSpc>
                          <a:spcPct val="90000"/>
                        </a:lnSpc>
                      </a:pPr>
                      <a:r>
                        <a:rPr kumimoji="1" lang="ja-JP" altLang="en-US" sz="1300" dirty="0"/>
                        <a:t>３－４　説明の理解</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94545">
                <a:tc gridSpan="2">
                  <a:txBody>
                    <a:bodyPr/>
                    <a:lstStyle/>
                    <a:p>
                      <a:pPr>
                        <a:lnSpc>
                          <a:spcPct val="90000"/>
                        </a:lnSpc>
                      </a:pPr>
                      <a:r>
                        <a:rPr kumimoji="1" lang="ja-JP" altLang="en-US" sz="1300" dirty="0"/>
                        <a:t>３－５　読み書き</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a:p>
                  </a:txBody>
                  <a:tcPr/>
                </a:tc>
                <a:tc gridSpan="2">
                  <a:txBody>
                    <a:bodyPr/>
                    <a:lstStyle/>
                    <a:p>
                      <a:pPr>
                        <a:lnSpc>
                          <a:spcPct val="90000"/>
                        </a:lnSpc>
                      </a:pPr>
                      <a:r>
                        <a:rPr kumimoji="1" lang="ja-JP" altLang="en-US" sz="1300" dirty="0"/>
                        <a:t>３－６　感覚過敏・感覚鈍麻</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a:p>
                  </a:txBody>
                  <a:tcPr/>
                </a:tc>
                <a:tc gridSpan="2">
                  <a:txBody>
                    <a:bodyPr/>
                    <a:lstStyle/>
                    <a:p>
                      <a:pPr algn="ctr">
                        <a:lnSpc>
                          <a:spcPct val="90000"/>
                        </a:lnSpc>
                      </a:pPr>
                      <a:r>
                        <a:rPr kumimoji="1" lang="en-US" altLang="ja-JP" sz="1300" dirty="0"/>
                        <a:t>―</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a:p>
                  </a:txBody>
                  <a:tcPr/>
                </a:tc>
                <a:tc gridSpan="2">
                  <a:txBody>
                    <a:bodyPr/>
                    <a:lstStyle/>
                    <a:p>
                      <a:pPr algn="ctr">
                        <a:lnSpc>
                          <a:spcPct val="90000"/>
                        </a:lnSpc>
                      </a:pPr>
                      <a:r>
                        <a:rPr kumimoji="1" lang="en-US" altLang="ja-JP" sz="1300" dirty="0"/>
                        <a:t>―</a:t>
                      </a:r>
                      <a:endParaRPr kumimoji="1" lang="ja-JP" altLang="en-US" sz="1300" dirty="0"/>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r h="94545">
                <a:tc gridSpan="8">
                  <a:txBody>
                    <a:bodyPr/>
                    <a:lstStyle/>
                    <a:p>
                      <a:pPr>
                        <a:lnSpc>
                          <a:spcPct val="90000"/>
                        </a:lnSpc>
                      </a:pPr>
                      <a:r>
                        <a:rPr kumimoji="1" lang="ja-JP" altLang="en-US" sz="1400" b="1" dirty="0">
                          <a:solidFill>
                            <a:schemeClr val="bg1"/>
                          </a:solidFill>
                        </a:rPr>
                        <a:t>４．行動障害に関連する項目（</a:t>
                      </a:r>
                      <a:r>
                        <a:rPr kumimoji="1" lang="en-US" altLang="ja-JP" sz="1400" b="1" dirty="0">
                          <a:solidFill>
                            <a:schemeClr val="bg1"/>
                          </a:solidFill>
                        </a:rPr>
                        <a:t>34</a:t>
                      </a:r>
                      <a:r>
                        <a:rPr kumimoji="1" lang="ja-JP" altLang="en-US" sz="1400" b="1" dirty="0">
                          <a:solidFill>
                            <a:schemeClr val="bg1"/>
                          </a:solidFill>
                        </a:rPr>
                        <a:t>項目）</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solidFill>
                  </a:tcPr>
                </a:tc>
                <a:tc hMerge="1">
                  <a:txBody>
                    <a:bodyPr/>
                    <a:lstStyle/>
                    <a:p>
                      <a:endParaRPr kumimoji="1" lang="ja-JP" altLang="en-US"/>
                    </a:p>
                  </a:txBody>
                  <a:tcPr/>
                </a:tc>
                <a:tc hMerge="1">
                  <a:txBody>
                    <a:bodyPr/>
                    <a:lstStyle/>
                    <a:p>
                      <a:pPr>
                        <a:lnSpc>
                          <a:spcPct val="90000"/>
                        </a:lnSpc>
                      </a:pPr>
                      <a:endParaRPr kumimoji="1" lang="ja-JP" altLang="en-US" sz="1400" dirty="0"/>
                    </a:p>
                  </a:txBody>
                  <a:tcPr marL="36000" marR="36000" marT="18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pPr>
                        <a:lnSpc>
                          <a:spcPct val="90000"/>
                        </a:lnSpc>
                      </a:pPr>
                      <a:endParaRPr kumimoji="1" lang="ja-JP" altLang="en-US" sz="1400" dirty="0"/>
                    </a:p>
                  </a:txBody>
                  <a:tcPr marL="36000" marR="36000" marT="18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pPr>
                        <a:lnSpc>
                          <a:spcPct val="90000"/>
                        </a:lnSpc>
                      </a:pPr>
                      <a:endParaRPr kumimoji="1" lang="ja-JP" altLang="en-US" sz="1400" dirty="0"/>
                    </a:p>
                  </a:txBody>
                  <a:tcPr marL="36000" marR="36000" marT="18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2"/>
                  </a:ext>
                </a:extLst>
              </a:tr>
              <a:tr h="94545">
                <a:tc>
                  <a:txBody>
                    <a:bodyPr/>
                    <a:lstStyle/>
                    <a:p>
                      <a:pPr>
                        <a:lnSpc>
                          <a:spcPct val="90000"/>
                        </a:lnSpc>
                      </a:pPr>
                      <a:r>
                        <a:rPr kumimoji="1" lang="ja-JP" altLang="en-US" sz="1300" dirty="0"/>
                        <a:t>４－１　被害的・拒否的</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gridSpan="2">
                  <a:txBody>
                    <a:bodyPr/>
                    <a:lstStyle/>
                    <a:p>
                      <a:pPr>
                        <a:lnSpc>
                          <a:spcPct val="90000"/>
                        </a:lnSpc>
                      </a:pPr>
                      <a:r>
                        <a:rPr kumimoji="1" lang="ja-JP" altLang="en-US" sz="1300" dirty="0"/>
                        <a:t>４－２　作話</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pPr>
                        <a:lnSpc>
                          <a:spcPct val="90000"/>
                        </a:lnSpc>
                      </a:pPr>
                      <a:endParaRPr kumimoji="1" lang="ja-JP" altLang="en-US" sz="1400" dirty="0"/>
                    </a:p>
                  </a:txBody>
                  <a:tcPr marL="36000" marR="36000" marT="18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gridSpan="2">
                  <a:txBody>
                    <a:bodyPr/>
                    <a:lstStyle/>
                    <a:p>
                      <a:pPr>
                        <a:lnSpc>
                          <a:spcPct val="90000"/>
                        </a:lnSpc>
                      </a:pPr>
                      <a:r>
                        <a:rPr kumimoji="1" lang="ja-JP" altLang="en-US" sz="1300" dirty="0"/>
                        <a:t>４－３　感情が不安定</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pPr>
                        <a:lnSpc>
                          <a:spcPct val="90000"/>
                        </a:lnSpc>
                      </a:pPr>
                      <a:endParaRPr kumimoji="1" lang="ja-JP" altLang="en-US" sz="1400" dirty="0"/>
                    </a:p>
                  </a:txBody>
                  <a:tcPr marL="36000" marR="36000" marT="18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gridSpan="2">
                  <a:txBody>
                    <a:bodyPr/>
                    <a:lstStyle/>
                    <a:p>
                      <a:pPr>
                        <a:lnSpc>
                          <a:spcPct val="90000"/>
                        </a:lnSpc>
                      </a:pPr>
                      <a:r>
                        <a:rPr kumimoji="1" lang="ja-JP" altLang="en-US" sz="1300" dirty="0"/>
                        <a:t>４－４　昼夜逆転</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pPr>
                        <a:lnSpc>
                          <a:spcPct val="90000"/>
                        </a:lnSpc>
                      </a:pPr>
                      <a:endParaRPr kumimoji="1" lang="ja-JP" altLang="en-US" sz="1400" dirty="0"/>
                    </a:p>
                  </a:txBody>
                  <a:tcPr marL="36000" marR="36000" marT="18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nSpc>
                          <a:spcPct val="90000"/>
                        </a:lnSpc>
                      </a:pPr>
                      <a:r>
                        <a:rPr kumimoji="1" lang="ja-JP" altLang="en-US" sz="1300" dirty="0"/>
                        <a:t>４－５　暴言暴行</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94545">
                <a:tc>
                  <a:txBody>
                    <a:bodyPr/>
                    <a:lstStyle/>
                    <a:p>
                      <a:pPr>
                        <a:lnSpc>
                          <a:spcPct val="90000"/>
                        </a:lnSpc>
                      </a:pPr>
                      <a:r>
                        <a:rPr kumimoji="1" lang="ja-JP" altLang="en-US" sz="1300" dirty="0"/>
                        <a:t>４－６　同じ話をする</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gridSpan="2">
                  <a:txBody>
                    <a:bodyPr/>
                    <a:lstStyle/>
                    <a:p>
                      <a:pPr>
                        <a:lnSpc>
                          <a:spcPct val="90000"/>
                        </a:lnSpc>
                      </a:pPr>
                      <a:r>
                        <a:rPr kumimoji="1" lang="ja-JP" altLang="en-US" sz="1300" dirty="0"/>
                        <a:t>４－７　大声・奇声を出す</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pPr>
                        <a:lnSpc>
                          <a:spcPct val="90000"/>
                        </a:lnSpc>
                      </a:pPr>
                      <a:endParaRPr kumimoji="1" lang="ja-JP" altLang="en-US" sz="1400" dirty="0"/>
                    </a:p>
                  </a:txBody>
                  <a:tcPr marL="36000" marR="36000" marT="18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gridSpan="2">
                  <a:txBody>
                    <a:bodyPr/>
                    <a:lstStyle/>
                    <a:p>
                      <a:pPr>
                        <a:lnSpc>
                          <a:spcPct val="90000"/>
                        </a:lnSpc>
                      </a:pPr>
                      <a:r>
                        <a:rPr kumimoji="1" lang="ja-JP" altLang="en-US" sz="1300" dirty="0"/>
                        <a:t>４－８　支援の拒否</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pPr>
                        <a:lnSpc>
                          <a:spcPct val="90000"/>
                        </a:lnSpc>
                      </a:pPr>
                      <a:endParaRPr kumimoji="1" lang="ja-JP" altLang="en-US" sz="1400" dirty="0"/>
                    </a:p>
                  </a:txBody>
                  <a:tcPr marL="36000" marR="36000" marT="18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gridSpan="2">
                  <a:txBody>
                    <a:bodyPr/>
                    <a:lstStyle/>
                    <a:p>
                      <a:pPr>
                        <a:lnSpc>
                          <a:spcPct val="90000"/>
                        </a:lnSpc>
                      </a:pPr>
                      <a:r>
                        <a:rPr kumimoji="1" lang="ja-JP" altLang="en-US" sz="1300" dirty="0"/>
                        <a:t>４－９　徘徊</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pPr>
                        <a:lnSpc>
                          <a:spcPct val="90000"/>
                        </a:lnSpc>
                      </a:pPr>
                      <a:endParaRPr kumimoji="1" lang="ja-JP" altLang="en-US" sz="1400" dirty="0"/>
                    </a:p>
                  </a:txBody>
                  <a:tcPr marL="36000" marR="36000" marT="18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nSpc>
                          <a:spcPct val="90000"/>
                        </a:lnSpc>
                      </a:pPr>
                      <a:r>
                        <a:rPr kumimoji="1" lang="ja-JP" altLang="en-US" sz="1300" dirty="0"/>
                        <a:t>４－１０　落ち着きがない</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r h="94545">
                <a:tc>
                  <a:txBody>
                    <a:bodyPr/>
                    <a:lstStyle/>
                    <a:p>
                      <a:pPr>
                        <a:lnSpc>
                          <a:spcPct val="90000"/>
                        </a:lnSpc>
                      </a:pPr>
                      <a:r>
                        <a:rPr kumimoji="1" lang="ja-JP" altLang="en-US" sz="1300" dirty="0"/>
                        <a:t>４－１１</a:t>
                      </a:r>
                      <a:r>
                        <a:rPr kumimoji="1" lang="ja-JP" altLang="en-US" sz="1100" dirty="0"/>
                        <a:t>　外出して戻れない</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gridSpan="2">
                  <a:txBody>
                    <a:bodyPr/>
                    <a:lstStyle/>
                    <a:p>
                      <a:pPr>
                        <a:lnSpc>
                          <a:spcPct val="90000"/>
                        </a:lnSpc>
                      </a:pPr>
                      <a:r>
                        <a:rPr kumimoji="1" lang="ja-JP" altLang="en-US" sz="1300" dirty="0"/>
                        <a:t>４－１２　１人で出たがる</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pPr>
                        <a:lnSpc>
                          <a:spcPct val="90000"/>
                        </a:lnSpc>
                      </a:pPr>
                      <a:endParaRPr kumimoji="1" lang="ja-JP" altLang="en-US" sz="1400" dirty="0"/>
                    </a:p>
                  </a:txBody>
                  <a:tcPr marL="36000" marR="36000" marT="18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gridSpan="2">
                  <a:txBody>
                    <a:bodyPr/>
                    <a:lstStyle/>
                    <a:p>
                      <a:pPr>
                        <a:lnSpc>
                          <a:spcPct val="90000"/>
                        </a:lnSpc>
                      </a:pPr>
                      <a:r>
                        <a:rPr kumimoji="1" lang="ja-JP" altLang="en-US" sz="1300" dirty="0"/>
                        <a:t>４－１３　収集癖</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pPr>
                        <a:lnSpc>
                          <a:spcPct val="90000"/>
                        </a:lnSpc>
                      </a:pPr>
                      <a:endParaRPr kumimoji="1" lang="ja-JP" altLang="en-US" sz="1400" dirty="0"/>
                    </a:p>
                  </a:txBody>
                  <a:tcPr marL="36000" marR="36000" marT="18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gridSpan="2">
                  <a:txBody>
                    <a:bodyPr/>
                    <a:lstStyle/>
                    <a:p>
                      <a:pPr>
                        <a:lnSpc>
                          <a:spcPct val="90000"/>
                        </a:lnSpc>
                      </a:pPr>
                      <a:r>
                        <a:rPr kumimoji="1" lang="ja-JP" altLang="en-US" sz="1300" dirty="0"/>
                        <a:t>４－１４　</a:t>
                      </a:r>
                      <a:r>
                        <a:rPr kumimoji="1" lang="ja-JP" altLang="en-US" sz="1200" dirty="0"/>
                        <a:t>物や衣類を壊す</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pPr>
                        <a:lnSpc>
                          <a:spcPct val="90000"/>
                        </a:lnSpc>
                      </a:pPr>
                      <a:endParaRPr kumimoji="1" lang="ja-JP" altLang="en-US" sz="1400" dirty="0"/>
                    </a:p>
                  </a:txBody>
                  <a:tcPr marL="36000" marR="36000" marT="18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nSpc>
                          <a:spcPct val="90000"/>
                        </a:lnSpc>
                      </a:pPr>
                      <a:r>
                        <a:rPr kumimoji="1" lang="ja-JP" altLang="en-US" sz="1300" dirty="0"/>
                        <a:t>４－１５　不潔行為</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r h="94545">
                <a:tc>
                  <a:txBody>
                    <a:bodyPr/>
                    <a:lstStyle/>
                    <a:p>
                      <a:pPr>
                        <a:lnSpc>
                          <a:spcPct val="90000"/>
                        </a:lnSpc>
                      </a:pPr>
                      <a:r>
                        <a:rPr kumimoji="1" lang="ja-JP" altLang="en-US" sz="1300" dirty="0"/>
                        <a:t>４－１６　異食行動</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gridSpan="2">
                  <a:txBody>
                    <a:bodyPr/>
                    <a:lstStyle/>
                    <a:p>
                      <a:pPr>
                        <a:lnSpc>
                          <a:spcPct val="90000"/>
                        </a:lnSpc>
                      </a:pPr>
                      <a:r>
                        <a:rPr kumimoji="1" lang="ja-JP" altLang="en-US" sz="1300" dirty="0"/>
                        <a:t>４－１７　ひどい物忘れ</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pPr>
                        <a:lnSpc>
                          <a:spcPct val="90000"/>
                        </a:lnSpc>
                      </a:pPr>
                      <a:endParaRPr kumimoji="1" lang="ja-JP" altLang="en-US" sz="1400" dirty="0"/>
                    </a:p>
                  </a:txBody>
                  <a:tcPr marL="36000" marR="36000" marT="18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gridSpan="2">
                  <a:txBody>
                    <a:bodyPr/>
                    <a:lstStyle/>
                    <a:p>
                      <a:pPr>
                        <a:lnSpc>
                          <a:spcPct val="90000"/>
                        </a:lnSpc>
                      </a:pPr>
                      <a:r>
                        <a:rPr kumimoji="1" lang="ja-JP" altLang="en-US" sz="1300" dirty="0"/>
                        <a:t>４－１８　こだわり</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pPr>
                        <a:lnSpc>
                          <a:spcPct val="90000"/>
                        </a:lnSpc>
                      </a:pPr>
                      <a:endParaRPr kumimoji="1" lang="ja-JP" altLang="en-US" sz="1400" dirty="0"/>
                    </a:p>
                  </a:txBody>
                  <a:tcPr marL="36000" marR="36000" marT="18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gridSpan="2">
                  <a:txBody>
                    <a:bodyPr/>
                    <a:lstStyle/>
                    <a:p>
                      <a:pPr>
                        <a:lnSpc>
                          <a:spcPct val="90000"/>
                        </a:lnSpc>
                      </a:pPr>
                      <a:r>
                        <a:rPr kumimoji="1" lang="ja-JP" altLang="en-US" sz="1300" dirty="0"/>
                        <a:t>４－１９　多動・行動停止</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pPr>
                        <a:lnSpc>
                          <a:spcPct val="90000"/>
                        </a:lnSpc>
                      </a:pPr>
                      <a:endParaRPr kumimoji="1" lang="ja-JP" altLang="en-US" sz="1400" dirty="0"/>
                    </a:p>
                  </a:txBody>
                  <a:tcPr marL="36000" marR="36000" marT="18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nSpc>
                          <a:spcPct val="90000"/>
                        </a:lnSpc>
                      </a:pPr>
                      <a:r>
                        <a:rPr kumimoji="1" lang="ja-JP" altLang="en-US" sz="1300" dirty="0"/>
                        <a:t>４－２０　不安定な行動</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6"/>
                  </a:ext>
                </a:extLst>
              </a:tr>
              <a:tr h="94545">
                <a:tc>
                  <a:txBody>
                    <a:bodyPr/>
                    <a:lstStyle/>
                    <a:p>
                      <a:pPr>
                        <a:lnSpc>
                          <a:spcPct val="90000"/>
                        </a:lnSpc>
                      </a:pPr>
                      <a:r>
                        <a:rPr kumimoji="1" lang="ja-JP" altLang="en-US" sz="1300" b="0" dirty="0"/>
                        <a:t>４－２１</a:t>
                      </a:r>
                      <a:r>
                        <a:rPr kumimoji="1" lang="ja-JP" altLang="en-US" sz="1000" b="0" dirty="0"/>
                        <a:t>　自らを傷つける行為</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gridSpan="2">
                  <a:txBody>
                    <a:bodyPr/>
                    <a:lstStyle/>
                    <a:p>
                      <a:pPr>
                        <a:lnSpc>
                          <a:spcPct val="90000"/>
                        </a:lnSpc>
                      </a:pPr>
                      <a:r>
                        <a:rPr kumimoji="1" lang="ja-JP" altLang="en-US" sz="1300" b="0" dirty="0"/>
                        <a:t>４－２２</a:t>
                      </a:r>
                      <a:r>
                        <a:rPr kumimoji="1" lang="ja-JP" altLang="en-US" sz="1000" b="0" dirty="0"/>
                        <a:t>　他人を傷つける行為</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pPr>
                        <a:lnSpc>
                          <a:spcPct val="90000"/>
                        </a:lnSpc>
                      </a:pPr>
                      <a:endParaRPr kumimoji="1" lang="ja-JP" altLang="en-US" sz="1400" dirty="0"/>
                    </a:p>
                  </a:txBody>
                  <a:tcPr marL="36000" marR="36000" marT="18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gridSpan="2">
                  <a:txBody>
                    <a:bodyPr/>
                    <a:lstStyle/>
                    <a:p>
                      <a:pPr>
                        <a:lnSpc>
                          <a:spcPct val="90000"/>
                        </a:lnSpc>
                      </a:pPr>
                      <a:r>
                        <a:rPr kumimoji="1" lang="ja-JP" altLang="en-US" sz="1300" dirty="0"/>
                        <a:t>４－２３　不適切な行為</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pPr>
                        <a:lnSpc>
                          <a:spcPct val="90000"/>
                        </a:lnSpc>
                      </a:pPr>
                      <a:endParaRPr kumimoji="1" lang="ja-JP" altLang="en-US" sz="1400" dirty="0"/>
                    </a:p>
                  </a:txBody>
                  <a:tcPr marL="36000" marR="36000" marT="18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gridSpan="2">
                  <a:txBody>
                    <a:bodyPr/>
                    <a:lstStyle/>
                    <a:p>
                      <a:pPr>
                        <a:lnSpc>
                          <a:spcPct val="90000"/>
                        </a:lnSpc>
                      </a:pPr>
                      <a:r>
                        <a:rPr kumimoji="1" lang="ja-JP" altLang="en-US" sz="1300" dirty="0"/>
                        <a:t>４－２４　突発的な行動</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pPr>
                        <a:lnSpc>
                          <a:spcPct val="90000"/>
                        </a:lnSpc>
                      </a:pPr>
                      <a:endParaRPr kumimoji="1" lang="ja-JP" altLang="en-US" sz="1400" dirty="0"/>
                    </a:p>
                  </a:txBody>
                  <a:tcPr marL="36000" marR="36000" marT="18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nSpc>
                          <a:spcPct val="90000"/>
                        </a:lnSpc>
                      </a:pPr>
                      <a:r>
                        <a:rPr kumimoji="1" lang="ja-JP" altLang="en-US" sz="1300" dirty="0"/>
                        <a:t>４－２５　過食・反すう等</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7"/>
                  </a:ext>
                </a:extLst>
              </a:tr>
              <a:tr h="94545">
                <a:tc>
                  <a:txBody>
                    <a:bodyPr/>
                    <a:lstStyle/>
                    <a:p>
                      <a:pPr>
                        <a:lnSpc>
                          <a:spcPct val="90000"/>
                        </a:lnSpc>
                      </a:pPr>
                      <a:r>
                        <a:rPr kumimoji="1" lang="ja-JP" altLang="en-US" sz="1300" dirty="0"/>
                        <a:t>４－２６　そう鬱状態</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gridSpan="2">
                  <a:txBody>
                    <a:bodyPr/>
                    <a:lstStyle/>
                    <a:p>
                      <a:pPr>
                        <a:lnSpc>
                          <a:spcPct val="90000"/>
                        </a:lnSpc>
                      </a:pPr>
                      <a:r>
                        <a:rPr kumimoji="1" lang="ja-JP" altLang="en-US" sz="1300" dirty="0"/>
                        <a:t>４－２７　反復的行動</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pPr>
                        <a:lnSpc>
                          <a:spcPct val="90000"/>
                        </a:lnSpc>
                      </a:pPr>
                      <a:endParaRPr kumimoji="1" lang="ja-JP" altLang="en-US" sz="1400" dirty="0"/>
                    </a:p>
                  </a:txBody>
                  <a:tcPr marL="36000" marR="36000" marT="18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gridSpan="2">
                  <a:txBody>
                    <a:bodyPr/>
                    <a:lstStyle/>
                    <a:p>
                      <a:pPr>
                        <a:lnSpc>
                          <a:spcPct val="90000"/>
                        </a:lnSpc>
                      </a:pPr>
                      <a:r>
                        <a:rPr kumimoji="1" lang="ja-JP" altLang="en-US" sz="1300" dirty="0"/>
                        <a:t>４－２８</a:t>
                      </a:r>
                      <a:r>
                        <a:rPr kumimoji="1" lang="ja-JP" altLang="en-US" sz="1050" dirty="0"/>
                        <a:t>　</a:t>
                      </a:r>
                      <a:r>
                        <a:rPr kumimoji="1" lang="ja-JP" altLang="en-US" sz="1050" b="0" dirty="0"/>
                        <a:t>対人面の不安緊張</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pPr>
                        <a:lnSpc>
                          <a:spcPct val="90000"/>
                        </a:lnSpc>
                      </a:pPr>
                      <a:endParaRPr kumimoji="1" lang="ja-JP" altLang="en-US" sz="1400" dirty="0"/>
                    </a:p>
                  </a:txBody>
                  <a:tcPr marL="36000" marR="36000" marT="18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gridSpan="2">
                  <a:txBody>
                    <a:bodyPr/>
                    <a:lstStyle/>
                    <a:p>
                      <a:pPr>
                        <a:lnSpc>
                          <a:spcPct val="90000"/>
                        </a:lnSpc>
                      </a:pPr>
                      <a:r>
                        <a:rPr kumimoji="1" lang="ja-JP" altLang="en-US" sz="1300" dirty="0"/>
                        <a:t>４－２９　意欲が乏しい</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pPr>
                        <a:lnSpc>
                          <a:spcPct val="90000"/>
                        </a:lnSpc>
                      </a:pPr>
                      <a:endParaRPr kumimoji="1" lang="ja-JP" altLang="en-US" sz="1400" dirty="0"/>
                    </a:p>
                  </a:txBody>
                  <a:tcPr marL="36000" marR="36000" marT="18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nSpc>
                          <a:spcPct val="90000"/>
                        </a:lnSpc>
                      </a:pPr>
                      <a:r>
                        <a:rPr kumimoji="1" lang="ja-JP" altLang="en-US" sz="1300" dirty="0"/>
                        <a:t>４－３０</a:t>
                      </a:r>
                      <a:r>
                        <a:rPr kumimoji="1" lang="ja-JP" altLang="en-US" sz="1200" dirty="0"/>
                        <a:t>　話がまとまらない</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8"/>
                  </a:ext>
                </a:extLst>
              </a:tr>
              <a:tr h="94545">
                <a:tc>
                  <a:txBody>
                    <a:bodyPr/>
                    <a:lstStyle/>
                    <a:p>
                      <a:pPr>
                        <a:lnSpc>
                          <a:spcPct val="90000"/>
                        </a:lnSpc>
                      </a:pPr>
                      <a:r>
                        <a:rPr kumimoji="1" lang="ja-JP" altLang="en-US" sz="1300" dirty="0"/>
                        <a:t>４－３１</a:t>
                      </a:r>
                      <a:r>
                        <a:rPr kumimoji="1" lang="ja-JP" altLang="en-US" sz="1100" dirty="0"/>
                        <a:t>　集中力が続かない</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gridSpan="2">
                  <a:txBody>
                    <a:bodyPr/>
                    <a:lstStyle/>
                    <a:p>
                      <a:pPr>
                        <a:lnSpc>
                          <a:spcPct val="90000"/>
                        </a:lnSpc>
                      </a:pPr>
                      <a:r>
                        <a:rPr kumimoji="1" lang="ja-JP" altLang="en-US" sz="1300" dirty="0"/>
                        <a:t>４－３２</a:t>
                      </a:r>
                      <a:r>
                        <a:rPr kumimoji="1" lang="ja-JP" altLang="en-US" sz="1200" dirty="0"/>
                        <a:t>　自己の過大評価</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pPr>
                        <a:lnSpc>
                          <a:spcPct val="90000"/>
                        </a:lnSpc>
                      </a:pPr>
                      <a:endParaRPr kumimoji="1" lang="ja-JP" altLang="en-US" sz="1400" dirty="0"/>
                    </a:p>
                  </a:txBody>
                  <a:tcPr marL="36000" marR="36000" marT="18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gridSpan="2">
                  <a:txBody>
                    <a:bodyPr/>
                    <a:lstStyle/>
                    <a:p>
                      <a:pPr>
                        <a:lnSpc>
                          <a:spcPct val="90000"/>
                        </a:lnSpc>
                      </a:pPr>
                      <a:r>
                        <a:rPr kumimoji="1" lang="ja-JP" altLang="en-US" sz="1300" dirty="0"/>
                        <a:t>４－３３</a:t>
                      </a:r>
                      <a:r>
                        <a:rPr kumimoji="1" lang="ja-JP" altLang="en-US" sz="1200" dirty="0"/>
                        <a:t>　集団への不適応</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pPr>
                        <a:lnSpc>
                          <a:spcPct val="90000"/>
                        </a:lnSpc>
                      </a:pPr>
                      <a:endParaRPr kumimoji="1" lang="ja-JP" altLang="en-US" sz="1400" dirty="0"/>
                    </a:p>
                  </a:txBody>
                  <a:tcPr marL="36000" marR="36000" marT="18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gridSpan="2">
                  <a:txBody>
                    <a:bodyPr/>
                    <a:lstStyle/>
                    <a:p>
                      <a:pPr>
                        <a:lnSpc>
                          <a:spcPct val="90000"/>
                        </a:lnSpc>
                      </a:pPr>
                      <a:r>
                        <a:rPr kumimoji="1" lang="ja-JP" altLang="en-US" sz="1300" dirty="0"/>
                        <a:t>４－３４　多飲水・過飲水</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pPr>
                        <a:lnSpc>
                          <a:spcPct val="90000"/>
                        </a:lnSpc>
                      </a:pPr>
                      <a:endParaRPr kumimoji="1" lang="ja-JP" altLang="en-US" sz="1400" dirty="0"/>
                    </a:p>
                  </a:txBody>
                  <a:tcPr marL="36000" marR="36000" marT="18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90000"/>
                        </a:lnSpc>
                      </a:pPr>
                      <a:r>
                        <a:rPr kumimoji="1" lang="en-US" altLang="ja-JP" sz="1300" dirty="0"/>
                        <a:t>―</a:t>
                      </a:r>
                      <a:endParaRPr kumimoji="1" lang="ja-JP" altLang="en-US" sz="1300" dirty="0"/>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9"/>
                  </a:ext>
                </a:extLst>
              </a:tr>
              <a:tr h="94545">
                <a:tc gridSpan="8">
                  <a:txBody>
                    <a:bodyPr/>
                    <a:lstStyle/>
                    <a:p>
                      <a:pPr>
                        <a:lnSpc>
                          <a:spcPct val="90000"/>
                        </a:lnSpc>
                      </a:pPr>
                      <a:r>
                        <a:rPr kumimoji="1" lang="ja-JP" altLang="en-US" sz="1400" b="1" dirty="0">
                          <a:solidFill>
                            <a:schemeClr val="bg1"/>
                          </a:solidFill>
                        </a:rPr>
                        <a:t>５．特別な医療に関連する項目（</a:t>
                      </a:r>
                      <a:r>
                        <a:rPr kumimoji="1" lang="en-US" altLang="ja-JP" sz="1400" b="1" dirty="0">
                          <a:solidFill>
                            <a:schemeClr val="bg1"/>
                          </a:solidFill>
                        </a:rPr>
                        <a:t>12</a:t>
                      </a:r>
                      <a:r>
                        <a:rPr kumimoji="1" lang="ja-JP" altLang="en-US" sz="1400" b="1" dirty="0">
                          <a:solidFill>
                            <a:schemeClr val="bg1"/>
                          </a:solidFill>
                        </a:rPr>
                        <a:t>項目）</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solidFill>
                  </a:tcPr>
                </a:tc>
                <a:tc hMerge="1">
                  <a:txBody>
                    <a:bodyPr/>
                    <a:lstStyle/>
                    <a:p>
                      <a:endParaRPr kumimoji="1" lang="ja-JP" altLang="en-US"/>
                    </a:p>
                  </a:txBody>
                  <a:tcPr/>
                </a:tc>
                <a:tc hMerge="1">
                  <a:txBody>
                    <a:bodyPr/>
                    <a:lstStyle/>
                    <a:p>
                      <a:pPr>
                        <a:lnSpc>
                          <a:spcPct val="90000"/>
                        </a:lnSpc>
                      </a:pPr>
                      <a:endParaRPr kumimoji="1" lang="ja-JP" altLang="en-US" sz="1400" dirty="0"/>
                    </a:p>
                  </a:txBody>
                  <a:tcPr marL="36000" marR="36000" marT="18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pPr>
                        <a:lnSpc>
                          <a:spcPct val="90000"/>
                        </a:lnSpc>
                      </a:pPr>
                      <a:endParaRPr kumimoji="1" lang="ja-JP" altLang="en-US" sz="1400" dirty="0"/>
                    </a:p>
                  </a:txBody>
                  <a:tcPr marL="36000" marR="36000" marT="18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pPr>
                        <a:lnSpc>
                          <a:spcPct val="90000"/>
                        </a:lnSpc>
                      </a:pPr>
                      <a:endParaRPr kumimoji="1" lang="ja-JP" altLang="en-US" sz="1400" dirty="0"/>
                    </a:p>
                  </a:txBody>
                  <a:tcPr marL="36000" marR="36000" marT="18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20"/>
                  </a:ext>
                </a:extLst>
              </a:tr>
              <a:tr h="94545">
                <a:tc gridSpan="2">
                  <a:txBody>
                    <a:bodyPr/>
                    <a:lstStyle/>
                    <a:p>
                      <a:pPr>
                        <a:lnSpc>
                          <a:spcPct val="90000"/>
                        </a:lnSpc>
                      </a:pPr>
                      <a:r>
                        <a:rPr kumimoji="1" lang="ja-JP" altLang="en-US" sz="1300" dirty="0"/>
                        <a:t>５－１　点滴の管理</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a:p>
                  </a:txBody>
                  <a:tcPr/>
                </a:tc>
                <a:tc gridSpan="2">
                  <a:txBody>
                    <a:bodyPr/>
                    <a:lstStyle/>
                    <a:p>
                      <a:pPr>
                        <a:lnSpc>
                          <a:spcPct val="90000"/>
                        </a:lnSpc>
                      </a:pPr>
                      <a:r>
                        <a:rPr kumimoji="1" lang="ja-JP" altLang="en-US" sz="1300" dirty="0"/>
                        <a:t>５－２　中心静脈栄養</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a:p>
                  </a:txBody>
                  <a:tcPr/>
                </a:tc>
                <a:tc gridSpan="2">
                  <a:txBody>
                    <a:bodyPr/>
                    <a:lstStyle/>
                    <a:p>
                      <a:pPr>
                        <a:lnSpc>
                          <a:spcPct val="90000"/>
                        </a:lnSpc>
                      </a:pPr>
                      <a:r>
                        <a:rPr kumimoji="1" lang="ja-JP" altLang="en-US" sz="1300" dirty="0"/>
                        <a:t>５－３　透析</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a:p>
                  </a:txBody>
                  <a:tcPr/>
                </a:tc>
                <a:tc gridSpan="2">
                  <a:txBody>
                    <a:bodyPr/>
                    <a:lstStyle/>
                    <a:p>
                      <a:pPr>
                        <a:lnSpc>
                          <a:spcPct val="90000"/>
                        </a:lnSpc>
                      </a:pPr>
                      <a:r>
                        <a:rPr kumimoji="1" lang="ja-JP" altLang="en-US" sz="1300" dirty="0"/>
                        <a:t>５－４　ストーマの処置</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21"/>
                  </a:ext>
                </a:extLst>
              </a:tr>
              <a:tr h="94545">
                <a:tc gridSpan="2">
                  <a:txBody>
                    <a:bodyPr/>
                    <a:lstStyle/>
                    <a:p>
                      <a:pPr>
                        <a:lnSpc>
                          <a:spcPct val="90000"/>
                        </a:lnSpc>
                      </a:pPr>
                      <a:r>
                        <a:rPr kumimoji="1" lang="ja-JP" altLang="en-US" sz="1300" dirty="0"/>
                        <a:t>５－５　酸素療法</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a:p>
                  </a:txBody>
                  <a:tcPr/>
                </a:tc>
                <a:tc gridSpan="2">
                  <a:txBody>
                    <a:bodyPr/>
                    <a:lstStyle/>
                    <a:p>
                      <a:pPr>
                        <a:lnSpc>
                          <a:spcPct val="90000"/>
                        </a:lnSpc>
                      </a:pPr>
                      <a:r>
                        <a:rPr kumimoji="1" lang="ja-JP" altLang="en-US" sz="1300" dirty="0"/>
                        <a:t>５－６　レスピレーター</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a:p>
                  </a:txBody>
                  <a:tcPr/>
                </a:tc>
                <a:tc gridSpan="2">
                  <a:txBody>
                    <a:bodyPr/>
                    <a:lstStyle/>
                    <a:p>
                      <a:pPr>
                        <a:lnSpc>
                          <a:spcPct val="90000"/>
                        </a:lnSpc>
                      </a:pPr>
                      <a:r>
                        <a:rPr kumimoji="1" lang="ja-JP" altLang="en-US" sz="1300" dirty="0"/>
                        <a:t>５－７　気管切開の処置</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a:p>
                  </a:txBody>
                  <a:tcPr/>
                </a:tc>
                <a:tc gridSpan="2">
                  <a:txBody>
                    <a:bodyPr/>
                    <a:lstStyle/>
                    <a:p>
                      <a:pPr>
                        <a:lnSpc>
                          <a:spcPct val="90000"/>
                        </a:lnSpc>
                      </a:pPr>
                      <a:r>
                        <a:rPr kumimoji="1" lang="ja-JP" altLang="en-US" sz="1300" dirty="0"/>
                        <a:t>５－８　疼痛の看護</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22"/>
                  </a:ext>
                </a:extLst>
              </a:tr>
              <a:tr h="94545">
                <a:tc gridSpan="2">
                  <a:txBody>
                    <a:bodyPr/>
                    <a:lstStyle/>
                    <a:p>
                      <a:pPr>
                        <a:lnSpc>
                          <a:spcPct val="90000"/>
                        </a:lnSpc>
                      </a:pPr>
                      <a:r>
                        <a:rPr kumimoji="1" lang="ja-JP" altLang="en-US" sz="1300" dirty="0"/>
                        <a:t>５－９　経管栄養</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a:p>
                  </a:txBody>
                  <a:tcPr/>
                </a:tc>
                <a:tc gridSpan="2">
                  <a:txBody>
                    <a:bodyPr/>
                    <a:lstStyle/>
                    <a:p>
                      <a:pPr>
                        <a:lnSpc>
                          <a:spcPct val="90000"/>
                        </a:lnSpc>
                      </a:pPr>
                      <a:r>
                        <a:rPr kumimoji="1" lang="ja-JP" altLang="en-US" sz="1300" dirty="0"/>
                        <a:t>５－１０　モニター測定</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a:p>
                  </a:txBody>
                  <a:tcPr/>
                </a:tc>
                <a:tc gridSpan="2">
                  <a:txBody>
                    <a:bodyPr/>
                    <a:lstStyle/>
                    <a:p>
                      <a:pPr>
                        <a:lnSpc>
                          <a:spcPct val="90000"/>
                        </a:lnSpc>
                      </a:pPr>
                      <a:r>
                        <a:rPr kumimoji="1" lang="ja-JP" altLang="en-US" sz="1300" dirty="0"/>
                        <a:t>５－１１　</a:t>
                      </a:r>
                      <a:r>
                        <a:rPr kumimoji="1" lang="ja-JP" altLang="en-US" sz="1300" dirty="0" err="1"/>
                        <a:t>じょく</a:t>
                      </a:r>
                      <a:r>
                        <a:rPr kumimoji="1" lang="ja-JP" altLang="en-US" sz="1300" dirty="0"/>
                        <a:t>そうの処置</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a:p>
                  </a:txBody>
                  <a:tcPr/>
                </a:tc>
                <a:tc gridSpan="2">
                  <a:txBody>
                    <a:bodyPr/>
                    <a:lstStyle/>
                    <a:p>
                      <a:pPr>
                        <a:lnSpc>
                          <a:spcPct val="90000"/>
                        </a:lnSpc>
                      </a:pPr>
                      <a:r>
                        <a:rPr kumimoji="1" lang="ja-JP" altLang="en-US" sz="1300" dirty="0"/>
                        <a:t>５－１２　カテーテル</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23"/>
                  </a:ext>
                </a:extLst>
              </a:tr>
            </a:tbl>
          </a:graphicData>
        </a:graphic>
      </p:graphicFrame>
    </p:spTree>
    <p:extLst>
      <p:ext uri="{BB962C8B-B14F-4D97-AF65-F5344CB8AC3E}">
        <p14:creationId xmlns:p14="http://schemas.microsoft.com/office/powerpoint/2010/main" val="758530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0"/>
            <a:ext cx="9906000" cy="468000"/>
          </a:xfrm>
          <a:prstGeom prst="rect">
            <a:avLst/>
          </a:prstGeom>
          <a:solidFill>
            <a:schemeClr val="tx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bg1"/>
                </a:solidFill>
                <a:latin typeface="ＭＳ ゴシック" panose="020B0609070205080204" pitchFamily="49" charset="-128"/>
                <a:ea typeface="ＭＳ ゴシック" panose="020B0609070205080204" pitchFamily="49" charset="-128"/>
              </a:rPr>
              <a:t>障害者総合支援法における「障害支援区分」</a:t>
            </a:r>
            <a:endParaRPr kumimoji="1" lang="ja-JP" altLang="en-US" sz="2800" b="1" dirty="0">
              <a:solidFill>
                <a:schemeClr val="bg1"/>
              </a:solidFill>
              <a:latin typeface="ＭＳ ゴシック" panose="020B0609070205080204" pitchFamily="49" charset="-128"/>
              <a:ea typeface="ＭＳ ゴシック" panose="020B0609070205080204" pitchFamily="49" charset="-128"/>
            </a:endParaRPr>
          </a:p>
        </p:txBody>
      </p:sp>
      <p:sp>
        <p:nvSpPr>
          <p:cNvPr id="4" name="正方形/長方形 3"/>
          <p:cNvSpPr/>
          <p:nvPr/>
        </p:nvSpPr>
        <p:spPr>
          <a:xfrm>
            <a:off x="164468" y="692696"/>
            <a:ext cx="9577064" cy="3960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3600" b="1" dirty="0">
                <a:solidFill>
                  <a:schemeClr val="tx1"/>
                </a:solidFill>
                <a:latin typeface="ＭＳ ゴシック" panose="020B0609070205080204" pitchFamily="49" charset="-128"/>
                <a:ea typeface="ＭＳ ゴシック" panose="020B0609070205080204" pitchFamily="49" charset="-128"/>
              </a:rPr>
              <a:t>障害支援区分とは？</a:t>
            </a:r>
            <a:endParaRPr lang="en-US" altLang="ja-JP" sz="3600" b="1" dirty="0">
              <a:solidFill>
                <a:schemeClr val="tx1"/>
              </a:solidFill>
              <a:latin typeface="ＭＳ ゴシック" panose="020B0609070205080204" pitchFamily="49" charset="-128"/>
              <a:ea typeface="ＭＳ ゴシック" panose="020B0609070205080204" pitchFamily="49" charset="-128"/>
            </a:endParaRPr>
          </a:p>
          <a:p>
            <a:pPr>
              <a:spcBef>
                <a:spcPts val="2400"/>
              </a:spcBef>
            </a:pPr>
            <a:r>
              <a:rPr lang="ja-JP" altLang="en-US" sz="2400" dirty="0">
                <a:solidFill>
                  <a:schemeClr val="tx1"/>
                </a:solidFill>
                <a:latin typeface="ＭＳ ゴシック" panose="020B0609070205080204" pitchFamily="49" charset="-128"/>
                <a:ea typeface="ＭＳ ゴシック" panose="020B0609070205080204" pitchFamily="49" charset="-128"/>
              </a:rPr>
              <a:t>○</a:t>
            </a:r>
            <a:r>
              <a:rPr lang="ja-JP" altLang="en-US" sz="2800" dirty="0">
                <a:solidFill>
                  <a:schemeClr val="tx1"/>
                </a:solidFill>
                <a:latin typeface="ＭＳ ゴシック" panose="020B0609070205080204" pitchFamily="49" charset="-128"/>
                <a:ea typeface="ＭＳ ゴシック" panose="020B0609070205080204" pitchFamily="49" charset="-128"/>
              </a:rPr>
              <a:t>障害者総合支援法第４条第４項</a:t>
            </a:r>
          </a:p>
          <a:p>
            <a:pPr marL="266700"/>
            <a:r>
              <a:rPr lang="ja-JP" altLang="en-US" sz="2800" u="sng" dirty="0">
                <a:solidFill>
                  <a:schemeClr val="tx1"/>
                </a:solidFill>
                <a:latin typeface="ＭＳ ゴシック" panose="020B0609070205080204" pitchFamily="49" charset="-128"/>
                <a:ea typeface="ＭＳ ゴシック" panose="020B0609070205080204" pitchFamily="49" charset="-128"/>
              </a:rPr>
              <a:t>障害者等の障害の多様な特性その他心身の状態に応じて</a:t>
            </a:r>
            <a:r>
              <a:rPr lang="ja-JP" altLang="en-US" sz="2800" b="1" u="sng" dirty="0">
                <a:solidFill>
                  <a:srgbClr val="FF0000"/>
                </a:solidFill>
                <a:latin typeface="ＭＳ ゴシック" panose="020B0609070205080204" pitchFamily="49" charset="-128"/>
                <a:ea typeface="ＭＳ ゴシック" panose="020B0609070205080204" pitchFamily="49" charset="-128"/>
              </a:rPr>
              <a:t>必要とされる標準的な支援の度合</a:t>
            </a:r>
            <a:r>
              <a:rPr lang="ja-JP" altLang="en-US" sz="2800" u="sng" dirty="0">
                <a:solidFill>
                  <a:schemeClr val="tx1"/>
                </a:solidFill>
                <a:latin typeface="ＭＳ ゴシック" panose="020B0609070205080204" pitchFamily="49" charset="-128"/>
                <a:ea typeface="ＭＳ ゴシック" panose="020B0609070205080204" pitchFamily="49" charset="-128"/>
              </a:rPr>
              <a:t>を総合的に示すもの</a:t>
            </a:r>
            <a:r>
              <a:rPr lang="ja-JP" altLang="en-US" sz="2800" dirty="0">
                <a:solidFill>
                  <a:schemeClr val="tx1"/>
                </a:solidFill>
                <a:latin typeface="ＭＳ ゴシック" panose="020B0609070205080204" pitchFamily="49" charset="-128"/>
                <a:ea typeface="ＭＳ ゴシック" panose="020B0609070205080204" pitchFamily="49" charset="-128"/>
              </a:rPr>
              <a:t>として厚生労働省令で定める区分。</a:t>
            </a:r>
            <a:endParaRPr lang="en-US" altLang="ja-JP" sz="2800" dirty="0">
              <a:solidFill>
                <a:schemeClr val="tx1"/>
              </a:solidFill>
              <a:latin typeface="ＭＳ ゴシック" panose="020B0609070205080204" pitchFamily="49" charset="-128"/>
              <a:ea typeface="ＭＳ ゴシック" panose="020B0609070205080204" pitchFamily="49" charset="-128"/>
            </a:endParaRPr>
          </a:p>
          <a:p>
            <a:endParaRPr lang="en-US" altLang="ja-JP" sz="2400" dirty="0">
              <a:solidFill>
                <a:schemeClr val="tx1"/>
              </a:solidFill>
              <a:latin typeface="ＭＳ ゴシック" panose="020B0609070205080204" pitchFamily="49" charset="-128"/>
              <a:ea typeface="ＭＳ ゴシック" panose="020B0609070205080204" pitchFamily="49" charset="-128"/>
            </a:endParaRPr>
          </a:p>
          <a:p>
            <a:pPr marL="355600" indent="-355600"/>
            <a:r>
              <a:rPr lang="ja-JP" altLang="en-US" sz="2400" dirty="0">
                <a:solidFill>
                  <a:schemeClr val="tx1"/>
                </a:solidFill>
                <a:latin typeface="ＭＳ ゴシック" panose="020B0609070205080204" pitchFamily="49" charset="-128"/>
                <a:ea typeface="ＭＳ ゴシック" panose="020B0609070205080204" pitchFamily="49" charset="-128"/>
              </a:rPr>
              <a:t>　</a:t>
            </a:r>
            <a:endParaRPr lang="en-US" altLang="ja-JP" sz="2400" dirty="0">
              <a:solidFill>
                <a:schemeClr val="tx1"/>
              </a:solidFill>
              <a:latin typeface="ＭＳ ゴシック" panose="020B0609070205080204" pitchFamily="49" charset="-128"/>
              <a:ea typeface="ＭＳ ゴシック" panose="020B0609070205080204" pitchFamily="49" charset="-128"/>
            </a:endParaRPr>
          </a:p>
          <a:p>
            <a:endParaRPr lang="zh-CN" altLang="en-US" sz="1400" dirty="0">
              <a:solidFill>
                <a:schemeClr val="tx1"/>
              </a:solidFill>
              <a:latin typeface="ＭＳ ゴシック" panose="020B0609070205080204" pitchFamily="49" charset="-128"/>
              <a:ea typeface="ＭＳ ゴシック" panose="020B0609070205080204" pitchFamily="49" charset="-128"/>
            </a:endParaRPr>
          </a:p>
        </p:txBody>
      </p:sp>
      <p:sp>
        <p:nvSpPr>
          <p:cNvPr id="10" name="右矢印 9"/>
          <p:cNvSpPr/>
          <p:nvPr/>
        </p:nvSpPr>
        <p:spPr>
          <a:xfrm rot="5400000">
            <a:off x="4742940" y="2991230"/>
            <a:ext cx="420120" cy="4320000"/>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247176" y="5471194"/>
            <a:ext cx="9411648" cy="1021681"/>
          </a:xfrm>
          <a:prstGeom prst="roundRect">
            <a:avLst/>
          </a:prstGeom>
          <a:solidFill>
            <a:schemeClr val="accent6">
              <a:lumMod val="40000"/>
              <a:lumOff val="60000"/>
            </a:schemeClr>
          </a:solidFill>
          <a:ln w="76200">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2800" b="1" dirty="0">
                <a:solidFill>
                  <a:schemeClr val="tx1"/>
                </a:solidFill>
                <a:latin typeface="ＭＳ ゴシック" panose="020B0609070205080204" pitchFamily="49" charset="-128"/>
                <a:ea typeface="ＭＳ ゴシック" panose="020B0609070205080204" pitchFamily="49" charset="-128"/>
              </a:rPr>
              <a:t>支給決定プロセスの透明化・明確化のため、</a:t>
            </a:r>
            <a:endParaRPr lang="en-US" altLang="ja-JP" sz="2800" b="1" dirty="0">
              <a:solidFill>
                <a:schemeClr val="tx1"/>
              </a:solidFill>
              <a:latin typeface="ＭＳ ゴシック" panose="020B0609070205080204" pitchFamily="49" charset="-128"/>
              <a:ea typeface="ＭＳ ゴシック" panose="020B0609070205080204" pitchFamily="49" charset="-128"/>
            </a:endParaRPr>
          </a:p>
          <a:p>
            <a:pPr algn="ctr"/>
            <a:r>
              <a:rPr lang="ja-JP" altLang="en-US" sz="2800" b="1" u="sng" dirty="0">
                <a:solidFill>
                  <a:schemeClr val="tx1"/>
                </a:solidFill>
                <a:latin typeface="ＭＳ ゴシック" panose="020B0609070205080204" pitchFamily="49" charset="-128"/>
                <a:ea typeface="ＭＳ ゴシック" panose="020B0609070205080204" pitchFamily="49" charset="-128"/>
              </a:rPr>
              <a:t>公正・中立・客観的な指標</a:t>
            </a:r>
            <a:r>
              <a:rPr lang="ja-JP" altLang="en-US" sz="2800" b="1" dirty="0">
                <a:solidFill>
                  <a:schemeClr val="tx1"/>
                </a:solidFill>
                <a:latin typeface="ＭＳ ゴシック" panose="020B0609070205080204" pitchFamily="49" charset="-128"/>
                <a:ea typeface="ＭＳ ゴシック" panose="020B0609070205080204" pitchFamily="49" charset="-128"/>
              </a:rPr>
              <a:t>の一つとして認定されるもの。</a:t>
            </a:r>
          </a:p>
        </p:txBody>
      </p:sp>
      <p:pic>
        <p:nvPicPr>
          <p:cNvPr id="5" name="図 4"/>
          <p:cNvPicPr>
            <a:picLocks noChangeAspect="1"/>
          </p:cNvPicPr>
          <p:nvPr/>
        </p:nvPicPr>
        <p:blipFill>
          <a:blip r:embed="rId3"/>
          <a:stretch>
            <a:fillRect/>
          </a:stretch>
        </p:blipFill>
        <p:spPr>
          <a:xfrm>
            <a:off x="595829" y="3520153"/>
            <a:ext cx="8714342" cy="1152128"/>
          </a:xfrm>
          <a:prstGeom prst="rect">
            <a:avLst/>
          </a:prstGeom>
        </p:spPr>
      </p:pic>
      <p:sp>
        <p:nvSpPr>
          <p:cNvPr id="6" name="スライド番号プレースホルダー 5"/>
          <p:cNvSpPr>
            <a:spLocks noGrp="1"/>
          </p:cNvSpPr>
          <p:nvPr>
            <p:ph type="sldNum" sz="quarter" idx="12"/>
          </p:nvPr>
        </p:nvSpPr>
        <p:spPr>
          <a:xfrm>
            <a:off x="7526504" y="6492875"/>
            <a:ext cx="2311400" cy="365125"/>
          </a:xfrm>
        </p:spPr>
        <p:txBody>
          <a:bodyPr/>
          <a:lstStyle/>
          <a:p>
            <a:fld id="{040252E6-491F-4E7D-8E1E-2F1F88AFBB7C}" type="slidenum">
              <a:rPr kumimoji="1" lang="ja-JP" altLang="en-US" sz="1800" smtClean="0"/>
              <a:t>3</a:t>
            </a:fld>
            <a:endParaRPr kumimoji="1" lang="ja-JP" altLang="en-US" sz="1800" dirty="0"/>
          </a:p>
        </p:txBody>
      </p:sp>
    </p:spTree>
    <p:extLst>
      <p:ext uri="{BB962C8B-B14F-4D97-AF65-F5344CB8AC3E}">
        <p14:creationId xmlns:p14="http://schemas.microsoft.com/office/powerpoint/2010/main" val="12166012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dirty="0">
                <a:latin typeface="ＭＳ ゴシック" panose="020B0609070205080204" pitchFamily="49" charset="-128"/>
                <a:ea typeface="ＭＳ ゴシック" panose="020B0609070205080204" pitchFamily="49" charset="-128"/>
              </a:rPr>
              <a:t>認定調査票（抜粋）</a:t>
            </a:r>
            <a:endParaRPr kumimoji="1" lang="ja-JP" altLang="en-US" dirty="0"/>
          </a:p>
        </p:txBody>
      </p:sp>
      <p:sp>
        <p:nvSpPr>
          <p:cNvPr id="4" name="スライド番号プレースホルダー 3"/>
          <p:cNvSpPr>
            <a:spLocks noGrp="1"/>
          </p:cNvSpPr>
          <p:nvPr>
            <p:ph type="sldNum" sz="quarter" idx="12"/>
          </p:nvPr>
        </p:nvSpPr>
        <p:spPr>
          <a:xfrm>
            <a:off x="7216036" y="6356351"/>
            <a:ext cx="2311400" cy="365125"/>
          </a:xfrm>
        </p:spPr>
        <p:txBody>
          <a:bodyPr/>
          <a:lstStyle/>
          <a:p>
            <a:fld id="{040252E6-491F-4E7D-8E1E-2F1F88AFBB7C}" type="slidenum">
              <a:rPr kumimoji="1" lang="ja-JP" altLang="en-US" smtClean="0"/>
              <a:t>30</a:t>
            </a:fld>
            <a:endParaRPr kumimoji="1" lang="ja-JP" altLang="en-US" dirty="0"/>
          </a:p>
        </p:txBody>
      </p:sp>
      <p:pic>
        <p:nvPicPr>
          <p:cNvPr id="6" name="図 5"/>
          <p:cNvPicPr>
            <a:picLocks noChangeAspect="1"/>
          </p:cNvPicPr>
          <p:nvPr/>
        </p:nvPicPr>
        <p:blipFill>
          <a:blip r:embed="rId2"/>
          <a:stretch>
            <a:fillRect/>
          </a:stretch>
        </p:blipFill>
        <p:spPr>
          <a:xfrm>
            <a:off x="783431" y="614363"/>
            <a:ext cx="8339138" cy="6102287"/>
          </a:xfrm>
          <a:prstGeom prst="rect">
            <a:avLst/>
          </a:prstGeom>
          <a:ln w="19050">
            <a:solidFill>
              <a:schemeClr val="tx1"/>
            </a:solidFill>
          </a:ln>
        </p:spPr>
      </p:pic>
    </p:spTree>
    <p:extLst>
      <p:ext uri="{BB962C8B-B14F-4D97-AF65-F5344CB8AC3E}">
        <p14:creationId xmlns:p14="http://schemas.microsoft.com/office/powerpoint/2010/main" val="38179541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dirty="0">
                <a:latin typeface="ＭＳ ゴシック" panose="020B0609070205080204" pitchFamily="49" charset="-128"/>
                <a:ea typeface="ＭＳ ゴシック" panose="020B0609070205080204" pitchFamily="49" charset="-128"/>
              </a:rPr>
              <a:t>概況調査票</a:t>
            </a:r>
            <a:endParaRPr kumimoji="1" lang="ja-JP" altLang="en-US" dirty="0"/>
          </a:p>
        </p:txBody>
      </p:sp>
      <p:sp>
        <p:nvSpPr>
          <p:cNvPr id="4" name="スライド番号プレースホルダー 3"/>
          <p:cNvSpPr>
            <a:spLocks noGrp="1"/>
          </p:cNvSpPr>
          <p:nvPr>
            <p:ph type="sldNum" sz="quarter" idx="12"/>
          </p:nvPr>
        </p:nvSpPr>
        <p:spPr>
          <a:xfrm>
            <a:off x="7099300" y="6434175"/>
            <a:ext cx="2311400" cy="365125"/>
          </a:xfrm>
        </p:spPr>
        <p:txBody>
          <a:bodyPr/>
          <a:lstStyle/>
          <a:p>
            <a:fld id="{040252E6-491F-4E7D-8E1E-2F1F88AFBB7C}" type="slidenum">
              <a:rPr kumimoji="1" lang="ja-JP" altLang="en-US" smtClean="0"/>
              <a:t>31</a:t>
            </a:fld>
            <a:endParaRPr kumimoji="1" lang="ja-JP" altLang="en-US" dirty="0"/>
          </a:p>
        </p:txBody>
      </p:sp>
      <p:pic>
        <p:nvPicPr>
          <p:cNvPr id="5" name="図 4"/>
          <p:cNvPicPr>
            <a:picLocks noChangeAspect="1"/>
          </p:cNvPicPr>
          <p:nvPr/>
        </p:nvPicPr>
        <p:blipFill>
          <a:blip r:embed="rId2"/>
          <a:stretch>
            <a:fillRect/>
          </a:stretch>
        </p:blipFill>
        <p:spPr>
          <a:xfrm>
            <a:off x="276449" y="681088"/>
            <a:ext cx="4420553" cy="5787390"/>
          </a:xfrm>
          <a:prstGeom prst="rect">
            <a:avLst/>
          </a:prstGeom>
          <a:ln w="19050">
            <a:solidFill>
              <a:schemeClr val="tx1"/>
            </a:solidFill>
          </a:ln>
        </p:spPr>
      </p:pic>
      <p:pic>
        <p:nvPicPr>
          <p:cNvPr id="6" name="図 5"/>
          <p:cNvPicPr>
            <a:picLocks noChangeAspect="1"/>
          </p:cNvPicPr>
          <p:nvPr/>
        </p:nvPicPr>
        <p:blipFill rotWithShape="1">
          <a:blip r:embed="rId3"/>
          <a:srcRect t="1813"/>
          <a:stretch/>
        </p:blipFill>
        <p:spPr>
          <a:xfrm>
            <a:off x="5154584" y="695327"/>
            <a:ext cx="4440555" cy="5774117"/>
          </a:xfrm>
          <a:prstGeom prst="rect">
            <a:avLst/>
          </a:prstGeom>
          <a:ln w="19050">
            <a:solidFill>
              <a:schemeClr val="tx1"/>
            </a:solidFill>
          </a:ln>
        </p:spPr>
      </p:pic>
    </p:spTree>
    <p:extLst>
      <p:ext uri="{BB962C8B-B14F-4D97-AF65-F5344CB8AC3E}">
        <p14:creationId xmlns:p14="http://schemas.microsoft.com/office/powerpoint/2010/main" val="42731750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dirty="0">
                <a:latin typeface="ＭＳ ゴシック" panose="020B0609070205080204" pitchFamily="49" charset="-128"/>
                <a:ea typeface="ＭＳ ゴシック" panose="020B0609070205080204" pitchFamily="49" charset="-128"/>
              </a:rPr>
              <a:t>サービスの利用状況票</a:t>
            </a:r>
            <a:endParaRPr kumimoji="1" lang="ja-JP" altLang="en-US" dirty="0"/>
          </a:p>
        </p:txBody>
      </p:sp>
      <p:sp>
        <p:nvSpPr>
          <p:cNvPr id="4" name="スライド番号プレースホルダー 3"/>
          <p:cNvSpPr>
            <a:spLocks noGrp="1"/>
          </p:cNvSpPr>
          <p:nvPr>
            <p:ph type="sldNum" sz="quarter" idx="12"/>
          </p:nvPr>
        </p:nvSpPr>
        <p:spPr/>
        <p:txBody>
          <a:bodyPr/>
          <a:lstStyle/>
          <a:p>
            <a:fld id="{040252E6-491F-4E7D-8E1E-2F1F88AFBB7C}" type="slidenum">
              <a:rPr kumimoji="1" lang="ja-JP" altLang="en-US" smtClean="0"/>
              <a:t>32</a:t>
            </a:fld>
            <a:endParaRPr kumimoji="1" lang="ja-JP" altLang="en-US"/>
          </a:p>
        </p:txBody>
      </p:sp>
      <p:pic>
        <p:nvPicPr>
          <p:cNvPr id="5" name="図 4"/>
          <p:cNvPicPr>
            <a:picLocks noChangeAspect="1"/>
          </p:cNvPicPr>
          <p:nvPr/>
        </p:nvPicPr>
        <p:blipFill rotWithShape="1">
          <a:blip r:embed="rId2"/>
          <a:srcRect t="914" b="914"/>
          <a:stretch/>
        </p:blipFill>
        <p:spPr>
          <a:xfrm>
            <a:off x="890588" y="600075"/>
            <a:ext cx="8124825" cy="6134100"/>
          </a:xfrm>
          <a:prstGeom prst="rect">
            <a:avLst/>
          </a:prstGeom>
          <a:ln w="19050">
            <a:solidFill>
              <a:schemeClr val="tx1"/>
            </a:solidFill>
          </a:ln>
        </p:spPr>
      </p:pic>
    </p:spTree>
    <p:extLst>
      <p:ext uri="{BB962C8B-B14F-4D97-AF65-F5344CB8AC3E}">
        <p14:creationId xmlns:p14="http://schemas.microsoft.com/office/powerpoint/2010/main" val="14337894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dirty="0">
                <a:latin typeface="ＭＳ ゴシック" panose="020B0609070205080204" pitchFamily="49" charset="-128"/>
                <a:ea typeface="ＭＳ ゴシック" panose="020B0609070205080204" pitchFamily="49" charset="-128"/>
              </a:rPr>
              <a:t>医師意見書の取得</a:t>
            </a:r>
            <a:endParaRPr kumimoji="1" lang="ja-JP" altLang="en-US" dirty="0"/>
          </a:p>
        </p:txBody>
      </p:sp>
      <p:sp>
        <p:nvSpPr>
          <p:cNvPr id="4" name="スライド番号プレースホルダー 3"/>
          <p:cNvSpPr>
            <a:spLocks noGrp="1"/>
          </p:cNvSpPr>
          <p:nvPr>
            <p:ph type="sldNum" sz="quarter" idx="12"/>
          </p:nvPr>
        </p:nvSpPr>
        <p:spPr/>
        <p:txBody>
          <a:bodyPr/>
          <a:lstStyle/>
          <a:p>
            <a:fld id="{040252E6-491F-4E7D-8E1E-2F1F88AFBB7C}" type="slidenum">
              <a:rPr kumimoji="1" lang="ja-JP" altLang="en-US" smtClean="0"/>
              <a:t>33</a:t>
            </a:fld>
            <a:endParaRPr kumimoji="1" lang="ja-JP" altLang="en-US"/>
          </a:p>
        </p:txBody>
      </p:sp>
      <p:grpSp>
        <p:nvGrpSpPr>
          <p:cNvPr id="5" name="グループ化 4"/>
          <p:cNvGrpSpPr/>
          <p:nvPr/>
        </p:nvGrpSpPr>
        <p:grpSpPr>
          <a:xfrm>
            <a:off x="84698" y="548680"/>
            <a:ext cx="9720000" cy="2232000"/>
            <a:chOff x="84698" y="548680"/>
            <a:chExt cx="9720000" cy="2232000"/>
          </a:xfrm>
        </p:grpSpPr>
        <p:sp>
          <p:nvSpPr>
            <p:cNvPr id="6" name="角丸四角形 5"/>
            <p:cNvSpPr/>
            <p:nvPr/>
          </p:nvSpPr>
          <p:spPr>
            <a:xfrm>
              <a:off x="84698" y="548680"/>
              <a:ext cx="9720000" cy="2232000"/>
            </a:xfrm>
            <a:prstGeom prst="roundRect">
              <a:avLst>
                <a:gd name="adj" fmla="val 6343"/>
              </a:avLst>
            </a:prstGeom>
            <a:solidFill>
              <a:srgbClr val="D9E6FF"/>
            </a:solidFill>
            <a:ln w="3175">
              <a:solidFill>
                <a:srgbClr val="D9E6FF"/>
              </a:solidFill>
            </a:ln>
          </p:spPr>
          <p:style>
            <a:lnRef idx="2">
              <a:schemeClr val="accent6"/>
            </a:lnRef>
            <a:fillRef idx="1">
              <a:schemeClr val="lt1"/>
            </a:fillRef>
            <a:effectRef idx="0">
              <a:schemeClr val="accent6"/>
            </a:effectRef>
            <a:fontRef idx="minor">
              <a:schemeClr val="dk1"/>
            </a:fontRef>
          </p:style>
          <p:txBody>
            <a:bodyPr rtlCol="0" anchor="ctr" anchorCtr="0"/>
            <a:lstStyle/>
            <a:p>
              <a:pPr>
                <a:lnSpc>
                  <a:spcPts val="1600"/>
                </a:lnSpc>
              </a:pPr>
              <a:endParaRPr kumimoji="1" lang="ja-JP" altLang="en-US" sz="1200" dirty="0">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7" name="正方形/長方形 6"/>
            <p:cNvSpPr/>
            <p:nvPr/>
          </p:nvSpPr>
          <p:spPr>
            <a:xfrm>
              <a:off x="5812275" y="620440"/>
              <a:ext cx="2124000" cy="396000"/>
            </a:xfrm>
            <a:prstGeom prst="rect">
              <a:avLst/>
            </a:prstGeom>
            <a:solidFill>
              <a:srgbClr val="FFFF99"/>
            </a:solidFill>
            <a:ln>
              <a:noFill/>
            </a:ln>
          </p:spPr>
          <p:style>
            <a:lnRef idx="2">
              <a:schemeClr val="accent1"/>
            </a:lnRef>
            <a:fillRef idx="1">
              <a:schemeClr val="lt1"/>
            </a:fillRef>
            <a:effectRef idx="0">
              <a:schemeClr val="accent1"/>
            </a:effectRef>
            <a:fontRef idx="minor">
              <a:schemeClr val="dk1"/>
            </a:fontRef>
          </p:style>
          <p:txBody>
            <a:bodyPr vert="horz" rtlCol="0" anchor="ctr"/>
            <a:lstStyle/>
            <a:p>
              <a:pPr algn="ctr"/>
              <a:r>
                <a:rPr lang="ja-JP" altLang="en-US" sz="1400" b="1" dirty="0">
                  <a:solidFill>
                    <a:schemeClr val="tx1"/>
                  </a:solidFill>
                  <a:latin typeface="ＭＳ ゴシック" panose="020B0609070205080204" pitchFamily="49" charset="-128"/>
                  <a:ea typeface="ＭＳ ゴシック" panose="020B0609070205080204" pitchFamily="49" charset="-128"/>
                  <a:cs typeface="メイリオ" pitchFamily="50" charset="-128"/>
                </a:rPr>
                <a:t>市町村審査会</a:t>
              </a:r>
              <a:endParaRPr lang="en-US" altLang="ja-JP" sz="1400" b="1" dirty="0">
                <a:solidFill>
                  <a:schemeClr val="tx1"/>
                </a:solidFill>
                <a:latin typeface="ＭＳ ゴシック" panose="020B0609070205080204" pitchFamily="49" charset="-128"/>
                <a:ea typeface="ＭＳ ゴシック" panose="020B0609070205080204" pitchFamily="49" charset="-128"/>
                <a:cs typeface="メイリオ" pitchFamily="50" charset="-128"/>
              </a:endParaRPr>
            </a:p>
            <a:p>
              <a:pPr algn="ctr"/>
              <a:r>
                <a:rPr lang="ja-JP" altLang="en-US" sz="1200" dirty="0">
                  <a:solidFill>
                    <a:schemeClr val="tx1"/>
                  </a:solidFill>
                  <a:latin typeface="ＭＳ ゴシック" panose="020B0609070205080204" pitchFamily="49" charset="-128"/>
                  <a:ea typeface="ＭＳ ゴシック" panose="020B0609070205080204" pitchFamily="49" charset="-128"/>
                  <a:cs typeface="メイリオ" pitchFamily="50" charset="-128"/>
                </a:rPr>
                <a:t>（二次判定）</a:t>
              </a:r>
              <a:endParaRPr lang="en-US" altLang="ja-JP" sz="1200" dirty="0">
                <a:solidFill>
                  <a:schemeClr val="tx1"/>
                </a:solidFill>
                <a:latin typeface="ＭＳ ゴシック" panose="020B0609070205080204" pitchFamily="49" charset="-128"/>
                <a:ea typeface="ＭＳ ゴシック" panose="020B0609070205080204" pitchFamily="49" charset="-128"/>
                <a:cs typeface="メイリオ" pitchFamily="50" charset="-128"/>
              </a:endParaRPr>
            </a:p>
          </p:txBody>
        </p:sp>
        <p:sp>
          <p:nvSpPr>
            <p:cNvPr id="8" name="正方形/長方形 7"/>
            <p:cNvSpPr/>
            <p:nvPr/>
          </p:nvSpPr>
          <p:spPr>
            <a:xfrm>
              <a:off x="3364003" y="692736"/>
              <a:ext cx="2124000" cy="612000"/>
            </a:xfrm>
            <a:prstGeom prst="rect">
              <a:avLst/>
            </a:prstGeom>
            <a:solidFill>
              <a:srgbClr val="FFFF99"/>
            </a:solidFill>
            <a:ln>
              <a:noFill/>
            </a:ln>
          </p:spPr>
          <p:style>
            <a:lnRef idx="2">
              <a:schemeClr val="accent1"/>
            </a:lnRef>
            <a:fillRef idx="1">
              <a:schemeClr val="lt1"/>
            </a:fillRef>
            <a:effectRef idx="0">
              <a:schemeClr val="accent1"/>
            </a:effectRef>
            <a:fontRef idx="minor">
              <a:schemeClr val="dk1"/>
            </a:fontRef>
          </p:style>
          <p:txBody>
            <a:bodyPr vert="horz" rtlCol="0" anchor="ctr"/>
            <a:lstStyle/>
            <a:p>
              <a:pPr algn="ctr"/>
              <a:r>
                <a:rPr lang="ja-JP" altLang="en-US" sz="1400" b="1" dirty="0">
                  <a:solidFill>
                    <a:schemeClr val="tx1"/>
                  </a:solidFill>
                  <a:latin typeface="ＭＳ ゴシック" panose="020B0609070205080204" pitchFamily="49" charset="-128"/>
                  <a:ea typeface="ＭＳ ゴシック" panose="020B0609070205080204" pitchFamily="49" charset="-128"/>
                  <a:cs typeface="メイリオ" pitchFamily="50" charset="-128"/>
                </a:rPr>
                <a:t>市町村による</a:t>
              </a:r>
              <a:endParaRPr lang="en-US" altLang="ja-JP" sz="1400" b="1" dirty="0">
                <a:solidFill>
                  <a:schemeClr val="tx1"/>
                </a:solidFill>
                <a:latin typeface="ＭＳ ゴシック" panose="020B0609070205080204" pitchFamily="49" charset="-128"/>
                <a:ea typeface="ＭＳ ゴシック" panose="020B0609070205080204" pitchFamily="49" charset="-128"/>
                <a:cs typeface="メイリオ" pitchFamily="50" charset="-128"/>
              </a:endParaRPr>
            </a:p>
            <a:p>
              <a:pPr algn="ctr"/>
              <a:r>
                <a:rPr lang="ja-JP" altLang="en-US" sz="1400" b="1" dirty="0">
                  <a:solidFill>
                    <a:schemeClr val="tx1"/>
                  </a:solidFill>
                  <a:latin typeface="ＭＳ ゴシック" panose="020B0609070205080204" pitchFamily="49" charset="-128"/>
                  <a:ea typeface="ＭＳ ゴシック" panose="020B0609070205080204" pitchFamily="49" charset="-128"/>
                  <a:cs typeface="メイリオ" pitchFamily="50" charset="-128"/>
                </a:rPr>
                <a:t>認定原案の作成</a:t>
              </a:r>
              <a:endParaRPr lang="en-US" altLang="ja-JP" sz="1400" b="1" dirty="0">
                <a:solidFill>
                  <a:schemeClr val="tx1"/>
                </a:solidFill>
                <a:latin typeface="ＭＳ ゴシック" panose="020B0609070205080204" pitchFamily="49" charset="-128"/>
                <a:ea typeface="ＭＳ ゴシック" panose="020B0609070205080204" pitchFamily="49" charset="-128"/>
                <a:cs typeface="メイリオ" pitchFamily="50" charset="-128"/>
              </a:endParaRPr>
            </a:p>
            <a:p>
              <a:pPr algn="ctr"/>
              <a:r>
                <a:rPr lang="ja-JP" altLang="en-US" sz="1200" dirty="0">
                  <a:solidFill>
                    <a:schemeClr val="tx1"/>
                  </a:solidFill>
                  <a:latin typeface="ＭＳ ゴシック" panose="020B0609070205080204" pitchFamily="49" charset="-128"/>
                  <a:ea typeface="ＭＳ ゴシック" panose="020B0609070205080204" pitchFamily="49" charset="-128"/>
                  <a:cs typeface="メイリオ" pitchFamily="50" charset="-128"/>
                </a:rPr>
                <a:t>（一次判定）</a:t>
              </a:r>
              <a:endParaRPr lang="en-US" altLang="ja-JP" sz="1200" dirty="0">
                <a:solidFill>
                  <a:schemeClr val="tx1"/>
                </a:solidFill>
                <a:latin typeface="ＭＳ ゴシック" panose="020B0609070205080204" pitchFamily="49" charset="-128"/>
                <a:ea typeface="ＭＳ ゴシック" panose="020B0609070205080204" pitchFamily="49" charset="-128"/>
                <a:cs typeface="メイリオ" pitchFamily="50" charset="-128"/>
              </a:endParaRPr>
            </a:p>
          </p:txBody>
        </p:sp>
        <p:sp>
          <p:nvSpPr>
            <p:cNvPr id="9" name="正方形/長方形 8"/>
            <p:cNvSpPr/>
            <p:nvPr/>
          </p:nvSpPr>
          <p:spPr>
            <a:xfrm>
              <a:off x="3364219" y="1304847"/>
              <a:ext cx="2124000" cy="1368000"/>
            </a:xfrm>
            <a:prstGeom prst="rect">
              <a:avLst/>
            </a:prstGeom>
            <a:solidFill>
              <a:schemeClr val="bg1"/>
            </a:solidFill>
            <a:ln>
              <a:solidFill>
                <a:srgbClr val="B3CCFF"/>
              </a:solidFill>
            </a:ln>
          </p:spPr>
          <p:style>
            <a:lnRef idx="1">
              <a:schemeClr val="accent2"/>
            </a:lnRef>
            <a:fillRef idx="3">
              <a:schemeClr val="accent2"/>
            </a:fillRef>
            <a:effectRef idx="2">
              <a:schemeClr val="accent2"/>
            </a:effectRef>
            <a:fontRef idx="minor">
              <a:schemeClr val="lt1"/>
            </a:fontRef>
          </p:style>
          <p:txBody>
            <a:bodyPr rtlCol="0" anchor="ctr"/>
            <a:lstStyle/>
            <a:p>
              <a:pPr marL="127000" indent="-127000"/>
              <a:r>
                <a:rPr lang="ja-JP" altLang="en-US"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①認定調査の選択状況</a:t>
              </a:r>
              <a:endPar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marL="127000" indent="-127000"/>
              <a:r>
                <a:rPr lang="ja-JP" altLang="en-US"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②医師意見書の一部項目を用いて基準省令別表第</a:t>
              </a:r>
              <a:r>
                <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2</a:t>
              </a:r>
              <a:r>
                <a:rPr lang="ja-JP" altLang="en-US"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の各条件式のいずれに該当するかを判定</a:t>
              </a:r>
              <a:endPar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marL="127000" indent="-127000"/>
              <a:r>
                <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判定ソフトにより自動で判定</a:t>
              </a:r>
              <a:endPar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10" name="正方形/長方形 9"/>
            <p:cNvSpPr/>
            <p:nvPr/>
          </p:nvSpPr>
          <p:spPr>
            <a:xfrm>
              <a:off x="5812274" y="1016664"/>
              <a:ext cx="2124000" cy="1692000"/>
            </a:xfrm>
            <a:prstGeom prst="rect">
              <a:avLst/>
            </a:prstGeom>
            <a:solidFill>
              <a:schemeClr val="bg1"/>
            </a:solidFill>
            <a:ln>
              <a:solidFill>
                <a:srgbClr val="B3CCFF"/>
              </a:solidFill>
            </a:ln>
          </p:spPr>
          <p:style>
            <a:lnRef idx="1">
              <a:schemeClr val="accent2"/>
            </a:lnRef>
            <a:fillRef idx="3">
              <a:schemeClr val="accent2"/>
            </a:fillRef>
            <a:effectRef idx="2">
              <a:schemeClr val="accent2"/>
            </a:effectRef>
            <a:fontRef idx="minor">
              <a:schemeClr val="lt1"/>
            </a:fontRef>
          </p:style>
          <p:txBody>
            <a:bodyPr rtlCol="0" anchor="ctr"/>
            <a:lstStyle/>
            <a:p>
              <a:endPar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r>
                <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&lt;STEP1&gt;</a:t>
              </a:r>
            </a:p>
            <a:p>
              <a:r>
                <a:rPr lang="ja-JP" altLang="en-US"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一次判定の精査・確定</a:t>
              </a:r>
              <a:endPar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r>
                <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&lt;STEP2&gt;</a:t>
              </a:r>
            </a:p>
            <a:p>
              <a:pPr marL="127000" indent="-127000"/>
              <a:r>
                <a:rPr lang="ja-JP" altLang="en-US"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①認定調査の特記事項</a:t>
              </a:r>
              <a:endPar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marL="127000" indent="-127000"/>
              <a:r>
                <a:rPr lang="ja-JP" altLang="en-US"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②医師意見書のうち判定式で使用されない項目</a:t>
              </a:r>
              <a:endPar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marL="127000" indent="-127000"/>
              <a:r>
                <a:rPr lang="ja-JP" altLang="en-US"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③医師意見書の特記事項を総合的に勘案し、該当する区分を決定</a:t>
              </a:r>
              <a:endPar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endPar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11" name="正方形/長方形 10"/>
            <p:cNvSpPr/>
            <p:nvPr/>
          </p:nvSpPr>
          <p:spPr>
            <a:xfrm>
              <a:off x="8251447" y="692984"/>
              <a:ext cx="540000" cy="1943968"/>
            </a:xfrm>
            <a:prstGeom prst="rect">
              <a:avLst/>
            </a:prstGeom>
            <a:solidFill>
              <a:schemeClr val="bg1"/>
            </a:solidFill>
            <a:ln>
              <a:solidFill>
                <a:srgbClr val="B3CCFF"/>
              </a:solidFill>
            </a:ln>
          </p:spPr>
          <p:style>
            <a:lnRef idx="1">
              <a:schemeClr val="accent2"/>
            </a:lnRef>
            <a:fillRef idx="3">
              <a:schemeClr val="accent2"/>
            </a:fillRef>
            <a:effectRef idx="2">
              <a:schemeClr val="accent2"/>
            </a:effectRef>
            <a:fontRef idx="minor">
              <a:schemeClr val="lt1"/>
            </a:fontRef>
          </p:style>
          <p:txBody>
            <a:bodyPr vert="eaVert" rtlCol="0" anchor="ctr"/>
            <a:lstStyle/>
            <a:p>
              <a:pPr algn="ctr"/>
              <a:r>
                <a:rPr lang="ja-JP" altLang="en-US" sz="1400" b="1" dirty="0">
                  <a:solidFill>
                    <a:sysClr val="windowText" lastClr="000000"/>
                  </a:solidFill>
                  <a:latin typeface="ＭＳ ゴシック" panose="020B0609070205080204" pitchFamily="49" charset="-128"/>
                  <a:ea typeface="ＭＳ ゴシック" panose="020B0609070205080204" pitchFamily="49" charset="-128"/>
                  <a:cs typeface="メイリオ" panose="020B0604030504040204" pitchFamily="50" charset="-128"/>
                </a:rPr>
                <a:t>市町村による認定</a:t>
              </a:r>
              <a:endParaRPr lang="en-US" altLang="ja-JP" sz="1400" b="1" dirty="0">
                <a:solidFill>
                  <a:sysClr val="windowText" lastClr="000000"/>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cxnSp>
          <p:nvCxnSpPr>
            <p:cNvPr id="12" name="直線矢印コネクタ 11"/>
            <p:cNvCxnSpPr/>
            <p:nvPr/>
          </p:nvCxnSpPr>
          <p:spPr>
            <a:xfrm>
              <a:off x="7927447" y="1700848"/>
              <a:ext cx="324000" cy="0"/>
            </a:xfrm>
            <a:prstGeom prst="straightConnector1">
              <a:avLst/>
            </a:prstGeom>
            <a:ln w="50800" cmpd="dbl">
              <a:solidFill>
                <a:srgbClr val="002060"/>
              </a:solidFill>
              <a:tailEnd type="arrow"/>
            </a:ln>
          </p:spPr>
          <p:style>
            <a:lnRef idx="3">
              <a:schemeClr val="accent2"/>
            </a:lnRef>
            <a:fillRef idx="0">
              <a:schemeClr val="accent2"/>
            </a:fillRef>
            <a:effectRef idx="2">
              <a:schemeClr val="accent2"/>
            </a:effectRef>
            <a:fontRef idx="minor">
              <a:schemeClr val="tx1"/>
            </a:fontRef>
          </p:style>
        </p:cxnSp>
        <p:cxnSp>
          <p:nvCxnSpPr>
            <p:cNvPr id="13" name="直線矢印コネクタ 12"/>
            <p:cNvCxnSpPr/>
            <p:nvPr/>
          </p:nvCxnSpPr>
          <p:spPr>
            <a:xfrm>
              <a:off x="8800643" y="1700848"/>
              <a:ext cx="324000" cy="0"/>
            </a:xfrm>
            <a:prstGeom prst="straightConnector1">
              <a:avLst/>
            </a:prstGeom>
            <a:ln w="50800" cmpd="dbl">
              <a:solidFill>
                <a:srgbClr val="002060"/>
              </a:solidFill>
              <a:tailEnd type="arrow"/>
            </a:ln>
          </p:spPr>
          <p:style>
            <a:lnRef idx="3">
              <a:schemeClr val="accent2"/>
            </a:lnRef>
            <a:fillRef idx="0">
              <a:schemeClr val="accent2"/>
            </a:fillRef>
            <a:effectRef idx="2">
              <a:schemeClr val="accent2"/>
            </a:effectRef>
            <a:fontRef idx="minor">
              <a:schemeClr val="tx1"/>
            </a:fontRef>
          </p:style>
        </p:cxnSp>
        <p:sp>
          <p:nvSpPr>
            <p:cNvPr id="14" name="正方形/長方形 13"/>
            <p:cNvSpPr/>
            <p:nvPr/>
          </p:nvSpPr>
          <p:spPr>
            <a:xfrm>
              <a:off x="9160707" y="692984"/>
              <a:ext cx="540000" cy="1943968"/>
            </a:xfrm>
            <a:prstGeom prst="rect">
              <a:avLst/>
            </a:prstGeom>
            <a:solidFill>
              <a:schemeClr val="bg1"/>
            </a:solidFill>
            <a:ln>
              <a:solidFill>
                <a:srgbClr val="B3CCFF"/>
              </a:solidFill>
            </a:ln>
          </p:spPr>
          <p:style>
            <a:lnRef idx="1">
              <a:schemeClr val="accent2"/>
            </a:lnRef>
            <a:fillRef idx="3">
              <a:schemeClr val="accent2"/>
            </a:fillRef>
            <a:effectRef idx="2">
              <a:schemeClr val="accent2"/>
            </a:effectRef>
            <a:fontRef idx="minor">
              <a:schemeClr val="lt1"/>
            </a:fontRef>
          </p:style>
          <p:txBody>
            <a:bodyPr vert="eaVert" rtlCol="0" anchor="ctr"/>
            <a:lstStyle/>
            <a:p>
              <a:pPr algn="ctr"/>
              <a:r>
                <a:rPr lang="ja-JP" altLang="en-US" sz="1400" b="1" dirty="0">
                  <a:solidFill>
                    <a:sysClr val="windowText" lastClr="000000"/>
                  </a:solidFill>
                  <a:latin typeface="ＭＳ ゴシック" panose="020B0609070205080204" pitchFamily="49" charset="-128"/>
                  <a:ea typeface="ＭＳ ゴシック" panose="020B0609070205080204" pitchFamily="49" charset="-128"/>
                  <a:cs typeface="メイリオ" panose="020B0604030504040204" pitchFamily="50" charset="-128"/>
                </a:rPr>
                <a:t>申請者への通知</a:t>
              </a:r>
              <a:endParaRPr lang="en-US" altLang="ja-JP" sz="1400" b="1" dirty="0">
                <a:solidFill>
                  <a:sysClr val="windowText" lastClr="000000"/>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15" name="正方形/長方形 14"/>
            <p:cNvSpPr/>
            <p:nvPr/>
          </p:nvSpPr>
          <p:spPr>
            <a:xfrm>
              <a:off x="231715" y="692736"/>
              <a:ext cx="540000" cy="1944000"/>
            </a:xfrm>
            <a:prstGeom prst="rect">
              <a:avLst/>
            </a:prstGeom>
            <a:solidFill>
              <a:schemeClr val="bg1"/>
            </a:solidFill>
            <a:ln>
              <a:solidFill>
                <a:srgbClr val="B3CCFF"/>
              </a:solidFill>
            </a:ln>
          </p:spPr>
          <p:style>
            <a:lnRef idx="1">
              <a:schemeClr val="accent2"/>
            </a:lnRef>
            <a:fillRef idx="3">
              <a:schemeClr val="accent2"/>
            </a:fillRef>
            <a:effectRef idx="2">
              <a:schemeClr val="accent2"/>
            </a:effectRef>
            <a:fontRef idx="minor">
              <a:schemeClr val="lt1"/>
            </a:fontRef>
          </p:style>
          <p:txBody>
            <a:bodyPr vert="eaVert" rtlCol="0" anchor="ctr"/>
            <a:lstStyle/>
            <a:p>
              <a:pPr algn="ctr"/>
              <a:r>
                <a:rPr lang="ja-JP" altLang="en-US" sz="1400" b="1" dirty="0">
                  <a:solidFill>
                    <a:sysClr val="windowText" lastClr="000000"/>
                  </a:solidFill>
                  <a:latin typeface="ＭＳ ゴシック" panose="020B0609070205080204" pitchFamily="49" charset="-128"/>
                  <a:ea typeface="ＭＳ ゴシック" panose="020B0609070205080204" pitchFamily="49" charset="-128"/>
                  <a:cs typeface="メイリオ" panose="020B0604030504040204" pitchFamily="50" charset="-128"/>
                </a:rPr>
                <a:t>申請者からの</a:t>
              </a:r>
              <a:endParaRPr lang="en-US" altLang="ja-JP" sz="1400" b="1" dirty="0">
                <a:solidFill>
                  <a:sysClr val="windowText" lastClr="000000"/>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lgn="ctr"/>
              <a:r>
                <a:rPr lang="ja-JP" altLang="en-US" sz="1400" b="1" dirty="0">
                  <a:solidFill>
                    <a:sysClr val="windowText" lastClr="000000"/>
                  </a:solidFill>
                  <a:latin typeface="ＭＳ ゴシック" panose="020B0609070205080204" pitchFamily="49" charset="-128"/>
                  <a:ea typeface="ＭＳ ゴシック" panose="020B0609070205080204" pitchFamily="49" charset="-128"/>
                  <a:cs typeface="メイリオ" panose="020B0604030504040204" pitchFamily="50" charset="-128"/>
                </a:rPr>
                <a:t>市町村への支給申請</a:t>
              </a:r>
              <a:endParaRPr lang="en-US" altLang="ja-JP" sz="1400" b="1" dirty="0">
                <a:solidFill>
                  <a:sysClr val="windowText" lastClr="000000"/>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16" name="正方形/長方形 15"/>
            <p:cNvSpPr/>
            <p:nvPr/>
          </p:nvSpPr>
          <p:spPr>
            <a:xfrm>
              <a:off x="1095867" y="1233767"/>
              <a:ext cx="1044000" cy="648000"/>
            </a:xfrm>
            <a:prstGeom prst="rect">
              <a:avLst/>
            </a:prstGeom>
            <a:solidFill>
              <a:schemeClr val="bg1"/>
            </a:solidFill>
            <a:ln>
              <a:solidFill>
                <a:srgbClr val="B3CCFF"/>
              </a:solidFill>
            </a:ln>
          </p:spPr>
          <p:style>
            <a:lnRef idx="1">
              <a:schemeClr val="accent2"/>
            </a:lnRef>
            <a:fillRef idx="3">
              <a:schemeClr val="accent2"/>
            </a:fillRef>
            <a:effectRef idx="2">
              <a:schemeClr val="accent2"/>
            </a:effectRef>
            <a:fontRef idx="minor">
              <a:schemeClr val="lt1"/>
            </a:fontRef>
          </p:style>
          <p:txBody>
            <a:bodyPr lIns="72000" tIns="72000" rIns="72000" bIns="72000" rtlCol="0" anchor="ctr"/>
            <a:lstStyle/>
            <a:p>
              <a:pPr algn="ctr"/>
              <a:r>
                <a:rPr lang="ja-JP" altLang="en-US"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認定調査</a:t>
              </a:r>
              <a:endPar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lgn="ctr"/>
              <a:r>
                <a:rPr lang="ja-JP" altLang="en-US"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の委託</a:t>
              </a:r>
              <a:endPar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cxnSp>
          <p:nvCxnSpPr>
            <p:cNvPr id="17" name="直線矢印コネクタ 16"/>
            <p:cNvCxnSpPr/>
            <p:nvPr/>
          </p:nvCxnSpPr>
          <p:spPr>
            <a:xfrm>
              <a:off x="771715" y="980768"/>
              <a:ext cx="1584000" cy="0"/>
            </a:xfrm>
            <a:prstGeom prst="straightConnector1">
              <a:avLst/>
            </a:prstGeom>
            <a:ln w="50800" cmpd="dbl">
              <a:solidFill>
                <a:srgbClr val="002060"/>
              </a:solidFill>
              <a:tailEnd type="arrow"/>
            </a:ln>
          </p:spPr>
          <p:style>
            <a:lnRef idx="3">
              <a:schemeClr val="accent2"/>
            </a:lnRef>
            <a:fillRef idx="0">
              <a:schemeClr val="accent2"/>
            </a:fillRef>
            <a:effectRef idx="2">
              <a:schemeClr val="accent2"/>
            </a:effectRef>
            <a:fontRef idx="minor">
              <a:schemeClr val="tx1"/>
            </a:fontRef>
          </p:style>
        </p:cxnSp>
        <p:sp>
          <p:nvSpPr>
            <p:cNvPr id="18" name="正方形/長方形 17"/>
            <p:cNvSpPr/>
            <p:nvPr/>
          </p:nvSpPr>
          <p:spPr>
            <a:xfrm>
              <a:off x="2463963" y="728847"/>
              <a:ext cx="540000" cy="1152000"/>
            </a:xfrm>
            <a:prstGeom prst="rect">
              <a:avLst/>
            </a:prstGeom>
            <a:solidFill>
              <a:srgbClr val="FFFF99"/>
            </a:solidFill>
            <a:ln w="9525">
              <a:solidFill>
                <a:srgbClr val="B3CCFF"/>
              </a:solidFill>
            </a:ln>
          </p:spPr>
          <p:style>
            <a:lnRef idx="1">
              <a:schemeClr val="accent2"/>
            </a:lnRef>
            <a:fillRef idx="3">
              <a:schemeClr val="accent2"/>
            </a:fillRef>
            <a:effectRef idx="2">
              <a:schemeClr val="accent2"/>
            </a:effectRef>
            <a:fontRef idx="minor">
              <a:schemeClr val="lt1"/>
            </a:fontRef>
          </p:style>
          <p:txBody>
            <a:bodyPr vert="eaVert" lIns="0" tIns="0" rIns="0" bIns="0" rtlCol="0" anchor="ctr"/>
            <a:lstStyle/>
            <a:p>
              <a:pPr algn="ctr"/>
              <a:r>
                <a:rPr lang="ja-JP" altLang="en-US" sz="14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認定調査</a:t>
              </a:r>
              <a:endParaRPr lang="en-US" altLang="ja-JP" sz="14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19" name="正方形/長方形 18"/>
            <p:cNvSpPr/>
            <p:nvPr/>
          </p:nvSpPr>
          <p:spPr>
            <a:xfrm>
              <a:off x="1095963" y="2096736"/>
              <a:ext cx="1908000" cy="540000"/>
            </a:xfrm>
            <a:prstGeom prst="rect">
              <a:avLst/>
            </a:prstGeom>
            <a:solidFill>
              <a:srgbClr val="FFFF99"/>
            </a:solidFill>
            <a:ln w="57150">
              <a:solidFill>
                <a:srgbClr val="FF0000"/>
              </a:solidFill>
            </a:ln>
          </p:spPr>
          <p:style>
            <a:lnRef idx="1">
              <a:schemeClr val="accent2"/>
            </a:lnRef>
            <a:fillRef idx="3">
              <a:schemeClr val="accent2"/>
            </a:fillRef>
            <a:effectRef idx="2">
              <a:schemeClr val="accent2"/>
            </a:effectRef>
            <a:fontRef idx="minor">
              <a:schemeClr val="lt1"/>
            </a:fontRef>
          </p:style>
          <p:txBody>
            <a:bodyPr lIns="72000" tIns="72000" rIns="72000" bIns="72000" rtlCol="0" anchor="ctr"/>
            <a:lstStyle/>
            <a:p>
              <a:pPr algn="ctr"/>
              <a:r>
                <a:rPr lang="ja-JP" altLang="en-US" sz="1400" b="1"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rPr>
                <a:t>医師意見書の取得</a:t>
              </a:r>
              <a:endParaRPr lang="en-US" altLang="ja-JP" sz="1400" b="1"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lgn="ctr"/>
              <a:r>
                <a:rPr lang="ja-JP" altLang="en-US" sz="1200" b="1"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rPr>
                <a:t>（主治医等へ依頼）</a:t>
              </a:r>
              <a:endParaRPr lang="en-US" altLang="ja-JP" sz="1200" b="1"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cxnSp>
          <p:nvCxnSpPr>
            <p:cNvPr id="20" name="直線矢印コネクタ 19"/>
            <p:cNvCxnSpPr/>
            <p:nvPr/>
          </p:nvCxnSpPr>
          <p:spPr>
            <a:xfrm>
              <a:off x="771715" y="1556832"/>
              <a:ext cx="324000" cy="0"/>
            </a:xfrm>
            <a:prstGeom prst="straightConnector1">
              <a:avLst/>
            </a:prstGeom>
            <a:ln w="50800" cmpd="dbl">
              <a:solidFill>
                <a:srgbClr val="002060"/>
              </a:solidFill>
              <a:tailEnd type="arrow"/>
            </a:ln>
          </p:spPr>
          <p:style>
            <a:lnRef idx="3">
              <a:schemeClr val="accent2"/>
            </a:lnRef>
            <a:fillRef idx="0">
              <a:schemeClr val="accent2"/>
            </a:fillRef>
            <a:effectRef idx="2">
              <a:schemeClr val="accent2"/>
            </a:effectRef>
            <a:fontRef idx="minor">
              <a:schemeClr val="tx1"/>
            </a:fontRef>
          </p:style>
        </p:cxnSp>
        <p:cxnSp>
          <p:nvCxnSpPr>
            <p:cNvPr id="21" name="直線矢印コネクタ 20"/>
            <p:cNvCxnSpPr/>
            <p:nvPr/>
          </p:nvCxnSpPr>
          <p:spPr>
            <a:xfrm>
              <a:off x="2139867" y="1556832"/>
              <a:ext cx="324000" cy="0"/>
            </a:xfrm>
            <a:prstGeom prst="straightConnector1">
              <a:avLst/>
            </a:prstGeom>
            <a:ln w="50800" cmpd="dbl">
              <a:solidFill>
                <a:srgbClr val="002060"/>
              </a:solidFill>
              <a:tailEnd type="arrow"/>
            </a:ln>
          </p:spPr>
          <p:style>
            <a:lnRef idx="3">
              <a:schemeClr val="accent2"/>
            </a:lnRef>
            <a:fillRef idx="0">
              <a:schemeClr val="accent2"/>
            </a:fillRef>
            <a:effectRef idx="2">
              <a:schemeClr val="accent2"/>
            </a:effectRef>
            <a:fontRef idx="minor">
              <a:schemeClr val="tx1"/>
            </a:fontRef>
          </p:style>
        </p:cxnSp>
        <p:cxnSp>
          <p:nvCxnSpPr>
            <p:cNvPr id="22" name="直線矢印コネクタ 21"/>
            <p:cNvCxnSpPr/>
            <p:nvPr/>
          </p:nvCxnSpPr>
          <p:spPr>
            <a:xfrm>
              <a:off x="771715" y="2348920"/>
              <a:ext cx="324000" cy="0"/>
            </a:xfrm>
            <a:prstGeom prst="straightConnector1">
              <a:avLst/>
            </a:prstGeom>
            <a:ln w="50800" cmpd="dbl">
              <a:solidFill>
                <a:srgbClr val="002060"/>
              </a:solidFill>
              <a:tailEnd type="arrow"/>
            </a:ln>
          </p:spPr>
          <p:style>
            <a:lnRef idx="3">
              <a:schemeClr val="accent2"/>
            </a:lnRef>
            <a:fillRef idx="0">
              <a:schemeClr val="accent2"/>
            </a:fillRef>
            <a:effectRef idx="2">
              <a:schemeClr val="accent2"/>
            </a:effectRef>
            <a:fontRef idx="minor">
              <a:schemeClr val="tx1"/>
            </a:fontRef>
          </p:style>
        </p:cxnSp>
        <p:cxnSp>
          <p:nvCxnSpPr>
            <p:cNvPr id="23" name="直線矢印コネクタ 22"/>
            <p:cNvCxnSpPr/>
            <p:nvPr/>
          </p:nvCxnSpPr>
          <p:spPr>
            <a:xfrm>
              <a:off x="3003963" y="1340808"/>
              <a:ext cx="324000" cy="0"/>
            </a:xfrm>
            <a:prstGeom prst="straightConnector1">
              <a:avLst/>
            </a:prstGeom>
            <a:ln w="50800" cmpd="dbl">
              <a:solidFill>
                <a:srgbClr val="002060"/>
              </a:solidFill>
              <a:tailEnd type="arrow"/>
            </a:ln>
          </p:spPr>
          <p:style>
            <a:lnRef idx="3">
              <a:schemeClr val="accent2"/>
            </a:lnRef>
            <a:fillRef idx="0">
              <a:schemeClr val="accent2"/>
            </a:fillRef>
            <a:effectRef idx="2">
              <a:schemeClr val="accent2"/>
            </a:effectRef>
            <a:fontRef idx="minor">
              <a:schemeClr val="tx1"/>
            </a:fontRef>
          </p:style>
        </p:cxnSp>
        <p:cxnSp>
          <p:nvCxnSpPr>
            <p:cNvPr id="24" name="直線矢印コネクタ 23"/>
            <p:cNvCxnSpPr/>
            <p:nvPr/>
          </p:nvCxnSpPr>
          <p:spPr>
            <a:xfrm>
              <a:off x="3003963" y="2348920"/>
              <a:ext cx="324000" cy="0"/>
            </a:xfrm>
            <a:prstGeom prst="straightConnector1">
              <a:avLst/>
            </a:prstGeom>
            <a:ln w="50800" cmpd="dbl">
              <a:solidFill>
                <a:srgbClr val="002060"/>
              </a:solidFill>
              <a:tailEnd type="arrow"/>
            </a:ln>
          </p:spPr>
          <p:style>
            <a:lnRef idx="3">
              <a:schemeClr val="accent2"/>
            </a:lnRef>
            <a:fillRef idx="0">
              <a:schemeClr val="accent2"/>
            </a:fillRef>
            <a:effectRef idx="2">
              <a:schemeClr val="accent2"/>
            </a:effectRef>
            <a:fontRef idx="minor">
              <a:schemeClr val="tx1"/>
            </a:fontRef>
          </p:style>
        </p:cxnSp>
        <p:cxnSp>
          <p:nvCxnSpPr>
            <p:cNvPr id="25" name="直線矢印コネクタ 24"/>
            <p:cNvCxnSpPr/>
            <p:nvPr/>
          </p:nvCxnSpPr>
          <p:spPr>
            <a:xfrm>
              <a:off x="5489149" y="1700848"/>
              <a:ext cx="324000" cy="0"/>
            </a:xfrm>
            <a:prstGeom prst="straightConnector1">
              <a:avLst/>
            </a:prstGeom>
            <a:ln w="50800" cmpd="dbl">
              <a:solidFill>
                <a:srgbClr val="002060"/>
              </a:solidFill>
              <a:tailEnd type="arrow"/>
            </a:ln>
          </p:spPr>
          <p:style>
            <a:lnRef idx="3">
              <a:schemeClr val="accent2"/>
            </a:lnRef>
            <a:fillRef idx="0">
              <a:schemeClr val="accent2"/>
            </a:fillRef>
            <a:effectRef idx="2">
              <a:schemeClr val="accent2"/>
            </a:effectRef>
            <a:fontRef idx="minor">
              <a:schemeClr val="tx1"/>
            </a:fontRef>
          </p:style>
        </p:cxnSp>
      </p:grpSp>
      <p:sp>
        <p:nvSpPr>
          <p:cNvPr id="26" name="テキスト ボックス 25"/>
          <p:cNvSpPr txBox="1"/>
          <p:nvPr/>
        </p:nvSpPr>
        <p:spPr>
          <a:xfrm>
            <a:off x="166509" y="3068960"/>
            <a:ext cx="9572983" cy="1384995"/>
          </a:xfrm>
          <a:prstGeom prst="rect">
            <a:avLst/>
          </a:prstGeom>
          <a:noFill/>
        </p:spPr>
        <p:txBody>
          <a:bodyPr wrap="square" rtlCol="0">
            <a:spAutoFit/>
          </a:bodyPr>
          <a:lstStyle/>
          <a:p>
            <a:r>
              <a:rPr lang="ja-JP" altLang="en-US" sz="2400" dirty="0"/>
              <a:t>○ 医師意見書の取得</a:t>
            </a:r>
            <a:endParaRPr lang="en-US" altLang="ja-JP" sz="2400" dirty="0"/>
          </a:p>
          <a:p>
            <a:pPr marL="266700"/>
            <a:r>
              <a:rPr lang="ja-JP" altLang="en-US" sz="2000" dirty="0"/>
              <a:t>　市町村は、市町村審査会に障害支援区分に関する審査及び判定を依頼するに際し、申請に係る障害者の主治医等に対し、当該障害者の疾病、身体の障害内容、精神の状況など、医学的知見から意見（医師意見書）を求める。</a:t>
            </a:r>
            <a:endParaRPr kumimoji="1" lang="en-US" altLang="ja-JP" sz="2000" dirty="0"/>
          </a:p>
        </p:txBody>
      </p:sp>
    </p:spTree>
    <p:extLst>
      <p:ext uri="{BB962C8B-B14F-4D97-AF65-F5344CB8AC3E}">
        <p14:creationId xmlns:p14="http://schemas.microsoft.com/office/powerpoint/2010/main" val="15222599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dirty="0">
                <a:latin typeface="ＭＳ ゴシック" panose="020B0609070205080204" pitchFamily="49" charset="-128"/>
                <a:ea typeface="ＭＳ ゴシック" panose="020B0609070205080204" pitchFamily="49" charset="-128"/>
              </a:rPr>
              <a:t>医師意見書</a:t>
            </a:r>
            <a:endParaRPr kumimoji="1" lang="ja-JP" altLang="en-US" dirty="0"/>
          </a:p>
        </p:txBody>
      </p:sp>
      <p:sp>
        <p:nvSpPr>
          <p:cNvPr id="4" name="スライド番号プレースホルダー 3"/>
          <p:cNvSpPr>
            <a:spLocks noGrp="1"/>
          </p:cNvSpPr>
          <p:nvPr>
            <p:ph type="sldNum" sz="quarter" idx="12"/>
          </p:nvPr>
        </p:nvSpPr>
        <p:spPr>
          <a:xfrm>
            <a:off x="7099300" y="6414719"/>
            <a:ext cx="2311400" cy="365125"/>
          </a:xfrm>
        </p:spPr>
        <p:txBody>
          <a:bodyPr/>
          <a:lstStyle/>
          <a:p>
            <a:fld id="{040252E6-491F-4E7D-8E1E-2F1F88AFBB7C}" type="slidenum">
              <a:rPr kumimoji="1" lang="ja-JP" altLang="en-US" smtClean="0"/>
              <a:t>34</a:t>
            </a:fld>
            <a:endParaRPr kumimoji="1" lang="ja-JP" altLang="en-US" dirty="0"/>
          </a:p>
        </p:txBody>
      </p:sp>
      <p:pic>
        <p:nvPicPr>
          <p:cNvPr id="9" name="図 8"/>
          <p:cNvPicPr>
            <a:picLocks noChangeAspect="1"/>
          </p:cNvPicPr>
          <p:nvPr/>
        </p:nvPicPr>
        <p:blipFill>
          <a:blip r:embed="rId2"/>
          <a:stretch>
            <a:fillRect/>
          </a:stretch>
        </p:blipFill>
        <p:spPr>
          <a:xfrm>
            <a:off x="545851" y="510743"/>
            <a:ext cx="8887132" cy="6010373"/>
          </a:xfrm>
          <a:prstGeom prst="rect">
            <a:avLst/>
          </a:prstGeom>
        </p:spPr>
      </p:pic>
    </p:spTree>
    <p:extLst>
      <p:ext uri="{BB962C8B-B14F-4D97-AF65-F5344CB8AC3E}">
        <p14:creationId xmlns:p14="http://schemas.microsoft.com/office/powerpoint/2010/main" val="38421572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dirty="0">
                <a:latin typeface="ＭＳ ゴシック" panose="020B0609070205080204" pitchFamily="49" charset="-128"/>
                <a:ea typeface="ＭＳ ゴシック" panose="020B0609070205080204" pitchFamily="49" charset="-128"/>
              </a:rPr>
              <a:t>一次判定（コンピュータ判定）</a:t>
            </a:r>
            <a:endParaRPr kumimoji="1" lang="ja-JP" altLang="en-US" dirty="0"/>
          </a:p>
        </p:txBody>
      </p:sp>
      <p:sp>
        <p:nvSpPr>
          <p:cNvPr id="4" name="スライド番号プレースホルダー 3"/>
          <p:cNvSpPr>
            <a:spLocks noGrp="1"/>
          </p:cNvSpPr>
          <p:nvPr>
            <p:ph type="sldNum" sz="quarter" idx="12"/>
          </p:nvPr>
        </p:nvSpPr>
        <p:spPr/>
        <p:txBody>
          <a:bodyPr/>
          <a:lstStyle/>
          <a:p>
            <a:fld id="{040252E6-491F-4E7D-8E1E-2F1F88AFBB7C}" type="slidenum">
              <a:rPr kumimoji="1" lang="ja-JP" altLang="en-US" smtClean="0"/>
              <a:t>35</a:t>
            </a:fld>
            <a:endParaRPr kumimoji="1" lang="ja-JP" altLang="en-US"/>
          </a:p>
        </p:txBody>
      </p:sp>
      <p:grpSp>
        <p:nvGrpSpPr>
          <p:cNvPr id="6" name="グループ化 5"/>
          <p:cNvGrpSpPr/>
          <p:nvPr/>
        </p:nvGrpSpPr>
        <p:grpSpPr>
          <a:xfrm>
            <a:off x="84698" y="548680"/>
            <a:ext cx="9720000" cy="2232000"/>
            <a:chOff x="84698" y="548680"/>
            <a:chExt cx="9720000" cy="2232000"/>
          </a:xfrm>
        </p:grpSpPr>
        <p:sp>
          <p:nvSpPr>
            <p:cNvPr id="7" name="角丸四角形 6"/>
            <p:cNvSpPr/>
            <p:nvPr/>
          </p:nvSpPr>
          <p:spPr>
            <a:xfrm>
              <a:off x="84698" y="548680"/>
              <a:ext cx="9720000" cy="2232000"/>
            </a:xfrm>
            <a:prstGeom prst="roundRect">
              <a:avLst>
                <a:gd name="adj" fmla="val 6343"/>
              </a:avLst>
            </a:prstGeom>
            <a:solidFill>
              <a:srgbClr val="D9E6FF"/>
            </a:solidFill>
            <a:ln w="3175">
              <a:solidFill>
                <a:srgbClr val="D9E6FF"/>
              </a:solidFill>
            </a:ln>
          </p:spPr>
          <p:style>
            <a:lnRef idx="2">
              <a:schemeClr val="accent6"/>
            </a:lnRef>
            <a:fillRef idx="1">
              <a:schemeClr val="lt1"/>
            </a:fillRef>
            <a:effectRef idx="0">
              <a:schemeClr val="accent6"/>
            </a:effectRef>
            <a:fontRef idx="minor">
              <a:schemeClr val="dk1"/>
            </a:fontRef>
          </p:style>
          <p:txBody>
            <a:bodyPr rtlCol="0" anchor="ctr" anchorCtr="0"/>
            <a:lstStyle/>
            <a:p>
              <a:pPr>
                <a:lnSpc>
                  <a:spcPts val="1600"/>
                </a:lnSpc>
              </a:pPr>
              <a:endParaRPr kumimoji="1" lang="ja-JP" altLang="en-US" sz="1200" dirty="0">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8" name="正方形/長方形 7"/>
            <p:cNvSpPr/>
            <p:nvPr/>
          </p:nvSpPr>
          <p:spPr>
            <a:xfrm>
              <a:off x="5812275" y="620440"/>
              <a:ext cx="2124000" cy="396000"/>
            </a:xfrm>
            <a:prstGeom prst="rect">
              <a:avLst/>
            </a:prstGeom>
            <a:solidFill>
              <a:srgbClr val="FFFF99"/>
            </a:solidFill>
            <a:ln>
              <a:noFill/>
            </a:ln>
          </p:spPr>
          <p:style>
            <a:lnRef idx="2">
              <a:schemeClr val="accent1"/>
            </a:lnRef>
            <a:fillRef idx="1">
              <a:schemeClr val="lt1"/>
            </a:fillRef>
            <a:effectRef idx="0">
              <a:schemeClr val="accent1"/>
            </a:effectRef>
            <a:fontRef idx="minor">
              <a:schemeClr val="dk1"/>
            </a:fontRef>
          </p:style>
          <p:txBody>
            <a:bodyPr vert="horz" rtlCol="0" anchor="ctr"/>
            <a:lstStyle/>
            <a:p>
              <a:pPr algn="ctr"/>
              <a:r>
                <a:rPr lang="ja-JP" altLang="en-US" sz="1400" b="1" dirty="0">
                  <a:solidFill>
                    <a:schemeClr val="tx1"/>
                  </a:solidFill>
                  <a:latin typeface="ＭＳ ゴシック" panose="020B0609070205080204" pitchFamily="49" charset="-128"/>
                  <a:ea typeface="ＭＳ ゴシック" panose="020B0609070205080204" pitchFamily="49" charset="-128"/>
                  <a:cs typeface="メイリオ" pitchFamily="50" charset="-128"/>
                </a:rPr>
                <a:t>市町村審査会</a:t>
              </a:r>
              <a:endParaRPr lang="en-US" altLang="ja-JP" sz="1400" b="1" dirty="0">
                <a:solidFill>
                  <a:schemeClr val="tx1"/>
                </a:solidFill>
                <a:latin typeface="ＭＳ ゴシック" panose="020B0609070205080204" pitchFamily="49" charset="-128"/>
                <a:ea typeface="ＭＳ ゴシック" panose="020B0609070205080204" pitchFamily="49" charset="-128"/>
                <a:cs typeface="メイリオ" pitchFamily="50" charset="-128"/>
              </a:endParaRPr>
            </a:p>
            <a:p>
              <a:pPr algn="ctr"/>
              <a:r>
                <a:rPr lang="ja-JP" altLang="en-US" sz="1200" dirty="0">
                  <a:solidFill>
                    <a:schemeClr val="tx1"/>
                  </a:solidFill>
                  <a:latin typeface="ＭＳ ゴシック" panose="020B0609070205080204" pitchFamily="49" charset="-128"/>
                  <a:ea typeface="ＭＳ ゴシック" panose="020B0609070205080204" pitchFamily="49" charset="-128"/>
                  <a:cs typeface="メイリオ" pitchFamily="50" charset="-128"/>
                </a:rPr>
                <a:t>（二次判定）</a:t>
              </a:r>
              <a:endParaRPr lang="en-US" altLang="ja-JP" sz="1200" dirty="0">
                <a:solidFill>
                  <a:schemeClr val="tx1"/>
                </a:solidFill>
                <a:latin typeface="ＭＳ ゴシック" panose="020B0609070205080204" pitchFamily="49" charset="-128"/>
                <a:ea typeface="ＭＳ ゴシック" panose="020B0609070205080204" pitchFamily="49" charset="-128"/>
                <a:cs typeface="メイリオ" pitchFamily="50" charset="-128"/>
              </a:endParaRPr>
            </a:p>
          </p:txBody>
        </p:sp>
        <p:sp>
          <p:nvSpPr>
            <p:cNvPr id="9" name="正方形/長方形 8"/>
            <p:cNvSpPr/>
            <p:nvPr/>
          </p:nvSpPr>
          <p:spPr>
            <a:xfrm>
              <a:off x="3364003" y="620440"/>
              <a:ext cx="2124000" cy="684296"/>
            </a:xfrm>
            <a:prstGeom prst="rect">
              <a:avLst/>
            </a:prstGeom>
            <a:solidFill>
              <a:srgbClr val="FFFF99"/>
            </a:solidFill>
            <a:ln w="57150">
              <a:solidFill>
                <a:srgbClr val="FF0000"/>
              </a:solidFill>
            </a:ln>
          </p:spPr>
          <p:style>
            <a:lnRef idx="2">
              <a:schemeClr val="accent1"/>
            </a:lnRef>
            <a:fillRef idx="1">
              <a:schemeClr val="lt1"/>
            </a:fillRef>
            <a:effectRef idx="0">
              <a:schemeClr val="accent1"/>
            </a:effectRef>
            <a:fontRef idx="minor">
              <a:schemeClr val="dk1"/>
            </a:fontRef>
          </p:style>
          <p:txBody>
            <a:bodyPr vert="horz" rtlCol="0" anchor="ctr"/>
            <a:lstStyle/>
            <a:p>
              <a:pPr algn="ctr"/>
              <a:r>
                <a:rPr lang="ja-JP" altLang="en-US" sz="1400" b="1" dirty="0">
                  <a:solidFill>
                    <a:srgbClr val="FF0000"/>
                  </a:solidFill>
                  <a:latin typeface="ＭＳ ゴシック" panose="020B0609070205080204" pitchFamily="49" charset="-128"/>
                  <a:ea typeface="ＭＳ ゴシック" panose="020B0609070205080204" pitchFamily="49" charset="-128"/>
                  <a:cs typeface="メイリオ" pitchFamily="50" charset="-128"/>
                </a:rPr>
                <a:t>市町村による</a:t>
              </a:r>
              <a:endParaRPr lang="en-US" altLang="ja-JP" sz="1400" b="1" dirty="0">
                <a:solidFill>
                  <a:srgbClr val="FF0000"/>
                </a:solidFill>
                <a:latin typeface="ＭＳ ゴシック" panose="020B0609070205080204" pitchFamily="49" charset="-128"/>
                <a:ea typeface="ＭＳ ゴシック" panose="020B0609070205080204" pitchFamily="49" charset="-128"/>
                <a:cs typeface="メイリオ" pitchFamily="50" charset="-128"/>
              </a:endParaRPr>
            </a:p>
            <a:p>
              <a:pPr algn="ctr"/>
              <a:r>
                <a:rPr lang="ja-JP" altLang="en-US" sz="1400" b="1" dirty="0">
                  <a:solidFill>
                    <a:srgbClr val="FF0000"/>
                  </a:solidFill>
                  <a:latin typeface="ＭＳ ゴシック" panose="020B0609070205080204" pitchFamily="49" charset="-128"/>
                  <a:ea typeface="ＭＳ ゴシック" panose="020B0609070205080204" pitchFamily="49" charset="-128"/>
                  <a:cs typeface="メイリオ" pitchFamily="50" charset="-128"/>
                </a:rPr>
                <a:t>認定原案の作成</a:t>
              </a:r>
              <a:endParaRPr lang="en-US" altLang="ja-JP" sz="1400" b="1" dirty="0">
                <a:solidFill>
                  <a:srgbClr val="FF0000"/>
                </a:solidFill>
                <a:latin typeface="ＭＳ ゴシック" panose="020B0609070205080204" pitchFamily="49" charset="-128"/>
                <a:ea typeface="ＭＳ ゴシック" panose="020B0609070205080204" pitchFamily="49" charset="-128"/>
                <a:cs typeface="メイリオ" pitchFamily="50" charset="-128"/>
              </a:endParaRPr>
            </a:p>
            <a:p>
              <a:pPr algn="ctr"/>
              <a:r>
                <a:rPr lang="ja-JP" altLang="en-US" sz="1200" dirty="0">
                  <a:solidFill>
                    <a:srgbClr val="FF0000"/>
                  </a:solidFill>
                  <a:latin typeface="ＭＳ ゴシック" panose="020B0609070205080204" pitchFamily="49" charset="-128"/>
                  <a:ea typeface="ＭＳ ゴシック" panose="020B0609070205080204" pitchFamily="49" charset="-128"/>
                  <a:cs typeface="メイリオ" pitchFamily="50" charset="-128"/>
                </a:rPr>
                <a:t>（一次判定）</a:t>
              </a:r>
              <a:endParaRPr lang="en-US" altLang="ja-JP" sz="1200" dirty="0">
                <a:solidFill>
                  <a:srgbClr val="FF0000"/>
                </a:solidFill>
                <a:latin typeface="ＭＳ ゴシック" panose="020B0609070205080204" pitchFamily="49" charset="-128"/>
                <a:ea typeface="ＭＳ ゴシック" panose="020B0609070205080204" pitchFamily="49" charset="-128"/>
                <a:cs typeface="メイリオ" pitchFamily="50" charset="-128"/>
              </a:endParaRPr>
            </a:p>
          </p:txBody>
        </p:sp>
        <p:sp>
          <p:nvSpPr>
            <p:cNvPr id="10" name="正方形/長方形 9"/>
            <p:cNvSpPr/>
            <p:nvPr/>
          </p:nvSpPr>
          <p:spPr>
            <a:xfrm>
              <a:off x="3364219" y="1304847"/>
              <a:ext cx="2124000" cy="1368000"/>
            </a:xfrm>
            <a:prstGeom prst="rect">
              <a:avLst/>
            </a:prstGeom>
            <a:solidFill>
              <a:schemeClr val="bg1"/>
            </a:solidFill>
            <a:ln w="57150">
              <a:solidFill>
                <a:srgbClr val="FF0000"/>
              </a:solidFill>
            </a:ln>
          </p:spPr>
          <p:style>
            <a:lnRef idx="1">
              <a:schemeClr val="accent2"/>
            </a:lnRef>
            <a:fillRef idx="3">
              <a:schemeClr val="accent2"/>
            </a:fillRef>
            <a:effectRef idx="2">
              <a:schemeClr val="accent2"/>
            </a:effectRef>
            <a:fontRef idx="minor">
              <a:schemeClr val="lt1"/>
            </a:fontRef>
          </p:style>
          <p:txBody>
            <a:bodyPr rtlCol="0" anchor="ctr"/>
            <a:lstStyle/>
            <a:p>
              <a:pPr marL="139700" indent="-139700"/>
              <a:r>
                <a:rPr lang="ja-JP" altLang="en-US" sz="1200" b="1"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rPr>
                <a:t>①認定調査の選択状況</a:t>
              </a:r>
              <a:endParaRPr lang="en-US" altLang="ja-JP" sz="1200" b="1"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marL="139700" indent="-139700"/>
              <a:r>
                <a:rPr lang="ja-JP" altLang="en-US" sz="1200" b="1"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rPr>
                <a:t>②医師意見書の一部項目を用いて基準省令別表第</a:t>
              </a:r>
              <a:r>
                <a:rPr lang="en-US" altLang="ja-JP" sz="1200" b="1"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rPr>
                <a:t>2</a:t>
              </a:r>
              <a:r>
                <a:rPr lang="ja-JP" altLang="en-US" sz="1200" b="1"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rPr>
                <a:t>の各条件式のいずれに該当するかを判定</a:t>
              </a:r>
              <a:endParaRPr lang="en-US" altLang="ja-JP" sz="1200" b="1"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marL="139700" indent="-139700"/>
              <a:r>
                <a:rPr lang="en-US" altLang="ja-JP" sz="1200" b="1"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200" b="1"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rPr>
                <a:t>判定ソフトにより自動で判定</a:t>
              </a:r>
              <a:endParaRPr lang="en-US" altLang="ja-JP" sz="1200" b="1"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11" name="正方形/長方形 10"/>
            <p:cNvSpPr/>
            <p:nvPr/>
          </p:nvSpPr>
          <p:spPr>
            <a:xfrm>
              <a:off x="5812274" y="1016664"/>
              <a:ext cx="2124000" cy="1692000"/>
            </a:xfrm>
            <a:prstGeom prst="rect">
              <a:avLst/>
            </a:prstGeom>
            <a:solidFill>
              <a:schemeClr val="bg1"/>
            </a:solidFill>
            <a:ln>
              <a:solidFill>
                <a:srgbClr val="B3CCFF"/>
              </a:solidFill>
            </a:ln>
          </p:spPr>
          <p:style>
            <a:lnRef idx="1">
              <a:schemeClr val="accent2"/>
            </a:lnRef>
            <a:fillRef idx="3">
              <a:schemeClr val="accent2"/>
            </a:fillRef>
            <a:effectRef idx="2">
              <a:schemeClr val="accent2"/>
            </a:effectRef>
            <a:fontRef idx="minor">
              <a:schemeClr val="lt1"/>
            </a:fontRef>
          </p:style>
          <p:txBody>
            <a:bodyPr rtlCol="0" anchor="ctr"/>
            <a:lstStyle/>
            <a:p>
              <a:endPar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r>
                <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&lt;STEP1&gt;</a:t>
              </a:r>
            </a:p>
            <a:p>
              <a:r>
                <a:rPr lang="ja-JP" altLang="en-US"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一次判定の精査・確定</a:t>
              </a:r>
              <a:endPar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r>
                <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&lt;STEP2&gt;</a:t>
              </a:r>
            </a:p>
            <a:p>
              <a:pPr marL="152400" indent="-152400"/>
              <a:r>
                <a:rPr lang="ja-JP" altLang="en-US"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①認定調査の特記事項</a:t>
              </a:r>
              <a:endPar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marL="152400" indent="-152400"/>
              <a:r>
                <a:rPr lang="ja-JP" altLang="en-US"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②医師意見書のうち判定式で使用されない項目</a:t>
              </a:r>
              <a:endPar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marL="152400" indent="-152400"/>
              <a:r>
                <a:rPr lang="ja-JP" altLang="en-US"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③医師意見書の特記事項を総合的に勘案し、該当する区分を決定</a:t>
              </a:r>
              <a:endPar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endPar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12" name="正方形/長方形 11"/>
            <p:cNvSpPr/>
            <p:nvPr/>
          </p:nvSpPr>
          <p:spPr>
            <a:xfrm>
              <a:off x="8251447" y="692984"/>
              <a:ext cx="540000" cy="1943968"/>
            </a:xfrm>
            <a:prstGeom prst="rect">
              <a:avLst/>
            </a:prstGeom>
            <a:solidFill>
              <a:schemeClr val="bg1"/>
            </a:solidFill>
            <a:ln>
              <a:solidFill>
                <a:srgbClr val="B3CCFF"/>
              </a:solidFill>
            </a:ln>
          </p:spPr>
          <p:style>
            <a:lnRef idx="1">
              <a:schemeClr val="accent2"/>
            </a:lnRef>
            <a:fillRef idx="3">
              <a:schemeClr val="accent2"/>
            </a:fillRef>
            <a:effectRef idx="2">
              <a:schemeClr val="accent2"/>
            </a:effectRef>
            <a:fontRef idx="minor">
              <a:schemeClr val="lt1"/>
            </a:fontRef>
          </p:style>
          <p:txBody>
            <a:bodyPr vert="eaVert" rtlCol="0" anchor="ctr"/>
            <a:lstStyle/>
            <a:p>
              <a:pPr algn="ctr"/>
              <a:r>
                <a:rPr lang="ja-JP" altLang="en-US" sz="1400" b="1" dirty="0">
                  <a:solidFill>
                    <a:sysClr val="windowText" lastClr="000000"/>
                  </a:solidFill>
                  <a:latin typeface="ＭＳ ゴシック" panose="020B0609070205080204" pitchFamily="49" charset="-128"/>
                  <a:ea typeface="ＭＳ ゴシック" panose="020B0609070205080204" pitchFamily="49" charset="-128"/>
                  <a:cs typeface="メイリオ" panose="020B0604030504040204" pitchFamily="50" charset="-128"/>
                </a:rPr>
                <a:t>市町村による認定</a:t>
              </a:r>
              <a:endParaRPr lang="en-US" altLang="ja-JP" sz="1400" b="1" dirty="0">
                <a:solidFill>
                  <a:sysClr val="windowText" lastClr="000000"/>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cxnSp>
          <p:nvCxnSpPr>
            <p:cNvPr id="13" name="直線矢印コネクタ 12"/>
            <p:cNvCxnSpPr/>
            <p:nvPr/>
          </p:nvCxnSpPr>
          <p:spPr>
            <a:xfrm>
              <a:off x="7927447" y="1700848"/>
              <a:ext cx="324000" cy="0"/>
            </a:xfrm>
            <a:prstGeom prst="straightConnector1">
              <a:avLst/>
            </a:prstGeom>
            <a:ln w="50800" cmpd="dbl">
              <a:solidFill>
                <a:srgbClr val="002060"/>
              </a:solidFill>
              <a:tailEnd type="arrow"/>
            </a:ln>
          </p:spPr>
          <p:style>
            <a:lnRef idx="3">
              <a:schemeClr val="accent2"/>
            </a:lnRef>
            <a:fillRef idx="0">
              <a:schemeClr val="accent2"/>
            </a:fillRef>
            <a:effectRef idx="2">
              <a:schemeClr val="accent2"/>
            </a:effectRef>
            <a:fontRef idx="minor">
              <a:schemeClr val="tx1"/>
            </a:fontRef>
          </p:style>
        </p:cxnSp>
        <p:cxnSp>
          <p:nvCxnSpPr>
            <p:cNvPr id="14" name="直線矢印コネクタ 13"/>
            <p:cNvCxnSpPr/>
            <p:nvPr/>
          </p:nvCxnSpPr>
          <p:spPr>
            <a:xfrm>
              <a:off x="8800643" y="1700848"/>
              <a:ext cx="324000" cy="0"/>
            </a:xfrm>
            <a:prstGeom prst="straightConnector1">
              <a:avLst/>
            </a:prstGeom>
            <a:ln w="50800" cmpd="dbl">
              <a:solidFill>
                <a:srgbClr val="002060"/>
              </a:solidFill>
              <a:tailEnd type="arrow"/>
            </a:ln>
          </p:spPr>
          <p:style>
            <a:lnRef idx="3">
              <a:schemeClr val="accent2"/>
            </a:lnRef>
            <a:fillRef idx="0">
              <a:schemeClr val="accent2"/>
            </a:fillRef>
            <a:effectRef idx="2">
              <a:schemeClr val="accent2"/>
            </a:effectRef>
            <a:fontRef idx="minor">
              <a:schemeClr val="tx1"/>
            </a:fontRef>
          </p:style>
        </p:cxnSp>
        <p:sp>
          <p:nvSpPr>
            <p:cNvPr id="15" name="正方形/長方形 14"/>
            <p:cNvSpPr/>
            <p:nvPr/>
          </p:nvSpPr>
          <p:spPr>
            <a:xfrm>
              <a:off x="9160707" y="692984"/>
              <a:ext cx="540000" cy="1943968"/>
            </a:xfrm>
            <a:prstGeom prst="rect">
              <a:avLst/>
            </a:prstGeom>
            <a:solidFill>
              <a:schemeClr val="bg1"/>
            </a:solidFill>
            <a:ln>
              <a:solidFill>
                <a:srgbClr val="B3CCFF"/>
              </a:solidFill>
            </a:ln>
          </p:spPr>
          <p:style>
            <a:lnRef idx="1">
              <a:schemeClr val="accent2"/>
            </a:lnRef>
            <a:fillRef idx="3">
              <a:schemeClr val="accent2"/>
            </a:fillRef>
            <a:effectRef idx="2">
              <a:schemeClr val="accent2"/>
            </a:effectRef>
            <a:fontRef idx="minor">
              <a:schemeClr val="lt1"/>
            </a:fontRef>
          </p:style>
          <p:txBody>
            <a:bodyPr vert="eaVert" rtlCol="0" anchor="ctr"/>
            <a:lstStyle/>
            <a:p>
              <a:pPr algn="ctr"/>
              <a:r>
                <a:rPr lang="ja-JP" altLang="en-US" sz="1400" b="1" dirty="0">
                  <a:solidFill>
                    <a:sysClr val="windowText" lastClr="000000"/>
                  </a:solidFill>
                  <a:latin typeface="ＭＳ ゴシック" panose="020B0609070205080204" pitchFamily="49" charset="-128"/>
                  <a:ea typeface="ＭＳ ゴシック" panose="020B0609070205080204" pitchFamily="49" charset="-128"/>
                  <a:cs typeface="メイリオ" panose="020B0604030504040204" pitchFamily="50" charset="-128"/>
                </a:rPr>
                <a:t>申請者への通知</a:t>
              </a:r>
              <a:endParaRPr lang="en-US" altLang="ja-JP" sz="1400" b="1" dirty="0">
                <a:solidFill>
                  <a:sysClr val="windowText" lastClr="000000"/>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16" name="正方形/長方形 15"/>
            <p:cNvSpPr/>
            <p:nvPr/>
          </p:nvSpPr>
          <p:spPr>
            <a:xfrm>
              <a:off x="231715" y="692736"/>
              <a:ext cx="540000" cy="1944000"/>
            </a:xfrm>
            <a:prstGeom prst="rect">
              <a:avLst/>
            </a:prstGeom>
            <a:solidFill>
              <a:schemeClr val="bg1"/>
            </a:solidFill>
            <a:ln>
              <a:solidFill>
                <a:srgbClr val="B3CCFF"/>
              </a:solidFill>
            </a:ln>
          </p:spPr>
          <p:style>
            <a:lnRef idx="1">
              <a:schemeClr val="accent2"/>
            </a:lnRef>
            <a:fillRef idx="3">
              <a:schemeClr val="accent2"/>
            </a:fillRef>
            <a:effectRef idx="2">
              <a:schemeClr val="accent2"/>
            </a:effectRef>
            <a:fontRef idx="minor">
              <a:schemeClr val="lt1"/>
            </a:fontRef>
          </p:style>
          <p:txBody>
            <a:bodyPr vert="eaVert" rtlCol="0" anchor="ctr"/>
            <a:lstStyle/>
            <a:p>
              <a:pPr algn="ctr"/>
              <a:r>
                <a:rPr lang="ja-JP" altLang="en-US" sz="1400" b="1" dirty="0">
                  <a:solidFill>
                    <a:sysClr val="windowText" lastClr="000000"/>
                  </a:solidFill>
                  <a:latin typeface="ＭＳ ゴシック" panose="020B0609070205080204" pitchFamily="49" charset="-128"/>
                  <a:ea typeface="ＭＳ ゴシック" panose="020B0609070205080204" pitchFamily="49" charset="-128"/>
                  <a:cs typeface="メイリオ" panose="020B0604030504040204" pitchFamily="50" charset="-128"/>
                </a:rPr>
                <a:t>申請者からの</a:t>
              </a:r>
              <a:endParaRPr lang="en-US" altLang="ja-JP" sz="1400" b="1" dirty="0">
                <a:solidFill>
                  <a:sysClr val="windowText" lastClr="000000"/>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lgn="ctr"/>
              <a:r>
                <a:rPr lang="ja-JP" altLang="en-US" sz="1400" b="1" dirty="0">
                  <a:solidFill>
                    <a:sysClr val="windowText" lastClr="000000"/>
                  </a:solidFill>
                  <a:latin typeface="ＭＳ ゴシック" panose="020B0609070205080204" pitchFamily="49" charset="-128"/>
                  <a:ea typeface="ＭＳ ゴシック" panose="020B0609070205080204" pitchFamily="49" charset="-128"/>
                  <a:cs typeface="メイリオ" panose="020B0604030504040204" pitchFamily="50" charset="-128"/>
                </a:rPr>
                <a:t>市町村への支給申請</a:t>
              </a:r>
              <a:endParaRPr lang="en-US" altLang="ja-JP" sz="1400" b="1" dirty="0">
                <a:solidFill>
                  <a:sysClr val="windowText" lastClr="000000"/>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17" name="正方形/長方形 16"/>
            <p:cNvSpPr/>
            <p:nvPr/>
          </p:nvSpPr>
          <p:spPr>
            <a:xfrm>
              <a:off x="1095867" y="1233767"/>
              <a:ext cx="1044000" cy="648000"/>
            </a:xfrm>
            <a:prstGeom prst="rect">
              <a:avLst/>
            </a:prstGeom>
            <a:solidFill>
              <a:schemeClr val="bg1"/>
            </a:solidFill>
            <a:ln>
              <a:solidFill>
                <a:srgbClr val="B3CCFF"/>
              </a:solidFill>
            </a:ln>
          </p:spPr>
          <p:style>
            <a:lnRef idx="1">
              <a:schemeClr val="accent2"/>
            </a:lnRef>
            <a:fillRef idx="3">
              <a:schemeClr val="accent2"/>
            </a:fillRef>
            <a:effectRef idx="2">
              <a:schemeClr val="accent2"/>
            </a:effectRef>
            <a:fontRef idx="minor">
              <a:schemeClr val="lt1"/>
            </a:fontRef>
          </p:style>
          <p:txBody>
            <a:bodyPr lIns="72000" tIns="72000" rIns="72000" bIns="72000" rtlCol="0" anchor="ctr"/>
            <a:lstStyle/>
            <a:p>
              <a:pPr algn="ctr"/>
              <a:r>
                <a:rPr lang="ja-JP" altLang="en-US"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認定調査</a:t>
              </a:r>
              <a:endPar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lgn="ctr"/>
              <a:r>
                <a:rPr lang="ja-JP" altLang="en-US"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の委託</a:t>
              </a:r>
              <a:endPar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cxnSp>
          <p:nvCxnSpPr>
            <p:cNvPr id="18" name="直線矢印コネクタ 17"/>
            <p:cNvCxnSpPr/>
            <p:nvPr/>
          </p:nvCxnSpPr>
          <p:spPr>
            <a:xfrm>
              <a:off x="771715" y="980768"/>
              <a:ext cx="1584000" cy="0"/>
            </a:xfrm>
            <a:prstGeom prst="straightConnector1">
              <a:avLst/>
            </a:prstGeom>
            <a:ln w="50800" cmpd="dbl">
              <a:solidFill>
                <a:srgbClr val="002060"/>
              </a:solidFill>
              <a:tailEnd type="arrow"/>
            </a:ln>
          </p:spPr>
          <p:style>
            <a:lnRef idx="3">
              <a:schemeClr val="accent2"/>
            </a:lnRef>
            <a:fillRef idx="0">
              <a:schemeClr val="accent2"/>
            </a:fillRef>
            <a:effectRef idx="2">
              <a:schemeClr val="accent2"/>
            </a:effectRef>
            <a:fontRef idx="minor">
              <a:schemeClr val="tx1"/>
            </a:fontRef>
          </p:style>
        </p:cxnSp>
        <p:sp>
          <p:nvSpPr>
            <p:cNvPr id="19" name="正方形/長方形 18"/>
            <p:cNvSpPr/>
            <p:nvPr/>
          </p:nvSpPr>
          <p:spPr>
            <a:xfrm>
              <a:off x="2463963" y="728847"/>
              <a:ext cx="540000" cy="1152000"/>
            </a:xfrm>
            <a:prstGeom prst="rect">
              <a:avLst/>
            </a:prstGeom>
            <a:solidFill>
              <a:srgbClr val="FFFF99"/>
            </a:solidFill>
            <a:ln w="9525">
              <a:solidFill>
                <a:srgbClr val="B3CCFF"/>
              </a:solidFill>
            </a:ln>
          </p:spPr>
          <p:style>
            <a:lnRef idx="1">
              <a:schemeClr val="accent2"/>
            </a:lnRef>
            <a:fillRef idx="3">
              <a:schemeClr val="accent2"/>
            </a:fillRef>
            <a:effectRef idx="2">
              <a:schemeClr val="accent2"/>
            </a:effectRef>
            <a:fontRef idx="minor">
              <a:schemeClr val="lt1"/>
            </a:fontRef>
          </p:style>
          <p:txBody>
            <a:bodyPr vert="eaVert" lIns="0" tIns="0" rIns="0" bIns="0" rtlCol="0" anchor="ctr"/>
            <a:lstStyle/>
            <a:p>
              <a:pPr algn="ctr"/>
              <a:r>
                <a:rPr lang="ja-JP" altLang="en-US" sz="14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認定調査</a:t>
              </a:r>
              <a:endParaRPr lang="en-US" altLang="ja-JP" sz="14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20" name="正方形/長方形 19"/>
            <p:cNvSpPr/>
            <p:nvPr/>
          </p:nvSpPr>
          <p:spPr>
            <a:xfrm>
              <a:off x="1095963" y="2096736"/>
              <a:ext cx="1908000" cy="540000"/>
            </a:xfrm>
            <a:prstGeom prst="rect">
              <a:avLst/>
            </a:prstGeom>
            <a:solidFill>
              <a:srgbClr val="FFFF99"/>
            </a:solidFill>
            <a:ln w="9525">
              <a:solidFill>
                <a:srgbClr val="B3CCFF"/>
              </a:solidFill>
            </a:ln>
          </p:spPr>
          <p:style>
            <a:lnRef idx="1">
              <a:schemeClr val="accent2"/>
            </a:lnRef>
            <a:fillRef idx="3">
              <a:schemeClr val="accent2"/>
            </a:fillRef>
            <a:effectRef idx="2">
              <a:schemeClr val="accent2"/>
            </a:effectRef>
            <a:fontRef idx="minor">
              <a:schemeClr val="lt1"/>
            </a:fontRef>
          </p:style>
          <p:txBody>
            <a:bodyPr lIns="72000" tIns="72000" rIns="72000" bIns="72000" rtlCol="0" anchor="ctr"/>
            <a:lstStyle/>
            <a:p>
              <a:pPr algn="ctr"/>
              <a:r>
                <a:rPr lang="ja-JP" altLang="en-US" sz="14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医師意見書の取得</a:t>
              </a:r>
              <a:endParaRPr lang="en-US" altLang="ja-JP" sz="14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lgn="ctr"/>
              <a:r>
                <a:rPr lang="ja-JP" altLang="en-US"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（主治医等へ依頼）</a:t>
              </a:r>
              <a:endPar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cxnSp>
          <p:nvCxnSpPr>
            <p:cNvPr id="21" name="直線矢印コネクタ 20"/>
            <p:cNvCxnSpPr/>
            <p:nvPr/>
          </p:nvCxnSpPr>
          <p:spPr>
            <a:xfrm>
              <a:off x="771715" y="1556832"/>
              <a:ext cx="324000" cy="0"/>
            </a:xfrm>
            <a:prstGeom prst="straightConnector1">
              <a:avLst/>
            </a:prstGeom>
            <a:ln w="50800" cmpd="dbl">
              <a:solidFill>
                <a:srgbClr val="002060"/>
              </a:solidFill>
              <a:tailEnd type="arrow"/>
            </a:ln>
          </p:spPr>
          <p:style>
            <a:lnRef idx="3">
              <a:schemeClr val="accent2"/>
            </a:lnRef>
            <a:fillRef idx="0">
              <a:schemeClr val="accent2"/>
            </a:fillRef>
            <a:effectRef idx="2">
              <a:schemeClr val="accent2"/>
            </a:effectRef>
            <a:fontRef idx="minor">
              <a:schemeClr val="tx1"/>
            </a:fontRef>
          </p:style>
        </p:cxnSp>
        <p:cxnSp>
          <p:nvCxnSpPr>
            <p:cNvPr id="22" name="直線矢印コネクタ 21"/>
            <p:cNvCxnSpPr/>
            <p:nvPr/>
          </p:nvCxnSpPr>
          <p:spPr>
            <a:xfrm>
              <a:off x="2139867" y="1556832"/>
              <a:ext cx="324000" cy="0"/>
            </a:xfrm>
            <a:prstGeom prst="straightConnector1">
              <a:avLst/>
            </a:prstGeom>
            <a:ln w="50800" cmpd="dbl">
              <a:solidFill>
                <a:srgbClr val="002060"/>
              </a:solidFill>
              <a:tailEnd type="arrow"/>
            </a:ln>
          </p:spPr>
          <p:style>
            <a:lnRef idx="3">
              <a:schemeClr val="accent2"/>
            </a:lnRef>
            <a:fillRef idx="0">
              <a:schemeClr val="accent2"/>
            </a:fillRef>
            <a:effectRef idx="2">
              <a:schemeClr val="accent2"/>
            </a:effectRef>
            <a:fontRef idx="minor">
              <a:schemeClr val="tx1"/>
            </a:fontRef>
          </p:style>
        </p:cxnSp>
        <p:cxnSp>
          <p:nvCxnSpPr>
            <p:cNvPr id="23" name="直線矢印コネクタ 22"/>
            <p:cNvCxnSpPr/>
            <p:nvPr/>
          </p:nvCxnSpPr>
          <p:spPr>
            <a:xfrm>
              <a:off x="771715" y="2348920"/>
              <a:ext cx="324000" cy="0"/>
            </a:xfrm>
            <a:prstGeom prst="straightConnector1">
              <a:avLst/>
            </a:prstGeom>
            <a:ln w="50800" cmpd="dbl">
              <a:solidFill>
                <a:srgbClr val="002060"/>
              </a:solidFill>
              <a:tailEnd type="arrow"/>
            </a:ln>
          </p:spPr>
          <p:style>
            <a:lnRef idx="3">
              <a:schemeClr val="accent2"/>
            </a:lnRef>
            <a:fillRef idx="0">
              <a:schemeClr val="accent2"/>
            </a:fillRef>
            <a:effectRef idx="2">
              <a:schemeClr val="accent2"/>
            </a:effectRef>
            <a:fontRef idx="minor">
              <a:schemeClr val="tx1"/>
            </a:fontRef>
          </p:style>
        </p:cxnSp>
        <p:cxnSp>
          <p:nvCxnSpPr>
            <p:cNvPr id="24" name="直線矢印コネクタ 23"/>
            <p:cNvCxnSpPr/>
            <p:nvPr/>
          </p:nvCxnSpPr>
          <p:spPr>
            <a:xfrm>
              <a:off x="3003963" y="1340808"/>
              <a:ext cx="324000" cy="0"/>
            </a:xfrm>
            <a:prstGeom prst="straightConnector1">
              <a:avLst/>
            </a:prstGeom>
            <a:ln w="50800" cmpd="dbl">
              <a:solidFill>
                <a:srgbClr val="002060"/>
              </a:solidFill>
              <a:tailEnd type="arrow"/>
            </a:ln>
          </p:spPr>
          <p:style>
            <a:lnRef idx="3">
              <a:schemeClr val="accent2"/>
            </a:lnRef>
            <a:fillRef idx="0">
              <a:schemeClr val="accent2"/>
            </a:fillRef>
            <a:effectRef idx="2">
              <a:schemeClr val="accent2"/>
            </a:effectRef>
            <a:fontRef idx="minor">
              <a:schemeClr val="tx1"/>
            </a:fontRef>
          </p:style>
        </p:cxnSp>
        <p:cxnSp>
          <p:nvCxnSpPr>
            <p:cNvPr id="25" name="直線矢印コネクタ 24"/>
            <p:cNvCxnSpPr/>
            <p:nvPr/>
          </p:nvCxnSpPr>
          <p:spPr>
            <a:xfrm>
              <a:off x="3003963" y="2348920"/>
              <a:ext cx="324000" cy="0"/>
            </a:xfrm>
            <a:prstGeom prst="straightConnector1">
              <a:avLst/>
            </a:prstGeom>
            <a:ln w="50800" cmpd="dbl">
              <a:solidFill>
                <a:srgbClr val="002060"/>
              </a:solidFill>
              <a:tailEnd type="arrow"/>
            </a:ln>
          </p:spPr>
          <p:style>
            <a:lnRef idx="3">
              <a:schemeClr val="accent2"/>
            </a:lnRef>
            <a:fillRef idx="0">
              <a:schemeClr val="accent2"/>
            </a:fillRef>
            <a:effectRef idx="2">
              <a:schemeClr val="accent2"/>
            </a:effectRef>
            <a:fontRef idx="minor">
              <a:schemeClr val="tx1"/>
            </a:fontRef>
          </p:style>
        </p:cxnSp>
        <p:cxnSp>
          <p:nvCxnSpPr>
            <p:cNvPr id="26" name="直線矢印コネクタ 25"/>
            <p:cNvCxnSpPr/>
            <p:nvPr/>
          </p:nvCxnSpPr>
          <p:spPr>
            <a:xfrm>
              <a:off x="5489149" y="1700848"/>
              <a:ext cx="324000" cy="0"/>
            </a:xfrm>
            <a:prstGeom prst="straightConnector1">
              <a:avLst/>
            </a:prstGeom>
            <a:ln w="50800" cmpd="dbl">
              <a:solidFill>
                <a:srgbClr val="002060"/>
              </a:solidFill>
              <a:tailEnd type="arrow"/>
            </a:ln>
          </p:spPr>
          <p:style>
            <a:lnRef idx="3">
              <a:schemeClr val="accent2"/>
            </a:lnRef>
            <a:fillRef idx="0">
              <a:schemeClr val="accent2"/>
            </a:fillRef>
            <a:effectRef idx="2">
              <a:schemeClr val="accent2"/>
            </a:effectRef>
            <a:fontRef idx="minor">
              <a:schemeClr val="tx1"/>
            </a:fontRef>
          </p:style>
        </p:cxnSp>
      </p:grpSp>
      <p:sp>
        <p:nvSpPr>
          <p:cNvPr id="27" name="テキスト ボックス 26"/>
          <p:cNvSpPr txBox="1"/>
          <p:nvPr/>
        </p:nvSpPr>
        <p:spPr>
          <a:xfrm>
            <a:off x="166509" y="3068960"/>
            <a:ext cx="9572983" cy="1077218"/>
          </a:xfrm>
          <a:prstGeom prst="rect">
            <a:avLst/>
          </a:prstGeom>
          <a:noFill/>
        </p:spPr>
        <p:txBody>
          <a:bodyPr wrap="square" rtlCol="0">
            <a:spAutoFit/>
          </a:bodyPr>
          <a:lstStyle/>
          <a:p>
            <a:r>
              <a:rPr lang="ja-JP" altLang="en-US" sz="2400" dirty="0"/>
              <a:t>○　一次判定（コンピュータ判定）</a:t>
            </a:r>
            <a:endParaRPr lang="en-US" altLang="ja-JP" sz="2400" dirty="0"/>
          </a:p>
          <a:p>
            <a:pPr marL="266700"/>
            <a:r>
              <a:rPr lang="ja-JP" altLang="en-US" sz="2000" dirty="0"/>
              <a:t>　一次判定では、認定調査項目（</a:t>
            </a:r>
            <a:r>
              <a:rPr lang="en-US" altLang="ja-JP" sz="2000" dirty="0"/>
              <a:t>80</a:t>
            </a:r>
            <a:r>
              <a:rPr lang="ja-JP" altLang="en-US" sz="2000" dirty="0"/>
              <a:t>項目）と医師意見書（一部項目）を基にしたコンピュータ判定が行われる。</a:t>
            </a:r>
            <a:endParaRPr kumimoji="1" lang="en-US" altLang="ja-JP" sz="2000" dirty="0"/>
          </a:p>
        </p:txBody>
      </p:sp>
    </p:spTree>
    <p:extLst>
      <p:ext uri="{BB962C8B-B14F-4D97-AF65-F5344CB8AC3E}">
        <p14:creationId xmlns:p14="http://schemas.microsoft.com/office/powerpoint/2010/main" val="14088522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dirty="0">
                <a:latin typeface="ＭＳ ゴシック" panose="020B0609070205080204" pitchFamily="49" charset="-128"/>
                <a:ea typeface="ＭＳ ゴシック" panose="020B0609070205080204" pitchFamily="49" charset="-128"/>
              </a:rPr>
              <a:t>一次判定（コンピュータ判定）の仕組み</a:t>
            </a:r>
            <a:endParaRPr kumimoji="1" lang="ja-JP" altLang="en-US" dirty="0"/>
          </a:p>
        </p:txBody>
      </p:sp>
      <p:sp>
        <p:nvSpPr>
          <p:cNvPr id="4" name="スライド番号プレースホルダー 3"/>
          <p:cNvSpPr>
            <a:spLocks noGrp="1"/>
          </p:cNvSpPr>
          <p:nvPr>
            <p:ph type="sldNum" sz="quarter" idx="12"/>
          </p:nvPr>
        </p:nvSpPr>
        <p:spPr/>
        <p:txBody>
          <a:bodyPr/>
          <a:lstStyle/>
          <a:p>
            <a:fld id="{040252E6-491F-4E7D-8E1E-2F1F88AFBB7C}" type="slidenum">
              <a:rPr kumimoji="1" lang="ja-JP" altLang="en-US" smtClean="0"/>
              <a:t>36</a:t>
            </a:fld>
            <a:endParaRPr kumimoji="1" lang="ja-JP" altLang="en-US"/>
          </a:p>
        </p:txBody>
      </p:sp>
      <p:sp>
        <p:nvSpPr>
          <p:cNvPr id="6" name="テキスト ボックス 5"/>
          <p:cNvSpPr txBox="1"/>
          <p:nvPr/>
        </p:nvSpPr>
        <p:spPr>
          <a:xfrm>
            <a:off x="175325" y="614986"/>
            <a:ext cx="9572983" cy="1569660"/>
          </a:xfrm>
          <a:prstGeom prst="rect">
            <a:avLst/>
          </a:prstGeom>
          <a:noFill/>
        </p:spPr>
        <p:txBody>
          <a:bodyPr wrap="square" rtlCol="0">
            <a:spAutoFit/>
          </a:bodyPr>
          <a:lstStyle/>
          <a:p>
            <a:pPr marL="300038" indent="-300038" algn="just"/>
            <a:r>
              <a:rPr lang="ja-JP" altLang="en-US" sz="2400" dirty="0"/>
              <a:t>○　平成</a:t>
            </a:r>
            <a:r>
              <a:rPr lang="en-US" altLang="ja-JP" sz="2400" dirty="0"/>
              <a:t>21</a:t>
            </a:r>
            <a:r>
              <a:rPr lang="ja-JP" altLang="en-US" sz="2400" dirty="0"/>
              <a:t>年度～</a:t>
            </a:r>
            <a:r>
              <a:rPr lang="en-US" altLang="ja-JP" sz="2400" dirty="0"/>
              <a:t>23</a:t>
            </a:r>
            <a:r>
              <a:rPr lang="ja-JP" altLang="en-US" sz="2400" dirty="0"/>
              <a:t>年度の認定データ（約</a:t>
            </a:r>
            <a:r>
              <a:rPr lang="en-US" altLang="ja-JP" sz="2400" dirty="0"/>
              <a:t>14,000</a:t>
            </a:r>
            <a:r>
              <a:rPr lang="ja-JP" altLang="en-US" sz="2400" dirty="0"/>
              <a:t>件）から、申請者と同じ状態像にある障害者の二次判定結果を抽出。</a:t>
            </a:r>
            <a:endParaRPr lang="en-US" altLang="ja-JP" sz="2400" dirty="0"/>
          </a:p>
          <a:p>
            <a:pPr marL="300038" indent="-300038" algn="just"/>
            <a:r>
              <a:rPr lang="ja-JP" altLang="en-US" sz="2400" dirty="0"/>
              <a:t>○　抽出データのうち、最も確率の高い区分（二次判定結果）を障害支援区分の一次判定結果とする。</a:t>
            </a:r>
            <a:endParaRPr kumimoji="1" lang="en-US" altLang="ja-JP" sz="2000" dirty="0"/>
          </a:p>
        </p:txBody>
      </p:sp>
      <p:sp>
        <p:nvSpPr>
          <p:cNvPr id="3" name="テキスト ボックス 2"/>
          <p:cNvSpPr txBox="1"/>
          <p:nvPr/>
        </p:nvSpPr>
        <p:spPr>
          <a:xfrm>
            <a:off x="482600" y="2215916"/>
            <a:ext cx="2520000" cy="400110"/>
          </a:xfrm>
          <a:prstGeom prst="rect">
            <a:avLst/>
          </a:prstGeom>
          <a:solidFill>
            <a:schemeClr val="accent1">
              <a:lumMod val="20000"/>
              <a:lumOff val="80000"/>
            </a:schemeClr>
          </a:solidFill>
        </p:spPr>
        <p:txBody>
          <a:bodyPr wrap="none" lIns="36000" rIns="36000" rtlCol="0">
            <a:noAutofit/>
          </a:bodyPr>
          <a:lstStyle/>
          <a:p>
            <a:pPr algn="ctr"/>
            <a:r>
              <a:rPr kumimoji="1" lang="ja-JP" altLang="en-US" sz="2000" b="1" dirty="0"/>
              <a:t>認定調査項目</a:t>
            </a:r>
          </a:p>
        </p:txBody>
      </p:sp>
      <p:sp>
        <p:nvSpPr>
          <p:cNvPr id="9" name="テキスト ボックス 8"/>
          <p:cNvSpPr txBox="1"/>
          <p:nvPr/>
        </p:nvSpPr>
        <p:spPr>
          <a:xfrm>
            <a:off x="3542161" y="2215916"/>
            <a:ext cx="2520000" cy="963606"/>
          </a:xfrm>
          <a:prstGeom prst="rect">
            <a:avLst/>
          </a:prstGeom>
          <a:solidFill>
            <a:schemeClr val="accent1">
              <a:lumMod val="20000"/>
              <a:lumOff val="80000"/>
            </a:schemeClr>
          </a:solidFill>
        </p:spPr>
        <p:txBody>
          <a:bodyPr wrap="square" lIns="36000" rIns="36000" rtlCol="0">
            <a:noAutofit/>
          </a:bodyPr>
          <a:lstStyle/>
          <a:p>
            <a:pPr algn="ctr"/>
            <a:r>
              <a:rPr kumimoji="1" lang="ja-JP" altLang="en-US" sz="2000" b="1" dirty="0"/>
              <a:t>平成</a:t>
            </a:r>
            <a:r>
              <a:rPr kumimoji="1" lang="en-US" altLang="ja-JP" sz="2000" b="1" dirty="0"/>
              <a:t>21</a:t>
            </a:r>
            <a:r>
              <a:rPr kumimoji="1" lang="ja-JP" altLang="en-US" sz="2000" b="1" dirty="0"/>
              <a:t>年度～</a:t>
            </a:r>
            <a:r>
              <a:rPr kumimoji="1" lang="en-US" altLang="ja-JP" sz="2000" b="1" dirty="0"/>
              <a:t>23</a:t>
            </a:r>
            <a:r>
              <a:rPr kumimoji="1" lang="ja-JP" altLang="en-US" sz="2000" b="1" dirty="0"/>
              <a:t>年度の認定データ</a:t>
            </a:r>
            <a:endParaRPr kumimoji="1" lang="en-US" altLang="ja-JP" sz="2000" b="1" dirty="0"/>
          </a:p>
          <a:p>
            <a:pPr algn="ctr"/>
            <a:r>
              <a:rPr lang="ja-JP" altLang="en-US" dirty="0"/>
              <a:t>（約</a:t>
            </a:r>
            <a:r>
              <a:rPr lang="en-US" altLang="ja-JP" dirty="0"/>
              <a:t>14,000</a:t>
            </a:r>
            <a:r>
              <a:rPr lang="ja-JP" altLang="en-US" dirty="0"/>
              <a:t>件）</a:t>
            </a:r>
            <a:endParaRPr kumimoji="1" lang="ja-JP" altLang="en-US" dirty="0"/>
          </a:p>
        </p:txBody>
      </p:sp>
      <p:sp>
        <p:nvSpPr>
          <p:cNvPr id="10" name="テキスト ボックス 9"/>
          <p:cNvSpPr txBox="1"/>
          <p:nvPr/>
        </p:nvSpPr>
        <p:spPr>
          <a:xfrm>
            <a:off x="6601722" y="2215916"/>
            <a:ext cx="2808000" cy="963605"/>
          </a:xfrm>
          <a:prstGeom prst="rect">
            <a:avLst/>
          </a:prstGeom>
          <a:solidFill>
            <a:schemeClr val="accent1">
              <a:lumMod val="20000"/>
              <a:lumOff val="80000"/>
            </a:schemeClr>
          </a:solidFill>
        </p:spPr>
        <p:txBody>
          <a:bodyPr wrap="square" lIns="36000" rIns="36000" rtlCol="0">
            <a:noAutofit/>
          </a:bodyPr>
          <a:lstStyle/>
          <a:p>
            <a:pPr algn="ctr"/>
            <a:r>
              <a:rPr kumimoji="1" lang="ja-JP" altLang="en-US" sz="2000" b="1" dirty="0"/>
              <a:t>抽出データ</a:t>
            </a:r>
            <a:endParaRPr kumimoji="1" lang="en-US" altLang="ja-JP" sz="2000" b="1" dirty="0"/>
          </a:p>
          <a:p>
            <a:pPr algn="ctr"/>
            <a:r>
              <a:rPr lang="ja-JP" altLang="en-US" dirty="0"/>
              <a:t>（申請者と同じ状態像にある障害者の二次判定結果）</a:t>
            </a:r>
            <a:endParaRPr kumimoji="1" lang="ja-JP" altLang="en-US" dirty="0"/>
          </a:p>
        </p:txBody>
      </p:sp>
      <p:sp>
        <p:nvSpPr>
          <p:cNvPr id="11" name="テキスト ボックス 10"/>
          <p:cNvSpPr txBox="1"/>
          <p:nvPr/>
        </p:nvSpPr>
        <p:spPr>
          <a:xfrm>
            <a:off x="482600" y="2711169"/>
            <a:ext cx="2520000" cy="668763"/>
          </a:xfrm>
          <a:prstGeom prst="rect">
            <a:avLst/>
          </a:prstGeom>
          <a:solidFill>
            <a:schemeClr val="accent1">
              <a:lumMod val="20000"/>
              <a:lumOff val="80000"/>
            </a:schemeClr>
          </a:solidFill>
        </p:spPr>
        <p:txBody>
          <a:bodyPr wrap="square" lIns="36000" rIns="36000" rtlCol="0">
            <a:noAutofit/>
          </a:bodyPr>
          <a:lstStyle/>
          <a:p>
            <a:pPr algn="ctr"/>
            <a:r>
              <a:rPr kumimoji="1" lang="ja-JP" altLang="en-US" sz="2000" b="1" dirty="0"/>
              <a:t>医師意見書</a:t>
            </a:r>
            <a:br>
              <a:rPr kumimoji="1" lang="en-US" altLang="ja-JP" sz="2000" b="1" dirty="0"/>
            </a:br>
            <a:r>
              <a:rPr kumimoji="1" lang="ja-JP" altLang="en-US" dirty="0"/>
              <a:t>（一部の項目）</a:t>
            </a:r>
          </a:p>
        </p:txBody>
      </p:sp>
      <p:sp>
        <p:nvSpPr>
          <p:cNvPr id="12" name="テキスト ボックス 11"/>
          <p:cNvSpPr txBox="1"/>
          <p:nvPr/>
        </p:nvSpPr>
        <p:spPr>
          <a:xfrm>
            <a:off x="482600" y="4056156"/>
            <a:ext cx="2520000" cy="760652"/>
          </a:xfrm>
          <a:prstGeom prst="rect">
            <a:avLst/>
          </a:prstGeom>
          <a:gradFill>
            <a:gsLst>
              <a:gs pos="0">
                <a:schemeClr val="tx2">
                  <a:lumMod val="50000"/>
                </a:schemeClr>
              </a:gs>
              <a:gs pos="80000">
                <a:schemeClr val="tx2"/>
              </a:gs>
              <a:gs pos="100000">
                <a:schemeClr val="tx2">
                  <a:lumMod val="75000"/>
                </a:schemeClr>
              </a:gs>
            </a:gsLst>
            <a:lin ang="16200000" scaled="0"/>
          </a:gradFill>
        </p:spPr>
        <p:txBody>
          <a:bodyPr wrap="square" lIns="36000" rIns="36000" rtlCol="0">
            <a:noAutofit/>
          </a:bodyPr>
          <a:lstStyle/>
          <a:p>
            <a:pPr algn="ctr"/>
            <a:r>
              <a:rPr kumimoji="1" lang="ja-JP" altLang="en-US" sz="2000" b="1" dirty="0">
                <a:solidFill>
                  <a:schemeClr val="bg1"/>
                </a:solidFill>
              </a:rPr>
              <a:t>申請者の心身の</a:t>
            </a:r>
            <a:br>
              <a:rPr kumimoji="1" lang="en-US" altLang="ja-JP" sz="2000" b="1" dirty="0">
                <a:solidFill>
                  <a:schemeClr val="bg1"/>
                </a:solidFill>
              </a:rPr>
            </a:br>
            <a:r>
              <a:rPr kumimoji="1" lang="ja-JP" altLang="en-US" sz="2000" b="1" dirty="0">
                <a:solidFill>
                  <a:schemeClr val="bg1"/>
                </a:solidFill>
              </a:rPr>
              <a:t>状態等を確認</a:t>
            </a:r>
          </a:p>
        </p:txBody>
      </p:sp>
      <p:sp>
        <p:nvSpPr>
          <p:cNvPr id="13" name="テキスト ボックス 12"/>
          <p:cNvSpPr txBox="1"/>
          <p:nvPr/>
        </p:nvSpPr>
        <p:spPr>
          <a:xfrm>
            <a:off x="3542161" y="3737174"/>
            <a:ext cx="2520000" cy="1075369"/>
          </a:xfrm>
          <a:prstGeom prst="rect">
            <a:avLst/>
          </a:prstGeom>
          <a:gradFill>
            <a:gsLst>
              <a:gs pos="0">
                <a:schemeClr val="tx2">
                  <a:lumMod val="50000"/>
                </a:schemeClr>
              </a:gs>
              <a:gs pos="80000">
                <a:schemeClr val="tx2"/>
              </a:gs>
              <a:gs pos="100000">
                <a:schemeClr val="tx2">
                  <a:lumMod val="75000"/>
                </a:schemeClr>
              </a:gs>
            </a:gsLst>
          </a:gradFill>
        </p:spPr>
        <p:style>
          <a:lnRef idx="0">
            <a:schemeClr val="accent1"/>
          </a:lnRef>
          <a:fillRef idx="3">
            <a:schemeClr val="accent1"/>
          </a:fillRef>
          <a:effectRef idx="3">
            <a:schemeClr val="accent1"/>
          </a:effectRef>
          <a:fontRef idx="minor">
            <a:schemeClr val="lt1"/>
          </a:fontRef>
        </p:style>
        <p:txBody>
          <a:bodyPr wrap="square" lIns="36000" rIns="36000" rtlCol="0">
            <a:noAutofit/>
          </a:bodyPr>
          <a:lstStyle/>
          <a:p>
            <a:pPr algn="ctr"/>
            <a:r>
              <a:rPr kumimoji="1" lang="ja-JP" altLang="en-US" sz="2000" b="1" dirty="0">
                <a:solidFill>
                  <a:schemeClr val="bg1"/>
                </a:solidFill>
              </a:rPr>
              <a:t>申請者と同じ状態像にある障害者の二次判定結果を抽出</a:t>
            </a:r>
          </a:p>
        </p:txBody>
      </p:sp>
      <p:sp>
        <p:nvSpPr>
          <p:cNvPr id="15" name="テキスト ボックス 14"/>
          <p:cNvSpPr txBox="1"/>
          <p:nvPr/>
        </p:nvSpPr>
        <p:spPr>
          <a:xfrm>
            <a:off x="6602700" y="3737173"/>
            <a:ext cx="2808000" cy="1075369"/>
          </a:xfrm>
          <a:prstGeom prst="rect">
            <a:avLst/>
          </a:prstGeom>
        </p:spPr>
        <p:style>
          <a:lnRef idx="0">
            <a:schemeClr val="accent2"/>
          </a:lnRef>
          <a:fillRef idx="3">
            <a:schemeClr val="accent2"/>
          </a:fillRef>
          <a:effectRef idx="3">
            <a:schemeClr val="accent2"/>
          </a:effectRef>
          <a:fontRef idx="minor">
            <a:schemeClr val="lt1"/>
          </a:fontRef>
        </p:style>
        <p:txBody>
          <a:bodyPr wrap="square" lIns="36000" rIns="36000" rtlCol="0">
            <a:noAutofit/>
          </a:bodyPr>
          <a:lstStyle/>
          <a:p>
            <a:pPr algn="ctr"/>
            <a:r>
              <a:rPr kumimoji="1" lang="ja-JP" altLang="en-US" sz="2000" b="1" dirty="0">
                <a:solidFill>
                  <a:schemeClr val="bg1"/>
                </a:solidFill>
              </a:rPr>
              <a:t>最も</a:t>
            </a:r>
            <a:r>
              <a:rPr lang="ja-JP" altLang="en-US" sz="2000" b="1" dirty="0">
                <a:solidFill>
                  <a:schemeClr val="bg1"/>
                </a:solidFill>
              </a:rPr>
              <a:t>確率</a:t>
            </a:r>
            <a:r>
              <a:rPr kumimoji="1" lang="ja-JP" altLang="en-US" sz="2000" b="1" dirty="0">
                <a:solidFill>
                  <a:schemeClr val="bg1"/>
                </a:solidFill>
              </a:rPr>
              <a:t>の高い区分（二次判定結果）が障害支援区分の一次判定結果</a:t>
            </a:r>
            <a:endParaRPr kumimoji="1" lang="ja-JP" altLang="en-US" sz="2000" dirty="0">
              <a:solidFill>
                <a:schemeClr val="bg1"/>
              </a:solidFill>
            </a:endParaRPr>
          </a:p>
        </p:txBody>
      </p:sp>
      <p:sp>
        <p:nvSpPr>
          <p:cNvPr id="8" name="二等辺三角形 7"/>
          <p:cNvSpPr/>
          <p:nvPr/>
        </p:nvSpPr>
        <p:spPr>
          <a:xfrm flipV="1">
            <a:off x="739489" y="3619761"/>
            <a:ext cx="2006221" cy="24566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二等辺三角形 16"/>
          <p:cNvSpPr/>
          <p:nvPr/>
        </p:nvSpPr>
        <p:spPr>
          <a:xfrm flipV="1">
            <a:off x="3799050" y="3345638"/>
            <a:ext cx="2006221" cy="24566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二等辺三角形 17"/>
          <p:cNvSpPr/>
          <p:nvPr/>
        </p:nvSpPr>
        <p:spPr>
          <a:xfrm flipV="1">
            <a:off x="6815204" y="3336149"/>
            <a:ext cx="2365200" cy="245660"/>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右矢印 15"/>
          <p:cNvSpPr/>
          <p:nvPr/>
        </p:nvSpPr>
        <p:spPr>
          <a:xfrm>
            <a:off x="3114004" y="2861318"/>
            <a:ext cx="264291" cy="129643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右矢印 19"/>
          <p:cNvSpPr/>
          <p:nvPr/>
        </p:nvSpPr>
        <p:spPr>
          <a:xfrm>
            <a:off x="6226026" y="2835433"/>
            <a:ext cx="264291" cy="129643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482600" y="5858071"/>
            <a:ext cx="8928100" cy="830997"/>
          </a:xfrm>
          <a:prstGeom prst="rect">
            <a:avLst/>
          </a:prstGeom>
          <a:noFill/>
        </p:spPr>
        <p:txBody>
          <a:bodyPr wrap="square" rtlCol="0">
            <a:spAutoFit/>
          </a:bodyPr>
          <a:lstStyle/>
          <a:p>
            <a:r>
              <a:rPr kumimoji="1" lang="ja-JP" altLang="en-US" sz="2400" b="1" u="sng" dirty="0">
                <a:solidFill>
                  <a:srgbClr val="FF0000"/>
                </a:solidFill>
              </a:rPr>
              <a:t>（心身の状態等に変化がない場合には、既に受けている</a:t>
            </a:r>
            <a:r>
              <a:rPr lang="ja-JP" altLang="en-US" sz="2400" b="1" u="sng" dirty="0">
                <a:solidFill>
                  <a:srgbClr val="FF0000"/>
                </a:solidFill>
              </a:rPr>
              <a:t>区分（二次判定結果）に“より近い”一次判定結果が出る仕組み）</a:t>
            </a:r>
            <a:endParaRPr kumimoji="1" lang="ja-JP" altLang="en-US" sz="2400" b="1" u="sng" dirty="0">
              <a:solidFill>
                <a:srgbClr val="FF0000"/>
              </a:solidFill>
            </a:endParaRPr>
          </a:p>
        </p:txBody>
      </p:sp>
      <p:sp>
        <p:nvSpPr>
          <p:cNvPr id="5" name="角丸四角形吹き出し 4"/>
          <p:cNvSpPr/>
          <p:nvPr/>
        </p:nvSpPr>
        <p:spPr>
          <a:xfrm>
            <a:off x="824330" y="5023318"/>
            <a:ext cx="2974720" cy="744717"/>
          </a:xfrm>
          <a:prstGeom prst="wedgeRoundRectCallout">
            <a:avLst>
              <a:gd name="adj1" fmla="val -37266"/>
              <a:gd name="adj2" fmla="val -74208"/>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2000" dirty="0"/>
              <a:t>①申請者に「必要とされる支援の度合」を数量化</a:t>
            </a:r>
            <a:endParaRPr kumimoji="1" lang="ja-JP" altLang="en-US" sz="2000" dirty="0"/>
          </a:p>
        </p:txBody>
      </p:sp>
      <p:sp>
        <p:nvSpPr>
          <p:cNvPr id="21" name="角丸四角形吹き出し 20"/>
          <p:cNvSpPr/>
          <p:nvPr/>
        </p:nvSpPr>
        <p:spPr>
          <a:xfrm>
            <a:off x="4124580" y="5023318"/>
            <a:ext cx="2365737" cy="744717"/>
          </a:xfrm>
          <a:prstGeom prst="wedgeRoundRectCallout">
            <a:avLst>
              <a:gd name="adj1" fmla="val -37266"/>
              <a:gd name="adj2" fmla="val -74208"/>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2000" dirty="0"/>
              <a:t>②数量化の結果を</a:t>
            </a:r>
            <a:endParaRPr lang="en-US" altLang="ja-JP" sz="2000" dirty="0"/>
          </a:p>
          <a:p>
            <a:pPr algn="ctr"/>
            <a:r>
              <a:rPr lang="ja-JP" altLang="en-US" sz="2000" dirty="0"/>
              <a:t>活用して抽出</a:t>
            </a:r>
            <a:endParaRPr kumimoji="1" lang="ja-JP" altLang="en-US" sz="2000" dirty="0"/>
          </a:p>
        </p:txBody>
      </p:sp>
    </p:spTree>
    <p:extLst>
      <p:ext uri="{BB962C8B-B14F-4D97-AF65-F5344CB8AC3E}">
        <p14:creationId xmlns:p14="http://schemas.microsoft.com/office/powerpoint/2010/main" val="6105586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dirty="0">
                <a:latin typeface="ＭＳ ゴシック" panose="020B0609070205080204" pitchFamily="49" charset="-128"/>
                <a:ea typeface="ＭＳ ゴシック" panose="020B0609070205080204" pitchFamily="49" charset="-128"/>
              </a:rPr>
              <a:t>一次判定（コンピュータ判定）の仕組み</a:t>
            </a:r>
            <a:endParaRPr kumimoji="1" lang="ja-JP" altLang="en-US" dirty="0"/>
          </a:p>
        </p:txBody>
      </p:sp>
      <p:sp>
        <p:nvSpPr>
          <p:cNvPr id="4" name="スライド番号プレースホルダー 3"/>
          <p:cNvSpPr>
            <a:spLocks noGrp="1"/>
          </p:cNvSpPr>
          <p:nvPr>
            <p:ph type="sldNum" sz="quarter" idx="12"/>
          </p:nvPr>
        </p:nvSpPr>
        <p:spPr/>
        <p:txBody>
          <a:bodyPr/>
          <a:lstStyle/>
          <a:p>
            <a:fld id="{040252E6-491F-4E7D-8E1E-2F1F88AFBB7C}" type="slidenum">
              <a:rPr kumimoji="1" lang="ja-JP" altLang="en-US" smtClean="0"/>
              <a:t>37</a:t>
            </a:fld>
            <a:endParaRPr kumimoji="1" lang="ja-JP" altLang="en-US"/>
          </a:p>
        </p:txBody>
      </p:sp>
      <p:sp>
        <p:nvSpPr>
          <p:cNvPr id="5" name="テキスト ボックス 4"/>
          <p:cNvSpPr txBox="1"/>
          <p:nvPr/>
        </p:nvSpPr>
        <p:spPr>
          <a:xfrm>
            <a:off x="175325" y="674103"/>
            <a:ext cx="9572983" cy="1200329"/>
          </a:xfrm>
          <a:prstGeom prst="rect">
            <a:avLst/>
          </a:prstGeom>
          <a:noFill/>
        </p:spPr>
        <p:txBody>
          <a:bodyPr wrap="square" rtlCol="0">
            <a:spAutoFit/>
          </a:bodyPr>
          <a:lstStyle/>
          <a:p>
            <a:pPr marL="261938" indent="-261938"/>
            <a:r>
              <a:rPr lang="ja-JP" altLang="en-US" sz="2400" dirty="0"/>
              <a:t>○　一次判定では、申請者に</a:t>
            </a:r>
            <a:r>
              <a:rPr lang="ja-JP" altLang="en-US" sz="2400" dirty="0">
                <a:solidFill>
                  <a:srgbClr val="FF0000"/>
                </a:solidFill>
              </a:rPr>
              <a:t>「必要とされる支援の度合」を数量化</a:t>
            </a:r>
            <a:r>
              <a:rPr lang="ja-JP" altLang="en-US" sz="2400" dirty="0"/>
              <a:t>した上で、得られた結果を基に、</a:t>
            </a:r>
            <a:r>
              <a:rPr lang="ja-JP" altLang="en-US" sz="2400" dirty="0">
                <a:solidFill>
                  <a:srgbClr val="FF0000"/>
                </a:solidFill>
              </a:rPr>
              <a:t>申請者と同じ状態像にある障害者の二次判定結果を抽出</a:t>
            </a:r>
            <a:r>
              <a:rPr lang="ja-JP" altLang="en-US" sz="2400" dirty="0"/>
              <a:t>して判定を行う。</a:t>
            </a:r>
            <a:endParaRPr kumimoji="1" lang="en-US" altLang="ja-JP" sz="2000" dirty="0"/>
          </a:p>
        </p:txBody>
      </p:sp>
      <p:sp>
        <p:nvSpPr>
          <p:cNvPr id="6" name="正方形/長方形 5"/>
          <p:cNvSpPr/>
          <p:nvPr/>
        </p:nvSpPr>
        <p:spPr>
          <a:xfrm>
            <a:off x="290285" y="2351314"/>
            <a:ext cx="9303658" cy="4005037"/>
          </a:xfrm>
          <a:prstGeom prst="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2400" dirty="0">
              <a:solidFill>
                <a:schemeClr val="tx1"/>
              </a:solidFill>
            </a:endParaRPr>
          </a:p>
          <a:p>
            <a:r>
              <a:rPr lang="ja-JP" altLang="en-US" sz="2400" dirty="0">
                <a:solidFill>
                  <a:schemeClr val="tx1"/>
                </a:solidFill>
              </a:rPr>
              <a:t>＜概要＞</a:t>
            </a:r>
            <a:endParaRPr lang="en-US" altLang="ja-JP" sz="2400" dirty="0">
              <a:solidFill>
                <a:schemeClr val="tx1"/>
              </a:solidFill>
            </a:endParaRPr>
          </a:p>
          <a:p>
            <a:pPr marL="342900" indent="-342900">
              <a:buFont typeface="Wingdings" panose="05000000000000000000" pitchFamily="2" charset="2"/>
              <a:buChar char="l"/>
            </a:pPr>
            <a:r>
              <a:rPr lang="ja-JP" altLang="en-US" sz="2400" dirty="0">
                <a:solidFill>
                  <a:schemeClr val="tx1"/>
                </a:solidFill>
              </a:rPr>
              <a:t>数量化には以下の認定調査項目と医師意見書の一部項目を使用。</a:t>
            </a:r>
            <a:endParaRPr lang="en-US" altLang="ja-JP" sz="2400" dirty="0">
              <a:solidFill>
                <a:schemeClr val="tx1"/>
              </a:solidFill>
            </a:endParaRPr>
          </a:p>
          <a:p>
            <a:pPr marL="342900" indent="-342900">
              <a:buFont typeface="Wingdings" panose="05000000000000000000" pitchFamily="2" charset="2"/>
              <a:buChar char="l"/>
            </a:pPr>
            <a:endParaRPr kumimoji="1" lang="en-US" altLang="ja-JP" sz="2400" dirty="0">
              <a:solidFill>
                <a:schemeClr val="tx1"/>
              </a:solidFill>
            </a:endParaRPr>
          </a:p>
          <a:p>
            <a:pPr marL="342900" indent="-342900">
              <a:buFont typeface="Wingdings" panose="05000000000000000000" pitchFamily="2" charset="2"/>
              <a:buChar char="l"/>
            </a:pPr>
            <a:endParaRPr lang="en-US" altLang="ja-JP" sz="2400" dirty="0">
              <a:solidFill>
                <a:schemeClr val="tx1"/>
              </a:solidFill>
            </a:endParaRPr>
          </a:p>
          <a:p>
            <a:pPr marL="342900" indent="-342900">
              <a:buFont typeface="Wingdings" panose="05000000000000000000" pitchFamily="2" charset="2"/>
              <a:buChar char="l"/>
            </a:pPr>
            <a:endParaRPr kumimoji="1" lang="en-US" altLang="ja-JP" sz="2400" dirty="0">
              <a:solidFill>
                <a:schemeClr val="tx1"/>
              </a:solidFill>
            </a:endParaRPr>
          </a:p>
          <a:p>
            <a:pPr marL="342900" indent="-342900">
              <a:buFont typeface="Wingdings" panose="05000000000000000000" pitchFamily="2" charset="2"/>
              <a:buChar char="l"/>
            </a:pPr>
            <a:endParaRPr lang="en-US" altLang="ja-JP" sz="2400" dirty="0">
              <a:solidFill>
                <a:schemeClr val="tx1"/>
              </a:solidFill>
            </a:endParaRPr>
          </a:p>
          <a:p>
            <a:pPr marL="342900" indent="-342900">
              <a:buFont typeface="Wingdings" panose="05000000000000000000" pitchFamily="2" charset="2"/>
              <a:buChar char="l"/>
            </a:pPr>
            <a:endParaRPr kumimoji="1" lang="en-US" altLang="ja-JP" sz="2400" dirty="0">
              <a:solidFill>
                <a:schemeClr val="tx1"/>
              </a:solidFill>
            </a:endParaRPr>
          </a:p>
          <a:p>
            <a:pPr marL="342900" indent="-342900">
              <a:buFont typeface="Wingdings" panose="05000000000000000000" pitchFamily="2" charset="2"/>
              <a:buChar char="l"/>
            </a:pPr>
            <a:r>
              <a:rPr kumimoji="1" lang="ja-JP" altLang="en-US" sz="2400" dirty="0">
                <a:solidFill>
                  <a:schemeClr val="tx1"/>
                </a:solidFill>
              </a:rPr>
              <a:t>上記の計</a:t>
            </a:r>
            <a:r>
              <a:rPr kumimoji="1" lang="en-US" altLang="ja-JP" sz="2400" dirty="0">
                <a:solidFill>
                  <a:schemeClr val="tx1"/>
                </a:solidFill>
              </a:rPr>
              <a:t>104</a:t>
            </a:r>
            <a:r>
              <a:rPr kumimoji="1" lang="ja-JP" altLang="en-US" sz="2400" dirty="0">
                <a:solidFill>
                  <a:schemeClr val="tx1"/>
                </a:solidFill>
              </a:rPr>
              <a:t>項目について、「</a:t>
            </a:r>
            <a:r>
              <a:rPr kumimoji="1" lang="ja-JP" altLang="en-US" sz="2400" dirty="0">
                <a:solidFill>
                  <a:srgbClr val="FF0000"/>
                </a:solidFill>
              </a:rPr>
              <a:t>総合評価項目</a:t>
            </a:r>
            <a:r>
              <a:rPr kumimoji="1" lang="ja-JP" altLang="en-US" sz="2400" dirty="0">
                <a:solidFill>
                  <a:schemeClr val="tx1"/>
                </a:solidFill>
              </a:rPr>
              <a:t>」と呼ばれる</a:t>
            </a:r>
            <a:r>
              <a:rPr kumimoji="1" lang="en-US" altLang="ja-JP" sz="2400" dirty="0">
                <a:solidFill>
                  <a:schemeClr val="tx1"/>
                </a:solidFill>
              </a:rPr>
              <a:t>12</a:t>
            </a:r>
            <a:r>
              <a:rPr kumimoji="1" lang="ja-JP" altLang="en-US" sz="2400" dirty="0">
                <a:solidFill>
                  <a:schemeClr val="tx1"/>
                </a:solidFill>
              </a:rPr>
              <a:t>のグループ（群）に分類し、各グループ（群）ごとの点数を算出。</a:t>
            </a:r>
          </a:p>
        </p:txBody>
      </p:sp>
      <p:sp>
        <p:nvSpPr>
          <p:cNvPr id="3" name="正方形/長方形 2"/>
          <p:cNvSpPr/>
          <p:nvPr/>
        </p:nvSpPr>
        <p:spPr>
          <a:xfrm>
            <a:off x="290285" y="2073888"/>
            <a:ext cx="7678058" cy="449943"/>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a:t>①申請者に「必要とされる支援の度合」の数量化</a:t>
            </a:r>
          </a:p>
        </p:txBody>
      </p:sp>
      <p:sp>
        <p:nvSpPr>
          <p:cNvPr id="7" name="正方形/長方形 6"/>
          <p:cNvSpPr/>
          <p:nvPr/>
        </p:nvSpPr>
        <p:spPr>
          <a:xfrm>
            <a:off x="883301" y="3526971"/>
            <a:ext cx="8157029" cy="1277258"/>
          </a:xfrm>
          <a:prstGeom prst="rect">
            <a:avLst/>
          </a:prstGeom>
          <a:solidFill>
            <a:srgbClr val="FFEFFF"/>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chemeClr val="tx1"/>
                </a:solidFill>
              </a:rPr>
              <a:t>・認定調査：</a:t>
            </a:r>
            <a:r>
              <a:rPr kumimoji="1" lang="en-US" altLang="ja-JP" sz="2400" dirty="0">
                <a:solidFill>
                  <a:schemeClr val="tx1"/>
                </a:solidFill>
              </a:rPr>
              <a:t>80</a:t>
            </a:r>
            <a:r>
              <a:rPr kumimoji="1" lang="ja-JP" altLang="en-US" sz="2400" dirty="0">
                <a:solidFill>
                  <a:schemeClr val="tx1"/>
                </a:solidFill>
              </a:rPr>
              <a:t>項目（</a:t>
            </a:r>
            <a:r>
              <a:rPr kumimoji="1" lang="en-US" altLang="ja-JP" sz="2400" dirty="0">
                <a:solidFill>
                  <a:schemeClr val="tx1"/>
                </a:solidFill>
              </a:rPr>
              <a:t>29</a:t>
            </a:r>
            <a:r>
              <a:rPr kumimoji="1" lang="ja-JP" altLang="en-US" sz="2400" dirty="0">
                <a:solidFill>
                  <a:schemeClr val="tx1"/>
                </a:solidFill>
              </a:rPr>
              <a:t>ページ参照）</a:t>
            </a:r>
            <a:endParaRPr kumimoji="1" lang="en-US" altLang="ja-JP" sz="2400" dirty="0">
              <a:solidFill>
                <a:schemeClr val="tx1"/>
              </a:solidFill>
            </a:endParaRPr>
          </a:p>
          <a:p>
            <a:pPr marL="1887538" indent="-1887538"/>
            <a:r>
              <a:rPr lang="ja-JP" altLang="en-US" sz="2400" dirty="0">
                <a:solidFill>
                  <a:schemeClr val="tx1"/>
                </a:solidFill>
              </a:rPr>
              <a:t>・医師意見書：麻痺、関節の拘縮、精神症状・精神障害二軸評価、生活障害評価、てんかんの</a:t>
            </a:r>
            <a:r>
              <a:rPr lang="en-US" altLang="ja-JP" sz="2400" dirty="0">
                <a:solidFill>
                  <a:schemeClr val="tx1"/>
                </a:solidFill>
              </a:rPr>
              <a:t>24</a:t>
            </a:r>
            <a:r>
              <a:rPr lang="ja-JP" altLang="en-US" sz="2400" dirty="0">
                <a:solidFill>
                  <a:schemeClr val="tx1"/>
                </a:solidFill>
              </a:rPr>
              <a:t>項目</a:t>
            </a:r>
            <a:endParaRPr kumimoji="1" lang="ja-JP" altLang="en-US" sz="2400" dirty="0">
              <a:solidFill>
                <a:schemeClr val="tx1"/>
              </a:solidFill>
            </a:endParaRPr>
          </a:p>
        </p:txBody>
      </p:sp>
    </p:spTree>
    <p:extLst>
      <p:ext uri="{BB962C8B-B14F-4D97-AF65-F5344CB8AC3E}">
        <p14:creationId xmlns:p14="http://schemas.microsoft.com/office/powerpoint/2010/main" val="34517642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dirty="0">
                <a:latin typeface="ＭＳ ゴシック" panose="020B0609070205080204" pitchFamily="49" charset="-128"/>
                <a:ea typeface="ＭＳ ゴシック" panose="020B0609070205080204" pitchFamily="49" charset="-128"/>
              </a:rPr>
              <a:t>一次判定（コンピュータ判定）の仕組み</a:t>
            </a:r>
            <a:endParaRPr kumimoji="1" lang="ja-JP" altLang="en-US" dirty="0"/>
          </a:p>
        </p:txBody>
      </p:sp>
      <p:sp>
        <p:nvSpPr>
          <p:cNvPr id="4" name="スライド番号プレースホルダー 3"/>
          <p:cNvSpPr>
            <a:spLocks noGrp="1"/>
          </p:cNvSpPr>
          <p:nvPr>
            <p:ph type="sldNum" sz="quarter" idx="12"/>
          </p:nvPr>
        </p:nvSpPr>
        <p:spPr>
          <a:xfrm>
            <a:off x="7641542" y="6356351"/>
            <a:ext cx="2311400" cy="365125"/>
          </a:xfrm>
        </p:spPr>
        <p:txBody>
          <a:bodyPr/>
          <a:lstStyle/>
          <a:p>
            <a:fld id="{040252E6-491F-4E7D-8E1E-2F1F88AFBB7C}" type="slidenum">
              <a:rPr kumimoji="1" lang="ja-JP" altLang="en-US" smtClean="0"/>
              <a:t>38</a:t>
            </a:fld>
            <a:endParaRPr kumimoji="1" lang="ja-JP" altLang="en-US" dirty="0"/>
          </a:p>
        </p:txBody>
      </p:sp>
      <p:sp>
        <p:nvSpPr>
          <p:cNvPr id="6" name="正方形/長方形 5"/>
          <p:cNvSpPr/>
          <p:nvPr/>
        </p:nvSpPr>
        <p:spPr>
          <a:xfrm>
            <a:off x="275771" y="783772"/>
            <a:ext cx="9315702" cy="5937704"/>
          </a:xfrm>
          <a:prstGeom prst="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2400" dirty="0">
              <a:solidFill>
                <a:schemeClr val="tx1"/>
              </a:solidFill>
            </a:endParaRPr>
          </a:p>
          <a:p>
            <a:r>
              <a:rPr lang="ja-JP" altLang="en-US" sz="2400" dirty="0">
                <a:solidFill>
                  <a:schemeClr val="tx1"/>
                </a:solidFill>
              </a:rPr>
              <a:t>＜総合評価項目とは＞</a:t>
            </a:r>
            <a:endParaRPr lang="en-US" altLang="ja-JP" sz="2400" dirty="0">
              <a:solidFill>
                <a:schemeClr val="tx1"/>
              </a:solidFill>
            </a:endParaRPr>
          </a:p>
          <a:p>
            <a:pPr marL="342900" indent="-342900">
              <a:buFont typeface="Wingdings" panose="05000000000000000000" pitchFamily="2" charset="2"/>
              <a:buChar char="l"/>
            </a:pPr>
            <a:r>
              <a:rPr lang="ja-JP" altLang="en-US" sz="2400" dirty="0">
                <a:solidFill>
                  <a:schemeClr val="tx1"/>
                </a:solidFill>
              </a:rPr>
              <a:t>平成</a:t>
            </a:r>
            <a:r>
              <a:rPr lang="en-US" altLang="ja-JP" sz="2400" dirty="0">
                <a:solidFill>
                  <a:schemeClr val="tx1"/>
                </a:solidFill>
              </a:rPr>
              <a:t>21</a:t>
            </a:r>
            <a:r>
              <a:rPr lang="ja-JP" altLang="en-US" sz="2400" dirty="0">
                <a:solidFill>
                  <a:schemeClr val="tx1"/>
                </a:solidFill>
              </a:rPr>
              <a:t>年～</a:t>
            </a:r>
            <a:r>
              <a:rPr lang="en-US" altLang="ja-JP" sz="2400" dirty="0">
                <a:solidFill>
                  <a:schemeClr val="tx1"/>
                </a:solidFill>
              </a:rPr>
              <a:t>23</a:t>
            </a:r>
            <a:r>
              <a:rPr lang="ja-JP" altLang="en-US" sz="2400" dirty="0">
                <a:solidFill>
                  <a:schemeClr val="tx1"/>
                </a:solidFill>
              </a:rPr>
              <a:t>年度の認定データ（約</a:t>
            </a:r>
            <a:r>
              <a:rPr lang="en-US" altLang="ja-JP" sz="2400" dirty="0">
                <a:solidFill>
                  <a:schemeClr val="tx1"/>
                </a:solidFill>
              </a:rPr>
              <a:t>14,000</a:t>
            </a:r>
            <a:r>
              <a:rPr lang="ja-JP" altLang="en-US" sz="2400" dirty="0">
                <a:solidFill>
                  <a:schemeClr val="tx1"/>
                </a:solidFill>
              </a:rPr>
              <a:t>件）等を基に、「介護者（支援者）による支援の行為」や「認定調査における選択肢の回答傾向」が類似している項目を</a:t>
            </a:r>
            <a:r>
              <a:rPr lang="en-US" altLang="ja-JP" sz="2400" dirty="0">
                <a:solidFill>
                  <a:srgbClr val="FF0000"/>
                </a:solidFill>
              </a:rPr>
              <a:t>12</a:t>
            </a:r>
            <a:r>
              <a:rPr lang="ja-JP" altLang="en-US" sz="2400" dirty="0">
                <a:solidFill>
                  <a:srgbClr val="FF0000"/>
                </a:solidFill>
              </a:rPr>
              <a:t>のグループ（群）</a:t>
            </a:r>
            <a:r>
              <a:rPr lang="ja-JP" altLang="en-US" sz="2400" dirty="0">
                <a:solidFill>
                  <a:schemeClr val="tx1"/>
                </a:solidFill>
              </a:rPr>
              <a:t>にまとめたもの。</a:t>
            </a:r>
            <a:endParaRPr lang="en-US" altLang="ja-JP" sz="2400" dirty="0">
              <a:solidFill>
                <a:schemeClr val="tx1"/>
              </a:solidFill>
            </a:endParaRPr>
          </a:p>
        </p:txBody>
      </p:sp>
      <p:sp>
        <p:nvSpPr>
          <p:cNvPr id="3" name="正方形/長方形 2"/>
          <p:cNvSpPr/>
          <p:nvPr/>
        </p:nvSpPr>
        <p:spPr>
          <a:xfrm>
            <a:off x="275770" y="663715"/>
            <a:ext cx="7833775" cy="451636"/>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a:t>①申請者に「必要とされる支援の度合」の数量化</a:t>
            </a:r>
          </a:p>
        </p:txBody>
      </p:sp>
      <p:graphicFrame>
        <p:nvGraphicFramePr>
          <p:cNvPr id="8" name="表 7"/>
          <p:cNvGraphicFramePr>
            <a:graphicFrameLocks noGrp="1"/>
          </p:cNvGraphicFramePr>
          <p:nvPr>
            <p:extLst>
              <p:ext uri="{D42A27DB-BD31-4B8C-83A1-F6EECF244321}">
                <p14:modId xmlns:p14="http://schemas.microsoft.com/office/powerpoint/2010/main" val="2127381920"/>
              </p:ext>
            </p:extLst>
          </p:nvPr>
        </p:nvGraphicFramePr>
        <p:xfrm>
          <a:off x="498674" y="3323632"/>
          <a:ext cx="8926286" cy="3264000"/>
        </p:xfrm>
        <a:graphic>
          <a:graphicData uri="http://schemas.openxmlformats.org/drawingml/2006/table">
            <a:tbl>
              <a:tblPr bandRow="1">
                <a:tableStyleId>{5C22544A-7EE6-4342-B048-85BDC9FD1C3A}</a:tableStyleId>
              </a:tblPr>
              <a:tblGrid>
                <a:gridCol w="1649186">
                  <a:extLst>
                    <a:ext uri="{9D8B030D-6E8A-4147-A177-3AD203B41FA5}">
                      <a16:colId xmlns:a16="http://schemas.microsoft.com/office/drawing/2014/main" val="20000"/>
                    </a:ext>
                  </a:extLst>
                </a:gridCol>
                <a:gridCol w="2260367">
                  <a:extLst>
                    <a:ext uri="{9D8B030D-6E8A-4147-A177-3AD203B41FA5}">
                      <a16:colId xmlns:a16="http://schemas.microsoft.com/office/drawing/2014/main" val="20001"/>
                    </a:ext>
                  </a:extLst>
                </a:gridCol>
                <a:gridCol w="2101755">
                  <a:extLst>
                    <a:ext uri="{9D8B030D-6E8A-4147-A177-3AD203B41FA5}">
                      <a16:colId xmlns:a16="http://schemas.microsoft.com/office/drawing/2014/main" val="20002"/>
                    </a:ext>
                  </a:extLst>
                </a:gridCol>
                <a:gridCol w="2914978">
                  <a:extLst>
                    <a:ext uri="{9D8B030D-6E8A-4147-A177-3AD203B41FA5}">
                      <a16:colId xmlns:a16="http://schemas.microsoft.com/office/drawing/2014/main" val="20003"/>
                    </a:ext>
                  </a:extLst>
                </a:gridCol>
              </a:tblGrid>
              <a:tr h="434431">
                <a:tc>
                  <a:txBody>
                    <a:bodyPr/>
                    <a:lstStyle/>
                    <a:p>
                      <a:r>
                        <a:rPr kumimoji="1" lang="ja-JP" altLang="en-US" sz="2000" dirty="0">
                          <a:solidFill>
                            <a:schemeClr val="bg1"/>
                          </a:solidFill>
                        </a:rPr>
                        <a:t>①起居動作</a:t>
                      </a:r>
                    </a:p>
                  </a:txBody>
                  <a:tcPr marL="36000" marR="36000" marT="18000" marB="18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2">
                        <a:lumMod val="75000"/>
                      </a:schemeClr>
                    </a:solidFill>
                  </a:tcPr>
                </a:tc>
                <a:tc>
                  <a:txBody>
                    <a:bodyPr/>
                    <a:lstStyle/>
                    <a:p>
                      <a:r>
                        <a:rPr kumimoji="1" lang="ja-JP" altLang="en-US" sz="2000" dirty="0"/>
                        <a:t>寝返り、両足での立位保持など</a:t>
                      </a:r>
                    </a:p>
                  </a:txBody>
                  <a:tcPr marL="36000" marR="36000" marT="18000" marB="18000" anchor="ctr">
                    <a:lnT w="12700" cap="flat" cmpd="sng" algn="ctr">
                      <a:solidFill>
                        <a:schemeClr val="tx1"/>
                      </a:solidFill>
                      <a:prstDash val="solid"/>
                      <a:round/>
                      <a:headEnd type="none" w="med" len="med"/>
                      <a:tailEnd type="none" w="med" len="med"/>
                    </a:lnT>
                  </a:tcPr>
                </a:tc>
                <a:tc>
                  <a:txBody>
                    <a:bodyPr/>
                    <a:lstStyle/>
                    <a:p>
                      <a:r>
                        <a:rPr kumimoji="1" lang="ja-JP" altLang="en-US" sz="2000" dirty="0">
                          <a:solidFill>
                            <a:schemeClr val="bg1"/>
                          </a:solidFill>
                        </a:rPr>
                        <a:t>⑦行動上の障害Ａ</a:t>
                      </a:r>
                    </a:p>
                  </a:txBody>
                  <a:tcPr marL="36000" marR="36000" marT="18000" marB="18000" anchor="ctr">
                    <a:lnT w="12700" cap="flat" cmpd="sng" algn="ctr">
                      <a:solidFill>
                        <a:schemeClr val="tx1"/>
                      </a:solidFill>
                      <a:prstDash val="solid"/>
                      <a:round/>
                      <a:headEnd type="none" w="med" len="med"/>
                      <a:tailEnd type="none" w="med" len="med"/>
                    </a:lnT>
                    <a:solidFill>
                      <a:schemeClr val="tx2">
                        <a:lumMod val="75000"/>
                      </a:schemeClr>
                    </a:solidFill>
                  </a:tcPr>
                </a:tc>
                <a:tc>
                  <a:txBody>
                    <a:bodyPr/>
                    <a:lstStyle/>
                    <a:p>
                      <a:r>
                        <a:rPr kumimoji="1" lang="ja-JP" altLang="en-US" sz="2000" dirty="0"/>
                        <a:t>支援の拒否、暴言暴行など支援面</a:t>
                      </a:r>
                    </a:p>
                  </a:txBody>
                  <a:tcPr marL="36000" marR="36000" marT="18000" marB="18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245548">
                <a:tc>
                  <a:txBody>
                    <a:bodyPr/>
                    <a:lstStyle/>
                    <a:p>
                      <a:r>
                        <a:rPr kumimoji="1" lang="ja-JP" altLang="en-US" sz="2000" dirty="0">
                          <a:solidFill>
                            <a:schemeClr val="bg1"/>
                          </a:solidFill>
                        </a:rPr>
                        <a:t>②生活機能</a:t>
                      </a:r>
                      <a:r>
                        <a:rPr kumimoji="1" lang="en-US" altLang="ja-JP" sz="2000" dirty="0">
                          <a:solidFill>
                            <a:schemeClr val="bg1"/>
                          </a:solidFill>
                        </a:rPr>
                        <a:t>Ⅰ</a:t>
                      </a:r>
                      <a:endParaRPr kumimoji="1" lang="ja-JP" altLang="en-US" sz="2000" dirty="0">
                        <a:solidFill>
                          <a:schemeClr val="bg1"/>
                        </a:solidFill>
                      </a:endParaRPr>
                    </a:p>
                  </a:txBody>
                  <a:tcPr marL="36000" marR="36000" marT="18000" marB="18000" anchor="ctr">
                    <a:lnL w="12700" cap="flat" cmpd="sng" algn="ctr">
                      <a:solidFill>
                        <a:schemeClr val="tx1"/>
                      </a:solidFill>
                      <a:prstDash val="solid"/>
                      <a:round/>
                      <a:headEnd type="none" w="med" len="med"/>
                      <a:tailEnd type="none" w="med" len="med"/>
                    </a:lnL>
                    <a:solidFill>
                      <a:schemeClr val="tx2">
                        <a:lumMod val="75000"/>
                      </a:schemeClr>
                    </a:solidFill>
                  </a:tcPr>
                </a:tc>
                <a:tc>
                  <a:txBody>
                    <a:bodyPr/>
                    <a:lstStyle/>
                    <a:p>
                      <a:r>
                        <a:rPr kumimoji="1" lang="ja-JP" altLang="en-US" sz="2000" dirty="0"/>
                        <a:t>食事、排便など</a:t>
                      </a:r>
                    </a:p>
                  </a:txBody>
                  <a:tcPr marL="36000" marR="36000" marT="18000" marB="18000" anchor="ctr"/>
                </a:tc>
                <a:tc>
                  <a:txBody>
                    <a:bodyPr/>
                    <a:lstStyle/>
                    <a:p>
                      <a:r>
                        <a:rPr kumimoji="1" lang="ja-JP" altLang="en-US" sz="2000" dirty="0">
                          <a:solidFill>
                            <a:schemeClr val="bg1"/>
                          </a:solidFill>
                        </a:rPr>
                        <a:t>⑧行動上の障害Ｂ</a:t>
                      </a:r>
                    </a:p>
                  </a:txBody>
                  <a:tcPr marL="36000" marR="36000" marT="18000" marB="18000" anchor="ctr">
                    <a:solidFill>
                      <a:schemeClr val="tx2">
                        <a:lumMod val="75000"/>
                      </a:schemeClr>
                    </a:solidFill>
                  </a:tcPr>
                </a:tc>
                <a:tc>
                  <a:txBody>
                    <a:bodyPr/>
                    <a:lstStyle/>
                    <a:p>
                      <a:r>
                        <a:rPr kumimoji="1" lang="ja-JP" altLang="en-US" sz="2000" dirty="0"/>
                        <a:t>多動、こだわりなど行動面</a:t>
                      </a:r>
                    </a:p>
                  </a:txBody>
                  <a:tcPr marL="36000" marR="36000" marT="18000" marB="1800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434431">
                <a:tc>
                  <a:txBody>
                    <a:bodyPr/>
                    <a:lstStyle/>
                    <a:p>
                      <a:r>
                        <a:rPr kumimoji="1" lang="ja-JP" altLang="en-US" sz="2000" dirty="0">
                          <a:solidFill>
                            <a:schemeClr val="bg1"/>
                          </a:solidFill>
                        </a:rPr>
                        <a:t>③生活機能</a:t>
                      </a:r>
                      <a:r>
                        <a:rPr kumimoji="1" lang="en-US" altLang="ja-JP" sz="2000" dirty="0">
                          <a:solidFill>
                            <a:schemeClr val="bg1"/>
                          </a:solidFill>
                        </a:rPr>
                        <a:t>Ⅱ</a:t>
                      </a:r>
                      <a:endParaRPr kumimoji="1" lang="ja-JP" altLang="en-US" sz="2000" dirty="0">
                        <a:solidFill>
                          <a:schemeClr val="bg1"/>
                        </a:solidFill>
                      </a:endParaRPr>
                    </a:p>
                  </a:txBody>
                  <a:tcPr marL="36000" marR="36000" marT="18000" marB="18000" anchor="ctr">
                    <a:lnL w="12700" cap="flat" cmpd="sng" algn="ctr">
                      <a:solidFill>
                        <a:schemeClr val="tx1"/>
                      </a:solidFill>
                      <a:prstDash val="solid"/>
                      <a:round/>
                      <a:headEnd type="none" w="med" len="med"/>
                      <a:tailEnd type="none" w="med" len="med"/>
                    </a:lnL>
                    <a:solidFill>
                      <a:schemeClr val="tx2">
                        <a:lumMod val="75000"/>
                      </a:schemeClr>
                    </a:solidFill>
                  </a:tcPr>
                </a:tc>
                <a:tc>
                  <a:txBody>
                    <a:bodyPr/>
                    <a:lstStyle/>
                    <a:p>
                      <a:r>
                        <a:rPr kumimoji="1" lang="ja-JP" altLang="en-US" sz="2000" dirty="0"/>
                        <a:t>移乗、口腔清潔など</a:t>
                      </a:r>
                    </a:p>
                  </a:txBody>
                  <a:tcPr marL="36000" marR="36000" marT="18000" marB="18000" anchor="ctr"/>
                </a:tc>
                <a:tc>
                  <a:txBody>
                    <a:bodyPr/>
                    <a:lstStyle/>
                    <a:p>
                      <a:r>
                        <a:rPr kumimoji="1" lang="ja-JP" altLang="en-US" sz="2000" dirty="0">
                          <a:solidFill>
                            <a:schemeClr val="bg1"/>
                          </a:solidFill>
                        </a:rPr>
                        <a:t>⑨行動上の障害Ｃ</a:t>
                      </a:r>
                    </a:p>
                  </a:txBody>
                  <a:tcPr marL="36000" marR="36000" marT="18000" marB="18000" anchor="ctr">
                    <a:solidFill>
                      <a:schemeClr val="tx2">
                        <a:lumMod val="75000"/>
                      </a:schemeClr>
                    </a:solidFill>
                  </a:tcPr>
                </a:tc>
                <a:tc>
                  <a:txBody>
                    <a:bodyPr/>
                    <a:lstStyle/>
                    <a:p>
                      <a:r>
                        <a:rPr kumimoji="1" lang="ja-JP" altLang="en-US" sz="2000" dirty="0"/>
                        <a:t>話がまとまらない、意欲欠如など精神面</a:t>
                      </a:r>
                    </a:p>
                  </a:txBody>
                  <a:tcPr marL="36000" marR="36000" marT="18000" marB="1800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245548">
                <a:tc>
                  <a:txBody>
                    <a:bodyPr/>
                    <a:lstStyle/>
                    <a:p>
                      <a:r>
                        <a:rPr kumimoji="1" lang="ja-JP" altLang="en-US" sz="2000" dirty="0">
                          <a:solidFill>
                            <a:schemeClr val="bg1"/>
                          </a:solidFill>
                        </a:rPr>
                        <a:t>④視聴覚機能</a:t>
                      </a:r>
                    </a:p>
                  </a:txBody>
                  <a:tcPr marL="36000" marR="36000" marT="18000" marB="18000" anchor="ctr">
                    <a:lnL w="12700" cap="flat" cmpd="sng" algn="ctr">
                      <a:solidFill>
                        <a:schemeClr val="tx1"/>
                      </a:solidFill>
                      <a:prstDash val="solid"/>
                      <a:round/>
                      <a:headEnd type="none" w="med" len="med"/>
                      <a:tailEnd type="none" w="med" len="med"/>
                    </a:lnL>
                    <a:solidFill>
                      <a:schemeClr val="tx2">
                        <a:lumMod val="75000"/>
                      </a:schemeClr>
                    </a:solidFill>
                  </a:tcPr>
                </a:tc>
                <a:tc>
                  <a:txBody>
                    <a:bodyPr/>
                    <a:lstStyle/>
                    <a:p>
                      <a:r>
                        <a:rPr kumimoji="1" lang="ja-JP" altLang="en-US" sz="2000" dirty="0"/>
                        <a:t>視力、聴力</a:t>
                      </a:r>
                    </a:p>
                  </a:txBody>
                  <a:tcPr marL="36000" marR="36000" marT="18000" marB="18000" anchor="ctr"/>
                </a:tc>
                <a:tc>
                  <a:txBody>
                    <a:bodyPr/>
                    <a:lstStyle/>
                    <a:p>
                      <a:r>
                        <a:rPr kumimoji="1" lang="ja-JP" altLang="en-US" sz="2000" dirty="0">
                          <a:solidFill>
                            <a:schemeClr val="bg1"/>
                          </a:solidFill>
                        </a:rPr>
                        <a:t>⑩特別な医療</a:t>
                      </a:r>
                    </a:p>
                  </a:txBody>
                  <a:tcPr marL="36000" marR="36000" marT="18000" marB="18000" anchor="ctr">
                    <a:solidFill>
                      <a:schemeClr val="tx2">
                        <a:lumMod val="75000"/>
                      </a:schemeClr>
                    </a:solidFill>
                  </a:tcPr>
                </a:tc>
                <a:tc>
                  <a:txBody>
                    <a:bodyPr/>
                    <a:lstStyle/>
                    <a:p>
                      <a:r>
                        <a:rPr kumimoji="1" lang="ja-JP" altLang="en-US" sz="2000" spc="-40" baseline="0" dirty="0"/>
                        <a:t>点滴の管理</a:t>
                      </a:r>
                      <a:r>
                        <a:rPr kumimoji="1" lang="ja-JP" altLang="en-US" sz="2000" spc="-100" baseline="0" dirty="0"/>
                        <a:t>、</a:t>
                      </a:r>
                      <a:r>
                        <a:rPr kumimoji="1" lang="ja-JP" altLang="en-US" sz="2000" spc="-40" baseline="0" dirty="0"/>
                        <a:t>経管栄養など</a:t>
                      </a:r>
                    </a:p>
                  </a:txBody>
                  <a:tcPr marL="36000" marR="36000" marT="18000" marB="1800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245548">
                <a:tc>
                  <a:txBody>
                    <a:bodyPr/>
                    <a:lstStyle/>
                    <a:p>
                      <a:pPr marL="246063" indent="-246063"/>
                      <a:r>
                        <a:rPr kumimoji="1" lang="ja-JP" altLang="en-US" sz="2000" dirty="0">
                          <a:solidFill>
                            <a:schemeClr val="bg1"/>
                          </a:solidFill>
                        </a:rPr>
                        <a:t>⑤応用日常</a:t>
                      </a:r>
                      <a:br>
                        <a:rPr kumimoji="1" lang="en-US" altLang="ja-JP" sz="2000" dirty="0">
                          <a:solidFill>
                            <a:schemeClr val="bg1"/>
                          </a:solidFill>
                        </a:rPr>
                      </a:br>
                      <a:r>
                        <a:rPr kumimoji="1" lang="ja-JP" altLang="en-US" sz="2000" dirty="0">
                          <a:solidFill>
                            <a:schemeClr val="bg1"/>
                          </a:solidFill>
                        </a:rPr>
                        <a:t>生活動作</a:t>
                      </a:r>
                    </a:p>
                  </a:txBody>
                  <a:tcPr marL="36000" marR="36000" marT="18000" marB="18000" anchor="ctr">
                    <a:lnL w="12700" cap="flat" cmpd="sng" algn="ctr">
                      <a:solidFill>
                        <a:schemeClr val="tx1"/>
                      </a:solidFill>
                      <a:prstDash val="solid"/>
                      <a:round/>
                      <a:headEnd type="none" w="med" len="med"/>
                      <a:tailEnd type="none" w="med" len="med"/>
                    </a:lnL>
                    <a:solidFill>
                      <a:schemeClr val="tx2">
                        <a:lumMod val="75000"/>
                      </a:schemeClr>
                    </a:solidFill>
                  </a:tcPr>
                </a:tc>
                <a:tc>
                  <a:txBody>
                    <a:bodyPr/>
                    <a:lstStyle/>
                    <a:p>
                      <a:r>
                        <a:rPr kumimoji="1" lang="ja-JP" altLang="en-US" sz="2000" dirty="0"/>
                        <a:t>掃除、買い物など</a:t>
                      </a:r>
                    </a:p>
                  </a:txBody>
                  <a:tcPr marL="36000" marR="36000" marT="18000" marB="18000" anchor="ctr"/>
                </a:tc>
                <a:tc>
                  <a:txBody>
                    <a:bodyPr/>
                    <a:lstStyle/>
                    <a:p>
                      <a:r>
                        <a:rPr kumimoji="1" lang="ja-JP" altLang="en-US" sz="2000" dirty="0">
                          <a:solidFill>
                            <a:schemeClr val="bg1"/>
                          </a:solidFill>
                        </a:rPr>
                        <a:t>⑪麻痺・拘縮</a:t>
                      </a:r>
                    </a:p>
                  </a:txBody>
                  <a:tcPr marL="36000" marR="36000" marT="18000" marB="18000" anchor="ctr">
                    <a:solidFill>
                      <a:schemeClr val="tx2">
                        <a:lumMod val="75000"/>
                      </a:schemeClr>
                    </a:solidFill>
                  </a:tcPr>
                </a:tc>
                <a:tc>
                  <a:txBody>
                    <a:bodyPr/>
                    <a:lstStyle/>
                    <a:p>
                      <a:r>
                        <a:rPr kumimoji="1" lang="ja-JP" altLang="en-US" sz="2000" dirty="0"/>
                        <a:t>麻痺、拘縮（意見書）</a:t>
                      </a:r>
                    </a:p>
                  </a:txBody>
                  <a:tcPr marL="36000" marR="36000" marT="18000" marB="1800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434431">
                <a:tc>
                  <a:txBody>
                    <a:bodyPr/>
                    <a:lstStyle/>
                    <a:p>
                      <a:r>
                        <a:rPr kumimoji="1" lang="ja-JP" altLang="en-US" sz="2000" dirty="0">
                          <a:solidFill>
                            <a:schemeClr val="bg1"/>
                          </a:solidFill>
                        </a:rPr>
                        <a:t>⑥認知機能</a:t>
                      </a:r>
                    </a:p>
                  </a:txBody>
                  <a:tcPr marL="36000" marR="36000" marT="18000" marB="1800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r>
                        <a:rPr kumimoji="1" lang="ja-JP" altLang="en-US" sz="2000" dirty="0"/>
                        <a:t>薬の管理、日常の意思決定など</a:t>
                      </a:r>
                    </a:p>
                  </a:txBody>
                  <a:tcPr marL="36000" marR="36000" marT="18000" marB="18000" anchor="ctr">
                    <a:lnB w="12700" cap="flat" cmpd="sng" algn="ctr">
                      <a:solidFill>
                        <a:schemeClr val="tx1"/>
                      </a:solidFill>
                      <a:prstDash val="solid"/>
                      <a:round/>
                      <a:headEnd type="none" w="med" len="med"/>
                      <a:tailEnd type="none" w="med" len="med"/>
                    </a:lnB>
                  </a:tcPr>
                </a:tc>
                <a:tc>
                  <a:txBody>
                    <a:bodyPr/>
                    <a:lstStyle/>
                    <a:p>
                      <a:r>
                        <a:rPr kumimoji="1" lang="ja-JP" altLang="en-US" sz="2000" dirty="0">
                          <a:solidFill>
                            <a:schemeClr val="bg1"/>
                          </a:solidFill>
                        </a:rPr>
                        <a:t>⑫その他</a:t>
                      </a:r>
                    </a:p>
                  </a:txBody>
                  <a:tcPr marL="36000" marR="36000" marT="18000" marB="18000" anchor="ctr">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r>
                        <a:rPr kumimoji="1" lang="ja-JP" altLang="en-US" sz="2000" dirty="0"/>
                        <a:t>てんかん、精神障害の二軸評価など（意見書）</a:t>
                      </a:r>
                    </a:p>
                  </a:txBody>
                  <a:tcPr marL="36000" marR="36000" marT="18000" marB="1800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9" name="正方形/長方形 8"/>
          <p:cNvSpPr/>
          <p:nvPr/>
        </p:nvSpPr>
        <p:spPr>
          <a:xfrm>
            <a:off x="498674" y="2716986"/>
            <a:ext cx="8926286" cy="3483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t>認定調査（</a:t>
            </a:r>
            <a:r>
              <a:rPr kumimoji="1" lang="en-US" altLang="ja-JP" sz="2000" dirty="0"/>
              <a:t>80</a:t>
            </a:r>
            <a:r>
              <a:rPr kumimoji="1" lang="ja-JP" altLang="en-US" sz="2000" dirty="0"/>
              <a:t>項目）・医師意見書（</a:t>
            </a:r>
            <a:r>
              <a:rPr kumimoji="1" lang="en-US" altLang="ja-JP" sz="2000" dirty="0"/>
              <a:t>24</a:t>
            </a:r>
            <a:r>
              <a:rPr kumimoji="1" lang="ja-JP" altLang="en-US" sz="2000" dirty="0"/>
              <a:t>項目）</a:t>
            </a:r>
          </a:p>
        </p:txBody>
      </p:sp>
      <p:sp>
        <p:nvSpPr>
          <p:cNvPr id="10" name="下矢印 9"/>
          <p:cNvSpPr/>
          <p:nvPr/>
        </p:nvSpPr>
        <p:spPr>
          <a:xfrm>
            <a:off x="4141759" y="3065329"/>
            <a:ext cx="1640115" cy="2583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975236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90285" y="943428"/>
            <a:ext cx="9242821" cy="5778048"/>
          </a:xfrm>
          <a:prstGeom prst="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2400" dirty="0">
              <a:solidFill>
                <a:schemeClr val="tx1"/>
              </a:solidFill>
            </a:endParaRPr>
          </a:p>
          <a:p>
            <a:r>
              <a:rPr lang="ja-JP" altLang="en-US" sz="2400" dirty="0">
                <a:solidFill>
                  <a:schemeClr val="tx1"/>
                </a:solidFill>
              </a:rPr>
              <a:t>＜総合評価項目の点数の算出方法（その１）＞</a:t>
            </a:r>
            <a:endParaRPr lang="en-US" altLang="ja-JP" sz="2400" dirty="0">
              <a:solidFill>
                <a:schemeClr val="tx1"/>
              </a:solidFill>
            </a:endParaRPr>
          </a:p>
          <a:p>
            <a:pPr marL="342900" indent="-342900">
              <a:buFont typeface="Wingdings" panose="05000000000000000000" pitchFamily="2" charset="2"/>
              <a:buChar char="l"/>
            </a:pPr>
            <a:r>
              <a:rPr lang="ja-JP" altLang="en-US" sz="2400" dirty="0">
                <a:solidFill>
                  <a:schemeClr val="tx1"/>
                </a:solidFill>
              </a:rPr>
              <a:t>各</a:t>
            </a:r>
            <a:r>
              <a:rPr lang="en-US" altLang="ja-JP" sz="2400" dirty="0">
                <a:solidFill>
                  <a:schemeClr val="tx1"/>
                </a:solidFill>
              </a:rPr>
              <a:t>12</a:t>
            </a:r>
            <a:r>
              <a:rPr lang="ja-JP" altLang="en-US" sz="2400" dirty="0">
                <a:solidFill>
                  <a:schemeClr val="tx1"/>
                </a:solidFill>
              </a:rPr>
              <a:t>グループ（群）を構成する項目（</a:t>
            </a:r>
            <a:r>
              <a:rPr lang="en-US" altLang="ja-JP" sz="2400" dirty="0">
                <a:solidFill>
                  <a:schemeClr val="tx1"/>
                </a:solidFill>
              </a:rPr>
              <a:t>104</a:t>
            </a:r>
            <a:r>
              <a:rPr lang="ja-JP" altLang="en-US" sz="2400" dirty="0">
                <a:solidFill>
                  <a:schemeClr val="tx1"/>
                </a:solidFill>
              </a:rPr>
              <a:t>項目）の選択肢は、統計的手法により所与の得点を割り振られている</a:t>
            </a:r>
            <a:endParaRPr lang="en-US" altLang="ja-JP" sz="2400" dirty="0">
              <a:solidFill>
                <a:schemeClr val="tx1"/>
              </a:solidFill>
            </a:endParaRPr>
          </a:p>
          <a:p>
            <a:pPr>
              <a:spcBef>
                <a:spcPts val="300"/>
              </a:spcBef>
            </a:pPr>
            <a:r>
              <a:rPr lang="ja-JP" altLang="en-US" sz="2400" dirty="0">
                <a:solidFill>
                  <a:schemeClr val="tx1"/>
                </a:solidFill>
              </a:rPr>
              <a:t>（例）「起居動作」の場合</a:t>
            </a:r>
            <a:endParaRPr lang="en-US" altLang="ja-JP" sz="2400" dirty="0">
              <a:solidFill>
                <a:schemeClr val="tx1"/>
              </a:solidFill>
            </a:endParaRPr>
          </a:p>
          <a:p>
            <a:endParaRPr lang="en-US" altLang="ja-JP" sz="2400" dirty="0">
              <a:solidFill>
                <a:schemeClr val="tx1"/>
              </a:solidFill>
            </a:endParaRPr>
          </a:p>
          <a:p>
            <a:endParaRPr lang="en-US" altLang="ja-JP" sz="2400" dirty="0">
              <a:solidFill>
                <a:schemeClr val="tx1"/>
              </a:solidFill>
            </a:endParaRPr>
          </a:p>
          <a:p>
            <a:endParaRPr lang="en-US" altLang="ja-JP" sz="2400" dirty="0">
              <a:solidFill>
                <a:schemeClr val="tx1"/>
              </a:solidFill>
            </a:endParaRPr>
          </a:p>
          <a:p>
            <a:endParaRPr lang="en-US" altLang="ja-JP" sz="2400" dirty="0">
              <a:solidFill>
                <a:schemeClr val="tx1"/>
              </a:solidFill>
            </a:endParaRPr>
          </a:p>
          <a:p>
            <a:endParaRPr lang="en-US" altLang="ja-JP" sz="2400" dirty="0">
              <a:solidFill>
                <a:schemeClr val="tx1"/>
              </a:solidFill>
            </a:endParaRPr>
          </a:p>
          <a:p>
            <a:pPr marL="363538"/>
            <a:endParaRPr lang="en-US" altLang="ja-JP" sz="2000" dirty="0">
              <a:solidFill>
                <a:schemeClr val="tx1"/>
              </a:solidFill>
            </a:endParaRPr>
          </a:p>
          <a:p>
            <a:pPr marL="363538"/>
            <a:endParaRPr lang="en-US" altLang="ja-JP" sz="2000" dirty="0">
              <a:solidFill>
                <a:schemeClr val="tx1"/>
              </a:solidFill>
            </a:endParaRPr>
          </a:p>
          <a:p>
            <a:pPr marL="363538"/>
            <a:endParaRPr lang="en-US" altLang="ja-JP" sz="2000" dirty="0">
              <a:solidFill>
                <a:schemeClr val="tx1"/>
              </a:solidFill>
            </a:endParaRPr>
          </a:p>
          <a:p>
            <a:pPr marL="363538">
              <a:lnSpc>
                <a:spcPct val="90000"/>
              </a:lnSpc>
            </a:pPr>
            <a:r>
              <a:rPr lang="en-US" altLang="ja-JP" sz="2000" dirty="0">
                <a:solidFill>
                  <a:schemeClr val="tx1"/>
                </a:solidFill>
              </a:rPr>
              <a:t>※</a:t>
            </a:r>
            <a:r>
              <a:rPr lang="ja-JP" altLang="en-US" sz="2000" dirty="0">
                <a:solidFill>
                  <a:schemeClr val="tx1"/>
                </a:solidFill>
              </a:rPr>
              <a:t>各グループ（群）の最大合計点は</a:t>
            </a:r>
            <a:r>
              <a:rPr lang="en-US" altLang="ja-JP" sz="2000" dirty="0">
                <a:solidFill>
                  <a:schemeClr val="tx1"/>
                </a:solidFill>
              </a:rPr>
              <a:t>100</a:t>
            </a:r>
            <a:r>
              <a:rPr lang="ja-JP" altLang="en-US" sz="2000" dirty="0">
                <a:solidFill>
                  <a:schemeClr val="tx1"/>
                </a:solidFill>
              </a:rPr>
              <a:t>点</a:t>
            </a:r>
            <a:endParaRPr lang="en-US" altLang="ja-JP" sz="2000" dirty="0">
              <a:solidFill>
                <a:schemeClr val="tx1"/>
              </a:solidFill>
            </a:endParaRPr>
          </a:p>
          <a:p>
            <a:pPr marL="363538">
              <a:lnSpc>
                <a:spcPct val="90000"/>
              </a:lnSpc>
            </a:pPr>
            <a:r>
              <a:rPr lang="en-US" altLang="ja-JP" sz="2000" dirty="0">
                <a:solidFill>
                  <a:schemeClr val="tx1"/>
                </a:solidFill>
              </a:rPr>
              <a:t>※</a:t>
            </a:r>
            <a:r>
              <a:rPr lang="ja-JP" altLang="en-US" sz="2000" dirty="0">
                <a:solidFill>
                  <a:schemeClr val="tx1"/>
                </a:solidFill>
              </a:rPr>
              <a:t>各項目の「選択肢１（支援が不要等）」は</a:t>
            </a:r>
            <a:r>
              <a:rPr lang="en-US" altLang="ja-JP" sz="2000" dirty="0">
                <a:solidFill>
                  <a:schemeClr val="tx1"/>
                </a:solidFill>
              </a:rPr>
              <a:t>0</a:t>
            </a:r>
            <a:r>
              <a:rPr lang="ja-JP" altLang="en-US" sz="2000" dirty="0">
                <a:solidFill>
                  <a:schemeClr val="tx1"/>
                </a:solidFill>
              </a:rPr>
              <a:t>点</a:t>
            </a:r>
            <a:endParaRPr lang="en-US" altLang="ja-JP" sz="2000" dirty="0">
              <a:solidFill>
                <a:schemeClr val="tx1"/>
              </a:solidFill>
            </a:endParaRPr>
          </a:p>
          <a:p>
            <a:pPr marL="587375" indent="-223838">
              <a:lnSpc>
                <a:spcPct val="90000"/>
              </a:lnSpc>
            </a:pPr>
            <a:r>
              <a:rPr lang="en-US" altLang="ja-JP" sz="2000" dirty="0">
                <a:solidFill>
                  <a:schemeClr val="tx1"/>
                </a:solidFill>
              </a:rPr>
              <a:t>※</a:t>
            </a:r>
            <a:r>
              <a:rPr lang="ja-JP" altLang="en-US" sz="2000" dirty="0">
                <a:solidFill>
                  <a:schemeClr val="tx1"/>
                </a:solidFill>
              </a:rPr>
              <a:t>「選択肢１」以外は統計的手法による配点を原則として相対的な点数を設定しているため、項目ごとに選択肢の点数が異なる</a:t>
            </a:r>
            <a:endParaRPr lang="en-US" altLang="ja-JP" sz="2000" dirty="0">
              <a:solidFill>
                <a:schemeClr val="tx1"/>
              </a:solidFill>
            </a:endParaRPr>
          </a:p>
        </p:txBody>
      </p:sp>
      <p:sp>
        <p:nvSpPr>
          <p:cNvPr id="2" name="タイトル 1"/>
          <p:cNvSpPr>
            <a:spLocks noGrp="1"/>
          </p:cNvSpPr>
          <p:nvPr>
            <p:ph type="title"/>
          </p:nvPr>
        </p:nvSpPr>
        <p:spPr/>
        <p:txBody>
          <a:bodyPr/>
          <a:lstStyle/>
          <a:p>
            <a:r>
              <a:rPr lang="ja-JP" altLang="en-US" b="1" dirty="0">
                <a:latin typeface="ＭＳ ゴシック" panose="020B0609070205080204" pitchFamily="49" charset="-128"/>
                <a:ea typeface="ＭＳ ゴシック" panose="020B0609070205080204" pitchFamily="49" charset="-128"/>
              </a:rPr>
              <a:t>一次判定（コンピュータ判定）の仕組み</a:t>
            </a:r>
            <a:endParaRPr kumimoji="1" lang="ja-JP" altLang="en-US" dirty="0"/>
          </a:p>
        </p:txBody>
      </p:sp>
      <p:sp>
        <p:nvSpPr>
          <p:cNvPr id="4" name="スライド番号プレースホルダー 3"/>
          <p:cNvSpPr>
            <a:spLocks noGrp="1"/>
          </p:cNvSpPr>
          <p:nvPr>
            <p:ph type="sldNum" sz="quarter" idx="12"/>
          </p:nvPr>
        </p:nvSpPr>
        <p:spPr>
          <a:xfrm>
            <a:off x="7595416" y="6356351"/>
            <a:ext cx="2311400" cy="365125"/>
          </a:xfrm>
        </p:spPr>
        <p:txBody>
          <a:bodyPr/>
          <a:lstStyle/>
          <a:p>
            <a:fld id="{040252E6-491F-4E7D-8E1E-2F1F88AFBB7C}" type="slidenum">
              <a:rPr kumimoji="1" lang="ja-JP" altLang="en-US" smtClean="0"/>
              <a:t>39</a:t>
            </a:fld>
            <a:endParaRPr kumimoji="1" lang="ja-JP" altLang="en-US" dirty="0"/>
          </a:p>
        </p:txBody>
      </p:sp>
      <p:sp>
        <p:nvSpPr>
          <p:cNvPr id="3" name="正方形/長方形 2"/>
          <p:cNvSpPr/>
          <p:nvPr/>
        </p:nvSpPr>
        <p:spPr>
          <a:xfrm>
            <a:off x="290285" y="666002"/>
            <a:ext cx="7678058" cy="449943"/>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a:t>①申請者に「必要とされる支援の度合」の数量化</a:t>
            </a:r>
          </a:p>
        </p:txBody>
      </p:sp>
      <p:graphicFrame>
        <p:nvGraphicFramePr>
          <p:cNvPr id="5" name="表 4"/>
          <p:cNvGraphicFramePr>
            <a:graphicFrameLocks noGrp="1"/>
          </p:cNvGraphicFramePr>
          <p:nvPr>
            <p:extLst>
              <p:ext uri="{D42A27DB-BD31-4B8C-83A1-F6EECF244321}">
                <p14:modId xmlns:p14="http://schemas.microsoft.com/office/powerpoint/2010/main" val="261735150"/>
              </p:ext>
            </p:extLst>
          </p:nvPr>
        </p:nvGraphicFramePr>
        <p:xfrm>
          <a:off x="484414" y="2884706"/>
          <a:ext cx="8926286" cy="2595880"/>
        </p:xfrm>
        <a:graphic>
          <a:graphicData uri="http://schemas.openxmlformats.org/drawingml/2006/table">
            <a:tbl>
              <a:tblPr bandRow="1">
                <a:tableStyleId>{5C22544A-7EE6-4342-B048-85BDC9FD1C3A}</a:tableStyleId>
              </a:tblPr>
              <a:tblGrid>
                <a:gridCol w="1426113">
                  <a:extLst>
                    <a:ext uri="{9D8B030D-6E8A-4147-A177-3AD203B41FA5}">
                      <a16:colId xmlns:a16="http://schemas.microsoft.com/office/drawing/2014/main" val="20000"/>
                    </a:ext>
                  </a:extLst>
                </a:gridCol>
                <a:gridCol w="1199337">
                  <a:extLst>
                    <a:ext uri="{9D8B030D-6E8A-4147-A177-3AD203B41FA5}">
                      <a16:colId xmlns:a16="http://schemas.microsoft.com/office/drawing/2014/main" val="20001"/>
                    </a:ext>
                  </a:extLst>
                </a:gridCol>
                <a:gridCol w="361524">
                  <a:extLst>
                    <a:ext uri="{9D8B030D-6E8A-4147-A177-3AD203B41FA5}">
                      <a16:colId xmlns:a16="http://schemas.microsoft.com/office/drawing/2014/main" val="20002"/>
                    </a:ext>
                  </a:extLst>
                </a:gridCol>
                <a:gridCol w="1273939">
                  <a:extLst>
                    <a:ext uri="{9D8B030D-6E8A-4147-A177-3AD203B41FA5}">
                      <a16:colId xmlns:a16="http://schemas.microsoft.com/office/drawing/2014/main" val="20003"/>
                    </a:ext>
                  </a:extLst>
                </a:gridCol>
                <a:gridCol w="499247">
                  <a:extLst>
                    <a:ext uri="{9D8B030D-6E8A-4147-A177-3AD203B41FA5}">
                      <a16:colId xmlns:a16="http://schemas.microsoft.com/office/drawing/2014/main" val="20004"/>
                    </a:ext>
                  </a:extLst>
                </a:gridCol>
                <a:gridCol w="1360018">
                  <a:extLst>
                    <a:ext uri="{9D8B030D-6E8A-4147-A177-3AD203B41FA5}">
                      <a16:colId xmlns:a16="http://schemas.microsoft.com/office/drawing/2014/main" val="20005"/>
                    </a:ext>
                  </a:extLst>
                </a:gridCol>
                <a:gridCol w="688615">
                  <a:extLst>
                    <a:ext uri="{9D8B030D-6E8A-4147-A177-3AD203B41FA5}">
                      <a16:colId xmlns:a16="http://schemas.microsoft.com/office/drawing/2014/main" val="20006"/>
                    </a:ext>
                  </a:extLst>
                </a:gridCol>
                <a:gridCol w="1394447">
                  <a:extLst>
                    <a:ext uri="{9D8B030D-6E8A-4147-A177-3AD203B41FA5}">
                      <a16:colId xmlns:a16="http://schemas.microsoft.com/office/drawing/2014/main" val="20007"/>
                    </a:ext>
                  </a:extLst>
                </a:gridCol>
                <a:gridCol w="723046">
                  <a:extLst>
                    <a:ext uri="{9D8B030D-6E8A-4147-A177-3AD203B41FA5}">
                      <a16:colId xmlns:a16="http://schemas.microsoft.com/office/drawing/2014/main" val="20008"/>
                    </a:ext>
                  </a:extLst>
                </a:gridCol>
              </a:tblGrid>
              <a:tr h="370840">
                <a:tc>
                  <a:txBody>
                    <a:bodyPr/>
                    <a:lstStyle/>
                    <a:p>
                      <a:r>
                        <a:rPr kumimoji="1" lang="ja-JP" altLang="en-US" sz="2000" dirty="0"/>
                        <a:t>寝返り</a:t>
                      </a:r>
                    </a:p>
                  </a:txBody>
                  <a:tcPr marL="18000" marR="18000" marT="18000" marB="18000">
                    <a:solidFill>
                      <a:schemeClr val="accent5">
                        <a:lumMod val="60000"/>
                        <a:lumOff val="40000"/>
                      </a:schemeClr>
                    </a:solidFill>
                  </a:tcPr>
                </a:tc>
                <a:tc>
                  <a:txBody>
                    <a:bodyPr/>
                    <a:lstStyle/>
                    <a:p>
                      <a:pPr algn="ctr"/>
                      <a:r>
                        <a:rPr kumimoji="1" lang="ja-JP" altLang="en-US" sz="2000" dirty="0"/>
                        <a:t>支援不要</a:t>
                      </a:r>
                    </a:p>
                  </a:txBody>
                  <a:tcPr marL="18000" marR="18000" marT="18000" marB="18000"/>
                </a:tc>
                <a:tc>
                  <a:txBody>
                    <a:bodyPr/>
                    <a:lstStyle/>
                    <a:p>
                      <a:pPr algn="ctr"/>
                      <a:r>
                        <a:rPr kumimoji="1" lang="en-US" altLang="ja-JP" sz="2000" dirty="0"/>
                        <a:t>0</a:t>
                      </a:r>
                      <a:endParaRPr kumimoji="1" lang="ja-JP" altLang="en-US" sz="2000" dirty="0"/>
                    </a:p>
                  </a:txBody>
                  <a:tcPr marL="18000" marR="18000" marT="18000" marB="18000"/>
                </a:tc>
                <a:tc>
                  <a:txBody>
                    <a:bodyPr/>
                    <a:lstStyle/>
                    <a:p>
                      <a:pPr algn="ctr"/>
                      <a:r>
                        <a:rPr kumimoji="1" lang="ja-JP" altLang="en-US" sz="2000" dirty="0">
                          <a:solidFill>
                            <a:schemeClr val="tx1"/>
                          </a:solidFill>
                        </a:rPr>
                        <a:t>見守り等</a:t>
                      </a:r>
                    </a:p>
                  </a:txBody>
                  <a:tcPr marL="18000" marR="18000" marT="18000" marB="18000"/>
                </a:tc>
                <a:tc>
                  <a:txBody>
                    <a:bodyPr/>
                    <a:lstStyle/>
                    <a:p>
                      <a:pPr algn="ctr"/>
                      <a:r>
                        <a:rPr kumimoji="1" lang="en-US" altLang="ja-JP" sz="2000" dirty="0">
                          <a:solidFill>
                            <a:schemeClr val="tx1"/>
                          </a:solidFill>
                        </a:rPr>
                        <a:t>7.8</a:t>
                      </a:r>
                      <a:endParaRPr kumimoji="1" lang="ja-JP" altLang="en-US" sz="2000" dirty="0">
                        <a:solidFill>
                          <a:schemeClr val="tx1"/>
                        </a:solidFill>
                      </a:endParaRPr>
                    </a:p>
                  </a:txBody>
                  <a:tcPr marL="18000" marR="18000" marT="18000" marB="18000"/>
                </a:tc>
                <a:tc>
                  <a:txBody>
                    <a:bodyPr/>
                    <a:lstStyle/>
                    <a:p>
                      <a:pPr algn="ctr"/>
                      <a:r>
                        <a:rPr kumimoji="1" lang="ja-JP" altLang="en-US" sz="2000" dirty="0">
                          <a:solidFill>
                            <a:schemeClr val="tx1"/>
                          </a:solidFill>
                        </a:rPr>
                        <a:t>部分支援</a:t>
                      </a:r>
                    </a:p>
                  </a:txBody>
                  <a:tcPr marL="18000" marR="18000" marT="18000" marB="18000"/>
                </a:tc>
                <a:tc>
                  <a:txBody>
                    <a:bodyPr/>
                    <a:lstStyle/>
                    <a:p>
                      <a:pPr algn="ctr"/>
                      <a:r>
                        <a:rPr kumimoji="1" lang="en-US" altLang="ja-JP" sz="2000" dirty="0">
                          <a:solidFill>
                            <a:schemeClr val="tx1"/>
                          </a:solidFill>
                        </a:rPr>
                        <a:t>10.4</a:t>
                      </a:r>
                      <a:endParaRPr kumimoji="1" lang="ja-JP" altLang="en-US" sz="2000" dirty="0">
                        <a:solidFill>
                          <a:schemeClr val="tx1"/>
                        </a:solidFill>
                      </a:endParaRPr>
                    </a:p>
                  </a:txBody>
                  <a:tcPr marL="18000" marR="18000" marT="18000" marB="18000"/>
                </a:tc>
                <a:tc>
                  <a:txBody>
                    <a:bodyPr/>
                    <a:lstStyle/>
                    <a:p>
                      <a:pPr algn="ctr"/>
                      <a:r>
                        <a:rPr kumimoji="1" lang="ja-JP" altLang="en-US" sz="2000" dirty="0">
                          <a:solidFill>
                            <a:schemeClr val="tx1"/>
                          </a:solidFill>
                        </a:rPr>
                        <a:t>全面支援</a:t>
                      </a:r>
                    </a:p>
                  </a:txBody>
                  <a:tcPr marL="18000" marR="18000" marT="18000" marB="18000"/>
                </a:tc>
                <a:tc>
                  <a:txBody>
                    <a:bodyPr/>
                    <a:lstStyle/>
                    <a:p>
                      <a:pPr algn="ctr"/>
                      <a:r>
                        <a:rPr kumimoji="1" lang="en-US" altLang="ja-JP" sz="2000" dirty="0"/>
                        <a:t>14.8</a:t>
                      </a:r>
                      <a:endParaRPr kumimoji="1" lang="ja-JP" altLang="en-US" sz="2000" dirty="0"/>
                    </a:p>
                  </a:txBody>
                  <a:tcPr marL="18000" marR="18000" marT="18000" marB="18000"/>
                </a:tc>
                <a:extLst>
                  <a:ext uri="{0D108BD9-81ED-4DB2-BD59-A6C34878D82A}">
                    <a16:rowId xmlns:a16="http://schemas.microsoft.com/office/drawing/2014/main" val="10000"/>
                  </a:ext>
                </a:extLst>
              </a:tr>
              <a:tr h="370840">
                <a:tc>
                  <a:txBody>
                    <a:bodyPr/>
                    <a:lstStyle/>
                    <a:p>
                      <a:r>
                        <a:rPr kumimoji="1" lang="ja-JP" altLang="en-US" sz="2000" dirty="0"/>
                        <a:t>起き上がり</a:t>
                      </a:r>
                    </a:p>
                  </a:txBody>
                  <a:tcPr marL="18000" marR="18000" marT="18000" marB="18000">
                    <a:solidFill>
                      <a:schemeClr val="accent5">
                        <a:lumMod val="60000"/>
                        <a:lumOff val="40000"/>
                      </a:schemeClr>
                    </a:solidFill>
                  </a:tcPr>
                </a:tc>
                <a:tc>
                  <a:txBody>
                    <a:bodyPr/>
                    <a:lstStyle/>
                    <a:p>
                      <a:pPr algn="ctr"/>
                      <a:r>
                        <a:rPr kumimoji="1" lang="ja-JP" altLang="en-US" sz="2000"/>
                        <a:t>支援不要</a:t>
                      </a:r>
                      <a:endParaRPr kumimoji="1" lang="ja-JP" altLang="en-US" sz="2000" dirty="0"/>
                    </a:p>
                  </a:txBody>
                  <a:tcPr marL="18000" marR="18000" marT="18000" marB="18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dirty="0"/>
                        <a:t>0</a:t>
                      </a:r>
                      <a:endParaRPr kumimoji="1" lang="ja-JP" altLang="en-US" sz="2000" dirty="0"/>
                    </a:p>
                  </a:txBody>
                  <a:tcPr marL="18000" marR="18000" marT="18000" marB="18000"/>
                </a:tc>
                <a:tc>
                  <a:txBody>
                    <a:bodyPr/>
                    <a:lstStyle/>
                    <a:p>
                      <a:pPr algn="ctr"/>
                      <a:r>
                        <a:rPr kumimoji="1" lang="ja-JP" altLang="en-US" sz="2000" dirty="0">
                          <a:solidFill>
                            <a:schemeClr val="tx1"/>
                          </a:solidFill>
                        </a:rPr>
                        <a:t>見守り等</a:t>
                      </a:r>
                    </a:p>
                  </a:txBody>
                  <a:tcPr marL="18000" marR="18000" marT="18000" marB="18000"/>
                </a:tc>
                <a:tc>
                  <a:txBody>
                    <a:bodyPr/>
                    <a:lstStyle/>
                    <a:p>
                      <a:pPr algn="ctr"/>
                      <a:r>
                        <a:rPr kumimoji="1" lang="en-US" altLang="ja-JP" sz="2000" dirty="0">
                          <a:solidFill>
                            <a:schemeClr val="tx1"/>
                          </a:solidFill>
                        </a:rPr>
                        <a:t>6.2</a:t>
                      </a:r>
                      <a:endParaRPr kumimoji="1" lang="ja-JP" altLang="en-US" sz="2000" dirty="0">
                        <a:solidFill>
                          <a:schemeClr val="tx1"/>
                        </a:solidFill>
                      </a:endParaRPr>
                    </a:p>
                  </a:txBody>
                  <a:tcPr marL="18000" marR="18000" marT="18000" marB="18000"/>
                </a:tc>
                <a:tc>
                  <a:txBody>
                    <a:bodyPr/>
                    <a:lstStyle/>
                    <a:p>
                      <a:pPr algn="ctr"/>
                      <a:r>
                        <a:rPr kumimoji="1" lang="ja-JP" altLang="en-US" sz="2000" dirty="0">
                          <a:solidFill>
                            <a:schemeClr val="tx1"/>
                          </a:solidFill>
                        </a:rPr>
                        <a:t>部分支援</a:t>
                      </a:r>
                    </a:p>
                  </a:txBody>
                  <a:tcPr marL="18000" marR="18000" marT="18000" marB="18000"/>
                </a:tc>
                <a:tc>
                  <a:txBody>
                    <a:bodyPr/>
                    <a:lstStyle/>
                    <a:p>
                      <a:pPr algn="ctr"/>
                      <a:r>
                        <a:rPr kumimoji="1" lang="en-US" altLang="ja-JP" sz="2000" dirty="0">
                          <a:solidFill>
                            <a:schemeClr val="tx1"/>
                          </a:solidFill>
                        </a:rPr>
                        <a:t>8.9</a:t>
                      </a:r>
                      <a:endParaRPr kumimoji="1" lang="ja-JP" altLang="en-US" sz="2000" dirty="0">
                        <a:solidFill>
                          <a:schemeClr val="tx1"/>
                        </a:solidFill>
                      </a:endParaRPr>
                    </a:p>
                  </a:txBody>
                  <a:tcPr marL="18000" marR="18000" marT="18000" marB="18000"/>
                </a:tc>
                <a:tc>
                  <a:txBody>
                    <a:bodyPr/>
                    <a:lstStyle/>
                    <a:p>
                      <a:pPr algn="ctr"/>
                      <a:r>
                        <a:rPr kumimoji="1" lang="ja-JP" altLang="en-US" sz="2000" dirty="0">
                          <a:solidFill>
                            <a:schemeClr val="tx1"/>
                          </a:solidFill>
                        </a:rPr>
                        <a:t>全面支援</a:t>
                      </a:r>
                    </a:p>
                  </a:txBody>
                  <a:tcPr marL="18000" marR="18000" marT="18000" marB="18000"/>
                </a:tc>
                <a:tc>
                  <a:txBody>
                    <a:bodyPr/>
                    <a:lstStyle/>
                    <a:p>
                      <a:pPr algn="ctr"/>
                      <a:r>
                        <a:rPr kumimoji="1" lang="en-US" altLang="ja-JP" sz="2000" dirty="0"/>
                        <a:t>15.0</a:t>
                      </a:r>
                      <a:endParaRPr kumimoji="1" lang="ja-JP" altLang="en-US" sz="2000" dirty="0"/>
                    </a:p>
                  </a:txBody>
                  <a:tcPr marL="18000" marR="18000" marT="18000" marB="18000"/>
                </a:tc>
                <a:extLst>
                  <a:ext uri="{0D108BD9-81ED-4DB2-BD59-A6C34878D82A}">
                    <a16:rowId xmlns:a16="http://schemas.microsoft.com/office/drawing/2014/main" val="10001"/>
                  </a:ext>
                </a:extLst>
              </a:tr>
              <a:tr h="370840">
                <a:tc>
                  <a:txBody>
                    <a:bodyPr/>
                    <a:lstStyle/>
                    <a:p>
                      <a:pPr algn="l"/>
                      <a:r>
                        <a:rPr kumimoji="1" lang="ja-JP" altLang="en-US" sz="2000" dirty="0"/>
                        <a:t>座位保持</a:t>
                      </a:r>
                    </a:p>
                  </a:txBody>
                  <a:tcPr marL="18000" marR="18000" marT="18000" marB="18000" anchor="ctr">
                    <a:solidFill>
                      <a:schemeClr val="accent5">
                        <a:lumMod val="60000"/>
                        <a:lumOff val="40000"/>
                      </a:schemeClr>
                    </a:solidFill>
                  </a:tcPr>
                </a:tc>
                <a:tc>
                  <a:txBody>
                    <a:bodyPr/>
                    <a:lstStyle/>
                    <a:p>
                      <a:pPr algn="ctr"/>
                      <a:r>
                        <a:rPr kumimoji="1" lang="ja-JP" altLang="en-US" sz="2000"/>
                        <a:t>支援不要</a:t>
                      </a:r>
                      <a:endParaRPr kumimoji="1" lang="ja-JP" altLang="en-US" sz="2000" dirty="0"/>
                    </a:p>
                  </a:txBody>
                  <a:tcPr marL="18000" marR="18000" marT="18000" marB="18000"/>
                </a:tc>
                <a:tc>
                  <a:txBody>
                    <a:bodyPr/>
                    <a:lstStyle/>
                    <a:p>
                      <a:pPr algn="ctr"/>
                      <a:r>
                        <a:rPr kumimoji="1" lang="en-US" altLang="ja-JP" sz="2000" dirty="0"/>
                        <a:t>0</a:t>
                      </a:r>
                      <a:endParaRPr kumimoji="1" lang="ja-JP" altLang="en-US" sz="2000" dirty="0"/>
                    </a:p>
                  </a:txBody>
                  <a:tcPr marL="18000" marR="18000" marT="18000" marB="18000"/>
                </a:tc>
                <a:tc>
                  <a:txBody>
                    <a:bodyPr/>
                    <a:lstStyle/>
                    <a:p>
                      <a:pPr algn="ctr"/>
                      <a:r>
                        <a:rPr kumimoji="1" lang="ja-JP" altLang="en-US" sz="2000" dirty="0">
                          <a:solidFill>
                            <a:schemeClr val="tx1"/>
                          </a:solidFill>
                        </a:rPr>
                        <a:t>見守り等</a:t>
                      </a:r>
                    </a:p>
                  </a:txBody>
                  <a:tcPr marL="18000" marR="18000" marT="18000" marB="18000"/>
                </a:tc>
                <a:tc>
                  <a:txBody>
                    <a:bodyPr/>
                    <a:lstStyle/>
                    <a:p>
                      <a:pPr algn="ctr"/>
                      <a:r>
                        <a:rPr kumimoji="1" lang="en-US" altLang="ja-JP" sz="2000" dirty="0">
                          <a:solidFill>
                            <a:schemeClr val="tx1"/>
                          </a:solidFill>
                        </a:rPr>
                        <a:t>6.8</a:t>
                      </a:r>
                      <a:endParaRPr kumimoji="1" lang="ja-JP" altLang="en-US" sz="2000" dirty="0">
                        <a:solidFill>
                          <a:schemeClr val="tx1"/>
                        </a:solidFill>
                      </a:endParaRPr>
                    </a:p>
                  </a:txBody>
                  <a:tcPr marL="18000" marR="18000" marT="18000" marB="18000"/>
                </a:tc>
                <a:tc>
                  <a:txBody>
                    <a:bodyPr/>
                    <a:lstStyle/>
                    <a:p>
                      <a:pPr algn="ctr"/>
                      <a:r>
                        <a:rPr kumimoji="1" lang="ja-JP" altLang="en-US" sz="2000" dirty="0">
                          <a:solidFill>
                            <a:schemeClr val="tx1"/>
                          </a:solidFill>
                        </a:rPr>
                        <a:t>部分支援</a:t>
                      </a:r>
                    </a:p>
                  </a:txBody>
                  <a:tcPr marL="18000" marR="18000" marT="18000" marB="18000"/>
                </a:tc>
                <a:tc>
                  <a:txBody>
                    <a:bodyPr/>
                    <a:lstStyle/>
                    <a:p>
                      <a:pPr algn="ctr"/>
                      <a:r>
                        <a:rPr kumimoji="1" lang="en-US" altLang="ja-JP" sz="2000" dirty="0">
                          <a:solidFill>
                            <a:schemeClr val="tx1"/>
                          </a:solidFill>
                        </a:rPr>
                        <a:t>11.6</a:t>
                      </a:r>
                      <a:endParaRPr kumimoji="1" lang="ja-JP" altLang="en-US" sz="2000" dirty="0">
                        <a:solidFill>
                          <a:schemeClr val="tx1"/>
                        </a:solidFill>
                      </a:endParaRPr>
                    </a:p>
                  </a:txBody>
                  <a:tcPr marL="18000" marR="18000" marT="18000" marB="18000"/>
                </a:tc>
                <a:tc>
                  <a:txBody>
                    <a:bodyPr/>
                    <a:lstStyle/>
                    <a:p>
                      <a:pPr algn="ctr"/>
                      <a:r>
                        <a:rPr kumimoji="1" lang="ja-JP" altLang="en-US" sz="2000" dirty="0">
                          <a:solidFill>
                            <a:schemeClr val="tx1"/>
                          </a:solidFill>
                        </a:rPr>
                        <a:t>全面支援</a:t>
                      </a:r>
                    </a:p>
                  </a:txBody>
                  <a:tcPr marL="18000" marR="18000" marT="18000" marB="18000"/>
                </a:tc>
                <a:tc>
                  <a:txBody>
                    <a:bodyPr/>
                    <a:lstStyle/>
                    <a:p>
                      <a:pPr algn="ctr"/>
                      <a:r>
                        <a:rPr kumimoji="1" lang="en-US" altLang="ja-JP" sz="2000" dirty="0"/>
                        <a:t>15.9</a:t>
                      </a:r>
                      <a:endParaRPr kumimoji="1" lang="ja-JP" altLang="en-US" sz="2000" dirty="0"/>
                    </a:p>
                  </a:txBody>
                  <a:tcPr marL="18000" marR="18000" marT="18000" marB="18000"/>
                </a:tc>
                <a:extLst>
                  <a:ext uri="{0D108BD9-81ED-4DB2-BD59-A6C34878D82A}">
                    <a16:rowId xmlns:a16="http://schemas.microsoft.com/office/drawing/2014/main" val="10002"/>
                  </a:ext>
                </a:extLst>
              </a:tr>
              <a:tr h="370840">
                <a:tc>
                  <a:txBody>
                    <a:bodyPr/>
                    <a:lstStyle/>
                    <a:p>
                      <a:r>
                        <a:rPr kumimoji="1" lang="ja-JP" altLang="en-US" sz="2000" dirty="0"/>
                        <a:t>両足立位</a:t>
                      </a:r>
                    </a:p>
                  </a:txBody>
                  <a:tcPr marL="18000" marR="18000" marT="18000" marB="18000">
                    <a:solidFill>
                      <a:schemeClr val="accent5">
                        <a:lumMod val="60000"/>
                        <a:lumOff val="40000"/>
                      </a:schemeClr>
                    </a:solidFill>
                  </a:tcPr>
                </a:tc>
                <a:tc>
                  <a:txBody>
                    <a:bodyPr/>
                    <a:lstStyle/>
                    <a:p>
                      <a:pPr algn="ctr"/>
                      <a:r>
                        <a:rPr kumimoji="1" lang="ja-JP" altLang="en-US" sz="2000"/>
                        <a:t>支援不要</a:t>
                      </a:r>
                      <a:endParaRPr kumimoji="1" lang="ja-JP" altLang="en-US" sz="2000" dirty="0"/>
                    </a:p>
                  </a:txBody>
                  <a:tcPr marL="18000" marR="18000" marT="18000" marB="18000"/>
                </a:tc>
                <a:tc>
                  <a:txBody>
                    <a:bodyPr/>
                    <a:lstStyle/>
                    <a:p>
                      <a:pPr algn="ctr"/>
                      <a:r>
                        <a:rPr kumimoji="1" lang="en-US" altLang="ja-JP" sz="2000" dirty="0"/>
                        <a:t>0</a:t>
                      </a:r>
                      <a:endParaRPr kumimoji="1" lang="ja-JP" altLang="en-US" sz="2000" dirty="0"/>
                    </a:p>
                  </a:txBody>
                  <a:tcPr marL="18000" marR="18000" marT="18000" marB="18000"/>
                </a:tc>
                <a:tc>
                  <a:txBody>
                    <a:bodyPr/>
                    <a:lstStyle/>
                    <a:p>
                      <a:pPr algn="ctr"/>
                      <a:r>
                        <a:rPr kumimoji="1" lang="ja-JP" altLang="en-US" sz="2000" dirty="0">
                          <a:solidFill>
                            <a:schemeClr val="tx1"/>
                          </a:solidFill>
                        </a:rPr>
                        <a:t>見守り等</a:t>
                      </a:r>
                    </a:p>
                  </a:txBody>
                  <a:tcPr marL="18000" marR="18000" marT="18000" marB="18000"/>
                </a:tc>
                <a:tc>
                  <a:txBody>
                    <a:bodyPr/>
                    <a:lstStyle/>
                    <a:p>
                      <a:pPr algn="ctr"/>
                      <a:r>
                        <a:rPr kumimoji="1" lang="en-US" altLang="ja-JP" sz="2000" dirty="0">
                          <a:solidFill>
                            <a:schemeClr val="tx1"/>
                          </a:solidFill>
                        </a:rPr>
                        <a:t>7.2</a:t>
                      </a:r>
                      <a:endParaRPr kumimoji="1" lang="ja-JP" altLang="en-US" sz="2000" dirty="0">
                        <a:solidFill>
                          <a:schemeClr val="tx1"/>
                        </a:solidFill>
                      </a:endParaRPr>
                    </a:p>
                  </a:txBody>
                  <a:tcPr marL="18000" marR="18000" marT="18000" marB="18000"/>
                </a:tc>
                <a:tc>
                  <a:txBody>
                    <a:bodyPr/>
                    <a:lstStyle/>
                    <a:p>
                      <a:pPr algn="ctr"/>
                      <a:r>
                        <a:rPr kumimoji="1" lang="ja-JP" altLang="en-US" sz="2000" dirty="0">
                          <a:solidFill>
                            <a:schemeClr val="tx1"/>
                          </a:solidFill>
                        </a:rPr>
                        <a:t>部分支援</a:t>
                      </a:r>
                    </a:p>
                  </a:txBody>
                  <a:tcPr marL="18000" marR="18000" marT="18000" marB="18000"/>
                </a:tc>
                <a:tc>
                  <a:txBody>
                    <a:bodyPr/>
                    <a:lstStyle/>
                    <a:p>
                      <a:pPr algn="ctr"/>
                      <a:r>
                        <a:rPr kumimoji="1" lang="en-US" altLang="ja-JP" sz="2000" dirty="0">
                          <a:solidFill>
                            <a:schemeClr val="tx1"/>
                          </a:solidFill>
                        </a:rPr>
                        <a:t>9.4</a:t>
                      </a:r>
                      <a:endParaRPr kumimoji="1" lang="ja-JP" altLang="en-US" sz="2000" dirty="0">
                        <a:solidFill>
                          <a:schemeClr val="tx1"/>
                        </a:solidFill>
                      </a:endParaRPr>
                    </a:p>
                  </a:txBody>
                  <a:tcPr marL="18000" marR="18000" marT="18000" marB="18000"/>
                </a:tc>
                <a:tc>
                  <a:txBody>
                    <a:bodyPr/>
                    <a:lstStyle/>
                    <a:p>
                      <a:pPr algn="ctr"/>
                      <a:r>
                        <a:rPr kumimoji="1" lang="ja-JP" altLang="en-US" sz="2000" dirty="0">
                          <a:solidFill>
                            <a:schemeClr val="tx1"/>
                          </a:solidFill>
                        </a:rPr>
                        <a:t>全面支援</a:t>
                      </a:r>
                    </a:p>
                  </a:txBody>
                  <a:tcPr marL="18000" marR="18000" marT="18000" marB="18000"/>
                </a:tc>
                <a:tc>
                  <a:txBody>
                    <a:bodyPr/>
                    <a:lstStyle/>
                    <a:p>
                      <a:pPr algn="ctr"/>
                      <a:r>
                        <a:rPr kumimoji="1" lang="en-US" altLang="ja-JP" sz="2000" dirty="0"/>
                        <a:t>14.5</a:t>
                      </a:r>
                      <a:endParaRPr kumimoji="1" lang="ja-JP" altLang="en-US" sz="2000" dirty="0"/>
                    </a:p>
                  </a:txBody>
                  <a:tcPr marL="18000" marR="18000" marT="18000" marB="18000"/>
                </a:tc>
                <a:extLst>
                  <a:ext uri="{0D108BD9-81ED-4DB2-BD59-A6C34878D82A}">
                    <a16:rowId xmlns:a16="http://schemas.microsoft.com/office/drawing/2014/main" val="10003"/>
                  </a:ext>
                </a:extLst>
              </a:tr>
              <a:tr h="370840">
                <a:tc>
                  <a:txBody>
                    <a:bodyPr/>
                    <a:lstStyle/>
                    <a:p>
                      <a:r>
                        <a:rPr kumimoji="1" lang="ja-JP" altLang="en-US" sz="2000" dirty="0"/>
                        <a:t>歩行</a:t>
                      </a:r>
                    </a:p>
                  </a:txBody>
                  <a:tcPr marL="18000" marR="18000" marT="18000" marB="18000">
                    <a:solidFill>
                      <a:schemeClr val="accent5">
                        <a:lumMod val="60000"/>
                        <a:lumOff val="40000"/>
                      </a:schemeClr>
                    </a:solidFill>
                  </a:tcPr>
                </a:tc>
                <a:tc>
                  <a:txBody>
                    <a:bodyPr/>
                    <a:lstStyle/>
                    <a:p>
                      <a:pPr algn="ctr"/>
                      <a:r>
                        <a:rPr kumimoji="1" lang="ja-JP" altLang="en-US" sz="2000"/>
                        <a:t>支援不要</a:t>
                      </a:r>
                      <a:endParaRPr kumimoji="1" lang="ja-JP" altLang="en-US" sz="2000" dirty="0"/>
                    </a:p>
                  </a:txBody>
                  <a:tcPr marL="18000" marR="18000" marT="18000" marB="18000"/>
                </a:tc>
                <a:tc>
                  <a:txBody>
                    <a:bodyPr/>
                    <a:lstStyle/>
                    <a:p>
                      <a:pPr algn="ctr"/>
                      <a:r>
                        <a:rPr kumimoji="1" lang="en-US" altLang="ja-JP" sz="2000" dirty="0"/>
                        <a:t>0</a:t>
                      </a:r>
                      <a:endParaRPr kumimoji="1" lang="ja-JP" altLang="en-US" sz="2000" dirty="0"/>
                    </a:p>
                  </a:txBody>
                  <a:tcPr marL="18000" marR="18000" marT="18000" marB="18000"/>
                </a:tc>
                <a:tc>
                  <a:txBody>
                    <a:bodyPr/>
                    <a:lstStyle/>
                    <a:p>
                      <a:pPr algn="ctr"/>
                      <a:r>
                        <a:rPr kumimoji="1" lang="ja-JP" altLang="en-US" sz="2000" dirty="0">
                          <a:solidFill>
                            <a:schemeClr val="tx1"/>
                          </a:solidFill>
                        </a:rPr>
                        <a:t>見守り等</a:t>
                      </a:r>
                    </a:p>
                  </a:txBody>
                  <a:tcPr marL="18000" marR="18000" marT="18000" marB="18000"/>
                </a:tc>
                <a:tc>
                  <a:txBody>
                    <a:bodyPr/>
                    <a:lstStyle/>
                    <a:p>
                      <a:pPr algn="ctr"/>
                      <a:r>
                        <a:rPr kumimoji="1" lang="en-US" altLang="ja-JP" sz="2000" dirty="0">
                          <a:solidFill>
                            <a:schemeClr val="tx1"/>
                          </a:solidFill>
                        </a:rPr>
                        <a:t>5.4</a:t>
                      </a:r>
                      <a:endParaRPr kumimoji="1" lang="ja-JP" altLang="en-US" sz="2000" dirty="0">
                        <a:solidFill>
                          <a:schemeClr val="tx1"/>
                        </a:solidFill>
                      </a:endParaRPr>
                    </a:p>
                  </a:txBody>
                  <a:tcPr marL="18000" marR="18000" marT="18000" marB="18000"/>
                </a:tc>
                <a:tc>
                  <a:txBody>
                    <a:bodyPr/>
                    <a:lstStyle/>
                    <a:p>
                      <a:pPr algn="ctr"/>
                      <a:r>
                        <a:rPr kumimoji="1" lang="ja-JP" altLang="en-US" sz="2000" dirty="0">
                          <a:solidFill>
                            <a:schemeClr val="tx1"/>
                          </a:solidFill>
                        </a:rPr>
                        <a:t>部分支援</a:t>
                      </a:r>
                    </a:p>
                  </a:txBody>
                  <a:tcPr marL="18000" marR="18000" marT="18000" marB="18000"/>
                </a:tc>
                <a:tc>
                  <a:txBody>
                    <a:bodyPr/>
                    <a:lstStyle/>
                    <a:p>
                      <a:pPr algn="ctr"/>
                      <a:r>
                        <a:rPr kumimoji="1" lang="en-US" altLang="ja-JP" sz="2000" dirty="0">
                          <a:solidFill>
                            <a:schemeClr val="tx1"/>
                          </a:solidFill>
                        </a:rPr>
                        <a:t>7.7</a:t>
                      </a:r>
                      <a:endParaRPr kumimoji="1" lang="ja-JP" altLang="en-US" sz="2000" dirty="0">
                        <a:solidFill>
                          <a:schemeClr val="tx1"/>
                        </a:solidFill>
                      </a:endParaRPr>
                    </a:p>
                  </a:txBody>
                  <a:tcPr marL="18000" marR="18000" marT="18000" marB="18000"/>
                </a:tc>
                <a:tc>
                  <a:txBody>
                    <a:bodyPr/>
                    <a:lstStyle/>
                    <a:p>
                      <a:pPr algn="ctr"/>
                      <a:r>
                        <a:rPr kumimoji="1" lang="ja-JP" altLang="en-US" sz="2000" dirty="0">
                          <a:solidFill>
                            <a:schemeClr val="tx1"/>
                          </a:solidFill>
                        </a:rPr>
                        <a:t>全面支援</a:t>
                      </a:r>
                    </a:p>
                  </a:txBody>
                  <a:tcPr marL="18000" marR="18000" marT="18000" marB="18000"/>
                </a:tc>
                <a:tc>
                  <a:txBody>
                    <a:bodyPr/>
                    <a:lstStyle/>
                    <a:p>
                      <a:pPr algn="ctr"/>
                      <a:r>
                        <a:rPr kumimoji="1" lang="en-US" altLang="ja-JP" sz="2000" dirty="0"/>
                        <a:t>13.6</a:t>
                      </a:r>
                      <a:endParaRPr kumimoji="1" lang="ja-JP" altLang="en-US" sz="2000" dirty="0"/>
                    </a:p>
                  </a:txBody>
                  <a:tcPr marL="18000" marR="18000" marT="18000" marB="18000"/>
                </a:tc>
                <a:extLst>
                  <a:ext uri="{0D108BD9-81ED-4DB2-BD59-A6C34878D82A}">
                    <a16:rowId xmlns:a16="http://schemas.microsoft.com/office/drawing/2014/main" val="10004"/>
                  </a:ext>
                </a:extLst>
              </a:tr>
              <a:tr h="370840">
                <a:tc>
                  <a:txBody>
                    <a:bodyPr/>
                    <a:lstStyle/>
                    <a:p>
                      <a:r>
                        <a:rPr kumimoji="1" lang="ja-JP" altLang="en-US" sz="2000" dirty="0"/>
                        <a:t>立ち上がり</a:t>
                      </a:r>
                    </a:p>
                  </a:txBody>
                  <a:tcPr marL="18000" marR="18000" marT="18000" marB="18000">
                    <a:solidFill>
                      <a:schemeClr val="accent5">
                        <a:lumMod val="60000"/>
                        <a:lumOff val="40000"/>
                      </a:schemeClr>
                    </a:solidFill>
                  </a:tcPr>
                </a:tc>
                <a:tc>
                  <a:txBody>
                    <a:bodyPr/>
                    <a:lstStyle/>
                    <a:p>
                      <a:pPr algn="ctr"/>
                      <a:r>
                        <a:rPr kumimoji="1" lang="ja-JP" altLang="en-US" sz="2000"/>
                        <a:t>支援不要</a:t>
                      </a:r>
                      <a:endParaRPr kumimoji="1" lang="ja-JP" altLang="en-US" sz="2000" dirty="0"/>
                    </a:p>
                  </a:txBody>
                  <a:tcPr marL="18000" marR="18000" marT="18000" marB="18000"/>
                </a:tc>
                <a:tc>
                  <a:txBody>
                    <a:bodyPr/>
                    <a:lstStyle/>
                    <a:p>
                      <a:pPr algn="ctr"/>
                      <a:r>
                        <a:rPr kumimoji="1" lang="en-US" altLang="ja-JP" sz="2000" dirty="0"/>
                        <a:t>0</a:t>
                      </a:r>
                      <a:endParaRPr kumimoji="1" lang="ja-JP" altLang="en-US" sz="2000" dirty="0"/>
                    </a:p>
                  </a:txBody>
                  <a:tcPr marL="18000" marR="18000" marT="18000" marB="18000"/>
                </a:tc>
                <a:tc>
                  <a:txBody>
                    <a:bodyPr/>
                    <a:lstStyle/>
                    <a:p>
                      <a:pPr algn="ctr"/>
                      <a:r>
                        <a:rPr kumimoji="1" lang="ja-JP" altLang="en-US" sz="2000" dirty="0">
                          <a:solidFill>
                            <a:schemeClr val="tx1"/>
                          </a:solidFill>
                        </a:rPr>
                        <a:t>見守り等</a:t>
                      </a:r>
                    </a:p>
                  </a:txBody>
                  <a:tcPr marL="18000" marR="18000" marT="18000" marB="18000"/>
                </a:tc>
                <a:tc>
                  <a:txBody>
                    <a:bodyPr/>
                    <a:lstStyle/>
                    <a:p>
                      <a:pPr algn="ctr"/>
                      <a:r>
                        <a:rPr kumimoji="1" lang="en-US" altLang="ja-JP" sz="2000" dirty="0">
                          <a:solidFill>
                            <a:schemeClr val="tx1"/>
                          </a:solidFill>
                        </a:rPr>
                        <a:t>5.1</a:t>
                      </a:r>
                      <a:endParaRPr kumimoji="1" lang="ja-JP" altLang="en-US" sz="2000" dirty="0">
                        <a:solidFill>
                          <a:schemeClr val="tx1"/>
                        </a:solidFill>
                      </a:endParaRPr>
                    </a:p>
                  </a:txBody>
                  <a:tcPr marL="18000" marR="18000" marT="18000" marB="18000"/>
                </a:tc>
                <a:tc>
                  <a:txBody>
                    <a:bodyPr/>
                    <a:lstStyle/>
                    <a:p>
                      <a:pPr algn="ctr"/>
                      <a:r>
                        <a:rPr kumimoji="1" lang="ja-JP" altLang="en-US" sz="2000" dirty="0">
                          <a:solidFill>
                            <a:schemeClr val="tx1"/>
                          </a:solidFill>
                        </a:rPr>
                        <a:t>部分支援</a:t>
                      </a:r>
                    </a:p>
                  </a:txBody>
                  <a:tcPr marL="18000" marR="18000" marT="18000" marB="18000"/>
                </a:tc>
                <a:tc>
                  <a:txBody>
                    <a:bodyPr/>
                    <a:lstStyle/>
                    <a:p>
                      <a:pPr algn="ctr"/>
                      <a:r>
                        <a:rPr kumimoji="1" lang="en-US" altLang="ja-JP" sz="2000" dirty="0">
                          <a:solidFill>
                            <a:schemeClr val="tx1"/>
                          </a:solidFill>
                        </a:rPr>
                        <a:t>7.7</a:t>
                      </a:r>
                      <a:endParaRPr kumimoji="1" lang="ja-JP" altLang="en-US" sz="2000" dirty="0">
                        <a:solidFill>
                          <a:schemeClr val="tx1"/>
                        </a:solidFill>
                      </a:endParaRPr>
                    </a:p>
                  </a:txBody>
                  <a:tcPr marL="18000" marR="18000" marT="18000" marB="18000"/>
                </a:tc>
                <a:tc>
                  <a:txBody>
                    <a:bodyPr/>
                    <a:lstStyle/>
                    <a:p>
                      <a:pPr algn="ctr"/>
                      <a:r>
                        <a:rPr kumimoji="1" lang="ja-JP" altLang="en-US" sz="2000" dirty="0">
                          <a:solidFill>
                            <a:schemeClr val="tx1"/>
                          </a:solidFill>
                        </a:rPr>
                        <a:t>全面支援</a:t>
                      </a:r>
                    </a:p>
                  </a:txBody>
                  <a:tcPr marL="18000" marR="18000" marT="18000" marB="18000"/>
                </a:tc>
                <a:tc>
                  <a:txBody>
                    <a:bodyPr/>
                    <a:lstStyle/>
                    <a:p>
                      <a:pPr algn="ctr"/>
                      <a:r>
                        <a:rPr kumimoji="1" lang="en-US" altLang="ja-JP" sz="2000" dirty="0"/>
                        <a:t>14.8</a:t>
                      </a:r>
                      <a:endParaRPr kumimoji="1" lang="ja-JP" altLang="en-US" sz="2000" dirty="0"/>
                    </a:p>
                  </a:txBody>
                  <a:tcPr marL="18000" marR="18000" marT="18000" marB="18000"/>
                </a:tc>
                <a:extLst>
                  <a:ext uri="{0D108BD9-81ED-4DB2-BD59-A6C34878D82A}">
                    <a16:rowId xmlns:a16="http://schemas.microsoft.com/office/drawing/2014/main" val="1000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a:t>片足立位</a:t>
                      </a:r>
                    </a:p>
                  </a:txBody>
                  <a:tcPr marL="18000" marR="18000" marT="18000" marB="18000">
                    <a:solidFill>
                      <a:schemeClr val="accent5">
                        <a:lumMod val="60000"/>
                        <a:lumOff val="40000"/>
                      </a:schemeClr>
                    </a:solidFill>
                  </a:tcPr>
                </a:tc>
                <a:tc>
                  <a:txBody>
                    <a:bodyPr/>
                    <a:lstStyle/>
                    <a:p>
                      <a:pPr algn="ctr"/>
                      <a:r>
                        <a:rPr kumimoji="1" lang="ja-JP" altLang="en-US" sz="2000" dirty="0"/>
                        <a:t>支援不要</a:t>
                      </a:r>
                    </a:p>
                  </a:txBody>
                  <a:tcPr marL="18000" marR="18000" marT="18000" marB="18000"/>
                </a:tc>
                <a:tc>
                  <a:txBody>
                    <a:bodyPr/>
                    <a:lstStyle/>
                    <a:p>
                      <a:pPr algn="ctr"/>
                      <a:r>
                        <a:rPr kumimoji="1" lang="en-US" altLang="ja-JP" sz="2000" dirty="0"/>
                        <a:t>0</a:t>
                      </a:r>
                      <a:endParaRPr kumimoji="1" lang="ja-JP" altLang="en-US" sz="2000" dirty="0"/>
                    </a:p>
                  </a:txBody>
                  <a:tcPr marL="18000" marR="18000" marT="18000" marB="18000"/>
                </a:tc>
                <a:tc>
                  <a:txBody>
                    <a:bodyPr/>
                    <a:lstStyle/>
                    <a:p>
                      <a:pPr algn="ctr"/>
                      <a:r>
                        <a:rPr kumimoji="1" lang="ja-JP" altLang="en-US" sz="2000" dirty="0">
                          <a:solidFill>
                            <a:schemeClr val="tx1"/>
                          </a:solidFill>
                        </a:rPr>
                        <a:t>見守り等</a:t>
                      </a:r>
                    </a:p>
                  </a:txBody>
                  <a:tcPr marL="18000" marR="18000" marT="18000" marB="18000"/>
                </a:tc>
                <a:tc>
                  <a:txBody>
                    <a:bodyPr/>
                    <a:lstStyle/>
                    <a:p>
                      <a:pPr algn="ctr"/>
                      <a:r>
                        <a:rPr kumimoji="1" lang="en-US" altLang="ja-JP" sz="2000" dirty="0">
                          <a:solidFill>
                            <a:schemeClr val="tx1"/>
                          </a:solidFill>
                        </a:rPr>
                        <a:t>2.8</a:t>
                      </a:r>
                      <a:endParaRPr kumimoji="1" lang="ja-JP" altLang="en-US" sz="2000" dirty="0">
                        <a:solidFill>
                          <a:schemeClr val="tx1"/>
                        </a:solidFill>
                      </a:endParaRPr>
                    </a:p>
                  </a:txBody>
                  <a:tcPr marL="18000" marR="18000" marT="18000" marB="18000"/>
                </a:tc>
                <a:tc>
                  <a:txBody>
                    <a:bodyPr/>
                    <a:lstStyle/>
                    <a:p>
                      <a:pPr algn="ctr"/>
                      <a:r>
                        <a:rPr kumimoji="1" lang="ja-JP" altLang="en-US" sz="2000" dirty="0">
                          <a:solidFill>
                            <a:schemeClr val="tx1"/>
                          </a:solidFill>
                        </a:rPr>
                        <a:t>部分支援</a:t>
                      </a:r>
                    </a:p>
                  </a:txBody>
                  <a:tcPr marL="18000" marR="18000" marT="18000" marB="18000"/>
                </a:tc>
                <a:tc>
                  <a:txBody>
                    <a:bodyPr/>
                    <a:lstStyle/>
                    <a:p>
                      <a:pPr algn="ctr"/>
                      <a:r>
                        <a:rPr kumimoji="1" lang="en-US" altLang="ja-JP" sz="2000" dirty="0">
                          <a:solidFill>
                            <a:schemeClr val="tx1"/>
                          </a:solidFill>
                        </a:rPr>
                        <a:t>3.4</a:t>
                      </a:r>
                      <a:endParaRPr kumimoji="1" lang="ja-JP" altLang="en-US" sz="2000" dirty="0">
                        <a:solidFill>
                          <a:schemeClr val="tx1"/>
                        </a:solidFill>
                      </a:endParaRPr>
                    </a:p>
                  </a:txBody>
                  <a:tcPr marL="18000" marR="18000" marT="18000" marB="18000"/>
                </a:tc>
                <a:tc>
                  <a:txBody>
                    <a:bodyPr/>
                    <a:lstStyle/>
                    <a:p>
                      <a:pPr algn="ctr"/>
                      <a:r>
                        <a:rPr kumimoji="1" lang="ja-JP" altLang="en-US" sz="2000" dirty="0">
                          <a:solidFill>
                            <a:schemeClr val="tx1"/>
                          </a:solidFill>
                        </a:rPr>
                        <a:t>全面支援</a:t>
                      </a:r>
                    </a:p>
                  </a:txBody>
                  <a:tcPr marL="18000" marR="18000" marT="18000" marB="18000"/>
                </a:tc>
                <a:tc>
                  <a:txBody>
                    <a:bodyPr/>
                    <a:lstStyle/>
                    <a:p>
                      <a:pPr algn="ctr"/>
                      <a:r>
                        <a:rPr kumimoji="1" lang="en-US" altLang="ja-JP" sz="2000" dirty="0"/>
                        <a:t>11.4</a:t>
                      </a:r>
                      <a:endParaRPr kumimoji="1" lang="ja-JP" altLang="en-US" sz="2000" dirty="0"/>
                    </a:p>
                  </a:txBody>
                  <a:tcPr marL="18000" marR="18000" marT="18000" marB="18000"/>
                </a:tc>
                <a:extLst>
                  <a:ext uri="{0D108BD9-81ED-4DB2-BD59-A6C34878D82A}">
                    <a16:rowId xmlns:a16="http://schemas.microsoft.com/office/drawing/2014/main" val="10006"/>
                  </a:ext>
                </a:extLst>
              </a:tr>
            </a:tbl>
          </a:graphicData>
        </a:graphic>
      </p:graphicFrame>
      <p:sp>
        <p:nvSpPr>
          <p:cNvPr id="7" name="正方形/長方形 6"/>
          <p:cNvSpPr/>
          <p:nvPr/>
        </p:nvSpPr>
        <p:spPr>
          <a:xfrm>
            <a:off x="3073138" y="2884706"/>
            <a:ext cx="433633" cy="25958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4725297" y="2884706"/>
            <a:ext cx="525433" cy="25958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6626594" y="2884706"/>
            <a:ext cx="650899" cy="25958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8709216" y="2884706"/>
            <a:ext cx="650899" cy="25958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87156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035" y="6647"/>
            <a:ext cx="9907200" cy="468000"/>
          </a:xfrm>
        </p:spPr>
        <p:txBody>
          <a:bodyPr/>
          <a:lstStyle/>
          <a:p>
            <a:r>
              <a:rPr kumimoji="1" lang="ja-JP" altLang="en-US" dirty="0"/>
              <a:t>障害</a:t>
            </a:r>
            <a:r>
              <a:rPr lang="ja-JP" altLang="en-US" dirty="0"/>
              <a:t>保健</a:t>
            </a:r>
            <a:r>
              <a:rPr kumimoji="1" lang="ja-JP" altLang="en-US" dirty="0"/>
              <a:t>福祉施策の歴史</a:t>
            </a:r>
          </a:p>
        </p:txBody>
      </p:sp>
      <p:sp>
        <p:nvSpPr>
          <p:cNvPr id="4" name="スライド番号プレースホルダー 3"/>
          <p:cNvSpPr>
            <a:spLocks noGrp="1"/>
          </p:cNvSpPr>
          <p:nvPr>
            <p:ph type="sldNum" sz="quarter" idx="12"/>
          </p:nvPr>
        </p:nvSpPr>
        <p:spPr>
          <a:xfrm>
            <a:off x="7361948" y="6346348"/>
            <a:ext cx="2311400" cy="365125"/>
          </a:xfrm>
        </p:spPr>
        <p:txBody>
          <a:bodyPr/>
          <a:lstStyle/>
          <a:p>
            <a:fld id="{040252E6-491F-4E7D-8E1E-2F1F88AFBB7C}" type="slidenum">
              <a:rPr kumimoji="1" lang="ja-JP" altLang="en-US" sz="1800" smtClean="0"/>
              <a:t>4</a:t>
            </a:fld>
            <a:endParaRPr kumimoji="1" lang="ja-JP" altLang="en-US" sz="1800" dirty="0"/>
          </a:p>
        </p:txBody>
      </p:sp>
      <p:grpSp>
        <p:nvGrpSpPr>
          <p:cNvPr id="59" name="グループ化 58"/>
          <p:cNvGrpSpPr/>
          <p:nvPr/>
        </p:nvGrpSpPr>
        <p:grpSpPr>
          <a:xfrm>
            <a:off x="34788" y="448132"/>
            <a:ext cx="9873150" cy="6350641"/>
            <a:chOff x="34788" y="448132"/>
            <a:chExt cx="9873150" cy="6350641"/>
          </a:xfrm>
        </p:grpSpPr>
        <p:grpSp>
          <p:nvGrpSpPr>
            <p:cNvPr id="57" name="グループ化 56"/>
            <p:cNvGrpSpPr/>
            <p:nvPr/>
          </p:nvGrpSpPr>
          <p:grpSpPr>
            <a:xfrm>
              <a:off x="1860582" y="2060332"/>
              <a:ext cx="8047356" cy="3730613"/>
              <a:chOff x="1860582" y="2060332"/>
              <a:chExt cx="8047356" cy="3730613"/>
            </a:xfrm>
          </p:grpSpPr>
          <p:cxnSp>
            <p:nvCxnSpPr>
              <p:cNvPr id="47" name="直線矢印コネクタ 46"/>
              <p:cNvCxnSpPr/>
              <p:nvPr/>
            </p:nvCxnSpPr>
            <p:spPr>
              <a:xfrm>
                <a:off x="1860582" y="5755683"/>
                <a:ext cx="8045418" cy="2875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nvGrpSpPr>
              <p:cNvPr id="71" name="グループ化 70"/>
              <p:cNvGrpSpPr/>
              <p:nvPr/>
            </p:nvGrpSpPr>
            <p:grpSpPr>
              <a:xfrm>
                <a:off x="1934082" y="5700299"/>
                <a:ext cx="73020" cy="90646"/>
                <a:chOff x="1059748" y="867484"/>
                <a:chExt cx="73020" cy="90646"/>
              </a:xfrm>
            </p:grpSpPr>
            <p:sp>
              <p:nvSpPr>
                <p:cNvPr id="70" name="正方形/長方形 69"/>
                <p:cNvSpPr/>
                <p:nvPr/>
              </p:nvSpPr>
              <p:spPr>
                <a:xfrm>
                  <a:off x="1072031" y="867484"/>
                  <a:ext cx="45719" cy="841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5" name="曲線コネクタ 64"/>
                <p:cNvCxnSpPr/>
                <p:nvPr/>
              </p:nvCxnSpPr>
              <p:spPr>
                <a:xfrm rot="18000000" flipH="1">
                  <a:off x="1034885" y="897268"/>
                  <a:ext cx="85725" cy="36000"/>
                </a:xfrm>
                <a:prstGeom prst="curvedConnector3">
                  <a:avLst>
                    <a:gd name="adj1" fmla="val 49637"/>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曲線コネクタ 68"/>
                <p:cNvCxnSpPr/>
                <p:nvPr/>
              </p:nvCxnSpPr>
              <p:spPr>
                <a:xfrm rot="18000000" flipH="1">
                  <a:off x="1071905" y="897268"/>
                  <a:ext cx="85725" cy="36000"/>
                </a:xfrm>
                <a:prstGeom prst="curvedConnector3">
                  <a:avLst>
                    <a:gd name="adj1" fmla="val 49637"/>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7" name="直線矢印コネクタ 36"/>
              <p:cNvCxnSpPr/>
              <p:nvPr/>
            </p:nvCxnSpPr>
            <p:spPr>
              <a:xfrm>
                <a:off x="1861938" y="2108995"/>
                <a:ext cx="804600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nvGrpSpPr>
              <p:cNvPr id="72" name="グループ化 71"/>
              <p:cNvGrpSpPr/>
              <p:nvPr/>
            </p:nvGrpSpPr>
            <p:grpSpPr>
              <a:xfrm>
                <a:off x="1934082" y="2060332"/>
                <a:ext cx="73020" cy="90646"/>
                <a:chOff x="1059748" y="867484"/>
                <a:chExt cx="73020" cy="90646"/>
              </a:xfrm>
            </p:grpSpPr>
            <p:sp>
              <p:nvSpPr>
                <p:cNvPr id="73" name="正方形/長方形 72"/>
                <p:cNvSpPr/>
                <p:nvPr/>
              </p:nvSpPr>
              <p:spPr>
                <a:xfrm>
                  <a:off x="1072031" y="867484"/>
                  <a:ext cx="45719" cy="841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4" name="曲線コネクタ 73"/>
                <p:cNvCxnSpPr/>
                <p:nvPr/>
              </p:nvCxnSpPr>
              <p:spPr>
                <a:xfrm rot="18000000" flipH="1">
                  <a:off x="1034885" y="897268"/>
                  <a:ext cx="85725" cy="36000"/>
                </a:xfrm>
                <a:prstGeom prst="curvedConnector3">
                  <a:avLst>
                    <a:gd name="adj1" fmla="val 49637"/>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曲線コネクタ 74"/>
                <p:cNvCxnSpPr/>
                <p:nvPr/>
              </p:nvCxnSpPr>
              <p:spPr>
                <a:xfrm rot="18000000" flipH="1">
                  <a:off x="1071905" y="897268"/>
                  <a:ext cx="85725" cy="36000"/>
                </a:xfrm>
                <a:prstGeom prst="curvedConnector3">
                  <a:avLst>
                    <a:gd name="adj1" fmla="val 49637"/>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8" name="直線矢印コネクタ 37"/>
              <p:cNvCxnSpPr/>
              <p:nvPr/>
            </p:nvCxnSpPr>
            <p:spPr>
              <a:xfrm>
                <a:off x="1860582" y="3294842"/>
                <a:ext cx="804600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nvGrpSpPr>
              <p:cNvPr id="76" name="グループ化 75"/>
              <p:cNvGrpSpPr/>
              <p:nvPr/>
            </p:nvGrpSpPr>
            <p:grpSpPr>
              <a:xfrm>
                <a:off x="1934082" y="3240346"/>
                <a:ext cx="73020" cy="90646"/>
                <a:chOff x="1059748" y="867484"/>
                <a:chExt cx="73020" cy="90646"/>
              </a:xfrm>
            </p:grpSpPr>
            <p:sp>
              <p:nvSpPr>
                <p:cNvPr id="77" name="正方形/長方形 76"/>
                <p:cNvSpPr/>
                <p:nvPr/>
              </p:nvSpPr>
              <p:spPr>
                <a:xfrm>
                  <a:off x="1072031" y="867484"/>
                  <a:ext cx="45719" cy="841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8" name="曲線コネクタ 77"/>
                <p:cNvCxnSpPr/>
                <p:nvPr/>
              </p:nvCxnSpPr>
              <p:spPr>
                <a:xfrm rot="18000000" flipH="1">
                  <a:off x="1034885" y="897268"/>
                  <a:ext cx="85725" cy="36000"/>
                </a:xfrm>
                <a:prstGeom prst="curvedConnector3">
                  <a:avLst>
                    <a:gd name="adj1" fmla="val 49637"/>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曲線コネクタ 78"/>
                <p:cNvCxnSpPr/>
                <p:nvPr/>
              </p:nvCxnSpPr>
              <p:spPr>
                <a:xfrm rot="18000000" flipH="1">
                  <a:off x="1071905" y="897268"/>
                  <a:ext cx="85725" cy="36000"/>
                </a:xfrm>
                <a:prstGeom prst="curvedConnector3">
                  <a:avLst>
                    <a:gd name="adj1" fmla="val 49637"/>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6" name="直線矢印コネクタ 45"/>
              <p:cNvCxnSpPr/>
              <p:nvPr/>
            </p:nvCxnSpPr>
            <p:spPr>
              <a:xfrm>
                <a:off x="1860582" y="4481346"/>
                <a:ext cx="8046000" cy="346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nvGrpSpPr>
              <p:cNvPr id="80" name="グループ化 79"/>
              <p:cNvGrpSpPr/>
              <p:nvPr/>
            </p:nvGrpSpPr>
            <p:grpSpPr>
              <a:xfrm>
                <a:off x="1934082" y="4434052"/>
                <a:ext cx="73020" cy="90646"/>
                <a:chOff x="1059748" y="867484"/>
                <a:chExt cx="73020" cy="90646"/>
              </a:xfrm>
            </p:grpSpPr>
            <p:sp>
              <p:nvSpPr>
                <p:cNvPr id="81" name="正方形/長方形 80"/>
                <p:cNvSpPr/>
                <p:nvPr/>
              </p:nvSpPr>
              <p:spPr>
                <a:xfrm>
                  <a:off x="1072031" y="867484"/>
                  <a:ext cx="45719" cy="841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2" name="曲線コネクタ 81"/>
                <p:cNvCxnSpPr/>
                <p:nvPr/>
              </p:nvCxnSpPr>
              <p:spPr>
                <a:xfrm rot="18000000" flipH="1">
                  <a:off x="1034885" y="897268"/>
                  <a:ext cx="85725" cy="36000"/>
                </a:xfrm>
                <a:prstGeom prst="curvedConnector3">
                  <a:avLst>
                    <a:gd name="adj1" fmla="val 49637"/>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曲線コネクタ 82"/>
                <p:cNvCxnSpPr/>
                <p:nvPr/>
              </p:nvCxnSpPr>
              <p:spPr>
                <a:xfrm rot="18000000" flipH="1">
                  <a:off x="1071905" y="897268"/>
                  <a:ext cx="85725" cy="36000"/>
                </a:xfrm>
                <a:prstGeom prst="curvedConnector3">
                  <a:avLst>
                    <a:gd name="adj1" fmla="val 49637"/>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84" name="直線矢印コネクタ 83"/>
            <p:cNvCxnSpPr/>
            <p:nvPr/>
          </p:nvCxnSpPr>
          <p:spPr>
            <a:xfrm>
              <a:off x="61291" y="2531734"/>
              <a:ext cx="9791701" cy="18184"/>
            </a:xfrm>
            <a:prstGeom prst="straightConnector1">
              <a:avLst/>
            </a:prstGeom>
            <a:ln>
              <a:solidFill>
                <a:srgbClr val="E4C9FF"/>
              </a:solidFill>
              <a:prstDash val="sysDash"/>
              <a:tailEnd type="none"/>
            </a:ln>
          </p:spPr>
          <p:style>
            <a:lnRef idx="2">
              <a:schemeClr val="dk1"/>
            </a:lnRef>
            <a:fillRef idx="0">
              <a:schemeClr val="dk1"/>
            </a:fillRef>
            <a:effectRef idx="1">
              <a:schemeClr val="dk1"/>
            </a:effectRef>
            <a:fontRef idx="minor">
              <a:schemeClr val="tx1"/>
            </a:fontRef>
          </p:style>
        </p:cxnSp>
        <p:sp>
          <p:nvSpPr>
            <p:cNvPr id="6" name="テキスト ボックス 5"/>
            <p:cNvSpPr txBox="1"/>
            <p:nvPr/>
          </p:nvSpPr>
          <p:spPr>
            <a:xfrm>
              <a:off x="34790" y="1755052"/>
              <a:ext cx="1825793" cy="707886"/>
            </a:xfrm>
            <a:prstGeom prst="rect">
              <a:avLst/>
            </a:prstGeom>
            <a:solidFill>
              <a:schemeClr val="accent3">
                <a:lumMod val="20000"/>
                <a:lumOff val="80000"/>
              </a:schemeClr>
            </a:solidFill>
            <a:ln w="19050">
              <a:solidFill>
                <a:schemeClr val="accent3"/>
              </a:solidFill>
            </a:ln>
            <a:effectLst>
              <a:outerShdw blurRad="50800" dist="38100" dir="2700000" algn="tl" rotWithShape="0">
                <a:prstClr val="black">
                  <a:alpha val="40000"/>
                </a:prstClr>
              </a:outerShdw>
            </a:effectLst>
          </p:spPr>
          <p:txBody>
            <a:bodyPr wrap="square" lIns="36000" rIns="36000" rtlCol="0">
              <a:noAutofit/>
            </a:bodyPr>
            <a:lstStyle/>
            <a:p>
              <a:pPr algn="ctr"/>
              <a:r>
                <a:rPr kumimoji="1" lang="ja-JP" altLang="en-US" sz="1600" b="1" dirty="0"/>
                <a:t>障害者基本法</a:t>
              </a:r>
              <a:endParaRPr kumimoji="1" lang="en-US" altLang="ja-JP" sz="1600" b="1" dirty="0"/>
            </a:p>
            <a:p>
              <a:pPr algn="ctr"/>
              <a:r>
                <a:rPr lang="ja-JP" altLang="en-US" sz="1200" dirty="0"/>
                <a:t>（心身障害者対策基本法として昭和</a:t>
              </a:r>
              <a:r>
                <a:rPr lang="en-US" altLang="ja-JP" sz="1200" dirty="0"/>
                <a:t>45</a:t>
              </a:r>
              <a:r>
                <a:rPr lang="ja-JP" altLang="en-US" sz="1200" dirty="0"/>
                <a:t>年制定）</a:t>
              </a:r>
              <a:endParaRPr kumimoji="1" lang="ja-JP" altLang="en-US" sz="1200" dirty="0"/>
            </a:p>
          </p:txBody>
        </p:sp>
        <p:sp>
          <p:nvSpPr>
            <p:cNvPr id="7" name="テキスト ボックス 6"/>
            <p:cNvSpPr txBox="1"/>
            <p:nvPr/>
          </p:nvSpPr>
          <p:spPr>
            <a:xfrm>
              <a:off x="34789" y="2940242"/>
              <a:ext cx="1825793" cy="709200"/>
            </a:xfrm>
            <a:prstGeom prst="rect">
              <a:avLst/>
            </a:prstGeom>
            <a:solidFill>
              <a:schemeClr val="accent1">
                <a:lumMod val="20000"/>
                <a:lumOff val="80000"/>
              </a:schemeClr>
            </a:solidFill>
            <a:ln w="19050">
              <a:solidFill>
                <a:schemeClr val="accent1"/>
              </a:solidFill>
            </a:ln>
            <a:effectLst>
              <a:outerShdw blurRad="50800" dist="38100" dir="2700000" algn="tl" rotWithShape="0">
                <a:prstClr val="black">
                  <a:alpha val="40000"/>
                </a:prstClr>
              </a:outerShdw>
            </a:effectLst>
          </p:spPr>
          <p:txBody>
            <a:bodyPr wrap="square" lIns="36000" rIns="36000" rtlCol="0" anchor="ctr" anchorCtr="0">
              <a:noAutofit/>
            </a:bodyPr>
            <a:lstStyle/>
            <a:p>
              <a:pPr algn="ctr"/>
              <a:r>
                <a:rPr kumimoji="1" lang="ja-JP" altLang="en-US" sz="1600" b="1" dirty="0"/>
                <a:t>身体障害者福祉法</a:t>
              </a:r>
              <a:endParaRPr kumimoji="1" lang="en-US" altLang="ja-JP" sz="1600" b="1" dirty="0"/>
            </a:p>
            <a:p>
              <a:pPr algn="ctr"/>
              <a:r>
                <a:rPr lang="ja-JP" altLang="en-US" sz="1200" dirty="0"/>
                <a:t>（昭和</a:t>
              </a:r>
              <a:r>
                <a:rPr lang="en-US" altLang="ja-JP" sz="1200" dirty="0"/>
                <a:t>24</a:t>
              </a:r>
              <a:r>
                <a:rPr lang="ja-JP" altLang="en-US" sz="1200" dirty="0"/>
                <a:t>年制定）</a:t>
              </a:r>
              <a:endParaRPr kumimoji="1" lang="ja-JP" altLang="en-US" sz="1200" dirty="0"/>
            </a:p>
          </p:txBody>
        </p:sp>
        <p:sp>
          <p:nvSpPr>
            <p:cNvPr id="8" name="テキスト ボックス 7"/>
            <p:cNvSpPr txBox="1"/>
            <p:nvPr/>
          </p:nvSpPr>
          <p:spPr>
            <a:xfrm>
              <a:off x="34789" y="4126746"/>
              <a:ext cx="1825793" cy="709200"/>
            </a:xfrm>
            <a:prstGeom prst="rect">
              <a:avLst/>
            </a:prstGeom>
            <a:solidFill>
              <a:schemeClr val="accent1">
                <a:lumMod val="20000"/>
                <a:lumOff val="80000"/>
              </a:schemeClr>
            </a:solidFill>
            <a:ln w="19050">
              <a:solidFill>
                <a:schemeClr val="accent1"/>
              </a:solidFill>
            </a:ln>
            <a:effectLst>
              <a:outerShdw blurRad="50800" dist="38100" dir="2700000" algn="tl" rotWithShape="0">
                <a:prstClr val="black">
                  <a:alpha val="40000"/>
                </a:prstClr>
              </a:outerShdw>
            </a:effectLst>
          </p:spPr>
          <p:txBody>
            <a:bodyPr wrap="square" lIns="36000" rIns="36000" rtlCol="0" anchor="ctr" anchorCtr="0">
              <a:noAutofit/>
            </a:bodyPr>
            <a:lstStyle/>
            <a:p>
              <a:pPr algn="ctr"/>
              <a:r>
                <a:rPr kumimoji="1" lang="ja-JP" altLang="en-US" sz="1600" b="1" dirty="0"/>
                <a:t>知的障害者福祉法</a:t>
              </a:r>
              <a:endParaRPr kumimoji="1" lang="en-US" altLang="ja-JP" sz="1600" b="1" dirty="0"/>
            </a:p>
            <a:p>
              <a:pPr algn="ctr"/>
              <a:r>
                <a:rPr lang="ja-JP" altLang="en-US" sz="1200" dirty="0"/>
                <a:t>（精神薄弱者福祉法として昭和</a:t>
              </a:r>
              <a:r>
                <a:rPr lang="en-US" altLang="ja-JP" sz="1200" dirty="0"/>
                <a:t>35</a:t>
              </a:r>
              <a:r>
                <a:rPr lang="ja-JP" altLang="en-US" sz="1200" dirty="0"/>
                <a:t>年制定）</a:t>
              </a:r>
              <a:endParaRPr kumimoji="1" lang="ja-JP" altLang="en-US" sz="1200" dirty="0"/>
            </a:p>
          </p:txBody>
        </p:sp>
        <p:sp>
          <p:nvSpPr>
            <p:cNvPr id="9" name="テキスト ボックス 8"/>
            <p:cNvSpPr txBox="1"/>
            <p:nvPr/>
          </p:nvSpPr>
          <p:spPr>
            <a:xfrm>
              <a:off x="34788" y="5401083"/>
              <a:ext cx="1825793" cy="709200"/>
            </a:xfrm>
            <a:prstGeom prst="rect">
              <a:avLst/>
            </a:prstGeom>
            <a:solidFill>
              <a:schemeClr val="accent1">
                <a:lumMod val="20000"/>
                <a:lumOff val="80000"/>
              </a:schemeClr>
            </a:solidFill>
            <a:ln w="19050">
              <a:solidFill>
                <a:schemeClr val="accent1"/>
              </a:solidFill>
            </a:ln>
            <a:effectLst>
              <a:outerShdw blurRad="50800" dist="38100" dir="2700000" algn="tl" rotWithShape="0">
                <a:prstClr val="black">
                  <a:alpha val="40000"/>
                </a:prstClr>
              </a:outerShdw>
            </a:effectLst>
          </p:spPr>
          <p:txBody>
            <a:bodyPr wrap="square" lIns="36000" rIns="36000" rtlCol="0" anchor="ctr" anchorCtr="0">
              <a:noAutofit/>
            </a:bodyPr>
            <a:lstStyle/>
            <a:p>
              <a:pPr algn="ctr"/>
              <a:r>
                <a:rPr kumimoji="1" lang="ja-JP" altLang="en-US" sz="1600" b="1" dirty="0"/>
                <a:t>精神保健福祉法</a:t>
              </a:r>
              <a:endParaRPr kumimoji="1" lang="en-US" altLang="ja-JP" sz="1600" b="1" dirty="0"/>
            </a:p>
            <a:p>
              <a:pPr algn="ctr"/>
              <a:r>
                <a:rPr lang="ja-JP" altLang="en-US" sz="1200" dirty="0"/>
                <a:t>（精神衛生法として</a:t>
              </a:r>
              <a:br>
                <a:rPr lang="en-US" altLang="ja-JP" sz="1200" dirty="0"/>
              </a:br>
              <a:r>
                <a:rPr lang="ja-JP" altLang="en-US" sz="1200" dirty="0"/>
                <a:t>昭和</a:t>
              </a:r>
              <a:r>
                <a:rPr lang="en-US" altLang="ja-JP" sz="1200" dirty="0"/>
                <a:t>25</a:t>
              </a:r>
              <a:r>
                <a:rPr lang="ja-JP" altLang="en-US" sz="1200" dirty="0"/>
                <a:t>年制定）</a:t>
              </a:r>
              <a:endParaRPr kumimoji="1" lang="ja-JP" altLang="en-US" sz="1200" dirty="0"/>
            </a:p>
          </p:txBody>
        </p:sp>
        <p:sp>
          <p:nvSpPr>
            <p:cNvPr id="10" name="角丸四角形 9"/>
            <p:cNvSpPr/>
            <p:nvPr/>
          </p:nvSpPr>
          <p:spPr>
            <a:xfrm>
              <a:off x="2055820" y="1755052"/>
              <a:ext cx="288000" cy="4486439"/>
            </a:xfrm>
            <a:prstGeom prst="roundRect">
              <a:avLst>
                <a:gd name="adj" fmla="val 33334"/>
              </a:avLst>
            </a:prstGeom>
            <a:solidFill>
              <a:srgbClr val="D9E6FF"/>
            </a:solidFill>
            <a:ln>
              <a:solidFill>
                <a:srgbClr val="B3CCFF"/>
              </a:solidFill>
            </a:ln>
          </p:spPr>
          <p:style>
            <a:lnRef idx="2">
              <a:schemeClr val="accent1">
                <a:shade val="50000"/>
              </a:schemeClr>
            </a:lnRef>
            <a:fillRef idx="1">
              <a:schemeClr val="accent1"/>
            </a:fillRef>
            <a:effectRef idx="0">
              <a:schemeClr val="accent1"/>
            </a:effectRef>
            <a:fontRef idx="minor">
              <a:schemeClr val="lt1"/>
            </a:fontRef>
          </p:style>
          <p:txBody>
            <a:bodyPr vert="eaVert" lIns="0" rIns="0" rtlCol="0" anchor="ctr"/>
            <a:lstStyle/>
            <a:p>
              <a:pPr algn="ctr"/>
              <a:r>
                <a:rPr kumimoji="1" lang="ja-JP" altLang="en-US" sz="1600" b="1" dirty="0">
                  <a:solidFill>
                    <a:schemeClr val="tx1"/>
                  </a:solidFill>
                </a:rPr>
                <a:t>国際障害者年　“完全参加と平等”</a:t>
              </a:r>
            </a:p>
          </p:txBody>
        </p:sp>
        <p:sp>
          <p:nvSpPr>
            <p:cNvPr id="11" name="テキスト ボックス 10"/>
            <p:cNvSpPr txBox="1"/>
            <p:nvPr/>
          </p:nvSpPr>
          <p:spPr>
            <a:xfrm>
              <a:off x="1892215" y="1498077"/>
              <a:ext cx="628698" cy="307777"/>
            </a:xfrm>
            <a:prstGeom prst="rect">
              <a:avLst/>
            </a:prstGeom>
            <a:noFill/>
          </p:spPr>
          <p:txBody>
            <a:bodyPr wrap="none" rtlCol="0">
              <a:spAutoFit/>
            </a:bodyPr>
            <a:lstStyle/>
            <a:p>
              <a:r>
                <a:rPr kumimoji="1" lang="en-US" altLang="ja-JP" sz="1400" dirty="0"/>
                <a:t>【S56】</a:t>
              </a:r>
              <a:endParaRPr kumimoji="1" lang="ja-JP" altLang="en-US" sz="1400" dirty="0"/>
            </a:p>
          </p:txBody>
        </p:sp>
        <p:sp>
          <p:nvSpPr>
            <p:cNvPr id="12" name="テキスト ボックス 11"/>
            <p:cNvSpPr txBox="1"/>
            <p:nvPr/>
          </p:nvSpPr>
          <p:spPr>
            <a:xfrm>
              <a:off x="3204119" y="1755052"/>
              <a:ext cx="1603109" cy="707886"/>
            </a:xfrm>
            <a:prstGeom prst="ellipse">
              <a:avLst/>
            </a:prstGeom>
            <a:solidFill>
              <a:schemeClr val="accent3">
                <a:lumMod val="20000"/>
                <a:lumOff val="80000"/>
              </a:schemeClr>
            </a:solidFill>
            <a:ln w="19050">
              <a:solidFill>
                <a:schemeClr val="accent3"/>
              </a:solidFill>
            </a:ln>
            <a:effectLst>
              <a:outerShdw blurRad="63500" sx="102000" sy="102000" algn="ctr" rotWithShape="0">
                <a:prstClr val="black">
                  <a:alpha val="40000"/>
                </a:prstClr>
              </a:outerShdw>
            </a:effectLst>
          </p:spPr>
          <p:txBody>
            <a:bodyPr wrap="square" lIns="0" rIns="0" rtlCol="0" anchor="ctr" anchorCtr="0">
              <a:noAutofit/>
            </a:bodyPr>
            <a:lstStyle/>
            <a:p>
              <a:pPr algn="ctr">
                <a:lnSpc>
                  <a:spcPct val="90000"/>
                </a:lnSpc>
              </a:pPr>
              <a:r>
                <a:rPr lang="ja-JP" altLang="en-US" sz="1200" b="1" dirty="0"/>
                <a:t>心身障害者対策基本法から障害者基本法へ</a:t>
              </a:r>
              <a:endParaRPr kumimoji="1" lang="ja-JP" altLang="en-US" sz="1200" b="1" dirty="0"/>
            </a:p>
          </p:txBody>
        </p:sp>
        <p:sp>
          <p:nvSpPr>
            <p:cNvPr id="13" name="テキスト ボックス 12"/>
            <p:cNvSpPr txBox="1"/>
            <p:nvPr/>
          </p:nvSpPr>
          <p:spPr>
            <a:xfrm>
              <a:off x="3965455" y="4176683"/>
              <a:ext cx="1223592" cy="847037"/>
            </a:xfrm>
            <a:prstGeom prst="ellipse">
              <a:avLst/>
            </a:prstGeom>
            <a:solidFill>
              <a:schemeClr val="accent1">
                <a:lumMod val="20000"/>
                <a:lumOff val="80000"/>
              </a:schemeClr>
            </a:solidFill>
            <a:ln w="19050">
              <a:solidFill>
                <a:schemeClr val="accent1"/>
              </a:solidFill>
            </a:ln>
            <a:effectLst>
              <a:outerShdw blurRad="63500" sx="102000" sy="102000" algn="ctr" rotWithShape="0">
                <a:prstClr val="black">
                  <a:alpha val="40000"/>
                </a:prstClr>
              </a:outerShdw>
            </a:effectLst>
          </p:spPr>
          <p:txBody>
            <a:bodyPr wrap="square" lIns="0" rIns="0" rtlCol="0" anchor="ctr" anchorCtr="0">
              <a:noAutofit/>
            </a:bodyPr>
            <a:lstStyle/>
            <a:p>
              <a:pPr algn="ctr">
                <a:lnSpc>
                  <a:spcPct val="90000"/>
                </a:lnSpc>
              </a:pPr>
              <a:r>
                <a:rPr lang="ja-JP" altLang="en-US" sz="1200" b="1" dirty="0"/>
                <a:t>精神薄弱者福祉法から知的障害者福祉法へ</a:t>
              </a:r>
              <a:endParaRPr kumimoji="1" lang="ja-JP" altLang="en-US" sz="1200" b="1" dirty="0"/>
            </a:p>
          </p:txBody>
        </p:sp>
        <p:sp>
          <p:nvSpPr>
            <p:cNvPr id="14" name="テキスト ボックス 13"/>
            <p:cNvSpPr txBox="1"/>
            <p:nvPr/>
          </p:nvSpPr>
          <p:spPr>
            <a:xfrm>
              <a:off x="2428190" y="5401083"/>
              <a:ext cx="1102383" cy="707886"/>
            </a:xfrm>
            <a:prstGeom prst="ellipse">
              <a:avLst/>
            </a:prstGeom>
            <a:solidFill>
              <a:schemeClr val="accent1">
                <a:lumMod val="20000"/>
                <a:lumOff val="80000"/>
              </a:schemeClr>
            </a:solidFill>
            <a:ln w="19050">
              <a:solidFill>
                <a:schemeClr val="accent1"/>
              </a:solidFill>
            </a:ln>
            <a:effectLst>
              <a:outerShdw blurRad="63500" sx="102000" sy="102000" algn="ctr" rotWithShape="0">
                <a:prstClr val="black">
                  <a:alpha val="40000"/>
                </a:prstClr>
              </a:outerShdw>
            </a:effectLst>
          </p:spPr>
          <p:txBody>
            <a:bodyPr wrap="square" lIns="0" rIns="0" rtlCol="0" anchor="ctr" anchorCtr="0">
              <a:noAutofit/>
            </a:bodyPr>
            <a:lstStyle/>
            <a:p>
              <a:pPr algn="ctr">
                <a:lnSpc>
                  <a:spcPct val="90000"/>
                </a:lnSpc>
              </a:pPr>
              <a:r>
                <a:rPr lang="ja-JP" altLang="en-US" sz="1200" b="1" dirty="0"/>
                <a:t>精神衛生法から精神保健法へ</a:t>
              </a:r>
              <a:endParaRPr kumimoji="1" lang="ja-JP" altLang="en-US" sz="1200" b="1" dirty="0"/>
            </a:p>
          </p:txBody>
        </p:sp>
        <p:sp>
          <p:nvSpPr>
            <p:cNvPr id="15" name="テキスト ボックス 14"/>
            <p:cNvSpPr txBox="1"/>
            <p:nvPr/>
          </p:nvSpPr>
          <p:spPr>
            <a:xfrm>
              <a:off x="3574231" y="5401083"/>
              <a:ext cx="1083250" cy="707886"/>
            </a:xfrm>
            <a:prstGeom prst="ellipse">
              <a:avLst/>
            </a:prstGeom>
            <a:solidFill>
              <a:schemeClr val="accent1">
                <a:lumMod val="20000"/>
                <a:lumOff val="80000"/>
              </a:schemeClr>
            </a:solidFill>
            <a:ln w="19050">
              <a:solidFill>
                <a:schemeClr val="accent1"/>
              </a:solidFill>
            </a:ln>
            <a:effectLst>
              <a:outerShdw blurRad="63500" sx="102000" sy="102000" algn="ctr" rotWithShape="0">
                <a:prstClr val="black">
                  <a:alpha val="40000"/>
                </a:prstClr>
              </a:outerShdw>
            </a:effectLst>
          </p:spPr>
          <p:txBody>
            <a:bodyPr wrap="square" lIns="0" rIns="0" rtlCol="0" anchor="ctr" anchorCtr="0">
              <a:noAutofit/>
            </a:bodyPr>
            <a:lstStyle/>
            <a:p>
              <a:pPr algn="ctr">
                <a:lnSpc>
                  <a:spcPct val="90000"/>
                </a:lnSpc>
              </a:pPr>
              <a:r>
                <a:rPr lang="ja-JP" altLang="en-US" sz="1200" b="1" dirty="0"/>
                <a:t>精神保健法から精神保健福祉法へ</a:t>
              </a:r>
              <a:endParaRPr kumimoji="1" lang="ja-JP" altLang="en-US" sz="1200" b="1" dirty="0"/>
            </a:p>
          </p:txBody>
        </p:sp>
        <p:sp>
          <p:nvSpPr>
            <p:cNvPr id="16" name="テキスト ボックス 15"/>
            <p:cNvSpPr txBox="1"/>
            <p:nvPr/>
          </p:nvSpPr>
          <p:spPr>
            <a:xfrm>
              <a:off x="3080271" y="1553556"/>
              <a:ext cx="567784" cy="307777"/>
            </a:xfrm>
            <a:prstGeom prst="rect">
              <a:avLst/>
            </a:prstGeom>
            <a:noFill/>
          </p:spPr>
          <p:txBody>
            <a:bodyPr wrap="none" rtlCol="0">
              <a:spAutoFit/>
            </a:bodyPr>
            <a:lstStyle/>
            <a:p>
              <a:r>
                <a:rPr kumimoji="1" lang="en-US" altLang="ja-JP" sz="1400" dirty="0"/>
                <a:t>【H5】</a:t>
              </a:r>
              <a:endParaRPr kumimoji="1" lang="ja-JP" altLang="en-US" sz="1400" dirty="0"/>
            </a:p>
          </p:txBody>
        </p:sp>
        <p:sp>
          <p:nvSpPr>
            <p:cNvPr id="17" name="テキスト ボックス 16"/>
            <p:cNvSpPr txBox="1"/>
            <p:nvPr/>
          </p:nvSpPr>
          <p:spPr>
            <a:xfrm>
              <a:off x="3743205" y="4022795"/>
              <a:ext cx="659155" cy="307777"/>
            </a:xfrm>
            <a:prstGeom prst="rect">
              <a:avLst/>
            </a:prstGeom>
            <a:noFill/>
          </p:spPr>
          <p:txBody>
            <a:bodyPr wrap="none" rtlCol="0">
              <a:spAutoFit/>
            </a:bodyPr>
            <a:lstStyle/>
            <a:p>
              <a:r>
                <a:rPr kumimoji="1" lang="en-US" altLang="ja-JP" sz="1400" dirty="0"/>
                <a:t>【H10】</a:t>
              </a:r>
              <a:endParaRPr kumimoji="1" lang="ja-JP" altLang="en-US" sz="1400" dirty="0"/>
            </a:p>
          </p:txBody>
        </p:sp>
        <p:sp>
          <p:nvSpPr>
            <p:cNvPr id="20" name="正方形/長方形 19"/>
            <p:cNvSpPr/>
            <p:nvPr/>
          </p:nvSpPr>
          <p:spPr>
            <a:xfrm>
              <a:off x="5267137" y="3072765"/>
              <a:ext cx="324000" cy="2260542"/>
            </a:xfrm>
            <a:prstGeom prst="rect">
              <a:avLst/>
            </a:prstGeom>
            <a:solidFill>
              <a:schemeClr val="accent6">
                <a:lumMod val="40000"/>
                <a:lumOff val="60000"/>
              </a:schemeClr>
            </a:solidFill>
            <a:ln>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lIns="0" rIns="0" rtlCol="0" anchor="ctr"/>
            <a:lstStyle/>
            <a:p>
              <a:pPr algn="ctr"/>
              <a:r>
                <a:rPr kumimoji="1" lang="ja-JP" altLang="en-US" sz="1600" b="1" dirty="0">
                  <a:solidFill>
                    <a:schemeClr val="tx1"/>
                  </a:solidFill>
                </a:rPr>
                <a:t>支援費制度の施行</a:t>
              </a:r>
            </a:p>
          </p:txBody>
        </p:sp>
        <p:sp>
          <p:nvSpPr>
            <p:cNvPr id="21" name="正方形/長方形 20"/>
            <p:cNvSpPr/>
            <p:nvPr/>
          </p:nvSpPr>
          <p:spPr>
            <a:xfrm>
              <a:off x="5875849" y="3078306"/>
              <a:ext cx="324000" cy="3163185"/>
            </a:xfrm>
            <a:prstGeom prst="rect">
              <a:avLst/>
            </a:prstGeom>
            <a:solidFill>
              <a:schemeClr val="accent6">
                <a:lumMod val="40000"/>
                <a:lumOff val="60000"/>
              </a:schemeClr>
            </a:solidFill>
            <a:ln>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lIns="0" rIns="0" rtlCol="0" anchor="ctr"/>
            <a:lstStyle/>
            <a:p>
              <a:pPr algn="ctr"/>
              <a:r>
                <a:rPr kumimoji="1" lang="ja-JP" altLang="en-US" sz="1600" b="1" dirty="0">
                  <a:solidFill>
                    <a:schemeClr val="tx1"/>
                  </a:solidFill>
                </a:rPr>
                <a:t>障害者自立支援法施行</a:t>
              </a:r>
            </a:p>
          </p:txBody>
        </p:sp>
        <p:sp>
          <p:nvSpPr>
            <p:cNvPr id="22" name="正方形/長方形 21"/>
            <p:cNvSpPr/>
            <p:nvPr/>
          </p:nvSpPr>
          <p:spPr>
            <a:xfrm>
              <a:off x="6442981" y="3078306"/>
              <a:ext cx="576000" cy="3163185"/>
            </a:xfrm>
            <a:prstGeom prst="rect">
              <a:avLst/>
            </a:prstGeom>
            <a:solidFill>
              <a:schemeClr val="accent6">
                <a:lumMod val="40000"/>
                <a:lumOff val="60000"/>
              </a:schemeClr>
            </a:solidFill>
            <a:ln>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lIns="0" rIns="0" rtlCol="0" anchor="ctr"/>
            <a:lstStyle/>
            <a:p>
              <a:r>
                <a:rPr kumimoji="1" lang="ja-JP" altLang="en-US" sz="1600" b="1" dirty="0">
                  <a:solidFill>
                    <a:schemeClr val="tx1"/>
                  </a:solidFill>
                </a:rPr>
                <a:t>障害者自立支援法・</a:t>
              </a:r>
              <a:endParaRPr lang="en-US" altLang="ja-JP" sz="1600" b="1" dirty="0">
                <a:solidFill>
                  <a:schemeClr val="tx1"/>
                </a:solidFill>
              </a:endParaRPr>
            </a:p>
            <a:p>
              <a:pPr algn="r"/>
              <a:r>
                <a:rPr kumimoji="1" lang="ja-JP" altLang="en-US" sz="1600" b="1" dirty="0">
                  <a:solidFill>
                    <a:schemeClr val="tx1"/>
                  </a:solidFill>
                </a:rPr>
                <a:t>児童福祉法の一部改正施行</a:t>
              </a:r>
            </a:p>
          </p:txBody>
        </p:sp>
        <p:sp>
          <p:nvSpPr>
            <p:cNvPr id="23" name="テキスト ボックス 22"/>
            <p:cNvSpPr txBox="1"/>
            <p:nvPr/>
          </p:nvSpPr>
          <p:spPr>
            <a:xfrm>
              <a:off x="6101061" y="1755052"/>
              <a:ext cx="1367631" cy="707886"/>
            </a:xfrm>
            <a:prstGeom prst="ellipse">
              <a:avLst/>
            </a:prstGeom>
            <a:solidFill>
              <a:schemeClr val="accent3">
                <a:lumMod val="20000"/>
                <a:lumOff val="80000"/>
              </a:schemeClr>
            </a:solidFill>
            <a:ln w="19050">
              <a:solidFill>
                <a:schemeClr val="accent3"/>
              </a:solidFill>
            </a:ln>
            <a:effectLst>
              <a:outerShdw blurRad="63500" sx="102000" sy="102000" algn="ctr" rotWithShape="0">
                <a:prstClr val="black">
                  <a:alpha val="40000"/>
                </a:prstClr>
              </a:outerShdw>
            </a:effectLst>
          </p:spPr>
          <p:txBody>
            <a:bodyPr wrap="square" lIns="0" rIns="0" rtlCol="0" anchor="ctr" anchorCtr="0">
              <a:noAutofit/>
            </a:bodyPr>
            <a:lstStyle/>
            <a:p>
              <a:pPr algn="ctr">
                <a:lnSpc>
                  <a:spcPct val="90000"/>
                </a:lnSpc>
              </a:pPr>
              <a:r>
                <a:rPr lang="ja-JP" altLang="en-US" sz="1200" b="1" dirty="0"/>
                <a:t>障害者基本法の一部改正</a:t>
              </a:r>
              <a:endParaRPr kumimoji="1" lang="ja-JP" altLang="en-US" sz="1200" b="1" dirty="0"/>
            </a:p>
          </p:txBody>
        </p:sp>
        <p:sp>
          <p:nvSpPr>
            <p:cNvPr id="24" name="角丸四角形 23"/>
            <p:cNvSpPr/>
            <p:nvPr/>
          </p:nvSpPr>
          <p:spPr>
            <a:xfrm>
              <a:off x="7503483" y="3078306"/>
              <a:ext cx="468000" cy="3163185"/>
            </a:xfrm>
            <a:prstGeom prst="roundRect">
              <a:avLst/>
            </a:prstGeom>
            <a:solidFill>
              <a:schemeClr val="accent6"/>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lIns="0" rIns="0" rtlCol="0" anchor="ctr"/>
            <a:lstStyle/>
            <a:p>
              <a:pPr algn="ctr"/>
              <a:r>
                <a:rPr kumimoji="1" lang="ja-JP" altLang="en-US" sz="1600" b="1" dirty="0">
                  <a:solidFill>
                    <a:schemeClr val="tx1"/>
                  </a:solidFill>
                </a:rPr>
                <a:t>障害者総合支援法施行</a:t>
              </a:r>
            </a:p>
          </p:txBody>
        </p:sp>
        <p:grpSp>
          <p:nvGrpSpPr>
            <p:cNvPr id="86" name="グループ化 85"/>
            <p:cNvGrpSpPr/>
            <p:nvPr/>
          </p:nvGrpSpPr>
          <p:grpSpPr>
            <a:xfrm>
              <a:off x="2741769" y="448132"/>
              <a:ext cx="5335985" cy="981075"/>
              <a:chOff x="2741769" y="647699"/>
              <a:chExt cx="5335985" cy="981075"/>
            </a:xfrm>
          </p:grpSpPr>
          <p:sp>
            <p:nvSpPr>
              <p:cNvPr id="25" name="右矢印 24"/>
              <p:cNvSpPr/>
              <p:nvPr/>
            </p:nvSpPr>
            <p:spPr>
              <a:xfrm>
                <a:off x="3365498" y="647699"/>
                <a:ext cx="4712256" cy="981075"/>
              </a:xfrm>
              <a:prstGeom prst="rightArrow">
                <a:avLst/>
              </a:prstGeom>
              <a:solidFill>
                <a:srgbClr val="CCCC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t>「ノーマライゼーション」理念の浸透</a:t>
                </a:r>
              </a:p>
            </p:txBody>
          </p:sp>
          <p:sp>
            <p:nvSpPr>
              <p:cNvPr id="26" name="正方形/長方形 25"/>
              <p:cNvSpPr/>
              <p:nvPr/>
            </p:nvSpPr>
            <p:spPr>
              <a:xfrm>
                <a:off x="2999633" y="895349"/>
                <a:ext cx="288000" cy="485775"/>
              </a:xfrm>
              <a:prstGeom prst="rect">
                <a:avLst/>
              </a:prstGeom>
              <a:solidFill>
                <a:srgbClr val="CCCC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a:solidFill>
                    <a:schemeClr val="dk1"/>
                  </a:solidFill>
                </a:endParaRPr>
              </a:p>
            </p:txBody>
          </p:sp>
          <p:sp>
            <p:nvSpPr>
              <p:cNvPr id="27" name="正方形/長方形 26"/>
              <p:cNvSpPr/>
              <p:nvPr/>
            </p:nvSpPr>
            <p:spPr>
              <a:xfrm>
                <a:off x="2741769" y="895349"/>
                <a:ext cx="180000" cy="485775"/>
              </a:xfrm>
              <a:prstGeom prst="rect">
                <a:avLst/>
              </a:prstGeom>
              <a:solidFill>
                <a:srgbClr val="CCCC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a:solidFill>
                    <a:schemeClr val="dk1"/>
                  </a:solidFill>
                </a:endParaRPr>
              </a:p>
            </p:txBody>
          </p:sp>
        </p:grpSp>
        <p:sp>
          <p:nvSpPr>
            <p:cNvPr id="32" name="テキスト ボックス 31"/>
            <p:cNvSpPr txBox="1"/>
            <p:nvPr/>
          </p:nvSpPr>
          <p:spPr>
            <a:xfrm>
              <a:off x="3954978" y="2836867"/>
              <a:ext cx="1135412" cy="811261"/>
            </a:xfrm>
            <a:prstGeom prst="wedgeEllipseCallout">
              <a:avLst>
                <a:gd name="adj1" fmla="val 67142"/>
                <a:gd name="adj2" fmla="val 26170"/>
              </a:avLst>
            </a:prstGeom>
            <a:solidFill>
              <a:schemeClr val="bg1"/>
            </a:solidFill>
            <a:ln w="19050">
              <a:solidFill>
                <a:schemeClr val="bg1">
                  <a:lumMod val="65000"/>
                </a:schemeClr>
              </a:solidFill>
            </a:ln>
            <a:effectLst>
              <a:outerShdw blurRad="50800" dist="38100" dir="2700000" algn="tl" rotWithShape="0">
                <a:prstClr val="black">
                  <a:alpha val="40000"/>
                </a:prstClr>
              </a:outerShdw>
            </a:effectLst>
          </p:spPr>
          <p:txBody>
            <a:bodyPr wrap="square" lIns="0" rIns="0" rtlCol="0" anchor="ctr" anchorCtr="0">
              <a:noAutofit/>
            </a:bodyPr>
            <a:lstStyle/>
            <a:p>
              <a:pPr algn="ctr">
                <a:lnSpc>
                  <a:spcPct val="90000"/>
                </a:lnSpc>
              </a:pPr>
              <a:r>
                <a:rPr lang="ja-JP" altLang="en-US" sz="1200" b="1" dirty="0"/>
                <a:t>利用者が</a:t>
              </a:r>
              <a:br>
                <a:rPr lang="en-US" altLang="ja-JP" sz="1200" b="1" dirty="0"/>
              </a:br>
              <a:r>
                <a:rPr lang="ja-JP" altLang="en-US" sz="1200" b="1" dirty="0"/>
                <a:t>サービスを選択できる仕組み</a:t>
              </a:r>
              <a:endParaRPr kumimoji="1" lang="ja-JP" altLang="en-US" sz="1200" b="1" dirty="0"/>
            </a:p>
          </p:txBody>
        </p:sp>
        <p:sp>
          <p:nvSpPr>
            <p:cNvPr id="33" name="テキスト ボックス 32"/>
            <p:cNvSpPr txBox="1"/>
            <p:nvPr/>
          </p:nvSpPr>
          <p:spPr>
            <a:xfrm>
              <a:off x="5081212" y="2450429"/>
              <a:ext cx="1019849" cy="436757"/>
            </a:xfrm>
            <a:prstGeom prst="wedgeEllipseCallout">
              <a:avLst>
                <a:gd name="adj1" fmla="val 28777"/>
                <a:gd name="adj2" fmla="val 107107"/>
              </a:avLst>
            </a:prstGeom>
            <a:solidFill>
              <a:schemeClr val="bg1"/>
            </a:solidFill>
            <a:ln w="19050">
              <a:solidFill>
                <a:schemeClr val="bg1">
                  <a:lumMod val="65000"/>
                </a:schemeClr>
              </a:solidFill>
            </a:ln>
            <a:effectLst>
              <a:outerShdw blurRad="50800" dist="38100" dir="2700000" algn="tl" rotWithShape="0">
                <a:prstClr val="black">
                  <a:alpha val="40000"/>
                </a:prstClr>
              </a:outerShdw>
            </a:effectLst>
          </p:spPr>
          <p:txBody>
            <a:bodyPr wrap="square" lIns="0" rIns="0" rtlCol="0" anchor="ctr" anchorCtr="0">
              <a:noAutofit/>
            </a:bodyPr>
            <a:lstStyle/>
            <a:p>
              <a:pPr algn="ctr"/>
              <a:r>
                <a:rPr lang="ja-JP" altLang="en-US" sz="1200" b="1" dirty="0"/>
                <a:t>３障害共通の制度</a:t>
              </a:r>
              <a:endParaRPr kumimoji="1" lang="ja-JP" altLang="en-US" sz="1200" b="1" dirty="0"/>
            </a:p>
          </p:txBody>
        </p:sp>
        <p:sp>
          <p:nvSpPr>
            <p:cNvPr id="34" name="テキスト ボックス 33"/>
            <p:cNvSpPr txBox="1"/>
            <p:nvPr/>
          </p:nvSpPr>
          <p:spPr>
            <a:xfrm>
              <a:off x="4807228" y="5693751"/>
              <a:ext cx="1068621" cy="468049"/>
            </a:xfrm>
            <a:prstGeom prst="wedgeEllipseCallout">
              <a:avLst>
                <a:gd name="adj1" fmla="val 64494"/>
                <a:gd name="adj2" fmla="val -37071"/>
              </a:avLst>
            </a:prstGeom>
            <a:solidFill>
              <a:schemeClr val="bg1"/>
            </a:solidFill>
            <a:ln w="19050">
              <a:solidFill>
                <a:schemeClr val="bg1">
                  <a:lumMod val="65000"/>
                </a:schemeClr>
              </a:solidFill>
            </a:ln>
            <a:effectLst>
              <a:outerShdw blurRad="50800" dist="38100" dir="2700000" algn="tl" rotWithShape="0">
                <a:prstClr val="black">
                  <a:alpha val="40000"/>
                </a:prstClr>
              </a:outerShdw>
            </a:effectLst>
          </p:spPr>
          <p:txBody>
            <a:bodyPr wrap="square" lIns="0" rIns="0" rtlCol="0" anchor="ctr" anchorCtr="0">
              <a:noAutofit/>
            </a:bodyPr>
            <a:lstStyle/>
            <a:p>
              <a:pPr algn="ctr">
                <a:lnSpc>
                  <a:spcPct val="90000"/>
                </a:lnSpc>
              </a:pPr>
              <a:r>
                <a:rPr lang="ja-JP" altLang="en-US" sz="1200" b="1" dirty="0"/>
                <a:t>地域</a:t>
              </a:r>
              <a:br>
                <a:rPr lang="en-US" altLang="ja-JP" sz="1200" b="1" dirty="0"/>
              </a:br>
              <a:r>
                <a:rPr lang="ja-JP" altLang="en-US" sz="1200" b="1" dirty="0"/>
                <a:t>生活を支援</a:t>
              </a:r>
              <a:endParaRPr kumimoji="1" lang="ja-JP" altLang="en-US" sz="1200" b="1" dirty="0"/>
            </a:p>
          </p:txBody>
        </p:sp>
        <p:sp>
          <p:nvSpPr>
            <p:cNvPr id="40" name="テキスト ボックス 39"/>
            <p:cNvSpPr txBox="1"/>
            <p:nvPr/>
          </p:nvSpPr>
          <p:spPr>
            <a:xfrm>
              <a:off x="6452741" y="2451586"/>
              <a:ext cx="1432154" cy="435600"/>
            </a:xfrm>
            <a:prstGeom prst="wedgeEllipseCallout">
              <a:avLst>
                <a:gd name="adj1" fmla="val 24029"/>
                <a:gd name="adj2" fmla="val 108888"/>
              </a:avLst>
            </a:prstGeom>
            <a:solidFill>
              <a:schemeClr val="bg1"/>
            </a:solidFill>
            <a:ln w="19050">
              <a:solidFill>
                <a:schemeClr val="bg1">
                  <a:lumMod val="65000"/>
                </a:schemeClr>
              </a:solidFill>
            </a:ln>
            <a:effectLst>
              <a:outerShdw blurRad="50800" dist="38100" dir="2700000" algn="tl" rotWithShape="0">
                <a:prstClr val="black">
                  <a:alpha val="40000"/>
                </a:prstClr>
              </a:outerShdw>
            </a:effectLst>
          </p:spPr>
          <p:txBody>
            <a:bodyPr wrap="square" lIns="0" rIns="0" rtlCol="0" anchor="ctr" anchorCtr="0">
              <a:noAutofit/>
            </a:bodyPr>
            <a:lstStyle/>
            <a:p>
              <a:pPr algn="ctr">
                <a:lnSpc>
                  <a:spcPct val="90000"/>
                </a:lnSpc>
              </a:pPr>
              <a:r>
                <a:rPr lang="ja-JP" altLang="en-US" sz="1200" b="1" spc="-40" dirty="0"/>
                <a:t>地域社会における共生の実現</a:t>
              </a:r>
              <a:endParaRPr kumimoji="1" lang="ja-JP" altLang="en-US" sz="1200" b="1" spc="-40" dirty="0"/>
            </a:p>
          </p:txBody>
        </p:sp>
        <p:sp>
          <p:nvSpPr>
            <p:cNvPr id="42" name="テキスト ボックス 41"/>
            <p:cNvSpPr txBox="1"/>
            <p:nvPr/>
          </p:nvSpPr>
          <p:spPr>
            <a:xfrm>
              <a:off x="7020346" y="5964286"/>
              <a:ext cx="870819" cy="435600"/>
            </a:xfrm>
            <a:prstGeom prst="wedgeEllipseCallout">
              <a:avLst>
                <a:gd name="adj1" fmla="val 23405"/>
                <a:gd name="adj2" fmla="val -76621"/>
              </a:avLst>
            </a:prstGeom>
            <a:solidFill>
              <a:schemeClr val="bg1"/>
            </a:solidFill>
            <a:ln w="19050">
              <a:solidFill>
                <a:schemeClr val="bg1">
                  <a:lumMod val="65000"/>
                </a:schemeClr>
              </a:solidFill>
            </a:ln>
            <a:effectLst>
              <a:outerShdw blurRad="50800" dist="38100" dir="2700000" algn="tl" rotWithShape="0">
                <a:prstClr val="black">
                  <a:alpha val="40000"/>
                </a:prstClr>
              </a:outerShdw>
            </a:effectLst>
          </p:spPr>
          <p:txBody>
            <a:bodyPr wrap="square" lIns="0" rIns="0" rtlCol="0" anchor="ctr" anchorCtr="0">
              <a:noAutofit/>
            </a:bodyPr>
            <a:lstStyle/>
            <a:p>
              <a:pPr algn="ctr">
                <a:lnSpc>
                  <a:spcPct val="90000"/>
                </a:lnSpc>
              </a:pPr>
              <a:r>
                <a:rPr lang="ja-JP" altLang="en-US" sz="1200" b="1" dirty="0"/>
                <a:t>難病等を対象に</a:t>
              </a:r>
              <a:endParaRPr kumimoji="1" lang="ja-JP" altLang="en-US" sz="1200" b="1" dirty="0"/>
            </a:p>
          </p:txBody>
        </p:sp>
        <p:sp>
          <p:nvSpPr>
            <p:cNvPr id="44" name="テキスト ボックス 43"/>
            <p:cNvSpPr txBox="1"/>
            <p:nvPr/>
          </p:nvSpPr>
          <p:spPr>
            <a:xfrm>
              <a:off x="7194649" y="1450912"/>
              <a:ext cx="1018800" cy="435600"/>
            </a:xfrm>
            <a:prstGeom prst="wedgeEllipseCallout">
              <a:avLst>
                <a:gd name="adj1" fmla="val -43792"/>
                <a:gd name="adj2" fmla="val 61155"/>
              </a:avLst>
            </a:prstGeom>
            <a:solidFill>
              <a:schemeClr val="bg1"/>
            </a:solidFill>
            <a:ln w="19050">
              <a:solidFill>
                <a:schemeClr val="bg1">
                  <a:lumMod val="65000"/>
                </a:schemeClr>
              </a:solidFill>
            </a:ln>
            <a:effectLst>
              <a:outerShdw blurRad="50800" dist="38100" dir="2700000" algn="tl" rotWithShape="0">
                <a:prstClr val="black">
                  <a:alpha val="40000"/>
                </a:prstClr>
              </a:outerShdw>
            </a:effectLst>
          </p:spPr>
          <p:txBody>
            <a:bodyPr wrap="square" lIns="0" rIns="0" rtlCol="0" anchor="ctr" anchorCtr="0">
              <a:noAutofit/>
            </a:bodyPr>
            <a:lstStyle/>
            <a:p>
              <a:pPr algn="ctr"/>
              <a:r>
                <a:rPr lang="ja-JP" altLang="en-US" sz="1200" b="1" dirty="0"/>
                <a:t>共生社会の実現</a:t>
              </a:r>
              <a:endParaRPr kumimoji="1" lang="ja-JP" altLang="en-US" sz="1200" b="1" dirty="0"/>
            </a:p>
          </p:txBody>
        </p:sp>
        <p:sp>
          <p:nvSpPr>
            <p:cNvPr id="45" name="テキスト ボックス 44"/>
            <p:cNvSpPr txBox="1"/>
            <p:nvPr/>
          </p:nvSpPr>
          <p:spPr>
            <a:xfrm>
              <a:off x="6003720" y="6261139"/>
              <a:ext cx="1454522" cy="537634"/>
            </a:xfrm>
            <a:prstGeom prst="upArrowCallout">
              <a:avLst>
                <a:gd name="adj1" fmla="val 22608"/>
                <a:gd name="adj2" fmla="val 25000"/>
                <a:gd name="adj3" fmla="val 17955"/>
                <a:gd name="adj4" fmla="val 67712"/>
              </a:avLst>
            </a:prstGeom>
            <a:solidFill>
              <a:schemeClr val="accent6">
                <a:lumMod val="20000"/>
                <a:lumOff val="80000"/>
              </a:schemeClr>
            </a:solidFill>
            <a:ln w="19050">
              <a:solidFill>
                <a:schemeClr val="accent6">
                  <a:lumMod val="50000"/>
                </a:schemeClr>
              </a:solidFill>
            </a:ln>
            <a:effectLst>
              <a:outerShdw blurRad="50800" dist="38100" dir="2700000" algn="tl" rotWithShape="0">
                <a:prstClr val="black">
                  <a:alpha val="40000"/>
                </a:prstClr>
              </a:outerShdw>
            </a:effectLst>
          </p:spPr>
          <p:txBody>
            <a:bodyPr wrap="square" lIns="0" rIns="0" rtlCol="0" anchor="ctr" anchorCtr="0">
              <a:noAutofit/>
            </a:bodyPr>
            <a:lstStyle/>
            <a:p>
              <a:pPr algn="ctr"/>
              <a:r>
                <a:rPr lang="ja-JP" altLang="en-US" sz="1200" b="1" dirty="0"/>
                <a:t>相談支援の充実、障害児支援の強化など</a:t>
              </a:r>
              <a:endParaRPr kumimoji="1" lang="ja-JP" altLang="en-US" sz="1200" b="1" dirty="0"/>
            </a:p>
          </p:txBody>
        </p:sp>
        <p:sp>
          <p:nvSpPr>
            <p:cNvPr id="18" name="テキスト ボックス 17"/>
            <p:cNvSpPr txBox="1"/>
            <p:nvPr/>
          </p:nvSpPr>
          <p:spPr>
            <a:xfrm>
              <a:off x="2420259" y="5200784"/>
              <a:ext cx="628698" cy="307777"/>
            </a:xfrm>
            <a:prstGeom prst="rect">
              <a:avLst/>
            </a:prstGeom>
            <a:noFill/>
          </p:spPr>
          <p:txBody>
            <a:bodyPr wrap="none" rtlCol="0">
              <a:spAutoFit/>
            </a:bodyPr>
            <a:lstStyle/>
            <a:p>
              <a:r>
                <a:rPr kumimoji="1" lang="en-US" altLang="ja-JP" sz="1400" dirty="0"/>
                <a:t>【S62】</a:t>
              </a:r>
              <a:endParaRPr kumimoji="1" lang="ja-JP" altLang="en-US" sz="1400" dirty="0"/>
            </a:p>
          </p:txBody>
        </p:sp>
        <p:sp>
          <p:nvSpPr>
            <p:cNvPr id="19" name="テキスト ボックス 18"/>
            <p:cNvSpPr txBox="1"/>
            <p:nvPr/>
          </p:nvSpPr>
          <p:spPr>
            <a:xfrm>
              <a:off x="3557240" y="5200784"/>
              <a:ext cx="567784" cy="307777"/>
            </a:xfrm>
            <a:prstGeom prst="rect">
              <a:avLst/>
            </a:prstGeom>
            <a:noFill/>
          </p:spPr>
          <p:txBody>
            <a:bodyPr wrap="none" rtlCol="0">
              <a:spAutoFit/>
            </a:bodyPr>
            <a:lstStyle/>
            <a:p>
              <a:r>
                <a:rPr kumimoji="1" lang="en-US" altLang="ja-JP" sz="1400" dirty="0"/>
                <a:t>【H7】</a:t>
              </a:r>
              <a:endParaRPr kumimoji="1" lang="ja-JP" altLang="en-US" sz="1400" dirty="0"/>
            </a:p>
          </p:txBody>
        </p:sp>
        <p:sp>
          <p:nvSpPr>
            <p:cNvPr id="85" name="テキスト ボックス 84"/>
            <p:cNvSpPr txBox="1"/>
            <p:nvPr/>
          </p:nvSpPr>
          <p:spPr>
            <a:xfrm>
              <a:off x="5920654" y="1553556"/>
              <a:ext cx="659155" cy="307777"/>
            </a:xfrm>
            <a:prstGeom prst="rect">
              <a:avLst/>
            </a:prstGeom>
            <a:noFill/>
          </p:spPr>
          <p:txBody>
            <a:bodyPr wrap="none" rtlCol="0">
              <a:spAutoFit/>
            </a:bodyPr>
            <a:lstStyle/>
            <a:p>
              <a:r>
                <a:rPr kumimoji="1" lang="en-US" altLang="ja-JP" sz="1400" dirty="0"/>
                <a:t>【H23】</a:t>
              </a:r>
              <a:endParaRPr kumimoji="1" lang="ja-JP" altLang="en-US" sz="1400" dirty="0"/>
            </a:p>
          </p:txBody>
        </p:sp>
        <p:sp>
          <p:nvSpPr>
            <p:cNvPr id="87" name="角丸四角形 86"/>
            <p:cNvSpPr/>
            <p:nvPr/>
          </p:nvSpPr>
          <p:spPr>
            <a:xfrm>
              <a:off x="8331795" y="3078306"/>
              <a:ext cx="468000" cy="3163185"/>
            </a:xfrm>
            <a:prstGeom prst="roundRect">
              <a:avLst/>
            </a:prstGeom>
            <a:solidFill>
              <a:schemeClr val="accent6"/>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lIns="0" rIns="0" rtlCol="0" anchor="ctr"/>
            <a:lstStyle/>
            <a:p>
              <a:pPr>
                <a:lnSpc>
                  <a:spcPct val="90000"/>
                </a:lnSpc>
              </a:pPr>
              <a:r>
                <a:rPr lang="ja-JP" altLang="en-US" sz="1600" b="1" dirty="0">
                  <a:solidFill>
                    <a:schemeClr val="tx1"/>
                  </a:solidFill>
                </a:rPr>
                <a:t>障害者総合支援法・</a:t>
              </a:r>
            </a:p>
            <a:p>
              <a:pPr algn="r">
                <a:lnSpc>
                  <a:spcPct val="90000"/>
                </a:lnSpc>
              </a:pPr>
              <a:r>
                <a:rPr lang="ja-JP" altLang="en-US" sz="1600" b="1" dirty="0">
                  <a:solidFill>
                    <a:schemeClr val="tx1"/>
                  </a:solidFill>
                </a:rPr>
                <a:t>児童福祉法の一部改正法施行</a:t>
              </a:r>
            </a:p>
          </p:txBody>
        </p:sp>
        <p:sp>
          <p:nvSpPr>
            <p:cNvPr id="88" name="テキスト ボックス 87"/>
            <p:cNvSpPr txBox="1"/>
            <p:nvPr/>
          </p:nvSpPr>
          <p:spPr>
            <a:xfrm>
              <a:off x="7754317" y="6241491"/>
              <a:ext cx="1575393" cy="537634"/>
            </a:xfrm>
            <a:prstGeom prst="upArrowCallout">
              <a:avLst>
                <a:gd name="adj1" fmla="val 25000"/>
                <a:gd name="adj2" fmla="val 25000"/>
                <a:gd name="adj3" fmla="val 19151"/>
                <a:gd name="adj4" fmla="val 67712"/>
              </a:avLst>
            </a:prstGeom>
            <a:solidFill>
              <a:schemeClr val="accent6">
                <a:lumMod val="20000"/>
                <a:lumOff val="80000"/>
              </a:schemeClr>
            </a:solidFill>
            <a:ln w="19050">
              <a:solidFill>
                <a:schemeClr val="accent6">
                  <a:lumMod val="50000"/>
                </a:schemeClr>
              </a:solidFill>
            </a:ln>
            <a:effectLst>
              <a:outerShdw blurRad="50800" dist="38100" dir="2700000" algn="tl" rotWithShape="0">
                <a:prstClr val="black">
                  <a:alpha val="40000"/>
                </a:prstClr>
              </a:outerShdw>
            </a:effectLst>
          </p:spPr>
          <p:txBody>
            <a:bodyPr wrap="square" lIns="0" rIns="0" rtlCol="0" anchor="ctr" anchorCtr="0">
              <a:noAutofit/>
            </a:bodyPr>
            <a:lstStyle/>
            <a:p>
              <a:pPr algn="ctr"/>
              <a:r>
                <a:rPr lang="ja-JP" altLang="en-US" sz="1200" b="1" dirty="0"/>
                <a:t>「生活」と「就労」に関する支援の充実など</a:t>
              </a:r>
            </a:p>
          </p:txBody>
        </p:sp>
        <p:sp>
          <p:nvSpPr>
            <p:cNvPr id="90" name="角丸四角形 89"/>
            <p:cNvSpPr/>
            <p:nvPr/>
          </p:nvSpPr>
          <p:spPr>
            <a:xfrm>
              <a:off x="9078886" y="3078306"/>
              <a:ext cx="560892" cy="3163185"/>
            </a:xfrm>
            <a:prstGeom prst="roundRect">
              <a:avLst/>
            </a:prstGeom>
            <a:solidFill>
              <a:schemeClr val="accent6"/>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lIns="0" rIns="0" rtlCol="0" anchor="ctr"/>
            <a:lstStyle/>
            <a:p>
              <a:pPr algn="ctr"/>
              <a:r>
                <a:rPr lang="ja-JP" altLang="en-US" sz="1600" b="1" dirty="0">
                  <a:solidFill>
                    <a:schemeClr val="tx1"/>
                  </a:solidFill>
                </a:rPr>
                <a:t>障害者総合支援法等一部改正法</a:t>
              </a:r>
              <a:endParaRPr lang="en-US" altLang="ja-JP" sz="1600" b="1" dirty="0">
                <a:solidFill>
                  <a:schemeClr val="tx1"/>
                </a:solidFill>
              </a:endParaRPr>
            </a:p>
            <a:p>
              <a:pPr algn="ctr"/>
              <a:r>
                <a:rPr lang="ja-JP" altLang="en-US" sz="1600" b="1" dirty="0">
                  <a:solidFill>
                    <a:schemeClr val="tx1"/>
                  </a:solidFill>
                </a:rPr>
                <a:t>成立（　令和６年４月施行）</a:t>
              </a:r>
            </a:p>
          </p:txBody>
        </p:sp>
        <p:sp>
          <p:nvSpPr>
            <p:cNvPr id="28" name="テキスト ボックス 27"/>
            <p:cNvSpPr txBox="1"/>
            <p:nvPr/>
          </p:nvSpPr>
          <p:spPr>
            <a:xfrm>
              <a:off x="5099560" y="2829599"/>
              <a:ext cx="659155" cy="307777"/>
            </a:xfrm>
            <a:prstGeom prst="rect">
              <a:avLst/>
            </a:prstGeom>
            <a:noFill/>
          </p:spPr>
          <p:txBody>
            <a:bodyPr wrap="none" rtlCol="0">
              <a:spAutoFit/>
            </a:bodyPr>
            <a:lstStyle/>
            <a:p>
              <a:r>
                <a:rPr kumimoji="1" lang="en-US" altLang="ja-JP" sz="1400" dirty="0"/>
                <a:t>【H15】</a:t>
              </a:r>
              <a:endParaRPr kumimoji="1" lang="ja-JP" altLang="en-US" sz="1400" dirty="0"/>
            </a:p>
          </p:txBody>
        </p:sp>
        <p:sp>
          <p:nvSpPr>
            <p:cNvPr id="29" name="テキスト ボックス 28"/>
            <p:cNvSpPr txBox="1"/>
            <p:nvPr/>
          </p:nvSpPr>
          <p:spPr>
            <a:xfrm>
              <a:off x="5708272" y="2829599"/>
              <a:ext cx="659155" cy="307777"/>
            </a:xfrm>
            <a:prstGeom prst="rect">
              <a:avLst/>
            </a:prstGeom>
            <a:noFill/>
          </p:spPr>
          <p:txBody>
            <a:bodyPr wrap="none" rtlCol="0">
              <a:spAutoFit/>
            </a:bodyPr>
            <a:lstStyle/>
            <a:p>
              <a:r>
                <a:rPr kumimoji="1" lang="en-US" altLang="ja-JP" sz="1400" dirty="0"/>
                <a:t>【H18】</a:t>
              </a:r>
              <a:endParaRPr kumimoji="1" lang="ja-JP" altLang="en-US" sz="1400" dirty="0"/>
            </a:p>
          </p:txBody>
        </p:sp>
        <p:sp>
          <p:nvSpPr>
            <p:cNvPr id="30" name="テキスト ボックス 29"/>
            <p:cNvSpPr txBox="1"/>
            <p:nvPr/>
          </p:nvSpPr>
          <p:spPr>
            <a:xfrm>
              <a:off x="6333276" y="2829599"/>
              <a:ext cx="795411" cy="307777"/>
            </a:xfrm>
            <a:prstGeom prst="rect">
              <a:avLst/>
            </a:prstGeom>
            <a:noFill/>
          </p:spPr>
          <p:txBody>
            <a:bodyPr wrap="none" rtlCol="0">
              <a:spAutoFit/>
            </a:bodyPr>
            <a:lstStyle/>
            <a:p>
              <a:r>
                <a:rPr kumimoji="1" lang="en-US" altLang="ja-JP" sz="1400" dirty="0"/>
                <a:t>【H24.4】</a:t>
              </a:r>
              <a:endParaRPr kumimoji="1" lang="ja-JP" altLang="en-US" sz="1400" dirty="0"/>
            </a:p>
          </p:txBody>
        </p:sp>
        <p:sp>
          <p:nvSpPr>
            <p:cNvPr id="31" name="テキスト ボックス 30"/>
            <p:cNvSpPr txBox="1"/>
            <p:nvPr/>
          </p:nvSpPr>
          <p:spPr>
            <a:xfrm>
              <a:off x="7339778" y="2829599"/>
              <a:ext cx="795411" cy="307777"/>
            </a:xfrm>
            <a:prstGeom prst="rect">
              <a:avLst/>
            </a:prstGeom>
            <a:noFill/>
          </p:spPr>
          <p:txBody>
            <a:bodyPr wrap="none" rtlCol="0">
              <a:spAutoFit/>
            </a:bodyPr>
            <a:lstStyle/>
            <a:p>
              <a:r>
                <a:rPr kumimoji="1" lang="en-US" altLang="ja-JP" sz="1400" dirty="0"/>
                <a:t>【H25.4】</a:t>
              </a:r>
              <a:endParaRPr kumimoji="1" lang="ja-JP" altLang="en-US" sz="1400" dirty="0"/>
            </a:p>
          </p:txBody>
        </p:sp>
        <p:sp>
          <p:nvSpPr>
            <p:cNvPr id="89" name="テキスト ボックス 88"/>
            <p:cNvSpPr txBox="1"/>
            <p:nvPr/>
          </p:nvSpPr>
          <p:spPr>
            <a:xfrm>
              <a:off x="8168090" y="2829599"/>
              <a:ext cx="795411" cy="307777"/>
            </a:xfrm>
            <a:prstGeom prst="rect">
              <a:avLst/>
            </a:prstGeom>
            <a:noFill/>
          </p:spPr>
          <p:txBody>
            <a:bodyPr wrap="none" rtlCol="0">
              <a:spAutoFit/>
            </a:bodyPr>
            <a:lstStyle/>
            <a:p>
              <a:r>
                <a:rPr kumimoji="1" lang="en-US" altLang="ja-JP" sz="1400" dirty="0"/>
                <a:t>【H30.4】</a:t>
              </a:r>
              <a:endParaRPr kumimoji="1" lang="ja-JP" altLang="en-US" sz="1400" dirty="0"/>
            </a:p>
          </p:txBody>
        </p:sp>
        <p:sp>
          <p:nvSpPr>
            <p:cNvPr id="91" name="テキスト ボックス 90"/>
            <p:cNvSpPr txBox="1"/>
            <p:nvPr/>
          </p:nvSpPr>
          <p:spPr>
            <a:xfrm>
              <a:off x="9008073" y="2829599"/>
              <a:ext cx="780983" cy="307777"/>
            </a:xfrm>
            <a:prstGeom prst="rect">
              <a:avLst/>
            </a:prstGeom>
            <a:noFill/>
          </p:spPr>
          <p:txBody>
            <a:bodyPr wrap="none" rtlCol="0">
              <a:spAutoFit/>
            </a:bodyPr>
            <a:lstStyle/>
            <a:p>
              <a:r>
                <a:rPr kumimoji="1" lang="en-US" altLang="ja-JP" sz="1400" dirty="0"/>
                <a:t>【</a:t>
              </a:r>
              <a:r>
                <a:rPr lang="en-US" altLang="ja-JP" sz="1400" dirty="0"/>
                <a:t>R</a:t>
              </a:r>
              <a:r>
                <a:rPr kumimoji="1" lang="en-US" altLang="ja-JP" sz="1400" dirty="0"/>
                <a:t>4.12】</a:t>
              </a:r>
              <a:endParaRPr kumimoji="1" lang="ja-JP" altLang="en-US" sz="1400" dirty="0"/>
            </a:p>
          </p:txBody>
        </p:sp>
      </p:grpSp>
    </p:spTree>
    <p:extLst>
      <p:ext uri="{BB962C8B-B14F-4D97-AF65-F5344CB8AC3E}">
        <p14:creationId xmlns:p14="http://schemas.microsoft.com/office/powerpoint/2010/main" val="41327812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テキスト ボックス 20"/>
          <p:cNvSpPr txBox="1"/>
          <p:nvPr/>
        </p:nvSpPr>
        <p:spPr>
          <a:xfrm>
            <a:off x="7339194" y="6043267"/>
            <a:ext cx="1995875" cy="707886"/>
          </a:xfrm>
          <a:prstGeom prst="rect">
            <a:avLst/>
          </a:prstGeom>
          <a:noFill/>
        </p:spPr>
        <p:txBody>
          <a:bodyPr wrap="square" rtlCol="0">
            <a:spAutoFit/>
          </a:bodyPr>
          <a:lstStyle/>
          <a:p>
            <a:r>
              <a:rPr kumimoji="1" lang="ja-JP" altLang="en-US" sz="2000" b="1" dirty="0">
                <a:solidFill>
                  <a:srgbClr val="FF0000"/>
                </a:solidFill>
              </a:rPr>
              <a:t>申請者の状態が数量化</a:t>
            </a:r>
          </a:p>
        </p:txBody>
      </p:sp>
      <p:sp>
        <p:nvSpPr>
          <p:cNvPr id="6" name="正方形/長方形 5"/>
          <p:cNvSpPr/>
          <p:nvPr/>
        </p:nvSpPr>
        <p:spPr>
          <a:xfrm>
            <a:off x="290285" y="943428"/>
            <a:ext cx="9303658" cy="5778048"/>
          </a:xfrm>
          <a:prstGeom prst="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2400" dirty="0">
              <a:solidFill>
                <a:schemeClr val="tx1"/>
              </a:solidFill>
            </a:endParaRPr>
          </a:p>
          <a:p>
            <a:r>
              <a:rPr lang="ja-JP" altLang="en-US" sz="2400" dirty="0">
                <a:solidFill>
                  <a:schemeClr val="tx1"/>
                </a:solidFill>
              </a:rPr>
              <a:t>＜総合評価項目の点数の算出方法（その２）＞</a:t>
            </a:r>
            <a:endParaRPr lang="en-US" altLang="ja-JP" sz="2400" dirty="0">
              <a:solidFill>
                <a:schemeClr val="tx1"/>
              </a:solidFill>
            </a:endParaRPr>
          </a:p>
          <a:p>
            <a:pPr marL="342900" indent="-342900">
              <a:buFont typeface="Wingdings" panose="05000000000000000000" pitchFamily="2" charset="2"/>
              <a:buChar char="l"/>
            </a:pPr>
            <a:r>
              <a:rPr lang="ja-JP" altLang="en-US" sz="2400" dirty="0">
                <a:solidFill>
                  <a:schemeClr val="tx1"/>
                </a:solidFill>
              </a:rPr>
              <a:t>認定調査・医師意見書の選択結果を基に各グループ（群）ごとの選択肢の合計点を算出（</a:t>
            </a:r>
            <a:r>
              <a:rPr lang="ja-JP" altLang="en-US" sz="2400" dirty="0">
                <a:solidFill>
                  <a:srgbClr val="FF0000"/>
                </a:solidFill>
              </a:rPr>
              <a:t>＝「必要とされる支援の度合」を数量化</a:t>
            </a:r>
            <a:r>
              <a:rPr lang="ja-JP" altLang="en-US" sz="2400" dirty="0">
                <a:solidFill>
                  <a:schemeClr val="tx1"/>
                </a:solidFill>
              </a:rPr>
              <a:t>）</a:t>
            </a:r>
            <a:endParaRPr lang="en-US" altLang="ja-JP" sz="2400" dirty="0">
              <a:solidFill>
                <a:schemeClr val="tx1"/>
              </a:solidFill>
            </a:endParaRPr>
          </a:p>
          <a:p>
            <a:pPr>
              <a:lnSpc>
                <a:spcPct val="50000"/>
              </a:lnSpc>
            </a:pPr>
            <a:endParaRPr lang="en-US" altLang="ja-JP" sz="2400" dirty="0">
              <a:solidFill>
                <a:schemeClr val="tx1"/>
              </a:solidFill>
            </a:endParaRPr>
          </a:p>
          <a:p>
            <a:r>
              <a:rPr lang="ja-JP" altLang="en-US" sz="2400" dirty="0">
                <a:solidFill>
                  <a:schemeClr val="tx1"/>
                </a:solidFill>
              </a:rPr>
              <a:t>（例）「起居動作」の場合</a:t>
            </a:r>
            <a:endParaRPr lang="en-US" altLang="ja-JP" sz="2400" dirty="0">
              <a:solidFill>
                <a:schemeClr val="tx1"/>
              </a:solidFill>
            </a:endParaRPr>
          </a:p>
          <a:p>
            <a:endParaRPr lang="en-US" altLang="ja-JP" sz="2400" dirty="0">
              <a:solidFill>
                <a:schemeClr val="tx1"/>
              </a:solidFill>
            </a:endParaRPr>
          </a:p>
          <a:p>
            <a:endParaRPr lang="en-US" altLang="ja-JP" sz="2400" dirty="0">
              <a:solidFill>
                <a:schemeClr val="tx1"/>
              </a:solidFill>
            </a:endParaRPr>
          </a:p>
          <a:p>
            <a:endParaRPr lang="en-US" altLang="ja-JP" sz="2400" dirty="0">
              <a:solidFill>
                <a:schemeClr val="tx1"/>
              </a:solidFill>
            </a:endParaRPr>
          </a:p>
          <a:p>
            <a:endParaRPr lang="en-US" altLang="ja-JP" sz="2400" dirty="0">
              <a:solidFill>
                <a:schemeClr val="tx1"/>
              </a:solidFill>
            </a:endParaRPr>
          </a:p>
          <a:p>
            <a:endParaRPr lang="en-US" altLang="ja-JP" sz="2400" dirty="0">
              <a:solidFill>
                <a:schemeClr val="tx1"/>
              </a:solidFill>
            </a:endParaRPr>
          </a:p>
          <a:p>
            <a:endParaRPr lang="en-US" altLang="ja-JP" sz="2400" dirty="0">
              <a:solidFill>
                <a:schemeClr val="tx1"/>
              </a:solidFill>
            </a:endParaRPr>
          </a:p>
          <a:p>
            <a:endParaRPr lang="en-US" altLang="ja-JP" sz="2400" dirty="0">
              <a:solidFill>
                <a:schemeClr val="tx1"/>
              </a:solidFill>
            </a:endParaRPr>
          </a:p>
          <a:p>
            <a:endParaRPr lang="en-US" altLang="ja-JP" sz="2400" dirty="0">
              <a:solidFill>
                <a:schemeClr val="tx1"/>
              </a:solidFill>
            </a:endParaRPr>
          </a:p>
          <a:p>
            <a:endParaRPr lang="en-US" altLang="ja-JP" sz="2400" dirty="0">
              <a:solidFill>
                <a:schemeClr val="tx1"/>
              </a:solidFill>
            </a:endParaRPr>
          </a:p>
          <a:p>
            <a:endParaRPr lang="en-US" altLang="ja-JP" sz="2400" dirty="0">
              <a:solidFill>
                <a:schemeClr val="tx1"/>
              </a:solidFill>
            </a:endParaRPr>
          </a:p>
          <a:p>
            <a:endParaRPr lang="en-US" altLang="ja-JP" sz="2400" dirty="0">
              <a:solidFill>
                <a:schemeClr val="tx1"/>
              </a:solidFill>
            </a:endParaRPr>
          </a:p>
        </p:txBody>
      </p:sp>
      <p:sp>
        <p:nvSpPr>
          <p:cNvPr id="2" name="タイトル 1"/>
          <p:cNvSpPr>
            <a:spLocks noGrp="1"/>
          </p:cNvSpPr>
          <p:nvPr>
            <p:ph type="title"/>
          </p:nvPr>
        </p:nvSpPr>
        <p:spPr/>
        <p:txBody>
          <a:bodyPr/>
          <a:lstStyle/>
          <a:p>
            <a:r>
              <a:rPr lang="ja-JP" altLang="en-US" b="1" dirty="0">
                <a:latin typeface="ＭＳ ゴシック" panose="020B0609070205080204" pitchFamily="49" charset="-128"/>
                <a:ea typeface="ＭＳ ゴシック" panose="020B0609070205080204" pitchFamily="49" charset="-128"/>
              </a:rPr>
              <a:t>一次判定（コンピュータ判定）の仕組み</a:t>
            </a:r>
            <a:endParaRPr kumimoji="1" lang="ja-JP" altLang="en-US" dirty="0"/>
          </a:p>
        </p:txBody>
      </p:sp>
      <p:sp>
        <p:nvSpPr>
          <p:cNvPr id="4" name="スライド番号プレースホルダー 3"/>
          <p:cNvSpPr>
            <a:spLocks noGrp="1"/>
          </p:cNvSpPr>
          <p:nvPr>
            <p:ph type="sldNum" sz="quarter" idx="12"/>
          </p:nvPr>
        </p:nvSpPr>
        <p:spPr>
          <a:xfrm>
            <a:off x="7644056" y="6356351"/>
            <a:ext cx="2311400" cy="365125"/>
          </a:xfrm>
        </p:spPr>
        <p:txBody>
          <a:bodyPr/>
          <a:lstStyle/>
          <a:p>
            <a:fld id="{040252E6-491F-4E7D-8E1E-2F1F88AFBB7C}" type="slidenum">
              <a:rPr kumimoji="1" lang="ja-JP" altLang="en-US" smtClean="0"/>
              <a:t>40</a:t>
            </a:fld>
            <a:endParaRPr kumimoji="1" lang="ja-JP" altLang="en-US" dirty="0"/>
          </a:p>
        </p:txBody>
      </p:sp>
      <p:sp>
        <p:nvSpPr>
          <p:cNvPr id="3" name="正方形/長方形 2"/>
          <p:cNvSpPr/>
          <p:nvPr/>
        </p:nvSpPr>
        <p:spPr>
          <a:xfrm>
            <a:off x="290285" y="666002"/>
            <a:ext cx="7678058" cy="449943"/>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a:t>①申請者に「必要とされる支援の度合」の数量化</a:t>
            </a:r>
          </a:p>
        </p:txBody>
      </p:sp>
      <p:graphicFrame>
        <p:nvGraphicFramePr>
          <p:cNvPr id="7" name="表 6"/>
          <p:cNvGraphicFramePr>
            <a:graphicFrameLocks noGrp="1"/>
          </p:cNvGraphicFramePr>
          <p:nvPr>
            <p:extLst>
              <p:ext uri="{D42A27DB-BD31-4B8C-83A1-F6EECF244321}">
                <p14:modId xmlns:p14="http://schemas.microsoft.com/office/powerpoint/2010/main" val="2641665971"/>
              </p:ext>
            </p:extLst>
          </p:nvPr>
        </p:nvGraphicFramePr>
        <p:xfrm>
          <a:off x="484414" y="3007528"/>
          <a:ext cx="8768767" cy="2595880"/>
        </p:xfrm>
        <a:graphic>
          <a:graphicData uri="http://schemas.openxmlformats.org/drawingml/2006/table">
            <a:tbl>
              <a:tblPr bandRow="1">
                <a:tableStyleId>{5C22544A-7EE6-4342-B048-85BDC9FD1C3A}</a:tableStyleId>
              </a:tblPr>
              <a:tblGrid>
                <a:gridCol w="1581335">
                  <a:extLst>
                    <a:ext uri="{9D8B030D-6E8A-4147-A177-3AD203B41FA5}">
                      <a16:colId xmlns:a16="http://schemas.microsoft.com/office/drawing/2014/main" val="20000"/>
                    </a:ext>
                  </a:extLst>
                </a:gridCol>
                <a:gridCol w="997785">
                  <a:extLst>
                    <a:ext uri="{9D8B030D-6E8A-4147-A177-3AD203B41FA5}">
                      <a16:colId xmlns:a16="http://schemas.microsoft.com/office/drawing/2014/main" val="20001"/>
                    </a:ext>
                  </a:extLst>
                </a:gridCol>
                <a:gridCol w="355144">
                  <a:extLst>
                    <a:ext uri="{9D8B030D-6E8A-4147-A177-3AD203B41FA5}">
                      <a16:colId xmlns:a16="http://schemas.microsoft.com/office/drawing/2014/main" val="20002"/>
                    </a:ext>
                  </a:extLst>
                </a:gridCol>
                <a:gridCol w="1251458">
                  <a:extLst>
                    <a:ext uri="{9D8B030D-6E8A-4147-A177-3AD203B41FA5}">
                      <a16:colId xmlns:a16="http://schemas.microsoft.com/office/drawing/2014/main" val="20003"/>
                    </a:ext>
                  </a:extLst>
                </a:gridCol>
                <a:gridCol w="490437">
                  <a:extLst>
                    <a:ext uri="{9D8B030D-6E8A-4147-A177-3AD203B41FA5}">
                      <a16:colId xmlns:a16="http://schemas.microsoft.com/office/drawing/2014/main" val="20004"/>
                    </a:ext>
                  </a:extLst>
                </a:gridCol>
                <a:gridCol w="1336018">
                  <a:extLst>
                    <a:ext uri="{9D8B030D-6E8A-4147-A177-3AD203B41FA5}">
                      <a16:colId xmlns:a16="http://schemas.microsoft.com/office/drawing/2014/main" val="20005"/>
                    </a:ext>
                  </a:extLst>
                </a:gridCol>
                <a:gridCol w="676463">
                  <a:extLst>
                    <a:ext uri="{9D8B030D-6E8A-4147-A177-3AD203B41FA5}">
                      <a16:colId xmlns:a16="http://schemas.microsoft.com/office/drawing/2014/main" val="20006"/>
                    </a:ext>
                  </a:extLst>
                </a:gridCol>
                <a:gridCol w="1369840">
                  <a:extLst>
                    <a:ext uri="{9D8B030D-6E8A-4147-A177-3AD203B41FA5}">
                      <a16:colId xmlns:a16="http://schemas.microsoft.com/office/drawing/2014/main" val="20007"/>
                    </a:ext>
                  </a:extLst>
                </a:gridCol>
                <a:gridCol w="710287">
                  <a:extLst>
                    <a:ext uri="{9D8B030D-6E8A-4147-A177-3AD203B41FA5}">
                      <a16:colId xmlns:a16="http://schemas.microsoft.com/office/drawing/2014/main" val="20008"/>
                    </a:ext>
                  </a:extLst>
                </a:gridCol>
              </a:tblGrid>
              <a:tr h="370840">
                <a:tc>
                  <a:txBody>
                    <a:bodyPr/>
                    <a:lstStyle/>
                    <a:p>
                      <a:r>
                        <a:rPr kumimoji="1" lang="ja-JP" altLang="en-US" sz="2000" dirty="0"/>
                        <a:t>寝返り</a:t>
                      </a:r>
                    </a:p>
                  </a:txBody>
                  <a:tcPr marL="18000" marR="18000" marT="18000" marB="18000">
                    <a:solidFill>
                      <a:schemeClr val="accent5">
                        <a:lumMod val="60000"/>
                        <a:lumOff val="40000"/>
                      </a:schemeClr>
                    </a:solidFill>
                  </a:tcPr>
                </a:tc>
                <a:tc>
                  <a:txBody>
                    <a:bodyPr/>
                    <a:lstStyle/>
                    <a:p>
                      <a:pPr algn="ctr"/>
                      <a:r>
                        <a:rPr kumimoji="1" lang="ja-JP" altLang="en-US" sz="2000" dirty="0"/>
                        <a:t>できる</a:t>
                      </a:r>
                    </a:p>
                  </a:txBody>
                  <a:tcPr marL="18000" marR="18000" marT="18000" marB="18000"/>
                </a:tc>
                <a:tc>
                  <a:txBody>
                    <a:bodyPr/>
                    <a:lstStyle/>
                    <a:p>
                      <a:pPr algn="r"/>
                      <a:r>
                        <a:rPr kumimoji="1" lang="en-US" altLang="ja-JP" sz="2000" dirty="0"/>
                        <a:t>0</a:t>
                      </a:r>
                      <a:endParaRPr kumimoji="1" lang="ja-JP" altLang="en-US" sz="2000" dirty="0"/>
                    </a:p>
                  </a:txBody>
                  <a:tcPr marL="18000" marR="18000" marT="18000" marB="18000"/>
                </a:tc>
                <a:tc>
                  <a:txBody>
                    <a:bodyPr/>
                    <a:lstStyle/>
                    <a:p>
                      <a:pPr algn="ctr"/>
                      <a:r>
                        <a:rPr kumimoji="1" lang="ja-JP" altLang="en-US" sz="2000" dirty="0">
                          <a:solidFill>
                            <a:srgbClr val="FF0000"/>
                          </a:solidFill>
                        </a:rPr>
                        <a:t>見守り等</a:t>
                      </a:r>
                    </a:p>
                  </a:txBody>
                  <a:tcPr marL="18000" marR="18000" marT="18000" marB="18000"/>
                </a:tc>
                <a:tc>
                  <a:txBody>
                    <a:bodyPr/>
                    <a:lstStyle/>
                    <a:p>
                      <a:pPr algn="r"/>
                      <a:r>
                        <a:rPr kumimoji="1" lang="en-US" altLang="ja-JP" sz="2000" dirty="0">
                          <a:solidFill>
                            <a:srgbClr val="FF0000"/>
                          </a:solidFill>
                        </a:rPr>
                        <a:t>7.8</a:t>
                      </a:r>
                      <a:endParaRPr kumimoji="1" lang="ja-JP" altLang="en-US" sz="2000" dirty="0">
                        <a:solidFill>
                          <a:srgbClr val="FF0000"/>
                        </a:solidFill>
                      </a:endParaRPr>
                    </a:p>
                  </a:txBody>
                  <a:tcPr marL="18000" marR="18000" marT="18000" marB="18000"/>
                </a:tc>
                <a:tc>
                  <a:txBody>
                    <a:bodyPr/>
                    <a:lstStyle/>
                    <a:p>
                      <a:pPr algn="ctr"/>
                      <a:r>
                        <a:rPr kumimoji="1" lang="ja-JP" altLang="en-US" sz="2000" dirty="0"/>
                        <a:t>部分支援</a:t>
                      </a:r>
                    </a:p>
                  </a:txBody>
                  <a:tcPr marL="18000" marR="18000" marT="18000" marB="18000"/>
                </a:tc>
                <a:tc>
                  <a:txBody>
                    <a:bodyPr/>
                    <a:lstStyle/>
                    <a:p>
                      <a:pPr algn="r"/>
                      <a:r>
                        <a:rPr kumimoji="1" lang="en-US" altLang="ja-JP" sz="2000" dirty="0"/>
                        <a:t>10.4</a:t>
                      </a:r>
                      <a:endParaRPr kumimoji="1" lang="ja-JP" altLang="en-US" sz="2000" dirty="0"/>
                    </a:p>
                  </a:txBody>
                  <a:tcPr marL="18000" marR="18000" marT="18000" marB="18000"/>
                </a:tc>
                <a:tc>
                  <a:txBody>
                    <a:bodyPr/>
                    <a:lstStyle/>
                    <a:p>
                      <a:pPr algn="ctr"/>
                      <a:r>
                        <a:rPr kumimoji="1" lang="ja-JP" altLang="en-US" sz="2000" dirty="0"/>
                        <a:t>全面支援</a:t>
                      </a:r>
                    </a:p>
                  </a:txBody>
                  <a:tcPr marL="18000" marR="18000" marT="18000" marB="18000"/>
                </a:tc>
                <a:tc>
                  <a:txBody>
                    <a:bodyPr/>
                    <a:lstStyle/>
                    <a:p>
                      <a:pPr algn="r"/>
                      <a:r>
                        <a:rPr kumimoji="1" lang="en-US" altLang="ja-JP" sz="2000" dirty="0"/>
                        <a:t>14.8</a:t>
                      </a:r>
                      <a:endParaRPr kumimoji="1" lang="ja-JP" altLang="en-US" sz="2000" dirty="0"/>
                    </a:p>
                  </a:txBody>
                  <a:tcPr marL="18000" marR="18000" marT="18000" marB="18000"/>
                </a:tc>
                <a:extLst>
                  <a:ext uri="{0D108BD9-81ED-4DB2-BD59-A6C34878D82A}">
                    <a16:rowId xmlns:a16="http://schemas.microsoft.com/office/drawing/2014/main" val="10000"/>
                  </a:ext>
                </a:extLst>
              </a:tr>
              <a:tr h="370840">
                <a:tc>
                  <a:txBody>
                    <a:bodyPr/>
                    <a:lstStyle/>
                    <a:p>
                      <a:r>
                        <a:rPr kumimoji="1" lang="ja-JP" altLang="en-US" sz="2000" dirty="0"/>
                        <a:t>起き上がり</a:t>
                      </a:r>
                    </a:p>
                  </a:txBody>
                  <a:tcPr marL="18000" marR="18000" marT="18000" marB="18000">
                    <a:solidFill>
                      <a:schemeClr val="accent5">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t>できる</a:t>
                      </a:r>
                    </a:p>
                  </a:txBody>
                  <a:tcPr marL="18000" marR="18000" marT="18000" marB="1800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2000" dirty="0"/>
                        <a:t>0</a:t>
                      </a:r>
                      <a:endParaRPr kumimoji="1" lang="ja-JP" altLang="en-US" sz="2000" dirty="0"/>
                    </a:p>
                  </a:txBody>
                  <a:tcPr marL="18000" marR="18000" marT="18000" marB="18000"/>
                </a:tc>
                <a:tc>
                  <a:txBody>
                    <a:bodyPr/>
                    <a:lstStyle/>
                    <a:p>
                      <a:pPr algn="ctr"/>
                      <a:r>
                        <a:rPr kumimoji="1" lang="ja-JP" altLang="en-US" sz="2000" dirty="0">
                          <a:solidFill>
                            <a:srgbClr val="FF0000"/>
                          </a:solidFill>
                        </a:rPr>
                        <a:t>見守り等</a:t>
                      </a:r>
                    </a:p>
                  </a:txBody>
                  <a:tcPr marL="18000" marR="18000" marT="18000" marB="18000"/>
                </a:tc>
                <a:tc>
                  <a:txBody>
                    <a:bodyPr/>
                    <a:lstStyle/>
                    <a:p>
                      <a:pPr algn="r"/>
                      <a:r>
                        <a:rPr kumimoji="1" lang="en-US" altLang="ja-JP" sz="2000" dirty="0">
                          <a:solidFill>
                            <a:srgbClr val="FF0000"/>
                          </a:solidFill>
                        </a:rPr>
                        <a:t>6.2</a:t>
                      </a:r>
                      <a:endParaRPr kumimoji="1" lang="ja-JP" altLang="en-US" sz="2000" dirty="0">
                        <a:solidFill>
                          <a:srgbClr val="FF0000"/>
                        </a:solidFill>
                      </a:endParaRPr>
                    </a:p>
                  </a:txBody>
                  <a:tcPr marL="18000" marR="18000" marT="18000" marB="18000"/>
                </a:tc>
                <a:tc>
                  <a:txBody>
                    <a:bodyPr/>
                    <a:lstStyle/>
                    <a:p>
                      <a:pPr algn="ctr"/>
                      <a:r>
                        <a:rPr kumimoji="1" lang="ja-JP" altLang="en-US" sz="2000" dirty="0"/>
                        <a:t>部分支援</a:t>
                      </a:r>
                    </a:p>
                  </a:txBody>
                  <a:tcPr marL="18000" marR="18000" marT="18000" marB="18000"/>
                </a:tc>
                <a:tc>
                  <a:txBody>
                    <a:bodyPr/>
                    <a:lstStyle/>
                    <a:p>
                      <a:pPr algn="r"/>
                      <a:r>
                        <a:rPr kumimoji="1" lang="en-US" altLang="ja-JP" sz="2000" dirty="0"/>
                        <a:t>8.9</a:t>
                      </a:r>
                      <a:endParaRPr kumimoji="1" lang="ja-JP" altLang="en-US" sz="2000" dirty="0"/>
                    </a:p>
                  </a:txBody>
                  <a:tcPr marL="18000" marR="18000" marT="18000" marB="18000"/>
                </a:tc>
                <a:tc>
                  <a:txBody>
                    <a:bodyPr/>
                    <a:lstStyle/>
                    <a:p>
                      <a:pPr algn="ctr"/>
                      <a:r>
                        <a:rPr kumimoji="1" lang="ja-JP" altLang="en-US" sz="2000" dirty="0"/>
                        <a:t>全面支援</a:t>
                      </a:r>
                    </a:p>
                  </a:txBody>
                  <a:tcPr marL="18000" marR="18000" marT="18000" marB="18000"/>
                </a:tc>
                <a:tc>
                  <a:txBody>
                    <a:bodyPr/>
                    <a:lstStyle/>
                    <a:p>
                      <a:pPr algn="r"/>
                      <a:r>
                        <a:rPr kumimoji="1" lang="en-US" altLang="ja-JP" sz="2000" dirty="0"/>
                        <a:t>15.0</a:t>
                      </a:r>
                      <a:endParaRPr kumimoji="1" lang="ja-JP" altLang="en-US" sz="2000" dirty="0"/>
                    </a:p>
                  </a:txBody>
                  <a:tcPr marL="18000" marR="18000" marT="18000" marB="18000"/>
                </a:tc>
                <a:extLst>
                  <a:ext uri="{0D108BD9-81ED-4DB2-BD59-A6C34878D82A}">
                    <a16:rowId xmlns:a16="http://schemas.microsoft.com/office/drawing/2014/main" val="10001"/>
                  </a:ext>
                </a:extLst>
              </a:tr>
              <a:tr h="370840">
                <a:tc>
                  <a:txBody>
                    <a:bodyPr/>
                    <a:lstStyle/>
                    <a:p>
                      <a:pPr algn="l"/>
                      <a:r>
                        <a:rPr kumimoji="1" lang="ja-JP" altLang="en-US" sz="2000" dirty="0"/>
                        <a:t>座位保持</a:t>
                      </a:r>
                    </a:p>
                  </a:txBody>
                  <a:tcPr marL="18000" marR="18000" marT="18000" marB="18000" anchor="ctr">
                    <a:solidFill>
                      <a:schemeClr val="accent5">
                        <a:lumMod val="60000"/>
                        <a:lumOff val="40000"/>
                      </a:schemeClr>
                    </a:solidFill>
                  </a:tcPr>
                </a:tc>
                <a:tc>
                  <a:txBody>
                    <a:bodyPr/>
                    <a:lstStyle/>
                    <a:p>
                      <a:pPr algn="ctr"/>
                      <a:r>
                        <a:rPr kumimoji="1" lang="ja-JP" altLang="en-US" sz="2000" dirty="0"/>
                        <a:t>できる</a:t>
                      </a:r>
                    </a:p>
                  </a:txBody>
                  <a:tcPr marL="18000" marR="18000" marT="18000" marB="18000"/>
                </a:tc>
                <a:tc>
                  <a:txBody>
                    <a:bodyPr/>
                    <a:lstStyle/>
                    <a:p>
                      <a:pPr algn="r"/>
                      <a:r>
                        <a:rPr kumimoji="1" lang="en-US" altLang="ja-JP" sz="2000" dirty="0"/>
                        <a:t>0</a:t>
                      </a:r>
                      <a:endParaRPr kumimoji="1" lang="ja-JP" altLang="en-US" sz="2000" dirty="0"/>
                    </a:p>
                  </a:txBody>
                  <a:tcPr marL="18000" marR="18000" marT="18000" marB="18000"/>
                </a:tc>
                <a:tc>
                  <a:txBody>
                    <a:bodyPr/>
                    <a:lstStyle/>
                    <a:p>
                      <a:pPr algn="ctr"/>
                      <a:r>
                        <a:rPr kumimoji="1" lang="ja-JP" altLang="en-US" sz="2000" dirty="0">
                          <a:solidFill>
                            <a:srgbClr val="FF0000"/>
                          </a:solidFill>
                        </a:rPr>
                        <a:t>見守り等</a:t>
                      </a:r>
                    </a:p>
                  </a:txBody>
                  <a:tcPr marL="18000" marR="18000" marT="18000" marB="18000"/>
                </a:tc>
                <a:tc>
                  <a:txBody>
                    <a:bodyPr/>
                    <a:lstStyle/>
                    <a:p>
                      <a:pPr algn="r"/>
                      <a:r>
                        <a:rPr kumimoji="1" lang="en-US" altLang="ja-JP" sz="2000" dirty="0">
                          <a:solidFill>
                            <a:srgbClr val="FF0000"/>
                          </a:solidFill>
                        </a:rPr>
                        <a:t>6.8</a:t>
                      </a:r>
                      <a:endParaRPr kumimoji="1" lang="ja-JP" altLang="en-US" sz="2000" dirty="0">
                        <a:solidFill>
                          <a:srgbClr val="FF0000"/>
                        </a:solidFill>
                      </a:endParaRPr>
                    </a:p>
                  </a:txBody>
                  <a:tcPr marL="18000" marR="18000" marT="18000" marB="18000"/>
                </a:tc>
                <a:tc>
                  <a:txBody>
                    <a:bodyPr/>
                    <a:lstStyle/>
                    <a:p>
                      <a:pPr algn="ctr"/>
                      <a:r>
                        <a:rPr kumimoji="1" lang="ja-JP" altLang="en-US" sz="2000" dirty="0"/>
                        <a:t>部分支援</a:t>
                      </a:r>
                    </a:p>
                  </a:txBody>
                  <a:tcPr marL="18000" marR="18000" marT="18000" marB="18000"/>
                </a:tc>
                <a:tc>
                  <a:txBody>
                    <a:bodyPr/>
                    <a:lstStyle/>
                    <a:p>
                      <a:pPr algn="r"/>
                      <a:r>
                        <a:rPr kumimoji="1" lang="en-US" altLang="ja-JP" sz="2000" dirty="0"/>
                        <a:t>11.6</a:t>
                      </a:r>
                      <a:endParaRPr kumimoji="1" lang="ja-JP" altLang="en-US" sz="2000" dirty="0"/>
                    </a:p>
                  </a:txBody>
                  <a:tcPr marL="18000" marR="18000" marT="18000" marB="18000"/>
                </a:tc>
                <a:tc>
                  <a:txBody>
                    <a:bodyPr/>
                    <a:lstStyle/>
                    <a:p>
                      <a:pPr algn="ctr"/>
                      <a:r>
                        <a:rPr kumimoji="1" lang="ja-JP" altLang="en-US" sz="2000" dirty="0"/>
                        <a:t>全面支援</a:t>
                      </a:r>
                    </a:p>
                  </a:txBody>
                  <a:tcPr marL="18000" marR="18000" marT="18000" marB="18000"/>
                </a:tc>
                <a:tc>
                  <a:txBody>
                    <a:bodyPr/>
                    <a:lstStyle/>
                    <a:p>
                      <a:pPr algn="r"/>
                      <a:r>
                        <a:rPr kumimoji="1" lang="en-US" altLang="ja-JP" sz="2000" dirty="0"/>
                        <a:t>15.9</a:t>
                      </a:r>
                      <a:endParaRPr kumimoji="1" lang="ja-JP" altLang="en-US" sz="2000" dirty="0"/>
                    </a:p>
                  </a:txBody>
                  <a:tcPr marL="18000" marR="18000" marT="18000" marB="18000"/>
                </a:tc>
                <a:extLst>
                  <a:ext uri="{0D108BD9-81ED-4DB2-BD59-A6C34878D82A}">
                    <a16:rowId xmlns:a16="http://schemas.microsoft.com/office/drawing/2014/main" val="10002"/>
                  </a:ext>
                </a:extLst>
              </a:tr>
              <a:tr h="370840">
                <a:tc>
                  <a:txBody>
                    <a:bodyPr/>
                    <a:lstStyle/>
                    <a:p>
                      <a:r>
                        <a:rPr kumimoji="1" lang="ja-JP" altLang="en-US" sz="2000" dirty="0"/>
                        <a:t>両足立位</a:t>
                      </a:r>
                    </a:p>
                  </a:txBody>
                  <a:tcPr marL="18000" marR="18000" marT="18000" marB="18000">
                    <a:solidFill>
                      <a:schemeClr val="accent5">
                        <a:lumMod val="60000"/>
                        <a:lumOff val="40000"/>
                      </a:schemeClr>
                    </a:solidFill>
                  </a:tcPr>
                </a:tc>
                <a:tc>
                  <a:txBody>
                    <a:bodyPr/>
                    <a:lstStyle/>
                    <a:p>
                      <a:pPr algn="ctr"/>
                      <a:r>
                        <a:rPr kumimoji="1" lang="ja-JP" altLang="en-US" sz="2000" dirty="0"/>
                        <a:t>できる</a:t>
                      </a:r>
                    </a:p>
                  </a:txBody>
                  <a:tcPr marL="18000" marR="18000" marT="18000" marB="18000"/>
                </a:tc>
                <a:tc>
                  <a:txBody>
                    <a:bodyPr/>
                    <a:lstStyle/>
                    <a:p>
                      <a:pPr algn="r"/>
                      <a:r>
                        <a:rPr kumimoji="1" lang="en-US" altLang="ja-JP" sz="2000" dirty="0"/>
                        <a:t>0</a:t>
                      </a:r>
                      <a:endParaRPr kumimoji="1" lang="ja-JP" altLang="en-US" sz="2000" dirty="0"/>
                    </a:p>
                  </a:txBody>
                  <a:tcPr marL="18000" marR="18000" marT="18000" marB="18000"/>
                </a:tc>
                <a:tc>
                  <a:txBody>
                    <a:bodyPr/>
                    <a:lstStyle/>
                    <a:p>
                      <a:pPr algn="ctr"/>
                      <a:r>
                        <a:rPr kumimoji="1" lang="ja-JP" altLang="en-US" sz="2000" dirty="0"/>
                        <a:t>見守り等</a:t>
                      </a:r>
                    </a:p>
                  </a:txBody>
                  <a:tcPr marL="18000" marR="18000" marT="18000" marB="18000"/>
                </a:tc>
                <a:tc>
                  <a:txBody>
                    <a:bodyPr/>
                    <a:lstStyle/>
                    <a:p>
                      <a:pPr algn="r"/>
                      <a:r>
                        <a:rPr kumimoji="1" lang="en-US" altLang="ja-JP" sz="2000" dirty="0"/>
                        <a:t>7.2</a:t>
                      </a:r>
                      <a:endParaRPr kumimoji="1" lang="ja-JP" altLang="en-US" sz="2000" dirty="0"/>
                    </a:p>
                  </a:txBody>
                  <a:tcPr marL="18000" marR="18000" marT="18000" marB="18000"/>
                </a:tc>
                <a:tc>
                  <a:txBody>
                    <a:bodyPr/>
                    <a:lstStyle/>
                    <a:p>
                      <a:pPr algn="ctr"/>
                      <a:r>
                        <a:rPr kumimoji="1" lang="ja-JP" altLang="en-US" sz="2000" dirty="0">
                          <a:solidFill>
                            <a:srgbClr val="FF0000"/>
                          </a:solidFill>
                        </a:rPr>
                        <a:t>部分支援</a:t>
                      </a:r>
                    </a:p>
                  </a:txBody>
                  <a:tcPr marL="18000" marR="18000" marT="18000" marB="18000"/>
                </a:tc>
                <a:tc>
                  <a:txBody>
                    <a:bodyPr/>
                    <a:lstStyle/>
                    <a:p>
                      <a:pPr algn="r"/>
                      <a:r>
                        <a:rPr kumimoji="1" lang="en-US" altLang="ja-JP" sz="2000" dirty="0">
                          <a:solidFill>
                            <a:srgbClr val="FF0000"/>
                          </a:solidFill>
                        </a:rPr>
                        <a:t>9.4</a:t>
                      </a:r>
                      <a:endParaRPr kumimoji="1" lang="ja-JP" altLang="en-US" sz="2000" dirty="0">
                        <a:solidFill>
                          <a:srgbClr val="FF0000"/>
                        </a:solidFill>
                      </a:endParaRPr>
                    </a:p>
                  </a:txBody>
                  <a:tcPr marL="18000" marR="18000" marT="18000" marB="18000"/>
                </a:tc>
                <a:tc>
                  <a:txBody>
                    <a:bodyPr/>
                    <a:lstStyle/>
                    <a:p>
                      <a:pPr algn="ctr"/>
                      <a:r>
                        <a:rPr kumimoji="1" lang="ja-JP" altLang="en-US" sz="2000" dirty="0"/>
                        <a:t>全面支援</a:t>
                      </a:r>
                    </a:p>
                  </a:txBody>
                  <a:tcPr marL="18000" marR="18000" marT="18000" marB="18000"/>
                </a:tc>
                <a:tc>
                  <a:txBody>
                    <a:bodyPr/>
                    <a:lstStyle/>
                    <a:p>
                      <a:pPr algn="r"/>
                      <a:r>
                        <a:rPr kumimoji="1" lang="en-US" altLang="ja-JP" sz="2000" dirty="0"/>
                        <a:t>14.5</a:t>
                      </a:r>
                      <a:endParaRPr kumimoji="1" lang="ja-JP" altLang="en-US" sz="2000" dirty="0"/>
                    </a:p>
                  </a:txBody>
                  <a:tcPr marL="18000" marR="18000" marT="18000" marB="18000"/>
                </a:tc>
                <a:extLst>
                  <a:ext uri="{0D108BD9-81ED-4DB2-BD59-A6C34878D82A}">
                    <a16:rowId xmlns:a16="http://schemas.microsoft.com/office/drawing/2014/main" val="10003"/>
                  </a:ext>
                </a:extLst>
              </a:tr>
              <a:tr h="370840">
                <a:tc>
                  <a:txBody>
                    <a:bodyPr/>
                    <a:lstStyle/>
                    <a:p>
                      <a:r>
                        <a:rPr kumimoji="1" lang="ja-JP" altLang="en-US" sz="2000" dirty="0"/>
                        <a:t>歩行</a:t>
                      </a:r>
                    </a:p>
                  </a:txBody>
                  <a:tcPr marL="18000" marR="18000" marT="18000" marB="18000">
                    <a:solidFill>
                      <a:schemeClr val="accent5">
                        <a:lumMod val="60000"/>
                        <a:lumOff val="40000"/>
                      </a:schemeClr>
                    </a:solidFill>
                  </a:tcPr>
                </a:tc>
                <a:tc>
                  <a:txBody>
                    <a:bodyPr/>
                    <a:lstStyle/>
                    <a:p>
                      <a:pPr algn="ctr"/>
                      <a:r>
                        <a:rPr kumimoji="1" lang="ja-JP" altLang="en-US" sz="2000" dirty="0"/>
                        <a:t>できる</a:t>
                      </a:r>
                    </a:p>
                  </a:txBody>
                  <a:tcPr marL="18000" marR="18000" marT="18000" marB="18000"/>
                </a:tc>
                <a:tc>
                  <a:txBody>
                    <a:bodyPr/>
                    <a:lstStyle/>
                    <a:p>
                      <a:pPr algn="r"/>
                      <a:r>
                        <a:rPr kumimoji="1" lang="en-US" altLang="ja-JP" sz="2000" dirty="0"/>
                        <a:t>0</a:t>
                      </a:r>
                      <a:endParaRPr kumimoji="1" lang="ja-JP" altLang="en-US" sz="2000" dirty="0"/>
                    </a:p>
                  </a:txBody>
                  <a:tcPr marL="18000" marR="18000" marT="18000" marB="18000"/>
                </a:tc>
                <a:tc>
                  <a:txBody>
                    <a:bodyPr/>
                    <a:lstStyle/>
                    <a:p>
                      <a:pPr algn="ctr"/>
                      <a:r>
                        <a:rPr kumimoji="1" lang="ja-JP" altLang="en-US" sz="2000" dirty="0"/>
                        <a:t>見守り等</a:t>
                      </a:r>
                    </a:p>
                  </a:txBody>
                  <a:tcPr marL="18000" marR="18000" marT="18000" marB="18000"/>
                </a:tc>
                <a:tc>
                  <a:txBody>
                    <a:bodyPr/>
                    <a:lstStyle/>
                    <a:p>
                      <a:pPr algn="r"/>
                      <a:r>
                        <a:rPr kumimoji="1" lang="en-US" altLang="ja-JP" sz="2000" dirty="0"/>
                        <a:t>5.4</a:t>
                      </a:r>
                      <a:endParaRPr kumimoji="1" lang="ja-JP" altLang="en-US" sz="2000" dirty="0"/>
                    </a:p>
                  </a:txBody>
                  <a:tcPr marL="18000" marR="18000" marT="18000" marB="18000"/>
                </a:tc>
                <a:tc>
                  <a:txBody>
                    <a:bodyPr/>
                    <a:lstStyle/>
                    <a:p>
                      <a:pPr algn="ctr"/>
                      <a:r>
                        <a:rPr kumimoji="1" lang="ja-JP" altLang="en-US" sz="2000" dirty="0">
                          <a:solidFill>
                            <a:srgbClr val="FF0000"/>
                          </a:solidFill>
                        </a:rPr>
                        <a:t>部分支援</a:t>
                      </a:r>
                    </a:p>
                  </a:txBody>
                  <a:tcPr marL="18000" marR="18000" marT="18000" marB="18000"/>
                </a:tc>
                <a:tc>
                  <a:txBody>
                    <a:bodyPr/>
                    <a:lstStyle/>
                    <a:p>
                      <a:pPr algn="r"/>
                      <a:r>
                        <a:rPr kumimoji="1" lang="en-US" altLang="ja-JP" sz="2000" dirty="0">
                          <a:solidFill>
                            <a:srgbClr val="FF0000"/>
                          </a:solidFill>
                        </a:rPr>
                        <a:t>7.7</a:t>
                      </a:r>
                      <a:endParaRPr kumimoji="1" lang="ja-JP" altLang="en-US" sz="2000" dirty="0">
                        <a:solidFill>
                          <a:srgbClr val="FF0000"/>
                        </a:solidFill>
                      </a:endParaRPr>
                    </a:p>
                  </a:txBody>
                  <a:tcPr marL="18000" marR="18000" marT="18000" marB="18000"/>
                </a:tc>
                <a:tc>
                  <a:txBody>
                    <a:bodyPr/>
                    <a:lstStyle/>
                    <a:p>
                      <a:pPr algn="ctr"/>
                      <a:r>
                        <a:rPr kumimoji="1" lang="ja-JP" altLang="en-US" sz="2000" dirty="0"/>
                        <a:t>全面支援</a:t>
                      </a:r>
                    </a:p>
                  </a:txBody>
                  <a:tcPr marL="18000" marR="18000" marT="18000" marB="18000"/>
                </a:tc>
                <a:tc>
                  <a:txBody>
                    <a:bodyPr/>
                    <a:lstStyle/>
                    <a:p>
                      <a:pPr algn="r"/>
                      <a:r>
                        <a:rPr kumimoji="1" lang="en-US" altLang="ja-JP" sz="2000" dirty="0"/>
                        <a:t>13.6</a:t>
                      </a:r>
                      <a:endParaRPr kumimoji="1" lang="ja-JP" altLang="en-US" sz="2000" dirty="0"/>
                    </a:p>
                  </a:txBody>
                  <a:tcPr marL="18000" marR="18000" marT="18000" marB="18000"/>
                </a:tc>
                <a:extLst>
                  <a:ext uri="{0D108BD9-81ED-4DB2-BD59-A6C34878D82A}">
                    <a16:rowId xmlns:a16="http://schemas.microsoft.com/office/drawing/2014/main" val="10004"/>
                  </a:ext>
                </a:extLst>
              </a:tr>
              <a:tr h="370840">
                <a:tc>
                  <a:txBody>
                    <a:bodyPr/>
                    <a:lstStyle/>
                    <a:p>
                      <a:r>
                        <a:rPr kumimoji="1" lang="ja-JP" altLang="en-US" sz="2000" dirty="0"/>
                        <a:t>立ち上がり</a:t>
                      </a:r>
                    </a:p>
                  </a:txBody>
                  <a:tcPr marL="18000" marR="18000" marT="18000" marB="18000">
                    <a:solidFill>
                      <a:schemeClr val="accent5">
                        <a:lumMod val="60000"/>
                        <a:lumOff val="40000"/>
                      </a:schemeClr>
                    </a:solidFill>
                  </a:tcPr>
                </a:tc>
                <a:tc>
                  <a:txBody>
                    <a:bodyPr/>
                    <a:lstStyle/>
                    <a:p>
                      <a:pPr algn="ctr"/>
                      <a:r>
                        <a:rPr kumimoji="1" lang="ja-JP" altLang="en-US" sz="2000" dirty="0"/>
                        <a:t>できる</a:t>
                      </a:r>
                    </a:p>
                  </a:txBody>
                  <a:tcPr marL="18000" marR="18000" marT="18000" marB="18000"/>
                </a:tc>
                <a:tc>
                  <a:txBody>
                    <a:bodyPr/>
                    <a:lstStyle/>
                    <a:p>
                      <a:pPr algn="r"/>
                      <a:r>
                        <a:rPr kumimoji="1" lang="en-US" altLang="ja-JP" sz="2000" dirty="0"/>
                        <a:t>0</a:t>
                      </a:r>
                      <a:endParaRPr kumimoji="1" lang="ja-JP" altLang="en-US" sz="2000" dirty="0"/>
                    </a:p>
                  </a:txBody>
                  <a:tcPr marL="18000" marR="18000" marT="18000" marB="18000"/>
                </a:tc>
                <a:tc>
                  <a:txBody>
                    <a:bodyPr/>
                    <a:lstStyle/>
                    <a:p>
                      <a:pPr algn="ctr"/>
                      <a:r>
                        <a:rPr kumimoji="1" lang="ja-JP" altLang="en-US" sz="2000" dirty="0"/>
                        <a:t>見守り等</a:t>
                      </a:r>
                    </a:p>
                  </a:txBody>
                  <a:tcPr marL="18000" marR="18000" marT="18000" marB="18000"/>
                </a:tc>
                <a:tc>
                  <a:txBody>
                    <a:bodyPr/>
                    <a:lstStyle/>
                    <a:p>
                      <a:pPr algn="r"/>
                      <a:r>
                        <a:rPr kumimoji="1" lang="en-US" altLang="ja-JP" sz="2000" dirty="0"/>
                        <a:t>5.1</a:t>
                      </a:r>
                      <a:endParaRPr kumimoji="1" lang="ja-JP" altLang="en-US" sz="2000" dirty="0"/>
                    </a:p>
                  </a:txBody>
                  <a:tcPr marL="18000" marR="18000" marT="18000" marB="18000"/>
                </a:tc>
                <a:tc>
                  <a:txBody>
                    <a:bodyPr/>
                    <a:lstStyle/>
                    <a:p>
                      <a:pPr algn="ctr"/>
                      <a:r>
                        <a:rPr kumimoji="1" lang="ja-JP" altLang="en-US" sz="2000" dirty="0">
                          <a:solidFill>
                            <a:srgbClr val="FF0000"/>
                          </a:solidFill>
                        </a:rPr>
                        <a:t>部分支援</a:t>
                      </a:r>
                    </a:p>
                  </a:txBody>
                  <a:tcPr marL="18000" marR="18000" marT="18000" marB="18000"/>
                </a:tc>
                <a:tc>
                  <a:txBody>
                    <a:bodyPr/>
                    <a:lstStyle/>
                    <a:p>
                      <a:pPr algn="r"/>
                      <a:r>
                        <a:rPr kumimoji="1" lang="en-US" altLang="ja-JP" sz="2000" dirty="0">
                          <a:solidFill>
                            <a:srgbClr val="FF0000"/>
                          </a:solidFill>
                        </a:rPr>
                        <a:t>7.7</a:t>
                      </a:r>
                      <a:endParaRPr kumimoji="1" lang="ja-JP" altLang="en-US" sz="2000" dirty="0">
                        <a:solidFill>
                          <a:srgbClr val="FF0000"/>
                        </a:solidFill>
                      </a:endParaRPr>
                    </a:p>
                  </a:txBody>
                  <a:tcPr marL="18000" marR="18000" marT="18000" marB="18000"/>
                </a:tc>
                <a:tc>
                  <a:txBody>
                    <a:bodyPr/>
                    <a:lstStyle/>
                    <a:p>
                      <a:pPr algn="ctr"/>
                      <a:r>
                        <a:rPr kumimoji="1" lang="ja-JP" altLang="en-US" sz="2000" dirty="0"/>
                        <a:t>全面支援</a:t>
                      </a:r>
                    </a:p>
                  </a:txBody>
                  <a:tcPr marL="18000" marR="18000" marT="18000" marB="18000"/>
                </a:tc>
                <a:tc>
                  <a:txBody>
                    <a:bodyPr/>
                    <a:lstStyle/>
                    <a:p>
                      <a:pPr algn="r"/>
                      <a:r>
                        <a:rPr kumimoji="1" lang="en-US" altLang="ja-JP" sz="2000" dirty="0"/>
                        <a:t>14.8</a:t>
                      </a:r>
                      <a:endParaRPr kumimoji="1" lang="ja-JP" altLang="en-US" sz="2000" dirty="0"/>
                    </a:p>
                  </a:txBody>
                  <a:tcPr marL="18000" marR="18000" marT="18000" marB="18000"/>
                </a:tc>
                <a:extLst>
                  <a:ext uri="{0D108BD9-81ED-4DB2-BD59-A6C34878D82A}">
                    <a16:rowId xmlns:a16="http://schemas.microsoft.com/office/drawing/2014/main" val="1000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a:t>片足立位</a:t>
                      </a:r>
                    </a:p>
                  </a:txBody>
                  <a:tcPr marL="18000" marR="18000" marT="18000" marB="18000">
                    <a:solidFill>
                      <a:schemeClr val="accent5">
                        <a:lumMod val="60000"/>
                        <a:lumOff val="40000"/>
                      </a:schemeClr>
                    </a:solidFill>
                  </a:tcPr>
                </a:tc>
                <a:tc>
                  <a:txBody>
                    <a:bodyPr/>
                    <a:lstStyle/>
                    <a:p>
                      <a:pPr algn="ctr"/>
                      <a:r>
                        <a:rPr kumimoji="1" lang="ja-JP" altLang="en-US" sz="2000" dirty="0"/>
                        <a:t>できる</a:t>
                      </a:r>
                    </a:p>
                  </a:txBody>
                  <a:tcPr marL="18000" marR="18000" marT="18000" marB="18000"/>
                </a:tc>
                <a:tc>
                  <a:txBody>
                    <a:bodyPr/>
                    <a:lstStyle/>
                    <a:p>
                      <a:pPr algn="r"/>
                      <a:r>
                        <a:rPr kumimoji="1" lang="en-US" altLang="ja-JP" sz="2000" dirty="0"/>
                        <a:t>0</a:t>
                      </a:r>
                      <a:endParaRPr kumimoji="1" lang="ja-JP" altLang="en-US" sz="2000" dirty="0"/>
                    </a:p>
                  </a:txBody>
                  <a:tcPr marL="18000" marR="18000" marT="18000" marB="18000"/>
                </a:tc>
                <a:tc>
                  <a:txBody>
                    <a:bodyPr/>
                    <a:lstStyle/>
                    <a:p>
                      <a:pPr algn="ctr"/>
                      <a:r>
                        <a:rPr kumimoji="1" lang="ja-JP" altLang="en-US" sz="2000" dirty="0"/>
                        <a:t>見守り等</a:t>
                      </a:r>
                    </a:p>
                  </a:txBody>
                  <a:tcPr marL="18000" marR="18000" marT="18000" marB="18000"/>
                </a:tc>
                <a:tc>
                  <a:txBody>
                    <a:bodyPr/>
                    <a:lstStyle/>
                    <a:p>
                      <a:pPr algn="r"/>
                      <a:r>
                        <a:rPr kumimoji="1" lang="en-US" altLang="ja-JP" sz="2000" dirty="0"/>
                        <a:t>2.8</a:t>
                      </a:r>
                      <a:endParaRPr kumimoji="1" lang="ja-JP" altLang="en-US" sz="2000" dirty="0"/>
                    </a:p>
                  </a:txBody>
                  <a:tcPr marL="18000" marR="18000" marT="18000" marB="18000"/>
                </a:tc>
                <a:tc>
                  <a:txBody>
                    <a:bodyPr/>
                    <a:lstStyle/>
                    <a:p>
                      <a:pPr algn="ctr"/>
                      <a:r>
                        <a:rPr kumimoji="1" lang="ja-JP" altLang="en-US" sz="2000" dirty="0">
                          <a:solidFill>
                            <a:srgbClr val="FF0000"/>
                          </a:solidFill>
                        </a:rPr>
                        <a:t>部分支援</a:t>
                      </a:r>
                    </a:p>
                  </a:txBody>
                  <a:tcPr marL="18000" marR="18000" marT="18000" marB="18000"/>
                </a:tc>
                <a:tc>
                  <a:txBody>
                    <a:bodyPr/>
                    <a:lstStyle/>
                    <a:p>
                      <a:pPr algn="r"/>
                      <a:r>
                        <a:rPr kumimoji="1" lang="en-US" altLang="ja-JP" sz="2000" dirty="0">
                          <a:solidFill>
                            <a:srgbClr val="FF0000"/>
                          </a:solidFill>
                        </a:rPr>
                        <a:t>3.4</a:t>
                      </a:r>
                      <a:endParaRPr kumimoji="1" lang="ja-JP" altLang="en-US" sz="2000" dirty="0">
                        <a:solidFill>
                          <a:srgbClr val="FF0000"/>
                        </a:solidFill>
                      </a:endParaRPr>
                    </a:p>
                  </a:txBody>
                  <a:tcPr marL="18000" marR="18000" marT="18000" marB="18000"/>
                </a:tc>
                <a:tc>
                  <a:txBody>
                    <a:bodyPr/>
                    <a:lstStyle/>
                    <a:p>
                      <a:pPr algn="ctr"/>
                      <a:r>
                        <a:rPr kumimoji="1" lang="ja-JP" altLang="en-US" sz="2000" dirty="0"/>
                        <a:t>全面支援</a:t>
                      </a:r>
                    </a:p>
                  </a:txBody>
                  <a:tcPr marL="18000" marR="18000" marT="18000" marB="18000"/>
                </a:tc>
                <a:tc>
                  <a:txBody>
                    <a:bodyPr/>
                    <a:lstStyle/>
                    <a:p>
                      <a:pPr algn="r"/>
                      <a:r>
                        <a:rPr kumimoji="1" lang="en-US" altLang="ja-JP" sz="2000" dirty="0"/>
                        <a:t>11.4</a:t>
                      </a:r>
                      <a:endParaRPr kumimoji="1" lang="ja-JP" altLang="en-US" sz="2000" dirty="0"/>
                    </a:p>
                  </a:txBody>
                  <a:tcPr marL="18000" marR="18000" marT="18000" marB="18000"/>
                </a:tc>
                <a:extLst>
                  <a:ext uri="{0D108BD9-81ED-4DB2-BD59-A6C34878D82A}">
                    <a16:rowId xmlns:a16="http://schemas.microsoft.com/office/drawing/2014/main" val="10006"/>
                  </a:ext>
                </a:extLst>
              </a:tr>
            </a:tbl>
          </a:graphicData>
        </a:graphic>
      </p:graphicFrame>
      <p:sp>
        <p:nvSpPr>
          <p:cNvPr id="8" name="正方形/長方形 7"/>
          <p:cNvSpPr/>
          <p:nvPr/>
        </p:nvSpPr>
        <p:spPr>
          <a:xfrm>
            <a:off x="3435782" y="3007528"/>
            <a:ext cx="1764015" cy="1100441"/>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5199796" y="4107969"/>
            <a:ext cx="2019869" cy="149543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5424900" y="2565977"/>
            <a:ext cx="1569660" cy="369332"/>
          </a:xfrm>
          <a:prstGeom prst="wedgeRectCallout">
            <a:avLst>
              <a:gd name="adj1" fmla="val -67784"/>
              <a:gd name="adj2" fmla="val 58805"/>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kumimoji="1" lang="ja-JP" altLang="en-US" dirty="0">
                <a:solidFill>
                  <a:schemeClr val="bg1"/>
                </a:solidFill>
              </a:rPr>
              <a:t>認定調査結果</a:t>
            </a:r>
          </a:p>
        </p:txBody>
      </p:sp>
      <p:cxnSp>
        <p:nvCxnSpPr>
          <p:cNvPr id="12" name="直線矢印コネクタ 11"/>
          <p:cNvCxnSpPr/>
          <p:nvPr/>
        </p:nvCxnSpPr>
        <p:spPr>
          <a:xfrm flipH="1">
            <a:off x="2483892" y="4107969"/>
            <a:ext cx="951891" cy="1650296"/>
          </a:xfrm>
          <a:prstGeom prst="straightConnector1">
            <a:avLst/>
          </a:prstGeom>
          <a:ln w="38100">
            <a:solidFill>
              <a:srgbClr val="FF0000"/>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flipH="1">
            <a:off x="3629911" y="5132915"/>
            <a:ext cx="1569886" cy="581430"/>
          </a:xfrm>
          <a:prstGeom prst="straightConnector1">
            <a:avLst/>
          </a:prstGeom>
          <a:ln w="38100">
            <a:solidFill>
              <a:srgbClr val="FF0000"/>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1939624" y="5758265"/>
            <a:ext cx="2040425" cy="646331"/>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kumimoji="1" lang="ja-JP" altLang="en-US" b="1" dirty="0">
                <a:solidFill>
                  <a:schemeClr val="bg1"/>
                </a:solidFill>
              </a:rPr>
              <a:t>認定調査項目等</a:t>
            </a:r>
            <a:endParaRPr kumimoji="1" lang="en-US" altLang="ja-JP" b="1" dirty="0">
              <a:solidFill>
                <a:schemeClr val="bg1"/>
              </a:solidFill>
            </a:endParaRPr>
          </a:p>
          <a:p>
            <a:pPr algn="ctr"/>
            <a:r>
              <a:rPr lang="ja-JP" altLang="en-US" b="1" dirty="0">
                <a:solidFill>
                  <a:schemeClr val="bg1"/>
                </a:solidFill>
              </a:rPr>
              <a:t>各々の点数</a:t>
            </a:r>
            <a:endParaRPr kumimoji="1" lang="ja-JP" altLang="en-US" b="1" dirty="0">
              <a:solidFill>
                <a:schemeClr val="bg1"/>
              </a:solidFill>
            </a:endParaRPr>
          </a:p>
        </p:txBody>
      </p:sp>
      <p:sp>
        <p:nvSpPr>
          <p:cNvPr id="16" name="右中かっこ 15"/>
          <p:cNvSpPr/>
          <p:nvPr/>
        </p:nvSpPr>
        <p:spPr>
          <a:xfrm>
            <a:off x="9253181" y="3007528"/>
            <a:ext cx="163869" cy="2595880"/>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7" name="テキスト ボックス 16"/>
          <p:cNvSpPr txBox="1"/>
          <p:nvPr/>
        </p:nvSpPr>
        <p:spPr>
          <a:xfrm>
            <a:off x="5189517" y="5758265"/>
            <a:ext cx="2040425" cy="646331"/>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kumimoji="1" lang="ja-JP" altLang="en-US" b="1" dirty="0">
                <a:solidFill>
                  <a:schemeClr val="bg1"/>
                </a:solidFill>
              </a:rPr>
              <a:t>グループ（群）</a:t>
            </a:r>
            <a:endParaRPr kumimoji="1" lang="en-US" altLang="ja-JP" b="1" dirty="0">
              <a:solidFill>
                <a:schemeClr val="bg1"/>
              </a:solidFill>
            </a:endParaRPr>
          </a:p>
          <a:p>
            <a:pPr algn="ctr"/>
            <a:r>
              <a:rPr kumimoji="1" lang="ja-JP" altLang="en-US" b="1" dirty="0">
                <a:solidFill>
                  <a:schemeClr val="bg1"/>
                </a:solidFill>
              </a:rPr>
              <a:t>合計 </a:t>
            </a:r>
            <a:r>
              <a:rPr kumimoji="1" lang="en-US" altLang="ja-JP" b="1" dirty="0">
                <a:solidFill>
                  <a:schemeClr val="bg1"/>
                </a:solidFill>
              </a:rPr>
              <a:t>49.0</a:t>
            </a:r>
            <a:r>
              <a:rPr kumimoji="1" lang="ja-JP" altLang="en-US" b="1" dirty="0">
                <a:solidFill>
                  <a:schemeClr val="bg1"/>
                </a:solidFill>
              </a:rPr>
              <a:t>点</a:t>
            </a:r>
          </a:p>
        </p:txBody>
      </p:sp>
      <p:sp>
        <p:nvSpPr>
          <p:cNvPr id="20" name="フリーフォーム 19"/>
          <p:cNvSpPr/>
          <p:nvPr/>
        </p:nvSpPr>
        <p:spPr>
          <a:xfrm>
            <a:off x="7233313" y="4285398"/>
            <a:ext cx="2251881" cy="1786792"/>
          </a:xfrm>
          <a:custGeom>
            <a:avLst/>
            <a:gdLst>
              <a:gd name="connsiteX0" fmla="*/ 2142699 w 2251881"/>
              <a:gd name="connsiteY0" fmla="*/ 0 h 1897039"/>
              <a:gd name="connsiteX1" fmla="*/ 2251881 w 2251881"/>
              <a:gd name="connsiteY1" fmla="*/ 0 h 1897039"/>
              <a:gd name="connsiteX2" fmla="*/ 2251881 w 2251881"/>
              <a:gd name="connsiteY2" fmla="*/ 1897039 h 1897039"/>
              <a:gd name="connsiteX3" fmla="*/ 0 w 2251881"/>
              <a:gd name="connsiteY3" fmla="*/ 1897039 h 1897039"/>
            </a:gdLst>
            <a:ahLst/>
            <a:cxnLst>
              <a:cxn ang="0">
                <a:pos x="connsiteX0" y="connsiteY0"/>
              </a:cxn>
              <a:cxn ang="0">
                <a:pos x="connsiteX1" y="connsiteY1"/>
              </a:cxn>
              <a:cxn ang="0">
                <a:pos x="connsiteX2" y="connsiteY2"/>
              </a:cxn>
              <a:cxn ang="0">
                <a:pos x="connsiteX3" y="connsiteY3"/>
              </a:cxn>
            </a:cxnLst>
            <a:rect l="l" t="t" r="r" b="b"/>
            <a:pathLst>
              <a:path w="2251881" h="1897039">
                <a:moveTo>
                  <a:pt x="2142699" y="0"/>
                </a:moveTo>
                <a:lnTo>
                  <a:pt x="2251881" y="0"/>
                </a:lnTo>
                <a:lnTo>
                  <a:pt x="2251881" y="1897039"/>
                </a:lnTo>
                <a:lnTo>
                  <a:pt x="0" y="1897039"/>
                </a:lnTo>
              </a:path>
            </a:pathLst>
          </a:custGeom>
          <a:noFill/>
          <a:ln w="38100">
            <a:solidFill>
              <a:schemeClr val="accent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直線矢印コネクタ 17"/>
          <p:cNvCxnSpPr/>
          <p:nvPr/>
        </p:nvCxnSpPr>
        <p:spPr>
          <a:xfrm>
            <a:off x="3993697" y="6081430"/>
            <a:ext cx="1192449" cy="0"/>
          </a:xfrm>
          <a:prstGeom prst="straightConnector1">
            <a:avLst/>
          </a:prstGeom>
          <a:ln w="57150">
            <a:solidFill>
              <a:srgbClr val="FF0000"/>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34388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dirty="0">
                <a:latin typeface="ＭＳ ゴシック" panose="020B0609070205080204" pitchFamily="49" charset="-128"/>
                <a:ea typeface="ＭＳ ゴシック" panose="020B0609070205080204" pitchFamily="49" charset="-128"/>
              </a:rPr>
              <a:t>一次判定（コンピュータ判定）の仕組み</a:t>
            </a:r>
            <a:endParaRPr kumimoji="1" lang="ja-JP" altLang="en-US" dirty="0"/>
          </a:p>
        </p:txBody>
      </p:sp>
      <p:sp>
        <p:nvSpPr>
          <p:cNvPr id="4" name="スライド番号プレースホルダー 3"/>
          <p:cNvSpPr>
            <a:spLocks noGrp="1"/>
          </p:cNvSpPr>
          <p:nvPr>
            <p:ph type="sldNum" sz="quarter" idx="12"/>
          </p:nvPr>
        </p:nvSpPr>
        <p:spPr/>
        <p:txBody>
          <a:bodyPr/>
          <a:lstStyle/>
          <a:p>
            <a:fld id="{040252E6-491F-4E7D-8E1E-2F1F88AFBB7C}" type="slidenum">
              <a:rPr kumimoji="1" lang="ja-JP" altLang="en-US" smtClean="0"/>
              <a:t>41</a:t>
            </a:fld>
            <a:endParaRPr kumimoji="1" lang="ja-JP" altLang="en-US"/>
          </a:p>
        </p:txBody>
      </p:sp>
      <p:sp>
        <p:nvSpPr>
          <p:cNvPr id="6" name="正方形/長方形 5"/>
          <p:cNvSpPr/>
          <p:nvPr/>
        </p:nvSpPr>
        <p:spPr>
          <a:xfrm>
            <a:off x="290285" y="943428"/>
            <a:ext cx="9303658" cy="3135086"/>
          </a:xfrm>
          <a:prstGeom prst="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2400" dirty="0">
              <a:solidFill>
                <a:schemeClr val="tx1"/>
              </a:solidFill>
            </a:endParaRPr>
          </a:p>
          <a:p>
            <a:r>
              <a:rPr lang="ja-JP" altLang="en-US" sz="2400" dirty="0">
                <a:solidFill>
                  <a:schemeClr val="tx1"/>
                </a:solidFill>
              </a:rPr>
              <a:t>＜概要＞</a:t>
            </a:r>
            <a:endParaRPr lang="en-US" altLang="ja-JP" sz="2400" dirty="0">
              <a:solidFill>
                <a:schemeClr val="tx1"/>
              </a:solidFill>
            </a:endParaRPr>
          </a:p>
          <a:p>
            <a:pPr marL="342900" indent="-342900">
              <a:buFont typeface="Wingdings" panose="05000000000000000000" pitchFamily="2" charset="2"/>
              <a:buChar char="l"/>
            </a:pPr>
            <a:r>
              <a:rPr lang="ja-JP" altLang="en-US" sz="2400" dirty="0">
                <a:solidFill>
                  <a:schemeClr val="tx1"/>
                </a:solidFill>
              </a:rPr>
              <a:t>前述①での数量化の結果を踏まえ、「</a:t>
            </a:r>
            <a:r>
              <a:rPr lang="ja-JP" altLang="en-US" sz="2400" dirty="0">
                <a:solidFill>
                  <a:srgbClr val="FF0000"/>
                </a:solidFill>
              </a:rPr>
              <a:t>一次判定ロジック</a:t>
            </a:r>
            <a:r>
              <a:rPr lang="ja-JP" altLang="en-US" sz="2400" dirty="0">
                <a:solidFill>
                  <a:schemeClr val="tx1"/>
                </a:solidFill>
              </a:rPr>
              <a:t>」と呼ばれるロジックを活用して、申請者と同じ状態像にある障害者の認定データ（平成</a:t>
            </a:r>
            <a:r>
              <a:rPr lang="en-US" altLang="ja-JP" sz="2400" dirty="0">
                <a:solidFill>
                  <a:schemeClr val="tx1"/>
                </a:solidFill>
              </a:rPr>
              <a:t>21</a:t>
            </a:r>
            <a:r>
              <a:rPr lang="ja-JP" altLang="en-US" sz="2400" dirty="0">
                <a:solidFill>
                  <a:schemeClr val="tx1"/>
                </a:solidFill>
              </a:rPr>
              <a:t>～</a:t>
            </a:r>
            <a:r>
              <a:rPr lang="en-US" altLang="ja-JP" sz="2400" dirty="0">
                <a:solidFill>
                  <a:schemeClr val="tx1"/>
                </a:solidFill>
              </a:rPr>
              <a:t>23</a:t>
            </a:r>
            <a:r>
              <a:rPr lang="ja-JP" altLang="en-US" sz="2400" dirty="0">
                <a:solidFill>
                  <a:schemeClr val="tx1"/>
                </a:solidFill>
              </a:rPr>
              <a:t>年度の実績）を抽出。</a:t>
            </a:r>
            <a:endParaRPr lang="en-US" altLang="ja-JP" sz="2400" dirty="0">
              <a:solidFill>
                <a:schemeClr val="tx1"/>
              </a:solidFill>
            </a:endParaRPr>
          </a:p>
          <a:p>
            <a:pPr marL="342900" indent="-342900">
              <a:buFont typeface="Wingdings" panose="05000000000000000000" pitchFamily="2" charset="2"/>
              <a:buChar char="l"/>
            </a:pPr>
            <a:endParaRPr lang="en-US" altLang="ja-JP" sz="2400" dirty="0">
              <a:solidFill>
                <a:schemeClr val="tx1"/>
              </a:solidFill>
            </a:endParaRPr>
          </a:p>
          <a:p>
            <a:pPr marL="342900" indent="-342900">
              <a:buFont typeface="Wingdings" panose="05000000000000000000" pitchFamily="2" charset="2"/>
              <a:buChar char="l"/>
            </a:pPr>
            <a:r>
              <a:rPr lang="ja-JP" altLang="en-US" sz="2400" dirty="0">
                <a:solidFill>
                  <a:schemeClr val="tx1"/>
                </a:solidFill>
              </a:rPr>
              <a:t>抽出された認定データのうち、最も確率の高い「二次判定結果の区分」を申請者の一次判定結果とする。</a:t>
            </a:r>
            <a:endParaRPr lang="en-US" altLang="ja-JP" sz="2400" dirty="0">
              <a:solidFill>
                <a:schemeClr val="tx1"/>
              </a:solidFill>
            </a:endParaRPr>
          </a:p>
          <a:p>
            <a:endParaRPr lang="en-US" altLang="ja-JP" sz="2400" dirty="0">
              <a:solidFill>
                <a:schemeClr val="tx1"/>
              </a:solidFill>
            </a:endParaRPr>
          </a:p>
          <a:p>
            <a:endParaRPr lang="en-US" altLang="ja-JP" sz="2400" dirty="0">
              <a:solidFill>
                <a:schemeClr val="tx1"/>
              </a:solidFill>
            </a:endParaRPr>
          </a:p>
          <a:p>
            <a:endParaRPr lang="en-US" altLang="ja-JP" sz="2400" dirty="0">
              <a:solidFill>
                <a:schemeClr val="tx1"/>
              </a:solidFill>
            </a:endParaRPr>
          </a:p>
          <a:p>
            <a:endParaRPr lang="en-US" altLang="ja-JP" sz="2400" dirty="0">
              <a:solidFill>
                <a:schemeClr val="tx1"/>
              </a:solidFill>
            </a:endParaRPr>
          </a:p>
          <a:p>
            <a:endParaRPr lang="en-US" altLang="ja-JP" sz="2400" dirty="0">
              <a:solidFill>
                <a:schemeClr val="tx1"/>
              </a:solidFill>
            </a:endParaRPr>
          </a:p>
          <a:p>
            <a:endParaRPr lang="en-US" altLang="ja-JP" sz="2400" dirty="0">
              <a:solidFill>
                <a:schemeClr val="tx1"/>
              </a:solidFill>
            </a:endParaRPr>
          </a:p>
          <a:p>
            <a:endParaRPr lang="en-US" altLang="ja-JP" sz="2400" dirty="0">
              <a:solidFill>
                <a:schemeClr val="tx1"/>
              </a:solidFill>
            </a:endParaRPr>
          </a:p>
        </p:txBody>
      </p:sp>
      <p:sp>
        <p:nvSpPr>
          <p:cNvPr id="3" name="正方形/長方形 2"/>
          <p:cNvSpPr/>
          <p:nvPr/>
        </p:nvSpPr>
        <p:spPr>
          <a:xfrm>
            <a:off x="290285" y="666002"/>
            <a:ext cx="8853715" cy="449943"/>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t>②申請者と同じ状態像にある障害者の二次判定結果抽出</a:t>
            </a:r>
            <a:endParaRPr kumimoji="1" lang="ja-JP" altLang="en-US" sz="2800" dirty="0"/>
          </a:p>
        </p:txBody>
      </p:sp>
    </p:spTree>
    <p:extLst>
      <p:ext uri="{BB962C8B-B14F-4D97-AF65-F5344CB8AC3E}">
        <p14:creationId xmlns:p14="http://schemas.microsoft.com/office/powerpoint/2010/main" val="10913328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dirty="0">
                <a:latin typeface="ＭＳ ゴシック" panose="020B0609070205080204" pitchFamily="49" charset="-128"/>
                <a:ea typeface="ＭＳ ゴシック" panose="020B0609070205080204" pitchFamily="49" charset="-128"/>
              </a:rPr>
              <a:t>一次判定ロジック（詳細版の抜粋）</a:t>
            </a:r>
            <a:endParaRPr kumimoji="1" lang="ja-JP" altLang="en-US" dirty="0"/>
          </a:p>
        </p:txBody>
      </p:sp>
      <p:sp>
        <p:nvSpPr>
          <p:cNvPr id="4" name="スライド番号プレースホルダー 3"/>
          <p:cNvSpPr>
            <a:spLocks noGrp="1"/>
          </p:cNvSpPr>
          <p:nvPr>
            <p:ph type="sldNum" sz="quarter" idx="12"/>
          </p:nvPr>
        </p:nvSpPr>
        <p:spPr>
          <a:xfrm>
            <a:off x="7099300" y="6434175"/>
            <a:ext cx="2311400" cy="365125"/>
          </a:xfrm>
        </p:spPr>
        <p:txBody>
          <a:bodyPr/>
          <a:lstStyle/>
          <a:p>
            <a:fld id="{040252E6-491F-4E7D-8E1E-2F1F88AFBB7C}" type="slidenum">
              <a:rPr kumimoji="1" lang="ja-JP" altLang="en-US" smtClean="0"/>
              <a:t>42</a:t>
            </a:fld>
            <a:endParaRPr kumimoji="1" lang="ja-JP" altLang="en-US" dirty="0"/>
          </a:p>
        </p:txBody>
      </p:sp>
      <p:pic>
        <p:nvPicPr>
          <p:cNvPr id="3" name="図 2"/>
          <p:cNvPicPr>
            <a:picLocks noChangeAspect="1"/>
          </p:cNvPicPr>
          <p:nvPr/>
        </p:nvPicPr>
        <p:blipFill>
          <a:blip r:embed="rId2"/>
          <a:stretch>
            <a:fillRect/>
          </a:stretch>
        </p:blipFill>
        <p:spPr>
          <a:xfrm>
            <a:off x="161315" y="533163"/>
            <a:ext cx="9592286" cy="5982060"/>
          </a:xfrm>
          <a:prstGeom prst="rect">
            <a:avLst/>
          </a:prstGeom>
        </p:spPr>
      </p:pic>
    </p:spTree>
    <p:extLst>
      <p:ext uri="{BB962C8B-B14F-4D97-AF65-F5344CB8AC3E}">
        <p14:creationId xmlns:p14="http://schemas.microsoft.com/office/powerpoint/2010/main" val="12590345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dirty="0">
                <a:latin typeface="ＭＳ ゴシック" panose="020B0609070205080204" pitchFamily="49" charset="-128"/>
                <a:ea typeface="ＭＳ ゴシック" panose="020B0609070205080204" pitchFamily="49" charset="-128"/>
              </a:rPr>
              <a:t>一次判定（コンピュータ判定）の仕組み</a:t>
            </a:r>
            <a:endParaRPr kumimoji="1" lang="ja-JP" altLang="en-US" dirty="0"/>
          </a:p>
        </p:txBody>
      </p:sp>
      <p:sp>
        <p:nvSpPr>
          <p:cNvPr id="4" name="スライド番号プレースホルダー 3"/>
          <p:cNvSpPr>
            <a:spLocks noGrp="1"/>
          </p:cNvSpPr>
          <p:nvPr>
            <p:ph type="sldNum" sz="quarter" idx="12"/>
          </p:nvPr>
        </p:nvSpPr>
        <p:spPr/>
        <p:txBody>
          <a:bodyPr/>
          <a:lstStyle/>
          <a:p>
            <a:fld id="{040252E6-491F-4E7D-8E1E-2F1F88AFBB7C}" type="slidenum">
              <a:rPr kumimoji="1" lang="ja-JP" altLang="en-US" smtClean="0"/>
              <a:t>43</a:t>
            </a:fld>
            <a:endParaRPr kumimoji="1" lang="ja-JP" altLang="en-US"/>
          </a:p>
        </p:txBody>
      </p:sp>
      <p:pic>
        <p:nvPicPr>
          <p:cNvPr id="5" name="図 4"/>
          <p:cNvPicPr>
            <a:picLocks noChangeAspect="1"/>
          </p:cNvPicPr>
          <p:nvPr/>
        </p:nvPicPr>
        <p:blipFill>
          <a:blip r:embed="rId2"/>
          <a:stretch>
            <a:fillRect/>
          </a:stretch>
        </p:blipFill>
        <p:spPr>
          <a:xfrm>
            <a:off x="112295" y="516563"/>
            <a:ext cx="9697453" cy="5952891"/>
          </a:xfrm>
          <a:prstGeom prst="rect">
            <a:avLst/>
          </a:prstGeom>
        </p:spPr>
      </p:pic>
      <p:pic>
        <p:nvPicPr>
          <p:cNvPr id="7" name="図 6"/>
          <p:cNvPicPr>
            <a:picLocks noChangeAspect="1"/>
          </p:cNvPicPr>
          <p:nvPr/>
        </p:nvPicPr>
        <p:blipFill>
          <a:blip r:embed="rId3"/>
          <a:stretch>
            <a:fillRect/>
          </a:stretch>
        </p:blipFill>
        <p:spPr>
          <a:xfrm>
            <a:off x="300037" y="6479286"/>
            <a:ext cx="2867947" cy="210106"/>
          </a:xfrm>
          <a:prstGeom prst="rect">
            <a:avLst/>
          </a:prstGeom>
        </p:spPr>
      </p:pic>
    </p:spTree>
    <p:extLst>
      <p:ext uri="{BB962C8B-B14F-4D97-AF65-F5344CB8AC3E}">
        <p14:creationId xmlns:p14="http://schemas.microsoft.com/office/powerpoint/2010/main" val="40849860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dirty="0">
                <a:latin typeface="ＭＳ ゴシック" panose="020B0609070205080204" pitchFamily="49" charset="-128"/>
                <a:ea typeface="ＭＳ ゴシック" panose="020B0609070205080204" pitchFamily="49" charset="-128"/>
              </a:rPr>
              <a:t>一次判定（コンピュータ判定）の仕組み</a:t>
            </a:r>
            <a:endParaRPr kumimoji="1" lang="ja-JP" altLang="en-US" dirty="0"/>
          </a:p>
        </p:txBody>
      </p:sp>
      <p:sp>
        <p:nvSpPr>
          <p:cNvPr id="4" name="スライド番号プレースホルダー 3"/>
          <p:cNvSpPr>
            <a:spLocks noGrp="1"/>
          </p:cNvSpPr>
          <p:nvPr>
            <p:ph type="sldNum" sz="quarter" idx="12"/>
          </p:nvPr>
        </p:nvSpPr>
        <p:spPr>
          <a:xfrm>
            <a:off x="7099300" y="6511999"/>
            <a:ext cx="2311400" cy="365125"/>
          </a:xfrm>
        </p:spPr>
        <p:txBody>
          <a:bodyPr/>
          <a:lstStyle/>
          <a:p>
            <a:fld id="{040252E6-491F-4E7D-8E1E-2F1F88AFBB7C}" type="slidenum">
              <a:rPr kumimoji="1" lang="ja-JP" altLang="en-US" smtClean="0"/>
              <a:t>44</a:t>
            </a:fld>
            <a:endParaRPr kumimoji="1" lang="ja-JP" altLang="en-US" dirty="0"/>
          </a:p>
        </p:txBody>
      </p:sp>
      <p:pic>
        <p:nvPicPr>
          <p:cNvPr id="8" name="図 7"/>
          <p:cNvPicPr>
            <a:picLocks noChangeAspect="1"/>
          </p:cNvPicPr>
          <p:nvPr/>
        </p:nvPicPr>
        <p:blipFill>
          <a:blip r:embed="rId2"/>
          <a:stretch>
            <a:fillRect/>
          </a:stretch>
        </p:blipFill>
        <p:spPr>
          <a:xfrm>
            <a:off x="90650" y="570899"/>
            <a:ext cx="9727118" cy="5893072"/>
          </a:xfrm>
          <a:prstGeom prst="rect">
            <a:avLst/>
          </a:prstGeom>
        </p:spPr>
      </p:pic>
    </p:spTree>
    <p:extLst>
      <p:ext uri="{BB962C8B-B14F-4D97-AF65-F5344CB8AC3E}">
        <p14:creationId xmlns:p14="http://schemas.microsoft.com/office/powerpoint/2010/main" val="33373213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040252E6-491F-4E7D-8E1E-2F1F88AFBB7C}" type="slidenum">
              <a:rPr kumimoji="1" lang="ja-JP" altLang="en-US" smtClean="0"/>
              <a:t>45</a:t>
            </a:fld>
            <a:endParaRPr kumimoji="1" lang="ja-JP" altLang="en-US"/>
          </a:p>
        </p:txBody>
      </p:sp>
      <p:sp>
        <p:nvSpPr>
          <p:cNvPr id="35" name="タイトル 1"/>
          <p:cNvSpPr>
            <a:spLocks noGrp="1"/>
          </p:cNvSpPr>
          <p:nvPr>
            <p:ph type="title"/>
          </p:nvPr>
        </p:nvSpPr>
        <p:spPr/>
        <p:txBody>
          <a:bodyPr/>
          <a:lstStyle/>
          <a:p>
            <a:r>
              <a:rPr lang="ja-JP" altLang="en-US" b="1" dirty="0">
                <a:latin typeface="ＭＳ ゴシック" panose="020B0609070205080204" pitchFamily="49" charset="-128"/>
                <a:ea typeface="ＭＳ ゴシック" panose="020B0609070205080204" pitchFamily="49" charset="-128"/>
              </a:rPr>
              <a:t>一次判定（コンピュータ判定）の仕組み</a:t>
            </a:r>
            <a:endParaRPr kumimoji="1" lang="ja-JP" altLang="en-US" dirty="0"/>
          </a:p>
        </p:txBody>
      </p:sp>
      <p:pic>
        <p:nvPicPr>
          <p:cNvPr id="21" name="図 20"/>
          <p:cNvPicPr>
            <a:picLocks noChangeAspect="1"/>
          </p:cNvPicPr>
          <p:nvPr/>
        </p:nvPicPr>
        <p:blipFill>
          <a:blip r:embed="rId3"/>
          <a:stretch>
            <a:fillRect/>
          </a:stretch>
        </p:blipFill>
        <p:spPr>
          <a:xfrm>
            <a:off x="224589" y="544519"/>
            <a:ext cx="9480885" cy="5912304"/>
          </a:xfrm>
          <a:prstGeom prst="rect">
            <a:avLst/>
          </a:prstGeom>
        </p:spPr>
      </p:pic>
    </p:spTree>
    <p:extLst>
      <p:ext uri="{BB962C8B-B14F-4D97-AF65-F5344CB8AC3E}">
        <p14:creationId xmlns:p14="http://schemas.microsoft.com/office/powerpoint/2010/main" val="24317865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dirty="0">
                <a:latin typeface="ＭＳ ゴシック" panose="020B0609070205080204" pitchFamily="49" charset="-128"/>
                <a:ea typeface="ＭＳ ゴシック" panose="020B0609070205080204" pitchFamily="49" charset="-128"/>
              </a:rPr>
              <a:t>障害支援区分一次判定ロジックの考え方</a:t>
            </a:r>
            <a:endParaRPr kumimoji="1" lang="ja-JP" altLang="en-US" dirty="0"/>
          </a:p>
        </p:txBody>
      </p:sp>
      <p:sp>
        <p:nvSpPr>
          <p:cNvPr id="4" name="スライド番号プレースホルダー 3"/>
          <p:cNvSpPr>
            <a:spLocks noGrp="1"/>
          </p:cNvSpPr>
          <p:nvPr>
            <p:ph type="sldNum" sz="quarter" idx="12"/>
          </p:nvPr>
        </p:nvSpPr>
        <p:spPr/>
        <p:txBody>
          <a:bodyPr/>
          <a:lstStyle/>
          <a:p>
            <a:fld id="{040252E6-491F-4E7D-8E1E-2F1F88AFBB7C}" type="slidenum">
              <a:rPr kumimoji="1" lang="ja-JP" altLang="en-US" smtClean="0"/>
              <a:t>46</a:t>
            </a:fld>
            <a:endParaRPr kumimoji="1" lang="ja-JP" altLang="en-US"/>
          </a:p>
        </p:txBody>
      </p:sp>
      <p:sp>
        <p:nvSpPr>
          <p:cNvPr id="5" name="テキスト ボックス 4"/>
          <p:cNvSpPr txBox="1"/>
          <p:nvPr/>
        </p:nvSpPr>
        <p:spPr>
          <a:xfrm>
            <a:off x="84841" y="1629040"/>
            <a:ext cx="9747315" cy="2677656"/>
          </a:xfrm>
          <a:prstGeom prst="rect">
            <a:avLst/>
          </a:prstGeom>
          <a:noFill/>
        </p:spPr>
        <p:txBody>
          <a:bodyPr wrap="square" rtlCol="0">
            <a:spAutoFit/>
          </a:bodyPr>
          <a:lstStyle/>
          <a:p>
            <a:pPr>
              <a:tabLst>
                <a:tab pos="9332913" algn="l"/>
              </a:tabLst>
            </a:pPr>
            <a:r>
              <a:rPr kumimoji="1" lang="ja-JP" altLang="en-US" sz="2400" b="1" dirty="0">
                <a:latin typeface="ＭＳ ゴシック" panose="020B0609070205080204" pitchFamily="49" charset="-128"/>
                <a:ea typeface="ＭＳ ゴシック" panose="020B0609070205080204" pitchFamily="49" charset="-128"/>
              </a:rPr>
              <a:t>○障害の状態は個々の違いが大きく、一概に類型化することは困難。</a:t>
            </a:r>
            <a:endParaRPr kumimoji="1" lang="en-US" altLang="ja-JP" sz="2400" b="1" dirty="0">
              <a:latin typeface="ＭＳ ゴシック" panose="020B0609070205080204" pitchFamily="49" charset="-128"/>
              <a:ea typeface="ＭＳ ゴシック" panose="020B0609070205080204" pitchFamily="49" charset="-128"/>
            </a:endParaRPr>
          </a:p>
          <a:p>
            <a:pPr marL="266700"/>
            <a:r>
              <a:rPr lang="ja-JP" altLang="en-US" sz="2400" b="1" dirty="0">
                <a:latin typeface="ＭＳ ゴシック" panose="020B0609070205080204" pitchFamily="49" charset="-128"/>
                <a:ea typeface="ＭＳ ゴシック" panose="020B0609070205080204" pitchFamily="49" charset="-128"/>
              </a:rPr>
              <a:t>そのため、個々の状態ではなく、「必要な支援の量」という尺度を用いている。</a:t>
            </a:r>
            <a:endParaRPr lang="en-US" altLang="ja-JP" sz="2400" b="1" dirty="0">
              <a:latin typeface="ＭＳ ゴシック" panose="020B0609070205080204" pitchFamily="49" charset="-128"/>
              <a:ea typeface="ＭＳ ゴシック" panose="020B0609070205080204" pitchFamily="49" charset="-128"/>
            </a:endParaRPr>
          </a:p>
          <a:p>
            <a:pPr marL="266700"/>
            <a:endParaRPr lang="en-US" altLang="ja-JP" sz="2400" b="1" dirty="0">
              <a:latin typeface="ＭＳ ゴシック" panose="020B0609070205080204" pitchFamily="49" charset="-128"/>
              <a:ea typeface="ＭＳ ゴシック" panose="020B0609070205080204" pitchFamily="49" charset="-128"/>
            </a:endParaRPr>
          </a:p>
          <a:p>
            <a:pPr marL="266700" indent="-266700"/>
            <a:r>
              <a:rPr lang="ja-JP" altLang="en-US" sz="2400" b="1" dirty="0">
                <a:latin typeface="ＭＳ ゴシック" panose="020B0609070205080204" pitchFamily="49" charset="-128"/>
                <a:ea typeface="ＭＳ ゴシック" panose="020B0609070205080204" pitchFamily="49" charset="-128"/>
              </a:rPr>
              <a:t>○過去に認定された審査判定データを元に、支援の量（区分）と統計学的に有意に連関する項目を割り出し、条件式を組み上げた上で場合分けを行っている。</a:t>
            </a:r>
            <a:endParaRPr lang="en-US" altLang="ja-JP" sz="2400" b="1" dirty="0">
              <a:latin typeface="ＭＳ ゴシック" panose="020B0609070205080204" pitchFamily="49" charset="-128"/>
              <a:ea typeface="ＭＳ ゴシック" panose="020B0609070205080204" pitchFamily="49" charset="-128"/>
            </a:endParaRPr>
          </a:p>
        </p:txBody>
      </p:sp>
      <p:sp>
        <p:nvSpPr>
          <p:cNvPr id="6" name="テキスト ボックス 5"/>
          <p:cNvSpPr txBox="1"/>
          <p:nvPr/>
        </p:nvSpPr>
        <p:spPr>
          <a:xfrm>
            <a:off x="272480" y="5400602"/>
            <a:ext cx="9360000" cy="830997"/>
          </a:xfrm>
          <a:prstGeom prst="rect">
            <a:avLst/>
          </a:prstGeom>
          <a:noFill/>
        </p:spPr>
        <p:txBody>
          <a:bodyPr wrap="square" rtlCol="0">
            <a:spAutoFit/>
          </a:bodyPr>
          <a:lstStyle/>
          <a:p>
            <a:pPr algn="ctr"/>
            <a:r>
              <a:rPr lang="ja-JP" altLang="en-US" sz="2400" b="1" dirty="0">
                <a:latin typeface="ＭＳ ゴシック" panose="020B0609070205080204" pitchFamily="49" charset="-128"/>
                <a:ea typeface="ＭＳ ゴシック" panose="020B0609070205080204" pitchFamily="49" charset="-128"/>
              </a:rPr>
              <a:t>各区分、あるいは個々の条件式は</a:t>
            </a:r>
            <a:endParaRPr lang="en-US" altLang="ja-JP" sz="2400" b="1" dirty="0">
              <a:latin typeface="ＭＳ ゴシック" panose="020B0609070205080204" pitchFamily="49" charset="-128"/>
              <a:ea typeface="ＭＳ ゴシック" panose="020B0609070205080204" pitchFamily="49" charset="-128"/>
            </a:endParaRPr>
          </a:p>
          <a:p>
            <a:pPr algn="ctr"/>
            <a:r>
              <a:rPr lang="ja-JP" altLang="en-US" sz="2400" b="1" dirty="0">
                <a:latin typeface="ＭＳ ゴシック" panose="020B0609070205080204" pitchFamily="49" charset="-128"/>
                <a:ea typeface="ＭＳ ゴシック" panose="020B0609070205080204" pitchFamily="49" charset="-128"/>
              </a:rPr>
              <a:t>審査対象者の「障害種別や症状等の状態」を示すものではない。</a:t>
            </a:r>
            <a:endParaRPr lang="en-US" altLang="ja-JP" sz="2400" b="1" dirty="0">
              <a:latin typeface="ＭＳ ゴシック" panose="020B0609070205080204" pitchFamily="49" charset="-128"/>
              <a:ea typeface="ＭＳ ゴシック" panose="020B0609070205080204" pitchFamily="49" charset="-128"/>
            </a:endParaRPr>
          </a:p>
        </p:txBody>
      </p:sp>
      <p:sp>
        <p:nvSpPr>
          <p:cNvPr id="7" name="二等辺三角形 6"/>
          <p:cNvSpPr/>
          <p:nvPr/>
        </p:nvSpPr>
        <p:spPr>
          <a:xfrm flipV="1">
            <a:off x="2252180" y="4685122"/>
            <a:ext cx="5400600" cy="653104"/>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200471" y="836712"/>
            <a:ext cx="8126405"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b="1" dirty="0">
                <a:latin typeface="ＭＳ ゴシック" panose="020B0609070205080204" pitchFamily="49" charset="-128"/>
                <a:ea typeface="ＭＳ ゴシック" panose="020B0609070205080204" pitchFamily="49" charset="-128"/>
              </a:rPr>
              <a:t>障害支援区分一次判定ロジックが示す「状態像」</a:t>
            </a:r>
            <a:endParaRPr lang="en-US" altLang="ja-JP" sz="2400" b="1"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232279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dirty="0">
                <a:latin typeface="ＭＳ ゴシック" panose="020B0609070205080204" pitchFamily="49" charset="-128"/>
                <a:ea typeface="ＭＳ ゴシック" panose="020B0609070205080204" pitchFamily="49" charset="-128"/>
              </a:rPr>
              <a:t>市町村審査会（二次判定）</a:t>
            </a:r>
            <a:endParaRPr kumimoji="1" lang="ja-JP" altLang="en-US" dirty="0"/>
          </a:p>
        </p:txBody>
      </p:sp>
      <p:sp>
        <p:nvSpPr>
          <p:cNvPr id="4" name="スライド番号プレースホルダー 3"/>
          <p:cNvSpPr>
            <a:spLocks noGrp="1"/>
          </p:cNvSpPr>
          <p:nvPr>
            <p:ph type="sldNum" sz="quarter" idx="12"/>
          </p:nvPr>
        </p:nvSpPr>
        <p:spPr/>
        <p:txBody>
          <a:bodyPr/>
          <a:lstStyle/>
          <a:p>
            <a:fld id="{040252E6-491F-4E7D-8E1E-2F1F88AFBB7C}" type="slidenum">
              <a:rPr kumimoji="1" lang="ja-JP" altLang="en-US" smtClean="0"/>
              <a:t>47</a:t>
            </a:fld>
            <a:endParaRPr kumimoji="1" lang="ja-JP" altLang="en-US" dirty="0"/>
          </a:p>
        </p:txBody>
      </p:sp>
      <p:sp>
        <p:nvSpPr>
          <p:cNvPr id="5" name="テキスト ボックス 4"/>
          <p:cNvSpPr txBox="1"/>
          <p:nvPr/>
        </p:nvSpPr>
        <p:spPr>
          <a:xfrm>
            <a:off x="166509" y="3068960"/>
            <a:ext cx="9572983" cy="1692771"/>
          </a:xfrm>
          <a:prstGeom prst="rect">
            <a:avLst/>
          </a:prstGeom>
          <a:noFill/>
        </p:spPr>
        <p:txBody>
          <a:bodyPr wrap="square" rtlCol="0">
            <a:spAutoFit/>
          </a:bodyPr>
          <a:lstStyle/>
          <a:p>
            <a:r>
              <a:rPr lang="ja-JP" altLang="en-US" sz="2400" dirty="0"/>
              <a:t>○ 市町村審査会</a:t>
            </a:r>
            <a:endParaRPr lang="en-US" altLang="ja-JP" sz="2400" dirty="0"/>
          </a:p>
          <a:p>
            <a:pPr marL="266700"/>
            <a:r>
              <a:rPr lang="ja-JP" altLang="en-US" sz="2000" dirty="0"/>
              <a:t>　市町村審査会は、</a:t>
            </a:r>
            <a:endParaRPr lang="en-US" altLang="ja-JP" sz="2000" dirty="0"/>
          </a:p>
          <a:p>
            <a:pPr marL="266700"/>
            <a:r>
              <a:rPr kumimoji="1" lang="ja-JP" altLang="en-US" sz="2000" dirty="0"/>
              <a:t>　　・障害支援区分認定基準に照らして審査及び判定を行う</a:t>
            </a:r>
            <a:endParaRPr kumimoji="1" lang="en-US" altLang="ja-JP" sz="2000" dirty="0"/>
          </a:p>
          <a:p>
            <a:pPr marL="266700"/>
            <a:r>
              <a:rPr lang="ja-JP" altLang="en-US" sz="2000" dirty="0"/>
              <a:t>　　・市町村が支給要否決定を行うに当たり意見を聴く</a:t>
            </a:r>
            <a:endParaRPr lang="en-US" altLang="ja-JP" sz="2000" dirty="0"/>
          </a:p>
          <a:p>
            <a:pPr marL="266700"/>
            <a:r>
              <a:rPr kumimoji="1" lang="ja-JP" altLang="en-US" sz="2000" dirty="0"/>
              <a:t>　ために設置する機関である。</a:t>
            </a:r>
            <a:endParaRPr kumimoji="1" lang="en-US" altLang="ja-JP" sz="2000" dirty="0"/>
          </a:p>
        </p:txBody>
      </p:sp>
      <p:grpSp>
        <p:nvGrpSpPr>
          <p:cNvPr id="6" name="グループ化 5"/>
          <p:cNvGrpSpPr/>
          <p:nvPr/>
        </p:nvGrpSpPr>
        <p:grpSpPr>
          <a:xfrm>
            <a:off x="84698" y="587592"/>
            <a:ext cx="9720000" cy="2232000"/>
            <a:chOff x="84698" y="548680"/>
            <a:chExt cx="9720000" cy="2232000"/>
          </a:xfrm>
        </p:grpSpPr>
        <p:sp>
          <p:nvSpPr>
            <p:cNvPr id="7" name="角丸四角形 6"/>
            <p:cNvSpPr/>
            <p:nvPr/>
          </p:nvSpPr>
          <p:spPr>
            <a:xfrm>
              <a:off x="84698" y="548680"/>
              <a:ext cx="9720000" cy="2232000"/>
            </a:xfrm>
            <a:prstGeom prst="roundRect">
              <a:avLst>
                <a:gd name="adj" fmla="val 6343"/>
              </a:avLst>
            </a:prstGeom>
            <a:solidFill>
              <a:srgbClr val="D9E6FF"/>
            </a:solidFill>
            <a:ln w="57150">
              <a:solidFill>
                <a:srgbClr val="D9E6FF"/>
              </a:solidFill>
            </a:ln>
          </p:spPr>
          <p:style>
            <a:lnRef idx="2">
              <a:schemeClr val="accent6"/>
            </a:lnRef>
            <a:fillRef idx="1">
              <a:schemeClr val="lt1"/>
            </a:fillRef>
            <a:effectRef idx="0">
              <a:schemeClr val="accent6"/>
            </a:effectRef>
            <a:fontRef idx="minor">
              <a:schemeClr val="dk1"/>
            </a:fontRef>
          </p:style>
          <p:txBody>
            <a:bodyPr rtlCol="0" anchor="ctr" anchorCtr="0"/>
            <a:lstStyle/>
            <a:p>
              <a:pPr>
                <a:lnSpc>
                  <a:spcPts val="1600"/>
                </a:lnSpc>
              </a:pPr>
              <a:endParaRPr kumimoji="1" lang="ja-JP" altLang="en-US" sz="1200" dirty="0">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8" name="正方形/長方形 7"/>
            <p:cNvSpPr/>
            <p:nvPr/>
          </p:nvSpPr>
          <p:spPr>
            <a:xfrm>
              <a:off x="5812275" y="548680"/>
              <a:ext cx="2124000" cy="467760"/>
            </a:xfrm>
            <a:prstGeom prst="rect">
              <a:avLst/>
            </a:prstGeom>
            <a:solidFill>
              <a:srgbClr val="FFFF99"/>
            </a:solidFill>
            <a:ln w="57150">
              <a:solidFill>
                <a:srgbClr val="FF0000"/>
              </a:solidFill>
            </a:ln>
          </p:spPr>
          <p:style>
            <a:lnRef idx="2">
              <a:schemeClr val="accent1"/>
            </a:lnRef>
            <a:fillRef idx="1">
              <a:schemeClr val="lt1"/>
            </a:fillRef>
            <a:effectRef idx="0">
              <a:schemeClr val="accent1"/>
            </a:effectRef>
            <a:fontRef idx="minor">
              <a:schemeClr val="dk1"/>
            </a:fontRef>
          </p:style>
          <p:txBody>
            <a:bodyPr vert="horz" rtlCol="0" anchor="ctr"/>
            <a:lstStyle/>
            <a:p>
              <a:pPr algn="ctr"/>
              <a:r>
                <a:rPr lang="ja-JP" altLang="en-US" sz="1400" b="1" dirty="0">
                  <a:solidFill>
                    <a:srgbClr val="FF0000"/>
                  </a:solidFill>
                  <a:latin typeface="ＭＳ ゴシック" panose="020B0609070205080204" pitchFamily="49" charset="-128"/>
                  <a:ea typeface="ＭＳ ゴシック" panose="020B0609070205080204" pitchFamily="49" charset="-128"/>
                  <a:cs typeface="メイリオ" pitchFamily="50" charset="-128"/>
                </a:rPr>
                <a:t>市町村審査会</a:t>
              </a:r>
              <a:endParaRPr lang="en-US" altLang="ja-JP" sz="1400" b="1" dirty="0">
                <a:solidFill>
                  <a:srgbClr val="FF0000"/>
                </a:solidFill>
                <a:latin typeface="ＭＳ ゴシック" panose="020B0609070205080204" pitchFamily="49" charset="-128"/>
                <a:ea typeface="ＭＳ ゴシック" panose="020B0609070205080204" pitchFamily="49" charset="-128"/>
                <a:cs typeface="メイリオ" pitchFamily="50" charset="-128"/>
              </a:endParaRPr>
            </a:p>
            <a:p>
              <a:pPr algn="ctr"/>
              <a:r>
                <a:rPr lang="ja-JP" altLang="en-US" sz="1200" dirty="0">
                  <a:solidFill>
                    <a:srgbClr val="FF0000"/>
                  </a:solidFill>
                  <a:latin typeface="ＭＳ ゴシック" panose="020B0609070205080204" pitchFamily="49" charset="-128"/>
                  <a:ea typeface="ＭＳ ゴシック" panose="020B0609070205080204" pitchFamily="49" charset="-128"/>
                  <a:cs typeface="メイリオ" pitchFamily="50" charset="-128"/>
                </a:rPr>
                <a:t>（二次判定）</a:t>
              </a:r>
              <a:endParaRPr lang="en-US" altLang="ja-JP" sz="1200" dirty="0">
                <a:solidFill>
                  <a:srgbClr val="FF0000"/>
                </a:solidFill>
                <a:latin typeface="ＭＳ ゴシック" panose="020B0609070205080204" pitchFamily="49" charset="-128"/>
                <a:ea typeface="ＭＳ ゴシック" panose="020B0609070205080204" pitchFamily="49" charset="-128"/>
                <a:cs typeface="メイリオ" pitchFamily="50" charset="-128"/>
              </a:endParaRPr>
            </a:p>
          </p:txBody>
        </p:sp>
        <p:sp>
          <p:nvSpPr>
            <p:cNvPr id="9" name="正方形/長方形 8"/>
            <p:cNvSpPr/>
            <p:nvPr/>
          </p:nvSpPr>
          <p:spPr>
            <a:xfrm>
              <a:off x="3364003" y="692736"/>
              <a:ext cx="2124000" cy="612000"/>
            </a:xfrm>
            <a:prstGeom prst="rect">
              <a:avLst/>
            </a:prstGeom>
            <a:solidFill>
              <a:srgbClr val="FFFF99"/>
            </a:solidFill>
            <a:ln>
              <a:noFill/>
            </a:ln>
          </p:spPr>
          <p:style>
            <a:lnRef idx="2">
              <a:schemeClr val="accent1"/>
            </a:lnRef>
            <a:fillRef idx="1">
              <a:schemeClr val="lt1"/>
            </a:fillRef>
            <a:effectRef idx="0">
              <a:schemeClr val="accent1"/>
            </a:effectRef>
            <a:fontRef idx="minor">
              <a:schemeClr val="dk1"/>
            </a:fontRef>
          </p:style>
          <p:txBody>
            <a:bodyPr vert="horz" rtlCol="0" anchor="ctr"/>
            <a:lstStyle/>
            <a:p>
              <a:pPr algn="ctr"/>
              <a:r>
                <a:rPr lang="ja-JP" altLang="en-US" sz="1400" b="1" dirty="0">
                  <a:solidFill>
                    <a:schemeClr val="tx1"/>
                  </a:solidFill>
                  <a:latin typeface="ＭＳ ゴシック" panose="020B0609070205080204" pitchFamily="49" charset="-128"/>
                  <a:ea typeface="ＭＳ ゴシック" panose="020B0609070205080204" pitchFamily="49" charset="-128"/>
                  <a:cs typeface="メイリオ" pitchFamily="50" charset="-128"/>
                </a:rPr>
                <a:t>市町村による</a:t>
              </a:r>
              <a:endParaRPr lang="en-US" altLang="ja-JP" sz="1400" b="1" dirty="0">
                <a:solidFill>
                  <a:schemeClr val="tx1"/>
                </a:solidFill>
                <a:latin typeface="ＭＳ ゴシック" panose="020B0609070205080204" pitchFamily="49" charset="-128"/>
                <a:ea typeface="ＭＳ ゴシック" panose="020B0609070205080204" pitchFamily="49" charset="-128"/>
                <a:cs typeface="メイリオ" pitchFamily="50" charset="-128"/>
              </a:endParaRPr>
            </a:p>
            <a:p>
              <a:pPr algn="ctr"/>
              <a:r>
                <a:rPr lang="ja-JP" altLang="en-US" sz="1400" b="1" dirty="0">
                  <a:solidFill>
                    <a:schemeClr val="tx1"/>
                  </a:solidFill>
                  <a:latin typeface="ＭＳ ゴシック" panose="020B0609070205080204" pitchFamily="49" charset="-128"/>
                  <a:ea typeface="ＭＳ ゴシック" panose="020B0609070205080204" pitchFamily="49" charset="-128"/>
                  <a:cs typeface="メイリオ" pitchFamily="50" charset="-128"/>
                </a:rPr>
                <a:t>認定原案の作成</a:t>
              </a:r>
              <a:endParaRPr lang="en-US" altLang="ja-JP" sz="1400" b="1" dirty="0">
                <a:solidFill>
                  <a:schemeClr val="tx1"/>
                </a:solidFill>
                <a:latin typeface="ＭＳ ゴシック" panose="020B0609070205080204" pitchFamily="49" charset="-128"/>
                <a:ea typeface="ＭＳ ゴシック" panose="020B0609070205080204" pitchFamily="49" charset="-128"/>
                <a:cs typeface="メイリオ" pitchFamily="50" charset="-128"/>
              </a:endParaRPr>
            </a:p>
            <a:p>
              <a:pPr algn="ctr"/>
              <a:r>
                <a:rPr lang="ja-JP" altLang="en-US" sz="1200" dirty="0">
                  <a:solidFill>
                    <a:schemeClr val="tx1"/>
                  </a:solidFill>
                  <a:latin typeface="ＭＳ ゴシック" panose="020B0609070205080204" pitchFamily="49" charset="-128"/>
                  <a:ea typeface="ＭＳ ゴシック" panose="020B0609070205080204" pitchFamily="49" charset="-128"/>
                  <a:cs typeface="メイリオ" pitchFamily="50" charset="-128"/>
                </a:rPr>
                <a:t>（一次判定）</a:t>
              </a:r>
              <a:endParaRPr lang="en-US" altLang="ja-JP" sz="1200" dirty="0">
                <a:solidFill>
                  <a:schemeClr val="tx1"/>
                </a:solidFill>
                <a:latin typeface="ＭＳ ゴシック" panose="020B0609070205080204" pitchFamily="49" charset="-128"/>
                <a:ea typeface="ＭＳ ゴシック" panose="020B0609070205080204" pitchFamily="49" charset="-128"/>
                <a:cs typeface="メイリオ" pitchFamily="50" charset="-128"/>
              </a:endParaRPr>
            </a:p>
          </p:txBody>
        </p:sp>
        <p:sp>
          <p:nvSpPr>
            <p:cNvPr id="10" name="正方形/長方形 9"/>
            <p:cNvSpPr/>
            <p:nvPr/>
          </p:nvSpPr>
          <p:spPr>
            <a:xfrm>
              <a:off x="3364219" y="1304847"/>
              <a:ext cx="2124000" cy="1368000"/>
            </a:xfrm>
            <a:prstGeom prst="rect">
              <a:avLst/>
            </a:prstGeom>
            <a:solidFill>
              <a:schemeClr val="bg1"/>
            </a:solidFill>
            <a:ln>
              <a:solidFill>
                <a:srgbClr val="B3CCFF"/>
              </a:solidFill>
            </a:ln>
          </p:spPr>
          <p:style>
            <a:lnRef idx="1">
              <a:schemeClr val="accent2"/>
            </a:lnRef>
            <a:fillRef idx="3">
              <a:schemeClr val="accent2"/>
            </a:fillRef>
            <a:effectRef idx="2">
              <a:schemeClr val="accent2"/>
            </a:effectRef>
            <a:fontRef idx="minor">
              <a:schemeClr val="lt1"/>
            </a:fontRef>
          </p:style>
          <p:txBody>
            <a:bodyPr rtlCol="0" anchor="ctr"/>
            <a:lstStyle/>
            <a:p>
              <a:pPr marL="152400" indent="-152400"/>
              <a:r>
                <a:rPr lang="ja-JP" altLang="en-US"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①認定調査の選択状況</a:t>
              </a:r>
              <a:endPar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marL="152400" indent="-152400"/>
              <a:r>
                <a:rPr lang="ja-JP" altLang="en-US"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②医師意見書の一部項目を用いて基準省令別表第</a:t>
              </a:r>
              <a:r>
                <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2</a:t>
              </a:r>
              <a:r>
                <a:rPr lang="ja-JP" altLang="en-US"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の各条件式のいずれに該当するかを判定</a:t>
              </a:r>
              <a:endPar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marL="152400" indent="-152400"/>
              <a:r>
                <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判定ソフトにより自動で判定</a:t>
              </a:r>
              <a:endPar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11" name="正方形/長方形 10"/>
            <p:cNvSpPr/>
            <p:nvPr/>
          </p:nvSpPr>
          <p:spPr>
            <a:xfrm>
              <a:off x="5812274" y="1016664"/>
              <a:ext cx="2124000" cy="1692000"/>
            </a:xfrm>
            <a:prstGeom prst="rect">
              <a:avLst/>
            </a:prstGeom>
            <a:solidFill>
              <a:schemeClr val="bg1"/>
            </a:solidFill>
            <a:ln w="57150">
              <a:solidFill>
                <a:srgbClr val="FF0000"/>
              </a:solidFill>
            </a:ln>
          </p:spPr>
          <p:style>
            <a:lnRef idx="1">
              <a:schemeClr val="accent2"/>
            </a:lnRef>
            <a:fillRef idx="3">
              <a:schemeClr val="accent2"/>
            </a:fillRef>
            <a:effectRef idx="2">
              <a:schemeClr val="accent2"/>
            </a:effectRef>
            <a:fontRef idx="minor">
              <a:schemeClr val="lt1"/>
            </a:fontRef>
          </p:style>
          <p:txBody>
            <a:bodyPr rtlCol="0" anchor="ctr"/>
            <a:lstStyle/>
            <a:p>
              <a:endParaRPr lang="en-US" altLang="ja-JP" sz="1200" b="1"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endParaRPr>
            </a:p>
            <a:p>
              <a:r>
                <a:rPr lang="en-US" altLang="ja-JP" sz="1200" b="1"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rPr>
                <a:t>&lt;STEP1&gt;</a:t>
              </a:r>
            </a:p>
            <a:p>
              <a:r>
                <a:rPr lang="ja-JP" altLang="en-US" sz="1200" b="1"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rPr>
                <a:t>一次判定の精査・確定</a:t>
              </a:r>
              <a:endParaRPr lang="en-US" altLang="ja-JP" sz="1200" b="1"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endParaRPr>
            </a:p>
            <a:p>
              <a:r>
                <a:rPr lang="en-US" altLang="ja-JP" sz="1200" b="1"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rPr>
                <a:t>&lt;STEP2&gt;</a:t>
              </a:r>
            </a:p>
            <a:p>
              <a:pPr marL="165100" indent="-165100"/>
              <a:r>
                <a:rPr lang="ja-JP" altLang="en-US" sz="1200" b="1"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rPr>
                <a:t>①認定調査の特記事項</a:t>
              </a:r>
              <a:endParaRPr lang="en-US" altLang="ja-JP" sz="1200" b="1"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marL="165100" indent="-165100"/>
              <a:r>
                <a:rPr lang="ja-JP" altLang="en-US" sz="1200" b="1"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rPr>
                <a:t>②医師意見書のうち判定式で使用されない項目</a:t>
              </a:r>
              <a:endParaRPr lang="en-US" altLang="ja-JP" sz="1200" b="1"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marL="165100" indent="-165100"/>
              <a:r>
                <a:rPr lang="ja-JP" altLang="en-US" sz="1200" b="1"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rPr>
                <a:t>③医師意見書の特記事項を総合的に勘案し、該当する区分を決定</a:t>
              </a:r>
              <a:endParaRPr lang="en-US" altLang="ja-JP" sz="1200" b="1"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endParaRPr>
            </a:p>
            <a:p>
              <a:endParaRPr lang="en-US" altLang="ja-JP" sz="1200" b="1"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12" name="正方形/長方形 11"/>
            <p:cNvSpPr/>
            <p:nvPr/>
          </p:nvSpPr>
          <p:spPr>
            <a:xfrm>
              <a:off x="8251447" y="692984"/>
              <a:ext cx="540000" cy="1943968"/>
            </a:xfrm>
            <a:prstGeom prst="rect">
              <a:avLst/>
            </a:prstGeom>
            <a:solidFill>
              <a:schemeClr val="bg1"/>
            </a:solidFill>
            <a:ln>
              <a:solidFill>
                <a:srgbClr val="B3CCFF"/>
              </a:solidFill>
            </a:ln>
          </p:spPr>
          <p:style>
            <a:lnRef idx="1">
              <a:schemeClr val="accent2"/>
            </a:lnRef>
            <a:fillRef idx="3">
              <a:schemeClr val="accent2"/>
            </a:fillRef>
            <a:effectRef idx="2">
              <a:schemeClr val="accent2"/>
            </a:effectRef>
            <a:fontRef idx="minor">
              <a:schemeClr val="lt1"/>
            </a:fontRef>
          </p:style>
          <p:txBody>
            <a:bodyPr vert="eaVert" rtlCol="0" anchor="ctr"/>
            <a:lstStyle/>
            <a:p>
              <a:pPr algn="ctr"/>
              <a:r>
                <a:rPr lang="ja-JP" altLang="en-US" sz="1400" b="1" dirty="0">
                  <a:solidFill>
                    <a:sysClr val="windowText" lastClr="000000"/>
                  </a:solidFill>
                  <a:latin typeface="ＭＳ ゴシック" panose="020B0609070205080204" pitchFamily="49" charset="-128"/>
                  <a:ea typeface="ＭＳ ゴシック" panose="020B0609070205080204" pitchFamily="49" charset="-128"/>
                  <a:cs typeface="メイリオ" panose="020B0604030504040204" pitchFamily="50" charset="-128"/>
                </a:rPr>
                <a:t>市町村による認定</a:t>
              </a:r>
              <a:endParaRPr lang="en-US" altLang="ja-JP" sz="1400" b="1" dirty="0">
                <a:solidFill>
                  <a:sysClr val="windowText" lastClr="000000"/>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cxnSp>
          <p:nvCxnSpPr>
            <p:cNvPr id="13" name="直線矢印コネクタ 12"/>
            <p:cNvCxnSpPr/>
            <p:nvPr/>
          </p:nvCxnSpPr>
          <p:spPr>
            <a:xfrm>
              <a:off x="7927447" y="1700848"/>
              <a:ext cx="324000" cy="0"/>
            </a:xfrm>
            <a:prstGeom prst="straightConnector1">
              <a:avLst/>
            </a:prstGeom>
            <a:ln w="50800" cmpd="dbl">
              <a:solidFill>
                <a:srgbClr val="002060"/>
              </a:solidFill>
              <a:tailEnd type="arrow"/>
            </a:ln>
          </p:spPr>
          <p:style>
            <a:lnRef idx="3">
              <a:schemeClr val="accent2"/>
            </a:lnRef>
            <a:fillRef idx="0">
              <a:schemeClr val="accent2"/>
            </a:fillRef>
            <a:effectRef idx="2">
              <a:schemeClr val="accent2"/>
            </a:effectRef>
            <a:fontRef idx="minor">
              <a:schemeClr val="tx1"/>
            </a:fontRef>
          </p:style>
        </p:cxnSp>
        <p:cxnSp>
          <p:nvCxnSpPr>
            <p:cNvPr id="14" name="直線矢印コネクタ 13"/>
            <p:cNvCxnSpPr/>
            <p:nvPr/>
          </p:nvCxnSpPr>
          <p:spPr>
            <a:xfrm>
              <a:off x="8800643" y="1700848"/>
              <a:ext cx="324000" cy="0"/>
            </a:xfrm>
            <a:prstGeom prst="straightConnector1">
              <a:avLst/>
            </a:prstGeom>
            <a:ln w="50800" cmpd="dbl">
              <a:solidFill>
                <a:srgbClr val="002060"/>
              </a:solidFill>
              <a:tailEnd type="arrow"/>
            </a:ln>
          </p:spPr>
          <p:style>
            <a:lnRef idx="3">
              <a:schemeClr val="accent2"/>
            </a:lnRef>
            <a:fillRef idx="0">
              <a:schemeClr val="accent2"/>
            </a:fillRef>
            <a:effectRef idx="2">
              <a:schemeClr val="accent2"/>
            </a:effectRef>
            <a:fontRef idx="minor">
              <a:schemeClr val="tx1"/>
            </a:fontRef>
          </p:style>
        </p:cxnSp>
        <p:sp>
          <p:nvSpPr>
            <p:cNvPr id="15" name="正方形/長方形 14"/>
            <p:cNvSpPr/>
            <p:nvPr/>
          </p:nvSpPr>
          <p:spPr>
            <a:xfrm>
              <a:off x="9160707" y="692984"/>
              <a:ext cx="540000" cy="1943968"/>
            </a:xfrm>
            <a:prstGeom prst="rect">
              <a:avLst/>
            </a:prstGeom>
            <a:solidFill>
              <a:schemeClr val="bg1"/>
            </a:solidFill>
            <a:ln>
              <a:solidFill>
                <a:srgbClr val="B3CCFF"/>
              </a:solidFill>
            </a:ln>
          </p:spPr>
          <p:style>
            <a:lnRef idx="1">
              <a:schemeClr val="accent2"/>
            </a:lnRef>
            <a:fillRef idx="3">
              <a:schemeClr val="accent2"/>
            </a:fillRef>
            <a:effectRef idx="2">
              <a:schemeClr val="accent2"/>
            </a:effectRef>
            <a:fontRef idx="minor">
              <a:schemeClr val="lt1"/>
            </a:fontRef>
          </p:style>
          <p:txBody>
            <a:bodyPr vert="eaVert" rtlCol="0" anchor="ctr"/>
            <a:lstStyle/>
            <a:p>
              <a:pPr algn="ctr"/>
              <a:r>
                <a:rPr lang="ja-JP" altLang="en-US" sz="1400" b="1" dirty="0">
                  <a:solidFill>
                    <a:sysClr val="windowText" lastClr="000000"/>
                  </a:solidFill>
                  <a:latin typeface="ＭＳ ゴシック" panose="020B0609070205080204" pitchFamily="49" charset="-128"/>
                  <a:ea typeface="ＭＳ ゴシック" panose="020B0609070205080204" pitchFamily="49" charset="-128"/>
                  <a:cs typeface="メイリオ" panose="020B0604030504040204" pitchFamily="50" charset="-128"/>
                </a:rPr>
                <a:t>申請者への通知</a:t>
              </a:r>
              <a:endParaRPr lang="en-US" altLang="ja-JP" sz="1400" b="1" dirty="0">
                <a:solidFill>
                  <a:sysClr val="windowText" lastClr="000000"/>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16" name="正方形/長方形 15"/>
            <p:cNvSpPr/>
            <p:nvPr/>
          </p:nvSpPr>
          <p:spPr>
            <a:xfrm>
              <a:off x="231715" y="692736"/>
              <a:ext cx="540000" cy="1944000"/>
            </a:xfrm>
            <a:prstGeom prst="rect">
              <a:avLst/>
            </a:prstGeom>
            <a:solidFill>
              <a:schemeClr val="bg1"/>
            </a:solidFill>
            <a:ln>
              <a:solidFill>
                <a:srgbClr val="B3CCFF"/>
              </a:solidFill>
            </a:ln>
          </p:spPr>
          <p:style>
            <a:lnRef idx="1">
              <a:schemeClr val="accent2"/>
            </a:lnRef>
            <a:fillRef idx="3">
              <a:schemeClr val="accent2"/>
            </a:fillRef>
            <a:effectRef idx="2">
              <a:schemeClr val="accent2"/>
            </a:effectRef>
            <a:fontRef idx="minor">
              <a:schemeClr val="lt1"/>
            </a:fontRef>
          </p:style>
          <p:txBody>
            <a:bodyPr vert="eaVert" rtlCol="0" anchor="ctr"/>
            <a:lstStyle/>
            <a:p>
              <a:pPr algn="ctr"/>
              <a:r>
                <a:rPr lang="ja-JP" altLang="en-US" sz="1400" b="1" dirty="0">
                  <a:solidFill>
                    <a:sysClr val="windowText" lastClr="000000"/>
                  </a:solidFill>
                  <a:latin typeface="ＭＳ ゴシック" panose="020B0609070205080204" pitchFamily="49" charset="-128"/>
                  <a:ea typeface="ＭＳ ゴシック" panose="020B0609070205080204" pitchFamily="49" charset="-128"/>
                  <a:cs typeface="メイリオ" panose="020B0604030504040204" pitchFamily="50" charset="-128"/>
                </a:rPr>
                <a:t>申請者からの</a:t>
              </a:r>
              <a:endParaRPr lang="en-US" altLang="ja-JP" sz="1400" b="1" dirty="0">
                <a:solidFill>
                  <a:sysClr val="windowText" lastClr="000000"/>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lgn="ctr"/>
              <a:r>
                <a:rPr lang="ja-JP" altLang="en-US" sz="1400" b="1" dirty="0">
                  <a:solidFill>
                    <a:sysClr val="windowText" lastClr="000000"/>
                  </a:solidFill>
                  <a:latin typeface="ＭＳ ゴシック" panose="020B0609070205080204" pitchFamily="49" charset="-128"/>
                  <a:ea typeface="ＭＳ ゴシック" panose="020B0609070205080204" pitchFamily="49" charset="-128"/>
                  <a:cs typeface="メイリオ" panose="020B0604030504040204" pitchFamily="50" charset="-128"/>
                </a:rPr>
                <a:t>市町村への支給申請</a:t>
              </a:r>
              <a:endParaRPr lang="en-US" altLang="ja-JP" sz="1400" b="1" dirty="0">
                <a:solidFill>
                  <a:sysClr val="windowText" lastClr="000000"/>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17" name="正方形/長方形 16"/>
            <p:cNvSpPr/>
            <p:nvPr/>
          </p:nvSpPr>
          <p:spPr>
            <a:xfrm>
              <a:off x="1095867" y="1233767"/>
              <a:ext cx="1044000" cy="648000"/>
            </a:xfrm>
            <a:prstGeom prst="rect">
              <a:avLst/>
            </a:prstGeom>
            <a:solidFill>
              <a:schemeClr val="bg1"/>
            </a:solidFill>
            <a:ln>
              <a:solidFill>
                <a:srgbClr val="B3CCFF"/>
              </a:solidFill>
            </a:ln>
          </p:spPr>
          <p:style>
            <a:lnRef idx="1">
              <a:schemeClr val="accent2"/>
            </a:lnRef>
            <a:fillRef idx="3">
              <a:schemeClr val="accent2"/>
            </a:fillRef>
            <a:effectRef idx="2">
              <a:schemeClr val="accent2"/>
            </a:effectRef>
            <a:fontRef idx="minor">
              <a:schemeClr val="lt1"/>
            </a:fontRef>
          </p:style>
          <p:txBody>
            <a:bodyPr lIns="72000" tIns="72000" rIns="72000" bIns="72000" rtlCol="0" anchor="ctr"/>
            <a:lstStyle/>
            <a:p>
              <a:pPr algn="ctr"/>
              <a:r>
                <a:rPr lang="ja-JP" altLang="en-US"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認定調査</a:t>
              </a:r>
              <a:endPar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lgn="ctr"/>
              <a:r>
                <a:rPr lang="ja-JP" altLang="en-US"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の委託</a:t>
              </a:r>
              <a:endPar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cxnSp>
          <p:nvCxnSpPr>
            <p:cNvPr id="18" name="直線矢印コネクタ 17"/>
            <p:cNvCxnSpPr/>
            <p:nvPr/>
          </p:nvCxnSpPr>
          <p:spPr>
            <a:xfrm>
              <a:off x="771715" y="980768"/>
              <a:ext cx="1584000" cy="0"/>
            </a:xfrm>
            <a:prstGeom prst="straightConnector1">
              <a:avLst/>
            </a:prstGeom>
            <a:ln w="50800" cmpd="dbl">
              <a:solidFill>
                <a:srgbClr val="002060"/>
              </a:solidFill>
              <a:tailEnd type="arrow"/>
            </a:ln>
          </p:spPr>
          <p:style>
            <a:lnRef idx="3">
              <a:schemeClr val="accent2"/>
            </a:lnRef>
            <a:fillRef idx="0">
              <a:schemeClr val="accent2"/>
            </a:fillRef>
            <a:effectRef idx="2">
              <a:schemeClr val="accent2"/>
            </a:effectRef>
            <a:fontRef idx="minor">
              <a:schemeClr val="tx1"/>
            </a:fontRef>
          </p:style>
        </p:cxnSp>
        <p:sp>
          <p:nvSpPr>
            <p:cNvPr id="19" name="正方形/長方形 18"/>
            <p:cNvSpPr/>
            <p:nvPr/>
          </p:nvSpPr>
          <p:spPr>
            <a:xfrm>
              <a:off x="2463963" y="728847"/>
              <a:ext cx="540000" cy="1152000"/>
            </a:xfrm>
            <a:prstGeom prst="rect">
              <a:avLst/>
            </a:prstGeom>
            <a:solidFill>
              <a:srgbClr val="FFFF99"/>
            </a:solidFill>
            <a:ln w="9525">
              <a:solidFill>
                <a:srgbClr val="B3CCFF"/>
              </a:solidFill>
            </a:ln>
          </p:spPr>
          <p:style>
            <a:lnRef idx="1">
              <a:schemeClr val="accent2"/>
            </a:lnRef>
            <a:fillRef idx="3">
              <a:schemeClr val="accent2"/>
            </a:fillRef>
            <a:effectRef idx="2">
              <a:schemeClr val="accent2"/>
            </a:effectRef>
            <a:fontRef idx="minor">
              <a:schemeClr val="lt1"/>
            </a:fontRef>
          </p:style>
          <p:txBody>
            <a:bodyPr vert="eaVert" lIns="0" tIns="0" rIns="0" bIns="0" rtlCol="0" anchor="ctr"/>
            <a:lstStyle/>
            <a:p>
              <a:pPr algn="ctr"/>
              <a:r>
                <a:rPr lang="ja-JP" altLang="en-US" sz="14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認定調査</a:t>
              </a:r>
              <a:endParaRPr lang="en-US" altLang="ja-JP" sz="14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20" name="正方形/長方形 19"/>
            <p:cNvSpPr/>
            <p:nvPr/>
          </p:nvSpPr>
          <p:spPr>
            <a:xfrm>
              <a:off x="1095963" y="2096736"/>
              <a:ext cx="1908000" cy="540000"/>
            </a:xfrm>
            <a:prstGeom prst="rect">
              <a:avLst/>
            </a:prstGeom>
            <a:solidFill>
              <a:srgbClr val="FFFF99"/>
            </a:solidFill>
            <a:ln w="9525">
              <a:solidFill>
                <a:srgbClr val="B3CCFF"/>
              </a:solidFill>
            </a:ln>
          </p:spPr>
          <p:style>
            <a:lnRef idx="1">
              <a:schemeClr val="accent2"/>
            </a:lnRef>
            <a:fillRef idx="3">
              <a:schemeClr val="accent2"/>
            </a:fillRef>
            <a:effectRef idx="2">
              <a:schemeClr val="accent2"/>
            </a:effectRef>
            <a:fontRef idx="minor">
              <a:schemeClr val="lt1"/>
            </a:fontRef>
          </p:style>
          <p:txBody>
            <a:bodyPr lIns="72000" tIns="72000" rIns="72000" bIns="72000" rtlCol="0" anchor="ctr"/>
            <a:lstStyle/>
            <a:p>
              <a:pPr algn="ctr"/>
              <a:r>
                <a:rPr lang="ja-JP" altLang="en-US" sz="14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医師意見書の取得</a:t>
              </a:r>
              <a:endParaRPr lang="en-US" altLang="ja-JP" sz="14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lgn="ctr"/>
              <a:r>
                <a:rPr lang="ja-JP" altLang="en-US"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（主治医等へ依頼）</a:t>
              </a:r>
              <a:endPar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cxnSp>
          <p:nvCxnSpPr>
            <p:cNvPr id="21" name="直線矢印コネクタ 20"/>
            <p:cNvCxnSpPr/>
            <p:nvPr/>
          </p:nvCxnSpPr>
          <p:spPr>
            <a:xfrm>
              <a:off x="771715" y="1556832"/>
              <a:ext cx="324000" cy="0"/>
            </a:xfrm>
            <a:prstGeom prst="straightConnector1">
              <a:avLst/>
            </a:prstGeom>
            <a:ln w="50800" cmpd="dbl">
              <a:solidFill>
                <a:srgbClr val="002060"/>
              </a:solidFill>
              <a:tailEnd type="arrow"/>
            </a:ln>
          </p:spPr>
          <p:style>
            <a:lnRef idx="3">
              <a:schemeClr val="accent2"/>
            </a:lnRef>
            <a:fillRef idx="0">
              <a:schemeClr val="accent2"/>
            </a:fillRef>
            <a:effectRef idx="2">
              <a:schemeClr val="accent2"/>
            </a:effectRef>
            <a:fontRef idx="minor">
              <a:schemeClr val="tx1"/>
            </a:fontRef>
          </p:style>
        </p:cxnSp>
        <p:cxnSp>
          <p:nvCxnSpPr>
            <p:cNvPr id="22" name="直線矢印コネクタ 21"/>
            <p:cNvCxnSpPr/>
            <p:nvPr/>
          </p:nvCxnSpPr>
          <p:spPr>
            <a:xfrm>
              <a:off x="2139867" y="1556832"/>
              <a:ext cx="324000" cy="0"/>
            </a:xfrm>
            <a:prstGeom prst="straightConnector1">
              <a:avLst/>
            </a:prstGeom>
            <a:ln w="50800" cmpd="dbl">
              <a:solidFill>
                <a:srgbClr val="002060"/>
              </a:solidFill>
              <a:tailEnd type="arrow"/>
            </a:ln>
          </p:spPr>
          <p:style>
            <a:lnRef idx="3">
              <a:schemeClr val="accent2"/>
            </a:lnRef>
            <a:fillRef idx="0">
              <a:schemeClr val="accent2"/>
            </a:fillRef>
            <a:effectRef idx="2">
              <a:schemeClr val="accent2"/>
            </a:effectRef>
            <a:fontRef idx="minor">
              <a:schemeClr val="tx1"/>
            </a:fontRef>
          </p:style>
        </p:cxnSp>
        <p:cxnSp>
          <p:nvCxnSpPr>
            <p:cNvPr id="23" name="直線矢印コネクタ 22"/>
            <p:cNvCxnSpPr/>
            <p:nvPr/>
          </p:nvCxnSpPr>
          <p:spPr>
            <a:xfrm>
              <a:off x="771715" y="2348920"/>
              <a:ext cx="324000" cy="0"/>
            </a:xfrm>
            <a:prstGeom prst="straightConnector1">
              <a:avLst/>
            </a:prstGeom>
            <a:ln w="50800" cmpd="dbl">
              <a:solidFill>
                <a:srgbClr val="002060"/>
              </a:solidFill>
              <a:tailEnd type="arrow"/>
            </a:ln>
          </p:spPr>
          <p:style>
            <a:lnRef idx="3">
              <a:schemeClr val="accent2"/>
            </a:lnRef>
            <a:fillRef idx="0">
              <a:schemeClr val="accent2"/>
            </a:fillRef>
            <a:effectRef idx="2">
              <a:schemeClr val="accent2"/>
            </a:effectRef>
            <a:fontRef idx="minor">
              <a:schemeClr val="tx1"/>
            </a:fontRef>
          </p:style>
        </p:cxnSp>
        <p:cxnSp>
          <p:nvCxnSpPr>
            <p:cNvPr id="24" name="直線矢印コネクタ 23"/>
            <p:cNvCxnSpPr/>
            <p:nvPr/>
          </p:nvCxnSpPr>
          <p:spPr>
            <a:xfrm>
              <a:off x="3003963" y="1340808"/>
              <a:ext cx="324000" cy="0"/>
            </a:xfrm>
            <a:prstGeom prst="straightConnector1">
              <a:avLst/>
            </a:prstGeom>
            <a:ln w="50800" cmpd="dbl">
              <a:solidFill>
                <a:srgbClr val="002060"/>
              </a:solidFill>
              <a:tailEnd type="arrow"/>
            </a:ln>
          </p:spPr>
          <p:style>
            <a:lnRef idx="3">
              <a:schemeClr val="accent2"/>
            </a:lnRef>
            <a:fillRef idx="0">
              <a:schemeClr val="accent2"/>
            </a:fillRef>
            <a:effectRef idx="2">
              <a:schemeClr val="accent2"/>
            </a:effectRef>
            <a:fontRef idx="minor">
              <a:schemeClr val="tx1"/>
            </a:fontRef>
          </p:style>
        </p:cxnSp>
        <p:cxnSp>
          <p:nvCxnSpPr>
            <p:cNvPr id="25" name="直線矢印コネクタ 24"/>
            <p:cNvCxnSpPr/>
            <p:nvPr/>
          </p:nvCxnSpPr>
          <p:spPr>
            <a:xfrm>
              <a:off x="3003963" y="2348920"/>
              <a:ext cx="324000" cy="0"/>
            </a:xfrm>
            <a:prstGeom prst="straightConnector1">
              <a:avLst/>
            </a:prstGeom>
            <a:ln w="50800" cmpd="dbl">
              <a:solidFill>
                <a:srgbClr val="002060"/>
              </a:solidFill>
              <a:tailEnd type="arrow"/>
            </a:ln>
          </p:spPr>
          <p:style>
            <a:lnRef idx="3">
              <a:schemeClr val="accent2"/>
            </a:lnRef>
            <a:fillRef idx="0">
              <a:schemeClr val="accent2"/>
            </a:fillRef>
            <a:effectRef idx="2">
              <a:schemeClr val="accent2"/>
            </a:effectRef>
            <a:fontRef idx="minor">
              <a:schemeClr val="tx1"/>
            </a:fontRef>
          </p:style>
        </p:cxnSp>
        <p:cxnSp>
          <p:nvCxnSpPr>
            <p:cNvPr id="26" name="直線矢印コネクタ 25"/>
            <p:cNvCxnSpPr/>
            <p:nvPr/>
          </p:nvCxnSpPr>
          <p:spPr>
            <a:xfrm>
              <a:off x="5489149" y="1700848"/>
              <a:ext cx="324000" cy="0"/>
            </a:xfrm>
            <a:prstGeom prst="straightConnector1">
              <a:avLst/>
            </a:prstGeom>
            <a:ln w="50800" cmpd="dbl">
              <a:solidFill>
                <a:srgbClr val="002060"/>
              </a:solidFill>
              <a:tailEnd type="arrow"/>
            </a:ln>
          </p:spPr>
          <p:style>
            <a:lnRef idx="3">
              <a:schemeClr val="accent2"/>
            </a:lnRef>
            <a:fillRef idx="0">
              <a:schemeClr val="accent2"/>
            </a:fillRef>
            <a:effectRef idx="2">
              <a:schemeClr val="accent2"/>
            </a:effectRef>
            <a:fontRef idx="minor">
              <a:schemeClr val="tx1"/>
            </a:fontRef>
          </p:style>
        </p:cxnSp>
      </p:grpSp>
    </p:spTree>
    <p:extLst>
      <p:ext uri="{BB962C8B-B14F-4D97-AF65-F5344CB8AC3E}">
        <p14:creationId xmlns:p14="http://schemas.microsoft.com/office/powerpoint/2010/main" val="18025965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dirty="0">
                <a:latin typeface="ＭＳ ゴシック" panose="020B0609070205080204" pitchFamily="49" charset="-128"/>
                <a:ea typeface="ＭＳ ゴシック" panose="020B0609070205080204" pitchFamily="49" charset="-128"/>
              </a:rPr>
              <a:t>市町村審査会における審査判定の流れ</a:t>
            </a:r>
            <a:endParaRPr kumimoji="1" lang="ja-JP" altLang="en-US" dirty="0"/>
          </a:p>
        </p:txBody>
      </p:sp>
      <p:sp>
        <p:nvSpPr>
          <p:cNvPr id="4" name="スライド番号プレースホルダー 3"/>
          <p:cNvSpPr>
            <a:spLocks noGrp="1"/>
          </p:cNvSpPr>
          <p:nvPr>
            <p:ph type="sldNum" sz="quarter" idx="12"/>
          </p:nvPr>
        </p:nvSpPr>
        <p:spPr>
          <a:xfrm>
            <a:off x="7099300" y="6531455"/>
            <a:ext cx="2311400" cy="365125"/>
          </a:xfrm>
        </p:spPr>
        <p:txBody>
          <a:bodyPr/>
          <a:lstStyle/>
          <a:p>
            <a:fld id="{040252E6-491F-4E7D-8E1E-2F1F88AFBB7C}" type="slidenum">
              <a:rPr kumimoji="1" lang="ja-JP" altLang="en-US" smtClean="0"/>
              <a:t>48</a:t>
            </a:fld>
            <a:endParaRPr kumimoji="1" lang="ja-JP" altLang="en-US" dirty="0"/>
          </a:p>
        </p:txBody>
      </p:sp>
      <p:grpSp>
        <p:nvGrpSpPr>
          <p:cNvPr id="5" name="グループ化 4"/>
          <p:cNvGrpSpPr/>
          <p:nvPr/>
        </p:nvGrpSpPr>
        <p:grpSpPr>
          <a:xfrm>
            <a:off x="84698" y="548680"/>
            <a:ext cx="9720000" cy="2232000"/>
            <a:chOff x="84698" y="548680"/>
            <a:chExt cx="9720000" cy="2232000"/>
          </a:xfrm>
        </p:grpSpPr>
        <p:sp>
          <p:nvSpPr>
            <p:cNvPr id="6" name="角丸四角形 5"/>
            <p:cNvSpPr/>
            <p:nvPr/>
          </p:nvSpPr>
          <p:spPr>
            <a:xfrm>
              <a:off x="84698" y="548680"/>
              <a:ext cx="9720000" cy="2232000"/>
            </a:xfrm>
            <a:prstGeom prst="roundRect">
              <a:avLst>
                <a:gd name="adj" fmla="val 6343"/>
              </a:avLst>
            </a:prstGeom>
            <a:solidFill>
              <a:srgbClr val="D9E6FF"/>
            </a:solidFill>
            <a:ln w="57150">
              <a:solidFill>
                <a:srgbClr val="D9E6FF"/>
              </a:solidFill>
            </a:ln>
          </p:spPr>
          <p:style>
            <a:lnRef idx="2">
              <a:schemeClr val="accent6"/>
            </a:lnRef>
            <a:fillRef idx="1">
              <a:schemeClr val="lt1"/>
            </a:fillRef>
            <a:effectRef idx="0">
              <a:schemeClr val="accent6"/>
            </a:effectRef>
            <a:fontRef idx="minor">
              <a:schemeClr val="dk1"/>
            </a:fontRef>
          </p:style>
          <p:txBody>
            <a:bodyPr rtlCol="0" anchor="ctr" anchorCtr="0"/>
            <a:lstStyle/>
            <a:p>
              <a:pPr>
                <a:lnSpc>
                  <a:spcPts val="1600"/>
                </a:lnSpc>
              </a:pPr>
              <a:endParaRPr kumimoji="1" lang="ja-JP" altLang="en-US" sz="1200" dirty="0">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7" name="正方形/長方形 6"/>
            <p:cNvSpPr/>
            <p:nvPr/>
          </p:nvSpPr>
          <p:spPr>
            <a:xfrm>
              <a:off x="5812275" y="548680"/>
              <a:ext cx="2124000" cy="467760"/>
            </a:xfrm>
            <a:prstGeom prst="rect">
              <a:avLst/>
            </a:prstGeom>
            <a:solidFill>
              <a:srgbClr val="FFFF99"/>
            </a:solidFill>
            <a:ln w="57150">
              <a:solidFill>
                <a:srgbClr val="FF0000"/>
              </a:solidFill>
            </a:ln>
          </p:spPr>
          <p:style>
            <a:lnRef idx="2">
              <a:schemeClr val="accent1"/>
            </a:lnRef>
            <a:fillRef idx="1">
              <a:schemeClr val="lt1"/>
            </a:fillRef>
            <a:effectRef idx="0">
              <a:schemeClr val="accent1"/>
            </a:effectRef>
            <a:fontRef idx="minor">
              <a:schemeClr val="dk1"/>
            </a:fontRef>
          </p:style>
          <p:txBody>
            <a:bodyPr vert="horz" rtlCol="0" anchor="ctr"/>
            <a:lstStyle/>
            <a:p>
              <a:pPr algn="ctr"/>
              <a:r>
                <a:rPr lang="ja-JP" altLang="en-US" sz="1400" b="1" dirty="0">
                  <a:solidFill>
                    <a:srgbClr val="FF0000"/>
                  </a:solidFill>
                  <a:latin typeface="ＭＳ ゴシック" panose="020B0609070205080204" pitchFamily="49" charset="-128"/>
                  <a:ea typeface="ＭＳ ゴシック" panose="020B0609070205080204" pitchFamily="49" charset="-128"/>
                  <a:cs typeface="メイリオ" pitchFamily="50" charset="-128"/>
                </a:rPr>
                <a:t>市町村審査会</a:t>
              </a:r>
              <a:endParaRPr lang="en-US" altLang="ja-JP" sz="1400" b="1" dirty="0">
                <a:solidFill>
                  <a:srgbClr val="FF0000"/>
                </a:solidFill>
                <a:latin typeface="ＭＳ ゴシック" panose="020B0609070205080204" pitchFamily="49" charset="-128"/>
                <a:ea typeface="ＭＳ ゴシック" panose="020B0609070205080204" pitchFamily="49" charset="-128"/>
                <a:cs typeface="メイリオ" pitchFamily="50" charset="-128"/>
              </a:endParaRPr>
            </a:p>
            <a:p>
              <a:pPr algn="ctr"/>
              <a:r>
                <a:rPr lang="ja-JP" altLang="en-US" sz="1200" dirty="0">
                  <a:solidFill>
                    <a:srgbClr val="FF0000"/>
                  </a:solidFill>
                  <a:latin typeface="ＭＳ ゴシック" panose="020B0609070205080204" pitchFamily="49" charset="-128"/>
                  <a:ea typeface="ＭＳ ゴシック" panose="020B0609070205080204" pitchFamily="49" charset="-128"/>
                  <a:cs typeface="メイリオ" pitchFamily="50" charset="-128"/>
                </a:rPr>
                <a:t>（二次判定）</a:t>
              </a:r>
              <a:endParaRPr lang="en-US" altLang="ja-JP" sz="1200" dirty="0">
                <a:solidFill>
                  <a:srgbClr val="FF0000"/>
                </a:solidFill>
                <a:latin typeface="ＭＳ ゴシック" panose="020B0609070205080204" pitchFamily="49" charset="-128"/>
                <a:ea typeface="ＭＳ ゴシック" panose="020B0609070205080204" pitchFamily="49" charset="-128"/>
                <a:cs typeface="メイリオ" pitchFamily="50" charset="-128"/>
              </a:endParaRPr>
            </a:p>
          </p:txBody>
        </p:sp>
        <p:sp>
          <p:nvSpPr>
            <p:cNvPr id="8" name="正方形/長方形 7"/>
            <p:cNvSpPr/>
            <p:nvPr/>
          </p:nvSpPr>
          <p:spPr>
            <a:xfrm>
              <a:off x="3364003" y="692736"/>
              <a:ext cx="2124000" cy="612000"/>
            </a:xfrm>
            <a:prstGeom prst="rect">
              <a:avLst/>
            </a:prstGeom>
            <a:solidFill>
              <a:srgbClr val="FFFF99"/>
            </a:solidFill>
            <a:ln>
              <a:noFill/>
            </a:ln>
          </p:spPr>
          <p:style>
            <a:lnRef idx="2">
              <a:schemeClr val="accent1"/>
            </a:lnRef>
            <a:fillRef idx="1">
              <a:schemeClr val="lt1"/>
            </a:fillRef>
            <a:effectRef idx="0">
              <a:schemeClr val="accent1"/>
            </a:effectRef>
            <a:fontRef idx="minor">
              <a:schemeClr val="dk1"/>
            </a:fontRef>
          </p:style>
          <p:txBody>
            <a:bodyPr vert="horz" rtlCol="0" anchor="ctr"/>
            <a:lstStyle/>
            <a:p>
              <a:pPr algn="ctr"/>
              <a:r>
                <a:rPr lang="ja-JP" altLang="en-US" sz="1400" b="1" dirty="0">
                  <a:solidFill>
                    <a:schemeClr val="tx1"/>
                  </a:solidFill>
                  <a:latin typeface="ＭＳ ゴシック" panose="020B0609070205080204" pitchFamily="49" charset="-128"/>
                  <a:ea typeface="ＭＳ ゴシック" panose="020B0609070205080204" pitchFamily="49" charset="-128"/>
                  <a:cs typeface="メイリオ" pitchFamily="50" charset="-128"/>
                </a:rPr>
                <a:t>市町村による</a:t>
              </a:r>
              <a:endParaRPr lang="en-US" altLang="ja-JP" sz="1400" b="1" dirty="0">
                <a:solidFill>
                  <a:schemeClr val="tx1"/>
                </a:solidFill>
                <a:latin typeface="ＭＳ ゴシック" panose="020B0609070205080204" pitchFamily="49" charset="-128"/>
                <a:ea typeface="ＭＳ ゴシック" panose="020B0609070205080204" pitchFamily="49" charset="-128"/>
                <a:cs typeface="メイリオ" pitchFamily="50" charset="-128"/>
              </a:endParaRPr>
            </a:p>
            <a:p>
              <a:pPr algn="ctr"/>
              <a:r>
                <a:rPr lang="ja-JP" altLang="en-US" sz="1400" b="1" dirty="0">
                  <a:solidFill>
                    <a:schemeClr val="tx1"/>
                  </a:solidFill>
                  <a:latin typeface="ＭＳ ゴシック" panose="020B0609070205080204" pitchFamily="49" charset="-128"/>
                  <a:ea typeface="ＭＳ ゴシック" panose="020B0609070205080204" pitchFamily="49" charset="-128"/>
                  <a:cs typeface="メイリオ" pitchFamily="50" charset="-128"/>
                </a:rPr>
                <a:t>認定原案の作成</a:t>
              </a:r>
              <a:endParaRPr lang="en-US" altLang="ja-JP" sz="1400" b="1" dirty="0">
                <a:solidFill>
                  <a:schemeClr val="tx1"/>
                </a:solidFill>
                <a:latin typeface="ＭＳ ゴシック" panose="020B0609070205080204" pitchFamily="49" charset="-128"/>
                <a:ea typeface="ＭＳ ゴシック" panose="020B0609070205080204" pitchFamily="49" charset="-128"/>
                <a:cs typeface="メイリオ" pitchFamily="50" charset="-128"/>
              </a:endParaRPr>
            </a:p>
            <a:p>
              <a:pPr algn="ctr"/>
              <a:r>
                <a:rPr lang="ja-JP" altLang="en-US" sz="1200" dirty="0">
                  <a:solidFill>
                    <a:schemeClr val="tx1"/>
                  </a:solidFill>
                  <a:latin typeface="ＭＳ ゴシック" panose="020B0609070205080204" pitchFamily="49" charset="-128"/>
                  <a:ea typeface="ＭＳ ゴシック" panose="020B0609070205080204" pitchFamily="49" charset="-128"/>
                  <a:cs typeface="メイリオ" pitchFamily="50" charset="-128"/>
                </a:rPr>
                <a:t>（一次判定）</a:t>
              </a:r>
              <a:endParaRPr lang="en-US" altLang="ja-JP" sz="1200" dirty="0">
                <a:solidFill>
                  <a:schemeClr val="tx1"/>
                </a:solidFill>
                <a:latin typeface="ＭＳ ゴシック" panose="020B0609070205080204" pitchFamily="49" charset="-128"/>
                <a:ea typeface="ＭＳ ゴシック" panose="020B0609070205080204" pitchFamily="49" charset="-128"/>
                <a:cs typeface="メイリオ" pitchFamily="50" charset="-128"/>
              </a:endParaRPr>
            </a:p>
          </p:txBody>
        </p:sp>
        <p:sp>
          <p:nvSpPr>
            <p:cNvPr id="9" name="正方形/長方形 8"/>
            <p:cNvSpPr/>
            <p:nvPr/>
          </p:nvSpPr>
          <p:spPr>
            <a:xfrm>
              <a:off x="3364219" y="1304847"/>
              <a:ext cx="2124000" cy="1368000"/>
            </a:xfrm>
            <a:prstGeom prst="rect">
              <a:avLst/>
            </a:prstGeom>
            <a:solidFill>
              <a:schemeClr val="bg1"/>
            </a:solidFill>
            <a:ln>
              <a:solidFill>
                <a:srgbClr val="B3CCFF"/>
              </a:solidFill>
            </a:ln>
          </p:spPr>
          <p:style>
            <a:lnRef idx="1">
              <a:schemeClr val="accent2"/>
            </a:lnRef>
            <a:fillRef idx="3">
              <a:schemeClr val="accent2"/>
            </a:fillRef>
            <a:effectRef idx="2">
              <a:schemeClr val="accent2"/>
            </a:effectRef>
            <a:fontRef idx="minor">
              <a:schemeClr val="lt1"/>
            </a:fontRef>
          </p:style>
          <p:txBody>
            <a:bodyPr rtlCol="0" anchor="ctr"/>
            <a:lstStyle/>
            <a:p>
              <a:pPr marL="127000" indent="-127000"/>
              <a:r>
                <a:rPr lang="ja-JP" altLang="en-US"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①認定調査の選択状況</a:t>
              </a:r>
              <a:endPar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marL="127000" indent="-127000"/>
              <a:r>
                <a:rPr lang="ja-JP" altLang="en-US"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②医師意見書の一部項目を用いて基準省令別表第</a:t>
              </a:r>
              <a:r>
                <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2</a:t>
              </a:r>
              <a:r>
                <a:rPr lang="ja-JP" altLang="en-US"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の各条件式のいずれに該当するかを判定</a:t>
              </a:r>
              <a:endPar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marL="127000" indent="-127000"/>
              <a:r>
                <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判定ソフトにより自動で判定</a:t>
              </a:r>
              <a:endPar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10" name="正方形/長方形 9"/>
            <p:cNvSpPr/>
            <p:nvPr/>
          </p:nvSpPr>
          <p:spPr>
            <a:xfrm>
              <a:off x="5812274" y="1016664"/>
              <a:ext cx="2124000" cy="1692000"/>
            </a:xfrm>
            <a:prstGeom prst="rect">
              <a:avLst/>
            </a:prstGeom>
            <a:solidFill>
              <a:schemeClr val="bg1"/>
            </a:solidFill>
            <a:ln w="57150">
              <a:solidFill>
                <a:srgbClr val="FF0000"/>
              </a:solidFill>
            </a:ln>
          </p:spPr>
          <p:style>
            <a:lnRef idx="1">
              <a:schemeClr val="accent2"/>
            </a:lnRef>
            <a:fillRef idx="3">
              <a:schemeClr val="accent2"/>
            </a:fillRef>
            <a:effectRef idx="2">
              <a:schemeClr val="accent2"/>
            </a:effectRef>
            <a:fontRef idx="minor">
              <a:schemeClr val="lt1"/>
            </a:fontRef>
          </p:style>
          <p:txBody>
            <a:bodyPr rtlCol="0" anchor="ctr"/>
            <a:lstStyle/>
            <a:p>
              <a:endParaRPr lang="en-US" altLang="ja-JP" sz="1200" b="1"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endParaRPr>
            </a:p>
            <a:p>
              <a:r>
                <a:rPr lang="en-US" altLang="ja-JP" sz="1200" b="1"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rPr>
                <a:t>&lt;STEP1&gt;</a:t>
              </a:r>
            </a:p>
            <a:p>
              <a:r>
                <a:rPr lang="ja-JP" altLang="en-US" sz="1200" b="1"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rPr>
                <a:t>一次判定の精査・確定</a:t>
              </a:r>
              <a:endParaRPr lang="en-US" altLang="ja-JP" sz="1200" b="1"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endParaRPr>
            </a:p>
            <a:p>
              <a:r>
                <a:rPr lang="en-US" altLang="ja-JP" sz="1200" b="1"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rPr>
                <a:t>&lt;STEP2&gt;</a:t>
              </a:r>
            </a:p>
            <a:p>
              <a:pPr marL="139700" indent="-139700"/>
              <a:r>
                <a:rPr lang="ja-JP" altLang="en-US" sz="1200" b="1"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rPr>
                <a:t>①認定調査の特記事項</a:t>
              </a:r>
              <a:endParaRPr lang="en-US" altLang="ja-JP" sz="1200" b="1"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marL="139700" indent="-139700"/>
              <a:r>
                <a:rPr lang="ja-JP" altLang="en-US" sz="1200" b="1"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rPr>
                <a:t>②医師意見書のうち判定式で使用されない項目</a:t>
              </a:r>
              <a:endParaRPr lang="en-US" altLang="ja-JP" sz="1200" b="1"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marL="139700" indent="-139700"/>
              <a:r>
                <a:rPr lang="ja-JP" altLang="en-US" sz="1200" b="1"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rPr>
                <a:t>③医師意見書の特記事項を総合的に勘案し、該当する区分を決定</a:t>
              </a:r>
              <a:endParaRPr lang="en-US" altLang="ja-JP" sz="1200" b="1"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endParaRPr>
            </a:p>
            <a:p>
              <a:endParaRPr lang="en-US" altLang="ja-JP" sz="1200" b="1"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11" name="正方形/長方形 10"/>
            <p:cNvSpPr/>
            <p:nvPr/>
          </p:nvSpPr>
          <p:spPr>
            <a:xfrm>
              <a:off x="8251447" y="692984"/>
              <a:ext cx="540000" cy="1943968"/>
            </a:xfrm>
            <a:prstGeom prst="rect">
              <a:avLst/>
            </a:prstGeom>
            <a:solidFill>
              <a:schemeClr val="bg1"/>
            </a:solidFill>
            <a:ln>
              <a:solidFill>
                <a:srgbClr val="B3CCFF"/>
              </a:solidFill>
            </a:ln>
          </p:spPr>
          <p:style>
            <a:lnRef idx="1">
              <a:schemeClr val="accent2"/>
            </a:lnRef>
            <a:fillRef idx="3">
              <a:schemeClr val="accent2"/>
            </a:fillRef>
            <a:effectRef idx="2">
              <a:schemeClr val="accent2"/>
            </a:effectRef>
            <a:fontRef idx="minor">
              <a:schemeClr val="lt1"/>
            </a:fontRef>
          </p:style>
          <p:txBody>
            <a:bodyPr vert="eaVert" rtlCol="0" anchor="ctr"/>
            <a:lstStyle/>
            <a:p>
              <a:pPr algn="ctr"/>
              <a:r>
                <a:rPr lang="ja-JP" altLang="en-US" sz="1400" b="1" dirty="0">
                  <a:solidFill>
                    <a:sysClr val="windowText" lastClr="000000"/>
                  </a:solidFill>
                  <a:latin typeface="ＭＳ ゴシック" panose="020B0609070205080204" pitchFamily="49" charset="-128"/>
                  <a:ea typeface="ＭＳ ゴシック" panose="020B0609070205080204" pitchFamily="49" charset="-128"/>
                  <a:cs typeface="メイリオ" panose="020B0604030504040204" pitchFamily="50" charset="-128"/>
                </a:rPr>
                <a:t>市町村による認定</a:t>
              </a:r>
              <a:endParaRPr lang="en-US" altLang="ja-JP" sz="1400" b="1" dirty="0">
                <a:solidFill>
                  <a:sysClr val="windowText" lastClr="000000"/>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cxnSp>
          <p:nvCxnSpPr>
            <p:cNvPr id="12" name="直線矢印コネクタ 11"/>
            <p:cNvCxnSpPr/>
            <p:nvPr/>
          </p:nvCxnSpPr>
          <p:spPr>
            <a:xfrm>
              <a:off x="7927447" y="1700848"/>
              <a:ext cx="324000" cy="0"/>
            </a:xfrm>
            <a:prstGeom prst="straightConnector1">
              <a:avLst/>
            </a:prstGeom>
            <a:ln w="50800" cmpd="dbl">
              <a:solidFill>
                <a:srgbClr val="002060"/>
              </a:solidFill>
              <a:tailEnd type="arrow"/>
            </a:ln>
          </p:spPr>
          <p:style>
            <a:lnRef idx="3">
              <a:schemeClr val="accent2"/>
            </a:lnRef>
            <a:fillRef idx="0">
              <a:schemeClr val="accent2"/>
            </a:fillRef>
            <a:effectRef idx="2">
              <a:schemeClr val="accent2"/>
            </a:effectRef>
            <a:fontRef idx="minor">
              <a:schemeClr val="tx1"/>
            </a:fontRef>
          </p:style>
        </p:cxnSp>
        <p:cxnSp>
          <p:nvCxnSpPr>
            <p:cNvPr id="13" name="直線矢印コネクタ 12"/>
            <p:cNvCxnSpPr/>
            <p:nvPr/>
          </p:nvCxnSpPr>
          <p:spPr>
            <a:xfrm>
              <a:off x="8800643" y="1700848"/>
              <a:ext cx="324000" cy="0"/>
            </a:xfrm>
            <a:prstGeom prst="straightConnector1">
              <a:avLst/>
            </a:prstGeom>
            <a:ln w="50800" cmpd="dbl">
              <a:solidFill>
                <a:srgbClr val="002060"/>
              </a:solidFill>
              <a:tailEnd type="arrow"/>
            </a:ln>
          </p:spPr>
          <p:style>
            <a:lnRef idx="3">
              <a:schemeClr val="accent2"/>
            </a:lnRef>
            <a:fillRef idx="0">
              <a:schemeClr val="accent2"/>
            </a:fillRef>
            <a:effectRef idx="2">
              <a:schemeClr val="accent2"/>
            </a:effectRef>
            <a:fontRef idx="minor">
              <a:schemeClr val="tx1"/>
            </a:fontRef>
          </p:style>
        </p:cxnSp>
        <p:sp>
          <p:nvSpPr>
            <p:cNvPr id="14" name="正方形/長方形 13"/>
            <p:cNvSpPr/>
            <p:nvPr/>
          </p:nvSpPr>
          <p:spPr>
            <a:xfrm>
              <a:off x="9160707" y="692984"/>
              <a:ext cx="540000" cy="1943968"/>
            </a:xfrm>
            <a:prstGeom prst="rect">
              <a:avLst/>
            </a:prstGeom>
            <a:solidFill>
              <a:schemeClr val="bg1"/>
            </a:solidFill>
            <a:ln>
              <a:solidFill>
                <a:srgbClr val="B3CCFF"/>
              </a:solidFill>
            </a:ln>
          </p:spPr>
          <p:style>
            <a:lnRef idx="1">
              <a:schemeClr val="accent2"/>
            </a:lnRef>
            <a:fillRef idx="3">
              <a:schemeClr val="accent2"/>
            </a:fillRef>
            <a:effectRef idx="2">
              <a:schemeClr val="accent2"/>
            </a:effectRef>
            <a:fontRef idx="minor">
              <a:schemeClr val="lt1"/>
            </a:fontRef>
          </p:style>
          <p:txBody>
            <a:bodyPr vert="eaVert" rtlCol="0" anchor="ctr"/>
            <a:lstStyle/>
            <a:p>
              <a:pPr algn="ctr"/>
              <a:r>
                <a:rPr lang="ja-JP" altLang="en-US" sz="1400" b="1" dirty="0">
                  <a:solidFill>
                    <a:sysClr val="windowText" lastClr="000000"/>
                  </a:solidFill>
                  <a:latin typeface="ＭＳ ゴシック" panose="020B0609070205080204" pitchFamily="49" charset="-128"/>
                  <a:ea typeface="ＭＳ ゴシック" panose="020B0609070205080204" pitchFamily="49" charset="-128"/>
                  <a:cs typeface="メイリオ" panose="020B0604030504040204" pitchFamily="50" charset="-128"/>
                </a:rPr>
                <a:t>申請者への通知</a:t>
              </a:r>
              <a:endParaRPr lang="en-US" altLang="ja-JP" sz="1400" b="1" dirty="0">
                <a:solidFill>
                  <a:sysClr val="windowText" lastClr="000000"/>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15" name="正方形/長方形 14"/>
            <p:cNvSpPr/>
            <p:nvPr/>
          </p:nvSpPr>
          <p:spPr>
            <a:xfrm>
              <a:off x="231715" y="692736"/>
              <a:ext cx="540000" cy="1944000"/>
            </a:xfrm>
            <a:prstGeom prst="rect">
              <a:avLst/>
            </a:prstGeom>
            <a:solidFill>
              <a:schemeClr val="bg1"/>
            </a:solidFill>
            <a:ln>
              <a:solidFill>
                <a:srgbClr val="B3CCFF"/>
              </a:solidFill>
            </a:ln>
          </p:spPr>
          <p:style>
            <a:lnRef idx="1">
              <a:schemeClr val="accent2"/>
            </a:lnRef>
            <a:fillRef idx="3">
              <a:schemeClr val="accent2"/>
            </a:fillRef>
            <a:effectRef idx="2">
              <a:schemeClr val="accent2"/>
            </a:effectRef>
            <a:fontRef idx="minor">
              <a:schemeClr val="lt1"/>
            </a:fontRef>
          </p:style>
          <p:txBody>
            <a:bodyPr vert="eaVert" rtlCol="0" anchor="ctr"/>
            <a:lstStyle/>
            <a:p>
              <a:pPr algn="ctr"/>
              <a:r>
                <a:rPr lang="ja-JP" altLang="en-US" sz="1400" b="1" dirty="0">
                  <a:solidFill>
                    <a:sysClr val="windowText" lastClr="000000"/>
                  </a:solidFill>
                  <a:latin typeface="ＭＳ ゴシック" panose="020B0609070205080204" pitchFamily="49" charset="-128"/>
                  <a:ea typeface="ＭＳ ゴシック" panose="020B0609070205080204" pitchFamily="49" charset="-128"/>
                  <a:cs typeface="メイリオ" panose="020B0604030504040204" pitchFamily="50" charset="-128"/>
                </a:rPr>
                <a:t>申請者からの</a:t>
              </a:r>
              <a:endParaRPr lang="en-US" altLang="ja-JP" sz="1400" b="1" dirty="0">
                <a:solidFill>
                  <a:sysClr val="windowText" lastClr="000000"/>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lgn="ctr"/>
              <a:r>
                <a:rPr lang="ja-JP" altLang="en-US" sz="1400" b="1" dirty="0">
                  <a:solidFill>
                    <a:sysClr val="windowText" lastClr="000000"/>
                  </a:solidFill>
                  <a:latin typeface="ＭＳ ゴシック" panose="020B0609070205080204" pitchFamily="49" charset="-128"/>
                  <a:ea typeface="ＭＳ ゴシック" panose="020B0609070205080204" pitchFamily="49" charset="-128"/>
                  <a:cs typeface="メイリオ" panose="020B0604030504040204" pitchFamily="50" charset="-128"/>
                </a:rPr>
                <a:t>市町村への支給申請</a:t>
              </a:r>
              <a:endParaRPr lang="en-US" altLang="ja-JP" sz="1400" b="1" dirty="0">
                <a:solidFill>
                  <a:sysClr val="windowText" lastClr="000000"/>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16" name="正方形/長方形 15"/>
            <p:cNvSpPr/>
            <p:nvPr/>
          </p:nvSpPr>
          <p:spPr>
            <a:xfrm>
              <a:off x="1095867" y="1233767"/>
              <a:ext cx="1044000" cy="648000"/>
            </a:xfrm>
            <a:prstGeom prst="rect">
              <a:avLst/>
            </a:prstGeom>
            <a:solidFill>
              <a:schemeClr val="bg1"/>
            </a:solidFill>
            <a:ln>
              <a:solidFill>
                <a:srgbClr val="B3CCFF"/>
              </a:solidFill>
            </a:ln>
          </p:spPr>
          <p:style>
            <a:lnRef idx="1">
              <a:schemeClr val="accent2"/>
            </a:lnRef>
            <a:fillRef idx="3">
              <a:schemeClr val="accent2"/>
            </a:fillRef>
            <a:effectRef idx="2">
              <a:schemeClr val="accent2"/>
            </a:effectRef>
            <a:fontRef idx="minor">
              <a:schemeClr val="lt1"/>
            </a:fontRef>
          </p:style>
          <p:txBody>
            <a:bodyPr lIns="72000" tIns="72000" rIns="72000" bIns="72000" rtlCol="0" anchor="ctr"/>
            <a:lstStyle/>
            <a:p>
              <a:pPr algn="ctr"/>
              <a:r>
                <a:rPr lang="ja-JP" altLang="en-US"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認定調査</a:t>
              </a:r>
              <a:endPar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lgn="ctr"/>
              <a:r>
                <a:rPr lang="ja-JP" altLang="en-US"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の委託</a:t>
              </a:r>
              <a:endPar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cxnSp>
          <p:nvCxnSpPr>
            <p:cNvPr id="17" name="直線矢印コネクタ 16"/>
            <p:cNvCxnSpPr/>
            <p:nvPr/>
          </p:nvCxnSpPr>
          <p:spPr>
            <a:xfrm>
              <a:off x="771715" y="980768"/>
              <a:ext cx="1584000" cy="0"/>
            </a:xfrm>
            <a:prstGeom prst="straightConnector1">
              <a:avLst/>
            </a:prstGeom>
            <a:ln w="50800" cmpd="dbl">
              <a:solidFill>
                <a:srgbClr val="002060"/>
              </a:solidFill>
              <a:tailEnd type="arrow"/>
            </a:ln>
          </p:spPr>
          <p:style>
            <a:lnRef idx="3">
              <a:schemeClr val="accent2"/>
            </a:lnRef>
            <a:fillRef idx="0">
              <a:schemeClr val="accent2"/>
            </a:fillRef>
            <a:effectRef idx="2">
              <a:schemeClr val="accent2"/>
            </a:effectRef>
            <a:fontRef idx="minor">
              <a:schemeClr val="tx1"/>
            </a:fontRef>
          </p:style>
        </p:cxnSp>
        <p:sp>
          <p:nvSpPr>
            <p:cNvPr id="18" name="正方形/長方形 17"/>
            <p:cNvSpPr/>
            <p:nvPr/>
          </p:nvSpPr>
          <p:spPr>
            <a:xfrm>
              <a:off x="2463963" y="728847"/>
              <a:ext cx="540000" cy="1152000"/>
            </a:xfrm>
            <a:prstGeom prst="rect">
              <a:avLst/>
            </a:prstGeom>
            <a:solidFill>
              <a:srgbClr val="FFFF99"/>
            </a:solidFill>
            <a:ln w="9525">
              <a:solidFill>
                <a:srgbClr val="B3CCFF"/>
              </a:solidFill>
            </a:ln>
          </p:spPr>
          <p:style>
            <a:lnRef idx="1">
              <a:schemeClr val="accent2"/>
            </a:lnRef>
            <a:fillRef idx="3">
              <a:schemeClr val="accent2"/>
            </a:fillRef>
            <a:effectRef idx="2">
              <a:schemeClr val="accent2"/>
            </a:effectRef>
            <a:fontRef idx="minor">
              <a:schemeClr val="lt1"/>
            </a:fontRef>
          </p:style>
          <p:txBody>
            <a:bodyPr vert="eaVert" lIns="0" tIns="0" rIns="0" bIns="0" rtlCol="0" anchor="ctr"/>
            <a:lstStyle/>
            <a:p>
              <a:pPr algn="ctr"/>
              <a:r>
                <a:rPr lang="ja-JP" altLang="en-US" sz="14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認定調査</a:t>
              </a:r>
              <a:endParaRPr lang="en-US" altLang="ja-JP" sz="14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19" name="正方形/長方形 18"/>
            <p:cNvSpPr/>
            <p:nvPr/>
          </p:nvSpPr>
          <p:spPr>
            <a:xfrm>
              <a:off x="1095963" y="2096736"/>
              <a:ext cx="1908000" cy="540000"/>
            </a:xfrm>
            <a:prstGeom prst="rect">
              <a:avLst/>
            </a:prstGeom>
            <a:solidFill>
              <a:srgbClr val="FFFF99"/>
            </a:solidFill>
            <a:ln w="9525">
              <a:solidFill>
                <a:srgbClr val="B3CCFF"/>
              </a:solidFill>
            </a:ln>
          </p:spPr>
          <p:style>
            <a:lnRef idx="1">
              <a:schemeClr val="accent2"/>
            </a:lnRef>
            <a:fillRef idx="3">
              <a:schemeClr val="accent2"/>
            </a:fillRef>
            <a:effectRef idx="2">
              <a:schemeClr val="accent2"/>
            </a:effectRef>
            <a:fontRef idx="minor">
              <a:schemeClr val="lt1"/>
            </a:fontRef>
          </p:style>
          <p:txBody>
            <a:bodyPr lIns="72000" tIns="72000" rIns="72000" bIns="72000" rtlCol="0" anchor="ctr"/>
            <a:lstStyle/>
            <a:p>
              <a:pPr algn="ctr"/>
              <a:r>
                <a:rPr lang="ja-JP" altLang="en-US" sz="14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医師意見書の取得</a:t>
              </a:r>
              <a:endParaRPr lang="en-US" altLang="ja-JP" sz="14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lgn="ctr"/>
              <a:r>
                <a:rPr lang="ja-JP" altLang="en-US"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（主治医等へ依頼）</a:t>
              </a:r>
              <a:endPar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cxnSp>
          <p:nvCxnSpPr>
            <p:cNvPr id="20" name="直線矢印コネクタ 19"/>
            <p:cNvCxnSpPr/>
            <p:nvPr/>
          </p:nvCxnSpPr>
          <p:spPr>
            <a:xfrm>
              <a:off x="771715" y="1556832"/>
              <a:ext cx="324000" cy="0"/>
            </a:xfrm>
            <a:prstGeom prst="straightConnector1">
              <a:avLst/>
            </a:prstGeom>
            <a:ln w="50800" cmpd="dbl">
              <a:solidFill>
                <a:srgbClr val="002060"/>
              </a:solidFill>
              <a:tailEnd type="arrow"/>
            </a:ln>
          </p:spPr>
          <p:style>
            <a:lnRef idx="3">
              <a:schemeClr val="accent2"/>
            </a:lnRef>
            <a:fillRef idx="0">
              <a:schemeClr val="accent2"/>
            </a:fillRef>
            <a:effectRef idx="2">
              <a:schemeClr val="accent2"/>
            </a:effectRef>
            <a:fontRef idx="minor">
              <a:schemeClr val="tx1"/>
            </a:fontRef>
          </p:style>
        </p:cxnSp>
        <p:cxnSp>
          <p:nvCxnSpPr>
            <p:cNvPr id="21" name="直線矢印コネクタ 20"/>
            <p:cNvCxnSpPr/>
            <p:nvPr/>
          </p:nvCxnSpPr>
          <p:spPr>
            <a:xfrm>
              <a:off x="2139867" y="1556832"/>
              <a:ext cx="324000" cy="0"/>
            </a:xfrm>
            <a:prstGeom prst="straightConnector1">
              <a:avLst/>
            </a:prstGeom>
            <a:ln w="50800" cmpd="dbl">
              <a:solidFill>
                <a:srgbClr val="002060"/>
              </a:solidFill>
              <a:tailEnd type="arrow"/>
            </a:ln>
          </p:spPr>
          <p:style>
            <a:lnRef idx="3">
              <a:schemeClr val="accent2"/>
            </a:lnRef>
            <a:fillRef idx="0">
              <a:schemeClr val="accent2"/>
            </a:fillRef>
            <a:effectRef idx="2">
              <a:schemeClr val="accent2"/>
            </a:effectRef>
            <a:fontRef idx="minor">
              <a:schemeClr val="tx1"/>
            </a:fontRef>
          </p:style>
        </p:cxnSp>
        <p:cxnSp>
          <p:nvCxnSpPr>
            <p:cNvPr id="22" name="直線矢印コネクタ 21"/>
            <p:cNvCxnSpPr/>
            <p:nvPr/>
          </p:nvCxnSpPr>
          <p:spPr>
            <a:xfrm>
              <a:off x="771715" y="2348920"/>
              <a:ext cx="324000" cy="0"/>
            </a:xfrm>
            <a:prstGeom prst="straightConnector1">
              <a:avLst/>
            </a:prstGeom>
            <a:ln w="50800" cmpd="dbl">
              <a:solidFill>
                <a:srgbClr val="002060"/>
              </a:solidFill>
              <a:tailEnd type="arrow"/>
            </a:ln>
          </p:spPr>
          <p:style>
            <a:lnRef idx="3">
              <a:schemeClr val="accent2"/>
            </a:lnRef>
            <a:fillRef idx="0">
              <a:schemeClr val="accent2"/>
            </a:fillRef>
            <a:effectRef idx="2">
              <a:schemeClr val="accent2"/>
            </a:effectRef>
            <a:fontRef idx="minor">
              <a:schemeClr val="tx1"/>
            </a:fontRef>
          </p:style>
        </p:cxnSp>
        <p:cxnSp>
          <p:nvCxnSpPr>
            <p:cNvPr id="23" name="直線矢印コネクタ 22"/>
            <p:cNvCxnSpPr/>
            <p:nvPr/>
          </p:nvCxnSpPr>
          <p:spPr>
            <a:xfrm>
              <a:off x="3003963" y="1340808"/>
              <a:ext cx="324000" cy="0"/>
            </a:xfrm>
            <a:prstGeom prst="straightConnector1">
              <a:avLst/>
            </a:prstGeom>
            <a:ln w="50800" cmpd="dbl">
              <a:solidFill>
                <a:srgbClr val="002060"/>
              </a:solidFill>
              <a:tailEnd type="arrow"/>
            </a:ln>
          </p:spPr>
          <p:style>
            <a:lnRef idx="3">
              <a:schemeClr val="accent2"/>
            </a:lnRef>
            <a:fillRef idx="0">
              <a:schemeClr val="accent2"/>
            </a:fillRef>
            <a:effectRef idx="2">
              <a:schemeClr val="accent2"/>
            </a:effectRef>
            <a:fontRef idx="minor">
              <a:schemeClr val="tx1"/>
            </a:fontRef>
          </p:style>
        </p:cxnSp>
        <p:cxnSp>
          <p:nvCxnSpPr>
            <p:cNvPr id="24" name="直線矢印コネクタ 23"/>
            <p:cNvCxnSpPr/>
            <p:nvPr/>
          </p:nvCxnSpPr>
          <p:spPr>
            <a:xfrm>
              <a:off x="3003963" y="2348920"/>
              <a:ext cx="324000" cy="0"/>
            </a:xfrm>
            <a:prstGeom prst="straightConnector1">
              <a:avLst/>
            </a:prstGeom>
            <a:ln w="50800" cmpd="dbl">
              <a:solidFill>
                <a:srgbClr val="002060"/>
              </a:solidFill>
              <a:tailEnd type="arrow"/>
            </a:ln>
          </p:spPr>
          <p:style>
            <a:lnRef idx="3">
              <a:schemeClr val="accent2"/>
            </a:lnRef>
            <a:fillRef idx="0">
              <a:schemeClr val="accent2"/>
            </a:fillRef>
            <a:effectRef idx="2">
              <a:schemeClr val="accent2"/>
            </a:effectRef>
            <a:fontRef idx="minor">
              <a:schemeClr val="tx1"/>
            </a:fontRef>
          </p:style>
        </p:cxnSp>
        <p:cxnSp>
          <p:nvCxnSpPr>
            <p:cNvPr id="25" name="直線矢印コネクタ 24"/>
            <p:cNvCxnSpPr/>
            <p:nvPr/>
          </p:nvCxnSpPr>
          <p:spPr>
            <a:xfrm>
              <a:off x="5489149" y="1700848"/>
              <a:ext cx="324000" cy="0"/>
            </a:xfrm>
            <a:prstGeom prst="straightConnector1">
              <a:avLst/>
            </a:prstGeom>
            <a:ln w="50800" cmpd="dbl">
              <a:solidFill>
                <a:srgbClr val="002060"/>
              </a:solidFill>
              <a:tailEnd type="arrow"/>
            </a:ln>
          </p:spPr>
          <p:style>
            <a:lnRef idx="3">
              <a:schemeClr val="accent2"/>
            </a:lnRef>
            <a:fillRef idx="0">
              <a:schemeClr val="accent2"/>
            </a:fillRef>
            <a:effectRef idx="2">
              <a:schemeClr val="accent2"/>
            </a:effectRef>
            <a:fontRef idx="minor">
              <a:schemeClr val="tx1"/>
            </a:fontRef>
          </p:style>
        </p:cxnSp>
      </p:grpSp>
      <p:sp>
        <p:nvSpPr>
          <p:cNvPr id="26" name="テキスト ボックス 25"/>
          <p:cNvSpPr txBox="1"/>
          <p:nvPr/>
        </p:nvSpPr>
        <p:spPr>
          <a:xfrm>
            <a:off x="93000" y="3206691"/>
            <a:ext cx="9720000" cy="1754326"/>
          </a:xfrm>
          <a:prstGeom prst="rect">
            <a:avLst/>
          </a:prstGeom>
          <a:noFill/>
          <a:ln w="28575">
            <a:solidFill>
              <a:schemeClr val="tx2">
                <a:lumMod val="75000"/>
              </a:schemeClr>
            </a:solidFill>
          </a:ln>
        </p:spPr>
        <p:txBody>
          <a:bodyPr wrap="square" rtlCol="0">
            <a:spAutoFit/>
          </a:bodyPr>
          <a:lstStyle/>
          <a:p>
            <a:pPr marL="180975" indent="-180975"/>
            <a:r>
              <a:rPr lang="ja-JP" altLang="en-US" dirty="0"/>
              <a:t>○　一次判定で活用した項目（認定調査項目及び医師意見書の一部項目）について、特記事項及び医師意見書の内容と比較検討し、</a:t>
            </a:r>
            <a:r>
              <a:rPr lang="ja-JP" altLang="en-US" dirty="0">
                <a:solidFill>
                  <a:srgbClr val="FF0000"/>
                </a:solidFill>
              </a:rPr>
              <a:t>明らかな矛盾がないか確認する</a:t>
            </a:r>
            <a:r>
              <a:rPr lang="ja-JP" altLang="en-US" dirty="0"/>
              <a:t>。</a:t>
            </a:r>
            <a:endParaRPr lang="en-US" altLang="ja-JP" dirty="0"/>
          </a:p>
          <a:p>
            <a:pPr marL="180975" indent="-180975"/>
            <a:r>
              <a:rPr lang="ja-JP" altLang="en-US" dirty="0"/>
              <a:t>○　これらの内容に不整合があった場合には</a:t>
            </a:r>
            <a:r>
              <a:rPr lang="ja-JP" altLang="en-US" dirty="0">
                <a:solidFill>
                  <a:srgbClr val="FF0000"/>
                </a:solidFill>
              </a:rPr>
              <a:t>再調査を実施するか</a:t>
            </a:r>
            <a:r>
              <a:rPr lang="ja-JP" altLang="en-US" dirty="0"/>
              <a:t>、必要に応じて医師及び認定調査員に照会した上で認定調査の結果の一部修正が必要と認められる場合には、</a:t>
            </a:r>
            <a:r>
              <a:rPr lang="ja-JP" altLang="en-US" dirty="0">
                <a:solidFill>
                  <a:srgbClr val="FF0000"/>
                </a:solidFill>
              </a:rPr>
              <a:t>一次判定で活用した項目の一部修正を行う</a:t>
            </a:r>
            <a:r>
              <a:rPr lang="ja-JP" altLang="en-US" dirty="0"/>
              <a:t>。</a:t>
            </a:r>
            <a:endParaRPr lang="en-US" altLang="ja-JP" dirty="0"/>
          </a:p>
          <a:p>
            <a:pPr marL="180975" indent="-180975"/>
            <a:r>
              <a:rPr lang="ja-JP" altLang="en-US" dirty="0"/>
              <a:t>○　</a:t>
            </a:r>
            <a:r>
              <a:rPr lang="ja-JP" altLang="en-US" dirty="0">
                <a:solidFill>
                  <a:srgbClr val="FF0000"/>
                </a:solidFill>
              </a:rPr>
              <a:t>一次判定の確定を行う。</a:t>
            </a:r>
          </a:p>
        </p:txBody>
      </p:sp>
      <p:sp>
        <p:nvSpPr>
          <p:cNvPr id="27" name="テキスト ボックス 26"/>
          <p:cNvSpPr txBox="1"/>
          <p:nvPr/>
        </p:nvSpPr>
        <p:spPr>
          <a:xfrm>
            <a:off x="93000" y="2845644"/>
            <a:ext cx="3635864" cy="369332"/>
          </a:xfrm>
          <a:prstGeom prst="rect">
            <a:avLst/>
          </a:prstGeom>
          <a:solidFill>
            <a:schemeClr val="accent1">
              <a:lumMod val="50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kumimoji="1" lang="ja-JP" altLang="en-US" dirty="0"/>
              <a:t>一次判定の</a:t>
            </a:r>
            <a:r>
              <a:rPr lang="ja-JP" altLang="en-US" dirty="0"/>
              <a:t>精査・確定</a:t>
            </a:r>
            <a:endParaRPr kumimoji="1" lang="ja-JP" altLang="en-US" dirty="0"/>
          </a:p>
        </p:txBody>
      </p:sp>
      <p:sp>
        <p:nvSpPr>
          <p:cNvPr id="28" name="テキスト ボックス 27"/>
          <p:cNvSpPr txBox="1"/>
          <p:nvPr/>
        </p:nvSpPr>
        <p:spPr>
          <a:xfrm>
            <a:off x="100157" y="5387028"/>
            <a:ext cx="9720000" cy="1200329"/>
          </a:xfrm>
          <a:prstGeom prst="rect">
            <a:avLst/>
          </a:prstGeom>
          <a:noFill/>
          <a:ln w="28575">
            <a:solidFill>
              <a:schemeClr val="tx2">
                <a:lumMod val="75000"/>
              </a:schemeClr>
            </a:solidFill>
          </a:ln>
        </p:spPr>
        <p:txBody>
          <a:bodyPr wrap="square" rtlCol="0">
            <a:spAutoFit/>
          </a:bodyPr>
          <a:lstStyle/>
          <a:p>
            <a:pPr marL="180975" indent="-180975"/>
            <a:r>
              <a:rPr kumimoji="1" lang="ja-JP" altLang="en-US" dirty="0"/>
              <a:t>○　</a:t>
            </a:r>
            <a:r>
              <a:rPr lang="ja-JP" altLang="en-US" dirty="0"/>
              <a:t>次に、一次判定の結果（一次判定で活用した項目の一部を修正した場合には、一次判定用ソフトを用いて再度一次判定を行って得られた一次判定の結果）を原案として、特記事項、医師意見書の内容から、</a:t>
            </a:r>
            <a:r>
              <a:rPr lang="ja-JP" altLang="en-US" dirty="0">
                <a:solidFill>
                  <a:srgbClr val="FF0000"/>
                </a:solidFill>
              </a:rPr>
              <a:t>審査対象者に必要とされる支援の度合いが、一次判定の結果が示す区分等において必要とされる支援の度合いと比較し、より多い（少ない）支援を必要とするかどうかを判断</a:t>
            </a:r>
            <a:r>
              <a:rPr lang="ja-JP" altLang="en-US" dirty="0"/>
              <a:t>する。</a:t>
            </a:r>
            <a:endParaRPr kumimoji="1" lang="ja-JP" altLang="en-US" dirty="0"/>
          </a:p>
        </p:txBody>
      </p:sp>
      <p:sp>
        <p:nvSpPr>
          <p:cNvPr id="29" name="テキスト ボックス 28"/>
          <p:cNvSpPr txBox="1"/>
          <p:nvPr/>
        </p:nvSpPr>
        <p:spPr>
          <a:xfrm>
            <a:off x="97477" y="5017696"/>
            <a:ext cx="3633557" cy="369332"/>
          </a:xfrm>
          <a:prstGeom prst="rect">
            <a:avLst/>
          </a:prstGeom>
          <a:solidFill>
            <a:schemeClr val="accent1">
              <a:lumMod val="50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kumimoji="1" lang="ja-JP" altLang="en-US" dirty="0"/>
              <a:t>一次判定</a:t>
            </a:r>
            <a:r>
              <a:rPr lang="ja-JP" altLang="en-US" dirty="0"/>
              <a:t>結果の変更（二次判定）</a:t>
            </a:r>
            <a:endParaRPr kumimoji="1" lang="ja-JP" altLang="en-US" dirty="0"/>
          </a:p>
        </p:txBody>
      </p:sp>
    </p:spTree>
    <p:extLst>
      <p:ext uri="{BB962C8B-B14F-4D97-AF65-F5344CB8AC3E}">
        <p14:creationId xmlns:p14="http://schemas.microsoft.com/office/powerpoint/2010/main" val="12806796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dirty="0">
                <a:latin typeface="ＭＳ ゴシック" panose="020B0609070205080204" pitchFamily="49" charset="-128"/>
                <a:ea typeface="ＭＳ ゴシック" panose="020B0609070205080204" pitchFamily="49" charset="-128"/>
              </a:rPr>
              <a:t>市町村審査会資料</a:t>
            </a:r>
            <a:endParaRPr kumimoji="1" lang="ja-JP" altLang="en-US" dirty="0"/>
          </a:p>
        </p:txBody>
      </p:sp>
      <p:sp>
        <p:nvSpPr>
          <p:cNvPr id="4" name="スライド番号プレースホルダー 3"/>
          <p:cNvSpPr>
            <a:spLocks noGrp="1"/>
          </p:cNvSpPr>
          <p:nvPr>
            <p:ph type="sldNum" sz="quarter" idx="12"/>
          </p:nvPr>
        </p:nvSpPr>
        <p:spPr/>
        <p:txBody>
          <a:bodyPr/>
          <a:lstStyle/>
          <a:p>
            <a:fld id="{040252E6-491F-4E7D-8E1E-2F1F88AFBB7C}" type="slidenum">
              <a:rPr kumimoji="1" lang="ja-JP" altLang="en-US" smtClean="0"/>
              <a:t>49</a:t>
            </a:fld>
            <a:endParaRPr kumimoji="1" lang="ja-JP" altLang="en-US"/>
          </a:p>
        </p:txBody>
      </p:sp>
      <p:pic>
        <p:nvPicPr>
          <p:cNvPr id="11" name="図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19842" y="625158"/>
            <a:ext cx="4466317" cy="6136155"/>
          </a:xfrm>
          <a:prstGeom prst="rect">
            <a:avLst/>
          </a:prstGeom>
          <a:noFill/>
          <a:ln>
            <a:noFill/>
          </a:ln>
        </p:spPr>
      </p:pic>
    </p:spTree>
    <p:extLst>
      <p:ext uri="{BB962C8B-B14F-4D97-AF65-F5344CB8AC3E}">
        <p14:creationId xmlns:p14="http://schemas.microsoft.com/office/powerpoint/2010/main" val="2212688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テキスト ボックス 26"/>
          <p:cNvSpPr txBox="1"/>
          <p:nvPr/>
        </p:nvSpPr>
        <p:spPr>
          <a:xfrm>
            <a:off x="5457011" y="5130772"/>
            <a:ext cx="3645456" cy="1569660"/>
          </a:xfrm>
          <a:prstGeom prst="rect">
            <a:avLst/>
          </a:prstGeom>
          <a:noFill/>
        </p:spPr>
        <p:txBody>
          <a:bodyPr wrap="square" rtlCol="0">
            <a:spAutoFit/>
          </a:bodyPr>
          <a:lstStyle/>
          <a:p>
            <a:pPr marL="130175" indent="-130175">
              <a:buFont typeface="Arial" panose="020B0604020202020204" pitchFamily="34" charset="0"/>
              <a:buChar char="•"/>
            </a:pPr>
            <a:r>
              <a:rPr kumimoji="1" lang="ja-JP" altLang="en-US" sz="2400" dirty="0"/>
              <a:t>障害者の自己決定を尊重（サービス利用意向</a:t>
            </a:r>
            <a:r>
              <a:rPr lang="ja-JP" altLang="en-US" sz="2400" dirty="0"/>
              <a:t>）</a:t>
            </a:r>
            <a:endParaRPr lang="en-US" altLang="ja-JP" sz="2400" dirty="0"/>
          </a:p>
          <a:p>
            <a:pPr marL="130175" indent="-130175">
              <a:buFont typeface="Arial" panose="020B0604020202020204" pitchFamily="34" charset="0"/>
              <a:buChar char="•"/>
            </a:pPr>
            <a:r>
              <a:rPr lang="ja-JP" altLang="en-US" sz="2400" dirty="0"/>
              <a:t>事業者と利用者が対等</a:t>
            </a:r>
            <a:endParaRPr lang="en-US" altLang="ja-JP" sz="2400" dirty="0"/>
          </a:p>
          <a:p>
            <a:pPr marL="130175" indent="-130175">
              <a:buFont typeface="Arial" panose="020B0604020202020204" pitchFamily="34" charset="0"/>
              <a:buChar char="•"/>
            </a:pPr>
            <a:r>
              <a:rPr kumimoji="1" lang="ja-JP" altLang="en-US" sz="2400" dirty="0"/>
              <a:t>契約によるサービス利用</a:t>
            </a:r>
          </a:p>
        </p:txBody>
      </p:sp>
      <p:sp>
        <p:nvSpPr>
          <p:cNvPr id="2" name="タイトル 1"/>
          <p:cNvSpPr>
            <a:spLocks noGrp="1"/>
          </p:cNvSpPr>
          <p:nvPr>
            <p:ph type="title"/>
          </p:nvPr>
        </p:nvSpPr>
        <p:spPr/>
        <p:txBody>
          <a:bodyPr/>
          <a:lstStyle/>
          <a:p>
            <a:r>
              <a:rPr lang="ja-JP" altLang="en-US" dirty="0"/>
              <a:t>措置制度から支援費制度へ（</a:t>
            </a:r>
            <a:r>
              <a:rPr lang="en-US" altLang="ja-JP" dirty="0"/>
              <a:t>H15</a:t>
            </a:r>
            <a:r>
              <a:rPr lang="ja-JP" altLang="en-US" dirty="0"/>
              <a:t>）</a:t>
            </a:r>
            <a:endParaRPr kumimoji="1" lang="ja-JP" altLang="en-US" dirty="0"/>
          </a:p>
        </p:txBody>
      </p:sp>
      <p:sp>
        <p:nvSpPr>
          <p:cNvPr id="4" name="スライド番号プレースホルダー 3"/>
          <p:cNvSpPr>
            <a:spLocks noGrp="1"/>
          </p:cNvSpPr>
          <p:nvPr>
            <p:ph type="sldNum" sz="quarter" idx="12"/>
          </p:nvPr>
        </p:nvSpPr>
        <p:spPr>
          <a:xfrm>
            <a:off x="7303585" y="6356351"/>
            <a:ext cx="2311400" cy="365125"/>
          </a:xfrm>
        </p:spPr>
        <p:txBody>
          <a:bodyPr/>
          <a:lstStyle/>
          <a:p>
            <a:fld id="{040252E6-491F-4E7D-8E1E-2F1F88AFBB7C}" type="slidenum">
              <a:rPr kumimoji="1" lang="ja-JP" altLang="en-US" sz="1800" smtClean="0"/>
              <a:t>5</a:t>
            </a:fld>
            <a:endParaRPr kumimoji="1" lang="ja-JP" altLang="en-US" sz="1800" dirty="0"/>
          </a:p>
        </p:txBody>
      </p:sp>
      <p:grpSp>
        <p:nvGrpSpPr>
          <p:cNvPr id="3" name="グループ化 2"/>
          <p:cNvGrpSpPr/>
          <p:nvPr/>
        </p:nvGrpSpPr>
        <p:grpSpPr>
          <a:xfrm>
            <a:off x="228017" y="705280"/>
            <a:ext cx="4035918" cy="6053964"/>
            <a:chOff x="327076" y="1343909"/>
            <a:chExt cx="4035918" cy="5412473"/>
          </a:xfrm>
        </p:grpSpPr>
        <p:sp>
          <p:nvSpPr>
            <p:cNvPr id="6" name="正方形/長方形 5"/>
            <p:cNvSpPr/>
            <p:nvPr/>
          </p:nvSpPr>
          <p:spPr>
            <a:xfrm>
              <a:off x="409304" y="1343909"/>
              <a:ext cx="3953690" cy="40059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rPr>
                <a:t>措置制度（～</a:t>
              </a:r>
              <a:r>
                <a:rPr kumimoji="1" lang="en-US" altLang="ja-JP" sz="2400" b="1" dirty="0">
                  <a:solidFill>
                    <a:schemeClr val="tx1"/>
                  </a:solidFill>
                </a:rPr>
                <a:t>H15</a:t>
              </a:r>
              <a:r>
                <a:rPr kumimoji="1" lang="ja-JP" altLang="en-US" sz="2400" b="1" dirty="0">
                  <a:solidFill>
                    <a:schemeClr val="tx1"/>
                  </a:solidFill>
                </a:rPr>
                <a:t>）</a:t>
              </a:r>
            </a:p>
          </p:txBody>
        </p:sp>
        <p:sp>
          <p:nvSpPr>
            <p:cNvPr id="8" name="テキスト ボックス 7"/>
            <p:cNvSpPr txBox="1"/>
            <p:nvPr/>
          </p:nvSpPr>
          <p:spPr>
            <a:xfrm>
              <a:off x="327076" y="5353047"/>
              <a:ext cx="3995004" cy="1403335"/>
            </a:xfrm>
            <a:prstGeom prst="rect">
              <a:avLst/>
            </a:prstGeom>
            <a:noFill/>
          </p:spPr>
          <p:txBody>
            <a:bodyPr wrap="none" rtlCol="0">
              <a:spAutoFit/>
            </a:bodyPr>
            <a:lstStyle/>
            <a:p>
              <a:pPr marL="174625" indent="-174625">
                <a:buFont typeface="Arial" panose="020B0604020202020204" pitchFamily="34" charset="0"/>
                <a:buChar char="•"/>
              </a:pPr>
              <a:r>
                <a:rPr kumimoji="1" lang="ja-JP" altLang="en-US" sz="2400" dirty="0"/>
                <a:t>行政がサービス内容を決定</a:t>
              </a:r>
              <a:endParaRPr lang="en-US" altLang="ja-JP" sz="2400" dirty="0"/>
            </a:p>
            <a:p>
              <a:pPr marL="174625" indent="-174625">
                <a:buFont typeface="Arial" panose="020B0604020202020204" pitchFamily="34" charset="0"/>
                <a:buChar char="•"/>
              </a:pPr>
              <a:r>
                <a:rPr lang="ja-JP" altLang="en-US" sz="2400" dirty="0"/>
                <a:t>行政が事業者を特定</a:t>
              </a:r>
              <a:endParaRPr lang="en-US" altLang="ja-JP" sz="2400" dirty="0"/>
            </a:p>
            <a:p>
              <a:pPr marL="174625" indent="-174625">
                <a:buFont typeface="Arial" panose="020B0604020202020204" pitchFamily="34" charset="0"/>
                <a:buChar char="•"/>
              </a:pPr>
              <a:r>
                <a:rPr kumimoji="1" lang="ja-JP" altLang="en-US" sz="2400" dirty="0"/>
                <a:t>事業者は行政からの受託者</a:t>
              </a:r>
              <a:endParaRPr kumimoji="1" lang="en-US" altLang="ja-JP" sz="2400" dirty="0"/>
            </a:p>
            <a:p>
              <a:r>
                <a:rPr kumimoji="1" lang="ja-JP" altLang="en-US" sz="2400" dirty="0"/>
                <a:t>　としてサービス提供</a:t>
              </a:r>
            </a:p>
          </p:txBody>
        </p:sp>
        <p:sp>
          <p:nvSpPr>
            <p:cNvPr id="22" name="正方形/長方形 21"/>
            <p:cNvSpPr/>
            <p:nvPr/>
          </p:nvSpPr>
          <p:spPr>
            <a:xfrm>
              <a:off x="409304" y="1747764"/>
              <a:ext cx="3953690" cy="355190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solidFill>
                  <a:schemeClr val="tx1"/>
                </a:solidFill>
              </a:endParaRPr>
            </a:p>
          </p:txBody>
        </p:sp>
      </p:grpSp>
      <p:sp>
        <p:nvSpPr>
          <p:cNvPr id="35" name="右矢印 34"/>
          <p:cNvSpPr/>
          <p:nvPr/>
        </p:nvSpPr>
        <p:spPr>
          <a:xfrm>
            <a:off x="4321289" y="2066469"/>
            <a:ext cx="1135721" cy="1851660"/>
          </a:xfrm>
          <a:prstGeom prst="right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kumimoji="1" lang="ja-JP" altLang="en-US"/>
          </a:p>
        </p:txBody>
      </p:sp>
      <p:grpSp>
        <p:nvGrpSpPr>
          <p:cNvPr id="10" name="グループ化 9"/>
          <p:cNvGrpSpPr/>
          <p:nvPr/>
        </p:nvGrpSpPr>
        <p:grpSpPr>
          <a:xfrm>
            <a:off x="5457010" y="705281"/>
            <a:ext cx="3953690" cy="4424599"/>
            <a:chOff x="5556069" y="1343909"/>
            <a:chExt cx="3953690" cy="4424599"/>
          </a:xfrm>
        </p:grpSpPr>
        <p:sp>
          <p:nvSpPr>
            <p:cNvPr id="25" name="正方形/長方形 24"/>
            <p:cNvSpPr/>
            <p:nvPr/>
          </p:nvSpPr>
          <p:spPr>
            <a:xfrm>
              <a:off x="5556069" y="1343909"/>
              <a:ext cx="3953690" cy="400595"/>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effectLst>
                    <a:outerShdw blurRad="38100" dist="38100" dir="2700000" algn="tl">
                      <a:srgbClr val="000000">
                        <a:alpha val="43137"/>
                      </a:srgbClr>
                    </a:outerShdw>
                  </a:effectLst>
                </a:rPr>
                <a:t>支援費制度（</a:t>
              </a:r>
              <a:r>
                <a:rPr kumimoji="1" lang="en-US" altLang="ja-JP" sz="2400" b="1" dirty="0">
                  <a:solidFill>
                    <a:schemeClr val="bg1"/>
                  </a:solidFill>
                  <a:effectLst>
                    <a:outerShdw blurRad="38100" dist="38100" dir="2700000" algn="tl">
                      <a:srgbClr val="000000">
                        <a:alpha val="43137"/>
                      </a:srgbClr>
                    </a:outerShdw>
                  </a:effectLst>
                </a:rPr>
                <a:t>H15</a:t>
              </a:r>
              <a:r>
                <a:rPr kumimoji="1" lang="ja-JP" altLang="en-US" sz="2400" b="1" dirty="0">
                  <a:solidFill>
                    <a:schemeClr val="bg1"/>
                  </a:solidFill>
                  <a:effectLst>
                    <a:outerShdw blurRad="38100" dist="38100" dir="2700000" algn="tl">
                      <a:srgbClr val="000000">
                        <a:alpha val="43137"/>
                      </a:srgbClr>
                    </a:outerShdw>
                  </a:effectLst>
                </a:rPr>
                <a:t>～</a:t>
              </a:r>
              <a:r>
                <a:rPr kumimoji="1" lang="en-US" altLang="ja-JP" sz="2400" b="1" dirty="0">
                  <a:solidFill>
                    <a:schemeClr val="bg1"/>
                  </a:solidFill>
                  <a:effectLst>
                    <a:outerShdw blurRad="38100" dist="38100" dir="2700000" algn="tl">
                      <a:srgbClr val="000000">
                        <a:alpha val="43137"/>
                      </a:srgbClr>
                    </a:outerShdw>
                  </a:effectLst>
                </a:rPr>
                <a:t>H18</a:t>
              </a:r>
              <a:r>
                <a:rPr kumimoji="1" lang="ja-JP" altLang="en-US" sz="2400" b="1" dirty="0">
                  <a:solidFill>
                    <a:schemeClr val="bg1"/>
                  </a:solidFill>
                  <a:effectLst>
                    <a:outerShdw blurRad="38100" dist="38100" dir="2700000" algn="tl">
                      <a:srgbClr val="000000">
                        <a:alpha val="43137"/>
                      </a:srgbClr>
                    </a:outerShdw>
                  </a:effectLst>
                </a:rPr>
                <a:t>）</a:t>
              </a:r>
            </a:p>
          </p:txBody>
        </p:sp>
        <p:sp>
          <p:nvSpPr>
            <p:cNvPr id="28" name="テキスト ボックス 27"/>
            <p:cNvSpPr txBox="1"/>
            <p:nvPr/>
          </p:nvSpPr>
          <p:spPr>
            <a:xfrm>
              <a:off x="6062116" y="2651280"/>
              <a:ext cx="800219" cy="830997"/>
            </a:xfrm>
            <a:prstGeom prst="rect">
              <a:avLst/>
            </a:prstGeom>
            <a:noFill/>
          </p:spPr>
          <p:txBody>
            <a:bodyPr wrap="none" rtlCol="0">
              <a:spAutoFit/>
            </a:bodyPr>
            <a:lstStyle/>
            <a:p>
              <a:r>
                <a:rPr kumimoji="1" lang="ja-JP" altLang="en-US" sz="2400" dirty="0">
                  <a:solidFill>
                    <a:srgbClr val="C00000"/>
                  </a:solidFill>
                </a:rPr>
                <a:t>報酬</a:t>
              </a:r>
              <a:endParaRPr kumimoji="1" lang="en-US" altLang="ja-JP" sz="2400" dirty="0">
                <a:solidFill>
                  <a:srgbClr val="C00000"/>
                </a:solidFill>
              </a:endParaRPr>
            </a:p>
            <a:p>
              <a:r>
                <a:rPr kumimoji="1" lang="ja-JP" altLang="en-US" sz="2400" dirty="0">
                  <a:solidFill>
                    <a:srgbClr val="C00000"/>
                  </a:solidFill>
                </a:rPr>
                <a:t>支払</a:t>
              </a:r>
            </a:p>
          </p:txBody>
        </p:sp>
        <p:sp>
          <p:nvSpPr>
            <p:cNvPr id="30" name="テキスト ボックス 29"/>
            <p:cNvSpPr txBox="1"/>
            <p:nvPr/>
          </p:nvSpPr>
          <p:spPr>
            <a:xfrm>
              <a:off x="7331589" y="3003374"/>
              <a:ext cx="800219" cy="830997"/>
            </a:xfrm>
            <a:prstGeom prst="rect">
              <a:avLst/>
            </a:prstGeom>
            <a:noFill/>
          </p:spPr>
          <p:txBody>
            <a:bodyPr wrap="none" rtlCol="0">
              <a:spAutoFit/>
            </a:bodyPr>
            <a:lstStyle/>
            <a:p>
              <a:pPr algn="ctr"/>
              <a:r>
                <a:rPr kumimoji="1" lang="ja-JP" altLang="en-US" sz="2400" dirty="0">
                  <a:solidFill>
                    <a:srgbClr val="FF6600"/>
                  </a:solidFill>
                </a:rPr>
                <a:t>支給</a:t>
              </a:r>
              <a:endParaRPr kumimoji="1" lang="en-US" altLang="ja-JP" sz="2400" dirty="0">
                <a:solidFill>
                  <a:srgbClr val="FF6600"/>
                </a:solidFill>
              </a:endParaRPr>
            </a:p>
            <a:p>
              <a:pPr algn="ctr"/>
              <a:r>
                <a:rPr kumimoji="1" lang="ja-JP" altLang="en-US" sz="2400" dirty="0">
                  <a:solidFill>
                    <a:srgbClr val="FF6600"/>
                  </a:solidFill>
                </a:rPr>
                <a:t>申請</a:t>
              </a:r>
            </a:p>
          </p:txBody>
        </p:sp>
        <p:cxnSp>
          <p:nvCxnSpPr>
            <p:cNvPr id="32" name="直線矢印コネクタ 31"/>
            <p:cNvCxnSpPr/>
            <p:nvPr/>
          </p:nvCxnSpPr>
          <p:spPr>
            <a:xfrm>
              <a:off x="7024399" y="4941420"/>
              <a:ext cx="954677" cy="0"/>
            </a:xfrm>
            <a:prstGeom prst="straightConnector1">
              <a:avLst/>
            </a:prstGeom>
            <a:ln w="101600">
              <a:solidFill>
                <a:srgbClr val="385D8A"/>
              </a:solidFill>
              <a:tailEnd type="triangle"/>
            </a:ln>
          </p:spPr>
          <p:style>
            <a:lnRef idx="1">
              <a:schemeClr val="accent1"/>
            </a:lnRef>
            <a:fillRef idx="0">
              <a:schemeClr val="accent1"/>
            </a:fillRef>
            <a:effectRef idx="0">
              <a:schemeClr val="accent1"/>
            </a:effectRef>
            <a:fontRef idx="minor">
              <a:schemeClr val="tx1"/>
            </a:fontRef>
          </p:style>
        </p:cxnSp>
        <p:sp>
          <p:nvSpPr>
            <p:cNvPr id="34" name="正方形/長方形 33"/>
            <p:cNvSpPr/>
            <p:nvPr/>
          </p:nvSpPr>
          <p:spPr>
            <a:xfrm>
              <a:off x="5556069" y="1747764"/>
              <a:ext cx="3953690" cy="40207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solidFill>
                  <a:schemeClr val="tx1"/>
                </a:solidFill>
              </a:endParaRPr>
            </a:p>
          </p:txBody>
        </p:sp>
        <p:cxnSp>
          <p:nvCxnSpPr>
            <p:cNvPr id="43" name="直線矢印コネクタ 42"/>
            <p:cNvCxnSpPr/>
            <p:nvPr/>
          </p:nvCxnSpPr>
          <p:spPr>
            <a:xfrm flipH="1" flipV="1">
              <a:off x="7773106" y="2502150"/>
              <a:ext cx="1116560" cy="2263610"/>
            </a:xfrm>
            <a:prstGeom prst="straightConnector1">
              <a:avLst/>
            </a:prstGeom>
            <a:ln w="101600">
              <a:solidFill>
                <a:srgbClr val="385D8A"/>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p:nvPr/>
          </p:nvCxnSpPr>
          <p:spPr>
            <a:xfrm flipH="1">
              <a:off x="7024399" y="5159134"/>
              <a:ext cx="954677" cy="0"/>
            </a:xfrm>
            <a:prstGeom prst="straightConnector1">
              <a:avLst/>
            </a:prstGeom>
            <a:ln w="101600">
              <a:solidFill>
                <a:srgbClr val="385D8A"/>
              </a:solidFill>
              <a:tailEnd type="triangle"/>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p:nvPr/>
          </p:nvCxnSpPr>
          <p:spPr>
            <a:xfrm>
              <a:off x="8012351" y="2483442"/>
              <a:ext cx="1115124" cy="2295515"/>
            </a:xfrm>
            <a:prstGeom prst="straightConnector1">
              <a:avLst/>
            </a:prstGeom>
            <a:ln w="101600">
              <a:solidFill>
                <a:srgbClr val="385D8A"/>
              </a:solidFill>
              <a:tailEnd type="triangle"/>
            </a:ln>
          </p:spPr>
          <p:style>
            <a:lnRef idx="1">
              <a:schemeClr val="accent1"/>
            </a:lnRef>
            <a:fillRef idx="0">
              <a:schemeClr val="accent1"/>
            </a:fillRef>
            <a:effectRef idx="0">
              <a:schemeClr val="accent1"/>
            </a:effectRef>
            <a:fontRef idx="minor">
              <a:schemeClr val="tx1"/>
            </a:fontRef>
          </p:style>
        </p:cxnSp>
        <p:sp>
          <p:nvSpPr>
            <p:cNvPr id="53" name="テキスト ボックス 52"/>
            <p:cNvSpPr txBox="1"/>
            <p:nvPr/>
          </p:nvSpPr>
          <p:spPr>
            <a:xfrm>
              <a:off x="8401306" y="2599202"/>
              <a:ext cx="800219" cy="830997"/>
            </a:xfrm>
            <a:prstGeom prst="rect">
              <a:avLst/>
            </a:prstGeom>
            <a:noFill/>
          </p:spPr>
          <p:txBody>
            <a:bodyPr wrap="none" rtlCol="0">
              <a:spAutoFit/>
            </a:bodyPr>
            <a:lstStyle/>
            <a:p>
              <a:pPr algn="ctr"/>
              <a:r>
                <a:rPr kumimoji="1" lang="ja-JP" altLang="en-US" sz="2400" dirty="0">
                  <a:solidFill>
                    <a:srgbClr val="C00000"/>
                  </a:solidFill>
                </a:rPr>
                <a:t>支給</a:t>
              </a:r>
              <a:endParaRPr kumimoji="1" lang="en-US" altLang="ja-JP" sz="2400" dirty="0">
                <a:solidFill>
                  <a:srgbClr val="C00000"/>
                </a:solidFill>
              </a:endParaRPr>
            </a:p>
            <a:p>
              <a:pPr algn="ctr"/>
              <a:r>
                <a:rPr kumimoji="1" lang="ja-JP" altLang="en-US" sz="2400" dirty="0">
                  <a:solidFill>
                    <a:srgbClr val="C00000"/>
                  </a:solidFill>
                </a:rPr>
                <a:t>決定</a:t>
              </a:r>
              <a:endParaRPr kumimoji="1" lang="en-US" altLang="ja-JP" sz="2400" dirty="0">
                <a:solidFill>
                  <a:srgbClr val="C00000"/>
                </a:solidFill>
              </a:endParaRPr>
            </a:p>
          </p:txBody>
        </p:sp>
        <p:cxnSp>
          <p:nvCxnSpPr>
            <p:cNvPr id="56" name="直線矢印コネクタ 55"/>
            <p:cNvCxnSpPr/>
            <p:nvPr/>
          </p:nvCxnSpPr>
          <p:spPr>
            <a:xfrm flipH="1">
              <a:off x="6102268" y="2490492"/>
              <a:ext cx="1240476" cy="2276762"/>
            </a:xfrm>
            <a:prstGeom prst="straightConnector1">
              <a:avLst/>
            </a:prstGeom>
            <a:ln w="101600">
              <a:solidFill>
                <a:srgbClr val="385D8A"/>
              </a:solidFill>
              <a:tailEnd type="triangle"/>
            </a:ln>
          </p:spPr>
          <p:style>
            <a:lnRef idx="1">
              <a:schemeClr val="accent1"/>
            </a:lnRef>
            <a:fillRef idx="0">
              <a:schemeClr val="accent1"/>
            </a:fillRef>
            <a:effectRef idx="0">
              <a:schemeClr val="accent1"/>
            </a:effectRef>
            <a:fontRef idx="minor">
              <a:schemeClr val="tx1"/>
            </a:fontRef>
          </p:style>
        </p:cxnSp>
        <p:sp>
          <p:nvSpPr>
            <p:cNvPr id="26" name="角丸四角形 25"/>
            <p:cNvSpPr/>
            <p:nvPr/>
          </p:nvSpPr>
          <p:spPr>
            <a:xfrm>
              <a:off x="6845448" y="1986167"/>
              <a:ext cx="1349829" cy="515982"/>
            </a:xfrm>
            <a:prstGeom prst="roundRect">
              <a:avLst/>
            </a:prstGeom>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2400" b="1" dirty="0">
                  <a:effectLst>
                    <a:outerShdw blurRad="38100" dist="38100" dir="2700000" algn="tl">
                      <a:srgbClr val="000000">
                        <a:alpha val="43137"/>
                      </a:srgbClr>
                    </a:outerShdw>
                  </a:effectLst>
                </a:rPr>
                <a:t>行政</a:t>
              </a:r>
            </a:p>
          </p:txBody>
        </p:sp>
        <p:sp>
          <p:nvSpPr>
            <p:cNvPr id="29" name="角丸四角形 28"/>
            <p:cNvSpPr/>
            <p:nvPr/>
          </p:nvSpPr>
          <p:spPr>
            <a:xfrm>
              <a:off x="7985969" y="4770514"/>
              <a:ext cx="1349829" cy="51598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2400" b="1" dirty="0">
                  <a:solidFill>
                    <a:schemeClr val="bg1"/>
                  </a:solidFill>
                  <a:effectLst>
                    <a:outerShdw blurRad="38100" dist="38100" dir="2700000" algn="tl">
                      <a:srgbClr val="000000">
                        <a:alpha val="43137"/>
                      </a:srgbClr>
                    </a:outerShdw>
                  </a:effectLst>
                </a:rPr>
                <a:t>障害者</a:t>
              </a:r>
            </a:p>
          </p:txBody>
        </p:sp>
        <p:sp>
          <p:nvSpPr>
            <p:cNvPr id="33" name="角丸四角形 32"/>
            <p:cNvSpPr/>
            <p:nvPr/>
          </p:nvSpPr>
          <p:spPr>
            <a:xfrm>
              <a:off x="5681463" y="4770514"/>
              <a:ext cx="1349829" cy="515982"/>
            </a:xfrm>
            <a:prstGeom prst="roundRect">
              <a:avLst/>
            </a:prstGeom>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ja-JP" altLang="en-US" sz="2400" b="1" dirty="0">
                  <a:solidFill>
                    <a:schemeClr val="tx1"/>
                  </a:solidFill>
                </a:rPr>
                <a:t>事業者</a:t>
              </a:r>
            </a:p>
          </p:txBody>
        </p:sp>
        <p:sp>
          <p:nvSpPr>
            <p:cNvPr id="57" name="テキスト ボックス 56"/>
            <p:cNvSpPr txBox="1"/>
            <p:nvPr/>
          </p:nvSpPr>
          <p:spPr>
            <a:xfrm>
              <a:off x="7302191" y="5286691"/>
              <a:ext cx="2033607" cy="461665"/>
            </a:xfrm>
            <a:prstGeom prst="rect">
              <a:avLst/>
            </a:prstGeom>
            <a:noFill/>
          </p:spPr>
          <p:txBody>
            <a:bodyPr wrap="square" rtlCol="0">
              <a:spAutoFit/>
            </a:bodyPr>
            <a:lstStyle/>
            <a:p>
              <a:r>
                <a:rPr kumimoji="1" lang="ja-JP" altLang="en-US" sz="2400" dirty="0">
                  <a:solidFill>
                    <a:srgbClr val="FF6600"/>
                  </a:solidFill>
                </a:rPr>
                <a:t>事業者を選択</a:t>
              </a:r>
            </a:p>
          </p:txBody>
        </p:sp>
        <p:sp>
          <p:nvSpPr>
            <p:cNvPr id="58" name="テキスト ボックス 57"/>
            <p:cNvSpPr txBox="1"/>
            <p:nvPr/>
          </p:nvSpPr>
          <p:spPr>
            <a:xfrm>
              <a:off x="6546377" y="4002615"/>
              <a:ext cx="1947969" cy="830997"/>
            </a:xfrm>
            <a:prstGeom prst="rect">
              <a:avLst/>
            </a:prstGeom>
            <a:noFill/>
          </p:spPr>
          <p:txBody>
            <a:bodyPr wrap="none" rtlCol="0">
              <a:spAutoFit/>
            </a:bodyPr>
            <a:lstStyle/>
            <a:p>
              <a:r>
                <a:rPr kumimoji="1" lang="ja-JP" altLang="en-US" sz="2400" dirty="0">
                  <a:solidFill>
                    <a:schemeClr val="accent1"/>
                  </a:solidFill>
                </a:rPr>
                <a:t>契約による</a:t>
              </a:r>
              <a:endParaRPr kumimoji="1" lang="en-US" altLang="ja-JP" sz="2400" dirty="0">
                <a:solidFill>
                  <a:schemeClr val="accent1"/>
                </a:solidFill>
              </a:endParaRPr>
            </a:p>
            <a:p>
              <a:r>
                <a:rPr kumimoji="1" lang="ja-JP" altLang="en-US" sz="2400" dirty="0">
                  <a:solidFill>
                    <a:schemeClr val="accent1"/>
                  </a:solidFill>
                </a:rPr>
                <a:t>サービス提供</a:t>
              </a:r>
            </a:p>
          </p:txBody>
        </p:sp>
      </p:grpSp>
      <p:sp>
        <p:nvSpPr>
          <p:cNvPr id="36" name="テキスト ボックス 35"/>
          <p:cNvSpPr txBox="1"/>
          <p:nvPr/>
        </p:nvSpPr>
        <p:spPr>
          <a:xfrm>
            <a:off x="346775" y="1964539"/>
            <a:ext cx="1107996" cy="830997"/>
          </a:xfrm>
          <a:prstGeom prst="rect">
            <a:avLst/>
          </a:prstGeom>
          <a:noFill/>
        </p:spPr>
        <p:txBody>
          <a:bodyPr wrap="none" rtlCol="0">
            <a:spAutoFit/>
          </a:bodyPr>
          <a:lstStyle/>
          <a:p>
            <a:r>
              <a:rPr lang="ja-JP" altLang="en-US" sz="2400" dirty="0">
                <a:solidFill>
                  <a:srgbClr val="C00000"/>
                </a:solidFill>
              </a:rPr>
              <a:t>事業者</a:t>
            </a:r>
            <a:endParaRPr lang="en-US" altLang="ja-JP" sz="2400" dirty="0">
              <a:solidFill>
                <a:srgbClr val="C00000"/>
              </a:solidFill>
            </a:endParaRPr>
          </a:p>
          <a:p>
            <a:r>
              <a:rPr lang="ja-JP" altLang="en-US" sz="2400" dirty="0">
                <a:solidFill>
                  <a:srgbClr val="C00000"/>
                </a:solidFill>
              </a:rPr>
              <a:t>を特定</a:t>
            </a:r>
            <a:endParaRPr kumimoji="1" lang="ja-JP" altLang="en-US" sz="2400" dirty="0">
              <a:solidFill>
                <a:srgbClr val="C00000"/>
              </a:solidFill>
            </a:endParaRPr>
          </a:p>
        </p:txBody>
      </p:sp>
      <p:cxnSp>
        <p:nvCxnSpPr>
          <p:cNvPr id="37" name="直線矢印コネクタ 36"/>
          <p:cNvCxnSpPr/>
          <p:nvPr/>
        </p:nvCxnSpPr>
        <p:spPr>
          <a:xfrm>
            <a:off x="1793311" y="3760623"/>
            <a:ext cx="954677" cy="0"/>
          </a:xfrm>
          <a:prstGeom prst="straightConnector1">
            <a:avLst/>
          </a:prstGeom>
          <a:ln w="101600">
            <a:solidFill>
              <a:srgbClr val="385D8A"/>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p:nvPr/>
        </p:nvCxnSpPr>
        <p:spPr>
          <a:xfrm>
            <a:off x="2198204" y="1836002"/>
            <a:ext cx="903978" cy="1737034"/>
          </a:xfrm>
          <a:prstGeom prst="straightConnector1">
            <a:avLst/>
          </a:prstGeom>
          <a:ln w="101600">
            <a:solidFill>
              <a:srgbClr val="385D8A"/>
            </a:solidFill>
            <a:tailEnd type="triangle"/>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2578708" y="1904081"/>
            <a:ext cx="1332416" cy="1200329"/>
          </a:xfrm>
          <a:prstGeom prst="rect">
            <a:avLst/>
          </a:prstGeom>
          <a:noFill/>
        </p:spPr>
        <p:txBody>
          <a:bodyPr wrap="none" rtlCol="0">
            <a:spAutoFit/>
          </a:bodyPr>
          <a:lstStyle/>
          <a:p>
            <a:pPr algn="ctr"/>
            <a:r>
              <a:rPr lang="ja-JP" altLang="en-US" sz="2400" dirty="0">
                <a:solidFill>
                  <a:srgbClr val="C00000"/>
                </a:solidFill>
              </a:rPr>
              <a:t>サービス</a:t>
            </a:r>
            <a:endParaRPr lang="en-US" altLang="ja-JP" sz="2400" dirty="0">
              <a:solidFill>
                <a:srgbClr val="C00000"/>
              </a:solidFill>
            </a:endParaRPr>
          </a:p>
          <a:p>
            <a:pPr algn="ctr"/>
            <a:r>
              <a:rPr lang="ja-JP" altLang="en-US" sz="2400" dirty="0">
                <a:solidFill>
                  <a:srgbClr val="C00000"/>
                </a:solidFill>
              </a:rPr>
              <a:t>内容を</a:t>
            </a:r>
            <a:endParaRPr lang="en-US" altLang="ja-JP" sz="2400" dirty="0">
              <a:solidFill>
                <a:srgbClr val="C00000"/>
              </a:solidFill>
            </a:endParaRPr>
          </a:p>
          <a:p>
            <a:pPr algn="ctr"/>
            <a:r>
              <a:rPr lang="ja-JP" altLang="en-US" sz="2400" dirty="0">
                <a:solidFill>
                  <a:srgbClr val="C00000"/>
                </a:solidFill>
              </a:rPr>
              <a:t>決定</a:t>
            </a:r>
            <a:endParaRPr kumimoji="1" lang="en-US" altLang="ja-JP" sz="2400" dirty="0">
              <a:solidFill>
                <a:srgbClr val="C00000"/>
              </a:solidFill>
            </a:endParaRPr>
          </a:p>
        </p:txBody>
      </p:sp>
      <p:cxnSp>
        <p:nvCxnSpPr>
          <p:cNvPr id="40" name="直線矢印コネクタ 39"/>
          <p:cNvCxnSpPr/>
          <p:nvPr/>
        </p:nvCxnSpPr>
        <p:spPr>
          <a:xfrm flipH="1">
            <a:off x="941102" y="1822954"/>
            <a:ext cx="903978" cy="1737034"/>
          </a:xfrm>
          <a:prstGeom prst="straightConnector1">
            <a:avLst/>
          </a:prstGeom>
          <a:ln w="101600">
            <a:solidFill>
              <a:srgbClr val="385D8A"/>
            </a:solidFill>
            <a:tailEnd type="triangle"/>
          </a:ln>
        </p:spPr>
        <p:style>
          <a:lnRef idx="1">
            <a:schemeClr val="accent1"/>
          </a:lnRef>
          <a:fillRef idx="0">
            <a:schemeClr val="accent1"/>
          </a:fillRef>
          <a:effectRef idx="0">
            <a:schemeClr val="accent1"/>
          </a:effectRef>
          <a:fontRef idx="minor">
            <a:schemeClr val="tx1"/>
          </a:fontRef>
        </p:style>
      </p:cxnSp>
      <p:sp>
        <p:nvSpPr>
          <p:cNvPr id="41" name="角丸四角形 40"/>
          <p:cNvSpPr/>
          <p:nvPr/>
        </p:nvSpPr>
        <p:spPr>
          <a:xfrm>
            <a:off x="1327800" y="1353960"/>
            <a:ext cx="1349829" cy="515982"/>
          </a:xfrm>
          <a:prstGeom prst="roundRect">
            <a:avLst/>
          </a:prstGeom>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2400" b="1" dirty="0">
                <a:effectLst>
                  <a:outerShdw blurRad="38100" dist="38100" dir="2700000" algn="tl">
                    <a:srgbClr val="000000">
                      <a:alpha val="43137"/>
                    </a:srgbClr>
                  </a:outerShdw>
                </a:effectLst>
              </a:rPr>
              <a:t>行政</a:t>
            </a:r>
          </a:p>
        </p:txBody>
      </p:sp>
      <p:sp>
        <p:nvSpPr>
          <p:cNvPr id="42" name="角丸四角形 41"/>
          <p:cNvSpPr/>
          <p:nvPr/>
        </p:nvSpPr>
        <p:spPr>
          <a:xfrm>
            <a:off x="2754881" y="3589717"/>
            <a:ext cx="1349829" cy="51598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2400" b="1" dirty="0">
                <a:solidFill>
                  <a:schemeClr val="bg1"/>
                </a:solidFill>
                <a:effectLst>
                  <a:outerShdw blurRad="38100" dist="38100" dir="2700000" algn="tl">
                    <a:srgbClr val="000000">
                      <a:alpha val="43137"/>
                    </a:srgbClr>
                  </a:outerShdw>
                </a:effectLst>
              </a:rPr>
              <a:t>障害者</a:t>
            </a:r>
          </a:p>
        </p:txBody>
      </p:sp>
      <p:sp>
        <p:nvSpPr>
          <p:cNvPr id="44" name="角丸四角形 43"/>
          <p:cNvSpPr/>
          <p:nvPr/>
        </p:nvSpPr>
        <p:spPr>
          <a:xfrm>
            <a:off x="450375" y="3589717"/>
            <a:ext cx="1349829" cy="515982"/>
          </a:xfrm>
          <a:prstGeom prst="roundRect">
            <a:avLst/>
          </a:prstGeom>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ja-JP" altLang="en-US" sz="2400" b="1" dirty="0">
                <a:solidFill>
                  <a:schemeClr val="tx1"/>
                </a:solidFill>
              </a:rPr>
              <a:t>事業者</a:t>
            </a:r>
          </a:p>
        </p:txBody>
      </p:sp>
      <p:sp>
        <p:nvSpPr>
          <p:cNvPr id="45" name="テキスト ボックス 44"/>
          <p:cNvSpPr txBox="1"/>
          <p:nvPr/>
        </p:nvSpPr>
        <p:spPr>
          <a:xfrm>
            <a:off x="858248" y="4075083"/>
            <a:ext cx="2822027" cy="830997"/>
          </a:xfrm>
          <a:prstGeom prst="rect">
            <a:avLst/>
          </a:prstGeom>
          <a:noFill/>
        </p:spPr>
        <p:txBody>
          <a:bodyPr wrap="square" rtlCol="0">
            <a:spAutoFit/>
          </a:bodyPr>
          <a:lstStyle/>
          <a:p>
            <a:r>
              <a:rPr kumimoji="1" lang="ja-JP" altLang="en-US" sz="2400" dirty="0">
                <a:solidFill>
                  <a:schemeClr val="accent1"/>
                </a:solidFill>
              </a:rPr>
              <a:t>行政からの受託者としてサービス提供</a:t>
            </a:r>
          </a:p>
        </p:txBody>
      </p:sp>
    </p:spTree>
    <p:extLst>
      <p:ext uri="{BB962C8B-B14F-4D97-AF65-F5344CB8AC3E}">
        <p14:creationId xmlns:p14="http://schemas.microsoft.com/office/powerpoint/2010/main" val="29150556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dirty="0">
                <a:latin typeface="ＭＳ ゴシック" panose="020B0609070205080204" pitchFamily="49" charset="-128"/>
                <a:ea typeface="ＭＳ ゴシック" panose="020B0609070205080204" pitchFamily="49" charset="-128"/>
              </a:rPr>
              <a:t>各審査判定プロセスの目的と役割（認定調査と医師意見書）</a:t>
            </a:r>
            <a:endParaRPr kumimoji="1" lang="ja-JP" altLang="en-US" dirty="0"/>
          </a:p>
        </p:txBody>
      </p:sp>
      <p:sp>
        <p:nvSpPr>
          <p:cNvPr id="4" name="スライド番号プレースホルダー 3"/>
          <p:cNvSpPr>
            <a:spLocks noGrp="1"/>
          </p:cNvSpPr>
          <p:nvPr>
            <p:ph type="sldNum" sz="quarter" idx="12"/>
          </p:nvPr>
        </p:nvSpPr>
        <p:spPr/>
        <p:txBody>
          <a:bodyPr/>
          <a:lstStyle/>
          <a:p>
            <a:fld id="{040252E6-491F-4E7D-8E1E-2F1F88AFBB7C}" type="slidenum">
              <a:rPr kumimoji="1" lang="ja-JP" altLang="en-US" smtClean="0"/>
              <a:t>50</a:t>
            </a:fld>
            <a:endParaRPr kumimoji="1" lang="ja-JP" altLang="en-US"/>
          </a:p>
        </p:txBody>
      </p:sp>
      <p:grpSp>
        <p:nvGrpSpPr>
          <p:cNvPr id="5" name="グループ化 4"/>
          <p:cNvGrpSpPr/>
          <p:nvPr/>
        </p:nvGrpSpPr>
        <p:grpSpPr>
          <a:xfrm>
            <a:off x="93000" y="548680"/>
            <a:ext cx="9720000" cy="2232000"/>
            <a:chOff x="89519" y="3861304"/>
            <a:chExt cx="9720000" cy="2232000"/>
          </a:xfrm>
        </p:grpSpPr>
        <p:sp>
          <p:nvSpPr>
            <p:cNvPr id="6" name="角丸四角形 5"/>
            <p:cNvSpPr/>
            <p:nvPr/>
          </p:nvSpPr>
          <p:spPr>
            <a:xfrm>
              <a:off x="89519" y="3861304"/>
              <a:ext cx="9720000" cy="2232000"/>
            </a:xfrm>
            <a:prstGeom prst="roundRect">
              <a:avLst>
                <a:gd name="adj" fmla="val 6343"/>
              </a:avLst>
            </a:prstGeom>
            <a:solidFill>
              <a:srgbClr val="D9E6FF"/>
            </a:solidFill>
            <a:ln w="3175">
              <a:solidFill>
                <a:srgbClr val="D9E6FF"/>
              </a:solidFill>
            </a:ln>
          </p:spPr>
          <p:style>
            <a:lnRef idx="2">
              <a:schemeClr val="accent6"/>
            </a:lnRef>
            <a:fillRef idx="1">
              <a:schemeClr val="lt1"/>
            </a:fillRef>
            <a:effectRef idx="0">
              <a:schemeClr val="accent6"/>
            </a:effectRef>
            <a:fontRef idx="minor">
              <a:schemeClr val="dk1"/>
            </a:fontRef>
          </p:style>
          <p:txBody>
            <a:bodyPr rtlCol="0" anchor="ctr" anchorCtr="0"/>
            <a:lstStyle/>
            <a:p>
              <a:pPr>
                <a:lnSpc>
                  <a:spcPts val="1600"/>
                </a:lnSpc>
              </a:pPr>
              <a:endParaRPr kumimoji="1" lang="ja-JP" altLang="en-US" sz="12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7" name="正方形/長方形 6"/>
            <p:cNvSpPr/>
            <p:nvPr/>
          </p:nvSpPr>
          <p:spPr>
            <a:xfrm>
              <a:off x="5817096" y="3933064"/>
              <a:ext cx="2124000" cy="396000"/>
            </a:xfrm>
            <a:prstGeom prst="rect">
              <a:avLst/>
            </a:prstGeom>
            <a:solidFill>
              <a:srgbClr val="FFFF99"/>
            </a:solidFill>
            <a:ln>
              <a:noFill/>
            </a:ln>
          </p:spPr>
          <p:style>
            <a:lnRef idx="2">
              <a:schemeClr val="accent1"/>
            </a:lnRef>
            <a:fillRef idx="1">
              <a:schemeClr val="lt1"/>
            </a:fillRef>
            <a:effectRef idx="0">
              <a:schemeClr val="accent1"/>
            </a:effectRef>
            <a:fontRef idx="minor">
              <a:schemeClr val="dk1"/>
            </a:fontRef>
          </p:style>
          <p:txBody>
            <a:bodyPr vert="horz" rtlCol="0" anchor="ctr"/>
            <a:lstStyle/>
            <a:p>
              <a:pPr algn="ctr"/>
              <a:r>
                <a:rPr lang="ja-JP" altLang="en-US" sz="1400" b="1" dirty="0">
                  <a:solidFill>
                    <a:schemeClr val="tx1"/>
                  </a:solidFill>
                  <a:latin typeface="ＭＳ ゴシック" panose="020B0609070205080204" pitchFamily="49" charset="-128"/>
                  <a:ea typeface="ＭＳ ゴシック" panose="020B0609070205080204" pitchFamily="49" charset="-128"/>
                  <a:cs typeface="メイリオ" pitchFamily="50" charset="-128"/>
                </a:rPr>
                <a:t>市町村審査会</a:t>
              </a:r>
              <a:endParaRPr lang="en-US" altLang="ja-JP" sz="1400" b="1" dirty="0">
                <a:solidFill>
                  <a:schemeClr val="tx1"/>
                </a:solidFill>
                <a:latin typeface="ＭＳ ゴシック" panose="020B0609070205080204" pitchFamily="49" charset="-128"/>
                <a:ea typeface="ＭＳ ゴシック" panose="020B0609070205080204" pitchFamily="49" charset="-128"/>
                <a:cs typeface="メイリオ" pitchFamily="50" charset="-128"/>
              </a:endParaRPr>
            </a:p>
            <a:p>
              <a:pPr algn="ctr"/>
              <a:r>
                <a:rPr lang="ja-JP" altLang="en-US" sz="1200" dirty="0">
                  <a:solidFill>
                    <a:schemeClr val="tx1"/>
                  </a:solidFill>
                  <a:latin typeface="ＭＳ ゴシック" panose="020B0609070205080204" pitchFamily="49" charset="-128"/>
                  <a:ea typeface="ＭＳ ゴシック" panose="020B0609070205080204" pitchFamily="49" charset="-128"/>
                  <a:cs typeface="メイリオ" pitchFamily="50" charset="-128"/>
                </a:rPr>
                <a:t>（二次判定）</a:t>
              </a:r>
              <a:endParaRPr lang="en-US" altLang="ja-JP" sz="1200" dirty="0">
                <a:solidFill>
                  <a:schemeClr val="tx1"/>
                </a:solidFill>
                <a:latin typeface="ＭＳ ゴシック" panose="020B0609070205080204" pitchFamily="49" charset="-128"/>
                <a:ea typeface="ＭＳ ゴシック" panose="020B0609070205080204" pitchFamily="49" charset="-128"/>
                <a:cs typeface="メイリオ" pitchFamily="50" charset="-128"/>
              </a:endParaRPr>
            </a:p>
          </p:txBody>
        </p:sp>
        <p:sp>
          <p:nvSpPr>
            <p:cNvPr id="8" name="正方形/長方形 7"/>
            <p:cNvSpPr/>
            <p:nvPr/>
          </p:nvSpPr>
          <p:spPr>
            <a:xfrm>
              <a:off x="3368824" y="4005360"/>
              <a:ext cx="2124000" cy="612000"/>
            </a:xfrm>
            <a:prstGeom prst="rect">
              <a:avLst/>
            </a:prstGeom>
            <a:solidFill>
              <a:srgbClr val="FFFF99"/>
            </a:solidFill>
            <a:ln>
              <a:noFill/>
            </a:ln>
          </p:spPr>
          <p:style>
            <a:lnRef idx="2">
              <a:schemeClr val="accent1"/>
            </a:lnRef>
            <a:fillRef idx="1">
              <a:schemeClr val="lt1"/>
            </a:fillRef>
            <a:effectRef idx="0">
              <a:schemeClr val="accent1"/>
            </a:effectRef>
            <a:fontRef idx="minor">
              <a:schemeClr val="dk1"/>
            </a:fontRef>
          </p:style>
          <p:txBody>
            <a:bodyPr vert="horz" rtlCol="0" anchor="ctr"/>
            <a:lstStyle/>
            <a:p>
              <a:pPr algn="ctr"/>
              <a:r>
                <a:rPr lang="ja-JP" altLang="en-US" sz="1400" b="1" dirty="0">
                  <a:solidFill>
                    <a:schemeClr val="tx1"/>
                  </a:solidFill>
                  <a:latin typeface="ＭＳ ゴシック" panose="020B0609070205080204" pitchFamily="49" charset="-128"/>
                  <a:ea typeface="ＭＳ ゴシック" panose="020B0609070205080204" pitchFamily="49" charset="-128"/>
                  <a:cs typeface="メイリオ" pitchFamily="50" charset="-128"/>
                </a:rPr>
                <a:t>市町村による</a:t>
              </a:r>
              <a:endParaRPr lang="en-US" altLang="ja-JP" sz="1400" b="1" dirty="0">
                <a:solidFill>
                  <a:schemeClr val="tx1"/>
                </a:solidFill>
                <a:latin typeface="ＭＳ ゴシック" panose="020B0609070205080204" pitchFamily="49" charset="-128"/>
                <a:ea typeface="ＭＳ ゴシック" panose="020B0609070205080204" pitchFamily="49" charset="-128"/>
                <a:cs typeface="メイリオ" pitchFamily="50" charset="-128"/>
              </a:endParaRPr>
            </a:p>
            <a:p>
              <a:pPr algn="ctr"/>
              <a:r>
                <a:rPr lang="ja-JP" altLang="en-US" sz="1400" b="1" dirty="0">
                  <a:solidFill>
                    <a:schemeClr val="tx1"/>
                  </a:solidFill>
                  <a:latin typeface="ＭＳ ゴシック" panose="020B0609070205080204" pitchFamily="49" charset="-128"/>
                  <a:ea typeface="ＭＳ ゴシック" panose="020B0609070205080204" pitchFamily="49" charset="-128"/>
                  <a:cs typeface="メイリオ" pitchFamily="50" charset="-128"/>
                </a:rPr>
                <a:t>認定原案の作成</a:t>
              </a:r>
              <a:endParaRPr lang="en-US" altLang="ja-JP" sz="1400" b="1" dirty="0">
                <a:solidFill>
                  <a:schemeClr val="tx1"/>
                </a:solidFill>
                <a:latin typeface="ＭＳ ゴシック" panose="020B0609070205080204" pitchFamily="49" charset="-128"/>
                <a:ea typeface="ＭＳ ゴシック" panose="020B0609070205080204" pitchFamily="49" charset="-128"/>
                <a:cs typeface="メイリオ" pitchFamily="50" charset="-128"/>
              </a:endParaRPr>
            </a:p>
            <a:p>
              <a:pPr algn="ctr"/>
              <a:r>
                <a:rPr lang="ja-JP" altLang="en-US" sz="1200" dirty="0">
                  <a:solidFill>
                    <a:schemeClr val="tx1"/>
                  </a:solidFill>
                  <a:latin typeface="ＭＳ ゴシック" panose="020B0609070205080204" pitchFamily="49" charset="-128"/>
                  <a:ea typeface="ＭＳ ゴシック" panose="020B0609070205080204" pitchFamily="49" charset="-128"/>
                  <a:cs typeface="メイリオ" pitchFamily="50" charset="-128"/>
                </a:rPr>
                <a:t>（一次判定）</a:t>
              </a:r>
              <a:endParaRPr lang="en-US" altLang="ja-JP" sz="1200" dirty="0">
                <a:solidFill>
                  <a:schemeClr val="tx1"/>
                </a:solidFill>
                <a:latin typeface="ＭＳ ゴシック" panose="020B0609070205080204" pitchFamily="49" charset="-128"/>
                <a:ea typeface="ＭＳ ゴシック" panose="020B0609070205080204" pitchFamily="49" charset="-128"/>
                <a:cs typeface="メイリオ" pitchFamily="50" charset="-128"/>
              </a:endParaRPr>
            </a:p>
          </p:txBody>
        </p:sp>
        <p:sp>
          <p:nvSpPr>
            <p:cNvPr id="9" name="正方形/長方形 8"/>
            <p:cNvSpPr/>
            <p:nvPr/>
          </p:nvSpPr>
          <p:spPr>
            <a:xfrm>
              <a:off x="3369040" y="4617471"/>
              <a:ext cx="2124000" cy="1368000"/>
            </a:xfrm>
            <a:prstGeom prst="rect">
              <a:avLst/>
            </a:prstGeom>
            <a:solidFill>
              <a:schemeClr val="bg1"/>
            </a:solidFill>
            <a:ln>
              <a:solidFill>
                <a:srgbClr val="B3CCFF"/>
              </a:solidFill>
            </a:ln>
          </p:spPr>
          <p:style>
            <a:lnRef idx="1">
              <a:schemeClr val="accent2"/>
            </a:lnRef>
            <a:fillRef idx="3">
              <a:schemeClr val="accent2"/>
            </a:fillRef>
            <a:effectRef idx="2">
              <a:schemeClr val="accent2"/>
            </a:effectRef>
            <a:fontRef idx="minor">
              <a:schemeClr val="lt1"/>
            </a:fontRef>
          </p:style>
          <p:txBody>
            <a:bodyPr rtlCol="0" anchor="ctr"/>
            <a:lstStyle/>
            <a:p>
              <a:r>
                <a:rPr lang="ja-JP" altLang="en-US"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①認定調査の選択状況</a:t>
              </a:r>
              <a:endPar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marL="152400" indent="-152400">
                <a:spcBef>
                  <a:spcPts val="600"/>
                </a:spcBef>
              </a:pPr>
              <a:r>
                <a:rPr lang="ja-JP" altLang="en-US"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②医師意見書の一部項目を用いて基準省令別表第</a:t>
              </a:r>
              <a:r>
                <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2</a:t>
              </a:r>
              <a:r>
                <a:rPr lang="ja-JP" altLang="en-US"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の各条件式のいずれに該当するかを判定</a:t>
              </a:r>
              <a:endPar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marL="152400" indent="-152400"/>
              <a:r>
                <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判定ソフトにより自動で判定</a:t>
              </a:r>
              <a:endPar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10" name="正方形/長方形 9"/>
            <p:cNvSpPr/>
            <p:nvPr/>
          </p:nvSpPr>
          <p:spPr>
            <a:xfrm>
              <a:off x="5817095" y="4329288"/>
              <a:ext cx="2124000" cy="1692000"/>
            </a:xfrm>
            <a:prstGeom prst="rect">
              <a:avLst/>
            </a:prstGeom>
            <a:solidFill>
              <a:schemeClr val="bg1"/>
            </a:solidFill>
            <a:ln>
              <a:solidFill>
                <a:srgbClr val="B3CCFF"/>
              </a:solidFill>
            </a:ln>
          </p:spPr>
          <p:style>
            <a:lnRef idx="1">
              <a:schemeClr val="accent2"/>
            </a:lnRef>
            <a:fillRef idx="3">
              <a:schemeClr val="accent2"/>
            </a:fillRef>
            <a:effectRef idx="2">
              <a:schemeClr val="accent2"/>
            </a:effectRef>
            <a:fontRef idx="minor">
              <a:schemeClr val="lt1"/>
            </a:fontRef>
          </p:style>
          <p:txBody>
            <a:bodyPr rtlCol="0" anchor="ctr"/>
            <a:lstStyle/>
            <a:p>
              <a:endPar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r>
                <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&lt;STEP1&gt;</a:t>
              </a:r>
            </a:p>
            <a:p>
              <a:r>
                <a:rPr lang="ja-JP" altLang="en-US"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一次判定の精査・確定</a:t>
              </a:r>
              <a:endPar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r>
                <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&lt;STEP2&gt;</a:t>
              </a:r>
            </a:p>
            <a:p>
              <a:pPr marL="139700" indent="-139700"/>
              <a:r>
                <a:rPr lang="ja-JP" altLang="en-US"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①認定調査の特記事項</a:t>
              </a:r>
              <a:endPar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marL="139700" indent="-139700"/>
              <a:r>
                <a:rPr lang="ja-JP" altLang="en-US"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②医師意見書のうち判定式で使用されない項目</a:t>
              </a:r>
              <a:endPar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marL="139700" indent="-139700"/>
              <a:r>
                <a:rPr lang="ja-JP" altLang="en-US"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③医師意見書の特記事項を総合的に勘案し、該当する区分を決定</a:t>
              </a:r>
              <a:endPar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marL="139700" indent="-139700"/>
              <a:endPar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11" name="正方形/長方形 10"/>
            <p:cNvSpPr/>
            <p:nvPr/>
          </p:nvSpPr>
          <p:spPr>
            <a:xfrm>
              <a:off x="8256268" y="4005608"/>
              <a:ext cx="540000" cy="1943968"/>
            </a:xfrm>
            <a:prstGeom prst="rect">
              <a:avLst/>
            </a:prstGeom>
            <a:solidFill>
              <a:schemeClr val="bg1"/>
            </a:solidFill>
            <a:ln>
              <a:solidFill>
                <a:srgbClr val="B3CCFF"/>
              </a:solidFill>
            </a:ln>
          </p:spPr>
          <p:style>
            <a:lnRef idx="1">
              <a:schemeClr val="accent2"/>
            </a:lnRef>
            <a:fillRef idx="3">
              <a:schemeClr val="accent2"/>
            </a:fillRef>
            <a:effectRef idx="2">
              <a:schemeClr val="accent2"/>
            </a:effectRef>
            <a:fontRef idx="minor">
              <a:schemeClr val="lt1"/>
            </a:fontRef>
          </p:style>
          <p:txBody>
            <a:bodyPr vert="eaVert" rtlCol="0" anchor="ctr"/>
            <a:lstStyle/>
            <a:p>
              <a:pPr algn="ctr"/>
              <a:r>
                <a:rPr lang="ja-JP" altLang="en-US" sz="1400" b="1" dirty="0">
                  <a:solidFill>
                    <a:sysClr val="windowText" lastClr="000000"/>
                  </a:solidFill>
                  <a:latin typeface="ＭＳ ゴシック" panose="020B0609070205080204" pitchFamily="49" charset="-128"/>
                  <a:ea typeface="ＭＳ ゴシック" panose="020B0609070205080204" pitchFamily="49" charset="-128"/>
                  <a:cs typeface="メイリオ" panose="020B0604030504040204" pitchFamily="50" charset="-128"/>
                </a:rPr>
                <a:t>市町村による認定</a:t>
              </a:r>
              <a:endParaRPr lang="en-US" altLang="ja-JP" sz="1400" b="1" dirty="0">
                <a:solidFill>
                  <a:sysClr val="windowText" lastClr="000000"/>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cxnSp>
          <p:nvCxnSpPr>
            <p:cNvPr id="12" name="直線矢印コネクタ 11"/>
            <p:cNvCxnSpPr/>
            <p:nvPr/>
          </p:nvCxnSpPr>
          <p:spPr>
            <a:xfrm>
              <a:off x="7932268" y="5013472"/>
              <a:ext cx="324000" cy="0"/>
            </a:xfrm>
            <a:prstGeom prst="straightConnector1">
              <a:avLst/>
            </a:prstGeom>
            <a:ln w="50800" cmpd="dbl">
              <a:solidFill>
                <a:srgbClr val="002060"/>
              </a:solidFill>
              <a:tailEnd type="arrow"/>
            </a:ln>
          </p:spPr>
          <p:style>
            <a:lnRef idx="3">
              <a:schemeClr val="accent2"/>
            </a:lnRef>
            <a:fillRef idx="0">
              <a:schemeClr val="accent2"/>
            </a:fillRef>
            <a:effectRef idx="2">
              <a:schemeClr val="accent2"/>
            </a:effectRef>
            <a:fontRef idx="minor">
              <a:schemeClr val="tx1"/>
            </a:fontRef>
          </p:style>
        </p:cxnSp>
        <p:cxnSp>
          <p:nvCxnSpPr>
            <p:cNvPr id="13" name="直線矢印コネクタ 12"/>
            <p:cNvCxnSpPr/>
            <p:nvPr/>
          </p:nvCxnSpPr>
          <p:spPr>
            <a:xfrm>
              <a:off x="8805464" y="5013472"/>
              <a:ext cx="324000" cy="0"/>
            </a:xfrm>
            <a:prstGeom prst="straightConnector1">
              <a:avLst/>
            </a:prstGeom>
            <a:ln w="50800" cmpd="dbl">
              <a:solidFill>
                <a:srgbClr val="002060"/>
              </a:solidFill>
              <a:tailEnd type="arrow"/>
            </a:ln>
          </p:spPr>
          <p:style>
            <a:lnRef idx="3">
              <a:schemeClr val="accent2"/>
            </a:lnRef>
            <a:fillRef idx="0">
              <a:schemeClr val="accent2"/>
            </a:fillRef>
            <a:effectRef idx="2">
              <a:schemeClr val="accent2"/>
            </a:effectRef>
            <a:fontRef idx="minor">
              <a:schemeClr val="tx1"/>
            </a:fontRef>
          </p:style>
        </p:cxnSp>
        <p:sp>
          <p:nvSpPr>
            <p:cNvPr id="14" name="正方形/長方形 13"/>
            <p:cNvSpPr/>
            <p:nvPr/>
          </p:nvSpPr>
          <p:spPr>
            <a:xfrm>
              <a:off x="9165528" y="4005608"/>
              <a:ext cx="540000" cy="1943968"/>
            </a:xfrm>
            <a:prstGeom prst="rect">
              <a:avLst/>
            </a:prstGeom>
            <a:solidFill>
              <a:schemeClr val="bg1"/>
            </a:solidFill>
            <a:ln>
              <a:solidFill>
                <a:srgbClr val="B3CCFF"/>
              </a:solidFill>
            </a:ln>
          </p:spPr>
          <p:style>
            <a:lnRef idx="1">
              <a:schemeClr val="accent2"/>
            </a:lnRef>
            <a:fillRef idx="3">
              <a:schemeClr val="accent2"/>
            </a:fillRef>
            <a:effectRef idx="2">
              <a:schemeClr val="accent2"/>
            </a:effectRef>
            <a:fontRef idx="minor">
              <a:schemeClr val="lt1"/>
            </a:fontRef>
          </p:style>
          <p:txBody>
            <a:bodyPr vert="eaVert" rtlCol="0" anchor="ctr"/>
            <a:lstStyle/>
            <a:p>
              <a:pPr algn="ctr"/>
              <a:r>
                <a:rPr lang="ja-JP" altLang="en-US" sz="1400" b="1" dirty="0">
                  <a:solidFill>
                    <a:sysClr val="windowText" lastClr="000000"/>
                  </a:solidFill>
                  <a:latin typeface="ＭＳ ゴシック" panose="020B0609070205080204" pitchFamily="49" charset="-128"/>
                  <a:ea typeface="ＭＳ ゴシック" panose="020B0609070205080204" pitchFamily="49" charset="-128"/>
                  <a:cs typeface="メイリオ" panose="020B0604030504040204" pitchFamily="50" charset="-128"/>
                </a:rPr>
                <a:t>申請者への通知</a:t>
              </a:r>
              <a:endParaRPr lang="en-US" altLang="ja-JP" sz="1400" b="1" dirty="0">
                <a:solidFill>
                  <a:sysClr val="windowText" lastClr="000000"/>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15" name="正方形/長方形 14"/>
            <p:cNvSpPr/>
            <p:nvPr/>
          </p:nvSpPr>
          <p:spPr>
            <a:xfrm>
              <a:off x="236536" y="4005360"/>
              <a:ext cx="540000" cy="1944000"/>
            </a:xfrm>
            <a:prstGeom prst="rect">
              <a:avLst/>
            </a:prstGeom>
            <a:solidFill>
              <a:schemeClr val="bg1"/>
            </a:solidFill>
            <a:ln>
              <a:solidFill>
                <a:srgbClr val="B3CCFF"/>
              </a:solidFill>
            </a:ln>
          </p:spPr>
          <p:style>
            <a:lnRef idx="1">
              <a:schemeClr val="accent2"/>
            </a:lnRef>
            <a:fillRef idx="3">
              <a:schemeClr val="accent2"/>
            </a:fillRef>
            <a:effectRef idx="2">
              <a:schemeClr val="accent2"/>
            </a:effectRef>
            <a:fontRef idx="minor">
              <a:schemeClr val="lt1"/>
            </a:fontRef>
          </p:style>
          <p:txBody>
            <a:bodyPr vert="eaVert" rtlCol="0" anchor="ctr"/>
            <a:lstStyle/>
            <a:p>
              <a:pPr algn="ctr"/>
              <a:r>
                <a:rPr lang="ja-JP" altLang="en-US" sz="1400" b="1" dirty="0">
                  <a:solidFill>
                    <a:sysClr val="windowText" lastClr="000000"/>
                  </a:solidFill>
                  <a:latin typeface="ＭＳ ゴシック" panose="020B0609070205080204" pitchFamily="49" charset="-128"/>
                  <a:ea typeface="ＭＳ ゴシック" panose="020B0609070205080204" pitchFamily="49" charset="-128"/>
                  <a:cs typeface="メイリオ" panose="020B0604030504040204" pitchFamily="50" charset="-128"/>
                </a:rPr>
                <a:t>申請者からの</a:t>
              </a:r>
              <a:endParaRPr lang="en-US" altLang="ja-JP" sz="1400" b="1" dirty="0">
                <a:solidFill>
                  <a:sysClr val="windowText" lastClr="000000"/>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lgn="ctr"/>
              <a:r>
                <a:rPr lang="ja-JP" altLang="en-US" sz="1400" b="1" dirty="0">
                  <a:solidFill>
                    <a:sysClr val="windowText" lastClr="000000"/>
                  </a:solidFill>
                  <a:latin typeface="ＭＳ ゴシック" panose="020B0609070205080204" pitchFamily="49" charset="-128"/>
                  <a:ea typeface="ＭＳ ゴシック" panose="020B0609070205080204" pitchFamily="49" charset="-128"/>
                  <a:cs typeface="メイリオ" panose="020B0604030504040204" pitchFamily="50" charset="-128"/>
                </a:rPr>
                <a:t>市町村への支給申請</a:t>
              </a:r>
              <a:endParaRPr lang="en-US" altLang="ja-JP" sz="1400" b="1" dirty="0">
                <a:solidFill>
                  <a:sysClr val="windowText" lastClr="000000"/>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16" name="正方形/長方形 15"/>
            <p:cNvSpPr/>
            <p:nvPr/>
          </p:nvSpPr>
          <p:spPr>
            <a:xfrm>
              <a:off x="1100688" y="4546391"/>
              <a:ext cx="1044000" cy="648000"/>
            </a:xfrm>
            <a:prstGeom prst="rect">
              <a:avLst/>
            </a:prstGeom>
            <a:solidFill>
              <a:schemeClr val="bg1"/>
            </a:solidFill>
            <a:ln>
              <a:solidFill>
                <a:srgbClr val="B3CCFF"/>
              </a:solidFill>
            </a:ln>
          </p:spPr>
          <p:style>
            <a:lnRef idx="1">
              <a:schemeClr val="accent2"/>
            </a:lnRef>
            <a:fillRef idx="3">
              <a:schemeClr val="accent2"/>
            </a:fillRef>
            <a:effectRef idx="2">
              <a:schemeClr val="accent2"/>
            </a:effectRef>
            <a:fontRef idx="minor">
              <a:schemeClr val="lt1"/>
            </a:fontRef>
          </p:style>
          <p:txBody>
            <a:bodyPr lIns="72000" tIns="72000" rIns="72000" bIns="72000" rtlCol="0" anchor="ctr"/>
            <a:lstStyle/>
            <a:p>
              <a:pPr algn="ctr"/>
              <a:r>
                <a:rPr lang="ja-JP" altLang="en-US"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認定調査</a:t>
              </a:r>
              <a:endPar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lgn="ctr"/>
              <a:r>
                <a:rPr lang="ja-JP" altLang="en-US"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の委託</a:t>
              </a:r>
              <a:endPar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cxnSp>
          <p:nvCxnSpPr>
            <p:cNvPr id="17" name="直線矢印コネクタ 16"/>
            <p:cNvCxnSpPr/>
            <p:nvPr/>
          </p:nvCxnSpPr>
          <p:spPr>
            <a:xfrm>
              <a:off x="776536" y="4293392"/>
              <a:ext cx="1584000" cy="0"/>
            </a:xfrm>
            <a:prstGeom prst="straightConnector1">
              <a:avLst/>
            </a:prstGeom>
            <a:ln w="50800" cmpd="dbl">
              <a:solidFill>
                <a:srgbClr val="002060"/>
              </a:solidFill>
              <a:tailEnd type="arrow"/>
            </a:ln>
          </p:spPr>
          <p:style>
            <a:lnRef idx="3">
              <a:schemeClr val="accent2"/>
            </a:lnRef>
            <a:fillRef idx="0">
              <a:schemeClr val="accent2"/>
            </a:fillRef>
            <a:effectRef idx="2">
              <a:schemeClr val="accent2"/>
            </a:effectRef>
            <a:fontRef idx="minor">
              <a:schemeClr val="tx1"/>
            </a:fontRef>
          </p:style>
        </p:cxnSp>
        <p:sp>
          <p:nvSpPr>
            <p:cNvPr id="18" name="正方形/長方形 17"/>
            <p:cNvSpPr/>
            <p:nvPr/>
          </p:nvSpPr>
          <p:spPr>
            <a:xfrm>
              <a:off x="2468784" y="4041471"/>
              <a:ext cx="540000" cy="1152000"/>
            </a:xfrm>
            <a:prstGeom prst="rect">
              <a:avLst/>
            </a:prstGeom>
            <a:solidFill>
              <a:srgbClr val="FFFF99"/>
            </a:solidFill>
            <a:ln w="38100">
              <a:solidFill>
                <a:srgbClr val="FF0000"/>
              </a:solidFill>
            </a:ln>
          </p:spPr>
          <p:style>
            <a:lnRef idx="1">
              <a:schemeClr val="accent2"/>
            </a:lnRef>
            <a:fillRef idx="3">
              <a:schemeClr val="accent2"/>
            </a:fillRef>
            <a:effectRef idx="2">
              <a:schemeClr val="accent2"/>
            </a:effectRef>
            <a:fontRef idx="minor">
              <a:schemeClr val="lt1"/>
            </a:fontRef>
          </p:style>
          <p:txBody>
            <a:bodyPr vert="eaVert" lIns="0" tIns="0" rIns="0" bIns="0" rtlCol="0" anchor="ctr"/>
            <a:lstStyle/>
            <a:p>
              <a:pPr algn="ctr"/>
              <a:r>
                <a:rPr lang="ja-JP" altLang="en-US" sz="1400" b="1"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rPr>
                <a:t>認定調査</a:t>
              </a:r>
              <a:endParaRPr lang="en-US" altLang="ja-JP" sz="1400" b="1"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19" name="正方形/長方形 18"/>
            <p:cNvSpPr/>
            <p:nvPr/>
          </p:nvSpPr>
          <p:spPr>
            <a:xfrm>
              <a:off x="1100784" y="5409360"/>
              <a:ext cx="1908000" cy="540000"/>
            </a:xfrm>
            <a:prstGeom prst="rect">
              <a:avLst/>
            </a:prstGeom>
            <a:solidFill>
              <a:srgbClr val="FFFF99"/>
            </a:solidFill>
            <a:ln w="38100">
              <a:solidFill>
                <a:srgbClr val="0000FF"/>
              </a:solidFill>
            </a:ln>
          </p:spPr>
          <p:style>
            <a:lnRef idx="1">
              <a:schemeClr val="accent2"/>
            </a:lnRef>
            <a:fillRef idx="3">
              <a:schemeClr val="accent2"/>
            </a:fillRef>
            <a:effectRef idx="2">
              <a:schemeClr val="accent2"/>
            </a:effectRef>
            <a:fontRef idx="minor">
              <a:schemeClr val="lt1"/>
            </a:fontRef>
          </p:style>
          <p:txBody>
            <a:bodyPr lIns="72000" tIns="72000" rIns="72000" bIns="72000" rtlCol="0" anchor="ctr"/>
            <a:lstStyle/>
            <a:p>
              <a:pPr algn="ctr"/>
              <a:r>
                <a:rPr lang="ja-JP" altLang="en-US" sz="1400" b="1" dirty="0">
                  <a:solidFill>
                    <a:srgbClr val="0000FF"/>
                  </a:solidFill>
                  <a:latin typeface="ＭＳ ゴシック" panose="020B0609070205080204" pitchFamily="49" charset="-128"/>
                  <a:ea typeface="ＭＳ ゴシック" panose="020B0609070205080204" pitchFamily="49" charset="-128"/>
                  <a:cs typeface="メイリオ" panose="020B0604030504040204" pitchFamily="50" charset="-128"/>
                </a:rPr>
                <a:t>医師意見書の取得</a:t>
              </a:r>
              <a:endParaRPr lang="en-US" altLang="ja-JP" sz="1400" b="1" dirty="0">
                <a:solidFill>
                  <a:srgbClr val="0000FF"/>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lgn="ctr"/>
              <a:r>
                <a:rPr lang="ja-JP" altLang="en-US" sz="1200" b="1" dirty="0">
                  <a:solidFill>
                    <a:srgbClr val="0000FF"/>
                  </a:solidFill>
                  <a:latin typeface="ＭＳ ゴシック" panose="020B0609070205080204" pitchFamily="49" charset="-128"/>
                  <a:ea typeface="ＭＳ ゴシック" panose="020B0609070205080204" pitchFamily="49" charset="-128"/>
                  <a:cs typeface="メイリオ" panose="020B0604030504040204" pitchFamily="50" charset="-128"/>
                </a:rPr>
                <a:t>（主治医等へ依頼）</a:t>
              </a:r>
              <a:endParaRPr lang="en-US" altLang="ja-JP" sz="1200" b="1" dirty="0">
                <a:solidFill>
                  <a:srgbClr val="0000FF"/>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cxnSp>
          <p:nvCxnSpPr>
            <p:cNvPr id="20" name="直線矢印コネクタ 19"/>
            <p:cNvCxnSpPr/>
            <p:nvPr/>
          </p:nvCxnSpPr>
          <p:spPr>
            <a:xfrm>
              <a:off x="776536" y="4869456"/>
              <a:ext cx="324000" cy="0"/>
            </a:xfrm>
            <a:prstGeom prst="straightConnector1">
              <a:avLst/>
            </a:prstGeom>
            <a:ln w="50800" cmpd="dbl">
              <a:solidFill>
                <a:srgbClr val="002060"/>
              </a:solidFill>
              <a:tailEnd type="arrow"/>
            </a:ln>
          </p:spPr>
          <p:style>
            <a:lnRef idx="3">
              <a:schemeClr val="accent2"/>
            </a:lnRef>
            <a:fillRef idx="0">
              <a:schemeClr val="accent2"/>
            </a:fillRef>
            <a:effectRef idx="2">
              <a:schemeClr val="accent2"/>
            </a:effectRef>
            <a:fontRef idx="minor">
              <a:schemeClr val="tx1"/>
            </a:fontRef>
          </p:style>
        </p:cxnSp>
        <p:cxnSp>
          <p:nvCxnSpPr>
            <p:cNvPr id="21" name="直線矢印コネクタ 20"/>
            <p:cNvCxnSpPr/>
            <p:nvPr/>
          </p:nvCxnSpPr>
          <p:spPr>
            <a:xfrm>
              <a:off x="2144688" y="4869456"/>
              <a:ext cx="324000" cy="0"/>
            </a:xfrm>
            <a:prstGeom prst="straightConnector1">
              <a:avLst/>
            </a:prstGeom>
            <a:ln w="50800" cmpd="dbl">
              <a:solidFill>
                <a:srgbClr val="002060"/>
              </a:solidFill>
              <a:tailEnd type="arrow"/>
            </a:ln>
          </p:spPr>
          <p:style>
            <a:lnRef idx="3">
              <a:schemeClr val="accent2"/>
            </a:lnRef>
            <a:fillRef idx="0">
              <a:schemeClr val="accent2"/>
            </a:fillRef>
            <a:effectRef idx="2">
              <a:schemeClr val="accent2"/>
            </a:effectRef>
            <a:fontRef idx="minor">
              <a:schemeClr val="tx1"/>
            </a:fontRef>
          </p:style>
        </p:cxnSp>
        <p:cxnSp>
          <p:nvCxnSpPr>
            <p:cNvPr id="22" name="直線矢印コネクタ 21"/>
            <p:cNvCxnSpPr/>
            <p:nvPr/>
          </p:nvCxnSpPr>
          <p:spPr>
            <a:xfrm>
              <a:off x="776536" y="5661544"/>
              <a:ext cx="324000" cy="0"/>
            </a:xfrm>
            <a:prstGeom prst="straightConnector1">
              <a:avLst/>
            </a:prstGeom>
            <a:ln w="50800" cmpd="dbl">
              <a:solidFill>
                <a:srgbClr val="002060"/>
              </a:solidFill>
              <a:tailEnd type="arrow"/>
            </a:ln>
          </p:spPr>
          <p:style>
            <a:lnRef idx="3">
              <a:schemeClr val="accent2"/>
            </a:lnRef>
            <a:fillRef idx="0">
              <a:schemeClr val="accent2"/>
            </a:fillRef>
            <a:effectRef idx="2">
              <a:schemeClr val="accent2"/>
            </a:effectRef>
            <a:fontRef idx="minor">
              <a:schemeClr val="tx1"/>
            </a:fontRef>
          </p:style>
        </p:cxnSp>
        <p:cxnSp>
          <p:nvCxnSpPr>
            <p:cNvPr id="23" name="直線矢印コネクタ 22"/>
            <p:cNvCxnSpPr/>
            <p:nvPr/>
          </p:nvCxnSpPr>
          <p:spPr>
            <a:xfrm>
              <a:off x="3008784" y="4653432"/>
              <a:ext cx="324000" cy="0"/>
            </a:xfrm>
            <a:prstGeom prst="straightConnector1">
              <a:avLst/>
            </a:prstGeom>
            <a:ln w="50800" cmpd="dbl">
              <a:solidFill>
                <a:srgbClr val="002060"/>
              </a:solidFill>
              <a:tailEnd type="arrow"/>
            </a:ln>
          </p:spPr>
          <p:style>
            <a:lnRef idx="3">
              <a:schemeClr val="accent2"/>
            </a:lnRef>
            <a:fillRef idx="0">
              <a:schemeClr val="accent2"/>
            </a:fillRef>
            <a:effectRef idx="2">
              <a:schemeClr val="accent2"/>
            </a:effectRef>
            <a:fontRef idx="minor">
              <a:schemeClr val="tx1"/>
            </a:fontRef>
          </p:style>
        </p:cxnSp>
        <p:cxnSp>
          <p:nvCxnSpPr>
            <p:cNvPr id="24" name="直線矢印コネクタ 23"/>
            <p:cNvCxnSpPr/>
            <p:nvPr/>
          </p:nvCxnSpPr>
          <p:spPr>
            <a:xfrm>
              <a:off x="3008784" y="5661544"/>
              <a:ext cx="324000" cy="0"/>
            </a:xfrm>
            <a:prstGeom prst="straightConnector1">
              <a:avLst/>
            </a:prstGeom>
            <a:ln w="50800" cmpd="dbl">
              <a:solidFill>
                <a:srgbClr val="002060"/>
              </a:solidFill>
              <a:tailEnd type="arrow"/>
            </a:ln>
          </p:spPr>
          <p:style>
            <a:lnRef idx="3">
              <a:schemeClr val="accent2"/>
            </a:lnRef>
            <a:fillRef idx="0">
              <a:schemeClr val="accent2"/>
            </a:fillRef>
            <a:effectRef idx="2">
              <a:schemeClr val="accent2"/>
            </a:effectRef>
            <a:fontRef idx="minor">
              <a:schemeClr val="tx1"/>
            </a:fontRef>
          </p:style>
        </p:cxnSp>
        <p:cxnSp>
          <p:nvCxnSpPr>
            <p:cNvPr id="25" name="直線矢印コネクタ 24"/>
            <p:cNvCxnSpPr/>
            <p:nvPr/>
          </p:nvCxnSpPr>
          <p:spPr>
            <a:xfrm>
              <a:off x="5493970" y="5013472"/>
              <a:ext cx="324000" cy="0"/>
            </a:xfrm>
            <a:prstGeom prst="straightConnector1">
              <a:avLst/>
            </a:prstGeom>
            <a:ln w="50800" cmpd="dbl">
              <a:solidFill>
                <a:srgbClr val="002060"/>
              </a:solidFill>
              <a:tailEnd type="arrow"/>
            </a:ln>
          </p:spPr>
          <p:style>
            <a:lnRef idx="3">
              <a:schemeClr val="accent2"/>
            </a:lnRef>
            <a:fillRef idx="0">
              <a:schemeClr val="accent2"/>
            </a:fillRef>
            <a:effectRef idx="2">
              <a:schemeClr val="accent2"/>
            </a:effectRef>
            <a:fontRef idx="minor">
              <a:schemeClr val="tx1"/>
            </a:fontRef>
          </p:style>
        </p:cxnSp>
      </p:grpSp>
      <p:sp>
        <p:nvSpPr>
          <p:cNvPr id="26" name="テキスト ボックス 25"/>
          <p:cNvSpPr txBox="1"/>
          <p:nvPr/>
        </p:nvSpPr>
        <p:spPr>
          <a:xfrm>
            <a:off x="128464" y="3068960"/>
            <a:ext cx="9684536" cy="1938992"/>
          </a:xfrm>
          <a:prstGeom prst="rect">
            <a:avLst/>
          </a:prstGeom>
          <a:noFill/>
        </p:spPr>
        <p:txBody>
          <a:bodyPr wrap="square" rtlCol="0">
            <a:spAutoFit/>
          </a:bodyPr>
          <a:lstStyle/>
          <a:p>
            <a:pPr marL="266700" indent="-266700"/>
            <a:r>
              <a:rPr kumimoji="1" lang="ja-JP" altLang="en-US" sz="2000" dirty="0"/>
              <a:t>○　認定調査と医師意見書は①一次判定（コンピュータ判定）と②二次判定（市町村審査会）それぞれで使用される。</a:t>
            </a:r>
            <a:endParaRPr kumimoji="1" lang="en-US" altLang="ja-JP" sz="2000" dirty="0"/>
          </a:p>
          <a:p>
            <a:pPr marL="266700" indent="-266700"/>
            <a:r>
              <a:rPr lang="ja-JP" altLang="en-US" sz="2000" dirty="0"/>
              <a:t>○　認定調査において選択ミスがあった場合や、医師意見書において記載漏れがある場合等、評価に誤りがあると、正しい一次判定結果は出ない。</a:t>
            </a:r>
            <a:endParaRPr lang="en-US" altLang="ja-JP" sz="2000" dirty="0"/>
          </a:p>
          <a:p>
            <a:pPr marL="266700" indent="-266700"/>
            <a:r>
              <a:rPr kumimoji="1" lang="ja-JP" altLang="en-US" sz="2000" dirty="0"/>
              <a:t>○　また、認定調査や医師意見書の特記事項等において、十分な情報の記載がない場合等においては、二次判定において十分な審査を行うことができない。</a:t>
            </a:r>
            <a:endParaRPr kumimoji="1" lang="en-US" altLang="ja-JP" sz="2000" dirty="0"/>
          </a:p>
        </p:txBody>
      </p:sp>
      <p:sp>
        <p:nvSpPr>
          <p:cNvPr id="27" name="テキスト ボックス 26"/>
          <p:cNvSpPr txBox="1"/>
          <p:nvPr/>
        </p:nvSpPr>
        <p:spPr>
          <a:xfrm>
            <a:off x="240017" y="5517232"/>
            <a:ext cx="9468992" cy="1015663"/>
          </a:xfrm>
          <a:prstGeom prst="rect">
            <a:avLst/>
          </a:prstGeom>
          <a:noFill/>
        </p:spPr>
        <p:txBody>
          <a:bodyPr wrap="square" rtlCol="0">
            <a:spAutoFit/>
          </a:bodyPr>
          <a:lstStyle/>
          <a:p>
            <a:pPr algn="ctr"/>
            <a:r>
              <a:rPr lang="ja-JP" altLang="en-US" sz="2000" dirty="0">
                <a:solidFill>
                  <a:srgbClr val="FF0000"/>
                </a:solidFill>
              </a:rPr>
              <a:t>認定調査と医師意見書は、審査判定の根拠となる重要な情報。</a:t>
            </a:r>
            <a:endParaRPr lang="en-US" altLang="ja-JP" sz="2000" dirty="0">
              <a:solidFill>
                <a:srgbClr val="FF0000"/>
              </a:solidFill>
            </a:endParaRPr>
          </a:p>
          <a:p>
            <a:pPr algn="ctr"/>
            <a:r>
              <a:rPr lang="ja-JP" altLang="en-US" sz="2000" dirty="0">
                <a:solidFill>
                  <a:srgbClr val="FF0000"/>
                </a:solidFill>
              </a:rPr>
              <a:t>認定調査と医師意見書それぞれの観点から申請者を評価することで、より多角的に申請者の状態を把握することができる。</a:t>
            </a:r>
          </a:p>
        </p:txBody>
      </p:sp>
      <p:sp>
        <p:nvSpPr>
          <p:cNvPr id="28" name="下矢印 27"/>
          <p:cNvSpPr/>
          <p:nvPr/>
        </p:nvSpPr>
        <p:spPr>
          <a:xfrm>
            <a:off x="4178644" y="4989234"/>
            <a:ext cx="1584176" cy="50928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29" name="角丸四角形 28"/>
          <p:cNvSpPr/>
          <p:nvPr/>
        </p:nvSpPr>
        <p:spPr>
          <a:xfrm>
            <a:off x="3301985" y="1282175"/>
            <a:ext cx="2264807" cy="230092"/>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角丸四角形 29"/>
          <p:cNvSpPr/>
          <p:nvPr/>
        </p:nvSpPr>
        <p:spPr>
          <a:xfrm>
            <a:off x="5745624" y="1516384"/>
            <a:ext cx="2264807" cy="252096"/>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角丸四角形 30"/>
          <p:cNvSpPr/>
          <p:nvPr/>
        </p:nvSpPr>
        <p:spPr>
          <a:xfrm>
            <a:off x="3301985" y="1557860"/>
            <a:ext cx="2264807" cy="210620"/>
          </a:xfrm>
          <a:prstGeom prst="roundRect">
            <a:avLst/>
          </a:prstGeom>
          <a:noFill/>
          <a:ln>
            <a:solidFill>
              <a:srgbClr val="00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角丸四角形 31"/>
          <p:cNvSpPr/>
          <p:nvPr/>
        </p:nvSpPr>
        <p:spPr>
          <a:xfrm>
            <a:off x="5745623" y="1796994"/>
            <a:ext cx="2264807" cy="551926"/>
          </a:xfrm>
          <a:prstGeom prst="roundRect">
            <a:avLst/>
          </a:prstGeom>
          <a:noFill/>
          <a:ln>
            <a:solidFill>
              <a:srgbClr val="00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011890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dirty="0">
                <a:latin typeface="ＭＳ ゴシック" panose="020B0609070205080204" pitchFamily="49" charset="-128"/>
                <a:ea typeface="ＭＳ ゴシック" panose="020B0609070205080204" pitchFamily="49" charset="-128"/>
              </a:rPr>
              <a:t>各審査判定プロセスの目的と役割（市町村審査会）</a:t>
            </a:r>
            <a:endParaRPr kumimoji="1" lang="ja-JP" altLang="en-US" dirty="0"/>
          </a:p>
        </p:txBody>
      </p:sp>
      <p:sp>
        <p:nvSpPr>
          <p:cNvPr id="4" name="スライド番号プレースホルダー 3"/>
          <p:cNvSpPr>
            <a:spLocks noGrp="1"/>
          </p:cNvSpPr>
          <p:nvPr>
            <p:ph type="sldNum" sz="quarter" idx="12"/>
          </p:nvPr>
        </p:nvSpPr>
        <p:spPr/>
        <p:txBody>
          <a:bodyPr/>
          <a:lstStyle/>
          <a:p>
            <a:fld id="{040252E6-491F-4E7D-8E1E-2F1F88AFBB7C}" type="slidenum">
              <a:rPr kumimoji="1" lang="ja-JP" altLang="en-US" smtClean="0"/>
              <a:t>51</a:t>
            </a:fld>
            <a:endParaRPr kumimoji="1" lang="ja-JP" altLang="en-US"/>
          </a:p>
        </p:txBody>
      </p:sp>
      <p:grpSp>
        <p:nvGrpSpPr>
          <p:cNvPr id="5" name="グループ化 4"/>
          <p:cNvGrpSpPr/>
          <p:nvPr/>
        </p:nvGrpSpPr>
        <p:grpSpPr>
          <a:xfrm>
            <a:off x="93000" y="548680"/>
            <a:ext cx="9720000" cy="2232000"/>
            <a:chOff x="89519" y="3861304"/>
            <a:chExt cx="9720000" cy="2232000"/>
          </a:xfrm>
        </p:grpSpPr>
        <p:sp>
          <p:nvSpPr>
            <p:cNvPr id="6" name="角丸四角形 5"/>
            <p:cNvSpPr/>
            <p:nvPr/>
          </p:nvSpPr>
          <p:spPr>
            <a:xfrm>
              <a:off x="89519" y="3861304"/>
              <a:ext cx="9720000" cy="2232000"/>
            </a:xfrm>
            <a:prstGeom prst="roundRect">
              <a:avLst>
                <a:gd name="adj" fmla="val 6343"/>
              </a:avLst>
            </a:prstGeom>
            <a:solidFill>
              <a:srgbClr val="D9E6FF"/>
            </a:solidFill>
            <a:ln w="3175">
              <a:solidFill>
                <a:srgbClr val="D9E6FF"/>
              </a:solidFill>
            </a:ln>
          </p:spPr>
          <p:style>
            <a:lnRef idx="2">
              <a:schemeClr val="accent6"/>
            </a:lnRef>
            <a:fillRef idx="1">
              <a:schemeClr val="lt1"/>
            </a:fillRef>
            <a:effectRef idx="0">
              <a:schemeClr val="accent6"/>
            </a:effectRef>
            <a:fontRef idx="minor">
              <a:schemeClr val="dk1"/>
            </a:fontRef>
          </p:style>
          <p:txBody>
            <a:bodyPr rtlCol="0" anchor="ctr" anchorCtr="0"/>
            <a:lstStyle/>
            <a:p>
              <a:pPr>
                <a:lnSpc>
                  <a:spcPts val="1600"/>
                </a:lnSpc>
              </a:pPr>
              <a:endParaRPr kumimoji="1" lang="ja-JP" altLang="en-US" sz="12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7" name="正方形/長方形 6"/>
            <p:cNvSpPr/>
            <p:nvPr/>
          </p:nvSpPr>
          <p:spPr>
            <a:xfrm>
              <a:off x="5817096" y="3933064"/>
              <a:ext cx="2124000" cy="396000"/>
            </a:xfrm>
            <a:prstGeom prst="rect">
              <a:avLst/>
            </a:prstGeom>
            <a:solidFill>
              <a:srgbClr val="FFFF99"/>
            </a:solidFill>
            <a:ln w="38100">
              <a:solidFill>
                <a:srgbClr val="FF0000"/>
              </a:solidFill>
            </a:ln>
          </p:spPr>
          <p:style>
            <a:lnRef idx="2">
              <a:schemeClr val="accent1"/>
            </a:lnRef>
            <a:fillRef idx="1">
              <a:schemeClr val="lt1"/>
            </a:fillRef>
            <a:effectRef idx="0">
              <a:schemeClr val="accent1"/>
            </a:effectRef>
            <a:fontRef idx="minor">
              <a:schemeClr val="dk1"/>
            </a:fontRef>
          </p:style>
          <p:txBody>
            <a:bodyPr vert="horz" rtlCol="0" anchor="ctr"/>
            <a:lstStyle/>
            <a:p>
              <a:pPr algn="ctr"/>
              <a:r>
                <a:rPr lang="ja-JP" altLang="en-US" sz="1400" b="1" dirty="0">
                  <a:solidFill>
                    <a:srgbClr val="FF0000"/>
                  </a:solidFill>
                  <a:latin typeface="ＭＳ ゴシック" panose="020B0609070205080204" pitchFamily="49" charset="-128"/>
                  <a:ea typeface="ＭＳ ゴシック" panose="020B0609070205080204" pitchFamily="49" charset="-128"/>
                  <a:cs typeface="メイリオ" pitchFamily="50" charset="-128"/>
                </a:rPr>
                <a:t>市町村審査会</a:t>
              </a:r>
              <a:endParaRPr lang="en-US" altLang="ja-JP" sz="1400" b="1" dirty="0">
                <a:solidFill>
                  <a:srgbClr val="FF0000"/>
                </a:solidFill>
                <a:latin typeface="ＭＳ ゴシック" panose="020B0609070205080204" pitchFamily="49" charset="-128"/>
                <a:ea typeface="ＭＳ ゴシック" panose="020B0609070205080204" pitchFamily="49" charset="-128"/>
                <a:cs typeface="メイリオ" pitchFamily="50" charset="-128"/>
              </a:endParaRPr>
            </a:p>
            <a:p>
              <a:pPr algn="ctr"/>
              <a:r>
                <a:rPr lang="ja-JP" altLang="en-US" sz="1200" dirty="0">
                  <a:solidFill>
                    <a:srgbClr val="FF0000"/>
                  </a:solidFill>
                  <a:latin typeface="ＭＳ ゴシック" panose="020B0609070205080204" pitchFamily="49" charset="-128"/>
                  <a:ea typeface="ＭＳ ゴシック" panose="020B0609070205080204" pitchFamily="49" charset="-128"/>
                  <a:cs typeface="メイリオ" pitchFamily="50" charset="-128"/>
                </a:rPr>
                <a:t>（二次判定）</a:t>
              </a:r>
              <a:endParaRPr lang="en-US" altLang="ja-JP" sz="1200" dirty="0">
                <a:solidFill>
                  <a:srgbClr val="FF0000"/>
                </a:solidFill>
                <a:latin typeface="ＭＳ ゴシック" panose="020B0609070205080204" pitchFamily="49" charset="-128"/>
                <a:ea typeface="ＭＳ ゴシック" panose="020B0609070205080204" pitchFamily="49" charset="-128"/>
                <a:cs typeface="メイリオ" pitchFamily="50" charset="-128"/>
              </a:endParaRPr>
            </a:p>
          </p:txBody>
        </p:sp>
        <p:sp>
          <p:nvSpPr>
            <p:cNvPr id="8" name="正方形/長方形 7"/>
            <p:cNvSpPr/>
            <p:nvPr/>
          </p:nvSpPr>
          <p:spPr>
            <a:xfrm>
              <a:off x="3368824" y="4005360"/>
              <a:ext cx="2124000" cy="612000"/>
            </a:xfrm>
            <a:prstGeom prst="rect">
              <a:avLst/>
            </a:prstGeom>
            <a:solidFill>
              <a:srgbClr val="FFFF99"/>
            </a:solidFill>
            <a:ln>
              <a:noFill/>
            </a:ln>
          </p:spPr>
          <p:style>
            <a:lnRef idx="2">
              <a:schemeClr val="accent1"/>
            </a:lnRef>
            <a:fillRef idx="1">
              <a:schemeClr val="lt1"/>
            </a:fillRef>
            <a:effectRef idx="0">
              <a:schemeClr val="accent1"/>
            </a:effectRef>
            <a:fontRef idx="minor">
              <a:schemeClr val="dk1"/>
            </a:fontRef>
          </p:style>
          <p:txBody>
            <a:bodyPr vert="horz" rtlCol="0" anchor="ctr"/>
            <a:lstStyle/>
            <a:p>
              <a:pPr algn="ctr"/>
              <a:r>
                <a:rPr lang="ja-JP" altLang="en-US" sz="1400" b="1" dirty="0">
                  <a:solidFill>
                    <a:schemeClr val="tx1"/>
                  </a:solidFill>
                  <a:latin typeface="ＭＳ ゴシック" panose="020B0609070205080204" pitchFamily="49" charset="-128"/>
                  <a:ea typeface="ＭＳ ゴシック" panose="020B0609070205080204" pitchFamily="49" charset="-128"/>
                  <a:cs typeface="メイリオ" pitchFamily="50" charset="-128"/>
                </a:rPr>
                <a:t>市町村による</a:t>
              </a:r>
              <a:endParaRPr lang="en-US" altLang="ja-JP" sz="1400" b="1" dirty="0">
                <a:solidFill>
                  <a:schemeClr val="tx1"/>
                </a:solidFill>
                <a:latin typeface="ＭＳ ゴシック" panose="020B0609070205080204" pitchFamily="49" charset="-128"/>
                <a:ea typeface="ＭＳ ゴシック" panose="020B0609070205080204" pitchFamily="49" charset="-128"/>
                <a:cs typeface="メイリオ" pitchFamily="50" charset="-128"/>
              </a:endParaRPr>
            </a:p>
            <a:p>
              <a:pPr algn="ctr"/>
              <a:r>
                <a:rPr lang="ja-JP" altLang="en-US" sz="1400" b="1" dirty="0">
                  <a:solidFill>
                    <a:schemeClr val="tx1"/>
                  </a:solidFill>
                  <a:latin typeface="ＭＳ ゴシック" panose="020B0609070205080204" pitchFamily="49" charset="-128"/>
                  <a:ea typeface="ＭＳ ゴシック" panose="020B0609070205080204" pitchFamily="49" charset="-128"/>
                  <a:cs typeface="メイリオ" pitchFamily="50" charset="-128"/>
                </a:rPr>
                <a:t>認定原案の作成</a:t>
              </a:r>
              <a:endParaRPr lang="en-US" altLang="ja-JP" sz="1400" b="1" dirty="0">
                <a:solidFill>
                  <a:schemeClr val="tx1"/>
                </a:solidFill>
                <a:latin typeface="ＭＳ ゴシック" panose="020B0609070205080204" pitchFamily="49" charset="-128"/>
                <a:ea typeface="ＭＳ ゴシック" panose="020B0609070205080204" pitchFamily="49" charset="-128"/>
                <a:cs typeface="メイリオ" pitchFamily="50" charset="-128"/>
              </a:endParaRPr>
            </a:p>
            <a:p>
              <a:pPr algn="ctr"/>
              <a:r>
                <a:rPr lang="ja-JP" altLang="en-US" sz="1200" dirty="0">
                  <a:solidFill>
                    <a:schemeClr val="tx1"/>
                  </a:solidFill>
                  <a:latin typeface="ＭＳ ゴシック" panose="020B0609070205080204" pitchFamily="49" charset="-128"/>
                  <a:ea typeface="ＭＳ ゴシック" panose="020B0609070205080204" pitchFamily="49" charset="-128"/>
                  <a:cs typeface="メイリオ" pitchFamily="50" charset="-128"/>
                </a:rPr>
                <a:t>（一次判定）</a:t>
              </a:r>
              <a:endParaRPr lang="en-US" altLang="ja-JP" sz="1200" dirty="0">
                <a:solidFill>
                  <a:schemeClr val="tx1"/>
                </a:solidFill>
                <a:latin typeface="ＭＳ ゴシック" panose="020B0609070205080204" pitchFamily="49" charset="-128"/>
                <a:ea typeface="ＭＳ ゴシック" panose="020B0609070205080204" pitchFamily="49" charset="-128"/>
                <a:cs typeface="メイリオ" pitchFamily="50" charset="-128"/>
              </a:endParaRPr>
            </a:p>
          </p:txBody>
        </p:sp>
        <p:sp>
          <p:nvSpPr>
            <p:cNvPr id="9" name="正方形/長方形 8"/>
            <p:cNvSpPr/>
            <p:nvPr/>
          </p:nvSpPr>
          <p:spPr>
            <a:xfrm>
              <a:off x="3369040" y="4617471"/>
              <a:ext cx="2124000" cy="1368000"/>
            </a:xfrm>
            <a:prstGeom prst="rect">
              <a:avLst/>
            </a:prstGeom>
            <a:solidFill>
              <a:schemeClr val="bg1"/>
            </a:solidFill>
            <a:ln>
              <a:solidFill>
                <a:srgbClr val="B3CCFF"/>
              </a:solidFill>
            </a:ln>
          </p:spPr>
          <p:style>
            <a:lnRef idx="1">
              <a:schemeClr val="accent2"/>
            </a:lnRef>
            <a:fillRef idx="3">
              <a:schemeClr val="accent2"/>
            </a:fillRef>
            <a:effectRef idx="2">
              <a:schemeClr val="accent2"/>
            </a:effectRef>
            <a:fontRef idx="minor">
              <a:schemeClr val="lt1"/>
            </a:fontRef>
          </p:style>
          <p:txBody>
            <a:bodyPr rtlCol="0" anchor="ctr"/>
            <a:lstStyle/>
            <a:p>
              <a:r>
                <a:rPr lang="ja-JP" altLang="en-US"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①認定調査の選択状況</a:t>
              </a:r>
              <a:endPar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marL="150813" indent="-150813">
                <a:spcBef>
                  <a:spcPts val="600"/>
                </a:spcBef>
              </a:pPr>
              <a:r>
                <a:rPr lang="ja-JP" altLang="en-US"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②医師意見書の一部項目を用いて基準省令別表第</a:t>
              </a:r>
              <a:r>
                <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2</a:t>
              </a:r>
              <a:r>
                <a:rPr lang="ja-JP" altLang="en-US"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の各条件式のいずれに該当するかを判定</a:t>
              </a:r>
              <a:endPar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marL="150813" indent="-150813"/>
              <a:r>
                <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判定ソフトにより自動で判定</a:t>
              </a:r>
              <a:endPar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10" name="正方形/長方形 9"/>
            <p:cNvSpPr/>
            <p:nvPr/>
          </p:nvSpPr>
          <p:spPr>
            <a:xfrm>
              <a:off x="5817095" y="4329288"/>
              <a:ext cx="2124000" cy="1692000"/>
            </a:xfrm>
            <a:prstGeom prst="rect">
              <a:avLst/>
            </a:prstGeom>
            <a:solidFill>
              <a:schemeClr val="bg1"/>
            </a:solidFill>
            <a:ln w="38100">
              <a:solidFill>
                <a:srgbClr val="FF0000"/>
              </a:solidFill>
            </a:ln>
          </p:spPr>
          <p:style>
            <a:lnRef idx="1">
              <a:schemeClr val="accent2"/>
            </a:lnRef>
            <a:fillRef idx="3">
              <a:schemeClr val="accent2"/>
            </a:fillRef>
            <a:effectRef idx="2">
              <a:schemeClr val="accent2"/>
            </a:effectRef>
            <a:fontRef idx="minor">
              <a:schemeClr val="lt1"/>
            </a:fontRef>
          </p:style>
          <p:txBody>
            <a:bodyPr rtlCol="0" anchor="ctr"/>
            <a:lstStyle/>
            <a:p>
              <a:endPar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r>
                <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&lt;STEP1&gt;</a:t>
              </a:r>
            </a:p>
            <a:p>
              <a:r>
                <a:rPr lang="ja-JP" altLang="en-US"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一次判定の精査・確定</a:t>
              </a:r>
              <a:endPar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r>
                <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&lt;STEP2&gt;</a:t>
              </a:r>
            </a:p>
            <a:p>
              <a:pPr marL="109538" indent="-109538"/>
              <a:r>
                <a:rPr lang="ja-JP" altLang="en-US"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①認定調査の特記事項</a:t>
              </a:r>
              <a:endPar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marL="109538" indent="-109538"/>
              <a:r>
                <a:rPr lang="ja-JP" altLang="en-US"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②医師意見書のうち判定式で使用されない項目</a:t>
              </a:r>
              <a:endPar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marL="109538" indent="-109538"/>
              <a:r>
                <a:rPr lang="ja-JP" altLang="en-US"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③医師意見書の特記事項を総合的に勘案し、該当する区分を決定</a:t>
              </a:r>
              <a:endPar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endPar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11" name="正方形/長方形 10"/>
            <p:cNvSpPr/>
            <p:nvPr/>
          </p:nvSpPr>
          <p:spPr>
            <a:xfrm>
              <a:off x="8256268" y="4005608"/>
              <a:ext cx="540000" cy="1943968"/>
            </a:xfrm>
            <a:prstGeom prst="rect">
              <a:avLst/>
            </a:prstGeom>
            <a:solidFill>
              <a:schemeClr val="bg1"/>
            </a:solidFill>
            <a:ln>
              <a:solidFill>
                <a:srgbClr val="B3CCFF"/>
              </a:solidFill>
            </a:ln>
          </p:spPr>
          <p:style>
            <a:lnRef idx="1">
              <a:schemeClr val="accent2"/>
            </a:lnRef>
            <a:fillRef idx="3">
              <a:schemeClr val="accent2"/>
            </a:fillRef>
            <a:effectRef idx="2">
              <a:schemeClr val="accent2"/>
            </a:effectRef>
            <a:fontRef idx="minor">
              <a:schemeClr val="lt1"/>
            </a:fontRef>
          </p:style>
          <p:txBody>
            <a:bodyPr vert="eaVert" rtlCol="0" anchor="ctr"/>
            <a:lstStyle/>
            <a:p>
              <a:pPr algn="ctr"/>
              <a:r>
                <a:rPr lang="ja-JP" altLang="en-US" sz="1400" b="1" dirty="0">
                  <a:solidFill>
                    <a:sysClr val="windowText" lastClr="000000"/>
                  </a:solidFill>
                  <a:latin typeface="ＭＳ ゴシック" panose="020B0609070205080204" pitchFamily="49" charset="-128"/>
                  <a:ea typeface="ＭＳ ゴシック" panose="020B0609070205080204" pitchFamily="49" charset="-128"/>
                  <a:cs typeface="メイリオ" panose="020B0604030504040204" pitchFamily="50" charset="-128"/>
                </a:rPr>
                <a:t>市町村による認定</a:t>
              </a:r>
              <a:endParaRPr lang="en-US" altLang="ja-JP" sz="1400" b="1" dirty="0">
                <a:solidFill>
                  <a:sysClr val="windowText" lastClr="000000"/>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cxnSp>
          <p:nvCxnSpPr>
            <p:cNvPr id="12" name="直線矢印コネクタ 11"/>
            <p:cNvCxnSpPr/>
            <p:nvPr/>
          </p:nvCxnSpPr>
          <p:spPr>
            <a:xfrm>
              <a:off x="7932268" y="5013472"/>
              <a:ext cx="324000" cy="0"/>
            </a:xfrm>
            <a:prstGeom prst="straightConnector1">
              <a:avLst/>
            </a:prstGeom>
            <a:ln w="50800" cmpd="dbl">
              <a:solidFill>
                <a:srgbClr val="002060"/>
              </a:solidFill>
              <a:tailEnd type="arrow"/>
            </a:ln>
          </p:spPr>
          <p:style>
            <a:lnRef idx="3">
              <a:schemeClr val="accent2"/>
            </a:lnRef>
            <a:fillRef idx="0">
              <a:schemeClr val="accent2"/>
            </a:fillRef>
            <a:effectRef idx="2">
              <a:schemeClr val="accent2"/>
            </a:effectRef>
            <a:fontRef idx="minor">
              <a:schemeClr val="tx1"/>
            </a:fontRef>
          </p:style>
        </p:cxnSp>
        <p:cxnSp>
          <p:nvCxnSpPr>
            <p:cNvPr id="13" name="直線矢印コネクタ 12"/>
            <p:cNvCxnSpPr/>
            <p:nvPr/>
          </p:nvCxnSpPr>
          <p:spPr>
            <a:xfrm>
              <a:off x="8805464" y="5013472"/>
              <a:ext cx="324000" cy="0"/>
            </a:xfrm>
            <a:prstGeom prst="straightConnector1">
              <a:avLst/>
            </a:prstGeom>
            <a:ln w="50800" cmpd="dbl">
              <a:solidFill>
                <a:srgbClr val="002060"/>
              </a:solidFill>
              <a:tailEnd type="arrow"/>
            </a:ln>
          </p:spPr>
          <p:style>
            <a:lnRef idx="3">
              <a:schemeClr val="accent2"/>
            </a:lnRef>
            <a:fillRef idx="0">
              <a:schemeClr val="accent2"/>
            </a:fillRef>
            <a:effectRef idx="2">
              <a:schemeClr val="accent2"/>
            </a:effectRef>
            <a:fontRef idx="minor">
              <a:schemeClr val="tx1"/>
            </a:fontRef>
          </p:style>
        </p:cxnSp>
        <p:sp>
          <p:nvSpPr>
            <p:cNvPr id="14" name="正方形/長方形 13"/>
            <p:cNvSpPr/>
            <p:nvPr/>
          </p:nvSpPr>
          <p:spPr>
            <a:xfrm>
              <a:off x="9165528" y="4005608"/>
              <a:ext cx="540000" cy="1943968"/>
            </a:xfrm>
            <a:prstGeom prst="rect">
              <a:avLst/>
            </a:prstGeom>
            <a:solidFill>
              <a:schemeClr val="bg1"/>
            </a:solidFill>
            <a:ln>
              <a:solidFill>
                <a:srgbClr val="B3CCFF"/>
              </a:solidFill>
            </a:ln>
          </p:spPr>
          <p:style>
            <a:lnRef idx="1">
              <a:schemeClr val="accent2"/>
            </a:lnRef>
            <a:fillRef idx="3">
              <a:schemeClr val="accent2"/>
            </a:fillRef>
            <a:effectRef idx="2">
              <a:schemeClr val="accent2"/>
            </a:effectRef>
            <a:fontRef idx="minor">
              <a:schemeClr val="lt1"/>
            </a:fontRef>
          </p:style>
          <p:txBody>
            <a:bodyPr vert="eaVert" rtlCol="0" anchor="ctr"/>
            <a:lstStyle/>
            <a:p>
              <a:pPr algn="ctr"/>
              <a:r>
                <a:rPr lang="ja-JP" altLang="en-US" sz="1400" b="1" dirty="0">
                  <a:solidFill>
                    <a:sysClr val="windowText" lastClr="000000"/>
                  </a:solidFill>
                  <a:latin typeface="ＭＳ ゴシック" panose="020B0609070205080204" pitchFamily="49" charset="-128"/>
                  <a:ea typeface="ＭＳ ゴシック" panose="020B0609070205080204" pitchFamily="49" charset="-128"/>
                  <a:cs typeface="メイリオ" panose="020B0604030504040204" pitchFamily="50" charset="-128"/>
                </a:rPr>
                <a:t>申請者への通知</a:t>
              </a:r>
              <a:endParaRPr lang="en-US" altLang="ja-JP" sz="1400" b="1" dirty="0">
                <a:solidFill>
                  <a:sysClr val="windowText" lastClr="000000"/>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15" name="正方形/長方形 14"/>
            <p:cNvSpPr/>
            <p:nvPr/>
          </p:nvSpPr>
          <p:spPr>
            <a:xfrm>
              <a:off x="236536" y="4005360"/>
              <a:ext cx="540000" cy="1944000"/>
            </a:xfrm>
            <a:prstGeom prst="rect">
              <a:avLst/>
            </a:prstGeom>
            <a:solidFill>
              <a:schemeClr val="bg1"/>
            </a:solidFill>
            <a:ln>
              <a:solidFill>
                <a:srgbClr val="B3CCFF"/>
              </a:solidFill>
            </a:ln>
          </p:spPr>
          <p:style>
            <a:lnRef idx="1">
              <a:schemeClr val="accent2"/>
            </a:lnRef>
            <a:fillRef idx="3">
              <a:schemeClr val="accent2"/>
            </a:fillRef>
            <a:effectRef idx="2">
              <a:schemeClr val="accent2"/>
            </a:effectRef>
            <a:fontRef idx="minor">
              <a:schemeClr val="lt1"/>
            </a:fontRef>
          </p:style>
          <p:txBody>
            <a:bodyPr vert="eaVert" rtlCol="0" anchor="ctr"/>
            <a:lstStyle/>
            <a:p>
              <a:pPr algn="ctr"/>
              <a:r>
                <a:rPr lang="ja-JP" altLang="en-US" sz="1400" b="1" dirty="0">
                  <a:solidFill>
                    <a:sysClr val="windowText" lastClr="000000"/>
                  </a:solidFill>
                  <a:latin typeface="ＭＳ ゴシック" panose="020B0609070205080204" pitchFamily="49" charset="-128"/>
                  <a:ea typeface="ＭＳ ゴシック" panose="020B0609070205080204" pitchFamily="49" charset="-128"/>
                  <a:cs typeface="メイリオ" panose="020B0604030504040204" pitchFamily="50" charset="-128"/>
                </a:rPr>
                <a:t>申請者からの</a:t>
              </a:r>
              <a:endParaRPr lang="en-US" altLang="ja-JP" sz="1400" b="1" dirty="0">
                <a:solidFill>
                  <a:sysClr val="windowText" lastClr="000000"/>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lgn="ctr"/>
              <a:r>
                <a:rPr lang="ja-JP" altLang="en-US" sz="1400" b="1" dirty="0">
                  <a:solidFill>
                    <a:sysClr val="windowText" lastClr="000000"/>
                  </a:solidFill>
                  <a:latin typeface="ＭＳ ゴシック" panose="020B0609070205080204" pitchFamily="49" charset="-128"/>
                  <a:ea typeface="ＭＳ ゴシック" panose="020B0609070205080204" pitchFamily="49" charset="-128"/>
                  <a:cs typeface="メイリオ" panose="020B0604030504040204" pitchFamily="50" charset="-128"/>
                </a:rPr>
                <a:t>市町村への支給申請</a:t>
              </a:r>
              <a:endParaRPr lang="en-US" altLang="ja-JP" sz="1400" b="1" dirty="0">
                <a:solidFill>
                  <a:sysClr val="windowText" lastClr="000000"/>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16" name="正方形/長方形 15"/>
            <p:cNvSpPr/>
            <p:nvPr/>
          </p:nvSpPr>
          <p:spPr>
            <a:xfrm>
              <a:off x="1100688" y="4546391"/>
              <a:ext cx="1044000" cy="648000"/>
            </a:xfrm>
            <a:prstGeom prst="rect">
              <a:avLst/>
            </a:prstGeom>
            <a:solidFill>
              <a:schemeClr val="bg1"/>
            </a:solidFill>
            <a:ln>
              <a:solidFill>
                <a:srgbClr val="B3CCFF"/>
              </a:solidFill>
            </a:ln>
          </p:spPr>
          <p:style>
            <a:lnRef idx="1">
              <a:schemeClr val="accent2"/>
            </a:lnRef>
            <a:fillRef idx="3">
              <a:schemeClr val="accent2"/>
            </a:fillRef>
            <a:effectRef idx="2">
              <a:schemeClr val="accent2"/>
            </a:effectRef>
            <a:fontRef idx="minor">
              <a:schemeClr val="lt1"/>
            </a:fontRef>
          </p:style>
          <p:txBody>
            <a:bodyPr lIns="72000" tIns="72000" rIns="72000" bIns="72000" rtlCol="0" anchor="ctr"/>
            <a:lstStyle/>
            <a:p>
              <a:pPr algn="ctr"/>
              <a:r>
                <a:rPr lang="ja-JP" altLang="en-US"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認定調査</a:t>
              </a:r>
              <a:endPar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lgn="ctr"/>
              <a:r>
                <a:rPr lang="ja-JP" altLang="en-US"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の委託</a:t>
              </a:r>
              <a:endPar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cxnSp>
          <p:nvCxnSpPr>
            <p:cNvPr id="17" name="直線矢印コネクタ 16"/>
            <p:cNvCxnSpPr/>
            <p:nvPr/>
          </p:nvCxnSpPr>
          <p:spPr>
            <a:xfrm>
              <a:off x="776536" y="4293392"/>
              <a:ext cx="1584000" cy="0"/>
            </a:xfrm>
            <a:prstGeom prst="straightConnector1">
              <a:avLst/>
            </a:prstGeom>
            <a:ln w="50800" cmpd="dbl">
              <a:solidFill>
                <a:srgbClr val="002060"/>
              </a:solidFill>
              <a:tailEnd type="arrow"/>
            </a:ln>
          </p:spPr>
          <p:style>
            <a:lnRef idx="3">
              <a:schemeClr val="accent2"/>
            </a:lnRef>
            <a:fillRef idx="0">
              <a:schemeClr val="accent2"/>
            </a:fillRef>
            <a:effectRef idx="2">
              <a:schemeClr val="accent2"/>
            </a:effectRef>
            <a:fontRef idx="minor">
              <a:schemeClr val="tx1"/>
            </a:fontRef>
          </p:style>
        </p:cxnSp>
        <p:sp>
          <p:nvSpPr>
            <p:cNvPr id="18" name="正方形/長方形 17"/>
            <p:cNvSpPr/>
            <p:nvPr/>
          </p:nvSpPr>
          <p:spPr>
            <a:xfrm>
              <a:off x="2468784" y="4041471"/>
              <a:ext cx="540000" cy="1152000"/>
            </a:xfrm>
            <a:prstGeom prst="rect">
              <a:avLst/>
            </a:prstGeom>
            <a:solidFill>
              <a:srgbClr val="FFFF99"/>
            </a:solidFill>
            <a:ln>
              <a:solidFill>
                <a:srgbClr val="B3CCFF"/>
              </a:solidFill>
            </a:ln>
          </p:spPr>
          <p:style>
            <a:lnRef idx="1">
              <a:schemeClr val="accent2"/>
            </a:lnRef>
            <a:fillRef idx="3">
              <a:schemeClr val="accent2"/>
            </a:fillRef>
            <a:effectRef idx="2">
              <a:schemeClr val="accent2"/>
            </a:effectRef>
            <a:fontRef idx="minor">
              <a:schemeClr val="lt1"/>
            </a:fontRef>
          </p:style>
          <p:txBody>
            <a:bodyPr vert="eaVert" lIns="0" tIns="0" rIns="0" bIns="0" rtlCol="0" anchor="ctr"/>
            <a:lstStyle/>
            <a:p>
              <a:pPr algn="ctr"/>
              <a:r>
                <a:rPr lang="ja-JP" altLang="en-US" sz="14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認定調査</a:t>
              </a:r>
              <a:endParaRPr lang="en-US" altLang="ja-JP" sz="14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19" name="正方形/長方形 18"/>
            <p:cNvSpPr/>
            <p:nvPr/>
          </p:nvSpPr>
          <p:spPr>
            <a:xfrm>
              <a:off x="1100784" y="5409360"/>
              <a:ext cx="1908000" cy="540000"/>
            </a:xfrm>
            <a:prstGeom prst="rect">
              <a:avLst/>
            </a:prstGeom>
            <a:solidFill>
              <a:srgbClr val="FFFF99"/>
            </a:solidFill>
            <a:ln>
              <a:solidFill>
                <a:srgbClr val="B3CCFF"/>
              </a:solidFill>
            </a:ln>
          </p:spPr>
          <p:style>
            <a:lnRef idx="1">
              <a:schemeClr val="accent2"/>
            </a:lnRef>
            <a:fillRef idx="3">
              <a:schemeClr val="accent2"/>
            </a:fillRef>
            <a:effectRef idx="2">
              <a:schemeClr val="accent2"/>
            </a:effectRef>
            <a:fontRef idx="minor">
              <a:schemeClr val="lt1"/>
            </a:fontRef>
          </p:style>
          <p:txBody>
            <a:bodyPr lIns="72000" tIns="72000" rIns="72000" bIns="72000" rtlCol="0" anchor="ctr"/>
            <a:lstStyle/>
            <a:p>
              <a:pPr algn="ctr"/>
              <a:r>
                <a:rPr lang="ja-JP" altLang="en-US" sz="14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医師意見書の取得</a:t>
              </a:r>
              <a:endParaRPr lang="en-US" altLang="ja-JP" sz="14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lgn="ctr"/>
              <a:r>
                <a:rPr lang="ja-JP" altLang="en-US"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（主治医等へ依頼）</a:t>
              </a:r>
              <a:endPar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cxnSp>
          <p:nvCxnSpPr>
            <p:cNvPr id="20" name="直線矢印コネクタ 19"/>
            <p:cNvCxnSpPr/>
            <p:nvPr/>
          </p:nvCxnSpPr>
          <p:spPr>
            <a:xfrm>
              <a:off x="776536" y="4869456"/>
              <a:ext cx="324000" cy="0"/>
            </a:xfrm>
            <a:prstGeom prst="straightConnector1">
              <a:avLst/>
            </a:prstGeom>
            <a:ln w="50800" cmpd="dbl">
              <a:solidFill>
                <a:srgbClr val="002060"/>
              </a:solidFill>
              <a:tailEnd type="arrow"/>
            </a:ln>
          </p:spPr>
          <p:style>
            <a:lnRef idx="3">
              <a:schemeClr val="accent2"/>
            </a:lnRef>
            <a:fillRef idx="0">
              <a:schemeClr val="accent2"/>
            </a:fillRef>
            <a:effectRef idx="2">
              <a:schemeClr val="accent2"/>
            </a:effectRef>
            <a:fontRef idx="minor">
              <a:schemeClr val="tx1"/>
            </a:fontRef>
          </p:style>
        </p:cxnSp>
        <p:cxnSp>
          <p:nvCxnSpPr>
            <p:cNvPr id="21" name="直線矢印コネクタ 20"/>
            <p:cNvCxnSpPr/>
            <p:nvPr/>
          </p:nvCxnSpPr>
          <p:spPr>
            <a:xfrm>
              <a:off x="2144688" y="4869456"/>
              <a:ext cx="324000" cy="0"/>
            </a:xfrm>
            <a:prstGeom prst="straightConnector1">
              <a:avLst/>
            </a:prstGeom>
            <a:ln w="50800" cmpd="dbl">
              <a:solidFill>
                <a:srgbClr val="002060"/>
              </a:solidFill>
              <a:tailEnd type="arrow"/>
            </a:ln>
          </p:spPr>
          <p:style>
            <a:lnRef idx="3">
              <a:schemeClr val="accent2"/>
            </a:lnRef>
            <a:fillRef idx="0">
              <a:schemeClr val="accent2"/>
            </a:fillRef>
            <a:effectRef idx="2">
              <a:schemeClr val="accent2"/>
            </a:effectRef>
            <a:fontRef idx="minor">
              <a:schemeClr val="tx1"/>
            </a:fontRef>
          </p:style>
        </p:cxnSp>
        <p:cxnSp>
          <p:nvCxnSpPr>
            <p:cNvPr id="22" name="直線矢印コネクタ 21"/>
            <p:cNvCxnSpPr/>
            <p:nvPr/>
          </p:nvCxnSpPr>
          <p:spPr>
            <a:xfrm>
              <a:off x="776536" y="5661544"/>
              <a:ext cx="324000" cy="0"/>
            </a:xfrm>
            <a:prstGeom prst="straightConnector1">
              <a:avLst/>
            </a:prstGeom>
            <a:ln w="50800" cmpd="dbl">
              <a:solidFill>
                <a:srgbClr val="002060"/>
              </a:solidFill>
              <a:tailEnd type="arrow"/>
            </a:ln>
          </p:spPr>
          <p:style>
            <a:lnRef idx="3">
              <a:schemeClr val="accent2"/>
            </a:lnRef>
            <a:fillRef idx="0">
              <a:schemeClr val="accent2"/>
            </a:fillRef>
            <a:effectRef idx="2">
              <a:schemeClr val="accent2"/>
            </a:effectRef>
            <a:fontRef idx="minor">
              <a:schemeClr val="tx1"/>
            </a:fontRef>
          </p:style>
        </p:cxnSp>
        <p:cxnSp>
          <p:nvCxnSpPr>
            <p:cNvPr id="23" name="直線矢印コネクタ 22"/>
            <p:cNvCxnSpPr/>
            <p:nvPr/>
          </p:nvCxnSpPr>
          <p:spPr>
            <a:xfrm>
              <a:off x="3008784" y="4653432"/>
              <a:ext cx="324000" cy="0"/>
            </a:xfrm>
            <a:prstGeom prst="straightConnector1">
              <a:avLst/>
            </a:prstGeom>
            <a:ln w="50800" cmpd="dbl">
              <a:solidFill>
                <a:srgbClr val="002060"/>
              </a:solidFill>
              <a:tailEnd type="arrow"/>
            </a:ln>
          </p:spPr>
          <p:style>
            <a:lnRef idx="3">
              <a:schemeClr val="accent2"/>
            </a:lnRef>
            <a:fillRef idx="0">
              <a:schemeClr val="accent2"/>
            </a:fillRef>
            <a:effectRef idx="2">
              <a:schemeClr val="accent2"/>
            </a:effectRef>
            <a:fontRef idx="minor">
              <a:schemeClr val="tx1"/>
            </a:fontRef>
          </p:style>
        </p:cxnSp>
        <p:cxnSp>
          <p:nvCxnSpPr>
            <p:cNvPr id="24" name="直線矢印コネクタ 23"/>
            <p:cNvCxnSpPr/>
            <p:nvPr/>
          </p:nvCxnSpPr>
          <p:spPr>
            <a:xfrm>
              <a:off x="3008784" y="5661544"/>
              <a:ext cx="324000" cy="0"/>
            </a:xfrm>
            <a:prstGeom prst="straightConnector1">
              <a:avLst/>
            </a:prstGeom>
            <a:ln w="50800" cmpd="dbl">
              <a:solidFill>
                <a:srgbClr val="002060"/>
              </a:solidFill>
              <a:tailEnd type="arrow"/>
            </a:ln>
          </p:spPr>
          <p:style>
            <a:lnRef idx="3">
              <a:schemeClr val="accent2"/>
            </a:lnRef>
            <a:fillRef idx="0">
              <a:schemeClr val="accent2"/>
            </a:fillRef>
            <a:effectRef idx="2">
              <a:schemeClr val="accent2"/>
            </a:effectRef>
            <a:fontRef idx="minor">
              <a:schemeClr val="tx1"/>
            </a:fontRef>
          </p:style>
        </p:cxnSp>
        <p:cxnSp>
          <p:nvCxnSpPr>
            <p:cNvPr id="25" name="直線矢印コネクタ 24"/>
            <p:cNvCxnSpPr/>
            <p:nvPr/>
          </p:nvCxnSpPr>
          <p:spPr>
            <a:xfrm>
              <a:off x="5493970" y="5013472"/>
              <a:ext cx="324000" cy="0"/>
            </a:xfrm>
            <a:prstGeom prst="straightConnector1">
              <a:avLst/>
            </a:prstGeom>
            <a:ln w="50800" cmpd="dbl">
              <a:solidFill>
                <a:srgbClr val="002060"/>
              </a:solidFill>
              <a:tailEnd type="arrow"/>
            </a:ln>
          </p:spPr>
          <p:style>
            <a:lnRef idx="3">
              <a:schemeClr val="accent2"/>
            </a:lnRef>
            <a:fillRef idx="0">
              <a:schemeClr val="accent2"/>
            </a:fillRef>
            <a:effectRef idx="2">
              <a:schemeClr val="accent2"/>
            </a:effectRef>
            <a:fontRef idx="minor">
              <a:schemeClr val="tx1"/>
            </a:fontRef>
          </p:style>
        </p:cxnSp>
      </p:grpSp>
      <p:sp>
        <p:nvSpPr>
          <p:cNvPr id="26" name="テキスト ボックス 25"/>
          <p:cNvSpPr txBox="1"/>
          <p:nvPr/>
        </p:nvSpPr>
        <p:spPr>
          <a:xfrm>
            <a:off x="128464" y="3068960"/>
            <a:ext cx="9684536" cy="1938992"/>
          </a:xfrm>
          <a:prstGeom prst="rect">
            <a:avLst/>
          </a:prstGeom>
          <a:noFill/>
        </p:spPr>
        <p:txBody>
          <a:bodyPr wrap="square" rtlCol="0">
            <a:spAutoFit/>
          </a:bodyPr>
          <a:lstStyle/>
          <a:p>
            <a:pPr marL="266700" indent="-266700"/>
            <a:r>
              <a:rPr kumimoji="1" lang="ja-JP" altLang="en-US" sz="2000" dirty="0"/>
              <a:t>○　障害支援区分認定において、市町村審査会は、認定調査や医師意見書の記載内容に齟齬はないか、一次判定結果の修正の必要性はないか等を確認した上で、二次判定区分を決定する。</a:t>
            </a:r>
            <a:endParaRPr kumimoji="1" lang="en-US" altLang="ja-JP" sz="2000" dirty="0"/>
          </a:p>
          <a:p>
            <a:pPr marL="266700" indent="-266700"/>
            <a:r>
              <a:rPr lang="ja-JP" altLang="en-US" sz="2000" dirty="0"/>
              <a:t>○　認定調査や医師意見書以外の情報を基に審査を行ったり、定められた審査判定プロセスに則らずに審査判定を行うと、障害支援区分認定の公正・中立・客観性が損なわれてしまう。</a:t>
            </a:r>
            <a:endParaRPr lang="en-US" altLang="ja-JP" sz="2000" dirty="0"/>
          </a:p>
        </p:txBody>
      </p:sp>
      <p:sp>
        <p:nvSpPr>
          <p:cNvPr id="27" name="下矢印 26"/>
          <p:cNvSpPr/>
          <p:nvPr/>
        </p:nvSpPr>
        <p:spPr>
          <a:xfrm>
            <a:off x="4178644" y="4989234"/>
            <a:ext cx="1584176" cy="50928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240017" y="5517232"/>
            <a:ext cx="9468992" cy="1015663"/>
          </a:xfrm>
          <a:prstGeom prst="rect">
            <a:avLst/>
          </a:prstGeom>
          <a:noFill/>
        </p:spPr>
        <p:txBody>
          <a:bodyPr wrap="square" rtlCol="0">
            <a:spAutoFit/>
          </a:bodyPr>
          <a:lstStyle/>
          <a:p>
            <a:pPr algn="ctr"/>
            <a:r>
              <a:rPr lang="ja-JP" altLang="en-US" sz="2000" dirty="0">
                <a:solidFill>
                  <a:srgbClr val="FF0000"/>
                </a:solidFill>
              </a:rPr>
              <a:t>市町村審査会は、審査判定の最終判断を委ねられている。</a:t>
            </a:r>
            <a:endParaRPr lang="en-US" altLang="ja-JP" sz="2000" dirty="0">
              <a:solidFill>
                <a:srgbClr val="FF0000"/>
              </a:solidFill>
            </a:endParaRPr>
          </a:p>
          <a:p>
            <a:pPr algn="ctr"/>
            <a:r>
              <a:rPr lang="ja-JP" altLang="en-US" sz="2000" dirty="0">
                <a:solidFill>
                  <a:srgbClr val="FF0000"/>
                </a:solidFill>
              </a:rPr>
              <a:t>市町村審査会において、全国統一的な手続きに従って、総合的に申請者の</a:t>
            </a:r>
            <a:endParaRPr lang="en-US" altLang="ja-JP" sz="2000" dirty="0">
              <a:solidFill>
                <a:srgbClr val="FF0000"/>
              </a:solidFill>
            </a:endParaRPr>
          </a:p>
          <a:p>
            <a:pPr algn="ctr"/>
            <a:r>
              <a:rPr lang="ja-JP" altLang="en-US" sz="2000" dirty="0">
                <a:solidFill>
                  <a:srgbClr val="FF0000"/>
                </a:solidFill>
              </a:rPr>
              <a:t>情報を勘案することで、障害支援区分の公立・中立・客観性が保たれる。</a:t>
            </a:r>
          </a:p>
        </p:txBody>
      </p:sp>
    </p:spTree>
    <p:extLst>
      <p:ext uri="{BB962C8B-B14F-4D97-AF65-F5344CB8AC3E}">
        <p14:creationId xmlns:p14="http://schemas.microsoft.com/office/powerpoint/2010/main" val="31877792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040252E6-491F-4E7D-8E1E-2F1F88AFBB7C}" type="slidenum">
              <a:rPr kumimoji="1" lang="ja-JP" altLang="en-US" smtClean="0"/>
              <a:t>52</a:t>
            </a:fld>
            <a:endParaRPr kumimoji="1" lang="ja-JP" altLang="en-US" dirty="0"/>
          </a:p>
        </p:txBody>
      </p:sp>
      <p:sp>
        <p:nvSpPr>
          <p:cNvPr id="4" name="テキスト ボックス 3"/>
          <p:cNvSpPr txBox="1"/>
          <p:nvPr/>
        </p:nvSpPr>
        <p:spPr>
          <a:xfrm>
            <a:off x="236476" y="836712"/>
            <a:ext cx="9433048" cy="5262979"/>
          </a:xfrm>
          <a:prstGeom prst="rect">
            <a:avLst/>
          </a:prstGeom>
          <a:noFill/>
        </p:spPr>
        <p:txBody>
          <a:bodyPr wrap="square" rtlCol="0">
            <a:spAutoFit/>
          </a:bodyPr>
          <a:lstStyle/>
          <a:p>
            <a:r>
              <a:rPr kumimoji="1" lang="en-US" altLang="ja-JP" sz="3200" dirty="0">
                <a:solidFill>
                  <a:schemeClr val="tx1">
                    <a:lumMod val="50000"/>
                    <a:lumOff val="50000"/>
                  </a:schemeClr>
                </a:solidFill>
              </a:rPr>
              <a:t>Ⅰ</a:t>
            </a:r>
            <a:r>
              <a:rPr kumimoji="1" lang="ja-JP" altLang="en-US" sz="3200" dirty="0">
                <a:solidFill>
                  <a:schemeClr val="tx1">
                    <a:lumMod val="50000"/>
                    <a:lumOff val="50000"/>
                  </a:schemeClr>
                </a:solidFill>
              </a:rPr>
              <a:t>　障害支援区分導入の経緯</a:t>
            </a:r>
            <a:endParaRPr kumimoji="1" lang="en-US" altLang="ja-JP" sz="3200" dirty="0">
              <a:solidFill>
                <a:schemeClr val="tx1">
                  <a:lumMod val="50000"/>
                  <a:lumOff val="50000"/>
                </a:schemeClr>
              </a:solidFill>
            </a:endParaRPr>
          </a:p>
          <a:p>
            <a:endParaRPr lang="en-US" altLang="ja-JP" sz="3200" dirty="0"/>
          </a:p>
          <a:p>
            <a:r>
              <a:rPr kumimoji="1" lang="en-US" altLang="ja-JP" sz="3200" dirty="0">
                <a:solidFill>
                  <a:schemeClr val="tx1">
                    <a:lumMod val="50000"/>
                    <a:lumOff val="50000"/>
                  </a:schemeClr>
                </a:solidFill>
              </a:rPr>
              <a:t>Ⅱ</a:t>
            </a:r>
            <a:r>
              <a:rPr kumimoji="1" lang="ja-JP" altLang="en-US" sz="3200" dirty="0">
                <a:solidFill>
                  <a:schemeClr val="tx1">
                    <a:lumMod val="50000"/>
                    <a:lumOff val="50000"/>
                  </a:schemeClr>
                </a:solidFill>
              </a:rPr>
              <a:t>　制度における障害支援区分の位置付け</a:t>
            </a:r>
            <a:endParaRPr kumimoji="1" lang="en-US" altLang="ja-JP" sz="3200" dirty="0">
              <a:solidFill>
                <a:schemeClr val="tx1">
                  <a:lumMod val="50000"/>
                  <a:lumOff val="50000"/>
                </a:schemeClr>
              </a:solidFill>
            </a:endParaRPr>
          </a:p>
          <a:p>
            <a:endParaRPr lang="en-US" altLang="ja-JP" sz="3200" dirty="0">
              <a:solidFill>
                <a:schemeClr val="tx1">
                  <a:lumMod val="50000"/>
                  <a:lumOff val="50000"/>
                </a:schemeClr>
              </a:solidFill>
            </a:endParaRPr>
          </a:p>
          <a:p>
            <a:r>
              <a:rPr kumimoji="1" lang="en-US" altLang="ja-JP" sz="3200" dirty="0">
                <a:solidFill>
                  <a:schemeClr val="tx1">
                    <a:lumMod val="50000"/>
                    <a:lumOff val="50000"/>
                  </a:schemeClr>
                </a:solidFill>
              </a:rPr>
              <a:t>Ⅲ</a:t>
            </a:r>
            <a:r>
              <a:rPr kumimoji="1" lang="ja-JP" altLang="en-US" sz="3200" dirty="0">
                <a:solidFill>
                  <a:schemeClr val="tx1">
                    <a:lumMod val="50000"/>
                    <a:lumOff val="50000"/>
                  </a:schemeClr>
                </a:solidFill>
              </a:rPr>
              <a:t>　障害支援区分の認定プロセス</a:t>
            </a:r>
            <a:endParaRPr kumimoji="1" lang="en-US" altLang="ja-JP" sz="3200" dirty="0">
              <a:solidFill>
                <a:schemeClr val="tx1">
                  <a:lumMod val="50000"/>
                  <a:lumOff val="50000"/>
                </a:schemeClr>
              </a:solidFill>
            </a:endParaRPr>
          </a:p>
          <a:p>
            <a:endParaRPr lang="en-US" altLang="ja-JP" sz="3200" dirty="0">
              <a:solidFill>
                <a:schemeClr val="tx1">
                  <a:lumMod val="50000"/>
                  <a:lumOff val="50000"/>
                </a:schemeClr>
              </a:solidFill>
            </a:endParaRPr>
          </a:p>
          <a:p>
            <a:r>
              <a:rPr kumimoji="1" lang="en-US" altLang="ja-JP" sz="3200" dirty="0">
                <a:solidFill>
                  <a:schemeClr val="tx1">
                    <a:lumMod val="50000"/>
                    <a:lumOff val="50000"/>
                  </a:schemeClr>
                </a:solidFill>
              </a:rPr>
              <a:t>Ⅳ</a:t>
            </a:r>
            <a:r>
              <a:rPr kumimoji="1" lang="ja-JP" altLang="en-US" sz="3200" dirty="0">
                <a:solidFill>
                  <a:schemeClr val="tx1">
                    <a:lumMod val="50000"/>
                    <a:lumOff val="50000"/>
                  </a:schemeClr>
                </a:solidFill>
              </a:rPr>
              <a:t>　その他留意事項</a:t>
            </a:r>
            <a:endParaRPr kumimoji="1" lang="en-US" altLang="ja-JP" sz="3200" dirty="0">
              <a:solidFill>
                <a:schemeClr val="tx1">
                  <a:lumMod val="50000"/>
                  <a:lumOff val="50000"/>
                </a:schemeClr>
              </a:solidFill>
            </a:endParaRPr>
          </a:p>
          <a:p>
            <a:r>
              <a:rPr lang="ja-JP" altLang="en-US" sz="2800" dirty="0">
                <a:solidFill>
                  <a:schemeClr val="tx1">
                    <a:lumMod val="50000"/>
                    <a:lumOff val="50000"/>
                  </a:schemeClr>
                </a:solidFill>
              </a:rPr>
              <a:t>　　</a:t>
            </a:r>
            <a:r>
              <a:rPr lang="ja-JP" altLang="en-US" sz="2400" dirty="0"/>
              <a:t>①要介護認定との相違点</a:t>
            </a:r>
            <a:endParaRPr lang="ja-JP" altLang="en-US" sz="2400" dirty="0">
              <a:solidFill>
                <a:schemeClr val="tx1">
                  <a:lumMod val="50000"/>
                  <a:lumOff val="50000"/>
                </a:schemeClr>
              </a:solidFill>
            </a:endParaRPr>
          </a:p>
          <a:p>
            <a:r>
              <a:rPr lang="ja-JP" altLang="en-US" sz="2400" dirty="0"/>
              <a:t>　　 </a:t>
            </a:r>
            <a:r>
              <a:rPr lang="ja-JP" altLang="en-US" sz="2400" dirty="0">
                <a:solidFill>
                  <a:schemeClr val="tx1">
                    <a:lumMod val="50000"/>
                    <a:lumOff val="50000"/>
                  </a:schemeClr>
                </a:solidFill>
              </a:rPr>
              <a:t>②障害者総合支援法の対象疾病（難病等）について</a:t>
            </a:r>
          </a:p>
          <a:p>
            <a:r>
              <a:rPr lang="ja-JP" altLang="en-US" sz="2800" dirty="0">
                <a:solidFill>
                  <a:schemeClr val="tx1">
                    <a:lumMod val="50000"/>
                    <a:lumOff val="50000"/>
                  </a:schemeClr>
                </a:solidFill>
              </a:rPr>
              <a:t>　　</a:t>
            </a:r>
            <a:endParaRPr lang="en-US" altLang="ja-JP" sz="2400" dirty="0">
              <a:solidFill>
                <a:schemeClr val="tx1">
                  <a:lumMod val="50000"/>
                  <a:lumOff val="50000"/>
                </a:schemeClr>
              </a:solidFill>
            </a:endParaRPr>
          </a:p>
          <a:p>
            <a:r>
              <a:rPr lang="en-US" altLang="ja-JP" sz="3200" dirty="0">
                <a:solidFill>
                  <a:schemeClr val="tx1">
                    <a:lumMod val="50000"/>
                    <a:lumOff val="50000"/>
                  </a:schemeClr>
                </a:solidFill>
              </a:rPr>
              <a:t>Ⅴ</a:t>
            </a:r>
            <a:r>
              <a:rPr lang="ja-JP" altLang="en-US" sz="3200" dirty="0">
                <a:solidFill>
                  <a:schemeClr val="tx1">
                    <a:lumMod val="50000"/>
                    <a:lumOff val="50000"/>
                  </a:schemeClr>
                </a:solidFill>
              </a:rPr>
              <a:t>　認定調査の概要</a:t>
            </a:r>
            <a:endParaRPr lang="en-US" altLang="ja-JP" sz="3200" dirty="0">
              <a:solidFill>
                <a:schemeClr val="tx1">
                  <a:lumMod val="50000"/>
                  <a:lumOff val="50000"/>
                </a:schemeClr>
              </a:solidFill>
            </a:endParaRPr>
          </a:p>
        </p:txBody>
      </p:sp>
      <p:sp>
        <p:nvSpPr>
          <p:cNvPr id="3" name="正方形/長方形 2"/>
          <p:cNvSpPr/>
          <p:nvPr/>
        </p:nvSpPr>
        <p:spPr>
          <a:xfrm>
            <a:off x="0" y="0"/>
            <a:ext cx="9906000" cy="468000"/>
          </a:xfrm>
          <a:prstGeom prst="rect">
            <a:avLst/>
          </a:prstGeom>
          <a:solidFill>
            <a:schemeClr val="tx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bg1"/>
                </a:solidFill>
                <a:latin typeface="HGS創英角ｺﾞｼｯｸUB" panose="020B0900000000000000" pitchFamily="50" charset="-128"/>
                <a:ea typeface="HGS創英角ｺﾞｼｯｸUB" panose="020B0900000000000000" pitchFamily="50" charset="-128"/>
              </a:rPr>
              <a:t>目 次</a:t>
            </a:r>
          </a:p>
        </p:txBody>
      </p:sp>
      <p:sp>
        <p:nvSpPr>
          <p:cNvPr id="5" name="正方形/長方形 4"/>
          <p:cNvSpPr/>
          <p:nvPr/>
        </p:nvSpPr>
        <p:spPr>
          <a:xfrm>
            <a:off x="236476" y="4265823"/>
            <a:ext cx="9433048" cy="47525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77483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931243" y="4857264"/>
            <a:ext cx="8479457" cy="1584369"/>
            <a:chOff x="794022" y="4649582"/>
            <a:chExt cx="8479457" cy="1800202"/>
          </a:xfrm>
        </p:grpSpPr>
        <p:grpSp>
          <p:nvGrpSpPr>
            <p:cNvPr id="8" name="グループ化 7"/>
            <p:cNvGrpSpPr/>
            <p:nvPr/>
          </p:nvGrpSpPr>
          <p:grpSpPr>
            <a:xfrm>
              <a:off x="794022" y="4649582"/>
              <a:ext cx="8479457" cy="1800202"/>
              <a:chOff x="1280592" y="4556149"/>
              <a:chExt cx="8479457" cy="1800202"/>
            </a:xfrm>
          </p:grpSpPr>
          <p:sp>
            <p:nvSpPr>
              <p:cNvPr id="11" name="角丸四角形 10"/>
              <p:cNvSpPr/>
              <p:nvPr/>
            </p:nvSpPr>
            <p:spPr>
              <a:xfrm>
                <a:off x="1280592" y="4556151"/>
                <a:ext cx="648072" cy="1800200"/>
              </a:xfrm>
              <a:prstGeom prst="roundRect">
                <a:avLst/>
              </a:prstGeom>
              <a:solidFill>
                <a:schemeClr val="accent3">
                  <a:lumMod val="20000"/>
                  <a:lumOff val="80000"/>
                </a:schemeClr>
              </a:solidFill>
              <a:ln>
                <a:solidFill>
                  <a:schemeClr val="accent3">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vert="eaVert" rtlCol="0" anchor="ctr"/>
              <a:lstStyle/>
              <a:p>
                <a:pPr algn="ctr"/>
                <a:r>
                  <a:rPr kumimoji="1" lang="ja-JP" altLang="en-US" sz="2400" dirty="0">
                    <a:solidFill>
                      <a:schemeClr val="tx1"/>
                    </a:solidFill>
                  </a:rPr>
                  <a:t>申請</a:t>
                </a:r>
              </a:p>
            </p:txBody>
          </p:sp>
          <p:sp>
            <p:nvSpPr>
              <p:cNvPr id="12" name="右矢印 11"/>
              <p:cNvSpPr/>
              <p:nvPr/>
            </p:nvSpPr>
            <p:spPr>
              <a:xfrm>
                <a:off x="2020163" y="5060207"/>
                <a:ext cx="323063" cy="792088"/>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13" name="角丸四角形 12"/>
              <p:cNvSpPr/>
              <p:nvPr/>
            </p:nvSpPr>
            <p:spPr>
              <a:xfrm>
                <a:off x="2424779" y="4556150"/>
                <a:ext cx="2128933" cy="817065"/>
              </a:xfrm>
              <a:prstGeom prst="roundRect">
                <a:avLst/>
              </a:prstGeom>
              <a:solidFill>
                <a:schemeClr val="accent3">
                  <a:lumMod val="20000"/>
                  <a:lumOff val="80000"/>
                </a:schemeClr>
              </a:solidFill>
              <a:ln>
                <a:solidFill>
                  <a:schemeClr val="accent3">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vert="horz" rtlCol="0" anchor="ctr"/>
              <a:lstStyle/>
              <a:p>
                <a:pPr algn="ctr"/>
                <a:r>
                  <a:rPr lang="ja-JP" altLang="en-US" sz="2400" dirty="0">
                    <a:solidFill>
                      <a:schemeClr val="tx1"/>
                    </a:solidFill>
                  </a:rPr>
                  <a:t>主治医意見書</a:t>
                </a:r>
                <a:endParaRPr kumimoji="1" lang="ja-JP" altLang="en-US" sz="2400" dirty="0">
                  <a:solidFill>
                    <a:schemeClr val="tx1"/>
                  </a:solidFill>
                </a:endParaRPr>
              </a:p>
            </p:txBody>
          </p:sp>
          <p:sp>
            <p:nvSpPr>
              <p:cNvPr id="14" name="角丸四角形 13"/>
              <p:cNvSpPr/>
              <p:nvPr/>
            </p:nvSpPr>
            <p:spPr>
              <a:xfrm>
                <a:off x="2424779" y="5539285"/>
                <a:ext cx="2128933" cy="817065"/>
              </a:xfrm>
              <a:prstGeom prst="roundRect">
                <a:avLst/>
              </a:prstGeom>
              <a:solidFill>
                <a:schemeClr val="accent3">
                  <a:lumMod val="20000"/>
                  <a:lumOff val="80000"/>
                </a:schemeClr>
              </a:solidFill>
              <a:ln>
                <a:solidFill>
                  <a:schemeClr val="accent3">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vert="horz" rtlCol="0" anchor="ctr"/>
              <a:lstStyle/>
              <a:p>
                <a:pPr algn="ctr"/>
                <a:r>
                  <a:rPr kumimoji="1" lang="ja-JP" altLang="en-US" sz="2400" dirty="0">
                    <a:solidFill>
                      <a:schemeClr val="tx1"/>
                    </a:solidFill>
                  </a:rPr>
                  <a:t>認定調査</a:t>
                </a:r>
              </a:p>
            </p:txBody>
          </p:sp>
          <p:sp>
            <p:nvSpPr>
              <p:cNvPr id="15" name="角丸四角形 14"/>
              <p:cNvSpPr/>
              <p:nvPr/>
            </p:nvSpPr>
            <p:spPr>
              <a:xfrm>
                <a:off x="5092749" y="4556150"/>
                <a:ext cx="1988903" cy="1800200"/>
              </a:xfrm>
              <a:prstGeom prst="roundRect">
                <a:avLst/>
              </a:prstGeom>
              <a:solidFill>
                <a:schemeClr val="accent3">
                  <a:lumMod val="20000"/>
                  <a:lumOff val="80000"/>
                </a:schemeClr>
              </a:solidFill>
              <a:ln>
                <a:solidFill>
                  <a:schemeClr val="accent3">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vert="horz" rtlCol="0" anchor="ctr"/>
              <a:lstStyle/>
              <a:p>
                <a:pPr algn="ctr"/>
                <a:r>
                  <a:rPr lang="ja-JP" altLang="en-US" sz="2400" dirty="0">
                    <a:solidFill>
                      <a:schemeClr val="tx1"/>
                    </a:solidFill>
                  </a:rPr>
                  <a:t>コンピュータによる</a:t>
                </a:r>
                <a:endParaRPr lang="en-US" altLang="ja-JP" sz="2400" dirty="0">
                  <a:solidFill>
                    <a:schemeClr val="tx1"/>
                  </a:solidFill>
                </a:endParaRPr>
              </a:p>
              <a:p>
                <a:pPr algn="ctr"/>
                <a:r>
                  <a:rPr lang="ja-JP" altLang="en-US" sz="2400" dirty="0">
                    <a:solidFill>
                      <a:schemeClr val="tx1"/>
                    </a:solidFill>
                  </a:rPr>
                  <a:t>一次判定</a:t>
                </a:r>
                <a:endParaRPr kumimoji="1" lang="ja-JP" altLang="en-US" sz="2400" dirty="0">
                  <a:solidFill>
                    <a:schemeClr val="tx1"/>
                  </a:solidFill>
                </a:endParaRPr>
              </a:p>
            </p:txBody>
          </p:sp>
          <p:sp>
            <p:nvSpPr>
              <p:cNvPr id="16" name="角丸四角形 15"/>
              <p:cNvSpPr/>
              <p:nvPr/>
            </p:nvSpPr>
            <p:spPr>
              <a:xfrm>
                <a:off x="7692766" y="4556149"/>
                <a:ext cx="2067283" cy="1800200"/>
              </a:xfrm>
              <a:prstGeom prst="roundRect">
                <a:avLst/>
              </a:prstGeom>
              <a:solidFill>
                <a:schemeClr val="accent3">
                  <a:lumMod val="20000"/>
                  <a:lumOff val="80000"/>
                </a:schemeClr>
              </a:solidFill>
              <a:ln>
                <a:solidFill>
                  <a:schemeClr val="accent3">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vert="horz" rtlCol="0" anchor="ctr"/>
              <a:lstStyle/>
              <a:p>
                <a:pPr algn="ctr"/>
                <a:r>
                  <a:rPr lang="ja-JP" altLang="en-US" sz="2400" dirty="0">
                    <a:solidFill>
                      <a:schemeClr val="tx1"/>
                    </a:solidFill>
                  </a:rPr>
                  <a:t>介護認定審査会による</a:t>
                </a:r>
                <a:endParaRPr lang="en-US" altLang="ja-JP" sz="2400" dirty="0">
                  <a:solidFill>
                    <a:schemeClr val="tx1"/>
                  </a:solidFill>
                </a:endParaRPr>
              </a:p>
              <a:p>
                <a:pPr algn="ctr"/>
                <a:r>
                  <a:rPr lang="ja-JP" altLang="en-US" sz="2400" dirty="0">
                    <a:solidFill>
                      <a:schemeClr val="tx1"/>
                    </a:solidFill>
                  </a:rPr>
                  <a:t>二次判定</a:t>
                </a:r>
                <a:endParaRPr kumimoji="1" lang="ja-JP" altLang="en-US" sz="2400" dirty="0">
                  <a:solidFill>
                    <a:schemeClr val="tx1"/>
                  </a:solidFill>
                </a:endParaRPr>
              </a:p>
            </p:txBody>
          </p:sp>
        </p:grpSp>
        <p:sp>
          <p:nvSpPr>
            <p:cNvPr id="9" name="右矢印 8"/>
            <p:cNvSpPr/>
            <p:nvPr/>
          </p:nvSpPr>
          <p:spPr>
            <a:xfrm>
              <a:off x="4156732" y="5153640"/>
              <a:ext cx="323063" cy="792088"/>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10" name="右矢印 9"/>
            <p:cNvSpPr/>
            <p:nvPr/>
          </p:nvSpPr>
          <p:spPr>
            <a:xfrm>
              <a:off x="6739108" y="5153640"/>
              <a:ext cx="323063" cy="792088"/>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grpSp>
      <p:sp>
        <p:nvSpPr>
          <p:cNvPr id="6" name="テキスト ボックス 5"/>
          <p:cNvSpPr txBox="1"/>
          <p:nvPr/>
        </p:nvSpPr>
        <p:spPr>
          <a:xfrm>
            <a:off x="617549" y="2058033"/>
            <a:ext cx="9073008" cy="4524315"/>
          </a:xfrm>
          <a:prstGeom prst="rect">
            <a:avLst/>
          </a:prstGeom>
          <a:noFill/>
          <a:ln>
            <a:solidFill>
              <a:schemeClr val="tx1"/>
            </a:solidFill>
            <a:prstDash val="lgDash"/>
          </a:ln>
        </p:spPr>
        <p:txBody>
          <a:bodyPr wrap="square" rtlCol="0">
            <a:spAutoFit/>
          </a:bodyPr>
          <a:lstStyle/>
          <a:p>
            <a:r>
              <a:rPr lang="ja-JP" altLang="en-US" sz="2400" dirty="0"/>
              <a:t>（</a:t>
            </a:r>
            <a:r>
              <a:rPr kumimoji="1" lang="ja-JP" altLang="en-US" sz="2400" dirty="0"/>
              <a:t>参考）要介護認定について</a:t>
            </a:r>
            <a:endParaRPr kumimoji="1" lang="en-US" altLang="ja-JP" sz="2400" dirty="0"/>
          </a:p>
          <a:p>
            <a:pPr marL="342900" indent="-342900">
              <a:buFont typeface="Wingdings" panose="05000000000000000000" pitchFamily="2" charset="2"/>
              <a:buChar char="Ø"/>
            </a:pPr>
            <a:r>
              <a:rPr lang="ja-JP" altLang="en-US" sz="2400" dirty="0"/>
              <a:t>介護保険制度では、寝たきりや認知症等で常時介護を必要とする状態（要介護状態）になった場合等に、介護サービスを受けることができる。</a:t>
            </a:r>
            <a:endParaRPr lang="en-US" altLang="ja-JP" sz="2400" dirty="0"/>
          </a:p>
          <a:p>
            <a:pPr marL="342900" indent="-342900">
              <a:buFont typeface="Wingdings" panose="05000000000000000000" pitchFamily="2" charset="2"/>
              <a:buChar char="Ø"/>
            </a:pPr>
            <a:r>
              <a:rPr lang="ja-JP" altLang="en-US" sz="2400" dirty="0"/>
              <a:t>この要介護状態等にあるかどうか、その中でどの程度かの判定を行うのが要介護認定である。</a:t>
            </a:r>
            <a:endParaRPr lang="en-US" altLang="ja-JP" sz="2400" dirty="0"/>
          </a:p>
          <a:p>
            <a:pPr marL="342900" indent="-342900">
              <a:buFont typeface="Wingdings" panose="05000000000000000000" pitchFamily="2" charset="2"/>
              <a:buChar char="Ø"/>
            </a:pPr>
            <a:endParaRPr kumimoji="1" lang="en-US" altLang="ja-JP" sz="2400" dirty="0"/>
          </a:p>
          <a:p>
            <a:pPr marL="342900" indent="-342900">
              <a:buFont typeface="Wingdings" panose="05000000000000000000" pitchFamily="2" charset="2"/>
              <a:buChar char="Ø"/>
            </a:pPr>
            <a:endParaRPr lang="en-US" altLang="ja-JP" sz="2400" dirty="0"/>
          </a:p>
          <a:p>
            <a:pPr marL="342900" indent="-342900">
              <a:buFont typeface="Wingdings" panose="05000000000000000000" pitchFamily="2" charset="2"/>
              <a:buChar char="Ø"/>
            </a:pPr>
            <a:endParaRPr kumimoji="1" lang="en-US" altLang="ja-JP" sz="2400" dirty="0"/>
          </a:p>
          <a:p>
            <a:pPr marL="342900" indent="-342900">
              <a:buFont typeface="Wingdings" panose="05000000000000000000" pitchFamily="2" charset="2"/>
              <a:buChar char="Ø"/>
            </a:pPr>
            <a:endParaRPr lang="en-US" altLang="ja-JP" sz="2400" dirty="0"/>
          </a:p>
          <a:p>
            <a:pPr marL="342900" indent="-342900">
              <a:buFont typeface="Wingdings" panose="05000000000000000000" pitchFamily="2" charset="2"/>
              <a:buChar char="Ø"/>
            </a:pPr>
            <a:endParaRPr kumimoji="1" lang="en-US" altLang="ja-JP" sz="2400" dirty="0"/>
          </a:p>
          <a:p>
            <a:pPr marL="342900" indent="-342900">
              <a:buFont typeface="Wingdings" panose="05000000000000000000" pitchFamily="2" charset="2"/>
              <a:buChar char="Ø"/>
            </a:pPr>
            <a:endParaRPr kumimoji="1" lang="ja-JP" altLang="en-US" sz="2400" dirty="0"/>
          </a:p>
        </p:txBody>
      </p:sp>
      <p:sp>
        <p:nvSpPr>
          <p:cNvPr id="2" name="タイトル 1"/>
          <p:cNvSpPr>
            <a:spLocks noGrp="1"/>
          </p:cNvSpPr>
          <p:nvPr>
            <p:ph type="title"/>
          </p:nvPr>
        </p:nvSpPr>
        <p:spPr/>
        <p:txBody>
          <a:bodyPr/>
          <a:lstStyle/>
          <a:p>
            <a:r>
              <a:rPr lang="ja-JP" altLang="en-US" dirty="0"/>
              <a:t>障害支援区分認定と要介護認定</a:t>
            </a:r>
            <a:endParaRPr kumimoji="1" lang="ja-JP" altLang="en-US" dirty="0"/>
          </a:p>
        </p:txBody>
      </p:sp>
      <p:sp>
        <p:nvSpPr>
          <p:cNvPr id="4" name="スライド番号プレースホルダー 3"/>
          <p:cNvSpPr>
            <a:spLocks noGrp="1"/>
          </p:cNvSpPr>
          <p:nvPr>
            <p:ph type="sldNum" sz="quarter" idx="12"/>
          </p:nvPr>
        </p:nvSpPr>
        <p:spPr>
          <a:xfrm>
            <a:off x="7099300" y="6550910"/>
            <a:ext cx="2311400" cy="365125"/>
          </a:xfrm>
        </p:spPr>
        <p:txBody>
          <a:bodyPr/>
          <a:lstStyle/>
          <a:p>
            <a:fld id="{040252E6-491F-4E7D-8E1E-2F1F88AFBB7C}" type="slidenum">
              <a:rPr kumimoji="1" lang="ja-JP" altLang="en-US" smtClean="0"/>
              <a:t>53</a:t>
            </a:fld>
            <a:endParaRPr kumimoji="1" lang="ja-JP" altLang="en-US" dirty="0"/>
          </a:p>
        </p:txBody>
      </p:sp>
      <p:sp>
        <p:nvSpPr>
          <p:cNvPr id="5" name="テキスト ボックス 4"/>
          <p:cNvSpPr txBox="1"/>
          <p:nvPr/>
        </p:nvSpPr>
        <p:spPr>
          <a:xfrm>
            <a:off x="200472" y="495983"/>
            <a:ext cx="9505056" cy="1569660"/>
          </a:xfrm>
          <a:prstGeom prst="rect">
            <a:avLst/>
          </a:prstGeom>
          <a:noFill/>
          <a:ln>
            <a:noFill/>
          </a:ln>
        </p:spPr>
        <p:txBody>
          <a:bodyPr wrap="square" rtlCol="0">
            <a:spAutoFit/>
          </a:bodyPr>
          <a:lstStyle/>
          <a:p>
            <a:pPr marL="273050" indent="-273050"/>
            <a:r>
              <a:rPr kumimoji="1" lang="ja-JP" altLang="en-US" sz="2400" dirty="0"/>
              <a:t>○　障害支援区分は、介護保険制度における要介護認定と認定の流れが酷似しているが、</a:t>
            </a:r>
            <a:r>
              <a:rPr kumimoji="1" lang="ja-JP" altLang="en-US" sz="2400" b="1" u="sng" dirty="0">
                <a:solidFill>
                  <a:srgbClr val="FF0000"/>
                </a:solidFill>
              </a:rPr>
              <a:t>認定の考え方は大きく異なる</a:t>
            </a:r>
            <a:r>
              <a:rPr kumimoji="1" lang="ja-JP" altLang="en-US" sz="2400" dirty="0"/>
              <a:t>。</a:t>
            </a:r>
            <a:endParaRPr kumimoji="1" lang="en-US" altLang="ja-JP" sz="2400" dirty="0"/>
          </a:p>
          <a:p>
            <a:pPr marL="273050" indent="-273050"/>
            <a:r>
              <a:rPr lang="ja-JP" altLang="en-US" sz="2400" dirty="0"/>
              <a:t>○　両者の違いを良く理解し、それぞれの制度の考え方を区別した上で認定を行うことが必要である。</a:t>
            </a:r>
            <a:endParaRPr kumimoji="1" lang="ja-JP" altLang="en-US" sz="2400" dirty="0"/>
          </a:p>
        </p:txBody>
      </p:sp>
      <p:sp>
        <p:nvSpPr>
          <p:cNvPr id="17" name="テキスト ボックス 16"/>
          <p:cNvSpPr txBox="1"/>
          <p:nvPr/>
        </p:nvSpPr>
        <p:spPr>
          <a:xfrm>
            <a:off x="776536" y="4339646"/>
            <a:ext cx="3966864" cy="461665"/>
          </a:xfrm>
          <a:prstGeom prst="rect">
            <a:avLst/>
          </a:prstGeom>
          <a:solidFill>
            <a:schemeClr val="accent3">
              <a:lumMod val="50000"/>
            </a:schemeClr>
          </a:solidFill>
          <a:ln>
            <a:solidFill>
              <a:schemeClr val="accent3">
                <a:lumMod val="50000"/>
              </a:schemeClr>
            </a:solidFill>
          </a:ln>
        </p:spPr>
        <p:txBody>
          <a:bodyPr wrap="square" rtlCol="0" anchor="ctr">
            <a:spAutoFit/>
          </a:bodyPr>
          <a:lstStyle/>
          <a:p>
            <a:pPr algn="ctr"/>
            <a:r>
              <a:rPr kumimoji="1" lang="ja-JP" altLang="en-US" sz="2400" b="1" dirty="0">
                <a:solidFill>
                  <a:schemeClr val="bg1"/>
                </a:solidFill>
              </a:rPr>
              <a:t>要介護認定の流れ（略図）</a:t>
            </a:r>
          </a:p>
        </p:txBody>
      </p:sp>
    </p:spTree>
    <p:extLst>
      <p:ext uri="{BB962C8B-B14F-4D97-AF65-F5344CB8AC3E}">
        <p14:creationId xmlns:p14="http://schemas.microsoft.com/office/powerpoint/2010/main" val="609334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「障害支援区分」と「要介護度」の主な考え方の違い</a:t>
            </a:r>
            <a:endParaRPr kumimoji="1" lang="ja-JP" altLang="en-US" dirty="0"/>
          </a:p>
        </p:txBody>
      </p:sp>
      <p:sp>
        <p:nvSpPr>
          <p:cNvPr id="4" name="スライド番号プレースホルダー 3"/>
          <p:cNvSpPr>
            <a:spLocks noGrp="1"/>
          </p:cNvSpPr>
          <p:nvPr>
            <p:ph type="sldNum" sz="quarter" idx="12"/>
          </p:nvPr>
        </p:nvSpPr>
        <p:spPr/>
        <p:txBody>
          <a:bodyPr/>
          <a:lstStyle/>
          <a:p>
            <a:fld id="{040252E6-491F-4E7D-8E1E-2F1F88AFBB7C}" type="slidenum">
              <a:rPr kumimoji="1" lang="ja-JP" altLang="en-US" smtClean="0"/>
              <a:t>54</a:t>
            </a:fld>
            <a:endParaRPr kumimoji="1" lang="ja-JP" altLang="en-US"/>
          </a:p>
        </p:txBody>
      </p:sp>
      <p:pic>
        <p:nvPicPr>
          <p:cNvPr id="3" name="図 2"/>
          <p:cNvPicPr>
            <a:picLocks noChangeAspect="1"/>
          </p:cNvPicPr>
          <p:nvPr/>
        </p:nvPicPr>
        <p:blipFill>
          <a:blip r:embed="rId3"/>
          <a:stretch>
            <a:fillRect/>
          </a:stretch>
        </p:blipFill>
        <p:spPr>
          <a:xfrm>
            <a:off x="88427" y="854278"/>
            <a:ext cx="9737079" cy="5033176"/>
          </a:xfrm>
          <a:prstGeom prst="rect">
            <a:avLst/>
          </a:prstGeom>
        </p:spPr>
      </p:pic>
    </p:spTree>
    <p:extLst>
      <p:ext uri="{BB962C8B-B14F-4D97-AF65-F5344CB8AC3E}">
        <p14:creationId xmlns:p14="http://schemas.microsoft.com/office/powerpoint/2010/main" val="26309617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「障害支援区分」における認定調査の考え方</a:t>
            </a:r>
            <a:endParaRPr kumimoji="1" lang="ja-JP" altLang="en-US" dirty="0"/>
          </a:p>
        </p:txBody>
      </p:sp>
      <p:sp>
        <p:nvSpPr>
          <p:cNvPr id="2" name="スライド番号プレースホルダー 1"/>
          <p:cNvSpPr>
            <a:spLocks noGrp="1"/>
          </p:cNvSpPr>
          <p:nvPr>
            <p:ph type="sldNum" sz="quarter" idx="12"/>
          </p:nvPr>
        </p:nvSpPr>
        <p:spPr/>
        <p:txBody>
          <a:bodyPr/>
          <a:lstStyle/>
          <a:p>
            <a:fld id="{040252E6-491F-4E7D-8E1E-2F1F88AFBB7C}" type="slidenum">
              <a:rPr lang="ja-JP" altLang="en-US" smtClean="0"/>
              <a:pPr/>
              <a:t>55</a:t>
            </a:fld>
            <a:endParaRPr lang="ja-JP" altLang="en-US" dirty="0"/>
          </a:p>
        </p:txBody>
      </p:sp>
      <p:pic>
        <p:nvPicPr>
          <p:cNvPr id="5" name="図 4"/>
          <p:cNvPicPr>
            <a:picLocks noChangeAspect="1"/>
          </p:cNvPicPr>
          <p:nvPr/>
        </p:nvPicPr>
        <p:blipFill>
          <a:blip r:embed="rId2"/>
          <a:stretch>
            <a:fillRect/>
          </a:stretch>
        </p:blipFill>
        <p:spPr>
          <a:xfrm>
            <a:off x="342733" y="516356"/>
            <a:ext cx="9330657" cy="5897786"/>
          </a:xfrm>
          <a:prstGeom prst="rect">
            <a:avLst/>
          </a:prstGeom>
        </p:spPr>
      </p:pic>
    </p:spTree>
    <p:extLst>
      <p:ext uri="{BB962C8B-B14F-4D97-AF65-F5344CB8AC3E}">
        <p14:creationId xmlns:p14="http://schemas.microsoft.com/office/powerpoint/2010/main" val="14904680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040252E6-491F-4E7D-8E1E-2F1F88AFBB7C}" type="slidenum">
              <a:rPr kumimoji="1" lang="ja-JP" altLang="en-US" smtClean="0"/>
              <a:t>56</a:t>
            </a:fld>
            <a:endParaRPr kumimoji="1" lang="ja-JP" altLang="en-US" dirty="0"/>
          </a:p>
        </p:txBody>
      </p:sp>
      <p:sp>
        <p:nvSpPr>
          <p:cNvPr id="4" name="テキスト ボックス 3"/>
          <p:cNvSpPr txBox="1"/>
          <p:nvPr/>
        </p:nvSpPr>
        <p:spPr>
          <a:xfrm>
            <a:off x="236476" y="836712"/>
            <a:ext cx="9433048" cy="5262979"/>
          </a:xfrm>
          <a:prstGeom prst="rect">
            <a:avLst/>
          </a:prstGeom>
          <a:noFill/>
        </p:spPr>
        <p:txBody>
          <a:bodyPr wrap="square" rtlCol="0">
            <a:spAutoFit/>
          </a:bodyPr>
          <a:lstStyle/>
          <a:p>
            <a:r>
              <a:rPr kumimoji="1" lang="en-US" altLang="ja-JP" sz="3200" dirty="0">
                <a:solidFill>
                  <a:schemeClr val="tx1">
                    <a:lumMod val="50000"/>
                    <a:lumOff val="50000"/>
                  </a:schemeClr>
                </a:solidFill>
              </a:rPr>
              <a:t>Ⅰ</a:t>
            </a:r>
            <a:r>
              <a:rPr kumimoji="1" lang="ja-JP" altLang="en-US" sz="3200" dirty="0">
                <a:solidFill>
                  <a:schemeClr val="tx1">
                    <a:lumMod val="50000"/>
                    <a:lumOff val="50000"/>
                  </a:schemeClr>
                </a:solidFill>
              </a:rPr>
              <a:t>　障害支援区分導入の経緯</a:t>
            </a:r>
            <a:endParaRPr kumimoji="1" lang="en-US" altLang="ja-JP" sz="3200" dirty="0">
              <a:solidFill>
                <a:schemeClr val="tx1">
                  <a:lumMod val="50000"/>
                  <a:lumOff val="50000"/>
                </a:schemeClr>
              </a:solidFill>
            </a:endParaRPr>
          </a:p>
          <a:p>
            <a:endParaRPr lang="en-US" altLang="ja-JP" sz="3200" dirty="0"/>
          </a:p>
          <a:p>
            <a:r>
              <a:rPr kumimoji="1" lang="en-US" altLang="ja-JP" sz="3200" dirty="0">
                <a:solidFill>
                  <a:schemeClr val="tx1">
                    <a:lumMod val="50000"/>
                    <a:lumOff val="50000"/>
                  </a:schemeClr>
                </a:solidFill>
              </a:rPr>
              <a:t>Ⅱ</a:t>
            </a:r>
            <a:r>
              <a:rPr kumimoji="1" lang="ja-JP" altLang="en-US" sz="3200" dirty="0">
                <a:solidFill>
                  <a:schemeClr val="tx1">
                    <a:lumMod val="50000"/>
                    <a:lumOff val="50000"/>
                  </a:schemeClr>
                </a:solidFill>
              </a:rPr>
              <a:t>　制度における障害支援区分の位置付け</a:t>
            </a:r>
            <a:endParaRPr kumimoji="1" lang="en-US" altLang="ja-JP" sz="3200" dirty="0">
              <a:solidFill>
                <a:schemeClr val="tx1">
                  <a:lumMod val="50000"/>
                  <a:lumOff val="50000"/>
                </a:schemeClr>
              </a:solidFill>
            </a:endParaRPr>
          </a:p>
          <a:p>
            <a:endParaRPr lang="en-US" altLang="ja-JP" sz="3200" dirty="0">
              <a:solidFill>
                <a:schemeClr val="tx1">
                  <a:lumMod val="50000"/>
                  <a:lumOff val="50000"/>
                </a:schemeClr>
              </a:solidFill>
            </a:endParaRPr>
          </a:p>
          <a:p>
            <a:r>
              <a:rPr kumimoji="1" lang="en-US" altLang="ja-JP" sz="3200" dirty="0">
                <a:solidFill>
                  <a:schemeClr val="tx1">
                    <a:lumMod val="50000"/>
                    <a:lumOff val="50000"/>
                  </a:schemeClr>
                </a:solidFill>
              </a:rPr>
              <a:t>Ⅲ</a:t>
            </a:r>
            <a:r>
              <a:rPr kumimoji="1" lang="ja-JP" altLang="en-US" sz="3200" dirty="0">
                <a:solidFill>
                  <a:schemeClr val="tx1">
                    <a:lumMod val="50000"/>
                    <a:lumOff val="50000"/>
                  </a:schemeClr>
                </a:solidFill>
              </a:rPr>
              <a:t>　障害支援区分の認定プロセス</a:t>
            </a:r>
            <a:endParaRPr kumimoji="1" lang="en-US" altLang="ja-JP" sz="3200" dirty="0">
              <a:solidFill>
                <a:schemeClr val="tx1">
                  <a:lumMod val="50000"/>
                  <a:lumOff val="50000"/>
                </a:schemeClr>
              </a:solidFill>
            </a:endParaRPr>
          </a:p>
          <a:p>
            <a:endParaRPr lang="en-US" altLang="ja-JP" sz="3200" dirty="0">
              <a:solidFill>
                <a:schemeClr val="tx1">
                  <a:lumMod val="50000"/>
                  <a:lumOff val="50000"/>
                </a:schemeClr>
              </a:solidFill>
            </a:endParaRPr>
          </a:p>
          <a:p>
            <a:r>
              <a:rPr kumimoji="1" lang="en-US" altLang="ja-JP" sz="3200" dirty="0"/>
              <a:t>Ⅳ</a:t>
            </a:r>
            <a:r>
              <a:rPr kumimoji="1" lang="ja-JP" altLang="en-US" sz="3200" dirty="0"/>
              <a:t>　その他留意事項</a:t>
            </a:r>
            <a:endParaRPr kumimoji="1" lang="en-US" altLang="ja-JP" sz="3200" dirty="0"/>
          </a:p>
          <a:p>
            <a:r>
              <a:rPr lang="ja-JP" altLang="en-US" sz="2800" dirty="0">
                <a:solidFill>
                  <a:schemeClr val="tx1">
                    <a:lumMod val="50000"/>
                    <a:lumOff val="50000"/>
                  </a:schemeClr>
                </a:solidFill>
              </a:rPr>
              <a:t>　　</a:t>
            </a:r>
            <a:r>
              <a:rPr lang="ja-JP" altLang="en-US" sz="2400" dirty="0">
                <a:solidFill>
                  <a:schemeClr val="tx1">
                    <a:lumMod val="50000"/>
                    <a:lumOff val="50000"/>
                  </a:schemeClr>
                </a:solidFill>
              </a:rPr>
              <a:t>①要介護認定との相違点</a:t>
            </a:r>
            <a:endParaRPr lang="en-US" altLang="ja-JP" sz="2400" dirty="0">
              <a:solidFill>
                <a:schemeClr val="tx1">
                  <a:lumMod val="50000"/>
                  <a:lumOff val="50000"/>
                </a:schemeClr>
              </a:solidFill>
            </a:endParaRPr>
          </a:p>
          <a:p>
            <a:r>
              <a:rPr lang="ja-JP" altLang="en-US" sz="2400" dirty="0"/>
              <a:t>　　 ②障害者総合支援法の対象疾病（難病等）について</a:t>
            </a:r>
          </a:p>
          <a:p>
            <a:r>
              <a:rPr lang="ja-JP" altLang="en-US" sz="2800" dirty="0">
                <a:solidFill>
                  <a:schemeClr val="tx1">
                    <a:lumMod val="50000"/>
                    <a:lumOff val="50000"/>
                  </a:schemeClr>
                </a:solidFill>
              </a:rPr>
              <a:t>　　</a:t>
            </a:r>
            <a:endParaRPr lang="en-US" altLang="ja-JP" sz="2400" dirty="0">
              <a:solidFill>
                <a:schemeClr val="tx1">
                  <a:lumMod val="50000"/>
                  <a:lumOff val="50000"/>
                </a:schemeClr>
              </a:solidFill>
            </a:endParaRPr>
          </a:p>
          <a:p>
            <a:r>
              <a:rPr lang="en-US" altLang="ja-JP" sz="3200" dirty="0">
                <a:solidFill>
                  <a:schemeClr val="tx1">
                    <a:lumMod val="50000"/>
                    <a:lumOff val="50000"/>
                  </a:schemeClr>
                </a:solidFill>
              </a:rPr>
              <a:t>Ⅴ</a:t>
            </a:r>
            <a:r>
              <a:rPr lang="ja-JP" altLang="en-US" sz="3200" dirty="0">
                <a:solidFill>
                  <a:schemeClr val="tx1">
                    <a:lumMod val="50000"/>
                    <a:lumOff val="50000"/>
                  </a:schemeClr>
                </a:solidFill>
              </a:rPr>
              <a:t>　認定調査の概要</a:t>
            </a:r>
            <a:endParaRPr lang="en-US" altLang="ja-JP" sz="3200" dirty="0">
              <a:solidFill>
                <a:schemeClr val="tx1">
                  <a:lumMod val="50000"/>
                  <a:lumOff val="50000"/>
                </a:schemeClr>
              </a:solidFill>
            </a:endParaRPr>
          </a:p>
        </p:txBody>
      </p:sp>
      <p:sp>
        <p:nvSpPr>
          <p:cNvPr id="3" name="正方形/長方形 2"/>
          <p:cNvSpPr/>
          <p:nvPr/>
        </p:nvSpPr>
        <p:spPr>
          <a:xfrm>
            <a:off x="0" y="0"/>
            <a:ext cx="9906000" cy="468000"/>
          </a:xfrm>
          <a:prstGeom prst="rect">
            <a:avLst/>
          </a:prstGeom>
          <a:solidFill>
            <a:schemeClr val="tx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bg1"/>
                </a:solidFill>
                <a:latin typeface="HGS創英角ｺﾞｼｯｸUB" panose="020B0900000000000000" pitchFamily="50" charset="-128"/>
                <a:ea typeface="HGS創英角ｺﾞｼｯｸUB" panose="020B0900000000000000" pitchFamily="50" charset="-128"/>
              </a:rPr>
              <a:t>目 次</a:t>
            </a:r>
          </a:p>
        </p:txBody>
      </p:sp>
      <p:sp>
        <p:nvSpPr>
          <p:cNvPr id="5" name="正方形/長方形 4"/>
          <p:cNvSpPr/>
          <p:nvPr/>
        </p:nvSpPr>
        <p:spPr>
          <a:xfrm>
            <a:off x="236476" y="4704202"/>
            <a:ext cx="9433048" cy="48194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463002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障害者総合支援法対象疾病（難病等）の見直しについて</a:t>
            </a:r>
            <a:endParaRPr kumimoji="1" lang="ja-JP" altLang="en-US" dirty="0"/>
          </a:p>
        </p:txBody>
      </p:sp>
      <p:sp>
        <p:nvSpPr>
          <p:cNvPr id="4" name="スライド番号プレースホルダー 3"/>
          <p:cNvSpPr>
            <a:spLocks noGrp="1"/>
          </p:cNvSpPr>
          <p:nvPr>
            <p:ph type="sldNum" sz="quarter" idx="12"/>
          </p:nvPr>
        </p:nvSpPr>
        <p:spPr/>
        <p:txBody>
          <a:bodyPr/>
          <a:lstStyle/>
          <a:p>
            <a:fld id="{040252E6-491F-4E7D-8E1E-2F1F88AFBB7C}" type="slidenum">
              <a:rPr kumimoji="1" lang="ja-JP" altLang="en-US" smtClean="0"/>
              <a:t>57</a:t>
            </a:fld>
            <a:endParaRPr kumimoji="1" lang="ja-JP" altLang="en-US"/>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577" y="563526"/>
            <a:ext cx="8962847" cy="5256249"/>
          </a:xfrm>
          <a:prstGeom prst="rect">
            <a:avLst/>
          </a:prstGeom>
        </p:spPr>
      </p:pic>
    </p:spTree>
    <p:extLst>
      <p:ext uri="{BB962C8B-B14F-4D97-AF65-F5344CB8AC3E}">
        <p14:creationId xmlns:p14="http://schemas.microsoft.com/office/powerpoint/2010/main" val="16168634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障害者総合支援法の対象疾病の要件</a:t>
            </a:r>
            <a:endParaRPr kumimoji="1" lang="ja-JP" altLang="en-US" dirty="0"/>
          </a:p>
        </p:txBody>
      </p:sp>
      <p:sp>
        <p:nvSpPr>
          <p:cNvPr id="4" name="スライド番号プレースホルダー 3"/>
          <p:cNvSpPr>
            <a:spLocks noGrp="1"/>
          </p:cNvSpPr>
          <p:nvPr>
            <p:ph type="sldNum" sz="quarter" idx="12"/>
          </p:nvPr>
        </p:nvSpPr>
        <p:spPr/>
        <p:txBody>
          <a:bodyPr/>
          <a:lstStyle/>
          <a:p>
            <a:fld id="{040252E6-491F-4E7D-8E1E-2F1F88AFBB7C}" type="slidenum">
              <a:rPr kumimoji="1" lang="ja-JP" altLang="en-US" smtClean="0"/>
              <a:t>58</a:t>
            </a:fld>
            <a:endParaRPr kumimoji="1" lang="ja-JP" altLang="en-US"/>
          </a:p>
        </p:txBody>
      </p:sp>
      <p:sp>
        <p:nvSpPr>
          <p:cNvPr id="5" name="正方形/長方形 4"/>
          <p:cNvSpPr/>
          <p:nvPr/>
        </p:nvSpPr>
        <p:spPr bwMode="auto">
          <a:xfrm>
            <a:off x="291264" y="980729"/>
            <a:ext cx="9391612" cy="792088"/>
          </a:xfrm>
          <a:prstGeom prst="rect">
            <a:avLst/>
          </a:prstGeom>
          <a:noFill/>
          <a:ln w="12700"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119063" indent="-119063" defTabSz="873125">
              <a:lnSpc>
                <a:spcPts val="2600"/>
              </a:lnSpc>
            </a:pPr>
            <a:r>
              <a:rPr lang="ja-JP" altLang="en-US" dirty="0">
                <a:solidFill>
                  <a:prstClr val="black"/>
                </a:solidFill>
                <a:latin typeface="+mn-ea"/>
                <a:ea typeface="+mn-ea"/>
              </a:rPr>
              <a:t>　　</a:t>
            </a:r>
            <a:r>
              <a:rPr lang="ja-JP" altLang="en-US" sz="2000" dirty="0">
                <a:solidFill>
                  <a:prstClr val="black"/>
                </a:solidFill>
                <a:latin typeface="+mn-ea"/>
              </a:rPr>
              <a:t>指定難病（医療費助成の対象となる難病）の基準を踏まえつつ、障害者総合支援法の対象となる難病等の要件は以下の通りとされている。 　</a:t>
            </a:r>
            <a:endParaRPr lang="en-US" altLang="ja-JP" sz="2000" dirty="0">
              <a:solidFill>
                <a:prstClr val="black"/>
              </a:solidFill>
              <a:latin typeface="+mn-ea"/>
            </a:endParaRPr>
          </a:p>
        </p:txBody>
      </p:sp>
      <p:graphicFrame>
        <p:nvGraphicFramePr>
          <p:cNvPr id="6" name="表 5"/>
          <p:cNvGraphicFramePr>
            <a:graphicFrameLocks noGrp="1"/>
          </p:cNvGraphicFramePr>
          <p:nvPr>
            <p:extLst>
              <p:ext uri="{D42A27DB-BD31-4B8C-83A1-F6EECF244321}">
                <p14:modId xmlns:p14="http://schemas.microsoft.com/office/powerpoint/2010/main" val="1630929354"/>
              </p:ext>
            </p:extLst>
          </p:nvPr>
        </p:nvGraphicFramePr>
        <p:xfrm>
          <a:off x="531031" y="1916832"/>
          <a:ext cx="8912079" cy="3960440"/>
        </p:xfrm>
        <a:graphic>
          <a:graphicData uri="http://schemas.openxmlformats.org/drawingml/2006/table">
            <a:tbl>
              <a:tblPr firstRow="1" bandRow="1">
                <a:tableStyleId>{5C22544A-7EE6-4342-B048-85BDC9FD1C3A}</a:tableStyleId>
              </a:tblPr>
              <a:tblGrid>
                <a:gridCol w="4456040">
                  <a:extLst>
                    <a:ext uri="{9D8B030D-6E8A-4147-A177-3AD203B41FA5}">
                      <a16:colId xmlns:a16="http://schemas.microsoft.com/office/drawing/2014/main" val="20000"/>
                    </a:ext>
                  </a:extLst>
                </a:gridCol>
                <a:gridCol w="4456039">
                  <a:extLst>
                    <a:ext uri="{9D8B030D-6E8A-4147-A177-3AD203B41FA5}">
                      <a16:colId xmlns:a16="http://schemas.microsoft.com/office/drawing/2014/main" val="20001"/>
                    </a:ext>
                  </a:extLst>
                </a:gridCol>
              </a:tblGrid>
              <a:tr h="585065">
                <a:tc>
                  <a:txBody>
                    <a:bodyPr/>
                    <a:lstStyle/>
                    <a:p>
                      <a:pPr algn="ctr"/>
                      <a:r>
                        <a:rPr kumimoji="1" lang="ja-JP" altLang="en-US" sz="1800" dirty="0"/>
                        <a:t>指定難病の要件</a:t>
                      </a:r>
                    </a:p>
                  </a:txBody>
                  <a:tcPr marL="93172" marR="93172" anchor="ctr"/>
                </a:tc>
                <a:tc>
                  <a:txBody>
                    <a:bodyPr/>
                    <a:lstStyle/>
                    <a:p>
                      <a:pPr algn="ctr"/>
                      <a:r>
                        <a:rPr kumimoji="1" lang="ja-JP" altLang="en-US" sz="1800" dirty="0"/>
                        <a:t>障害者総合支援法における取扱い</a:t>
                      </a:r>
                    </a:p>
                  </a:txBody>
                  <a:tcPr marL="93172" marR="93172" anchor="ctr"/>
                </a:tc>
                <a:extLst>
                  <a:ext uri="{0D108BD9-81ED-4DB2-BD59-A6C34878D82A}">
                    <a16:rowId xmlns:a16="http://schemas.microsoft.com/office/drawing/2014/main" val="10000"/>
                  </a:ext>
                </a:extLst>
              </a:tr>
              <a:tr h="5850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t>①　発病の機構が明らかでない</a:t>
                      </a:r>
                      <a:endParaRPr kumimoji="1" lang="ja-JP" altLang="en-US" sz="1800" dirty="0">
                        <a:solidFill>
                          <a:srgbClr val="FF0000"/>
                        </a:solidFill>
                      </a:endParaRPr>
                    </a:p>
                  </a:txBody>
                  <a:tcPr marL="93172" marR="931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u="sng" dirty="0"/>
                        <a:t>要件としない</a:t>
                      </a:r>
                      <a:endParaRPr kumimoji="1" lang="ja-JP" altLang="en-US" sz="1800" u="sng" dirty="0">
                        <a:solidFill>
                          <a:srgbClr val="FF0000"/>
                        </a:solidFill>
                      </a:endParaRPr>
                    </a:p>
                  </a:txBody>
                  <a:tcPr marL="93172" marR="93172" anchor="ctr"/>
                </a:tc>
                <a:extLst>
                  <a:ext uri="{0D108BD9-81ED-4DB2-BD59-A6C34878D82A}">
                    <a16:rowId xmlns:a16="http://schemas.microsoft.com/office/drawing/2014/main" val="10001"/>
                  </a:ext>
                </a:extLst>
              </a:tr>
              <a:tr h="585065">
                <a:tc>
                  <a:txBody>
                    <a:bodyPr/>
                    <a:lstStyle/>
                    <a:p>
                      <a:r>
                        <a:rPr kumimoji="1" lang="ja-JP" altLang="en-US" sz="1800" dirty="0"/>
                        <a:t>②　治療方法が確立していない</a:t>
                      </a:r>
                      <a:endParaRPr kumimoji="1" lang="ja-JP" altLang="en-US" sz="1800" dirty="0">
                        <a:solidFill>
                          <a:srgbClr val="FF0000"/>
                        </a:solidFill>
                      </a:endParaRPr>
                    </a:p>
                  </a:txBody>
                  <a:tcPr marL="93172" marR="931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t>要件とする</a:t>
                      </a:r>
                      <a:endParaRPr kumimoji="1" lang="ja-JP" altLang="en-US" sz="1800" dirty="0">
                        <a:solidFill>
                          <a:srgbClr val="FF0000"/>
                        </a:solidFill>
                      </a:endParaRPr>
                    </a:p>
                  </a:txBody>
                  <a:tcPr marL="93172" marR="93172" anchor="ctr"/>
                </a:tc>
                <a:extLst>
                  <a:ext uri="{0D108BD9-81ED-4DB2-BD59-A6C34878D82A}">
                    <a16:rowId xmlns:a16="http://schemas.microsoft.com/office/drawing/2014/main" val="10002"/>
                  </a:ext>
                </a:extLst>
              </a:tr>
              <a:tr h="585065">
                <a:tc>
                  <a:txBody>
                    <a:bodyPr/>
                    <a:lstStyle/>
                    <a:p>
                      <a:r>
                        <a:rPr kumimoji="1" lang="ja-JP" altLang="en-US" sz="1800" dirty="0"/>
                        <a:t>③　患者数が人口の</a:t>
                      </a:r>
                      <a:r>
                        <a:rPr kumimoji="1" lang="en-US" altLang="ja-JP" sz="1800" dirty="0"/>
                        <a:t>0.1</a:t>
                      </a:r>
                      <a:r>
                        <a:rPr kumimoji="1" lang="ja-JP" altLang="en-US" sz="1800" dirty="0"/>
                        <a:t>％程度に達しない</a:t>
                      </a:r>
                      <a:endParaRPr kumimoji="1" lang="ja-JP" altLang="en-US" sz="1800" dirty="0">
                        <a:solidFill>
                          <a:srgbClr val="FF0000"/>
                        </a:solidFill>
                      </a:endParaRPr>
                    </a:p>
                  </a:txBody>
                  <a:tcPr marL="93172" marR="931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u="sng" dirty="0"/>
                        <a:t>要件としない</a:t>
                      </a:r>
                      <a:endParaRPr kumimoji="1" lang="ja-JP" altLang="en-US" sz="1800" u="sng" dirty="0">
                        <a:solidFill>
                          <a:srgbClr val="FF0000"/>
                        </a:solidFill>
                      </a:endParaRPr>
                    </a:p>
                  </a:txBody>
                  <a:tcPr marL="93172" marR="93172" anchor="ctr"/>
                </a:tc>
                <a:extLst>
                  <a:ext uri="{0D108BD9-81ED-4DB2-BD59-A6C34878D82A}">
                    <a16:rowId xmlns:a16="http://schemas.microsoft.com/office/drawing/2014/main" val="10003"/>
                  </a:ext>
                </a:extLst>
              </a:tr>
              <a:tr h="5850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t>④　長期の療養を必要とするもの</a:t>
                      </a:r>
                      <a:endParaRPr kumimoji="1" lang="ja-JP" altLang="en-US" sz="1800" dirty="0">
                        <a:solidFill>
                          <a:srgbClr val="FF0000"/>
                        </a:solidFill>
                      </a:endParaRPr>
                    </a:p>
                  </a:txBody>
                  <a:tcPr marL="93172" marR="931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t>要件とする</a:t>
                      </a:r>
                      <a:endParaRPr kumimoji="1" lang="ja-JP" altLang="en-US" sz="1800" dirty="0">
                        <a:solidFill>
                          <a:srgbClr val="FF0000"/>
                        </a:solidFill>
                      </a:endParaRPr>
                    </a:p>
                  </a:txBody>
                  <a:tcPr marL="93172" marR="93172" anchor="ctr"/>
                </a:tc>
                <a:extLst>
                  <a:ext uri="{0D108BD9-81ED-4DB2-BD59-A6C34878D82A}">
                    <a16:rowId xmlns:a16="http://schemas.microsoft.com/office/drawing/2014/main" val="10004"/>
                  </a:ext>
                </a:extLst>
              </a:tr>
              <a:tr h="10351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t>⑤　診断に関し客観的な指標による一定</a:t>
                      </a:r>
                      <a:endParaRPr kumimoji="1" lang="en-US" altLang="ja-JP" sz="1800"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t>　の基準が定まっていること</a:t>
                      </a:r>
                      <a:endParaRPr kumimoji="1" lang="ja-JP" altLang="en-US" sz="1800" b="1" dirty="0"/>
                    </a:p>
                  </a:txBody>
                  <a:tcPr marL="93172" marR="93172" anchor="ctr"/>
                </a:tc>
                <a:tc>
                  <a:txBody>
                    <a:bodyPr/>
                    <a:lstStyle/>
                    <a:p>
                      <a:r>
                        <a:rPr kumimoji="1" lang="ja-JP" altLang="en-US" sz="1800" dirty="0"/>
                        <a:t>要件とする</a:t>
                      </a:r>
                      <a:endParaRPr kumimoji="1" lang="ja-JP" altLang="en-US" sz="1800" b="1" dirty="0"/>
                    </a:p>
                  </a:txBody>
                  <a:tcPr marL="93172" marR="93172" anchor="ctr"/>
                </a:tc>
                <a:extLst>
                  <a:ext uri="{0D108BD9-81ED-4DB2-BD59-A6C34878D82A}">
                    <a16:rowId xmlns:a16="http://schemas.microsoft.com/office/drawing/2014/main" val="10005"/>
                  </a:ext>
                </a:extLst>
              </a:tr>
            </a:tbl>
          </a:graphicData>
        </a:graphic>
      </p:graphicFrame>
      <p:sp>
        <p:nvSpPr>
          <p:cNvPr id="7" name="正方形/長方形 6"/>
          <p:cNvSpPr/>
          <p:nvPr/>
        </p:nvSpPr>
        <p:spPr>
          <a:xfrm>
            <a:off x="5246488" y="5877272"/>
            <a:ext cx="3888714"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dirty="0">
                <a:solidFill>
                  <a:schemeClr val="tx1"/>
                </a:solidFill>
              </a:rPr>
              <a:t>※</a:t>
            </a:r>
            <a:r>
              <a:rPr kumimoji="1" lang="ja-JP" altLang="en-US" sz="1400" dirty="0">
                <a:solidFill>
                  <a:schemeClr val="tx1"/>
                </a:solidFill>
              </a:rPr>
              <a:t>他の施策体系が樹立している疾病を除く。</a:t>
            </a:r>
            <a:endParaRPr kumimoji="1" lang="en-US" altLang="ja-JP" sz="1400" dirty="0">
              <a:solidFill>
                <a:schemeClr val="tx1"/>
              </a:solidFill>
            </a:endParaRPr>
          </a:p>
          <a:p>
            <a:r>
              <a:rPr lang="en-US" altLang="ja-JP" sz="1400" dirty="0">
                <a:solidFill>
                  <a:schemeClr val="tx1"/>
                </a:solidFill>
              </a:rPr>
              <a:t>※</a:t>
            </a:r>
            <a:r>
              <a:rPr lang="ja-JP" altLang="en-US" sz="1400" dirty="0">
                <a:solidFill>
                  <a:schemeClr val="tx1"/>
                </a:solidFill>
              </a:rPr>
              <a:t>疾病の「重症度」は勘案しない。</a:t>
            </a:r>
            <a:endParaRPr kumimoji="1" lang="ja-JP" altLang="en-US" sz="1400" dirty="0">
              <a:solidFill>
                <a:schemeClr val="tx1"/>
              </a:solidFill>
            </a:endParaRPr>
          </a:p>
        </p:txBody>
      </p:sp>
    </p:spTree>
    <p:extLst>
      <p:ext uri="{BB962C8B-B14F-4D97-AF65-F5344CB8AC3E}">
        <p14:creationId xmlns:p14="http://schemas.microsoft.com/office/powerpoint/2010/main" val="5657467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タイトル 1"/>
          <p:cNvSpPr>
            <a:spLocks noGrp="1"/>
          </p:cNvSpPr>
          <p:nvPr>
            <p:ph type="title"/>
          </p:nvPr>
        </p:nvSpPr>
        <p:spPr>
          <a:xfrm>
            <a:off x="0" y="0"/>
            <a:ext cx="9906000" cy="516167"/>
          </a:xfrm>
        </p:spPr>
        <p:txBody>
          <a:bodyPr/>
          <a:lstStyle/>
          <a:p>
            <a:r>
              <a:rPr lang="ja-JP" altLang="en-US" dirty="0"/>
              <a:t>難病の特徴と支援機関</a:t>
            </a:r>
          </a:p>
        </p:txBody>
      </p:sp>
      <p:sp>
        <p:nvSpPr>
          <p:cNvPr id="14339" name="コンテンツ プレースホルダ 2"/>
          <p:cNvSpPr>
            <a:spLocks noGrp="1"/>
          </p:cNvSpPr>
          <p:nvPr>
            <p:ph idx="1"/>
          </p:nvPr>
        </p:nvSpPr>
        <p:spPr>
          <a:xfrm>
            <a:off x="507339" y="1052514"/>
            <a:ext cx="8915400" cy="5545137"/>
          </a:xfrm>
        </p:spPr>
        <p:txBody>
          <a:bodyPr>
            <a:normAutofit/>
          </a:bodyPr>
          <a:lstStyle/>
          <a:p>
            <a:pPr>
              <a:buFont typeface="Arial" charset="0"/>
              <a:buNone/>
            </a:pPr>
            <a:r>
              <a:rPr lang="ja-JP" altLang="en-US" sz="2800" dirty="0">
                <a:solidFill>
                  <a:schemeClr val="accent1"/>
                </a:solidFill>
              </a:rPr>
              <a:t>○難病の特徴</a:t>
            </a:r>
            <a:endParaRPr lang="en-US" altLang="ja-JP" sz="2800" dirty="0">
              <a:solidFill>
                <a:schemeClr val="accent1"/>
              </a:solidFill>
            </a:endParaRPr>
          </a:p>
          <a:p>
            <a:pPr>
              <a:buFont typeface="Arial" charset="0"/>
              <a:buNone/>
            </a:pPr>
            <a:r>
              <a:rPr lang="ja-JP" altLang="en-US" sz="2400" dirty="0"/>
              <a:t>　・症状の変化が毎日ある</a:t>
            </a:r>
            <a:endParaRPr lang="en-US" altLang="ja-JP" sz="2400" dirty="0"/>
          </a:p>
          <a:p>
            <a:pPr>
              <a:buFont typeface="Arial" charset="0"/>
              <a:buNone/>
            </a:pPr>
            <a:r>
              <a:rPr lang="ja-JP" altLang="en-US" sz="2400" dirty="0"/>
              <a:t>　・日によって変化が大きい</a:t>
            </a:r>
            <a:endParaRPr lang="en-US" altLang="ja-JP" sz="2400" dirty="0"/>
          </a:p>
          <a:p>
            <a:pPr>
              <a:buFont typeface="Arial" charset="0"/>
              <a:buNone/>
            </a:pPr>
            <a:r>
              <a:rPr lang="ja-JP" altLang="en-US" sz="2400" dirty="0"/>
              <a:t>　・症状がみえづらい</a:t>
            </a:r>
            <a:endParaRPr lang="en-US" altLang="ja-JP" sz="2400" dirty="0"/>
          </a:p>
          <a:p>
            <a:pPr>
              <a:buFont typeface="Arial" charset="0"/>
              <a:buNone/>
            </a:pPr>
            <a:r>
              <a:rPr lang="ja-JP" altLang="en-US" sz="2400" dirty="0"/>
              <a:t>　・進行性の症状を有する</a:t>
            </a:r>
            <a:endParaRPr lang="en-US" altLang="ja-JP" sz="2400" dirty="0"/>
          </a:p>
          <a:p>
            <a:pPr>
              <a:buFont typeface="Arial" charset="0"/>
              <a:buNone/>
            </a:pPr>
            <a:r>
              <a:rPr lang="ja-JP" altLang="en-US" sz="2400" dirty="0"/>
              <a:t>　・大きな周期でよくなったり悪化したりする　　等</a:t>
            </a:r>
            <a:endParaRPr lang="en-US" altLang="ja-JP" sz="2400" dirty="0"/>
          </a:p>
          <a:p>
            <a:pPr>
              <a:buFont typeface="Arial" charset="0"/>
              <a:buNone/>
            </a:pPr>
            <a:endParaRPr lang="en-US" altLang="ja-JP" sz="1200" dirty="0"/>
          </a:p>
          <a:p>
            <a:pPr>
              <a:buFont typeface="Arial" charset="0"/>
              <a:buNone/>
            </a:pPr>
            <a:r>
              <a:rPr lang="ja-JP" altLang="en-US" sz="2800" dirty="0">
                <a:solidFill>
                  <a:schemeClr val="accent1"/>
                </a:solidFill>
              </a:rPr>
              <a:t>○支援機関</a:t>
            </a:r>
            <a:endParaRPr lang="en-US" altLang="ja-JP" sz="2800" dirty="0">
              <a:solidFill>
                <a:schemeClr val="accent1"/>
              </a:solidFill>
            </a:endParaRPr>
          </a:p>
          <a:p>
            <a:pPr>
              <a:buFont typeface="Arial" charset="0"/>
              <a:buNone/>
            </a:pPr>
            <a:r>
              <a:rPr lang="ja-JP" altLang="en-US" sz="2400" dirty="0"/>
              <a:t>　難病情報センター</a:t>
            </a:r>
            <a:endParaRPr lang="en-US" altLang="ja-JP" sz="2400" dirty="0"/>
          </a:p>
          <a:p>
            <a:pPr>
              <a:buFont typeface="Arial" charset="0"/>
              <a:buNone/>
            </a:pPr>
            <a:r>
              <a:rPr lang="ja-JP" altLang="en-US" sz="2400" dirty="0"/>
              <a:t>　</a:t>
            </a:r>
            <a:r>
              <a:rPr lang="ja-JP" altLang="en-US" sz="2400"/>
              <a:t>難病相談支援</a:t>
            </a:r>
            <a:r>
              <a:rPr lang="ja-JP" altLang="en-US" sz="2400" dirty="0"/>
              <a:t>センター</a:t>
            </a:r>
            <a:endParaRPr lang="en-US" altLang="ja-JP" sz="2400" dirty="0"/>
          </a:p>
          <a:p>
            <a:pPr>
              <a:buFont typeface="Arial" charset="0"/>
              <a:buNone/>
            </a:pPr>
            <a:r>
              <a:rPr lang="ja-JP" altLang="en-US" sz="2400" dirty="0"/>
              <a:t>　各保健所　　　　　　　　　　　　等</a:t>
            </a:r>
            <a:endParaRPr lang="en-US" altLang="ja-JP" sz="2400" dirty="0"/>
          </a:p>
        </p:txBody>
      </p:sp>
      <p:sp>
        <p:nvSpPr>
          <p:cNvPr id="2" name="スライド番号プレースホルダー 1"/>
          <p:cNvSpPr>
            <a:spLocks noGrp="1"/>
          </p:cNvSpPr>
          <p:nvPr>
            <p:ph type="sldNum" sz="quarter" idx="12"/>
          </p:nvPr>
        </p:nvSpPr>
        <p:spPr/>
        <p:txBody>
          <a:bodyPr/>
          <a:lstStyle/>
          <a:p>
            <a:fld id="{040252E6-491F-4E7D-8E1E-2F1F88AFBB7C}" type="slidenum">
              <a:rPr lang="ja-JP" altLang="en-US" smtClean="0"/>
              <a:pPr/>
              <a:t>59</a:t>
            </a:fld>
            <a:endParaRPr lang="ja-JP" altLang="en-US" dirty="0"/>
          </a:p>
        </p:txBody>
      </p:sp>
    </p:spTree>
    <p:extLst>
      <p:ext uri="{BB962C8B-B14F-4D97-AF65-F5344CB8AC3E}">
        <p14:creationId xmlns:p14="http://schemas.microsoft.com/office/powerpoint/2010/main" val="2213525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支援費制度における課題</a:t>
            </a:r>
            <a:endParaRPr kumimoji="1" lang="ja-JP" altLang="en-US" dirty="0"/>
          </a:p>
        </p:txBody>
      </p:sp>
      <p:sp>
        <p:nvSpPr>
          <p:cNvPr id="4" name="スライド番号プレースホルダー 3"/>
          <p:cNvSpPr>
            <a:spLocks noGrp="1"/>
          </p:cNvSpPr>
          <p:nvPr>
            <p:ph type="sldNum" sz="quarter" idx="12"/>
          </p:nvPr>
        </p:nvSpPr>
        <p:spPr/>
        <p:txBody>
          <a:bodyPr/>
          <a:lstStyle/>
          <a:p>
            <a:fld id="{040252E6-491F-4E7D-8E1E-2F1F88AFBB7C}" type="slidenum">
              <a:rPr kumimoji="1" lang="ja-JP" altLang="en-US" sz="1800" smtClean="0"/>
              <a:t>6</a:t>
            </a:fld>
            <a:endParaRPr kumimoji="1" lang="ja-JP" altLang="en-US" sz="1800" dirty="0"/>
          </a:p>
        </p:txBody>
      </p:sp>
      <p:sp>
        <p:nvSpPr>
          <p:cNvPr id="5" name="テキスト ボックス 4"/>
          <p:cNvSpPr txBox="1"/>
          <p:nvPr/>
        </p:nvSpPr>
        <p:spPr>
          <a:xfrm>
            <a:off x="305925" y="908720"/>
            <a:ext cx="9289032" cy="4154984"/>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u="sng" dirty="0">
                <a:solidFill>
                  <a:srgbClr val="FF0000"/>
                </a:solidFill>
              </a:rPr>
              <a:t>身体、知的、精神という障害種別ごとに縦割りでサービスが提供</a:t>
            </a:r>
            <a:r>
              <a:rPr lang="ja-JP" altLang="en-US" sz="2400" dirty="0"/>
              <a:t>されており、使いづらい仕組みとなっていた。また、</a:t>
            </a:r>
            <a:r>
              <a:rPr lang="ja-JP" altLang="en-US" sz="2400" b="1" u="sng" dirty="0">
                <a:solidFill>
                  <a:srgbClr val="FF0000"/>
                </a:solidFill>
              </a:rPr>
              <a:t>精神障害者は支援費制度の対象外</a:t>
            </a:r>
            <a:r>
              <a:rPr lang="ja-JP" altLang="en-US" sz="2400" dirty="0"/>
              <a:t>であった。</a:t>
            </a:r>
            <a:endParaRPr lang="en-US" altLang="ja-JP" sz="2400" dirty="0"/>
          </a:p>
          <a:p>
            <a:pPr marL="342900" indent="-342900">
              <a:buFont typeface="Wingdings" panose="05000000000000000000" pitchFamily="2" charset="2"/>
              <a:buChar char="l"/>
            </a:pPr>
            <a:r>
              <a:rPr lang="ja-JP" altLang="en-US" sz="2400" dirty="0"/>
              <a:t>地方自治体によっては、サービスの提供体制が不十分であり、必要とする人々すべてにサービスが行き届いていなかった。</a:t>
            </a:r>
            <a:endParaRPr lang="en-US" altLang="ja-JP" sz="2400" dirty="0"/>
          </a:p>
          <a:p>
            <a:pPr marL="342900" indent="-342900">
              <a:buFont typeface="Wingdings" panose="05000000000000000000" pitchFamily="2" charset="2"/>
              <a:buChar char="l"/>
            </a:pPr>
            <a:r>
              <a:rPr lang="ja-JP" altLang="en-US" sz="2400" dirty="0"/>
              <a:t>働きたいと考えている障害者に対して、就労の場を確保する支援が十分でなかった。</a:t>
            </a:r>
            <a:endParaRPr lang="en-US" altLang="ja-JP" sz="2400" dirty="0"/>
          </a:p>
          <a:p>
            <a:pPr marL="342900" indent="-342900">
              <a:buFont typeface="Wingdings" panose="05000000000000000000" pitchFamily="2" charset="2"/>
              <a:buChar char="l"/>
            </a:pPr>
            <a:r>
              <a:rPr lang="ja-JP" altLang="en-US" sz="2400" b="1" u="sng" dirty="0">
                <a:solidFill>
                  <a:srgbClr val="FF0000"/>
                </a:solidFill>
              </a:rPr>
              <a:t>支給決定のプロセスが不透明</a:t>
            </a:r>
            <a:r>
              <a:rPr lang="ja-JP" altLang="en-US" sz="2400" dirty="0"/>
              <a:t>であり、全国共通の判断基準に基づいたサービス利用手続きが規定されていなかった（</a:t>
            </a:r>
            <a:r>
              <a:rPr lang="ja-JP" altLang="en-US" sz="2400" b="1" u="sng" dirty="0">
                <a:solidFill>
                  <a:srgbClr val="FF0000"/>
                </a:solidFill>
              </a:rPr>
              <a:t>サービスの必要度を測る「ものさし」がなかったために、地域によって、個々人によってサービスの内容・量が大きく乖離</a:t>
            </a:r>
            <a:r>
              <a:rPr lang="ja-JP" altLang="en-US" sz="2400" dirty="0"/>
              <a:t>）。</a:t>
            </a:r>
            <a:endParaRPr kumimoji="1" lang="ja-JP" altLang="en-US" sz="2400" dirty="0"/>
          </a:p>
        </p:txBody>
      </p:sp>
      <p:sp>
        <p:nvSpPr>
          <p:cNvPr id="6" name="下矢印 5"/>
          <p:cNvSpPr/>
          <p:nvPr/>
        </p:nvSpPr>
        <p:spPr>
          <a:xfrm>
            <a:off x="3510281" y="5107845"/>
            <a:ext cx="2880320" cy="525536"/>
          </a:xfrm>
          <a:prstGeom prst="down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913755" y="5733256"/>
            <a:ext cx="8496945" cy="523220"/>
          </a:xfrm>
          <a:prstGeom prst="rect">
            <a:avLst/>
          </a:prstGeom>
          <a:solidFill>
            <a:schemeClr val="accent5">
              <a:lumMod val="20000"/>
              <a:lumOff val="80000"/>
            </a:schemeClr>
          </a:solidFill>
          <a:ln w="57150">
            <a:solidFill>
              <a:schemeClr val="tx2">
                <a:lumMod val="75000"/>
              </a:schemeClr>
            </a:solidFill>
          </a:ln>
        </p:spPr>
        <p:txBody>
          <a:bodyPr wrap="square" rtlCol="0" anchor="ctr">
            <a:spAutoFit/>
          </a:bodyPr>
          <a:lstStyle/>
          <a:p>
            <a:pPr algn="ctr"/>
            <a:r>
              <a:rPr kumimoji="1" lang="ja-JP" altLang="en-US" sz="2800" dirty="0"/>
              <a:t>障害者自立支援法の施行（</a:t>
            </a:r>
            <a:r>
              <a:rPr kumimoji="1" lang="en-US" altLang="ja-JP" sz="2800" dirty="0"/>
              <a:t>H18</a:t>
            </a:r>
            <a:r>
              <a:rPr kumimoji="1" lang="ja-JP" altLang="en-US" sz="2800" dirty="0"/>
              <a:t>）</a:t>
            </a:r>
          </a:p>
        </p:txBody>
      </p:sp>
    </p:spTree>
    <p:extLst>
      <p:ext uri="{BB962C8B-B14F-4D97-AF65-F5344CB8AC3E}">
        <p14:creationId xmlns:p14="http://schemas.microsoft.com/office/powerpoint/2010/main" val="425839928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1"/>
          <p:cNvSpPr>
            <a:spLocks noGrp="1"/>
          </p:cNvSpPr>
          <p:nvPr>
            <p:ph type="title"/>
          </p:nvPr>
        </p:nvSpPr>
        <p:spPr>
          <a:xfrm>
            <a:off x="0" y="1923"/>
            <a:ext cx="9906000" cy="485525"/>
          </a:xfrm>
        </p:spPr>
        <p:txBody>
          <a:bodyPr/>
          <a:lstStyle/>
          <a:p>
            <a:r>
              <a:rPr lang="ja-JP" altLang="en-US" dirty="0"/>
              <a:t>難病患者等への認定調査</a:t>
            </a:r>
          </a:p>
        </p:txBody>
      </p:sp>
      <p:sp>
        <p:nvSpPr>
          <p:cNvPr id="15363" name="コンテンツ プレースホルダ 2"/>
          <p:cNvSpPr>
            <a:spLocks noGrp="1"/>
          </p:cNvSpPr>
          <p:nvPr>
            <p:ph idx="1"/>
          </p:nvPr>
        </p:nvSpPr>
        <p:spPr>
          <a:xfrm>
            <a:off x="271726" y="779883"/>
            <a:ext cx="9465831" cy="3240088"/>
          </a:xfrm>
        </p:spPr>
        <p:txBody>
          <a:bodyPr/>
          <a:lstStyle/>
          <a:p>
            <a:pPr>
              <a:buFont typeface="Arial" charset="0"/>
              <a:buNone/>
            </a:pPr>
            <a:r>
              <a:rPr lang="ja-JP" altLang="en-US" sz="2800" dirty="0">
                <a:solidFill>
                  <a:schemeClr val="accent1"/>
                </a:solidFill>
              </a:rPr>
              <a:t>○難病患者等とその家族への接し方や配慮すべき事柄</a:t>
            </a:r>
            <a:endParaRPr lang="en-US" altLang="ja-JP" sz="2800" dirty="0">
              <a:solidFill>
                <a:schemeClr val="accent1"/>
              </a:solidFill>
            </a:endParaRPr>
          </a:p>
          <a:p>
            <a:pPr>
              <a:buFont typeface="Arial" charset="0"/>
              <a:buNone/>
            </a:pPr>
            <a:r>
              <a:rPr lang="ja-JP" altLang="en-US" sz="2400" dirty="0"/>
              <a:t>　・生活面における制約や経済的な負担が大きい</a:t>
            </a:r>
            <a:endParaRPr lang="en-US" altLang="ja-JP" sz="2400" dirty="0"/>
          </a:p>
          <a:p>
            <a:pPr>
              <a:buFont typeface="Arial" charset="0"/>
              <a:buNone/>
            </a:pPr>
            <a:r>
              <a:rPr lang="ja-JP" altLang="en-US" sz="2400" dirty="0"/>
              <a:t>　・就業など社会生活への参加が進みにくい</a:t>
            </a:r>
            <a:endParaRPr lang="en-US" altLang="ja-JP" sz="2400" dirty="0"/>
          </a:p>
          <a:p>
            <a:pPr>
              <a:buFont typeface="Arial" charset="0"/>
              <a:buNone/>
            </a:pPr>
            <a:r>
              <a:rPr lang="ja-JP" altLang="en-US" sz="2400" dirty="0"/>
              <a:t>　・外見上では分かりにくい症状に悩まされている場合も多い</a:t>
            </a:r>
            <a:endParaRPr lang="en-US" altLang="ja-JP" sz="2400" dirty="0"/>
          </a:p>
          <a:p>
            <a:pPr>
              <a:buFont typeface="Arial" charset="0"/>
              <a:buNone/>
            </a:pPr>
            <a:r>
              <a:rPr lang="ja-JP" altLang="en-US" sz="2400" dirty="0"/>
              <a:t>　→訴えをよく聴取するなど、難病患者等や家族の視点に立って接する</a:t>
            </a:r>
            <a:endParaRPr lang="en-US" altLang="ja-JP" sz="2400" dirty="0"/>
          </a:p>
          <a:p>
            <a:pPr>
              <a:buFont typeface="Arial" charset="0"/>
              <a:buNone/>
            </a:pPr>
            <a:r>
              <a:rPr lang="ja-JP" altLang="en-US" sz="2400" dirty="0"/>
              <a:t>　→対象者が有する疾病の症状や特徴を確認しておく</a:t>
            </a:r>
            <a:endParaRPr lang="en-US" altLang="ja-JP" sz="2400" dirty="0"/>
          </a:p>
        </p:txBody>
      </p:sp>
      <p:sp>
        <p:nvSpPr>
          <p:cNvPr id="7" name="コンテンツ プレースホルダ 2"/>
          <p:cNvSpPr txBox="1">
            <a:spLocks/>
          </p:cNvSpPr>
          <p:nvPr/>
        </p:nvSpPr>
        <p:spPr bwMode="auto">
          <a:xfrm>
            <a:off x="194338" y="4300040"/>
            <a:ext cx="9283435" cy="2016125"/>
          </a:xfrm>
          <a:prstGeom prst="rect">
            <a:avLst/>
          </a:prstGeom>
          <a:noFill/>
          <a:ln w="9525">
            <a:noFill/>
            <a:miter lim="800000"/>
            <a:headEnd/>
            <a:tailEnd/>
          </a:ln>
        </p:spPr>
        <p:txBody>
          <a:bodyPr/>
          <a:lstStyle/>
          <a:p>
            <a:pPr marL="342900" indent="-342900" eaLnBrk="0" hangingPunct="0">
              <a:spcBef>
                <a:spcPct val="20000"/>
              </a:spcBef>
              <a:defRPr/>
            </a:pPr>
            <a:r>
              <a:rPr lang="ja-JP" altLang="en-US" sz="2800" dirty="0">
                <a:solidFill>
                  <a:schemeClr val="accent1"/>
                </a:solidFill>
                <a:latin typeface="+mn-ea"/>
                <a:ea typeface="+mn-ea"/>
              </a:rPr>
              <a:t>○認定調査員の選定</a:t>
            </a:r>
            <a:endParaRPr lang="en-US" altLang="ja-JP" sz="2800" dirty="0">
              <a:solidFill>
                <a:schemeClr val="accent1"/>
              </a:solidFill>
              <a:latin typeface="+mn-ea"/>
              <a:ea typeface="+mn-ea"/>
            </a:endParaRPr>
          </a:p>
          <a:p>
            <a:pPr marL="342900" indent="-342900" eaLnBrk="0" hangingPunct="0">
              <a:spcBef>
                <a:spcPct val="20000"/>
              </a:spcBef>
              <a:buFont typeface="Arial" pitchFamily="34" charset="0"/>
              <a:buNone/>
              <a:defRPr/>
            </a:pPr>
            <a:r>
              <a:rPr lang="ja-JP" altLang="en-US" sz="2400" dirty="0">
                <a:latin typeface="+mn-lt"/>
                <a:ea typeface="+mn-ea"/>
              </a:rPr>
              <a:t>　・保健師や看護師など医療に関する専門的な知識を有している者が望ましい</a:t>
            </a:r>
            <a:endParaRPr lang="en-US" altLang="ja-JP" sz="2400" dirty="0">
              <a:latin typeface="+mn-lt"/>
              <a:ea typeface="+mn-ea"/>
            </a:endParaRPr>
          </a:p>
          <a:p>
            <a:pPr marL="342900" indent="-342900" eaLnBrk="0" hangingPunct="0">
              <a:spcBef>
                <a:spcPct val="20000"/>
              </a:spcBef>
              <a:buFont typeface="Arial" pitchFamily="34" charset="0"/>
              <a:buNone/>
              <a:defRPr/>
            </a:pPr>
            <a:r>
              <a:rPr lang="ja-JP" altLang="en-US" sz="2400" dirty="0">
                <a:latin typeface="+mn-lt"/>
                <a:ea typeface="+mn-ea"/>
              </a:rPr>
              <a:t>　・医療や保健担当部局等との十分な調整・連携を</a:t>
            </a:r>
            <a:endParaRPr lang="en-US" altLang="ja-JP" sz="2400" dirty="0">
              <a:latin typeface="+mn-lt"/>
              <a:ea typeface="+mn-ea"/>
            </a:endParaRPr>
          </a:p>
        </p:txBody>
      </p:sp>
      <p:sp>
        <p:nvSpPr>
          <p:cNvPr id="2" name="スライド番号プレースホルダー 1"/>
          <p:cNvSpPr>
            <a:spLocks noGrp="1"/>
          </p:cNvSpPr>
          <p:nvPr>
            <p:ph type="sldNum" sz="quarter" idx="12"/>
          </p:nvPr>
        </p:nvSpPr>
        <p:spPr/>
        <p:txBody>
          <a:bodyPr/>
          <a:lstStyle/>
          <a:p>
            <a:fld id="{040252E6-491F-4E7D-8E1E-2F1F88AFBB7C}" type="slidenum">
              <a:rPr lang="ja-JP" altLang="en-US" smtClean="0"/>
              <a:pPr/>
              <a:t>60</a:t>
            </a:fld>
            <a:endParaRPr lang="ja-JP" altLang="en-US" dirty="0"/>
          </a:p>
        </p:txBody>
      </p:sp>
    </p:spTree>
    <p:extLst>
      <p:ext uri="{BB962C8B-B14F-4D97-AF65-F5344CB8AC3E}">
        <p14:creationId xmlns:p14="http://schemas.microsoft.com/office/powerpoint/2010/main" val="4386737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コンテンツ プレースホルダ 2"/>
          <p:cNvSpPr>
            <a:spLocks noGrp="1"/>
          </p:cNvSpPr>
          <p:nvPr>
            <p:ph idx="1"/>
          </p:nvPr>
        </p:nvSpPr>
        <p:spPr>
          <a:xfrm>
            <a:off x="271727" y="789906"/>
            <a:ext cx="9362546" cy="5256213"/>
          </a:xfrm>
        </p:spPr>
        <p:txBody>
          <a:bodyPr/>
          <a:lstStyle/>
          <a:p>
            <a:pPr>
              <a:buFont typeface="Arial" charset="0"/>
              <a:buNone/>
            </a:pPr>
            <a:r>
              <a:rPr lang="ja-JP" altLang="en-US" sz="2800" dirty="0">
                <a:solidFill>
                  <a:schemeClr val="accent1"/>
                </a:solidFill>
              </a:rPr>
              <a:t>○認定調査の実施</a:t>
            </a:r>
            <a:endParaRPr lang="en-US" altLang="ja-JP" sz="2800" dirty="0">
              <a:solidFill>
                <a:schemeClr val="accent1"/>
              </a:solidFill>
            </a:endParaRPr>
          </a:p>
          <a:p>
            <a:pPr>
              <a:buFont typeface="Arial" charset="0"/>
              <a:buNone/>
            </a:pPr>
            <a:r>
              <a:rPr lang="ja-JP" altLang="en-US" sz="2400" dirty="0"/>
              <a:t>　・まずは、難病患者等の状態を確認</a:t>
            </a:r>
            <a:endParaRPr lang="en-US" altLang="ja-JP" sz="2400" dirty="0"/>
          </a:p>
          <a:p>
            <a:pPr>
              <a:buFont typeface="Arial" charset="0"/>
              <a:buNone/>
            </a:pPr>
            <a:r>
              <a:rPr lang="ja-JP" altLang="en-US" sz="2400" dirty="0"/>
              <a:t>　　特記事項は、状態がイメージしやすいように記載する</a:t>
            </a:r>
            <a:endParaRPr lang="en-US" altLang="ja-JP" sz="2400" dirty="0"/>
          </a:p>
          <a:p>
            <a:pPr>
              <a:buFont typeface="Arial" charset="0"/>
              <a:buNone/>
            </a:pPr>
            <a:endParaRPr lang="en-US" altLang="ja-JP" sz="2400" dirty="0"/>
          </a:p>
          <a:p>
            <a:pPr>
              <a:buFont typeface="Arial" charset="0"/>
              <a:buNone/>
            </a:pPr>
            <a:r>
              <a:rPr lang="ja-JP" altLang="en-US" sz="2400" dirty="0"/>
              <a:t>　・障害福祉サービスが必要な理由の確認</a:t>
            </a:r>
            <a:endParaRPr lang="en-US" altLang="ja-JP" sz="2400" dirty="0"/>
          </a:p>
          <a:p>
            <a:pPr>
              <a:buFont typeface="Arial" charset="0"/>
              <a:buNone/>
            </a:pPr>
            <a:r>
              <a:rPr lang="ja-JP" altLang="en-US" sz="2400" dirty="0"/>
              <a:t>　　日常生活で困っていることや不自由なこと</a:t>
            </a:r>
            <a:endParaRPr lang="en-US" altLang="ja-JP" sz="2400" dirty="0"/>
          </a:p>
          <a:p>
            <a:pPr>
              <a:buFont typeface="Arial" charset="0"/>
              <a:buNone/>
            </a:pPr>
            <a:r>
              <a:rPr lang="ja-JP" altLang="en-US" sz="2400" dirty="0"/>
              <a:t>　　動作に要する時間</a:t>
            </a:r>
            <a:endParaRPr lang="en-US" altLang="ja-JP" sz="2400" dirty="0"/>
          </a:p>
          <a:p>
            <a:pPr>
              <a:buFont typeface="Arial" charset="0"/>
              <a:buNone/>
            </a:pPr>
            <a:r>
              <a:rPr lang="ja-JP" altLang="en-US" sz="2400" dirty="0"/>
              <a:t>　　</a:t>
            </a:r>
            <a:endParaRPr lang="en-US" altLang="ja-JP" sz="2400" dirty="0"/>
          </a:p>
          <a:p>
            <a:pPr>
              <a:buFont typeface="Arial" charset="0"/>
              <a:buNone/>
            </a:pPr>
            <a:r>
              <a:rPr lang="ja-JP" altLang="en-US" sz="2400" dirty="0"/>
              <a:t>　・症状の変化の確認</a:t>
            </a:r>
            <a:endParaRPr lang="en-US" altLang="ja-JP" sz="2400" dirty="0"/>
          </a:p>
          <a:p>
            <a:pPr>
              <a:buFont typeface="Arial" charset="0"/>
              <a:buNone/>
            </a:pPr>
            <a:r>
              <a:rPr lang="ja-JP" altLang="en-US" sz="2400" dirty="0"/>
              <a:t>　　症状が変化する場合は、症状がより重度な状態について、</a:t>
            </a:r>
            <a:endParaRPr lang="en-US" altLang="ja-JP" sz="2400" dirty="0"/>
          </a:p>
          <a:p>
            <a:pPr>
              <a:buFont typeface="Arial" charset="0"/>
              <a:buNone/>
            </a:pPr>
            <a:r>
              <a:rPr lang="ja-JP" altLang="en-US" sz="2400" dirty="0"/>
              <a:t>　　詳細な聞き取りを行う</a:t>
            </a:r>
            <a:endParaRPr lang="en-US" altLang="ja-JP" sz="2400" dirty="0"/>
          </a:p>
        </p:txBody>
      </p:sp>
      <p:sp>
        <p:nvSpPr>
          <p:cNvPr id="2" name="スライド番号プレースホルダー 1"/>
          <p:cNvSpPr>
            <a:spLocks noGrp="1"/>
          </p:cNvSpPr>
          <p:nvPr>
            <p:ph type="sldNum" sz="quarter" idx="12"/>
          </p:nvPr>
        </p:nvSpPr>
        <p:spPr/>
        <p:txBody>
          <a:bodyPr/>
          <a:lstStyle/>
          <a:p>
            <a:fld id="{040252E6-491F-4E7D-8E1E-2F1F88AFBB7C}" type="slidenum">
              <a:rPr lang="ja-JP" altLang="en-US" smtClean="0"/>
              <a:pPr/>
              <a:t>61</a:t>
            </a:fld>
            <a:endParaRPr lang="ja-JP" altLang="en-US" dirty="0"/>
          </a:p>
        </p:txBody>
      </p:sp>
      <p:sp>
        <p:nvSpPr>
          <p:cNvPr id="4" name="タイトル 1"/>
          <p:cNvSpPr>
            <a:spLocks noGrp="1"/>
          </p:cNvSpPr>
          <p:nvPr>
            <p:ph type="title"/>
          </p:nvPr>
        </p:nvSpPr>
        <p:spPr>
          <a:xfrm>
            <a:off x="0" y="1923"/>
            <a:ext cx="9906000" cy="485525"/>
          </a:xfrm>
        </p:spPr>
        <p:txBody>
          <a:bodyPr/>
          <a:lstStyle/>
          <a:p>
            <a:r>
              <a:rPr lang="ja-JP" altLang="en-US" dirty="0"/>
              <a:t>難病患者等への認定調査</a:t>
            </a:r>
          </a:p>
        </p:txBody>
      </p:sp>
    </p:spTree>
    <p:extLst>
      <p:ext uri="{BB962C8B-B14F-4D97-AF65-F5344CB8AC3E}">
        <p14:creationId xmlns:p14="http://schemas.microsoft.com/office/powerpoint/2010/main" val="3333684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ja-JP" altLang="en-US" dirty="0"/>
              <a:t>（参考）難病患者に対するアンケート調査結果</a:t>
            </a:r>
            <a:endParaRPr kumimoji="1" lang="ja-JP" altLang="en-US" dirty="0"/>
          </a:p>
        </p:txBody>
      </p:sp>
      <p:sp>
        <p:nvSpPr>
          <p:cNvPr id="2" name="スライド番号プレースホルダー 1"/>
          <p:cNvSpPr>
            <a:spLocks noGrp="1"/>
          </p:cNvSpPr>
          <p:nvPr>
            <p:ph type="sldNum" sz="quarter" idx="12"/>
          </p:nvPr>
        </p:nvSpPr>
        <p:spPr>
          <a:xfrm>
            <a:off x="7099300" y="6372393"/>
            <a:ext cx="2311400" cy="365125"/>
          </a:xfrm>
        </p:spPr>
        <p:txBody>
          <a:bodyPr/>
          <a:lstStyle/>
          <a:p>
            <a:fld id="{040252E6-491F-4E7D-8E1E-2F1F88AFBB7C}" type="slidenum">
              <a:rPr lang="ja-JP" altLang="en-US" smtClean="0"/>
              <a:pPr/>
              <a:t>62</a:t>
            </a:fld>
            <a:endParaRPr lang="ja-JP" altLang="en-US" dirty="0"/>
          </a:p>
        </p:txBody>
      </p:sp>
      <p:pic>
        <p:nvPicPr>
          <p:cNvPr id="8" name="図 7"/>
          <p:cNvPicPr>
            <a:picLocks noChangeAspect="1"/>
          </p:cNvPicPr>
          <p:nvPr/>
        </p:nvPicPr>
        <p:blipFill>
          <a:blip r:embed="rId2"/>
          <a:stretch>
            <a:fillRect/>
          </a:stretch>
        </p:blipFill>
        <p:spPr>
          <a:xfrm>
            <a:off x="418597" y="520822"/>
            <a:ext cx="9104397" cy="5927925"/>
          </a:xfrm>
          <a:prstGeom prst="rect">
            <a:avLst/>
          </a:prstGeom>
        </p:spPr>
      </p:pic>
    </p:spTree>
    <p:extLst>
      <p:ext uri="{BB962C8B-B14F-4D97-AF65-F5344CB8AC3E}">
        <p14:creationId xmlns:p14="http://schemas.microsoft.com/office/powerpoint/2010/main" val="15720757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040252E6-491F-4E7D-8E1E-2F1F88AFBB7C}" type="slidenum">
              <a:rPr lang="ja-JP" altLang="en-US" smtClean="0"/>
              <a:pPr/>
              <a:t>63</a:t>
            </a:fld>
            <a:endParaRPr lang="ja-JP" altLang="en-US" dirty="0"/>
          </a:p>
        </p:txBody>
      </p:sp>
      <p:sp>
        <p:nvSpPr>
          <p:cNvPr id="6" name="テキスト ボックス 5"/>
          <p:cNvSpPr txBox="1"/>
          <p:nvPr/>
        </p:nvSpPr>
        <p:spPr>
          <a:xfrm>
            <a:off x="0" y="132979"/>
            <a:ext cx="3545306" cy="307777"/>
          </a:xfrm>
          <a:prstGeom prst="rect">
            <a:avLst/>
          </a:prstGeom>
          <a:noFill/>
        </p:spPr>
        <p:txBody>
          <a:bodyPr wrap="square" rtlCol="0">
            <a:spAutoFit/>
          </a:bodyPr>
          <a:lstStyle/>
          <a:p>
            <a:r>
              <a:rPr kumimoji="1" lang="ja-JP" altLang="en-US" sz="1400" dirty="0"/>
              <a:t>＜厚生労働省作成リーフレット＞</a:t>
            </a:r>
            <a:endParaRPr kumimoji="1" lang="en-US" altLang="ja-JP" sz="1400" dirty="0"/>
          </a:p>
        </p:txBody>
      </p:sp>
      <p:pic>
        <p:nvPicPr>
          <p:cNvPr id="3" name="図 2"/>
          <p:cNvPicPr>
            <a:picLocks noChangeAspect="1"/>
          </p:cNvPicPr>
          <p:nvPr/>
        </p:nvPicPr>
        <p:blipFill>
          <a:blip r:embed="rId3"/>
          <a:stretch>
            <a:fillRect/>
          </a:stretch>
        </p:blipFill>
        <p:spPr>
          <a:xfrm>
            <a:off x="2768081" y="164366"/>
            <a:ext cx="4687796" cy="6612490"/>
          </a:xfrm>
          <a:prstGeom prst="rect">
            <a:avLst/>
          </a:prstGeom>
        </p:spPr>
      </p:pic>
    </p:spTree>
    <p:extLst>
      <p:ext uri="{BB962C8B-B14F-4D97-AF65-F5344CB8AC3E}">
        <p14:creationId xmlns:p14="http://schemas.microsoft.com/office/powerpoint/2010/main" val="19620007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7703" y="64168"/>
            <a:ext cx="5202196" cy="6721476"/>
          </a:xfrm>
          <a:prstGeom prst="rect">
            <a:avLst/>
          </a:prstGeom>
          <a:noFill/>
          <a:ln w="9525">
            <a:solidFill>
              <a:schemeClr val="tx2">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2" name="スライド番号プレースホルダー 1"/>
          <p:cNvSpPr>
            <a:spLocks noGrp="1"/>
          </p:cNvSpPr>
          <p:nvPr>
            <p:ph type="sldNum" sz="quarter" idx="12"/>
          </p:nvPr>
        </p:nvSpPr>
        <p:spPr/>
        <p:txBody>
          <a:bodyPr/>
          <a:lstStyle/>
          <a:p>
            <a:fld id="{040252E6-491F-4E7D-8E1E-2F1F88AFBB7C}" type="slidenum">
              <a:rPr lang="ja-JP" altLang="en-US" smtClean="0"/>
              <a:pPr/>
              <a:t>64</a:t>
            </a:fld>
            <a:endParaRPr lang="ja-JP" altLang="en-US" dirty="0"/>
          </a:p>
        </p:txBody>
      </p:sp>
      <p:sp>
        <p:nvSpPr>
          <p:cNvPr id="4" name="テキスト ボックス 3"/>
          <p:cNvSpPr txBox="1"/>
          <p:nvPr/>
        </p:nvSpPr>
        <p:spPr>
          <a:xfrm>
            <a:off x="224589" y="96252"/>
            <a:ext cx="2005263" cy="307777"/>
          </a:xfrm>
          <a:prstGeom prst="rect">
            <a:avLst/>
          </a:prstGeom>
          <a:noFill/>
        </p:spPr>
        <p:txBody>
          <a:bodyPr wrap="square" rtlCol="0">
            <a:spAutoFit/>
          </a:bodyPr>
          <a:lstStyle/>
          <a:p>
            <a:r>
              <a:rPr kumimoji="1" lang="ja-JP" altLang="en-US" sz="1400" dirty="0"/>
              <a:t>＜熊本県作成チラシ＞</a:t>
            </a:r>
            <a:endParaRPr kumimoji="1" lang="en-US" altLang="ja-JP" sz="1400" dirty="0"/>
          </a:p>
        </p:txBody>
      </p:sp>
    </p:spTree>
    <p:extLst>
      <p:ext uri="{BB962C8B-B14F-4D97-AF65-F5344CB8AC3E}">
        <p14:creationId xmlns:p14="http://schemas.microsoft.com/office/powerpoint/2010/main" val="218758503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040252E6-491F-4E7D-8E1E-2F1F88AFBB7C}" type="slidenum">
              <a:rPr kumimoji="1" lang="ja-JP" altLang="en-US" smtClean="0"/>
              <a:t>65</a:t>
            </a:fld>
            <a:endParaRPr kumimoji="1" lang="ja-JP" altLang="en-US" dirty="0"/>
          </a:p>
        </p:txBody>
      </p:sp>
      <p:sp>
        <p:nvSpPr>
          <p:cNvPr id="4" name="テキスト ボックス 3"/>
          <p:cNvSpPr txBox="1"/>
          <p:nvPr/>
        </p:nvSpPr>
        <p:spPr>
          <a:xfrm>
            <a:off x="236476" y="836712"/>
            <a:ext cx="9433048" cy="5262979"/>
          </a:xfrm>
          <a:prstGeom prst="rect">
            <a:avLst/>
          </a:prstGeom>
          <a:noFill/>
        </p:spPr>
        <p:txBody>
          <a:bodyPr wrap="square" rtlCol="0">
            <a:spAutoFit/>
          </a:bodyPr>
          <a:lstStyle/>
          <a:p>
            <a:r>
              <a:rPr kumimoji="1" lang="en-US" altLang="ja-JP" sz="3200" dirty="0">
                <a:solidFill>
                  <a:schemeClr val="tx1">
                    <a:lumMod val="50000"/>
                    <a:lumOff val="50000"/>
                  </a:schemeClr>
                </a:solidFill>
              </a:rPr>
              <a:t>Ⅰ</a:t>
            </a:r>
            <a:r>
              <a:rPr kumimoji="1" lang="ja-JP" altLang="en-US" sz="3200" dirty="0">
                <a:solidFill>
                  <a:schemeClr val="tx1">
                    <a:lumMod val="50000"/>
                    <a:lumOff val="50000"/>
                  </a:schemeClr>
                </a:solidFill>
              </a:rPr>
              <a:t>　障害支援区分導入の経緯</a:t>
            </a:r>
            <a:endParaRPr kumimoji="1" lang="en-US" altLang="ja-JP" sz="3200" dirty="0">
              <a:solidFill>
                <a:schemeClr val="tx1">
                  <a:lumMod val="50000"/>
                  <a:lumOff val="50000"/>
                </a:schemeClr>
              </a:solidFill>
            </a:endParaRPr>
          </a:p>
          <a:p>
            <a:endParaRPr lang="en-US" altLang="ja-JP" sz="3200" dirty="0"/>
          </a:p>
          <a:p>
            <a:r>
              <a:rPr kumimoji="1" lang="en-US" altLang="ja-JP" sz="3200" dirty="0">
                <a:solidFill>
                  <a:schemeClr val="tx1">
                    <a:lumMod val="50000"/>
                    <a:lumOff val="50000"/>
                  </a:schemeClr>
                </a:solidFill>
              </a:rPr>
              <a:t>Ⅱ</a:t>
            </a:r>
            <a:r>
              <a:rPr kumimoji="1" lang="ja-JP" altLang="en-US" sz="3200" dirty="0">
                <a:solidFill>
                  <a:schemeClr val="tx1">
                    <a:lumMod val="50000"/>
                    <a:lumOff val="50000"/>
                  </a:schemeClr>
                </a:solidFill>
              </a:rPr>
              <a:t>　制度における障害支援区分の位置付け</a:t>
            </a:r>
            <a:endParaRPr kumimoji="1" lang="en-US" altLang="ja-JP" sz="3200" dirty="0">
              <a:solidFill>
                <a:schemeClr val="tx1">
                  <a:lumMod val="50000"/>
                  <a:lumOff val="50000"/>
                </a:schemeClr>
              </a:solidFill>
            </a:endParaRPr>
          </a:p>
          <a:p>
            <a:endParaRPr lang="en-US" altLang="ja-JP" sz="3200" dirty="0">
              <a:solidFill>
                <a:schemeClr val="tx1">
                  <a:lumMod val="50000"/>
                  <a:lumOff val="50000"/>
                </a:schemeClr>
              </a:solidFill>
            </a:endParaRPr>
          </a:p>
          <a:p>
            <a:r>
              <a:rPr kumimoji="1" lang="en-US" altLang="ja-JP" sz="3200" dirty="0">
                <a:solidFill>
                  <a:schemeClr val="tx1">
                    <a:lumMod val="50000"/>
                    <a:lumOff val="50000"/>
                  </a:schemeClr>
                </a:solidFill>
              </a:rPr>
              <a:t>Ⅲ</a:t>
            </a:r>
            <a:r>
              <a:rPr kumimoji="1" lang="ja-JP" altLang="en-US" sz="3200" dirty="0">
                <a:solidFill>
                  <a:schemeClr val="tx1">
                    <a:lumMod val="50000"/>
                    <a:lumOff val="50000"/>
                  </a:schemeClr>
                </a:solidFill>
              </a:rPr>
              <a:t>　障害支援区分の認定プロセス</a:t>
            </a:r>
            <a:endParaRPr kumimoji="1" lang="en-US" altLang="ja-JP" sz="3200" dirty="0">
              <a:solidFill>
                <a:schemeClr val="tx1">
                  <a:lumMod val="50000"/>
                  <a:lumOff val="50000"/>
                </a:schemeClr>
              </a:solidFill>
            </a:endParaRPr>
          </a:p>
          <a:p>
            <a:endParaRPr lang="en-US" altLang="ja-JP" sz="3200" dirty="0">
              <a:solidFill>
                <a:schemeClr val="tx1">
                  <a:lumMod val="50000"/>
                  <a:lumOff val="50000"/>
                </a:schemeClr>
              </a:solidFill>
            </a:endParaRPr>
          </a:p>
          <a:p>
            <a:r>
              <a:rPr kumimoji="1" lang="en-US" altLang="ja-JP" sz="3200" dirty="0">
                <a:solidFill>
                  <a:schemeClr val="tx1">
                    <a:lumMod val="50000"/>
                    <a:lumOff val="50000"/>
                  </a:schemeClr>
                </a:solidFill>
              </a:rPr>
              <a:t>Ⅳ</a:t>
            </a:r>
            <a:r>
              <a:rPr kumimoji="1" lang="ja-JP" altLang="en-US" sz="3200" dirty="0">
                <a:solidFill>
                  <a:schemeClr val="tx1">
                    <a:lumMod val="50000"/>
                    <a:lumOff val="50000"/>
                  </a:schemeClr>
                </a:solidFill>
              </a:rPr>
              <a:t>　その他留意事項</a:t>
            </a:r>
            <a:endParaRPr kumimoji="1" lang="en-US" altLang="ja-JP" sz="3200" dirty="0">
              <a:solidFill>
                <a:schemeClr val="tx1">
                  <a:lumMod val="50000"/>
                  <a:lumOff val="50000"/>
                </a:schemeClr>
              </a:solidFill>
            </a:endParaRPr>
          </a:p>
          <a:p>
            <a:r>
              <a:rPr lang="ja-JP" altLang="en-US" sz="2800" dirty="0">
                <a:solidFill>
                  <a:schemeClr val="tx1">
                    <a:lumMod val="50000"/>
                    <a:lumOff val="50000"/>
                  </a:schemeClr>
                </a:solidFill>
              </a:rPr>
              <a:t>　　①要介護認定との相違点</a:t>
            </a:r>
            <a:endParaRPr lang="en-US" altLang="ja-JP" sz="2800" dirty="0">
              <a:solidFill>
                <a:schemeClr val="tx1">
                  <a:lumMod val="50000"/>
                  <a:lumOff val="50000"/>
                </a:schemeClr>
              </a:solidFill>
            </a:endParaRPr>
          </a:p>
          <a:p>
            <a:r>
              <a:rPr lang="ja-JP" altLang="en-US" sz="2800" dirty="0">
                <a:solidFill>
                  <a:schemeClr val="tx1">
                    <a:lumMod val="50000"/>
                    <a:lumOff val="50000"/>
                  </a:schemeClr>
                </a:solidFill>
              </a:rPr>
              <a:t>　　②障害者総合支援法の対象疾病（難病等）について</a:t>
            </a:r>
            <a:endParaRPr lang="en-US" altLang="ja-JP" sz="2800" dirty="0">
              <a:solidFill>
                <a:schemeClr val="tx1">
                  <a:lumMod val="50000"/>
                  <a:lumOff val="50000"/>
                </a:schemeClr>
              </a:solidFill>
            </a:endParaRPr>
          </a:p>
          <a:p>
            <a:endParaRPr lang="en-US" altLang="ja-JP" sz="2400" dirty="0">
              <a:solidFill>
                <a:schemeClr val="tx1">
                  <a:lumMod val="50000"/>
                  <a:lumOff val="50000"/>
                </a:schemeClr>
              </a:solidFill>
            </a:endParaRPr>
          </a:p>
          <a:p>
            <a:r>
              <a:rPr lang="en-US" altLang="ja-JP" sz="3200" dirty="0"/>
              <a:t>Ⅴ</a:t>
            </a:r>
            <a:r>
              <a:rPr lang="ja-JP" altLang="en-US" sz="3200" dirty="0"/>
              <a:t>　認定調査の概要</a:t>
            </a:r>
            <a:endParaRPr lang="en-US" altLang="ja-JP" sz="3200" dirty="0"/>
          </a:p>
        </p:txBody>
      </p:sp>
      <p:sp>
        <p:nvSpPr>
          <p:cNvPr id="3" name="正方形/長方形 2"/>
          <p:cNvSpPr/>
          <p:nvPr/>
        </p:nvSpPr>
        <p:spPr>
          <a:xfrm>
            <a:off x="0" y="0"/>
            <a:ext cx="9906000" cy="468000"/>
          </a:xfrm>
          <a:prstGeom prst="rect">
            <a:avLst/>
          </a:prstGeom>
          <a:solidFill>
            <a:schemeClr val="tx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bg1"/>
                </a:solidFill>
                <a:latin typeface="HGS創英角ｺﾞｼｯｸUB" panose="020B0900000000000000" pitchFamily="50" charset="-128"/>
                <a:ea typeface="HGS創英角ｺﾞｼｯｸUB" panose="020B0900000000000000" pitchFamily="50" charset="-128"/>
              </a:rPr>
              <a:t>目 次</a:t>
            </a:r>
          </a:p>
        </p:txBody>
      </p:sp>
      <p:sp>
        <p:nvSpPr>
          <p:cNvPr id="5" name="正方形/長方形 4"/>
          <p:cNvSpPr/>
          <p:nvPr/>
        </p:nvSpPr>
        <p:spPr>
          <a:xfrm>
            <a:off x="236476" y="5515136"/>
            <a:ext cx="9433048" cy="47525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0013581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66509" y="2796608"/>
            <a:ext cx="9572983" cy="4001095"/>
          </a:xfrm>
          <a:prstGeom prst="rect">
            <a:avLst/>
          </a:prstGeom>
          <a:noFill/>
        </p:spPr>
        <p:txBody>
          <a:bodyPr wrap="square" rtlCol="0">
            <a:spAutoFit/>
          </a:bodyPr>
          <a:lstStyle/>
          <a:p>
            <a:r>
              <a:rPr lang="ja-JP" altLang="en-US" sz="2800" b="1" dirty="0"/>
              <a:t>○ 障害支援区分認定調査</a:t>
            </a:r>
            <a:endParaRPr lang="en-US" altLang="ja-JP" sz="2800" b="1" dirty="0"/>
          </a:p>
          <a:p>
            <a:pPr marL="266700"/>
            <a:r>
              <a:rPr lang="ja-JP" altLang="en-US" sz="2000" dirty="0"/>
              <a:t>　</a:t>
            </a:r>
            <a:r>
              <a:rPr lang="ja-JP" altLang="en-US" sz="2400" dirty="0"/>
              <a:t>障害支援区分の判定等のため、市町村の認定調査員が、申請のあった本人及び保護者等と面接をし、３障害（身体・知的・精神障害）及び難病等対象者共通の調査項目等について認定調査を行う。</a:t>
            </a:r>
            <a:endParaRPr lang="en-US" altLang="ja-JP" sz="2400" dirty="0"/>
          </a:p>
          <a:p>
            <a:pPr marL="266700"/>
            <a:r>
              <a:rPr kumimoji="1" lang="ja-JP" altLang="en-US" sz="2400" dirty="0"/>
              <a:t>　併せてサービスの利用意向聴取を行うことも可能。</a:t>
            </a:r>
            <a:endParaRPr lang="en-US" altLang="ja-JP" dirty="0"/>
          </a:p>
          <a:p>
            <a:r>
              <a:rPr kumimoji="1" lang="ja-JP" altLang="en-US" sz="2800" b="1" dirty="0"/>
              <a:t>○ 概況調査</a:t>
            </a:r>
            <a:endParaRPr kumimoji="1" lang="en-US" altLang="ja-JP" sz="2800" b="1" dirty="0"/>
          </a:p>
          <a:p>
            <a:pPr marL="266700"/>
            <a:r>
              <a:rPr lang="ja-JP" altLang="en-US" sz="2000" dirty="0"/>
              <a:t>　</a:t>
            </a:r>
            <a:r>
              <a:rPr lang="ja-JP" altLang="en-US" sz="2400" dirty="0"/>
              <a:t>認定調査に併せて、本人及び家族等の状況や、現在のサービス内容や家族からの介護状況等を調査する。</a:t>
            </a:r>
            <a:endParaRPr lang="en-US" altLang="ja-JP" sz="2400" dirty="0"/>
          </a:p>
          <a:p>
            <a:pPr marL="542925" indent="-276225"/>
            <a:r>
              <a:rPr lang="en-US" altLang="ja-JP" dirty="0"/>
              <a:t>※</a:t>
            </a:r>
            <a:r>
              <a:rPr lang="ja-JP" altLang="en-US" dirty="0"/>
              <a:t>なお、</a:t>
            </a:r>
            <a:r>
              <a:rPr lang="ja-JP" altLang="ja-JP" dirty="0"/>
              <a:t>市町村審査会では、本人の一般的な生活状況等</a:t>
            </a:r>
            <a:r>
              <a:rPr lang="ja-JP" altLang="en-US" dirty="0"/>
              <a:t>の</a:t>
            </a:r>
            <a:r>
              <a:rPr lang="ja-JP" altLang="ja-JP" dirty="0"/>
              <a:t>把握や、サービス利用について意見を付すために概況調査票を参照することはあるが、</a:t>
            </a:r>
            <a:r>
              <a:rPr lang="ja-JP" altLang="ja-JP" dirty="0">
                <a:solidFill>
                  <a:srgbClr val="FF0000"/>
                </a:solidFill>
              </a:rPr>
              <a:t>概況調査票の内容を理由として、障害支援区分の審査判定（一次判定の修正や二次判定）を行うことはできない</a:t>
            </a:r>
            <a:r>
              <a:rPr lang="ja-JP" altLang="ja-JP" dirty="0"/>
              <a:t>。</a:t>
            </a:r>
            <a:endParaRPr kumimoji="1" lang="ja-JP" altLang="en-US" dirty="0"/>
          </a:p>
        </p:txBody>
      </p:sp>
      <p:sp>
        <p:nvSpPr>
          <p:cNvPr id="4" name="スライド番号プレースホルダー 3"/>
          <p:cNvSpPr>
            <a:spLocks noGrp="1"/>
          </p:cNvSpPr>
          <p:nvPr>
            <p:ph type="sldNum" sz="quarter" idx="12"/>
          </p:nvPr>
        </p:nvSpPr>
        <p:spPr>
          <a:xfrm>
            <a:off x="7101235" y="6396052"/>
            <a:ext cx="2311400" cy="365125"/>
          </a:xfrm>
        </p:spPr>
        <p:txBody>
          <a:bodyPr/>
          <a:lstStyle/>
          <a:p>
            <a:fld id="{040252E6-491F-4E7D-8E1E-2F1F88AFBB7C}" type="slidenum">
              <a:rPr kumimoji="1" lang="ja-JP" altLang="en-US" smtClean="0"/>
              <a:t>66</a:t>
            </a:fld>
            <a:endParaRPr kumimoji="1" lang="ja-JP" altLang="en-US" dirty="0"/>
          </a:p>
        </p:txBody>
      </p:sp>
      <p:sp>
        <p:nvSpPr>
          <p:cNvPr id="5" name="正方形/長方形 4"/>
          <p:cNvSpPr/>
          <p:nvPr/>
        </p:nvSpPr>
        <p:spPr>
          <a:xfrm>
            <a:off x="0" y="0"/>
            <a:ext cx="9906000" cy="468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sz="2800" b="1" dirty="0">
                <a:solidFill>
                  <a:schemeClr val="bg1"/>
                </a:solidFill>
                <a:latin typeface="ＭＳ ゴシック" panose="020B0609070205080204" pitchFamily="49" charset="-128"/>
                <a:ea typeface="ＭＳ ゴシック" panose="020B0609070205080204" pitchFamily="49" charset="-128"/>
              </a:rPr>
              <a:t>障害支援区分認定調査</a:t>
            </a:r>
          </a:p>
        </p:txBody>
      </p:sp>
      <p:grpSp>
        <p:nvGrpSpPr>
          <p:cNvPr id="29" name="グループ化 28"/>
          <p:cNvGrpSpPr/>
          <p:nvPr/>
        </p:nvGrpSpPr>
        <p:grpSpPr>
          <a:xfrm>
            <a:off x="84698" y="548680"/>
            <a:ext cx="9720000" cy="2232000"/>
            <a:chOff x="84698" y="548680"/>
            <a:chExt cx="9720000" cy="2232000"/>
          </a:xfrm>
        </p:grpSpPr>
        <p:sp>
          <p:nvSpPr>
            <p:cNvPr id="8" name="角丸四角形 7"/>
            <p:cNvSpPr/>
            <p:nvPr/>
          </p:nvSpPr>
          <p:spPr>
            <a:xfrm>
              <a:off x="84698" y="548680"/>
              <a:ext cx="9720000" cy="2232000"/>
            </a:xfrm>
            <a:prstGeom prst="roundRect">
              <a:avLst>
                <a:gd name="adj" fmla="val 6343"/>
              </a:avLst>
            </a:prstGeom>
            <a:solidFill>
              <a:srgbClr val="D9E6FF"/>
            </a:solidFill>
            <a:ln w="3175">
              <a:solidFill>
                <a:srgbClr val="D9E6FF"/>
              </a:solidFill>
            </a:ln>
          </p:spPr>
          <p:style>
            <a:lnRef idx="2">
              <a:schemeClr val="accent6"/>
            </a:lnRef>
            <a:fillRef idx="1">
              <a:schemeClr val="lt1"/>
            </a:fillRef>
            <a:effectRef idx="0">
              <a:schemeClr val="accent6"/>
            </a:effectRef>
            <a:fontRef idx="minor">
              <a:schemeClr val="dk1"/>
            </a:fontRef>
          </p:style>
          <p:txBody>
            <a:bodyPr rtlCol="0" anchor="ctr" anchorCtr="0"/>
            <a:lstStyle/>
            <a:p>
              <a:pPr>
                <a:lnSpc>
                  <a:spcPts val="1600"/>
                </a:lnSpc>
              </a:pPr>
              <a:endParaRPr kumimoji="1" lang="ja-JP" altLang="en-US" sz="1200" dirty="0">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9" name="正方形/長方形 8"/>
            <p:cNvSpPr/>
            <p:nvPr/>
          </p:nvSpPr>
          <p:spPr>
            <a:xfrm>
              <a:off x="5812275" y="620440"/>
              <a:ext cx="2124000" cy="396000"/>
            </a:xfrm>
            <a:prstGeom prst="rect">
              <a:avLst/>
            </a:prstGeom>
            <a:solidFill>
              <a:srgbClr val="FFFF99"/>
            </a:solidFill>
            <a:ln>
              <a:noFill/>
            </a:ln>
          </p:spPr>
          <p:style>
            <a:lnRef idx="2">
              <a:schemeClr val="accent1"/>
            </a:lnRef>
            <a:fillRef idx="1">
              <a:schemeClr val="lt1"/>
            </a:fillRef>
            <a:effectRef idx="0">
              <a:schemeClr val="accent1"/>
            </a:effectRef>
            <a:fontRef idx="minor">
              <a:schemeClr val="dk1"/>
            </a:fontRef>
          </p:style>
          <p:txBody>
            <a:bodyPr vert="horz" rtlCol="0" anchor="ctr"/>
            <a:lstStyle/>
            <a:p>
              <a:pPr algn="ctr"/>
              <a:r>
                <a:rPr lang="ja-JP" altLang="en-US" sz="1400" b="1" dirty="0">
                  <a:solidFill>
                    <a:schemeClr val="tx1"/>
                  </a:solidFill>
                  <a:latin typeface="ＭＳ ゴシック" panose="020B0609070205080204" pitchFamily="49" charset="-128"/>
                  <a:ea typeface="ＭＳ ゴシック" panose="020B0609070205080204" pitchFamily="49" charset="-128"/>
                  <a:cs typeface="メイリオ" pitchFamily="50" charset="-128"/>
                </a:rPr>
                <a:t>市町村審査会</a:t>
              </a:r>
              <a:endParaRPr lang="en-US" altLang="ja-JP" sz="1400" b="1" dirty="0">
                <a:solidFill>
                  <a:schemeClr val="tx1"/>
                </a:solidFill>
                <a:latin typeface="ＭＳ ゴシック" panose="020B0609070205080204" pitchFamily="49" charset="-128"/>
                <a:ea typeface="ＭＳ ゴシック" panose="020B0609070205080204" pitchFamily="49" charset="-128"/>
                <a:cs typeface="メイリオ" pitchFamily="50" charset="-128"/>
              </a:endParaRPr>
            </a:p>
            <a:p>
              <a:pPr algn="ctr"/>
              <a:r>
                <a:rPr lang="ja-JP" altLang="en-US" sz="1200" dirty="0">
                  <a:solidFill>
                    <a:schemeClr val="tx1"/>
                  </a:solidFill>
                  <a:latin typeface="ＭＳ ゴシック" panose="020B0609070205080204" pitchFamily="49" charset="-128"/>
                  <a:ea typeface="ＭＳ ゴシック" panose="020B0609070205080204" pitchFamily="49" charset="-128"/>
                  <a:cs typeface="メイリオ" pitchFamily="50" charset="-128"/>
                </a:rPr>
                <a:t>（二次判定）</a:t>
              </a:r>
              <a:endParaRPr lang="en-US" altLang="ja-JP" sz="1200" dirty="0">
                <a:solidFill>
                  <a:schemeClr val="tx1"/>
                </a:solidFill>
                <a:latin typeface="ＭＳ ゴシック" panose="020B0609070205080204" pitchFamily="49" charset="-128"/>
                <a:ea typeface="ＭＳ ゴシック" panose="020B0609070205080204" pitchFamily="49" charset="-128"/>
                <a:cs typeface="メイリオ" pitchFamily="50" charset="-128"/>
              </a:endParaRPr>
            </a:p>
          </p:txBody>
        </p:sp>
        <p:sp>
          <p:nvSpPr>
            <p:cNvPr id="10" name="正方形/長方形 9"/>
            <p:cNvSpPr/>
            <p:nvPr/>
          </p:nvSpPr>
          <p:spPr>
            <a:xfrm>
              <a:off x="3364003" y="692736"/>
              <a:ext cx="2124000" cy="612000"/>
            </a:xfrm>
            <a:prstGeom prst="rect">
              <a:avLst/>
            </a:prstGeom>
            <a:solidFill>
              <a:srgbClr val="FFFF99"/>
            </a:solidFill>
            <a:ln>
              <a:noFill/>
            </a:ln>
          </p:spPr>
          <p:style>
            <a:lnRef idx="2">
              <a:schemeClr val="accent1"/>
            </a:lnRef>
            <a:fillRef idx="1">
              <a:schemeClr val="lt1"/>
            </a:fillRef>
            <a:effectRef idx="0">
              <a:schemeClr val="accent1"/>
            </a:effectRef>
            <a:fontRef idx="minor">
              <a:schemeClr val="dk1"/>
            </a:fontRef>
          </p:style>
          <p:txBody>
            <a:bodyPr vert="horz" rtlCol="0" anchor="ctr"/>
            <a:lstStyle/>
            <a:p>
              <a:pPr algn="ctr"/>
              <a:r>
                <a:rPr lang="ja-JP" altLang="en-US" sz="1400" b="1" dirty="0">
                  <a:solidFill>
                    <a:schemeClr val="tx1"/>
                  </a:solidFill>
                  <a:latin typeface="ＭＳ ゴシック" panose="020B0609070205080204" pitchFamily="49" charset="-128"/>
                  <a:ea typeface="ＭＳ ゴシック" panose="020B0609070205080204" pitchFamily="49" charset="-128"/>
                  <a:cs typeface="メイリオ" pitchFamily="50" charset="-128"/>
                </a:rPr>
                <a:t>市町村による</a:t>
              </a:r>
              <a:endParaRPr lang="en-US" altLang="ja-JP" sz="1400" b="1" dirty="0">
                <a:solidFill>
                  <a:schemeClr val="tx1"/>
                </a:solidFill>
                <a:latin typeface="ＭＳ ゴシック" panose="020B0609070205080204" pitchFamily="49" charset="-128"/>
                <a:ea typeface="ＭＳ ゴシック" panose="020B0609070205080204" pitchFamily="49" charset="-128"/>
                <a:cs typeface="メイリオ" pitchFamily="50" charset="-128"/>
              </a:endParaRPr>
            </a:p>
            <a:p>
              <a:pPr algn="ctr"/>
              <a:r>
                <a:rPr lang="ja-JP" altLang="en-US" sz="1400" b="1" dirty="0">
                  <a:solidFill>
                    <a:schemeClr val="tx1"/>
                  </a:solidFill>
                  <a:latin typeface="ＭＳ ゴシック" panose="020B0609070205080204" pitchFamily="49" charset="-128"/>
                  <a:ea typeface="ＭＳ ゴシック" panose="020B0609070205080204" pitchFamily="49" charset="-128"/>
                  <a:cs typeface="メイリオ" pitchFamily="50" charset="-128"/>
                </a:rPr>
                <a:t>認定原案の作成</a:t>
              </a:r>
              <a:endParaRPr lang="en-US" altLang="ja-JP" sz="1400" b="1" dirty="0">
                <a:solidFill>
                  <a:schemeClr val="tx1"/>
                </a:solidFill>
                <a:latin typeface="ＭＳ ゴシック" panose="020B0609070205080204" pitchFamily="49" charset="-128"/>
                <a:ea typeface="ＭＳ ゴシック" panose="020B0609070205080204" pitchFamily="49" charset="-128"/>
                <a:cs typeface="メイリオ" pitchFamily="50" charset="-128"/>
              </a:endParaRPr>
            </a:p>
            <a:p>
              <a:pPr algn="ctr"/>
              <a:r>
                <a:rPr lang="ja-JP" altLang="en-US" sz="1200" dirty="0">
                  <a:solidFill>
                    <a:schemeClr val="tx1"/>
                  </a:solidFill>
                  <a:latin typeface="ＭＳ ゴシック" panose="020B0609070205080204" pitchFamily="49" charset="-128"/>
                  <a:ea typeface="ＭＳ ゴシック" panose="020B0609070205080204" pitchFamily="49" charset="-128"/>
                  <a:cs typeface="メイリオ" pitchFamily="50" charset="-128"/>
                </a:rPr>
                <a:t>（一次判定）</a:t>
              </a:r>
              <a:endParaRPr lang="en-US" altLang="ja-JP" sz="1200" dirty="0">
                <a:solidFill>
                  <a:schemeClr val="tx1"/>
                </a:solidFill>
                <a:latin typeface="ＭＳ ゴシック" panose="020B0609070205080204" pitchFamily="49" charset="-128"/>
                <a:ea typeface="ＭＳ ゴシック" panose="020B0609070205080204" pitchFamily="49" charset="-128"/>
                <a:cs typeface="メイリオ" pitchFamily="50" charset="-128"/>
              </a:endParaRPr>
            </a:p>
          </p:txBody>
        </p:sp>
        <p:sp>
          <p:nvSpPr>
            <p:cNvPr id="11" name="正方形/長方形 10"/>
            <p:cNvSpPr/>
            <p:nvPr/>
          </p:nvSpPr>
          <p:spPr>
            <a:xfrm>
              <a:off x="3364219" y="1304847"/>
              <a:ext cx="2124000" cy="1368000"/>
            </a:xfrm>
            <a:prstGeom prst="rect">
              <a:avLst/>
            </a:prstGeom>
            <a:solidFill>
              <a:schemeClr val="bg1"/>
            </a:solidFill>
            <a:ln>
              <a:solidFill>
                <a:srgbClr val="B3CCFF"/>
              </a:solidFill>
            </a:ln>
          </p:spPr>
          <p:style>
            <a:lnRef idx="1">
              <a:schemeClr val="accent2"/>
            </a:lnRef>
            <a:fillRef idx="3">
              <a:schemeClr val="accent2"/>
            </a:fillRef>
            <a:effectRef idx="2">
              <a:schemeClr val="accent2"/>
            </a:effectRef>
            <a:fontRef idx="minor">
              <a:schemeClr val="lt1"/>
            </a:fontRef>
          </p:style>
          <p:txBody>
            <a:bodyPr rtlCol="0" anchor="ctr"/>
            <a:lstStyle/>
            <a:p>
              <a:r>
                <a:rPr lang="ja-JP" altLang="en-US"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①認定調査の選択状況</a:t>
              </a:r>
              <a:endPar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marL="180975" indent="-180975"/>
              <a:r>
                <a:rPr lang="ja-JP" altLang="en-US"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②医師意見書の一部項目を用いて基準省令別表第</a:t>
              </a:r>
              <a:r>
                <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2</a:t>
              </a:r>
              <a:r>
                <a:rPr lang="ja-JP" altLang="en-US"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の各条件式のいずれに該当するかを判定</a:t>
              </a:r>
              <a:endPar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marL="174625" indent="-174625"/>
              <a:r>
                <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判定ソフトにより自動で判定</a:t>
              </a:r>
              <a:endPar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12" name="正方形/長方形 11"/>
            <p:cNvSpPr/>
            <p:nvPr/>
          </p:nvSpPr>
          <p:spPr>
            <a:xfrm>
              <a:off x="5812274" y="1016664"/>
              <a:ext cx="2124000" cy="1692000"/>
            </a:xfrm>
            <a:prstGeom prst="rect">
              <a:avLst/>
            </a:prstGeom>
            <a:solidFill>
              <a:schemeClr val="bg1"/>
            </a:solidFill>
            <a:ln>
              <a:solidFill>
                <a:srgbClr val="B3CCFF"/>
              </a:solidFill>
            </a:ln>
          </p:spPr>
          <p:style>
            <a:lnRef idx="1">
              <a:schemeClr val="accent2"/>
            </a:lnRef>
            <a:fillRef idx="3">
              <a:schemeClr val="accent2"/>
            </a:fillRef>
            <a:effectRef idx="2">
              <a:schemeClr val="accent2"/>
            </a:effectRef>
            <a:fontRef idx="minor">
              <a:schemeClr val="lt1"/>
            </a:fontRef>
          </p:style>
          <p:txBody>
            <a:bodyPr rtlCol="0" anchor="ctr"/>
            <a:lstStyle/>
            <a:p>
              <a:endPar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r>
                <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&lt;STEP1&gt;</a:t>
              </a:r>
            </a:p>
            <a:p>
              <a:r>
                <a:rPr lang="ja-JP" altLang="en-US"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一次判定の精査・確定</a:t>
              </a:r>
              <a:endPar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r>
                <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&lt;STEP2&gt;</a:t>
              </a:r>
            </a:p>
            <a:p>
              <a:r>
                <a:rPr lang="ja-JP" altLang="en-US"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①認定調査の特記事項</a:t>
              </a:r>
              <a:endPar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marL="174625" indent="-174625"/>
              <a:r>
                <a:rPr lang="ja-JP" altLang="en-US"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②医師意見書のうち判定式で使用されない項目</a:t>
              </a:r>
              <a:endPar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marL="180975" indent="-180975"/>
              <a:r>
                <a:rPr lang="ja-JP" altLang="en-US"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③医師意見書の特記事項</a:t>
              </a:r>
              <a:endPar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r>
                <a:rPr lang="ja-JP" altLang="en-US"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を総合的に勘案し、該当する区分を決定</a:t>
              </a:r>
              <a:endPar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endPar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14" name="正方形/長方形 13"/>
            <p:cNvSpPr/>
            <p:nvPr/>
          </p:nvSpPr>
          <p:spPr>
            <a:xfrm>
              <a:off x="8251447" y="692984"/>
              <a:ext cx="540000" cy="1943968"/>
            </a:xfrm>
            <a:prstGeom prst="rect">
              <a:avLst/>
            </a:prstGeom>
            <a:solidFill>
              <a:schemeClr val="bg1"/>
            </a:solidFill>
            <a:ln>
              <a:solidFill>
                <a:srgbClr val="B3CCFF"/>
              </a:solidFill>
            </a:ln>
          </p:spPr>
          <p:style>
            <a:lnRef idx="1">
              <a:schemeClr val="accent2"/>
            </a:lnRef>
            <a:fillRef idx="3">
              <a:schemeClr val="accent2"/>
            </a:fillRef>
            <a:effectRef idx="2">
              <a:schemeClr val="accent2"/>
            </a:effectRef>
            <a:fontRef idx="minor">
              <a:schemeClr val="lt1"/>
            </a:fontRef>
          </p:style>
          <p:txBody>
            <a:bodyPr vert="eaVert" rtlCol="0" anchor="ctr"/>
            <a:lstStyle/>
            <a:p>
              <a:pPr algn="ctr"/>
              <a:r>
                <a:rPr lang="ja-JP" altLang="en-US" sz="1400" b="1" dirty="0">
                  <a:solidFill>
                    <a:sysClr val="windowText" lastClr="000000"/>
                  </a:solidFill>
                  <a:latin typeface="ＭＳ ゴシック" panose="020B0609070205080204" pitchFamily="49" charset="-128"/>
                  <a:ea typeface="ＭＳ ゴシック" panose="020B0609070205080204" pitchFamily="49" charset="-128"/>
                  <a:cs typeface="メイリオ" panose="020B0604030504040204" pitchFamily="50" charset="-128"/>
                </a:rPr>
                <a:t>市町村による認定</a:t>
              </a:r>
              <a:endParaRPr lang="en-US" altLang="ja-JP" sz="1400" b="1" dirty="0">
                <a:solidFill>
                  <a:sysClr val="windowText" lastClr="000000"/>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cxnSp>
          <p:nvCxnSpPr>
            <p:cNvPr id="15" name="直線矢印コネクタ 14"/>
            <p:cNvCxnSpPr/>
            <p:nvPr/>
          </p:nvCxnSpPr>
          <p:spPr>
            <a:xfrm>
              <a:off x="7927447" y="1700848"/>
              <a:ext cx="324000" cy="0"/>
            </a:xfrm>
            <a:prstGeom prst="straightConnector1">
              <a:avLst/>
            </a:prstGeom>
            <a:ln w="50800" cmpd="dbl">
              <a:solidFill>
                <a:srgbClr val="002060"/>
              </a:solidFill>
              <a:tailEnd type="arrow"/>
            </a:ln>
          </p:spPr>
          <p:style>
            <a:lnRef idx="3">
              <a:schemeClr val="accent2"/>
            </a:lnRef>
            <a:fillRef idx="0">
              <a:schemeClr val="accent2"/>
            </a:fillRef>
            <a:effectRef idx="2">
              <a:schemeClr val="accent2"/>
            </a:effectRef>
            <a:fontRef idx="minor">
              <a:schemeClr val="tx1"/>
            </a:fontRef>
          </p:style>
        </p:cxnSp>
        <p:cxnSp>
          <p:nvCxnSpPr>
            <p:cNvPr id="16" name="直線矢印コネクタ 15"/>
            <p:cNvCxnSpPr/>
            <p:nvPr/>
          </p:nvCxnSpPr>
          <p:spPr>
            <a:xfrm>
              <a:off x="8800643" y="1700848"/>
              <a:ext cx="324000" cy="0"/>
            </a:xfrm>
            <a:prstGeom prst="straightConnector1">
              <a:avLst/>
            </a:prstGeom>
            <a:ln w="50800" cmpd="dbl">
              <a:solidFill>
                <a:srgbClr val="002060"/>
              </a:solidFill>
              <a:tailEnd type="arrow"/>
            </a:ln>
          </p:spPr>
          <p:style>
            <a:lnRef idx="3">
              <a:schemeClr val="accent2"/>
            </a:lnRef>
            <a:fillRef idx="0">
              <a:schemeClr val="accent2"/>
            </a:fillRef>
            <a:effectRef idx="2">
              <a:schemeClr val="accent2"/>
            </a:effectRef>
            <a:fontRef idx="minor">
              <a:schemeClr val="tx1"/>
            </a:fontRef>
          </p:style>
        </p:cxnSp>
        <p:sp>
          <p:nvSpPr>
            <p:cNvPr id="17" name="正方形/長方形 16"/>
            <p:cNvSpPr/>
            <p:nvPr/>
          </p:nvSpPr>
          <p:spPr>
            <a:xfrm>
              <a:off x="9160707" y="692984"/>
              <a:ext cx="540000" cy="1943968"/>
            </a:xfrm>
            <a:prstGeom prst="rect">
              <a:avLst/>
            </a:prstGeom>
            <a:solidFill>
              <a:schemeClr val="bg1"/>
            </a:solidFill>
            <a:ln>
              <a:solidFill>
                <a:srgbClr val="B3CCFF"/>
              </a:solidFill>
            </a:ln>
          </p:spPr>
          <p:style>
            <a:lnRef idx="1">
              <a:schemeClr val="accent2"/>
            </a:lnRef>
            <a:fillRef idx="3">
              <a:schemeClr val="accent2"/>
            </a:fillRef>
            <a:effectRef idx="2">
              <a:schemeClr val="accent2"/>
            </a:effectRef>
            <a:fontRef idx="minor">
              <a:schemeClr val="lt1"/>
            </a:fontRef>
          </p:style>
          <p:txBody>
            <a:bodyPr vert="eaVert" rtlCol="0" anchor="ctr"/>
            <a:lstStyle/>
            <a:p>
              <a:pPr algn="ctr"/>
              <a:r>
                <a:rPr lang="ja-JP" altLang="en-US" sz="1400" b="1" dirty="0">
                  <a:solidFill>
                    <a:sysClr val="windowText" lastClr="000000"/>
                  </a:solidFill>
                  <a:latin typeface="ＭＳ ゴシック" panose="020B0609070205080204" pitchFamily="49" charset="-128"/>
                  <a:ea typeface="ＭＳ ゴシック" panose="020B0609070205080204" pitchFamily="49" charset="-128"/>
                  <a:cs typeface="メイリオ" panose="020B0604030504040204" pitchFamily="50" charset="-128"/>
                </a:rPr>
                <a:t>申請者への通知</a:t>
              </a:r>
              <a:endParaRPr lang="en-US" altLang="ja-JP" sz="1400" b="1" dirty="0">
                <a:solidFill>
                  <a:sysClr val="windowText" lastClr="000000"/>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18" name="正方形/長方形 17"/>
            <p:cNvSpPr/>
            <p:nvPr/>
          </p:nvSpPr>
          <p:spPr>
            <a:xfrm>
              <a:off x="231715" y="692736"/>
              <a:ext cx="540000" cy="1944000"/>
            </a:xfrm>
            <a:prstGeom prst="rect">
              <a:avLst/>
            </a:prstGeom>
            <a:solidFill>
              <a:schemeClr val="bg1"/>
            </a:solidFill>
            <a:ln>
              <a:solidFill>
                <a:srgbClr val="B3CCFF"/>
              </a:solidFill>
            </a:ln>
          </p:spPr>
          <p:style>
            <a:lnRef idx="1">
              <a:schemeClr val="accent2"/>
            </a:lnRef>
            <a:fillRef idx="3">
              <a:schemeClr val="accent2"/>
            </a:fillRef>
            <a:effectRef idx="2">
              <a:schemeClr val="accent2"/>
            </a:effectRef>
            <a:fontRef idx="minor">
              <a:schemeClr val="lt1"/>
            </a:fontRef>
          </p:style>
          <p:txBody>
            <a:bodyPr vert="eaVert" rtlCol="0" anchor="ctr"/>
            <a:lstStyle/>
            <a:p>
              <a:pPr algn="ctr"/>
              <a:r>
                <a:rPr lang="ja-JP" altLang="en-US" sz="1400" b="1" dirty="0">
                  <a:solidFill>
                    <a:sysClr val="windowText" lastClr="000000"/>
                  </a:solidFill>
                  <a:latin typeface="ＭＳ ゴシック" panose="020B0609070205080204" pitchFamily="49" charset="-128"/>
                  <a:ea typeface="ＭＳ ゴシック" panose="020B0609070205080204" pitchFamily="49" charset="-128"/>
                  <a:cs typeface="メイリオ" panose="020B0604030504040204" pitchFamily="50" charset="-128"/>
                </a:rPr>
                <a:t>申請者からの</a:t>
              </a:r>
              <a:endParaRPr lang="en-US" altLang="ja-JP" sz="1400" b="1" dirty="0">
                <a:solidFill>
                  <a:sysClr val="windowText" lastClr="000000"/>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lgn="ctr"/>
              <a:r>
                <a:rPr lang="ja-JP" altLang="en-US" sz="1400" b="1" dirty="0">
                  <a:solidFill>
                    <a:sysClr val="windowText" lastClr="000000"/>
                  </a:solidFill>
                  <a:latin typeface="ＭＳ ゴシック" panose="020B0609070205080204" pitchFamily="49" charset="-128"/>
                  <a:ea typeface="ＭＳ ゴシック" panose="020B0609070205080204" pitchFamily="49" charset="-128"/>
                  <a:cs typeface="メイリオ" panose="020B0604030504040204" pitchFamily="50" charset="-128"/>
                </a:rPr>
                <a:t>市町村への支給申請</a:t>
              </a:r>
              <a:endParaRPr lang="en-US" altLang="ja-JP" sz="1400" b="1" dirty="0">
                <a:solidFill>
                  <a:sysClr val="windowText" lastClr="000000"/>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19" name="正方形/長方形 18"/>
            <p:cNvSpPr/>
            <p:nvPr/>
          </p:nvSpPr>
          <p:spPr>
            <a:xfrm>
              <a:off x="1095867" y="1233767"/>
              <a:ext cx="1044000" cy="648000"/>
            </a:xfrm>
            <a:prstGeom prst="rect">
              <a:avLst/>
            </a:prstGeom>
            <a:solidFill>
              <a:schemeClr val="bg1"/>
            </a:solidFill>
            <a:ln>
              <a:solidFill>
                <a:srgbClr val="B3CCFF"/>
              </a:solidFill>
            </a:ln>
          </p:spPr>
          <p:style>
            <a:lnRef idx="1">
              <a:schemeClr val="accent2"/>
            </a:lnRef>
            <a:fillRef idx="3">
              <a:schemeClr val="accent2"/>
            </a:fillRef>
            <a:effectRef idx="2">
              <a:schemeClr val="accent2"/>
            </a:effectRef>
            <a:fontRef idx="minor">
              <a:schemeClr val="lt1"/>
            </a:fontRef>
          </p:style>
          <p:txBody>
            <a:bodyPr lIns="72000" tIns="72000" rIns="72000" bIns="72000" rtlCol="0" anchor="ctr"/>
            <a:lstStyle/>
            <a:p>
              <a:pPr algn="ctr"/>
              <a:r>
                <a:rPr lang="ja-JP" altLang="en-US"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認定調査</a:t>
              </a:r>
              <a:endPar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lgn="ctr"/>
              <a:r>
                <a:rPr lang="ja-JP" altLang="en-US"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の委託</a:t>
              </a:r>
              <a:endPar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cxnSp>
          <p:nvCxnSpPr>
            <p:cNvPr id="20" name="直線矢印コネクタ 19"/>
            <p:cNvCxnSpPr/>
            <p:nvPr/>
          </p:nvCxnSpPr>
          <p:spPr>
            <a:xfrm>
              <a:off x="771715" y="980768"/>
              <a:ext cx="1584000" cy="0"/>
            </a:xfrm>
            <a:prstGeom prst="straightConnector1">
              <a:avLst/>
            </a:prstGeom>
            <a:ln w="50800" cmpd="dbl">
              <a:solidFill>
                <a:srgbClr val="002060"/>
              </a:solidFill>
              <a:tailEnd type="arrow"/>
            </a:ln>
          </p:spPr>
          <p:style>
            <a:lnRef idx="3">
              <a:schemeClr val="accent2"/>
            </a:lnRef>
            <a:fillRef idx="0">
              <a:schemeClr val="accent2"/>
            </a:fillRef>
            <a:effectRef idx="2">
              <a:schemeClr val="accent2"/>
            </a:effectRef>
            <a:fontRef idx="minor">
              <a:schemeClr val="tx1"/>
            </a:fontRef>
          </p:style>
        </p:cxnSp>
        <p:sp>
          <p:nvSpPr>
            <p:cNvPr id="21" name="正方形/長方形 20"/>
            <p:cNvSpPr/>
            <p:nvPr/>
          </p:nvSpPr>
          <p:spPr>
            <a:xfrm>
              <a:off x="2463963" y="728847"/>
              <a:ext cx="540000" cy="1152000"/>
            </a:xfrm>
            <a:prstGeom prst="rect">
              <a:avLst/>
            </a:prstGeom>
            <a:solidFill>
              <a:srgbClr val="FFFF99"/>
            </a:solidFill>
            <a:ln w="57150">
              <a:solidFill>
                <a:srgbClr val="FF0000"/>
              </a:solidFill>
            </a:ln>
          </p:spPr>
          <p:style>
            <a:lnRef idx="1">
              <a:schemeClr val="accent2"/>
            </a:lnRef>
            <a:fillRef idx="3">
              <a:schemeClr val="accent2"/>
            </a:fillRef>
            <a:effectRef idx="2">
              <a:schemeClr val="accent2"/>
            </a:effectRef>
            <a:fontRef idx="minor">
              <a:schemeClr val="lt1"/>
            </a:fontRef>
          </p:style>
          <p:txBody>
            <a:bodyPr vert="eaVert" lIns="0" tIns="0" rIns="0" bIns="0" rtlCol="0" anchor="ctr"/>
            <a:lstStyle/>
            <a:p>
              <a:pPr algn="ctr"/>
              <a:r>
                <a:rPr lang="ja-JP" altLang="en-US" sz="1400" b="1"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rPr>
                <a:t>認定調査</a:t>
              </a:r>
              <a:endParaRPr lang="en-US" altLang="ja-JP" sz="1400" b="1"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22" name="正方形/長方形 21"/>
            <p:cNvSpPr/>
            <p:nvPr/>
          </p:nvSpPr>
          <p:spPr>
            <a:xfrm>
              <a:off x="1095963" y="2096736"/>
              <a:ext cx="1908000" cy="540000"/>
            </a:xfrm>
            <a:prstGeom prst="rect">
              <a:avLst/>
            </a:prstGeom>
            <a:solidFill>
              <a:srgbClr val="FFFF99"/>
            </a:solidFill>
            <a:ln>
              <a:solidFill>
                <a:srgbClr val="B3CCFF"/>
              </a:solidFill>
            </a:ln>
          </p:spPr>
          <p:style>
            <a:lnRef idx="1">
              <a:schemeClr val="accent2"/>
            </a:lnRef>
            <a:fillRef idx="3">
              <a:schemeClr val="accent2"/>
            </a:fillRef>
            <a:effectRef idx="2">
              <a:schemeClr val="accent2"/>
            </a:effectRef>
            <a:fontRef idx="minor">
              <a:schemeClr val="lt1"/>
            </a:fontRef>
          </p:style>
          <p:txBody>
            <a:bodyPr lIns="72000" tIns="72000" rIns="72000" bIns="72000" rtlCol="0" anchor="ctr"/>
            <a:lstStyle/>
            <a:p>
              <a:pPr algn="ctr"/>
              <a:r>
                <a:rPr lang="ja-JP" altLang="en-US" sz="14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医師意見書の取得</a:t>
              </a:r>
              <a:endParaRPr lang="en-US" altLang="ja-JP" sz="14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lgn="ctr"/>
              <a:r>
                <a:rPr lang="ja-JP" altLang="en-US"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（主治医等へ依頼）</a:t>
              </a:r>
              <a:endPar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cxnSp>
          <p:nvCxnSpPr>
            <p:cNvPr id="23" name="直線矢印コネクタ 22"/>
            <p:cNvCxnSpPr/>
            <p:nvPr/>
          </p:nvCxnSpPr>
          <p:spPr>
            <a:xfrm>
              <a:off x="771715" y="1556832"/>
              <a:ext cx="324000" cy="0"/>
            </a:xfrm>
            <a:prstGeom prst="straightConnector1">
              <a:avLst/>
            </a:prstGeom>
            <a:ln w="50800" cmpd="dbl">
              <a:solidFill>
                <a:srgbClr val="002060"/>
              </a:solidFill>
              <a:tailEnd type="arrow"/>
            </a:ln>
          </p:spPr>
          <p:style>
            <a:lnRef idx="3">
              <a:schemeClr val="accent2"/>
            </a:lnRef>
            <a:fillRef idx="0">
              <a:schemeClr val="accent2"/>
            </a:fillRef>
            <a:effectRef idx="2">
              <a:schemeClr val="accent2"/>
            </a:effectRef>
            <a:fontRef idx="minor">
              <a:schemeClr val="tx1"/>
            </a:fontRef>
          </p:style>
        </p:cxnSp>
        <p:cxnSp>
          <p:nvCxnSpPr>
            <p:cNvPr id="24" name="直線矢印コネクタ 23"/>
            <p:cNvCxnSpPr/>
            <p:nvPr/>
          </p:nvCxnSpPr>
          <p:spPr>
            <a:xfrm>
              <a:off x="2139867" y="1556832"/>
              <a:ext cx="324000" cy="0"/>
            </a:xfrm>
            <a:prstGeom prst="straightConnector1">
              <a:avLst/>
            </a:prstGeom>
            <a:ln w="50800" cmpd="dbl">
              <a:solidFill>
                <a:srgbClr val="002060"/>
              </a:solidFill>
              <a:tailEnd type="arrow"/>
            </a:ln>
          </p:spPr>
          <p:style>
            <a:lnRef idx="3">
              <a:schemeClr val="accent2"/>
            </a:lnRef>
            <a:fillRef idx="0">
              <a:schemeClr val="accent2"/>
            </a:fillRef>
            <a:effectRef idx="2">
              <a:schemeClr val="accent2"/>
            </a:effectRef>
            <a:fontRef idx="minor">
              <a:schemeClr val="tx1"/>
            </a:fontRef>
          </p:style>
        </p:cxnSp>
        <p:cxnSp>
          <p:nvCxnSpPr>
            <p:cNvPr id="25" name="直線矢印コネクタ 24"/>
            <p:cNvCxnSpPr/>
            <p:nvPr/>
          </p:nvCxnSpPr>
          <p:spPr>
            <a:xfrm>
              <a:off x="771715" y="2348920"/>
              <a:ext cx="324000" cy="0"/>
            </a:xfrm>
            <a:prstGeom prst="straightConnector1">
              <a:avLst/>
            </a:prstGeom>
            <a:ln w="50800" cmpd="dbl">
              <a:solidFill>
                <a:srgbClr val="002060"/>
              </a:solidFill>
              <a:tailEnd type="arrow"/>
            </a:ln>
          </p:spPr>
          <p:style>
            <a:lnRef idx="3">
              <a:schemeClr val="accent2"/>
            </a:lnRef>
            <a:fillRef idx="0">
              <a:schemeClr val="accent2"/>
            </a:fillRef>
            <a:effectRef idx="2">
              <a:schemeClr val="accent2"/>
            </a:effectRef>
            <a:fontRef idx="minor">
              <a:schemeClr val="tx1"/>
            </a:fontRef>
          </p:style>
        </p:cxnSp>
        <p:cxnSp>
          <p:nvCxnSpPr>
            <p:cNvPr id="26" name="直線矢印コネクタ 25"/>
            <p:cNvCxnSpPr/>
            <p:nvPr/>
          </p:nvCxnSpPr>
          <p:spPr>
            <a:xfrm>
              <a:off x="3003963" y="1340808"/>
              <a:ext cx="324000" cy="0"/>
            </a:xfrm>
            <a:prstGeom prst="straightConnector1">
              <a:avLst/>
            </a:prstGeom>
            <a:ln w="50800" cmpd="dbl">
              <a:solidFill>
                <a:srgbClr val="002060"/>
              </a:solidFill>
              <a:tailEnd type="arrow"/>
            </a:ln>
          </p:spPr>
          <p:style>
            <a:lnRef idx="3">
              <a:schemeClr val="accent2"/>
            </a:lnRef>
            <a:fillRef idx="0">
              <a:schemeClr val="accent2"/>
            </a:fillRef>
            <a:effectRef idx="2">
              <a:schemeClr val="accent2"/>
            </a:effectRef>
            <a:fontRef idx="minor">
              <a:schemeClr val="tx1"/>
            </a:fontRef>
          </p:style>
        </p:cxnSp>
        <p:cxnSp>
          <p:nvCxnSpPr>
            <p:cNvPr id="27" name="直線矢印コネクタ 26"/>
            <p:cNvCxnSpPr/>
            <p:nvPr/>
          </p:nvCxnSpPr>
          <p:spPr>
            <a:xfrm>
              <a:off x="3003963" y="2348920"/>
              <a:ext cx="324000" cy="0"/>
            </a:xfrm>
            <a:prstGeom prst="straightConnector1">
              <a:avLst/>
            </a:prstGeom>
            <a:ln w="50800" cmpd="dbl">
              <a:solidFill>
                <a:srgbClr val="002060"/>
              </a:solidFill>
              <a:tailEnd type="arrow"/>
            </a:ln>
          </p:spPr>
          <p:style>
            <a:lnRef idx="3">
              <a:schemeClr val="accent2"/>
            </a:lnRef>
            <a:fillRef idx="0">
              <a:schemeClr val="accent2"/>
            </a:fillRef>
            <a:effectRef idx="2">
              <a:schemeClr val="accent2"/>
            </a:effectRef>
            <a:fontRef idx="minor">
              <a:schemeClr val="tx1"/>
            </a:fontRef>
          </p:style>
        </p:cxnSp>
        <p:cxnSp>
          <p:nvCxnSpPr>
            <p:cNvPr id="28" name="直線矢印コネクタ 27"/>
            <p:cNvCxnSpPr/>
            <p:nvPr/>
          </p:nvCxnSpPr>
          <p:spPr>
            <a:xfrm>
              <a:off x="5489149" y="1700848"/>
              <a:ext cx="324000" cy="0"/>
            </a:xfrm>
            <a:prstGeom prst="straightConnector1">
              <a:avLst/>
            </a:prstGeom>
            <a:ln w="50800" cmpd="dbl">
              <a:solidFill>
                <a:srgbClr val="002060"/>
              </a:solidFill>
              <a:tailEnd type="arrow"/>
            </a:ln>
          </p:spPr>
          <p:style>
            <a:lnRef idx="3">
              <a:schemeClr val="accent2"/>
            </a:lnRef>
            <a:fillRef idx="0">
              <a:schemeClr val="accent2"/>
            </a:fillRef>
            <a:effectRef idx="2">
              <a:schemeClr val="accent2"/>
            </a:effectRef>
            <a:fontRef idx="minor">
              <a:schemeClr val="tx1"/>
            </a:fontRef>
          </p:style>
        </p:cxnSp>
      </p:grpSp>
    </p:spTree>
    <p:extLst>
      <p:ext uri="{BB962C8B-B14F-4D97-AF65-F5344CB8AC3E}">
        <p14:creationId xmlns:p14="http://schemas.microsoft.com/office/powerpoint/2010/main" val="2643981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652D260B-4DA9-4FE4-8921-72EC66D74D12}" type="slidenum">
              <a:rPr kumimoji="1" lang="ja-JP" altLang="en-US" smtClean="0"/>
              <a:t>67</a:t>
            </a:fld>
            <a:endParaRPr kumimoji="1" lang="ja-JP" altLang="en-US"/>
          </a:p>
        </p:txBody>
      </p:sp>
      <p:sp>
        <p:nvSpPr>
          <p:cNvPr id="3" name="正方形/長方形 2"/>
          <p:cNvSpPr/>
          <p:nvPr/>
        </p:nvSpPr>
        <p:spPr>
          <a:xfrm>
            <a:off x="0" y="0"/>
            <a:ext cx="9906000" cy="468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sz="2800" b="1" dirty="0">
                <a:solidFill>
                  <a:schemeClr val="bg1"/>
                </a:solidFill>
                <a:latin typeface="ＭＳ ゴシック" panose="020B0609070205080204" pitchFamily="49" charset="-128"/>
                <a:ea typeface="ＭＳ ゴシック" panose="020B0609070205080204" pitchFamily="49" charset="-128"/>
              </a:rPr>
              <a:t>調査票の概要</a:t>
            </a:r>
          </a:p>
        </p:txBody>
      </p:sp>
      <p:sp>
        <p:nvSpPr>
          <p:cNvPr id="4" name="テキスト ボックス 3"/>
          <p:cNvSpPr txBox="1"/>
          <p:nvPr/>
        </p:nvSpPr>
        <p:spPr>
          <a:xfrm>
            <a:off x="128464" y="482275"/>
            <a:ext cx="9145016" cy="6278642"/>
          </a:xfrm>
          <a:prstGeom prst="rect">
            <a:avLst/>
          </a:prstGeom>
          <a:noFill/>
        </p:spPr>
        <p:txBody>
          <a:bodyPr wrap="square" rtlCol="0">
            <a:spAutoFit/>
          </a:bodyPr>
          <a:lstStyle/>
          <a:p>
            <a:r>
              <a:rPr kumimoji="1" lang="ja-JP" altLang="en-US" sz="2400" dirty="0"/>
              <a:t>○ 認定調査票</a:t>
            </a:r>
            <a:endParaRPr kumimoji="1" lang="en-US" altLang="ja-JP" sz="2400" dirty="0"/>
          </a:p>
          <a:p>
            <a:pPr marL="744538" indent="-457200">
              <a:buFont typeface="+mj-lt"/>
              <a:buAutoNum type="arabicPeriod"/>
            </a:pPr>
            <a:r>
              <a:rPr lang="ja-JP" altLang="en-US" sz="2000" dirty="0">
                <a:latin typeface="ＭＳ ゴシック" panose="020B0609070205080204" pitchFamily="49" charset="-128"/>
                <a:ea typeface="ＭＳ ゴシック" panose="020B0609070205080204" pitchFamily="49" charset="-128"/>
              </a:rPr>
              <a:t>移動や動作等に関連する項目（</a:t>
            </a:r>
            <a:r>
              <a:rPr lang="en-US" altLang="ja-JP" sz="2000" dirty="0">
                <a:latin typeface="ＭＳ ゴシック" panose="020B0609070205080204" pitchFamily="49" charset="-128"/>
                <a:ea typeface="ＭＳ ゴシック" panose="020B0609070205080204" pitchFamily="49" charset="-128"/>
              </a:rPr>
              <a:t>12</a:t>
            </a:r>
            <a:r>
              <a:rPr lang="ja-JP" altLang="en-US" sz="2000" dirty="0">
                <a:latin typeface="ＭＳ ゴシック" panose="020B0609070205080204" pitchFamily="49" charset="-128"/>
                <a:ea typeface="ＭＳ ゴシック" panose="020B0609070205080204" pitchFamily="49" charset="-128"/>
              </a:rPr>
              <a:t>項目）</a:t>
            </a:r>
            <a:endParaRPr lang="en-US" altLang="ja-JP" sz="2000" dirty="0">
              <a:latin typeface="ＭＳ ゴシック" panose="020B0609070205080204" pitchFamily="49" charset="-128"/>
              <a:ea typeface="ＭＳ ゴシック" panose="020B0609070205080204" pitchFamily="49" charset="-128"/>
            </a:endParaRPr>
          </a:p>
          <a:p>
            <a:pPr marL="744538" indent="-457200">
              <a:buFont typeface="+mj-lt"/>
              <a:buAutoNum type="arabicPeriod"/>
            </a:pPr>
            <a:r>
              <a:rPr lang="ja-JP" altLang="en-US" sz="2000" dirty="0">
                <a:latin typeface="ＭＳ ゴシック" panose="020B0609070205080204" pitchFamily="49" charset="-128"/>
                <a:ea typeface="ＭＳ ゴシック" panose="020B0609070205080204" pitchFamily="49" charset="-128"/>
              </a:rPr>
              <a:t>身の回りの世話や日常生活等に関連する項目（</a:t>
            </a:r>
            <a:r>
              <a:rPr lang="en-US" altLang="ja-JP" sz="2000" dirty="0">
                <a:latin typeface="ＭＳ ゴシック" panose="020B0609070205080204" pitchFamily="49" charset="-128"/>
                <a:ea typeface="ＭＳ ゴシック" panose="020B0609070205080204" pitchFamily="49" charset="-128"/>
              </a:rPr>
              <a:t>16</a:t>
            </a:r>
            <a:r>
              <a:rPr lang="ja-JP" altLang="en-US" sz="2000" dirty="0">
                <a:latin typeface="ＭＳ ゴシック" panose="020B0609070205080204" pitchFamily="49" charset="-128"/>
                <a:ea typeface="ＭＳ ゴシック" panose="020B0609070205080204" pitchFamily="49" charset="-128"/>
              </a:rPr>
              <a:t>項目）</a:t>
            </a:r>
            <a:endParaRPr lang="en-US" altLang="ja-JP" sz="2000" dirty="0">
              <a:latin typeface="ＭＳ ゴシック" panose="020B0609070205080204" pitchFamily="49" charset="-128"/>
              <a:ea typeface="ＭＳ ゴシック" panose="020B0609070205080204" pitchFamily="49" charset="-128"/>
            </a:endParaRPr>
          </a:p>
          <a:p>
            <a:pPr marL="744538" indent="-457200">
              <a:buFont typeface="+mj-lt"/>
              <a:buAutoNum type="arabicPeriod"/>
            </a:pPr>
            <a:r>
              <a:rPr lang="ja-JP" altLang="en-US" sz="2000" dirty="0">
                <a:latin typeface="ＭＳ ゴシック" panose="020B0609070205080204" pitchFamily="49" charset="-128"/>
                <a:ea typeface="ＭＳ ゴシック" panose="020B0609070205080204" pitchFamily="49" charset="-128"/>
              </a:rPr>
              <a:t>意思疎通等に関連する項目（６項目）</a:t>
            </a:r>
            <a:endParaRPr lang="en-US" altLang="ja-JP" sz="2000" dirty="0">
              <a:latin typeface="ＭＳ ゴシック" panose="020B0609070205080204" pitchFamily="49" charset="-128"/>
              <a:ea typeface="ＭＳ ゴシック" panose="020B0609070205080204" pitchFamily="49" charset="-128"/>
            </a:endParaRPr>
          </a:p>
          <a:p>
            <a:pPr marL="744538" indent="-457200">
              <a:buFont typeface="+mj-lt"/>
              <a:buAutoNum type="arabicPeriod"/>
            </a:pPr>
            <a:r>
              <a:rPr lang="ja-JP" altLang="en-US" sz="2000" dirty="0">
                <a:latin typeface="ＭＳ ゴシック" panose="020B0609070205080204" pitchFamily="49" charset="-128"/>
                <a:ea typeface="ＭＳ ゴシック" panose="020B0609070205080204" pitchFamily="49" charset="-128"/>
              </a:rPr>
              <a:t>行動障害に関連する項目（</a:t>
            </a:r>
            <a:r>
              <a:rPr lang="en-US" altLang="ja-JP" sz="2000" dirty="0">
                <a:latin typeface="ＭＳ ゴシック" panose="020B0609070205080204" pitchFamily="49" charset="-128"/>
                <a:ea typeface="ＭＳ ゴシック" panose="020B0609070205080204" pitchFamily="49" charset="-128"/>
              </a:rPr>
              <a:t>34</a:t>
            </a:r>
            <a:r>
              <a:rPr lang="ja-JP" altLang="en-US" sz="2000" dirty="0">
                <a:latin typeface="ＭＳ ゴシック" panose="020B0609070205080204" pitchFamily="49" charset="-128"/>
                <a:ea typeface="ＭＳ ゴシック" panose="020B0609070205080204" pitchFamily="49" charset="-128"/>
              </a:rPr>
              <a:t>項目）</a:t>
            </a:r>
            <a:endParaRPr lang="en-US" altLang="ja-JP" sz="2000" dirty="0">
              <a:latin typeface="ＭＳ ゴシック" panose="020B0609070205080204" pitchFamily="49" charset="-128"/>
              <a:ea typeface="ＭＳ ゴシック" panose="020B0609070205080204" pitchFamily="49" charset="-128"/>
            </a:endParaRPr>
          </a:p>
          <a:p>
            <a:pPr marL="744538" indent="-457200">
              <a:buFont typeface="+mj-lt"/>
              <a:buAutoNum type="arabicPeriod"/>
            </a:pPr>
            <a:r>
              <a:rPr lang="ja-JP" altLang="en-US" sz="2000" dirty="0">
                <a:latin typeface="ＭＳ ゴシック" panose="020B0609070205080204" pitchFamily="49" charset="-128"/>
                <a:ea typeface="ＭＳ ゴシック" panose="020B0609070205080204" pitchFamily="49" charset="-128"/>
              </a:rPr>
              <a:t>特別な医療に関連する項目（</a:t>
            </a:r>
            <a:r>
              <a:rPr lang="en-US" altLang="ja-JP" sz="2000" dirty="0">
                <a:latin typeface="ＭＳ ゴシック" panose="020B0609070205080204" pitchFamily="49" charset="-128"/>
                <a:ea typeface="ＭＳ ゴシック" panose="020B0609070205080204" pitchFamily="49" charset="-128"/>
              </a:rPr>
              <a:t>12</a:t>
            </a:r>
            <a:r>
              <a:rPr lang="ja-JP" altLang="en-US" sz="2000" dirty="0">
                <a:latin typeface="ＭＳ ゴシック" panose="020B0609070205080204" pitchFamily="49" charset="-128"/>
                <a:ea typeface="ＭＳ ゴシック" panose="020B0609070205080204" pitchFamily="49" charset="-128"/>
              </a:rPr>
              <a:t>項目）</a:t>
            </a:r>
            <a:endParaRPr lang="en-US" altLang="ja-JP" sz="2000" dirty="0">
              <a:latin typeface="ＭＳ ゴシック" panose="020B0609070205080204" pitchFamily="49" charset="-128"/>
              <a:ea typeface="ＭＳ ゴシック" panose="020B0609070205080204" pitchFamily="49" charset="-128"/>
            </a:endParaRPr>
          </a:p>
          <a:p>
            <a:r>
              <a:rPr lang="ja-JP" altLang="en-US" sz="2400" dirty="0">
                <a:latin typeface="ＭＳ ゴシック" panose="020B0609070205080204" pitchFamily="49" charset="-128"/>
                <a:ea typeface="ＭＳ ゴシック" panose="020B0609070205080204" pitchFamily="49" charset="-128"/>
              </a:rPr>
              <a:t>○ 概況調査票</a:t>
            </a:r>
            <a:endParaRPr lang="en-US" altLang="ja-JP" sz="2400" dirty="0">
              <a:latin typeface="ＭＳ ゴシック" panose="020B0609070205080204" pitchFamily="49" charset="-128"/>
              <a:ea typeface="ＭＳ ゴシック" panose="020B0609070205080204" pitchFamily="49" charset="-128"/>
            </a:endParaRPr>
          </a:p>
          <a:p>
            <a:pPr marL="744538" indent="-457200">
              <a:buFont typeface="+mj-lt"/>
              <a:buAutoNum type="arabicPeriod"/>
            </a:pPr>
            <a:r>
              <a:rPr lang="ja-JP" altLang="en-US" sz="2000" dirty="0">
                <a:latin typeface="ＭＳ ゴシック" panose="020B0609070205080204" pitchFamily="49" charset="-128"/>
                <a:ea typeface="ＭＳ ゴシック" panose="020B0609070205080204" pitchFamily="49" charset="-128"/>
              </a:rPr>
              <a:t>調査実施者（記入者）</a:t>
            </a:r>
            <a:endParaRPr lang="en-US" altLang="ja-JP" sz="2000" dirty="0">
              <a:latin typeface="ＭＳ ゴシック" panose="020B0609070205080204" pitchFamily="49" charset="-128"/>
              <a:ea typeface="ＭＳ ゴシック" panose="020B0609070205080204" pitchFamily="49" charset="-128"/>
            </a:endParaRPr>
          </a:p>
          <a:p>
            <a:pPr marL="744538" indent="-457200">
              <a:buFont typeface="+mj-lt"/>
              <a:buAutoNum type="arabicPeriod"/>
            </a:pPr>
            <a:r>
              <a:rPr lang="ja-JP" altLang="en-US" sz="2000" dirty="0">
                <a:latin typeface="ＭＳ ゴシック" panose="020B0609070205080204" pitchFamily="49" charset="-128"/>
                <a:ea typeface="ＭＳ ゴシック" panose="020B0609070205080204" pitchFamily="49" charset="-128"/>
              </a:rPr>
              <a:t>調査対象者</a:t>
            </a:r>
            <a:endParaRPr lang="en-US" altLang="ja-JP" sz="2000" dirty="0">
              <a:latin typeface="ＭＳ ゴシック" panose="020B0609070205080204" pitchFamily="49" charset="-128"/>
              <a:ea typeface="ＭＳ ゴシック" panose="020B0609070205080204" pitchFamily="49" charset="-128"/>
            </a:endParaRPr>
          </a:p>
          <a:p>
            <a:pPr marL="744538" indent="-457200">
              <a:buFont typeface="+mj-lt"/>
              <a:buAutoNum type="arabicPeriod"/>
            </a:pPr>
            <a:r>
              <a:rPr lang="ja-JP" altLang="en-US" sz="2000" dirty="0">
                <a:latin typeface="ＭＳ ゴシック" panose="020B0609070205080204" pitchFamily="49" charset="-128"/>
                <a:ea typeface="ＭＳ ゴシック" panose="020B0609070205080204" pitchFamily="49" charset="-128"/>
              </a:rPr>
              <a:t>認定を受けている各種の障害等級等</a:t>
            </a:r>
            <a:endParaRPr lang="en-US" altLang="ja-JP" sz="2000" dirty="0">
              <a:latin typeface="ＭＳ ゴシック" panose="020B0609070205080204" pitchFamily="49" charset="-128"/>
              <a:ea typeface="ＭＳ ゴシック" panose="020B0609070205080204" pitchFamily="49" charset="-128"/>
            </a:endParaRPr>
          </a:p>
          <a:p>
            <a:pPr marL="744538" indent="-457200">
              <a:buFont typeface="+mj-lt"/>
              <a:buAutoNum type="arabicPeriod"/>
            </a:pPr>
            <a:r>
              <a:rPr lang="ja-JP" altLang="en-US" sz="2000" dirty="0">
                <a:latin typeface="ＭＳ ゴシック" panose="020B0609070205080204" pitchFamily="49" charset="-128"/>
                <a:ea typeface="ＭＳ ゴシック" panose="020B0609070205080204" pitchFamily="49" charset="-128"/>
              </a:rPr>
              <a:t>現在受けているサービスの状況（サービスの利用状況票）</a:t>
            </a:r>
            <a:endParaRPr lang="en-US" altLang="ja-JP" sz="2000" dirty="0">
              <a:latin typeface="ＭＳ ゴシック" panose="020B0609070205080204" pitchFamily="49" charset="-128"/>
              <a:ea typeface="ＭＳ ゴシック" panose="020B0609070205080204" pitchFamily="49" charset="-128"/>
            </a:endParaRPr>
          </a:p>
          <a:p>
            <a:pPr marL="744538" indent="-457200">
              <a:buFont typeface="+mj-lt"/>
              <a:buAutoNum type="arabicPeriod"/>
            </a:pPr>
            <a:r>
              <a:rPr lang="ja-JP" altLang="en-US" sz="2000" dirty="0">
                <a:latin typeface="ＭＳ ゴシック" panose="020B0609070205080204" pitchFamily="49" charset="-128"/>
                <a:ea typeface="ＭＳ ゴシック" panose="020B0609070205080204" pitchFamily="49" charset="-128"/>
              </a:rPr>
              <a:t>地域生活関連（外出の頻度、社会活動の参加状況、入所・入院歴等）</a:t>
            </a:r>
            <a:endParaRPr lang="en-US" altLang="ja-JP" sz="2000" dirty="0">
              <a:latin typeface="ＭＳ ゴシック" panose="020B0609070205080204" pitchFamily="49" charset="-128"/>
              <a:ea typeface="ＭＳ ゴシック" panose="020B0609070205080204" pitchFamily="49" charset="-128"/>
            </a:endParaRPr>
          </a:p>
          <a:p>
            <a:pPr marL="744538" indent="-457200">
              <a:buFont typeface="+mj-lt"/>
              <a:buAutoNum type="arabicPeriod"/>
            </a:pPr>
            <a:r>
              <a:rPr lang="ja-JP" altLang="en-US" sz="2000" dirty="0">
                <a:latin typeface="ＭＳ ゴシック" panose="020B0609070205080204" pitchFamily="49" charset="-128"/>
                <a:ea typeface="ＭＳ ゴシック" panose="020B0609070205080204" pitchFamily="49" charset="-128"/>
              </a:rPr>
              <a:t>就労関連（就労状況、就労経験及び就労希望の有無等）</a:t>
            </a:r>
            <a:endParaRPr lang="en-US" altLang="ja-JP" sz="2000" dirty="0">
              <a:latin typeface="ＭＳ ゴシック" panose="020B0609070205080204" pitchFamily="49" charset="-128"/>
              <a:ea typeface="ＭＳ ゴシック" panose="020B0609070205080204" pitchFamily="49" charset="-128"/>
            </a:endParaRPr>
          </a:p>
          <a:p>
            <a:pPr marL="744538" indent="-457200">
              <a:buFont typeface="+mj-lt"/>
              <a:buAutoNum type="arabicPeriod"/>
            </a:pPr>
            <a:r>
              <a:rPr lang="ja-JP" altLang="en-US" sz="2000" dirty="0">
                <a:latin typeface="ＭＳ ゴシック" panose="020B0609070205080204" pitchFamily="49" charset="-128"/>
                <a:ea typeface="ＭＳ ゴシック" panose="020B0609070205080204" pitchFamily="49" charset="-128"/>
              </a:rPr>
              <a:t>日中活動関連（活動の場所等）</a:t>
            </a:r>
            <a:endParaRPr lang="en-US" altLang="ja-JP" sz="2000" dirty="0">
              <a:latin typeface="ＭＳ ゴシック" panose="020B0609070205080204" pitchFamily="49" charset="-128"/>
              <a:ea typeface="ＭＳ ゴシック" panose="020B0609070205080204" pitchFamily="49" charset="-128"/>
            </a:endParaRPr>
          </a:p>
          <a:p>
            <a:pPr marL="744538" indent="-457200">
              <a:buFont typeface="+mj-lt"/>
              <a:buAutoNum type="arabicPeriod"/>
            </a:pPr>
            <a:r>
              <a:rPr lang="ja-JP" altLang="en-US" sz="2000" dirty="0">
                <a:latin typeface="ＭＳ ゴシック" panose="020B0609070205080204" pitchFamily="49" charset="-128"/>
                <a:ea typeface="ＭＳ ゴシック" panose="020B0609070205080204" pitchFamily="49" charset="-128"/>
              </a:rPr>
              <a:t>介護者（支援者）関連（介護者の有無やその健康状況等）</a:t>
            </a:r>
            <a:endParaRPr lang="en-US" altLang="ja-JP" sz="2000" dirty="0">
              <a:latin typeface="ＭＳ ゴシック" panose="020B0609070205080204" pitchFamily="49" charset="-128"/>
              <a:ea typeface="ＭＳ ゴシック" panose="020B0609070205080204" pitchFamily="49" charset="-128"/>
            </a:endParaRPr>
          </a:p>
          <a:p>
            <a:pPr marL="744538" indent="-457200">
              <a:buFont typeface="+mj-lt"/>
              <a:buAutoNum type="arabicPeriod"/>
            </a:pPr>
            <a:r>
              <a:rPr lang="ja-JP" altLang="en-US" sz="2000" dirty="0">
                <a:latin typeface="ＭＳ ゴシック" panose="020B0609070205080204" pitchFamily="49" charset="-128"/>
                <a:ea typeface="ＭＳ ゴシック" panose="020B0609070205080204" pitchFamily="49" charset="-128"/>
              </a:rPr>
              <a:t>居住関連（生活の場所や居住環境等）</a:t>
            </a:r>
            <a:endParaRPr lang="en-US" altLang="ja-JP" sz="2000" dirty="0">
              <a:latin typeface="ＭＳ ゴシック" panose="020B0609070205080204" pitchFamily="49" charset="-128"/>
              <a:ea typeface="ＭＳ ゴシック" panose="020B0609070205080204" pitchFamily="49" charset="-128"/>
            </a:endParaRPr>
          </a:p>
          <a:p>
            <a:pPr marL="744538" indent="-457200">
              <a:buFont typeface="+mj-lt"/>
              <a:buAutoNum type="arabicPeriod"/>
            </a:pPr>
            <a:r>
              <a:rPr lang="ja-JP" altLang="en-US" sz="2000" dirty="0">
                <a:latin typeface="ＭＳ ゴシック" panose="020B0609070205080204" pitchFamily="49" charset="-128"/>
                <a:ea typeface="ＭＳ ゴシック" panose="020B0609070205080204" pitchFamily="49" charset="-128"/>
              </a:rPr>
              <a:t>その他</a:t>
            </a:r>
            <a:endParaRPr lang="en-US" altLang="ja-JP" sz="2000" dirty="0">
              <a:latin typeface="ＭＳ ゴシック" panose="020B0609070205080204" pitchFamily="49" charset="-128"/>
              <a:ea typeface="ＭＳ ゴシック" panose="020B0609070205080204" pitchFamily="49" charset="-128"/>
            </a:endParaRPr>
          </a:p>
          <a:p>
            <a:pPr marL="542925" indent="-255588"/>
            <a:r>
              <a:rPr lang="ja-JP" altLang="ja-JP" dirty="0"/>
              <a:t>※なお、市町村審査会では、本人の一般的な生活状況等の把握や、サービス利用について意見を付すために概況調査票を参照することはあるが、</a:t>
            </a:r>
            <a:r>
              <a:rPr lang="ja-JP" altLang="ja-JP" dirty="0">
                <a:solidFill>
                  <a:srgbClr val="FF0000"/>
                </a:solidFill>
              </a:rPr>
              <a:t>概況調査票の内容を理由として、障害支援区分の審査判定（一次判定の修正や二次判定）を行うことはできない</a:t>
            </a:r>
            <a:r>
              <a:rPr lang="ja-JP" altLang="ja-JP" dirty="0"/>
              <a:t>。</a:t>
            </a:r>
            <a:endParaRPr lang="en-US" altLang="ja-JP" dirty="0">
              <a:latin typeface="ＭＳ ゴシック" panose="020B0609070205080204" pitchFamily="49" charset="-128"/>
              <a:ea typeface="ＭＳ ゴシック" panose="020B0609070205080204" pitchFamily="49" charset="-128"/>
            </a:endParaRPr>
          </a:p>
        </p:txBody>
      </p:sp>
      <p:sp>
        <p:nvSpPr>
          <p:cNvPr id="5" name="角丸四角形 4"/>
          <p:cNvSpPr/>
          <p:nvPr/>
        </p:nvSpPr>
        <p:spPr>
          <a:xfrm>
            <a:off x="8249090" y="548680"/>
            <a:ext cx="1512168" cy="864096"/>
          </a:xfrm>
          <a:prstGeom prst="roundRect">
            <a:avLst/>
          </a:prstGeom>
          <a:solidFill>
            <a:schemeClr val="accent2">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dirty="0">
                <a:solidFill>
                  <a:srgbClr val="FF0000"/>
                </a:solidFill>
              </a:rPr>
              <a:t>認定調査員マニュアル</a:t>
            </a:r>
            <a:endParaRPr kumimoji="1" lang="en-US" altLang="ja-JP" dirty="0">
              <a:solidFill>
                <a:srgbClr val="FF0000"/>
              </a:solidFill>
            </a:endParaRPr>
          </a:p>
          <a:p>
            <a:pPr algn="ctr"/>
            <a:r>
              <a:rPr lang="en-US" altLang="ja-JP" dirty="0">
                <a:solidFill>
                  <a:srgbClr val="FF0000"/>
                </a:solidFill>
              </a:rPr>
              <a:t>p.88</a:t>
            </a:r>
            <a:r>
              <a:rPr lang="ja-JP" altLang="en-US" dirty="0">
                <a:solidFill>
                  <a:srgbClr val="FF0000"/>
                </a:solidFill>
              </a:rPr>
              <a:t>～</a:t>
            </a:r>
            <a:r>
              <a:rPr lang="en-US" altLang="ja-JP" dirty="0">
                <a:solidFill>
                  <a:srgbClr val="FF0000"/>
                </a:solidFill>
              </a:rPr>
              <a:t>98</a:t>
            </a:r>
            <a:endParaRPr kumimoji="1" lang="ja-JP" altLang="en-US" dirty="0">
              <a:solidFill>
                <a:srgbClr val="FF0000"/>
              </a:solidFill>
            </a:endParaRPr>
          </a:p>
        </p:txBody>
      </p:sp>
    </p:spTree>
    <p:extLst>
      <p:ext uri="{BB962C8B-B14F-4D97-AF65-F5344CB8AC3E}">
        <p14:creationId xmlns:p14="http://schemas.microsoft.com/office/powerpoint/2010/main" val="137170105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211594" y="6356351"/>
            <a:ext cx="2311400" cy="365125"/>
          </a:xfrm>
        </p:spPr>
        <p:txBody>
          <a:bodyPr/>
          <a:lstStyle/>
          <a:p>
            <a:fld id="{652D260B-4DA9-4FE4-8921-72EC66D74D12}" type="slidenum">
              <a:rPr kumimoji="1" lang="ja-JP" altLang="en-US" smtClean="0"/>
              <a:t>68</a:t>
            </a:fld>
            <a:endParaRPr kumimoji="1" lang="ja-JP" altLang="en-US" dirty="0"/>
          </a:p>
        </p:txBody>
      </p:sp>
      <p:sp>
        <p:nvSpPr>
          <p:cNvPr id="3" name="正方形/長方形 2"/>
          <p:cNvSpPr/>
          <p:nvPr/>
        </p:nvSpPr>
        <p:spPr>
          <a:xfrm>
            <a:off x="0" y="0"/>
            <a:ext cx="9906000" cy="468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sz="2800" b="1" dirty="0">
                <a:solidFill>
                  <a:schemeClr val="bg1"/>
                </a:solidFill>
                <a:latin typeface="ＭＳ ゴシック" panose="020B0609070205080204" pitchFamily="49" charset="-128"/>
                <a:ea typeface="ＭＳ ゴシック" panose="020B0609070205080204" pitchFamily="49" charset="-128"/>
              </a:rPr>
              <a:t>調査票の概要</a:t>
            </a:r>
          </a:p>
        </p:txBody>
      </p:sp>
      <p:pic>
        <p:nvPicPr>
          <p:cNvPr id="8" name="図 7"/>
          <p:cNvPicPr>
            <a:picLocks noChangeAspect="1"/>
          </p:cNvPicPr>
          <p:nvPr/>
        </p:nvPicPr>
        <p:blipFill>
          <a:blip r:embed="rId2"/>
          <a:stretch>
            <a:fillRect/>
          </a:stretch>
        </p:blipFill>
        <p:spPr>
          <a:xfrm>
            <a:off x="5169024" y="1053897"/>
            <a:ext cx="3960440" cy="5704675"/>
          </a:xfrm>
          <a:prstGeom prst="rect">
            <a:avLst/>
          </a:prstGeom>
        </p:spPr>
      </p:pic>
      <p:sp>
        <p:nvSpPr>
          <p:cNvPr id="9" name="正方形/長方形 8"/>
          <p:cNvSpPr/>
          <p:nvPr/>
        </p:nvSpPr>
        <p:spPr>
          <a:xfrm>
            <a:off x="200472" y="621764"/>
            <a:ext cx="3070071" cy="369332"/>
          </a:xfrm>
          <a:prstGeom prst="rect">
            <a:avLst/>
          </a:prstGeom>
        </p:spPr>
        <p:txBody>
          <a:bodyPr wrap="none">
            <a:spAutoFit/>
          </a:bodyPr>
          <a:lstStyle/>
          <a:p>
            <a:r>
              <a:rPr lang="ja-JP" altLang="en-US" dirty="0">
                <a:latin typeface="ＭＳ ゴシック" panose="020B0609070205080204" pitchFamily="49" charset="-128"/>
                <a:ea typeface="ＭＳ ゴシック" panose="020B0609070205080204" pitchFamily="49" charset="-128"/>
              </a:rPr>
              <a:t>○ 概況調査票（イメージ）</a:t>
            </a:r>
            <a:endParaRPr lang="en-US" altLang="ja-JP" dirty="0">
              <a:latin typeface="ＭＳ ゴシック" panose="020B0609070205080204" pitchFamily="49" charset="-128"/>
              <a:ea typeface="ＭＳ ゴシック" panose="020B0609070205080204" pitchFamily="49" charset="-128"/>
            </a:endParaRPr>
          </a:p>
        </p:txBody>
      </p:sp>
      <p:pic>
        <p:nvPicPr>
          <p:cNvPr id="10" name="図 9"/>
          <p:cNvPicPr>
            <a:picLocks noChangeAspect="1"/>
          </p:cNvPicPr>
          <p:nvPr/>
        </p:nvPicPr>
        <p:blipFill>
          <a:blip r:embed="rId3"/>
          <a:stretch>
            <a:fillRect/>
          </a:stretch>
        </p:blipFill>
        <p:spPr>
          <a:xfrm>
            <a:off x="560512" y="1052736"/>
            <a:ext cx="3960440" cy="5685477"/>
          </a:xfrm>
          <a:prstGeom prst="rect">
            <a:avLst/>
          </a:prstGeom>
        </p:spPr>
      </p:pic>
    </p:spTree>
    <p:extLst>
      <p:ext uri="{BB962C8B-B14F-4D97-AF65-F5344CB8AC3E}">
        <p14:creationId xmlns:p14="http://schemas.microsoft.com/office/powerpoint/2010/main" val="229036861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99300" y="6406046"/>
            <a:ext cx="2311400" cy="365125"/>
          </a:xfrm>
        </p:spPr>
        <p:txBody>
          <a:bodyPr/>
          <a:lstStyle/>
          <a:p>
            <a:fld id="{652D260B-4DA9-4FE4-8921-72EC66D74D12}" type="slidenum">
              <a:rPr kumimoji="1" lang="ja-JP" altLang="en-US" smtClean="0"/>
              <a:t>69</a:t>
            </a:fld>
            <a:endParaRPr kumimoji="1" lang="ja-JP" altLang="en-US" dirty="0"/>
          </a:p>
        </p:txBody>
      </p:sp>
      <p:graphicFrame>
        <p:nvGraphicFramePr>
          <p:cNvPr id="5" name="表 4"/>
          <p:cNvGraphicFramePr>
            <a:graphicFrameLocks noGrp="1"/>
          </p:cNvGraphicFramePr>
          <p:nvPr>
            <p:extLst>
              <p:ext uri="{D42A27DB-BD31-4B8C-83A1-F6EECF244321}">
                <p14:modId xmlns:p14="http://schemas.microsoft.com/office/powerpoint/2010/main" val="3129170142"/>
              </p:ext>
            </p:extLst>
          </p:nvPr>
        </p:nvGraphicFramePr>
        <p:xfrm>
          <a:off x="488950" y="794613"/>
          <a:ext cx="8921752" cy="5643972"/>
        </p:xfrm>
        <a:graphic>
          <a:graphicData uri="http://schemas.openxmlformats.org/drawingml/2006/table">
            <a:tbl>
              <a:tblPr firstRow="1" bandRow="1">
                <a:tableStyleId>{5940675A-B579-460E-94D1-54222C63F5DA}</a:tableStyleId>
              </a:tblPr>
              <a:tblGrid>
                <a:gridCol w="1784350">
                  <a:extLst>
                    <a:ext uri="{9D8B030D-6E8A-4147-A177-3AD203B41FA5}">
                      <a16:colId xmlns:a16="http://schemas.microsoft.com/office/drawing/2014/main" val="20000"/>
                    </a:ext>
                  </a:extLst>
                </a:gridCol>
                <a:gridCol w="446088">
                  <a:extLst>
                    <a:ext uri="{9D8B030D-6E8A-4147-A177-3AD203B41FA5}">
                      <a16:colId xmlns:a16="http://schemas.microsoft.com/office/drawing/2014/main" val="20001"/>
                    </a:ext>
                  </a:extLst>
                </a:gridCol>
                <a:gridCol w="1338263">
                  <a:extLst>
                    <a:ext uri="{9D8B030D-6E8A-4147-A177-3AD203B41FA5}">
                      <a16:colId xmlns:a16="http://schemas.microsoft.com/office/drawing/2014/main" val="20002"/>
                    </a:ext>
                  </a:extLst>
                </a:gridCol>
                <a:gridCol w="892175">
                  <a:extLst>
                    <a:ext uri="{9D8B030D-6E8A-4147-A177-3AD203B41FA5}">
                      <a16:colId xmlns:a16="http://schemas.microsoft.com/office/drawing/2014/main" val="20003"/>
                    </a:ext>
                  </a:extLst>
                </a:gridCol>
                <a:gridCol w="892175">
                  <a:extLst>
                    <a:ext uri="{9D8B030D-6E8A-4147-A177-3AD203B41FA5}">
                      <a16:colId xmlns:a16="http://schemas.microsoft.com/office/drawing/2014/main" val="20004"/>
                    </a:ext>
                  </a:extLst>
                </a:gridCol>
                <a:gridCol w="1338263">
                  <a:extLst>
                    <a:ext uri="{9D8B030D-6E8A-4147-A177-3AD203B41FA5}">
                      <a16:colId xmlns:a16="http://schemas.microsoft.com/office/drawing/2014/main" val="20005"/>
                    </a:ext>
                  </a:extLst>
                </a:gridCol>
                <a:gridCol w="446088">
                  <a:extLst>
                    <a:ext uri="{9D8B030D-6E8A-4147-A177-3AD203B41FA5}">
                      <a16:colId xmlns:a16="http://schemas.microsoft.com/office/drawing/2014/main" val="20006"/>
                    </a:ext>
                  </a:extLst>
                </a:gridCol>
                <a:gridCol w="1784350">
                  <a:extLst>
                    <a:ext uri="{9D8B030D-6E8A-4147-A177-3AD203B41FA5}">
                      <a16:colId xmlns:a16="http://schemas.microsoft.com/office/drawing/2014/main" val="20007"/>
                    </a:ext>
                  </a:extLst>
                </a:gridCol>
              </a:tblGrid>
              <a:tr h="94545">
                <a:tc gridSpan="8">
                  <a:txBody>
                    <a:bodyPr/>
                    <a:lstStyle/>
                    <a:p>
                      <a:pPr>
                        <a:lnSpc>
                          <a:spcPct val="90000"/>
                        </a:lnSpc>
                      </a:pPr>
                      <a:r>
                        <a:rPr kumimoji="1" lang="ja-JP" altLang="en-US" sz="1400" b="1" dirty="0">
                          <a:solidFill>
                            <a:schemeClr val="bg1"/>
                          </a:solidFill>
                        </a:rPr>
                        <a:t>１．移動や動作等に関連する項目（</a:t>
                      </a:r>
                      <a:r>
                        <a:rPr kumimoji="1" lang="en-US" altLang="ja-JP" sz="1400" b="1" dirty="0">
                          <a:solidFill>
                            <a:schemeClr val="bg1"/>
                          </a:solidFill>
                        </a:rPr>
                        <a:t>12</a:t>
                      </a:r>
                      <a:r>
                        <a:rPr kumimoji="1" lang="ja-JP" altLang="en-US" sz="1400" b="1" dirty="0">
                          <a:solidFill>
                            <a:schemeClr val="bg1"/>
                          </a:solidFill>
                        </a:rPr>
                        <a:t>項目）</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solidFill>
                  </a:tcPr>
                </a:tc>
                <a:tc hMerge="1">
                  <a:txBody>
                    <a:bodyPr/>
                    <a:lstStyle/>
                    <a:p>
                      <a:endParaRPr kumimoji="1" lang="ja-JP" altLang="en-US"/>
                    </a:p>
                  </a:txBody>
                  <a:tcPr/>
                </a:tc>
                <a:tc hMerge="1">
                  <a:txBody>
                    <a:bodyPr/>
                    <a:lstStyle/>
                    <a:p>
                      <a:pPr>
                        <a:lnSpc>
                          <a:spcPct val="90000"/>
                        </a:lnSpc>
                      </a:pPr>
                      <a:endParaRPr kumimoji="1" lang="ja-JP" altLang="en-US" sz="1400" dirty="0"/>
                    </a:p>
                  </a:txBody>
                  <a:tcPr marL="18000" marR="18000" marT="18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pPr>
                        <a:lnSpc>
                          <a:spcPct val="90000"/>
                        </a:lnSpc>
                      </a:pPr>
                      <a:endParaRPr kumimoji="1" lang="ja-JP" altLang="en-US" sz="1400" dirty="0"/>
                    </a:p>
                  </a:txBody>
                  <a:tcPr marL="18000" marR="18000" marT="18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pPr>
                        <a:lnSpc>
                          <a:spcPct val="90000"/>
                        </a:lnSpc>
                      </a:pPr>
                      <a:endParaRPr kumimoji="1" lang="ja-JP" altLang="en-US" sz="1400" dirty="0"/>
                    </a:p>
                  </a:txBody>
                  <a:tcPr marL="18000" marR="18000" marT="18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0"/>
                  </a:ext>
                </a:extLst>
              </a:tr>
              <a:tr h="94545">
                <a:tc gridSpan="2">
                  <a:txBody>
                    <a:bodyPr/>
                    <a:lstStyle/>
                    <a:p>
                      <a:pPr>
                        <a:lnSpc>
                          <a:spcPct val="90000"/>
                        </a:lnSpc>
                      </a:pPr>
                      <a:r>
                        <a:rPr kumimoji="1" lang="ja-JP" altLang="en-US" sz="1300" dirty="0"/>
                        <a:t>１－１　寝返り</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a:p>
                  </a:txBody>
                  <a:tcPr/>
                </a:tc>
                <a:tc gridSpan="2">
                  <a:txBody>
                    <a:bodyPr/>
                    <a:lstStyle/>
                    <a:p>
                      <a:pPr>
                        <a:lnSpc>
                          <a:spcPct val="90000"/>
                        </a:lnSpc>
                      </a:pPr>
                      <a:r>
                        <a:rPr kumimoji="1" lang="ja-JP" altLang="en-US" sz="1300" dirty="0"/>
                        <a:t>１－２　起き上がり</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a:p>
                  </a:txBody>
                  <a:tcPr/>
                </a:tc>
                <a:tc gridSpan="2">
                  <a:txBody>
                    <a:bodyPr/>
                    <a:lstStyle/>
                    <a:p>
                      <a:pPr>
                        <a:lnSpc>
                          <a:spcPct val="90000"/>
                        </a:lnSpc>
                      </a:pPr>
                      <a:r>
                        <a:rPr kumimoji="1" lang="ja-JP" altLang="en-US" sz="1300" dirty="0"/>
                        <a:t>１－３　座位保持</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a:p>
                  </a:txBody>
                  <a:tcPr/>
                </a:tc>
                <a:tc gridSpan="2">
                  <a:txBody>
                    <a:bodyPr/>
                    <a:lstStyle/>
                    <a:p>
                      <a:pPr>
                        <a:lnSpc>
                          <a:spcPct val="90000"/>
                        </a:lnSpc>
                      </a:pPr>
                      <a:r>
                        <a:rPr kumimoji="1" lang="ja-JP" altLang="en-US" sz="1300" dirty="0"/>
                        <a:t>１－４　移乗</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1"/>
                  </a:ext>
                </a:extLst>
              </a:tr>
              <a:tr h="94545">
                <a:tc gridSpan="2">
                  <a:txBody>
                    <a:bodyPr/>
                    <a:lstStyle/>
                    <a:p>
                      <a:pPr>
                        <a:lnSpc>
                          <a:spcPct val="90000"/>
                        </a:lnSpc>
                      </a:pPr>
                      <a:r>
                        <a:rPr kumimoji="1" lang="ja-JP" altLang="en-US" sz="1300" dirty="0"/>
                        <a:t>１－５　立ち上がり</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a:p>
                  </a:txBody>
                  <a:tcPr/>
                </a:tc>
                <a:tc gridSpan="2">
                  <a:txBody>
                    <a:bodyPr/>
                    <a:lstStyle/>
                    <a:p>
                      <a:pPr>
                        <a:lnSpc>
                          <a:spcPct val="90000"/>
                        </a:lnSpc>
                      </a:pPr>
                      <a:r>
                        <a:rPr kumimoji="1" lang="ja-JP" altLang="en-US" sz="1300" dirty="0"/>
                        <a:t>１－６　両足での立位保持</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a:p>
                  </a:txBody>
                  <a:tcPr/>
                </a:tc>
                <a:tc gridSpan="2">
                  <a:txBody>
                    <a:bodyPr/>
                    <a:lstStyle/>
                    <a:p>
                      <a:pPr>
                        <a:lnSpc>
                          <a:spcPct val="90000"/>
                        </a:lnSpc>
                      </a:pPr>
                      <a:r>
                        <a:rPr kumimoji="1" lang="ja-JP" altLang="en-US" sz="1300" dirty="0"/>
                        <a:t>１－７　片足での立位保持</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a:p>
                  </a:txBody>
                  <a:tcPr/>
                </a:tc>
                <a:tc gridSpan="2">
                  <a:txBody>
                    <a:bodyPr/>
                    <a:lstStyle/>
                    <a:p>
                      <a:pPr>
                        <a:lnSpc>
                          <a:spcPct val="90000"/>
                        </a:lnSpc>
                      </a:pPr>
                      <a:r>
                        <a:rPr kumimoji="1" lang="ja-JP" altLang="en-US" sz="1300" dirty="0"/>
                        <a:t>１－８　歩行</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94545">
                <a:tc gridSpan="2">
                  <a:txBody>
                    <a:bodyPr/>
                    <a:lstStyle/>
                    <a:p>
                      <a:pPr>
                        <a:lnSpc>
                          <a:spcPct val="90000"/>
                        </a:lnSpc>
                      </a:pPr>
                      <a:r>
                        <a:rPr kumimoji="1" lang="ja-JP" altLang="en-US" sz="1300" dirty="0"/>
                        <a:t>１－９　移動</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a:p>
                  </a:txBody>
                  <a:tcPr/>
                </a:tc>
                <a:tc gridSpan="2">
                  <a:txBody>
                    <a:bodyPr/>
                    <a:lstStyle/>
                    <a:p>
                      <a:pPr>
                        <a:lnSpc>
                          <a:spcPct val="90000"/>
                        </a:lnSpc>
                      </a:pPr>
                      <a:r>
                        <a:rPr kumimoji="1" lang="ja-JP" altLang="en-US" sz="1300" dirty="0"/>
                        <a:t>１－１０　衣服の着脱</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a:p>
                  </a:txBody>
                  <a:tcPr/>
                </a:tc>
                <a:tc gridSpan="2">
                  <a:txBody>
                    <a:bodyPr/>
                    <a:lstStyle/>
                    <a:p>
                      <a:pPr>
                        <a:lnSpc>
                          <a:spcPct val="90000"/>
                        </a:lnSpc>
                      </a:pPr>
                      <a:r>
                        <a:rPr kumimoji="1" lang="ja-JP" altLang="en-US" sz="1300" dirty="0"/>
                        <a:t>１－１１　</a:t>
                      </a:r>
                      <a:r>
                        <a:rPr kumimoji="1" lang="ja-JP" altLang="en-US" sz="1300" dirty="0" err="1"/>
                        <a:t>じょく</a:t>
                      </a:r>
                      <a:r>
                        <a:rPr kumimoji="1" lang="ja-JP" altLang="en-US" sz="1300" dirty="0"/>
                        <a:t>そう</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a:p>
                  </a:txBody>
                  <a:tcPr/>
                </a:tc>
                <a:tc gridSpan="2">
                  <a:txBody>
                    <a:bodyPr/>
                    <a:lstStyle/>
                    <a:p>
                      <a:pPr>
                        <a:lnSpc>
                          <a:spcPct val="90000"/>
                        </a:lnSpc>
                      </a:pPr>
                      <a:r>
                        <a:rPr kumimoji="1" lang="ja-JP" altLang="en-US" sz="1300" dirty="0"/>
                        <a:t>１－１２　えん下</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94545">
                <a:tc gridSpan="8">
                  <a:txBody>
                    <a:bodyPr/>
                    <a:lstStyle/>
                    <a:p>
                      <a:pPr>
                        <a:lnSpc>
                          <a:spcPct val="90000"/>
                        </a:lnSpc>
                      </a:pPr>
                      <a:r>
                        <a:rPr kumimoji="1" lang="ja-JP" altLang="en-US" sz="1400" b="1" dirty="0">
                          <a:solidFill>
                            <a:schemeClr val="bg1"/>
                          </a:solidFill>
                        </a:rPr>
                        <a:t>２．身の回りの世話や日常生活等に関連する項目（</a:t>
                      </a:r>
                      <a:r>
                        <a:rPr kumimoji="1" lang="en-US" altLang="ja-JP" sz="1400" b="1" dirty="0">
                          <a:solidFill>
                            <a:schemeClr val="bg1"/>
                          </a:solidFill>
                        </a:rPr>
                        <a:t>16</a:t>
                      </a:r>
                      <a:r>
                        <a:rPr kumimoji="1" lang="ja-JP" altLang="en-US" sz="1400" b="1" dirty="0">
                          <a:solidFill>
                            <a:schemeClr val="bg1"/>
                          </a:solidFill>
                        </a:rPr>
                        <a:t>項目）</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solidFill>
                  </a:tcPr>
                </a:tc>
                <a:tc hMerge="1">
                  <a:txBody>
                    <a:bodyPr/>
                    <a:lstStyle/>
                    <a:p>
                      <a:endParaRPr kumimoji="1" lang="ja-JP" altLang="en-US"/>
                    </a:p>
                  </a:txBody>
                  <a:tcPr/>
                </a:tc>
                <a:tc hMerge="1">
                  <a:txBody>
                    <a:bodyPr/>
                    <a:lstStyle/>
                    <a:p>
                      <a:pPr>
                        <a:lnSpc>
                          <a:spcPct val="90000"/>
                        </a:lnSpc>
                      </a:pPr>
                      <a:endParaRPr kumimoji="1" lang="ja-JP" altLang="en-US" sz="1400" dirty="0"/>
                    </a:p>
                  </a:txBody>
                  <a:tcPr marL="36000" marR="36000" marT="18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pPr>
                        <a:lnSpc>
                          <a:spcPct val="90000"/>
                        </a:lnSpc>
                      </a:pPr>
                      <a:endParaRPr kumimoji="1" lang="ja-JP" altLang="en-US" sz="1400" dirty="0"/>
                    </a:p>
                  </a:txBody>
                  <a:tcPr marL="36000" marR="36000" marT="18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pPr>
                        <a:lnSpc>
                          <a:spcPct val="90000"/>
                        </a:lnSpc>
                      </a:pPr>
                      <a:endParaRPr kumimoji="1" lang="ja-JP" altLang="en-US" sz="1400" dirty="0"/>
                    </a:p>
                  </a:txBody>
                  <a:tcPr marL="36000" marR="36000" marT="18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4"/>
                  </a:ext>
                </a:extLst>
              </a:tr>
              <a:tr h="94545">
                <a:tc gridSpan="2">
                  <a:txBody>
                    <a:bodyPr/>
                    <a:lstStyle/>
                    <a:p>
                      <a:pPr>
                        <a:lnSpc>
                          <a:spcPct val="90000"/>
                        </a:lnSpc>
                      </a:pPr>
                      <a:r>
                        <a:rPr kumimoji="1" lang="ja-JP" altLang="en-US" sz="1300" dirty="0"/>
                        <a:t>２－１　食事</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a:p>
                  </a:txBody>
                  <a:tcPr/>
                </a:tc>
                <a:tc gridSpan="2">
                  <a:txBody>
                    <a:bodyPr/>
                    <a:lstStyle/>
                    <a:p>
                      <a:pPr>
                        <a:lnSpc>
                          <a:spcPct val="90000"/>
                        </a:lnSpc>
                      </a:pPr>
                      <a:r>
                        <a:rPr kumimoji="1" lang="ja-JP" altLang="en-US" sz="1300" dirty="0"/>
                        <a:t>２－２　口腔清潔</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a:p>
                  </a:txBody>
                  <a:tcPr/>
                </a:tc>
                <a:tc gridSpan="2">
                  <a:txBody>
                    <a:bodyPr/>
                    <a:lstStyle/>
                    <a:p>
                      <a:pPr>
                        <a:lnSpc>
                          <a:spcPct val="90000"/>
                        </a:lnSpc>
                      </a:pPr>
                      <a:r>
                        <a:rPr kumimoji="1" lang="ja-JP" altLang="en-US" sz="1300" dirty="0"/>
                        <a:t>２－３　入浴</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a:p>
                  </a:txBody>
                  <a:tcPr/>
                </a:tc>
                <a:tc gridSpan="2">
                  <a:txBody>
                    <a:bodyPr/>
                    <a:lstStyle/>
                    <a:p>
                      <a:pPr>
                        <a:lnSpc>
                          <a:spcPct val="90000"/>
                        </a:lnSpc>
                      </a:pPr>
                      <a:r>
                        <a:rPr kumimoji="1" lang="ja-JP" altLang="en-US" sz="1300" dirty="0"/>
                        <a:t>２－４　排尿</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5"/>
                  </a:ext>
                </a:extLst>
              </a:tr>
              <a:tr h="94545">
                <a:tc gridSpan="2">
                  <a:txBody>
                    <a:bodyPr/>
                    <a:lstStyle/>
                    <a:p>
                      <a:pPr>
                        <a:lnSpc>
                          <a:spcPct val="90000"/>
                        </a:lnSpc>
                      </a:pPr>
                      <a:r>
                        <a:rPr kumimoji="1" lang="ja-JP" altLang="en-US" sz="1300" dirty="0"/>
                        <a:t>２－５　排便</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a:p>
                  </a:txBody>
                  <a:tcPr/>
                </a:tc>
                <a:tc gridSpan="2">
                  <a:txBody>
                    <a:bodyPr/>
                    <a:lstStyle/>
                    <a:p>
                      <a:pPr>
                        <a:lnSpc>
                          <a:spcPct val="90000"/>
                        </a:lnSpc>
                      </a:pPr>
                      <a:r>
                        <a:rPr kumimoji="1" lang="ja-JP" altLang="en-US" sz="1300" dirty="0"/>
                        <a:t>２－６　健康・栄養管理</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a:p>
                  </a:txBody>
                  <a:tcPr/>
                </a:tc>
                <a:tc gridSpan="2">
                  <a:txBody>
                    <a:bodyPr/>
                    <a:lstStyle/>
                    <a:p>
                      <a:pPr>
                        <a:lnSpc>
                          <a:spcPct val="90000"/>
                        </a:lnSpc>
                      </a:pPr>
                      <a:r>
                        <a:rPr kumimoji="1" lang="ja-JP" altLang="en-US" sz="1300" dirty="0"/>
                        <a:t>２－７　薬の管理</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a:p>
                  </a:txBody>
                  <a:tcPr/>
                </a:tc>
                <a:tc gridSpan="2">
                  <a:txBody>
                    <a:bodyPr/>
                    <a:lstStyle/>
                    <a:p>
                      <a:pPr>
                        <a:lnSpc>
                          <a:spcPct val="90000"/>
                        </a:lnSpc>
                      </a:pPr>
                      <a:r>
                        <a:rPr kumimoji="1" lang="ja-JP" altLang="en-US" sz="1300" dirty="0"/>
                        <a:t>２－８　金銭の管理</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6"/>
                  </a:ext>
                </a:extLst>
              </a:tr>
              <a:tr h="94545">
                <a:tc gridSpan="2">
                  <a:txBody>
                    <a:bodyPr/>
                    <a:lstStyle/>
                    <a:p>
                      <a:pPr>
                        <a:lnSpc>
                          <a:spcPct val="90000"/>
                        </a:lnSpc>
                      </a:pPr>
                      <a:r>
                        <a:rPr kumimoji="1" lang="ja-JP" altLang="en-US" sz="1300" dirty="0"/>
                        <a:t>２－９　電話等の利用</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a:p>
                  </a:txBody>
                  <a:tcPr/>
                </a:tc>
                <a:tc gridSpan="2">
                  <a:txBody>
                    <a:bodyPr/>
                    <a:lstStyle/>
                    <a:p>
                      <a:pPr>
                        <a:lnSpc>
                          <a:spcPct val="90000"/>
                        </a:lnSpc>
                      </a:pPr>
                      <a:r>
                        <a:rPr kumimoji="1" lang="ja-JP" altLang="en-US" sz="1300" dirty="0"/>
                        <a:t>２－１０　日常の意思決定</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a:p>
                  </a:txBody>
                  <a:tcPr/>
                </a:tc>
                <a:tc gridSpan="2">
                  <a:txBody>
                    <a:bodyPr/>
                    <a:lstStyle/>
                    <a:p>
                      <a:pPr>
                        <a:lnSpc>
                          <a:spcPct val="90000"/>
                        </a:lnSpc>
                      </a:pPr>
                      <a:r>
                        <a:rPr kumimoji="1" lang="ja-JP" altLang="en-US" sz="1300" dirty="0"/>
                        <a:t>２－１１　危機の認識</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a:p>
                  </a:txBody>
                  <a:tcPr/>
                </a:tc>
                <a:tc gridSpan="2">
                  <a:txBody>
                    <a:bodyPr/>
                    <a:lstStyle/>
                    <a:p>
                      <a:pPr>
                        <a:lnSpc>
                          <a:spcPct val="90000"/>
                        </a:lnSpc>
                      </a:pPr>
                      <a:r>
                        <a:rPr kumimoji="1" lang="ja-JP" altLang="en-US" sz="1300" dirty="0"/>
                        <a:t>２－１２　調理</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7"/>
                  </a:ext>
                </a:extLst>
              </a:tr>
              <a:tr h="94545">
                <a:tc gridSpan="2">
                  <a:txBody>
                    <a:bodyPr/>
                    <a:lstStyle/>
                    <a:p>
                      <a:pPr>
                        <a:lnSpc>
                          <a:spcPct val="90000"/>
                        </a:lnSpc>
                      </a:pPr>
                      <a:r>
                        <a:rPr kumimoji="1" lang="ja-JP" altLang="en-US" sz="1300" dirty="0"/>
                        <a:t>２－１３　掃除</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a:p>
                  </a:txBody>
                  <a:tcPr/>
                </a:tc>
                <a:tc gridSpan="2">
                  <a:txBody>
                    <a:bodyPr/>
                    <a:lstStyle/>
                    <a:p>
                      <a:pPr>
                        <a:lnSpc>
                          <a:spcPct val="90000"/>
                        </a:lnSpc>
                      </a:pPr>
                      <a:r>
                        <a:rPr kumimoji="1" lang="ja-JP" altLang="en-US" sz="1300" dirty="0"/>
                        <a:t>２－１４　洗濯</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a:p>
                  </a:txBody>
                  <a:tcPr/>
                </a:tc>
                <a:tc gridSpan="2">
                  <a:txBody>
                    <a:bodyPr/>
                    <a:lstStyle/>
                    <a:p>
                      <a:pPr>
                        <a:lnSpc>
                          <a:spcPct val="90000"/>
                        </a:lnSpc>
                      </a:pPr>
                      <a:r>
                        <a:rPr kumimoji="1" lang="ja-JP" altLang="en-US" sz="1300" dirty="0"/>
                        <a:t>２－１５　買い物</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a:p>
                  </a:txBody>
                  <a:tcPr/>
                </a:tc>
                <a:tc gridSpan="2">
                  <a:txBody>
                    <a:bodyPr/>
                    <a:lstStyle/>
                    <a:p>
                      <a:pPr>
                        <a:lnSpc>
                          <a:spcPct val="90000"/>
                        </a:lnSpc>
                      </a:pPr>
                      <a:r>
                        <a:rPr kumimoji="1" lang="ja-JP" altLang="en-US" sz="1300" dirty="0"/>
                        <a:t>２－１６　交通手段の利用</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94545">
                <a:tc gridSpan="8">
                  <a:txBody>
                    <a:bodyPr/>
                    <a:lstStyle/>
                    <a:p>
                      <a:pPr>
                        <a:lnSpc>
                          <a:spcPct val="90000"/>
                        </a:lnSpc>
                      </a:pPr>
                      <a:r>
                        <a:rPr kumimoji="1" lang="ja-JP" altLang="en-US" sz="1400" b="1" dirty="0">
                          <a:solidFill>
                            <a:schemeClr val="bg1"/>
                          </a:solidFill>
                        </a:rPr>
                        <a:t>３．意思疎通等に関連する項目（６項目）</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solidFill>
                  </a:tcPr>
                </a:tc>
                <a:tc hMerge="1">
                  <a:txBody>
                    <a:bodyPr/>
                    <a:lstStyle/>
                    <a:p>
                      <a:endParaRPr kumimoji="1" lang="ja-JP" altLang="en-US"/>
                    </a:p>
                  </a:txBody>
                  <a:tcPr/>
                </a:tc>
                <a:tc hMerge="1">
                  <a:txBody>
                    <a:bodyPr/>
                    <a:lstStyle/>
                    <a:p>
                      <a:pPr>
                        <a:lnSpc>
                          <a:spcPct val="90000"/>
                        </a:lnSpc>
                      </a:pPr>
                      <a:endParaRPr kumimoji="1" lang="ja-JP" altLang="en-US" sz="1400" dirty="0"/>
                    </a:p>
                  </a:txBody>
                  <a:tcPr marL="36000" marR="36000" marT="18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pPr>
                        <a:lnSpc>
                          <a:spcPct val="90000"/>
                        </a:lnSpc>
                      </a:pPr>
                      <a:endParaRPr kumimoji="1" lang="ja-JP" altLang="en-US" sz="1400" dirty="0"/>
                    </a:p>
                  </a:txBody>
                  <a:tcPr marL="36000" marR="36000" marT="18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pPr>
                        <a:lnSpc>
                          <a:spcPct val="90000"/>
                        </a:lnSpc>
                      </a:pPr>
                      <a:endParaRPr kumimoji="1" lang="ja-JP" altLang="en-US" sz="1400" dirty="0"/>
                    </a:p>
                  </a:txBody>
                  <a:tcPr marL="36000" marR="36000" marT="18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94545">
                <a:tc gridSpan="2">
                  <a:txBody>
                    <a:bodyPr/>
                    <a:lstStyle/>
                    <a:p>
                      <a:pPr>
                        <a:lnSpc>
                          <a:spcPct val="90000"/>
                        </a:lnSpc>
                      </a:pPr>
                      <a:r>
                        <a:rPr kumimoji="1" lang="ja-JP" altLang="en-US" sz="1300" dirty="0"/>
                        <a:t>３－１　視力</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a:p>
                  </a:txBody>
                  <a:tcPr/>
                </a:tc>
                <a:tc gridSpan="2">
                  <a:txBody>
                    <a:bodyPr/>
                    <a:lstStyle/>
                    <a:p>
                      <a:pPr>
                        <a:lnSpc>
                          <a:spcPct val="90000"/>
                        </a:lnSpc>
                      </a:pPr>
                      <a:r>
                        <a:rPr kumimoji="1" lang="ja-JP" altLang="en-US" sz="1300" dirty="0"/>
                        <a:t>３－２　聴力</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a:p>
                  </a:txBody>
                  <a:tcPr/>
                </a:tc>
                <a:tc gridSpan="2">
                  <a:txBody>
                    <a:bodyPr/>
                    <a:lstStyle/>
                    <a:p>
                      <a:pPr>
                        <a:lnSpc>
                          <a:spcPct val="90000"/>
                        </a:lnSpc>
                      </a:pPr>
                      <a:r>
                        <a:rPr kumimoji="1" lang="ja-JP" altLang="en-US" sz="1300" dirty="0"/>
                        <a:t>３－３　コミュニケーション</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a:p>
                  </a:txBody>
                  <a:tcPr/>
                </a:tc>
                <a:tc gridSpan="2">
                  <a:txBody>
                    <a:bodyPr/>
                    <a:lstStyle/>
                    <a:p>
                      <a:pPr>
                        <a:lnSpc>
                          <a:spcPct val="90000"/>
                        </a:lnSpc>
                      </a:pPr>
                      <a:r>
                        <a:rPr kumimoji="1" lang="ja-JP" altLang="en-US" sz="1300" dirty="0"/>
                        <a:t>３－４　説明の理解</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94545">
                <a:tc gridSpan="2">
                  <a:txBody>
                    <a:bodyPr/>
                    <a:lstStyle/>
                    <a:p>
                      <a:pPr>
                        <a:lnSpc>
                          <a:spcPct val="90000"/>
                        </a:lnSpc>
                      </a:pPr>
                      <a:r>
                        <a:rPr kumimoji="1" lang="ja-JP" altLang="en-US" sz="1300" dirty="0"/>
                        <a:t>３－５　読み書き</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a:p>
                  </a:txBody>
                  <a:tcPr/>
                </a:tc>
                <a:tc gridSpan="2">
                  <a:txBody>
                    <a:bodyPr/>
                    <a:lstStyle/>
                    <a:p>
                      <a:pPr>
                        <a:lnSpc>
                          <a:spcPct val="90000"/>
                        </a:lnSpc>
                      </a:pPr>
                      <a:r>
                        <a:rPr kumimoji="1" lang="ja-JP" altLang="en-US" sz="1300" dirty="0"/>
                        <a:t>３－６　感覚過敏・感覚鈍麻</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a:p>
                  </a:txBody>
                  <a:tcPr/>
                </a:tc>
                <a:tc gridSpan="2">
                  <a:txBody>
                    <a:bodyPr/>
                    <a:lstStyle/>
                    <a:p>
                      <a:pPr algn="ctr">
                        <a:lnSpc>
                          <a:spcPct val="90000"/>
                        </a:lnSpc>
                      </a:pPr>
                      <a:r>
                        <a:rPr kumimoji="1" lang="en-US" altLang="ja-JP" sz="1300" dirty="0"/>
                        <a:t>―</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a:p>
                  </a:txBody>
                  <a:tcPr/>
                </a:tc>
                <a:tc gridSpan="2">
                  <a:txBody>
                    <a:bodyPr/>
                    <a:lstStyle/>
                    <a:p>
                      <a:pPr algn="ctr">
                        <a:lnSpc>
                          <a:spcPct val="90000"/>
                        </a:lnSpc>
                      </a:pPr>
                      <a:r>
                        <a:rPr kumimoji="1" lang="en-US" altLang="ja-JP" sz="1300" dirty="0"/>
                        <a:t>―</a:t>
                      </a:r>
                      <a:endParaRPr kumimoji="1" lang="ja-JP" altLang="en-US" sz="1300" dirty="0"/>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r h="94545">
                <a:tc gridSpan="8">
                  <a:txBody>
                    <a:bodyPr/>
                    <a:lstStyle/>
                    <a:p>
                      <a:pPr>
                        <a:lnSpc>
                          <a:spcPct val="90000"/>
                        </a:lnSpc>
                      </a:pPr>
                      <a:r>
                        <a:rPr kumimoji="1" lang="ja-JP" altLang="en-US" sz="1400" b="1" dirty="0">
                          <a:solidFill>
                            <a:schemeClr val="bg1"/>
                          </a:solidFill>
                        </a:rPr>
                        <a:t>４．行動障害に関連する項目（</a:t>
                      </a:r>
                      <a:r>
                        <a:rPr kumimoji="1" lang="en-US" altLang="ja-JP" sz="1400" b="1" dirty="0">
                          <a:solidFill>
                            <a:schemeClr val="bg1"/>
                          </a:solidFill>
                        </a:rPr>
                        <a:t>34</a:t>
                      </a:r>
                      <a:r>
                        <a:rPr kumimoji="1" lang="ja-JP" altLang="en-US" sz="1400" b="1" dirty="0">
                          <a:solidFill>
                            <a:schemeClr val="bg1"/>
                          </a:solidFill>
                        </a:rPr>
                        <a:t>項目）</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solidFill>
                  </a:tcPr>
                </a:tc>
                <a:tc hMerge="1">
                  <a:txBody>
                    <a:bodyPr/>
                    <a:lstStyle/>
                    <a:p>
                      <a:endParaRPr kumimoji="1" lang="ja-JP" altLang="en-US"/>
                    </a:p>
                  </a:txBody>
                  <a:tcPr/>
                </a:tc>
                <a:tc hMerge="1">
                  <a:txBody>
                    <a:bodyPr/>
                    <a:lstStyle/>
                    <a:p>
                      <a:pPr>
                        <a:lnSpc>
                          <a:spcPct val="90000"/>
                        </a:lnSpc>
                      </a:pPr>
                      <a:endParaRPr kumimoji="1" lang="ja-JP" altLang="en-US" sz="1400" dirty="0"/>
                    </a:p>
                  </a:txBody>
                  <a:tcPr marL="36000" marR="36000" marT="18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pPr>
                        <a:lnSpc>
                          <a:spcPct val="90000"/>
                        </a:lnSpc>
                      </a:pPr>
                      <a:endParaRPr kumimoji="1" lang="ja-JP" altLang="en-US" sz="1400" dirty="0"/>
                    </a:p>
                  </a:txBody>
                  <a:tcPr marL="36000" marR="36000" marT="18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pPr>
                        <a:lnSpc>
                          <a:spcPct val="90000"/>
                        </a:lnSpc>
                      </a:pPr>
                      <a:endParaRPr kumimoji="1" lang="ja-JP" altLang="en-US" sz="1400" dirty="0"/>
                    </a:p>
                  </a:txBody>
                  <a:tcPr marL="36000" marR="36000" marT="18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2"/>
                  </a:ext>
                </a:extLst>
              </a:tr>
              <a:tr h="94545">
                <a:tc>
                  <a:txBody>
                    <a:bodyPr/>
                    <a:lstStyle/>
                    <a:p>
                      <a:pPr>
                        <a:lnSpc>
                          <a:spcPct val="90000"/>
                        </a:lnSpc>
                      </a:pPr>
                      <a:r>
                        <a:rPr kumimoji="1" lang="ja-JP" altLang="en-US" sz="1300" dirty="0"/>
                        <a:t>４－１　被害的・拒否的</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gridSpan="2">
                  <a:txBody>
                    <a:bodyPr/>
                    <a:lstStyle/>
                    <a:p>
                      <a:pPr>
                        <a:lnSpc>
                          <a:spcPct val="90000"/>
                        </a:lnSpc>
                      </a:pPr>
                      <a:r>
                        <a:rPr kumimoji="1" lang="ja-JP" altLang="en-US" sz="1300" dirty="0"/>
                        <a:t>４－２　作話</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pPr>
                        <a:lnSpc>
                          <a:spcPct val="90000"/>
                        </a:lnSpc>
                      </a:pPr>
                      <a:endParaRPr kumimoji="1" lang="ja-JP" altLang="en-US" sz="1400" dirty="0"/>
                    </a:p>
                  </a:txBody>
                  <a:tcPr marL="36000" marR="36000" marT="18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gridSpan="2">
                  <a:txBody>
                    <a:bodyPr/>
                    <a:lstStyle/>
                    <a:p>
                      <a:pPr>
                        <a:lnSpc>
                          <a:spcPct val="90000"/>
                        </a:lnSpc>
                      </a:pPr>
                      <a:r>
                        <a:rPr kumimoji="1" lang="ja-JP" altLang="en-US" sz="1300" dirty="0"/>
                        <a:t>４－３　感情が不安定</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pPr>
                        <a:lnSpc>
                          <a:spcPct val="90000"/>
                        </a:lnSpc>
                      </a:pPr>
                      <a:endParaRPr kumimoji="1" lang="ja-JP" altLang="en-US" sz="1400" dirty="0"/>
                    </a:p>
                  </a:txBody>
                  <a:tcPr marL="36000" marR="36000" marT="18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gridSpan="2">
                  <a:txBody>
                    <a:bodyPr/>
                    <a:lstStyle/>
                    <a:p>
                      <a:pPr>
                        <a:lnSpc>
                          <a:spcPct val="90000"/>
                        </a:lnSpc>
                      </a:pPr>
                      <a:r>
                        <a:rPr kumimoji="1" lang="ja-JP" altLang="en-US" sz="1300" dirty="0"/>
                        <a:t>４－４　昼夜逆転</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pPr>
                        <a:lnSpc>
                          <a:spcPct val="90000"/>
                        </a:lnSpc>
                      </a:pPr>
                      <a:endParaRPr kumimoji="1" lang="ja-JP" altLang="en-US" sz="1400" dirty="0"/>
                    </a:p>
                  </a:txBody>
                  <a:tcPr marL="36000" marR="36000" marT="18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nSpc>
                          <a:spcPct val="90000"/>
                        </a:lnSpc>
                      </a:pPr>
                      <a:r>
                        <a:rPr kumimoji="1" lang="ja-JP" altLang="en-US" sz="1300" dirty="0"/>
                        <a:t>４－５　暴言暴行</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94545">
                <a:tc>
                  <a:txBody>
                    <a:bodyPr/>
                    <a:lstStyle/>
                    <a:p>
                      <a:pPr>
                        <a:lnSpc>
                          <a:spcPct val="90000"/>
                        </a:lnSpc>
                      </a:pPr>
                      <a:r>
                        <a:rPr kumimoji="1" lang="ja-JP" altLang="en-US" sz="1300" dirty="0"/>
                        <a:t>４－６　同じ話をする</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gridSpan="2">
                  <a:txBody>
                    <a:bodyPr/>
                    <a:lstStyle/>
                    <a:p>
                      <a:pPr>
                        <a:lnSpc>
                          <a:spcPct val="90000"/>
                        </a:lnSpc>
                      </a:pPr>
                      <a:r>
                        <a:rPr kumimoji="1" lang="ja-JP" altLang="en-US" sz="1300" dirty="0"/>
                        <a:t>４－７　大声・奇声を出す</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pPr>
                        <a:lnSpc>
                          <a:spcPct val="90000"/>
                        </a:lnSpc>
                      </a:pPr>
                      <a:endParaRPr kumimoji="1" lang="ja-JP" altLang="en-US" sz="1400" dirty="0"/>
                    </a:p>
                  </a:txBody>
                  <a:tcPr marL="36000" marR="36000" marT="18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gridSpan="2">
                  <a:txBody>
                    <a:bodyPr/>
                    <a:lstStyle/>
                    <a:p>
                      <a:pPr>
                        <a:lnSpc>
                          <a:spcPct val="90000"/>
                        </a:lnSpc>
                      </a:pPr>
                      <a:r>
                        <a:rPr kumimoji="1" lang="ja-JP" altLang="en-US" sz="1300" dirty="0"/>
                        <a:t>４－８　支援の拒否</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pPr>
                        <a:lnSpc>
                          <a:spcPct val="90000"/>
                        </a:lnSpc>
                      </a:pPr>
                      <a:endParaRPr kumimoji="1" lang="ja-JP" altLang="en-US" sz="1400" dirty="0"/>
                    </a:p>
                  </a:txBody>
                  <a:tcPr marL="36000" marR="36000" marT="18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gridSpan="2">
                  <a:txBody>
                    <a:bodyPr/>
                    <a:lstStyle/>
                    <a:p>
                      <a:pPr>
                        <a:lnSpc>
                          <a:spcPct val="90000"/>
                        </a:lnSpc>
                      </a:pPr>
                      <a:r>
                        <a:rPr kumimoji="1" lang="ja-JP" altLang="en-US" sz="1300" dirty="0"/>
                        <a:t>４－９　徘徊</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pPr>
                        <a:lnSpc>
                          <a:spcPct val="90000"/>
                        </a:lnSpc>
                      </a:pPr>
                      <a:endParaRPr kumimoji="1" lang="ja-JP" altLang="en-US" sz="1400" dirty="0"/>
                    </a:p>
                  </a:txBody>
                  <a:tcPr marL="36000" marR="36000" marT="18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nSpc>
                          <a:spcPct val="90000"/>
                        </a:lnSpc>
                      </a:pPr>
                      <a:r>
                        <a:rPr kumimoji="1" lang="ja-JP" altLang="en-US" sz="1300" dirty="0"/>
                        <a:t>４－１０　落ち着きがない</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r h="94545">
                <a:tc>
                  <a:txBody>
                    <a:bodyPr/>
                    <a:lstStyle/>
                    <a:p>
                      <a:pPr>
                        <a:lnSpc>
                          <a:spcPct val="90000"/>
                        </a:lnSpc>
                      </a:pPr>
                      <a:r>
                        <a:rPr kumimoji="1" lang="ja-JP" altLang="en-US" sz="1300" dirty="0"/>
                        <a:t>４－１１</a:t>
                      </a:r>
                      <a:r>
                        <a:rPr kumimoji="1" lang="ja-JP" altLang="en-US" sz="1100" dirty="0"/>
                        <a:t>　外出して戻れない</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gridSpan="2">
                  <a:txBody>
                    <a:bodyPr/>
                    <a:lstStyle/>
                    <a:p>
                      <a:pPr>
                        <a:lnSpc>
                          <a:spcPct val="90000"/>
                        </a:lnSpc>
                      </a:pPr>
                      <a:r>
                        <a:rPr kumimoji="1" lang="ja-JP" altLang="en-US" sz="1300" dirty="0"/>
                        <a:t>４－１２　１人で出たがる</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pPr>
                        <a:lnSpc>
                          <a:spcPct val="90000"/>
                        </a:lnSpc>
                      </a:pPr>
                      <a:endParaRPr kumimoji="1" lang="ja-JP" altLang="en-US" sz="1400" dirty="0"/>
                    </a:p>
                  </a:txBody>
                  <a:tcPr marL="36000" marR="36000" marT="18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gridSpan="2">
                  <a:txBody>
                    <a:bodyPr/>
                    <a:lstStyle/>
                    <a:p>
                      <a:pPr>
                        <a:lnSpc>
                          <a:spcPct val="90000"/>
                        </a:lnSpc>
                      </a:pPr>
                      <a:r>
                        <a:rPr kumimoji="1" lang="ja-JP" altLang="en-US" sz="1300" dirty="0"/>
                        <a:t>４－１３　収集癖</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pPr>
                        <a:lnSpc>
                          <a:spcPct val="90000"/>
                        </a:lnSpc>
                      </a:pPr>
                      <a:endParaRPr kumimoji="1" lang="ja-JP" altLang="en-US" sz="1400" dirty="0"/>
                    </a:p>
                  </a:txBody>
                  <a:tcPr marL="36000" marR="36000" marT="18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gridSpan="2">
                  <a:txBody>
                    <a:bodyPr/>
                    <a:lstStyle/>
                    <a:p>
                      <a:pPr>
                        <a:lnSpc>
                          <a:spcPct val="90000"/>
                        </a:lnSpc>
                      </a:pPr>
                      <a:r>
                        <a:rPr kumimoji="1" lang="ja-JP" altLang="en-US" sz="1300" dirty="0"/>
                        <a:t>４－１４　</a:t>
                      </a:r>
                      <a:r>
                        <a:rPr kumimoji="1" lang="ja-JP" altLang="en-US" sz="1200" dirty="0"/>
                        <a:t>物や衣類を壊す</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pPr>
                        <a:lnSpc>
                          <a:spcPct val="90000"/>
                        </a:lnSpc>
                      </a:pPr>
                      <a:endParaRPr kumimoji="1" lang="ja-JP" altLang="en-US" sz="1400" dirty="0"/>
                    </a:p>
                  </a:txBody>
                  <a:tcPr marL="36000" marR="36000" marT="18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nSpc>
                          <a:spcPct val="90000"/>
                        </a:lnSpc>
                      </a:pPr>
                      <a:r>
                        <a:rPr kumimoji="1" lang="ja-JP" altLang="en-US" sz="1300" dirty="0"/>
                        <a:t>４－１５　不潔行為</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r h="94545">
                <a:tc>
                  <a:txBody>
                    <a:bodyPr/>
                    <a:lstStyle/>
                    <a:p>
                      <a:pPr>
                        <a:lnSpc>
                          <a:spcPct val="90000"/>
                        </a:lnSpc>
                      </a:pPr>
                      <a:r>
                        <a:rPr kumimoji="1" lang="ja-JP" altLang="en-US" sz="1300" dirty="0"/>
                        <a:t>４－１６　異食行動</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gridSpan="2">
                  <a:txBody>
                    <a:bodyPr/>
                    <a:lstStyle/>
                    <a:p>
                      <a:pPr>
                        <a:lnSpc>
                          <a:spcPct val="90000"/>
                        </a:lnSpc>
                      </a:pPr>
                      <a:r>
                        <a:rPr kumimoji="1" lang="ja-JP" altLang="en-US" sz="1300" dirty="0"/>
                        <a:t>４－１７　ひどい物忘れ</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pPr>
                        <a:lnSpc>
                          <a:spcPct val="90000"/>
                        </a:lnSpc>
                      </a:pPr>
                      <a:endParaRPr kumimoji="1" lang="ja-JP" altLang="en-US" sz="1400" dirty="0"/>
                    </a:p>
                  </a:txBody>
                  <a:tcPr marL="36000" marR="36000" marT="18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gridSpan="2">
                  <a:txBody>
                    <a:bodyPr/>
                    <a:lstStyle/>
                    <a:p>
                      <a:pPr>
                        <a:lnSpc>
                          <a:spcPct val="90000"/>
                        </a:lnSpc>
                      </a:pPr>
                      <a:r>
                        <a:rPr kumimoji="1" lang="ja-JP" altLang="en-US" sz="1300" dirty="0"/>
                        <a:t>４－１８　こだわり</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pPr>
                        <a:lnSpc>
                          <a:spcPct val="90000"/>
                        </a:lnSpc>
                      </a:pPr>
                      <a:endParaRPr kumimoji="1" lang="ja-JP" altLang="en-US" sz="1400" dirty="0"/>
                    </a:p>
                  </a:txBody>
                  <a:tcPr marL="36000" marR="36000" marT="18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gridSpan="2">
                  <a:txBody>
                    <a:bodyPr/>
                    <a:lstStyle/>
                    <a:p>
                      <a:pPr>
                        <a:lnSpc>
                          <a:spcPct val="90000"/>
                        </a:lnSpc>
                      </a:pPr>
                      <a:r>
                        <a:rPr kumimoji="1" lang="ja-JP" altLang="en-US" sz="1300" dirty="0"/>
                        <a:t>４－１９　多動・行動停止</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pPr>
                        <a:lnSpc>
                          <a:spcPct val="90000"/>
                        </a:lnSpc>
                      </a:pPr>
                      <a:endParaRPr kumimoji="1" lang="ja-JP" altLang="en-US" sz="1400" dirty="0"/>
                    </a:p>
                  </a:txBody>
                  <a:tcPr marL="36000" marR="36000" marT="18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nSpc>
                          <a:spcPct val="90000"/>
                        </a:lnSpc>
                      </a:pPr>
                      <a:r>
                        <a:rPr kumimoji="1" lang="ja-JP" altLang="en-US" sz="1300" dirty="0"/>
                        <a:t>４－２０　不安定な行動</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6"/>
                  </a:ext>
                </a:extLst>
              </a:tr>
              <a:tr h="94545">
                <a:tc>
                  <a:txBody>
                    <a:bodyPr/>
                    <a:lstStyle/>
                    <a:p>
                      <a:pPr>
                        <a:lnSpc>
                          <a:spcPct val="90000"/>
                        </a:lnSpc>
                      </a:pPr>
                      <a:r>
                        <a:rPr kumimoji="1" lang="ja-JP" altLang="en-US" sz="1300" b="0" dirty="0"/>
                        <a:t>４－２１</a:t>
                      </a:r>
                      <a:r>
                        <a:rPr kumimoji="1" lang="ja-JP" altLang="en-US" sz="1000" b="0" dirty="0"/>
                        <a:t>　自らを傷つける行為</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gridSpan="2">
                  <a:txBody>
                    <a:bodyPr/>
                    <a:lstStyle/>
                    <a:p>
                      <a:pPr>
                        <a:lnSpc>
                          <a:spcPct val="90000"/>
                        </a:lnSpc>
                      </a:pPr>
                      <a:r>
                        <a:rPr kumimoji="1" lang="ja-JP" altLang="en-US" sz="1300" b="0" dirty="0"/>
                        <a:t>４－２２</a:t>
                      </a:r>
                      <a:r>
                        <a:rPr kumimoji="1" lang="ja-JP" altLang="en-US" sz="1000" b="0" dirty="0"/>
                        <a:t>　他人を傷つける行為</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pPr>
                        <a:lnSpc>
                          <a:spcPct val="90000"/>
                        </a:lnSpc>
                      </a:pPr>
                      <a:endParaRPr kumimoji="1" lang="ja-JP" altLang="en-US" sz="1400" dirty="0"/>
                    </a:p>
                  </a:txBody>
                  <a:tcPr marL="36000" marR="36000" marT="18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gridSpan="2">
                  <a:txBody>
                    <a:bodyPr/>
                    <a:lstStyle/>
                    <a:p>
                      <a:pPr>
                        <a:lnSpc>
                          <a:spcPct val="90000"/>
                        </a:lnSpc>
                      </a:pPr>
                      <a:r>
                        <a:rPr kumimoji="1" lang="ja-JP" altLang="en-US" sz="1300" dirty="0"/>
                        <a:t>４－２３　不適切な行為</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pPr>
                        <a:lnSpc>
                          <a:spcPct val="90000"/>
                        </a:lnSpc>
                      </a:pPr>
                      <a:endParaRPr kumimoji="1" lang="ja-JP" altLang="en-US" sz="1400" dirty="0"/>
                    </a:p>
                  </a:txBody>
                  <a:tcPr marL="36000" marR="36000" marT="18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gridSpan="2">
                  <a:txBody>
                    <a:bodyPr/>
                    <a:lstStyle/>
                    <a:p>
                      <a:pPr>
                        <a:lnSpc>
                          <a:spcPct val="90000"/>
                        </a:lnSpc>
                      </a:pPr>
                      <a:r>
                        <a:rPr kumimoji="1" lang="ja-JP" altLang="en-US" sz="1300" dirty="0"/>
                        <a:t>４－２４　突発的な行動</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pPr>
                        <a:lnSpc>
                          <a:spcPct val="90000"/>
                        </a:lnSpc>
                      </a:pPr>
                      <a:endParaRPr kumimoji="1" lang="ja-JP" altLang="en-US" sz="1400" dirty="0"/>
                    </a:p>
                  </a:txBody>
                  <a:tcPr marL="36000" marR="36000" marT="18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nSpc>
                          <a:spcPct val="90000"/>
                        </a:lnSpc>
                      </a:pPr>
                      <a:r>
                        <a:rPr kumimoji="1" lang="ja-JP" altLang="en-US" sz="1300" dirty="0"/>
                        <a:t>４－２５　過食・反すう等</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7"/>
                  </a:ext>
                </a:extLst>
              </a:tr>
              <a:tr h="94545">
                <a:tc>
                  <a:txBody>
                    <a:bodyPr/>
                    <a:lstStyle/>
                    <a:p>
                      <a:pPr>
                        <a:lnSpc>
                          <a:spcPct val="90000"/>
                        </a:lnSpc>
                      </a:pPr>
                      <a:r>
                        <a:rPr kumimoji="1" lang="ja-JP" altLang="en-US" sz="1300" dirty="0"/>
                        <a:t>４－２６　そう鬱状態</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gridSpan="2">
                  <a:txBody>
                    <a:bodyPr/>
                    <a:lstStyle/>
                    <a:p>
                      <a:pPr>
                        <a:lnSpc>
                          <a:spcPct val="90000"/>
                        </a:lnSpc>
                      </a:pPr>
                      <a:r>
                        <a:rPr kumimoji="1" lang="ja-JP" altLang="en-US" sz="1300" dirty="0"/>
                        <a:t>４－２７　反復的行動</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pPr>
                        <a:lnSpc>
                          <a:spcPct val="90000"/>
                        </a:lnSpc>
                      </a:pPr>
                      <a:endParaRPr kumimoji="1" lang="ja-JP" altLang="en-US" sz="1400" dirty="0"/>
                    </a:p>
                  </a:txBody>
                  <a:tcPr marL="36000" marR="36000" marT="18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gridSpan="2">
                  <a:txBody>
                    <a:bodyPr/>
                    <a:lstStyle/>
                    <a:p>
                      <a:pPr>
                        <a:lnSpc>
                          <a:spcPct val="90000"/>
                        </a:lnSpc>
                      </a:pPr>
                      <a:r>
                        <a:rPr kumimoji="1" lang="ja-JP" altLang="en-US" sz="1300" dirty="0"/>
                        <a:t>４－２８</a:t>
                      </a:r>
                      <a:r>
                        <a:rPr kumimoji="1" lang="ja-JP" altLang="en-US" sz="1050" dirty="0"/>
                        <a:t>　</a:t>
                      </a:r>
                      <a:r>
                        <a:rPr kumimoji="1" lang="ja-JP" altLang="en-US" sz="1050" b="0" dirty="0"/>
                        <a:t>対人面の不安緊張</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pPr>
                        <a:lnSpc>
                          <a:spcPct val="90000"/>
                        </a:lnSpc>
                      </a:pPr>
                      <a:endParaRPr kumimoji="1" lang="ja-JP" altLang="en-US" sz="1400" dirty="0"/>
                    </a:p>
                  </a:txBody>
                  <a:tcPr marL="36000" marR="36000" marT="18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gridSpan="2">
                  <a:txBody>
                    <a:bodyPr/>
                    <a:lstStyle/>
                    <a:p>
                      <a:pPr>
                        <a:lnSpc>
                          <a:spcPct val="90000"/>
                        </a:lnSpc>
                      </a:pPr>
                      <a:r>
                        <a:rPr kumimoji="1" lang="ja-JP" altLang="en-US" sz="1300" dirty="0"/>
                        <a:t>４－２９　意欲が乏しい</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pPr>
                        <a:lnSpc>
                          <a:spcPct val="90000"/>
                        </a:lnSpc>
                      </a:pPr>
                      <a:endParaRPr kumimoji="1" lang="ja-JP" altLang="en-US" sz="1400" dirty="0"/>
                    </a:p>
                  </a:txBody>
                  <a:tcPr marL="36000" marR="36000" marT="18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nSpc>
                          <a:spcPct val="90000"/>
                        </a:lnSpc>
                      </a:pPr>
                      <a:r>
                        <a:rPr kumimoji="1" lang="ja-JP" altLang="en-US" sz="1300" dirty="0"/>
                        <a:t>４－３０</a:t>
                      </a:r>
                      <a:r>
                        <a:rPr kumimoji="1" lang="ja-JP" altLang="en-US" sz="1200" dirty="0"/>
                        <a:t>　話がまとまらない</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8"/>
                  </a:ext>
                </a:extLst>
              </a:tr>
              <a:tr h="94545">
                <a:tc>
                  <a:txBody>
                    <a:bodyPr/>
                    <a:lstStyle/>
                    <a:p>
                      <a:pPr>
                        <a:lnSpc>
                          <a:spcPct val="90000"/>
                        </a:lnSpc>
                      </a:pPr>
                      <a:r>
                        <a:rPr kumimoji="1" lang="ja-JP" altLang="en-US" sz="1300" dirty="0"/>
                        <a:t>４－３１</a:t>
                      </a:r>
                      <a:r>
                        <a:rPr kumimoji="1" lang="ja-JP" altLang="en-US" sz="1100" dirty="0"/>
                        <a:t>　集中力が続かない</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gridSpan="2">
                  <a:txBody>
                    <a:bodyPr/>
                    <a:lstStyle/>
                    <a:p>
                      <a:pPr>
                        <a:lnSpc>
                          <a:spcPct val="90000"/>
                        </a:lnSpc>
                      </a:pPr>
                      <a:r>
                        <a:rPr kumimoji="1" lang="ja-JP" altLang="en-US" sz="1300" dirty="0"/>
                        <a:t>４－３２</a:t>
                      </a:r>
                      <a:r>
                        <a:rPr kumimoji="1" lang="ja-JP" altLang="en-US" sz="1200" dirty="0"/>
                        <a:t>　自己の過大評価</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pPr>
                        <a:lnSpc>
                          <a:spcPct val="90000"/>
                        </a:lnSpc>
                      </a:pPr>
                      <a:endParaRPr kumimoji="1" lang="ja-JP" altLang="en-US" sz="1400" dirty="0"/>
                    </a:p>
                  </a:txBody>
                  <a:tcPr marL="36000" marR="36000" marT="18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gridSpan="2">
                  <a:txBody>
                    <a:bodyPr/>
                    <a:lstStyle/>
                    <a:p>
                      <a:pPr>
                        <a:lnSpc>
                          <a:spcPct val="90000"/>
                        </a:lnSpc>
                      </a:pPr>
                      <a:r>
                        <a:rPr kumimoji="1" lang="ja-JP" altLang="en-US" sz="1300" dirty="0"/>
                        <a:t>４－３３</a:t>
                      </a:r>
                      <a:r>
                        <a:rPr kumimoji="1" lang="ja-JP" altLang="en-US" sz="1200" dirty="0"/>
                        <a:t>　集団への不適応</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pPr>
                        <a:lnSpc>
                          <a:spcPct val="90000"/>
                        </a:lnSpc>
                      </a:pPr>
                      <a:endParaRPr kumimoji="1" lang="ja-JP" altLang="en-US" sz="1400" dirty="0"/>
                    </a:p>
                  </a:txBody>
                  <a:tcPr marL="36000" marR="36000" marT="18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gridSpan="2">
                  <a:txBody>
                    <a:bodyPr/>
                    <a:lstStyle/>
                    <a:p>
                      <a:pPr>
                        <a:lnSpc>
                          <a:spcPct val="90000"/>
                        </a:lnSpc>
                      </a:pPr>
                      <a:r>
                        <a:rPr kumimoji="1" lang="ja-JP" altLang="en-US" sz="1300" dirty="0"/>
                        <a:t>４－３４　多飲水・過飲水</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pPr>
                        <a:lnSpc>
                          <a:spcPct val="90000"/>
                        </a:lnSpc>
                      </a:pPr>
                      <a:endParaRPr kumimoji="1" lang="ja-JP" altLang="en-US" sz="1400" dirty="0"/>
                    </a:p>
                  </a:txBody>
                  <a:tcPr marL="36000" marR="36000" marT="18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90000"/>
                        </a:lnSpc>
                      </a:pPr>
                      <a:r>
                        <a:rPr kumimoji="1" lang="en-US" altLang="ja-JP" sz="1300" dirty="0"/>
                        <a:t>―</a:t>
                      </a:r>
                      <a:endParaRPr kumimoji="1" lang="ja-JP" altLang="en-US" sz="1300" dirty="0"/>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9"/>
                  </a:ext>
                </a:extLst>
              </a:tr>
              <a:tr h="94545">
                <a:tc gridSpan="8">
                  <a:txBody>
                    <a:bodyPr/>
                    <a:lstStyle/>
                    <a:p>
                      <a:pPr>
                        <a:lnSpc>
                          <a:spcPct val="90000"/>
                        </a:lnSpc>
                      </a:pPr>
                      <a:r>
                        <a:rPr kumimoji="1" lang="ja-JP" altLang="en-US" sz="1400" b="1" dirty="0">
                          <a:solidFill>
                            <a:schemeClr val="bg1"/>
                          </a:solidFill>
                        </a:rPr>
                        <a:t>５．特別な医療に関連する項目（</a:t>
                      </a:r>
                      <a:r>
                        <a:rPr kumimoji="1" lang="en-US" altLang="ja-JP" sz="1400" b="1" dirty="0">
                          <a:solidFill>
                            <a:schemeClr val="bg1"/>
                          </a:solidFill>
                        </a:rPr>
                        <a:t>12</a:t>
                      </a:r>
                      <a:r>
                        <a:rPr kumimoji="1" lang="ja-JP" altLang="en-US" sz="1400" b="1" dirty="0">
                          <a:solidFill>
                            <a:schemeClr val="bg1"/>
                          </a:solidFill>
                        </a:rPr>
                        <a:t>項目）</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solidFill>
                  </a:tcPr>
                </a:tc>
                <a:tc hMerge="1">
                  <a:txBody>
                    <a:bodyPr/>
                    <a:lstStyle/>
                    <a:p>
                      <a:endParaRPr kumimoji="1" lang="ja-JP" altLang="en-US"/>
                    </a:p>
                  </a:txBody>
                  <a:tcPr/>
                </a:tc>
                <a:tc hMerge="1">
                  <a:txBody>
                    <a:bodyPr/>
                    <a:lstStyle/>
                    <a:p>
                      <a:pPr>
                        <a:lnSpc>
                          <a:spcPct val="90000"/>
                        </a:lnSpc>
                      </a:pPr>
                      <a:endParaRPr kumimoji="1" lang="ja-JP" altLang="en-US" sz="1400" dirty="0"/>
                    </a:p>
                  </a:txBody>
                  <a:tcPr marL="36000" marR="36000" marT="18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pPr>
                        <a:lnSpc>
                          <a:spcPct val="90000"/>
                        </a:lnSpc>
                      </a:pPr>
                      <a:endParaRPr kumimoji="1" lang="ja-JP" altLang="en-US" sz="1400" dirty="0"/>
                    </a:p>
                  </a:txBody>
                  <a:tcPr marL="36000" marR="36000" marT="18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pPr>
                        <a:lnSpc>
                          <a:spcPct val="90000"/>
                        </a:lnSpc>
                      </a:pPr>
                      <a:endParaRPr kumimoji="1" lang="ja-JP" altLang="en-US" sz="1400" dirty="0"/>
                    </a:p>
                  </a:txBody>
                  <a:tcPr marL="36000" marR="36000" marT="18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20"/>
                  </a:ext>
                </a:extLst>
              </a:tr>
              <a:tr h="94545">
                <a:tc gridSpan="2">
                  <a:txBody>
                    <a:bodyPr/>
                    <a:lstStyle/>
                    <a:p>
                      <a:pPr>
                        <a:lnSpc>
                          <a:spcPct val="90000"/>
                        </a:lnSpc>
                      </a:pPr>
                      <a:r>
                        <a:rPr kumimoji="1" lang="ja-JP" altLang="en-US" sz="1300" dirty="0"/>
                        <a:t>５－１　点滴の管理</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a:p>
                  </a:txBody>
                  <a:tcPr/>
                </a:tc>
                <a:tc gridSpan="2">
                  <a:txBody>
                    <a:bodyPr/>
                    <a:lstStyle/>
                    <a:p>
                      <a:pPr>
                        <a:lnSpc>
                          <a:spcPct val="90000"/>
                        </a:lnSpc>
                      </a:pPr>
                      <a:r>
                        <a:rPr kumimoji="1" lang="ja-JP" altLang="en-US" sz="1300" dirty="0"/>
                        <a:t>５－２　中心静脈栄養</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a:p>
                  </a:txBody>
                  <a:tcPr/>
                </a:tc>
                <a:tc gridSpan="2">
                  <a:txBody>
                    <a:bodyPr/>
                    <a:lstStyle/>
                    <a:p>
                      <a:pPr>
                        <a:lnSpc>
                          <a:spcPct val="90000"/>
                        </a:lnSpc>
                      </a:pPr>
                      <a:r>
                        <a:rPr kumimoji="1" lang="ja-JP" altLang="en-US" sz="1300" dirty="0"/>
                        <a:t>５－３　透析</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a:p>
                  </a:txBody>
                  <a:tcPr/>
                </a:tc>
                <a:tc gridSpan="2">
                  <a:txBody>
                    <a:bodyPr/>
                    <a:lstStyle/>
                    <a:p>
                      <a:pPr>
                        <a:lnSpc>
                          <a:spcPct val="90000"/>
                        </a:lnSpc>
                      </a:pPr>
                      <a:r>
                        <a:rPr kumimoji="1" lang="ja-JP" altLang="en-US" sz="1300" dirty="0"/>
                        <a:t>５－４　ストーマの処置</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21"/>
                  </a:ext>
                </a:extLst>
              </a:tr>
              <a:tr h="94545">
                <a:tc gridSpan="2">
                  <a:txBody>
                    <a:bodyPr/>
                    <a:lstStyle/>
                    <a:p>
                      <a:pPr>
                        <a:lnSpc>
                          <a:spcPct val="90000"/>
                        </a:lnSpc>
                      </a:pPr>
                      <a:r>
                        <a:rPr kumimoji="1" lang="ja-JP" altLang="en-US" sz="1300" dirty="0"/>
                        <a:t>５－５　酸素療法</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a:p>
                  </a:txBody>
                  <a:tcPr/>
                </a:tc>
                <a:tc gridSpan="2">
                  <a:txBody>
                    <a:bodyPr/>
                    <a:lstStyle/>
                    <a:p>
                      <a:pPr>
                        <a:lnSpc>
                          <a:spcPct val="90000"/>
                        </a:lnSpc>
                      </a:pPr>
                      <a:r>
                        <a:rPr kumimoji="1" lang="ja-JP" altLang="en-US" sz="1300" dirty="0"/>
                        <a:t>５－６　レスピレーター</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a:p>
                  </a:txBody>
                  <a:tcPr/>
                </a:tc>
                <a:tc gridSpan="2">
                  <a:txBody>
                    <a:bodyPr/>
                    <a:lstStyle/>
                    <a:p>
                      <a:pPr>
                        <a:lnSpc>
                          <a:spcPct val="90000"/>
                        </a:lnSpc>
                      </a:pPr>
                      <a:r>
                        <a:rPr kumimoji="1" lang="ja-JP" altLang="en-US" sz="1300" dirty="0"/>
                        <a:t>５－７　気管切開の処置</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a:p>
                  </a:txBody>
                  <a:tcPr/>
                </a:tc>
                <a:tc gridSpan="2">
                  <a:txBody>
                    <a:bodyPr/>
                    <a:lstStyle/>
                    <a:p>
                      <a:pPr>
                        <a:lnSpc>
                          <a:spcPct val="90000"/>
                        </a:lnSpc>
                      </a:pPr>
                      <a:r>
                        <a:rPr kumimoji="1" lang="ja-JP" altLang="en-US" sz="1300" dirty="0"/>
                        <a:t>５－８　疼痛の看護</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22"/>
                  </a:ext>
                </a:extLst>
              </a:tr>
              <a:tr h="94545">
                <a:tc gridSpan="2">
                  <a:txBody>
                    <a:bodyPr/>
                    <a:lstStyle/>
                    <a:p>
                      <a:pPr>
                        <a:lnSpc>
                          <a:spcPct val="90000"/>
                        </a:lnSpc>
                      </a:pPr>
                      <a:r>
                        <a:rPr kumimoji="1" lang="ja-JP" altLang="en-US" sz="1300" dirty="0"/>
                        <a:t>５－９　経管栄養</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a:p>
                  </a:txBody>
                  <a:tcPr/>
                </a:tc>
                <a:tc gridSpan="2">
                  <a:txBody>
                    <a:bodyPr/>
                    <a:lstStyle/>
                    <a:p>
                      <a:pPr>
                        <a:lnSpc>
                          <a:spcPct val="90000"/>
                        </a:lnSpc>
                      </a:pPr>
                      <a:r>
                        <a:rPr kumimoji="1" lang="ja-JP" altLang="en-US" sz="1300" dirty="0"/>
                        <a:t>５－１０　モニター測定</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a:p>
                  </a:txBody>
                  <a:tcPr/>
                </a:tc>
                <a:tc gridSpan="2">
                  <a:txBody>
                    <a:bodyPr/>
                    <a:lstStyle/>
                    <a:p>
                      <a:pPr>
                        <a:lnSpc>
                          <a:spcPct val="90000"/>
                        </a:lnSpc>
                      </a:pPr>
                      <a:r>
                        <a:rPr kumimoji="1" lang="ja-JP" altLang="en-US" sz="1300" dirty="0"/>
                        <a:t>５－１１　</a:t>
                      </a:r>
                      <a:r>
                        <a:rPr kumimoji="1" lang="ja-JP" altLang="en-US" sz="1300" dirty="0" err="1"/>
                        <a:t>じょく</a:t>
                      </a:r>
                      <a:r>
                        <a:rPr kumimoji="1" lang="ja-JP" altLang="en-US" sz="1300" dirty="0"/>
                        <a:t>そうの処置</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a:p>
                  </a:txBody>
                  <a:tcPr/>
                </a:tc>
                <a:tc gridSpan="2">
                  <a:txBody>
                    <a:bodyPr/>
                    <a:lstStyle/>
                    <a:p>
                      <a:pPr>
                        <a:lnSpc>
                          <a:spcPct val="90000"/>
                        </a:lnSpc>
                      </a:pPr>
                      <a:r>
                        <a:rPr kumimoji="1" lang="ja-JP" altLang="en-US" sz="1300" dirty="0"/>
                        <a:t>５－１２　カテーテル</a:t>
                      </a:r>
                    </a:p>
                  </a:txBody>
                  <a:tcPr marL="36000" marR="36000" marT="36000" marB="18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23"/>
                  </a:ext>
                </a:extLst>
              </a:tr>
            </a:tbl>
          </a:graphicData>
        </a:graphic>
      </p:graphicFrame>
      <p:sp>
        <p:nvSpPr>
          <p:cNvPr id="6" name="正方形/長方形 5"/>
          <p:cNvSpPr/>
          <p:nvPr/>
        </p:nvSpPr>
        <p:spPr>
          <a:xfrm>
            <a:off x="0" y="0"/>
            <a:ext cx="9906000" cy="468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sz="2800" b="1" dirty="0">
                <a:solidFill>
                  <a:schemeClr val="bg1"/>
                </a:solidFill>
                <a:latin typeface="ＭＳ ゴシック" panose="020B0609070205080204" pitchFamily="49" charset="-128"/>
                <a:ea typeface="ＭＳ ゴシック" panose="020B0609070205080204" pitchFamily="49" charset="-128"/>
              </a:rPr>
              <a:t>障害支援区分の認定調査項目（</a:t>
            </a:r>
            <a:r>
              <a:rPr lang="en-US" altLang="ja-JP" sz="2800" b="1" dirty="0">
                <a:solidFill>
                  <a:schemeClr val="bg1"/>
                </a:solidFill>
                <a:latin typeface="ＭＳ ゴシック" panose="020B0609070205080204" pitchFamily="49" charset="-128"/>
                <a:ea typeface="ＭＳ ゴシック" panose="020B0609070205080204" pitchFamily="49" charset="-128"/>
              </a:rPr>
              <a:t>80</a:t>
            </a:r>
            <a:r>
              <a:rPr lang="ja-JP" altLang="en-US" sz="2800" b="1" dirty="0">
                <a:solidFill>
                  <a:schemeClr val="bg1"/>
                </a:solidFill>
                <a:latin typeface="ＭＳ ゴシック" panose="020B0609070205080204" pitchFamily="49" charset="-128"/>
                <a:ea typeface="ＭＳ ゴシック" panose="020B0609070205080204" pitchFamily="49" charset="-128"/>
              </a:rPr>
              <a:t>項目）</a:t>
            </a:r>
          </a:p>
        </p:txBody>
      </p:sp>
    </p:spTree>
    <p:extLst>
      <p:ext uri="{BB962C8B-B14F-4D97-AF65-F5344CB8AC3E}">
        <p14:creationId xmlns:p14="http://schemas.microsoft.com/office/powerpoint/2010/main" val="209976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488950" y="4240260"/>
            <a:ext cx="8928100" cy="1898500"/>
          </a:xfrm>
          <a:prstGeom prst="rect">
            <a:avLst/>
          </a:prstGeom>
          <a:solidFill>
            <a:srgbClr val="D9E6FF"/>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a:t>「障害者自立支援法」のポイント</a:t>
            </a:r>
          </a:p>
        </p:txBody>
      </p:sp>
      <p:sp>
        <p:nvSpPr>
          <p:cNvPr id="3" name="コンテンツ プレースホルダー 2"/>
          <p:cNvSpPr>
            <a:spLocks noGrp="1"/>
          </p:cNvSpPr>
          <p:nvPr>
            <p:ph idx="1"/>
          </p:nvPr>
        </p:nvSpPr>
        <p:spPr>
          <a:xfrm>
            <a:off x="488950" y="718334"/>
            <a:ext cx="9127671" cy="5421332"/>
          </a:xfrm>
        </p:spPr>
        <p:txBody>
          <a:bodyPr>
            <a:normAutofit lnSpcReduction="10000"/>
          </a:bodyPr>
          <a:lstStyle/>
          <a:p>
            <a:pPr marL="0" indent="0">
              <a:buNone/>
            </a:pPr>
            <a:r>
              <a:rPr lang="ja-JP" altLang="en-US" sz="2800" b="1" u="sng" dirty="0">
                <a:solidFill>
                  <a:srgbClr val="385D8A"/>
                </a:solidFill>
                <a:effectLst>
                  <a:outerShdw blurRad="38100" dist="38100" dir="2700000" algn="tl">
                    <a:srgbClr val="000000">
                      <a:alpha val="43137"/>
                    </a:srgbClr>
                  </a:outerShdw>
                </a:effectLst>
              </a:rPr>
              <a:t>●</a:t>
            </a:r>
            <a:r>
              <a:rPr kumimoji="1" lang="ja-JP" altLang="en-US" sz="2800" b="1" u="sng" dirty="0">
                <a:solidFill>
                  <a:srgbClr val="385D8A"/>
                </a:solidFill>
                <a:effectLst>
                  <a:outerShdw blurRad="38100" dist="38100" dir="2700000" algn="tl">
                    <a:srgbClr val="000000">
                      <a:alpha val="43137"/>
                    </a:srgbClr>
                  </a:outerShdw>
                </a:effectLst>
              </a:rPr>
              <a:t>ポイント①：障害者施策を３障害一元化</a:t>
            </a:r>
            <a:endParaRPr kumimoji="1" lang="en-US" altLang="ja-JP" sz="2800" b="1" u="sng" dirty="0">
              <a:solidFill>
                <a:srgbClr val="385D8A"/>
              </a:solidFill>
              <a:effectLst>
                <a:outerShdw blurRad="38100" dist="38100" dir="2700000" algn="tl">
                  <a:srgbClr val="000000">
                    <a:alpha val="43137"/>
                  </a:srgbClr>
                </a:outerShdw>
              </a:effectLst>
            </a:endParaRPr>
          </a:p>
          <a:p>
            <a:pPr marL="0" indent="0">
              <a:buNone/>
            </a:pPr>
            <a:r>
              <a:rPr lang="ja-JP" altLang="en-US" sz="2800" dirty="0"/>
              <a:t>＜制定前＞</a:t>
            </a:r>
            <a:endParaRPr lang="en-US" altLang="ja-JP" sz="2800" dirty="0"/>
          </a:p>
          <a:p>
            <a:pPr marL="211138" indent="-211138"/>
            <a:r>
              <a:rPr lang="ja-JP" altLang="en-US" sz="2800" dirty="0"/>
              <a:t>３障害ばらばらの制度体系（精神障害は支援費制度の対象外）</a:t>
            </a:r>
            <a:endParaRPr lang="en-US" altLang="ja-JP" sz="2800" dirty="0"/>
          </a:p>
          <a:p>
            <a:pPr marL="211138" indent="-211138"/>
            <a:r>
              <a:rPr lang="ja-JP" altLang="en-US" sz="2800" dirty="0"/>
              <a:t>実施主体が都道府県、市町村に二分化</a:t>
            </a:r>
            <a:endParaRPr lang="en-US" altLang="ja-JP" sz="2800" dirty="0"/>
          </a:p>
          <a:p>
            <a:pPr marL="211138" indent="-211138"/>
            <a:endParaRPr lang="en-US" altLang="ja-JP" sz="2200" dirty="0"/>
          </a:p>
          <a:p>
            <a:pPr marL="211138" indent="-211138"/>
            <a:endParaRPr lang="en-US" altLang="ja-JP" sz="2200" dirty="0"/>
          </a:p>
          <a:p>
            <a:pPr marL="211138" indent="-211138"/>
            <a:endParaRPr lang="en-US" altLang="ja-JP" sz="2200" dirty="0"/>
          </a:p>
          <a:p>
            <a:pPr marL="0" indent="0">
              <a:buNone/>
            </a:pPr>
            <a:endParaRPr lang="en-US" altLang="ja-JP" sz="2400" dirty="0"/>
          </a:p>
          <a:p>
            <a:pPr marL="228600" indent="-228600">
              <a:lnSpc>
                <a:spcPct val="110000"/>
              </a:lnSpc>
              <a:buFont typeface="Calibri" panose="020F0502020204030204" pitchFamily="34" charset="0"/>
              <a:buChar char="○"/>
            </a:pPr>
            <a:r>
              <a:rPr lang="ja-JP" altLang="en-US" sz="2800" dirty="0">
                <a:solidFill>
                  <a:srgbClr val="FF0000"/>
                </a:solidFill>
              </a:rPr>
              <a:t>３障害の制度格差を解消</a:t>
            </a:r>
            <a:r>
              <a:rPr lang="ja-JP" altLang="en-US" sz="2800" dirty="0"/>
              <a:t>し、精神障害者を対象に。</a:t>
            </a:r>
            <a:endParaRPr lang="en-US" altLang="ja-JP" sz="2800" dirty="0"/>
          </a:p>
          <a:p>
            <a:pPr marL="228600" indent="-228600">
              <a:lnSpc>
                <a:spcPct val="110000"/>
              </a:lnSpc>
              <a:buFont typeface="Calibri" panose="020F0502020204030204" pitchFamily="34" charset="0"/>
              <a:buChar char="○"/>
            </a:pPr>
            <a:r>
              <a:rPr lang="ja-JP" altLang="en-US" sz="2800" dirty="0">
                <a:solidFill>
                  <a:srgbClr val="FF0000"/>
                </a:solidFill>
              </a:rPr>
              <a:t>市町村に実施主体を一元化</a:t>
            </a:r>
            <a:r>
              <a:rPr lang="ja-JP" altLang="en-US" sz="2800" dirty="0"/>
              <a:t>し、都道府県はこれをバックアップ。</a:t>
            </a:r>
            <a:endParaRPr kumimoji="1" lang="ja-JP" altLang="en-US" sz="2800" dirty="0"/>
          </a:p>
        </p:txBody>
      </p:sp>
      <p:sp>
        <p:nvSpPr>
          <p:cNvPr id="4" name="スライド番号プレースホルダー 3"/>
          <p:cNvSpPr>
            <a:spLocks noGrp="1"/>
          </p:cNvSpPr>
          <p:nvPr>
            <p:ph type="sldNum" sz="quarter" idx="12"/>
          </p:nvPr>
        </p:nvSpPr>
        <p:spPr/>
        <p:txBody>
          <a:bodyPr/>
          <a:lstStyle/>
          <a:p>
            <a:fld id="{040252E6-491F-4E7D-8E1E-2F1F88AFBB7C}" type="slidenum">
              <a:rPr kumimoji="1" lang="ja-JP" altLang="en-US" sz="1800" smtClean="0"/>
              <a:t>7</a:t>
            </a:fld>
            <a:endParaRPr kumimoji="1" lang="ja-JP" altLang="en-US" sz="1800" dirty="0"/>
          </a:p>
        </p:txBody>
      </p:sp>
      <p:sp>
        <p:nvSpPr>
          <p:cNvPr id="6" name="下矢印 5"/>
          <p:cNvSpPr/>
          <p:nvPr/>
        </p:nvSpPr>
        <p:spPr>
          <a:xfrm>
            <a:off x="4102450" y="3077029"/>
            <a:ext cx="1718733" cy="1041387"/>
          </a:xfrm>
          <a:prstGeom prst="down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5116153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60965"/>
            <a:ext cx="9906000" cy="52322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nchor="ctr">
            <a:spAutoFit/>
          </a:bodyPr>
          <a:lstStyle/>
          <a:p>
            <a:pPr algn="ctr"/>
            <a:r>
              <a:rPr lang="ja-JP" altLang="en-US" sz="2800" b="1" dirty="0">
                <a:latin typeface="ＭＳ ゴシック" panose="020B0609070205080204" pitchFamily="49" charset="-128"/>
                <a:ea typeface="ＭＳ ゴシック" panose="020B0609070205080204" pitchFamily="49" charset="-128"/>
              </a:rPr>
              <a:t>認定調査及び認定調査員の基本原則</a:t>
            </a:r>
          </a:p>
        </p:txBody>
      </p:sp>
      <p:sp>
        <p:nvSpPr>
          <p:cNvPr id="2" name="テキスト ボックス 1"/>
          <p:cNvSpPr txBox="1"/>
          <p:nvPr/>
        </p:nvSpPr>
        <p:spPr>
          <a:xfrm>
            <a:off x="272480" y="908050"/>
            <a:ext cx="9282236" cy="3016210"/>
          </a:xfrm>
          <a:prstGeom prst="rect">
            <a:avLst/>
          </a:prstGeom>
          <a:noFill/>
        </p:spPr>
        <p:txBody>
          <a:bodyPr wrap="square" rtlCol="0">
            <a:spAutoFit/>
          </a:bodyPr>
          <a:lstStyle/>
          <a:p>
            <a:pPr marL="361950" indent="-361950">
              <a:spcAft>
                <a:spcPts val="1200"/>
              </a:spcAft>
            </a:pPr>
            <a:r>
              <a:rPr lang="ja-JP" altLang="en-US" sz="3000" dirty="0">
                <a:solidFill>
                  <a:schemeClr val="accent3">
                    <a:lumMod val="50000"/>
                  </a:schemeClr>
                </a:solidFill>
              </a:rPr>
              <a:t>＝認定調査を実施する者＝</a:t>
            </a:r>
            <a:endParaRPr lang="en-US" altLang="ja-JP" sz="3000" dirty="0">
              <a:solidFill>
                <a:schemeClr val="accent3">
                  <a:lumMod val="50000"/>
                </a:schemeClr>
              </a:solidFill>
            </a:endParaRPr>
          </a:p>
          <a:p>
            <a:pPr marL="361950" indent="-361950">
              <a:spcAft>
                <a:spcPts val="2400"/>
              </a:spcAft>
            </a:pPr>
            <a:r>
              <a:rPr lang="ja-JP" altLang="en-US" sz="3000" dirty="0"/>
              <a:t>○ 障害支援区分に係る認定調査については、</a:t>
            </a:r>
            <a:r>
              <a:rPr lang="ja-JP" altLang="en-US" sz="3000" dirty="0">
                <a:solidFill>
                  <a:schemeClr val="accent1"/>
                </a:solidFill>
              </a:rPr>
              <a:t>市町村職員</a:t>
            </a:r>
            <a:r>
              <a:rPr lang="ja-JP" altLang="en-US" sz="3000" dirty="0"/>
              <a:t>又は市町村から</a:t>
            </a:r>
            <a:r>
              <a:rPr lang="ja-JP" altLang="en-US" sz="3000" dirty="0">
                <a:solidFill>
                  <a:schemeClr val="accent1"/>
                </a:solidFill>
              </a:rPr>
              <a:t>委託を受けた指定一般相談支援事業者の相談支援専門員等</a:t>
            </a:r>
            <a:r>
              <a:rPr lang="ja-JP" altLang="en-US" sz="3000" dirty="0"/>
              <a:t>であって、</a:t>
            </a:r>
            <a:r>
              <a:rPr lang="ja-JP" altLang="en-US" sz="3000" dirty="0">
                <a:solidFill>
                  <a:schemeClr val="accent1"/>
                </a:solidFill>
              </a:rPr>
              <a:t>都道府県が行う障害支援区分認定調査員研修を修了した者</a:t>
            </a:r>
            <a:r>
              <a:rPr lang="ja-JP" altLang="en-US" sz="3000" dirty="0"/>
              <a:t>（以下「認定調査員」という）が実施する。</a:t>
            </a:r>
            <a:endParaRPr lang="en-US" altLang="ja-JP" sz="3000" dirty="0"/>
          </a:p>
        </p:txBody>
      </p:sp>
      <p:sp>
        <p:nvSpPr>
          <p:cNvPr id="6" name="スライド番号プレースホルダー 5"/>
          <p:cNvSpPr>
            <a:spLocks noGrp="1"/>
          </p:cNvSpPr>
          <p:nvPr>
            <p:ph type="sldNum" sz="quarter" idx="12"/>
          </p:nvPr>
        </p:nvSpPr>
        <p:spPr/>
        <p:txBody>
          <a:bodyPr/>
          <a:lstStyle/>
          <a:p>
            <a:fld id="{652D260B-4DA9-4FE4-8921-72EC66D74D12}" type="slidenum">
              <a:rPr kumimoji="1" lang="ja-JP" altLang="en-US" smtClean="0"/>
              <a:t>70</a:t>
            </a:fld>
            <a:endParaRPr kumimoji="1" lang="ja-JP" altLang="en-US"/>
          </a:p>
        </p:txBody>
      </p:sp>
      <p:sp>
        <p:nvSpPr>
          <p:cNvPr id="7" name="角丸四角形 6"/>
          <p:cNvSpPr/>
          <p:nvPr/>
        </p:nvSpPr>
        <p:spPr>
          <a:xfrm>
            <a:off x="8249090" y="548680"/>
            <a:ext cx="1512168" cy="864096"/>
          </a:xfrm>
          <a:prstGeom prst="roundRect">
            <a:avLst/>
          </a:prstGeom>
          <a:solidFill>
            <a:schemeClr val="accent2">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dirty="0">
                <a:solidFill>
                  <a:srgbClr val="FF0000"/>
                </a:solidFill>
              </a:rPr>
              <a:t>認定調査員マニュアル</a:t>
            </a:r>
            <a:endParaRPr kumimoji="1" lang="en-US" altLang="ja-JP" dirty="0">
              <a:solidFill>
                <a:srgbClr val="FF0000"/>
              </a:solidFill>
            </a:endParaRPr>
          </a:p>
          <a:p>
            <a:pPr algn="ctr"/>
            <a:r>
              <a:rPr lang="en-US" altLang="ja-JP" dirty="0">
                <a:solidFill>
                  <a:srgbClr val="FF0000"/>
                </a:solidFill>
              </a:rPr>
              <a:t>p.34</a:t>
            </a:r>
            <a:endParaRPr kumimoji="1" lang="ja-JP" altLang="en-US" dirty="0">
              <a:solidFill>
                <a:srgbClr val="FF0000"/>
              </a:solidFill>
            </a:endParaRPr>
          </a:p>
        </p:txBody>
      </p:sp>
    </p:spTree>
    <p:extLst>
      <p:ext uri="{BB962C8B-B14F-4D97-AF65-F5344CB8AC3E}">
        <p14:creationId xmlns:p14="http://schemas.microsoft.com/office/powerpoint/2010/main" val="364614691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99300" y="6436561"/>
            <a:ext cx="2311400" cy="365125"/>
          </a:xfrm>
        </p:spPr>
        <p:txBody>
          <a:bodyPr/>
          <a:lstStyle/>
          <a:p>
            <a:fld id="{040252E6-491F-4E7D-8E1E-2F1F88AFBB7C}" type="slidenum">
              <a:rPr lang="ja-JP" altLang="en-US" smtClean="0"/>
              <a:pPr/>
              <a:t>71</a:t>
            </a:fld>
            <a:endParaRPr lang="ja-JP" altLang="en-US" dirty="0"/>
          </a:p>
        </p:txBody>
      </p:sp>
      <p:sp>
        <p:nvSpPr>
          <p:cNvPr id="3" name="テキスト ボックス 2"/>
          <p:cNvSpPr txBox="1"/>
          <p:nvPr/>
        </p:nvSpPr>
        <p:spPr>
          <a:xfrm>
            <a:off x="0" y="-60965"/>
            <a:ext cx="9906000" cy="52322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nchor="ctr">
            <a:spAutoFit/>
          </a:bodyPr>
          <a:lstStyle/>
          <a:p>
            <a:pPr algn="ctr"/>
            <a:r>
              <a:rPr lang="ja-JP" altLang="en-US" sz="2800" b="1">
                <a:latin typeface="ＭＳ ゴシック" panose="020B0609070205080204" pitchFamily="49" charset="-128"/>
                <a:ea typeface="ＭＳ ゴシック" panose="020B0609070205080204" pitchFamily="49" charset="-128"/>
              </a:rPr>
              <a:t>障害支援区分における認定調査の委託要件（参考）</a:t>
            </a:r>
            <a:endParaRPr lang="ja-JP" altLang="en-US" sz="2800" b="1" dirty="0">
              <a:latin typeface="ＭＳ ゴシック" panose="020B0609070205080204" pitchFamily="49" charset="-128"/>
              <a:ea typeface="ＭＳ ゴシック" panose="020B0609070205080204" pitchFamily="49" charset="-128"/>
            </a:endParaRPr>
          </a:p>
        </p:txBody>
      </p:sp>
      <p:pic>
        <p:nvPicPr>
          <p:cNvPr id="4" name="図 3"/>
          <p:cNvPicPr>
            <a:picLocks noChangeAspect="1"/>
          </p:cNvPicPr>
          <p:nvPr/>
        </p:nvPicPr>
        <p:blipFill>
          <a:blip r:embed="rId2"/>
          <a:stretch>
            <a:fillRect/>
          </a:stretch>
        </p:blipFill>
        <p:spPr>
          <a:xfrm>
            <a:off x="421857" y="478297"/>
            <a:ext cx="9094370" cy="6044293"/>
          </a:xfrm>
          <a:prstGeom prst="rect">
            <a:avLst/>
          </a:prstGeom>
        </p:spPr>
      </p:pic>
    </p:spTree>
    <p:extLst>
      <p:ext uri="{BB962C8B-B14F-4D97-AF65-F5344CB8AC3E}">
        <p14:creationId xmlns:p14="http://schemas.microsoft.com/office/powerpoint/2010/main" val="289272164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60965"/>
            <a:ext cx="9906000" cy="52322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nchor="ctr">
            <a:spAutoFit/>
          </a:bodyPr>
          <a:lstStyle/>
          <a:p>
            <a:pPr algn="ctr"/>
            <a:r>
              <a:rPr lang="ja-JP" altLang="en-US" sz="2800" b="1" dirty="0">
                <a:latin typeface="ＭＳ ゴシック" panose="020B0609070205080204" pitchFamily="49" charset="-128"/>
                <a:ea typeface="ＭＳ ゴシック" panose="020B0609070205080204" pitchFamily="49" charset="-128"/>
              </a:rPr>
              <a:t>認定調査及び認定調査員の基本原則</a:t>
            </a:r>
          </a:p>
        </p:txBody>
      </p:sp>
      <p:sp>
        <p:nvSpPr>
          <p:cNvPr id="2" name="テキスト ボックス 1"/>
          <p:cNvSpPr txBox="1"/>
          <p:nvPr/>
        </p:nvSpPr>
        <p:spPr>
          <a:xfrm>
            <a:off x="273050" y="908050"/>
            <a:ext cx="9282236" cy="4862870"/>
          </a:xfrm>
          <a:prstGeom prst="rect">
            <a:avLst/>
          </a:prstGeom>
          <a:noFill/>
        </p:spPr>
        <p:txBody>
          <a:bodyPr wrap="square" rtlCol="0">
            <a:spAutoFit/>
          </a:bodyPr>
          <a:lstStyle/>
          <a:p>
            <a:pPr marL="361950" indent="-361950">
              <a:spcAft>
                <a:spcPts val="1200"/>
              </a:spcAft>
            </a:pPr>
            <a:r>
              <a:rPr lang="ja-JP" altLang="en-US" sz="3000" dirty="0">
                <a:solidFill>
                  <a:schemeClr val="accent3">
                    <a:lumMod val="50000"/>
                  </a:schemeClr>
                </a:solidFill>
              </a:rPr>
              <a:t>＝認定調査員に求められる知識や技術＝</a:t>
            </a:r>
            <a:endParaRPr lang="en-US" altLang="ja-JP" sz="3000" dirty="0">
              <a:solidFill>
                <a:schemeClr val="accent3">
                  <a:lumMod val="50000"/>
                </a:schemeClr>
              </a:solidFill>
            </a:endParaRPr>
          </a:p>
          <a:p>
            <a:pPr marL="698500" indent="-698500">
              <a:lnSpc>
                <a:spcPts val="3000"/>
              </a:lnSpc>
            </a:pPr>
            <a:r>
              <a:rPr lang="ja-JP" altLang="en-US" sz="2800" dirty="0"/>
              <a:t>○ ・ 認定調査員は</a:t>
            </a:r>
            <a:r>
              <a:rPr lang="ja-JP" altLang="en-US" sz="2800" dirty="0">
                <a:solidFill>
                  <a:schemeClr val="accent1"/>
                </a:solidFill>
              </a:rPr>
              <a:t>保健、医療、福祉に関しての専門的な知識</a:t>
            </a:r>
            <a:r>
              <a:rPr lang="ja-JP" altLang="en-US" sz="2800" dirty="0"/>
              <a:t>を有している者が任命されることが望まれる。（認定調査の内容から）</a:t>
            </a:r>
            <a:endParaRPr lang="en-US" altLang="ja-JP" sz="2800" dirty="0"/>
          </a:p>
          <a:p>
            <a:pPr marL="698500" indent="-268288">
              <a:lnSpc>
                <a:spcPts val="3000"/>
              </a:lnSpc>
              <a:spcBef>
                <a:spcPts val="1200"/>
              </a:spcBef>
            </a:pPr>
            <a:r>
              <a:rPr lang="ja-JP" altLang="en-US" sz="2800" dirty="0"/>
              <a:t>・ 認定調査は</a:t>
            </a:r>
            <a:r>
              <a:rPr lang="ja-JP" altLang="en-US" sz="2800" dirty="0">
                <a:solidFill>
                  <a:schemeClr val="accent1"/>
                </a:solidFill>
              </a:rPr>
              <a:t>全国一律の方法</a:t>
            </a:r>
            <a:r>
              <a:rPr lang="ja-JP" altLang="en-US" sz="2800" dirty="0"/>
              <a:t>によって、</a:t>
            </a:r>
            <a:r>
              <a:rPr lang="ja-JP" altLang="en-US" sz="2800" dirty="0">
                <a:solidFill>
                  <a:schemeClr val="accent1"/>
                </a:solidFill>
              </a:rPr>
              <a:t>公平公正で客観的</a:t>
            </a:r>
            <a:r>
              <a:rPr lang="ja-JP" altLang="en-US" sz="2800" dirty="0"/>
              <a:t>かつ</a:t>
            </a:r>
            <a:r>
              <a:rPr lang="ja-JP" altLang="en-US" sz="2800" dirty="0">
                <a:solidFill>
                  <a:schemeClr val="accent1"/>
                </a:solidFill>
              </a:rPr>
              <a:t>正確に</a:t>
            </a:r>
            <a:r>
              <a:rPr lang="ja-JP" altLang="en-US" sz="2800" dirty="0"/>
              <a:t>行われる必要がある。（認定調査の結果が障害支援区分の最も基本的な資料であることから）</a:t>
            </a:r>
            <a:endParaRPr lang="en-US" altLang="ja-JP" sz="2800" dirty="0"/>
          </a:p>
          <a:p>
            <a:pPr marL="698500" indent="-268288">
              <a:lnSpc>
                <a:spcPts val="3000"/>
              </a:lnSpc>
              <a:spcBef>
                <a:spcPts val="1200"/>
              </a:spcBef>
            </a:pPr>
            <a:r>
              <a:rPr lang="ja-JP" altLang="en-US" sz="2800" dirty="0"/>
              <a:t>・ 認定調査員は、調査対象者に必要とされる支援の度合いを適正に評価し、必要に応じて、特記事項に調査対象者に必要とされる支援の度合いを理解する上で</a:t>
            </a:r>
            <a:r>
              <a:rPr lang="ja-JP" altLang="en-US" sz="2800" dirty="0">
                <a:solidFill>
                  <a:schemeClr val="accent1"/>
                </a:solidFill>
              </a:rPr>
              <a:t>必要な情報をわかりやすく記載する必要</a:t>
            </a:r>
            <a:r>
              <a:rPr lang="ja-JP" altLang="en-US" sz="2800" dirty="0"/>
              <a:t>がある。</a:t>
            </a:r>
          </a:p>
        </p:txBody>
      </p:sp>
      <p:sp>
        <p:nvSpPr>
          <p:cNvPr id="6" name="スライド番号プレースホルダー 5"/>
          <p:cNvSpPr>
            <a:spLocks noGrp="1"/>
          </p:cNvSpPr>
          <p:nvPr>
            <p:ph type="sldNum" sz="quarter" idx="12"/>
          </p:nvPr>
        </p:nvSpPr>
        <p:spPr/>
        <p:txBody>
          <a:bodyPr/>
          <a:lstStyle/>
          <a:p>
            <a:fld id="{652D260B-4DA9-4FE4-8921-72EC66D74D12}" type="slidenum">
              <a:rPr kumimoji="1" lang="ja-JP" altLang="en-US" smtClean="0"/>
              <a:t>72</a:t>
            </a:fld>
            <a:endParaRPr kumimoji="1" lang="ja-JP" altLang="en-US"/>
          </a:p>
        </p:txBody>
      </p:sp>
      <p:sp>
        <p:nvSpPr>
          <p:cNvPr id="7" name="角丸四角形 6"/>
          <p:cNvSpPr/>
          <p:nvPr/>
        </p:nvSpPr>
        <p:spPr>
          <a:xfrm>
            <a:off x="8249090" y="548680"/>
            <a:ext cx="1512168" cy="864096"/>
          </a:xfrm>
          <a:prstGeom prst="roundRect">
            <a:avLst/>
          </a:prstGeom>
          <a:solidFill>
            <a:schemeClr val="accent2">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dirty="0">
                <a:solidFill>
                  <a:srgbClr val="FF0000"/>
                </a:solidFill>
              </a:rPr>
              <a:t>認定調査員マニュアル</a:t>
            </a:r>
            <a:endParaRPr kumimoji="1" lang="en-US" altLang="ja-JP" dirty="0">
              <a:solidFill>
                <a:srgbClr val="FF0000"/>
              </a:solidFill>
            </a:endParaRPr>
          </a:p>
          <a:p>
            <a:pPr algn="ctr"/>
            <a:r>
              <a:rPr lang="en-US" altLang="ja-JP" dirty="0">
                <a:solidFill>
                  <a:srgbClr val="FF0000"/>
                </a:solidFill>
              </a:rPr>
              <a:t>p.34</a:t>
            </a:r>
            <a:endParaRPr kumimoji="1" lang="ja-JP" altLang="en-US" dirty="0">
              <a:solidFill>
                <a:srgbClr val="FF0000"/>
              </a:solidFill>
            </a:endParaRPr>
          </a:p>
        </p:txBody>
      </p:sp>
    </p:spTree>
    <p:extLst>
      <p:ext uri="{BB962C8B-B14F-4D97-AF65-F5344CB8AC3E}">
        <p14:creationId xmlns:p14="http://schemas.microsoft.com/office/powerpoint/2010/main" val="289134232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60965"/>
            <a:ext cx="9906000" cy="52322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nchor="ctr">
            <a:spAutoFit/>
          </a:bodyPr>
          <a:lstStyle/>
          <a:p>
            <a:pPr algn="ctr"/>
            <a:r>
              <a:rPr lang="ja-JP" altLang="en-US" sz="2800" b="1" dirty="0">
                <a:latin typeface="ＭＳ ゴシック" panose="020B0609070205080204" pitchFamily="49" charset="-128"/>
                <a:ea typeface="ＭＳ ゴシック" panose="020B0609070205080204" pitchFamily="49" charset="-128"/>
              </a:rPr>
              <a:t>認定調査及び認定調査員の基本原則</a:t>
            </a:r>
          </a:p>
        </p:txBody>
      </p:sp>
      <p:sp>
        <p:nvSpPr>
          <p:cNvPr id="2" name="テキスト ボックス 1"/>
          <p:cNvSpPr txBox="1"/>
          <p:nvPr/>
        </p:nvSpPr>
        <p:spPr>
          <a:xfrm>
            <a:off x="273049" y="908050"/>
            <a:ext cx="9324975" cy="3539430"/>
          </a:xfrm>
          <a:prstGeom prst="rect">
            <a:avLst/>
          </a:prstGeom>
          <a:noFill/>
        </p:spPr>
        <p:txBody>
          <a:bodyPr wrap="square" rtlCol="0">
            <a:spAutoFit/>
          </a:bodyPr>
          <a:lstStyle/>
          <a:p>
            <a:pPr marL="430213" indent="-430213"/>
            <a:r>
              <a:rPr lang="ja-JP" altLang="en-US" sz="2800" dirty="0"/>
              <a:t>○ 認定調査は、</a:t>
            </a:r>
            <a:r>
              <a:rPr lang="ja-JP" altLang="en-US" sz="2800" dirty="0">
                <a:solidFill>
                  <a:schemeClr val="accent1"/>
                </a:solidFill>
              </a:rPr>
              <a:t>原則１回で</a:t>
            </a:r>
            <a:r>
              <a:rPr lang="ja-JP" altLang="en-US" sz="2800" dirty="0"/>
              <a:t>実施する。</a:t>
            </a:r>
            <a:br>
              <a:rPr lang="en-US" altLang="ja-JP" sz="2800" dirty="0"/>
            </a:br>
            <a:r>
              <a:rPr lang="ja-JP" altLang="en-US" sz="2800" dirty="0"/>
              <a:t>このため、認定調査員は、認定調査の方法や選択基準等を十分理解した上で、</a:t>
            </a:r>
            <a:r>
              <a:rPr lang="ja-JP" altLang="en-US" sz="2800" dirty="0">
                <a:solidFill>
                  <a:schemeClr val="accent1"/>
                </a:solidFill>
              </a:rPr>
              <a:t>面接技術等の向上</a:t>
            </a:r>
            <a:r>
              <a:rPr lang="ja-JP" altLang="en-US" sz="2800" dirty="0"/>
              <a:t>に努めなければならない。</a:t>
            </a:r>
            <a:br>
              <a:rPr lang="en-US" altLang="ja-JP" sz="2800" dirty="0"/>
            </a:br>
            <a:r>
              <a:rPr lang="ja-JP" altLang="en-US" sz="2800" dirty="0"/>
              <a:t>認定調査員は、自ら調査した結果について、市町村審査会から要請があった場合には、</a:t>
            </a:r>
            <a:r>
              <a:rPr lang="ja-JP" altLang="en-US" sz="2800" dirty="0">
                <a:solidFill>
                  <a:schemeClr val="accent1"/>
                </a:solidFill>
              </a:rPr>
              <a:t>再調査の実施や</a:t>
            </a:r>
            <a:r>
              <a:rPr lang="ja-JP" altLang="en-US" sz="2800" dirty="0"/>
              <a:t>、</a:t>
            </a:r>
            <a:r>
              <a:rPr lang="ja-JP" altLang="en-US" sz="2800" dirty="0">
                <a:solidFill>
                  <a:schemeClr val="accent1"/>
                </a:solidFill>
              </a:rPr>
              <a:t>照会に対する回答</a:t>
            </a:r>
            <a:r>
              <a:rPr lang="ja-JP" altLang="en-US" sz="2800" dirty="0"/>
              <a:t>、</a:t>
            </a:r>
            <a:r>
              <a:rPr lang="ja-JP" altLang="en-US" sz="2800" dirty="0">
                <a:solidFill>
                  <a:schemeClr val="accent1"/>
                </a:solidFill>
              </a:rPr>
              <a:t>市町村審査会への出席</a:t>
            </a:r>
            <a:r>
              <a:rPr lang="ja-JP" altLang="en-US" sz="2800" dirty="0"/>
              <a:t>、</a:t>
            </a:r>
            <a:r>
              <a:rPr lang="ja-JP" altLang="en-US" sz="2800" dirty="0">
                <a:solidFill>
                  <a:schemeClr val="accent1"/>
                </a:solidFill>
              </a:rPr>
              <a:t>審査対象者の状況等に関する意見等を求められる</a:t>
            </a:r>
            <a:r>
              <a:rPr lang="ja-JP" altLang="en-US" sz="2800" dirty="0"/>
              <a:t>ことがある。</a:t>
            </a:r>
            <a:endParaRPr lang="en-US" altLang="ja-JP" sz="2800" dirty="0"/>
          </a:p>
        </p:txBody>
      </p:sp>
      <p:sp>
        <p:nvSpPr>
          <p:cNvPr id="6" name="スライド番号プレースホルダー 5"/>
          <p:cNvSpPr>
            <a:spLocks noGrp="1"/>
          </p:cNvSpPr>
          <p:nvPr>
            <p:ph type="sldNum" sz="quarter" idx="12"/>
          </p:nvPr>
        </p:nvSpPr>
        <p:spPr/>
        <p:txBody>
          <a:bodyPr/>
          <a:lstStyle/>
          <a:p>
            <a:fld id="{652D260B-4DA9-4FE4-8921-72EC66D74D12}" type="slidenum">
              <a:rPr kumimoji="1" lang="ja-JP" altLang="en-US" smtClean="0"/>
              <a:t>73</a:t>
            </a:fld>
            <a:endParaRPr kumimoji="1" lang="ja-JP" altLang="en-US"/>
          </a:p>
        </p:txBody>
      </p:sp>
      <p:sp>
        <p:nvSpPr>
          <p:cNvPr id="7" name="角丸四角形 6"/>
          <p:cNvSpPr/>
          <p:nvPr/>
        </p:nvSpPr>
        <p:spPr>
          <a:xfrm>
            <a:off x="8249090" y="548680"/>
            <a:ext cx="1512168" cy="864096"/>
          </a:xfrm>
          <a:prstGeom prst="roundRect">
            <a:avLst/>
          </a:prstGeom>
          <a:solidFill>
            <a:schemeClr val="accent2">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dirty="0">
                <a:solidFill>
                  <a:srgbClr val="FF0000"/>
                </a:solidFill>
              </a:rPr>
              <a:t>認定調査員マニュアル</a:t>
            </a:r>
            <a:endParaRPr kumimoji="1" lang="en-US" altLang="ja-JP" dirty="0">
              <a:solidFill>
                <a:srgbClr val="FF0000"/>
              </a:solidFill>
            </a:endParaRPr>
          </a:p>
          <a:p>
            <a:pPr algn="ctr"/>
            <a:r>
              <a:rPr lang="en-US" altLang="ja-JP" dirty="0">
                <a:solidFill>
                  <a:srgbClr val="FF0000"/>
                </a:solidFill>
              </a:rPr>
              <a:t>p.34</a:t>
            </a:r>
            <a:endParaRPr kumimoji="1" lang="ja-JP" altLang="en-US" dirty="0">
              <a:solidFill>
                <a:srgbClr val="FF0000"/>
              </a:solidFill>
            </a:endParaRPr>
          </a:p>
        </p:txBody>
      </p:sp>
    </p:spTree>
    <p:extLst>
      <p:ext uri="{BB962C8B-B14F-4D97-AF65-F5344CB8AC3E}">
        <p14:creationId xmlns:p14="http://schemas.microsoft.com/office/powerpoint/2010/main" val="355102853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60965"/>
            <a:ext cx="9906000" cy="52322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nchor="ctr">
            <a:spAutoFit/>
          </a:bodyPr>
          <a:lstStyle/>
          <a:p>
            <a:pPr algn="ctr"/>
            <a:r>
              <a:rPr lang="ja-JP" altLang="en-US" sz="2800" b="1" dirty="0">
                <a:latin typeface="ＭＳ ゴシック" panose="020B0609070205080204" pitchFamily="49" charset="-128"/>
                <a:ea typeface="ＭＳ ゴシック" panose="020B0609070205080204" pitchFamily="49" charset="-128"/>
              </a:rPr>
              <a:t>認定調査及び認定調査員の基本原則</a:t>
            </a:r>
          </a:p>
        </p:txBody>
      </p:sp>
      <p:sp>
        <p:nvSpPr>
          <p:cNvPr id="2" name="テキスト ボックス 1"/>
          <p:cNvSpPr txBox="1"/>
          <p:nvPr/>
        </p:nvSpPr>
        <p:spPr>
          <a:xfrm>
            <a:off x="290512" y="908050"/>
            <a:ext cx="9324975" cy="5478423"/>
          </a:xfrm>
          <a:prstGeom prst="rect">
            <a:avLst/>
          </a:prstGeom>
          <a:noFill/>
        </p:spPr>
        <p:txBody>
          <a:bodyPr wrap="square" rtlCol="0">
            <a:spAutoFit/>
          </a:bodyPr>
          <a:lstStyle/>
          <a:p>
            <a:pPr marL="361950" indent="-361950">
              <a:spcAft>
                <a:spcPts val="1200"/>
              </a:spcAft>
            </a:pPr>
            <a:r>
              <a:rPr lang="ja-JP" altLang="en-US" sz="3000" dirty="0">
                <a:solidFill>
                  <a:schemeClr val="accent3">
                    <a:lumMod val="50000"/>
                  </a:schemeClr>
                </a:solidFill>
              </a:rPr>
              <a:t>＝守秘義務＝</a:t>
            </a:r>
            <a:endParaRPr lang="en-US" altLang="ja-JP" sz="3000" dirty="0">
              <a:solidFill>
                <a:schemeClr val="accent3">
                  <a:lumMod val="50000"/>
                </a:schemeClr>
              </a:solidFill>
            </a:endParaRPr>
          </a:p>
          <a:p>
            <a:pPr marL="417513" indent="-404813">
              <a:spcAft>
                <a:spcPts val="1200"/>
              </a:spcAft>
            </a:pPr>
            <a:r>
              <a:rPr lang="ja-JP" altLang="en-US" sz="2600" dirty="0"/>
              <a:t>○ </a:t>
            </a:r>
            <a:r>
              <a:rPr lang="ja-JP" altLang="en-US" sz="2800" dirty="0"/>
              <a:t>認定調査員は、過去にその職にあった者も含め、認定調査に関連して知り得た</a:t>
            </a:r>
            <a:r>
              <a:rPr lang="ja-JP" altLang="en-US" sz="2800" u="wavy" dirty="0">
                <a:solidFill>
                  <a:srgbClr val="C00000"/>
                </a:solidFill>
              </a:rPr>
              <a:t>個人の秘密に関して守秘義務が</a:t>
            </a:r>
            <a:br>
              <a:rPr lang="en-US" altLang="ja-JP" sz="2800" u="wavy" dirty="0">
                <a:solidFill>
                  <a:srgbClr val="C00000"/>
                </a:solidFill>
              </a:rPr>
            </a:br>
            <a:r>
              <a:rPr lang="ja-JP" altLang="en-US" sz="2800" u="wavy" dirty="0">
                <a:solidFill>
                  <a:srgbClr val="C00000"/>
                </a:solidFill>
              </a:rPr>
              <a:t>ある</a:t>
            </a:r>
            <a:r>
              <a:rPr lang="ja-JP" altLang="en-US" sz="2800" dirty="0"/>
              <a:t>。</a:t>
            </a:r>
            <a:endParaRPr lang="en-US" altLang="ja-JP" sz="2800" dirty="0"/>
          </a:p>
          <a:p>
            <a:pPr marL="417513">
              <a:spcAft>
                <a:spcPts val="1200"/>
              </a:spcAft>
            </a:pPr>
            <a:r>
              <a:rPr lang="ja-JP" altLang="en-US" sz="2800" dirty="0"/>
              <a:t>このことは、市町村から認定調査の委託を受けた認定調査員も同様である。</a:t>
            </a:r>
            <a:endParaRPr lang="en-US" altLang="ja-JP" sz="2800" dirty="0"/>
          </a:p>
          <a:p>
            <a:pPr marL="417513"/>
            <a:r>
              <a:rPr lang="ja-JP" altLang="en-US" sz="2800" dirty="0">
                <a:solidFill>
                  <a:schemeClr val="accent1"/>
                </a:solidFill>
              </a:rPr>
              <a:t>これに違反した場合は、公務員に課せられる罰則が適用されることになる。ここでいう「公務員に課せられる罰則」とは、地方公務員法では、１年以下の懲役又は３万円以下の罰金に処すると規定されている。</a:t>
            </a:r>
            <a:br>
              <a:rPr lang="en-US" altLang="ja-JP" sz="2800" dirty="0">
                <a:solidFill>
                  <a:schemeClr val="accent1"/>
                </a:solidFill>
              </a:rPr>
            </a:br>
            <a:br>
              <a:rPr lang="en-US" altLang="ja-JP" sz="1000" dirty="0">
                <a:solidFill>
                  <a:schemeClr val="accent1"/>
                </a:solidFill>
              </a:rPr>
            </a:br>
            <a:r>
              <a:rPr lang="ja-JP" altLang="en-US" sz="2800" dirty="0"/>
              <a:t>（「地方公務員法」第 </a:t>
            </a:r>
            <a:r>
              <a:rPr lang="en-US" altLang="ja-JP" sz="2800" dirty="0"/>
              <a:t>34 </a:t>
            </a:r>
            <a:r>
              <a:rPr lang="ja-JP" altLang="en-US" sz="2800" dirty="0"/>
              <a:t>条第１項及び第 </a:t>
            </a:r>
            <a:r>
              <a:rPr lang="en-US" altLang="ja-JP" sz="2800" dirty="0"/>
              <a:t>60 </a:t>
            </a:r>
            <a:r>
              <a:rPr lang="ja-JP" altLang="en-US" sz="2800" dirty="0"/>
              <a:t>条第２号）</a:t>
            </a:r>
          </a:p>
        </p:txBody>
      </p:sp>
      <p:sp>
        <p:nvSpPr>
          <p:cNvPr id="6" name="スライド番号プレースホルダー 5"/>
          <p:cNvSpPr>
            <a:spLocks noGrp="1"/>
          </p:cNvSpPr>
          <p:nvPr>
            <p:ph type="sldNum" sz="quarter" idx="12"/>
          </p:nvPr>
        </p:nvSpPr>
        <p:spPr/>
        <p:txBody>
          <a:bodyPr/>
          <a:lstStyle/>
          <a:p>
            <a:fld id="{652D260B-4DA9-4FE4-8921-72EC66D74D12}" type="slidenum">
              <a:rPr kumimoji="1" lang="ja-JP" altLang="en-US" smtClean="0"/>
              <a:t>74</a:t>
            </a:fld>
            <a:endParaRPr kumimoji="1" lang="ja-JP" altLang="en-US"/>
          </a:p>
        </p:txBody>
      </p:sp>
      <p:sp>
        <p:nvSpPr>
          <p:cNvPr id="7" name="角丸四角形 6"/>
          <p:cNvSpPr/>
          <p:nvPr/>
        </p:nvSpPr>
        <p:spPr>
          <a:xfrm>
            <a:off x="8249090" y="548680"/>
            <a:ext cx="1512168" cy="864096"/>
          </a:xfrm>
          <a:prstGeom prst="roundRect">
            <a:avLst/>
          </a:prstGeom>
          <a:solidFill>
            <a:schemeClr val="accent2">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dirty="0">
                <a:solidFill>
                  <a:srgbClr val="FF0000"/>
                </a:solidFill>
              </a:rPr>
              <a:t>認定調査員マニュアル</a:t>
            </a:r>
            <a:endParaRPr kumimoji="1" lang="en-US" altLang="ja-JP" dirty="0">
              <a:solidFill>
                <a:srgbClr val="FF0000"/>
              </a:solidFill>
            </a:endParaRPr>
          </a:p>
          <a:p>
            <a:pPr algn="ctr"/>
            <a:r>
              <a:rPr lang="en-US" altLang="ja-JP" dirty="0">
                <a:solidFill>
                  <a:srgbClr val="FF0000"/>
                </a:solidFill>
              </a:rPr>
              <a:t>p.34</a:t>
            </a:r>
            <a:endParaRPr kumimoji="1" lang="ja-JP" altLang="en-US" dirty="0">
              <a:solidFill>
                <a:srgbClr val="FF0000"/>
              </a:solidFill>
            </a:endParaRPr>
          </a:p>
        </p:txBody>
      </p:sp>
    </p:spTree>
    <p:extLst>
      <p:ext uri="{BB962C8B-B14F-4D97-AF65-F5344CB8AC3E}">
        <p14:creationId xmlns:p14="http://schemas.microsoft.com/office/powerpoint/2010/main" val="36611299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47664"/>
            <a:ext cx="9906000" cy="52322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nchor="ctr">
            <a:spAutoFit/>
          </a:bodyPr>
          <a:lstStyle/>
          <a:p>
            <a:pPr algn="ctr"/>
            <a:r>
              <a:rPr lang="ja-JP" altLang="en-US" sz="2800" b="1" dirty="0">
                <a:latin typeface="ＭＳ ゴシック" panose="020B0609070205080204" pitchFamily="49" charset="-128"/>
                <a:ea typeface="ＭＳ ゴシック" panose="020B0609070205080204" pitchFamily="49" charset="-128"/>
              </a:rPr>
              <a:t>認定調査の実施及び留意点</a:t>
            </a:r>
          </a:p>
        </p:txBody>
      </p:sp>
      <p:sp>
        <p:nvSpPr>
          <p:cNvPr id="2" name="スライド番号プレースホルダー 1"/>
          <p:cNvSpPr>
            <a:spLocks noGrp="1"/>
          </p:cNvSpPr>
          <p:nvPr>
            <p:ph type="sldNum" sz="quarter" idx="12"/>
          </p:nvPr>
        </p:nvSpPr>
        <p:spPr/>
        <p:txBody>
          <a:bodyPr/>
          <a:lstStyle/>
          <a:p>
            <a:fld id="{652D260B-4DA9-4FE4-8921-72EC66D74D12}" type="slidenum">
              <a:rPr kumimoji="1" lang="ja-JP" altLang="en-US" smtClean="0"/>
              <a:t>75</a:t>
            </a:fld>
            <a:endParaRPr kumimoji="1" lang="ja-JP" altLang="en-US"/>
          </a:p>
        </p:txBody>
      </p:sp>
      <p:sp>
        <p:nvSpPr>
          <p:cNvPr id="8" name="テキスト ボックス 7"/>
          <p:cNvSpPr txBox="1"/>
          <p:nvPr/>
        </p:nvSpPr>
        <p:spPr>
          <a:xfrm>
            <a:off x="286497" y="926069"/>
            <a:ext cx="9324000" cy="4262705"/>
          </a:xfrm>
          <a:prstGeom prst="rect">
            <a:avLst/>
          </a:prstGeom>
          <a:noFill/>
        </p:spPr>
        <p:txBody>
          <a:bodyPr wrap="square" rtlCol="0">
            <a:spAutoFit/>
          </a:bodyPr>
          <a:lstStyle/>
          <a:p>
            <a:pPr>
              <a:spcAft>
                <a:spcPts val="1800"/>
              </a:spcAft>
            </a:pPr>
            <a:r>
              <a:rPr lang="ja-JP" altLang="en-US" sz="3000" b="1" dirty="0"/>
              <a:t>（１）調査実施全般</a:t>
            </a:r>
            <a:endParaRPr lang="en-US" altLang="ja-JP" sz="3000" b="1" dirty="0"/>
          </a:p>
          <a:p>
            <a:pPr marL="361950" indent="-361950">
              <a:spcAft>
                <a:spcPts val="1200"/>
              </a:spcAft>
            </a:pPr>
            <a:r>
              <a:rPr lang="ja-JP" altLang="en-US" sz="2800" dirty="0"/>
              <a:t>○ 原則：</a:t>
            </a:r>
            <a:r>
              <a:rPr lang="ja-JP" altLang="en-US" sz="2800" dirty="0">
                <a:solidFill>
                  <a:schemeClr val="tx2"/>
                </a:solidFill>
              </a:rPr>
              <a:t>１名の調査対象者</a:t>
            </a:r>
            <a:r>
              <a:rPr lang="ja-JP" altLang="en-US" sz="2800" dirty="0"/>
              <a:t>につき、</a:t>
            </a:r>
            <a:r>
              <a:rPr lang="ja-JP" altLang="en-US" sz="2800" dirty="0">
                <a:solidFill>
                  <a:schemeClr val="tx2"/>
                </a:solidFill>
              </a:rPr>
              <a:t>１名の認定調査員が１回で</a:t>
            </a:r>
            <a:r>
              <a:rPr lang="ja-JP" altLang="en-US" sz="2800" dirty="0"/>
              <a:t>認定調査を終了すること。</a:t>
            </a:r>
            <a:endParaRPr lang="en-US" altLang="ja-JP" sz="2800" dirty="0"/>
          </a:p>
          <a:p>
            <a:pPr marL="361950" indent="85725">
              <a:spcAft>
                <a:spcPts val="1200"/>
              </a:spcAft>
            </a:pPr>
            <a:r>
              <a:rPr lang="en-US" altLang="ja-JP" sz="2800" dirty="0">
                <a:solidFill>
                  <a:schemeClr val="accent3">
                    <a:lumMod val="50000"/>
                  </a:schemeClr>
                </a:solidFill>
              </a:rPr>
              <a:t>【</a:t>
            </a:r>
            <a:r>
              <a:rPr lang="ja-JP" altLang="en-US" sz="2800" dirty="0">
                <a:solidFill>
                  <a:schemeClr val="accent3">
                    <a:lumMod val="50000"/>
                  </a:schemeClr>
                </a:solidFill>
              </a:rPr>
              <a:t>適切な認定調査が行えないと判断した時</a:t>
            </a:r>
            <a:r>
              <a:rPr lang="en-US" altLang="ja-JP" sz="2800" dirty="0">
                <a:solidFill>
                  <a:schemeClr val="accent3">
                    <a:lumMod val="50000"/>
                  </a:schemeClr>
                </a:solidFill>
              </a:rPr>
              <a:t>】</a:t>
            </a:r>
          </a:p>
          <a:p>
            <a:pPr marL="625475">
              <a:spcAft>
                <a:spcPts val="1200"/>
              </a:spcAft>
            </a:pPr>
            <a:r>
              <a:rPr lang="ja-JP" altLang="en-US" sz="2800" dirty="0"/>
              <a:t>１回目の認定調査の際に、調査対象者が急病等によってその状況が一時的に変化している場合等</a:t>
            </a:r>
            <a:endParaRPr lang="en-US" altLang="ja-JP" sz="2800" dirty="0"/>
          </a:p>
          <a:p>
            <a:pPr marL="1546225" indent="-25400"/>
            <a:r>
              <a:rPr lang="ja-JP" altLang="en-US" sz="2800" dirty="0"/>
              <a:t>その場では認定調査は行わず、状況が安定した後</a:t>
            </a:r>
            <a:endParaRPr lang="en-US" altLang="ja-JP" sz="2800" dirty="0"/>
          </a:p>
          <a:p>
            <a:pPr marL="1431925" indent="88900">
              <a:spcAft>
                <a:spcPts val="1800"/>
              </a:spcAft>
            </a:pPr>
            <a:r>
              <a:rPr lang="ja-JP" altLang="en-US" sz="2800" dirty="0">
                <a:solidFill>
                  <a:schemeClr val="accent3">
                    <a:lumMod val="50000"/>
                  </a:schemeClr>
                </a:solidFill>
              </a:rPr>
              <a:t>再度調査日を設定</a:t>
            </a:r>
            <a:r>
              <a:rPr lang="ja-JP" altLang="en-US" sz="2800" dirty="0"/>
              <a:t>し認定調査を行う。 </a:t>
            </a:r>
            <a:endParaRPr lang="en-US" altLang="ja-JP" sz="2800" dirty="0"/>
          </a:p>
        </p:txBody>
      </p:sp>
      <p:cxnSp>
        <p:nvCxnSpPr>
          <p:cNvPr id="4" name="直線コネクタ 3"/>
          <p:cNvCxnSpPr/>
          <p:nvPr/>
        </p:nvCxnSpPr>
        <p:spPr>
          <a:xfrm>
            <a:off x="430513" y="1522218"/>
            <a:ext cx="9000000" cy="0"/>
          </a:xfrm>
          <a:prstGeom prst="line">
            <a:avLst/>
          </a:prstGeom>
          <a:ln w="47625" cmpd="dbl">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3" name="右矢印 2"/>
          <p:cNvSpPr/>
          <p:nvPr/>
        </p:nvSpPr>
        <p:spPr>
          <a:xfrm>
            <a:off x="1085280" y="4327215"/>
            <a:ext cx="64807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8249090" y="548680"/>
            <a:ext cx="1512168" cy="864096"/>
          </a:xfrm>
          <a:prstGeom prst="roundRect">
            <a:avLst/>
          </a:prstGeom>
          <a:solidFill>
            <a:schemeClr val="accent2">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dirty="0">
                <a:solidFill>
                  <a:srgbClr val="FF0000"/>
                </a:solidFill>
              </a:rPr>
              <a:t>認定調査員マニュアル</a:t>
            </a:r>
            <a:endParaRPr kumimoji="1" lang="en-US" altLang="ja-JP" dirty="0">
              <a:solidFill>
                <a:srgbClr val="FF0000"/>
              </a:solidFill>
            </a:endParaRPr>
          </a:p>
          <a:p>
            <a:pPr algn="ctr"/>
            <a:r>
              <a:rPr lang="en-US" altLang="ja-JP" dirty="0">
                <a:solidFill>
                  <a:srgbClr val="FF0000"/>
                </a:solidFill>
              </a:rPr>
              <a:t>p.34</a:t>
            </a:r>
            <a:endParaRPr kumimoji="1" lang="ja-JP" altLang="en-US" dirty="0">
              <a:solidFill>
                <a:srgbClr val="FF0000"/>
              </a:solidFill>
            </a:endParaRPr>
          </a:p>
        </p:txBody>
      </p:sp>
    </p:spTree>
    <p:extLst>
      <p:ext uri="{BB962C8B-B14F-4D97-AF65-F5344CB8AC3E}">
        <p14:creationId xmlns:p14="http://schemas.microsoft.com/office/powerpoint/2010/main" val="187936299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47664"/>
            <a:ext cx="9906000" cy="52322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nchor="ctr">
            <a:spAutoFit/>
          </a:bodyPr>
          <a:lstStyle/>
          <a:p>
            <a:pPr algn="ctr"/>
            <a:r>
              <a:rPr lang="ja-JP" altLang="en-US" sz="2800" b="1" dirty="0">
                <a:latin typeface="ＭＳ ゴシック" panose="020B0609070205080204" pitchFamily="49" charset="-128"/>
                <a:ea typeface="ＭＳ ゴシック" panose="020B0609070205080204" pitchFamily="49" charset="-128"/>
              </a:rPr>
              <a:t>認定調査の実施及び留意点</a:t>
            </a:r>
          </a:p>
        </p:txBody>
      </p:sp>
      <p:sp>
        <p:nvSpPr>
          <p:cNvPr id="8" name="テキスト ボックス 7"/>
          <p:cNvSpPr txBox="1"/>
          <p:nvPr/>
        </p:nvSpPr>
        <p:spPr>
          <a:xfrm>
            <a:off x="290512" y="903064"/>
            <a:ext cx="9324975" cy="4970591"/>
          </a:xfrm>
          <a:prstGeom prst="rect">
            <a:avLst/>
          </a:prstGeom>
          <a:noFill/>
        </p:spPr>
        <p:txBody>
          <a:bodyPr wrap="square" rtlCol="0">
            <a:noAutofit/>
          </a:bodyPr>
          <a:lstStyle/>
          <a:p>
            <a:pPr>
              <a:spcAft>
                <a:spcPts val="1800"/>
              </a:spcAft>
            </a:pPr>
            <a:r>
              <a:rPr lang="ja-JP" altLang="en-US" sz="3000" b="1" dirty="0"/>
              <a:t>（１）調査実施全般</a:t>
            </a:r>
            <a:r>
              <a:rPr lang="ja-JP" altLang="en-US" sz="2400" b="1" dirty="0"/>
              <a:t>　（続き）</a:t>
            </a:r>
            <a:endParaRPr lang="en-US" altLang="ja-JP" sz="2400" b="1" dirty="0"/>
          </a:p>
          <a:p>
            <a:pPr marL="390525" indent="-390525">
              <a:spcAft>
                <a:spcPts val="1800"/>
              </a:spcAft>
            </a:pPr>
            <a:r>
              <a:rPr lang="ja-JP" altLang="en-US" sz="2600" dirty="0"/>
              <a:t>○ 入院後間もない等、調査対象者の心身の状態が</a:t>
            </a:r>
            <a:r>
              <a:rPr lang="ja-JP" altLang="en-US" sz="2600" dirty="0">
                <a:solidFill>
                  <a:schemeClr val="accent3">
                    <a:lumMod val="50000"/>
                  </a:schemeClr>
                </a:solidFill>
              </a:rPr>
              <a:t>安定するまでに相当期間を要すると思われ、 障害福祉サービスの利用を見込めない</a:t>
            </a:r>
            <a:r>
              <a:rPr lang="ja-JP" altLang="en-US" sz="2600" dirty="0"/>
              <a:t>場合</a:t>
            </a:r>
            <a:endParaRPr lang="en-US" altLang="ja-JP" sz="2600" dirty="0"/>
          </a:p>
          <a:p>
            <a:pPr marL="361950" indent="890588"/>
            <a:r>
              <a:rPr lang="ja-JP" altLang="en-US" sz="2600" dirty="0"/>
              <a:t>必要に応じ、申請者に対して、「</a:t>
            </a:r>
            <a:r>
              <a:rPr lang="ja-JP" altLang="en-US" sz="2600" dirty="0">
                <a:solidFill>
                  <a:srgbClr val="C00000"/>
                </a:solidFill>
              </a:rPr>
              <a:t>一旦申請を取り下げ</a:t>
            </a:r>
            <a:r>
              <a:rPr lang="ja-JP" altLang="en-US" sz="2600" dirty="0"/>
              <a:t>、 </a:t>
            </a:r>
            <a:endParaRPr lang="en-US" altLang="ja-JP" sz="2600" dirty="0"/>
          </a:p>
          <a:p>
            <a:pPr marL="361950" indent="890588">
              <a:spcAft>
                <a:spcPts val="3000"/>
              </a:spcAft>
            </a:pPr>
            <a:r>
              <a:rPr lang="ja-JP" altLang="en-US" sz="2600" u="wavy" dirty="0">
                <a:uFill>
                  <a:solidFill>
                    <a:srgbClr val="C00000"/>
                  </a:solidFill>
                </a:uFill>
              </a:rPr>
              <a:t>状態が安定してから</a:t>
            </a:r>
            <a:r>
              <a:rPr lang="ja-JP" altLang="en-US" sz="2600" dirty="0">
                <a:solidFill>
                  <a:srgbClr val="C00000"/>
                </a:solidFill>
              </a:rPr>
              <a:t>再度申請</a:t>
            </a:r>
            <a:r>
              <a:rPr lang="ja-JP" altLang="en-US" sz="2600" dirty="0"/>
              <a:t>を行う」よう説明する。 </a:t>
            </a:r>
            <a:endParaRPr lang="en-US" altLang="ja-JP" sz="2600" dirty="0"/>
          </a:p>
          <a:p>
            <a:pPr marL="403225" indent="-403225"/>
            <a:r>
              <a:rPr lang="ja-JP" altLang="en-US" sz="2600" dirty="0"/>
              <a:t>○ １回目の認定調査の際に、</a:t>
            </a:r>
            <a:r>
              <a:rPr lang="ja-JP" altLang="en-US" sz="2600" dirty="0">
                <a:solidFill>
                  <a:schemeClr val="accent3">
                    <a:lumMod val="50000"/>
                  </a:schemeClr>
                </a:solidFill>
              </a:rPr>
              <a:t>異なる認定調査員による再調査</a:t>
            </a:r>
            <a:r>
              <a:rPr lang="ja-JP" altLang="en-US" sz="2600" dirty="0"/>
              <a:t>が不可欠と判断した場合に限り、２回目の認定調査を行う。</a:t>
            </a:r>
            <a:br>
              <a:rPr lang="en-US" altLang="ja-JP" sz="2600" dirty="0"/>
            </a:br>
            <a:r>
              <a:rPr lang="ja-JP" altLang="en-US" sz="2600" dirty="0"/>
              <a:t>なお、認定調査を２回行った場合でも</a:t>
            </a:r>
            <a:r>
              <a:rPr lang="ja-JP" altLang="en-US" sz="2600" dirty="0">
                <a:solidFill>
                  <a:srgbClr val="C00000"/>
                </a:solidFill>
              </a:rPr>
              <a:t>認定調査票は一式のみ</a:t>
            </a:r>
            <a:r>
              <a:rPr lang="ja-JP" altLang="en-US" sz="2600" dirty="0"/>
              <a:t>とし、</a:t>
            </a:r>
            <a:r>
              <a:rPr lang="ja-JP" altLang="en-US" sz="2600" u="wavy" dirty="0">
                <a:solidFill>
                  <a:srgbClr val="C00000"/>
                </a:solidFill>
                <a:uFill>
                  <a:solidFill>
                    <a:srgbClr val="C00000"/>
                  </a:solidFill>
                </a:uFill>
              </a:rPr>
              <a:t>主に調査 を行った者を筆頭として</a:t>
            </a:r>
            <a:r>
              <a:rPr lang="ja-JP" altLang="en-US" sz="2600" u="wavy" dirty="0">
                <a:uFill>
                  <a:solidFill>
                    <a:srgbClr val="C00000"/>
                  </a:solidFill>
                </a:uFill>
              </a:rPr>
              <a:t>調査実施者欄に記載</a:t>
            </a:r>
            <a:r>
              <a:rPr lang="ja-JP" altLang="en-US" sz="2600" dirty="0"/>
              <a:t>する。 </a:t>
            </a:r>
            <a:endParaRPr kumimoji="1" lang="en-US" altLang="ja-JP" sz="2600" dirty="0"/>
          </a:p>
        </p:txBody>
      </p:sp>
      <p:sp>
        <p:nvSpPr>
          <p:cNvPr id="2" name="スライド番号プレースホルダー 1"/>
          <p:cNvSpPr>
            <a:spLocks noGrp="1"/>
          </p:cNvSpPr>
          <p:nvPr>
            <p:ph type="sldNum" sz="quarter" idx="12"/>
          </p:nvPr>
        </p:nvSpPr>
        <p:spPr/>
        <p:txBody>
          <a:bodyPr/>
          <a:lstStyle/>
          <a:p>
            <a:fld id="{652D260B-4DA9-4FE4-8921-72EC66D74D12}" type="slidenum">
              <a:rPr kumimoji="1" lang="ja-JP" altLang="en-US" smtClean="0"/>
              <a:t>76</a:t>
            </a:fld>
            <a:endParaRPr kumimoji="1" lang="ja-JP" altLang="en-US"/>
          </a:p>
        </p:txBody>
      </p:sp>
      <p:cxnSp>
        <p:nvCxnSpPr>
          <p:cNvPr id="4" name="直線コネクタ 3"/>
          <p:cNvCxnSpPr/>
          <p:nvPr/>
        </p:nvCxnSpPr>
        <p:spPr>
          <a:xfrm>
            <a:off x="417066" y="1499959"/>
            <a:ext cx="9000000" cy="0"/>
          </a:xfrm>
          <a:prstGeom prst="line">
            <a:avLst/>
          </a:prstGeom>
          <a:ln w="47625" cmpd="dbl">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6" name="右矢印 5"/>
          <p:cNvSpPr/>
          <p:nvPr/>
        </p:nvSpPr>
        <p:spPr>
          <a:xfrm>
            <a:off x="777106" y="3103944"/>
            <a:ext cx="64807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8249090" y="548680"/>
            <a:ext cx="1512168" cy="864096"/>
          </a:xfrm>
          <a:prstGeom prst="roundRect">
            <a:avLst/>
          </a:prstGeom>
          <a:solidFill>
            <a:schemeClr val="accent2">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dirty="0">
                <a:solidFill>
                  <a:srgbClr val="FF0000"/>
                </a:solidFill>
              </a:rPr>
              <a:t>認定調査員マニュアル</a:t>
            </a:r>
            <a:endParaRPr kumimoji="1" lang="en-US" altLang="ja-JP" dirty="0">
              <a:solidFill>
                <a:srgbClr val="FF0000"/>
              </a:solidFill>
            </a:endParaRPr>
          </a:p>
          <a:p>
            <a:pPr algn="ctr"/>
            <a:r>
              <a:rPr lang="en-US" altLang="ja-JP" dirty="0">
                <a:solidFill>
                  <a:srgbClr val="FF0000"/>
                </a:solidFill>
              </a:rPr>
              <a:t>p.34</a:t>
            </a:r>
            <a:endParaRPr kumimoji="1" lang="ja-JP" altLang="en-US" dirty="0">
              <a:solidFill>
                <a:srgbClr val="FF0000"/>
              </a:solidFill>
            </a:endParaRPr>
          </a:p>
        </p:txBody>
      </p:sp>
    </p:spTree>
    <p:extLst>
      <p:ext uri="{BB962C8B-B14F-4D97-AF65-F5344CB8AC3E}">
        <p14:creationId xmlns:p14="http://schemas.microsoft.com/office/powerpoint/2010/main" val="165092135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47664"/>
            <a:ext cx="9906000" cy="52322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nchor="ctr">
            <a:spAutoFit/>
          </a:bodyPr>
          <a:lstStyle/>
          <a:p>
            <a:pPr algn="ctr"/>
            <a:r>
              <a:rPr lang="ja-JP" altLang="en-US" sz="2800" b="1" dirty="0">
                <a:latin typeface="ＭＳ ゴシック" panose="020B0609070205080204" pitchFamily="49" charset="-128"/>
                <a:ea typeface="ＭＳ ゴシック" panose="020B0609070205080204" pitchFamily="49" charset="-128"/>
              </a:rPr>
              <a:t>認定調査の実施及び留意点</a:t>
            </a:r>
          </a:p>
        </p:txBody>
      </p:sp>
      <p:sp>
        <p:nvSpPr>
          <p:cNvPr id="8" name="テキスト ボックス 7"/>
          <p:cNvSpPr txBox="1"/>
          <p:nvPr/>
        </p:nvSpPr>
        <p:spPr>
          <a:xfrm>
            <a:off x="290512" y="908050"/>
            <a:ext cx="9324975" cy="4909036"/>
          </a:xfrm>
          <a:prstGeom prst="rect">
            <a:avLst/>
          </a:prstGeom>
          <a:noFill/>
        </p:spPr>
        <p:txBody>
          <a:bodyPr wrap="square" rtlCol="0">
            <a:noAutofit/>
          </a:bodyPr>
          <a:lstStyle/>
          <a:p>
            <a:pPr>
              <a:spcAft>
                <a:spcPts val="2400"/>
              </a:spcAft>
            </a:pPr>
            <a:r>
              <a:rPr lang="ja-JP" altLang="en-US" sz="3000" b="1" dirty="0"/>
              <a:t>（２）調査日時の調整</a:t>
            </a:r>
          </a:p>
          <a:p>
            <a:pPr marL="417513" indent="-417513"/>
            <a:r>
              <a:rPr lang="ja-JP" altLang="en-US" sz="2700" dirty="0"/>
              <a:t>○ 認定調査員は、あらかじめ</a:t>
            </a:r>
            <a:r>
              <a:rPr lang="ja-JP" altLang="en-US" sz="2700" dirty="0">
                <a:solidFill>
                  <a:schemeClr val="accent3">
                    <a:lumMod val="50000"/>
                  </a:schemeClr>
                </a:solidFill>
              </a:rPr>
              <a:t>調査対象者や実際の介護者（支援者）等と調査実施日時を調整</a:t>
            </a:r>
            <a:r>
              <a:rPr lang="ja-JP" altLang="en-US" sz="2700" dirty="0"/>
              <a:t>した上で認定調査を実施する。</a:t>
            </a:r>
            <a:br>
              <a:rPr lang="en-US" altLang="ja-JP" sz="2700" dirty="0"/>
            </a:br>
            <a:r>
              <a:rPr lang="ja-JP" altLang="en-US" sz="2700" dirty="0"/>
              <a:t>認定調査の依頼があった場合には</a:t>
            </a:r>
            <a:r>
              <a:rPr lang="ja-JP" altLang="en-US" sz="2700" dirty="0">
                <a:solidFill>
                  <a:schemeClr val="accent3">
                    <a:lumMod val="50000"/>
                  </a:schemeClr>
                </a:solidFill>
              </a:rPr>
              <a:t>出来るだけ早い時期に調査を行い</a:t>
            </a:r>
            <a:r>
              <a:rPr lang="ja-JP" altLang="en-US" sz="2700" dirty="0"/>
              <a:t>、調査終了後は</a:t>
            </a:r>
            <a:r>
              <a:rPr lang="ja-JP" altLang="en-US" sz="2700" dirty="0">
                <a:solidFill>
                  <a:schemeClr val="accent3">
                    <a:lumMod val="50000"/>
                  </a:schemeClr>
                </a:solidFill>
              </a:rPr>
              <a:t>速やかに所定の書類を作成</a:t>
            </a:r>
            <a:r>
              <a:rPr lang="ja-JP" altLang="en-US" sz="2700" dirty="0"/>
              <a:t>する。</a:t>
            </a:r>
            <a:endParaRPr lang="en-US" altLang="ja-JP" sz="2700" dirty="0"/>
          </a:p>
          <a:p>
            <a:pPr marL="417513" indent="-417513"/>
            <a:endParaRPr lang="ja-JP" altLang="en-US" sz="2700" dirty="0"/>
          </a:p>
          <a:p>
            <a:pPr marL="417513" indent="-417513">
              <a:spcAft>
                <a:spcPts val="1200"/>
              </a:spcAft>
            </a:pPr>
            <a:r>
              <a:rPr lang="en-US" altLang="ja-JP" sz="2700" dirty="0"/>
              <a:t>○ </a:t>
            </a:r>
            <a:r>
              <a:rPr lang="ja-JP" altLang="en-US" sz="2700" dirty="0"/>
              <a:t>家族等の支援者がいる在宅の調査対象者については、</a:t>
            </a:r>
            <a:r>
              <a:rPr lang="ja-JP" altLang="en-US" sz="2700" dirty="0">
                <a:solidFill>
                  <a:schemeClr val="accent3">
                    <a:lumMod val="50000"/>
                  </a:schemeClr>
                </a:solidFill>
              </a:rPr>
              <a:t>支援者が不在の日は避けるようにする</a:t>
            </a:r>
            <a:r>
              <a:rPr lang="ja-JP" altLang="en-US" sz="2700" dirty="0"/>
              <a:t>。</a:t>
            </a:r>
            <a:endParaRPr lang="en-US" altLang="ja-JP" sz="2700" dirty="0"/>
          </a:p>
          <a:p>
            <a:pPr marL="712788"/>
            <a:r>
              <a:rPr lang="ja-JP" altLang="en-US" sz="2700" dirty="0"/>
              <a:t>やむを得ず支援者不在で調査を行った場合</a:t>
            </a:r>
            <a:endParaRPr lang="en-US" altLang="ja-JP" sz="2700" dirty="0"/>
          </a:p>
          <a:p>
            <a:pPr marL="361950" indent="-361950">
              <a:spcBef>
                <a:spcPts val="1200"/>
              </a:spcBef>
              <a:spcAft>
                <a:spcPts val="1800"/>
              </a:spcAft>
            </a:pPr>
            <a:r>
              <a:rPr lang="ja-JP" altLang="en-US" sz="2700" dirty="0"/>
              <a:t>　　　　　　　　特記事項に記載する。</a:t>
            </a:r>
          </a:p>
        </p:txBody>
      </p:sp>
      <p:sp>
        <p:nvSpPr>
          <p:cNvPr id="2" name="スライド番号プレースホルダー 1"/>
          <p:cNvSpPr>
            <a:spLocks noGrp="1"/>
          </p:cNvSpPr>
          <p:nvPr>
            <p:ph type="sldNum" sz="quarter" idx="12"/>
          </p:nvPr>
        </p:nvSpPr>
        <p:spPr/>
        <p:txBody>
          <a:bodyPr/>
          <a:lstStyle/>
          <a:p>
            <a:fld id="{652D260B-4DA9-4FE4-8921-72EC66D74D12}" type="slidenum">
              <a:rPr kumimoji="1" lang="ja-JP" altLang="en-US" smtClean="0"/>
              <a:t>77</a:t>
            </a:fld>
            <a:endParaRPr kumimoji="1" lang="ja-JP" altLang="en-US"/>
          </a:p>
        </p:txBody>
      </p:sp>
      <p:cxnSp>
        <p:nvCxnSpPr>
          <p:cNvPr id="4" name="直線コネクタ 3"/>
          <p:cNvCxnSpPr/>
          <p:nvPr/>
        </p:nvCxnSpPr>
        <p:spPr>
          <a:xfrm>
            <a:off x="417066" y="1494218"/>
            <a:ext cx="9000000" cy="0"/>
          </a:xfrm>
          <a:prstGeom prst="line">
            <a:avLst/>
          </a:prstGeom>
          <a:ln w="47625" cmpd="dbl">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6" name="右矢印 5"/>
          <p:cNvSpPr/>
          <p:nvPr/>
        </p:nvSpPr>
        <p:spPr>
          <a:xfrm>
            <a:off x="1157227" y="5348191"/>
            <a:ext cx="64807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　　　</a:t>
            </a:r>
          </a:p>
        </p:txBody>
      </p:sp>
      <p:sp>
        <p:nvSpPr>
          <p:cNvPr id="7" name="角丸四角形 6"/>
          <p:cNvSpPr/>
          <p:nvPr/>
        </p:nvSpPr>
        <p:spPr>
          <a:xfrm>
            <a:off x="8249090" y="548680"/>
            <a:ext cx="1512168" cy="864096"/>
          </a:xfrm>
          <a:prstGeom prst="roundRect">
            <a:avLst/>
          </a:prstGeom>
          <a:solidFill>
            <a:schemeClr val="accent2">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dirty="0">
                <a:solidFill>
                  <a:srgbClr val="FF0000"/>
                </a:solidFill>
              </a:rPr>
              <a:t>認定調査員マニュアル</a:t>
            </a:r>
            <a:endParaRPr kumimoji="1" lang="en-US" altLang="ja-JP" dirty="0">
              <a:solidFill>
                <a:srgbClr val="FF0000"/>
              </a:solidFill>
            </a:endParaRPr>
          </a:p>
          <a:p>
            <a:pPr algn="ctr"/>
            <a:r>
              <a:rPr lang="en-US" altLang="ja-JP" dirty="0">
                <a:solidFill>
                  <a:srgbClr val="FF0000"/>
                </a:solidFill>
              </a:rPr>
              <a:t>p.34</a:t>
            </a:r>
            <a:r>
              <a:rPr lang="ja-JP" altLang="en-US" dirty="0">
                <a:solidFill>
                  <a:srgbClr val="FF0000"/>
                </a:solidFill>
              </a:rPr>
              <a:t>～</a:t>
            </a:r>
            <a:r>
              <a:rPr lang="en-US" altLang="ja-JP" dirty="0">
                <a:solidFill>
                  <a:srgbClr val="FF0000"/>
                </a:solidFill>
              </a:rPr>
              <a:t>35</a:t>
            </a:r>
            <a:endParaRPr kumimoji="1" lang="ja-JP" altLang="en-US" dirty="0">
              <a:solidFill>
                <a:srgbClr val="FF0000"/>
              </a:solidFill>
            </a:endParaRPr>
          </a:p>
        </p:txBody>
      </p:sp>
    </p:spTree>
    <p:extLst>
      <p:ext uri="{BB962C8B-B14F-4D97-AF65-F5344CB8AC3E}">
        <p14:creationId xmlns:p14="http://schemas.microsoft.com/office/powerpoint/2010/main" val="369417105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47664"/>
            <a:ext cx="9906000" cy="52322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nchor="ctr">
            <a:spAutoFit/>
          </a:bodyPr>
          <a:lstStyle/>
          <a:p>
            <a:pPr algn="ctr"/>
            <a:r>
              <a:rPr lang="ja-JP" altLang="en-US" sz="2800" b="1" dirty="0">
                <a:latin typeface="ＭＳ ゴシック" panose="020B0609070205080204" pitchFamily="49" charset="-128"/>
                <a:ea typeface="ＭＳ ゴシック" panose="020B0609070205080204" pitchFamily="49" charset="-128"/>
              </a:rPr>
              <a:t>認定調査の実施及び留意点</a:t>
            </a:r>
          </a:p>
        </p:txBody>
      </p:sp>
      <p:sp>
        <p:nvSpPr>
          <p:cNvPr id="8" name="テキスト ボックス 7"/>
          <p:cNvSpPr txBox="1"/>
          <p:nvPr/>
        </p:nvSpPr>
        <p:spPr>
          <a:xfrm>
            <a:off x="298285" y="925900"/>
            <a:ext cx="9324000" cy="5606663"/>
          </a:xfrm>
          <a:prstGeom prst="rect">
            <a:avLst/>
          </a:prstGeom>
          <a:noFill/>
        </p:spPr>
        <p:txBody>
          <a:bodyPr wrap="square" rtlCol="0">
            <a:spAutoFit/>
          </a:bodyPr>
          <a:lstStyle/>
          <a:p>
            <a:pPr>
              <a:spcAft>
                <a:spcPts val="1800"/>
              </a:spcAft>
            </a:pPr>
            <a:r>
              <a:rPr lang="ja-JP" altLang="en-US" sz="3000" b="1" dirty="0"/>
              <a:t>（３）調査場所の調整</a:t>
            </a:r>
          </a:p>
          <a:p>
            <a:pPr marL="361950" indent="-361950">
              <a:lnSpc>
                <a:spcPts val="3200"/>
              </a:lnSpc>
            </a:pPr>
            <a:r>
              <a:rPr lang="ja-JP" altLang="en-US" sz="2400" dirty="0"/>
              <a:t>○ 認定調査員は、</a:t>
            </a:r>
            <a:r>
              <a:rPr lang="ja-JP" altLang="en-US" sz="2400" dirty="0">
                <a:solidFill>
                  <a:schemeClr val="accent3">
                    <a:lumMod val="50000"/>
                  </a:schemeClr>
                </a:solidFill>
              </a:rPr>
              <a:t>事前に調査対象者や支援者と調査実施場所を調整</a:t>
            </a:r>
            <a:r>
              <a:rPr lang="ja-JP" altLang="en-US" sz="2400" dirty="0"/>
              <a:t>した上で認定調査を実施する。</a:t>
            </a:r>
          </a:p>
          <a:p>
            <a:pPr marL="361950" indent="-1588">
              <a:lnSpc>
                <a:spcPts val="3200"/>
              </a:lnSpc>
            </a:pPr>
            <a:r>
              <a:rPr lang="ja-JP" altLang="en-US" sz="2400" dirty="0"/>
              <a:t>認定調査の実施場所については、</a:t>
            </a:r>
            <a:r>
              <a:rPr lang="ja-JP" altLang="en-US" sz="2400" dirty="0">
                <a:solidFill>
                  <a:srgbClr val="C00000"/>
                </a:solidFill>
                <a:uFill>
                  <a:solidFill>
                    <a:srgbClr val="C00000"/>
                  </a:solidFill>
                </a:uFill>
              </a:rPr>
              <a:t>原則として</a:t>
            </a:r>
            <a:r>
              <a:rPr lang="ja-JP" altLang="en-US" sz="2400" u="wavy" dirty="0">
                <a:solidFill>
                  <a:srgbClr val="C00000"/>
                </a:solidFill>
                <a:uFill>
                  <a:solidFill>
                    <a:srgbClr val="C00000"/>
                  </a:solidFill>
                </a:uFill>
              </a:rPr>
              <a:t>日頃の状況を把握できる場所</a:t>
            </a:r>
            <a:r>
              <a:rPr lang="ja-JP" altLang="en-US" sz="2400" dirty="0"/>
              <a:t>とする。</a:t>
            </a:r>
            <a:endParaRPr lang="en-US" altLang="ja-JP" sz="2400" dirty="0"/>
          </a:p>
          <a:p>
            <a:pPr marL="361950" indent="-1588">
              <a:lnSpc>
                <a:spcPts val="3200"/>
              </a:lnSpc>
            </a:pPr>
            <a:endParaRPr lang="ja-JP" altLang="en-US" sz="2400" dirty="0"/>
          </a:p>
          <a:p>
            <a:pPr marL="361950" indent="-361950">
              <a:lnSpc>
                <a:spcPts val="3200"/>
              </a:lnSpc>
              <a:spcAft>
                <a:spcPts val="1800"/>
              </a:spcAft>
            </a:pPr>
            <a:r>
              <a:rPr lang="ja-JP" altLang="en-US" sz="2400" dirty="0"/>
              <a:t>○ 申請書に記載された住所は、必ずしも本人の生活の場とは限らず、</a:t>
            </a:r>
            <a:r>
              <a:rPr lang="ja-JP" altLang="en-US" sz="2400" dirty="0">
                <a:solidFill>
                  <a:schemeClr val="accent3">
                    <a:lumMod val="50000"/>
                  </a:schemeClr>
                </a:solidFill>
              </a:rPr>
              <a:t>記載された住所に居住していない場合等があるため、事前の確認が必要</a:t>
            </a:r>
            <a:r>
              <a:rPr lang="ja-JP" altLang="en-US" sz="2400" dirty="0"/>
              <a:t>。</a:t>
            </a:r>
            <a:endParaRPr lang="en-US" altLang="ja-JP" sz="2400" dirty="0"/>
          </a:p>
          <a:p>
            <a:pPr marL="390525">
              <a:lnSpc>
                <a:spcPts val="3200"/>
              </a:lnSpc>
              <a:spcAft>
                <a:spcPts val="600"/>
              </a:spcAft>
            </a:pPr>
            <a:r>
              <a:rPr lang="en-US" altLang="ja-JP" sz="2400" dirty="0"/>
              <a:t>【</a:t>
            </a:r>
            <a:r>
              <a:rPr lang="ja-JP" altLang="en-US" sz="2400" dirty="0"/>
              <a:t>病院や施設等で認定調査を実施する場合</a:t>
            </a:r>
            <a:r>
              <a:rPr lang="en-US" altLang="ja-JP" sz="2400" dirty="0"/>
              <a:t>】</a:t>
            </a:r>
          </a:p>
          <a:p>
            <a:pPr marL="979488">
              <a:lnSpc>
                <a:spcPts val="3200"/>
              </a:lnSpc>
              <a:spcAft>
                <a:spcPts val="1800"/>
              </a:spcAft>
            </a:pPr>
            <a:r>
              <a:rPr lang="ja-JP" altLang="en-US" sz="2400" dirty="0"/>
              <a:t>調査対象者の病室や居室等、</a:t>
            </a:r>
            <a:r>
              <a:rPr lang="ja-JP" altLang="en-US" sz="2400" dirty="0">
                <a:solidFill>
                  <a:srgbClr val="FF0000"/>
                </a:solidFill>
              </a:rPr>
              <a:t>通常過ごしている場所を確認</a:t>
            </a:r>
            <a:r>
              <a:rPr lang="ja-JP" altLang="en-US" sz="2400" dirty="0"/>
              <a:t>し、</a:t>
            </a:r>
            <a:r>
              <a:rPr lang="ja-JP" altLang="en-US" sz="2400" dirty="0">
                <a:solidFill>
                  <a:schemeClr val="accent3">
                    <a:lumMod val="50000"/>
                  </a:schemeClr>
                </a:solidFill>
              </a:rPr>
              <a:t>病院や施設等と調整</a:t>
            </a:r>
            <a:r>
              <a:rPr lang="ja-JP" altLang="en-US" sz="2400" dirty="0"/>
              <a:t>した上で</a:t>
            </a:r>
            <a:r>
              <a:rPr lang="ja-JP" altLang="en-US" sz="2400" u="wavyHeavy" dirty="0">
                <a:uFill>
                  <a:solidFill>
                    <a:srgbClr val="C00000"/>
                  </a:solidFill>
                </a:uFill>
              </a:rPr>
              <a:t>プライバシーに配慮して</a:t>
            </a:r>
            <a:r>
              <a:rPr lang="ja-JP" altLang="en-US" sz="2400" dirty="0"/>
              <a:t>実施する。</a:t>
            </a:r>
            <a:endParaRPr kumimoji="1" lang="en-US" altLang="ja-JP" sz="2400" dirty="0"/>
          </a:p>
        </p:txBody>
      </p:sp>
      <p:sp>
        <p:nvSpPr>
          <p:cNvPr id="2" name="スライド番号プレースホルダー 1"/>
          <p:cNvSpPr>
            <a:spLocks noGrp="1"/>
          </p:cNvSpPr>
          <p:nvPr>
            <p:ph type="sldNum" sz="quarter" idx="12"/>
          </p:nvPr>
        </p:nvSpPr>
        <p:spPr/>
        <p:txBody>
          <a:bodyPr/>
          <a:lstStyle/>
          <a:p>
            <a:fld id="{652D260B-4DA9-4FE4-8921-72EC66D74D12}" type="slidenum">
              <a:rPr kumimoji="1" lang="ja-JP" altLang="en-US" smtClean="0"/>
              <a:t>78</a:t>
            </a:fld>
            <a:endParaRPr kumimoji="1" lang="ja-JP" altLang="en-US" dirty="0"/>
          </a:p>
        </p:txBody>
      </p:sp>
      <p:cxnSp>
        <p:nvCxnSpPr>
          <p:cNvPr id="4" name="直線コネクタ 3"/>
          <p:cNvCxnSpPr/>
          <p:nvPr/>
        </p:nvCxnSpPr>
        <p:spPr>
          <a:xfrm>
            <a:off x="432611" y="1521290"/>
            <a:ext cx="9000000" cy="0"/>
          </a:xfrm>
          <a:prstGeom prst="line">
            <a:avLst/>
          </a:prstGeom>
          <a:ln w="47625" cmpd="dbl">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6" name="右矢印 5"/>
          <p:cNvSpPr/>
          <p:nvPr/>
        </p:nvSpPr>
        <p:spPr>
          <a:xfrm>
            <a:off x="601712" y="5613127"/>
            <a:ext cx="64807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　　　</a:t>
            </a:r>
          </a:p>
        </p:txBody>
      </p:sp>
      <p:sp>
        <p:nvSpPr>
          <p:cNvPr id="7" name="角丸四角形 6"/>
          <p:cNvSpPr/>
          <p:nvPr/>
        </p:nvSpPr>
        <p:spPr>
          <a:xfrm>
            <a:off x="8249090" y="548680"/>
            <a:ext cx="1512168" cy="864096"/>
          </a:xfrm>
          <a:prstGeom prst="roundRect">
            <a:avLst/>
          </a:prstGeom>
          <a:solidFill>
            <a:schemeClr val="accent2">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dirty="0">
                <a:solidFill>
                  <a:srgbClr val="FF0000"/>
                </a:solidFill>
              </a:rPr>
              <a:t>認定調査員マニュアル</a:t>
            </a:r>
            <a:endParaRPr kumimoji="1" lang="en-US" altLang="ja-JP" dirty="0">
              <a:solidFill>
                <a:srgbClr val="FF0000"/>
              </a:solidFill>
            </a:endParaRPr>
          </a:p>
          <a:p>
            <a:pPr algn="ctr"/>
            <a:r>
              <a:rPr lang="en-US" altLang="ja-JP" dirty="0">
                <a:solidFill>
                  <a:srgbClr val="FF0000"/>
                </a:solidFill>
              </a:rPr>
              <a:t>p.35</a:t>
            </a:r>
            <a:endParaRPr kumimoji="1" lang="ja-JP" altLang="en-US" dirty="0">
              <a:solidFill>
                <a:srgbClr val="FF0000"/>
              </a:solidFill>
            </a:endParaRPr>
          </a:p>
        </p:txBody>
      </p:sp>
    </p:spTree>
    <p:extLst>
      <p:ext uri="{BB962C8B-B14F-4D97-AF65-F5344CB8AC3E}">
        <p14:creationId xmlns:p14="http://schemas.microsoft.com/office/powerpoint/2010/main" val="239155079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47664"/>
            <a:ext cx="9906000" cy="52322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nchor="ctr">
            <a:spAutoFit/>
          </a:bodyPr>
          <a:lstStyle/>
          <a:p>
            <a:pPr algn="ctr"/>
            <a:r>
              <a:rPr lang="ja-JP" altLang="en-US" sz="2800" b="1" dirty="0">
                <a:latin typeface="ＭＳ ゴシック" panose="020B0609070205080204" pitchFamily="49" charset="-128"/>
                <a:ea typeface="ＭＳ ゴシック" panose="020B0609070205080204" pitchFamily="49" charset="-128"/>
              </a:rPr>
              <a:t>認定調査の実施及び留意点</a:t>
            </a:r>
          </a:p>
        </p:txBody>
      </p:sp>
      <p:sp>
        <p:nvSpPr>
          <p:cNvPr id="8" name="テキスト ボックス 7"/>
          <p:cNvSpPr txBox="1"/>
          <p:nvPr/>
        </p:nvSpPr>
        <p:spPr>
          <a:xfrm>
            <a:off x="290227" y="938455"/>
            <a:ext cx="9325545" cy="2015936"/>
          </a:xfrm>
          <a:prstGeom prst="rect">
            <a:avLst/>
          </a:prstGeom>
          <a:noFill/>
        </p:spPr>
        <p:txBody>
          <a:bodyPr wrap="square" rtlCol="0">
            <a:noAutofit/>
          </a:bodyPr>
          <a:lstStyle/>
          <a:p>
            <a:pPr>
              <a:spcAft>
                <a:spcPts val="1800"/>
              </a:spcAft>
            </a:pPr>
            <a:r>
              <a:rPr lang="ja-JP" altLang="en-US" sz="3000" b="1" dirty="0"/>
              <a:t>（４）調査時の携行物品 </a:t>
            </a:r>
            <a:endParaRPr lang="en-US" altLang="ja-JP" sz="3000" b="1" dirty="0"/>
          </a:p>
          <a:p>
            <a:pPr marL="376238" indent="-376238">
              <a:lnSpc>
                <a:spcPts val="3200"/>
              </a:lnSpc>
            </a:pPr>
            <a:r>
              <a:rPr lang="ja-JP" altLang="en-US" sz="2400" dirty="0"/>
              <a:t>○ </a:t>
            </a:r>
            <a:r>
              <a:rPr lang="ja-JP" altLang="en-US" sz="2600" dirty="0"/>
              <a:t>認定調査員は、調査対象者を訪問する際には、</a:t>
            </a:r>
            <a:r>
              <a:rPr lang="ja-JP" altLang="en-US" sz="2600" u="wavy" dirty="0">
                <a:solidFill>
                  <a:srgbClr val="C00000"/>
                </a:solidFill>
              </a:rPr>
              <a:t>身分を証する物</a:t>
            </a:r>
            <a:r>
              <a:rPr lang="ja-JP" altLang="en-US" sz="2600" u="wavy" dirty="0">
                <a:solidFill>
                  <a:schemeClr val="accent3">
                    <a:lumMod val="50000"/>
                  </a:schemeClr>
                </a:solidFill>
              </a:rPr>
              <a:t>を携行し、訪問時に提示</a:t>
            </a:r>
            <a:r>
              <a:rPr lang="ja-JP" altLang="en-US" sz="2600" dirty="0"/>
              <a:t>する。ま た、調査項目の「３</a:t>
            </a:r>
            <a:r>
              <a:rPr lang="en-US" altLang="ja-JP" sz="2600" dirty="0"/>
              <a:t>-</a:t>
            </a:r>
            <a:r>
              <a:rPr lang="ja-JP" altLang="en-US" sz="2600" dirty="0"/>
              <a:t>１ 視力」を確認するための</a:t>
            </a:r>
            <a:r>
              <a:rPr lang="ja-JP" altLang="en-US" sz="2600" dirty="0">
                <a:solidFill>
                  <a:srgbClr val="C00000"/>
                </a:solidFill>
              </a:rPr>
              <a:t>視力確認表</a:t>
            </a:r>
            <a:r>
              <a:rPr lang="ja-JP" altLang="en-US" sz="2600" dirty="0"/>
              <a:t>を持参する。</a:t>
            </a:r>
            <a:endParaRPr kumimoji="1" lang="en-US" altLang="ja-JP" sz="2600" dirty="0"/>
          </a:p>
        </p:txBody>
      </p:sp>
      <p:sp>
        <p:nvSpPr>
          <p:cNvPr id="2" name="スライド番号プレースホルダー 1"/>
          <p:cNvSpPr>
            <a:spLocks noGrp="1"/>
          </p:cNvSpPr>
          <p:nvPr>
            <p:ph type="sldNum" sz="quarter" idx="12"/>
          </p:nvPr>
        </p:nvSpPr>
        <p:spPr/>
        <p:txBody>
          <a:bodyPr/>
          <a:lstStyle/>
          <a:p>
            <a:fld id="{652D260B-4DA9-4FE4-8921-72EC66D74D12}" type="slidenum">
              <a:rPr kumimoji="1" lang="ja-JP" altLang="en-US" smtClean="0"/>
              <a:t>79</a:t>
            </a:fld>
            <a:endParaRPr kumimoji="1" lang="ja-JP" altLang="en-US"/>
          </a:p>
        </p:txBody>
      </p:sp>
      <p:cxnSp>
        <p:nvCxnSpPr>
          <p:cNvPr id="4" name="直線コネクタ 3"/>
          <p:cNvCxnSpPr/>
          <p:nvPr/>
        </p:nvCxnSpPr>
        <p:spPr>
          <a:xfrm>
            <a:off x="415925" y="1511207"/>
            <a:ext cx="9000000" cy="0"/>
          </a:xfrm>
          <a:prstGeom prst="line">
            <a:avLst/>
          </a:prstGeom>
          <a:ln w="47625" cmpd="dbl">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1244796" y="3238508"/>
            <a:ext cx="6434775" cy="461665"/>
          </a:xfrm>
          <a:prstGeom prst="rect">
            <a:avLst/>
          </a:prstGeom>
          <a:noFill/>
        </p:spPr>
        <p:txBody>
          <a:bodyPr wrap="none" rtlCol="0">
            <a:spAutoFit/>
          </a:bodyPr>
          <a:lstStyle/>
          <a:p>
            <a:r>
              <a:rPr lang="en-US" altLang="zh-TW" sz="2400" dirty="0">
                <a:latin typeface="ＭＳ Ｐゴシック" panose="020B0600070205080204" pitchFamily="50" charset="-128"/>
                <a:ea typeface="ＭＳ Ｐゴシック" panose="020B0600070205080204" pitchFamily="50" charset="-128"/>
              </a:rPr>
              <a:t>【</a:t>
            </a:r>
            <a:r>
              <a:rPr lang="zh-TW" altLang="en-US" sz="2400" dirty="0">
                <a:latin typeface="ＭＳ Ｐゴシック" panose="020B0600070205080204" pitchFamily="50" charset="-128"/>
                <a:ea typeface="ＭＳ Ｐゴシック" panose="020B0600070205080204" pitchFamily="50" charset="-128"/>
              </a:rPr>
              <a:t>障害支援区分認定調査 調査員証（参考様式）</a:t>
            </a:r>
            <a:r>
              <a:rPr lang="en-US" altLang="zh-TW" sz="2400" dirty="0">
                <a:latin typeface="ＭＳ Ｐゴシック" panose="020B0600070205080204" pitchFamily="50" charset="-128"/>
                <a:ea typeface="ＭＳ Ｐゴシック" panose="020B0600070205080204" pitchFamily="50" charset="-128"/>
              </a:rPr>
              <a:t>】</a:t>
            </a:r>
            <a:endParaRPr kumimoji="1" lang="ja-JP" altLang="en-US" sz="2400" dirty="0">
              <a:latin typeface="ＭＳ Ｐゴシック" panose="020B0600070205080204" pitchFamily="50" charset="-128"/>
              <a:ea typeface="ＭＳ Ｐゴシック" panose="020B0600070205080204" pitchFamily="50" charset="-128"/>
            </a:endParaRPr>
          </a:p>
        </p:txBody>
      </p:sp>
      <p:sp>
        <p:nvSpPr>
          <p:cNvPr id="6" name="テキスト ボックス 5"/>
          <p:cNvSpPr txBox="1"/>
          <p:nvPr/>
        </p:nvSpPr>
        <p:spPr>
          <a:xfrm>
            <a:off x="1267145" y="3772181"/>
            <a:ext cx="7344816" cy="2800767"/>
          </a:xfrm>
          <a:prstGeom prst="rect">
            <a:avLst/>
          </a:prstGeom>
          <a:noFill/>
          <a:ln w="12700">
            <a:solidFill>
              <a:schemeClr val="tx1"/>
            </a:solidFill>
          </a:ln>
        </p:spPr>
        <p:txBody>
          <a:bodyPr wrap="square" lIns="144000" rIns="144000" rtlCol="0">
            <a:spAutoFit/>
          </a:bodyPr>
          <a:lstStyle/>
          <a:p>
            <a:pPr algn="ctr"/>
            <a:r>
              <a:rPr lang="ja-JP" altLang="en-US" sz="2200" dirty="0"/>
              <a:t>障害支援区分認定調査 調査員証 </a:t>
            </a:r>
            <a:endParaRPr lang="en-US" altLang="ja-JP" sz="2200" dirty="0"/>
          </a:p>
          <a:p>
            <a:endParaRPr lang="en-US" altLang="ja-JP" sz="2200" dirty="0"/>
          </a:p>
          <a:p>
            <a:r>
              <a:rPr lang="ja-JP" altLang="en-US" sz="2200" dirty="0"/>
              <a:t>下記の者は障害支援区分認定調査員であることを証します。 </a:t>
            </a:r>
            <a:endParaRPr lang="en-US" altLang="ja-JP" sz="2200" dirty="0"/>
          </a:p>
          <a:p>
            <a:endParaRPr lang="en-US" altLang="ja-JP" sz="2200" dirty="0"/>
          </a:p>
          <a:p>
            <a:r>
              <a:rPr lang="ja-JP" altLang="en-US" sz="2200" dirty="0"/>
              <a:t>氏名 支援 太郎 </a:t>
            </a:r>
            <a:endParaRPr lang="en-US" altLang="ja-JP" sz="2200" dirty="0"/>
          </a:p>
          <a:p>
            <a:endParaRPr lang="en-US" altLang="ja-JP" sz="2200" dirty="0"/>
          </a:p>
          <a:p>
            <a:pPr indent="3940175"/>
            <a:r>
              <a:rPr lang="ja-JP" altLang="en-US" sz="2200" dirty="0"/>
              <a:t>令和○年○月△日 </a:t>
            </a:r>
            <a:endParaRPr lang="en-US" altLang="ja-JP" sz="2200" dirty="0"/>
          </a:p>
          <a:p>
            <a:pPr indent="3940175"/>
            <a:r>
              <a:rPr lang="ja-JP" altLang="en-US" sz="2200" dirty="0"/>
              <a:t>□□□□市長 ◇◇ ◇◇</a:t>
            </a:r>
            <a:endParaRPr kumimoji="1" lang="ja-JP" altLang="en-US" sz="2200" dirty="0"/>
          </a:p>
        </p:txBody>
      </p:sp>
      <p:sp>
        <p:nvSpPr>
          <p:cNvPr id="9" name="角丸四角形 8"/>
          <p:cNvSpPr/>
          <p:nvPr/>
        </p:nvSpPr>
        <p:spPr>
          <a:xfrm>
            <a:off x="8249090" y="548680"/>
            <a:ext cx="1512168" cy="864096"/>
          </a:xfrm>
          <a:prstGeom prst="roundRect">
            <a:avLst/>
          </a:prstGeom>
          <a:solidFill>
            <a:schemeClr val="accent2">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dirty="0">
                <a:solidFill>
                  <a:srgbClr val="FF0000"/>
                </a:solidFill>
              </a:rPr>
              <a:t>認定調査員マニュアル</a:t>
            </a:r>
            <a:endParaRPr kumimoji="1" lang="en-US" altLang="ja-JP" dirty="0">
              <a:solidFill>
                <a:srgbClr val="FF0000"/>
              </a:solidFill>
            </a:endParaRPr>
          </a:p>
          <a:p>
            <a:pPr algn="ctr"/>
            <a:r>
              <a:rPr lang="en-US" altLang="ja-JP" dirty="0">
                <a:solidFill>
                  <a:srgbClr val="FF0000"/>
                </a:solidFill>
              </a:rPr>
              <a:t>p.35</a:t>
            </a:r>
            <a:endParaRPr kumimoji="1" lang="ja-JP" altLang="en-US" dirty="0">
              <a:solidFill>
                <a:srgbClr val="FF0000"/>
              </a:solidFill>
            </a:endParaRPr>
          </a:p>
        </p:txBody>
      </p:sp>
    </p:spTree>
    <p:extLst>
      <p:ext uri="{BB962C8B-B14F-4D97-AF65-F5344CB8AC3E}">
        <p14:creationId xmlns:p14="http://schemas.microsoft.com/office/powerpoint/2010/main" val="982971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488950" y="4301067"/>
            <a:ext cx="8928100" cy="1825098"/>
          </a:xfrm>
          <a:prstGeom prst="rect">
            <a:avLst/>
          </a:prstGeom>
          <a:solidFill>
            <a:srgbClr val="D9E6FF"/>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a:t>「障害者自立支援法」のポイント</a:t>
            </a:r>
          </a:p>
        </p:txBody>
      </p:sp>
      <p:sp>
        <p:nvSpPr>
          <p:cNvPr id="3" name="コンテンツ プレースホルダー 2"/>
          <p:cNvSpPr>
            <a:spLocks noGrp="1"/>
          </p:cNvSpPr>
          <p:nvPr>
            <p:ph idx="1"/>
          </p:nvPr>
        </p:nvSpPr>
        <p:spPr>
          <a:xfrm>
            <a:off x="495300" y="718334"/>
            <a:ext cx="8915400" cy="5421332"/>
          </a:xfrm>
        </p:spPr>
        <p:txBody>
          <a:bodyPr>
            <a:normAutofit lnSpcReduction="10000"/>
          </a:bodyPr>
          <a:lstStyle/>
          <a:p>
            <a:pPr marL="0" indent="0">
              <a:buNone/>
            </a:pPr>
            <a:r>
              <a:rPr kumimoji="1" lang="ja-JP" altLang="en-US" sz="2800" b="1" u="sng" dirty="0">
                <a:solidFill>
                  <a:srgbClr val="385D8A"/>
                </a:solidFill>
                <a:effectLst>
                  <a:outerShdw blurRad="38100" dist="38100" dir="2700000" algn="tl">
                    <a:srgbClr val="000000">
                      <a:alpha val="43137"/>
                    </a:srgbClr>
                  </a:outerShdw>
                </a:effectLst>
              </a:rPr>
              <a:t>●ポイント②：支給決定の透明化、明確化</a:t>
            </a:r>
            <a:endParaRPr kumimoji="1" lang="en-US" altLang="ja-JP" sz="2800" b="1" u="sng" dirty="0">
              <a:solidFill>
                <a:srgbClr val="385D8A"/>
              </a:solidFill>
              <a:effectLst>
                <a:outerShdw blurRad="38100" dist="38100" dir="2700000" algn="tl">
                  <a:srgbClr val="000000">
                    <a:alpha val="43137"/>
                  </a:srgbClr>
                </a:outerShdw>
              </a:effectLst>
            </a:endParaRPr>
          </a:p>
          <a:p>
            <a:pPr marL="0" indent="0">
              <a:buNone/>
            </a:pPr>
            <a:r>
              <a:rPr lang="ja-JP" altLang="en-US" sz="2800" dirty="0"/>
              <a:t>＜制定前＞</a:t>
            </a:r>
            <a:endParaRPr lang="en-US" altLang="ja-JP" sz="2800" dirty="0"/>
          </a:p>
          <a:p>
            <a:pPr marL="211138" indent="-211138"/>
            <a:r>
              <a:rPr lang="ja-JP" altLang="en-US" sz="2800" dirty="0"/>
              <a:t>全国共通の利用ルール（支援の必要度を判定する客観的基準）がない</a:t>
            </a:r>
            <a:endParaRPr lang="en-US" altLang="ja-JP" sz="2800" dirty="0"/>
          </a:p>
          <a:p>
            <a:pPr marL="211138" indent="-211138"/>
            <a:r>
              <a:rPr lang="ja-JP" altLang="en-US" sz="2800" dirty="0"/>
              <a:t>支給決定のプロセスが不透明</a:t>
            </a:r>
            <a:endParaRPr lang="en-US" altLang="ja-JP" sz="2800" dirty="0"/>
          </a:p>
          <a:p>
            <a:pPr marL="211138" indent="-211138"/>
            <a:endParaRPr lang="en-US" altLang="ja-JP" sz="2200" dirty="0"/>
          </a:p>
          <a:p>
            <a:pPr marL="211138" indent="-211138"/>
            <a:endParaRPr lang="en-US" altLang="ja-JP" sz="2200" dirty="0"/>
          </a:p>
          <a:p>
            <a:pPr marL="211138" indent="-211138"/>
            <a:endParaRPr lang="en-US" altLang="ja-JP" sz="2200" dirty="0"/>
          </a:p>
          <a:p>
            <a:pPr marL="0" indent="0">
              <a:buNone/>
            </a:pPr>
            <a:endParaRPr lang="en-US" altLang="ja-JP" sz="2400" dirty="0"/>
          </a:p>
          <a:p>
            <a:pPr marL="228600" indent="-228600">
              <a:buFont typeface="Calibri" panose="020F0502020204030204" pitchFamily="34" charset="0"/>
              <a:buChar char="○"/>
            </a:pPr>
            <a:r>
              <a:rPr lang="ja-JP" altLang="en-US" sz="2800" dirty="0"/>
              <a:t>支援の必要度に関する</a:t>
            </a:r>
            <a:r>
              <a:rPr lang="ja-JP" altLang="en-US" sz="2800" dirty="0">
                <a:solidFill>
                  <a:srgbClr val="FF0000"/>
                </a:solidFill>
              </a:rPr>
              <a:t>客観的な尺度（障害程度区分）を導入。</a:t>
            </a:r>
            <a:endParaRPr lang="en-US" altLang="ja-JP" sz="2800" dirty="0"/>
          </a:p>
          <a:p>
            <a:pPr marL="228600" indent="-228600">
              <a:buFont typeface="Calibri" panose="020F0502020204030204" pitchFamily="34" charset="0"/>
              <a:buChar char="○"/>
            </a:pPr>
            <a:r>
              <a:rPr lang="ja-JP" altLang="en-US" sz="2800" dirty="0"/>
              <a:t>審査会の意見聴取など</a:t>
            </a:r>
            <a:r>
              <a:rPr lang="ja-JP" altLang="en-US" sz="2800" dirty="0">
                <a:solidFill>
                  <a:srgbClr val="FF0000"/>
                </a:solidFill>
              </a:rPr>
              <a:t>支給決定プロセスを透明化。</a:t>
            </a:r>
            <a:endParaRPr kumimoji="1" lang="ja-JP" altLang="en-US" sz="2800" dirty="0"/>
          </a:p>
        </p:txBody>
      </p:sp>
      <p:sp>
        <p:nvSpPr>
          <p:cNvPr id="4" name="スライド番号プレースホルダー 3"/>
          <p:cNvSpPr>
            <a:spLocks noGrp="1"/>
          </p:cNvSpPr>
          <p:nvPr>
            <p:ph type="sldNum" sz="quarter" idx="12"/>
          </p:nvPr>
        </p:nvSpPr>
        <p:spPr/>
        <p:txBody>
          <a:bodyPr/>
          <a:lstStyle/>
          <a:p>
            <a:fld id="{040252E6-491F-4E7D-8E1E-2F1F88AFBB7C}" type="slidenum">
              <a:rPr lang="ja-JP" altLang="en-US" sz="1800" smtClean="0">
                <a:solidFill>
                  <a:prstClr val="black">
                    <a:tint val="75000"/>
                  </a:prstClr>
                </a:solidFill>
              </a:rPr>
              <a:pPr/>
              <a:t>8</a:t>
            </a:fld>
            <a:endParaRPr lang="ja-JP" altLang="en-US" sz="1800" dirty="0">
              <a:solidFill>
                <a:prstClr val="black">
                  <a:tint val="75000"/>
                </a:prstClr>
              </a:solidFill>
            </a:endParaRPr>
          </a:p>
        </p:txBody>
      </p:sp>
      <p:sp>
        <p:nvSpPr>
          <p:cNvPr id="6" name="下矢印 5"/>
          <p:cNvSpPr/>
          <p:nvPr/>
        </p:nvSpPr>
        <p:spPr>
          <a:xfrm>
            <a:off x="4102450" y="3191526"/>
            <a:ext cx="1718733" cy="987697"/>
          </a:xfrm>
          <a:prstGeom prst="down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116513131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47664"/>
            <a:ext cx="9906000" cy="52322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nchor="ctr">
            <a:spAutoFit/>
          </a:bodyPr>
          <a:lstStyle/>
          <a:p>
            <a:pPr algn="ctr"/>
            <a:r>
              <a:rPr lang="ja-JP" altLang="en-US" sz="2800" b="1" dirty="0">
                <a:latin typeface="ＭＳ ゴシック" panose="020B0609070205080204" pitchFamily="49" charset="-128"/>
                <a:ea typeface="ＭＳ ゴシック" panose="020B0609070205080204" pitchFamily="49" charset="-128"/>
              </a:rPr>
              <a:t>認定調査の実施及び留意点</a:t>
            </a:r>
          </a:p>
        </p:txBody>
      </p:sp>
      <p:sp>
        <p:nvSpPr>
          <p:cNvPr id="8" name="テキスト ボックス 7"/>
          <p:cNvSpPr txBox="1"/>
          <p:nvPr/>
        </p:nvSpPr>
        <p:spPr>
          <a:xfrm>
            <a:off x="294821" y="929821"/>
            <a:ext cx="9324975" cy="4924425"/>
          </a:xfrm>
          <a:prstGeom prst="rect">
            <a:avLst/>
          </a:prstGeom>
          <a:noFill/>
        </p:spPr>
        <p:txBody>
          <a:bodyPr wrap="square" bIns="0" rtlCol="0">
            <a:noAutofit/>
          </a:bodyPr>
          <a:lstStyle/>
          <a:p>
            <a:pPr>
              <a:spcAft>
                <a:spcPts val="1800"/>
              </a:spcAft>
            </a:pPr>
            <a:r>
              <a:rPr lang="ja-JP" altLang="en-US" sz="3000" b="1" dirty="0"/>
              <a:t>（５）調査実施上の留意点</a:t>
            </a:r>
          </a:p>
          <a:p>
            <a:pPr marL="457200" indent="-457200">
              <a:spcBef>
                <a:spcPts val="1200"/>
              </a:spcBef>
              <a:spcAft>
                <a:spcPts val="1800"/>
              </a:spcAft>
            </a:pPr>
            <a:r>
              <a:rPr lang="ja-JP" altLang="en-US" sz="2800" dirty="0"/>
              <a:t>○ 認定調査の実施にあたり、</a:t>
            </a:r>
            <a:r>
              <a:rPr lang="ja-JP" altLang="en-US" sz="2800" u="wavy" dirty="0">
                <a:solidFill>
                  <a:srgbClr val="C00000"/>
                </a:solidFill>
              </a:rPr>
              <a:t>調査目的の説明を必ず行う</a:t>
            </a:r>
            <a:r>
              <a:rPr lang="ja-JP" altLang="en-US" sz="2800" dirty="0"/>
              <a:t>。</a:t>
            </a:r>
          </a:p>
          <a:p>
            <a:pPr marL="457200" indent="-457200">
              <a:spcAft>
                <a:spcPts val="1800"/>
              </a:spcAft>
            </a:pPr>
            <a:r>
              <a:rPr lang="ja-JP" altLang="en-US" sz="2800" dirty="0"/>
              <a:t>○ できるだけ、</a:t>
            </a:r>
            <a:r>
              <a:rPr lang="ja-JP" altLang="en-US" sz="2800" u="wavy" dirty="0">
                <a:solidFill>
                  <a:srgbClr val="C00000"/>
                </a:solidFill>
              </a:rPr>
              <a:t>調査対象者本人、支援者双方から聞き取りを行う</a:t>
            </a:r>
            <a:r>
              <a:rPr lang="ja-JP" altLang="en-US" sz="2800" dirty="0"/>
              <a:t>ように努める。必要に応じて、調査対象者、支援者から個別に聞き取る時間を設けるように工夫する。</a:t>
            </a:r>
          </a:p>
          <a:p>
            <a:pPr marL="457200" indent="-457200">
              <a:spcAft>
                <a:spcPts val="800"/>
              </a:spcAft>
            </a:pPr>
            <a:r>
              <a:rPr lang="ja-JP" altLang="en-US" sz="2800" dirty="0"/>
              <a:t>○ 独居者や施設入所者等についても、可能な限り家族や施設職員等、調査対象者の</a:t>
            </a:r>
            <a:r>
              <a:rPr lang="ja-JP" altLang="en-US" sz="2800" dirty="0">
                <a:solidFill>
                  <a:srgbClr val="C00000"/>
                </a:solidFill>
              </a:rPr>
              <a:t>日頃の状況を把握している者に立ち会いを求め</a:t>
            </a:r>
            <a:r>
              <a:rPr lang="ja-JP" altLang="en-US" sz="2800" dirty="0"/>
              <a:t>、できるだけ正確な調査を行うよう努める。</a:t>
            </a:r>
          </a:p>
        </p:txBody>
      </p:sp>
      <p:sp>
        <p:nvSpPr>
          <p:cNvPr id="2" name="スライド番号プレースホルダー 1"/>
          <p:cNvSpPr>
            <a:spLocks noGrp="1"/>
          </p:cNvSpPr>
          <p:nvPr>
            <p:ph type="sldNum" sz="quarter" idx="12"/>
          </p:nvPr>
        </p:nvSpPr>
        <p:spPr>
          <a:xfrm>
            <a:off x="7099300" y="6453336"/>
            <a:ext cx="2311400" cy="365125"/>
          </a:xfrm>
        </p:spPr>
        <p:txBody>
          <a:bodyPr/>
          <a:lstStyle/>
          <a:p>
            <a:fld id="{652D260B-4DA9-4FE4-8921-72EC66D74D12}" type="slidenum">
              <a:rPr kumimoji="1" lang="ja-JP" altLang="en-US" smtClean="0"/>
              <a:t>80</a:t>
            </a:fld>
            <a:endParaRPr kumimoji="1" lang="ja-JP" altLang="en-US" dirty="0"/>
          </a:p>
        </p:txBody>
      </p:sp>
      <p:cxnSp>
        <p:nvCxnSpPr>
          <p:cNvPr id="4" name="直線コネクタ 3"/>
          <p:cNvCxnSpPr/>
          <p:nvPr/>
        </p:nvCxnSpPr>
        <p:spPr>
          <a:xfrm>
            <a:off x="417066" y="1522013"/>
            <a:ext cx="9000000" cy="0"/>
          </a:xfrm>
          <a:prstGeom prst="line">
            <a:avLst/>
          </a:prstGeom>
          <a:ln w="47625" cmpd="dbl">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6" name="角丸四角形 5"/>
          <p:cNvSpPr/>
          <p:nvPr/>
        </p:nvSpPr>
        <p:spPr>
          <a:xfrm>
            <a:off x="8249090" y="548680"/>
            <a:ext cx="1512168" cy="864096"/>
          </a:xfrm>
          <a:prstGeom prst="roundRect">
            <a:avLst/>
          </a:prstGeom>
          <a:solidFill>
            <a:schemeClr val="accent2">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dirty="0">
                <a:solidFill>
                  <a:srgbClr val="FF0000"/>
                </a:solidFill>
              </a:rPr>
              <a:t>認定調査員マニュアル</a:t>
            </a:r>
            <a:endParaRPr kumimoji="1" lang="en-US" altLang="ja-JP" dirty="0">
              <a:solidFill>
                <a:srgbClr val="FF0000"/>
              </a:solidFill>
            </a:endParaRPr>
          </a:p>
          <a:p>
            <a:pPr algn="ctr"/>
            <a:r>
              <a:rPr lang="en-US" altLang="ja-JP" dirty="0">
                <a:solidFill>
                  <a:srgbClr val="FF0000"/>
                </a:solidFill>
              </a:rPr>
              <a:t>p.35</a:t>
            </a:r>
            <a:endParaRPr kumimoji="1" lang="ja-JP" altLang="en-US" dirty="0">
              <a:solidFill>
                <a:srgbClr val="FF0000"/>
              </a:solidFill>
            </a:endParaRPr>
          </a:p>
        </p:txBody>
      </p:sp>
    </p:spTree>
    <p:extLst>
      <p:ext uri="{BB962C8B-B14F-4D97-AF65-F5344CB8AC3E}">
        <p14:creationId xmlns:p14="http://schemas.microsoft.com/office/powerpoint/2010/main" val="145900623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47664"/>
            <a:ext cx="9906000" cy="52322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nchor="ctr">
            <a:spAutoFit/>
          </a:bodyPr>
          <a:lstStyle/>
          <a:p>
            <a:pPr algn="ctr"/>
            <a:r>
              <a:rPr lang="ja-JP" altLang="en-US" sz="2800" b="1" dirty="0">
                <a:latin typeface="ＭＳ ゴシック" panose="020B0609070205080204" pitchFamily="49" charset="-128"/>
                <a:ea typeface="ＭＳ ゴシック" panose="020B0609070205080204" pitchFamily="49" charset="-128"/>
              </a:rPr>
              <a:t>認定調査の実施及び留意点</a:t>
            </a:r>
          </a:p>
        </p:txBody>
      </p:sp>
      <p:sp>
        <p:nvSpPr>
          <p:cNvPr id="8" name="テキスト ボックス 7"/>
          <p:cNvSpPr txBox="1"/>
          <p:nvPr/>
        </p:nvSpPr>
        <p:spPr>
          <a:xfrm>
            <a:off x="290512" y="908050"/>
            <a:ext cx="9324975" cy="4355038"/>
          </a:xfrm>
          <a:prstGeom prst="rect">
            <a:avLst/>
          </a:prstGeom>
          <a:noFill/>
        </p:spPr>
        <p:txBody>
          <a:bodyPr wrap="square" bIns="0" rtlCol="0">
            <a:noAutofit/>
          </a:bodyPr>
          <a:lstStyle/>
          <a:p>
            <a:pPr lvl="0">
              <a:spcAft>
                <a:spcPts val="1800"/>
              </a:spcAft>
            </a:pPr>
            <a:r>
              <a:rPr lang="ja-JP" altLang="en-US" sz="3000" b="1" dirty="0"/>
              <a:t>（５）調査実施上の留意点</a:t>
            </a:r>
            <a:r>
              <a:rPr lang="ja-JP" altLang="en-US" sz="2400" b="1" dirty="0">
                <a:solidFill>
                  <a:prstClr val="black"/>
                </a:solidFill>
              </a:rPr>
              <a:t>　（続き）</a:t>
            </a:r>
            <a:endParaRPr lang="ja-JP" altLang="en-US" sz="3000" b="1" dirty="0"/>
          </a:p>
          <a:p>
            <a:pPr marL="434975" indent="-434975">
              <a:spcBef>
                <a:spcPts val="1200"/>
              </a:spcBef>
              <a:spcAft>
                <a:spcPts val="1800"/>
              </a:spcAft>
            </a:pPr>
            <a:r>
              <a:rPr lang="ja-JP" altLang="en-US" sz="3000" dirty="0"/>
              <a:t>○ 調査対象者の心身の状況については、個別性があることから、例えば、視覚障害、聴覚障害等や</a:t>
            </a:r>
            <a:r>
              <a:rPr lang="ja-JP" altLang="en-US" sz="3000" dirty="0">
                <a:solidFill>
                  <a:srgbClr val="C00000"/>
                </a:solidFill>
              </a:rPr>
              <a:t>疾病の特性（スモンなど）等に配慮しつつ、判断基準に基づき</a:t>
            </a:r>
            <a:r>
              <a:rPr lang="ja-JP" altLang="en-US" sz="3000" dirty="0"/>
              <a:t>調査を行う。</a:t>
            </a:r>
          </a:p>
          <a:p>
            <a:pPr marL="434975" indent="-434975">
              <a:spcAft>
                <a:spcPts val="1800"/>
              </a:spcAft>
            </a:pPr>
            <a:r>
              <a:rPr lang="ja-JP" altLang="en-US" sz="3000" dirty="0"/>
              <a:t>○ </a:t>
            </a:r>
            <a:r>
              <a:rPr lang="ja-JP" altLang="en-US" sz="3000" dirty="0">
                <a:solidFill>
                  <a:srgbClr val="C00000"/>
                </a:solidFill>
              </a:rPr>
              <a:t>特別なコミュニケーション手段</a:t>
            </a:r>
            <a:r>
              <a:rPr lang="ja-JP" altLang="en-US" sz="3000" dirty="0"/>
              <a:t>を用いなければ調査が適切に行えない場合は、市町村の担当者と相談し、</a:t>
            </a:r>
            <a:r>
              <a:rPr lang="ja-JP" altLang="en-US" sz="3000" dirty="0">
                <a:solidFill>
                  <a:srgbClr val="C00000"/>
                </a:solidFill>
              </a:rPr>
              <a:t>適切な専門職員の同行</a:t>
            </a:r>
            <a:r>
              <a:rPr lang="ja-JP" altLang="en-US" sz="3000" dirty="0"/>
              <a:t>を求める。</a:t>
            </a:r>
            <a:endParaRPr kumimoji="1" lang="en-US" altLang="ja-JP" sz="3000" dirty="0"/>
          </a:p>
        </p:txBody>
      </p:sp>
      <p:sp>
        <p:nvSpPr>
          <p:cNvPr id="2" name="スライド番号プレースホルダー 1"/>
          <p:cNvSpPr>
            <a:spLocks noGrp="1"/>
          </p:cNvSpPr>
          <p:nvPr>
            <p:ph type="sldNum" sz="quarter" idx="12"/>
          </p:nvPr>
        </p:nvSpPr>
        <p:spPr>
          <a:xfrm>
            <a:off x="7099300" y="6453336"/>
            <a:ext cx="2311400" cy="365125"/>
          </a:xfrm>
        </p:spPr>
        <p:txBody>
          <a:bodyPr/>
          <a:lstStyle/>
          <a:p>
            <a:fld id="{652D260B-4DA9-4FE4-8921-72EC66D74D12}" type="slidenum">
              <a:rPr kumimoji="1" lang="ja-JP" altLang="en-US" smtClean="0"/>
              <a:t>81</a:t>
            </a:fld>
            <a:endParaRPr kumimoji="1" lang="ja-JP" altLang="en-US" dirty="0"/>
          </a:p>
        </p:txBody>
      </p:sp>
      <p:cxnSp>
        <p:nvCxnSpPr>
          <p:cNvPr id="4" name="直線コネクタ 3"/>
          <p:cNvCxnSpPr/>
          <p:nvPr/>
        </p:nvCxnSpPr>
        <p:spPr>
          <a:xfrm>
            <a:off x="417066" y="1498602"/>
            <a:ext cx="9000000" cy="0"/>
          </a:xfrm>
          <a:prstGeom prst="line">
            <a:avLst/>
          </a:prstGeom>
          <a:ln w="47625" cmpd="dbl">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6" name="角丸四角形 5"/>
          <p:cNvSpPr/>
          <p:nvPr/>
        </p:nvSpPr>
        <p:spPr>
          <a:xfrm>
            <a:off x="8249090" y="548680"/>
            <a:ext cx="1512168" cy="864096"/>
          </a:xfrm>
          <a:prstGeom prst="roundRect">
            <a:avLst/>
          </a:prstGeom>
          <a:solidFill>
            <a:schemeClr val="accent2">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dirty="0">
                <a:solidFill>
                  <a:srgbClr val="FF0000"/>
                </a:solidFill>
              </a:rPr>
              <a:t>認定調査員マニュアル</a:t>
            </a:r>
            <a:endParaRPr kumimoji="1" lang="en-US" altLang="ja-JP" dirty="0">
              <a:solidFill>
                <a:srgbClr val="FF0000"/>
              </a:solidFill>
            </a:endParaRPr>
          </a:p>
          <a:p>
            <a:pPr algn="ctr"/>
            <a:r>
              <a:rPr lang="en-US" altLang="ja-JP" dirty="0">
                <a:solidFill>
                  <a:srgbClr val="FF0000"/>
                </a:solidFill>
              </a:rPr>
              <a:t>p.35</a:t>
            </a:r>
            <a:endParaRPr kumimoji="1" lang="ja-JP" altLang="en-US" dirty="0">
              <a:solidFill>
                <a:srgbClr val="FF0000"/>
              </a:solidFill>
            </a:endParaRPr>
          </a:p>
        </p:txBody>
      </p:sp>
    </p:spTree>
    <p:extLst>
      <p:ext uri="{BB962C8B-B14F-4D97-AF65-F5344CB8AC3E}">
        <p14:creationId xmlns:p14="http://schemas.microsoft.com/office/powerpoint/2010/main" val="406162999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47664"/>
            <a:ext cx="9906000" cy="52322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nchor="ctr">
            <a:spAutoFit/>
          </a:bodyPr>
          <a:lstStyle/>
          <a:p>
            <a:pPr algn="ctr"/>
            <a:r>
              <a:rPr lang="ja-JP" altLang="en-US" sz="2800" b="1" dirty="0">
                <a:latin typeface="ＭＳ ゴシック" panose="020B0609070205080204" pitchFamily="49" charset="-128"/>
                <a:ea typeface="ＭＳ ゴシック" panose="020B0609070205080204" pitchFamily="49" charset="-128"/>
              </a:rPr>
              <a:t>認定調査の実施及び留意点</a:t>
            </a:r>
          </a:p>
        </p:txBody>
      </p:sp>
      <p:sp>
        <p:nvSpPr>
          <p:cNvPr id="8" name="テキスト ボックス 7"/>
          <p:cNvSpPr txBox="1"/>
          <p:nvPr/>
        </p:nvSpPr>
        <p:spPr>
          <a:xfrm>
            <a:off x="290512" y="923471"/>
            <a:ext cx="9324975" cy="5770811"/>
          </a:xfrm>
          <a:prstGeom prst="rect">
            <a:avLst/>
          </a:prstGeom>
          <a:noFill/>
        </p:spPr>
        <p:txBody>
          <a:bodyPr wrap="square" bIns="0" rtlCol="0">
            <a:noAutofit/>
          </a:bodyPr>
          <a:lstStyle/>
          <a:p>
            <a:pPr>
              <a:spcAft>
                <a:spcPts val="1800"/>
              </a:spcAft>
            </a:pPr>
            <a:r>
              <a:rPr lang="ja-JP" altLang="en-US" sz="3000" b="1" dirty="0"/>
              <a:t>（６）質問方法や順番等</a:t>
            </a:r>
          </a:p>
          <a:p>
            <a:pPr marL="434975" indent="-434975">
              <a:spcBef>
                <a:spcPts val="1200"/>
              </a:spcBef>
              <a:spcAft>
                <a:spcPts val="1200"/>
              </a:spcAft>
            </a:pPr>
            <a:r>
              <a:rPr lang="ja-JP" altLang="en-US" sz="2800" dirty="0"/>
              <a:t>○ </a:t>
            </a:r>
            <a:r>
              <a:rPr lang="ja-JP" altLang="en-US" sz="3000" u="sng" dirty="0">
                <a:uFill>
                  <a:solidFill>
                    <a:srgbClr val="C00000"/>
                  </a:solidFill>
                </a:uFill>
              </a:rPr>
              <a:t>声の聞こえやすさなど</a:t>
            </a:r>
            <a:r>
              <a:rPr lang="ja-JP" altLang="en-US" sz="3000" dirty="0"/>
              <a:t>に配慮して、</a:t>
            </a:r>
            <a:r>
              <a:rPr lang="ja-JP" altLang="en-US" sz="3000" dirty="0">
                <a:solidFill>
                  <a:srgbClr val="C00000"/>
                </a:solidFill>
              </a:rPr>
              <a:t>調査場所を工夫</a:t>
            </a:r>
            <a:r>
              <a:rPr lang="ja-JP" altLang="en-US" sz="3000" dirty="0"/>
              <a:t>する。</a:t>
            </a:r>
          </a:p>
          <a:p>
            <a:pPr marL="434975" indent="-434975">
              <a:spcAft>
                <a:spcPts val="1200"/>
              </a:spcAft>
            </a:pPr>
            <a:r>
              <a:rPr lang="ja-JP" altLang="en-US" sz="3000" dirty="0"/>
              <a:t>○ </a:t>
            </a:r>
            <a:r>
              <a:rPr lang="ja-JP" altLang="en-US" sz="3000" spc="-30" dirty="0"/>
              <a:t>調査対象者が</a:t>
            </a:r>
            <a:r>
              <a:rPr lang="ja-JP" altLang="en-US" sz="3000" spc="-30" dirty="0">
                <a:solidFill>
                  <a:srgbClr val="C00000"/>
                </a:solidFill>
              </a:rPr>
              <a:t>リラックス</a:t>
            </a:r>
            <a:r>
              <a:rPr lang="ja-JP" altLang="en-US" sz="3000" spc="-30" dirty="0"/>
              <a:t>して回答できるよう</a:t>
            </a:r>
            <a:r>
              <a:rPr lang="ja-JP" altLang="en-US" sz="3000" spc="-30" dirty="0">
                <a:solidFill>
                  <a:srgbClr val="C00000"/>
                </a:solidFill>
              </a:rPr>
              <a:t>十分時間をかける</a:t>
            </a:r>
            <a:r>
              <a:rPr lang="ja-JP" altLang="en-US" sz="3000" spc="-30" dirty="0"/>
              <a:t>。</a:t>
            </a:r>
          </a:p>
          <a:p>
            <a:pPr marL="434975" indent="-434975">
              <a:spcAft>
                <a:spcPts val="1200"/>
              </a:spcAft>
            </a:pPr>
            <a:r>
              <a:rPr lang="ja-JP" altLang="en-US" sz="3000" dirty="0"/>
              <a:t>○ </a:t>
            </a:r>
            <a:r>
              <a:rPr lang="ja-JP" altLang="en-US" sz="3000" spc="-30" dirty="0"/>
              <a:t>優しく問いかけるなど、</a:t>
            </a:r>
            <a:r>
              <a:rPr lang="ja-JP" altLang="en-US" sz="3000" spc="-30" dirty="0">
                <a:solidFill>
                  <a:srgbClr val="C00000"/>
                </a:solidFill>
              </a:rPr>
              <a:t>相手に緊張感を与えない</a:t>
            </a:r>
            <a:r>
              <a:rPr lang="ja-JP" altLang="en-US" sz="3000" spc="-30" dirty="0"/>
              <a:t>。</a:t>
            </a:r>
          </a:p>
          <a:p>
            <a:pPr marL="434975" indent="-434975">
              <a:spcAft>
                <a:spcPts val="1200"/>
              </a:spcAft>
            </a:pPr>
            <a:r>
              <a:rPr lang="ja-JP" altLang="en-US" sz="3000" dirty="0"/>
              <a:t>○ </a:t>
            </a:r>
            <a:r>
              <a:rPr lang="ja-JP" altLang="en-US" sz="3000" dirty="0">
                <a:solidFill>
                  <a:srgbClr val="C00000"/>
                </a:solidFill>
              </a:rPr>
              <a:t>丁寧な言葉遣い</a:t>
            </a:r>
            <a:r>
              <a:rPr lang="ja-JP" altLang="en-US" sz="3000" dirty="0"/>
              <a:t>や、聞き取りやすいように</a:t>
            </a:r>
            <a:r>
              <a:rPr lang="ja-JP" altLang="en-US" sz="3000" dirty="0">
                <a:solidFill>
                  <a:srgbClr val="C00000"/>
                </a:solidFill>
              </a:rPr>
              <a:t>明瞭な発音</a:t>
            </a:r>
            <a:r>
              <a:rPr lang="ja-JP" altLang="en-US" sz="3000" dirty="0"/>
              <a:t>に心がけ、</a:t>
            </a:r>
            <a:r>
              <a:rPr lang="ja-JP" altLang="en-US" sz="3000" dirty="0">
                <a:solidFill>
                  <a:srgbClr val="C00000"/>
                </a:solidFill>
              </a:rPr>
              <a:t>専門用語や略語を使用しない</a:t>
            </a:r>
            <a:r>
              <a:rPr lang="ja-JP" altLang="en-US" sz="3000" dirty="0"/>
              <a:t>。</a:t>
            </a:r>
          </a:p>
          <a:p>
            <a:pPr marL="434975" indent="-434975">
              <a:spcAft>
                <a:spcPts val="1200"/>
              </a:spcAft>
            </a:pPr>
            <a:r>
              <a:rPr lang="ja-JP" altLang="en-US" sz="3000" dirty="0"/>
              <a:t>○ 調査項目の</a:t>
            </a:r>
            <a:r>
              <a:rPr lang="ja-JP" altLang="en-US" sz="3000" u="sng" dirty="0">
                <a:uFill>
                  <a:solidFill>
                    <a:srgbClr val="C00000"/>
                  </a:solidFill>
                </a:uFill>
              </a:rPr>
              <a:t>順番にこだわらず</a:t>
            </a:r>
            <a:r>
              <a:rPr lang="ja-JP" altLang="en-US" sz="3000" dirty="0"/>
              <a:t>、調査対象者が</a:t>
            </a:r>
            <a:r>
              <a:rPr lang="ja-JP" altLang="en-US" sz="3000" dirty="0">
                <a:solidFill>
                  <a:srgbClr val="C00000"/>
                </a:solidFill>
              </a:rPr>
              <a:t>答えやすい質問の導入や方法を工夫</a:t>
            </a:r>
            <a:r>
              <a:rPr lang="ja-JP" altLang="en-US" sz="3000" dirty="0"/>
              <a:t>する。</a:t>
            </a:r>
          </a:p>
        </p:txBody>
      </p:sp>
      <p:sp>
        <p:nvSpPr>
          <p:cNvPr id="2" name="スライド番号プレースホルダー 1"/>
          <p:cNvSpPr>
            <a:spLocks noGrp="1"/>
          </p:cNvSpPr>
          <p:nvPr>
            <p:ph type="sldNum" sz="quarter" idx="12"/>
          </p:nvPr>
        </p:nvSpPr>
        <p:spPr>
          <a:xfrm>
            <a:off x="7099300" y="6453336"/>
            <a:ext cx="2311400" cy="365125"/>
          </a:xfrm>
        </p:spPr>
        <p:txBody>
          <a:bodyPr/>
          <a:lstStyle/>
          <a:p>
            <a:fld id="{652D260B-4DA9-4FE4-8921-72EC66D74D12}" type="slidenum">
              <a:rPr kumimoji="1" lang="ja-JP" altLang="en-US" smtClean="0"/>
              <a:t>82</a:t>
            </a:fld>
            <a:endParaRPr kumimoji="1" lang="ja-JP" altLang="en-US" dirty="0"/>
          </a:p>
        </p:txBody>
      </p:sp>
      <p:cxnSp>
        <p:nvCxnSpPr>
          <p:cNvPr id="4" name="直線コネクタ 3"/>
          <p:cNvCxnSpPr/>
          <p:nvPr/>
        </p:nvCxnSpPr>
        <p:spPr>
          <a:xfrm>
            <a:off x="415925" y="1506257"/>
            <a:ext cx="9000000" cy="0"/>
          </a:xfrm>
          <a:prstGeom prst="line">
            <a:avLst/>
          </a:prstGeom>
          <a:ln w="47625" cmpd="dbl">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6" name="角丸四角形 5"/>
          <p:cNvSpPr/>
          <p:nvPr/>
        </p:nvSpPr>
        <p:spPr>
          <a:xfrm>
            <a:off x="8249090" y="548680"/>
            <a:ext cx="1512168" cy="864096"/>
          </a:xfrm>
          <a:prstGeom prst="roundRect">
            <a:avLst/>
          </a:prstGeom>
          <a:solidFill>
            <a:schemeClr val="accent2">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dirty="0">
                <a:solidFill>
                  <a:srgbClr val="FF0000"/>
                </a:solidFill>
              </a:rPr>
              <a:t>認定調査員マニュアル</a:t>
            </a:r>
            <a:endParaRPr kumimoji="1" lang="en-US" altLang="ja-JP" dirty="0">
              <a:solidFill>
                <a:srgbClr val="FF0000"/>
              </a:solidFill>
            </a:endParaRPr>
          </a:p>
          <a:p>
            <a:pPr algn="ctr"/>
            <a:r>
              <a:rPr lang="en-US" altLang="ja-JP" dirty="0">
                <a:solidFill>
                  <a:srgbClr val="FF0000"/>
                </a:solidFill>
              </a:rPr>
              <a:t>p.36</a:t>
            </a:r>
            <a:endParaRPr kumimoji="1" lang="ja-JP" altLang="en-US" dirty="0">
              <a:solidFill>
                <a:srgbClr val="FF0000"/>
              </a:solidFill>
            </a:endParaRPr>
          </a:p>
        </p:txBody>
      </p:sp>
    </p:spTree>
    <p:extLst>
      <p:ext uri="{BB962C8B-B14F-4D97-AF65-F5344CB8AC3E}">
        <p14:creationId xmlns:p14="http://schemas.microsoft.com/office/powerpoint/2010/main" val="18103086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47664"/>
            <a:ext cx="9906000" cy="52322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nchor="ctr">
            <a:spAutoFit/>
          </a:bodyPr>
          <a:lstStyle/>
          <a:p>
            <a:pPr algn="ctr"/>
            <a:r>
              <a:rPr lang="ja-JP" altLang="en-US" sz="2800" b="1" dirty="0">
                <a:latin typeface="ＭＳ ゴシック" panose="020B0609070205080204" pitchFamily="49" charset="-128"/>
                <a:ea typeface="ＭＳ ゴシック" panose="020B0609070205080204" pitchFamily="49" charset="-128"/>
              </a:rPr>
              <a:t>認定調査の実施及び留意点</a:t>
            </a:r>
          </a:p>
        </p:txBody>
      </p:sp>
      <p:sp>
        <p:nvSpPr>
          <p:cNvPr id="8" name="テキスト ボックス 7"/>
          <p:cNvSpPr txBox="1"/>
          <p:nvPr/>
        </p:nvSpPr>
        <p:spPr>
          <a:xfrm>
            <a:off x="291000" y="908050"/>
            <a:ext cx="9324000" cy="4601260"/>
          </a:xfrm>
          <a:prstGeom prst="rect">
            <a:avLst/>
          </a:prstGeom>
          <a:noFill/>
        </p:spPr>
        <p:txBody>
          <a:bodyPr wrap="square" bIns="0" rtlCol="0">
            <a:noAutofit/>
          </a:bodyPr>
          <a:lstStyle/>
          <a:p>
            <a:pPr>
              <a:spcAft>
                <a:spcPts val="1800"/>
              </a:spcAft>
            </a:pPr>
            <a:r>
              <a:rPr lang="ja-JP" altLang="en-US" sz="3000" b="1" dirty="0"/>
              <a:t>（６）質問方法や順番等</a:t>
            </a:r>
            <a:r>
              <a:rPr lang="ja-JP" altLang="en-US" sz="2400" b="1" dirty="0"/>
              <a:t>　</a:t>
            </a:r>
            <a:r>
              <a:rPr lang="en-US" altLang="ja-JP" sz="2400" b="1" dirty="0">
                <a:latin typeface="+mn-ea"/>
              </a:rPr>
              <a:t>(</a:t>
            </a:r>
            <a:r>
              <a:rPr lang="ja-JP" altLang="en-US" sz="2400" b="1" dirty="0"/>
              <a:t>続き）</a:t>
            </a:r>
          </a:p>
          <a:p>
            <a:pPr marL="442913" indent="-442913">
              <a:spcBef>
                <a:spcPts val="1200"/>
              </a:spcBef>
              <a:spcAft>
                <a:spcPts val="1800"/>
              </a:spcAft>
            </a:pPr>
            <a:r>
              <a:rPr lang="ja-JP" altLang="en-US" sz="3000" dirty="0"/>
              <a:t>○ 会話だけでなく、</a:t>
            </a:r>
            <a:r>
              <a:rPr lang="ja-JP" altLang="en-US" sz="3000" dirty="0">
                <a:solidFill>
                  <a:srgbClr val="C00000"/>
                </a:solidFill>
              </a:rPr>
              <a:t>手話や筆談、直接触れる等の方法も必要に応じて</a:t>
            </a:r>
            <a:r>
              <a:rPr lang="ja-JP" altLang="en-US" sz="3000" dirty="0"/>
              <a:t>用いる。しかし、この際に調査対象者や支援者に</a:t>
            </a:r>
            <a:r>
              <a:rPr lang="ja-JP" altLang="en-US" sz="3000" dirty="0">
                <a:solidFill>
                  <a:srgbClr val="C00000"/>
                </a:solidFill>
              </a:rPr>
              <a:t>不愉快な思いを抱かせない</a:t>
            </a:r>
            <a:r>
              <a:rPr lang="ja-JP" altLang="en-US" sz="3000" dirty="0"/>
              <a:t>ように留意する。</a:t>
            </a:r>
            <a:endParaRPr lang="en-US" altLang="ja-JP" sz="3000" dirty="0"/>
          </a:p>
          <a:p>
            <a:pPr marL="442913" indent="-442913">
              <a:spcAft>
                <a:spcPts val="1800"/>
              </a:spcAft>
            </a:pPr>
            <a:r>
              <a:rPr lang="ja-JP" altLang="en-US" sz="3000" dirty="0"/>
              <a:t>○ </a:t>
            </a:r>
            <a:r>
              <a:rPr lang="ja-JP" altLang="en-US" sz="3000" spc="-40" dirty="0"/>
              <a:t>調査対象者や支援者が適切な回答を行えるように、</a:t>
            </a:r>
            <a:r>
              <a:rPr lang="ja-JP" altLang="en-US" sz="3000" spc="-40" dirty="0">
                <a:solidFill>
                  <a:srgbClr val="C00000"/>
                </a:solidFill>
              </a:rPr>
              <a:t>調査項目の内容をわかりやすく説明</a:t>
            </a:r>
            <a:r>
              <a:rPr lang="ja-JP" altLang="en-US" sz="3000" spc="-40" dirty="0"/>
              <a:t>するなど、</a:t>
            </a:r>
            <a:r>
              <a:rPr lang="ja-JP" altLang="en-US" sz="3000" spc="-40" dirty="0">
                <a:solidFill>
                  <a:srgbClr val="C00000"/>
                </a:solidFill>
              </a:rPr>
              <a:t>質問の仕方を工夫</a:t>
            </a:r>
            <a:r>
              <a:rPr lang="ja-JP" altLang="en-US" sz="3000" spc="-40" dirty="0"/>
              <a:t>する。</a:t>
            </a:r>
          </a:p>
        </p:txBody>
      </p:sp>
      <p:sp>
        <p:nvSpPr>
          <p:cNvPr id="2" name="スライド番号プレースホルダー 1"/>
          <p:cNvSpPr>
            <a:spLocks noGrp="1"/>
          </p:cNvSpPr>
          <p:nvPr>
            <p:ph type="sldNum" sz="quarter" idx="12"/>
          </p:nvPr>
        </p:nvSpPr>
        <p:spPr>
          <a:xfrm>
            <a:off x="7099300" y="6453336"/>
            <a:ext cx="2311400" cy="365125"/>
          </a:xfrm>
        </p:spPr>
        <p:txBody>
          <a:bodyPr/>
          <a:lstStyle/>
          <a:p>
            <a:fld id="{652D260B-4DA9-4FE4-8921-72EC66D74D12}" type="slidenum">
              <a:rPr kumimoji="1" lang="ja-JP" altLang="en-US" smtClean="0"/>
              <a:t>83</a:t>
            </a:fld>
            <a:endParaRPr kumimoji="1" lang="ja-JP" altLang="en-US" dirty="0"/>
          </a:p>
        </p:txBody>
      </p:sp>
      <p:cxnSp>
        <p:nvCxnSpPr>
          <p:cNvPr id="4" name="直線コネクタ 3"/>
          <p:cNvCxnSpPr/>
          <p:nvPr/>
        </p:nvCxnSpPr>
        <p:spPr>
          <a:xfrm>
            <a:off x="447218" y="1496482"/>
            <a:ext cx="9000000" cy="0"/>
          </a:xfrm>
          <a:prstGeom prst="line">
            <a:avLst/>
          </a:prstGeom>
          <a:ln w="47625" cmpd="dbl">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6" name="角丸四角形 5"/>
          <p:cNvSpPr/>
          <p:nvPr/>
        </p:nvSpPr>
        <p:spPr>
          <a:xfrm>
            <a:off x="8249090" y="548680"/>
            <a:ext cx="1512168" cy="864096"/>
          </a:xfrm>
          <a:prstGeom prst="roundRect">
            <a:avLst/>
          </a:prstGeom>
          <a:solidFill>
            <a:schemeClr val="accent2">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dirty="0">
                <a:solidFill>
                  <a:srgbClr val="FF0000"/>
                </a:solidFill>
              </a:rPr>
              <a:t>認定調査員マニュアル</a:t>
            </a:r>
            <a:endParaRPr kumimoji="1" lang="en-US" altLang="ja-JP" dirty="0">
              <a:solidFill>
                <a:srgbClr val="FF0000"/>
              </a:solidFill>
            </a:endParaRPr>
          </a:p>
          <a:p>
            <a:pPr algn="ctr"/>
            <a:r>
              <a:rPr lang="en-US" altLang="ja-JP" dirty="0">
                <a:solidFill>
                  <a:srgbClr val="FF0000"/>
                </a:solidFill>
              </a:rPr>
              <a:t>p.36</a:t>
            </a:r>
            <a:endParaRPr kumimoji="1" lang="ja-JP" altLang="en-US" dirty="0">
              <a:solidFill>
                <a:srgbClr val="FF0000"/>
              </a:solidFill>
            </a:endParaRPr>
          </a:p>
        </p:txBody>
      </p:sp>
    </p:spTree>
    <p:extLst>
      <p:ext uri="{BB962C8B-B14F-4D97-AF65-F5344CB8AC3E}">
        <p14:creationId xmlns:p14="http://schemas.microsoft.com/office/powerpoint/2010/main" val="14162669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47664"/>
            <a:ext cx="9906000" cy="52322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nchor="ctr">
            <a:spAutoFit/>
          </a:bodyPr>
          <a:lstStyle/>
          <a:p>
            <a:pPr algn="ctr"/>
            <a:r>
              <a:rPr lang="ja-JP" altLang="en-US" sz="2800" b="1" dirty="0">
                <a:latin typeface="ＭＳ ゴシック" panose="020B0609070205080204" pitchFamily="49" charset="-128"/>
                <a:ea typeface="ＭＳ ゴシック" panose="020B0609070205080204" pitchFamily="49" charset="-128"/>
              </a:rPr>
              <a:t>認定調査の実施及び留意点</a:t>
            </a:r>
          </a:p>
        </p:txBody>
      </p:sp>
      <p:sp>
        <p:nvSpPr>
          <p:cNvPr id="8" name="テキスト ボックス 7"/>
          <p:cNvSpPr txBox="1"/>
          <p:nvPr/>
        </p:nvSpPr>
        <p:spPr>
          <a:xfrm>
            <a:off x="305302" y="945243"/>
            <a:ext cx="9324000" cy="4524315"/>
          </a:xfrm>
          <a:prstGeom prst="rect">
            <a:avLst/>
          </a:prstGeom>
          <a:noFill/>
        </p:spPr>
        <p:txBody>
          <a:bodyPr wrap="square" bIns="46800" rtlCol="0">
            <a:noAutofit/>
          </a:bodyPr>
          <a:lstStyle/>
          <a:p>
            <a:pPr>
              <a:spcAft>
                <a:spcPts val="1800"/>
              </a:spcAft>
            </a:pPr>
            <a:r>
              <a:rPr lang="ja-JP" altLang="en-US" sz="3000" b="1" dirty="0"/>
              <a:t>（６）質問方法や順番等</a:t>
            </a:r>
            <a:r>
              <a:rPr lang="ja-JP" altLang="en-US" sz="2400" b="1" dirty="0"/>
              <a:t>　</a:t>
            </a:r>
            <a:r>
              <a:rPr lang="en-US" altLang="ja-JP" sz="2400" b="1" dirty="0">
                <a:latin typeface="+mn-ea"/>
              </a:rPr>
              <a:t>(</a:t>
            </a:r>
            <a:r>
              <a:rPr lang="ja-JP" altLang="en-US" sz="2400" b="1" dirty="0"/>
              <a:t>続き）</a:t>
            </a:r>
          </a:p>
          <a:p>
            <a:pPr marL="500063" indent="-500063">
              <a:spcBef>
                <a:spcPts val="1200"/>
              </a:spcBef>
              <a:spcAft>
                <a:spcPts val="1800"/>
              </a:spcAft>
            </a:pPr>
            <a:r>
              <a:rPr lang="ja-JP" altLang="en-US" sz="3000" dirty="0"/>
              <a:t>○ </a:t>
            </a:r>
            <a:r>
              <a:rPr lang="ja-JP" altLang="en-US" sz="3000" spc="-100" dirty="0"/>
              <a:t>調査対象者の状況を実際に確認できるよう面接方法を工夫するなどしても、</a:t>
            </a:r>
            <a:r>
              <a:rPr lang="ja-JP" altLang="en-US" sz="3000" spc="-100" dirty="0">
                <a:solidFill>
                  <a:schemeClr val="accent3">
                    <a:lumMod val="50000"/>
                  </a:schemeClr>
                </a:solidFill>
              </a:rPr>
              <a:t>認定調査に応じない場合</a:t>
            </a:r>
            <a:endParaRPr lang="en-US" altLang="ja-JP" sz="3000" spc="-100" dirty="0"/>
          </a:p>
          <a:p>
            <a:pPr marL="1611313" indent="1588"/>
            <a:r>
              <a:rPr lang="ja-JP" altLang="en-US" sz="3000" dirty="0"/>
              <a:t>市町村の</a:t>
            </a:r>
            <a:r>
              <a:rPr lang="ja-JP" altLang="en-US" sz="3000" dirty="0">
                <a:solidFill>
                  <a:srgbClr val="C00000"/>
                </a:solidFill>
              </a:rPr>
              <a:t>担当者に相談</a:t>
            </a:r>
            <a:r>
              <a:rPr lang="ja-JP" altLang="en-US" sz="3000" dirty="0"/>
              <a:t>をする。</a:t>
            </a:r>
            <a:endParaRPr lang="en-US" altLang="ja-JP" sz="3000" dirty="0"/>
          </a:p>
          <a:p>
            <a:pPr marL="442913" indent="1169988"/>
            <a:endParaRPr lang="ja-JP" altLang="en-US" sz="3000" dirty="0"/>
          </a:p>
          <a:p>
            <a:pPr marL="479425" indent="-479425">
              <a:spcAft>
                <a:spcPts val="1800"/>
              </a:spcAft>
            </a:pPr>
            <a:r>
              <a:rPr lang="ja-JP" altLang="en-US" sz="3000" dirty="0"/>
              <a:t>○ 調査対象者が</a:t>
            </a:r>
            <a:r>
              <a:rPr lang="ja-JP" altLang="en-US" sz="3000" dirty="0">
                <a:solidFill>
                  <a:schemeClr val="accent3">
                    <a:lumMod val="50000"/>
                  </a:schemeClr>
                </a:solidFill>
              </a:rPr>
              <a:t>正当な理由なしに、認定調査に応じない</a:t>
            </a:r>
            <a:r>
              <a:rPr lang="ja-JP" altLang="en-US" sz="3000" dirty="0"/>
              <a:t>場合</a:t>
            </a:r>
            <a:endParaRPr lang="en-US" altLang="ja-JP" sz="3000" dirty="0"/>
          </a:p>
          <a:p>
            <a:pPr marL="1611313" indent="1588">
              <a:spcAft>
                <a:spcPts val="1200"/>
              </a:spcAft>
            </a:pPr>
            <a:r>
              <a:rPr lang="ja-JP" altLang="en-US" sz="3000" dirty="0">
                <a:solidFill>
                  <a:srgbClr val="C00000"/>
                </a:solidFill>
              </a:rPr>
              <a:t>「申請却下」</a:t>
            </a:r>
            <a:r>
              <a:rPr lang="ja-JP" altLang="en-US" sz="3000" dirty="0"/>
              <a:t>の処分となることがある。</a:t>
            </a:r>
            <a:endParaRPr kumimoji="1" lang="en-US" altLang="ja-JP" sz="3000" dirty="0"/>
          </a:p>
        </p:txBody>
      </p:sp>
      <p:sp>
        <p:nvSpPr>
          <p:cNvPr id="2" name="スライド番号プレースホルダー 1"/>
          <p:cNvSpPr>
            <a:spLocks noGrp="1"/>
          </p:cNvSpPr>
          <p:nvPr>
            <p:ph type="sldNum" sz="quarter" idx="12"/>
          </p:nvPr>
        </p:nvSpPr>
        <p:spPr>
          <a:xfrm>
            <a:off x="7099300" y="6453336"/>
            <a:ext cx="2311400" cy="365125"/>
          </a:xfrm>
        </p:spPr>
        <p:txBody>
          <a:bodyPr/>
          <a:lstStyle/>
          <a:p>
            <a:fld id="{652D260B-4DA9-4FE4-8921-72EC66D74D12}" type="slidenum">
              <a:rPr kumimoji="1" lang="ja-JP" altLang="en-US" smtClean="0"/>
              <a:t>84</a:t>
            </a:fld>
            <a:endParaRPr kumimoji="1" lang="ja-JP" altLang="en-US" dirty="0"/>
          </a:p>
        </p:txBody>
      </p:sp>
      <p:cxnSp>
        <p:nvCxnSpPr>
          <p:cNvPr id="4" name="直線コネクタ 3"/>
          <p:cNvCxnSpPr/>
          <p:nvPr/>
        </p:nvCxnSpPr>
        <p:spPr>
          <a:xfrm>
            <a:off x="446648" y="1510529"/>
            <a:ext cx="9000000" cy="0"/>
          </a:xfrm>
          <a:prstGeom prst="line">
            <a:avLst/>
          </a:prstGeom>
          <a:ln w="47625" cmpd="dbl">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6" name="右矢印 5"/>
          <p:cNvSpPr/>
          <p:nvPr/>
        </p:nvSpPr>
        <p:spPr>
          <a:xfrm>
            <a:off x="1260508" y="2992420"/>
            <a:ext cx="64807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右矢印 6"/>
          <p:cNvSpPr/>
          <p:nvPr/>
        </p:nvSpPr>
        <p:spPr>
          <a:xfrm>
            <a:off x="1260508" y="5030656"/>
            <a:ext cx="64807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8249090" y="548680"/>
            <a:ext cx="1512168" cy="864096"/>
          </a:xfrm>
          <a:prstGeom prst="roundRect">
            <a:avLst/>
          </a:prstGeom>
          <a:solidFill>
            <a:schemeClr val="accent2">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dirty="0">
                <a:solidFill>
                  <a:srgbClr val="FF0000"/>
                </a:solidFill>
              </a:rPr>
              <a:t>認定調査員マニュアル</a:t>
            </a:r>
            <a:endParaRPr kumimoji="1" lang="en-US" altLang="ja-JP" dirty="0">
              <a:solidFill>
                <a:srgbClr val="FF0000"/>
              </a:solidFill>
            </a:endParaRPr>
          </a:p>
          <a:p>
            <a:pPr algn="ctr"/>
            <a:r>
              <a:rPr lang="en-US" altLang="ja-JP" dirty="0">
                <a:solidFill>
                  <a:srgbClr val="FF0000"/>
                </a:solidFill>
              </a:rPr>
              <a:t>p.36</a:t>
            </a:r>
            <a:endParaRPr kumimoji="1" lang="ja-JP" altLang="en-US" dirty="0">
              <a:solidFill>
                <a:srgbClr val="FF0000"/>
              </a:solidFill>
            </a:endParaRPr>
          </a:p>
        </p:txBody>
      </p:sp>
    </p:spTree>
    <p:extLst>
      <p:ext uri="{BB962C8B-B14F-4D97-AF65-F5344CB8AC3E}">
        <p14:creationId xmlns:p14="http://schemas.microsoft.com/office/powerpoint/2010/main" val="238968567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47664"/>
            <a:ext cx="9906000" cy="52322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nchor="ctr">
            <a:spAutoFit/>
          </a:bodyPr>
          <a:lstStyle/>
          <a:p>
            <a:pPr algn="ctr"/>
            <a:r>
              <a:rPr lang="ja-JP" altLang="en-US" sz="2800" b="1" dirty="0">
                <a:latin typeface="ＭＳ ゴシック" panose="020B0609070205080204" pitchFamily="49" charset="-128"/>
                <a:ea typeface="ＭＳ ゴシック" panose="020B0609070205080204" pitchFamily="49" charset="-128"/>
              </a:rPr>
              <a:t>認定調査の実施及び留意点</a:t>
            </a:r>
          </a:p>
        </p:txBody>
      </p:sp>
      <p:sp>
        <p:nvSpPr>
          <p:cNvPr id="8" name="テキスト ボックス 7"/>
          <p:cNvSpPr txBox="1"/>
          <p:nvPr/>
        </p:nvSpPr>
        <p:spPr>
          <a:xfrm>
            <a:off x="291000" y="908050"/>
            <a:ext cx="9324000" cy="5175776"/>
          </a:xfrm>
          <a:prstGeom prst="rect">
            <a:avLst/>
          </a:prstGeom>
          <a:noFill/>
        </p:spPr>
        <p:txBody>
          <a:bodyPr wrap="square" bIns="46800" rtlCol="0">
            <a:noAutofit/>
          </a:bodyPr>
          <a:lstStyle/>
          <a:p>
            <a:pPr>
              <a:spcAft>
                <a:spcPts val="1800"/>
              </a:spcAft>
            </a:pPr>
            <a:r>
              <a:rPr lang="ja-JP" altLang="en-US" sz="3000" b="1" dirty="0"/>
              <a:t>（７）調査項目の確認方法</a:t>
            </a:r>
          </a:p>
          <a:p>
            <a:pPr marL="442913" indent="-442913">
              <a:spcBef>
                <a:spcPts val="1200"/>
              </a:spcBef>
            </a:pPr>
            <a:r>
              <a:rPr lang="ja-JP" altLang="en-US" sz="2800" dirty="0"/>
              <a:t>○ </a:t>
            </a:r>
            <a:r>
              <a:rPr lang="ja-JP" altLang="en-US" sz="2900" dirty="0"/>
              <a:t>危険がないと考えられれば、</a:t>
            </a:r>
            <a:r>
              <a:rPr lang="ja-JP" altLang="en-US" sz="2900" u="wavy" dirty="0">
                <a:uFill>
                  <a:solidFill>
                    <a:srgbClr val="C00000"/>
                  </a:solidFill>
                </a:uFill>
              </a:rPr>
              <a:t>調査対象者本人に</a:t>
            </a:r>
            <a:r>
              <a:rPr lang="ja-JP" altLang="en-US" sz="2900" u="wavy" dirty="0">
                <a:solidFill>
                  <a:srgbClr val="C00000"/>
                </a:solidFill>
                <a:uFill>
                  <a:solidFill>
                    <a:srgbClr val="C00000"/>
                  </a:solidFill>
                </a:uFill>
              </a:rPr>
              <a:t>実際に行為を行ってもらう</a:t>
            </a:r>
            <a:r>
              <a:rPr lang="ja-JP" altLang="en-US" sz="2900" u="wavy" dirty="0">
                <a:uFill>
                  <a:solidFill>
                    <a:srgbClr val="C00000"/>
                  </a:solidFill>
                </a:uFill>
              </a:rPr>
              <a:t>等</a:t>
            </a:r>
            <a:r>
              <a:rPr lang="ja-JP" altLang="en-US" sz="2900" dirty="0"/>
              <a:t>、認定調査員が調査時に確認を行う。</a:t>
            </a:r>
            <a:br>
              <a:rPr lang="ja-JP" altLang="en-US" sz="2900" dirty="0"/>
            </a:br>
            <a:r>
              <a:rPr lang="ja-JP" altLang="en-US" sz="2900" spc="-40" dirty="0"/>
              <a:t>対象者のそばに位置し、</a:t>
            </a:r>
            <a:r>
              <a:rPr lang="ja-JP" altLang="en-US" sz="2900" u="wavy" spc="-40" dirty="0">
                <a:solidFill>
                  <a:srgbClr val="C00000"/>
                </a:solidFill>
                <a:uFill>
                  <a:solidFill>
                    <a:srgbClr val="C00000"/>
                  </a:solidFill>
                </a:uFill>
              </a:rPr>
              <a:t>安全に</a:t>
            </a:r>
            <a:r>
              <a:rPr lang="ja-JP" altLang="en-US" sz="2900" u="wavy" spc="-40" dirty="0">
                <a:uFill>
                  <a:solidFill>
                    <a:srgbClr val="C00000"/>
                  </a:solidFill>
                </a:uFill>
              </a:rPr>
              <a:t>実施してもらえるよう配慮</a:t>
            </a:r>
            <a:r>
              <a:rPr lang="ja-JP" altLang="en-US" sz="2900" spc="-40" dirty="0"/>
              <a:t>する。</a:t>
            </a:r>
            <a:br>
              <a:rPr lang="ja-JP" altLang="en-US" sz="2900" spc="-40" dirty="0"/>
            </a:br>
            <a:r>
              <a:rPr lang="ja-JP" altLang="en-US" sz="2900" dirty="0"/>
              <a:t>危険が伴うと考えられる場合は、決して無理に試みない。</a:t>
            </a:r>
            <a:endParaRPr lang="en-US" altLang="ja-JP" sz="2900" dirty="0"/>
          </a:p>
          <a:p>
            <a:pPr marL="442913"/>
            <a:endParaRPr lang="ja-JP" altLang="en-US" sz="2900" dirty="0"/>
          </a:p>
          <a:p>
            <a:pPr marL="434975" indent="-434975">
              <a:spcAft>
                <a:spcPts val="1800"/>
              </a:spcAft>
            </a:pPr>
            <a:r>
              <a:rPr lang="ja-JP" altLang="en-US" sz="2900" dirty="0"/>
              <a:t>○ 実際に行為を行ってもらえなかった場合</a:t>
            </a:r>
            <a:endParaRPr lang="en-US" altLang="ja-JP" sz="2900" dirty="0"/>
          </a:p>
          <a:p>
            <a:pPr marL="442913" indent="1714500"/>
            <a:r>
              <a:rPr lang="ja-JP" altLang="en-US" sz="2900" dirty="0"/>
              <a:t>選択をした根拠について、具体的な内容を</a:t>
            </a:r>
            <a:endParaRPr lang="en-US" altLang="ja-JP" sz="2900" dirty="0"/>
          </a:p>
          <a:p>
            <a:pPr marL="442913" indent="1714500"/>
            <a:r>
              <a:rPr lang="ja-JP" altLang="en-US" sz="2900" dirty="0">
                <a:solidFill>
                  <a:srgbClr val="C00000"/>
                </a:solidFill>
              </a:rPr>
              <a:t>「特記事項」に必ず記載</a:t>
            </a:r>
            <a:r>
              <a:rPr lang="ja-JP" altLang="en-US" sz="2900" dirty="0"/>
              <a:t>する。</a:t>
            </a:r>
          </a:p>
        </p:txBody>
      </p:sp>
      <p:sp>
        <p:nvSpPr>
          <p:cNvPr id="2" name="スライド番号プレースホルダー 1"/>
          <p:cNvSpPr>
            <a:spLocks noGrp="1"/>
          </p:cNvSpPr>
          <p:nvPr>
            <p:ph type="sldNum" sz="quarter" idx="12"/>
          </p:nvPr>
        </p:nvSpPr>
        <p:spPr>
          <a:xfrm>
            <a:off x="7099300" y="6453336"/>
            <a:ext cx="2311400" cy="365125"/>
          </a:xfrm>
        </p:spPr>
        <p:txBody>
          <a:bodyPr/>
          <a:lstStyle/>
          <a:p>
            <a:fld id="{652D260B-4DA9-4FE4-8921-72EC66D74D12}" type="slidenum">
              <a:rPr kumimoji="1" lang="ja-JP" altLang="en-US" smtClean="0"/>
              <a:t>85</a:t>
            </a:fld>
            <a:endParaRPr kumimoji="1" lang="ja-JP" altLang="en-US" dirty="0"/>
          </a:p>
        </p:txBody>
      </p:sp>
      <p:cxnSp>
        <p:nvCxnSpPr>
          <p:cNvPr id="4" name="直線コネクタ 3"/>
          <p:cNvCxnSpPr/>
          <p:nvPr/>
        </p:nvCxnSpPr>
        <p:spPr>
          <a:xfrm>
            <a:off x="438837" y="1495050"/>
            <a:ext cx="9000000" cy="0"/>
          </a:xfrm>
          <a:prstGeom prst="line">
            <a:avLst/>
          </a:prstGeom>
          <a:ln w="47625" cmpd="dbl">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6" name="右矢印 5"/>
          <p:cNvSpPr/>
          <p:nvPr/>
        </p:nvSpPr>
        <p:spPr>
          <a:xfrm>
            <a:off x="1589278" y="5583226"/>
            <a:ext cx="64807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　　　</a:t>
            </a:r>
          </a:p>
        </p:txBody>
      </p:sp>
      <p:sp>
        <p:nvSpPr>
          <p:cNvPr id="7" name="角丸四角形 6"/>
          <p:cNvSpPr/>
          <p:nvPr/>
        </p:nvSpPr>
        <p:spPr>
          <a:xfrm>
            <a:off x="8249090" y="548680"/>
            <a:ext cx="1512168" cy="864096"/>
          </a:xfrm>
          <a:prstGeom prst="roundRect">
            <a:avLst/>
          </a:prstGeom>
          <a:solidFill>
            <a:schemeClr val="accent2">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dirty="0">
                <a:solidFill>
                  <a:srgbClr val="FF0000"/>
                </a:solidFill>
              </a:rPr>
              <a:t>認定調査員マニュアル</a:t>
            </a:r>
            <a:endParaRPr kumimoji="1" lang="en-US" altLang="ja-JP" dirty="0">
              <a:solidFill>
                <a:srgbClr val="FF0000"/>
              </a:solidFill>
            </a:endParaRPr>
          </a:p>
          <a:p>
            <a:pPr algn="ctr"/>
            <a:r>
              <a:rPr lang="en-US" altLang="ja-JP" dirty="0">
                <a:solidFill>
                  <a:srgbClr val="FF0000"/>
                </a:solidFill>
              </a:rPr>
              <a:t>p.36</a:t>
            </a:r>
            <a:endParaRPr kumimoji="1" lang="ja-JP" altLang="en-US" dirty="0">
              <a:solidFill>
                <a:srgbClr val="FF0000"/>
              </a:solidFill>
            </a:endParaRPr>
          </a:p>
        </p:txBody>
      </p:sp>
    </p:spTree>
    <p:extLst>
      <p:ext uri="{BB962C8B-B14F-4D97-AF65-F5344CB8AC3E}">
        <p14:creationId xmlns:p14="http://schemas.microsoft.com/office/powerpoint/2010/main" val="228895852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47664"/>
            <a:ext cx="9906000" cy="52322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nchor="ctr">
            <a:spAutoFit/>
          </a:bodyPr>
          <a:lstStyle/>
          <a:p>
            <a:pPr algn="ctr"/>
            <a:r>
              <a:rPr lang="ja-JP" altLang="en-US" sz="2800" b="1" dirty="0">
                <a:latin typeface="ＭＳ ゴシック" panose="020B0609070205080204" pitchFamily="49" charset="-128"/>
                <a:ea typeface="ＭＳ ゴシック" panose="020B0609070205080204" pitchFamily="49" charset="-128"/>
              </a:rPr>
              <a:t>認定調査の実施及び留意点</a:t>
            </a:r>
          </a:p>
        </p:txBody>
      </p:sp>
      <p:sp>
        <p:nvSpPr>
          <p:cNvPr id="8" name="テキスト ボックス 7"/>
          <p:cNvSpPr txBox="1"/>
          <p:nvPr/>
        </p:nvSpPr>
        <p:spPr>
          <a:xfrm>
            <a:off x="307069" y="929821"/>
            <a:ext cx="9324000" cy="5523515"/>
          </a:xfrm>
          <a:prstGeom prst="rect">
            <a:avLst/>
          </a:prstGeom>
          <a:noFill/>
        </p:spPr>
        <p:txBody>
          <a:bodyPr wrap="square" bIns="46800" rtlCol="0">
            <a:noAutofit/>
          </a:bodyPr>
          <a:lstStyle/>
          <a:p>
            <a:pPr>
              <a:spcAft>
                <a:spcPts val="1800"/>
              </a:spcAft>
            </a:pPr>
            <a:r>
              <a:rPr lang="ja-JP" altLang="en-US" sz="3000" b="1" dirty="0"/>
              <a:t>（８）調査結果の確認</a:t>
            </a:r>
          </a:p>
          <a:p>
            <a:pPr marL="442913" indent="-442913">
              <a:spcBef>
                <a:spcPts val="1200"/>
              </a:spcBef>
              <a:spcAft>
                <a:spcPts val="1200"/>
              </a:spcAft>
            </a:pPr>
            <a:r>
              <a:rPr lang="ja-JP" altLang="en-US" sz="2900" dirty="0"/>
              <a:t>○ </a:t>
            </a:r>
            <a:r>
              <a:rPr lang="ja-JP" altLang="en-US" sz="2900" spc="-50" dirty="0"/>
              <a:t>認定調査の結果で</a:t>
            </a:r>
            <a:r>
              <a:rPr lang="ja-JP" altLang="en-US" sz="2900" u="sng" spc="-50" dirty="0">
                <a:uFill>
                  <a:solidFill>
                    <a:srgbClr val="C00000"/>
                  </a:solidFill>
                </a:uFill>
              </a:rPr>
              <a:t>不明な点や選択に迷う点がある</a:t>
            </a:r>
            <a:r>
              <a:rPr lang="ja-JP" altLang="en-US" sz="2900" spc="-50" dirty="0"/>
              <a:t>時</a:t>
            </a:r>
            <a:endParaRPr lang="en-US" altLang="ja-JP" sz="2900" spc="-50" dirty="0"/>
          </a:p>
          <a:p>
            <a:pPr marL="442913" indent="1169988"/>
            <a:r>
              <a:rPr lang="ja-JP" altLang="en-US" sz="2900" dirty="0"/>
              <a:t>調査対象者や支援者に</a:t>
            </a:r>
            <a:r>
              <a:rPr lang="ja-JP" altLang="en-US" sz="2900" dirty="0">
                <a:solidFill>
                  <a:srgbClr val="FF0000"/>
                </a:solidFill>
              </a:rPr>
              <a:t>再度確認</a:t>
            </a:r>
            <a:r>
              <a:rPr lang="ja-JP" altLang="en-US" sz="2900" dirty="0"/>
              <a:t>する。</a:t>
            </a:r>
            <a:endParaRPr lang="en-US" altLang="ja-JP" sz="2900" dirty="0"/>
          </a:p>
          <a:p>
            <a:pPr marL="1076325" indent="-174625">
              <a:spcBef>
                <a:spcPts val="1200"/>
              </a:spcBef>
            </a:pPr>
            <a:r>
              <a:rPr lang="ja-JP" altLang="en-US" sz="2900" dirty="0"/>
              <a:t>（調査内容の信頼性を確保するとともに、意思疎通が</a:t>
            </a:r>
            <a:endParaRPr lang="en-US" altLang="ja-JP" sz="2900" dirty="0"/>
          </a:p>
          <a:p>
            <a:pPr marL="1076325"/>
            <a:r>
              <a:rPr lang="ja-JP" altLang="en-US" sz="2900" dirty="0"/>
              <a:t>うまくいかなかったための誤りを修正が可能。）</a:t>
            </a:r>
            <a:endParaRPr lang="en-US" altLang="ja-JP" sz="2900" dirty="0"/>
          </a:p>
          <a:p>
            <a:pPr marL="442913">
              <a:spcBef>
                <a:spcPts val="1200"/>
              </a:spcBef>
            </a:pPr>
            <a:endParaRPr lang="ja-JP" altLang="en-US" sz="2900" dirty="0"/>
          </a:p>
          <a:p>
            <a:pPr marL="442913" indent="-442913">
              <a:spcAft>
                <a:spcPts val="1200"/>
              </a:spcAft>
            </a:pPr>
            <a:r>
              <a:rPr lang="ja-JP" altLang="en-US" sz="2900" dirty="0"/>
              <a:t>○ 「特記事項」の記入時の留意点</a:t>
            </a:r>
            <a:endParaRPr lang="en-US" altLang="ja-JP" sz="2900" dirty="0"/>
          </a:p>
          <a:p>
            <a:pPr marL="871538" indent="-457200">
              <a:spcAft>
                <a:spcPts val="600"/>
              </a:spcAft>
              <a:buFont typeface="Wingdings" panose="05000000000000000000" pitchFamily="2" charset="2"/>
              <a:buChar char="ü"/>
            </a:pPr>
            <a:r>
              <a:rPr lang="ja-JP" altLang="en-US" sz="2900" spc="-150" dirty="0"/>
              <a:t>認定調査項目と特記事項の記載内容に</a:t>
            </a:r>
            <a:r>
              <a:rPr lang="ja-JP" altLang="en-US" sz="2900" spc="-150" dirty="0">
                <a:solidFill>
                  <a:srgbClr val="FF0000"/>
                </a:solidFill>
              </a:rPr>
              <a:t>矛盾がないか</a:t>
            </a:r>
            <a:r>
              <a:rPr lang="ja-JP" altLang="en-US" sz="2900" spc="-150" dirty="0"/>
              <a:t>。</a:t>
            </a:r>
            <a:endParaRPr lang="en-US" altLang="ja-JP" sz="2900" spc="-150" dirty="0"/>
          </a:p>
          <a:p>
            <a:pPr marL="871538" indent="-457200">
              <a:spcAft>
                <a:spcPts val="1800"/>
              </a:spcAft>
              <a:buFont typeface="Wingdings" panose="05000000000000000000" pitchFamily="2" charset="2"/>
              <a:buChar char="ü"/>
            </a:pPr>
            <a:r>
              <a:rPr lang="ja-JP" altLang="en-US" sz="2900" dirty="0"/>
              <a:t>審査判定に</a:t>
            </a:r>
            <a:r>
              <a:rPr lang="ja-JP" altLang="en-US" sz="2900" dirty="0">
                <a:solidFill>
                  <a:srgbClr val="FF0000"/>
                </a:solidFill>
              </a:rPr>
              <a:t>必要な情報を簡潔明瞭</a:t>
            </a:r>
            <a:r>
              <a:rPr lang="ja-JP" altLang="en-US" sz="2900" dirty="0"/>
              <a:t>に記載する。</a:t>
            </a:r>
          </a:p>
        </p:txBody>
      </p:sp>
      <p:sp>
        <p:nvSpPr>
          <p:cNvPr id="2" name="スライド番号プレースホルダー 1"/>
          <p:cNvSpPr>
            <a:spLocks noGrp="1"/>
          </p:cNvSpPr>
          <p:nvPr>
            <p:ph type="sldNum" sz="quarter" idx="12"/>
          </p:nvPr>
        </p:nvSpPr>
        <p:spPr>
          <a:xfrm>
            <a:off x="7099300" y="6453336"/>
            <a:ext cx="2311400" cy="365125"/>
          </a:xfrm>
        </p:spPr>
        <p:txBody>
          <a:bodyPr/>
          <a:lstStyle/>
          <a:p>
            <a:fld id="{652D260B-4DA9-4FE4-8921-72EC66D74D12}" type="slidenum">
              <a:rPr kumimoji="1" lang="ja-JP" altLang="en-US" smtClean="0"/>
              <a:t>86</a:t>
            </a:fld>
            <a:endParaRPr kumimoji="1" lang="ja-JP" altLang="en-US" dirty="0"/>
          </a:p>
        </p:txBody>
      </p:sp>
      <p:cxnSp>
        <p:nvCxnSpPr>
          <p:cNvPr id="4" name="直線コネクタ 3"/>
          <p:cNvCxnSpPr/>
          <p:nvPr/>
        </p:nvCxnSpPr>
        <p:spPr>
          <a:xfrm>
            <a:off x="451086" y="1499959"/>
            <a:ext cx="9000000" cy="0"/>
          </a:xfrm>
          <a:prstGeom prst="line">
            <a:avLst/>
          </a:prstGeom>
          <a:ln w="47625" cmpd="dbl">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6" name="右矢印 5"/>
          <p:cNvSpPr/>
          <p:nvPr/>
        </p:nvSpPr>
        <p:spPr>
          <a:xfrm>
            <a:off x="1243174" y="2436153"/>
            <a:ext cx="64807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　　　</a:t>
            </a:r>
          </a:p>
        </p:txBody>
      </p:sp>
      <p:sp>
        <p:nvSpPr>
          <p:cNvPr id="7" name="角丸四角形 6"/>
          <p:cNvSpPr/>
          <p:nvPr/>
        </p:nvSpPr>
        <p:spPr>
          <a:xfrm>
            <a:off x="8249090" y="548680"/>
            <a:ext cx="1512168" cy="864096"/>
          </a:xfrm>
          <a:prstGeom prst="roundRect">
            <a:avLst/>
          </a:prstGeom>
          <a:solidFill>
            <a:schemeClr val="accent2">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dirty="0">
                <a:solidFill>
                  <a:srgbClr val="FF0000"/>
                </a:solidFill>
              </a:rPr>
              <a:t>認定調査員マニュアル</a:t>
            </a:r>
            <a:endParaRPr kumimoji="1" lang="en-US" altLang="ja-JP" dirty="0">
              <a:solidFill>
                <a:srgbClr val="FF0000"/>
              </a:solidFill>
            </a:endParaRPr>
          </a:p>
          <a:p>
            <a:pPr algn="ctr"/>
            <a:r>
              <a:rPr lang="en-US" altLang="ja-JP" dirty="0">
                <a:solidFill>
                  <a:srgbClr val="FF0000"/>
                </a:solidFill>
              </a:rPr>
              <a:t>p.36</a:t>
            </a:r>
            <a:endParaRPr kumimoji="1" lang="ja-JP" altLang="en-US" dirty="0">
              <a:solidFill>
                <a:srgbClr val="FF0000"/>
              </a:solidFill>
            </a:endParaRPr>
          </a:p>
        </p:txBody>
      </p:sp>
    </p:spTree>
    <p:extLst>
      <p:ext uri="{BB962C8B-B14F-4D97-AF65-F5344CB8AC3E}">
        <p14:creationId xmlns:p14="http://schemas.microsoft.com/office/powerpoint/2010/main" val="3492803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47664"/>
            <a:ext cx="9906000" cy="52322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nchor="ctr">
            <a:spAutoFit/>
          </a:bodyPr>
          <a:lstStyle/>
          <a:p>
            <a:pPr algn="ctr"/>
            <a:r>
              <a:rPr lang="ja-JP" altLang="en-US" sz="2800" b="1" dirty="0">
                <a:latin typeface="ＭＳ ゴシック" panose="020B0609070205080204" pitchFamily="49" charset="-128"/>
                <a:ea typeface="ＭＳ ゴシック" panose="020B0609070205080204" pitchFamily="49" charset="-128"/>
              </a:rPr>
              <a:t>認定調査の実施及び留意点</a:t>
            </a:r>
          </a:p>
        </p:txBody>
      </p:sp>
      <p:sp>
        <p:nvSpPr>
          <p:cNvPr id="8" name="テキスト ボックス 7"/>
          <p:cNvSpPr txBox="1"/>
          <p:nvPr/>
        </p:nvSpPr>
        <p:spPr>
          <a:xfrm>
            <a:off x="290512" y="908050"/>
            <a:ext cx="9324975" cy="4324261"/>
          </a:xfrm>
          <a:prstGeom prst="rect">
            <a:avLst/>
          </a:prstGeom>
          <a:noFill/>
        </p:spPr>
        <p:txBody>
          <a:bodyPr wrap="square" bIns="0" rtlCol="0">
            <a:noAutofit/>
          </a:bodyPr>
          <a:lstStyle/>
          <a:p>
            <a:pPr lvl="0">
              <a:spcAft>
                <a:spcPts val="1800"/>
              </a:spcAft>
            </a:pPr>
            <a:r>
              <a:rPr lang="ja-JP" altLang="en-US" sz="3000" b="1" dirty="0"/>
              <a:t>（８）調査結果の確認</a:t>
            </a:r>
            <a:r>
              <a:rPr lang="ja-JP" altLang="en-US" sz="2400" b="1" dirty="0">
                <a:solidFill>
                  <a:prstClr val="black"/>
                </a:solidFill>
              </a:rPr>
              <a:t>　（続き）</a:t>
            </a:r>
            <a:endParaRPr lang="ja-JP" altLang="en-US" sz="3000" b="1" dirty="0"/>
          </a:p>
          <a:p>
            <a:pPr marL="442913" indent="-442913">
              <a:spcBef>
                <a:spcPts val="1200"/>
              </a:spcBef>
              <a:spcAft>
                <a:spcPts val="1800"/>
              </a:spcAft>
            </a:pPr>
            <a:r>
              <a:rPr lang="ja-JP" altLang="en-US" sz="3000" dirty="0"/>
              <a:t>○</a:t>
            </a:r>
            <a:r>
              <a:rPr lang="ja-JP" altLang="en-US" sz="3000" u="sng" dirty="0">
                <a:uFill>
                  <a:solidFill>
                    <a:srgbClr val="C00000"/>
                  </a:solidFill>
                </a:uFill>
              </a:rPr>
              <a:t>調査の結果の事前確認</a:t>
            </a:r>
            <a:endParaRPr lang="en-US" altLang="ja-JP" sz="3000" u="sng" dirty="0"/>
          </a:p>
          <a:p>
            <a:pPr marL="414338">
              <a:spcAft>
                <a:spcPts val="1200"/>
              </a:spcAft>
            </a:pPr>
            <a:r>
              <a:rPr lang="ja-JP" altLang="en-US" sz="3000" dirty="0"/>
              <a:t>市町村審査会事務局職員は事前に認定調査の結果を確認する。</a:t>
            </a:r>
            <a:endParaRPr lang="en-US" altLang="ja-JP" sz="3000" dirty="0"/>
          </a:p>
          <a:p>
            <a:pPr marL="414338">
              <a:spcBef>
                <a:spcPts val="1200"/>
              </a:spcBef>
              <a:spcAft>
                <a:spcPts val="1200"/>
              </a:spcAft>
            </a:pPr>
            <a:r>
              <a:rPr lang="ja-JP" altLang="en-US" sz="3000" dirty="0"/>
              <a:t>明らかな誤りや不明な点が認められる場合</a:t>
            </a:r>
            <a:endParaRPr lang="en-US" altLang="ja-JP" sz="3000" dirty="0"/>
          </a:p>
          <a:p>
            <a:pPr marL="1546225"/>
            <a:r>
              <a:rPr lang="ja-JP" altLang="en-US" sz="3000" dirty="0">
                <a:solidFill>
                  <a:schemeClr val="accent3">
                    <a:lumMod val="50000"/>
                  </a:schemeClr>
                </a:solidFill>
              </a:rPr>
              <a:t>認定調査員に説明を求め</a:t>
            </a:r>
            <a:r>
              <a:rPr lang="ja-JP" altLang="en-US" sz="3000" dirty="0"/>
              <a:t>、必要に応じて調査結果の変更や特記事項の加除修正を行う。</a:t>
            </a:r>
          </a:p>
        </p:txBody>
      </p:sp>
      <p:sp>
        <p:nvSpPr>
          <p:cNvPr id="2" name="スライド番号プレースホルダー 1"/>
          <p:cNvSpPr>
            <a:spLocks noGrp="1"/>
          </p:cNvSpPr>
          <p:nvPr>
            <p:ph type="sldNum" sz="quarter" idx="12"/>
          </p:nvPr>
        </p:nvSpPr>
        <p:spPr>
          <a:xfrm>
            <a:off x="7099300" y="6453336"/>
            <a:ext cx="2311400" cy="365125"/>
          </a:xfrm>
        </p:spPr>
        <p:txBody>
          <a:bodyPr/>
          <a:lstStyle/>
          <a:p>
            <a:fld id="{652D260B-4DA9-4FE4-8921-72EC66D74D12}" type="slidenum">
              <a:rPr kumimoji="1" lang="ja-JP" altLang="en-US" smtClean="0"/>
              <a:t>87</a:t>
            </a:fld>
            <a:endParaRPr kumimoji="1" lang="ja-JP" altLang="en-US" dirty="0"/>
          </a:p>
        </p:txBody>
      </p:sp>
      <p:cxnSp>
        <p:nvCxnSpPr>
          <p:cNvPr id="4" name="直線コネクタ 3"/>
          <p:cNvCxnSpPr/>
          <p:nvPr/>
        </p:nvCxnSpPr>
        <p:spPr>
          <a:xfrm>
            <a:off x="489074" y="1505885"/>
            <a:ext cx="8964000" cy="0"/>
          </a:xfrm>
          <a:prstGeom prst="line">
            <a:avLst/>
          </a:prstGeom>
          <a:ln w="47625" cmpd="dbl">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7" name="右矢印 6"/>
          <p:cNvSpPr/>
          <p:nvPr/>
        </p:nvSpPr>
        <p:spPr>
          <a:xfrm>
            <a:off x="1085219" y="4394586"/>
            <a:ext cx="64807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　　　</a:t>
            </a:r>
          </a:p>
        </p:txBody>
      </p:sp>
      <p:sp>
        <p:nvSpPr>
          <p:cNvPr id="9" name="角丸四角形 8"/>
          <p:cNvSpPr/>
          <p:nvPr/>
        </p:nvSpPr>
        <p:spPr>
          <a:xfrm>
            <a:off x="8249090" y="548680"/>
            <a:ext cx="1512168" cy="864096"/>
          </a:xfrm>
          <a:prstGeom prst="roundRect">
            <a:avLst/>
          </a:prstGeom>
          <a:solidFill>
            <a:schemeClr val="accent2">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dirty="0">
                <a:solidFill>
                  <a:srgbClr val="FF0000"/>
                </a:solidFill>
              </a:rPr>
              <a:t>認定調査員マニュアル</a:t>
            </a:r>
            <a:endParaRPr kumimoji="1" lang="en-US" altLang="ja-JP" dirty="0">
              <a:solidFill>
                <a:srgbClr val="FF0000"/>
              </a:solidFill>
            </a:endParaRPr>
          </a:p>
          <a:p>
            <a:pPr algn="ctr"/>
            <a:r>
              <a:rPr lang="en-US" altLang="ja-JP" dirty="0">
                <a:solidFill>
                  <a:srgbClr val="FF0000"/>
                </a:solidFill>
              </a:rPr>
              <a:t>p.36</a:t>
            </a:r>
            <a:endParaRPr kumimoji="1" lang="ja-JP" altLang="en-US" dirty="0">
              <a:solidFill>
                <a:srgbClr val="FF0000"/>
              </a:solidFill>
            </a:endParaRPr>
          </a:p>
        </p:txBody>
      </p:sp>
    </p:spTree>
    <p:extLst>
      <p:ext uri="{BB962C8B-B14F-4D97-AF65-F5344CB8AC3E}">
        <p14:creationId xmlns:p14="http://schemas.microsoft.com/office/powerpoint/2010/main" val="423716808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47664"/>
            <a:ext cx="9906000" cy="52322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nchor="ctr">
            <a:spAutoFit/>
          </a:bodyPr>
          <a:lstStyle/>
          <a:p>
            <a:pPr algn="ctr"/>
            <a:r>
              <a:rPr lang="ja-JP" altLang="en-US" sz="2800" b="1" dirty="0">
                <a:latin typeface="ＭＳ ゴシック" panose="020B0609070205080204" pitchFamily="49" charset="-128"/>
                <a:ea typeface="ＭＳ ゴシック" panose="020B0609070205080204" pitchFamily="49" charset="-128"/>
              </a:rPr>
              <a:t>認定調査と医師意見書との関係性</a:t>
            </a:r>
          </a:p>
        </p:txBody>
      </p:sp>
      <p:sp>
        <p:nvSpPr>
          <p:cNvPr id="4" name="テキスト ボックス 3"/>
          <p:cNvSpPr txBox="1"/>
          <p:nvPr/>
        </p:nvSpPr>
        <p:spPr>
          <a:xfrm>
            <a:off x="290512" y="908050"/>
            <a:ext cx="9324975" cy="6001643"/>
          </a:xfrm>
          <a:prstGeom prst="rect">
            <a:avLst/>
          </a:prstGeom>
          <a:noFill/>
        </p:spPr>
        <p:txBody>
          <a:bodyPr wrap="square" rtlCol="0">
            <a:noAutofit/>
          </a:bodyPr>
          <a:lstStyle/>
          <a:p>
            <a:pPr marL="361950" indent="-361950">
              <a:spcAft>
                <a:spcPts val="1800"/>
              </a:spcAft>
            </a:pPr>
            <a:r>
              <a:rPr lang="ja-JP" altLang="en-US" sz="3200" dirty="0">
                <a:solidFill>
                  <a:schemeClr val="accent3">
                    <a:lumMod val="50000"/>
                  </a:schemeClr>
                </a:solidFill>
              </a:rPr>
              <a:t>＝認定調査と医師意見書の結果の不一致＝</a:t>
            </a:r>
            <a:endParaRPr lang="en-US" altLang="ja-JP" sz="3200" dirty="0">
              <a:solidFill>
                <a:schemeClr val="accent3">
                  <a:lumMod val="50000"/>
                </a:schemeClr>
              </a:solidFill>
            </a:endParaRPr>
          </a:p>
          <a:p>
            <a:pPr marL="501650" indent="-503238">
              <a:spcBef>
                <a:spcPts val="1200"/>
              </a:spcBef>
              <a:spcAft>
                <a:spcPts val="1800"/>
              </a:spcAft>
            </a:pPr>
            <a:r>
              <a:rPr lang="ja-JP" altLang="en-US" sz="3200" dirty="0"/>
              <a:t>○ 認定調査項目と医師意見書の記載内容とでは</a:t>
            </a:r>
            <a:r>
              <a:rPr lang="ja-JP" altLang="en-US" sz="3200" u="sng" dirty="0">
                <a:uFill>
                  <a:solidFill>
                    <a:srgbClr val="C00000"/>
                  </a:solidFill>
                </a:uFill>
              </a:rPr>
              <a:t>選択基準が異なる</a:t>
            </a:r>
            <a:r>
              <a:rPr lang="ja-JP" altLang="en-US" sz="3200" dirty="0"/>
              <a:t>ものもあるため、</a:t>
            </a:r>
            <a:r>
              <a:rPr lang="ja-JP" altLang="en-US" sz="3200" u="sng" dirty="0">
                <a:uFill>
                  <a:solidFill>
                    <a:srgbClr val="C00000"/>
                  </a:solidFill>
                </a:uFill>
              </a:rPr>
              <a:t>類似の設問であっても、両者の結果が一致しない</a:t>
            </a:r>
            <a:r>
              <a:rPr lang="ja-JP" altLang="en-US" sz="3200" dirty="0"/>
              <a:t>こともあり得る。</a:t>
            </a:r>
            <a:endParaRPr lang="en-US" altLang="ja-JP" sz="3200" dirty="0"/>
          </a:p>
          <a:p>
            <a:pPr marL="501650" indent="-503238">
              <a:spcBef>
                <a:spcPts val="1200"/>
              </a:spcBef>
              <a:spcAft>
                <a:spcPts val="1800"/>
              </a:spcAft>
            </a:pPr>
            <a:r>
              <a:rPr lang="ja-JP" altLang="en-US" sz="3200" dirty="0"/>
              <a:t>○ したがって、両者の単純な差異のみを理由に市町村審査会で一次判定の修正が行われることはない。</a:t>
            </a:r>
          </a:p>
        </p:txBody>
      </p:sp>
      <p:sp>
        <p:nvSpPr>
          <p:cNvPr id="5" name="スライド番号プレースホルダー 4"/>
          <p:cNvSpPr>
            <a:spLocks noGrp="1"/>
          </p:cNvSpPr>
          <p:nvPr>
            <p:ph type="sldNum" sz="quarter" idx="12"/>
          </p:nvPr>
        </p:nvSpPr>
        <p:spPr/>
        <p:txBody>
          <a:bodyPr/>
          <a:lstStyle/>
          <a:p>
            <a:fld id="{652D260B-4DA9-4FE4-8921-72EC66D74D12}" type="slidenum">
              <a:rPr kumimoji="1" lang="ja-JP" altLang="en-US" smtClean="0"/>
              <a:t>88</a:t>
            </a:fld>
            <a:endParaRPr kumimoji="1" lang="ja-JP" altLang="en-US"/>
          </a:p>
        </p:txBody>
      </p:sp>
      <p:sp>
        <p:nvSpPr>
          <p:cNvPr id="6" name="角丸四角形 5"/>
          <p:cNvSpPr/>
          <p:nvPr/>
        </p:nvSpPr>
        <p:spPr>
          <a:xfrm>
            <a:off x="8249090" y="548680"/>
            <a:ext cx="1512168" cy="864096"/>
          </a:xfrm>
          <a:prstGeom prst="roundRect">
            <a:avLst/>
          </a:prstGeom>
          <a:solidFill>
            <a:schemeClr val="accent2">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dirty="0">
                <a:solidFill>
                  <a:srgbClr val="FF0000"/>
                </a:solidFill>
              </a:rPr>
              <a:t>認定調査員マニュアル</a:t>
            </a:r>
            <a:endParaRPr kumimoji="1" lang="en-US" altLang="ja-JP" dirty="0">
              <a:solidFill>
                <a:srgbClr val="FF0000"/>
              </a:solidFill>
            </a:endParaRPr>
          </a:p>
          <a:p>
            <a:pPr algn="ctr"/>
            <a:r>
              <a:rPr lang="en-US" altLang="ja-JP" dirty="0">
                <a:solidFill>
                  <a:srgbClr val="FF0000"/>
                </a:solidFill>
              </a:rPr>
              <a:t>p.37</a:t>
            </a:r>
            <a:endParaRPr kumimoji="1" lang="ja-JP" altLang="en-US" dirty="0">
              <a:solidFill>
                <a:srgbClr val="FF0000"/>
              </a:solidFill>
            </a:endParaRPr>
          </a:p>
        </p:txBody>
      </p:sp>
    </p:spTree>
    <p:extLst>
      <p:ext uri="{BB962C8B-B14F-4D97-AF65-F5344CB8AC3E}">
        <p14:creationId xmlns:p14="http://schemas.microsoft.com/office/powerpoint/2010/main" val="108558540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47664"/>
            <a:ext cx="9906000" cy="52322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nchor="ctr">
            <a:spAutoFit/>
          </a:bodyPr>
          <a:lstStyle/>
          <a:p>
            <a:pPr algn="ctr"/>
            <a:r>
              <a:rPr lang="ja-JP" altLang="en-US" sz="2800" b="1" dirty="0">
                <a:latin typeface="ＭＳ ゴシック" panose="020B0609070205080204" pitchFamily="49" charset="-128"/>
                <a:ea typeface="ＭＳ ゴシック" panose="020B0609070205080204" pitchFamily="49" charset="-128"/>
              </a:rPr>
              <a:t>認定調査と医師意見書との関係性</a:t>
            </a:r>
          </a:p>
        </p:txBody>
      </p:sp>
      <p:sp>
        <p:nvSpPr>
          <p:cNvPr id="4" name="テキスト ボックス 3"/>
          <p:cNvSpPr txBox="1"/>
          <p:nvPr/>
        </p:nvSpPr>
        <p:spPr>
          <a:xfrm>
            <a:off x="273050" y="908050"/>
            <a:ext cx="9324000" cy="5001369"/>
          </a:xfrm>
          <a:prstGeom prst="rect">
            <a:avLst/>
          </a:prstGeom>
          <a:noFill/>
        </p:spPr>
        <p:txBody>
          <a:bodyPr wrap="square" rtlCol="0">
            <a:spAutoFit/>
          </a:bodyPr>
          <a:lstStyle/>
          <a:p>
            <a:pPr>
              <a:spcAft>
                <a:spcPts val="1800"/>
              </a:spcAft>
            </a:pPr>
            <a:r>
              <a:rPr lang="ja-JP" altLang="en-US" sz="3200" dirty="0">
                <a:solidFill>
                  <a:schemeClr val="accent3">
                    <a:lumMod val="50000"/>
                  </a:schemeClr>
                </a:solidFill>
              </a:rPr>
              <a:t>＝ 認定調査項目の選択根拠＝</a:t>
            </a:r>
            <a:endParaRPr lang="en-US" altLang="ja-JP" sz="3200" dirty="0">
              <a:solidFill>
                <a:schemeClr val="accent3">
                  <a:lumMod val="50000"/>
                </a:schemeClr>
              </a:solidFill>
            </a:endParaRPr>
          </a:p>
          <a:p>
            <a:pPr marL="482600" indent="-508000">
              <a:spcBef>
                <a:spcPts val="1200"/>
              </a:spcBef>
              <a:spcAft>
                <a:spcPts val="1800"/>
              </a:spcAft>
            </a:pPr>
            <a:r>
              <a:rPr lang="ja-JP" altLang="en-US" sz="3000" dirty="0"/>
              <a:t> ○ 認定調査項目の選択は、あくまで、後述の「</a:t>
            </a:r>
            <a:r>
              <a:rPr lang="en-US" altLang="ja-JP" sz="3000" dirty="0"/>
              <a:t>Ⅲ </a:t>
            </a:r>
            <a:r>
              <a:rPr lang="ja-JP" altLang="en-US" sz="3000" dirty="0"/>
              <a:t>認定調査項目の判断基準」の</a:t>
            </a:r>
            <a:r>
              <a:rPr lang="ja-JP" altLang="en-US" sz="3000" dirty="0">
                <a:solidFill>
                  <a:srgbClr val="C00000"/>
                </a:solidFill>
              </a:rPr>
              <a:t>各調査項目の定義等に基づいた選択</a:t>
            </a:r>
            <a:r>
              <a:rPr lang="ja-JP" altLang="en-US" sz="3000" dirty="0"/>
              <a:t>を行うことが必要となる。</a:t>
            </a:r>
            <a:endParaRPr lang="en-US" altLang="ja-JP" sz="3000" dirty="0"/>
          </a:p>
          <a:p>
            <a:pPr marL="482600" indent="-508000">
              <a:spcBef>
                <a:spcPts val="1200"/>
              </a:spcBef>
              <a:spcAft>
                <a:spcPts val="1800"/>
              </a:spcAft>
              <a:tabLst>
                <a:tab pos="544513" algn="l"/>
              </a:tabLst>
            </a:pPr>
            <a:r>
              <a:rPr lang="ja-JP" altLang="en-US" sz="3000" dirty="0"/>
              <a:t>○ また、認定調査項目と医師意見書の</a:t>
            </a:r>
            <a:r>
              <a:rPr lang="ja-JP" altLang="en-US" sz="3000" dirty="0">
                <a:solidFill>
                  <a:srgbClr val="C00000"/>
                </a:solidFill>
              </a:rPr>
              <a:t>選択根拠が異なることにより、申請者の状況を多角的</a:t>
            </a:r>
            <a:r>
              <a:rPr lang="ja-JP" altLang="en-US" sz="3000" dirty="0"/>
              <a:t>に見ることが可能になるという利点がある</a:t>
            </a:r>
            <a:r>
              <a:rPr lang="ja-JP" altLang="en-US" sz="3600" dirty="0"/>
              <a:t>。</a:t>
            </a:r>
          </a:p>
          <a:p>
            <a:endParaRPr kumimoji="1" lang="en-US" altLang="ja-JP" sz="3600" dirty="0"/>
          </a:p>
        </p:txBody>
      </p:sp>
      <p:sp>
        <p:nvSpPr>
          <p:cNvPr id="5" name="スライド番号プレースホルダー 4"/>
          <p:cNvSpPr>
            <a:spLocks noGrp="1"/>
          </p:cNvSpPr>
          <p:nvPr>
            <p:ph type="sldNum" sz="quarter" idx="12"/>
          </p:nvPr>
        </p:nvSpPr>
        <p:spPr/>
        <p:txBody>
          <a:bodyPr/>
          <a:lstStyle/>
          <a:p>
            <a:fld id="{652D260B-4DA9-4FE4-8921-72EC66D74D12}" type="slidenum">
              <a:rPr kumimoji="1" lang="ja-JP" altLang="en-US" smtClean="0"/>
              <a:t>89</a:t>
            </a:fld>
            <a:endParaRPr kumimoji="1" lang="ja-JP" altLang="en-US"/>
          </a:p>
        </p:txBody>
      </p:sp>
      <p:sp>
        <p:nvSpPr>
          <p:cNvPr id="6" name="角丸四角形 5"/>
          <p:cNvSpPr/>
          <p:nvPr/>
        </p:nvSpPr>
        <p:spPr>
          <a:xfrm>
            <a:off x="8249090" y="548680"/>
            <a:ext cx="1512168" cy="864096"/>
          </a:xfrm>
          <a:prstGeom prst="roundRect">
            <a:avLst/>
          </a:prstGeom>
          <a:solidFill>
            <a:schemeClr val="accent2">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dirty="0">
                <a:solidFill>
                  <a:srgbClr val="FF0000"/>
                </a:solidFill>
              </a:rPr>
              <a:t>認定調査員マニュアル</a:t>
            </a:r>
            <a:endParaRPr kumimoji="1" lang="en-US" altLang="ja-JP" dirty="0">
              <a:solidFill>
                <a:srgbClr val="FF0000"/>
              </a:solidFill>
            </a:endParaRPr>
          </a:p>
          <a:p>
            <a:pPr algn="ctr"/>
            <a:r>
              <a:rPr lang="en-US" altLang="ja-JP" dirty="0">
                <a:solidFill>
                  <a:srgbClr val="FF0000"/>
                </a:solidFill>
              </a:rPr>
              <a:t>p.37</a:t>
            </a:r>
            <a:endParaRPr kumimoji="1" lang="ja-JP" altLang="en-US" dirty="0">
              <a:solidFill>
                <a:srgbClr val="FF0000"/>
              </a:solidFill>
            </a:endParaRPr>
          </a:p>
        </p:txBody>
      </p:sp>
    </p:spTree>
    <p:extLst>
      <p:ext uri="{BB962C8B-B14F-4D97-AF65-F5344CB8AC3E}">
        <p14:creationId xmlns:p14="http://schemas.microsoft.com/office/powerpoint/2010/main" val="3528911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4622800" y="4980044"/>
            <a:ext cx="5058228" cy="1028207"/>
          </a:xfrm>
          <a:prstGeom prst="rect">
            <a:avLst/>
          </a:prstGeom>
          <a:solidFill>
            <a:srgbClr val="D9E6FF"/>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4622800" y="1265578"/>
            <a:ext cx="5058228" cy="2905275"/>
          </a:xfrm>
          <a:prstGeom prst="rect">
            <a:avLst/>
          </a:prstGeom>
          <a:solidFill>
            <a:srgbClr val="D9E6FF"/>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a:t>「障害者自立支援法」のポイント</a:t>
            </a:r>
          </a:p>
        </p:txBody>
      </p:sp>
      <p:sp>
        <p:nvSpPr>
          <p:cNvPr id="4" name="スライド番号プレースホルダー 3"/>
          <p:cNvSpPr>
            <a:spLocks noGrp="1"/>
          </p:cNvSpPr>
          <p:nvPr>
            <p:ph type="sldNum" sz="quarter" idx="12"/>
          </p:nvPr>
        </p:nvSpPr>
        <p:spPr/>
        <p:txBody>
          <a:bodyPr/>
          <a:lstStyle/>
          <a:p>
            <a:fld id="{040252E6-491F-4E7D-8E1E-2F1F88AFBB7C}" type="slidenum">
              <a:rPr lang="ja-JP" altLang="en-US" smtClean="0">
                <a:solidFill>
                  <a:prstClr val="black">
                    <a:tint val="75000"/>
                  </a:prstClr>
                </a:solidFill>
              </a:rPr>
              <a:pPr/>
              <a:t>9</a:t>
            </a:fld>
            <a:endParaRPr lang="ja-JP" altLang="en-US">
              <a:solidFill>
                <a:prstClr val="black">
                  <a:tint val="75000"/>
                </a:prstClr>
              </a:solidFill>
            </a:endParaRPr>
          </a:p>
        </p:txBody>
      </p:sp>
      <p:graphicFrame>
        <p:nvGraphicFramePr>
          <p:cNvPr id="8" name="表 7"/>
          <p:cNvGraphicFramePr>
            <a:graphicFrameLocks noGrp="1"/>
          </p:cNvGraphicFramePr>
          <p:nvPr>
            <p:extLst>
              <p:ext uri="{D42A27DB-BD31-4B8C-83A1-F6EECF244321}">
                <p14:modId xmlns:p14="http://schemas.microsoft.com/office/powerpoint/2010/main" val="377833205"/>
              </p:ext>
            </p:extLst>
          </p:nvPr>
        </p:nvGraphicFramePr>
        <p:xfrm>
          <a:off x="261256" y="760420"/>
          <a:ext cx="9419772" cy="5867727"/>
        </p:xfrm>
        <a:graphic>
          <a:graphicData uri="http://schemas.openxmlformats.org/drawingml/2006/table">
            <a:tbl>
              <a:tblPr firstRow="1" bandRow="1">
                <a:tableStyleId>{5940675A-B579-460E-94D1-54222C63F5DA}</a:tableStyleId>
              </a:tblPr>
              <a:tblGrid>
                <a:gridCol w="3986318">
                  <a:extLst>
                    <a:ext uri="{9D8B030D-6E8A-4147-A177-3AD203B41FA5}">
                      <a16:colId xmlns:a16="http://schemas.microsoft.com/office/drawing/2014/main" val="20000"/>
                    </a:ext>
                  </a:extLst>
                </a:gridCol>
                <a:gridCol w="375184">
                  <a:extLst>
                    <a:ext uri="{9D8B030D-6E8A-4147-A177-3AD203B41FA5}">
                      <a16:colId xmlns:a16="http://schemas.microsoft.com/office/drawing/2014/main" val="20001"/>
                    </a:ext>
                  </a:extLst>
                </a:gridCol>
                <a:gridCol w="5058270">
                  <a:extLst>
                    <a:ext uri="{9D8B030D-6E8A-4147-A177-3AD203B41FA5}">
                      <a16:colId xmlns:a16="http://schemas.microsoft.com/office/drawing/2014/main" val="20002"/>
                    </a:ext>
                  </a:extLst>
                </a:gridCol>
              </a:tblGrid>
              <a:tr h="417147">
                <a:tc gridSpan="3">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2400" b="1" u="sng" dirty="0">
                          <a:solidFill>
                            <a:srgbClr val="385D8A"/>
                          </a:solidFill>
                          <a:effectLst/>
                        </a:rPr>
                        <a:t>●ポイント③：利用者本位のサービス体系に再編</a:t>
                      </a:r>
                      <a:endParaRPr kumimoji="1" lang="en-US" altLang="ja-JP" sz="2400" b="1" u="sng" dirty="0">
                        <a:solidFill>
                          <a:srgbClr val="385D8A"/>
                        </a:solidFill>
                        <a:effectLs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kumimoji="1" lang="ja-JP" altLang="en-US" sz="2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marL="177800" indent="-177800">
                        <a:buFont typeface="Calibri" panose="020F0502020204030204" pitchFamily="34" charset="0"/>
                        <a:buChar char="○"/>
                      </a:pPr>
                      <a:endParaRPr kumimoji="1" lang="ja-JP" altLang="en-US" sz="28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753173">
                <a:tc>
                  <a:txBody>
                    <a:bodyPr/>
                    <a:lstStyle/>
                    <a:p>
                      <a:r>
                        <a:rPr kumimoji="1" lang="ja-JP" altLang="en-US" sz="2400" dirty="0"/>
                        <a:t>＜制定前＞</a:t>
                      </a:r>
                      <a:endParaRPr kumimoji="1" lang="en-US" altLang="ja-JP" sz="2400" dirty="0"/>
                    </a:p>
                    <a:p>
                      <a:pPr marL="119063" indent="-119063">
                        <a:buFont typeface="Arial" panose="020B0604020202020204" pitchFamily="34" charset="0"/>
                        <a:buChar char="•"/>
                      </a:pPr>
                      <a:r>
                        <a:rPr kumimoji="1" lang="ja-JP" altLang="en-US" sz="2400" dirty="0"/>
                        <a:t>障害種別ごとに複雑な施設・事業体系</a:t>
                      </a:r>
                      <a:endParaRPr kumimoji="1" lang="en-US" altLang="ja-JP" sz="2400" dirty="0"/>
                    </a:p>
                    <a:p>
                      <a:pPr marL="119063" indent="-119063">
                        <a:buFont typeface="Arial" panose="020B0604020202020204" pitchFamily="34" charset="0"/>
                        <a:buChar char="•"/>
                      </a:pPr>
                      <a:r>
                        <a:rPr kumimoji="1" lang="ja-JP" altLang="en-US" sz="2400" dirty="0"/>
                        <a:t>入所期間の長期化などにより、本来の施設目的と利用者の実態とが乖離</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kumimoji="1" lang="ja-JP" altLang="en-US" sz="2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177800" indent="-177800">
                        <a:buFont typeface="Calibri" panose="020F0502020204030204" pitchFamily="34" charset="0"/>
                        <a:buChar char="○"/>
                      </a:pPr>
                      <a:r>
                        <a:rPr kumimoji="1" lang="ja-JP" altLang="en-US" sz="2400" dirty="0"/>
                        <a:t>３３種類に分かれた施設体系を</a:t>
                      </a:r>
                      <a:r>
                        <a:rPr kumimoji="1" lang="ja-JP" altLang="en-US" sz="2400" dirty="0">
                          <a:solidFill>
                            <a:srgbClr val="FF0000"/>
                          </a:solidFill>
                        </a:rPr>
                        <a:t>再編し、日中活動支援と夜間の居住支援を分離。</a:t>
                      </a:r>
                      <a:br>
                        <a:rPr kumimoji="1" lang="en-US" altLang="ja-JP" sz="2400" dirty="0"/>
                      </a:br>
                      <a:r>
                        <a:rPr kumimoji="1" lang="ja-JP" altLang="en-US" sz="2400" dirty="0"/>
                        <a:t>あわせて、</a:t>
                      </a:r>
                      <a:r>
                        <a:rPr kumimoji="1" lang="ja-JP" altLang="en-US" sz="2400" dirty="0">
                          <a:solidFill>
                            <a:srgbClr val="FF0000"/>
                          </a:solidFill>
                        </a:rPr>
                        <a:t>「地域生活支援」「就労支援」</a:t>
                      </a:r>
                      <a:r>
                        <a:rPr kumimoji="1" lang="ja-JP" altLang="en-US" sz="2400" dirty="0"/>
                        <a:t>のための事業や</a:t>
                      </a:r>
                      <a:r>
                        <a:rPr kumimoji="1" lang="ja-JP" altLang="en-US" sz="2400" dirty="0">
                          <a:solidFill>
                            <a:srgbClr val="FF0000"/>
                          </a:solidFill>
                        </a:rPr>
                        <a:t>重度の障害者</a:t>
                      </a:r>
                      <a:r>
                        <a:rPr kumimoji="1" lang="ja-JP" altLang="en-US" sz="2400" dirty="0"/>
                        <a:t>を対象としたサービスを創設。</a:t>
                      </a:r>
                      <a:endParaRPr kumimoji="1" lang="en-US" altLang="ja-JP" sz="2400" dirty="0"/>
                    </a:p>
                    <a:p>
                      <a:pPr marL="177800" indent="-177800">
                        <a:buFont typeface="Calibri" panose="020F0502020204030204" pitchFamily="34" charset="0"/>
                        <a:buChar char="○"/>
                      </a:pPr>
                      <a:r>
                        <a:rPr kumimoji="1" lang="ja-JP" altLang="en-US" sz="2400" dirty="0">
                          <a:solidFill>
                            <a:srgbClr val="FF0000"/>
                          </a:solidFill>
                        </a:rPr>
                        <a:t>規制緩和</a:t>
                      </a:r>
                      <a:r>
                        <a:rPr kumimoji="1" lang="ja-JP" altLang="en-US" sz="2400" dirty="0"/>
                        <a:t>を進め既存の社会資源を活用。</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72767">
                <a:tc gridSpan="3">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2400" b="1" u="sng" dirty="0">
                          <a:solidFill>
                            <a:srgbClr val="385D8A"/>
                          </a:solidFill>
                          <a:effectLst/>
                        </a:rPr>
                        <a:t>●ポイント④就労支援の抜本的強化</a:t>
                      </a:r>
                      <a:endParaRPr kumimoji="1" lang="en-US" altLang="ja-JP" sz="2400" b="1" u="sng" dirty="0">
                        <a:solidFill>
                          <a:srgbClr val="385D8A"/>
                        </a:solidFill>
                        <a:effectLs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kumimoji="1" lang="ja-JP" altLang="en-US" sz="2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marL="177800" indent="-177800">
                        <a:buFont typeface="Calibri" panose="020F0502020204030204" pitchFamily="34" charset="0"/>
                        <a:buChar char="○"/>
                      </a:pPr>
                      <a:endParaRPr kumimoji="1" lang="ja-JP" altLang="en-US" sz="28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72767">
                <a:tc>
                  <a:txBody>
                    <a:bodyPr/>
                    <a:lstStyle/>
                    <a:p>
                      <a:r>
                        <a:rPr kumimoji="1" lang="ja-JP" altLang="en-US" sz="2400" dirty="0"/>
                        <a:t>＜制定前＞</a:t>
                      </a:r>
                      <a:endParaRPr kumimoji="1" lang="en-US" altLang="ja-JP" sz="2400" dirty="0"/>
                    </a:p>
                    <a:p>
                      <a:pPr marL="119063" indent="-119063">
                        <a:buFont typeface="Arial" panose="020B0604020202020204" pitchFamily="34" charset="0"/>
                        <a:buChar char="•"/>
                      </a:pPr>
                      <a:r>
                        <a:rPr kumimoji="1" lang="ja-JP" altLang="en-US" sz="2400" dirty="0"/>
                        <a:t>養護学校卒業者の５５％は福祉施設に入所</a:t>
                      </a:r>
                      <a:endParaRPr kumimoji="1" lang="en-US" altLang="ja-JP" sz="2400" dirty="0"/>
                    </a:p>
                    <a:p>
                      <a:pPr marL="119063" indent="-119063">
                        <a:buFont typeface="Arial" panose="020B0604020202020204" pitchFamily="34" charset="0"/>
                        <a:buChar char="•"/>
                      </a:pPr>
                      <a:r>
                        <a:rPr kumimoji="1" lang="ja-JP" altLang="en-US" sz="2400" dirty="0"/>
                        <a:t>就労を理由とする施設退所者はわずか１％</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kumimoji="1" lang="ja-JP" altLang="en-US" sz="2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177800" indent="-177800">
                        <a:buFont typeface="Calibri" panose="020F0502020204030204" pitchFamily="34" charset="0"/>
                        <a:buChar char="○"/>
                      </a:pPr>
                      <a:endParaRPr kumimoji="1" lang="en-US" altLang="ja-JP" sz="2400" dirty="0">
                        <a:solidFill>
                          <a:srgbClr val="FF0000"/>
                        </a:solidFill>
                      </a:endParaRPr>
                    </a:p>
                    <a:p>
                      <a:pPr marL="177800" indent="-177800">
                        <a:buFont typeface="Calibri" panose="020F0502020204030204" pitchFamily="34" charset="0"/>
                        <a:buChar char="○"/>
                      </a:pPr>
                      <a:r>
                        <a:rPr kumimoji="1" lang="ja-JP" altLang="en-US" sz="2400" dirty="0">
                          <a:solidFill>
                            <a:srgbClr val="FF0000"/>
                          </a:solidFill>
                        </a:rPr>
                        <a:t>新たな就労支援事業を創設。</a:t>
                      </a:r>
                      <a:endParaRPr kumimoji="1" lang="en-US" altLang="ja-JP" sz="2400" dirty="0">
                        <a:solidFill>
                          <a:srgbClr val="FF0000"/>
                        </a:solidFill>
                      </a:endParaRPr>
                    </a:p>
                    <a:p>
                      <a:pPr marL="177800" indent="-177800">
                        <a:buFont typeface="Calibri" panose="020F0502020204030204" pitchFamily="34" charset="0"/>
                        <a:buChar char="○"/>
                      </a:pPr>
                      <a:r>
                        <a:rPr kumimoji="1" lang="ja-JP" altLang="en-US" sz="2400" dirty="0">
                          <a:solidFill>
                            <a:srgbClr val="FF0000"/>
                          </a:solidFill>
                        </a:rPr>
                        <a:t>雇用施策との連携</a:t>
                      </a:r>
                      <a:r>
                        <a:rPr kumimoji="1" lang="ja-JP" altLang="en-US" sz="2400" dirty="0">
                          <a:solidFill>
                            <a:schemeClr val="tx1"/>
                          </a:solidFill>
                        </a:rPr>
                        <a:t>を強化。</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9" name="右矢印 8"/>
          <p:cNvSpPr/>
          <p:nvPr/>
        </p:nvSpPr>
        <p:spPr>
          <a:xfrm>
            <a:off x="4064000" y="1774732"/>
            <a:ext cx="449943" cy="1563553"/>
          </a:xfrm>
          <a:prstGeom prst="rightArrow">
            <a:avLst>
              <a:gd name="adj1" fmla="val 50000"/>
              <a:gd name="adj2" fmla="val 66129"/>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kumimoji="1" lang="ja-JP" altLang="en-US"/>
          </a:p>
        </p:txBody>
      </p:sp>
      <p:sp>
        <p:nvSpPr>
          <p:cNvPr id="16" name="右矢印 15"/>
          <p:cNvSpPr/>
          <p:nvPr/>
        </p:nvSpPr>
        <p:spPr>
          <a:xfrm>
            <a:off x="4064000" y="4848562"/>
            <a:ext cx="449943" cy="1563553"/>
          </a:xfrm>
          <a:prstGeom prst="rightArrow">
            <a:avLst>
              <a:gd name="adj1" fmla="val 50000"/>
              <a:gd name="adj2" fmla="val 66129"/>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0876592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1"/>
          <p:cNvSpPr>
            <a:spLocks noGrp="1"/>
          </p:cNvSpPr>
          <p:nvPr>
            <p:ph type="title"/>
          </p:nvPr>
        </p:nvSpPr>
        <p:spPr>
          <a:xfrm>
            <a:off x="0" y="1923"/>
            <a:ext cx="9906000" cy="485525"/>
          </a:xfrm>
        </p:spPr>
        <p:txBody>
          <a:bodyPr/>
          <a:lstStyle/>
          <a:p>
            <a:r>
              <a:rPr lang="ja-JP" altLang="en-US" dirty="0">
                <a:solidFill>
                  <a:prstClr val="white"/>
                </a:solidFill>
                <a:latin typeface="HGS創英角ｺﾞｼｯｸUB" panose="020B0900000000000000" pitchFamily="50" charset="-128"/>
                <a:ea typeface="HGS創英角ｺﾞｼｯｸUB" panose="020B0900000000000000" pitchFamily="50" charset="-128"/>
              </a:rPr>
              <a:t>障害支援区分認定に関するＱ＆Ａ（質疑応答集）</a:t>
            </a:r>
            <a:r>
              <a:rPr lang="en-US" altLang="ja-JP" dirty="0">
                <a:solidFill>
                  <a:prstClr val="white"/>
                </a:solidFill>
                <a:latin typeface="HGS創英角ｺﾞｼｯｸUB" panose="020B0900000000000000" pitchFamily="50" charset="-128"/>
                <a:ea typeface="HGS創英角ｺﾞｼｯｸUB" panose="020B0900000000000000" pitchFamily="50" charset="-128"/>
              </a:rPr>
              <a:t>※R6.3</a:t>
            </a:r>
            <a:endParaRPr lang="ja-JP" altLang="en-US" dirty="0"/>
          </a:p>
        </p:txBody>
      </p:sp>
      <p:sp>
        <p:nvSpPr>
          <p:cNvPr id="15363" name="コンテンツ プレースホルダ 2"/>
          <p:cNvSpPr>
            <a:spLocks noGrp="1"/>
          </p:cNvSpPr>
          <p:nvPr>
            <p:ph idx="1"/>
          </p:nvPr>
        </p:nvSpPr>
        <p:spPr>
          <a:xfrm>
            <a:off x="271726" y="779882"/>
            <a:ext cx="9465831" cy="5941593"/>
          </a:xfrm>
        </p:spPr>
        <p:txBody>
          <a:bodyPr>
            <a:normAutofit/>
          </a:bodyPr>
          <a:lstStyle/>
          <a:p>
            <a:pPr>
              <a:buFont typeface="Arial" charset="0"/>
              <a:buNone/>
            </a:pPr>
            <a:r>
              <a:rPr lang="ja-JP" altLang="en-US" sz="2800" dirty="0">
                <a:solidFill>
                  <a:schemeClr val="accent1"/>
                </a:solidFill>
              </a:rPr>
              <a:t>○オンラインによる認定調査</a:t>
            </a:r>
            <a:endParaRPr lang="en-US" altLang="ja-JP" sz="2800" dirty="0">
              <a:solidFill>
                <a:schemeClr val="accent1"/>
              </a:solidFill>
            </a:endParaRPr>
          </a:p>
          <a:p>
            <a:pPr marL="360000">
              <a:buFont typeface="Arial" charset="0"/>
              <a:buNone/>
            </a:pPr>
            <a:r>
              <a:rPr lang="ja-JP" altLang="en-US" sz="2400" dirty="0"/>
              <a:t>　・令和３年８月</a:t>
            </a:r>
            <a:r>
              <a:rPr lang="en-US" altLang="ja-JP" sz="2400" dirty="0"/>
              <a:t>27</a:t>
            </a:r>
            <a:r>
              <a:rPr lang="ja-JP" altLang="en-US" sz="2400" dirty="0"/>
              <a:t>日付事務連絡「新型コロナウイルス感染症に係る障害支援区分の認定等の臨時的な取り扱いについて（その３）」に基づくオンライン認定調査は、感染症法上の取扱いが５類に変更となった現在においても有効。</a:t>
            </a:r>
            <a:endParaRPr lang="en-US" altLang="ja-JP" sz="2400" dirty="0"/>
          </a:p>
          <a:p>
            <a:pPr marL="360000">
              <a:spcBef>
                <a:spcPts val="300"/>
              </a:spcBef>
              <a:buFont typeface="Arial" charset="0"/>
              <a:buNone/>
            </a:pPr>
            <a:endParaRPr lang="en-US" altLang="ja-JP" sz="2000" dirty="0"/>
          </a:p>
          <a:p>
            <a:pPr marL="360000">
              <a:buFont typeface="Arial" charset="0"/>
              <a:buNone/>
            </a:pPr>
            <a:r>
              <a:rPr lang="en-US" altLang="ja-JP" sz="2400" dirty="0"/>
              <a:t>【</a:t>
            </a:r>
            <a:r>
              <a:rPr lang="ja-JP" altLang="en-US" sz="2400" dirty="0"/>
              <a:t>留意事項</a:t>
            </a:r>
            <a:r>
              <a:rPr lang="en-US" altLang="ja-JP" sz="2400" dirty="0"/>
              <a:t>】</a:t>
            </a:r>
          </a:p>
          <a:p>
            <a:pPr marL="360000">
              <a:buNone/>
            </a:pPr>
            <a:r>
              <a:rPr lang="ja-JP" altLang="en-US" sz="2400" dirty="0"/>
              <a:t>　・オンラインで調査することについて、自治体と施設等の間で実施日及び実施方法等を含めて事前に調整し、事前に対象者へ説明を行うこと</a:t>
            </a:r>
            <a:endParaRPr lang="en-US" altLang="ja-JP" sz="2400" dirty="0"/>
          </a:p>
          <a:p>
            <a:pPr marL="360000">
              <a:buFont typeface="Arial" charset="0"/>
              <a:buNone/>
            </a:pPr>
            <a:r>
              <a:rPr lang="ja-JP" altLang="en-US" sz="2400" dirty="0"/>
              <a:t>　・通信環境等の確保（通信環境の不具合により調査を中断した場合には、日程及び調査方法等の調整を行ったうえで、あらためて調査）</a:t>
            </a:r>
            <a:endParaRPr lang="en-US" altLang="ja-JP" sz="2400" dirty="0"/>
          </a:p>
          <a:p>
            <a:pPr marL="360000">
              <a:buFont typeface="Arial" charset="0"/>
              <a:buNone/>
            </a:pPr>
            <a:r>
              <a:rPr lang="ja-JP" altLang="en-US" sz="2400" dirty="0"/>
              <a:t>　・対象者が日常的に所在する場所（部屋及び病室等）以外でオンラインによる認定調査を行う場合、施設等の運営に支障のない範囲で、日常的に所在する場所の状況を確認すること</a:t>
            </a:r>
            <a:endParaRPr lang="en-US" altLang="ja-JP" sz="2400" dirty="0"/>
          </a:p>
          <a:p>
            <a:pPr>
              <a:buFont typeface="Arial" charset="0"/>
              <a:buNone/>
            </a:pPr>
            <a:endParaRPr lang="en-US" altLang="ja-JP" sz="2400" dirty="0"/>
          </a:p>
        </p:txBody>
      </p:sp>
      <p:sp>
        <p:nvSpPr>
          <p:cNvPr id="2" name="スライド番号プレースホルダー 1"/>
          <p:cNvSpPr>
            <a:spLocks noGrp="1"/>
          </p:cNvSpPr>
          <p:nvPr>
            <p:ph type="sldNum" sz="quarter" idx="12"/>
          </p:nvPr>
        </p:nvSpPr>
        <p:spPr/>
        <p:txBody>
          <a:bodyPr/>
          <a:lstStyle/>
          <a:p>
            <a:fld id="{040252E6-491F-4E7D-8E1E-2F1F88AFBB7C}" type="slidenum">
              <a:rPr lang="ja-JP" altLang="en-US" smtClean="0"/>
              <a:pPr/>
              <a:t>90</a:t>
            </a:fld>
            <a:endParaRPr lang="ja-JP" altLang="en-US" dirty="0"/>
          </a:p>
        </p:txBody>
      </p:sp>
    </p:spTree>
    <p:extLst>
      <p:ext uri="{BB962C8B-B14F-4D97-AF65-F5344CB8AC3E}">
        <p14:creationId xmlns:p14="http://schemas.microsoft.com/office/powerpoint/2010/main" val="250744647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1"/>
          <p:cNvSpPr>
            <a:spLocks noGrp="1"/>
          </p:cNvSpPr>
          <p:nvPr>
            <p:ph type="title"/>
          </p:nvPr>
        </p:nvSpPr>
        <p:spPr>
          <a:xfrm>
            <a:off x="0" y="1923"/>
            <a:ext cx="9906000" cy="485525"/>
          </a:xfrm>
        </p:spPr>
        <p:txBody>
          <a:bodyPr/>
          <a:lstStyle/>
          <a:p>
            <a:r>
              <a:rPr lang="ja-JP" altLang="en-US" dirty="0">
                <a:solidFill>
                  <a:prstClr val="white"/>
                </a:solidFill>
                <a:latin typeface="HGS創英角ｺﾞｼｯｸUB" panose="020B0900000000000000" pitchFamily="50" charset="-128"/>
                <a:ea typeface="HGS創英角ｺﾞｼｯｸUB" panose="020B0900000000000000" pitchFamily="50" charset="-128"/>
              </a:rPr>
              <a:t>障害支援区分認定に関するＱ＆Ａ（質疑応答集）</a:t>
            </a:r>
            <a:r>
              <a:rPr lang="en-US" altLang="ja-JP" dirty="0">
                <a:solidFill>
                  <a:prstClr val="white"/>
                </a:solidFill>
                <a:latin typeface="HGS創英角ｺﾞｼｯｸUB" panose="020B0900000000000000" pitchFamily="50" charset="-128"/>
                <a:ea typeface="HGS創英角ｺﾞｼｯｸUB" panose="020B0900000000000000" pitchFamily="50" charset="-128"/>
              </a:rPr>
              <a:t>※R6.3</a:t>
            </a:r>
            <a:endParaRPr lang="ja-JP" altLang="en-US" dirty="0"/>
          </a:p>
        </p:txBody>
      </p:sp>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0252E6-491F-4E7D-8E1E-2F1F88AFBB7C}" type="slidenum">
              <a:rPr kumimoji="1" lang="ja-JP" altLang="en-US" sz="18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1" lang="ja-JP" altLang="en-US" sz="18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pic>
        <p:nvPicPr>
          <p:cNvPr id="4" name="図 3"/>
          <p:cNvPicPr>
            <a:picLocks noChangeAspect="1"/>
          </p:cNvPicPr>
          <p:nvPr/>
        </p:nvPicPr>
        <p:blipFill>
          <a:blip r:embed="rId2"/>
          <a:stretch>
            <a:fillRect/>
          </a:stretch>
        </p:blipFill>
        <p:spPr>
          <a:xfrm>
            <a:off x="1588451" y="487448"/>
            <a:ext cx="6888886" cy="6192000"/>
          </a:xfrm>
          <a:prstGeom prst="rect">
            <a:avLst/>
          </a:prstGeom>
        </p:spPr>
      </p:pic>
      <p:cxnSp>
        <p:nvCxnSpPr>
          <p:cNvPr id="6" name="直線コネクタ 5"/>
          <p:cNvCxnSpPr/>
          <p:nvPr/>
        </p:nvCxnSpPr>
        <p:spPr>
          <a:xfrm flipV="1">
            <a:off x="1855433" y="4234649"/>
            <a:ext cx="6621904" cy="1775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flipV="1">
            <a:off x="1588451" y="4509856"/>
            <a:ext cx="5859914" cy="1923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818978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1"/>
          <p:cNvSpPr>
            <a:spLocks noGrp="1"/>
          </p:cNvSpPr>
          <p:nvPr>
            <p:ph type="title"/>
          </p:nvPr>
        </p:nvSpPr>
        <p:spPr>
          <a:xfrm>
            <a:off x="0" y="1923"/>
            <a:ext cx="9906000" cy="485525"/>
          </a:xfrm>
        </p:spPr>
        <p:txBody>
          <a:bodyPr/>
          <a:lstStyle/>
          <a:p>
            <a:r>
              <a:rPr lang="ja-JP" altLang="en-US" dirty="0">
                <a:solidFill>
                  <a:prstClr val="white"/>
                </a:solidFill>
                <a:latin typeface="HGS創英角ｺﾞｼｯｸUB" panose="020B0900000000000000" pitchFamily="50" charset="-128"/>
                <a:ea typeface="HGS創英角ｺﾞｼｯｸUB" panose="020B0900000000000000" pitchFamily="50" charset="-128"/>
              </a:rPr>
              <a:t>障害支援区分認定に関するＱ＆Ａ（質疑応答集）</a:t>
            </a:r>
            <a:r>
              <a:rPr lang="en-US" altLang="ja-JP" dirty="0">
                <a:solidFill>
                  <a:prstClr val="white"/>
                </a:solidFill>
                <a:latin typeface="HGS創英角ｺﾞｼｯｸUB" panose="020B0900000000000000" pitchFamily="50" charset="-128"/>
                <a:ea typeface="HGS創英角ｺﾞｼｯｸUB" panose="020B0900000000000000" pitchFamily="50" charset="-128"/>
              </a:rPr>
              <a:t>※R6.3</a:t>
            </a:r>
            <a:endParaRPr lang="ja-JP" altLang="en-US" dirty="0"/>
          </a:p>
        </p:txBody>
      </p:sp>
      <p:sp>
        <p:nvSpPr>
          <p:cNvPr id="2" name="スライド番号プレースホルダー 1"/>
          <p:cNvSpPr>
            <a:spLocks noGrp="1"/>
          </p:cNvSpPr>
          <p:nvPr>
            <p:ph type="sldNum" sz="quarter" idx="12"/>
          </p:nvPr>
        </p:nvSpPr>
        <p:spPr/>
        <p:txBody>
          <a:bodyPr/>
          <a:lstStyle/>
          <a:p>
            <a:fld id="{040252E6-491F-4E7D-8E1E-2F1F88AFBB7C}" type="slidenum">
              <a:rPr lang="ja-JP" altLang="en-US" smtClean="0"/>
              <a:pPr/>
              <a:t>92</a:t>
            </a:fld>
            <a:endParaRPr lang="ja-JP" altLang="en-US" dirty="0"/>
          </a:p>
        </p:txBody>
      </p:sp>
      <p:pic>
        <p:nvPicPr>
          <p:cNvPr id="3" name="図 2"/>
          <p:cNvPicPr>
            <a:picLocks noChangeAspect="1"/>
          </p:cNvPicPr>
          <p:nvPr/>
        </p:nvPicPr>
        <p:blipFill>
          <a:blip r:embed="rId2"/>
          <a:stretch>
            <a:fillRect/>
          </a:stretch>
        </p:blipFill>
        <p:spPr>
          <a:xfrm>
            <a:off x="1503965" y="629581"/>
            <a:ext cx="6898069" cy="4256501"/>
          </a:xfrm>
          <a:prstGeom prst="rect">
            <a:avLst/>
          </a:prstGeom>
        </p:spPr>
      </p:pic>
      <p:cxnSp>
        <p:nvCxnSpPr>
          <p:cNvPr id="6" name="直線コネクタ 5"/>
          <p:cNvCxnSpPr/>
          <p:nvPr/>
        </p:nvCxnSpPr>
        <p:spPr>
          <a:xfrm flipV="1">
            <a:off x="3071352" y="1651247"/>
            <a:ext cx="5247025" cy="176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1694983" y="1922206"/>
            <a:ext cx="670705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flipV="1">
            <a:off x="1694983" y="2175501"/>
            <a:ext cx="6117367" cy="1923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flipV="1">
            <a:off x="1823709" y="4341181"/>
            <a:ext cx="6494668" cy="281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1694983" y="4612452"/>
            <a:ext cx="3489576" cy="3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057584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1"/>
          <p:cNvSpPr>
            <a:spLocks noGrp="1"/>
          </p:cNvSpPr>
          <p:nvPr>
            <p:ph type="title"/>
          </p:nvPr>
        </p:nvSpPr>
        <p:spPr>
          <a:xfrm>
            <a:off x="0" y="1923"/>
            <a:ext cx="9906000" cy="485525"/>
          </a:xfrm>
        </p:spPr>
        <p:txBody>
          <a:bodyPr/>
          <a:lstStyle/>
          <a:p>
            <a:r>
              <a:rPr lang="ja-JP" altLang="en-US" dirty="0">
                <a:solidFill>
                  <a:prstClr val="white"/>
                </a:solidFill>
                <a:latin typeface="HGS創英角ｺﾞｼｯｸUB" panose="020B0900000000000000" pitchFamily="50" charset="-128"/>
                <a:ea typeface="HGS創英角ｺﾞｼｯｸUB" panose="020B0900000000000000" pitchFamily="50" charset="-128"/>
              </a:rPr>
              <a:t>障害支援区分認定に関するＱ＆Ａ（質疑応答集）</a:t>
            </a:r>
            <a:r>
              <a:rPr lang="en-US" altLang="ja-JP" dirty="0">
                <a:solidFill>
                  <a:prstClr val="white"/>
                </a:solidFill>
                <a:latin typeface="HGS創英角ｺﾞｼｯｸUB" panose="020B0900000000000000" pitchFamily="50" charset="-128"/>
                <a:ea typeface="HGS創英角ｺﾞｼｯｸUB" panose="020B0900000000000000" pitchFamily="50" charset="-128"/>
              </a:rPr>
              <a:t>※R6.3</a:t>
            </a:r>
            <a:endParaRPr lang="ja-JP" altLang="en-US" dirty="0"/>
          </a:p>
        </p:txBody>
      </p:sp>
      <p:sp>
        <p:nvSpPr>
          <p:cNvPr id="15363" name="コンテンツ プレースホルダ 2"/>
          <p:cNvSpPr>
            <a:spLocks noGrp="1"/>
          </p:cNvSpPr>
          <p:nvPr>
            <p:ph idx="1"/>
          </p:nvPr>
        </p:nvSpPr>
        <p:spPr>
          <a:xfrm>
            <a:off x="271726" y="779882"/>
            <a:ext cx="9465831" cy="5941593"/>
          </a:xfrm>
        </p:spPr>
        <p:txBody>
          <a:bodyPr>
            <a:normAutofit/>
          </a:bodyPr>
          <a:lstStyle/>
          <a:p>
            <a:pPr>
              <a:buFont typeface="Arial" charset="0"/>
              <a:buNone/>
            </a:pPr>
            <a:r>
              <a:rPr lang="ja-JP" altLang="en-US" sz="2800" dirty="0">
                <a:solidFill>
                  <a:schemeClr val="accent1"/>
                </a:solidFill>
              </a:rPr>
              <a:t>○嘱託による認定調査</a:t>
            </a:r>
            <a:endParaRPr lang="en-US" altLang="ja-JP" sz="2800" dirty="0">
              <a:solidFill>
                <a:schemeClr val="accent1"/>
              </a:solidFill>
            </a:endParaRPr>
          </a:p>
          <a:p>
            <a:pPr marL="360000">
              <a:buFont typeface="Arial" charset="0"/>
              <a:buNone/>
            </a:pPr>
            <a:r>
              <a:rPr lang="ja-JP" altLang="en-US" sz="2400" dirty="0"/>
              <a:t>　・調査対象者が遠方に居住するなどの理由から、当該対象者が居住する自治体へ認定調査を依頼することが可能。</a:t>
            </a:r>
            <a:endParaRPr lang="en-US" altLang="ja-JP" sz="2400" dirty="0"/>
          </a:p>
          <a:p>
            <a:pPr marL="360000">
              <a:buFont typeface="Arial" charset="0"/>
              <a:buNone/>
            </a:pPr>
            <a:r>
              <a:rPr lang="ja-JP" altLang="en-US" sz="2400" dirty="0"/>
              <a:t>　　</a:t>
            </a:r>
            <a:r>
              <a:rPr lang="en-US" altLang="ja-JP" sz="2400" dirty="0"/>
              <a:t>※</a:t>
            </a:r>
            <a:r>
              <a:rPr lang="ja-JP" altLang="en-US" sz="2400" dirty="0"/>
              <a:t>障害者総合支援法第２０条第６項を適用。</a:t>
            </a:r>
            <a:endParaRPr lang="en-US" altLang="ja-JP" sz="2400" dirty="0"/>
          </a:p>
          <a:p>
            <a:pPr marL="360000">
              <a:buFont typeface="Arial" charset="0"/>
              <a:buNone/>
            </a:pPr>
            <a:endParaRPr lang="en-US" altLang="ja-JP" sz="2000" dirty="0"/>
          </a:p>
          <a:p>
            <a:pPr marL="360000">
              <a:buFont typeface="Arial" charset="0"/>
              <a:buNone/>
            </a:pPr>
            <a:r>
              <a:rPr lang="en-US" altLang="ja-JP" sz="2400" dirty="0"/>
              <a:t>【</a:t>
            </a:r>
            <a:r>
              <a:rPr lang="ja-JP" altLang="en-US" sz="2400" dirty="0"/>
              <a:t>留意事項</a:t>
            </a:r>
            <a:r>
              <a:rPr lang="en-US" altLang="ja-JP" sz="2400" dirty="0"/>
              <a:t>】</a:t>
            </a:r>
          </a:p>
          <a:p>
            <a:pPr marL="360000">
              <a:buNone/>
            </a:pPr>
            <a:r>
              <a:rPr lang="ja-JP" altLang="en-US" sz="2400" dirty="0"/>
              <a:t>　・依頼元自治体と依頼先自治体で調整の上、実施の可否や調査の実施時期を含めた詳細を協議すること</a:t>
            </a:r>
            <a:endParaRPr lang="en-US" altLang="ja-JP" sz="2400" dirty="0"/>
          </a:p>
          <a:p>
            <a:pPr marL="360000">
              <a:buFont typeface="Arial" charset="0"/>
              <a:buNone/>
            </a:pPr>
            <a:r>
              <a:rPr lang="ja-JP" altLang="en-US" sz="2400" dirty="0"/>
              <a:t>　・調査の実施時期については、いつまでに調査を完了する必要があるかという点などを依頼先自治体へ伝達すること</a:t>
            </a:r>
            <a:endParaRPr lang="en-US" altLang="ja-JP" sz="2400" dirty="0"/>
          </a:p>
          <a:p>
            <a:pPr>
              <a:buFont typeface="Arial" charset="0"/>
              <a:buNone/>
            </a:pPr>
            <a:endParaRPr lang="en-US" altLang="ja-JP" sz="2400" dirty="0"/>
          </a:p>
        </p:txBody>
      </p:sp>
      <p:sp>
        <p:nvSpPr>
          <p:cNvPr id="2" name="スライド番号プレースホルダー 1"/>
          <p:cNvSpPr>
            <a:spLocks noGrp="1"/>
          </p:cNvSpPr>
          <p:nvPr>
            <p:ph type="sldNum" sz="quarter" idx="12"/>
          </p:nvPr>
        </p:nvSpPr>
        <p:spPr/>
        <p:txBody>
          <a:bodyPr/>
          <a:lstStyle/>
          <a:p>
            <a:fld id="{040252E6-491F-4E7D-8E1E-2F1F88AFBB7C}" type="slidenum">
              <a:rPr lang="ja-JP" altLang="en-US" smtClean="0"/>
              <a:pPr/>
              <a:t>93</a:t>
            </a:fld>
            <a:endParaRPr lang="ja-JP" altLang="en-US" dirty="0"/>
          </a:p>
        </p:txBody>
      </p:sp>
    </p:spTree>
    <p:extLst>
      <p:ext uri="{BB962C8B-B14F-4D97-AF65-F5344CB8AC3E}">
        <p14:creationId xmlns:p14="http://schemas.microsoft.com/office/powerpoint/2010/main" val="369139425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95300" y="1722269"/>
            <a:ext cx="8915400" cy="3355759"/>
          </a:xfrm>
        </p:spPr>
        <p:txBody>
          <a:bodyPr>
            <a:noAutofit/>
          </a:bodyPr>
          <a:lstStyle/>
          <a:p>
            <a:pPr marL="0" indent="0" algn="ctr">
              <a:buNone/>
            </a:pPr>
            <a:r>
              <a:rPr lang="ja-JP" altLang="en-US" sz="9600" dirty="0"/>
              <a:t>休憩</a:t>
            </a:r>
            <a:endParaRPr lang="en-US" altLang="ja-JP" sz="9600" dirty="0"/>
          </a:p>
          <a:p>
            <a:pPr marL="0" indent="0" algn="ctr">
              <a:buNone/>
            </a:pPr>
            <a:r>
              <a:rPr kumimoji="1" lang="ja-JP" altLang="en-US" sz="9600"/>
              <a:t>～１１：</a:t>
            </a:r>
            <a:r>
              <a:rPr lang="ja-JP" altLang="en-US" sz="9600"/>
              <a:t>１</a:t>
            </a:r>
            <a:r>
              <a:rPr kumimoji="1" lang="ja-JP" altLang="en-US" sz="9600"/>
              <a:t>５</a:t>
            </a:r>
            <a:r>
              <a:rPr kumimoji="1" lang="ja-JP" altLang="en-US" sz="9600" dirty="0"/>
              <a:t>まで</a:t>
            </a:r>
            <a:endParaRPr kumimoji="1" lang="en-US" altLang="ja-JP" sz="9600" dirty="0"/>
          </a:p>
        </p:txBody>
      </p:sp>
      <p:sp>
        <p:nvSpPr>
          <p:cNvPr id="4" name="スライド番号プレースホルダー 3"/>
          <p:cNvSpPr>
            <a:spLocks noGrp="1"/>
          </p:cNvSpPr>
          <p:nvPr>
            <p:ph type="sldNum" sz="quarter" idx="12"/>
          </p:nvPr>
        </p:nvSpPr>
        <p:spPr/>
        <p:txBody>
          <a:bodyPr/>
          <a:lstStyle/>
          <a:p>
            <a:fld id="{040252E6-491F-4E7D-8E1E-2F1F88AFBB7C}" type="slidenum">
              <a:rPr lang="ja-JP" altLang="en-US" smtClean="0"/>
              <a:pPr/>
              <a:t>94</a:t>
            </a:fld>
            <a:endParaRPr lang="ja-JP" altLang="en-US" dirty="0"/>
          </a:p>
        </p:txBody>
      </p:sp>
    </p:spTree>
    <p:extLst>
      <p:ext uri="{BB962C8B-B14F-4D97-AF65-F5344CB8AC3E}">
        <p14:creationId xmlns:p14="http://schemas.microsoft.com/office/powerpoint/2010/main" val="284558837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18582</TotalTime>
  <Words>11375</Words>
  <Application>Microsoft Office PowerPoint</Application>
  <PresentationFormat>A4 210 x 297 mm</PresentationFormat>
  <Paragraphs>1568</Paragraphs>
  <Slides>94</Slides>
  <Notes>14</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94</vt:i4>
      </vt:variant>
    </vt:vector>
  </HeadingPairs>
  <TitlesOfParts>
    <vt:vector size="101" baseType="lpstr">
      <vt:lpstr>HGS創英角ｺﾞｼｯｸUB</vt:lpstr>
      <vt:lpstr>ＭＳ Ｐゴシック</vt:lpstr>
      <vt:lpstr>ＭＳ ゴシック</vt:lpstr>
      <vt:lpstr>Arial</vt:lpstr>
      <vt:lpstr>Calibri</vt:lpstr>
      <vt:lpstr>Wingdings</vt:lpstr>
      <vt:lpstr>Office ​​テーマ</vt:lpstr>
      <vt:lpstr>PowerPoint プレゼンテーション</vt:lpstr>
      <vt:lpstr>PowerPoint プレゼンテーション</vt:lpstr>
      <vt:lpstr>PowerPoint プレゼンテーション</vt:lpstr>
      <vt:lpstr>障害保健福祉施策の歴史</vt:lpstr>
      <vt:lpstr>措置制度から支援費制度へ（H15）</vt:lpstr>
      <vt:lpstr>支援費制度における課題</vt:lpstr>
      <vt:lpstr>「障害者自立支援法」のポイント</vt:lpstr>
      <vt:lpstr>「障害者自立支援法」のポイント</vt:lpstr>
      <vt:lpstr>「障害者自立支援法」のポイント</vt:lpstr>
      <vt:lpstr>「障害者自立支援法」のポイント</vt:lpstr>
      <vt:lpstr>障害者自立支援法から障害者総合支援法※へ（平成25年4月1日施行）</vt:lpstr>
      <vt:lpstr>「障害者総合支援法」のポイント</vt:lpstr>
      <vt:lpstr>「障害者総合支援法」のポイント</vt:lpstr>
      <vt:lpstr>「障害者総合支援法」のポイント</vt:lpstr>
      <vt:lpstr>「障害者総合支援法」のポイント</vt:lpstr>
      <vt:lpstr>「障害者総合支援法」のポイント</vt:lpstr>
      <vt:lpstr>「障害者総合支援法」のポイント</vt:lpstr>
      <vt:lpstr>「障害者総合支援法」のポイント</vt:lpstr>
      <vt:lpstr>PowerPoint プレゼンテーション</vt:lpstr>
      <vt:lpstr>PowerPoint プレゼンテーション</vt:lpstr>
      <vt:lpstr>PowerPoint プレゼンテーション</vt:lpstr>
      <vt:lpstr>障害者総合支援法等における給付・事業</vt:lpstr>
      <vt:lpstr>障害支援区分と給付の関係</vt:lpstr>
      <vt:lpstr>各サービスと障害支援区分の対応（概略）</vt:lpstr>
      <vt:lpstr>支給決定プロセスの例（介護給付（同行援護除く）の場合）</vt:lpstr>
      <vt:lpstr>PowerPoint プレゼンテーション</vt:lpstr>
      <vt:lpstr>障害支援区分認定事務の流れ</vt:lpstr>
      <vt:lpstr>障害支援区分認定調査</vt:lpstr>
      <vt:lpstr>障害支援区分の認定調査項目（80項目）</vt:lpstr>
      <vt:lpstr>認定調査票（抜粋）</vt:lpstr>
      <vt:lpstr>概況調査票</vt:lpstr>
      <vt:lpstr>サービスの利用状況票</vt:lpstr>
      <vt:lpstr>医師意見書の取得</vt:lpstr>
      <vt:lpstr>医師意見書</vt:lpstr>
      <vt:lpstr>一次判定（コンピュータ判定）</vt:lpstr>
      <vt:lpstr>一次判定（コンピュータ判定）の仕組み</vt:lpstr>
      <vt:lpstr>一次判定（コンピュータ判定）の仕組み</vt:lpstr>
      <vt:lpstr>一次判定（コンピュータ判定）の仕組み</vt:lpstr>
      <vt:lpstr>一次判定（コンピュータ判定）の仕組み</vt:lpstr>
      <vt:lpstr>一次判定（コンピュータ判定）の仕組み</vt:lpstr>
      <vt:lpstr>一次判定（コンピュータ判定）の仕組み</vt:lpstr>
      <vt:lpstr>一次判定ロジック（詳細版の抜粋）</vt:lpstr>
      <vt:lpstr>一次判定（コンピュータ判定）の仕組み</vt:lpstr>
      <vt:lpstr>一次判定（コンピュータ判定）の仕組み</vt:lpstr>
      <vt:lpstr>一次判定（コンピュータ判定）の仕組み</vt:lpstr>
      <vt:lpstr>障害支援区分一次判定ロジックの考え方</vt:lpstr>
      <vt:lpstr>市町村審査会（二次判定）</vt:lpstr>
      <vt:lpstr>市町村審査会における審査判定の流れ</vt:lpstr>
      <vt:lpstr>市町村審査会資料</vt:lpstr>
      <vt:lpstr>各審査判定プロセスの目的と役割（認定調査と医師意見書）</vt:lpstr>
      <vt:lpstr>各審査判定プロセスの目的と役割（市町村審査会）</vt:lpstr>
      <vt:lpstr>PowerPoint プレゼンテーション</vt:lpstr>
      <vt:lpstr>障害支援区分認定と要介護認定</vt:lpstr>
      <vt:lpstr>「障害支援区分」と「要介護度」の主な考え方の違い</vt:lpstr>
      <vt:lpstr>「障害支援区分」における認定調査の考え方</vt:lpstr>
      <vt:lpstr>PowerPoint プレゼンテーション</vt:lpstr>
      <vt:lpstr>障害者総合支援法対象疾病（難病等）の見直しについて</vt:lpstr>
      <vt:lpstr>障害者総合支援法の対象疾病の要件</vt:lpstr>
      <vt:lpstr>難病の特徴と支援機関</vt:lpstr>
      <vt:lpstr>難病患者等への認定調査</vt:lpstr>
      <vt:lpstr>難病患者等への認定調査</vt:lpstr>
      <vt:lpstr>（参考）難病患者に対するアンケート調査結果</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障害支援区分認定に関するＱ＆Ａ（質疑応答集）※R6.3</vt:lpstr>
      <vt:lpstr>障害支援区分認定に関するＱ＆Ａ（質疑応答集）※R6.3</vt:lpstr>
      <vt:lpstr>障害支援区分認定に関するＱ＆Ａ（質疑応答集）※R6.3</vt:lpstr>
      <vt:lpstr>障害支援区分認定に関するＱ＆Ａ（質疑応答集）※R6.3</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
  <cp:lastModifiedBy>2650261</cp:lastModifiedBy>
  <cp:revision>1248</cp:revision>
  <cp:lastPrinted>2019-03-18T06:19:13Z</cp:lastPrinted>
  <dcterms:created xsi:type="dcterms:W3CDTF">2013-05-14T05:03:03Z</dcterms:created>
  <dcterms:modified xsi:type="dcterms:W3CDTF">2026-06-10T07:54:32Z</dcterms:modified>
</cp:coreProperties>
</file>