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&#65279;<?xml version="1.0" encoding="utf-8" standalone="yes"?>
<Relationships xmlns="http://schemas.openxmlformats.org/package/2006/relationships">
  <Relationship Id="rId3" Type="http://schemas.openxmlformats.org/package/2006/relationships/metadata/core-properties" Target="docProps/core.xml" />
  <Relationship Id="rId2" Type="http://schemas.openxmlformats.org/package/2006/relationships/metadata/thumbnail" Target="docProps/thumbnail.jpeg" />
  <Relationship Id="rId1" Type="http://schemas.openxmlformats.org/officeDocument/2006/relationships/officeDocument" Target="ppt/presentation.xml" />
  <Relationship Id="rId4" Type="http://schemas.openxmlformats.org/officeDocument/2006/relationships/extended-properties" Target="docProps/app.xml" />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9" r:id="rId4"/>
    <p:sldId id="271" r:id="rId5"/>
    <p:sldId id="281" r:id="rId6"/>
    <p:sldId id="269" r:id="rId7"/>
    <p:sldId id="258" r:id="rId8"/>
    <p:sldId id="260" r:id="rId9"/>
    <p:sldId id="261" r:id="rId10"/>
    <p:sldId id="270" r:id="rId11"/>
    <p:sldId id="274" r:id="rId12"/>
    <p:sldId id="262" r:id="rId13"/>
    <p:sldId id="275" r:id="rId14"/>
    <p:sldId id="276" r:id="rId15"/>
    <p:sldId id="277" r:id="rId16"/>
    <p:sldId id="278" r:id="rId17"/>
    <p:sldId id="279" r:id="rId18"/>
    <p:sldId id="273" r:id="rId19"/>
    <p:sldId id="280" r:id="rId20"/>
  </p:sldIdLst>
  <p:sldSz cx="12192000" cy="6858000"/>
  <p:notesSz cx="6807200" cy="9939338"/>
  <p:embeddedFontLst>
    <p:embeddedFont>
      <p:font typeface="UD Digi Kyokasho N-B" panose="02020700000000000000" pitchFamily="17" charset="-128"/>
    </p:embeddedFont>
    <p:embeddedFont>
      <p:font typeface="UD Digi Kyokasho NK-B" panose="02020700000000000000" pitchFamily="18" charset="-128"/>
    </p:embeddedFont>
    <p:embeddedFont>
      <p:font typeface="UD Digi Kyokasho NK-B" panose="02020700000000000000" pitchFamily="18" charset="-128"/>
    </p:embeddedFont>
    <p:embeddedFont>
      <p:font typeface="UD Digi Kyokasho NP-B" panose="02020700000000000000" pitchFamily="18" charset="-128"/>
    </p:embeddedFont>
    <p:embeddedFont>
      <p:font typeface="メイリオ" panose="020B0604030504040204" pitchFamily="50" charset="-128"/>
    </p:embeddedFont>
    <p:embeddedFont>
      <p:font typeface="游ゴシック" panose="020B0400000000000000" pitchFamily="50" charset="-128"/>
    </p:embeddedFont>
    <p:embeddedFont>
      <p:font typeface="游ゴシック Light" panose="020B0300000000000000" pitchFamily="50" charset="-128"/>
    </p:embeddedFont>
    <p:embeddedFont>
      <p:font typeface="游明朝" panose="02020400000000000000" pitchFamily="18" charset="-128"/>
    </p:embeddedFont>
  </p:embeddedFont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CC00"/>
    <a:srgbClr val="FFCC99"/>
    <a:srgbClr val="FFCCCC"/>
    <a:srgbClr val="FFCCFF"/>
    <a:srgbClr val="0000FF"/>
    <a:srgbClr val="D03BE3"/>
    <a:srgbClr val="B842DD"/>
    <a:srgbClr val="FCCEF9"/>
    <a:srgbClr val="0626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59734" autoAdjust="0"/>
  </p:normalViewPr>
  <p:slideViewPr>
    <p:cSldViewPr snapToGrid="0">
      <p:cViewPr varScale="1">
        <p:scale>
          <a:sx n="46" d="100"/>
          <a:sy n="46" d="100"/>
        </p:scale>
        <p:origin x="1416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 standalone="yes"?>
<Relationships xmlns="http://schemas.openxmlformats.org/package/2006/relationships">
  <Relationship Id="rId13" Type="http://schemas.openxmlformats.org/officeDocument/2006/relationships/slide" Target="slides/slide12.xml" />
  <Relationship Id="rId18" Type="http://schemas.openxmlformats.org/officeDocument/2006/relationships/slide" Target="slides/slide17.xml" />
  <Relationship Id="rId3" Type="http://schemas.openxmlformats.org/officeDocument/2006/relationships/slide" Target="slides/slide2.xml" />
  <Relationship Id="rId21" Type="http://schemas.openxmlformats.org/officeDocument/2006/relationships/notesMaster" Target="notesMasters/notesMaster1.xml" />
  <Relationship Id="rId34" Type="http://schemas.openxmlformats.org/officeDocument/2006/relationships/viewProps" Target="viewProps.xml" />
  <Relationship Id="rId7" Type="http://schemas.openxmlformats.org/officeDocument/2006/relationships/slide" Target="slides/slide6.xml" />
  <Relationship Id="rId12" Type="http://schemas.openxmlformats.org/officeDocument/2006/relationships/slide" Target="slides/slide11.xml" />
  <Relationship Id="rId17" Type="http://schemas.openxmlformats.org/officeDocument/2006/relationships/slide" Target="slides/slide16.xml" />
  <Relationship Id="rId33" Type="http://schemas.openxmlformats.org/officeDocument/2006/relationships/presProps" Target="presProps.xml" />
  <Relationship Id="rId2" Type="http://schemas.openxmlformats.org/officeDocument/2006/relationships/slide" Target="slides/slide1.xml" />
  <Relationship Id="rId16" Type="http://schemas.openxmlformats.org/officeDocument/2006/relationships/slide" Target="slides/slide15.xml" />
  <Relationship Id="rId20" Type="http://schemas.openxmlformats.org/officeDocument/2006/relationships/slide" Target="slides/slide19.xml" />
  <Relationship Id="rId1" Type="http://schemas.openxmlformats.org/officeDocument/2006/relationships/slideMaster" Target="slideMasters/slideMaster1.xml" />
  <Relationship Id="rId6" Type="http://schemas.openxmlformats.org/officeDocument/2006/relationships/slide" Target="slides/slide5.xml" />
  <Relationship Id="rId11" Type="http://schemas.openxmlformats.org/officeDocument/2006/relationships/slide" Target="slides/slide10.xml" />
  <Relationship Id="rId5" Type="http://schemas.openxmlformats.org/officeDocument/2006/relationships/slide" Target="slides/slide4.xml" />
  <Relationship Id="rId15" Type="http://schemas.openxmlformats.org/officeDocument/2006/relationships/slide" Target="slides/slide14.xml" />
  <Relationship Id="rId36" Type="http://schemas.openxmlformats.org/officeDocument/2006/relationships/tableStyles" Target="tableStyles.xml" />
  <Relationship Id="rId10" Type="http://schemas.openxmlformats.org/officeDocument/2006/relationships/slide" Target="slides/slide9.xml" />
  <Relationship Id="rId19" Type="http://schemas.openxmlformats.org/officeDocument/2006/relationships/slide" Target="slides/slide18.xml" />
  <Relationship Id="rId4" Type="http://schemas.openxmlformats.org/officeDocument/2006/relationships/slide" Target="slides/slide3.xml" />
  <Relationship Id="rId9" Type="http://schemas.openxmlformats.org/officeDocument/2006/relationships/slide" Target="slides/slide8.xml" />
  <Relationship Id="rId14" Type="http://schemas.openxmlformats.org/officeDocument/2006/relationships/slide" Target="slides/slide13.xml" />
  <Relationship Id="rId35" Type="http://schemas.openxmlformats.org/officeDocument/2006/relationships/theme" Target="theme/theme1.xml" />
  <Relationship Id="rId8" Type="http://schemas.openxmlformats.org/officeDocument/2006/relationships/slide" Target="slides/slide7.xml" />
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09:35:03.14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09:35:10.42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45 45 24575,'-5'5'0,"-6"-4"0,-2-6 0,1-8 0,8-1 0,10 1 0,4 8 0,4 5 0,-4 3 0,-19-5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09:35:15.06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24575,'10'0'0,"8"0"0,7 0 0,3 0 0,-2 5 0,-2 7 0,-3 1 0,-47 19 0,-18 3-8191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09:36:03.40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24531,'0'201'0,"495"-201"0,-495-201 0,-495 201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09:36:08.72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24575,'579'0'0,"-577"0"-27,12-1 57,0 2 0,1 0 0,-1 0 0,16 5 0,-27-6-76,-1 1-1,1-1 1,-1 1-1,0 0 1,1 0-1,-1 0 1,0 0-1,1 0 1,-1 1-1,0-1 1,0 1-1,0-1 1,0 1-1,0 0 1,-1-1-1,1 1 1,-1 0-1,1 0 1,-1 0-1,1 1 1,-1-1-1,0 0 1,0 0-1,0 1 1,0-1-1,-1 1 1,1-1-1,-1 1 1,1-1-1,-1 1 1,0 3-1,-3 14-6779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09:36:53.17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09:36:53.43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</inkml:trace>
</inkml:ink>
</file>

<file path=ppt/notesMasters/_rels/notesMaster1.xml.rels>&#65279;<?xml version="1.0" encoding="utf-8" standalone="yes"?>
<Relationships xmlns="http://schemas.openxmlformats.org/package/2006/relationships">
  <Relationship Id="rId1" Type="http://schemas.openxmlformats.org/officeDocument/2006/relationships/theme" Target="../theme/theme2.xml" />
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AA63C1-5AB2-487C-85B1-37094D0168EB}" type="datetimeFigureOut">
              <a:rPr kumimoji="1" lang="ja-JP" altLang="en-US" smtClean="0"/>
              <a:t>2026/4/30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DB6E9F-B956-4E1D-91A1-7BCCD8E419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2060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1.xml" />
  <Relationship Id="rId1" Type="http://schemas.openxmlformats.org/officeDocument/2006/relationships/notesMaster" Target="../notesMasters/notesMaster1.xml" />
</Relationships>
</file>

<file path=ppt/notesSlides/_rels/notesSlide10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10.xml" />
  <Relationship Id="rId1" Type="http://schemas.openxmlformats.org/officeDocument/2006/relationships/notesMaster" Target="../notesMasters/notesMaster1.xml" />
</Relationships>
</file>

<file path=ppt/notesSlides/_rels/notesSlide11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11.xml" />
  <Relationship Id="rId1" Type="http://schemas.openxmlformats.org/officeDocument/2006/relationships/notesMaster" Target="../notesMasters/notesMaster1.xml" />
</Relationships>
</file>

<file path=ppt/notesSlides/_rels/notesSlide12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12.xml" />
  <Relationship Id="rId1" Type="http://schemas.openxmlformats.org/officeDocument/2006/relationships/notesMaster" Target="../notesMasters/notesMaster1.xml" />
</Relationships>
</file>

<file path=ppt/notesSlides/_rels/notesSlide13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13.xml" />
  <Relationship Id="rId1" Type="http://schemas.openxmlformats.org/officeDocument/2006/relationships/notesMaster" Target="../notesMasters/notesMaster1.xml" />
</Relationships>
</file>

<file path=ppt/notesSlides/_rels/notesSlide14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14.xml" />
  <Relationship Id="rId1" Type="http://schemas.openxmlformats.org/officeDocument/2006/relationships/notesMaster" Target="../notesMasters/notesMaster1.xml" />
</Relationships>
</file>

<file path=ppt/notesSlides/_rels/notesSlide15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15.xml" />
  <Relationship Id="rId1" Type="http://schemas.openxmlformats.org/officeDocument/2006/relationships/notesMaster" Target="../notesMasters/notesMaster1.xml" />
</Relationships>
</file>

<file path=ppt/notesSlides/_rels/notesSlide16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16.xml" />
  <Relationship Id="rId1" Type="http://schemas.openxmlformats.org/officeDocument/2006/relationships/notesMaster" Target="../notesMasters/notesMaster1.xml" />
</Relationships>
</file>

<file path=ppt/notesSlides/_rels/notesSlide17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17.xml" />
  <Relationship Id="rId1" Type="http://schemas.openxmlformats.org/officeDocument/2006/relationships/notesMaster" Target="../notesMasters/notesMaster1.xml" />
</Relationships>
</file>

<file path=ppt/notesSlides/_rels/notesSlide18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18.xml" />
  <Relationship Id="rId1" Type="http://schemas.openxmlformats.org/officeDocument/2006/relationships/notesMaster" Target="../notesMasters/notesMaster1.xml" />
</Relationships>
</file>

<file path=ppt/notesSlides/_rels/notesSlide19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19.xml" />
  <Relationship Id="rId1" Type="http://schemas.openxmlformats.org/officeDocument/2006/relationships/notesMaster" Target="../notesMasters/notesMaster1.xml" />
</Relationships>
</file>

<file path=ppt/notesSlides/_rels/notesSlide2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2.xml" />
  <Relationship Id="rId1" Type="http://schemas.openxmlformats.org/officeDocument/2006/relationships/notesMaster" Target="../notesMasters/notesMaster1.xml" />
</Relationships>
</file>

<file path=ppt/notesSlides/_rels/notesSlide3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3.xml" />
  <Relationship Id="rId1" Type="http://schemas.openxmlformats.org/officeDocument/2006/relationships/notesMaster" Target="../notesMasters/notesMaster1.xml" />
</Relationships>
</file>

<file path=ppt/notesSlides/_rels/notesSlide4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4.xml" />
  <Relationship Id="rId1" Type="http://schemas.openxmlformats.org/officeDocument/2006/relationships/notesMaster" Target="../notesMasters/notesMaster1.xml" />
</Relationships>
</file>

<file path=ppt/notesSlides/_rels/notesSlide5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5.xml" />
  <Relationship Id="rId1" Type="http://schemas.openxmlformats.org/officeDocument/2006/relationships/notesMaster" Target="../notesMasters/notesMaster1.xml" />
</Relationships>
</file>

<file path=ppt/notesSlides/_rels/notesSlide6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6.xml" />
  <Relationship Id="rId1" Type="http://schemas.openxmlformats.org/officeDocument/2006/relationships/notesMaster" Target="../notesMasters/notesMaster1.xml" />
</Relationships>
</file>

<file path=ppt/notesSlides/_rels/notesSlide7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7.xml" />
  <Relationship Id="rId1" Type="http://schemas.openxmlformats.org/officeDocument/2006/relationships/notesMaster" Target="../notesMasters/notesMaster1.xml" />
</Relationships>
</file>

<file path=ppt/notesSlides/_rels/notesSlide8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8.xml" />
  <Relationship Id="rId1" Type="http://schemas.openxmlformats.org/officeDocument/2006/relationships/notesMaster" Target="../notesMasters/notesMaster1.xml" />
</Relationships>
</file>

<file path=ppt/notesSlides/_rels/notesSlide9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9.xml" />
  <Relationship Id="rId1" Type="http://schemas.openxmlformats.org/officeDocument/2006/relationships/notesMaster" Target="../notesMasters/notesMaster1.xml" />
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「天の架け橋」</a:t>
            </a: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この動画は、</a:t>
            </a:r>
            <a:r>
              <a:rPr kumimoji="1" lang="ja-JP" altLang="en-US" dirty="0"/>
              <a:t>天草市、上天草市、苓北町、２市</a:t>
            </a:r>
            <a:r>
              <a:rPr kumimoji="1" lang="en-US" altLang="ja-JP" dirty="0"/>
              <a:t>1</a:t>
            </a:r>
            <a:r>
              <a:rPr kumimoji="1" lang="ja-JP" altLang="en-US" dirty="0"/>
              <a:t>町の、教育、医療、福祉、労働などの特別支援教育に関わる関係者によって構成する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kumimoji="1" lang="ja-JP" altLang="en-US" dirty="0"/>
              <a:t>天草地域、特別支援連携協議会が作成したものです。</a:t>
            </a:r>
          </a:p>
          <a:p>
            <a:endParaRPr kumimoji="1" lang="ja-JP" altLang="en-US" dirty="0"/>
          </a:p>
          <a:p>
            <a:r>
              <a:rPr kumimoji="1" lang="ja-JP" altLang="en-US" dirty="0"/>
              <a:t>多くの皆様が、特別支援教育について、正しい理解と関心をもち、誰もが自分らしく生きていく、共生社会の実現、につながることを願います。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6E9F-B956-4E1D-91A1-7BCCD8E41962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9121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「合理的配慮について」皆さんは、どのように理解していますか？</a:t>
            </a:r>
            <a:endParaRPr kumimoji="1" lang="en-US" altLang="ja-JP" dirty="0"/>
          </a:p>
          <a:p>
            <a:r>
              <a:rPr kumimoji="1" lang="en-US" altLang="ja-JP" dirty="0"/>
              <a:t>『</a:t>
            </a:r>
            <a:r>
              <a:rPr kumimoji="1" lang="ja-JP" altLang="en-US" dirty="0"/>
              <a:t>野球の試合を観て感想を書きましょう</a:t>
            </a:r>
            <a:r>
              <a:rPr kumimoji="1" lang="en-US" altLang="ja-JP" dirty="0"/>
              <a:t>』</a:t>
            </a:r>
            <a:r>
              <a:rPr kumimoji="1" lang="ja-JP" altLang="en-US" dirty="0"/>
              <a:t>という課題が出たとします。</a:t>
            </a:r>
            <a:endParaRPr kumimoji="1" lang="en-US" altLang="ja-JP" dirty="0"/>
          </a:p>
          <a:p>
            <a:r>
              <a:rPr kumimoji="1" lang="en-US" altLang="ja-JP" dirty="0"/>
              <a:t>1</a:t>
            </a:r>
            <a:r>
              <a:rPr kumimoji="1" lang="ja-JP" altLang="en-US" dirty="0"/>
              <a:t>の図をご覧ください。「配慮」が何もない状態です。塀</a:t>
            </a:r>
            <a:r>
              <a:rPr kumimoji="1" lang="ja-JP" altLang="en-US"/>
              <a:t>という障害が</a:t>
            </a:r>
            <a:r>
              <a:rPr kumimoji="1" lang="ja-JP" altLang="en-US" dirty="0"/>
              <a:t>あるため、左の、背の低い子どもは、野球の試合を観ることができません。真ん中の子どもも少ししか見えませんね。</a:t>
            </a:r>
            <a:endParaRPr kumimoji="1" lang="en-US" altLang="ja-JP" dirty="0"/>
          </a:p>
          <a:p>
            <a:r>
              <a:rPr kumimoji="1" lang="en-US" altLang="ja-JP" dirty="0"/>
              <a:t>2</a:t>
            </a:r>
            <a:r>
              <a:rPr kumimoji="1" lang="ja-JP" altLang="en-US" dirty="0"/>
              <a:t>の図をご覧ください。同じ高さの木箱が置かれました。「平等」ではありますが、左の子どもはまだ観ることができません。</a:t>
            </a:r>
            <a:endParaRPr kumimoji="1" lang="en-US" altLang="ja-JP" dirty="0"/>
          </a:p>
          <a:p>
            <a:r>
              <a:rPr kumimoji="1" lang="en-US" altLang="ja-JP" dirty="0"/>
              <a:t>3</a:t>
            </a:r>
            <a:r>
              <a:rPr kumimoji="1" lang="ja-JP" altLang="en-US" dirty="0"/>
              <a:t>の図をご覧ください。左の子どもに、試合を観るために木箱を２つ、真ん中の子どもには木箱を</a:t>
            </a:r>
            <a:r>
              <a:rPr kumimoji="1" lang="en-US" altLang="ja-JP" dirty="0"/>
              <a:t>1</a:t>
            </a:r>
            <a:r>
              <a:rPr kumimoji="1" lang="ja-JP" altLang="en-US" dirty="0"/>
              <a:t>つ置きました。この、左の子どもに対して、木箱を２つ使うことは「ずるい」ことではありません。この状態は「公正」さが担保されており、全員が試合を観ることができます。</a:t>
            </a:r>
            <a:endParaRPr kumimoji="1" lang="en-US" altLang="ja-JP" dirty="0"/>
          </a:p>
          <a:p>
            <a:r>
              <a:rPr kumimoji="1" lang="en-US" altLang="ja-JP" dirty="0"/>
              <a:t>4</a:t>
            </a:r>
            <a:r>
              <a:rPr kumimoji="1" lang="ja-JP" altLang="en-US" dirty="0"/>
              <a:t>の図をご覧ください。塀の代わりにフェンスを設置し、「環境」を調整しています。「環境」を調整することでハンディーキャップがなくなりました。</a:t>
            </a:r>
            <a:endParaRPr kumimoji="1" lang="en-US" altLang="ja-JP" dirty="0"/>
          </a:p>
          <a:p>
            <a:r>
              <a:rPr kumimoji="1" lang="ja-JP" altLang="en-US" dirty="0"/>
              <a:t>「合理的配慮」とは、障がいのある人が、障がいのない人と同じように、人権や基本的な自由を得るための、必要かつ適当な変更及び調整のことです。この図の塀のように、「物理的な障壁」がある場合は、環境を調整することで、多くの場合、目の前にある「障がい」が解消されます。しかし、最も大切で、解消が難しい障壁があります。それは。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6E9F-B956-4E1D-91A1-7BCCD8E41962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6944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私達の心の中にある「壁」です。</a:t>
            </a:r>
            <a:endParaRPr kumimoji="1" lang="en-US" altLang="ja-JP" dirty="0"/>
          </a:p>
          <a:p>
            <a:r>
              <a:rPr kumimoji="1" lang="ja-JP" altLang="en-US" dirty="0"/>
              <a:t>支援や配慮を必要とする人たちへの偏見をなくし、それぞれの人が抱える困難さや痛み、その思いを想像し、共感する力が求められています。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6E9F-B956-4E1D-91A1-7BCCD8E41962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3227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最後に、お子様の健やかな成長を支える、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天草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地域の相談窓口についてお伝えします。天草地域には、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それぞれのライフステージ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就学前・在学中・卒業後）において受けられる支援や福祉サービス、相談先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が数多く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あります。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お子様のライフステージに応じて、発育や発達、進学や就職・・・と相談内容も変化していくことでしょう。心配なこと、不安なことがある場合は、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お一人で悩まず、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遠慮なくご相談ください。</a:t>
            </a:r>
            <a:endParaRPr kumimoji="1" lang="ja-JP" alt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6E9F-B956-4E1D-91A1-7BCCD8E41962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3326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天草地域の関係機関、相談窓口をご紹介します。</a:t>
            </a:r>
          </a:p>
          <a:p>
            <a:r>
              <a:rPr kumimoji="1" lang="en-US" altLang="ja-JP" dirty="0"/>
              <a:t>1</a:t>
            </a:r>
            <a:r>
              <a:rPr kumimoji="1" lang="ja-JP" altLang="en-US" dirty="0"/>
              <a:t>、 育児（療育）に関することについては、</a:t>
            </a:r>
          </a:p>
          <a:p>
            <a:r>
              <a:rPr kumimoji="1" lang="ja-JP" altLang="en-US" dirty="0"/>
              <a:t>各市町の保健センターや保健所、子育て支援課などへご相談ください。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6E9F-B956-4E1D-91A1-7BCCD8E41962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25468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2</a:t>
            </a:r>
            <a:r>
              <a:rPr kumimoji="1" lang="ja-JP" altLang="en-US" dirty="0"/>
              <a:t>、発達や成長のアンバランスさに関することについては、天草圏域児童発達支援センターや、上天草市の子ども療育支援事業「キラキラ仲間」、熊本県南部発達障がい者支援センター「わるつ」へのご相談をはじめ、天草支援学校と苓北支援学校の特別支援教育コーディネーターによる巡回相談をご活用ください。</a:t>
            </a:r>
          </a:p>
          <a:p>
            <a:r>
              <a:rPr kumimoji="1" lang="en-US" altLang="ja-JP" dirty="0"/>
              <a:t>3</a:t>
            </a:r>
            <a:r>
              <a:rPr kumimoji="1" lang="ja-JP" altLang="en-US" dirty="0"/>
              <a:t>、医療機関の受診に関すること、については、熊本県発達障がい医療センターのホームページにて、各地域のい医療機関を確認することができます。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6E9F-B956-4E1D-91A1-7BCCD8E41962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41547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4</a:t>
            </a:r>
            <a:r>
              <a:rPr kumimoji="1" lang="ja-JP" altLang="en-US" dirty="0"/>
              <a:t>、各種障がい手帳の取得や、福祉サービスの利用に関することについては、各市町の福祉課へご相談ください。</a:t>
            </a:r>
          </a:p>
          <a:p>
            <a:r>
              <a:rPr kumimoji="1" lang="en-US" altLang="ja-JP" dirty="0"/>
              <a:t>5</a:t>
            </a:r>
            <a:r>
              <a:rPr kumimoji="1" lang="ja-JP" altLang="en-US" dirty="0"/>
              <a:t>、就学や教育に関することについては、</a:t>
            </a:r>
          </a:p>
          <a:p>
            <a:r>
              <a:rPr kumimoji="1" lang="ja-JP" altLang="en-US" dirty="0"/>
              <a:t>各市町の教育委員会、及び、特別支援学校へご相談ください。</a:t>
            </a:r>
          </a:p>
          <a:p>
            <a:r>
              <a:rPr kumimoji="1" lang="ja-JP" altLang="en-US" dirty="0"/>
              <a:t>また、各市町のホームページでは、教育や福祉に関する様々な情報が掲載されていますので、ぜひ、ご覧ください。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6E9F-B956-4E1D-91A1-7BCCD8E41962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09561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6</a:t>
            </a:r>
            <a:r>
              <a:rPr kumimoji="1" lang="ja-JP" altLang="en-US" dirty="0"/>
              <a:t>、日中の通所支援に関することについては、各種事業所にご相談ください。</a:t>
            </a:r>
          </a:p>
          <a:p>
            <a:r>
              <a:rPr kumimoji="1" lang="en-US" altLang="ja-JP" dirty="0"/>
              <a:t>7</a:t>
            </a:r>
            <a:r>
              <a:rPr kumimoji="1" lang="ja-JP" altLang="en-US" dirty="0"/>
              <a:t>、就労に関することについては、ハローワーク天草、熊本県天草障がい者就業・生活支援センターへご相談ください。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6E9F-B956-4E1D-91A1-7BCCD8E41962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6748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8</a:t>
            </a:r>
            <a:r>
              <a:rPr kumimoji="1" lang="ja-JP" altLang="en-US" dirty="0"/>
              <a:t>、居住地域での生活全般的なご相談や、福祉サービスご利用についてのご相談をはじめ、その他、様々なお悩みやお尋ねがある場合は、お住まいのお近くの相談支援事業所や地域障がい支援センター、児童家庭支援センターへ、ご相談ください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6E9F-B956-4E1D-91A1-7BCCD8E41962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19534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この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『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天のかけ橋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』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に託された願いのように、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子どもと支援者の心と心、子どもたちを支援する人たちの心と心がつながってい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きますよう、今後とも保護者の皆様の特別支援教育に対する御理解・御協力をどうぞよろしくお願いいたします</a:t>
            </a:r>
            <a:r>
              <a:rPr kumimoji="1" lang="ja-JP" altLang="en-US" dirty="0"/>
              <a:t>。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上で、天草地域特別支援連携協議会より、特別支援教育に関する説明を終わります。お忙しい中、ご視聴いただき、ありがとうございました。視聴されたご感想やご意見について、アンケートへのご回答をよろしくお願いいた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en-US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DB6E9F-B956-4E1D-91A1-7BCCD8E41962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0931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DB6E9F-B956-4E1D-91A1-7BCCD8E41962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375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特別支援教育は、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「特別なこと」ではありません。</a:t>
            </a:r>
            <a:r>
              <a:rPr lang="ja-JP" altLang="ja-JP" sz="12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特別支援教育は、子どもたち</a:t>
            </a:r>
            <a:r>
              <a:rPr lang="ja-JP" altLang="en-US" sz="12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の</a:t>
            </a:r>
            <a:r>
              <a:rPr lang="ja-JP" altLang="ja-JP" sz="12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自立</a:t>
            </a:r>
            <a:r>
              <a:rPr lang="ja-JP" altLang="en-US" sz="12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や</a:t>
            </a:r>
            <a:r>
              <a:rPr lang="ja-JP" altLang="ja-JP" sz="12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社会参加</a:t>
            </a:r>
            <a:r>
              <a:rPr lang="ja-JP" altLang="en-US" sz="1200" kern="100" dirty="0">
                <a:latin typeface="+mn-ea"/>
                <a:ea typeface="+mn-ea"/>
                <a:cs typeface="Times New Roman" panose="02020603050405020304" pitchFamily="18" charset="0"/>
              </a:rPr>
              <a:t>に向けた</a:t>
            </a:r>
            <a:r>
              <a:rPr lang="ja-JP" altLang="ja-JP" sz="12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力を育てる</a:t>
            </a:r>
            <a:r>
              <a:rPr lang="ja-JP" altLang="en-US" sz="1200" kern="100" dirty="0">
                <a:latin typeface="+mn-ea"/>
                <a:ea typeface="+mn-ea"/>
                <a:cs typeface="Times New Roman" panose="02020603050405020304" pitchFamily="18" charset="0"/>
              </a:rPr>
              <a:t>という視点で</a:t>
            </a:r>
            <a:r>
              <a:rPr lang="ja-JP" altLang="ja-JP" sz="12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、</a:t>
            </a:r>
            <a:r>
              <a:rPr lang="ja-JP" altLang="en-US" sz="12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一人一人の子どもの教育的ニーズを把握し、子どものもつ可能性を最大限に伸ばし、</a:t>
            </a:r>
            <a:r>
              <a:rPr lang="ja-JP" altLang="ja-JP" sz="12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生活や学習上の困りごとを改善または克服するため、適切な指導及び必要な支援を行うものです。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文字では「特別」となっていますが、「特別扱い」ではなく配慮や支援が必要な子どもたちにとって「必要な」教育なのです。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+mn-ea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6E9F-B956-4E1D-91A1-7BCCD8E41962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7546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お子様の園生活や家庭生活において、このような気づきはありませんか？</a:t>
            </a: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集団での活動が苦手。勝ち負けに強くこだわる。ルールの理解が難しい。友達とのトラブルが多い。次の活動への切り替えが苦手。思い通りにならないと癇癪を起こしてしまう。糊やハサミ、クレヨンなど手先を使った活動が苦手。予定を変更すると不安定になる・・・など。お子様の様子を見ていて、気になるな・・・心配だな・・・と思うことがあれば、小さなことでも遠慮なく園にご相談ください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また、このようなお子様の困り感は、家庭生活の中ではあまり見られず、園生活という集団生活の中で気づかれる場合もあります。卒園後の小学校での姿を見据えて、保護者様と園で、お子様の困りごとへの「気づき」を共有することが、支援のはじまりで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6E9F-B956-4E1D-91A1-7BCCD8E41962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8542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お子様が抱えている生活や学習上の困りごとに対して、適切な指導、必要な支援や配慮がなされない状態が続くと、「どうしてできないんだろう・・・」「また怒られてしまった・・・」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という気持ちが重なり、</a:t>
            </a:r>
            <a:r>
              <a:rPr kumimoji="1" lang="ja-JP" altLang="en-US" dirty="0"/>
              <a:t>お子様の心は元気を失ってしまいます。本来持っている力や可能性を最大限に伸ばすことができるよう、適切な指導、及び必要な支援や配慮を行う特別支援教育は、お子様の「わかる！」「できる！」「楽しい！」という気持ちの大きな支えになるのです。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6E9F-B956-4E1D-91A1-7BCCD8E41962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4320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お子様が、園生活や家庭生活、地域での生活の中で、持てる力や可能性を最大限に発揮していくために、「こんなふうになってほしいな」と願いをもって、担任、保護者、そして、お子様に関わりのある人たちと共通理解を図って作成し、必要な支援や配慮をつないでいくためのツールのことを「個別の支援計画」と言います。</a:t>
            </a:r>
            <a:endParaRPr kumimoji="1" lang="ja-JP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この図の、左下から右上に伸びる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の矢印をご覧ください。就学前から小学校、中学校、高校、その後の将来の就労後まで、１本の矢印でつながっています。支援や配慮の内容は、年齢によって変わっていきますが、お子様に必要な支援を、お子様に関わりのある人たちと共通理解できれば、この１本の矢印のように、切れ目なくつないでいくことが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6E9F-B956-4E1D-91A1-7BCCD8E41962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602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小学校に入学する時に、お子様に必要な支援や配慮について「個別の支援計画」を引き継ぐことができれば、小学校でも「個別の教育支援計画」を作成し、学校生活の中で、「どのような支援や配慮があれば、本来持っている力を十分に発揮することができるのか」ということについて、保護者様と一緒に考え、取り組んでいき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6E9F-B956-4E1D-91A1-7BCCD8E41962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9348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天草地域の全ての小中学校、高校では、特別支援教育に関する支援体制を整えています。保育園や幼稚園でも、子どものニーズに応じて、支援体制の充実を図っています。各園、各校には、特別支援教育コーディネーターとして、特別支援教育について、とりまとめている先生がいます。家庭生活や、園生活、学校生活の中で、お子様の気になる様子がある場合は、担任の先生だけでなく、コーディネーターの先生にも相談することができます。専門機関との連携体制も充実しており、教育委員会の巡回相談を活用すると、巡回相談員に専門的な視点で、お子様の活動の様子を参観してもらったり、面談で相談したりすることもできます。また、お住まいの地区の保健師さんや、児童発達支援センターとの連携も図ることができます。小学校入学後は、スクールカウンセラーやスクールソーシャルワーカーへの相談も可能で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6E9F-B956-4E1D-91A1-7BCCD8E41962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0780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1100" dirty="0"/>
              <a:t>これより、就学後の「学びの場」について説明します。学校には、通常の学級、通級による指導、特別支援学級、特別支援学校といった、連続性のある多様な学びの場があります。それぞれの学びの場について説明します。</a:t>
            </a:r>
            <a:endParaRPr kumimoji="1" lang="en-US" altLang="ja-JP" sz="1100" dirty="0"/>
          </a:p>
          <a:p>
            <a:r>
              <a:rPr kumimoji="1" lang="ja-JP" altLang="en-US" sz="1100" dirty="0"/>
              <a:t>通常の学級では、すべての子どもにとって分かりやすい授業をめざし、指導方法を工夫しています。学習内容の理解を促すために、少人数指導や習熟度別指導などを行うこともあります。また、必要に応じて配置されている支援員が、困り感のある子どもたちを、各校でサポートしています。</a:t>
            </a:r>
            <a:endParaRPr kumimoji="1" lang="en-US" altLang="ja-JP" sz="1100" dirty="0"/>
          </a:p>
          <a:p>
            <a:r>
              <a:rPr kumimoji="1" lang="ja-JP" altLang="en-US" sz="1100" dirty="0"/>
              <a:t>通級による指導とは、在籍は通常の学級で、ほとんどの授業を通常の学級で受けながら、必要に応じて特定の学習の場で行われる指導です。天草管内では、一部の小中学校で行われています。高等学校では、天草拓心高等学校本渡校舎で行われています。</a:t>
            </a:r>
            <a:endParaRPr kumimoji="1" lang="en-US" altLang="ja-JP" sz="1100" dirty="0"/>
          </a:p>
          <a:p>
            <a:r>
              <a:rPr kumimoji="1" lang="ja-JP" altLang="en-US" sz="1100" dirty="0"/>
              <a:t>特別支援学級では、一人一人の子どもの教育的ニーズに応じた教育が行われています。知的障がい、自閉症・情緒障がい、肢体不自由、病弱、難聴、弱視、の障がい種別の学級です。</a:t>
            </a:r>
            <a:endParaRPr kumimoji="1" lang="en-US" altLang="ja-JP" sz="1100" dirty="0"/>
          </a:p>
          <a:p>
            <a:r>
              <a:rPr kumimoji="1" lang="ja-JP" altLang="en-US" sz="1100" dirty="0"/>
              <a:t>特別支援学校では、障がいに応じた、より専門性の高い教育が行われています。天草管内には天草支援学校と苓北支援学校の２つの特別支援学校があります。</a:t>
            </a:r>
            <a:endParaRPr kumimoji="1" lang="en-US" altLang="ja-JP" sz="1100" dirty="0"/>
          </a:p>
          <a:p>
            <a:r>
              <a:rPr kumimoji="1" lang="ja-JP" altLang="en-US" sz="1100" dirty="0"/>
              <a:t>このように、学校には連続性のある多様な学びの場がありますが、通級による指導や特別支援学級については、学校によって設置状況が異なりますので、お子様の通われる学校に、どのような学びの場があるのか、詳しく知りたい場合は、担任の先生、または、特別支援教育コーディネーターの先生にお尋ねください。</a:t>
            </a:r>
            <a:endParaRPr kumimoji="1" lang="en-US" altLang="ja-JP" sz="11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6E9F-B956-4E1D-91A1-7BCCD8E41962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5849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交流及び、共同学習について。交流及び、共同学習は、障がいのある子どもにとっても、障がいのない子どもにとっても、経験を深め、社会性を養い、豊かな人間性を育むとともに、お互いを尊重し合う大切さを学ぶ機会となり、大きな意義があります。特別支援学級が設置されている小中学校では、特別支援学級の子どもたちと通常学級の子どもたちの、交流や共同学習が日常的に行われています。また、特別支援学校に通う子どもたちは、近隣の小中高等学校と学校間交流で共に学んだり、居住地校交流といって、自分の居住地校区の小中学校で、年に数回、交流したり共に学んだりしています。皆さんは「多様性」、について、どのように受け止めていますか？障がいの有無だけではなく、感じ方・見方・考え方は一人一人異なります。子どもたちは、一人一人多様な可能性を持った存在であり、多様な教育的ニーズを持っています。一人一人が持つ能力を最大限に伸ばすためには、違いを排除するのではなく、互いの異なる背景を尊重する、「多様性を尊重する心」、が子どもたちだけでなく、私達大人にこそ必要不可欠です。様々な人との出会いの中で、ともに育っていくお子様の心を見守っていきたいもので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6E9F-B956-4E1D-91A1-7BCCD8E41962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9281506"/>
      </p:ext>
    </p:extLst>
  </p:cSld>
  <p:clrMapOvr>
    <a:masterClrMapping/>
  </p:clrMapOvr>
</p:notes>
</file>

<file path=ppt/slideLayouts/_rels/slideLayout1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10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11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2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3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4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5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6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7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8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9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FBD9CF-5022-479A-848C-CC638D3391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AC678C1-7589-446C-B753-1C50FA987A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310B87C-7122-44F3-88D4-991C8A712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7977-8B06-4F65-AAB8-7732AC196B56}" type="datetimeFigureOut">
              <a:rPr kumimoji="1" lang="ja-JP" altLang="en-US" smtClean="0"/>
              <a:t>2026/4/30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D41F0D0-1E19-4BD8-8A54-D4A807927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B98E914-FEF2-46A1-B369-BBBC264F2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4C58F-F4E6-4B3B-B70E-74F8BE3F303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604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26E1BC-344B-4237-91EB-2F94FDA25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0BC23EF-694C-4911-8AFF-AAF101D42A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B412373-95DB-4C5D-A38E-0FE40DA9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7977-8B06-4F65-AAB8-7732AC196B56}" type="datetimeFigureOut">
              <a:rPr kumimoji="1" lang="ja-JP" altLang="en-US" smtClean="0"/>
              <a:t>2026/4/30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1B966AD-2A04-4FF3-B34B-0BEF391B7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1251638-A16B-43D1-B5DE-E80949677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4C58F-F4E6-4B3B-B70E-74F8BE3F303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645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C9E7DDB-17F0-4D2A-85E2-AD1DB9F7D5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12B1B58-A1F5-4B06-9EFD-FB769D9258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92147BD-0CD1-4AA1-BC3B-5FAAD14FB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7977-8B06-4F65-AAB8-7732AC196B56}" type="datetimeFigureOut">
              <a:rPr kumimoji="1" lang="ja-JP" altLang="en-US" smtClean="0"/>
              <a:t>2026/4/30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BF2A7D7-E3E7-465C-9616-CE453AE89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9375C76-D3BB-47E9-B344-C1C45359F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4C58F-F4E6-4B3B-B70E-74F8BE3F303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096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C4B4F1-B2B9-491A-9A6A-A49332A9E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427D6BB-0904-44B1-8D48-5C85F51B6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445804B-A23A-4CC4-A3C4-E18DBE7B6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7977-8B06-4F65-AAB8-7732AC196B56}" type="datetimeFigureOut">
              <a:rPr kumimoji="1" lang="ja-JP" altLang="en-US" smtClean="0"/>
              <a:t>2026/4/30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2DFE3E6-A120-4959-8814-B6CB56849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2D4D012-6D58-479B-913F-CC724ECFE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4C58F-F4E6-4B3B-B70E-74F8BE3F303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768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AA9752-7DBC-41BC-A1AE-4E32296B1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FB0F3CA-EFD3-4907-B29F-8F4233387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E3B962F-748E-4D6A-AE37-FF8AEA050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7977-8B06-4F65-AAB8-7732AC196B56}" type="datetimeFigureOut">
              <a:rPr kumimoji="1" lang="ja-JP" altLang="en-US" smtClean="0"/>
              <a:t>2026/4/30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52C5AC1-F7DC-4164-BD81-2ADA45C00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DF9576B-B753-426C-A96F-2A3A9832A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4C58F-F4E6-4B3B-B70E-74F8BE3F303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773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9BB60C-7C1D-4394-AEE9-CBA16E544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28AB36D-1AF5-4054-A0A9-EBC536A7C7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65FE0B2-5FA4-4761-9622-FBA0270725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C87BE3B-135C-4BF7-936A-1A3F84382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7977-8B06-4F65-AAB8-7732AC196B56}" type="datetimeFigureOut">
              <a:rPr kumimoji="1" lang="ja-JP" altLang="en-US" smtClean="0"/>
              <a:t>2026/4/30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5224155-6E5D-4BD1-BE27-08721D340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181F717-6057-42C6-BE8D-85C391563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4C58F-F4E6-4B3B-B70E-74F8BE3F303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312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147ACB-2D48-49BB-831C-41717D905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CCAFA92-361A-405C-91C5-DB1862127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816D986-E60C-45A2-9753-C7F49C5381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86B782A-9666-4F86-8638-ED13BADEA4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15F9B25-037F-415A-97E1-523F710CA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FC0A6B7-884A-4C66-A95D-D16EAF22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7977-8B06-4F65-AAB8-7732AC196B56}" type="datetimeFigureOut">
              <a:rPr kumimoji="1" lang="ja-JP" altLang="en-US" smtClean="0"/>
              <a:t>2026/4/30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4F10527-DB6C-4E47-835C-A174CE458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453DC0E-9033-4E7B-A275-D84AEA195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4C58F-F4E6-4B3B-B70E-74F8BE3F303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705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72AB4F-9CB1-46E0-8064-1F6D4E635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4BE827D-A0A0-49A7-8BEE-41FC64288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7977-8B06-4F65-AAB8-7732AC196B56}" type="datetimeFigureOut">
              <a:rPr kumimoji="1" lang="ja-JP" altLang="en-US" smtClean="0"/>
              <a:t>2026/4/30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64B180B-091E-4351-8489-E6BFF835A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CED37EE-E2A1-45C6-AC8D-A4D11D4E1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4C58F-F4E6-4B3B-B70E-74F8BE3F303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590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DD20AE7-2F13-4E37-895B-C0BCAE188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7977-8B06-4F65-AAB8-7732AC196B56}" type="datetimeFigureOut">
              <a:rPr kumimoji="1" lang="ja-JP" altLang="en-US" smtClean="0"/>
              <a:t>2026/4/30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F59E489-9301-4261-AED5-31ACC9E08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0F54A77-4DFE-4E21-9241-087E98247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4C58F-F4E6-4B3B-B70E-74F8BE3F303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394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C38F1E-822B-4A4C-B09F-CB0B8D08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B791051-DC6E-43EE-A016-7F812B774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DDCD03A-3610-46A6-948F-09F30720E4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162C903-65B5-4067-A3B7-2EAA008C5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7977-8B06-4F65-AAB8-7732AC196B56}" type="datetimeFigureOut">
              <a:rPr kumimoji="1" lang="ja-JP" altLang="en-US" smtClean="0"/>
              <a:t>2026/4/30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0009A2C-13FC-422E-9B27-9C0E3F120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9939F33-92B5-4BC8-8200-7F94A85C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4C58F-F4E6-4B3B-B70E-74F8BE3F303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59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B19957-9F85-4B2C-9609-D8D20928B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7EA56C13-DCDF-4D0E-BD0B-920E007D35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1D0EE3B-5070-4E5E-AD8B-8895D77844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D7E2153-9C92-4F69-BD2B-E3CF7E2B2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7977-8B06-4F65-AAB8-7732AC196B56}" type="datetimeFigureOut">
              <a:rPr kumimoji="1" lang="ja-JP" altLang="en-US" smtClean="0"/>
              <a:t>2026/4/30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8634A02-90A5-4400-8F82-F753B7412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E0CC2E5-B055-4C56-9E80-6567A35EB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4C58F-F4E6-4B3B-B70E-74F8BE3F303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046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Masters/_rels/slideMaster1.xml.rels>&#65279;<?xml version="1.0" encoding="utf-8" standalone="yes"?>
<Relationships xmlns="http://schemas.openxmlformats.org/package/2006/relationships">
  <Relationship Id="rId8" Type="http://schemas.openxmlformats.org/officeDocument/2006/relationships/slideLayout" Target="../slideLayouts/slideLayout8.xml" />
  <Relationship Id="rId3" Type="http://schemas.openxmlformats.org/officeDocument/2006/relationships/slideLayout" Target="../slideLayouts/slideLayout3.xml" />
  <Relationship Id="rId7" Type="http://schemas.openxmlformats.org/officeDocument/2006/relationships/slideLayout" Target="../slideLayouts/slideLayout7.xml" />
  <Relationship Id="rId12" Type="http://schemas.openxmlformats.org/officeDocument/2006/relationships/theme" Target="../theme/theme1.xml" />
  <Relationship Id="rId2" Type="http://schemas.openxmlformats.org/officeDocument/2006/relationships/slideLayout" Target="../slideLayouts/slideLayout2.xml" />
  <Relationship Id="rId1" Type="http://schemas.openxmlformats.org/officeDocument/2006/relationships/slideLayout" Target="../slideLayouts/slideLayout1.xml" />
  <Relationship Id="rId6" Type="http://schemas.openxmlformats.org/officeDocument/2006/relationships/slideLayout" Target="../slideLayouts/slideLayout6.xml" />
  <Relationship Id="rId11" Type="http://schemas.openxmlformats.org/officeDocument/2006/relationships/slideLayout" Target="../slideLayouts/slideLayout11.xml" />
  <Relationship Id="rId5" Type="http://schemas.openxmlformats.org/officeDocument/2006/relationships/slideLayout" Target="../slideLayouts/slideLayout5.xml" />
  <Relationship Id="rId10" Type="http://schemas.openxmlformats.org/officeDocument/2006/relationships/slideLayout" Target="../slideLayouts/slideLayout10.xml" />
  <Relationship Id="rId4" Type="http://schemas.openxmlformats.org/officeDocument/2006/relationships/slideLayout" Target="../slideLayouts/slideLayout4.xml" />
  <Relationship Id="rId9" Type="http://schemas.openxmlformats.org/officeDocument/2006/relationships/slideLayout" Target="../slideLayouts/slideLayout9.xml" />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B8FA1D6-D28B-4E40-9EE1-EF2F8D45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D51A715-D55B-421B-A574-E510613D2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F2107DB-49C9-4681-AC39-F617AA9A3E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E7977-8B06-4F65-AAB8-7732AC196B56}" type="datetimeFigureOut">
              <a:rPr kumimoji="1" lang="ja-JP" altLang="en-US" smtClean="0"/>
              <a:t>2026/4/30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183AEE7-76DF-485B-BC9E-52E0B8D8E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2997681-5BE6-48AB-A6E1-CDFA079F6C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4C58F-F4E6-4B3B-B70E-74F8BE3F303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201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1.png" />
  <Relationship Id="rId2" Type="http://schemas.openxmlformats.org/officeDocument/2006/relationships/notesSlide" Target="../notesSlides/notesSlide1.xml" />
  <Relationship Id="rId1" Type="http://schemas.openxmlformats.org/officeDocument/2006/relationships/slideLayout" Target="../slideLayouts/slideLayout1.xml" />
</Relationships>
</file>

<file path=ppt/slides/_rels/slide10.xml.rels>&#65279;<?xml version="1.0" encoding="utf-8" standalone="yes"?>
<Relationships xmlns="http://schemas.openxmlformats.org/package/2006/relationships">
  <Relationship Id="rId3" Type="http://schemas.openxmlformats.org/officeDocument/2006/relationships/notesSlide" Target="../notesSlides/notesSlide10.xml" />
  <Relationship Id="rId2" Type="http://schemas.openxmlformats.org/officeDocument/2006/relationships/slideLayout" Target="../slideLayouts/slideLayout1.xml" />
  <Relationship Id="rId1" Type="http://schemas.openxmlformats.org/officeDocument/2006/relationships/tags" Target="../tags/tag6.xml" />
  <Relationship Id="rId5" Type="http://schemas.openxmlformats.org/officeDocument/2006/relationships/hyperlink" Target="https://www.kaien-lab.com/" TargetMode="External" />
  <Relationship Id="rId4" Type="http://schemas.openxmlformats.org/officeDocument/2006/relationships/image" Target="../media/image58.png" />
</Relationships>
</file>

<file path=ppt/slides/_rels/slide11.xml.rels>&#65279;<?xml version="1.0" encoding="utf-8" standalone="yes"?>
<Relationships xmlns="http://schemas.openxmlformats.org/package/2006/relationships">
  <Relationship Id="rId3" Type="http://schemas.openxmlformats.org/officeDocument/2006/relationships/notesSlide" Target="../notesSlides/notesSlide11.xml" />
  <Relationship Id="rId2" Type="http://schemas.openxmlformats.org/officeDocument/2006/relationships/slideLayout" Target="../slideLayouts/slideLayout1.xml" />
  <Relationship Id="rId1" Type="http://schemas.openxmlformats.org/officeDocument/2006/relationships/tags" Target="../tags/tag7.xml" />
  <Relationship Id="rId4" Type="http://schemas.openxmlformats.org/officeDocument/2006/relationships/image" Target="../media/image59.png" />
</Relationships>
</file>

<file path=ppt/slides/_rels/slide12.xml.rels>&#65279;<?xml version="1.0" encoding="utf-8" standalone="yes"?>
<Relationships xmlns="http://schemas.openxmlformats.org/package/2006/relationships">
  <Relationship Id="rId8" Type="http://schemas.openxmlformats.org/officeDocument/2006/relationships/image" Target="../media/image64.png" />
  <Relationship Id="rId13" Type="http://schemas.openxmlformats.org/officeDocument/2006/relationships/image" Target="../media/image69.png" />
  <Relationship Id="rId3" Type="http://schemas.openxmlformats.org/officeDocument/2006/relationships/image" Target="../media/image60.jpg" />
  <Relationship Id="rId7" Type="http://schemas.openxmlformats.org/officeDocument/2006/relationships/image" Target="../media/image63.png" />
  <Relationship Id="rId12" Type="http://schemas.openxmlformats.org/officeDocument/2006/relationships/image" Target="../media/image68.png" />
  <Relationship Id="rId2" Type="http://schemas.openxmlformats.org/officeDocument/2006/relationships/notesSlide" Target="../notesSlides/notesSlide12.xml" />
  <Relationship Id="rId1" Type="http://schemas.openxmlformats.org/officeDocument/2006/relationships/slideLayout" Target="../slideLayouts/slideLayout1.xml" />
  <Relationship Id="rId6" Type="http://schemas.openxmlformats.org/officeDocument/2006/relationships/image" Target="../media/image62.png" />
  <Relationship Id="rId11" Type="http://schemas.openxmlformats.org/officeDocument/2006/relationships/image" Target="../media/image67.png" />
  <Relationship Id="rId5" Type="http://schemas.openxmlformats.org/officeDocument/2006/relationships/image" Target="../media/image25.png" />
  <Relationship Id="rId10" Type="http://schemas.openxmlformats.org/officeDocument/2006/relationships/image" Target="../media/image66.png" />
  <Relationship Id="rId4" Type="http://schemas.openxmlformats.org/officeDocument/2006/relationships/image" Target="../media/image61.png" />
  <Relationship Id="rId9" Type="http://schemas.openxmlformats.org/officeDocument/2006/relationships/image" Target="../media/image65.png" />
</Relationships>
</file>

<file path=ppt/slides/_rels/slide13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70.emf" />
  <Relationship Id="rId2" Type="http://schemas.openxmlformats.org/officeDocument/2006/relationships/notesSlide" Target="../notesSlides/notesSlide13.xml" />
  <Relationship Id="rId1" Type="http://schemas.openxmlformats.org/officeDocument/2006/relationships/slideLayout" Target="../slideLayouts/slideLayout2.xml" />
</Relationships>
</file>

<file path=ppt/slides/_rels/slide14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71.png" />
  <Relationship Id="rId2" Type="http://schemas.openxmlformats.org/officeDocument/2006/relationships/notesSlide" Target="../notesSlides/notesSlide14.xml" />
  <Relationship Id="rId1" Type="http://schemas.openxmlformats.org/officeDocument/2006/relationships/slideLayout" Target="../slideLayouts/slideLayout2.xml" />
</Relationships>
</file>

<file path=ppt/slides/_rels/slide15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72.png" />
  <Relationship Id="rId2" Type="http://schemas.openxmlformats.org/officeDocument/2006/relationships/notesSlide" Target="../notesSlides/notesSlide15.xml" />
  <Relationship Id="rId1" Type="http://schemas.openxmlformats.org/officeDocument/2006/relationships/slideLayout" Target="../slideLayouts/slideLayout2.xml" />
</Relationships>
</file>

<file path=ppt/slides/_rels/slide16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73.png" />
  <Relationship Id="rId2" Type="http://schemas.openxmlformats.org/officeDocument/2006/relationships/notesSlide" Target="../notesSlides/notesSlide16.xml" />
  <Relationship Id="rId1" Type="http://schemas.openxmlformats.org/officeDocument/2006/relationships/slideLayout" Target="../slideLayouts/slideLayout2.xml" />
</Relationships>
</file>

<file path=ppt/slides/_rels/slide17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74.png" />
  <Relationship Id="rId2" Type="http://schemas.openxmlformats.org/officeDocument/2006/relationships/notesSlide" Target="../notesSlides/notesSlide17.xml" />
  <Relationship Id="rId1" Type="http://schemas.openxmlformats.org/officeDocument/2006/relationships/slideLayout" Target="../slideLayouts/slideLayout2.xml" />
</Relationships>
</file>

<file path=ppt/slides/_rels/slide18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1.png" />
  <Relationship Id="rId2" Type="http://schemas.openxmlformats.org/officeDocument/2006/relationships/notesSlide" Target="../notesSlides/notesSlide18.xml" />
  <Relationship Id="rId1" Type="http://schemas.openxmlformats.org/officeDocument/2006/relationships/slideLayout" Target="../slideLayouts/slideLayout1.xml" />
</Relationships>
</file>

<file path=ppt/slides/_rels/slide19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75.png" />
  <Relationship Id="rId2" Type="http://schemas.openxmlformats.org/officeDocument/2006/relationships/notesSlide" Target="../notesSlides/notesSlide19.xml" />
  <Relationship Id="rId1" Type="http://schemas.openxmlformats.org/officeDocument/2006/relationships/slideLayout" Target="../slideLayouts/slideLayout2.xml" />
</Relationships>
</file>

<file path=ppt/slides/_rels/slide2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2.png" />
  <Relationship Id="rId2" Type="http://schemas.openxmlformats.org/officeDocument/2006/relationships/notesSlide" Target="../notesSlides/notesSlide2.xml" />
  <Relationship Id="rId1" Type="http://schemas.openxmlformats.org/officeDocument/2006/relationships/slideLayout" Target="../slideLayouts/slideLayout1.xml" />
</Relationships>
</file>

<file path=ppt/slides/_rels/slide3.xml.rels>&#65279;<?xml version="1.0" encoding="utf-8" standalone="yes"?>
<Relationships xmlns="http://schemas.openxmlformats.org/package/2006/relationships">
  <Relationship Id="rId8" Type="http://schemas.openxmlformats.org/officeDocument/2006/relationships/image" Target="../media/image6.png" />
  <Relationship Id="rId18" Type="http://schemas.openxmlformats.org/officeDocument/2006/relationships/customXml" Target="../ink/ink2.xml" />
  <Relationship Id="rId3" Type="http://schemas.openxmlformats.org/officeDocument/2006/relationships/notesSlide" Target="../notesSlides/notesSlide3.xml" />
  <Relationship Id="rId21" Type="http://schemas.openxmlformats.org/officeDocument/2006/relationships/image" Target="../media/image14.png" />
  <Relationship Id="rId7" Type="http://schemas.openxmlformats.org/officeDocument/2006/relationships/image" Target="../media/image5.png" />
  <Relationship Id="rId12" Type="http://schemas.openxmlformats.org/officeDocument/2006/relationships/customXml" Target="../ink/ink1.xml" />
  <Relationship Id="rId17" Type="http://schemas.openxmlformats.org/officeDocument/2006/relationships/image" Target="../media/image12.png" />
  <Relationship Id="rId25" Type="http://schemas.openxmlformats.org/officeDocument/2006/relationships/image" Target="../media/image16.png" />
  <Relationship Id="rId2" Type="http://schemas.openxmlformats.org/officeDocument/2006/relationships/slideLayout" Target="../slideLayouts/slideLayout1.xml" />
  <Relationship Id="rId20" Type="http://schemas.openxmlformats.org/officeDocument/2006/relationships/customXml" Target="../ink/ink3.xml" />
  <Relationship Id="rId1" Type="http://schemas.openxmlformats.org/officeDocument/2006/relationships/tags" Target="../tags/tag1.xml" />
  <Relationship Id="rId6" Type="http://schemas.openxmlformats.org/officeDocument/2006/relationships/image" Target="../media/image4.png" />
  <Relationship Id="rId11" Type="http://schemas.openxmlformats.org/officeDocument/2006/relationships/image" Target="../media/image9.png" />
  <Relationship Id="rId24" Type="http://schemas.openxmlformats.org/officeDocument/2006/relationships/customXml" Target="../ink/ink5.xml" />
  <Relationship Id="rId5" Type="http://schemas.microsoft.com/office/2007/relationships/hdphoto" Target="../media/hdphoto1.wdp" />
  <Relationship Id="rId23" Type="http://schemas.openxmlformats.org/officeDocument/2006/relationships/image" Target="../media/image15.png" />
  <Relationship Id="rId10" Type="http://schemas.openxmlformats.org/officeDocument/2006/relationships/image" Target="../media/image8.png" />
  <Relationship Id="rId19" Type="http://schemas.openxmlformats.org/officeDocument/2006/relationships/image" Target="../media/image13.png" />
  <Relationship Id="rId4" Type="http://schemas.openxmlformats.org/officeDocument/2006/relationships/image" Target="../media/image3.png" />
  <Relationship Id="rId9" Type="http://schemas.openxmlformats.org/officeDocument/2006/relationships/image" Target="../media/image7.png" />
  <Relationship Id="rId22" Type="http://schemas.openxmlformats.org/officeDocument/2006/relationships/customXml" Target="../ink/ink4.xml" />
</Relationships>
</file>

<file path=ppt/slides/_rels/slide4.xml.rels>&#65279;<?xml version="1.0" encoding="utf-8" standalone="yes"?>
<Relationships xmlns="http://schemas.openxmlformats.org/package/2006/relationships">
  <Relationship Id="rId8" Type="http://schemas.openxmlformats.org/officeDocument/2006/relationships/image" Target="../media/image19.png" />
  <Relationship Id="rId3" Type="http://schemas.openxmlformats.org/officeDocument/2006/relationships/notesSlide" Target="../notesSlides/notesSlide4.xml" />
  <Relationship Id="rId7" Type="http://schemas.openxmlformats.org/officeDocument/2006/relationships/image" Target="../media/image18.png" />
  <Relationship Id="rId2" Type="http://schemas.openxmlformats.org/officeDocument/2006/relationships/slideLayout" Target="../slideLayouts/slideLayout1.xml" />
  <Relationship Id="rId1" Type="http://schemas.openxmlformats.org/officeDocument/2006/relationships/tags" Target="../tags/tag2.xml" />
  <Relationship Id="rId6" Type="http://schemas.openxmlformats.org/officeDocument/2006/relationships/image" Target="../media/image17.png" />
  <Relationship Id="rId11" Type="http://schemas.openxmlformats.org/officeDocument/2006/relationships/customXml" Target="../ink/ink6.xml" />
  <Relationship Id="rId5" Type="http://schemas.openxmlformats.org/officeDocument/2006/relationships/image" Target="../media/image11.png" />
  <Relationship Id="rId15" Type="http://schemas.openxmlformats.org/officeDocument/2006/relationships/customXml" Target="../ink/ink7.xml" />
  <Relationship Id="rId10" Type="http://schemas.openxmlformats.org/officeDocument/2006/relationships/image" Target="../media/image21.png" />
  <Relationship Id="rId4" Type="http://schemas.openxmlformats.org/officeDocument/2006/relationships/image" Target="../media/image10.png" />
  <Relationship Id="rId9" Type="http://schemas.openxmlformats.org/officeDocument/2006/relationships/image" Target="../media/image20.png" />
  <Relationship Id="rId14" Type="http://schemas.openxmlformats.org/officeDocument/2006/relationships/image" Target="../media/image12.png" />
</Relationships>
</file>

<file path=ppt/slides/_rels/slide5.xml.rels>&#65279;<?xml version="1.0" encoding="utf-8" standalone="yes"?>
<Relationships xmlns="http://schemas.openxmlformats.org/package/2006/relationships">
  <Relationship Id="rId8" Type="http://schemas.openxmlformats.org/officeDocument/2006/relationships/image" Target="../media/image26.png" />
  <Relationship Id="rId13" Type="http://schemas.openxmlformats.org/officeDocument/2006/relationships/image" Target="../media/image31.png" />
  <Relationship Id="rId3" Type="http://schemas.openxmlformats.org/officeDocument/2006/relationships/notesSlide" Target="../notesSlides/notesSlide5.xml" />
  <Relationship Id="rId7" Type="http://schemas.openxmlformats.org/officeDocument/2006/relationships/image" Target="../media/image25.png" />
  <Relationship Id="rId12" Type="http://schemas.openxmlformats.org/officeDocument/2006/relationships/image" Target="../media/image30.png" />
  <Relationship Id="rId2" Type="http://schemas.openxmlformats.org/officeDocument/2006/relationships/slideLayout" Target="../slideLayouts/slideLayout1.xml" />
  <Relationship Id="rId16" Type="http://schemas.openxmlformats.org/officeDocument/2006/relationships/image" Target="../media/image34.png" />
  <Relationship Id="rId1" Type="http://schemas.openxmlformats.org/officeDocument/2006/relationships/tags" Target="../tags/tag3.xml" />
  <Relationship Id="rId6" Type="http://schemas.openxmlformats.org/officeDocument/2006/relationships/image" Target="../media/image24.png" />
  <Relationship Id="rId11" Type="http://schemas.openxmlformats.org/officeDocument/2006/relationships/image" Target="../media/image29.png" />
  <Relationship Id="rId5" Type="http://schemas.openxmlformats.org/officeDocument/2006/relationships/image" Target="../media/image23.png" />
  <Relationship Id="rId15" Type="http://schemas.openxmlformats.org/officeDocument/2006/relationships/image" Target="../media/image33.png" />
  <Relationship Id="rId10" Type="http://schemas.openxmlformats.org/officeDocument/2006/relationships/image" Target="../media/image28.png" />
  <Relationship Id="rId4" Type="http://schemas.openxmlformats.org/officeDocument/2006/relationships/image" Target="../media/image22.png" />
  <Relationship Id="rId9" Type="http://schemas.openxmlformats.org/officeDocument/2006/relationships/image" Target="../media/image27.png" />
  <Relationship Id="rId14" Type="http://schemas.openxmlformats.org/officeDocument/2006/relationships/image" Target="../media/image32.png" />
</Relationships>
</file>

<file path=ppt/slides/_rels/slide6.xml.rels>&#65279;<?xml version="1.0" encoding="utf-8" standalone="yes"?>
<Relationships xmlns="http://schemas.openxmlformats.org/package/2006/relationships">
  <Relationship Id="rId8" Type="http://schemas.openxmlformats.org/officeDocument/2006/relationships/image" Target="../media/image40.png" />
  <Relationship Id="rId3" Type="http://schemas.openxmlformats.org/officeDocument/2006/relationships/image" Target="../media/image35.png" />
  <Relationship Id="rId7" Type="http://schemas.openxmlformats.org/officeDocument/2006/relationships/image" Target="../media/image39.png" />
  <Relationship Id="rId2" Type="http://schemas.openxmlformats.org/officeDocument/2006/relationships/notesSlide" Target="../notesSlides/notesSlide6.xml" />
  <Relationship Id="rId1" Type="http://schemas.openxmlformats.org/officeDocument/2006/relationships/slideLayout" Target="../slideLayouts/slideLayout1.xml" />
  <Relationship Id="rId6" Type="http://schemas.openxmlformats.org/officeDocument/2006/relationships/image" Target="../media/image38.png" />
  <Relationship Id="rId5" Type="http://schemas.openxmlformats.org/officeDocument/2006/relationships/image" Target="../media/image37.png" />
  <Relationship Id="rId4" Type="http://schemas.openxmlformats.org/officeDocument/2006/relationships/image" Target="../media/image36.png" />
</Relationships>
</file>

<file path=ppt/slides/_rels/slide7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41.png" />
  <Relationship Id="rId2" Type="http://schemas.openxmlformats.org/officeDocument/2006/relationships/notesSlide" Target="../notesSlides/notesSlide7.xml" />
  <Relationship Id="rId1" Type="http://schemas.openxmlformats.org/officeDocument/2006/relationships/slideLayout" Target="../slideLayouts/slideLayout1.xml" />
  <Relationship Id="rId6" Type="http://schemas.openxmlformats.org/officeDocument/2006/relationships/image" Target="../media/image44.png" />
  <Relationship Id="rId5" Type="http://schemas.openxmlformats.org/officeDocument/2006/relationships/image" Target="../media/image43.png" />
  <Relationship Id="rId4" Type="http://schemas.openxmlformats.org/officeDocument/2006/relationships/image" Target="../media/image42.png" />
</Relationships>
</file>

<file path=ppt/slides/_rels/slide8.xml.rels>&#65279;<?xml version="1.0" encoding="utf-8" standalone="yes"?>
<Relationships xmlns="http://schemas.openxmlformats.org/package/2006/relationships">
  <Relationship Id="rId8" Type="http://schemas.openxmlformats.org/officeDocument/2006/relationships/image" Target="../media/image49.jpg" />
  <Relationship Id="rId3" Type="http://schemas.openxmlformats.org/officeDocument/2006/relationships/notesSlide" Target="../notesSlides/notesSlide8.xml" />
  <Relationship Id="rId7" Type="http://schemas.openxmlformats.org/officeDocument/2006/relationships/image" Target="../media/image48.png" />
  <Relationship Id="rId2" Type="http://schemas.openxmlformats.org/officeDocument/2006/relationships/slideLayout" Target="../slideLayouts/slideLayout1.xml" />
  <Relationship Id="rId1" Type="http://schemas.openxmlformats.org/officeDocument/2006/relationships/tags" Target="../tags/tag4.xml" />
  <Relationship Id="rId6" Type="http://schemas.openxmlformats.org/officeDocument/2006/relationships/image" Target="../media/image47.png" />
  <Relationship Id="rId11" Type="http://schemas.openxmlformats.org/officeDocument/2006/relationships/image" Target="../media/image52.png" />
  <Relationship Id="rId5" Type="http://schemas.openxmlformats.org/officeDocument/2006/relationships/image" Target="../media/image46.png" />
  <Relationship Id="rId10" Type="http://schemas.openxmlformats.org/officeDocument/2006/relationships/image" Target="../media/image51.jpg" />
  <Relationship Id="rId4" Type="http://schemas.openxmlformats.org/officeDocument/2006/relationships/image" Target="../media/image45.png" />
  <Relationship Id="rId9" Type="http://schemas.openxmlformats.org/officeDocument/2006/relationships/image" Target="../media/image50.jpg" />
</Relationships>
</file>

<file path=ppt/slides/_rels/slide9.xml.rels>&#65279;<?xml version="1.0" encoding="utf-8" standalone="yes"?>
<Relationships xmlns="http://schemas.openxmlformats.org/package/2006/relationships">
  <Relationship Id="rId8" Type="http://schemas.openxmlformats.org/officeDocument/2006/relationships/image" Target="../media/image56.png" />
  <Relationship Id="rId3" Type="http://schemas.openxmlformats.org/officeDocument/2006/relationships/notesSlide" Target="../notesSlides/notesSlide9.xml" />
  <Relationship Id="rId7" Type="http://schemas.openxmlformats.org/officeDocument/2006/relationships/image" Target="../media/image49.jpg" />
  <Relationship Id="rId2" Type="http://schemas.openxmlformats.org/officeDocument/2006/relationships/slideLayout" Target="../slideLayouts/slideLayout1.xml" />
  <Relationship Id="rId1" Type="http://schemas.openxmlformats.org/officeDocument/2006/relationships/tags" Target="../tags/tag5.xml" />
  <Relationship Id="rId6" Type="http://schemas.openxmlformats.org/officeDocument/2006/relationships/image" Target="../media/image55.png" />
  <Relationship Id="rId5" Type="http://schemas.openxmlformats.org/officeDocument/2006/relationships/image" Target="../media/image54.png" />
  <Relationship Id="rId10" Type="http://schemas.openxmlformats.org/officeDocument/2006/relationships/image" Target="../media/image57.png" />
  <Relationship Id="rId4" Type="http://schemas.openxmlformats.org/officeDocument/2006/relationships/image" Target="../media/image53.png" />
  <Relationship Id="rId9" Type="http://schemas.microsoft.com/office/2007/relationships/hdphoto" Target="../media/hdphoto2.wdp" />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14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310">
        <p:fade/>
      </p:transition>
    </mc:Choice>
    <mc:Fallback xmlns="">
      <p:transition spd="med" advTm="35310">
        <p:fade/>
      </p:transition>
    </mc:Fallback>
  </mc:AlternateContent>
  <p:extLst>
    <p:ext uri="{E180D4A7-C9FB-4DFB-919C-405C955672EB}">
      <p14:showEvtLst xmlns:p14="http://schemas.microsoft.com/office/powerpoint/2010/main">
        <p14:playEvt time="1" objId="2"/>
        <p14:playEvt time="1" objId="3"/>
        <p14:stopEvt time="34616" objId="2"/>
        <p14:stopEvt time="3531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ADDFA5-AFAE-425C-884D-3924A36B2A3A}"/>
              </a:ext>
            </a:extLst>
          </p:cNvPr>
          <p:cNvSpPr txBox="1"/>
          <p:nvPr/>
        </p:nvSpPr>
        <p:spPr>
          <a:xfrm>
            <a:off x="0" y="147371"/>
            <a:ext cx="12192000" cy="61555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3400" b="1" dirty="0">
                <a:solidFill>
                  <a:schemeClr val="bg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　</a:t>
            </a:r>
            <a:r>
              <a:rPr lang="ja-JP" altLang="en-US" sz="3400" b="1" dirty="0">
                <a:solidFill>
                  <a:schemeClr val="bg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合理的配慮について</a:t>
            </a:r>
            <a:endParaRPr kumimoji="1" lang="ja-JP" altLang="en-US" sz="3400" b="1" dirty="0">
              <a:solidFill>
                <a:schemeClr val="bg1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C9DDFB6-578D-4610-99D2-2C5B2208C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1667164"/>
            <a:ext cx="12180221" cy="2706716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2DF0883-9167-4D2B-8383-C1DA345B95A6}"/>
              </a:ext>
            </a:extLst>
          </p:cNvPr>
          <p:cNvSpPr/>
          <p:nvPr/>
        </p:nvSpPr>
        <p:spPr>
          <a:xfrm>
            <a:off x="30480" y="4373880"/>
            <a:ext cx="3093720" cy="982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ja-JP" altLang="en-US" sz="3600" b="1" dirty="0">
                <a:solidFill>
                  <a:srgbClr val="C0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配慮</a:t>
            </a:r>
            <a:endParaRPr lang="en-US" altLang="ja-JP" sz="3200" b="1" dirty="0">
              <a:solidFill>
                <a:srgbClr val="C00000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>
              <a:lnSpc>
                <a:spcPts val="3000"/>
              </a:lnSpc>
            </a:pPr>
            <a:r>
              <a:rPr lang="ja-JP" altLang="en-US" sz="24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  </a:t>
            </a:r>
            <a:r>
              <a:rPr lang="ja-JP" altLang="en-US" sz="22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が何もない状態</a:t>
            </a:r>
            <a:endParaRPr lang="en-US" altLang="ja-JP" sz="22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EC10AFB-8E26-4816-973E-DCDB431E69B2}"/>
              </a:ext>
            </a:extLst>
          </p:cNvPr>
          <p:cNvSpPr/>
          <p:nvPr/>
        </p:nvSpPr>
        <p:spPr>
          <a:xfrm>
            <a:off x="2907895" y="4373880"/>
            <a:ext cx="3215640" cy="13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ja-JP" altLang="en-US" sz="3600" b="1" dirty="0">
                <a:solidFill>
                  <a:srgbClr val="C0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平等</a:t>
            </a:r>
            <a:endParaRPr lang="en-US" altLang="ja-JP" sz="3600" b="1" dirty="0">
              <a:solidFill>
                <a:srgbClr val="C00000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>
              <a:lnSpc>
                <a:spcPts val="3000"/>
              </a:lnSpc>
            </a:pPr>
            <a:r>
              <a:rPr lang="ja-JP" altLang="en-US" sz="24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  </a:t>
            </a:r>
            <a:r>
              <a:rPr lang="ja-JP" altLang="en-US" sz="22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ではあるが左の子は</a:t>
            </a:r>
            <a:endParaRPr lang="en-US" altLang="ja-JP" sz="22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>
              <a:lnSpc>
                <a:spcPts val="3000"/>
              </a:lnSpc>
            </a:pPr>
            <a:r>
              <a:rPr lang="en-US" altLang="ja-JP" sz="22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  </a:t>
            </a:r>
            <a:r>
              <a:rPr lang="ja-JP" altLang="en-US" sz="22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まだ見えない</a:t>
            </a:r>
            <a:endParaRPr lang="en-US" altLang="ja-JP" sz="22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A2B8824-E89C-4BC4-B5B8-C9B1104607E2}"/>
              </a:ext>
            </a:extLst>
          </p:cNvPr>
          <p:cNvSpPr/>
          <p:nvPr/>
        </p:nvSpPr>
        <p:spPr>
          <a:xfrm>
            <a:off x="5986374" y="4373880"/>
            <a:ext cx="3569105" cy="13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ja-JP" altLang="en-US" sz="3600" b="1" dirty="0">
                <a:solidFill>
                  <a:srgbClr val="C0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公正</a:t>
            </a:r>
            <a:r>
              <a:rPr lang="ja-JP" altLang="en-US" sz="24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さ</a:t>
            </a:r>
            <a:endParaRPr lang="en-US" altLang="ja-JP" sz="24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>
              <a:lnSpc>
                <a:spcPts val="3000"/>
              </a:lnSpc>
            </a:pPr>
            <a:r>
              <a:rPr lang="en-US" altLang="ja-JP" sz="24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  </a:t>
            </a:r>
            <a:r>
              <a:rPr lang="ja-JP" altLang="en-US" sz="2200" dirty="0" err="1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が担</a:t>
            </a:r>
            <a:r>
              <a:rPr lang="ja-JP" altLang="en-US" sz="22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保されて全員が</a:t>
            </a:r>
            <a:endParaRPr lang="en-US" altLang="ja-JP" sz="22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>
              <a:lnSpc>
                <a:spcPts val="3000"/>
              </a:lnSpc>
            </a:pPr>
            <a:r>
              <a:rPr lang="en-US" altLang="ja-JP" sz="22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  </a:t>
            </a:r>
            <a:r>
              <a:rPr lang="ja-JP" altLang="en-US" sz="22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試合を観ることができる</a:t>
            </a:r>
            <a:endParaRPr lang="en-US" altLang="ja-JP" sz="22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FD7EDE9-6652-412A-B972-C06201C6C5CF}"/>
              </a:ext>
            </a:extLst>
          </p:cNvPr>
          <p:cNvSpPr/>
          <p:nvPr/>
        </p:nvSpPr>
        <p:spPr>
          <a:xfrm>
            <a:off x="9202014" y="4373879"/>
            <a:ext cx="3328210" cy="13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ja-JP" altLang="en-US" sz="3600" b="1" dirty="0">
                <a:solidFill>
                  <a:srgbClr val="C0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環境</a:t>
            </a:r>
            <a:endParaRPr lang="en-US" altLang="ja-JP" sz="3600" b="1" dirty="0">
              <a:solidFill>
                <a:srgbClr val="C00000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>
              <a:lnSpc>
                <a:spcPts val="3000"/>
              </a:lnSpc>
            </a:pPr>
            <a:r>
              <a:rPr lang="ja-JP" altLang="en-US" sz="24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  </a:t>
            </a:r>
            <a:r>
              <a:rPr lang="ja-JP" altLang="en-US" sz="22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を変えれば、ハンディ　　</a:t>
            </a:r>
            <a:endParaRPr lang="en-US" altLang="ja-JP" sz="22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>
              <a:lnSpc>
                <a:spcPts val="3000"/>
              </a:lnSpc>
            </a:pPr>
            <a:r>
              <a:rPr lang="ja-JP" altLang="en-US" sz="22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　 キャップは生じない</a:t>
            </a:r>
            <a:endParaRPr lang="en-US" altLang="ja-JP" sz="22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A759381-D890-4058-BF12-09200C0DE527}"/>
              </a:ext>
            </a:extLst>
          </p:cNvPr>
          <p:cNvSpPr txBox="1"/>
          <p:nvPr/>
        </p:nvSpPr>
        <p:spPr>
          <a:xfrm>
            <a:off x="0" y="1051611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4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        ①                    ②                   ③                   ④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10C4F59-FD92-4A37-B6F3-9C114E14A698}"/>
              </a:ext>
            </a:extLst>
          </p:cNvPr>
          <p:cNvSpPr/>
          <p:nvPr/>
        </p:nvSpPr>
        <p:spPr>
          <a:xfrm>
            <a:off x="4191000" y="6211669"/>
            <a:ext cx="8793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引用：</a:t>
            </a:r>
            <a:r>
              <a:rPr lang="en-US" altLang="ja-JP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TEENS</a:t>
            </a:r>
            <a:r>
              <a:rPr lang="ja-JP" altLang="en-US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発達障がいのあるお子様向け キャリアデザイン教育</a:t>
            </a:r>
          </a:p>
          <a:p>
            <a:pPr algn="ctr"/>
            <a:r>
              <a:rPr lang="ja-JP" altLang="en-US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</a:t>
            </a:r>
            <a:r>
              <a:rPr lang="en-US" altLang="ja-JP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©Copyright 2022 </a:t>
            </a:r>
            <a:r>
              <a:rPr lang="ja-JP" altLang="en-US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hlinkClick r:id="rId5"/>
              </a:rPr>
              <a:t>株式会社</a:t>
            </a:r>
            <a:r>
              <a:rPr lang="en-US" altLang="ja-JP" dirty="0" err="1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hlinkClick r:id="rId5"/>
              </a:rPr>
              <a:t>Kaien</a:t>
            </a:r>
            <a:r>
              <a:rPr lang="en-US" altLang="ja-JP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All Rights Reserved.</a:t>
            </a:r>
            <a:endParaRPr lang="en-US" altLang="ja-JP" b="0" i="0" dirty="0">
              <a:solidFill>
                <a:srgbClr val="333333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268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"/>
        <p14:stopEvt time="104395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ADDFA5-AFAE-425C-884D-3924A36B2A3A}"/>
              </a:ext>
            </a:extLst>
          </p:cNvPr>
          <p:cNvSpPr txBox="1"/>
          <p:nvPr/>
        </p:nvSpPr>
        <p:spPr>
          <a:xfrm>
            <a:off x="0" y="147371"/>
            <a:ext cx="12192000" cy="61555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3400" b="1" dirty="0">
                <a:solidFill>
                  <a:schemeClr val="bg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　</a:t>
            </a:r>
            <a:r>
              <a:rPr lang="ja-JP" altLang="en-US" sz="3400" b="1" dirty="0">
                <a:solidFill>
                  <a:schemeClr val="bg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合理的配慮について</a:t>
            </a:r>
            <a:endParaRPr kumimoji="1" lang="ja-JP" altLang="en-US" sz="3400" b="1" dirty="0">
              <a:solidFill>
                <a:schemeClr val="bg1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A759381-D890-4058-BF12-09200C0DE527}"/>
              </a:ext>
            </a:extLst>
          </p:cNvPr>
          <p:cNvSpPr txBox="1"/>
          <p:nvPr/>
        </p:nvSpPr>
        <p:spPr>
          <a:xfrm>
            <a:off x="0" y="168721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　　　　　　　あなたの　 </a:t>
            </a:r>
            <a:r>
              <a:rPr kumimoji="1" lang="ja-JP" altLang="en-US" sz="6000" b="1" dirty="0">
                <a:solidFill>
                  <a:schemeClr val="bg1"/>
                </a:solidFill>
                <a:effectLst>
                  <a:glow rad="76200">
                    <a:schemeClr val="accent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「心の障壁」</a:t>
            </a:r>
            <a:r>
              <a:rPr kumimoji="1" lang="ja-JP" altLang="en-US" sz="3600" b="1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　は</a:t>
            </a:r>
            <a:r>
              <a:rPr lang="ja-JP" altLang="en-US" sz="3600" b="1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大丈夫？</a:t>
            </a:r>
            <a:endParaRPr kumimoji="1" lang="en-US" altLang="ja-JP" sz="3600" b="1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22EE686-DC13-4C55-AFBA-150427CDC552}"/>
              </a:ext>
            </a:extLst>
          </p:cNvPr>
          <p:cNvSpPr txBox="1"/>
          <p:nvPr/>
        </p:nvSpPr>
        <p:spPr>
          <a:xfrm>
            <a:off x="0" y="3627171"/>
            <a:ext cx="12192000" cy="2510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3600" b="1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　支援を必要とする人たちへの偏見をなくし</a:t>
            </a:r>
            <a:endParaRPr kumimoji="1" lang="en-US" altLang="ja-JP" sz="3600" b="1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600" b="1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それぞれの人が抱える困難さや痛み、その思いを想像し、</a:t>
            </a:r>
            <a:endParaRPr lang="en-US" altLang="ja-JP" sz="3600" b="1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3600" b="1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共感する力が求められています。</a:t>
            </a:r>
            <a:endParaRPr kumimoji="1" lang="en-US" altLang="ja-JP" sz="3600" b="1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"/>
        <p14:stopEvt time="16195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グループ化 72">
            <a:extLst>
              <a:ext uri="{FF2B5EF4-FFF2-40B4-BE49-F238E27FC236}">
                <a16:creationId xmlns:a16="http://schemas.microsoft.com/office/drawing/2014/main" id="{2818B7E3-6393-4DFB-9D87-0C87D3057A90}"/>
              </a:ext>
            </a:extLst>
          </p:cNvPr>
          <p:cNvGrpSpPr/>
          <p:nvPr/>
        </p:nvGrpSpPr>
        <p:grpSpPr>
          <a:xfrm>
            <a:off x="1866143" y="4081965"/>
            <a:ext cx="720000" cy="2578183"/>
            <a:chOff x="1866143" y="4081965"/>
            <a:chExt cx="720000" cy="2578183"/>
          </a:xfrm>
        </p:grpSpPr>
        <p:sp>
          <p:nvSpPr>
            <p:cNvPr id="27" name="右矢印 44">
              <a:extLst>
                <a:ext uri="{FF2B5EF4-FFF2-40B4-BE49-F238E27FC236}">
                  <a16:creationId xmlns:a16="http://schemas.microsoft.com/office/drawing/2014/main" id="{00000000-0008-0000-0000-0000030000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966143" y="5040148"/>
              <a:ext cx="2520000" cy="720000"/>
            </a:xfrm>
            <a:prstGeom prst="rightArrow">
              <a:avLst>
                <a:gd name="adj1" fmla="val 50000"/>
                <a:gd name="adj2" fmla="val 48229"/>
              </a:avLst>
            </a:prstGeom>
            <a:solidFill>
              <a:srgbClr val="00B050"/>
            </a:solidFill>
            <a:ln w="25400">
              <a:solidFill>
                <a:srgbClr val="5B9BD5">
                  <a:lumMod val="50000"/>
                  <a:lumOff val="0"/>
                </a:srgb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ja-JP" altLang="en-US"/>
            </a:p>
          </p:txBody>
        </p:sp>
        <p:sp>
          <p:nvSpPr>
            <p:cNvPr id="70" name="正方形/長方形 69">
              <a:extLst>
                <a:ext uri="{FF2B5EF4-FFF2-40B4-BE49-F238E27FC236}">
                  <a16:creationId xmlns:a16="http://schemas.microsoft.com/office/drawing/2014/main" id="{8D3327AB-6735-40E3-82F0-B49B2615F3DE}"/>
                </a:ext>
              </a:extLst>
            </p:cNvPr>
            <p:cNvSpPr/>
            <p:nvPr/>
          </p:nvSpPr>
          <p:spPr>
            <a:xfrm>
              <a:off x="2066300" y="4081965"/>
              <a:ext cx="324000" cy="2268000"/>
            </a:xfrm>
            <a:prstGeom prst="rect">
              <a:avLst/>
            </a:prstGeom>
            <a:gradFill flip="none" rotWithShape="1">
              <a:gsLst>
                <a:gs pos="12672">
                  <a:srgbClr val="00B050"/>
                </a:gs>
                <a:gs pos="0">
                  <a:srgbClr val="00B050"/>
                </a:gs>
                <a:gs pos="45985">
                  <a:srgbClr val="FFFF00"/>
                </a:gs>
                <a:gs pos="28000">
                  <a:srgbClr val="00FF00"/>
                </a:gs>
                <a:gs pos="68000">
                  <a:srgbClr val="FFC000"/>
                </a:gs>
                <a:gs pos="100000">
                  <a:srgbClr val="FFC00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2" name="グループ化 71">
            <a:extLst>
              <a:ext uri="{FF2B5EF4-FFF2-40B4-BE49-F238E27FC236}">
                <a16:creationId xmlns:a16="http://schemas.microsoft.com/office/drawing/2014/main" id="{841C002C-EBA6-4267-8857-BAAD52C43BC7}"/>
              </a:ext>
            </a:extLst>
          </p:cNvPr>
          <p:cNvGrpSpPr/>
          <p:nvPr/>
        </p:nvGrpSpPr>
        <p:grpSpPr>
          <a:xfrm>
            <a:off x="2967868" y="4107505"/>
            <a:ext cx="720000" cy="2553278"/>
            <a:chOff x="2967868" y="4107505"/>
            <a:chExt cx="720000" cy="2553278"/>
          </a:xfrm>
        </p:grpSpPr>
        <p:sp>
          <p:nvSpPr>
            <p:cNvPr id="28" name="右矢印 44">
              <a:extLst>
                <a:ext uri="{FF2B5EF4-FFF2-40B4-BE49-F238E27FC236}">
                  <a16:creationId xmlns:a16="http://schemas.microsoft.com/office/drawing/2014/main" id="{00000000-0008-0000-0000-0000030000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067868" y="5040783"/>
              <a:ext cx="2520000" cy="720000"/>
            </a:xfrm>
            <a:prstGeom prst="rightArrow">
              <a:avLst>
                <a:gd name="adj1" fmla="val 50000"/>
                <a:gd name="adj2" fmla="val 56154"/>
              </a:avLst>
            </a:prstGeom>
            <a:solidFill>
              <a:srgbClr val="00B050"/>
            </a:solidFill>
            <a:ln w="25400">
              <a:solidFill>
                <a:schemeClr val="accent1">
                  <a:lumMod val="50000"/>
                  <a:lumOff val="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ja-JP" altLang="en-US"/>
            </a:p>
          </p:txBody>
        </p:sp>
        <p:sp>
          <p:nvSpPr>
            <p:cNvPr id="71" name="正方形/長方形 70">
              <a:extLst>
                <a:ext uri="{FF2B5EF4-FFF2-40B4-BE49-F238E27FC236}">
                  <a16:creationId xmlns:a16="http://schemas.microsoft.com/office/drawing/2014/main" id="{7C2B0B5E-D6B7-46BF-A210-6FDD6F4C885C}"/>
                </a:ext>
              </a:extLst>
            </p:cNvPr>
            <p:cNvSpPr/>
            <p:nvPr/>
          </p:nvSpPr>
          <p:spPr>
            <a:xfrm>
              <a:off x="3159616" y="4107505"/>
              <a:ext cx="324000" cy="2268000"/>
            </a:xfrm>
            <a:prstGeom prst="rect">
              <a:avLst/>
            </a:prstGeom>
            <a:gradFill flip="none" rotWithShape="1">
              <a:gsLst>
                <a:gs pos="12672">
                  <a:srgbClr val="00B050"/>
                </a:gs>
                <a:gs pos="0">
                  <a:srgbClr val="00B050"/>
                </a:gs>
                <a:gs pos="40000">
                  <a:srgbClr val="00FF00"/>
                </a:gs>
                <a:gs pos="28000">
                  <a:srgbClr val="00B050"/>
                </a:gs>
                <a:gs pos="64000">
                  <a:srgbClr val="FFFF00"/>
                </a:gs>
                <a:gs pos="76000">
                  <a:srgbClr val="FFFF00"/>
                </a:gs>
                <a:gs pos="89000">
                  <a:srgbClr val="FFC000"/>
                </a:gs>
                <a:gs pos="100000">
                  <a:srgbClr val="FFC00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DC8729D6-0596-4983-8489-323F048053AB}"/>
              </a:ext>
            </a:extLst>
          </p:cNvPr>
          <p:cNvGrpSpPr/>
          <p:nvPr/>
        </p:nvGrpSpPr>
        <p:grpSpPr>
          <a:xfrm>
            <a:off x="2378799" y="1083736"/>
            <a:ext cx="720000" cy="2736000"/>
            <a:chOff x="2378799" y="1083736"/>
            <a:chExt cx="720000" cy="2736000"/>
          </a:xfrm>
        </p:grpSpPr>
        <p:sp>
          <p:nvSpPr>
            <p:cNvPr id="29" name="右矢印 2">
              <a:extLst>
                <a:ext uri="{FF2B5EF4-FFF2-40B4-BE49-F238E27FC236}">
                  <a16:creationId xmlns:a16="http://schemas.microsoft.com/office/drawing/2014/main" id="{00000000-0008-0000-0000-0000030000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370799" y="2091736"/>
              <a:ext cx="2736000" cy="720000"/>
            </a:xfrm>
            <a:prstGeom prst="rightArrow">
              <a:avLst>
                <a:gd name="adj1" fmla="val 50000"/>
                <a:gd name="adj2" fmla="val 39720"/>
              </a:avLst>
            </a:prstGeom>
            <a:solidFill>
              <a:srgbClr val="FFC000"/>
            </a:solidFill>
            <a:ln w="25400">
              <a:solidFill>
                <a:schemeClr val="accent1">
                  <a:lumMod val="50000"/>
                  <a:lumOff val="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ja-JP" altLang="en-US"/>
            </a:p>
          </p:txBody>
        </p:sp>
        <p:sp>
          <p:nvSpPr>
            <p:cNvPr id="65" name="正方形/長方形 64">
              <a:extLst>
                <a:ext uri="{FF2B5EF4-FFF2-40B4-BE49-F238E27FC236}">
                  <a16:creationId xmlns:a16="http://schemas.microsoft.com/office/drawing/2014/main" id="{66A76B7A-A276-486E-A167-1BE91E4897E1}"/>
                </a:ext>
              </a:extLst>
            </p:cNvPr>
            <p:cNvSpPr/>
            <p:nvPr/>
          </p:nvSpPr>
          <p:spPr>
            <a:xfrm>
              <a:off x="2579157" y="1109862"/>
              <a:ext cx="324000" cy="2268000"/>
            </a:xfrm>
            <a:prstGeom prst="rect">
              <a:avLst/>
            </a:prstGeom>
            <a:gradFill flip="none" rotWithShape="1">
              <a:gsLst>
                <a:gs pos="0">
                  <a:srgbClr val="FFC000"/>
                </a:gs>
                <a:gs pos="23000">
                  <a:srgbClr val="FFC000"/>
                </a:gs>
                <a:gs pos="50000">
                  <a:srgbClr val="FF99CC"/>
                </a:gs>
                <a:gs pos="100000">
                  <a:srgbClr val="FF99CC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54" name="図 53">
            <a:extLst>
              <a:ext uri="{FF2B5EF4-FFF2-40B4-BE49-F238E27FC236}">
                <a16:creationId xmlns:a16="http://schemas.microsoft.com/office/drawing/2014/main" id="{BE17C6BD-9D71-4124-9B6D-60EEC2D41AC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573" y="5703890"/>
            <a:ext cx="1173530" cy="985369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8CB9E7C-F95B-4F07-AD4E-8BE66481C29D}"/>
              </a:ext>
            </a:extLst>
          </p:cNvPr>
          <p:cNvSpPr txBox="1"/>
          <p:nvPr/>
        </p:nvSpPr>
        <p:spPr>
          <a:xfrm>
            <a:off x="0" y="144105"/>
            <a:ext cx="12192000" cy="61555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3400" b="1" dirty="0">
                <a:solidFill>
                  <a:schemeClr val="bg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　子どもたちのすこやかな成長を地域とともに支えます</a:t>
            </a:r>
          </a:p>
        </p:txBody>
      </p:sp>
      <p:sp>
        <p:nvSpPr>
          <p:cNvPr id="30" name="AutoShape 140">
            <a:extLst>
              <a:ext uri="{FF2B5EF4-FFF2-40B4-BE49-F238E27FC236}">
                <a16:creationId xmlns:a16="http://schemas.microsoft.com/office/drawing/2014/main" id="{00000000-0008-0000-0000-00000E000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4081" y="1116679"/>
            <a:ext cx="1829435" cy="360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74295" tIns="8890" rIns="74295" bIns="8890" anchor="b" anchorCtr="0" upright="1">
            <a:noAutofit/>
          </a:bodyPr>
          <a:lstStyle/>
          <a:p>
            <a:pPr algn="ctr">
              <a:lnSpc>
                <a:spcPts val="4700"/>
              </a:lnSpc>
              <a:spcAft>
                <a:spcPts val="0"/>
              </a:spcAft>
            </a:pPr>
            <a:r>
              <a:rPr lang="ja-JP" sz="2000" dirty="0">
                <a:effectLst/>
                <a:latin typeface="UD Digi Kyokasho NP-B" panose="02020700000000000000" pitchFamily="18" charset="-128"/>
                <a:ea typeface="UD Digi Kyokasho NP-B" panose="02020700000000000000" pitchFamily="18" charset="-128"/>
                <a:cs typeface="Times New Roman" panose="02020603050405020304" pitchFamily="18" charset="0"/>
              </a:rPr>
              <a:t>誕　生</a:t>
            </a:r>
            <a:endParaRPr lang="ja-JP" sz="2000" dirty="0">
              <a:effectLst/>
              <a:latin typeface="UD Digi Kyokasho NP-B" panose="02020700000000000000" pitchFamily="18" charset="-128"/>
              <a:ea typeface="UD Digi Kyokasho NP-B" panose="02020700000000000000" pitchFamily="18" charset="-128"/>
              <a:cs typeface="ＭＳ Ｐゴシック" panose="020B0600070205080204" pitchFamily="50" charset="-128"/>
            </a:endParaRPr>
          </a:p>
        </p:txBody>
      </p:sp>
      <p:pic>
        <p:nvPicPr>
          <p:cNvPr id="31" name="図 30" descr="http://2.bp.blogspot.com/-xZfYZQ1qOK0/UnIDGiDA-gI/AAAAAAAAZ1g/Iz1ZZZu2ii0/s400/akachan_okurumi.png">
            <a:extLst>
              <a:ext uri="{FF2B5EF4-FFF2-40B4-BE49-F238E27FC236}">
                <a16:creationId xmlns:a16="http://schemas.microsoft.com/office/drawing/2014/main" id="{00000000-0008-0000-0000-00001600000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27" y="1108881"/>
            <a:ext cx="914717" cy="973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図 32" descr="http://3.bp.blogspot.com/-0x_977AINkw/VxC3Vyfz8bI/AAAAAAAA54A/WA8BqFgW0wYxQqPuQRMPd_0PHanm7UaYgCLcB/s800/youchien_sanpo.png">
            <a:extLst>
              <a:ext uri="{FF2B5EF4-FFF2-40B4-BE49-F238E27FC236}">
                <a16:creationId xmlns:a16="http://schemas.microsoft.com/office/drawing/2014/main" id="{00000000-0008-0000-0000-00001B00000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15" y="1359354"/>
            <a:ext cx="1485265" cy="1265873"/>
          </a:xfrm>
          <a:prstGeom prst="rect">
            <a:avLst/>
          </a:prstGeom>
          <a:noFill/>
        </p:spPr>
      </p:pic>
      <p:pic>
        <p:nvPicPr>
          <p:cNvPr id="34" name="図 33" descr="http://4.bp.blogspot.com/-0DFPvZzlP8A/UnIDO9AHhhI/AAAAAAAAZ4U/1gxuSeNi5rs/s800/tsugaku_boy.png">
            <a:extLst>
              <a:ext uri="{FF2B5EF4-FFF2-40B4-BE49-F238E27FC236}">
                <a16:creationId xmlns:a16="http://schemas.microsoft.com/office/drawing/2014/main" id="{00000000-0008-0000-0000-00001500000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33" y="2457661"/>
            <a:ext cx="720000" cy="82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図 35" descr="http://1.bp.blogspot.com/-tOtT2GnL4Fc/U32NL_rFbbI/AAAAAAAAgqM/uIKsuxpDnPY/s800/basketball_boys.png">
            <a:extLst>
              <a:ext uri="{FF2B5EF4-FFF2-40B4-BE49-F238E27FC236}">
                <a16:creationId xmlns:a16="http://schemas.microsoft.com/office/drawing/2014/main" id="{00000000-0008-0000-0000-00001A00000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207" y="3294644"/>
            <a:ext cx="1215913" cy="98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図 41" descr="http://1.bp.blogspot.com/-x66gVF1MB1I/VdLr-mQVEmI/AAAAAAAAw1Y/EA-SR-rYRsE/s800/study_daigakusei_man.png">
            <a:extLst>
              <a:ext uri="{FF2B5EF4-FFF2-40B4-BE49-F238E27FC236}">
                <a16:creationId xmlns:a16="http://schemas.microsoft.com/office/drawing/2014/main" id="{00000000-0008-0000-0000-000018000000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41" y="5100121"/>
            <a:ext cx="1049232" cy="80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AutoShape 140">
            <a:extLst>
              <a:ext uri="{FF2B5EF4-FFF2-40B4-BE49-F238E27FC236}">
                <a16:creationId xmlns:a16="http://schemas.microsoft.com/office/drawing/2014/main" id="{1A23029E-299A-414B-B56E-E9C5221F3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4080" y="1881676"/>
            <a:ext cx="1829435" cy="360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74295" tIns="8890" rIns="74295" bIns="8890" anchor="b" anchorCtr="0" upright="1">
            <a:noAutofit/>
          </a:bodyPr>
          <a:lstStyle/>
          <a:p>
            <a:pPr algn="ctr">
              <a:lnSpc>
                <a:spcPts val="4700"/>
              </a:lnSpc>
              <a:spcAft>
                <a:spcPts val="0"/>
              </a:spcAft>
            </a:pPr>
            <a:r>
              <a:rPr lang="ja-JP" altLang="en-US" dirty="0">
                <a:latin typeface="UD Digi Kyokasho NP-B" panose="02020700000000000000" pitchFamily="18" charset="-128"/>
                <a:ea typeface="UD Digi Kyokasho NP-B" panose="02020700000000000000" pitchFamily="18" charset="-128"/>
                <a:cs typeface="ＭＳ Ｐゴシック" panose="020B0600070205080204" pitchFamily="50" charset="-128"/>
              </a:rPr>
              <a:t>保育所・幼稚園</a:t>
            </a:r>
            <a:endParaRPr lang="ja-JP" dirty="0">
              <a:effectLst/>
              <a:latin typeface="UD Digi Kyokasho NP-B" panose="02020700000000000000" pitchFamily="18" charset="-128"/>
              <a:ea typeface="UD Digi Kyokasho NP-B" panose="02020700000000000000" pitchFamily="18" charset="-128"/>
              <a:cs typeface="ＭＳ Ｐゴシック" panose="020B0600070205080204" pitchFamily="50" charset="-128"/>
            </a:endParaRPr>
          </a:p>
        </p:txBody>
      </p:sp>
      <p:sp>
        <p:nvSpPr>
          <p:cNvPr id="46" name="AutoShape 140">
            <a:extLst>
              <a:ext uri="{FF2B5EF4-FFF2-40B4-BE49-F238E27FC236}">
                <a16:creationId xmlns:a16="http://schemas.microsoft.com/office/drawing/2014/main" id="{F7B471D8-D662-496A-8271-D1965B774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4080" y="2722453"/>
            <a:ext cx="1829435" cy="360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74295" tIns="8890" rIns="74295" bIns="8890" anchor="b" anchorCtr="0" upright="1">
            <a:noAutofit/>
          </a:bodyPr>
          <a:lstStyle/>
          <a:p>
            <a:pPr algn="ctr">
              <a:lnSpc>
                <a:spcPts val="4700"/>
              </a:lnSpc>
              <a:spcAft>
                <a:spcPts val="0"/>
              </a:spcAft>
            </a:pPr>
            <a:r>
              <a:rPr lang="ja-JP" altLang="en-US" sz="2000" dirty="0">
                <a:latin typeface="UD Digi Kyokasho NP-B" panose="02020700000000000000" pitchFamily="18" charset="-128"/>
                <a:ea typeface="UD Digi Kyokasho NP-B" panose="02020700000000000000" pitchFamily="18" charset="-128"/>
                <a:cs typeface="Times New Roman" panose="02020603050405020304" pitchFamily="18" charset="0"/>
              </a:rPr>
              <a:t>小学校</a:t>
            </a:r>
            <a:endParaRPr lang="ja-JP" sz="2000" dirty="0">
              <a:effectLst/>
              <a:latin typeface="UD Digi Kyokasho NP-B" panose="02020700000000000000" pitchFamily="18" charset="-128"/>
              <a:ea typeface="UD Digi Kyokasho NP-B" panose="02020700000000000000" pitchFamily="18" charset="-128"/>
              <a:cs typeface="ＭＳ Ｐゴシック" panose="020B0600070205080204" pitchFamily="50" charset="-128"/>
            </a:endParaRPr>
          </a:p>
        </p:txBody>
      </p:sp>
      <p:sp>
        <p:nvSpPr>
          <p:cNvPr id="47" name="AutoShape 140">
            <a:extLst>
              <a:ext uri="{FF2B5EF4-FFF2-40B4-BE49-F238E27FC236}">
                <a16:creationId xmlns:a16="http://schemas.microsoft.com/office/drawing/2014/main" id="{675E114C-7C96-453B-9C53-E194C5784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4080" y="3787328"/>
            <a:ext cx="1829435" cy="360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74295" tIns="8890" rIns="74295" bIns="8890" anchor="b" anchorCtr="0" upright="1">
            <a:noAutofit/>
          </a:bodyPr>
          <a:lstStyle/>
          <a:p>
            <a:pPr algn="ctr">
              <a:lnSpc>
                <a:spcPts val="4700"/>
              </a:lnSpc>
              <a:spcAft>
                <a:spcPts val="0"/>
              </a:spcAft>
            </a:pPr>
            <a:r>
              <a:rPr lang="ja-JP" altLang="en-US" sz="2000" dirty="0">
                <a:effectLst/>
                <a:latin typeface="UD Digi Kyokasho NP-B" panose="02020700000000000000" pitchFamily="18" charset="-128"/>
                <a:ea typeface="UD Digi Kyokasho NP-B" panose="02020700000000000000" pitchFamily="18" charset="-128"/>
                <a:cs typeface="Times New Roman" panose="02020603050405020304" pitchFamily="18" charset="0"/>
              </a:rPr>
              <a:t>中学校</a:t>
            </a:r>
            <a:endParaRPr lang="ja-JP" sz="2000" dirty="0">
              <a:effectLst/>
              <a:latin typeface="UD Digi Kyokasho NP-B" panose="02020700000000000000" pitchFamily="18" charset="-128"/>
              <a:ea typeface="UD Digi Kyokasho NP-B" panose="02020700000000000000" pitchFamily="18" charset="-128"/>
              <a:cs typeface="ＭＳ Ｐゴシック" panose="020B0600070205080204" pitchFamily="50" charset="-128"/>
            </a:endParaRPr>
          </a:p>
        </p:txBody>
      </p:sp>
      <p:sp>
        <p:nvSpPr>
          <p:cNvPr id="48" name="AutoShape 140">
            <a:extLst>
              <a:ext uri="{FF2B5EF4-FFF2-40B4-BE49-F238E27FC236}">
                <a16:creationId xmlns:a16="http://schemas.microsoft.com/office/drawing/2014/main" id="{CB71C0EE-7BFF-4A85-ACC9-C624B93FA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327" y="4589158"/>
            <a:ext cx="1829435" cy="360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74295" tIns="8890" rIns="74295" bIns="8890" anchor="b" anchorCtr="0" upright="1">
            <a:noAutofit/>
          </a:bodyPr>
          <a:lstStyle/>
          <a:p>
            <a:pPr algn="ctr">
              <a:lnSpc>
                <a:spcPts val="4700"/>
              </a:lnSpc>
              <a:spcAft>
                <a:spcPts val="0"/>
              </a:spcAft>
            </a:pPr>
            <a:r>
              <a:rPr lang="ja-JP" altLang="en-US" sz="1600" dirty="0">
                <a:effectLst/>
                <a:latin typeface="UD Digi Kyokasho NP-B" panose="02020700000000000000" pitchFamily="18" charset="-128"/>
                <a:ea typeface="UD Digi Kyokasho NP-B" panose="02020700000000000000" pitchFamily="18" charset="-128"/>
                <a:cs typeface="ＭＳ Ｐゴシック" panose="020B0600070205080204" pitchFamily="50" charset="-128"/>
              </a:rPr>
              <a:t>高等学校・その他</a:t>
            </a:r>
            <a:endParaRPr lang="ja-JP" sz="1600" dirty="0">
              <a:effectLst/>
              <a:latin typeface="UD Digi Kyokasho NP-B" panose="02020700000000000000" pitchFamily="18" charset="-128"/>
              <a:ea typeface="UD Digi Kyokasho NP-B" panose="02020700000000000000" pitchFamily="18" charset="-128"/>
              <a:cs typeface="ＭＳ Ｐゴシック" panose="020B0600070205080204" pitchFamily="50" charset="-128"/>
            </a:endParaRPr>
          </a:p>
        </p:txBody>
      </p:sp>
      <p:sp>
        <p:nvSpPr>
          <p:cNvPr id="49" name="AutoShape 140">
            <a:extLst>
              <a:ext uri="{FF2B5EF4-FFF2-40B4-BE49-F238E27FC236}">
                <a16:creationId xmlns:a16="http://schemas.microsoft.com/office/drawing/2014/main" id="{153F4890-090A-403C-98B7-68A956982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9698" y="4589158"/>
            <a:ext cx="1008000" cy="360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74295" tIns="8890" rIns="74295" bIns="8890" anchor="b" anchorCtr="0" upright="1">
            <a:noAutofit/>
          </a:bodyPr>
          <a:lstStyle/>
          <a:p>
            <a:pPr algn="ctr">
              <a:lnSpc>
                <a:spcPts val="4700"/>
              </a:lnSpc>
              <a:spcAft>
                <a:spcPts val="0"/>
              </a:spcAft>
            </a:pPr>
            <a:r>
              <a:rPr lang="ja-JP" altLang="en-US" sz="1600" dirty="0">
                <a:effectLst/>
                <a:latin typeface="UD Digi Kyokasho NP-B" panose="02020700000000000000" pitchFamily="18" charset="-128"/>
                <a:ea typeface="UD Digi Kyokasho NP-B" panose="02020700000000000000" pitchFamily="18" charset="-128"/>
                <a:cs typeface="ＭＳ Ｐゴシック" panose="020B0600070205080204" pitchFamily="50" charset="-128"/>
              </a:rPr>
              <a:t>就職等</a:t>
            </a:r>
            <a:endParaRPr lang="ja-JP" sz="1600" dirty="0">
              <a:effectLst/>
              <a:latin typeface="UD Digi Kyokasho NP-B" panose="02020700000000000000" pitchFamily="18" charset="-128"/>
              <a:ea typeface="UD Digi Kyokasho NP-B" panose="02020700000000000000" pitchFamily="18" charset="-128"/>
              <a:cs typeface="ＭＳ Ｐゴシック" panose="020B0600070205080204" pitchFamily="50" charset="-128"/>
            </a:endParaRPr>
          </a:p>
        </p:txBody>
      </p:sp>
      <p:sp>
        <p:nvSpPr>
          <p:cNvPr id="50" name="AutoShape 140">
            <a:extLst>
              <a:ext uri="{FF2B5EF4-FFF2-40B4-BE49-F238E27FC236}">
                <a16:creationId xmlns:a16="http://schemas.microsoft.com/office/drawing/2014/main" id="{DC6EF85A-4A07-4AF5-A8B4-7C4B1BE63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9033" y="5561321"/>
            <a:ext cx="2232000" cy="360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74295" tIns="8890" rIns="74295" bIns="8890" anchor="b" anchorCtr="0" upright="1">
            <a:noAutofit/>
          </a:bodyPr>
          <a:lstStyle/>
          <a:p>
            <a:pPr algn="ctr">
              <a:lnSpc>
                <a:spcPts val="4700"/>
              </a:lnSpc>
              <a:spcAft>
                <a:spcPts val="0"/>
              </a:spcAft>
            </a:pPr>
            <a:r>
              <a:rPr lang="ja-JP" altLang="en-US" sz="1600" dirty="0">
                <a:effectLst/>
                <a:latin typeface="UD Digi Kyokasho NP-B" panose="02020700000000000000" pitchFamily="18" charset="-128"/>
                <a:ea typeface="UD Digi Kyokasho NP-B" panose="02020700000000000000" pitchFamily="18" charset="-128"/>
                <a:cs typeface="ＭＳ Ｐゴシック" panose="020B0600070205080204" pitchFamily="50" charset="-128"/>
              </a:rPr>
              <a:t>就職・進学・社会参加</a:t>
            </a:r>
            <a:endParaRPr lang="ja-JP" sz="1600" dirty="0">
              <a:effectLst/>
              <a:latin typeface="UD Digi Kyokasho NP-B" panose="02020700000000000000" pitchFamily="18" charset="-128"/>
              <a:ea typeface="UD Digi Kyokasho NP-B" panose="02020700000000000000" pitchFamily="18" charset="-128"/>
              <a:cs typeface="ＭＳ Ｐゴシック" panose="020B0600070205080204" pitchFamily="50" charset="-128"/>
            </a:endParaRPr>
          </a:p>
        </p:txBody>
      </p:sp>
      <p:pic>
        <p:nvPicPr>
          <p:cNvPr id="52" name="図 51">
            <a:extLst>
              <a:ext uri="{FF2B5EF4-FFF2-40B4-BE49-F238E27FC236}">
                <a16:creationId xmlns:a16="http://schemas.microsoft.com/office/drawing/2014/main" id="{5B2FC027-FC29-4679-9093-C4D8AB9DF17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1" y="5703890"/>
            <a:ext cx="970217" cy="1053153"/>
          </a:xfrm>
          <a:prstGeom prst="rect">
            <a:avLst/>
          </a:prstGeom>
        </p:spPr>
      </p:pic>
      <p:pic>
        <p:nvPicPr>
          <p:cNvPr id="38" name="図 37" descr="http://4.bp.blogspot.com/-IhUdR1N8JM4/Us_MGJe_8mI/AAAAAAAAdA4/hadPMjmHKS8/s800/tsugaku_boys.png">
            <a:extLst>
              <a:ext uri="{FF2B5EF4-FFF2-40B4-BE49-F238E27FC236}">
                <a16:creationId xmlns:a16="http://schemas.microsoft.com/office/drawing/2014/main" id="{00000000-0008-0000-0000-000014000000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96" y="3631110"/>
            <a:ext cx="914717" cy="10531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92691A92-F2C0-4B3F-A467-29AFAEAC49D8}"/>
              </a:ext>
            </a:extLst>
          </p:cNvPr>
          <p:cNvGrpSpPr/>
          <p:nvPr/>
        </p:nvGrpSpPr>
        <p:grpSpPr>
          <a:xfrm>
            <a:off x="-2485482" y="-125443"/>
            <a:ext cx="14785283" cy="8324055"/>
            <a:chOff x="-2485482" y="-125443"/>
            <a:chExt cx="14785283" cy="8324055"/>
          </a:xfrm>
          <a:scene3d>
            <a:camera prst="isometricOffAxis2Left" zoom="95000"/>
            <a:lightRig rig="flat" dir="t"/>
          </a:scene3d>
        </p:grpSpPr>
        <p:sp>
          <p:nvSpPr>
            <p:cNvPr id="57" name="アーチ 56">
              <a:extLst>
                <a:ext uri="{FF2B5EF4-FFF2-40B4-BE49-F238E27FC236}">
                  <a16:creationId xmlns:a16="http://schemas.microsoft.com/office/drawing/2014/main" id="{2092C521-05A3-4E29-9986-A5DEFAE9FBBE}"/>
                </a:ext>
              </a:extLst>
            </p:cNvPr>
            <p:cNvSpPr/>
            <p:nvPr/>
          </p:nvSpPr>
          <p:spPr>
            <a:xfrm>
              <a:off x="-2485482" y="-125443"/>
              <a:ext cx="8324055" cy="8324055"/>
            </a:xfrm>
            <a:prstGeom prst="blockArc">
              <a:avLst>
                <a:gd name="adj1" fmla="val 18900000"/>
                <a:gd name="adj2" fmla="val 2700000"/>
                <a:gd name="adj3" fmla="val 259"/>
              </a:avLst>
            </a:prstGeom>
            <a:ln w="76200">
              <a:solidFill>
                <a:schemeClr val="tx1"/>
              </a:solidFill>
            </a:ln>
            <a:sp3d z="-40000" prstMaterial="matte"/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hemeClr val="accent4">
                <a:tint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58" name="フリーフォーム: 図形 57">
              <a:extLst>
                <a:ext uri="{FF2B5EF4-FFF2-40B4-BE49-F238E27FC236}">
                  <a16:creationId xmlns:a16="http://schemas.microsoft.com/office/drawing/2014/main" id="{C686A179-6032-4A18-8B37-C29E16953F8D}"/>
                </a:ext>
              </a:extLst>
            </p:cNvPr>
            <p:cNvSpPr/>
            <p:nvPr/>
          </p:nvSpPr>
          <p:spPr>
            <a:xfrm>
              <a:off x="5246673" y="1327266"/>
              <a:ext cx="6935561" cy="1237091"/>
            </a:xfrm>
            <a:custGeom>
              <a:avLst/>
              <a:gdLst>
                <a:gd name="connsiteX0" fmla="*/ 0 w 6935561"/>
                <a:gd name="connsiteY0" fmla="*/ 0 h 1237091"/>
                <a:gd name="connsiteX1" fmla="*/ 6935561 w 6935561"/>
                <a:gd name="connsiteY1" fmla="*/ 0 h 1237091"/>
                <a:gd name="connsiteX2" fmla="*/ 6935561 w 6935561"/>
                <a:gd name="connsiteY2" fmla="*/ 1237091 h 1237091"/>
                <a:gd name="connsiteX3" fmla="*/ 0 w 6935561"/>
                <a:gd name="connsiteY3" fmla="*/ 1237091 h 1237091"/>
                <a:gd name="connsiteX4" fmla="*/ 0 w 6935561"/>
                <a:gd name="connsiteY4" fmla="*/ 0 h 1237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35561" h="1237091">
                  <a:moveTo>
                    <a:pt x="0" y="0"/>
                  </a:moveTo>
                  <a:lnTo>
                    <a:pt x="6935561" y="0"/>
                  </a:lnTo>
                  <a:lnTo>
                    <a:pt x="6935561" y="1237091"/>
                  </a:lnTo>
                  <a:lnTo>
                    <a:pt x="0" y="1237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CC"/>
            </a:solidFill>
            <a:sp3d extrusionH="381000" contourW="38100" prstMaterial="matte">
              <a:contourClr>
                <a:schemeClr val="lt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81941" tIns="127000" rIns="127000" bIns="127000" numCol="1" spcCol="1270" anchor="ctr" anchorCtr="0">
              <a:noAutofit/>
            </a:bodyPr>
            <a:lstStyle/>
            <a:p>
              <a:pPr marL="0" lvl="0" indent="0" algn="l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1" lang="ja-JP" altLang="en-US" sz="36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D Digi Kyokasho NK-B" panose="02020700000000000000" pitchFamily="18" charset="-128"/>
                  <a:ea typeface="UD Digi Kyokasho NK-B" panose="02020700000000000000" pitchFamily="18" charset="-128"/>
                </a:rPr>
                <a:t>発育や発達の相談</a:t>
              </a:r>
            </a:p>
          </p:txBody>
        </p:sp>
        <p:sp>
          <p:nvSpPr>
            <p:cNvPr id="59" name="楕円 58">
              <a:extLst>
                <a:ext uri="{FF2B5EF4-FFF2-40B4-BE49-F238E27FC236}">
                  <a16:creationId xmlns:a16="http://schemas.microsoft.com/office/drawing/2014/main" id="{7796459F-4192-4BD5-98E4-00646677EB6E}"/>
                </a:ext>
              </a:extLst>
            </p:cNvPr>
            <p:cNvSpPr/>
            <p:nvPr/>
          </p:nvSpPr>
          <p:spPr>
            <a:xfrm>
              <a:off x="4473491" y="1172630"/>
              <a:ext cx="1546364" cy="1546364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30175">
              <a:solidFill>
                <a:srgbClr val="FF66CC"/>
              </a:solidFill>
            </a:ln>
            <a:sp3d z="57150" extrusionH="12700" prstMaterial="flat">
              <a:bevelT w="50800" h="50800" prst="riblet"/>
            </a:sp3d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60" name="フリーフォーム: 図形 59">
              <a:extLst>
                <a:ext uri="{FF2B5EF4-FFF2-40B4-BE49-F238E27FC236}">
                  <a16:creationId xmlns:a16="http://schemas.microsoft.com/office/drawing/2014/main" id="{0E6C7998-9BE3-47F7-9BFF-889CCF03455F}"/>
                </a:ext>
              </a:extLst>
            </p:cNvPr>
            <p:cNvSpPr/>
            <p:nvPr/>
          </p:nvSpPr>
          <p:spPr>
            <a:xfrm>
              <a:off x="5813923" y="3287408"/>
              <a:ext cx="6485878" cy="1237091"/>
            </a:xfrm>
            <a:custGeom>
              <a:avLst/>
              <a:gdLst>
                <a:gd name="connsiteX0" fmla="*/ 0 w 6485878"/>
                <a:gd name="connsiteY0" fmla="*/ 0 h 1237091"/>
                <a:gd name="connsiteX1" fmla="*/ 6485878 w 6485878"/>
                <a:gd name="connsiteY1" fmla="*/ 0 h 1237091"/>
                <a:gd name="connsiteX2" fmla="*/ 6485878 w 6485878"/>
                <a:gd name="connsiteY2" fmla="*/ 1237091 h 1237091"/>
                <a:gd name="connsiteX3" fmla="*/ 0 w 6485878"/>
                <a:gd name="connsiteY3" fmla="*/ 1237091 h 1237091"/>
                <a:gd name="connsiteX4" fmla="*/ 0 w 6485878"/>
                <a:gd name="connsiteY4" fmla="*/ 0 h 1237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5878" h="1237091">
                  <a:moveTo>
                    <a:pt x="0" y="0"/>
                  </a:moveTo>
                  <a:lnTo>
                    <a:pt x="6485878" y="0"/>
                  </a:lnTo>
                  <a:lnTo>
                    <a:pt x="6485878" y="1237091"/>
                  </a:lnTo>
                  <a:lnTo>
                    <a:pt x="0" y="1237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sp3d extrusionH="381000" contourW="38100" prstMaterial="matte">
              <a:contourClr>
                <a:schemeClr val="lt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4900445"/>
                <a:satOff val="-20388"/>
                <a:lumOff val="4804"/>
                <a:alphaOff val="0"/>
              </a:schemeClr>
            </a:fillRef>
            <a:effectRef idx="0">
              <a:schemeClr val="accent4">
                <a:hueOff val="4900445"/>
                <a:satOff val="-20388"/>
                <a:lumOff val="480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81941" tIns="127000" rIns="127000" bIns="127000" numCol="1" spcCol="1270" anchor="ctr" anchorCtr="0">
              <a:noAutofit/>
            </a:bodyPr>
            <a:lstStyle/>
            <a:p>
              <a:pPr marL="0" lvl="0" indent="0" algn="l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1" lang="ja-JP" altLang="en-US" sz="36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D Digi Kyokasho NK-B" panose="02020700000000000000" pitchFamily="18" charset="-128"/>
                  <a:ea typeface="UD Digi Kyokasho NK-B" panose="02020700000000000000" pitchFamily="18" charset="-128"/>
                </a:rPr>
                <a:t>学習面の相談・福祉サービス利用についての相談</a:t>
              </a:r>
            </a:p>
          </p:txBody>
        </p:sp>
        <p:sp>
          <p:nvSpPr>
            <p:cNvPr id="61" name="楕円 60">
              <a:extLst>
                <a:ext uri="{FF2B5EF4-FFF2-40B4-BE49-F238E27FC236}">
                  <a16:creationId xmlns:a16="http://schemas.microsoft.com/office/drawing/2014/main" id="{2AF3D172-3FDA-4963-9CB4-FF4CC40D9733}"/>
                </a:ext>
              </a:extLst>
            </p:cNvPr>
            <p:cNvSpPr/>
            <p:nvPr/>
          </p:nvSpPr>
          <p:spPr>
            <a:xfrm>
              <a:off x="5040741" y="3132771"/>
              <a:ext cx="1546364" cy="1546364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30175">
              <a:solidFill>
                <a:schemeClr val="accent2"/>
              </a:solidFill>
            </a:ln>
            <a:sp3d z="57150" extrusionH="12700" prstMaterial="flat">
              <a:bevelT w="50800" h="50800"/>
            </a:sp3d>
          </p:spPr>
          <p:style>
            <a:lnRef idx="1">
              <a:schemeClr val="accent4">
                <a:hueOff val="4900445"/>
                <a:satOff val="-20388"/>
                <a:lumOff val="4804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62" name="フリーフォーム: 図形 61">
              <a:extLst>
                <a:ext uri="{FF2B5EF4-FFF2-40B4-BE49-F238E27FC236}">
                  <a16:creationId xmlns:a16="http://schemas.microsoft.com/office/drawing/2014/main" id="{11EA53EE-C24E-435C-B98A-E7FE697DA36E}"/>
                </a:ext>
              </a:extLst>
            </p:cNvPr>
            <p:cNvSpPr/>
            <p:nvPr/>
          </p:nvSpPr>
          <p:spPr>
            <a:xfrm>
              <a:off x="5364240" y="5352053"/>
              <a:ext cx="6935561" cy="1237091"/>
            </a:xfrm>
            <a:custGeom>
              <a:avLst/>
              <a:gdLst>
                <a:gd name="connsiteX0" fmla="*/ 0 w 6935561"/>
                <a:gd name="connsiteY0" fmla="*/ 0 h 1237091"/>
                <a:gd name="connsiteX1" fmla="*/ 6935561 w 6935561"/>
                <a:gd name="connsiteY1" fmla="*/ 0 h 1237091"/>
                <a:gd name="connsiteX2" fmla="*/ 6935561 w 6935561"/>
                <a:gd name="connsiteY2" fmla="*/ 1237091 h 1237091"/>
                <a:gd name="connsiteX3" fmla="*/ 0 w 6935561"/>
                <a:gd name="connsiteY3" fmla="*/ 1237091 h 1237091"/>
                <a:gd name="connsiteX4" fmla="*/ 0 w 6935561"/>
                <a:gd name="connsiteY4" fmla="*/ 0 h 1237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35561" h="1237091">
                  <a:moveTo>
                    <a:pt x="0" y="0"/>
                  </a:moveTo>
                  <a:lnTo>
                    <a:pt x="6935561" y="0"/>
                  </a:lnTo>
                  <a:lnTo>
                    <a:pt x="6935561" y="1237091"/>
                  </a:lnTo>
                  <a:lnTo>
                    <a:pt x="0" y="1237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EA00"/>
            </a:solidFill>
            <a:sp3d extrusionH="381000" contourW="38100" prstMaterial="matte">
              <a:contourClr>
                <a:schemeClr val="lt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9800891"/>
                <a:satOff val="-40777"/>
                <a:lumOff val="9608"/>
                <a:alphaOff val="0"/>
              </a:schemeClr>
            </a:fillRef>
            <a:effectRef idx="0">
              <a:schemeClr val="accent4">
                <a:hueOff val="9800891"/>
                <a:satOff val="-40777"/>
                <a:lumOff val="960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81941" tIns="127000" rIns="127000" bIns="127000" numCol="1" spcCol="1270" anchor="ctr" anchorCtr="0">
              <a:noAutofit/>
            </a:bodyPr>
            <a:lstStyle/>
            <a:p>
              <a:pPr marL="0" lvl="0" indent="0" algn="l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1" lang="ja-JP" altLang="en-US" sz="36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D Digi Kyokasho NK-B" panose="02020700000000000000" pitchFamily="18" charset="-128"/>
                  <a:ea typeface="UD Digi Kyokasho NK-B" panose="02020700000000000000" pitchFamily="18" charset="-128"/>
                </a:rPr>
                <a:t>就労や社会生活に関する相談</a:t>
              </a:r>
              <a:endParaRPr kumimoji="1" lang="en-US" altLang="ja-JP" sz="36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Digi Kyokasho NK-B" panose="02020700000000000000" pitchFamily="18" charset="-128"/>
                <a:ea typeface="UD Digi Kyokasho NK-B" panose="02020700000000000000" pitchFamily="18" charset="-128"/>
              </a:endParaRPr>
            </a:p>
          </p:txBody>
        </p:sp>
        <p:sp>
          <p:nvSpPr>
            <p:cNvPr id="63" name="楕円 62">
              <a:extLst>
                <a:ext uri="{FF2B5EF4-FFF2-40B4-BE49-F238E27FC236}">
                  <a16:creationId xmlns:a16="http://schemas.microsoft.com/office/drawing/2014/main" id="{E0956746-BB42-4492-8463-3083F9FB32A6}"/>
                </a:ext>
              </a:extLst>
            </p:cNvPr>
            <p:cNvSpPr/>
            <p:nvPr/>
          </p:nvSpPr>
          <p:spPr>
            <a:xfrm>
              <a:off x="4591058" y="5197417"/>
              <a:ext cx="1546364" cy="1546364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30175">
              <a:solidFill>
                <a:srgbClr val="00B050"/>
              </a:solidFill>
            </a:ln>
            <a:sp3d z="57150" extrusionH="12700" prstMaterial="flat">
              <a:bevelT w="50800" h="50800"/>
            </a:sp3d>
          </p:spPr>
          <p:style>
            <a:lnRef idx="1">
              <a:schemeClr val="accent4">
                <a:hueOff val="9800891"/>
                <a:satOff val="-40777"/>
                <a:lumOff val="9608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ja-JP" altLang="en-US"/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4A227BF6-3211-3992-0796-2BCD331A6B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99640" y="1403118"/>
            <a:ext cx="1493649" cy="74987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A6F7E79-C94C-F95F-45DF-CA102F2CE4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96453" y="3294644"/>
            <a:ext cx="1493649" cy="75597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56C6EB4-B845-C52F-0F29-B15989BD68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95662" y="5092107"/>
            <a:ext cx="1493649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7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7"/>
        <p14:stopEvt time="37074" objId="7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38BD820-3F38-06E8-6BF8-22D5CA243120}"/>
              </a:ext>
            </a:extLst>
          </p:cNvPr>
          <p:cNvSpPr txBox="1"/>
          <p:nvPr/>
        </p:nvSpPr>
        <p:spPr>
          <a:xfrm>
            <a:off x="0" y="144105"/>
            <a:ext cx="12192000" cy="61555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3400" b="1" dirty="0">
                <a:solidFill>
                  <a:schemeClr val="bg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　</a:t>
            </a:r>
            <a:r>
              <a:rPr lang="ja-JP" altLang="en-US" sz="3400" b="1" dirty="0">
                <a:solidFill>
                  <a:schemeClr val="bg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関係機関</a:t>
            </a:r>
            <a:r>
              <a:rPr lang="en-US" altLang="ja-JP" sz="3400" b="1" dirty="0">
                <a:solidFill>
                  <a:schemeClr val="bg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 </a:t>
            </a:r>
            <a:r>
              <a:rPr lang="ja-JP" altLang="en-US" sz="3400" b="1" dirty="0">
                <a:solidFill>
                  <a:schemeClr val="bg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相談窓口</a:t>
            </a:r>
            <a:endParaRPr kumimoji="1" lang="ja-JP" altLang="en-US" sz="3400" b="1" dirty="0">
              <a:solidFill>
                <a:schemeClr val="bg1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86AAA7B-6413-D583-5333-109CC2605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00" y="1662277"/>
            <a:ext cx="11880000" cy="233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3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7"/>
        <p14:stopEvt time="15020" objId="7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F2B4482-7488-C4B7-1262-E072AA798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60" y="1184733"/>
            <a:ext cx="11802879" cy="24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5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2"/>
        <p14:stopEvt time="38732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D8DFE06-8F0F-7E19-198A-219418ACA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78" y="1045072"/>
            <a:ext cx="11863844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9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3"/>
        <p14:stopEvt time="29130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F4210AC-B1FC-DDB6-1168-2E25DB720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78" y="601330"/>
            <a:ext cx="11863844" cy="538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0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"/>
        <p14:stopEvt time="17664" objId="4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D207A0E-8595-EC22-AEA0-52B5D77A1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22" y="581921"/>
            <a:ext cx="11845555" cy="569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7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"/>
        <p14:stopEvt time="20588" objId="4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73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5"/>
        <p14:playEvt time="2" objId="3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99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CB30080-9F21-FA91-916B-887C51DF6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7724" y="1610521"/>
            <a:ext cx="6785852" cy="3817041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0379BA3-ADC2-C66B-7227-B6F6E0C36E1A}"/>
              </a:ext>
            </a:extLst>
          </p:cNvPr>
          <p:cNvSpPr/>
          <p:nvPr/>
        </p:nvSpPr>
        <p:spPr>
          <a:xfrm>
            <a:off x="425450" y="0"/>
            <a:ext cx="47752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CE411E3-EE2E-CCD9-7991-8AABEE6BBF42}"/>
              </a:ext>
            </a:extLst>
          </p:cNvPr>
          <p:cNvSpPr txBox="1"/>
          <p:nvPr/>
        </p:nvSpPr>
        <p:spPr>
          <a:xfrm>
            <a:off x="943376" y="1810881"/>
            <a:ext cx="40385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ご視聴ありがとう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ございました。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アンケートへの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回答に御協力を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お願いいします。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84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吹き出し 9">
            <a:extLst>
              <a:ext uri="{FF2B5EF4-FFF2-40B4-BE49-F238E27FC236}">
                <a16:creationId xmlns:a16="http://schemas.microsoft.com/office/drawing/2014/main" id="{8736FD31-A145-4EA9-9D51-442CC844939A}"/>
              </a:ext>
            </a:extLst>
          </p:cNvPr>
          <p:cNvSpPr/>
          <p:nvPr/>
        </p:nvSpPr>
        <p:spPr>
          <a:xfrm>
            <a:off x="149229" y="1386629"/>
            <a:ext cx="9248774" cy="5154669"/>
          </a:xfrm>
          <a:prstGeom prst="wedgeRoundRectCallout">
            <a:avLst>
              <a:gd name="adj1" fmla="val 54385"/>
              <a:gd name="adj2" fmla="val 5337"/>
              <a:gd name="adj3" fmla="val 16667"/>
            </a:avLst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050" kern="10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 </a:t>
            </a:r>
            <a:endParaRPr lang="ja-JP" sz="1050" kern="10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6">
            <a:extLst>
              <a:ext uri="{FF2B5EF4-FFF2-40B4-BE49-F238E27FC236}">
                <a16:creationId xmlns:a16="http://schemas.microsoft.com/office/drawing/2014/main" id="{7B94965F-84B5-465F-A2E3-B6659736EAFC}"/>
              </a:ext>
            </a:extLst>
          </p:cNvPr>
          <p:cNvSpPr txBox="1"/>
          <p:nvPr/>
        </p:nvSpPr>
        <p:spPr>
          <a:xfrm>
            <a:off x="406402" y="2300345"/>
            <a:ext cx="8737600" cy="343154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177800" algn="just">
              <a:lnSpc>
                <a:spcPts val="5000"/>
              </a:lnSpc>
              <a:spcAft>
                <a:spcPts val="0"/>
              </a:spcAft>
            </a:pPr>
            <a:r>
              <a:rPr lang="ja-JP" sz="3200" b="1" kern="100" dirty="0"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特別支援教育は、子どもたち</a:t>
            </a:r>
            <a:r>
              <a:rPr lang="ja-JP" altLang="en-US" sz="3200" b="1" kern="100" dirty="0"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の</a:t>
            </a:r>
            <a:r>
              <a:rPr lang="ja-JP" sz="3200" b="1" kern="100" dirty="0"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自立</a:t>
            </a:r>
            <a:r>
              <a:rPr lang="ja-JP" altLang="en-US" sz="3200" b="1" kern="100" dirty="0"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や</a:t>
            </a:r>
            <a:r>
              <a:rPr lang="ja-JP" sz="3200" b="1" kern="100" dirty="0"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社会参加</a:t>
            </a:r>
            <a:r>
              <a:rPr lang="ja-JP" altLang="en-US" sz="3200" b="1" kern="100" dirty="0"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に向けた</a:t>
            </a:r>
            <a:r>
              <a:rPr lang="ja-JP" sz="3200" b="1" kern="100" dirty="0"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力を育てる</a:t>
            </a:r>
            <a:r>
              <a:rPr lang="ja-JP" altLang="en-US" sz="3200" b="1" kern="100" dirty="0"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という視点で</a:t>
            </a:r>
            <a:r>
              <a:rPr lang="ja-JP" sz="3200" b="1" kern="100" dirty="0"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、</a:t>
            </a:r>
            <a:r>
              <a:rPr lang="ja-JP" altLang="en-US" sz="3200" b="1" kern="100" dirty="0"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一人一人の子どもの教育的ニーズを把握し、子どものもつ可能性を最大限に伸ばし、</a:t>
            </a:r>
            <a:r>
              <a:rPr lang="ja-JP" sz="3200" b="1" kern="100" dirty="0"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生活や学習上の困りごとを改善または克服するため、適切な指導及び必要な支援を行うものです。</a:t>
            </a:r>
            <a:endParaRPr lang="ja-JP" sz="2000" b="1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7DB7CFA-C22A-40E3-B4AA-22D60B7A3C54}"/>
              </a:ext>
            </a:extLst>
          </p:cNvPr>
          <p:cNvSpPr txBox="1"/>
          <p:nvPr/>
        </p:nvSpPr>
        <p:spPr>
          <a:xfrm>
            <a:off x="0" y="147371"/>
            <a:ext cx="12192000" cy="61555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3400" b="1" dirty="0">
                <a:solidFill>
                  <a:schemeClr val="bg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　　特別支援教育は、「特別なこと」ではありません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E72D228-11C0-5BA1-792F-36F5DDE5B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434" y="1386629"/>
            <a:ext cx="4198094" cy="549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7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509">
        <p:fade/>
      </p:transition>
    </mc:Choice>
    <mc:Fallback xmlns="">
      <p:transition spd="med" advTm="37509">
        <p:fade/>
      </p:transition>
    </mc:Fallback>
  </mc:AlternateContent>
  <p:extLst>
    <p:ext uri="{E180D4A7-C9FB-4DFB-919C-405C955672EB}">
      <p14:showEvtLst xmlns:p14="http://schemas.microsoft.com/office/powerpoint/2010/main">
        <p14:playEvt time="1" objId="3"/>
        <p14:stopEvt time="37509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楕円 24">
            <a:extLst>
              <a:ext uri="{FF2B5EF4-FFF2-40B4-BE49-F238E27FC236}">
                <a16:creationId xmlns:a16="http://schemas.microsoft.com/office/drawing/2014/main" id="{338FB545-4FC7-A64E-BA0E-D747BC6F621D}"/>
              </a:ext>
            </a:extLst>
          </p:cNvPr>
          <p:cNvSpPr/>
          <p:nvPr/>
        </p:nvSpPr>
        <p:spPr>
          <a:xfrm>
            <a:off x="424684" y="826694"/>
            <a:ext cx="11197821" cy="8172927"/>
          </a:xfrm>
          <a:prstGeom prst="ellipse">
            <a:avLst/>
          </a:prstGeom>
          <a:solidFill>
            <a:schemeClr val="accent4">
              <a:lumMod val="60000"/>
              <a:lumOff val="40000"/>
              <a:alpha val="25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76DF85E-6706-4D7E-AFDB-496B334164FF}"/>
              </a:ext>
            </a:extLst>
          </p:cNvPr>
          <p:cNvSpPr txBox="1"/>
          <p:nvPr/>
        </p:nvSpPr>
        <p:spPr>
          <a:xfrm>
            <a:off x="0" y="147371"/>
            <a:ext cx="12192000" cy="61555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3400" b="1" dirty="0">
                <a:solidFill>
                  <a:schemeClr val="bg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　</a:t>
            </a:r>
            <a:r>
              <a:rPr lang="ja-JP" altLang="en-US" sz="3400" b="1" dirty="0">
                <a:solidFill>
                  <a:schemeClr val="bg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子どもの困り感への気づきが支援</a:t>
            </a:r>
            <a:r>
              <a:rPr kumimoji="1" lang="ja-JP" altLang="en-US" sz="3400" b="1" dirty="0">
                <a:solidFill>
                  <a:schemeClr val="bg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のはじまり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40F0DA1F-296E-C936-FB20-4CDA1D2261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95" b="89727" l="8523" r="92159">
                        <a14:foregroundMark x1="38977" y1="6995" x2="49205" y2="13333"/>
                        <a14:foregroundMark x1="8636" y1="45574" x2="10455" y2="50492"/>
                        <a14:foregroundMark x1="60455" y1="17158" x2="71023" y2="21749"/>
                        <a14:foregroundMark x1="82727" y1="26339" x2="82727" y2="26339"/>
                        <a14:foregroundMark x1="83068" y1="20656" x2="83409" y2="23169"/>
                        <a14:foregroundMark x1="81591" y1="13661" x2="81591" y2="13661"/>
                        <a14:foregroundMark x1="91477" y1="8743" x2="92159" y2="12678"/>
                        <a14:foregroundMark x1="30568" y1="76175" x2="45114" y2="70492"/>
                        <a14:foregroundMark x1="49886" y1="70164" x2="56136" y2="71585"/>
                        <a14:foregroundMark x1="81932" y1="13661" x2="81932" y2="13661"/>
                        <a14:foregroundMark x1="81250" y1="12678" x2="81250" y2="12678"/>
                        <a14:foregroundMark x1="55341" y1="74754" x2="56477" y2="75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8" y="3987398"/>
            <a:ext cx="2958203" cy="307585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C22F2EE7-9C51-7335-9DA3-ED2489088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271" y="1208674"/>
            <a:ext cx="4340728" cy="1438781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4CD0DAF0-D5F5-01ED-00F0-4AE308CBF3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34957">
            <a:off x="330295" y="2238312"/>
            <a:ext cx="4340728" cy="2304488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4EAA5ACD-7C98-8A5B-8E3E-F1FEC32749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392" y="3684175"/>
            <a:ext cx="4657748" cy="3682303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D036B283-B55B-567F-0ECB-B1DDD2A510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1291" y="455147"/>
            <a:ext cx="4767485" cy="3743268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8D281999-16BE-6129-E857-7713A518AF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0393" y="3234920"/>
            <a:ext cx="4340728" cy="2054530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847514FB-2B06-5623-6923-A383B9D54A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467846">
            <a:off x="7281777" y="4903920"/>
            <a:ext cx="4340728" cy="20850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6" name="インク 35">
                <a:extLst>
                  <a:ext uri="{FF2B5EF4-FFF2-40B4-BE49-F238E27FC236}">
                    <a16:creationId xmlns:a16="http://schemas.microsoft.com/office/drawing/2014/main" id="{2D25876D-C101-9C09-1083-7366F64E563D}"/>
                  </a:ext>
                </a:extLst>
              </p14:cNvPr>
              <p14:cNvContentPartPr/>
              <p14:nvPr/>
            </p14:nvContentPartPr>
            <p14:xfrm>
              <a:off x="10177901" y="1804642"/>
              <a:ext cx="360" cy="360"/>
            </p14:xfrm>
          </p:contentPart>
        </mc:Choice>
        <mc:Fallback xmlns="">
          <p:pic>
            <p:nvPicPr>
              <p:cNvPr id="36" name="インク 35">
                <a:extLst>
                  <a:ext uri="{FF2B5EF4-FFF2-40B4-BE49-F238E27FC236}">
                    <a16:creationId xmlns:a16="http://schemas.microsoft.com/office/drawing/2014/main" id="{2D25876D-C101-9C09-1083-7366F64E563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159901" y="178664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7" name="インク 36">
                <a:extLst>
                  <a:ext uri="{FF2B5EF4-FFF2-40B4-BE49-F238E27FC236}">
                    <a16:creationId xmlns:a16="http://schemas.microsoft.com/office/drawing/2014/main" id="{D70592AC-1A2E-F281-8A38-A8EA22B0A3B3}"/>
                  </a:ext>
                </a:extLst>
              </p14:cNvPr>
              <p14:cNvContentPartPr/>
              <p14:nvPr/>
            </p14:nvContentPartPr>
            <p14:xfrm>
              <a:off x="10169565" y="1780468"/>
              <a:ext cx="16560" cy="18720"/>
            </p14:xfrm>
          </p:contentPart>
        </mc:Choice>
        <mc:Fallback xmlns="">
          <p:pic>
            <p:nvPicPr>
              <p:cNvPr id="37" name="インク 36">
                <a:extLst>
                  <a:ext uri="{FF2B5EF4-FFF2-40B4-BE49-F238E27FC236}">
                    <a16:creationId xmlns:a16="http://schemas.microsoft.com/office/drawing/2014/main" id="{D70592AC-1A2E-F281-8A38-A8EA22B0A3B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151565" y="1762828"/>
                <a:ext cx="522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8" name="インク 37">
                <a:extLst>
                  <a:ext uri="{FF2B5EF4-FFF2-40B4-BE49-F238E27FC236}">
                    <a16:creationId xmlns:a16="http://schemas.microsoft.com/office/drawing/2014/main" id="{08D06BAD-CBF6-0CD9-0DB9-D4081AF7AC47}"/>
                  </a:ext>
                </a:extLst>
              </p14:cNvPr>
              <p14:cNvContentPartPr/>
              <p14:nvPr/>
            </p14:nvContentPartPr>
            <p14:xfrm>
              <a:off x="10143285" y="1764628"/>
              <a:ext cx="55080" cy="35280"/>
            </p14:xfrm>
          </p:contentPart>
        </mc:Choice>
        <mc:Fallback xmlns="">
          <p:pic>
            <p:nvPicPr>
              <p:cNvPr id="38" name="インク 37">
                <a:extLst>
                  <a:ext uri="{FF2B5EF4-FFF2-40B4-BE49-F238E27FC236}">
                    <a16:creationId xmlns:a16="http://schemas.microsoft.com/office/drawing/2014/main" id="{08D06BAD-CBF6-0CD9-0DB9-D4081AF7AC4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125285" y="1746628"/>
                <a:ext cx="90720" cy="7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0" name="インク 39">
                <a:extLst>
                  <a:ext uri="{FF2B5EF4-FFF2-40B4-BE49-F238E27FC236}">
                    <a16:creationId xmlns:a16="http://schemas.microsoft.com/office/drawing/2014/main" id="{7476F17F-638F-A5CB-A354-847C330B05BB}"/>
                  </a:ext>
                </a:extLst>
              </p14:cNvPr>
              <p14:cNvContentPartPr/>
              <p14:nvPr/>
            </p14:nvContentPartPr>
            <p14:xfrm rot="16200000">
              <a:off x="10081270" y="1771693"/>
              <a:ext cx="178942" cy="73078"/>
            </p14:xfrm>
          </p:contentPart>
        </mc:Choice>
        <mc:Fallback xmlns="">
          <p:pic>
            <p:nvPicPr>
              <p:cNvPr id="40" name="インク 39">
                <a:extLst>
                  <a:ext uri="{FF2B5EF4-FFF2-40B4-BE49-F238E27FC236}">
                    <a16:creationId xmlns:a16="http://schemas.microsoft.com/office/drawing/2014/main" id="{7476F17F-638F-A5CB-A354-847C330B05B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 rot="16200000">
                <a:off x="10063231" y="1753604"/>
                <a:ext cx="214658" cy="1088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1" name="インク 40">
                <a:extLst>
                  <a:ext uri="{FF2B5EF4-FFF2-40B4-BE49-F238E27FC236}">
                    <a16:creationId xmlns:a16="http://schemas.microsoft.com/office/drawing/2014/main" id="{BC4E61E1-42D4-6BAE-C27D-8EEDF5B97993}"/>
                  </a:ext>
                </a:extLst>
              </p14:cNvPr>
              <p14:cNvContentPartPr/>
              <p14:nvPr/>
            </p14:nvContentPartPr>
            <p14:xfrm>
              <a:off x="10140141" y="1828392"/>
              <a:ext cx="258840" cy="31680"/>
            </p14:xfrm>
          </p:contentPart>
        </mc:Choice>
        <mc:Fallback xmlns="">
          <p:pic>
            <p:nvPicPr>
              <p:cNvPr id="41" name="インク 40">
                <a:extLst>
                  <a:ext uri="{FF2B5EF4-FFF2-40B4-BE49-F238E27FC236}">
                    <a16:creationId xmlns:a16="http://schemas.microsoft.com/office/drawing/2014/main" id="{BC4E61E1-42D4-6BAE-C27D-8EEDF5B97993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122141" y="1810392"/>
                <a:ext cx="294480" cy="6732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9039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289">
        <p:fade/>
      </p:transition>
    </mc:Choice>
    <mc:Fallback xmlns="">
      <p:transition spd="med" advTm="63289">
        <p:fade/>
      </p:transition>
    </mc:Fallback>
  </mc:AlternateContent>
  <p:extLst>
    <p:ext uri="{E180D4A7-C9FB-4DFB-919C-405C955672EB}">
      <p14:showEvtLst xmlns:p14="http://schemas.microsoft.com/office/powerpoint/2010/main">
        <p14:playEvt time="1" objId="35"/>
        <p14:stopEvt time="63138" objId="3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CDED7392-A9DC-477A-AB28-68CF0D75EDC3}"/>
              </a:ext>
            </a:extLst>
          </p:cNvPr>
          <p:cNvSpPr/>
          <p:nvPr/>
        </p:nvSpPr>
        <p:spPr>
          <a:xfrm>
            <a:off x="5486401" y="-145472"/>
            <a:ext cx="7148809" cy="7356764"/>
          </a:xfrm>
          <a:prstGeom prst="rect">
            <a:avLst/>
          </a:prstGeom>
          <a:solidFill>
            <a:srgbClr val="FF6699">
              <a:alpha val="16000"/>
            </a:srgb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9C963F1-4AF6-4DDC-9CDC-384612B90B6E}"/>
              </a:ext>
            </a:extLst>
          </p:cNvPr>
          <p:cNvSpPr/>
          <p:nvPr/>
        </p:nvSpPr>
        <p:spPr>
          <a:xfrm>
            <a:off x="-498764" y="0"/>
            <a:ext cx="7148809" cy="7356764"/>
          </a:xfrm>
          <a:prstGeom prst="rect">
            <a:avLst/>
          </a:prstGeom>
          <a:solidFill>
            <a:schemeClr val="accent1">
              <a:alpha val="16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ADDFA5-AFAE-425C-884D-3924A36B2A3A}"/>
              </a:ext>
            </a:extLst>
          </p:cNvPr>
          <p:cNvSpPr txBox="1"/>
          <p:nvPr/>
        </p:nvSpPr>
        <p:spPr>
          <a:xfrm>
            <a:off x="0" y="147371"/>
            <a:ext cx="12192000" cy="61555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3400" b="1" dirty="0">
                <a:solidFill>
                  <a:schemeClr val="bg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　持てる力や可能性を最大限に伸ばす </a:t>
            </a:r>
            <a:r>
              <a:rPr lang="ja-JP" altLang="en-US" sz="3400" b="1" dirty="0">
                <a:solidFill>
                  <a:schemeClr val="bg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特別支援教育</a:t>
            </a:r>
            <a:endParaRPr kumimoji="1" lang="ja-JP" altLang="en-US" sz="3400" b="1" dirty="0">
              <a:solidFill>
                <a:schemeClr val="bg1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D4596FE-A7D8-47AF-849D-D2B5EF0703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290" y="5188900"/>
            <a:ext cx="3006905" cy="157907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214C76D-7671-4055-9579-57C8835C5CC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80" y="710888"/>
            <a:ext cx="2127353" cy="212735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BEF803A-3115-4080-ADE2-B153C32EE74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202" y="986159"/>
            <a:ext cx="1805204" cy="180520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9B4B407C-271F-4F93-B847-FDD4810266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72" y="4974798"/>
            <a:ext cx="1941197" cy="176151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AB2FD6A-C6F7-4AD9-8F9C-A3CDD11E13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845" b="89983" l="7599" r="93437">
                        <a14:foregroundMark x1="7772" y1="33679" x2="7772" y2="33679"/>
                        <a14:foregroundMark x1="7772" y1="30915" x2="7772" y2="30915"/>
                        <a14:foregroundMark x1="7772" y1="24698" x2="7772" y2="24698"/>
                        <a14:foregroundMark x1="93437" y1="30052" x2="93437" y2="300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29" y="2819301"/>
            <a:ext cx="2307253" cy="2307253"/>
          </a:xfrm>
          <a:prstGeom prst="rect">
            <a:avLst/>
          </a:prstGeom>
        </p:spPr>
      </p:pic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89CF7290-8E38-D2D9-9964-63F1B5D6AA5E}"/>
              </a:ext>
            </a:extLst>
          </p:cNvPr>
          <p:cNvGrpSpPr/>
          <p:nvPr/>
        </p:nvGrpSpPr>
        <p:grpSpPr>
          <a:xfrm>
            <a:off x="4143973" y="2416626"/>
            <a:ext cx="4720597" cy="2951779"/>
            <a:chOff x="4143973" y="2416626"/>
            <a:chExt cx="4720597" cy="2951779"/>
          </a:xfrm>
        </p:grpSpPr>
        <p:sp>
          <p:nvSpPr>
            <p:cNvPr id="16" name="矢印: 下 15">
              <a:extLst>
                <a:ext uri="{FF2B5EF4-FFF2-40B4-BE49-F238E27FC236}">
                  <a16:creationId xmlns:a16="http://schemas.microsoft.com/office/drawing/2014/main" id="{0E1731D2-8E55-42A7-B950-03FACE0A07CC}"/>
                </a:ext>
              </a:extLst>
            </p:cNvPr>
            <p:cNvSpPr/>
            <p:nvPr/>
          </p:nvSpPr>
          <p:spPr>
            <a:xfrm rot="16200000">
              <a:off x="5028382" y="1532217"/>
              <a:ext cx="2951779" cy="4720597"/>
            </a:xfrm>
            <a:prstGeom prst="downArrow">
              <a:avLst/>
            </a:prstGeom>
            <a:gradFill>
              <a:gsLst>
                <a:gs pos="0">
                  <a:schemeClr val="accent1"/>
                </a:gs>
                <a:gs pos="58000">
                  <a:srgbClr val="D60093"/>
                </a:gs>
                <a:gs pos="13000">
                  <a:schemeClr val="accent1">
                    <a:lumMod val="45000"/>
                    <a:lumOff val="55000"/>
                  </a:schemeClr>
                </a:gs>
                <a:gs pos="80000">
                  <a:srgbClr val="FF66CC"/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59BA8664-5DA9-4FCC-B39A-DEB719C9DDAF}"/>
                </a:ext>
              </a:extLst>
            </p:cNvPr>
            <p:cNvSpPr txBox="1"/>
            <p:nvPr/>
          </p:nvSpPr>
          <p:spPr>
            <a:xfrm>
              <a:off x="4467870" y="3145542"/>
              <a:ext cx="4386636" cy="1481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ja-JP" altLang="en-US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D Digi Kyokasho NK-B" panose="02020700000000000000" pitchFamily="18" charset="-128"/>
                  <a:ea typeface="UD Digi Kyokasho NK-B" panose="02020700000000000000" pitchFamily="18" charset="-128"/>
                </a:rPr>
                <a:t>適切な指導 </a:t>
              </a:r>
              <a:endParaRPr lang="en-US" altLang="ja-JP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Digi Kyokasho NK-B" panose="02020700000000000000" pitchFamily="18" charset="-128"/>
                <a:ea typeface="UD Digi Kyokasho NK-B" panose="02020700000000000000" pitchFamily="18" charset="-128"/>
              </a:endParaRPr>
            </a:p>
            <a:p>
              <a:pPr>
                <a:lnSpc>
                  <a:spcPts val="5600"/>
                </a:lnSpc>
              </a:pPr>
              <a:r>
                <a:rPr kumimoji="1" lang="ja-JP" altLang="en-US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D Digi Kyokasho NK-B" panose="02020700000000000000" pitchFamily="18" charset="-128"/>
                  <a:ea typeface="UD Digi Kyokasho NK-B" panose="02020700000000000000" pitchFamily="18" charset="-128"/>
                </a:rPr>
                <a:t>必要な支援・配慮</a:t>
              </a:r>
            </a:p>
          </p:txBody>
        </p: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B716C75C-A890-BC48-2C65-1BA9FD79AFE0}"/>
              </a:ext>
            </a:extLst>
          </p:cNvPr>
          <p:cNvGrpSpPr/>
          <p:nvPr/>
        </p:nvGrpSpPr>
        <p:grpSpPr>
          <a:xfrm>
            <a:off x="8342681" y="2410496"/>
            <a:ext cx="4546215" cy="2951780"/>
            <a:chOff x="8342681" y="2410496"/>
            <a:chExt cx="4546215" cy="2951780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899D4E2F-B0D9-4F3C-AD92-88B3392F7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9698" y="2410496"/>
              <a:ext cx="3016211" cy="2951780"/>
            </a:xfrm>
            <a:prstGeom prst="rect">
              <a:avLst/>
            </a:prstGeom>
          </p:spPr>
        </p:pic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3C1445AD-FEF7-56B8-C93F-FF245A113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42681" y="3225897"/>
              <a:ext cx="4546215" cy="1497784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インク 5">
                <a:extLst>
                  <a:ext uri="{FF2B5EF4-FFF2-40B4-BE49-F238E27FC236}">
                    <a16:creationId xmlns:a16="http://schemas.microsoft.com/office/drawing/2014/main" id="{DC40F0D8-66F6-C104-721D-3FDEEF6EE602}"/>
                  </a:ext>
                </a:extLst>
              </p14:cNvPr>
              <p14:cNvContentPartPr/>
              <p14:nvPr/>
            </p14:nvContentPartPr>
            <p14:xfrm>
              <a:off x="-2172150" y="323520"/>
              <a:ext cx="360" cy="360"/>
            </p14:xfrm>
          </p:contentPart>
        </mc:Choice>
        <mc:Fallback xmlns="">
          <p:pic>
            <p:nvPicPr>
              <p:cNvPr id="6" name="インク 5">
                <a:extLst>
                  <a:ext uri="{FF2B5EF4-FFF2-40B4-BE49-F238E27FC236}">
                    <a16:creationId xmlns:a16="http://schemas.microsoft.com/office/drawing/2014/main" id="{DC40F0D8-66F6-C104-721D-3FDEEF6EE60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2190150" y="3058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インク 9">
                <a:extLst>
                  <a:ext uri="{FF2B5EF4-FFF2-40B4-BE49-F238E27FC236}">
                    <a16:creationId xmlns:a16="http://schemas.microsoft.com/office/drawing/2014/main" id="{F876B49B-15A1-2FEC-CB5D-C7C3432DD181}"/>
                  </a:ext>
                </a:extLst>
              </p14:cNvPr>
              <p14:cNvContentPartPr/>
              <p14:nvPr/>
            </p14:nvContentPartPr>
            <p14:xfrm>
              <a:off x="-2152710" y="323520"/>
              <a:ext cx="360" cy="360"/>
            </p14:xfrm>
          </p:contentPart>
        </mc:Choice>
        <mc:Fallback xmlns="">
          <p:pic>
            <p:nvPicPr>
              <p:cNvPr id="10" name="インク 9">
                <a:extLst>
                  <a:ext uri="{FF2B5EF4-FFF2-40B4-BE49-F238E27FC236}">
                    <a16:creationId xmlns:a16="http://schemas.microsoft.com/office/drawing/2014/main" id="{F876B49B-15A1-2FEC-CB5D-C7C3432DD18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2170710" y="305880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16377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796">
        <p:fade/>
      </p:transition>
    </mc:Choice>
    <mc:Fallback xmlns="">
      <p:transition spd="med" advTm="35796">
        <p:fade/>
      </p:transition>
    </mc:Fallback>
  </mc:AlternateContent>
  <p:extLst>
    <p:ext uri="{E180D4A7-C9FB-4DFB-919C-405C955672EB}">
      <p14:showEvtLst xmlns:p14="http://schemas.microsoft.com/office/powerpoint/2010/main">
        <p14:playEvt time="1" objId="14"/>
        <p14:stopEvt time="35540" objId="1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072B5C3B-26A2-6858-2E3A-A6CDE1E707F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90548" y="1549095"/>
            <a:ext cx="10242168" cy="520033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8C20DAE-0DFC-F89A-26A5-D3130F838A8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48" y="1549094"/>
            <a:ext cx="10242168" cy="5200339"/>
          </a:xfrm>
          <a:prstGeom prst="rect">
            <a:avLst/>
          </a:prstGeom>
        </p:spPr>
      </p:pic>
      <p:sp>
        <p:nvSpPr>
          <p:cNvPr id="124" name="四角形: 角を丸くする 123">
            <a:extLst>
              <a:ext uri="{FF2B5EF4-FFF2-40B4-BE49-F238E27FC236}">
                <a16:creationId xmlns:a16="http://schemas.microsoft.com/office/drawing/2014/main" id="{89EDF893-E42C-60F0-BBFE-8DD24AF19CD3}"/>
              </a:ext>
            </a:extLst>
          </p:cNvPr>
          <p:cNvSpPr/>
          <p:nvPr/>
        </p:nvSpPr>
        <p:spPr>
          <a:xfrm>
            <a:off x="8126387" y="4528426"/>
            <a:ext cx="3421863" cy="2249759"/>
          </a:xfrm>
          <a:prstGeom prst="roundRect">
            <a:avLst/>
          </a:prstGeom>
          <a:solidFill>
            <a:srgbClr val="FCCEF9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8E91CF8-61FA-4319-8A04-62743A2D4347}"/>
              </a:ext>
            </a:extLst>
          </p:cNvPr>
          <p:cNvSpPr txBox="1"/>
          <p:nvPr/>
        </p:nvSpPr>
        <p:spPr>
          <a:xfrm>
            <a:off x="0" y="144105"/>
            <a:ext cx="12192000" cy="61555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3400" b="1" dirty="0">
                <a:solidFill>
                  <a:schemeClr val="bg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　</a:t>
            </a:r>
            <a:r>
              <a:rPr lang="ja-JP" altLang="en-US" sz="3400" b="1" dirty="0">
                <a:solidFill>
                  <a:schemeClr val="bg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切れ目ない一貫した支援をつなぐ</a:t>
            </a:r>
            <a:endParaRPr kumimoji="1" lang="ja-JP" altLang="en-US" sz="3400" b="1" dirty="0">
              <a:solidFill>
                <a:schemeClr val="bg1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06AD5-0C78-72D5-0154-C65DEEB94E9E}"/>
              </a:ext>
            </a:extLst>
          </p:cNvPr>
          <p:cNvSpPr txBox="1"/>
          <p:nvPr/>
        </p:nvSpPr>
        <p:spPr>
          <a:xfrm rot="20130993">
            <a:off x="2689921" y="2618639"/>
            <a:ext cx="4018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【</a:t>
            </a:r>
            <a:r>
              <a:rPr lang="ja-JP" altLang="en-US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個別の教育支援計画</a:t>
            </a:r>
            <a:r>
              <a:rPr lang="en-US" altLang="ja-JP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】</a:t>
            </a:r>
            <a:endParaRPr lang="ja-JP" altLang="en-US" b="1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D10E11F4-F42A-3420-9921-BBABD56045B9}"/>
              </a:ext>
            </a:extLst>
          </p:cNvPr>
          <p:cNvSpPr txBox="1"/>
          <p:nvPr/>
        </p:nvSpPr>
        <p:spPr>
          <a:xfrm>
            <a:off x="9594992" y="3640733"/>
            <a:ext cx="1457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就労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7B80DA8C-CBB9-C8EB-4249-1B640E6C47A4}"/>
              </a:ext>
            </a:extLst>
          </p:cNvPr>
          <p:cNvSpPr txBox="1"/>
          <p:nvPr/>
        </p:nvSpPr>
        <p:spPr>
          <a:xfrm>
            <a:off x="2103009" y="6373540"/>
            <a:ext cx="1457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就学前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5626853A-C54F-3E0B-106A-38458D51A01F}"/>
              </a:ext>
            </a:extLst>
          </p:cNvPr>
          <p:cNvSpPr txBox="1"/>
          <p:nvPr/>
        </p:nvSpPr>
        <p:spPr>
          <a:xfrm>
            <a:off x="5418047" y="4961778"/>
            <a:ext cx="1457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在学中</a:t>
            </a:r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75493401-D315-B6E1-3B02-9231CB04ED1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514" y="2742006"/>
            <a:ext cx="1515139" cy="1013766"/>
          </a:xfrm>
          <a:prstGeom prst="rect">
            <a:avLst/>
          </a:prstGeom>
        </p:spPr>
      </p:pic>
      <p:pic>
        <p:nvPicPr>
          <p:cNvPr id="13" name="図 12" descr="http://3.bp.blogspot.com/-0x_977AINkw/VxC3Vyfz8bI/AAAAAAAA54A/WA8BqFgW0wYxQqPuQRMPd_0PHanm7UaYgCLcB/s800/youchien_sanpo.png">
            <a:extLst>
              <a:ext uri="{FF2B5EF4-FFF2-40B4-BE49-F238E27FC236}">
                <a16:creationId xmlns:a16="http://schemas.microsoft.com/office/drawing/2014/main" id="{15100ACF-8701-F16D-4C61-6C62840D7074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400" y="5791382"/>
            <a:ext cx="954716" cy="889045"/>
          </a:xfrm>
          <a:prstGeom prst="rect">
            <a:avLst/>
          </a:prstGeom>
          <a:noFill/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F5D62018-D7B7-B83C-69A2-E4C06E4A182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849" y="3937620"/>
            <a:ext cx="734393" cy="893181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7B9A2BC6-7CF3-75D0-1FEA-2134949D29D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99" y="3509221"/>
            <a:ext cx="761838" cy="926560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A6EF2497-E32B-0E1F-2287-C1B8F32675E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13483" y="4882424"/>
            <a:ext cx="379855" cy="759708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5BA2B105-7847-F904-5505-0DCCAFDFFFB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9522" y="4894893"/>
            <a:ext cx="379854" cy="759706"/>
          </a:xfrm>
          <a:prstGeom prst="rect">
            <a:avLst/>
          </a:prstGeom>
        </p:spPr>
      </p:pic>
      <p:pic>
        <p:nvPicPr>
          <p:cNvPr id="79" name="図 78">
            <a:extLst>
              <a:ext uri="{FF2B5EF4-FFF2-40B4-BE49-F238E27FC236}">
                <a16:creationId xmlns:a16="http://schemas.microsoft.com/office/drawing/2014/main" id="{B68D65CD-2906-8096-7B5C-4232264F71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5304" y="4590377"/>
            <a:ext cx="983089" cy="1081398"/>
          </a:xfrm>
          <a:prstGeom prst="rect">
            <a:avLst/>
          </a:prstGeom>
        </p:spPr>
      </p:pic>
      <p:pic>
        <p:nvPicPr>
          <p:cNvPr id="82" name="図 81">
            <a:extLst>
              <a:ext uri="{FF2B5EF4-FFF2-40B4-BE49-F238E27FC236}">
                <a16:creationId xmlns:a16="http://schemas.microsoft.com/office/drawing/2014/main" id="{606DA0A9-0813-0DEF-032F-D4FCC45236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92585" y="1190274"/>
            <a:ext cx="1005340" cy="1102533"/>
          </a:xfrm>
          <a:prstGeom prst="rect">
            <a:avLst/>
          </a:prstGeom>
        </p:spPr>
      </p:pic>
      <p:pic>
        <p:nvPicPr>
          <p:cNvPr id="85" name="図 84">
            <a:extLst>
              <a:ext uri="{FF2B5EF4-FFF2-40B4-BE49-F238E27FC236}">
                <a16:creationId xmlns:a16="http://schemas.microsoft.com/office/drawing/2014/main" id="{D3784847-3951-55B0-054B-7B4B614489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4350" y="3525873"/>
            <a:ext cx="982486" cy="1083712"/>
          </a:xfrm>
          <a:prstGeom prst="rect">
            <a:avLst/>
          </a:prstGeom>
        </p:spPr>
      </p:pic>
      <p:pic>
        <p:nvPicPr>
          <p:cNvPr id="87" name="図 86">
            <a:extLst>
              <a:ext uri="{FF2B5EF4-FFF2-40B4-BE49-F238E27FC236}">
                <a16:creationId xmlns:a16="http://schemas.microsoft.com/office/drawing/2014/main" id="{3B526055-F7BC-B8D7-771E-33B9C247992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98944" y="2598405"/>
            <a:ext cx="982486" cy="1083712"/>
          </a:xfrm>
          <a:prstGeom prst="rect">
            <a:avLst/>
          </a:prstGeom>
        </p:spPr>
      </p:pic>
      <p:pic>
        <p:nvPicPr>
          <p:cNvPr id="89" name="図 88">
            <a:extLst>
              <a:ext uri="{FF2B5EF4-FFF2-40B4-BE49-F238E27FC236}">
                <a16:creationId xmlns:a16="http://schemas.microsoft.com/office/drawing/2014/main" id="{AD7D6B91-B582-687D-B94B-0361E19153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97587" y="1998115"/>
            <a:ext cx="982486" cy="1083712"/>
          </a:xfrm>
          <a:prstGeom prst="rect">
            <a:avLst/>
          </a:prstGeom>
        </p:spPr>
      </p:pic>
      <p:pic>
        <p:nvPicPr>
          <p:cNvPr id="90" name="図 89">
            <a:extLst>
              <a:ext uri="{FF2B5EF4-FFF2-40B4-BE49-F238E27FC236}">
                <a16:creationId xmlns:a16="http://schemas.microsoft.com/office/drawing/2014/main" id="{6EBCD01C-89AC-0C7B-7802-0DEE7BF863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573">
            <a:off x="1817738" y="4929842"/>
            <a:ext cx="724131" cy="562079"/>
          </a:xfrm>
          <a:prstGeom prst="rect">
            <a:avLst/>
          </a:prstGeom>
        </p:spPr>
      </p:pic>
      <p:pic>
        <p:nvPicPr>
          <p:cNvPr id="92" name="図 91">
            <a:extLst>
              <a:ext uri="{FF2B5EF4-FFF2-40B4-BE49-F238E27FC236}">
                <a16:creationId xmlns:a16="http://schemas.microsoft.com/office/drawing/2014/main" id="{C4C7ADC3-6119-C66E-9486-2F38EF83957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573">
            <a:off x="4972708" y="3504049"/>
            <a:ext cx="724131" cy="562079"/>
          </a:xfrm>
          <a:prstGeom prst="rect">
            <a:avLst/>
          </a:prstGeom>
        </p:spPr>
      </p:pic>
      <p:pic>
        <p:nvPicPr>
          <p:cNvPr id="94" name="図 93">
            <a:extLst>
              <a:ext uri="{FF2B5EF4-FFF2-40B4-BE49-F238E27FC236}">
                <a16:creationId xmlns:a16="http://schemas.microsoft.com/office/drawing/2014/main" id="{B4E823A1-C83E-5C6C-0CA5-15C24EB1B69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573">
            <a:off x="6177504" y="2950291"/>
            <a:ext cx="724131" cy="562079"/>
          </a:xfrm>
          <a:prstGeom prst="rect">
            <a:avLst/>
          </a:prstGeom>
        </p:spPr>
      </p:pic>
      <p:pic>
        <p:nvPicPr>
          <p:cNvPr id="106" name="図 105">
            <a:extLst>
              <a:ext uri="{FF2B5EF4-FFF2-40B4-BE49-F238E27FC236}">
                <a16:creationId xmlns:a16="http://schemas.microsoft.com/office/drawing/2014/main" id="{38284D9B-AB02-C9BC-4AFC-AB762D0D80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573">
            <a:off x="8019914" y="2159654"/>
            <a:ext cx="724131" cy="562079"/>
          </a:xfrm>
          <a:prstGeom prst="rect">
            <a:avLst/>
          </a:prstGeom>
        </p:spPr>
      </p:pic>
      <p:sp>
        <p:nvSpPr>
          <p:cNvPr id="110" name="左大かっこ 109">
            <a:extLst>
              <a:ext uri="{FF2B5EF4-FFF2-40B4-BE49-F238E27FC236}">
                <a16:creationId xmlns:a16="http://schemas.microsoft.com/office/drawing/2014/main" id="{D0808C81-51D3-D375-567D-0CEFF303DA87}"/>
              </a:ext>
            </a:extLst>
          </p:cNvPr>
          <p:cNvSpPr/>
          <p:nvPr/>
        </p:nvSpPr>
        <p:spPr>
          <a:xfrm rot="3930776">
            <a:off x="4466395" y="-315440"/>
            <a:ext cx="1126864" cy="6552888"/>
          </a:xfrm>
          <a:prstGeom prst="leftBracket">
            <a:avLst>
              <a:gd name="adj" fmla="val 124045"/>
            </a:avLst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12" name="テキスト ボックス 111">
            <a:extLst>
              <a:ext uri="{FF2B5EF4-FFF2-40B4-BE49-F238E27FC236}">
                <a16:creationId xmlns:a16="http://schemas.microsoft.com/office/drawing/2014/main" id="{884DA286-EBC2-3040-1B72-CDA93FB67B91}"/>
              </a:ext>
            </a:extLst>
          </p:cNvPr>
          <p:cNvSpPr txBox="1"/>
          <p:nvPr/>
        </p:nvSpPr>
        <p:spPr>
          <a:xfrm rot="20130993">
            <a:off x="-1024041" y="5119685"/>
            <a:ext cx="4018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b="1" dirty="0">
                <a:solidFill>
                  <a:srgbClr val="C000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【</a:t>
            </a:r>
            <a:r>
              <a:rPr lang="ja-JP" altLang="en-US" sz="1600" b="1" dirty="0">
                <a:solidFill>
                  <a:srgbClr val="C000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個別の支援計画</a:t>
            </a:r>
            <a:r>
              <a:rPr lang="en-US" altLang="ja-JP" sz="1600" b="1" dirty="0">
                <a:solidFill>
                  <a:srgbClr val="C000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】</a:t>
            </a:r>
            <a:endParaRPr lang="ja-JP" altLang="en-US" sz="1600" b="1" dirty="0">
              <a:solidFill>
                <a:srgbClr val="C00000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E0EF12FC-379E-318F-7D6B-14F2F8EC2DC8}"/>
              </a:ext>
            </a:extLst>
          </p:cNvPr>
          <p:cNvSpPr txBox="1"/>
          <p:nvPr/>
        </p:nvSpPr>
        <p:spPr>
          <a:xfrm rot="20130993">
            <a:off x="7370173" y="1220445"/>
            <a:ext cx="4018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【</a:t>
            </a:r>
            <a:r>
              <a:rPr lang="ja-JP" altLang="en-US" sz="16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個別の移行支援計画</a:t>
            </a:r>
            <a:r>
              <a:rPr lang="en-US" altLang="ja-JP" sz="16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】</a:t>
            </a:r>
            <a:endParaRPr lang="ja-JP" altLang="en-US" sz="1600" b="1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132" name="吹き出し: 角を丸めた四角形 131">
            <a:extLst>
              <a:ext uri="{FF2B5EF4-FFF2-40B4-BE49-F238E27FC236}">
                <a16:creationId xmlns:a16="http://schemas.microsoft.com/office/drawing/2014/main" id="{4960FDBE-74CE-791F-2691-17455C736DE7}"/>
              </a:ext>
            </a:extLst>
          </p:cNvPr>
          <p:cNvSpPr/>
          <p:nvPr/>
        </p:nvSpPr>
        <p:spPr>
          <a:xfrm>
            <a:off x="7813787" y="4678769"/>
            <a:ext cx="1466365" cy="406399"/>
          </a:xfrm>
          <a:prstGeom prst="wedgeRoundRectCallout">
            <a:avLst>
              <a:gd name="adj1" fmla="val 44703"/>
              <a:gd name="adj2" fmla="val 70295"/>
              <a:gd name="adj3" fmla="val 16667"/>
            </a:avLst>
          </a:prstGeom>
          <a:solidFill>
            <a:schemeClr val="bg1"/>
          </a:solidFill>
          <a:ln>
            <a:solidFill>
              <a:srgbClr val="0626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4" name="吹き出し: 角を丸めた四角形 133">
            <a:extLst>
              <a:ext uri="{FF2B5EF4-FFF2-40B4-BE49-F238E27FC236}">
                <a16:creationId xmlns:a16="http://schemas.microsoft.com/office/drawing/2014/main" id="{C97BA465-ECDC-7A87-817C-C5492BDD73E9}"/>
              </a:ext>
            </a:extLst>
          </p:cNvPr>
          <p:cNvSpPr/>
          <p:nvPr/>
        </p:nvSpPr>
        <p:spPr>
          <a:xfrm>
            <a:off x="7627734" y="5226960"/>
            <a:ext cx="1352949" cy="956207"/>
          </a:xfrm>
          <a:prstGeom prst="wedgeRoundRectCallout">
            <a:avLst>
              <a:gd name="adj1" fmla="val 64298"/>
              <a:gd name="adj2" fmla="val 8480"/>
              <a:gd name="adj3" fmla="val 16667"/>
            </a:avLst>
          </a:prstGeom>
          <a:solidFill>
            <a:schemeClr val="bg1"/>
          </a:solidFill>
          <a:ln>
            <a:solidFill>
              <a:srgbClr val="0626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6" name="吹き出し: 角を丸めた四角形 135">
            <a:extLst>
              <a:ext uri="{FF2B5EF4-FFF2-40B4-BE49-F238E27FC236}">
                <a16:creationId xmlns:a16="http://schemas.microsoft.com/office/drawing/2014/main" id="{5773E809-5E26-9024-6168-F7CC501B90F8}"/>
              </a:ext>
            </a:extLst>
          </p:cNvPr>
          <p:cNvSpPr/>
          <p:nvPr/>
        </p:nvSpPr>
        <p:spPr>
          <a:xfrm>
            <a:off x="10507565" y="4590562"/>
            <a:ext cx="1466365" cy="406399"/>
          </a:xfrm>
          <a:prstGeom prst="wedgeRoundRectCallout">
            <a:avLst>
              <a:gd name="adj1" fmla="val -58955"/>
              <a:gd name="adj2" fmla="val 89980"/>
              <a:gd name="adj3" fmla="val 16667"/>
            </a:avLst>
          </a:prstGeom>
          <a:solidFill>
            <a:schemeClr val="bg1"/>
          </a:solidFill>
          <a:ln>
            <a:solidFill>
              <a:srgbClr val="0626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8" name="吹き出し: 角を丸めた四角形 137">
            <a:extLst>
              <a:ext uri="{FF2B5EF4-FFF2-40B4-BE49-F238E27FC236}">
                <a16:creationId xmlns:a16="http://schemas.microsoft.com/office/drawing/2014/main" id="{0905DE5B-FDAF-AA85-966D-A3334919B9D9}"/>
              </a:ext>
            </a:extLst>
          </p:cNvPr>
          <p:cNvSpPr/>
          <p:nvPr/>
        </p:nvSpPr>
        <p:spPr>
          <a:xfrm>
            <a:off x="10604619" y="5167981"/>
            <a:ext cx="1466365" cy="406399"/>
          </a:xfrm>
          <a:prstGeom prst="wedgeRoundRectCallout">
            <a:avLst>
              <a:gd name="adj1" fmla="val -64264"/>
              <a:gd name="adj2" fmla="val 8827"/>
              <a:gd name="adj3" fmla="val 16667"/>
            </a:avLst>
          </a:prstGeom>
          <a:solidFill>
            <a:schemeClr val="bg1"/>
          </a:solidFill>
          <a:ln>
            <a:solidFill>
              <a:srgbClr val="0626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0" name="吹き出し: 角を丸めた四角形 139">
            <a:extLst>
              <a:ext uri="{FF2B5EF4-FFF2-40B4-BE49-F238E27FC236}">
                <a16:creationId xmlns:a16="http://schemas.microsoft.com/office/drawing/2014/main" id="{4007CCC3-98EE-B4A5-5DDE-0722FB2B8B29}"/>
              </a:ext>
            </a:extLst>
          </p:cNvPr>
          <p:cNvSpPr/>
          <p:nvPr/>
        </p:nvSpPr>
        <p:spPr>
          <a:xfrm>
            <a:off x="10609078" y="5708205"/>
            <a:ext cx="1311766" cy="904031"/>
          </a:xfrm>
          <a:prstGeom prst="wedgeRoundRectCallout">
            <a:avLst>
              <a:gd name="adj1" fmla="val -63348"/>
              <a:gd name="adj2" fmla="val -29773"/>
              <a:gd name="adj3" fmla="val 16667"/>
            </a:avLst>
          </a:prstGeom>
          <a:solidFill>
            <a:schemeClr val="bg1"/>
          </a:solidFill>
          <a:ln>
            <a:solidFill>
              <a:srgbClr val="0626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2" name="吹き出し: 角を丸めた四角形 141">
            <a:extLst>
              <a:ext uri="{FF2B5EF4-FFF2-40B4-BE49-F238E27FC236}">
                <a16:creationId xmlns:a16="http://schemas.microsoft.com/office/drawing/2014/main" id="{9CF7B163-32D7-1225-87D4-10B03F4473D8}"/>
              </a:ext>
            </a:extLst>
          </p:cNvPr>
          <p:cNvSpPr/>
          <p:nvPr/>
        </p:nvSpPr>
        <p:spPr>
          <a:xfrm>
            <a:off x="7663703" y="6296842"/>
            <a:ext cx="1466365" cy="406399"/>
          </a:xfrm>
          <a:prstGeom prst="wedgeRoundRectCallout">
            <a:avLst>
              <a:gd name="adj1" fmla="val 60379"/>
              <a:gd name="adj2" fmla="val -52928"/>
              <a:gd name="adj3" fmla="val 16667"/>
            </a:avLst>
          </a:prstGeom>
          <a:solidFill>
            <a:schemeClr val="bg1"/>
          </a:solidFill>
          <a:ln>
            <a:solidFill>
              <a:srgbClr val="0626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A3B81D38-5739-DEE5-D512-649590C8225A}"/>
              </a:ext>
            </a:extLst>
          </p:cNvPr>
          <p:cNvSpPr txBox="1"/>
          <p:nvPr/>
        </p:nvSpPr>
        <p:spPr>
          <a:xfrm>
            <a:off x="7803580" y="4749548"/>
            <a:ext cx="145735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15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本人の願い</a:t>
            </a:r>
          </a:p>
        </p:txBody>
      </p:sp>
      <p:sp>
        <p:nvSpPr>
          <p:cNvPr id="144" name="テキスト ボックス 143">
            <a:extLst>
              <a:ext uri="{FF2B5EF4-FFF2-40B4-BE49-F238E27FC236}">
                <a16:creationId xmlns:a16="http://schemas.microsoft.com/office/drawing/2014/main" id="{83C97DDE-E87F-B16C-E823-03D9DA193566}"/>
              </a:ext>
            </a:extLst>
          </p:cNvPr>
          <p:cNvSpPr txBox="1"/>
          <p:nvPr/>
        </p:nvSpPr>
        <p:spPr>
          <a:xfrm>
            <a:off x="10579020" y="5176287"/>
            <a:ext cx="14573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・園での支援</a:t>
            </a:r>
          </a:p>
          <a:p>
            <a:r>
              <a:rPr lang="ja-JP" altLang="en-US" sz="11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・必要な合理的配慮</a:t>
            </a:r>
          </a:p>
        </p:txBody>
      </p:sp>
      <p:sp>
        <p:nvSpPr>
          <p:cNvPr id="146" name="テキスト ボックス 145">
            <a:extLst>
              <a:ext uri="{FF2B5EF4-FFF2-40B4-BE49-F238E27FC236}">
                <a16:creationId xmlns:a16="http://schemas.microsoft.com/office/drawing/2014/main" id="{97E39EBA-F731-8C15-1634-879164B72EE5}"/>
              </a:ext>
            </a:extLst>
          </p:cNvPr>
          <p:cNvSpPr txBox="1"/>
          <p:nvPr/>
        </p:nvSpPr>
        <p:spPr>
          <a:xfrm>
            <a:off x="7627734" y="6362323"/>
            <a:ext cx="145735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13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家庭での取組</a:t>
            </a:r>
          </a:p>
        </p:txBody>
      </p:sp>
      <p:sp>
        <p:nvSpPr>
          <p:cNvPr id="148" name="テキスト ボックス 147">
            <a:extLst>
              <a:ext uri="{FF2B5EF4-FFF2-40B4-BE49-F238E27FC236}">
                <a16:creationId xmlns:a16="http://schemas.microsoft.com/office/drawing/2014/main" id="{4CCDF818-5459-8D4F-86E2-53570F8CB66A}"/>
              </a:ext>
            </a:extLst>
          </p:cNvPr>
          <p:cNvSpPr txBox="1"/>
          <p:nvPr/>
        </p:nvSpPr>
        <p:spPr>
          <a:xfrm>
            <a:off x="7550965" y="5254115"/>
            <a:ext cx="195054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・得意なこと</a:t>
            </a:r>
          </a:p>
          <a:p>
            <a:r>
              <a:rPr lang="ja-JP" altLang="en-US" sz="11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・苦手なこと</a:t>
            </a:r>
          </a:p>
          <a:p>
            <a:r>
              <a:rPr lang="ja-JP" altLang="en-US" sz="11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・受診や診断の有無</a:t>
            </a:r>
          </a:p>
          <a:p>
            <a:r>
              <a:rPr lang="ja-JP" altLang="en-US" sz="11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・手帳の有無</a:t>
            </a:r>
          </a:p>
          <a:p>
            <a:r>
              <a:rPr lang="ja-JP" altLang="en-US" sz="11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　　　　　　　など</a:t>
            </a:r>
          </a:p>
        </p:txBody>
      </p:sp>
      <p:sp>
        <p:nvSpPr>
          <p:cNvPr id="131" name="テキスト ボックス 130">
            <a:extLst>
              <a:ext uri="{FF2B5EF4-FFF2-40B4-BE49-F238E27FC236}">
                <a16:creationId xmlns:a16="http://schemas.microsoft.com/office/drawing/2014/main" id="{B9DCE4E9-E201-FF02-DCAF-83D9003190DB}"/>
              </a:ext>
            </a:extLst>
          </p:cNvPr>
          <p:cNvSpPr txBox="1"/>
          <p:nvPr/>
        </p:nvSpPr>
        <p:spPr>
          <a:xfrm>
            <a:off x="10506224" y="4653692"/>
            <a:ext cx="145735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15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保護者の願い</a:t>
            </a:r>
          </a:p>
        </p:txBody>
      </p:sp>
      <p:sp>
        <p:nvSpPr>
          <p:cNvPr id="150" name="テキスト ボックス 149">
            <a:extLst>
              <a:ext uri="{FF2B5EF4-FFF2-40B4-BE49-F238E27FC236}">
                <a16:creationId xmlns:a16="http://schemas.microsoft.com/office/drawing/2014/main" id="{2A790B7F-88C7-F050-04EA-2C2E44423D95}"/>
              </a:ext>
            </a:extLst>
          </p:cNvPr>
          <p:cNvSpPr txBox="1"/>
          <p:nvPr/>
        </p:nvSpPr>
        <p:spPr>
          <a:xfrm>
            <a:off x="10520881" y="5715992"/>
            <a:ext cx="145735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・医療や福祉との</a:t>
            </a:r>
          </a:p>
          <a:p>
            <a:r>
              <a:rPr lang="ja-JP" altLang="en-US" sz="11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　連携</a:t>
            </a:r>
          </a:p>
          <a:p>
            <a:r>
              <a:rPr lang="ja-JP" altLang="en-US" sz="11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・その他関係のある　</a:t>
            </a:r>
            <a:endParaRPr lang="en-US" altLang="ja-JP" sz="11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r>
              <a:rPr lang="ja-JP" altLang="en-US" sz="11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　人との連携</a:t>
            </a:r>
          </a:p>
          <a:p>
            <a:r>
              <a:rPr lang="ja-JP" altLang="en-US" sz="11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　　　　　　など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DD3D833-0D9D-5F6C-6298-B6E310ABEB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41285" y="4718149"/>
            <a:ext cx="1464939" cy="1611433"/>
          </a:xfrm>
          <a:prstGeom prst="rect">
            <a:avLst/>
          </a:prstGeom>
        </p:spPr>
      </p:pic>
      <p:pic>
        <p:nvPicPr>
          <p:cNvPr id="122" name="図 121">
            <a:extLst>
              <a:ext uri="{FF2B5EF4-FFF2-40B4-BE49-F238E27FC236}">
                <a16:creationId xmlns:a16="http://schemas.microsoft.com/office/drawing/2014/main" id="{B07BC5F1-05F0-A17B-98E3-9B9C4047CDC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071" y="5515322"/>
            <a:ext cx="933257" cy="10199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044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7934">
        <p:fade/>
      </p:transition>
    </mc:Choice>
    <mc:Fallback xmlns="">
      <p:transition spd="med" advTm="57934">
        <p:fade/>
      </p:transition>
    </mc:Fallback>
  </mc:AlternateContent>
  <p:extLst>
    <p:ext uri="{E180D4A7-C9FB-4DFB-919C-405C955672EB}">
      <p14:showEvtLst xmlns:p14="http://schemas.microsoft.com/office/powerpoint/2010/main">
        <p14:playEvt time="2" objId="3"/>
        <p14:stopEvt time="57477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EFB6B9E-AC1F-4F03-8114-730528E0AC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50" t="15112" r="34875" b="5778"/>
          <a:stretch/>
        </p:blipFill>
        <p:spPr>
          <a:xfrm>
            <a:off x="332106" y="112233"/>
            <a:ext cx="4602480" cy="66335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D125646-E9F1-41DC-B1B7-C1CD0EEEB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3768" y="4484599"/>
            <a:ext cx="3446126" cy="2209731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052F8601-6066-4683-A8FB-A639F7E3A5DB}"/>
              </a:ext>
            </a:extLst>
          </p:cNvPr>
          <p:cNvGrpSpPr/>
          <p:nvPr/>
        </p:nvGrpSpPr>
        <p:grpSpPr>
          <a:xfrm>
            <a:off x="4689644" y="4943388"/>
            <a:ext cx="7393442" cy="1837677"/>
            <a:chOff x="4689645" y="4908090"/>
            <a:chExt cx="7393442" cy="1837677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95FD6463-811A-4503-B6B3-4F81614BE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89645" y="4908090"/>
              <a:ext cx="7393442" cy="1837677"/>
            </a:xfrm>
            <a:prstGeom prst="rect">
              <a:avLst/>
            </a:prstGeom>
          </p:spPr>
        </p:pic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D6A31834-EDA3-4137-8DD4-F01E7020F7EC}"/>
                </a:ext>
              </a:extLst>
            </p:cNvPr>
            <p:cNvSpPr/>
            <p:nvPr/>
          </p:nvSpPr>
          <p:spPr>
            <a:xfrm>
              <a:off x="5425440" y="5952660"/>
              <a:ext cx="1691640" cy="216000"/>
            </a:xfrm>
            <a:prstGeom prst="rect">
              <a:avLst/>
            </a:prstGeom>
            <a:solidFill>
              <a:srgbClr val="FFFF00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11112E0C-8D7E-4A95-88ED-ECBABE9DF30C}"/>
              </a:ext>
            </a:extLst>
          </p:cNvPr>
          <p:cNvGrpSpPr/>
          <p:nvPr/>
        </p:nvGrpSpPr>
        <p:grpSpPr>
          <a:xfrm>
            <a:off x="6096000" y="2292048"/>
            <a:ext cx="2269238" cy="2520797"/>
            <a:chOff x="6716995" y="2015238"/>
            <a:chExt cx="2465091" cy="3203367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B3AFCD42-4F68-4CD2-B9E0-8CAA9AAAD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9645" b="89848" l="7813" r="93359">
                          <a14:foregroundMark x1="7813" y1="65482" x2="7813" y2="65482"/>
                          <a14:foregroundMark x1="93359" y1="22335" x2="93359" y2="22335"/>
                        </a14:backgroundRemoval>
                      </a14:imgEffect>
                      <a14:imgEffect>
                        <a14:saturation sat="66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32667">
              <a:off x="6347857" y="2384376"/>
              <a:ext cx="3203367" cy="2465091"/>
            </a:xfrm>
            <a:prstGeom prst="rect">
              <a:avLst/>
            </a:prstGeom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88B5AE69-D08B-4138-8522-451B17AAE3BE}"/>
                </a:ext>
              </a:extLst>
            </p:cNvPr>
            <p:cNvSpPr txBox="1"/>
            <p:nvPr/>
          </p:nvSpPr>
          <p:spPr>
            <a:xfrm rot="20755446">
              <a:off x="6929252" y="2267337"/>
              <a:ext cx="553998" cy="87930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kumimoji="1" lang="ja-JP" altLang="en-US" sz="2400" dirty="0">
                  <a:solidFill>
                    <a:srgbClr val="0000FF"/>
                  </a:solidFill>
                  <a:latin typeface="UD Digi Kyokasho NK-B" panose="02020700000000000000" pitchFamily="18" charset="-128"/>
                  <a:ea typeface="UD Digi Kyokasho NK-B" panose="02020700000000000000" pitchFamily="18" charset="-128"/>
                </a:rPr>
                <a:t>引</a:t>
              </a: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072F8292-168D-4D3B-BCC7-86213E177F00}"/>
                </a:ext>
              </a:extLst>
            </p:cNvPr>
            <p:cNvSpPr txBox="1"/>
            <p:nvPr/>
          </p:nvSpPr>
          <p:spPr>
            <a:xfrm rot="20755446">
              <a:off x="7127279" y="2664845"/>
              <a:ext cx="553998" cy="87930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ja-JP" altLang="en-US" sz="2400" dirty="0">
                  <a:solidFill>
                    <a:srgbClr val="0000FF"/>
                  </a:solidFill>
                  <a:latin typeface="UD Digi Kyokasho NK-B" panose="02020700000000000000" pitchFamily="18" charset="-128"/>
                  <a:ea typeface="UD Digi Kyokasho NK-B" panose="02020700000000000000" pitchFamily="18" charset="-128"/>
                </a:rPr>
                <a:t>き</a:t>
              </a:r>
              <a:endParaRPr kumimoji="1" lang="ja-JP" altLang="en-US" sz="2400" dirty="0">
                <a:solidFill>
                  <a:srgbClr val="0000FF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BD1679B9-A7AF-4C08-864A-99D085AB79D0}"/>
                </a:ext>
              </a:extLst>
            </p:cNvPr>
            <p:cNvSpPr txBox="1"/>
            <p:nvPr/>
          </p:nvSpPr>
          <p:spPr>
            <a:xfrm rot="20755446">
              <a:off x="7382411" y="3052185"/>
              <a:ext cx="553998" cy="87930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ja-JP" altLang="en-US" sz="2400" dirty="0">
                  <a:solidFill>
                    <a:srgbClr val="0000FF"/>
                  </a:solidFill>
                  <a:latin typeface="UD Digi Kyokasho NK-B" panose="02020700000000000000" pitchFamily="18" charset="-128"/>
                  <a:ea typeface="UD Digi Kyokasho NK-B" panose="02020700000000000000" pitchFamily="18" charset="-128"/>
                </a:rPr>
                <a:t>継</a:t>
              </a:r>
              <a:endParaRPr kumimoji="1" lang="ja-JP" altLang="en-US" sz="2400" dirty="0">
                <a:solidFill>
                  <a:srgbClr val="0000FF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F5BDB1B6-F581-4FA5-8119-64FF23A00C7D}"/>
                </a:ext>
              </a:extLst>
            </p:cNvPr>
            <p:cNvSpPr txBox="1"/>
            <p:nvPr/>
          </p:nvSpPr>
          <p:spPr>
            <a:xfrm rot="20755446">
              <a:off x="7733757" y="3435947"/>
              <a:ext cx="553998" cy="87930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ja-JP" altLang="en-US" sz="2400" dirty="0">
                  <a:solidFill>
                    <a:srgbClr val="0000FF"/>
                  </a:solidFill>
                  <a:latin typeface="UD Digi Kyokasho NK-B" panose="02020700000000000000" pitchFamily="18" charset="-128"/>
                  <a:ea typeface="UD Digi Kyokasho NK-B" panose="02020700000000000000" pitchFamily="18" charset="-128"/>
                </a:rPr>
                <a:t>ぎ</a:t>
              </a:r>
              <a:endParaRPr kumimoji="1" lang="ja-JP" altLang="en-US" sz="2400" dirty="0">
                <a:solidFill>
                  <a:srgbClr val="0000FF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endParaRPr>
            </a:p>
          </p:txBody>
        </p:sp>
      </p:grpSp>
      <p:pic>
        <p:nvPicPr>
          <p:cNvPr id="28" name="図 27">
            <a:extLst>
              <a:ext uri="{FF2B5EF4-FFF2-40B4-BE49-F238E27FC236}">
                <a16:creationId xmlns:a16="http://schemas.microsoft.com/office/drawing/2014/main" id="{9440720E-A16F-A8FD-D76B-C9BB5A0665D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3873" y="132604"/>
            <a:ext cx="3200400" cy="22225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B0163EB-D0B8-4013-8EE1-1372048CFB8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546" y="599846"/>
            <a:ext cx="6975454" cy="172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2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891">
        <p:fade/>
      </p:transition>
    </mc:Choice>
    <mc:Fallback xmlns="">
      <p:transition spd="med" advTm="27891">
        <p:fade/>
      </p:transition>
    </mc:Fallback>
  </mc:AlternateContent>
  <p:extLst>
    <p:ext uri="{E180D4A7-C9FB-4DFB-919C-405C955672EB}">
      <p14:showEvtLst xmlns:p14="http://schemas.microsoft.com/office/powerpoint/2010/main">
        <p14:playEvt time="1" objId="6"/>
        <p14:stopEvt time="27235" objId="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C60DC7C-0679-4FFD-85AF-28DDFDC65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7239"/>
            <a:ext cx="9807330" cy="546339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894494F-7386-45C5-BCD6-C0FE14BF3E38}"/>
              </a:ext>
            </a:extLst>
          </p:cNvPr>
          <p:cNvSpPr txBox="1"/>
          <p:nvPr/>
        </p:nvSpPr>
        <p:spPr>
          <a:xfrm>
            <a:off x="0" y="147371"/>
            <a:ext cx="12192000" cy="61555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3400" b="1" dirty="0">
                <a:solidFill>
                  <a:schemeClr val="bg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　</a:t>
            </a:r>
            <a:r>
              <a:rPr lang="ja-JP" altLang="en-US" sz="3400" b="1" dirty="0">
                <a:solidFill>
                  <a:schemeClr val="bg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各園、各校の支援体制と専門機関との連携体制</a:t>
            </a:r>
            <a:endParaRPr kumimoji="1" lang="ja-JP" altLang="en-US" sz="3400" b="1" dirty="0">
              <a:solidFill>
                <a:schemeClr val="bg1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9914640-87B8-7FD9-8D69-12F9801B9E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1"/>
          <a:stretch/>
        </p:blipFill>
        <p:spPr>
          <a:xfrm>
            <a:off x="9229965" y="842703"/>
            <a:ext cx="2487375" cy="2733417"/>
          </a:xfrm>
          <a:prstGeom prst="rect">
            <a:avLst/>
          </a:prstGeom>
        </p:spPr>
      </p:pic>
      <p:sp>
        <p:nvSpPr>
          <p:cNvPr id="5" name="吹き出し: 角を丸めた四角形 4">
            <a:extLst>
              <a:ext uri="{FF2B5EF4-FFF2-40B4-BE49-F238E27FC236}">
                <a16:creationId xmlns:a16="http://schemas.microsoft.com/office/drawing/2014/main" id="{6426F67B-2584-0FF5-8BF9-F5C3ADE45982}"/>
              </a:ext>
            </a:extLst>
          </p:cNvPr>
          <p:cNvSpPr/>
          <p:nvPr/>
        </p:nvSpPr>
        <p:spPr>
          <a:xfrm>
            <a:off x="5727064" y="1048410"/>
            <a:ext cx="3015028" cy="1023607"/>
          </a:xfrm>
          <a:prstGeom prst="wedgeRoundRectCallout">
            <a:avLst>
              <a:gd name="adj1" fmla="val 62947"/>
              <a:gd name="adj2" fmla="val 2817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200" b="1" dirty="0">
                <a:solidFill>
                  <a:schemeClr val="tx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学校では支援体制を</a:t>
            </a:r>
          </a:p>
          <a:p>
            <a:pPr algn="ctr"/>
            <a:r>
              <a:rPr lang="ja-JP" altLang="en-US" sz="2200" b="1" dirty="0">
                <a:solidFill>
                  <a:schemeClr val="tx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整備しています！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2BF31A1-2A7C-0BAA-AE40-C5014D5F1E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5" t="20352" r="47220" b="41196"/>
          <a:stretch/>
        </p:blipFill>
        <p:spPr>
          <a:xfrm>
            <a:off x="9879069" y="5169624"/>
            <a:ext cx="2262940" cy="154100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40B09F1-9893-700B-F55D-31FEC71668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186">
            <a:off x="9805635" y="3491312"/>
            <a:ext cx="2409809" cy="1977611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2DC27C6-FFD3-1F63-DDA5-6B023685FA5A}"/>
              </a:ext>
            </a:extLst>
          </p:cNvPr>
          <p:cNvSpPr txBox="1"/>
          <p:nvPr/>
        </p:nvSpPr>
        <p:spPr>
          <a:xfrm>
            <a:off x="10003090" y="3937188"/>
            <a:ext cx="22629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20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ＳＣやＳＳＷ、</a:t>
            </a:r>
          </a:p>
          <a:p>
            <a:pPr algn="l"/>
            <a:r>
              <a:rPr lang="ja-JP" altLang="en-US" sz="20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巡回相談員への</a:t>
            </a:r>
          </a:p>
          <a:p>
            <a:pPr algn="l"/>
            <a:r>
              <a:rPr lang="ja-JP" altLang="en-US" sz="20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相談もできます</a:t>
            </a:r>
          </a:p>
        </p:txBody>
      </p:sp>
    </p:spTree>
    <p:extLst>
      <p:ext uri="{BB962C8B-B14F-4D97-AF65-F5344CB8AC3E}">
        <p14:creationId xmlns:p14="http://schemas.microsoft.com/office/powerpoint/2010/main" val="382219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223">
        <p:fade/>
      </p:transition>
    </mc:Choice>
    <mc:Fallback xmlns="">
      <p:transition spd="med" advTm="70223">
        <p:fade/>
      </p:transition>
    </mc:Fallback>
  </mc:AlternateContent>
  <p:extLst>
    <p:ext uri="{E180D4A7-C9FB-4DFB-919C-405C955672EB}">
      <p14:showEvtLst xmlns:p14="http://schemas.microsoft.com/office/powerpoint/2010/main">
        <p14:playEvt time="1" objId="8"/>
        <p14:stopEvt time="70223" objId="8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ADDFA5-AFAE-425C-884D-3924A36B2A3A}"/>
              </a:ext>
            </a:extLst>
          </p:cNvPr>
          <p:cNvSpPr txBox="1"/>
          <p:nvPr/>
        </p:nvSpPr>
        <p:spPr>
          <a:xfrm>
            <a:off x="0" y="147371"/>
            <a:ext cx="12192000" cy="61555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3400" b="1" dirty="0">
                <a:solidFill>
                  <a:schemeClr val="bg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　連続性のある多様な学びの場</a:t>
            </a: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FD5DAE5E-2C25-4DB7-85DE-0579294DD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2266" y="979892"/>
            <a:ext cx="5944115" cy="5730737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D0E0D9DE-91E4-45B3-9455-5C3976756D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2753" y="1658540"/>
            <a:ext cx="1634462" cy="4941575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FAD8290C-2C6D-4894-9604-6D0F4FFE17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8266" y="1624673"/>
            <a:ext cx="1697645" cy="4968000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5C102A95-C5CF-4BF2-B51A-7BB168C093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5503" y="1658540"/>
            <a:ext cx="1329043" cy="493413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7343BDB-09EE-46DE-B747-9A89FB2546A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5" b="9678"/>
          <a:stretch/>
        </p:blipFill>
        <p:spPr>
          <a:xfrm>
            <a:off x="599484" y="807150"/>
            <a:ext cx="2931949" cy="211034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74B0E73-CD1C-41D9-9F4F-A7D25DB1022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" t="4793" r="4407" b="7522"/>
          <a:stretch/>
        </p:blipFill>
        <p:spPr>
          <a:xfrm>
            <a:off x="967128" y="3156853"/>
            <a:ext cx="2068574" cy="1791758"/>
          </a:xfrm>
          <a:prstGeom prst="rect">
            <a:avLst/>
          </a:prstGeom>
          <a:effectLst/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CC6F577-A43C-4D45-8904-3C37515CDB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17" y="5167010"/>
            <a:ext cx="1648084" cy="158277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979FD78E-784E-5994-6936-F09D21CB49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53101" y="979891"/>
            <a:ext cx="2177609" cy="572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804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4902">
        <p:fade/>
      </p:transition>
    </mc:Choice>
    <mc:Fallback xmlns="">
      <p:transition spd="med" advTm="124902">
        <p:fade/>
      </p:transition>
    </mc:Fallback>
  </mc:AlternateContent>
  <p:extLst>
    <p:ext uri="{E180D4A7-C9FB-4DFB-919C-405C955672EB}">
      <p14:showEvtLst xmlns:p14="http://schemas.microsoft.com/office/powerpoint/2010/main">
        <p14:playEvt time="1" objId="4"/>
        <p14:stopEvt time="124651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038BC350-D492-8821-65E1-157436ED3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7321" y="147371"/>
            <a:ext cx="4999153" cy="499915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5AA6CC-7664-4A8E-9A4A-D08BC90F05F1}"/>
              </a:ext>
            </a:extLst>
          </p:cNvPr>
          <p:cNvSpPr txBox="1"/>
          <p:nvPr/>
        </p:nvSpPr>
        <p:spPr>
          <a:xfrm>
            <a:off x="0" y="147371"/>
            <a:ext cx="12192000" cy="61555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3400" b="1" dirty="0">
                <a:solidFill>
                  <a:schemeClr val="bg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　</a:t>
            </a:r>
            <a:r>
              <a:rPr lang="ja-JP" altLang="en-US" sz="3400" b="1" dirty="0">
                <a:solidFill>
                  <a:schemeClr val="bg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交流及び共同学習</a:t>
            </a:r>
            <a:endParaRPr kumimoji="1" lang="ja-JP" altLang="en-US" sz="3400" b="1" dirty="0">
              <a:solidFill>
                <a:schemeClr val="bg1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9D72721B-408B-CAD8-CCF5-24BF143DD7B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773" r="58300"/>
          <a:stretch/>
        </p:blipFill>
        <p:spPr>
          <a:xfrm>
            <a:off x="775483" y="1280799"/>
            <a:ext cx="2079111" cy="1723611"/>
          </a:xfrm>
          <a:prstGeom prst="roundRect">
            <a:avLst>
              <a:gd name="adj" fmla="val 6518"/>
            </a:avLst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5C6193BA-DD78-A207-626B-52AAE2D6F5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0" t="65772" r="18613" b="9944"/>
          <a:stretch/>
        </p:blipFill>
        <p:spPr>
          <a:xfrm>
            <a:off x="938305" y="5129740"/>
            <a:ext cx="5419795" cy="1633585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BEC510B0-114B-4EC7-0000-69638DC1FC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5" t="23926" r="15942" b="53703"/>
          <a:stretch/>
        </p:blipFill>
        <p:spPr>
          <a:xfrm>
            <a:off x="775483" y="3405820"/>
            <a:ext cx="5839442" cy="1447566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48D862E-2599-AAFD-A313-F5987D7A668C}"/>
              </a:ext>
            </a:extLst>
          </p:cNvPr>
          <p:cNvSpPr txBox="1"/>
          <p:nvPr/>
        </p:nvSpPr>
        <p:spPr>
          <a:xfrm>
            <a:off x="237512" y="911467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学校内交流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CC7204D-FE2D-A95F-9C0E-E57B0D4F650F}"/>
              </a:ext>
            </a:extLst>
          </p:cNvPr>
          <p:cNvSpPr txBox="1"/>
          <p:nvPr/>
        </p:nvSpPr>
        <p:spPr>
          <a:xfrm>
            <a:off x="226185" y="3230622"/>
            <a:ext cx="1578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学校間交流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D28BF65-6330-8172-B6E8-7B9E2C6DEAB5}"/>
              </a:ext>
            </a:extLst>
          </p:cNvPr>
          <p:cNvSpPr txBox="1"/>
          <p:nvPr/>
        </p:nvSpPr>
        <p:spPr>
          <a:xfrm>
            <a:off x="237512" y="5038052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居住地校交流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B36B126C-D10B-A22F-DDD4-F32F3D6318A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1981" t="14773"/>
          <a:stretch/>
        </p:blipFill>
        <p:spPr>
          <a:xfrm>
            <a:off x="4018169" y="1242115"/>
            <a:ext cx="1895577" cy="1723611"/>
          </a:xfrm>
          <a:prstGeom prst="roundRect">
            <a:avLst>
              <a:gd name="adj" fmla="val 6518"/>
            </a:avLst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D4E98A57-C0B8-2F62-14CF-F640B8FAA9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5" b="9678"/>
          <a:stretch/>
        </p:blipFill>
        <p:spPr>
          <a:xfrm>
            <a:off x="706421" y="1248721"/>
            <a:ext cx="2079112" cy="149649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弦 4">
            <a:extLst>
              <a:ext uri="{FF2B5EF4-FFF2-40B4-BE49-F238E27FC236}">
                <a16:creationId xmlns:a16="http://schemas.microsoft.com/office/drawing/2014/main" id="{77CF8E1A-743D-3E64-8523-279B83E25AA2}"/>
              </a:ext>
            </a:extLst>
          </p:cNvPr>
          <p:cNvSpPr/>
          <p:nvPr/>
        </p:nvSpPr>
        <p:spPr>
          <a:xfrm rot="6552002">
            <a:off x="8026586" y="4144152"/>
            <a:ext cx="4045924" cy="4071443"/>
          </a:xfrm>
          <a:prstGeom prst="chord">
            <a:avLst>
              <a:gd name="adj1" fmla="val 3050149"/>
              <a:gd name="adj2" fmla="val 16200000"/>
            </a:avLst>
          </a:prstGeom>
          <a:solidFill>
            <a:srgbClr val="FFCCFF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弦 6">
            <a:extLst>
              <a:ext uri="{FF2B5EF4-FFF2-40B4-BE49-F238E27FC236}">
                <a16:creationId xmlns:a16="http://schemas.microsoft.com/office/drawing/2014/main" id="{BE116ADD-84A4-35B6-6BFE-40D4C2E29D8F}"/>
              </a:ext>
            </a:extLst>
          </p:cNvPr>
          <p:cNvSpPr/>
          <p:nvPr/>
        </p:nvSpPr>
        <p:spPr>
          <a:xfrm rot="6552002">
            <a:off x="8231780" y="4494130"/>
            <a:ext cx="3570476" cy="3525213"/>
          </a:xfrm>
          <a:prstGeom prst="chord">
            <a:avLst>
              <a:gd name="adj1" fmla="val 3050149"/>
              <a:gd name="adj2" fmla="val 16200000"/>
            </a:avLst>
          </a:prstGeom>
          <a:solidFill>
            <a:srgbClr val="FFCCCC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弦 19">
            <a:extLst>
              <a:ext uri="{FF2B5EF4-FFF2-40B4-BE49-F238E27FC236}">
                <a16:creationId xmlns:a16="http://schemas.microsoft.com/office/drawing/2014/main" id="{E59F0E01-8373-45ED-B2CC-9F5E77115DF4}"/>
              </a:ext>
            </a:extLst>
          </p:cNvPr>
          <p:cNvSpPr/>
          <p:nvPr/>
        </p:nvSpPr>
        <p:spPr>
          <a:xfrm rot="6552002">
            <a:off x="8657385" y="4744019"/>
            <a:ext cx="2719267" cy="3025434"/>
          </a:xfrm>
          <a:prstGeom prst="chord">
            <a:avLst>
              <a:gd name="adj1" fmla="val 3050149"/>
              <a:gd name="adj2" fmla="val 16200000"/>
            </a:avLst>
          </a:prstGeom>
          <a:solidFill>
            <a:srgbClr val="FFCC99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弦 20">
            <a:extLst>
              <a:ext uri="{FF2B5EF4-FFF2-40B4-BE49-F238E27FC236}">
                <a16:creationId xmlns:a16="http://schemas.microsoft.com/office/drawing/2014/main" id="{2B15BF09-A078-5ACC-3EF8-358CCA7699D4}"/>
              </a:ext>
            </a:extLst>
          </p:cNvPr>
          <p:cNvSpPr/>
          <p:nvPr/>
        </p:nvSpPr>
        <p:spPr>
          <a:xfrm rot="6552002">
            <a:off x="8823973" y="5208118"/>
            <a:ext cx="2386088" cy="2491048"/>
          </a:xfrm>
          <a:prstGeom prst="chord">
            <a:avLst>
              <a:gd name="adj1" fmla="val 3050149"/>
              <a:gd name="adj2" fmla="val 16200000"/>
            </a:avLst>
          </a:prstGeom>
          <a:solidFill>
            <a:srgbClr val="FFCC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弦 21">
            <a:extLst>
              <a:ext uri="{FF2B5EF4-FFF2-40B4-BE49-F238E27FC236}">
                <a16:creationId xmlns:a16="http://schemas.microsoft.com/office/drawing/2014/main" id="{D6513225-51D4-8E35-E421-712A2A1C9C22}"/>
              </a:ext>
            </a:extLst>
          </p:cNvPr>
          <p:cNvSpPr/>
          <p:nvPr/>
        </p:nvSpPr>
        <p:spPr>
          <a:xfrm rot="6552002">
            <a:off x="9096698" y="5622671"/>
            <a:ext cx="1901877" cy="1884738"/>
          </a:xfrm>
          <a:prstGeom prst="chord">
            <a:avLst>
              <a:gd name="adj1" fmla="val 3050149"/>
              <a:gd name="adj2" fmla="val 16200000"/>
            </a:avLst>
          </a:prstGeom>
          <a:solidFill>
            <a:srgbClr val="FF99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CB937D0-8537-426B-8EB1-0592FB33D3D6}"/>
              </a:ext>
            </a:extLst>
          </p:cNvPr>
          <p:cNvGrpSpPr/>
          <p:nvPr/>
        </p:nvGrpSpPr>
        <p:grpSpPr>
          <a:xfrm>
            <a:off x="7933492" y="4104845"/>
            <a:ext cx="4167052" cy="2753155"/>
            <a:chOff x="0" y="0"/>
            <a:chExt cx="2030095" cy="1450996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2617E7D6-5789-4850-B9C7-15CE655EE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220" b="92199" l="5574" r="96066">
                          <a14:foregroundMark x1="9836" y1="9929" x2="10164" y2="63830"/>
                          <a14:foregroundMark x1="5574" y1="46809" x2="5574" y2="46809"/>
                          <a14:foregroundMark x1="22295" y1="12766" x2="22295" y2="12766"/>
                          <a14:foregroundMark x1="93443" y1="14894" x2="96066" y2="54610"/>
                          <a14:foregroundMark x1="96066" y1="54610" x2="94754" y2="70213"/>
                          <a14:foregroundMark x1="92787" y1="79433" x2="92787" y2="79433"/>
                          <a14:foregroundMark x1="22295" y1="66667" x2="22295" y2="66667"/>
                          <a14:foregroundMark x1="23934" y1="52482" x2="23934" y2="52482"/>
                          <a14:foregroundMark x1="20000" y1="60284" x2="19672" y2="65957"/>
                          <a14:foregroundMark x1="20000" y1="68794" x2="20000" y2="68794"/>
                          <a14:foregroundMark x1="19016" y1="75887" x2="18689" y2="77305"/>
                          <a14:foregroundMark x1="11803" y1="67376" x2="11803" y2="67376"/>
                          <a14:foregroundMark x1="6557" y1="67376" x2="6557" y2="67376"/>
                          <a14:foregroundMark x1="10820" y1="60284" x2="11803" y2="64539"/>
                          <a14:foregroundMark x1="6557" y1="60284" x2="7869" y2="62411"/>
                          <a14:foregroundMark x1="7869" y1="65957" x2="7541" y2="70922"/>
                          <a14:foregroundMark x1="11803" y1="73759" x2="12459" y2="77305"/>
                          <a14:foregroundMark x1="17705" y1="82979" x2="17705" y2="81560"/>
                          <a14:foregroundMark x1="17705" y1="85816" x2="17705" y2="82979"/>
                          <a14:foregroundMark x1="14098" y1="77305" x2="14098" y2="77305"/>
                          <a14:foregroundMark x1="15738" y1="80851" x2="15738" y2="80851"/>
                          <a14:foregroundMark x1="18689" y1="92199" x2="18689" y2="92199"/>
                          <a14:foregroundMark x1="23607" y1="73759" x2="23607" y2="73759"/>
                          <a14:foregroundMark x1="23934" y1="78723" x2="23934" y2="78723"/>
                          <a14:foregroundMark x1="43934" y1="87234" x2="43934" y2="87234"/>
                          <a14:foregroundMark x1="91475" y1="83688" x2="92459" y2="82979"/>
                          <a14:foregroundMark x1="91803" y1="87943" x2="91803" y2="87943"/>
                          <a14:foregroundMark x1="81967" y1="24823" x2="81967" y2="24823"/>
                          <a14:foregroundMark x1="84262" y1="41844" x2="84262" y2="41844"/>
                          <a14:foregroundMark x1="68197" y1="29078" x2="70492" y2="29078"/>
                          <a14:foregroundMark x1="57705" y1="27660" x2="57049" y2="27660"/>
                          <a14:foregroundMark x1="45574" y1="27660" x2="43934" y2="27660"/>
                          <a14:foregroundMark x1="34426" y1="17730" x2="32787" y2="17730"/>
                          <a14:foregroundMark x1="20984" y1="9929" x2="22295" y2="9929"/>
                          <a14:foregroundMark x1="14754" y1="81560" x2="14754" y2="81560"/>
                          <a14:foregroundMark x1="50164" y1="44681" x2="50164" y2="44681"/>
                          <a14:foregroundMark x1="14426" y1="80142" x2="17377" y2="85106"/>
                          <a14:foregroundMark x1="85246" y1="52482" x2="85246" y2="52482"/>
                          <a14:foregroundMark x1="86557" y1="53901" x2="86557" y2="53901"/>
                          <a14:foregroundMark x1="87213" y1="57447" x2="87213" y2="57447"/>
                          <a14:foregroundMark x1="74098" y1="52482" x2="76393" y2="52482"/>
                          <a14:foregroundMark x1="87869" y1="58865" x2="87869" y2="58865"/>
                          <a14:foregroundMark x1="90164" y1="59574" x2="90164" y2="59574"/>
                          <a14:foregroundMark x1="58689" y1="78723" x2="58689" y2="78723"/>
                          <a14:foregroundMark x1="54515" y1="85816" x2="54426" y2="86525"/>
                          <a14:foregroundMark x1="54694" y1="84397" x2="54515" y2="85816"/>
                          <a14:foregroundMark x1="54962" y1="82270" x2="54694" y2="84397"/>
                          <a14:foregroundMark x1="55141" y1="80851" x2="54962" y2="82270"/>
                          <a14:foregroundMark x1="55231" y1="80142" x2="55141" y2="80851"/>
                          <a14:foregroundMark x1="55410" y1="78723" x2="55231" y2="80142"/>
                          <a14:foregroundMark x1="58314" y1="80142" x2="58033" y2="78014"/>
                          <a14:foregroundMark x1="58408" y1="80851" x2="58314" y2="80142"/>
                          <a14:foregroundMark x1="58595" y1="82270" x2="58408" y2="80851"/>
                          <a14:foregroundMark x1="58876" y1="84397" x2="58595" y2="82270"/>
                          <a14:foregroundMark x1="59063" y1="85816" x2="58876" y2="84397"/>
                          <a14:foregroundMark x1="59344" y1="87943" x2="59063" y2="85816"/>
                          <a14:backgroundMark x1="16066" y1="22695" x2="16066" y2="29078"/>
                          <a14:backgroundMark x1="16066" y1="31206" x2="16066" y2="31206"/>
                          <a14:backgroundMark x1="25246" y1="31915" x2="25246" y2="31915"/>
                          <a14:backgroundMark x1="25902" y1="33333" x2="27213" y2="34752"/>
                          <a14:backgroundMark x1="28197" y1="36879" x2="28852" y2="40426"/>
                          <a14:backgroundMark x1="25902" y1="31206" x2="25902" y2="31206"/>
                          <a14:backgroundMark x1="26230" y1="29787" x2="26230" y2="29787"/>
                          <a14:backgroundMark x1="20984" y1="70922" x2="20984" y2="70922"/>
                          <a14:backgroundMark x1="20984" y1="67376" x2="20984" y2="67376"/>
                          <a14:backgroundMark x1="37049" y1="56738" x2="37049" y2="56738"/>
                          <a14:backgroundMark x1="26557" y1="48227" x2="26557" y2="48227"/>
                          <a14:backgroundMark x1="38361" y1="38298" x2="38361" y2="38298"/>
                          <a14:backgroundMark x1="37377" y1="41135" x2="37377" y2="41135"/>
                          <a14:backgroundMark x1="50164" y1="39007" x2="50164" y2="39007"/>
                          <a14:backgroundMark x1="51148" y1="41844" x2="51148" y2="41844"/>
                          <a14:backgroundMark x1="52131" y1="45390" x2="52131" y2="45390"/>
                          <a14:backgroundMark x1="53443" y1="60284" x2="53443" y2="60284"/>
                          <a14:backgroundMark x1="52459" y1="60284" x2="52459" y2="60284"/>
                          <a14:backgroundMark x1="61311" y1="60993" x2="61311" y2="60993"/>
                          <a14:backgroundMark x1="61311" y1="46809" x2="61311" y2="46809"/>
                          <a14:backgroundMark x1="76393" y1="39007" x2="76393" y2="39007"/>
                          <a14:backgroundMark x1="88525" y1="39716" x2="88525" y2="39716"/>
                          <a14:backgroundMark x1="87869" y1="40426" x2="87869" y2="40426"/>
                          <a14:backgroundMark x1="87869" y1="37589" x2="87869" y2="37589"/>
                          <a14:backgroundMark x1="87213" y1="34752" x2="87213" y2="34752"/>
                          <a14:backgroundMark x1="88525" y1="52482" x2="88525" y2="52482"/>
                          <a14:backgroundMark x1="86885" y1="31206" x2="86885" y2="31206"/>
                          <a14:backgroundMark x1="76721" y1="58865" x2="76721" y2="58865"/>
                          <a14:backgroundMark x1="78033" y1="80142" x2="78033" y2="80142"/>
                          <a14:backgroundMark x1="78033" y1="78723" x2="78033" y2="78723"/>
                          <a14:backgroundMark x1="15082" y1="85816" x2="15082" y2="85816"/>
                          <a14:backgroundMark x1="76066" y1="43262" x2="76066" y2="43262"/>
                          <a14:backgroundMark x1="87213" y1="63121" x2="87213" y2="63121"/>
                          <a14:backgroundMark x1="85246" y1="57447" x2="85246" y2="57447"/>
                          <a14:backgroundMark x1="84590" y1="56028" x2="84590" y2="56028"/>
                          <a14:backgroundMark x1="88852" y1="54610" x2="88852" y2="54610"/>
                          <a14:backgroundMark x1="86557" y1="52482" x2="86557" y2="52482"/>
                          <a14:backgroundMark x1="60984" y1="78723" x2="60984" y2="78723"/>
                          <a14:backgroundMark x1="56066" y1="85816" x2="56066" y2="85816"/>
                          <a14:backgroundMark x1="57049" y1="84397" x2="57049" y2="84397"/>
                          <a14:backgroundMark x1="57049" y1="80851" x2="57049" y2="80851"/>
                          <a14:backgroundMark x1="53115" y1="82270" x2="53115" y2="82270"/>
                          <a14:backgroundMark x1="53443" y1="80142" x2="53443" y2="801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2466"/>
              <a:ext cx="2030095" cy="938530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70E2A3CA-BDF3-4B22-882D-51413E0AC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160" y="0"/>
              <a:ext cx="1551940" cy="51308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67230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7210">
        <p:fade/>
      </p:transition>
    </mc:Choice>
    <mc:Fallback xmlns="">
      <p:transition spd="med" advTm="97210">
        <p:fade/>
      </p:transition>
    </mc:Fallback>
  </mc:AlternateContent>
  <p:extLst>
    <p:ext uri="{E180D4A7-C9FB-4DFB-919C-405C955672EB}">
      <p14:showEvtLst xmlns:p14="http://schemas.microsoft.com/office/powerpoint/2010/main">
        <p14:playEvt time="2" objId="17"/>
        <p14:stopEvt time="97210" objId="17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2.7|5.7|2.9|3.9|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2.8|7.8|7.4|7.9|1.6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|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23.6|1|21.7|1.1|16.9|0.9|14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1|9.4|3.6|4.7|1.2|7.9|29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2937</TotalTime>
  <Words>3032</Words>
  <Application>Microsoft Office PowerPoint</Application>
  <PresentationFormat>ワイド画面</PresentationFormat>
  <Paragraphs>144</Paragraphs>
  <Slides>19</Slides>
  <Notes>19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9" baseType="lpstr">
      <vt:lpstr>游明朝</vt:lpstr>
      <vt:lpstr>游ゴシック</vt:lpstr>
      <vt:lpstr>UD Digi Kyokasho NK-B</vt:lpstr>
      <vt:lpstr>メイリオ</vt:lpstr>
      <vt:lpstr>UD Digi Kyokasho N-B</vt:lpstr>
      <vt:lpstr>UD Digi Kyokasho NK-B</vt:lpstr>
      <vt:lpstr>UD Digi Kyokasho NP-B</vt:lpstr>
      <vt:lpstr>Arial</vt:lpstr>
      <vt:lpstr>游ゴシック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楠田 未來</dc:creator>
  <cp:lastModifiedBy>楠田 未來</cp:lastModifiedBy>
  <cp:revision>159</cp:revision>
  <cp:lastPrinted>2025-03-26T00:40:29Z</cp:lastPrinted>
  <dcterms:created xsi:type="dcterms:W3CDTF">2022-01-24T00:53:34Z</dcterms:created>
  <dcterms:modified xsi:type="dcterms:W3CDTF">2026-04-30T00:58:16Z</dcterms:modified>
</cp:coreProperties>
</file>