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3" r:id="rId8"/>
    <p:sldId id="262" r:id="rId9"/>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18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748F80E-EFD3-4D78-8CEF-B597D1666625}" type="datetimeFigureOut">
              <a:rPr kumimoji="1" lang="ja-JP" altLang="en-US" smtClean="0"/>
              <a:t>2026/3/16</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988B7E4-F3B4-4527-B617-C4F06BC10271}" type="slidenum">
              <a:rPr kumimoji="1" lang="ja-JP" altLang="en-US" smtClean="0"/>
              <a:t>‹#›</a:t>
            </a:fld>
            <a:endParaRPr kumimoji="1" lang="ja-JP" altLang="en-US"/>
          </a:p>
        </p:txBody>
      </p:sp>
    </p:spTree>
    <p:extLst>
      <p:ext uri="{BB962C8B-B14F-4D97-AF65-F5344CB8AC3E}">
        <p14:creationId xmlns:p14="http://schemas.microsoft.com/office/powerpoint/2010/main" val="124616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988B7E4-F3B4-4527-B617-C4F06BC10271}" type="slidenum">
              <a:rPr kumimoji="1" lang="ja-JP" altLang="en-US" smtClean="0"/>
              <a:t>4</a:t>
            </a:fld>
            <a:endParaRPr kumimoji="1" lang="ja-JP" altLang="en-US"/>
          </a:p>
        </p:txBody>
      </p:sp>
    </p:spTree>
    <p:extLst>
      <p:ext uri="{BB962C8B-B14F-4D97-AF65-F5344CB8AC3E}">
        <p14:creationId xmlns:p14="http://schemas.microsoft.com/office/powerpoint/2010/main" val="59341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B6E43D1-2970-4B99-9EAB-751CF1C549B9}"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42515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FA0F51F-8536-4FE7-A8CC-436C97995FDD}"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1149656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957DF3-8541-4A9D-8253-4054FF613201}"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3246488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C69967-7644-4AAD-98AC-BD2F6AA9BC28}"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3260263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9F42AE5-ECF0-4B9F-B70D-97A6BBBCD295}" type="datetime1">
              <a:rPr kumimoji="1" lang="ja-JP" altLang="en-US" smtClean="0"/>
              <a:t>2026/3/16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3068626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D3F5FC8-365C-4AEA-8F52-D81D36D79314}" type="datetime1">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3307142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158A3E8-7A6B-4018-A07F-E373353F9268}" type="datetime1">
              <a:rPr kumimoji="1" lang="ja-JP" altLang="en-US" smtClean="0"/>
              <a:t>2026/3/16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3550189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F600F40-9670-45F6-881A-40C2894B06BE}" type="datetime1">
              <a:rPr kumimoji="1" lang="ja-JP" altLang="en-US" smtClean="0"/>
              <a:t>2026/3/16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809669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A900D1-90B9-457B-B7FC-BD051EEA3E0C}" type="datetime1">
              <a:rPr kumimoji="1" lang="ja-JP" altLang="en-US" smtClean="0"/>
              <a:t>2026/3/16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386939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730FE3B-35D3-4EA2-B047-D542891374EC}" type="datetime1">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2133643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F42DD0E-3F82-4E40-86BC-A88E1570B6DF}" type="datetime1">
              <a:rPr kumimoji="1" lang="ja-JP" altLang="en-US" smtClean="0"/>
              <a:t>2026/3/16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2198350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375C5B1-DDE7-4A4D-AF6D-9189CE1B4AB3}" type="datetime1">
              <a:rPr kumimoji="1" lang="ja-JP" altLang="en-US" smtClean="0"/>
              <a:t>2026/3/16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2518B-BC1A-4D87-8F81-CF5E5D28E715}" type="slidenum">
              <a:rPr kumimoji="1" lang="ja-JP" altLang="en-US" smtClean="0"/>
              <a:t>‹#›</a:t>
            </a:fld>
            <a:endParaRPr kumimoji="1" lang="ja-JP" altLang="en-US"/>
          </a:p>
        </p:txBody>
      </p:sp>
    </p:spTree>
    <p:extLst>
      <p:ext uri="{BB962C8B-B14F-4D97-AF65-F5344CB8AC3E}">
        <p14:creationId xmlns:p14="http://schemas.microsoft.com/office/powerpoint/2010/main" val="12335684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8C33D14-2099-6DA1-459F-3E363BC12A95}"/>
              </a:ext>
            </a:extLst>
          </p:cNvPr>
          <p:cNvSpPr txBox="1"/>
          <p:nvPr/>
        </p:nvSpPr>
        <p:spPr>
          <a:xfrm>
            <a:off x="0" y="0"/>
            <a:ext cx="8114722" cy="1200329"/>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提案書（参考様式）</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　</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要項７に記載する事項を全て記載しているものであれば様式は問いません。</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　　（ただし、可能な限り、パワーポイントをご活用ください）</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　</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各内容についてシート等が複数枚にわたっても構いません。</a:t>
            </a:r>
            <a:endParaRPr kumimoji="1" lang="ja-JP" altLang="en-US" dirty="0">
              <a:highlight>
                <a:srgbClr val="FFFF00"/>
              </a:highlight>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5366D98B-231C-DCC6-9702-3AE413264638}"/>
              </a:ext>
            </a:extLst>
          </p:cNvPr>
          <p:cNvSpPr txBox="1"/>
          <p:nvPr/>
        </p:nvSpPr>
        <p:spPr>
          <a:xfrm>
            <a:off x="367164" y="1520190"/>
            <a:ext cx="8409674" cy="1429366"/>
          </a:xfrm>
          <a:prstGeom prst="rect">
            <a:avLst/>
          </a:prstGeom>
          <a:noFill/>
        </p:spPr>
        <p:txBody>
          <a:bodyPr wrap="none" rtlCol="0">
            <a:spAutoFit/>
          </a:bodyPr>
          <a:lstStyle/>
          <a:p>
            <a:pPr algn="ctr">
              <a:lnSpc>
                <a:spcPct val="200000"/>
              </a:lnSpc>
            </a:pPr>
            <a:r>
              <a:rPr kumimoji="1" lang="ja-JP" altLang="en-US" sz="2400" dirty="0">
                <a:latin typeface="BIZ UDPゴシック" panose="020B0400000000000000" pitchFamily="50" charset="-128"/>
                <a:ea typeface="BIZ UDPゴシック" panose="020B0400000000000000" pitchFamily="50" charset="-128"/>
              </a:rPr>
              <a:t>熊本県新野球場（仮称）整備移転候補地等に関する提案募集</a:t>
            </a:r>
            <a:endParaRPr kumimoji="1" lang="en-US" altLang="ja-JP" sz="2400" dirty="0">
              <a:latin typeface="BIZ UDPゴシック" panose="020B0400000000000000" pitchFamily="50" charset="-128"/>
              <a:ea typeface="BIZ UDPゴシック" panose="020B0400000000000000" pitchFamily="50" charset="-128"/>
            </a:endParaRPr>
          </a:p>
          <a:p>
            <a:pPr algn="ctr">
              <a:lnSpc>
                <a:spcPct val="200000"/>
              </a:lnSpc>
            </a:pPr>
            <a:r>
              <a:rPr kumimoji="1" lang="ja-JP" altLang="en-US" sz="2400" dirty="0">
                <a:latin typeface="BIZ UDPゴシック" panose="020B0400000000000000" pitchFamily="50" charset="-128"/>
                <a:ea typeface="BIZ UDPゴシック" panose="020B0400000000000000" pitchFamily="50" charset="-128"/>
              </a:rPr>
              <a:t>提　案　書</a:t>
            </a:r>
          </a:p>
        </p:txBody>
      </p:sp>
      <p:graphicFrame>
        <p:nvGraphicFramePr>
          <p:cNvPr id="6" name="表 5">
            <a:extLst>
              <a:ext uri="{FF2B5EF4-FFF2-40B4-BE49-F238E27FC236}">
                <a16:creationId xmlns:a16="http://schemas.microsoft.com/office/drawing/2014/main" id="{E106F3ED-C284-EA11-9E68-933BA9DDBC8A}"/>
              </a:ext>
            </a:extLst>
          </p:cNvPr>
          <p:cNvGraphicFramePr>
            <a:graphicFrameLocks noGrp="1"/>
          </p:cNvGraphicFramePr>
          <p:nvPr>
            <p:extLst>
              <p:ext uri="{D42A27DB-BD31-4B8C-83A1-F6EECF244321}">
                <p14:modId xmlns:p14="http://schemas.microsoft.com/office/powerpoint/2010/main" val="4072685004"/>
              </p:ext>
            </p:extLst>
          </p:nvPr>
        </p:nvGraphicFramePr>
        <p:xfrm>
          <a:off x="937260" y="3602990"/>
          <a:ext cx="7406640" cy="1929129"/>
        </p:xfrm>
        <a:graphic>
          <a:graphicData uri="http://schemas.openxmlformats.org/drawingml/2006/table">
            <a:tbl>
              <a:tblPr firstRow="1" bandRow="1">
                <a:tableStyleId>{5940675A-B579-460E-94D1-54222C63F5DA}</a:tableStyleId>
              </a:tblPr>
              <a:tblGrid>
                <a:gridCol w="3108960">
                  <a:extLst>
                    <a:ext uri="{9D8B030D-6E8A-4147-A177-3AD203B41FA5}">
                      <a16:colId xmlns:a16="http://schemas.microsoft.com/office/drawing/2014/main" val="67195988"/>
                    </a:ext>
                  </a:extLst>
                </a:gridCol>
                <a:gridCol w="4297680">
                  <a:extLst>
                    <a:ext uri="{9D8B030D-6E8A-4147-A177-3AD203B41FA5}">
                      <a16:colId xmlns:a16="http://schemas.microsoft.com/office/drawing/2014/main" val="1866654574"/>
                    </a:ext>
                  </a:extLst>
                </a:gridCol>
              </a:tblGrid>
              <a:tr h="643043">
                <a:tc>
                  <a:txBody>
                    <a:bodyPr/>
                    <a:lstStyle/>
                    <a:p>
                      <a:pPr algn="ctr"/>
                      <a:r>
                        <a:rPr kumimoji="1" lang="ja-JP" altLang="en-US" dirty="0">
                          <a:latin typeface="BIZ UDPゴシック" panose="020B0400000000000000" pitchFamily="50" charset="-128"/>
                          <a:ea typeface="BIZ UDPゴシック" panose="020B0400000000000000" pitchFamily="50" charset="-128"/>
                        </a:rPr>
                        <a:t>提案市町村名（代表）</a:t>
                      </a:r>
                      <a:endParaRPr kumimoji="1" lang="en-US" altLang="ja-JP" dirty="0">
                        <a:latin typeface="BIZ UDPゴシック" panose="020B0400000000000000" pitchFamily="50" charset="-128"/>
                        <a:ea typeface="BIZ UDPゴシック" panose="020B0400000000000000" pitchFamily="50" charset="-128"/>
                      </a:endParaRPr>
                    </a:p>
                  </a:txBody>
                  <a:tcPr anchor="ctr"/>
                </a:tc>
                <a:tc>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16255755"/>
                  </a:ext>
                </a:extLst>
              </a:tr>
              <a:tr h="643043">
                <a:tc>
                  <a:txBody>
                    <a:bodyPr/>
                    <a:lstStyle/>
                    <a:p>
                      <a:pPr algn="ctr"/>
                      <a:r>
                        <a:rPr kumimoji="1" lang="ja-JP" altLang="en-US" dirty="0">
                          <a:latin typeface="BIZ UDPゴシック" panose="020B0400000000000000" pitchFamily="50" charset="-128"/>
                          <a:ea typeface="BIZ UDPゴシック" panose="020B0400000000000000" pitchFamily="50" charset="-128"/>
                        </a:rPr>
                        <a:t>共同で提案する市町村名</a:t>
                      </a:r>
                    </a:p>
                  </a:txBody>
                  <a:tcPr anchor="ctr"/>
                </a:tc>
                <a:tc>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955179387"/>
                  </a:ext>
                </a:extLst>
              </a:tr>
              <a:tr h="643043">
                <a:tc>
                  <a:txBody>
                    <a:bodyPr/>
                    <a:lstStyle/>
                    <a:p>
                      <a:pPr algn="ctr"/>
                      <a:r>
                        <a:rPr kumimoji="1" lang="ja-JP" altLang="en-US" dirty="0">
                          <a:latin typeface="BIZ UDPゴシック" panose="020B0400000000000000" pitchFamily="50" charset="-128"/>
                          <a:ea typeface="BIZ UDPゴシック" panose="020B0400000000000000" pitchFamily="50" charset="-128"/>
                        </a:rPr>
                        <a:t>連携する民間事業者名</a:t>
                      </a:r>
                    </a:p>
                  </a:txBody>
                  <a:tcPr anchor="ctr"/>
                </a:tc>
                <a:tc>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095827995"/>
                  </a:ext>
                </a:extLst>
              </a:tr>
            </a:tbl>
          </a:graphicData>
        </a:graphic>
      </p:graphicFrame>
      <p:sp>
        <p:nvSpPr>
          <p:cNvPr id="7" name="スライド番号プレースホルダー 6">
            <a:extLst>
              <a:ext uri="{FF2B5EF4-FFF2-40B4-BE49-F238E27FC236}">
                <a16:creationId xmlns:a16="http://schemas.microsoft.com/office/drawing/2014/main" id="{715CEAEE-49B9-6A66-6824-4E2AFE0F9463}"/>
              </a:ext>
            </a:extLst>
          </p:cNvPr>
          <p:cNvSpPr>
            <a:spLocks noGrp="1"/>
          </p:cNvSpPr>
          <p:nvPr>
            <p:ph type="sldNum" sz="quarter" idx="12"/>
          </p:nvPr>
        </p:nvSpPr>
        <p:spPr>
          <a:xfrm>
            <a:off x="7086600" y="6492875"/>
            <a:ext cx="2057400" cy="365125"/>
          </a:xfrm>
        </p:spPr>
        <p:txBody>
          <a:bodyPr/>
          <a:lstStyle/>
          <a:p>
            <a:fld id="{13E2518B-BC1A-4D87-8F81-CF5E5D28E715}" type="slidenum">
              <a:rPr kumimoji="1" lang="ja-JP" altLang="en-US" smtClean="0">
                <a:solidFill>
                  <a:schemeClr val="tx1"/>
                </a:solidFill>
                <a:latin typeface="BIZ UDPゴシック" panose="020B0400000000000000" pitchFamily="50" charset="-128"/>
                <a:ea typeface="BIZ UDPゴシック" panose="020B0400000000000000" pitchFamily="50" charset="-128"/>
              </a:rPr>
              <a:t>1</a:t>
            </a:fld>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52089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52C29-DF57-9F7A-299D-029D6FC3F1CD}"/>
            </a:ext>
          </a:extLst>
        </p:cNvPr>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DEEA7F8D-EBBD-FAC3-5F5E-20075B4EC728}"/>
              </a:ext>
            </a:extLst>
          </p:cNvPr>
          <p:cNvGraphicFramePr>
            <a:graphicFrameLocks noGrp="1"/>
          </p:cNvGraphicFramePr>
          <p:nvPr>
            <p:extLst>
              <p:ext uri="{D42A27DB-BD31-4B8C-83A1-F6EECF244321}">
                <p14:modId xmlns:p14="http://schemas.microsoft.com/office/powerpoint/2010/main" val="2937073292"/>
              </p:ext>
            </p:extLst>
          </p:nvPr>
        </p:nvGraphicFramePr>
        <p:xfrm>
          <a:off x="257175" y="757317"/>
          <a:ext cx="8753475" cy="2443085"/>
        </p:xfrm>
        <a:graphic>
          <a:graphicData uri="http://schemas.openxmlformats.org/drawingml/2006/table">
            <a:tbl>
              <a:tblPr firstRow="1" bandRow="1">
                <a:tableStyleId>{5940675A-B579-460E-94D1-54222C63F5DA}</a:tableStyleId>
              </a:tblPr>
              <a:tblGrid>
                <a:gridCol w="2623525">
                  <a:extLst>
                    <a:ext uri="{9D8B030D-6E8A-4147-A177-3AD203B41FA5}">
                      <a16:colId xmlns:a16="http://schemas.microsoft.com/office/drawing/2014/main" val="67195988"/>
                    </a:ext>
                  </a:extLst>
                </a:gridCol>
                <a:gridCol w="6129950">
                  <a:extLst>
                    <a:ext uri="{9D8B030D-6E8A-4147-A177-3AD203B41FA5}">
                      <a16:colId xmlns:a16="http://schemas.microsoft.com/office/drawing/2014/main" val="1866654574"/>
                    </a:ext>
                  </a:extLst>
                </a:gridCol>
              </a:tblGrid>
              <a:tr h="488617">
                <a:tc>
                  <a:txBody>
                    <a:bodyPr/>
                    <a:lstStyle/>
                    <a:p>
                      <a:pPr algn="ctr"/>
                      <a:r>
                        <a:rPr kumimoji="1" lang="ja-JP" altLang="en-US" dirty="0">
                          <a:latin typeface="BIZ UDPゴシック" panose="020B0400000000000000" pitchFamily="50" charset="-128"/>
                          <a:ea typeface="BIZ UDPゴシック" panose="020B0400000000000000" pitchFamily="50" charset="-128"/>
                        </a:rPr>
                        <a:t>市町村名</a:t>
                      </a:r>
                      <a:endParaRPr kumimoji="1" lang="en-US" altLang="ja-JP" dirty="0">
                        <a:latin typeface="BIZ UDPゴシック" panose="020B0400000000000000" pitchFamily="50" charset="-128"/>
                        <a:ea typeface="BIZ UDPゴシック" panose="020B0400000000000000" pitchFamily="50" charset="-128"/>
                      </a:endParaRPr>
                    </a:p>
                  </a:txBody>
                  <a:tcPr anchor="ctr"/>
                </a:tc>
                <a:tc>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16255755"/>
                  </a:ext>
                </a:extLst>
              </a:tr>
              <a:tr h="488617">
                <a:tc>
                  <a:txBody>
                    <a:bodyPr/>
                    <a:lstStyle/>
                    <a:p>
                      <a:pPr algn="ctr"/>
                      <a:r>
                        <a:rPr kumimoji="1" lang="ja-JP" altLang="en-US" dirty="0">
                          <a:latin typeface="BIZ UDPゴシック" panose="020B0400000000000000" pitchFamily="50" charset="-128"/>
                          <a:ea typeface="BIZ UDPゴシック" panose="020B0400000000000000" pitchFamily="50" charset="-128"/>
                        </a:rPr>
                        <a:t>担当部署</a:t>
                      </a:r>
                    </a:p>
                  </a:txBody>
                  <a:tcPr anchor="ctr"/>
                </a:tc>
                <a:tc>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3955179387"/>
                  </a:ext>
                </a:extLst>
              </a:tr>
              <a:tr h="488617">
                <a:tc>
                  <a:txBody>
                    <a:bodyPr/>
                    <a:lstStyle/>
                    <a:p>
                      <a:pPr algn="ctr"/>
                      <a:r>
                        <a:rPr kumimoji="1" lang="ja-JP" altLang="en-US" dirty="0">
                          <a:latin typeface="BIZ UDPゴシック" panose="020B0400000000000000" pitchFamily="50" charset="-128"/>
                          <a:ea typeface="BIZ UDPゴシック" panose="020B0400000000000000" pitchFamily="50" charset="-128"/>
                        </a:rPr>
                        <a:t>連絡先（電話番号）</a:t>
                      </a:r>
                    </a:p>
                  </a:txBody>
                  <a:tcPr anchor="ctr"/>
                </a:tc>
                <a:tc>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095827995"/>
                  </a:ext>
                </a:extLst>
              </a:tr>
              <a:tr h="488617">
                <a:tc>
                  <a:txBody>
                    <a:bodyPr/>
                    <a:lstStyle/>
                    <a:p>
                      <a:pPr algn="ctr"/>
                      <a:r>
                        <a:rPr kumimoji="1" lang="ja-JP" altLang="en-US" dirty="0">
                          <a:latin typeface="BIZ UDPゴシック" panose="020B0400000000000000" pitchFamily="50" charset="-128"/>
                          <a:ea typeface="BIZ UDPゴシック" panose="020B0400000000000000" pitchFamily="50" charset="-128"/>
                        </a:rPr>
                        <a:t>担当者職・氏名</a:t>
                      </a:r>
                    </a:p>
                  </a:txBody>
                  <a:tcPr anchor="ctr"/>
                </a:tc>
                <a:tc>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014671219"/>
                  </a:ext>
                </a:extLst>
              </a:tr>
              <a:tr h="488617">
                <a:tc>
                  <a:txBody>
                    <a:bodyPr/>
                    <a:lstStyle/>
                    <a:p>
                      <a:pPr algn="ctr"/>
                      <a:r>
                        <a:rPr kumimoji="1" lang="ja-JP" altLang="en-US" dirty="0">
                          <a:latin typeface="BIZ UDPゴシック" panose="020B0400000000000000" pitchFamily="50" charset="-128"/>
                          <a:ea typeface="BIZ UDPゴシック" panose="020B0400000000000000" pitchFamily="50" charset="-128"/>
                        </a:rPr>
                        <a:t>担当者メールアドレス</a:t>
                      </a:r>
                    </a:p>
                  </a:txBody>
                  <a:tcPr anchor="ctr"/>
                </a:tc>
                <a:tc>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71391049"/>
                  </a:ext>
                </a:extLst>
              </a:tr>
            </a:tbl>
          </a:graphicData>
        </a:graphic>
      </p:graphicFrame>
      <p:sp>
        <p:nvSpPr>
          <p:cNvPr id="7" name="スライド番号プレースホルダー 6">
            <a:extLst>
              <a:ext uri="{FF2B5EF4-FFF2-40B4-BE49-F238E27FC236}">
                <a16:creationId xmlns:a16="http://schemas.microsoft.com/office/drawing/2014/main" id="{E684595C-2CEA-459B-D03B-1737899BBB76}"/>
              </a:ext>
            </a:extLst>
          </p:cNvPr>
          <p:cNvSpPr>
            <a:spLocks noGrp="1"/>
          </p:cNvSpPr>
          <p:nvPr>
            <p:ph type="sldNum" sz="quarter" idx="12"/>
          </p:nvPr>
        </p:nvSpPr>
        <p:spPr>
          <a:xfrm>
            <a:off x="7086600" y="6492875"/>
            <a:ext cx="2057400" cy="365125"/>
          </a:xfrm>
        </p:spPr>
        <p:txBody>
          <a:bodyPr/>
          <a:lstStyle/>
          <a:p>
            <a:fld id="{13E2518B-BC1A-4D87-8F81-CF5E5D28E715}" type="slidenum">
              <a:rPr kumimoji="1" lang="ja-JP" altLang="en-US" smtClean="0">
                <a:solidFill>
                  <a:schemeClr val="tx1"/>
                </a:solidFill>
                <a:latin typeface="BIZ UDPゴシック" panose="020B0400000000000000" pitchFamily="50" charset="-128"/>
                <a:ea typeface="BIZ UDPゴシック" panose="020B0400000000000000" pitchFamily="50" charset="-128"/>
              </a:rPr>
              <a:t>2</a:t>
            </a:fld>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24780EE6-BFC7-E9FC-6CFD-95526C16DF67}"/>
              </a:ext>
            </a:extLst>
          </p:cNvPr>
          <p:cNvSpPr txBox="1"/>
          <p:nvPr/>
        </p:nvSpPr>
        <p:spPr>
          <a:xfrm>
            <a:off x="0" y="0"/>
            <a:ext cx="1611339"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１．基本的事項</a:t>
            </a:r>
          </a:p>
        </p:txBody>
      </p:sp>
      <p:sp>
        <p:nvSpPr>
          <p:cNvPr id="3" name="テキスト ボックス 2">
            <a:extLst>
              <a:ext uri="{FF2B5EF4-FFF2-40B4-BE49-F238E27FC236}">
                <a16:creationId xmlns:a16="http://schemas.microsoft.com/office/drawing/2014/main" id="{75943A6B-F597-046B-616E-A79C7E622766}"/>
              </a:ext>
            </a:extLst>
          </p:cNvPr>
          <p:cNvSpPr txBox="1"/>
          <p:nvPr/>
        </p:nvSpPr>
        <p:spPr>
          <a:xfrm>
            <a:off x="0" y="365125"/>
            <a:ext cx="3765774"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（１）提案市町村（代表）に関する事項</a:t>
            </a:r>
          </a:p>
        </p:txBody>
      </p:sp>
      <p:sp>
        <p:nvSpPr>
          <p:cNvPr id="8" name="テキスト ボックス 7">
            <a:extLst>
              <a:ext uri="{FF2B5EF4-FFF2-40B4-BE49-F238E27FC236}">
                <a16:creationId xmlns:a16="http://schemas.microsoft.com/office/drawing/2014/main" id="{BF4949C0-BB7B-3098-7D9B-08423A2F15A3}"/>
              </a:ext>
            </a:extLst>
          </p:cNvPr>
          <p:cNvSpPr txBox="1"/>
          <p:nvPr/>
        </p:nvSpPr>
        <p:spPr>
          <a:xfrm>
            <a:off x="0" y="3380861"/>
            <a:ext cx="5397631"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（２）複数の市町村と共同で提案する趣旨・目的・意図</a:t>
            </a:r>
          </a:p>
        </p:txBody>
      </p:sp>
      <p:sp>
        <p:nvSpPr>
          <p:cNvPr id="9" name="テキスト ボックス 8">
            <a:extLst>
              <a:ext uri="{FF2B5EF4-FFF2-40B4-BE49-F238E27FC236}">
                <a16:creationId xmlns:a16="http://schemas.microsoft.com/office/drawing/2014/main" id="{1695115F-5B27-D13D-8E7E-32F0EA7395AA}"/>
              </a:ext>
            </a:extLst>
          </p:cNvPr>
          <p:cNvSpPr txBox="1"/>
          <p:nvPr/>
        </p:nvSpPr>
        <p:spPr>
          <a:xfrm>
            <a:off x="0" y="5136991"/>
            <a:ext cx="5360763"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（３）民間事業者と連携して提案する趣旨・目的・意図</a:t>
            </a:r>
          </a:p>
        </p:txBody>
      </p:sp>
      <p:graphicFrame>
        <p:nvGraphicFramePr>
          <p:cNvPr id="10" name="表 9">
            <a:extLst>
              <a:ext uri="{FF2B5EF4-FFF2-40B4-BE49-F238E27FC236}">
                <a16:creationId xmlns:a16="http://schemas.microsoft.com/office/drawing/2014/main" id="{C4026177-8189-1F64-1ABC-FAB9F7A35D09}"/>
              </a:ext>
            </a:extLst>
          </p:cNvPr>
          <p:cNvGraphicFramePr>
            <a:graphicFrameLocks noGrp="1"/>
          </p:cNvGraphicFramePr>
          <p:nvPr>
            <p:extLst>
              <p:ext uri="{D42A27DB-BD31-4B8C-83A1-F6EECF244321}">
                <p14:modId xmlns:p14="http://schemas.microsoft.com/office/powerpoint/2010/main" val="1288894321"/>
              </p:ext>
            </p:extLst>
          </p:nvPr>
        </p:nvGraphicFramePr>
        <p:xfrm>
          <a:off x="245745" y="3780652"/>
          <a:ext cx="8753475" cy="1228050"/>
        </p:xfrm>
        <a:graphic>
          <a:graphicData uri="http://schemas.openxmlformats.org/drawingml/2006/table">
            <a:tbl>
              <a:tblPr firstRow="1" bandRow="1">
                <a:tableStyleId>{5940675A-B579-460E-94D1-54222C63F5DA}</a:tableStyleId>
              </a:tblPr>
              <a:tblGrid>
                <a:gridCol w="8753475">
                  <a:extLst>
                    <a:ext uri="{9D8B030D-6E8A-4147-A177-3AD203B41FA5}">
                      <a16:colId xmlns:a16="http://schemas.microsoft.com/office/drawing/2014/main" val="67195988"/>
                    </a:ext>
                  </a:extLst>
                </a:gridCol>
              </a:tblGrid>
              <a:tr h="1228050">
                <a:tc>
                  <a:txBody>
                    <a:bodyPr/>
                    <a:lstStyle/>
                    <a:p>
                      <a:pPr algn="l"/>
                      <a:endParaRPr kumimoji="1" lang="en-US" altLang="ja-JP"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116255755"/>
                  </a:ext>
                </a:extLst>
              </a:tr>
            </a:tbl>
          </a:graphicData>
        </a:graphic>
      </p:graphicFrame>
      <p:graphicFrame>
        <p:nvGraphicFramePr>
          <p:cNvPr id="11" name="表 10">
            <a:extLst>
              <a:ext uri="{FF2B5EF4-FFF2-40B4-BE49-F238E27FC236}">
                <a16:creationId xmlns:a16="http://schemas.microsoft.com/office/drawing/2014/main" id="{FCB19533-6C3F-96E3-9629-FB79C7508EE2}"/>
              </a:ext>
            </a:extLst>
          </p:cNvPr>
          <p:cNvGraphicFramePr>
            <a:graphicFrameLocks noGrp="1"/>
          </p:cNvGraphicFramePr>
          <p:nvPr>
            <p:extLst>
              <p:ext uri="{D42A27DB-BD31-4B8C-83A1-F6EECF244321}">
                <p14:modId xmlns:p14="http://schemas.microsoft.com/office/powerpoint/2010/main" val="3708760528"/>
              </p:ext>
            </p:extLst>
          </p:nvPr>
        </p:nvGraphicFramePr>
        <p:xfrm>
          <a:off x="257175" y="5538510"/>
          <a:ext cx="8753475" cy="1228050"/>
        </p:xfrm>
        <a:graphic>
          <a:graphicData uri="http://schemas.openxmlformats.org/drawingml/2006/table">
            <a:tbl>
              <a:tblPr firstRow="1" bandRow="1">
                <a:tableStyleId>{5940675A-B579-460E-94D1-54222C63F5DA}</a:tableStyleId>
              </a:tblPr>
              <a:tblGrid>
                <a:gridCol w="8753475">
                  <a:extLst>
                    <a:ext uri="{9D8B030D-6E8A-4147-A177-3AD203B41FA5}">
                      <a16:colId xmlns:a16="http://schemas.microsoft.com/office/drawing/2014/main" val="67195988"/>
                    </a:ext>
                  </a:extLst>
                </a:gridCol>
              </a:tblGrid>
              <a:tr h="1228050">
                <a:tc>
                  <a:txBody>
                    <a:bodyPr/>
                    <a:lstStyle/>
                    <a:p>
                      <a:pPr algn="l"/>
                      <a:endParaRPr kumimoji="1" lang="en-US" altLang="ja-JP"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116255755"/>
                  </a:ext>
                </a:extLst>
              </a:tr>
            </a:tbl>
          </a:graphicData>
        </a:graphic>
      </p:graphicFrame>
    </p:spTree>
    <p:extLst>
      <p:ext uri="{BB962C8B-B14F-4D97-AF65-F5344CB8AC3E}">
        <p14:creationId xmlns:p14="http://schemas.microsoft.com/office/powerpoint/2010/main" val="1305359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B9C05-0842-8214-CDCD-91906012746D}"/>
            </a:ext>
          </a:extLst>
        </p:cNvPr>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97AD4642-8F05-9A26-5BFD-10543EDBD834}"/>
              </a:ext>
            </a:extLst>
          </p:cNvPr>
          <p:cNvGraphicFramePr>
            <a:graphicFrameLocks noGrp="1"/>
          </p:cNvGraphicFramePr>
          <p:nvPr>
            <p:extLst>
              <p:ext uri="{D42A27DB-BD31-4B8C-83A1-F6EECF244321}">
                <p14:modId xmlns:p14="http://schemas.microsoft.com/office/powerpoint/2010/main" val="1975327866"/>
              </p:ext>
            </p:extLst>
          </p:nvPr>
        </p:nvGraphicFramePr>
        <p:xfrm>
          <a:off x="285749" y="780177"/>
          <a:ext cx="8753475" cy="4743906"/>
        </p:xfrm>
        <a:graphic>
          <a:graphicData uri="http://schemas.openxmlformats.org/drawingml/2006/table">
            <a:tbl>
              <a:tblPr firstRow="1" bandRow="1">
                <a:tableStyleId>{5940675A-B579-460E-94D1-54222C63F5DA}</a:tableStyleId>
              </a:tblPr>
              <a:tblGrid>
                <a:gridCol w="8753475">
                  <a:extLst>
                    <a:ext uri="{9D8B030D-6E8A-4147-A177-3AD203B41FA5}">
                      <a16:colId xmlns:a16="http://schemas.microsoft.com/office/drawing/2014/main" val="67195988"/>
                    </a:ext>
                  </a:extLst>
                </a:gridCol>
              </a:tblGrid>
              <a:tr h="4743906">
                <a:tc>
                  <a:txBody>
                    <a:bodyPr/>
                    <a:lstStyle/>
                    <a:p>
                      <a:pPr marL="285750" indent="-285750" algn="l">
                        <a:buFont typeface="Wingdings" panose="05000000000000000000" pitchFamily="2" charset="2"/>
                        <a:buChar char="Ø"/>
                      </a:pPr>
                      <a:endParaRPr kumimoji="1" lang="en-US" altLang="ja-JP" sz="16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116255755"/>
                  </a:ext>
                </a:extLst>
              </a:tr>
            </a:tbl>
          </a:graphicData>
        </a:graphic>
      </p:graphicFrame>
      <p:sp>
        <p:nvSpPr>
          <p:cNvPr id="7" name="スライド番号プレースホルダー 6">
            <a:extLst>
              <a:ext uri="{FF2B5EF4-FFF2-40B4-BE49-F238E27FC236}">
                <a16:creationId xmlns:a16="http://schemas.microsoft.com/office/drawing/2014/main" id="{F6E4CF27-79CA-BD0B-790C-C58E8E140656}"/>
              </a:ext>
            </a:extLst>
          </p:cNvPr>
          <p:cNvSpPr>
            <a:spLocks noGrp="1"/>
          </p:cNvSpPr>
          <p:nvPr>
            <p:ph type="sldNum" sz="quarter" idx="12"/>
          </p:nvPr>
        </p:nvSpPr>
        <p:spPr>
          <a:xfrm>
            <a:off x="7086600" y="6492875"/>
            <a:ext cx="2057400" cy="365125"/>
          </a:xfrm>
        </p:spPr>
        <p:txBody>
          <a:bodyPr/>
          <a:lstStyle/>
          <a:p>
            <a:fld id="{13E2518B-BC1A-4D87-8F81-CF5E5D28E715}" type="slidenum">
              <a:rPr kumimoji="1" lang="ja-JP" altLang="en-US" smtClean="0">
                <a:solidFill>
                  <a:schemeClr val="tx1"/>
                </a:solidFill>
                <a:latin typeface="BIZ UDPゴシック" panose="020B0400000000000000" pitchFamily="50" charset="-128"/>
                <a:ea typeface="BIZ UDPゴシック" panose="020B0400000000000000" pitchFamily="50" charset="-128"/>
              </a:rPr>
              <a:t>3</a:t>
            </a:fld>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303B1A2F-0027-2035-50F4-03C6F41DA8C7}"/>
              </a:ext>
            </a:extLst>
          </p:cNvPr>
          <p:cNvSpPr txBox="1"/>
          <p:nvPr/>
        </p:nvSpPr>
        <p:spPr>
          <a:xfrm>
            <a:off x="0" y="0"/>
            <a:ext cx="1409360"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２．提案内容</a:t>
            </a:r>
          </a:p>
        </p:txBody>
      </p:sp>
      <p:sp>
        <p:nvSpPr>
          <p:cNvPr id="3" name="テキスト ボックス 2">
            <a:extLst>
              <a:ext uri="{FF2B5EF4-FFF2-40B4-BE49-F238E27FC236}">
                <a16:creationId xmlns:a16="http://schemas.microsoft.com/office/drawing/2014/main" id="{C1BFB03E-0492-AEF7-E061-8E7FBC0D4D90}"/>
              </a:ext>
            </a:extLst>
          </p:cNvPr>
          <p:cNvSpPr txBox="1"/>
          <p:nvPr/>
        </p:nvSpPr>
        <p:spPr>
          <a:xfrm>
            <a:off x="0" y="365125"/>
            <a:ext cx="5487400"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（１）新野球場整備の必要性とまちづくりの考え方等</a:t>
            </a:r>
          </a:p>
        </p:txBody>
      </p:sp>
      <p:sp>
        <p:nvSpPr>
          <p:cNvPr id="5" name="テキスト ボックス 4">
            <a:extLst>
              <a:ext uri="{FF2B5EF4-FFF2-40B4-BE49-F238E27FC236}">
                <a16:creationId xmlns:a16="http://schemas.microsoft.com/office/drawing/2014/main" id="{3558356D-82F5-A974-8CC7-A03943B161AB}"/>
              </a:ext>
            </a:extLst>
          </p:cNvPr>
          <p:cNvSpPr txBox="1"/>
          <p:nvPr/>
        </p:nvSpPr>
        <p:spPr>
          <a:xfrm>
            <a:off x="0" y="5529322"/>
            <a:ext cx="9144000" cy="1323439"/>
          </a:xfrm>
          <a:prstGeom prst="rect">
            <a:avLst/>
          </a:prstGeom>
          <a:noFill/>
        </p:spPr>
        <p:txBody>
          <a:bodyPr wrap="square">
            <a:spAutoFit/>
          </a:bodyPr>
          <a:lstStyle/>
          <a:p>
            <a:pPr algn="l"/>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記載要領</a:t>
            </a:r>
            <a:r>
              <a:rPr kumimoji="1" lang="en-US" altLang="ja-JP" sz="16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提案市町村（複数の市町村が共同で提案する場合は、当該複数の市町村。以下、同じ。）における新野球場整備の必要性や新野球場を活用したまちづくりの考え方、当該まちづくりを進めていくに当たって、提案市町村において行う取組みや施策について記載してください。</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適宜、図面など付属資料を添付しても構いません。</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198477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72385-E6FB-06EA-0F91-0824CD058AA5}"/>
            </a:ext>
          </a:extLst>
        </p:cNvPr>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1BD925F7-15A5-933E-94B1-DA3212999515}"/>
              </a:ext>
            </a:extLst>
          </p:cNvPr>
          <p:cNvGraphicFramePr>
            <a:graphicFrameLocks noGrp="1"/>
          </p:cNvGraphicFramePr>
          <p:nvPr>
            <p:extLst>
              <p:ext uri="{D42A27DB-BD31-4B8C-83A1-F6EECF244321}">
                <p14:modId xmlns:p14="http://schemas.microsoft.com/office/powerpoint/2010/main" val="4193778972"/>
              </p:ext>
            </p:extLst>
          </p:nvPr>
        </p:nvGraphicFramePr>
        <p:xfrm>
          <a:off x="285750" y="359807"/>
          <a:ext cx="8583930" cy="4620756"/>
        </p:xfrm>
        <a:graphic>
          <a:graphicData uri="http://schemas.openxmlformats.org/drawingml/2006/table">
            <a:tbl>
              <a:tblPr firstRow="1" bandRow="1">
                <a:tableStyleId>{5940675A-B579-460E-94D1-54222C63F5DA}</a:tableStyleId>
              </a:tblPr>
              <a:tblGrid>
                <a:gridCol w="434340">
                  <a:extLst>
                    <a:ext uri="{9D8B030D-6E8A-4147-A177-3AD203B41FA5}">
                      <a16:colId xmlns:a16="http://schemas.microsoft.com/office/drawing/2014/main" val="67195988"/>
                    </a:ext>
                  </a:extLst>
                </a:gridCol>
                <a:gridCol w="2899410">
                  <a:extLst>
                    <a:ext uri="{9D8B030D-6E8A-4147-A177-3AD203B41FA5}">
                      <a16:colId xmlns:a16="http://schemas.microsoft.com/office/drawing/2014/main" val="2157530468"/>
                    </a:ext>
                  </a:extLst>
                </a:gridCol>
                <a:gridCol w="5250180">
                  <a:extLst>
                    <a:ext uri="{9D8B030D-6E8A-4147-A177-3AD203B41FA5}">
                      <a16:colId xmlns:a16="http://schemas.microsoft.com/office/drawing/2014/main" val="426932357"/>
                    </a:ext>
                  </a:extLst>
                </a:gridCol>
              </a:tblGrid>
              <a:tr h="849169">
                <a:tc>
                  <a:txBody>
                    <a:bodyPr/>
                    <a:lstStyle/>
                    <a:p>
                      <a:pPr algn="ctr"/>
                      <a:r>
                        <a:rPr lang="ja-JP" altLang="en-US" dirty="0">
                          <a:latin typeface="BIZ UDPゴシック" panose="020B0400000000000000" pitchFamily="50" charset="-128"/>
                          <a:ea typeface="BIZ UDPゴシック" panose="020B0400000000000000" pitchFamily="50" charset="-128"/>
                        </a:rPr>
                        <a:t>①</a:t>
                      </a:r>
                    </a:p>
                  </a:txBody>
                  <a:tcPr anchor="ctr">
                    <a:lnR w="12700" cap="flat" cmpd="sng" algn="ctr">
                      <a:solidFill>
                        <a:schemeClr val="tx1"/>
                      </a:solidFill>
                      <a:prstDash val="sysDot"/>
                      <a:round/>
                      <a:headEnd type="none" w="med" len="med"/>
                      <a:tailEnd type="none" w="med" len="med"/>
                    </a:lnR>
                  </a:tcPr>
                </a:tc>
                <a:tc>
                  <a:txBody>
                    <a:bodyPr/>
                    <a:lstStyle/>
                    <a:p>
                      <a:pPr marL="0" indent="0" algn="l">
                        <a:buFont typeface="Wingdings" panose="05000000000000000000" pitchFamily="2" charset="2"/>
                        <a:buNone/>
                      </a:pPr>
                      <a:r>
                        <a:rPr kumimoji="1" lang="ja-JP" altLang="en-US" sz="1600" dirty="0">
                          <a:latin typeface="BIZ UDPゴシック" panose="020B0400000000000000" pitchFamily="50" charset="-128"/>
                          <a:ea typeface="BIZ UDPゴシック" panose="020B0400000000000000" pitchFamily="50" charset="-128"/>
                        </a:rPr>
                        <a:t>所在地</a:t>
                      </a:r>
                      <a:endParaRPr kumimoji="1" lang="en-US" altLang="ja-JP" sz="16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ysDot"/>
                      <a:round/>
                      <a:headEnd type="none" w="med" len="med"/>
                      <a:tailEnd type="none" w="med" len="med"/>
                    </a:lnL>
                  </a:tcPr>
                </a:tc>
                <a:tc>
                  <a:txBody>
                    <a:bodyPr/>
                    <a:lstStyle/>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（鉄軌道の駅等からの距離）　　　　　　</a:t>
                      </a:r>
                      <a:r>
                        <a:rPr kumimoji="1" lang="en-US" altLang="ja-JP" sz="1600" dirty="0">
                          <a:solidFill>
                            <a:schemeClr val="tx1"/>
                          </a:solidFill>
                          <a:latin typeface="BIZ UDPゴシック" panose="020B0400000000000000" pitchFamily="50" charset="-128"/>
                          <a:ea typeface="BIZ UDPゴシック" panose="020B0400000000000000" pitchFamily="50" charset="-128"/>
                        </a:rPr>
                        <a:t>km</a:t>
                      </a: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（「街中」を示す周辺状況）</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116255755"/>
                  </a:ext>
                </a:extLst>
              </a:tr>
              <a:tr h="369370">
                <a:tc>
                  <a:txBody>
                    <a:bodyPr/>
                    <a:lstStyle/>
                    <a:p>
                      <a:pPr algn="ctr"/>
                      <a:r>
                        <a:rPr lang="ja-JP" altLang="en-US" dirty="0">
                          <a:latin typeface="BIZ UDPゴシック" panose="020B0400000000000000" pitchFamily="50" charset="-128"/>
                          <a:ea typeface="BIZ UDPゴシック" panose="020B0400000000000000" pitchFamily="50" charset="-128"/>
                        </a:rPr>
                        <a:t>②</a:t>
                      </a:r>
                    </a:p>
                  </a:txBody>
                  <a:tcPr anchor="ctr">
                    <a:lnR w="12700" cap="flat" cmpd="sng" algn="ctr">
                      <a:solidFill>
                        <a:schemeClr val="tx1"/>
                      </a:solidFill>
                      <a:prstDash val="sysDot"/>
                      <a:round/>
                      <a:headEnd type="none" w="med" len="med"/>
                      <a:tailEnd type="none" w="med" len="med"/>
                    </a:lnR>
                  </a:tcPr>
                </a:tc>
                <a:tc>
                  <a:txBody>
                    <a:bodyPr/>
                    <a:lstStyle/>
                    <a:p>
                      <a:pPr marL="0" indent="0" algn="l">
                        <a:buFont typeface="Wingdings" panose="05000000000000000000" pitchFamily="2" charset="2"/>
                        <a:buNone/>
                      </a:pPr>
                      <a:r>
                        <a:rPr kumimoji="1" lang="ja-JP" altLang="en-US" sz="1600" dirty="0">
                          <a:latin typeface="BIZ UDPゴシック" panose="020B0400000000000000" pitchFamily="50" charset="-128"/>
                          <a:ea typeface="BIZ UDPゴシック" panose="020B0400000000000000" pitchFamily="50" charset="-128"/>
                        </a:rPr>
                        <a:t>敷地面積</a:t>
                      </a:r>
                      <a:endParaRPr kumimoji="1" lang="en-US" altLang="ja-JP" sz="16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ysDot"/>
                      <a:round/>
                      <a:headEnd type="none" w="med" len="med"/>
                      <a:tailEnd type="none" w="med" len="med"/>
                    </a:lnL>
                  </a:tcPr>
                </a:tc>
                <a:tc>
                  <a:txBody>
                    <a:bodyPr/>
                    <a:lstStyle/>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　　　　　　　　　　　　　　　　　　　　　　　　㎡</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45251316"/>
                  </a:ext>
                </a:extLst>
              </a:tr>
              <a:tr h="369370">
                <a:tc>
                  <a:txBody>
                    <a:bodyPr/>
                    <a:lstStyle/>
                    <a:p>
                      <a:pPr algn="ctr"/>
                      <a:r>
                        <a:rPr lang="ja-JP" altLang="en-US" dirty="0">
                          <a:latin typeface="BIZ UDPゴシック" panose="020B0400000000000000" pitchFamily="50" charset="-128"/>
                          <a:ea typeface="BIZ UDPゴシック" panose="020B0400000000000000" pitchFamily="50" charset="-128"/>
                        </a:rPr>
                        <a:t>③</a:t>
                      </a:r>
                    </a:p>
                  </a:txBody>
                  <a:tcPr anchor="ctr">
                    <a:lnR w="12700" cap="flat" cmpd="sng" algn="ctr">
                      <a:solidFill>
                        <a:schemeClr val="tx1"/>
                      </a:solidFill>
                      <a:prstDash val="sysDot"/>
                      <a:round/>
                      <a:headEnd type="none" w="med" len="med"/>
                      <a:tailEnd type="none" w="med" len="med"/>
                    </a:lnR>
                  </a:tcPr>
                </a:tc>
                <a:tc>
                  <a:txBody>
                    <a:bodyPr/>
                    <a:lstStyle/>
                    <a:p>
                      <a:pPr marL="0" indent="0" algn="l">
                        <a:buFont typeface="Wingdings" panose="05000000000000000000" pitchFamily="2" charset="2"/>
                        <a:buNone/>
                      </a:pPr>
                      <a:r>
                        <a:rPr kumimoji="1" lang="ja-JP" altLang="en-US" sz="1600" dirty="0">
                          <a:latin typeface="BIZ UDPゴシック" panose="020B0400000000000000" pitchFamily="50" charset="-128"/>
                          <a:ea typeface="BIZ UDPゴシック" panose="020B0400000000000000" pitchFamily="50" charset="-128"/>
                        </a:rPr>
                        <a:t>登記簿情報</a:t>
                      </a:r>
                      <a:endParaRPr kumimoji="1" lang="en-US" altLang="ja-JP" sz="16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ysDot"/>
                      <a:round/>
                      <a:headEnd type="none" w="med" len="med"/>
                      <a:tailEnd type="none" w="med" len="med"/>
                    </a:lnL>
                  </a:tcPr>
                </a:tc>
                <a:tc>
                  <a:txBody>
                    <a:bodyPr/>
                    <a:lstStyle/>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527793918"/>
                  </a:ext>
                </a:extLst>
              </a:tr>
              <a:tr h="1100775">
                <a:tc>
                  <a:txBody>
                    <a:bodyPr/>
                    <a:lstStyle/>
                    <a:p>
                      <a:pPr algn="ctr"/>
                      <a:r>
                        <a:rPr lang="ja-JP" altLang="en-US" dirty="0">
                          <a:latin typeface="BIZ UDPゴシック" panose="020B0400000000000000" pitchFamily="50" charset="-128"/>
                          <a:ea typeface="BIZ UDPゴシック" panose="020B0400000000000000" pitchFamily="50" charset="-128"/>
                        </a:rPr>
                        <a:t>④</a:t>
                      </a:r>
                    </a:p>
                  </a:txBody>
                  <a:tcPr anchor="ctr">
                    <a:lnR w="12700" cap="flat" cmpd="sng" algn="ctr">
                      <a:solidFill>
                        <a:schemeClr val="tx1"/>
                      </a:solidFill>
                      <a:prstDash val="sysDot"/>
                      <a:round/>
                      <a:headEnd type="none" w="med" len="med"/>
                      <a:tailEnd type="none" w="med" len="med"/>
                    </a:lnR>
                  </a:tcPr>
                </a:tc>
                <a:tc>
                  <a:txBody>
                    <a:bodyPr/>
                    <a:lstStyle/>
                    <a:p>
                      <a:pPr marL="0" indent="0" algn="l">
                        <a:buFont typeface="Wingdings" panose="05000000000000000000" pitchFamily="2" charset="2"/>
                        <a:buNone/>
                      </a:pPr>
                      <a:r>
                        <a:rPr kumimoji="1" lang="ja-JP" altLang="en-US" sz="1600" dirty="0">
                          <a:latin typeface="BIZ UDPゴシック" panose="020B0400000000000000" pitchFamily="50" charset="-128"/>
                          <a:ea typeface="BIZ UDPゴシック" panose="020B0400000000000000" pitchFamily="50" charset="-128"/>
                        </a:rPr>
                        <a:t>土地利用・建築制限情報</a:t>
                      </a:r>
                      <a:endParaRPr kumimoji="1" lang="en-US" altLang="ja-JP" sz="16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ysDot"/>
                      <a:round/>
                      <a:headEnd type="none" w="med" len="med"/>
                      <a:tailEnd type="none" w="med" len="med"/>
                    </a:lnL>
                  </a:tcPr>
                </a:tc>
                <a:tc>
                  <a:txBody>
                    <a:bodyPr/>
                    <a:lstStyle/>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（用途地域）</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（建蔽率）</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（容積率）</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（その他）</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041652070"/>
                  </a:ext>
                </a:extLst>
              </a:tr>
              <a:tr h="483018">
                <a:tc>
                  <a:txBody>
                    <a:bodyPr/>
                    <a:lstStyle/>
                    <a:p>
                      <a:pPr algn="ctr"/>
                      <a:r>
                        <a:rPr lang="ja-JP" altLang="en-US" dirty="0">
                          <a:latin typeface="BIZ UDPゴシック" panose="020B0400000000000000" pitchFamily="50" charset="-128"/>
                          <a:ea typeface="BIZ UDPゴシック" panose="020B0400000000000000" pitchFamily="50" charset="-128"/>
                        </a:rPr>
                        <a:t>⑤</a:t>
                      </a:r>
                    </a:p>
                  </a:txBody>
                  <a:tcPr anchor="ctr">
                    <a:lnR w="12700" cap="flat" cmpd="sng" algn="ctr">
                      <a:solidFill>
                        <a:schemeClr val="tx1"/>
                      </a:solidFill>
                      <a:prstDash val="sysDot"/>
                      <a:round/>
                      <a:headEnd type="none" w="med" len="med"/>
                      <a:tailEnd type="none" w="med" len="med"/>
                    </a:lnR>
                  </a:tcPr>
                </a:tc>
                <a:tc>
                  <a:txBody>
                    <a:bodyPr/>
                    <a:lstStyle/>
                    <a:p>
                      <a:pPr marL="0" indent="0" algn="l">
                        <a:buFont typeface="Wingdings" panose="05000000000000000000" pitchFamily="2" charset="2"/>
                        <a:buNone/>
                      </a:pPr>
                      <a:r>
                        <a:rPr kumimoji="1" lang="ja-JP" altLang="en-US" sz="1600" dirty="0">
                          <a:latin typeface="BIZ UDPゴシック" panose="020B0400000000000000" pitchFamily="50" charset="-128"/>
                          <a:ea typeface="BIZ UDPゴシック" panose="020B0400000000000000" pitchFamily="50" charset="-128"/>
                        </a:rPr>
                        <a:t>その他適用法令・内容</a:t>
                      </a:r>
                      <a:endParaRPr kumimoji="1" lang="en-US" altLang="ja-JP" sz="16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ysDot"/>
                      <a:round/>
                      <a:headEnd type="none" w="med" len="med"/>
                      <a:tailEnd type="none" w="med" len="med"/>
                    </a:lnL>
                  </a:tcPr>
                </a:tc>
                <a:tc>
                  <a:txBody>
                    <a:bodyPr/>
                    <a:lstStyle/>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568650345"/>
                  </a:ext>
                </a:extLst>
              </a:tr>
              <a:tr h="483018">
                <a:tc>
                  <a:txBody>
                    <a:bodyPr/>
                    <a:lstStyle/>
                    <a:p>
                      <a:pPr algn="ctr"/>
                      <a:r>
                        <a:rPr lang="ja-JP" altLang="en-US" dirty="0">
                          <a:latin typeface="BIZ UDPゴシック" panose="020B0400000000000000" pitchFamily="50" charset="-128"/>
                          <a:ea typeface="BIZ UDPゴシック" panose="020B0400000000000000" pitchFamily="50" charset="-128"/>
                        </a:rPr>
                        <a:t>⑥</a:t>
                      </a:r>
                    </a:p>
                  </a:txBody>
                  <a:tcPr anchor="ctr">
                    <a:lnR w="12700" cap="flat" cmpd="sng" algn="ctr">
                      <a:solidFill>
                        <a:schemeClr val="tx1"/>
                      </a:solidFill>
                      <a:prstDash val="sysDot"/>
                      <a:round/>
                      <a:headEnd type="none" w="med" len="med"/>
                      <a:tailEnd type="none" w="med" len="med"/>
                    </a:lnR>
                  </a:tcPr>
                </a:tc>
                <a:tc>
                  <a:txBody>
                    <a:bodyPr/>
                    <a:lstStyle/>
                    <a:p>
                      <a:pPr marL="0" indent="0" algn="l">
                        <a:buFont typeface="Wingdings" panose="05000000000000000000" pitchFamily="2" charset="2"/>
                        <a:buNone/>
                      </a:pPr>
                      <a:r>
                        <a:rPr kumimoji="1" lang="ja-JP" altLang="en-US" sz="1600" dirty="0">
                          <a:latin typeface="BIZ UDPゴシック" panose="020B0400000000000000" pitchFamily="50" charset="-128"/>
                          <a:ea typeface="BIZ UDPゴシック" panose="020B0400000000000000" pitchFamily="50" charset="-128"/>
                        </a:rPr>
                        <a:t>インフラ整備の状況</a:t>
                      </a:r>
                      <a:endParaRPr kumimoji="1" lang="en-US" altLang="ja-JP" sz="16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ysDot"/>
                      <a:round/>
                      <a:headEnd type="none" w="med" len="med"/>
                      <a:tailEnd type="none" w="med" len="med"/>
                    </a:lnL>
                  </a:tcPr>
                </a:tc>
                <a:tc>
                  <a:txBody>
                    <a:bodyPr/>
                    <a:lstStyle/>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42685780"/>
                  </a:ext>
                </a:extLst>
              </a:tr>
              <a:tr h="483018">
                <a:tc>
                  <a:txBody>
                    <a:bodyPr/>
                    <a:lstStyle/>
                    <a:p>
                      <a:pPr algn="ctr"/>
                      <a:r>
                        <a:rPr lang="ja-JP" altLang="en-US" dirty="0">
                          <a:latin typeface="BIZ UDPゴシック" panose="020B0400000000000000" pitchFamily="50" charset="-128"/>
                          <a:ea typeface="BIZ UDPゴシック" panose="020B0400000000000000" pitchFamily="50" charset="-128"/>
                        </a:rPr>
                        <a:t>⑦</a:t>
                      </a:r>
                    </a:p>
                  </a:txBody>
                  <a:tcPr anchor="ctr">
                    <a:lnR w="12700" cap="flat" cmpd="sng" algn="ctr">
                      <a:solidFill>
                        <a:schemeClr val="tx1"/>
                      </a:solidFill>
                      <a:prstDash val="sysDot"/>
                      <a:round/>
                      <a:headEnd type="none" w="med" len="med"/>
                      <a:tailEnd type="none" w="med" len="med"/>
                    </a:lnR>
                  </a:tcPr>
                </a:tc>
                <a:tc>
                  <a:txBody>
                    <a:bodyPr/>
                    <a:lstStyle/>
                    <a:p>
                      <a:pPr marL="0" indent="0" algn="l">
                        <a:buFont typeface="Wingdings" panose="05000000000000000000" pitchFamily="2" charset="2"/>
                        <a:buNone/>
                      </a:pPr>
                      <a:r>
                        <a:rPr kumimoji="1" lang="ja-JP" altLang="en-US" sz="1600" dirty="0">
                          <a:latin typeface="BIZ UDPゴシック" panose="020B0400000000000000" pitchFamily="50" charset="-128"/>
                          <a:ea typeface="BIZ UDPゴシック" panose="020B0400000000000000" pitchFamily="50" charset="-128"/>
                        </a:rPr>
                        <a:t>公共交通機関の運行状況</a:t>
                      </a:r>
                      <a:endParaRPr kumimoji="1" lang="en-US" altLang="ja-JP" sz="16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ysDot"/>
                      <a:round/>
                      <a:headEnd type="none" w="med" len="med"/>
                      <a:tailEnd type="none" w="med" len="med"/>
                    </a:lnL>
                  </a:tcPr>
                </a:tc>
                <a:tc>
                  <a:txBody>
                    <a:bodyPr/>
                    <a:lstStyle/>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645705466"/>
                  </a:ext>
                </a:extLst>
              </a:tr>
              <a:tr h="483018">
                <a:tc>
                  <a:txBody>
                    <a:bodyPr/>
                    <a:lstStyle/>
                    <a:p>
                      <a:pPr algn="ctr"/>
                      <a:r>
                        <a:rPr lang="ja-JP" altLang="en-US" dirty="0">
                          <a:latin typeface="BIZ UDPゴシック" panose="020B0400000000000000" pitchFamily="50" charset="-128"/>
                          <a:ea typeface="BIZ UDPゴシック" panose="020B0400000000000000" pitchFamily="50" charset="-128"/>
                        </a:rPr>
                        <a:t>⑧</a:t>
                      </a:r>
                    </a:p>
                  </a:txBody>
                  <a:tcPr anchor="ctr">
                    <a:lnR w="12700" cap="flat" cmpd="sng" algn="ctr">
                      <a:solidFill>
                        <a:schemeClr val="tx1"/>
                      </a:solidFill>
                      <a:prstDash val="sysDot"/>
                      <a:round/>
                      <a:headEnd type="none" w="med" len="med"/>
                      <a:tailEnd type="none" w="med" len="med"/>
                    </a:lnR>
                  </a:tcPr>
                </a:tc>
                <a:tc>
                  <a:txBody>
                    <a:bodyPr/>
                    <a:lstStyle/>
                    <a:p>
                      <a:pPr marL="0" indent="0" algn="l">
                        <a:buFont typeface="Wingdings" panose="05000000000000000000" pitchFamily="2" charset="2"/>
                        <a:buNone/>
                      </a:pPr>
                      <a:r>
                        <a:rPr kumimoji="1" lang="ja-JP" altLang="en-US" sz="1600" dirty="0">
                          <a:latin typeface="BIZ UDPゴシック" panose="020B0400000000000000" pitchFamily="50" charset="-128"/>
                          <a:ea typeface="BIZ UDPゴシック" panose="020B0400000000000000" pitchFamily="50" charset="-128"/>
                        </a:rPr>
                        <a:t>提案理由・アピールポイント等</a:t>
                      </a:r>
                      <a:endParaRPr kumimoji="1" lang="en-US" altLang="ja-JP" sz="1600" dirty="0">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ysDot"/>
                      <a:round/>
                      <a:headEnd type="none" w="med" len="med"/>
                      <a:tailEnd type="none" w="med" len="med"/>
                    </a:lnL>
                  </a:tcPr>
                </a:tc>
                <a:tc>
                  <a:txBody>
                    <a:bodyPr/>
                    <a:lstStyle/>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37306209"/>
                  </a:ext>
                </a:extLst>
              </a:tr>
            </a:tbl>
          </a:graphicData>
        </a:graphic>
      </p:graphicFrame>
      <p:sp>
        <p:nvSpPr>
          <p:cNvPr id="7" name="スライド番号プレースホルダー 6">
            <a:extLst>
              <a:ext uri="{FF2B5EF4-FFF2-40B4-BE49-F238E27FC236}">
                <a16:creationId xmlns:a16="http://schemas.microsoft.com/office/drawing/2014/main" id="{903B0E13-A863-BA38-3DB6-104701351DA6}"/>
              </a:ext>
            </a:extLst>
          </p:cNvPr>
          <p:cNvSpPr>
            <a:spLocks noGrp="1"/>
          </p:cNvSpPr>
          <p:nvPr>
            <p:ph type="sldNum" sz="quarter" idx="12"/>
          </p:nvPr>
        </p:nvSpPr>
        <p:spPr>
          <a:xfrm>
            <a:off x="7086600" y="6492875"/>
            <a:ext cx="2057400" cy="365125"/>
          </a:xfrm>
        </p:spPr>
        <p:txBody>
          <a:bodyPr/>
          <a:lstStyle/>
          <a:p>
            <a:fld id="{13E2518B-BC1A-4D87-8F81-CF5E5D28E715}" type="slidenum">
              <a:rPr kumimoji="1" lang="ja-JP" altLang="en-US" smtClean="0">
                <a:solidFill>
                  <a:schemeClr val="tx1"/>
                </a:solidFill>
                <a:latin typeface="BIZ UDPゴシック" panose="020B0400000000000000" pitchFamily="50" charset="-128"/>
                <a:ea typeface="BIZ UDPゴシック" panose="020B0400000000000000" pitchFamily="50" charset="-128"/>
              </a:rPr>
              <a:t>4</a:t>
            </a:fld>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BFC30AC-8A86-4C39-F673-A3802A9F2CEA}"/>
              </a:ext>
            </a:extLst>
          </p:cNvPr>
          <p:cNvSpPr txBox="1"/>
          <p:nvPr/>
        </p:nvSpPr>
        <p:spPr>
          <a:xfrm>
            <a:off x="0" y="-9525"/>
            <a:ext cx="2436886"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（２）移転候補地の情報</a:t>
            </a:r>
          </a:p>
        </p:txBody>
      </p:sp>
      <p:sp>
        <p:nvSpPr>
          <p:cNvPr id="4" name="テキスト ボックス 3">
            <a:extLst>
              <a:ext uri="{FF2B5EF4-FFF2-40B4-BE49-F238E27FC236}">
                <a16:creationId xmlns:a16="http://schemas.microsoft.com/office/drawing/2014/main" id="{95AFD6EF-5968-9224-745C-8C9FE097DEED}"/>
              </a:ext>
            </a:extLst>
          </p:cNvPr>
          <p:cNvSpPr txBox="1"/>
          <p:nvPr/>
        </p:nvSpPr>
        <p:spPr>
          <a:xfrm>
            <a:off x="0" y="5013067"/>
            <a:ext cx="9144000" cy="1877437"/>
          </a:xfrm>
          <a:prstGeom prst="rect">
            <a:avLst/>
          </a:prstGeom>
          <a:noFill/>
        </p:spPr>
        <p:txBody>
          <a:bodyPr wrap="square">
            <a:spAutoFit/>
          </a:bodyPr>
          <a:lstStyle/>
          <a:p>
            <a:pPr algn="l"/>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記載要領</a:t>
            </a:r>
            <a:r>
              <a:rPr kumimoji="1" lang="en-US" altLang="ja-JP" sz="1600" dirty="0">
                <a:latin typeface="BIZ UDPゴシック" panose="020B0400000000000000" pitchFamily="50" charset="-128"/>
                <a:ea typeface="BIZ UDPゴシック" panose="020B0400000000000000" pitchFamily="50" charset="-128"/>
              </a:rPr>
              <a:t>】</a:t>
            </a:r>
          </a:p>
          <a:p>
            <a:pPr marL="285750" indent="-285750" algn="l">
              <a:lnSpc>
                <a:spcPts val="1500"/>
              </a:lnSpc>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移転候補地の情報について、上記を含め、網羅的に記載してください。</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lgn="l">
              <a:lnSpc>
                <a:spcPts val="1500"/>
              </a:lnSpc>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②については、地籍調査未実施等により登記簿面積と現況面積に差異がある場合は、実測又は</a:t>
            </a:r>
            <a:r>
              <a:rPr kumimoji="1" lang="en-US" altLang="ja-JP" sz="1600" dirty="0">
                <a:latin typeface="BIZ UDPゴシック" panose="020B0400000000000000" pitchFamily="50" charset="-128"/>
                <a:ea typeface="BIZ UDPゴシック" panose="020B0400000000000000" pitchFamily="50" charset="-128"/>
              </a:rPr>
              <a:t>GIS</a:t>
            </a:r>
            <a:r>
              <a:rPr kumimoji="1" lang="ja-JP" altLang="en-US" sz="1600" dirty="0">
                <a:latin typeface="BIZ UDPゴシック" panose="020B0400000000000000" pitchFamily="50" charset="-128"/>
                <a:ea typeface="BIZ UDPゴシック" panose="020B0400000000000000" pitchFamily="50" charset="-128"/>
              </a:rPr>
              <a:t>等による概算値を記載し、その算出根拠を添付してください。</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lgn="l">
              <a:lnSpc>
                <a:spcPts val="1500"/>
              </a:lnSpc>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③については、複数の筆がある場合、総合的に記載してください。</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lgn="l">
              <a:lnSpc>
                <a:spcPts val="1500"/>
              </a:lnSpc>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⑤については、各種ハザードマップでの指定状況など、安全性を示す資料等を添付してください。</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1500"/>
              </a:lnSpc>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位置図を別途作成し、①については「駅近・街中」の状況、⑥については周辺の道路整備状況、⑦については鉄軌道の駅等（この場合はバス停を含む）を表示してください。また、当該移転候補地の現況が分かる写真を添付してください。</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992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616D4-F83F-AA01-2CED-C439FAA823FA}"/>
            </a:ext>
          </a:extLst>
        </p:cNvPr>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4CE889C8-D6D8-AB47-BD99-5254DD8EA907}"/>
              </a:ext>
            </a:extLst>
          </p:cNvPr>
          <p:cNvSpPr>
            <a:spLocks noGrp="1"/>
          </p:cNvSpPr>
          <p:nvPr>
            <p:ph type="sldNum" sz="quarter" idx="12"/>
          </p:nvPr>
        </p:nvSpPr>
        <p:spPr>
          <a:xfrm>
            <a:off x="7086600" y="6492875"/>
            <a:ext cx="2057400" cy="365125"/>
          </a:xfrm>
        </p:spPr>
        <p:txBody>
          <a:bodyPr/>
          <a:lstStyle/>
          <a:p>
            <a:fld id="{13E2518B-BC1A-4D87-8F81-CF5E5D28E715}" type="slidenum">
              <a:rPr kumimoji="1" lang="ja-JP" altLang="en-US" smtClean="0">
                <a:solidFill>
                  <a:schemeClr val="tx1"/>
                </a:solidFill>
                <a:latin typeface="BIZ UDPゴシック" panose="020B0400000000000000" pitchFamily="50" charset="-128"/>
                <a:ea typeface="BIZ UDPゴシック" panose="020B0400000000000000" pitchFamily="50" charset="-128"/>
              </a:rPr>
              <a:t>5</a:t>
            </a:fld>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388859BF-9807-D8F3-DE5F-89A5A389FC7B}"/>
              </a:ext>
            </a:extLst>
          </p:cNvPr>
          <p:cNvSpPr txBox="1"/>
          <p:nvPr/>
        </p:nvSpPr>
        <p:spPr>
          <a:xfrm>
            <a:off x="0" y="-9525"/>
            <a:ext cx="4272323"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（３）用地確保の状況や完了見込み時期等</a:t>
            </a:r>
          </a:p>
        </p:txBody>
      </p:sp>
      <p:sp>
        <p:nvSpPr>
          <p:cNvPr id="4" name="テキスト ボックス 3">
            <a:extLst>
              <a:ext uri="{FF2B5EF4-FFF2-40B4-BE49-F238E27FC236}">
                <a16:creationId xmlns:a16="http://schemas.microsoft.com/office/drawing/2014/main" id="{210D65EF-0722-F1D5-2D8D-D6D0A83E6F30}"/>
              </a:ext>
            </a:extLst>
          </p:cNvPr>
          <p:cNvSpPr txBox="1"/>
          <p:nvPr/>
        </p:nvSpPr>
        <p:spPr>
          <a:xfrm>
            <a:off x="0" y="5778877"/>
            <a:ext cx="9144000" cy="1077218"/>
          </a:xfrm>
          <a:prstGeom prst="rect">
            <a:avLst/>
          </a:prstGeom>
          <a:noFill/>
        </p:spPr>
        <p:txBody>
          <a:bodyPr wrap="square">
            <a:spAutoFit/>
          </a:bodyPr>
          <a:lstStyle/>
          <a:p>
            <a:pPr algn="l"/>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記載要領</a:t>
            </a:r>
            <a:r>
              <a:rPr kumimoji="1" lang="en-US" altLang="ja-JP" sz="1600" dirty="0">
                <a:latin typeface="BIZ UDPゴシック" panose="020B0400000000000000" pitchFamily="50" charset="-128"/>
                <a:ea typeface="BIZ UDPゴシック" panose="020B0400000000000000" pitchFamily="50" charset="-128"/>
              </a:rPr>
              <a:t>】</a:t>
            </a:r>
          </a:p>
          <a:p>
            <a:pPr marL="285750" indent="-285750" algn="l">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用地確保のための取組み状況（地元説明会等の開催、地域住民の反応等）や確保完了の時期及び完了までのスケジュール、確保に当たっての支障や課題、当該支障等を解決するため、提案市町村において行う方策等について記載してください。</a:t>
            </a:r>
          </a:p>
        </p:txBody>
      </p:sp>
      <p:graphicFrame>
        <p:nvGraphicFramePr>
          <p:cNvPr id="2" name="表 1">
            <a:extLst>
              <a:ext uri="{FF2B5EF4-FFF2-40B4-BE49-F238E27FC236}">
                <a16:creationId xmlns:a16="http://schemas.microsoft.com/office/drawing/2014/main" id="{D742856B-F43F-6963-CB0E-BABF2D58C6DF}"/>
              </a:ext>
            </a:extLst>
          </p:cNvPr>
          <p:cNvGraphicFramePr>
            <a:graphicFrameLocks noGrp="1"/>
          </p:cNvGraphicFramePr>
          <p:nvPr>
            <p:extLst>
              <p:ext uri="{D42A27DB-BD31-4B8C-83A1-F6EECF244321}">
                <p14:modId xmlns:p14="http://schemas.microsoft.com/office/powerpoint/2010/main" val="3291995582"/>
              </p:ext>
            </p:extLst>
          </p:nvPr>
        </p:nvGraphicFramePr>
        <p:xfrm>
          <a:off x="285749" y="389651"/>
          <a:ext cx="8753475" cy="5387321"/>
        </p:xfrm>
        <a:graphic>
          <a:graphicData uri="http://schemas.openxmlformats.org/drawingml/2006/table">
            <a:tbl>
              <a:tblPr firstRow="1" bandRow="1">
                <a:tableStyleId>{5940675A-B579-460E-94D1-54222C63F5DA}</a:tableStyleId>
              </a:tblPr>
              <a:tblGrid>
                <a:gridCol w="8753475">
                  <a:extLst>
                    <a:ext uri="{9D8B030D-6E8A-4147-A177-3AD203B41FA5}">
                      <a16:colId xmlns:a16="http://schemas.microsoft.com/office/drawing/2014/main" val="67195988"/>
                    </a:ext>
                  </a:extLst>
                </a:gridCol>
              </a:tblGrid>
              <a:tr h="5387321">
                <a:tc>
                  <a:txBody>
                    <a:bodyPr/>
                    <a:lstStyle/>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①用地確保のための取組み状況</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②確保完了見込み時期、スケジュール</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③確保に当たっての支障や課題、当該支障等を解決するための方策等</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116255755"/>
                  </a:ext>
                </a:extLst>
              </a:tr>
            </a:tbl>
          </a:graphicData>
        </a:graphic>
      </p:graphicFrame>
    </p:spTree>
    <p:extLst>
      <p:ext uri="{BB962C8B-B14F-4D97-AF65-F5344CB8AC3E}">
        <p14:creationId xmlns:p14="http://schemas.microsoft.com/office/powerpoint/2010/main" val="1976440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A27C-D43B-4594-2471-4BE4BBF90BFC}"/>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519403B-0B1F-3C63-11F9-C6000BCACA47}"/>
              </a:ext>
            </a:extLst>
          </p:cNvPr>
          <p:cNvSpPr txBox="1"/>
          <p:nvPr/>
        </p:nvSpPr>
        <p:spPr>
          <a:xfrm>
            <a:off x="0" y="-9525"/>
            <a:ext cx="3558988"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（４）受益の程度に応じた費用負担</a:t>
            </a:r>
          </a:p>
        </p:txBody>
      </p:sp>
      <p:sp>
        <p:nvSpPr>
          <p:cNvPr id="4" name="テキスト ボックス 3">
            <a:extLst>
              <a:ext uri="{FF2B5EF4-FFF2-40B4-BE49-F238E27FC236}">
                <a16:creationId xmlns:a16="http://schemas.microsoft.com/office/drawing/2014/main" id="{A713B392-528C-6F16-6120-A286F9168718}"/>
              </a:ext>
            </a:extLst>
          </p:cNvPr>
          <p:cNvSpPr txBox="1"/>
          <p:nvPr/>
        </p:nvSpPr>
        <p:spPr>
          <a:xfrm>
            <a:off x="-11430" y="5815241"/>
            <a:ext cx="9224010" cy="1077218"/>
          </a:xfrm>
          <a:prstGeom prst="rect">
            <a:avLst/>
          </a:prstGeom>
          <a:noFill/>
        </p:spPr>
        <p:txBody>
          <a:bodyPr wrap="square">
            <a:spAutoFit/>
          </a:bodyPr>
          <a:lstStyle/>
          <a:p>
            <a:pPr algn="l"/>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記載要領</a:t>
            </a:r>
            <a:r>
              <a:rPr kumimoji="1" lang="en-US" altLang="ja-JP" sz="1600" dirty="0">
                <a:latin typeface="BIZ UDPゴシック" panose="020B0400000000000000" pitchFamily="50" charset="-128"/>
                <a:ea typeface="BIZ UDPゴシック" panose="020B0400000000000000" pitchFamily="50" charset="-128"/>
              </a:rPr>
              <a:t>】</a:t>
            </a:r>
          </a:p>
          <a:p>
            <a:pPr marL="285750" indent="-285750" algn="l">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提案市町村が、新野球場の整備によって得られる受益の程度に応じて負担できる土地の確保に要する経費の他、整備費（建設に要するもの）及び維持管理運営費の負担の内容（額や負担割合。両方又はいずれか一方）や考え方等を記載してください。</a:t>
            </a:r>
            <a:endParaRPr kumimoji="1" lang="en-US" altLang="ja-JP" sz="1600" dirty="0">
              <a:latin typeface="BIZ UDPゴシック" panose="020B0400000000000000" pitchFamily="50" charset="-128"/>
              <a:ea typeface="BIZ UDPゴシック" panose="020B0400000000000000" pitchFamily="50" charset="-128"/>
            </a:endParaRPr>
          </a:p>
        </p:txBody>
      </p:sp>
      <p:graphicFrame>
        <p:nvGraphicFramePr>
          <p:cNvPr id="2" name="表 1">
            <a:extLst>
              <a:ext uri="{FF2B5EF4-FFF2-40B4-BE49-F238E27FC236}">
                <a16:creationId xmlns:a16="http://schemas.microsoft.com/office/drawing/2014/main" id="{04450E38-F837-0DFE-36DA-4C3795D63E14}"/>
              </a:ext>
            </a:extLst>
          </p:cNvPr>
          <p:cNvGraphicFramePr>
            <a:graphicFrameLocks noGrp="1"/>
          </p:cNvGraphicFramePr>
          <p:nvPr>
            <p:extLst>
              <p:ext uri="{D42A27DB-BD31-4B8C-83A1-F6EECF244321}">
                <p14:modId xmlns:p14="http://schemas.microsoft.com/office/powerpoint/2010/main" val="1809852916"/>
              </p:ext>
            </p:extLst>
          </p:nvPr>
        </p:nvGraphicFramePr>
        <p:xfrm>
          <a:off x="285749" y="389651"/>
          <a:ext cx="8753475" cy="5391131"/>
        </p:xfrm>
        <a:graphic>
          <a:graphicData uri="http://schemas.openxmlformats.org/drawingml/2006/table">
            <a:tbl>
              <a:tblPr firstRow="1" bandRow="1">
                <a:tableStyleId>{5940675A-B579-460E-94D1-54222C63F5DA}</a:tableStyleId>
              </a:tblPr>
              <a:tblGrid>
                <a:gridCol w="8753475">
                  <a:extLst>
                    <a:ext uri="{9D8B030D-6E8A-4147-A177-3AD203B41FA5}">
                      <a16:colId xmlns:a16="http://schemas.microsoft.com/office/drawing/2014/main" val="67195988"/>
                    </a:ext>
                  </a:extLst>
                </a:gridCol>
              </a:tblGrid>
              <a:tr h="5391131">
                <a:tc>
                  <a:txBody>
                    <a:bodyPr/>
                    <a:lstStyle/>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①負担の内容（額や負担割合）</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　〇負担額</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　　　　土地の確保に要する経費                      円</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　　　　整備費関係　　　　　　　　　　　　　　　　　　　　円</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　　　　維持管理運営費関係　　　　　　　　　　　　　　円</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　〇負担割合</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　　　　整備費関係　　　　　　　　　　　県：提案市町村＝　　　：</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　　　　維持管理運営費関係　　　　　県：提案市町村＝　　　：</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②その考え方等</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116255755"/>
                  </a:ext>
                </a:extLst>
              </a:tr>
            </a:tbl>
          </a:graphicData>
        </a:graphic>
      </p:graphicFrame>
      <p:sp>
        <p:nvSpPr>
          <p:cNvPr id="7" name="スライド番号プレースホルダー 6">
            <a:extLst>
              <a:ext uri="{FF2B5EF4-FFF2-40B4-BE49-F238E27FC236}">
                <a16:creationId xmlns:a16="http://schemas.microsoft.com/office/drawing/2014/main" id="{CEE5C7F4-2F12-74FB-1680-351C683C2881}"/>
              </a:ext>
            </a:extLst>
          </p:cNvPr>
          <p:cNvSpPr>
            <a:spLocks noGrp="1"/>
          </p:cNvSpPr>
          <p:nvPr>
            <p:ph type="sldNum" sz="quarter" idx="12"/>
          </p:nvPr>
        </p:nvSpPr>
        <p:spPr>
          <a:xfrm>
            <a:off x="7086600" y="6492875"/>
            <a:ext cx="2057400" cy="365125"/>
          </a:xfrm>
        </p:spPr>
        <p:txBody>
          <a:bodyPr/>
          <a:lstStyle/>
          <a:p>
            <a:fld id="{13E2518B-BC1A-4D87-8F81-CF5E5D28E715}" type="slidenum">
              <a:rPr kumimoji="1" lang="ja-JP" altLang="en-US" smtClean="0">
                <a:solidFill>
                  <a:schemeClr val="tx1"/>
                </a:solidFill>
                <a:latin typeface="BIZ UDPゴシック" panose="020B0400000000000000" pitchFamily="50" charset="-128"/>
                <a:ea typeface="BIZ UDPゴシック" panose="020B0400000000000000" pitchFamily="50" charset="-128"/>
              </a:rPr>
              <a:t>6</a:t>
            </a:fld>
            <a:endParaRPr kumimoji="1" lang="ja-JP" altLang="en-US"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61309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DC6D8-1F11-68F2-52DC-07D292F7FC35}"/>
            </a:ext>
          </a:extLst>
        </p:cNvPr>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92A8C261-BA8A-B38B-5E94-3DE08232047A}"/>
              </a:ext>
            </a:extLst>
          </p:cNvPr>
          <p:cNvSpPr>
            <a:spLocks noGrp="1"/>
          </p:cNvSpPr>
          <p:nvPr>
            <p:ph type="sldNum" sz="quarter" idx="12"/>
          </p:nvPr>
        </p:nvSpPr>
        <p:spPr>
          <a:xfrm>
            <a:off x="7086600" y="6492875"/>
            <a:ext cx="2057400" cy="365125"/>
          </a:xfrm>
        </p:spPr>
        <p:txBody>
          <a:bodyPr/>
          <a:lstStyle/>
          <a:p>
            <a:fld id="{13E2518B-BC1A-4D87-8F81-CF5E5D28E715}" type="slidenum">
              <a:rPr kumimoji="1" lang="ja-JP" altLang="en-US" smtClean="0">
                <a:solidFill>
                  <a:schemeClr val="tx1"/>
                </a:solidFill>
                <a:latin typeface="BIZ UDPゴシック" panose="020B0400000000000000" pitchFamily="50" charset="-128"/>
                <a:ea typeface="BIZ UDPゴシック" panose="020B0400000000000000" pitchFamily="50" charset="-128"/>
              </a:rPr>
              <a:t>7</a:t>
            </a:fld>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013D3A4B-2035-794D-A341-6D11A8200A73}"/>
              </a:ext>
            </a:extLst>
          </p:cNvPr>
          <p:cNvSpPr txBox="1"/>
          <p:nvPr/>
        </p:nvSpPr>
        <p:spPr>
          <a:xfrm>
            <a:off x="0" y="-9525"/>
            <a:ext cx="6303329"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（５）新野球場整備に連動した提案市町村独自の取組みや事業</a:t>
            </a:r>
          </a:p>
        </p:txBody>
      </p:sp>
      <p:sp>
        <p:nvSpPr>
          <p:cNvPr id="4" name="テキスト ボックス 3">
            <a:extLst>
              <a:ext uri="{FF2B5EF4-FFF2-40B4-BE49-F238E27FC236}">
                <a16:creationId xmlns:a16="http://schemas.microsoft.com/office/drawing/2014/main" id="{CA484E48-86FF-6E69-175D-868A4485CCB8}"/>
              </a:ext>
            </a:extLst>
          </p:cNvPr>
          <p:cNvSpPr txBox="1"/>
          <p:nvPr/>
        </p:nvSpPr>
        <p:spPr>
          <a:xfrm>
            <a:off x="-11430" y="5536942"/>
            <a:ext cx="9224010" cy="1323439"/>
          </a:xfrm>
          <a:prstGeom prst="rect">
            <a:avLst/>
          </a:prstGeom>
          <a:noFill/>
        </p:spPr>
        <p:txBody>
          <a:bodyPr wrap="square">
            <a:spAutoFit/>
          </a:bodyPr>
          <a:lstStyle/>
          <a:p>
            <a:pPr algn="l"/>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記載要領</a:t>
            </a:r>
            <a:r>
              <a:rPr kumimoji="1" lang="en-US" altLang="ja-JP" sz="1600" dirty="0">
                <a:latin typeface="BIZ UDPゴシック" panose="020B0400000000000000" pitchFamily="50" charset="-128"/>
                <a:ea typeface="BIZ UDPゴシック" panose="020B0400000000000000" pitchFamily="50" charset="-128"/>
              </a:rPr>
              <a:t>】</a:t>
            </a:r>
          </a:p>
          <a:p>
            <a:pPr marL="285750" indent="-285750" algn="l">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新野球場の効果を最大化するため、整備に連動して提案市町村</a:t>
            </a:r>
            <a:r>
              <a:rPr kumimoji="1" lang="ja-JP" altLang="en-US" sz="1600" spc="-150" dirty="0">
                <a:latin typeface="BIZ UDPゴシック" panose="020B0400000000000000" pitchFamily="50" charset="-128"/>
                <a:ea typeface="BIZ UDPゴシック" panose="020B0400000000000000" pitchFamily="50" charset="-128"/>
              </a:rPr>
              <a:t>において</a:t>
            </a:r>
            <a:r>
              <a:rPr kumimoji="1" lang="ja-JP" altLang="en-US" sz="1600" dirty="0">
                <a:latin typeface="BIZ UDPゴシック" panose="020B0400000000000000" pitchFamily="50" charset="-128"/>
                <a:ea typeface="BIZ UDPゴシック" panose="020B0400000000000000" pitchFamily="50" charset="-128"/>
              </a:rPr>
              <a:t>独自に実施する取組みや事業</a:t>
            </a:r>
            <a:r>
              <a:rPr kumimoji="1" lang="ja-JP" altLang="en-US" sz="1600" spc="-150" dirty="0">
                <a:latin typeface="BIZ UDPゴシック" panose="020B0400000000000000" pitchFamily="50" charset="-128"/>
                <a:ea typeface="BIZ UDPゴシック" panose="020B0400000000000000" pitchFamily="50" charset="-128"/>
              </a:rPr>
              <a:t>（新野球場へのアクセス道路や歩行空間の整備・改善等の周辺環境の整備、新野球場利用に係る需要の創出など）について記載してください。適宜、イメージ図や取組み等の内容が分かる資料を添付してください。</a:t>
            </a:r>
            <a:endParaRPr kumimoji="1" lang="en-US" altLang="ja-JP" sz="1600" spc="-150" dirty="0">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なお、取組み等に係る概算金額が提示できる場合は記載してください。</a:t>
            </a:r>
          </a:p>
        </p:txBody>
      </p:sp>
      <p:graphicFrame>
        <p:nvGraphicFramePr>
          <p:cNvPr id="2" name="表 1">
            <a:extLst>
              <a:ext uri="{FF2B5EF4-FFF2-40B4-BE49-F238E27FC236}">
                <a16:creationId xmlns:a16="http://schemas.microsoft.com/office/drawing/2014/main" id="{8399CE7A-930E-01EC-A9D8-A851AD77A062}"/>
              </a:ext>
            </a:extLst>
          </p:cNvPr>
          <p:cNvGraphicFramePr>
            <a:graphicFrameLocks noGrp="1"/>
          </p:cNvGraphicFramePr>
          <p:nvPr>
            <p:extLst>
              <p:ext uri="{D42A27DB-BD31-4B8C-83A1-F6EECF244321}">
                <p14:modId xmlns:p14="http://schemas.microsoft.com/office/powerpoint/2010/main" val="458890705"/>
              </p:ext>
            </p:extLst>
          </p:nvPr>
        </p:nvGraphicFramePr>
        <p:xfrm>
          <a:off x="285749" y="389651"/>
          <a:ext cx="8753475" cy="5147292"/>
        </p:xfrm>
        <a:graphic>
          <a:graphicData uri="http://schemas.openxmlformats.org/drawingml/2006/table">
            <a:tbl>
              <a:tblPr firstRow="1" bandRow="1">
                <a:tableStyleId>{5940675A-B579-460E-94D1-54222C63F5DA}</a:tableStyleId>
              </a:tblPr>
              <a:tblGrid>
                <a:gridCol w="8753475">
                  <a:extLst>
                    <a:ext uri="{9D8B030D-6E8A-4147-A177-3AD203B41FA5}">
                      <a16:colId xmlns:a16="http://schemas.microsoft.com/office/drawing/2014/main" val="67195988"/>
                    </a:ext>
                  </a:extLst>
                </a:gridCol>
              </a:tblGrid>
              <a:tr h="5147292">
                <a:tc>
                  <a:txBody>
                    <a:bodyPr/>
                    <a:lstStyle/>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①取組みや事業</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marL="0" indent="0" algn="l">
                        <a:buFont typeface="Wingdings" panose="05000000000000000000" pitchFamily="2" charset="2"/>
                        <a:buNone/>
                      </a:pPr>
                      <a:r>
                        <a:rPr kumimoji="1" lang="ja-JP" altLang="en-US" sz="1600" dirty="0">
                          <a:solidFill>
                            <a:schemeClr val="tx1"/>
                          </a:solidFill>
                          <a:latin typeface="BIZ UDPゴシック" panose="020B0400000000000000" pitchFamily="50" charset="-128"/>
                          <a:ea typeface="BIZ UDPゴシック" panose="020B0400000000000000" pitchFamily="50" charset="-128"/>
                        </a:rPr>
                        <a:t>②概算金額</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116255755"/>
                  </a:ext>
                </a:extLst>
              </a:tr>
            </a:tbl>
          </a:graphicData>
        </a:graphic>
      </p:graphicFrame>
    </p:spTree>
    <p:extLst>
      <p:ext uri="{BB962C8B-B14F-4D97-AF65-F5344CB8AC3E}">
        <p14:creationId xmlns:p14="http://schemas.microsoft.com/office/powerpoint/2010/main" val="3428889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D341B-248C-417D-D461-BEB1920ECC1E}"/>
            </a:ext>
          </a:extLst>
        </p:cNvPr>
        <p:cNvGrpSpPr/>
        <p:nvPr/>
      </p:nvGrpSpPr>
      <p:grpSpPr>
        <a:xfrm>
          <a:off x="0" y="0"/>
          <a:ext cx="0" cy="0"/>
          <a:chOff x="0" y="0"/>
          <a:chExt cx="0" cy="0"/>
        </a:xfrm>
      </p:grpSpPr>
      <p:sp>
        <p:nvSpPr>
          <p:cNvPr id="7" name="スライド番号プレースホルダー 6">
            <a:extLst>
              <a:ext uri="{FF2B5EF4-FFF2-40B4-BE49-F238E27FC236}">
                <a16:creationId xmlns:a16="http://schemas.microsoft.com/office/drawing/2014/main" id="{C576DF1D-DEC2-F935-C9DE-DFD1EFFD5E6A}"/>
              </a:ext>
            </a:extLst>
          </p:cNvPr>
          <p:cNvSpPr>
            <a:spLocks noGrp="1"/>
          </p:cNvSpPr>
          <p:nvPr>
            <p:ph type="sldNum" sz="quarter" idx="12"/>
          </p:nvPr>
        </p:nvSpPr>
        <p:spPr>
          <a:xfrm>
            <a:off x="7086600" y="6492875"/>
            <a:ext cx="2057400" cy="365125"/>
          </a:xfrm>
        </p:spPr>
        <p:txBody>
          <a:bodyPr/>
          <a:lstStyle/>
          <a:p>
            <a:fld id="{13E2518B-BC1A-4D87-8F81-CF5E5D28E715}" type="slidenum">
              <a:rPr kumimoji="1" lang="ja-JP" altLang="en-US" smtClean="0">
                <a:solidFill>
                  <a:schemeClr val="tx1"/>
                </a:solidFill>
                <a:latin typeface="BIZ UDPゴシック" panose="020B0400000000000000" pitchFamily="50" charset="-128"/>
                <a:ea typeface="BIZ UDPゴシック" panose="020B0400000000000000" pitchFamily="50" charset="-128"/>
              </a:rPr>
              <a:t>8</a:t>
            </a:fld>
            <a:endParaRPr kumimoji="1" lang="ja-JP" altLang="en-US">
              <a:solidFill>
                <a:schemeClr val="tx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4CC019B1-8A04-062C-48D1-0EA526BCCE3C}"/>
              </a:ext>
            </a:extLst>
          </p:cNvPr>
          <p:cNvSpPr txBox="1"/>
          <p:nvPr/>
        </p:nvSpPr>
        <p:spPr>
          <a:xfrm>
            <a:off x="0" y="-9525"/>
            <a:ext cx="1975221" cy="369332"/>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（６）事業推進体制</a:t>
            </a:r>
          </a:p>
        </p:txBody>
      </p:sp>
      <p:sp>
        <p:nvSpPr>
          <p:cNvPr id="4" name="テキスト ボックス 3">
            <a:extLst>
              <a:ext uri="{FF2B5EF4-FFF2-40B4-BE49-F238E27FC236}">
                <a16:creationId xmlns:a16="http://schemas.microsoft.com/office/drawing/2014/main" id="{8D919AB6-8393-8D4E-766D-7BCE539BBB5A}"/>
              </a:ext>
            </a:extLst>
          </p:cNvPr>
          <p:cNvSpPr txBox="1"/>
          <p:nvPr/>
        </p:nvSpPr>
        <p:spPr>
          <a:xfrm>
            <a:off x="0" y="6024622"/>
            <a:ext cx="9144000" cy="830997"/>
          </a:xfrm>
          <a:prstGeom prst="rect">
            <a:avLst/>
          </a:prstGeom>
          <a:noFill/>
        </p:spPr>
        <p:txBody>
          <a:bodyPr wrap="square">
            <a:spAutoFit/>
          </a:bodyPr>
          <a:lstStyle/>
          <a:p>
            <a:pPr algn="l"/>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記載要領</a:t>
            </a:r>
            <a:r>
              <a:rPr kumimoji="1" lang="en-US" altLang="ja-JP" sz="1600" dirty="0">
                <a:latin typeface="BIZ UDPゴシック" panose="020B0400000000000000" pitchFamily="50" charset="-128"/>
                <a:ea typeface="BIZ UDPゴシック" panose="020B0400000000000000" pitchFamily="50" charset="-128"/>
              </a:rPr>
              <a:t>】</a:t>
            </a:r>
          </a:p>
          <a:p>
            <a:pPr marL="285750" indent="-285750" algn="l">
              <a:buFont typeface="Wingdings" panose="05000000000000000000" pitchFamily="2" charset="2"/>
              <a:buChar char="Ø"/>
            </a:pPr>
            <a:r>
              <a:rPr kumimoji="1" lang="ja-JP" altLang="en-US" sz="1600" dirty="0">
                <a:latin typeface="BIZ UDPゴシック" panose="020B0400000000000000" pitchFamily="50" charset="-128"/>
                <a:ea typeface="BIZ UDPゴシック" panose="020B0400000000000000" pitchFamily="50" charset="-128"/>
              </a:rPr>
              <a:t>新野球場の整備に当たり、提案市町村における事業推進体制（担当部署、責任者、関係部局との連携体制等）について記載してください。</a:t>
            </a:r>
          </a:p>
        </p:txBody>
      </p:sp>
      <p:graphicFrame>
        <p:nvGraphicFramePr>
          <p:cNvPr id="2" name="表 1">
            <a:extLst>
              <a:ext uri="{FF2B5EF4-FFF2-40B4-BE49-F238E27FC236}">
                <a16:creationId xmlns:a16="http://schemas.microsoft.com/office/drawing/2014/main" id="{57523263-CE73-194C-1F39-9827F760E439}"/>
              </a:ext>
            </a:extLst>
          </p:cNvPr>
          <p:cNvGraphicFramePr>
            <a:graphicFrameLocks noGrp="1"/>
          </p:cNvGraphicFramePr>
          <p:nvPr/>
        </p:nvGraphicFramePr>
        <p:xfrm>
          <a:off x="285749" y="389651"/>
          <a:ext cx="8753475" cy="5632590"/>
        </p:xfrm>
        <a:graphic>
          <a:graphicData uri="http://schemas.openxmlformats.org/drawingml/2006/table">
            <a:tbl>
              <a:tblPr firstRow="1" bandRow="1">
                <a:tableStyleId>{5940675A-B579-460E-94D1-54222C63F5DA}</a:tableStyleId>
              </a:tblPr>
              <a:tblGrid>
                <a:gridCol w="8753475">
                  <a:extLst>
                    <a:ext uri="{9D8B030D-6E8A-4147-A177-3AD203B41FA5}">
                      <a16:colId xmlns:a16="http://schemas.microsoft.com/office/drawing/2014/main" val="67195988"/>
                    </a:ext>
                  </a:extLst>
                </a:gridCol>
              </a:tblGrid>
              <a:tr h="5632590">
                <a:tc>
                  <a:txBody>
                    <a:bodyPr/>
                    <a:lstStyle/>
                    <a:p>
                      <a:pPr marL="285750" indent="-285750" algn="l">
                        <a:buFont typeface="Wingdings" panose="05000000000000000000" pitchFamily="2" charset="2"/>
                        <a:buChar char="Ø"/>
                      </a:pPr>
                      <a:endParaRPr kumimoji="1" lang="en-US" altLang="ja-JP" sz="16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2116255755"/>
                  </a:ext>
                </a:extLst>
              </a:tr>
            </a:tbl>
          </a:graphicData>
        </a:graphic>
      </p:graphicFrame>
    </p:spTree>
    <p:extLst>
      <p:ext uri="{BB962C8B-B14F-4D97-AF65-F5344CB8AC3E}">
        <p14:creationId xmlns:p14="http://schemas.microsoft.com/office/powerpoint/2010/main" val="2859646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448</TotalTime>
  <Words>904</Words>
  <Application>Microsoft Office PowerPoint</Application>
  <PresentationFormat>画面に合わせる (4:3)</PresentationFormat>
  <Paragraphs>109</Paragraphs>
  <Slides>8</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BIZ UDPゴシック</vt:lpstr>
      <vt:lpstr>游ゴシック</vt:lpstr>
      <vt:lpstr>Aptos</vt:lpstr>
      <vt:lpstr>Aptos Display</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0200080</dc:creator>
  <cp:lastModifiedBy>0200080</cp:lastModifiedBy>
  <cp:revision>34</cp:revision>
  <cp:lastPrinted>2026-02-03T06:55:56Z</cp:lastPrinted>
  <dcterms:created xsi:type="dcterms:W3CDTF">2026-01-23T01:37:16Z</dcterms:created>
  <dcterms:modified xsi:type="dcterms:W3CDTF">2026-03-16T05:14:02Z</dcterms:modified>
</cp:coreProperties>
</file>