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924" r:id="rId2"/>
    <p:sldMasterId id="2147483936" r:id="rId3"/>
    <p:sldMasterId id="2147483948" r:id="rId4"/>
  </p:sldMasterIdLst>
  <p:notesMasterIdLst>
    <p:notesMasterId r:id="rId17"/>
  </p:notesMasterIdLst>
  <p:handoutMasterIdLst>
    <p:handoutMasterId r:id="rId18"/>
  </p:handoutMasterIdLst>
  <p:sldIdLst>
    <p:sldId id="920" r:id="rId5"/>
    <p:sldId id="922" r:id="rId6"/>
    <p:sldId id="891" r:id="rId7"/>
    <p:sldId id="892" r:id="rId8"/>
    <p:sldId id="893" r:id="rId9"/>
    <p:sldId id="894" r:id="rId10"/>
    <p:sldId id="913" r:id="rId11"/>
    <p:sldId id="1015" r:id="rId12"/>
    <p:sldId id="863" r:id="rId13"/>
    <p:sldId id="4557" r:id="rId14"/>
    <p:sldId id="4556" r:id="rId15"/>
    <p:sldId id="705" r:id="rId16"/>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FFFF"/>
    <a:srgbClr val="FFFFCC"/>
    <a:srgbClr val="FFFF66"/>
    <a:srgbClr val="0000CC"/>
    <a:srgbClr val="FF6600"/>
    <a:srgbClr val="FF99FF"/>
    <a:srgbClr val="FFFF99"/>
    <a:srgbClr val="00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14" autoAdjust="0"/>
    <p:restoredTop sz="67980" autoAdjust="0"/>
  </p:normalViewPr>
  <p:slideViewPr>
    <p:cSldViewPr>
      <p:cViewPr varScale="1">
        <p:scale>
          <a:sx n="75" d="100"/>
          <a:sy n="75" d="100"/>
        </p:scale>
        <p:origin x="2226" y="5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80" d="100"/>
          <a:sy n="80" d="100"/>
        </p:scale>
        <p:origin x="2846" y="-5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3"/>
          </p:nvPr>
        </p:nvSpPr>
        <p:spPr>
          <a:xfrm>
            <a:off x="3815575" y="9377533"/>
            <a:ext cx="2918621" cy="495131"/>
          </a:xfrm>
          <a:prstGeom prst="rect">
            <a:avLst/>
          </a:prstGeom>
        </p:spPr>
        <p:txBody>
          <a:bodyPr vert="horz" lIns="90656" tIns="45327" rIns="90656" bIns="45327" rtlCol="0" anchor="b"/>
          <a:lstStyle>
            <a:lvl1pPr algn="r">
              <a:defRPr sz="1200"/>
            </a:lvl1pPr>
          </a:lstStyle>
          <a:p>
            <a:fld id="{661285F3-553C-4A49-9133-6A2500CD330C}" type="slidenum">
              <a:rPr kumimoji="1" lang="ja-JP" altLang="en-US" smtClean="0"/>
              <a:t>‹#›</a:t>
            </a:fld>
            <a:endParaRPr kumimoji="1" lang="ja-JP" altLang="en-US"/>
          </a:p>
        </p:txBody>
      </p:sp>
    </p:spTree>
    <p:extLst>
      <p:ext uri="{BB962C8B-B14F-4D97-AF65-F5344CB8AC3E}">
        <p14:creationId xmlns:p14="http://schemas.microsoft.com/office/powerpoint/2010/main" val="2134567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1"/>
            <a:ext cx="2918830" cy="493633"/>
          </a:xfrm>
          <a:prstGeom prst="rect">
            <a:avLst/>
          </a:prstGeom>
        </p:spPr>
        <p:txBody>
          <a:bodyPr vert="horz" lIns="90650" tIns="45324" rIns="90650" bIns="45324" rtlCol="0"/>
          <a:lstStyle>
            <a:lvl1pPr algn="l">
              <a:defRPr sz="1200"/>
            </a:lvl1pPr>
          </a:lstStyle>
          <a:p>
            <a:r>
              <a:rPr kumimoji="1" lang="ja-JP" altLang="en-US"/>
              <a:t>熊本県社会教育委員会議</a:t>
            </a:r>
          </a:p>
        </p:txBody>
      </p:sp>
      <p:sp>
        <p:nvSpPr>
          <p:cNvPr id="3" name="日付プレースホルダ 2"/>
          <p:cNvSpPr>
            <a:spLocks noGrp="1"/>
          </p:cNvSpPr>
          <p:nvPr>
            <p:ph type="dt" idx="1"/>
          </p:nvPr>
        </p:nvSpPr>
        <p:spPr>
          <a:xfrm>
            <a:off x="3815377" y="1"/>
            <a:ext cx="2918830" cy="493633"/>
          </a:xfrm>
          <a:prstGeom prst="rect">
            <a:avLst/>
          </a:prstGeom>
        </p:spPr>
        <p:txBody>
          <a:bodyPr vert="horz" lIns="90650" tIns="45324" rIns="90650" bIns="45324" rtlCol="0"/>
          <a:lstStyle>
            <a:lvl1pPr algn="r">
              <a:defRPr sz="1200"/>
            </a:lvl1pPr>
          </a:lstStyle>
          <a:p>
            <a:r>
              <a:rPr kumimoji="1" lang="en-US" altLang="ja-JP"/>
              <a:t>2015/10/13</a:t>
            </a:r>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650" tIns="45324" rIns="90650" bIns="45324" rtlCol="0" anchor="ctr"/>
          <a:lstStyle/>
          <a:p>
            <a:endParaRPr lang="ja-JP" altLang="en-US"/>
          </a:p>
        </p:txBody>
      </p:sp>
      <p:sp>
        <p:nvSpPr>
          <p:cNvPr id="5" name="ノート プレースホルダ 4"/>
          <p:cNvSpPr>
            <a:spLocks noGrp="1"/>
          </p:cNvSpPr>
          <p:nvPr>
            <p:ph type="body" sz="quarter" idx="3"/>
          </p:nvPr>
        </p:nvSpPr>
        <p:spPr>
          <a:xfrm>
            <a:off x="673577" y="4689517"/>
            <a:ext cx="5388610" cy="4442698"/>
          </a:xfrm>
          <a:prstGeom prst="rect">
            <a:avLst/>
          </a:prstGeom>
        </p:spPr>
        <p:txBody>
          <a:bodyPr vert="horz" lIns="90650" tIns="45324" rIns="90650" bIns="45324"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377322"/>
            <a:ext cx="2918830" cy="493633"/>
          </a:xfrm>
          <a:prstGeom prst="rect">
            <a:avLst/>
          </a:prstGeom>
        </p:spPr>
        <p:txBody>
          <a:bodyPr vert="horz" lIns="90650" tIns="45324" rIns="90650" bIns="4532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7" y="9377322"/>
            <a:ext cx="2918830" cy="493633"/>
          </a:xfrm>
          <a:prstGeom prst="rect">
            <a:avLst/>
          </a:prstGeom>
        </p:spPr>
        <p:txBody>
          <a:bodyPr vert="horz" lIns="90650" tIns="45324" rIns="90650" bIns="45324" rtlCol="0" anchor="b"/>
          <a:lstStyle>
            <a:lvl1pPr algn="r">
              <a:defRPr sz="1200"/>
            </a:lvl1pPr>
          </a:lstStyle>
          <a:p>
            <a:fld id="{5C541F4D-5CB0-4E87-8F80-CF59F0EE2820}" type="slidenum">
              <a:rPr kumimoji="1" lang="ja-JP" altLang="en-US" smtClean="0"/>
              <a:pPr/>
              <a:t>‹#›</a:t>
            </a:fld>
            <a:endParaRPr kumimoji="1" lang="ja-JP" altLang="en-US"/>
          </a:p>
        </p:txBody>
      </p:sp>
    </p:spTree>
    <p:extLst>
      <p:ext uri="{BB962C8B-B14F-4D97-AF65-F5344CB8AC3E}">
        <p14:creationId xmlns:p14="http://schemas.microsoft.com/office/powerpoint/2010/main" val="1074438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739775"/>
            <a:ext cx="6265863" cy="4700588"/>
          </a:xfrm>
        </p:spPr>
      </p:sp>
      <p:sp>
        <p:nvSpPr>
          <p:cNvPr id="3" name="ノート プレースホルダー 2"/>
          <p:cNvSpPr>
            <a:spLocks noGrp="1"/>
          </p:cNvSpPr>
          <p:nvPr>
            <p:ph type="body" idx="1"/>
          </p:nvPr>
        </p:nvSpPr>
        <p:spPr>
          <a:xfrm>
            <a:off x="229843" y="5656412"/>
            <a:ext cx="6263351" cy="3312369"/>
          </a:xfrm>
        </p:spPr>
        <p:txBody>
          <a:bodyPr>
            <a:normAutofit/>
          </a:bodyPr>
          <a:lstStyle/>
          <a:p>
            <a:pPr defTabSz="907830">
              <a:defRPr/>
            </a:pPr>
            <a:r>
              <a:rPr lang="ja-JP" altLang="en-US" dirty="0"/>
              <a:t>皆さん、こんにちは。</a:t>
            </a:r>
            <a:endParaRPr lang="en-US" altLang="ja-JP" dirty="0"/>
          </a:p>
          <a:p>
            <a:pPr defTabSz="907830">
              <a:defRPr/>
            </a:pPr>
            <a:r>
              <a:rPr lang="ja-JP" altLang="en-US" dirty="0"/>
              <a:t>天草教育事務所　社会教育主事の緒方です。</a:t>
            </a:r>
            <a:endParaRPr lang="en-US" altLang="ja-JP" dirty="0"/>
          </a:p>
          <a:p>
            <a:pPr defTabSz="907830">
              <a:defRPr/>
            </a:pPr>
            <a:r>
              <a:rPr lang="ja-JP" altLang="en-US" dirty="0"/>
              <a:t>最初に私から、地域と学校の連携・協働の概要についてご説明させていただきます。よろしくお願いいたします。</a:t>
            </a:r>
            <a:endParaRPr lang="en-US" altLang="ja-JP" dirty="0"/>
          </a:p>
        </p:txBody>
      </p:sp>
      <p:sp>
        <p:nvSpPr>
          <p:cNvPr id="4" name="スライド番号プレースホルダー 3"/>
          <p:cNvSpPr>
            <a:spLocks noGrp="1"/>
          </p:cNvSpPr>
          <p:nvPr>
            <p:ph type="sldNum" sz="quarter" idx="10"/>
          </p:nvPr>
        </p:nvSpPr>
        <p:spPr/>
        <p:txBody>
          <a:bodyPr/>
          <a:lstStyle/>
          <a:p>
            <a:pPr defTabSz="906651"/>
            <a:fld id="{E7A85351-4E68-42F6-BE73-C21889448CDB}" type="slidenum">
              <a:rPr lang="ja-JP" altLang="en-US">
                <a:solidFill>
                  <a:prstClr val="black"/>
                </a:solidFill>
                <a:latin typeface="Calibri"/>
                <a:ea typeface="ＭＳ Ｐゴシック" panose="020B0600070205080204" pitchFamily="50" charset="-128"/>
              </a:rPr>
              <a:pPr defTabSz="906651"/>
              <a:t>1</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0000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dirty="0"/>
              <a:t>このような効果的な活動が、「子供たち」、「学校」、「地域」それぞれにとって、どんなプラスになるのか、という点で整理をしてみました。</a:t>
            </a:r>
            <a:endParaRPr lang="en-US" altLang="ja-JP" dirty="0"/>
          </a:p>
          <a:p>
            <a:r>
              <a:rPr lang="ja-JP" altLang="en-US" dirty="0"/>
              <a:t>「子どもにとってのプラス」として、楽しく、わかりやすい授業が受けられる、ふるさとのよさを知ることができるなどがあります。</a:t>
            </a:r>
            <a:endParaRPr lang="en-US" altLang="ja-JP" dirty="0"/>
          </a:p>
          <a:p>
            <a:pPr defTabSz="914322">
              <a:defRPr/>
            </a:pPr>
            <a:r>
              <a:rPr lang="ja-JP" altLang="en-US" dirty="0"/>
              <a:t>次に、学校にとってのプラスとしては、学校のいろいろな課題の解決や体験活動の充実、学力向上、働き方改革等があります。</a:t>
            </a:r>
            <a:endParaRPr lang="en-US" altLang="ja-JP" dirty="0"/>
          </a:p>
          <a:p>
            <a:r>
              <a:rPr lang="ja-JP" altLang="en-US" dirty="0"/>
              <a:t>地域にとってのプラスとしては、子どもたちが地域行事等に参加することで、地域行事が活性化したり、守りたい活動がつながっていくというよさもあります。</a:t>
            </a:r>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C541F4D-5CB0-4E87-8F80-CF59F0EE2820}" type="slidenum">
              <a:rPr kumimoji="1" lang="ja-JP" altLang="en-US" smtClean="0"/>
              <a:pPr/>
              <a:t>10</a:t>
            </a:fld>
            <a:endParaRPr kumimoji="1" lang="ja-JP" altLang="en-US"/>
          </a:p>
        </p:txBody>
      </p:sp>
    </p:spTree>
    <p:extLst>
      <p:ext uri="{BB962C8B-B14F-4D97-AF65-F5344CB8AC3E}">
        <p14:creationId xmlns:p14="http://schemas.microsoft.com/office/powerpoint/2010/main" val="284609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2">
              <a:defRPr/>
            </a:pPr>
            <a:r>
              <a:rPr lang="ja-JP" altLang="en-US" dirty="0"/>
              <a:t>こちらは、昨年度、天草管内での活動に参加した人たちの声をまとめたものです。左は、子供たち、右は、地域の方々の声です。</a:t>
            </a:r>
            <a:endParaRPr lang="en-US" altLang="ja-JP" dirty="0"/>
          </a:p>
          <a:p>
            <a:pPr defTabSz="914322">
              <a:defRPr/>
            </a:pPr>
            <a:r>
              <a:rPr lang="ja-JP" altLang="en-US" dirty="0"/>
              <a:t>活動を通して、天草管内の子供たちは、</a:t>
            </a:r>
            <a:r>
              <a:rPr lang="en-US" altLang="ja-JP" dirty="0"/>
              <a:t>※</a:t>
            </a:r>
            <a:r>
              <a:rPr lang="ja-JP" altLang="en-US" dirty="0"/>
              <a:t>地域の素晴らしい「人・こと・もの」に触れながら、自己肯定感を高め、自分の将来や地域の未来への意識を高めていることがわかります。子どもたちが、「未来の地域を支える人材」としても、育っているのではないでしょうか。</a:t>
            </a:r>
            <a:endParaRPr lang="en-US" altLang="ja-JP" dirty="0"/>
          </a:p>
          <a:p>
            <a:pPr defTabSz="914322">
              <a:defRPr/>
            </a:pPr>
            <a:r>
              <a:rPr lang="ja-JP" altLang="en-US" dirty="0"/>
              <a:t>　また、活動に参加した地域の方々も、</a:t>
            </a:r>
            <a:r>
              <a:rPr lang="en-US" altLang="ja-JP" dirty="0"/>
              <a:t>※</a:t>
            </a:r>
            <a:r>
              <a:rPr lang="ja-JP" altLang="en-US" dirty="0"/>
              <a:t>子供たちとともに多くの活動を通して、子供たちを支える「当事者」として意識を高め、やりがいや生きがいを感じていただいているのではないかと思います。このように、</a:t>
            </a:r>
            <a:r>
              <a:rPr lang="en-US" altLang="ja-JP" dirty="0"/>
              <a:t>※</a:t>
            </a:r>
            <a:r>
              <a:rPr lang="ja-JP" altLang="en-US" dirty="0"/>
              <a:t>地域と学校が連携・協働した活動から、子供と大人の間に、豊かな人間関係が生まれております。</a:t>
            </a:r>
            <a:endParaRPr lang="en-US" altLang="ja-JP" dirty="0"/>
          </a:p>
          <a:p>
            <a:pPr defTabSz="914322">
              <a:defRPr/>
            </a:pPr>
            <a:endParaRPr lang="en-US" altLang="ja-JP" dirty="0"/>
          </a:p>
          <a:p>
            <a:pPr defTabSz="914322">
              <a:defRPr/>
            </a:pP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C541F4D-5CB0-4E87-8F80-CF59F0EE2820}" type="slidenum">
              <a:rPr kumimoji="1" lang="ja-JP" altLang="en-US" smtClean="0"/>
              <a:pPr/>
              <a:t>11</a:t>
            </a:fld>
            <a:endParaRPr kumimoji="1" lang="ja-JP" altLang="en-US"/>
          </a:p>
        </p:txBody>
      </p:sp>
    </p:spTree>
    <p:extLst>
      <p:ext uri="{BB962C8B-B14F-4D97-AF65-F5344CB8AC3E}">
        <p14:creationId xmlns:p14="http://schemas.microsoft.com/office/powerpoint/2010/main" val="391131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dirty="0"/>
              <a:t>このあと、研修２では、天草市立本町小学校、上天草市立龍ヶ岳小中学校より、コミュニティ・スクールと地域学校協働活動の一体的な推進について、それぞれ実践発表を、また、研修３では、牛深高校魅力化コンソーシアム事業についての、説明をお願いしております。</a:t>
            </a:r>
            <a:endParaRPr lang="en-US" altLang="ja-JP" dirty="0"/>
          </a:p>
          <a:p>
            <a:pPr defTabSz="914322">
              <a:defRPr/>
            </a:pPr>
            <a:r>
              <a:rPr lang="ja-JP" altLang="en-US" dirty="0"/>
              <a:t>今後、ご自身の学校や地域での活動の更なる充実に向け、一つでも多くのヒントを見つけていただくとともに、それぞれの具体的な取組や、活動の価値、意義を感じていただきながらご覧いただければと思います。そして、本日ご参会の皆様と一緒に、今後の天草の子供たちの成長や地域の創生について、考える機会となればと思っております。</a:t>
            </a:r>
            <a:endParaRPr lang="en-US" altLang="ja-JP" dirty="0"/>
          </a:p>
          <a:p>
            <a:pPr defTabSz="914322">
              <a:defRPr/>
            </a:pPr>
            <a:r>
              <a:rPr lang="ja-JP" altLang="en-US" dirty="0"/>
              <a:t>本日はどうぞよろしくお願いいたします。以上で、わたくしの説明は終わります。　</a:t>
            </a:r>
            <a:endParaRPr lang="en-US" altLang="ja-JP" dirty="0"/>
          </a:p>
          <a:p>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BCD7D79F-176D-429E-9479-D91D597D13EB}" type="slidenum">
              <a:rPr kumimoji="1" lang="ja-JP" altLang="en-US" smtClean="0"/>
              <a:t>12</a:t>
            </a:fld>
            <a:endParaRPr kumimoji="1" lang="ja-JP" altLang="en-US"/>
          </a:p>
        </p:txBody>
      </p:sp>
    </p:spTree>
    <p:extLst>
      <p:ext uri="{BB962C8B-B14F-4D97-AF65-F5344CB8AC3E}">
        <p14:creationId xmlns:p14="http://schemas.microsoft.com/office/powerpoint/2010/main" val="98561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739775"/>
            <a:ext cx="6265863" cy="4700588"/>
          </a:xfrm>
        </p:spPr>
      </p:sp>
      <p:sp>
        <p:nvSpPr>
          <p:cNvPr id="3" name="ノート プレースホルダー 2"/>
          <p:cNvSpPr>
            <a:spLocks noGrp="1"/>
          </p:cNvSpPr>
          <p:nvPr>
            <p:ph type="body" idx="1"/>
          </p:nvPr>
        </p:nvSpPr>
        <p:spPr>
          <a:xfrm>
            <a:off x="229843" y="5656412"/>
            <a:ext cx="6263351" cy="3312369"/>
          </a:xfrm>
        </p:spPr>
        <p:txBody>
          <a:bodyPr>
            <a:normAutofit/>
          </a:bodyPr>
          <a:lstStyle/>
          <a:p>
            <a:pPr defTabSz="907830">
              <a:defRPr/>
            </a:pPr>
            <a:r>
              <a:rPr lang="ja-JP" altLang="en-US" dirty="0"/>
              <a:t>説明は、ごらんのような流れで行います。</a:t>
            </a:r>
            <a:endParaRPr lang="en-US" altLang="ja-JP" dirty="0"/>
          </a:p>
        </p:txBody>
      </p:sp>
      <p:sp>
        <p:nvSpPr>
          <p:cNvPr id="4" name="スライド番号プレースホルダー 3"/>
          <p:cNvSpPr>
            <a:spLocks noGrp="1"/>
          </p:cNvSpPr>
          <p:nvPr>
            <p:ph type="sldNum" sz="quarter" idx="10"/>
          </p:nvPr>
        </p:nvSpPr>
        <p:spPr/>
        <p:txBody>
          <a:bodyPr/>
          <a:lstStyle/>
          <a:p>
            <a:pPr defTabSz="906651"/>
            <a:fld id="{E7A85351-4E68-42F6-BE73-C21889448CDB}" type="slidenum">
              <a:rPr lang="ja-JP" altLang="en-US">
                <a:solidFill>
                  <a:prstClr val="black"/>
                </a:solidFill>
                <a:latin typeface="Calibri"/>
                <a:ea typeface="ＭＳ Ｐゴシック" panose="020B0600070205080204" pitchFamily="50" charset="-128"/>
              </a:rPr>
              <a:pPr defTabSz="906651"/>
              <a:t>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7508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2757" fontAlgn="base">
              <a:defRPr/>
            </a:pPr>
            <a:r>
              <a:rPr lang="ja-JP" altLang="en-US" dirty="0"/>
              <a:t>みなさんもご存じのように、現在の社会は、</a:t>
            </a:r>
            <a:r>
              <a:rPr lang="en-US" altLang="ja-JP" dirty="0"/>
              <a:t>※</a:t>
            </a:r>
            <a:r>
              <a:rPr lang="ja-JP" altLang="en-US" dirty="0"/>
              <a:t>このように様々な課題があると言われております。また、これからの世の中においても、変化が激しく、</a:t>
            </a:r>
            <a:r>
              <a:rPr lang="ja-JP" altLang="en-US" dirty="0">
                <a:latin typeface="UD デジタル 教科書体 NK-R" panose="02020400000000000000" pitchFamily="18" charset="-128"/>
                <a:ea typeface="UD デジタル 教科書体 NK-R" panose="02020400000000000000" pitchFamily="18" charset="-128"/>
              </a:rPr>
              <a:t>予測困難な未来が予想されています。</a:t>
            </a:r>
            <a:endParaRPr lang="en-US" altLang="ja-JP" dirty="0">
              <a:latin typeface="UD デジタル 教科書体 NK-R" panose="02020400000000000000" pitchFamily="18" charset="-128"/>
              <a:ea typeface="UD デジタル 教科書体 NK-R" panose="02020400000000000000" pitchFamily="18" charset="-128"/>
            </a:endParaRPr>
          </a:p>
          <a:p>
            <a:pPr defTabSz="902757" fontAlgn="base">
              <a:defRPr/>
            </a:pP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このような社会だからこそ、学校だけではなく、改めて、社会全体で子供の育ちを支えていこうという気運が高まっているところです。</a:t>
            </a:r>
          </a:p>
          <a:p>
            <a:pPr fontAlgn="base"/>
            <a:endParaRPr lang="en-US" altLang="ja-JP" sz="1400" dirty="0"/>
          </a:p>
          <a:p>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defTabSz="910251">
              <a:defRPr/>
            </a:pPr>
            <a:fld id="{8EFE1BC6-56DB-4152-9D01-669C9BDA5A8A}" type="slidenum">
              <a:rPr lang="ja-JP" altLang="en-US" sz="1100">
                <a:solidFill>
                  <a:prstClr val="black"/>
                </a:solidFill>
                <a:latin typeface="Calibri"/>
                <a:ea typeface="ＭＳ Ｐゴシック" pitchFamily="50" charset="-128"/>
              </a:rPr>
              <a:pPr defTabSz="910251">
                <a:defRPr/>
              </a:pPr>
              <a:t>3</a:t>
            </a:fld>
            <a:endParaRPr lang="ja-JP" altLang="en-US" sz="1100">
              <a:solidFill>
                <a:prstClr val="black"/>
              </a:solidFill>
              <a:latin typeface="Calibri"/>
              <a:ea typeface="ＭＳ Ｐゴシック" pitchFamily="50" charset="-128"/>
            </a:endParaRPr>
          </a:p>
        </p:txBody>
      </p:sp>
    </p:spTree>
    <p:extLst>
      <p:ext uri="{BB962C8B-B14F-4D97-AF65-F5344CB8AC3E}">
        <p14:creationId xmlns:p14="http://schemas.microsoft.com/office/powerpoint/2010/main" val="20480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2757">
              <a:defRPr/>
            </a:pPr>
            <a:r>
              <a:rPr lang="ja-JP" altLang="en-US" dirty="0">
                <a:latin typeface="UD デジタル 教科書体 NK-R" panose="02020400000000000000" pitchFamily="18" charset="-128"/>
                <a:ea typeface="UD デジタル 教科書体 NK-R" panose="02020400000000000000" pitchFamily="18" charset="-128"/>
              </a:rPr>
              <a:t>そのような中、国では、子どもたちの育ちを、学校と地域でともに支えていくために、「社会に開かれた教育課程」の実現を目指しています。</a:t>
            </a:r>
            <a:endParaRPr lang="en-US" altLang="ja-JP" dirty="0">
              <a:latin typeface="UD デジタル 教科書体 NK-R" panose="02020400000000000000" pitchFamily="18" charset="-128"/>
              <a:ea typeface="UD デジタル 教科書体 NK-R" panose="02020400000000000000" pitchFamily="18" charset="-128"/>
            </a:endParaRPr>
          </a:p>
          <a:p>
            <a:pPr defTabSz="902757">
              <a:defRPr/>
            </a:pP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社会とのつながりの中で学習していくことで、子供たちは、自分の力で人生や社会をよりよくできるという実感を持つことができ、このことは、子供たちが困難を乗り越え、未来に向けて進む希望や力になっていきます。そのため、これからの学校には、社会と連携・協働した教育活動を、ますます充実させることが求められるとしています。</a:t>
            </a:r>
            <a:endParaRPr lang="en-US" altLang="ja-JP" dirty="0">
              <a:latin typeface="UD デジタル 教科書体 NK-R" panose="02020400000000000000" pitchFamily="18" charset="-128"/>
              <a:ea typeface="UD デジタル 教科書体 NK-R" panose="02020400000000000000" pitchFamily="18" charset="-128"/>
            </a:endParaRPr>
          </a:p>
          <a:p>
            <a:pPr defTabSz="902757">
              <a:defRPr/>
            </a:pP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そこで重要になるのが、コミュニティ・スクール（学校運営協議会）と地域学校協働活動の一体的な推進です。</a:t>
            </a:r>
            <a:endParaRPr lang="en-US" altLang="ja-JP" dirty="0">
              <a:latin typeface="UD デジタル 教科書体 NK-R" panose="02020400000000000000" pitchFamily="18" charset="-128"/>
              <a:ea typeface="UD デジタル 教科書体 NK-R" panose="02020400000000000000" pitchFamily="18" charset="-128"/>
            </a:endParaRPr>
          </a:p>
          <a:p>
            <a:pPr defTabSz="902757">
              <a:defRPr/>
            </a:pP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defTabSz="910251">
              <a:defRPr/>
            </a:pPr>
            <a:fld id="{8EFE1BC6-56DB-4152-9D01-669C9BDA5A8A}" type="slidenum">
              <a:rPr lang="ja-JP" altLang="en-US" sz="1100">
                <a:solidFill>
                  <a:prstClr val="black"/>
                </a:solidFill>
                <a:latin typeface="Calibri"/>
                <a:ea typeface="ＭＳ Ｐゴシック" pitchFamily="50" charset="-128"/>
              </a:rPr>
              <a:pPr defTabSz="910251">
                <a:defRPr/>
              </a:pPr>
              <a:t>4</a:t>
            </a:fld>
            <a:endParaRPr lang="ja-JP" altLang="en-US" sz="1100">
              <a:solidFill>
                <a:prstClr val="black"/>
              </a:solidFill>
              <a:latin typeface="Calibri"/>
              <a:ea typeface="ＭＳ Ｐゴシック" pitchFamily="50" charset="-128"/>
            </a:endParaRPr>
          </a:p>
        </p:txBody>
      </p:sp>
    </p:spTree>
    <p:extLst>
      <p:ext uri="{BB962C8B-B14F-4D97-AF65-F5344CB8AC3E}">
        <p14:creationId xmlns:p14="http://schemas.microsoft.com/office/powerpoint/2010/main" val="249818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fontAlgn="base"/>
            <a:r>
              <a:rPr lang="ja-JP" altLang="en-US" dirty="0">
                <a:latin typeface="UD デジタル 教科書体 NK-R" panose="02020400000000000000" pitchFamily="18" charset="-128"/>
                <a:ea typeface="UD デジタル 教科書体 NK-R" panose="02020400000000000000" pitchFamily="18" charset="-128"/>
              </a:rPr>
              <a:t>コミュニティ・スクールとは、</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学校運営協議会制度を導入</a:t>
            </a:r>
            <a:r>
              <a:rPr lang="ja-JP" altLang="en-US" sz="1400" dirty="0">
                <a:latin typeface="UD デジタル 教科書体 NK-R" panose="02020400000000000000" pitchFamily="18" charset="-128"/>
                <a:ea typeface="UD デジタル 教科書体 NK-R" panose="02020400000000000000" pitchFamily="18" charset="-128"/>
              </a:rPr>
              <a:t>した</a:t>
            </a:r>
            <a:r>
              <a:rPr lang="ja-JP" altLang="en-US" dirty="0">
                <a:latin typeface="UD デジタル 教科書体 NK-R" panose="02020400000000000000" pitchFamily="18" charset="-128"/>
                <a:ea typeface="UD デジタル 教科書体 NK-R" panose="02020400000000000000" pitchFamily="18" charset="-128"/>
              </a:rPr>
              <a:t>学校のことです。天草管内の小中学校も、全てコミュニティスクールとなっています。</a:t>
            </a:r>
            <a:endParaRPr lang="en-US" altLang="ja-JP" dirty="0">
              <a:latin typeface="UD デジタル 教科書体 NK-R" panose="02020400000000000000" pitchFamily="18" charset="-128"/>
              <a:ea typeface="UD デジタル 教科書体 NK-R" panose="02020400000000000000" pitchFamily="18" charset="-128"/>
            </a:endParaRPr>
          </a:p>
          <a:p>
            <a:pPr fontAlgn="base"/>
            <a:r>
              <a:rPr lang="ja-JP" altLang="en-US" dirty="0">
                <a:latin typeface="UD デジタル 教科書体 NK-R" panose="02020400000000000000" pitchFamily="18" charset="-128"/>
                <a:ea typeface="UD デジタル 教科書体 NK-R" panose="02020400000000000000" pitchFamily="18" charset="-128"/>
              </a:rPr>
              <a:t>学校運営協議会には、学校運営の基本方針を承認する、学校運営に関する意見を述べる等の役割があります。また、</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学校運営のビジョン」、「学校の魅力や課題」、「めざす子ども像」、「育てたい資質・能力」、「地域の課題」等を共有し、学校運営に地域の声を積極的に生かしながら、地域と一体となって特色ある学校づくりを進めていくための、“話し合いの場”としての活用が期待されています。</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pPr defTabSz="908976">
              <a:defRPr/>
            </a:pPr>
            <a:fld id="{BCD7D79F-176D-429E-9479-D91D597D13EB}" type="slidenum">
              <a:rPr lang="ja-JP" altLang="en-US">
                <a:solidFill>
                  <a:prstClr val="black"/>
                </a:solidFill>
                <a:latin typeface="Calibri"/>
                <a:ea typeface="ＭＳ Ｐゴシック" panose="020B0600070205080204" pitchFamily="50" charset="-128"/>
              </a:rPr>
              <a:pPr defTabSz="908976">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1044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r>
              <a:rPr lang="ja-JP" altLang="en-US" dirty="0">
                <a:latin typeface="UD デジタル 教科書体 NK-R" panose="02020400000000000000" pitchFamily="18" charset="-128"/>
                <a:ea typeface="UD デジタル 教科書体 NK-R" panose="02020400000000000000" pitchFamily="18" charset="-128"/>
              </a:rPr>
              <a:t>次に、地域学校協働活動ですが、レジュメの表紙にありますように「地域と」「学校が」「連携する」活動のことです。地域の様々な立場の人が、みんなで、子どもたちの学びや成長を支えてくださる活動全体をさす言葉です。</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タイプは様々ですが、「地域が学校・子どもたちを支援する活動」と、「学校・子どもたちが地域の課題に貢献したり、地域の行事等に参加・参画したりする活動」との、「双方向」での活動となるようにすることがポイントです。</a:t>
            </a:r>
            <a:endParaRPr lang="en-US" altLang="ja-JP" dirty="0">
              <a:latin typeface="UD デジタル 教科書体 NK-R" panose="02020400000000000000" pitchFamily="18" charset="-128"/>
              <a:ea typeface="UD デジタル 教科書体 NK-R" panose="02020400000000000000" pitchFamily="18" charset="-128"/>
            </a:endParaRPr>
          </a:p>
          <a:p>
            <a:pPr algn="just"/>
            <a:r>
              <a:rPr lang="ja-JP" altLang="en-US" dirty="0">
                <a:latin typeface="UD デジタル 教科書体 NK-R" panose="02020400000000000000" pitchFamily="18" charset="-128"/>
                <a:ea typeface="UD デジタル 教科書体 NK-R" panose="02020400000000000000" pitchFamily="18" charset="-128"/>
              </a:rPr>
              <a:t>また、天草管内の各小中学校には、本日もご参加いただいております「地域学校協働活動推進員」のみなさんが配置されており、各学校と地域をつなぐコーディネーターとしてご尽力いただいております。</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pPr defTabSz="908976">
              <a:defRPr/>
            </a:pPr>
            <a:fld id="{BCD7D79F-176D-429E-9479-D91D597D13EB}" type="slidenum">
              <a:rPr lang="ja-JP" altLang="en-US">
                <a:solidFill>
                  <a:prstClr val="black"/>
                </a:solidFill>
                <a:latin typeface="Calibri"/>
                <a:ea typeface="ＭＳ Ｐゴシック" panose="020B0600070205080204" pitchFamily="50" charset="-128"/>
              </a:rPr>
              <a:pPr defTabSz="908976">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6796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9475" y="733425"/>
            <a:ext cx="4895850" cy="3671888"/>
          </a:xfrm>
        </p:spPr>
      </p:sp>
      <p:sp>
        <p:nvSpPr>
          <p:cNvPr id="3" name="ノート プレースホルダー 2"/>
          <p:cNvSpPr>
            <a:spLocks noGrp="1"/>
          </p:cNvSpPr>
          <p:nvPr>
            <p:ph type="body" idx="1"/>
          </p:nvPr>
        </p:nvSpPr>
        <p:spPr/>
        <p:txBody>
          <a:bodyPr/>
          <a:lstStyle/>
          <a:p>
            <a:pPr fontAlgn="base"/>
            <a:r>
              <a:rPr lang="ja-JP" altLang="en-US" dirty="0"/>
              <a:t>こちらが、コミュニティ・スクールと、地域学校協働活動の一体的推進の全体像です。</a:t>
            </a:r>
            <a:r>
              <a:rPr lang="en-US" altLang="ja-JP" dirty="0"/>
              <a:t>※</a:t>
            </a:r>
            <a:r>
              <a:rPr lang="ja-JP" altLang="en-US" dirty="0"/>
              <a:t>　まず、学校運営協議会において、学校や地域の未来、目の前の様々な課題等についての目標やビジョンを共有し、課題解決に向けた「熟議の場」を設定します。</a:t>
            </a:r>
            <a:r>
              <a:rPr lang="en-US" altLang="ja-JP" dirty="0"/>
              <a:t>※</a:t>
            </a:r>
            <a:r>
              <a:rPr lang="ja-JP" altLang="en-US" dirty="0"/>
              <a:t>　それらの内容を意識しながら、地域学校協働活動推進員のみなさんを中心としたコーディネートの下、</a:t>
            </a:r>
            <a:r>
              <a:rPr lang="en-US" altLang="ja-JP" dirty="0"/>
              <a:t>※</a:t>
            </a:r>
            <a:r>
              <a:rPr lang="ja-JP" altLang="en-US" dirty="0"/>
              <a:t>　多くの地域住民や多様な主体の参画による地域学校協働活動を展開していきます。そして、それらを評価し　次の年度に向け、目標を見直したり、具体的な活動の内容を精選したり、修正したりしていきます。このような</a:t>
            </a:r>
            <a:r>
              <a:rPr lang="en-US" altLang="ja-JP" dirty="0"/>
              <a:t>PDCA</a:t>
            </a:r>
            <a:r>
              <a:rPr lang="ja-JP" altLang="en-US" dirty="0"/>
              <a:t>サイクルにより、学校と地域がそれぞれに持つ力を効果的に発揮し、活動を無理なく持続可能な形で進めていきます。</a:t>
            </a:r>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06651">
              <a:defRPr/>
            </a:pPr>
            <a:fld id="{8865D0D2-4C5F-4E48-8A15-2A39164896D0}" type="slidenum">
              <a:rPr lang="ja-JP" altLang="en-US">
                <a:solidFill>
                  <a:prstClr val="black"/>
                </a:solidFill>
                <a:latin typeface="Calibri"/>
                <a:ea typeface="ＭＳ Ｐゴシック" panose="020B0600070205080204" pitchFamily="50" charset="-128"/>
              </a:rPr>
              <a:pPr defTabSz="906651">
                <a:defRPr/>
              </a:pPr>
              <a:t>7</a:t>
            </a:fld>
            <a:endParaRPr lang="ja-JP" altLang="en-US">
              <a:solidFill>
                <a:prstClr val="black"/>
              </a:solidFill>
              <a:latin typeface="Calibri"/>
              <a:ea typeface="ＭＳ Ｐゴシック" panose="020B0600070205080204" pitchFamily="50" charset="-128"/>
            </a:endParaRPr>
          </a:p>
        </p:txBody>
      </p:sp>
      <p:sp>
        <p:nvSpPr>
          <p:cNvPr id="5" name="日付プレースホルダー 4"/>
          <p:cNvSpPr>
            <a:spLocks noGrp="1"/>
          </p:cNvSpPr>
          <p:nvPr>
            <p:ph type="dt" idx="11"/>
          </p:nvPr>
        </p:nvSpPr>
        <p:spPr/>
        <p:txBody>
          <a:bodyPr/>
          <a:lstStyle/>
          <a:p>
            <a:pPr defTabSz="906651">
              <a:defRPr/>
            </a:pPr>
            <a:r>
              <a:rPr lang="ja-JP" altLang="en-US">
                <a:solidFill>
                  <a:prstClr val="black"/>
                </a:solidFill>
                <a:latin typeface="Calibri"/>
                <a:ea typeface="ＭＳ Ｐゴシック" panose="020B0600070205080204" pitchFamily="50" charset="-128"/>
              </a:rPr>
              <a:t>令和５年４月２８日</a:t>
            </a:r>
          </a:p>
        </p:txBody>
      </p:sp>
    </p:spTree>
    <p:extLst>
      <p:ext uri="{BB962C8B-B14F-4D97-AF65-F5344CB8AC3E}">
        <p14:creationId xmlns:p14="http://schemas.microsoft.com/office/powerpoint/2010/main" val="273120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こちらは、コミュニティ・スクールと地域学校協働活動の一体的な推進について、自転車の図で示されたものです。</a:t>
            </a:r>
            <a:endParaRPr kumimoji="1" lang="en-US" altLang="ja-JP" dirty="0"/>
          </a:p>
          <a:p>
            <a:r>
              <a:rPr kumimoji="1" lang="ja-JP" altLang="en-US" dirty="0"/>
              <a:t>前輪は学校運営協議会、後輪は地域学校協働活動を表わしています。</a:t>
            </a:r>
            <a:endParaRPr kumimoji="1" lang="en-US" altLang="ja-JP" dirty="0"/>
          </a:p>
          <a:p>
            <a:r>
              <a:rPr kumimoji="1" lang="ja-JP" altLang="en-US" dirty="0"/>
              <a:t>学校運営協議会は、学校の目標やビジョン、目指す姿を共有する「舵取りの役割」、そして、後輪の地域学校協働活動は、共有した目標やビジョンの実現のための活動を推進していく役割というイメージです。。</a:t>
            </a:r>
            <a:endParaRPr kumimoji="1" lang="en-US" altLang="ja-JP" dirty="0"/>
          </a:p>
          <a:p>
            <a:r>
              <a:rPr kumimoji="1" lang="ja-JP" altLang="en-US" dirty="0"/>
              <a:t>自転車の前輪、後輪のように、学校運営協議会と地域学校協働活動が一体的に機能することで、学校と地域の連携・協働が更に推進されるという相乗効果が期待されます。</a:t>
            </a:r>
          </a:p>
        </p:txBody>
      </p:sp>
      <p:sp>
        <p:nvSpPr>
          <p:cNvPr id="4" name="スライド番号プレースホルダー 3"/>
          <p:cNvSpPr>
            <a:spLocks noGrp="1"/>
          </p:cNvSpPr>
          <p:nvPr>
            <p:ph type="sldNum" sz="quarter" idx="5"/>
          </p:nvPr>
        </p:nvSpPr>
        <p:spPr/>
        <p:txBody>
          <a:bodyPr/>
          <a:lstStyle/>
          <a:p>
            <a:fld id="{5C541F4D-5CB0-4E87-8F80-CF59F0EE2820}" type="slidenum">
              <a:rPr kumimoji="1" lang="ja-JP" altLang="en-US" smtClean="0"/>
              <a:pPr/>
              <a:t>8</a:t>
            </a:fld>
            <a:endParaRPr kumimoji="1" lang="ja-JP" altLang="en-US"/>
          </a:p>
        </p:txBody>
      </p:sp>
    </p:spTree>
    <p:extLst>
      <p:ext uri="{BB962C8B-B14F-4D97-AF65-F5344CB8AC3E}">
        <p14:creationId xmlns:p14="http://schemas.microsoft.com/office/powerpoint/2010/main" val="58565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天草管内でも、地域の皆様にご協力により、</a:t>
            </a:r>
            <a:r>
              <a:rPr kumimoji="1" lang="en-US" altLang="ja-JP" dirty="0"/>
              <a:t>※</a:t>
            </a:r>
            <a:r>
              <a:rPr kumimoji="1" lang="ja-JP" altLang="en-US" dirty="0"/>
              <a:t>ごらんのように、学校にとっても、地域にとってもメリットのある、効果的な素晴らしい活動を推進いただいており、大変ありがたく思っております。今後も更に充実した活動が展開されますよう、皆様方のご協力をお願いいたし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5C541F4D-5CB0-4E87-8F80-CF59F0EE2820}" type="slidenum">
              <a:rPr kumimoji="1" lang="ja-JP" altLang="en-US" smtClean="0"/>
              <a:pPr/>
              <a:t>9</a:t>
            </a:fld>
            <a:endParaRPr kumimoji="1" lang="ja-JP" altLang="en-US"/>
          </a:p>
        </p:txBody>
      </p:sp>
    </p:spTree>
    <p:extLst>
      <p:ext uri="{BB962C8B-B14F-4D97-AF65-F5344CB8AC3E}">
        <p14:creationId xmlns:p14="http://schemas.microsoft.com/office/powerpoint/2010/main" val="307061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CF93DC5-6078-4BFD-B555-6CFEF4F87B87}"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63321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0F60B7-BCD6-4173-97F6-4230DD4C2382}"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974086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B81FAC-BAA8-4C0B-B50A-F4873FB8BCC2}"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09796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8763FFF-7376-4817-BA6B-C1A9C698B620}" type="datetime1">
              <a:rPr lang="ja-JP" altLang="en-US" smtClean="0"/>
              <a:t>2025/12/3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FD377D9-F157-4126-8A73-69743F3903DD}" type="slidenum">
              <a:rPr lang="ja-JP" altLang="en-US"/>
              <a:pPr>
                <a:defRPr/>
              </a:pPr>
              <a:t>‹#›</a:t>
            </a:fld>
            <a:endParaRPr lang="ja-JP" altLang="en-US"/>
          </a:p>
        </p:txBody>
      </p:sp>
    </p:spTree>
    <p:extLst>
      <p:ext uri="{BB962C8B-B14F-4D97-AF65-F5344CB8AC3E}">
        <p14:creationId xmlns:p14="http://schemas.microsoft.com/office/powerpoint/2010/main" val="370298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C41C2DE-47D7-4756-BF6F-B0D94D6F8C08}" type="datetime1">
              <a:rPr lang="ja-JP" altLang="en-US" smtClean="0"/>
              <a:t>2025/12/3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8BF43-E4CB-4012-8E1B-DDF472CD3362}" type="slidenum">
              <a:rPr lang="ja-JP" altLang="en-US"/>
              <a:pPr>
                <a:defRPr/>
              </a:pPr>
              <a:t>‹#›</a:t>
            </a:fld>
            <a:endParaRPr lang="ja-JP" altLang="en-US"/>
          </a:p>
        </p:txBody>
      </p:sp>
    </p:spTree>
    <p:extLst>
      <p:ext uri="{BB962C8B-B14F-4D97-AF65-F5344CB8AC3E}">
        <p14:creationId xmlns:p14="http://schemas.microsoft.com/office/powerpoint/2010/main" val="1752070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78816E8-FE7A-4777-87E0-CF977F35D690}" type="datetime1">
              <a:rPr lang="ja-JP" altLang="en-US" smtClean="0"/>
              <a:t>2025/12/3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F25CA78-B53E-4A06-8AD4-086F462ED4A5}" type="slidenum">
              <a:rPr lang="ja-JP" altLang="en-US"/>
              <a:pPr>
                <a:defRPr/>
              </a:pPr>
              <a:t>‹#›</a:t>
            </a:fld>
            <a:endParaRPr lang="ja-JP" altLang="en-US"/>
          </a:p>
        </p:txBody>
      </p:sp>
    </p:spTree>
    <p:extLst>
      <p:ext uri="{BB962C8B-B14F-4D97-AF65-F5344CB8AC3E}">
        <p14:creationId xmlns:p14="http://schemas.microsoft.com/office/powerpoint/2010/main" val="373694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DEB00250-8F97-4BF4-9653-3D73205D3AD4}" type="datetime1">
              <a:rPr lang="ja-JP" altLang="en-US" smtClean="0"/>
              <a:t>2025/12/3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0FFA6A5-1D6D-48AF-BF2F-95D4FDC1D2A2}" type="slidenum">
              <a:rPr lang="ja-JP" altLang="en-US"/>
              <a:pPr>
                <a:defRPr/>
              </a:pPr>
              <a:t>‹#›</a:t>
            </a:fld>
            <a:endParaRPr lang="ja-JP" altLang="en-US"/>
          </a:p>
        </p:txBody>
      </p:sp>
    </p:spTree>
    <p:extLst>
      <p:ext uri="{BB962C8B-B14F-4D97-AF65-F5344CB8AC3E}">
        <p14:creationId xmlns:p14="http://schemas.microsoft.com/office/powerpoint/2010/main" val="3233394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26955F25-F099-4F38-AA41-514E9EF046E2}" type="datetime1">
              <a:rPr lang="ja-JP" altLang="en-US" smtClean="0"/>
              <a:t>2025/12/3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9A957C4-05C9-429A-AA0F-46F0F162F2B8}" type="slidenum">
              <a:rPr lang="ja-JP" altLang="en-US"/>
              <a:pPr>
                <a:defRPr/>
              </a:pPr>
              <a:t>‹#›</a:t>
            </a:fld>
            <a:endParaRPr lang="ja-JP" altLang="en-US"/>
          </a:p>
        </p:txBody>
      </p:sp>
    </p:spTree>
    <p:extLst>
      <p:ext uri="{BB962C8B-B14F-4D97-AF65-F5344CB8AC3E}">
        <p14:creationId xmlns:p14="http://schemas.microsoft.com/office/powerpoint/2010/main" val="784161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1756950C-862D-4521-ADD8-C0F18C2D6D28}" type="datetime1">
              <a:rPr lang="ja-JP" altLang="en-US" smtClean="0"/>
              <a:t>2025/12/3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BF215F8F-EC61-4725-9DC9-07BF1D3101BC}" type="slidenum">
              <a:rPr lang="ja-JP" altLang="en-US"/>
              <a:pPr>
                <a:defRPr/>
              </a:pPr>
              <a:t>‹#›</a:t>
            </a:fld>
            <a:endParaRPr lang="ja-JP" altLang="en-US"/>
          </a:p>
        </p:txBody>
      </p:sp>
    </p:spTree>
    <p:extLst>
      <p:ext uri="{BB962C8B-B14F-4D97-AF65-F5344CB8AC3E}">
        <p14:creationId xmlns:p14="http://schemas.microsoft.com/office/powerpoint/2010/main" val="455586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FD7F929-43B2-4EF5-BC80-23FDE552ED01}" type="datetime1">
              <a:rPr lang="ja-JP" altLang="en-US" smtClean="0"/>
              <a:t>2025/12/3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1F93E83C-B488-4CD4-8F75-9E405A70F7AB}" type="slidenum">
              <a:rPr lang="ja-JP" altLang="en-US"/>
              <a:pPr>
                <a:defRPr/>
              </a:pPr>
              <a:t>‹#›</a:t>
            </a:fld>
            <a:endParaRPr lang="ja-JP" altLang="en-US"/>
          </a:p>
        </p:txBody>
      </p:sp>
    </p:spTree>
    <p:extLst>
      <p:ext uri="{BB962C8B-B14F-4D97-AF65-F5344CB8AC3E}">
        <p14:creationId xmlns:p14="http://schemas.microsoft.com/office/powerpoint/2010/main" val="1959843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F7BEA54-A765-41B9-A08C-E887885A1660}" type="datetime1">
              <a:rPr lang="ja-JP" altLang="en-US" smtClean="0"/>
              <a:t>2025/12/3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33A85C8-1AE0-421A-A022-9BB5AA3BDBE7}" type="slidenum">
              <a:rPr lang="ja-JP" altLang="en-US"/>
              <a:pPr>
                <a:defRPr/>
              </a:pPr>
              <a:t>‹#›</a:t>
            </a:fld>
            <a:endParaRPr lang="ja-JP" altLang="en-US"/>
          </a:p>
        </p:txBody>
      </p:sp>
    </p:spTree>
    <p:extLst>
      <p:ext uri="{BB962C8B-B14F-4D97-AF65-F5344CB8AC3E}">
        <p14:creationId xmlns:p14="http://schemas.microsoft.com/office/powerpoint/2010/main" val="382846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98C98A-79FA-45FE-9AF9-C72C392937C2}"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913872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0F56A46-0140-4097-980E-081C8E8EE151}" type="datetime1">
              <a:rPr lang="ja-JP" altLang="en-US" smtClean="0"/>
              <a:t>2025/12/3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6C2B3D6-2D61-41EF-9540-C6DDC067FCAF}" type="slidenum">
              <a:rPr lang="ja-JP" altLang="en-US"/>
              <a:pPr>
                <a:defRPr/>
              </a:pPr>
              <a:t>‹#›</a:t>
            </a:fld>
            <a:endParaRPr lang="ja-JP" altLang="en-US"/>
          </a:p>
        </p:txBody>
      </p:sp>
    </p:spTree>
    <p:extLst>
      <p:ext uri="{BB962C8B-B14F-4D97-AF65-F5344CB8AC3E}">
        <p14:creationId xmlns:p14="http://schemas.microsoft.com/office/powerpoint/2010/main" val="879407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2A61244-5BD5-4865-9AA4-7F922CDB3D42}" type="datetime1">
              <a:rPr lang="ja-JP" altLang="en-US" smtClean="0"/>
              <a:t>2025/12/3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F54CD84-88BE-44C0-87B5-7585D5328CB5}" type="slidenum">
              <a:rPr lang="ja-JP" altLang="en-US"/>
              <a:pPr>
                <a:defRPr/>
              </a:pPr>
              <a:t>‹#›</a:t>
            </a:fld>
            <a:endParaRPr lang="ja-JP" altLang="en-US"/>
          </a:p>
        </p:txBody>
      </p:sp>
    </p:spTree>
    <p:extLst>
      <p:ext uri="{BB962C8B-B14F-4D97-AF65-F5344CB8AC3E}">
        <p14:creationId xmlns:p14="http://schemas.microsoft.com/office/powerpoint/2010/main" val="942822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CBCF685-D0D1-4CF9-A78B-64DCDB8FA411}" type="datetime1">
              <a:rPr lang="ja-JP" altLang="en-US" smtClean="0"/>
              <a:t>2025/12/3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BA1C95-DCDC-4E5B-B3BD-213592FAE0CE}" type="slidenum">
              <a:rPr lang="ja-JP" altLang="en-US"/>
              <a:pPr>
                <a:defRPr/>
              </a:pPr>
              <a:t>‹#›</a:t>
            </a:fld>
            <a:endParaRPr lang="ja-JP" altLang="en-US"/>
          </a:p>
        </p:txBody>
      </p:sp>
    </p:spTree>
    <p:extLst>
      <p:ext uri="{BB962C8B-B14F-4D97-AF65-F5344CB8AC3E}">
        <p14:creationId xmlns:p14="http://schemas.microsoft.com/office/powerpoint/2010/main" val="2662566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CB9A060-5ED4-4C10-B5C1-EEB90A668DE4}"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148940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91FDEB-ED1F-4A5D-A37A-46F344A4B9FF}"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531109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F5506EE-022D-4DE7-BD05-A3B468091C52}"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814228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86B38BF-540A-4B32-A780-11EF25D1F169}"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149556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25E3215-B7BC-4ACF-91EE-AD1B326D5EE0}"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white">
                  <a:tint val="75000"/>
                </a:prstClr>
              </a:solidFill>
            </a:endParaRPr>
          </a:p>
        </p:txBody>
      </p:sp>
      <p:sp>
        <p:nvSpPr>
          <p:cNvPr id="9" name="スライド番号プレースホルダー 8"/>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202241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6F449D-D40C-4946-B48F-BCBCA4FB8F30}"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white">
                  <a:tint val="75000"/>
                </a:prstClr>
              </a:solidFill>
            </a:endParaRPr>
          </a:p>
        </p:txBody>
      </p:sp>
      <p:sp>
        <p:nvSpPr>
          <p:cNvPr id="5" name="スライド番号プレースホルダー 4"/>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607438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80BC5E-5D69-42B8-BFBF-43CE8DEE8C73}"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white">
                  <a:tint val="75000"/>
                </a:prstClr>
              </a:solidFill>
            </a:endParaRPr>
          </a:p>
        </p:txBody>
      </p:sp>
      <p:sp>
        <p:nvSpPr>
          <p:cNvPr id="4" name="スライド番号プレースホルダー 3"/>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25335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2867D4B-5C6A-4B0F-88D5-9F72B93315B9}"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180920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A8DDA16-2234-4289-8569-D55891584689}"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54294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695A3C1-C79A-4837-BE16-7AEE51FF4D66}"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510427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60DA97C-D6AF-4C76-AC1F-228727C79125}"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727407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87EF03-A320-4C15-B940-D4C7428BD92F}"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280226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25FD71A-7A0D-4185-8B51-34009460BFB0}"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0256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B1F142B-C5A9-4CDC-97EA-ADE7837A50F3}"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3595973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253F678-5C60-41C6-AF60-B5CBBF871D58}"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8903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FBE1266-ECDF-4A79-B7C2-2B8FCC4DAA7C}"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823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C205693-F10B-4431-BA1C-018C6697E800}"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6980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F14DFD5-DE35-4FE1-B1A4-EE5F87AEB57B}"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409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FFEAAE4-92AB-45FD-9878-A975B527E879}"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180421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A398A8A-8320-4A9B-9708-C3211D60768C}"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7519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937A47A-211F-4531-BB37-D8B457092B61}"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7383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DC7BC2D-1262-407D-9481-A98E1259BF73}"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5964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7EEB26D-9FE9-4A27-BB75-739F274CE74B}"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9211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2"/>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52"/>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70682D-1C40-4152-A324-C4978043879B}"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276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55CF967-1DAA-42BD-BDB2-B826E8E29B61}"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white">
                  <a:tint val="75000"/>
                </a:prstClr>
              </a:solidFill>
            </a:endParaRPr>
          </a:p>
        </p:txBody>
      </p:sp>
      <p:sp>
        <p:nvSpPr>
          <p:cNvPr id="9" name="スライド番号プレースホルダー 8"/>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17571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28DC24-6FCD-4357-9F43-694ECDDF69E8}"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white">
                  <a:tint val="75000"/>
                </a:prstClr>
              </a:solidFill>
            </a:endParaRPr>
          </a:p>
        </p:txBody>
      </p:sp>
      <p:sp>
        <p:nvSpPr>
          <p:cNvPr id="5" name="スライド番号プレースホルダー 4"/>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72540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5233E6-D9A8-46DD-B6FD-E45B11B45D01}"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white">
                  <a:tint val="75000"/>
                </a:prstClr>
              </a:solidFill>
            </a:endParaRPr>
          </a:p>
        </p:txBody>
      </p:sp>
      <p:sp>
        <p:nvSpPr>
          <p:cNvPr id="4" name="スライド番号プレースホルダー 3"/>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39771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4DE5D8-3759-48E4-BA93-5CEBB2725440}"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16257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B9D4B5-94D5-4D45-B56D-1ADB2FC8E830}"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02004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29D3A-66C1-401F-92D1-D46F11A7FC6F}"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24441007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6AA2C86-D6BC-4AEA-AD77-51D127818BE2}" type="datetime1">
              <a:rPr lang="ja-JP" altLang="en-US" smtClean="0"/>
              <a:t>2025/12/3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3A06AFF-3F08-4FA6-B6C5-91F011480F66}" type="slidenum">
              <a:rPr lang="ja-JP" altLang="en-US"/>
              <a:pPr>
                <a:defRPr/>
              </a:pPr>
              <a:t>‹#›</a:t>
            </a:fld>
            <a:endParaRPr lang="ja-JP" altLang="en-US"/>
          </a:p>
        </p:txBody>
      </p:sp>
    </p:spTree>
    <p:extLst>
      <p:ext uri="{BB962C8B-B14F-4D97-AF65-F5344CB8AC3E}">
        <p14:creationId xmlns:p14="http://schemas.microsoft.com/office/powerpoint/2010/main" val="26858388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56066-231C-4BFD-83DE-9D09CBDEE3E9}" type="datetime1">
              <a:rPr lang="ja-JP" altLang="en-US" smtClean="0">
                <a:solidFill>
                  <a:prstClr val="white">
                    <a:tint val="75000"/>
                  </a:prstClr>
                </a:solidFill>
              </a:rPr>
              <a:t>2025/12/3</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32781822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26611-F70D-4CF9-9441-87899EAB6052}" type="datetime1">
              <a:rPr lang="ja-JP" altLang="en-US" smtClean="0">
                <a:solidFill>
                  <a:prstClr val="black">
                    <a:tint val="75000"/>
                  </a:prstClr>
                </a:solidFill>
              </a:rPr>
              <a:t>2025/12/3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309259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media/image18.jp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jpeg"/><Relationship Id="rId15" Type="http://schemas.openxmlformats.org/officeDocument/2006/relationships/image" Target="../media/image17.jp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gif"/><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alphaModFix amt="70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11186"/>
            <a:ext cx="9144000" cy="6858000"/>
          </a:xfrm>
          <a:prstGeom prst="rect">
            <a:avLst/>
          </a:prstGeom>
        </p:spPr>
      </p:pic>
      <p:sp>
        <p:nvSpPr>
          <p:cNvPr id="6" name="タイトル 1"/>
          <p:cNvSpPr txBox="1">
            <a:spLocks/>
          </p:cNvSpPr>
          <p:nvPr/>
        </p:nvSpPr>
        <p:spPr>
          <a:xfrm>
            <a:off x="108520" y="1916832"/>
            <a:ext cx="9144000" cy="1728192"/>
          </a:xfrm>
          <a:prstGeom prst="rect">
            <a:avLst/>
          </a:prstGeom>
        </p:spPr>
        <p:txBody>
          <a:bodyPr vert="horz" rtlCol="0" anchor="ctr">
            <a:normAutofit/>
          </a:bodyPr>
          <a:lst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800" b="0" i="0" u="none" strike="noStrike" kern="1200" cap="none" spc="0" normalizeH="0" baseline="0" noProof="0" dirty="0">
              <a:ln>
                <a:noFill/>
              </a:ln>
              <a:solidFill>
                <a:srgbClr val="4F81BD">
                  <a:lumMod val="75000"/>
                </a:srgbClr>
              </a:solidFill>
              <a:effectLst/>
              <a:uLnTx/>
              <a:uFillTx/>
              <a:latin typeface="HG創英角ｺﾞｼｯｸUB" panose="020B0909000000000000" pitchFamily="49" charset="-128"/>
              <a:ea typeface="HG創英角ｺﾞｼｯｸUB" panose="020B0909000000000000" pitchFamily="49" charset="-128"/>
              <a:cs typeface="+mj-cs"/>
            </a:endParaRPr>
          </a:p>
        </p:txBody>
      </p:sp>
      <p:sp>
        <p:nvSpPr>
          <p:cNvPr id="8" name="サブタイトル 2"/>
          <p:cNvSpPr txBox="1">
            <a:spLocks/>
          </p:cNvSpPr>
          <p:nvPr/>
        </p:nvSpPr>
        <p:spPr bwMode="auto">
          <a:xfrm>
            <a:off x="35496" y="-12302"/>
            <a:ext cx="6764949" cy="8528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1" lang="en-US" altLang="ja-JP" sz="1800" b="0" i="0" u="none" strike="noStrike" kern="1200" cap="none" spc="0" normalizeH="0" baseline="0" noProof="0" dirty="0">
              <a:ln>
                <a:noFill/>
              </a:ln>
              <a:solidFill>
                <a:srgbClr val="4F81BD">
                  <a:lumMod val="75000"/>
                </a:srgbClr>
              </a:solidFill>
              <a:effectLst/>
              <a:uLnTx/>
              <a:uFillTx/>
              <a:latin typeface="メイリオ"/>
              <a:ea typeface="メイリオ"/>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2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「地域と学校の連携・協働」推進実践交流会</a:t>
            </a:r>
            <a:endParaRPr kumimoji="1" lang="en-US" altLang="ja-JP" sz="2800" b="0" i="0" u="none" strike="noStrike" kern="1200" cap="none" spc="0" normalizeH="0" baseline="0" noProof="0" dirty="0">
              <a:ln>
                <a:solidFill>
                  <a:srgbClr val="0070C0"/>
                </a:solid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 name="サブタイトル 2"/>
          <p:cNvSpPr txBox="1">
            <a:spLocks/>
          </p:cNvSpPr>
          <p:nvPr/>
        </p:nvSpPr>
        <p:spPr bwMode="auto">
          <a:xfrm>
            <a:off x="683568" y="1181110"/>
            <a:ext cx="4752528" cy="7219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4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研修１　行政説明</a:t>
            </a:r>
            <a:endParaRPr kumimoji="1" lang="en-US" altLang="ja-JP" sz="4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0" name="サブタイトル 2"/>
          <p:cNvSpPr txBox="1">
            <a:spLocks/>
          </p:cNvSpPr>
          <p:nvPr/>
        </p:nvSpPr>
        <p:spPr bwMode="auto">
          <a:xfrm>
            <a:off x="1194804" y="2672212"/>
            <a:ext cx="7330456" cy="17588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4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地域と学校の連携・協働の</a:t>
            </a:r>
            <a:r>
              <a:rPr lang="ja-JP" altLang="en-US" sz="480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概要</a:t>
            </a:r>
            <a:r>
              <a:rPr kumimoji="1" lang="ja-JP" altLang="en-US" sz="4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について</a:t>
            </a:r>
            <a:endParaRPr kumimoji="1" lang="en-US" altLang="ja-JP" sz="4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 name="スライド番号プレースホルダー 1">
            <a:extLst>
              <a:ext uri="{FF2B5EF4-FFF2-40B4-BE49-F238E27FC236}">
                <a16:creationId xmlns:a16="http://schemas.microsoft.com/office/drawing/2014/main" id="{8DBD3874-233D-855A-EEBB-55749D7029C3}"/>
              </a:ext>
            </a:extLst>
          </p:cNvPr>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1</a:t>
            </a:fld>
            <a:endParaRPr lang="ja-JP" altLang="en-US">
              <a:solidFill>
                <a:prstClr val="white">
                  <a:tint val="75000"/>
                </a:prstClr>
              </a:solidFill>
            </a:endParaRPr>
          </a:p>
        </p:txBody>
      </p:sp>
    </p:spTree>
    <p:extLst>
      <p:ext uri="{BB962C8B-B14F-4D97-AF65-F5344CB8AC3E}">
        <p14:creationId xmlns:p14="http://schemas.microsoft.com/office/powerpoint/2010/main" val="374030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7AC8013-B196-2AAF-BEB1-E4C9E9466A44}"/>
              </a:ext>
            </a:extLst>
          </p:cNvPr>
          <p:cNvSpPr txBox="1">
            <a:spLocks/>
          </p:cNvSpPr>
          <p:nvPr/>
        </p:nvSpPr>
        <p:spPr bwMode="auto">
          <a:xfrm>
            <a:off x="162015" y="775263"/>
            <a:ext cx="4315388" cy="3445825"/>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lvl="0" algn="l" defTabSz="342900" eaLnBrk="1" fontAlgn="auto" hangingPunct="1">
              <a:lnSpc>
                <a:spcPts val="2300"/>
              </a:lnSpc>
              <a:spcBef>
                <a:spcPct val="20000"/>
              </a:spcBef>
              <a:spcAft>
                <a:spcPts val="450"/>
              </a:spcAft>
              <a:buClr>
                <a:prstClr val="white"/>
              </a:buClr>
              <a:buSzPct val="80000"/>
              <a:defRPr/>
            </a:pPr>
            <a:r>
              <a:rPr lang="ja-JP" altLang="en-US" sz="2000" dirty="0">
                <a:latin typeface="UD デジタル 教科書体 N-B" panose="02020700000000000000" pitchFamily="17" charset="-128"/>
                <a:ea typeface="UD デジタル 教科書体 N-B" panose="02020700000000000000" pitchFamily="17" charset="-128"/>
              </a:rPr>
              <a:t>○楽しくて、より分かりやすい授業</a:t>
            </a:r>
            <a:endParaRPr lang="en-US" altLang="ja-JP" sz="2000" dirty="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2300"/>
              </a:lnSpc>
              <a:spcBef>
                <a:spcPct val="20000"/>
              </a:spcBef>
              <a:spcAft>
                <a:spcPts val="450"/>
              </a:spcAft>
              <a:buClr>
                <a:prstClr val="white"/>
              </a:buClr>
              <a:buSzPct val="80000"/>
              <a:defRPr/>
            </a:pPr>
            <a:r>
              <a:rPr lang="ja-JP" altLang="en-US" sz="2000" dirty="0">
                <a:latin typeface="UD デジタル 教科書体 N-B" panose="02020700000000000000" pitchFamily="17" charset="-128"/>
                <a:ea typeface="UD デジタル 教科書体 N-B" panose="02020700000000000000" pitchFamily="17" charset="-128"/>
              </a:rPr>
              <a:t>　が受けられる。　</a:t>
            </a:r>
            <a:endParaRPr lang="en-US" altLang="ja-JP" sz="2000" dirty="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2300"/>
              </a:lnSpc>
              <a:spcBef>
                <a:spcPct val="20000"/>
              </a:spcBef>
              <a:spcAft>
                <a:spcPts val="450"/>
              </a:spcAft>
              <a:buClr>
                <a:prstClr val="white"/>
              </a:buClr>
              <a:buSzPct val="80000"/>
              <a:defRPr/>
            </a:pPr>
            <a:r>
              <a:rPr lang="ja-JP" altLang="en-US" sz="2000" dirty="0">
                <a:latin typeface="UD デジタル 教科書体 N-B" panose="02020700000000000000" pitchFamily="17" charset="-128"/>
                <a:ea typeface="UD デジタル 教科書体 N-B" panose="02020700000000000000" pitchFamily="17" charset="-128"/>
              </a:rPr>
              <a:t>○ふるさとのよさ（人や文化、歴史、</a:t>
            </a:r>
            <a:endParaRPr lang="en-US" altLang="ja-JP" sz="2000" dirty="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2300"/>
              </a:lnSpc>
              <a:spcBef>
                <a:spcPct val="20000"/>
              </a:spcBef>
              <a:spcAft>
                <a:spcPts val="450"/>
              </a:spcAft>
              <a:buClr>
                <a:prstClr val="white"/>
              </a:buClr>
              <a:buSzPct val="80000"/>
              <a:defRPr/>
            </a:pPr>
            <a:r>
              <a:rPr lang="ja-JP" altLang="en-US" sz="2000" dirty="0">
                <a:latin typeface="UD デジタル 教科書体 N-B" panose="02020700000000000000" pitchFamily="17" charset="-128"/>
                <a:ea typeface="UD デジタル 教科書体 N-B" panose="02020700000000000000" pitchFamily="17" charset="-128"/>
              </a:rPr>
              <a:t>　産業等）を知ることができる。</a:t>
            </a:r>
            <a:endParaRPr lang="en-US" altLang="ja-JP" sz="2000" dirty="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2300"/>
              </a:lnSpc>
              <a:spcBef>
                <a:spcPct val="20000"/>
              </a:spcBef>
              <a:spcAft>
                <a:spcPts val="450"/>
              </a:spcAft>
              <a:buClr>
                <a:prstClr val="white"/>
              </a:buClr>
              <a:buSzPct val="80000"/>
              <a:defRPr/>
            </a:pPr>
            <a:r>
              <a:rPr lang="ja-JP" altLang="en-US" sz="2000" dirty="0">
                <a:latin typeface="UD デジタル 教科書体 N-B" panose="02020700000000000000" pitchFamily="17" charset="-128"/>
                <a:ea typeface="UD デジタル 教科書体 N-B" panose="02020700000000000000" pitchFamily="17" charset="-128"/>
              </a:rPr>
              <a:t>○地域の人々に愛され、支えられて</a:t>
            </a:r>
            <a:endParaRPr lang="en-US" altLang="ja-JP" sz="2000" dirty="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2300"/>
              </a:lnSpc>
              <a:spcBef>
                <a:spcPct val="20000"/>
              </a:spcBef>
              <a:spcAft>
                <a:spcPts val="450"/>
              </a:spcAft>
              <a:buClr>
                <a:prstClr val="white"/>
              </a:buClr>
              <a:buSzPct val="80000"/>
              <a:defRPr/>
            </a:pPr>
            <a:r>
              <a:rPr lang="ja-JP" altLang="en-US" sz="2000" dirty="0">
                <a:latin typeface="UD デジタル 教科書体 N-B" panose="02020700000000000000" pitchFamily="17" charset="-128"/>
                <a:ea typeface="UD デジタル 教科書体 N-B" panose="02020700000000000000" pitchFamily="17" charset="-128"/>
              </a:rPr>
              <a:t>　いるという気持ちを感じる。</a:t>
            </a:r>
            <a:endParaRPr lang="en-US" altLang="ja-JP" sz="2000" dirty="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2300"/>
              </a:lnSpc>
              <a:spcBef>
                <a:spcPct val="20000"/>
              </a:spcBef>
              <a:spcAft>
                <a:spcPts val="450"/>
              </a:spcAft>
              <a:buClr>
                <a:prstClr val="white"/>
              </a:buClr>
              <a:buSzPct val="80000"/>
              <a:defRPr/>
            </a:pPr>
            <a:r>
              <a:rPr lang="ja-JP" altLang="en-US" sz="2000" dirty="0">
                <a:latin typeface="UD デジタル 教科書体 N-B" panose="02020700000000000000" pitchFamily="17" charset="-128"/>
                <a:ea typeface="UD デジタル 教科書体 N-B" panose="02020700000000000000" pitchFamily="17" charset="-128"/>
              </a:rPr>
              <a:t>○地域に貢献し、地域を大切にする</a:t>
            </a:r>
            <a:endParaRPr lang="en-US" altLang="ja-JP" sz="2000" dirty="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2300"/>
              </a:lnSpc>
              <a:spcBef>
                <a:spcPct val="20000"/>
              </a:spcBef>
              <a:spcAft>
                <a:spcPts val="450"/>
              </a:spcAft>
              <a:buClr>
                <a:prstClr val="white"/>
              </a:buClr>
              <a:buSzPct val="80000"/>
              <a:defRPr/>
            </a:pPr>
            <a:r>
              <a:rPr lang="ja-JP" altLang="en-US" sz="2000" dirty="0">
                <a:latin typeface="UD デジタル 教科書体 N-B" panose="02020700000000000000" pitchFamily="17" charset="-128"/>
                <a:ea typeface="UD デジタル 教科書体 N-B" panose="02020700000000000000" pitchFamily="17" charset="-128"/>
              </a:rPr>
              <a:t>　気持ちが強くなる。</a:t>
            </a:r>
            <a:endParaRPr lang="en-US" altLang="ja-JP" sz="2000" dirty="0">
              <a:latin typeface="UD デジタル 教科書体 N-B" panose="02020700000000000000" pitchFamily="17" charset="-128"/>
              <a:ea typeface="UD デジタル 教科書体 N-B" panose="02020700000000000000" pitchFamily="17" charset="-128"/>
            </a:endParaRPr>
          </a:p>
        </p:txBody>
      </p:sp>
      <p:sp>
        <p:nvSpPr>
          <p:cNvPr id="5" name="角丸四角形 37">
            <a:extLst>
              <a:ext uri="{FF2B5EF4-FFF2-40B4-BE49-F238E27FC236}">
                <a16:creationId xmlns:a16="http://schemas.microsoft.com/office/drawing/2014/main" id="{D2BB6DD4-4E72-0466-3070-CFD98FF3EFF8}"/>
              </a:ext>
            </a:extLst>
          </p:cNvPr>
          <p:cNvSpPr/>
          <p:nvPr/>
        </p:nvSpPr>
        <p:spPr>
          <a:xfrm>
            <a:off x="437633" y="162599"/>
            <a:ext cx="3746889" cy="612664"/>
          </a:xfrm>
          <a:prstGeom prst="roundRect">
            <a:avLst/>
          </a:prstGeom>
          <a:gradFill>
            <a:gsLst>
              <a:gs pos="0">
                <a:srgbClr val="92D05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子供にとってのプラス</a:t>
            </a:r>
          </a:p>
        </p:txBody>
      </p:sp>
      <p:sp>
        <p:nvSpPr>
          <p:cNvPr id="6" name="タイトル 1">
            <a:extLst>
              <a:ext uri="{FF2B5EF4-FFF2-40B4-BE49-F238E27FC236}">
                <a16:creationId xmlns:a16="http://schemas.microsoft.com/office/drawing/2014/main" id="{B4968810-C613-BDA0-C0F2-B0A235EB18DA}"/>
              </a:ext>
            </a:extLst>
          </p:cNvPr>
          <p:cNvSpPr txBox="1">
            <a:spLocks/>
          </p:cNvSpPr>
          <p:nvPr/>
        </p:nvSpPr>
        <p:spPr bwMode="auto">
          <a:xfrm>
            <a:off x="4619570" y="775263"/>
            <a:ext cx="4416834" cy="3445825"/>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lvl="0" algn="l" defTabSz="342900" eaLnBrk="1" fontAlgn="auto" hangingPunct="1">
              <a:lnSpc>
                <a:spcPts val="3100"/>
              </a:lnSpc>
              <a:spcBef>
                <a:spcPts val="0"/>
              </a:spcBef>
              <a:spcAft>
                <a:spcPts val="450"/>
              </a:spcAft>
              <a:buClr>
                <a:prstClr val="white"/>
              </a:buClr>
              <a:defRPr/>
            </a:pPr>
            <a:r>
              <a:rPr lang="ja-JP" altLang="en-US" sz="2000" dirty="0">
                <a:solidFill>
                  <a:prstClr val="black"/>
                </a:solidFill>
                <a:latin typeface="UD デジタル 教科書体 N-B" panose="02020700000000000000" pitchFamily="17" charset="-128"/>
                <a:ea typeface="UD デジタル 教科書体 N-B" panose="02020700000000000000" pitchFamily="17" charset="-128"/>
              </a:rPr>
              <a:t>○学校の様々な課題が解決される。</a:t>
            </a:r>
            <a:endParaRPr lang="en-US" altLang="ja-JP" sz="2000" dirty="0">
              <a:solidFill>
                <a:prstClr val="black"/>
              </a:solidFill>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3100"/>
              </a:lnSpc>
              <a:spcBef>
                <a:spcPts val="0"/>
              </a:spcBef>
              <a:spcAft>
                <a:spcPts val="450"/>
              </a:spcAft>
              <a:buClr>
                <a:prstClr val="white"/>
              </a:buClr>
              <a:defRPr/>
            </a:pPr>
            <a:r>
              <a:rPr lang="ja-JP" altLang="en-US" sz="2000" dirty="0">
                <a:solidFill>
                  <a:prstClr val="black"/>
                </a:solidFill>
                <a:latin typeface="UD デジタル 教科書体 N-B" panose="02020700000000000000" pitchFamily="17" charset="-128"/>
                <a:ea typeface="UD デジタル 教科書体 N-B" panose="02020700000000000000" pitchFamily="17" charset="-128"/>
              </a:rPr>
              <a:t>　（安全、環境整備、各行事）</a:t>
            </a:r>
            <a:endParaRPr lang="en-US" altLang="ja-JP" sz="2000" dirty="0">
              <a:solidFill>
                <a:prstClr val="black"/>
              </a:solidFill>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3100"/>
              </a:lnSpc>
              <a:spcBef>
                <a:spcPts val="0"/>
              </a:spcBef>
              <a:spcAft>
                <a:spcPts val="450"/>
              </a:spcAft>
              <a:buClr>
                <a:prstClr val="white"/>
              </a:buClr>
              <a:defRPr/>
            </a:pPr>
            <a:r>
              <a:rPr lang="ja-JP" altLang="en-US" sz="2000" dirty="0">
                <a:solidFill>
                  <a:prstClr val="black"/>
                </a:solidFill>
                <a:latin typeface="UD デジタル 教科書体 N-B" panose="02020700000000000000" pitchFamily="17" charset="-128"/>
                <a:ea typeface="UD デジタル 教科書体 N-B" panose="02020700000000000000" pitchFamily="17" charset="-128"/>
              </a:rPr>
              <a:t>○地域のよさを生かした学習や体験</a:t>
            </a:r>
            <a:endParaRPr lang="en-US" altLang="ja-JP" sz="2000" dirty="0">
              <a:solidFill>
                <a:prstClr val="black"/>
              </a:solidFill>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3100"/>
              </a:lnSpc>
              <a:spcBef>
                <a:spcPts val="0"/>
              </a:spcBef>
              <a:spcAft>
                <a:spcPts val="450"/>
              </a:spcAft>
              <a:buClr>
                <a:prstClr val="white"/>
              </a:buClr>
              <a:defRPr/>
            </a:pPr>
            <a:r>
              <a:rPr lang="en-US" altLang="ja-JP" sz="2000" dirty="0">
                <a:solidFill>
                  <a:prstClr val="black"/>
                </a:solidFill>
                <a:latin typeface="UD デジタル 教科書体 N-B" panose="02020700000000000000" pitchFamily="17" charset="-128"/>
                <a:ea typeface="UD デジタル 教科書体 N-B" panose="02020700000000000000" pitchFamily="17" charset="-128"/>
              </a:rPr>
              <a:t>  </a:t>
            </a:r>
            <a:r>
              <a:rPr lang="ja-JP" altLang="en-US" sz="2000" dirty="0">
                <a:solidFill>
                  <a:prstClr val="black"/>
                </a:solidFill>
                <a:latin typeface="UD デジタル 教科書体 N-B" panose="02020700000000000000" pitchFamily="17" charset="-128"/>
                <a:ea typeface="UD デジタル 教科書体 N-B" panose="02020700000000000000" pitchFamily="17" charset="-128"/>
              </a:rPr>
              <a:t>で特色ある教育ができ、子どもの</a:t>
            </a:r>
            <a:endParaRPr lang="en-US" altLang="ja-JP" sz="2000" dirty="0">
              <a:solidFill>
                <a:prstClr val="black"/>
              </a:solidFill>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3100"/>
              </a:lnSpc>
              <a:spcBef>
                <a:spcPts val="0"/>
              </a:spcBef>
              <a:spcAft>
                <a:spcPts val="450"/>
              </a:spcAft>
              <a:buClr>
                <a:prstClr val="white"/>
              </a:buClr>
              <a:defRPr/>
            </a:pPr>
            <a:r>
              <a:rPr lang="en-US" altLang="ja-JP" sz="2000" dirty="0">
                <a:solidFill>
                  <a:prstClr val="black"/>
                </a:solidFill>
                <a:latin typeface="UD デジタル 教科書体 N-B" panose="02020700000000000000" pitchFamily="17" charset="-128"/>
                <a:ea typeface="UD デジタル 教科書体 N-B" panose="02020700000000000000" pitchFamily="17" charset="-128"/>
              </a:rPr>
              <a:t>  </a:t>
            </a:r>
            <a:r>
              <a:rPr lang="ja-JP" altLang="en-US" sz="2000" dirty="0">
                <a:solidFill>
                  <a:prstClr val="black"/>
                </a:solidFill>
                <a:latin typeface="UD デジタル 教科書体 N-B" panose="02020700000000000000" pitchFamily="17" charset="-128"/>
                <a:ea typeface="UD デジタル 教科書体 N-B" panose="02020700000000000000" pitchFamily="17" charset="-128"/>
              </a:rPr>
              <a:t>心の成長や学力向上につながる。</a:t>
            </a:r>
            <a:endParaRPr lang="en-US" altLang="ja-JP" sz="2000" dirty="0">
              <a:solidFill>
                <a:prstClr val="black"/>
              </a:solidFill>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3100"/>
              </a:lnSpc>
              <a:spcBef>
                <a:spcPts val="0"/>
              </a:spcBef>
              <a:spcAft>
                <a:spcPts val="450"/>
              </a:spcAft>
              <a:buClr>
                <a:prstClr val="white"/>
              </a:buClr>
              <a:defRPr/>
            </a:pPr>
            <a:r>
              <a:rPr lang="ja-JP" altLang="en-US" sz="2000" dirty="0">
                <a:solidFill>
                  <a:prstClr val="black"/>
                </a:solidFill>
                <a:latin typeface="UD デジタル 教科書体 N-B" panose="02020700000000000000" pitchFamily="17" charset="-128"/>
                <a:ea typeface="UD デジタル 教科書体 N-B" panose="02020700000000000000" pitchFamily="17" charset="-128"/>
              </a:rPr>
              <a:t>○教職員の働き方改革につながる。</a:t>
            </a:r>
            <a:endParaRPr lang="en-US" altLang="ja-JP" sz="2000" dirty="0">
              <a:solidFill>
                <a:prstClr val="black"/>
              </a:solidFill>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lnSpc>
                <a:spcPts val="3100"/>
              </a:lnSpc>
              <a:spcBef>
                <a:spcPts val="0"/>
              </a:spcBef>
              <a:spcAft>
                <a:spcPts val="450"/>
              </a:spcAft>
              <a:buClr>
                <a:prstClr val="white"/>
              </a:buClr>
              <a:defRPr/>
            </a:pPr>
            <a:r>
              <a:rPr lang="ja-JP" altLang="en-US" sz="2000" dirty="0">
                <a:solidFill>
                  <a:prstClr val="black"/>
                </a:solidFill>
                <a:latin typeface="UD デジタル 教科書体 N-B" panose="02020700000000000000" pitchFamily="17" charset="-128"/>
                <a:ea typeface="UD デジタル 教科書体 N-B" panose="02020700000000000000" pitchFamily="17" charset="-128"/>
              </a:rPr>
              <a:t>○学校への地域住民の理解が高まる。</a:t>
            </a:r>
            <a:endParaRPr lang="en-US" altLang="ja-JP" sz="3200"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7" name="角丸四角形 37">
            <a:extLst>
              <a:ext uri="{FF2B5EF4-FFF2-40B4-BE49-F238E27FC236}">
                <a16:creationId xmlns:a16="http://schemas.microsoft.com/office/drawing/2014/main" id="{A21011AB-10CA-3CD1-0985-FA3E8CC72C42}"/>
              </a:ext>
            </a:extLst>
          </p:cNvPr>
          <p:cNvSpPr/>
          <p:nvPr/>
        </p:nvSpPr>
        <p:spPr>
          <a:xfrm>
            <a:off x="4954542" y="162599"/>
            <a:ext cx="3746889" cy="6126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学校にとってのプラス</a:t>
            </a:r>
          </a:p>
        </p:txBody>
      </p:sp>
      <p:sp>
        <p:nvSpPr>
          <p:cNvPr id="8" name="タイトル 1">
            <a:extLst>
              <a:ext uri="{FF2B5EF4-FFF2-40B4-BE49-F238E27FC236}">
                <a16:creationId xmlns:a16="http://schemas.microsoft.com/office/drawing/2014/main" id="{94D6B651-9AAA-4F07-9488-BC91C904DC77}"/>
              </a:ext>
            </a:extLst>
          </p:cNvPr>
          <p:cNvSpPr txBox="1">
            <a:spLocks/>
          </p:cNvSpPr>
          <p:nvPr/>
        </p:nvSpPr>
        <p:spPr bwMode="auto">
          <a:xfrm>
            <a:off x="208358" y="4961648"/>
            <a:ext cx="8727283" cy="1710575"/>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defTabSz="342900">
              <a:lnSpc>
                <a:spcPts val="2600"/>
              </a:lnSpc>
              <a:spcAft>
                <a:spcPts val="450"/>
              </a:spcAft>
              <a:buClr>
                <a:prstClr val="white"/>
              </a:buClr>
            </a:pPr>
            <a:r>
              <a:rPr lang="ja-JP" altLang="en-US" sz="2000" dirty="0">
                <a:latin typeface="UD デジタル 教科書体 N-B" panose="02020700000000000000" pitchFamily="17" charset="-128"/>
                <a:ea typeface="UD デジタル 教科書体 N-B" panose="02020700000000000000" pitchFamily="17" charset="-128"/>
              </a:rPr>
              <a:t>○子どもの成長にかかわる「喜び・生きがい・感動」が得られる。</a:t>
            </a:r>
            <a:endParaRPr lang="en-US" altLang="ja-JP" sz="2000" dirty="0">
              <a:latin typeface="UD デジタル 教科書体 N-B" panose="02020700000000000000" pitchFamily="17" charset="-128"/>
              <a:ea typeface="UD デジタル 教科書体 N-B" panose="02020700000000000000" pitchFamily="17" charset="-128"/>
            </a:endParaRPr>
          </a:p>
          <a:p>
            <a:pPr algn="l" defTabSz="342900">
              <a:lnSpc>
                <a:spcPts val="2600"/>
              </a:lnSpc>
              <a:spcAft>
                <a:spcPts val="450"/>
              </a:spcAft>
              <a:buClr>
                <a:prstClr val="white"/>
              </a:buClr>
            </a:pPr>
            <a:r>
              <a:rPr lang="ja-JP" altLang="en-US" sz="2000" dirty="0">
                <a:latin typeface="UD デジタル 教科書体 N-B" panose="02020700000000000000" pitchFamily="17" charset="-128"/>
                <a:ea typeface="UD デジタル 教科書体 N-B" panose="02020700000000000000" pitchFamily="17" charset="-128"/>
              </a:rPr>
              <a:t>○子どもの参加で、地域の行事が活性化する。</a:t>
            </a:r>
            <a:endParaRPr lang="en-US" altLang="ja-JP" sz="2000" dirty="0">
              <a:latin typeface="UD デジタル 教科書体 N-B" panose="02020700000000000000" pitchFamily="17" charset="-128"/>
              <a:ea typeface="UD デジタル 教科書体 N-B" panose="02020700000000000000" pitchFamily="17" charset="-128"/>
            </a:endParaRPr>
          </a:p>
          <a:p>
            <a:pPr algn="l" defTabSz="342900">
              <a:lnSpc>
                <a:spcPts val="2600"/>
              </a:lnSpc>
              <a:spcAft>
                <a:spcPts val="450"/>
              </a:spcAft>
              <a:buClr>
                <a:prstClr val="white"/>
              </a:buClr>
            </a:pPr>
            <a:r>
              <a:rPr lang="ja-JP" altLang="en-US" sz="2000" dirty="0">
                <a:latin typeface="UD デジタル 教科書体 N-B" panose="02020700000000000000" pitchFamily="17" charset="-128"/>
                <a:ea typeface="UD デジタル 教科書体 N-B" panose="02020700000000000000" pitchFamily="17" charset="-128"/>
              </a:rPr>
              <a:t>○伝統文化や地域で続けてきた活動やイベントが未来につながっていく。</a:t>
            </a:r>
            <a:endParaRPr lang="en-US" altLang="ja-JP" sz="2000" dirty="0">
              <a:latin typeface="UD デジタル 教科書体 N-B" panose="02020700000000000000" pitchFamily="17" charset="-128"/>
              <a:ea typeface="UD デジタル 教科書体 N-B" panose="02020700000000000000" pitchFamily="17" charset="-128"/>
            </a:endParaRPr>
          </a:p>
          <a:p>
            <a:pPr algn="l" defTabSz="342900">
              <a:lnSpc>
                <a:spcPts val="2600"/>
              </a:lnSpc>
              <a:spcAft>
                <a:spcPts val="450"/>
              </a:spcAft>
              <a:buClr>
                <a:prstClr val="white"/>
              </a:buClr>
            </a:pPr>
            <a:r>
              <a:rPr lang="ja-JP" altLang="en-US" sz="2000" dirty="0">
                <a:latin typeface="UD デジタル 教科書体 N-B" panose="02020700000000000000" pitchFamily="17" charset="-128"/>
                <a:ea typeface="UD デジタル 教科書体 N-B" panose="02020700000000000000" pitchFamily="17" charset="-128"/>
              </a:rPr>
              <a:t>○未来の「地域を支える人材」が育つ。（地域の人づくり）　</a:t>
            </a:r>
            <a:endParaRPr lang="ja-JP" altLang="en-US" sz="2000" dirty="0">
              <a:latin typeface="Century Gothic" panose="020B0502020202020204"/>
              <a:ea typeface="メイリオ" panose="020B0604030504040204" pitchFamily="50" charset="-128"/>
            </a:endParaRPr>
          </a:p>
        </p:txBody>
      </p:sp>
      <p:sp>
        <p:nvSpPr>
          <p:cNvPr id="9" name="角丸四角形 37">
            <a:extLst>
              <a:ext uri="{FF2B5EF4-FFF2-40B4-BE49-F238E27FC236}">
                <a16:creationId xmlns:a16="http://schemas.microsoft.com/office/drawing/2014/main" id="{76BFA0A3-8DFA-2555-3A95-64ECB72302BB}"/>
              </a:ext>
            </a:extLst>
          </p:cNvPr>
          <p:cNvSpPr/>
          <p:nvPr/>
        </p:nvSpPr>
        <p:spPr>
          <a:xfrm>
            <a:off x="2521541" y="4362944"/>
            <a:ext cx="4100915" cy="6126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地域</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にとってのプラス</a:t>
            </a:r>
          </a:p>
        </p:txBody>
      </p:sp>
      <p:sp>
        <p:nvSpPr>
          <p:cNvPr id="2" name="スライド番号プレースホルダー 1">
            <a:extLst>
              <a:ext uri="{FF2B5EF4-FFF2-40B4-BE49-F238E27FC236}">
                <a16:creationId xmlns:a16="http://schemas.microsoft.com/office/drawing/2014/main" id="{1917D504-465E-E23C-0567-FBDD1E76FD40}"/>
              </a:ext>
            </a:extLst>
          </p:cNvPr>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10</a:t>
            </a:fld>
            <a:endParaRPr lang="ja-JP" altLang="en-US">
              <a:solidFill>
                <a:prstClr val="white">
                  <a:tint val="75000"/>
                </a:prstClr>
              </a:solidFill>
            </a:endParaRPr>
          </a:p>
        </p:txBody>
      </p:sp>
    </p:spTree>
    <p:extLst>
      <p:ext uri="{BB962C8B-B14F-4D97-AF65-F5344CB8AC3E}">
        <p14:creationId xmlns:p14="http://schemas.microsoft.com/office/powerpoint/2010/main" val="170443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5DDEA-CC42-DFEA-24E8-202A394CF87E}"/>
            </a:ext>
          </a:extLst>
        </p:cNvPr>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5FE4B90F-AD50-37D5-39F7-F8D6C59AFD5E}"/>
              </a:ext>
            </a:extLst>
          </p:cNvPr>
          <p:cNvSpPr/>
          <p:nvPr/>
        </p:nvSpPr>
        <p:spPr>
          <a:xfrm>
            <a:off x="4705560" y="1209715"/>
            <a:ext cx="4381699" cy="545964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BA6818E2-2721-E823-C7CD-0DEA81838339}"/>
              </a:ext>
            </a:extLst>
          </p:cNvPr>
          <p:cNvSpPr/>
          <p:nvPr/>
        </p:nvSpPr>
        <p:spPr>
          <a:xfrm>
            <a:off x="220049" y="1209715"/>
            <a:ext cx="4381699" cy="545964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E235F7ED-78E0-A981-3D01-8B3A4267FA6C}"/>
              </a:ext>
            </a:extLst>
          </p:cNvPr>
          <p:cNvSpPr>
            <a:spLocks noGrp="1"/>
          </p:cNvSpPr>
          <p:nvPr>
            <p:ph type="title"/>
          </p:nvPr>
        </p:nvSpPr>
        <p:spPr>
          <a:xfrm>
            <a:off x="232997" y="49455"/>
            <a:ext cx="8713116" cy="788725"/>
          </a:xfrm>
          <a:solidFill>
            <a:srgbClr val="FFFF00"/>
          </a:solidFill>
        </p:spPr>
        <p:txBody>
          <a:bodyPr>
            <a:noAutofit/>
          </a:bodyPr>
          <a:lstStyle/>
          <a:p>
            <a:pPr algn="l"/>
            <a:r>
              <a:rPr lang="ja-JP" altLang="en-US" sz="2800" dirty="0"/>
              <a:t>地域と学校が連携・協働した活動から子供と大人の間に</a:t>
            </a:r>
            <a:br>
              <a:rPr lang="en-US" altLang="ja-JP" sz="2800" dirty="0"/>
            </a:br>
            <a:r>
              <a:rPr lang="ja-JP" altLang="en-US" sz="2800" dirty="0"/>
              <a:t>豊かな言葉（人間関係）が生まれている！</a:t>
            </a:r>
          </a:p>
        </p:txBody>
      </p:sp>
      <p:sp>
        <p:nvSpPr>
          <p:cNvPr id="6" name="コンテンツ プレースホルダー 2">
            <a:extLst>
              <a:ext uri="{FF2B5EF4-FFF2-40B4-BE49-F238E27FC236}">
                <a16:creationId xmlns:a16="http://schemas.microsoft.com/office/drawing/2014/main" id="{6569347B-6E52-DBE8-86DC-8F01699DA954}"/>
              </a:ext>
            </a:extLst>
          </p:cNvPr>
          <p:cNvSpPr txBox="1">
            <a:spLocks/>
          </p:cNvSpPr>
          <p:nvPr/>
        </p:nvSpPr>
        <p:spPr>
          <a:xfrm>
            <a:off x="4866221" y="1614081"/>
            <a:ext cx="4037953" cy="1900856"/>
          </a:xfrm>
          <a:prstGeom prst="rect">
            <a:avLst/>
          </a:prstGeom>
        </p:spPr>
        <p:txBody>
          <a:bodyPr vert="horz" lIns="68580" tIns="68580" rIns="68580" bIns="68580" rtlCol="0">
            <a:noAutofit/>
          </a:bodyPr>
          <a:lstStyle>
            <a:defPPr>
              <a:defRPr lang="ja-JP"/>
            </a:defPPr>
            <a:lvl1pPr marL="347472"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a:lstStyle>
          <a:p>
            <a:pPr marL="0" indent="0" defTabSz="685800">
              <a:lnSpc>
                <a:spcPts val="2200"/>
              </a:lnSpc>
              <a:spcBef>
                <a:spcPts val="750"/>
              </a:spcBef>
              <a:buNone/>
              <a:defRPr/>
            </a:pPr>
            <a:r>
              <a:rPr lang="ja-JP" altLang="en-US" dirty="0">
                <a:solidFill>
                  <a:schemeClr val="tx1"/>
                </a:solidFill>
                <a:latin typeface="BIZ UDPゴシック" panose="020B0400000000000000" pitchFamily="50" charset="-128"/>
                <a:ea typeface="BIZ UDPゴシック" panose="020B0400000000000000" pitchFamily="50" charset="-128"/>
              </a:rPr>
              <a:t>・子供たちの力になりたい。</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defTabSz="685800">
              <a:lnSpc>
                <a:spcPts val="2200"/>
              </a:lnSpc>
              <a:spcBef>
                <a:spcPts val="750"/>
              </a:spcBef>
              <a:buNone/>
              <a:defRPr/>
            </a:pPr>
            <a:r>
              <a:rPr lang="ja-JP" altLang="en-US" dirty="0">
                <a:solidFill>
                  <a:schemeClr val="tx1"/>
                </a:solidFill>
                <a:latin typeface="BIZ UDPゴシック" panose="020B0400000000000000" pitchFamily="50" charset="-128"/>
                <a:ea typeface="BIZ UDPゴシック" panose="020B0400000000000000" pitchFamily="50" charset="-128"/>
              </a:rPr>
              <a:t>・学校に行くのをとても楽しみしている。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defTabSz="685800">
              <a:lnSpc>
                <a:spcPts val="2200"/>
              </a:lnSpc>
              <a:spcBef>
                <a:spcPts val="750"/>
              </a:spcBef>
              <a:buNone/>
              <a:defRPr/>
            </a:pPr>
            <a:r>
              <a:rPr lang="ja-JP" altLang="en-US" dirty="0">
                <a:solidFill>
                  <a:schemeClr val="tx1"/>
                </a:solidFill>
                <a:latin typeface="BIZ UDPゴシック" panose="020B0400000000000000" pitchFamily="50" charset="-128"/>
                <a:ea typeface="BIZ UDPゴシック" panose="020B0400000000000000" pitchFamily="50" charset="-128"/>
              </a:rPr>
              <a:t>・一年間での子供たちの成長ぶりに喜びを感じた。</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defTabSz="685800">
              <a:lnSpc>
                <a:spcPts val="2200"/>
              </a:lnSpc>
              <a:spcBef>
                <a:spcPts val="750"/>
              </a:spcBef>
              <a:buNone/>
              <a:defRPr/>
            </a:pPr>
            <a:r>
              <a:rPr lang="ja-JP" altLang="en-US" dirty="0">
                <a:solidFill>
                  <a:schemeClr val="tx1"/>
                </a:solidFill>
                <a:latin typeface="BIZ UDPゴシック" panose="020B0400000000000000" pitchFamily="50" charset="-128"/>
                <a:ea typeface="BIZ UDPゴシック" panose="020B0400000000000000" pitchFamily="50" charset="-128"/>
              </a:rPr>
              <a:t>・子供たちがすごく真剣に聞いてくれて嬉しかった。</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2" name="コンテンツ プレースホルダー 2">
            <a:extLst>
              <a:ext uri="{FF2B5EF4-FFF2-40B4-BE49-F238E27FC236}">
                <a16:creationId xmlns:a16="http://schemas.microsoft.com/office/drawing/2014/main" id="{1D2537DB-6D50-0C0A-27A0-48F3AC183153}"/>
              </a:ext>
            </a:extLst>
          </p:cNvPr>
          <p:cNvSpPr txBox="1">
            <a:spLocks/>
          </p:cNvSpPr>
          <p:nvPr/>
        </p:nvSpPr>
        <p:spPr>
          <a:xfrm>
            <a:off x="292992" y="1666184"/>
            <a:ext cx="4374885" cy="23920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100"/>
              </a:lnSpc>
              <a:buNone/>
            </a:pPr>
            <a:r>
              <a:rPr lang="ja-JP" altLang="en-US" sz="1800" dirty="0">
                <a:latin typeface="BIZ UDPゴシック" panose="020B0400000000000000" pitchFamily="50" charset="-128"/>
                <a:ea typeface="BIZ UDPゴシック" panose="020B0400000000000000" pitchFamily="50" charset="-128"/>
              </a:rPr>
              <a:t>・天草でも知らないことがあったが、地域のことがよくわかるようになった。</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100"/>
              </a:lnSpc>
              <a:buNone/>
            </a:pPr>
            <a:r>
              <a:rPr lang="ja-JP" altLang="en-US" sz="1800" dirty="0">
                <a:latin typeface="BIZ UDPゴシック" panose="020B0400000000000000" pitchFamily="50" charset="-128"/>
                <a:ea typeface="BIZ UDPゴシック" panose="020B0400000000000000" pitchFamily="50" charset="-128"/>
              </a:rPr>
              <a:t>・苦手な水泳だけど、地域の先生に教えてもらって上達した。</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100"/>
              </a:lnSpc>
              <a:buNone/>
            </a:pPr>
            <a:r>
              <a:rPr lang="ja-JP" altLang="en-US" sz="1800" dirty="0">
                <a:latin typeface="BIZ UDPゴシック" panose="020B0400000000000000" pitchFamily="50" charset="-128"/>
                <a:ea typeface="BIZ UDPゴシック" panose="020B0400000000000000" pitchFamily="50" charset="-128"/>
              </a:rPr>
              <a:t>・イルミネーションが地域の人に喜んでもらえて嬉しい。</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100"/>
              </a:lnSpc>
              <a:buNone/>
            </a:pPr>
            <a:r>
              <a:rPr lang="ja-JP" altLang="en-US" sz="1800" dirty="0">
                <a:latin typeface="BIZ UDPゴシック" panose="020B0400000000000000" pitchFamily="50" charset="-128"/>
                <a:ea typeface="BIZ UDPゴシック" panose="020B0400000000000000" pitchFamily="50" charset="-128"/>
              </a:rPr>
              <a:t>・ふるさと祭りで地域と一体になれた気がした。</a:t>
            </a:r>
            <a:endParaRPr lang="en-US" altLang="ja-JP" sz="1800" dirty="0">
              <a:latin typeface="BIZ UDPゴシック" panose="020B0400000000000000" pitchFamily="50" charset="-128"/>
              <a:ea typeface="BIZ UDPゴシック" panose="020B0400000000000000" pitchFamily="50" charset="-128"/>
            </a:endParaRPr>
          </a:p>
        </p:txBody>
      </p:sp>
      <p:sp>
        <p:nvSpPr>
          <p:cNvPr id="14" name="コンテンツ プレースホルダー 2">
            <a:extLst>
              <a:ext uri="{FF2B5EF4-FFF2-40B4-BE49-F238E27FC236}">
                <a16:creationId xmlns:a16="http://schemas.microsoft.com/office/drawing/2014/main" id="{B78886CC-26F4-E35E-E46E-8C549CC6D69E}"/>
              </a:ext>
            </a:extLst>
          </p:cNvPr>
          <p:cNvSpPr txBox="1">
            <a:spLocks/>
          </p:cNvSpPr>
          <p:nvPr/>
        </p:nvSpPr>
        <p:spPr>
          <a:xfrm>
            <a:off x="280979" y="4326350"/>
            <a:ext cx="4374885" cy="21557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100"/>
              </a:lnSpc>
              <a:buNone/>
            </a:pPr>
            <a:r>
              <a:rPr lang="ja-JP" altLang="en-US" sz="1800" dirty="0">
                <a:latin typeface="BIZ UDPゴシック" panose="020B0400000000000000" pitchFamily="50" charset="-128"/>
                <a:ea typeface="BIZ UDPゴシック" panose="020B0400000000000000" pitchFamily="50" charset="-128"/>
              </a:rPr>
              <a:t>・私も将来、伝統芸能を継承したい。</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100"/>
              </a:lnSpc>
              <a:buNone/>
            </a:pPr>
            <a:r>
              <a:rPr lang="ja-JP" altLang="en-US" sz="1800" dirty="0">
                <a:latin typeface="BIZ UDPゴシック" panose="020B0400000000000000" pitchFamily="50" charset="-128"/>
                <a:ea typeface="BIZ UDPゴシック" panose="020B0400000000000000" pitchFamily="50" charset="-128"/>
              </a:rPr>
              <a:t>・天草で生まれ育ったことを誇りに思えるような人になりたい。</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100"/>
              </a:lnSpc>
              <a:buNone/>
            </a:pPr>
            <a:r>
              <a:rPr lang="ja-JP" altLang="en-US" sz="1800" dirty="0">
                <a:latin typeface="BIZ UDPゴシック" panose="020B0400000000000000" pitchFamily="50" charset="-128"/>
                <a:ea typeface="BIZ UDPゴシック" panose="020B0400000000000000" pitchFamily="50" charset="-128"/>
              </a:rPr>
              <a:t>・高校生の話を聞いて、船乗りの仕事に興味を持った。</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100"/>
              </a:lnSpc>
              <a:buNone/>
            </a:pPr>
            <a:r>
              <a:rPr lang="ja-JP" altLang="en-US" sz="1800" dirty="0">
                <a:latin typeface="BIZ UDPゴシック" panose="020B0400000000000000" pitchFamily="50" charset="-128"/>
                <a:ea typeface="BIZ UDPゴシック" panose="020B0400000000000000" pitchFamily="50" charset="-128"/>
              </a:rPr>
              <a:t>・地域のために、後輩にもこの活動を続けてほしい。</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100"/>
              </a:lnSpc>
              <a:buNone/>
            </a:pPr>
            <a:endParaRPr lang="ja-JP" altLang="en-US" sz="1800" dirty="0">
              <a:latin typeface="BIZ UDPゴシック" panose="020B0400000000000000" pitchFamily="50" charset="-128"/>
              <a:ea typeface="BIZ UDPゴシック" panose="020B0400000000000000" pitchFamily="50" charset="-128"/>
            </a:endParaRPr>
          </a:p>
        </p:txBody>
      </p:sp>
      <p:sp>
        <p:nvSpPr>
          <p:cNvPr id="15" name="コンテンツ プレースホルダー 2">
            <a:extLst>
              <a:ext uri="{FF2B5EF4-FFF2-40B4-BE49-F238E27FC236}">
                <a16:creationId xmlns:a16="http://schemas.microsoft.com/office/drawing/2014/main" id="{78CDF36B-E4DC-7451-1A4C-1B86AD3D40CD}"/>
              </a:ext>
            </a:extLst>
          </p:cNvPr>
          <p:cNvSpPr txBox="1">
            <a:spLocks/>
          </p:cNvSpPr>
          <p:nvPr/>
        </p:nvSpPr>
        <p:spPr>
          <a:xfrm>
            <a:off x="4851113" y="3776897"/>
            <a:ext cx="4068171" cy="2771879"/>
          </a:xfrm>
          <a:prstGeom prst="rect">
            <a:avLst/>
          </a:prstGeom>
        </p:spPr>
        <p:txBody>
          <a:bodyPr vert="horz" lIns="68580" tIns="68580" rIns="68580" bIns="68580" rtlCol="0">
            <a:noAutofit/>
          </a:bodyPr>
          <a:lstStyle>
            <a:defPPr>
              <a:defRPr lang="ja-JP"/>
            </a:defPPr>
            <a:lvl1pPr marL="347472"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a:lstStyle>
          <a:p>
            <a:pPr marL="0" indent="0" defTabSz="685800">
              <a:lnSpc>
                <a:spcPts val="2200"/>
              </a:lnSpc>
              <a:spcBef>
                <a:spcPts val="750"/>
              </a:spcBef>
              <a:buNone/>
              <a:defRPr/>
            </a:pPr>
            <a:r>
              <a:rPr lang="ja-JP" altLang="en-US" dirty="0">
                <a:solidFill>
                  <a:schemeClr val="tx1"/>
                </a:solidFill>
                <a:latin typeface="BIZ UDPゴシック" panose="020B0400000000000000" pitchFamily="50" charset="-128"/>
                <a:ea typeface="BIZ UDPゴシック" panose="020B0400000000000000" pitchFamily="50" charset="-128"/>
              </a:rPr>
              <a:t>・子供たちに会えて元気をもらえた。このような活動を続けていただけると嬉しい。</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defTabSz="685800">
              <a:lnSpc>
                <a:spcPts val="2200"/>
              </a:lnSpc>
              <a:spcBef>
                <a:spcPts val="750"/>
              </a:spcBef>
              <a:buNone/>
              <a:defRPr/>
            </a:pPr>
            <a:r>
              <a:rPr lang="ja-JP" altLang="en-US" dirty="0">
                <a:solidFill>
                  <a:schemeClr val="tx1"/>
                </a:solidFill>
                <a:latin typeface="BIZ UDPゴシック" panose="020B0400000000000000" pitchFamily="50" charset="-128"/>
                <a:ea typeface="BIZ UDPゴシック" panose="020B0400000000000000" pitchFamily="50" charset="-128"/>
              </a:rPr>
              <a:t>・子ども食堂に子供たちが来てくれたので、子供や保護者の顔と名前がわかり、つながりができた。</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defTabSz="685800">
              <a:lnSpc>
                <a:spcPts val="2200"/>
              </a:lnSpc>
              <a:spcBef>
                <a:spcPts val="750"/>
              </a:spcBef>
              <a:buNone/>
              <a:defRPr/>
            </a:pPr>
            <a:r>
              <a:rPr lang="ja-JP" altLang="en-US" dirty="0">
                <a:solidFill>
                  <a:schemeClr val="tx1"/>
                </a:solidFill>
                <a:latin typeface="BIZ UDPゴシック" panose="020B0400000000000000" pitchFamily="50" charset="-128"/>
                <a:ea typeface="BIZ UDPゴシック" panose="020B0400000000000000" pitchFamily="50" charset="-128"/>
              </a:rPr>
              <a:t>・地域交流会での生徒の姿を見て、将来は社会（地域）に貢献してくれるだろうと確信した。</a:t>
            </a:r>
          </a:p>
        </p:txBody>
      </p:sp>
      <p:pic>
        <p:nvPicPr>
          <p:cNvPr id="16" name="図 15">
            <a:extLst>
              <a:ext uri="{FF2B5EF4-FFF2-40B4-BE49-F238E27FC236}">
                <a16:creationId xmlns:a16="http://schemas.microsoft.com/office/drawing/2014/main" id="{A98B5234-D704-606C-02B8-465C73CE6CC3}"/>
              </a:ext>
            </a:extLst>
          </p:cNvPr>
          <p:cNvPicPr>
            <a:picLocks noChangeAspect="1"/>
          </p:cNvPicPr>
          <p:nvPr/>
        </p:nvPicPr>
        <p:blipFill>
          <a:blip r:embed="rId3"/>
          <a:stretch>
            <a:fillRect/>
          </a:stretch>
        </p:blipFill>
        <p:spPr>
          <a:xfrm>
            <a:off x="114938" y="897772"/>
            <a:ext cx="960227" cy="860692"/>
          </a:xfrm>
          <a:prstGeom prst="rect">
            <a:avLst/>
          </a:prstGeom>
        </p:spPr>
      </p:pic>
      <p:pic>
        <p:nvPicPr>
          <p:cNvPr id="4" name="図 3">
            <a:extLst>
              <a:ext uri="{FF2B5EF4-FFF2-40B4-BE49-F238E27FC236}">
                <a16:creationId xmlns:a16="http://schemas.microsoft.com/office/drawing/2014/main" id="{C5988B25-E7F3-BA3B-5817-4184287CBA6B}"/>
              </a:ext>
            </a:extLst>
          </p:cNvPr>
          <p:cNvPicPr>
            <a:picLocks noChangeAspect="1"/>
          </p:cNvPicPr>
          <p:nvPr/>
        </p:nvPicPr>
        <p:blipFill>
          <a:blip r:embed="rId4"/>
          <a:stretch>
            <a:fillRect/>
          </a:stretch>
        </p:blipFill>
        <p:spPr>
          <a:xfrm>
            <a:off x="7755239" y="838180"/>
            <a:ext cx="1098419" cy="814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グループ化 6">
            <a:extLst>
              <a:ext uri="{FF2B5EF4-FFF2-40B4-BE49-F238E27FC236}">
                <a16:creationId xmlns:a16="http://schemas.microsoft.com/office/drawing/2014/main" id="{8EEE3B2A-6CC2-AF71-9C4D-D382749801A1}"/>
              </a:ext>
            </a:extLst>
          </p:cNvPr>
          <p:cNvGrpSpPr/>
          <p:nvPr/>
        </p:nvGrpSpPr>
        <p:grpSpPr>
          <a:xfrm>
            <a:off x="207845" y="1114944"/>
            <a:ext cx="4381699" cy="5688476"/>
            <a:chOff x="207845" y="1114944"/>
            <a:chExt cx="4381699" cy="5688476"/>
          </a:xfrm>
        </p:grpSpPr>
        <p:sp>
          <p:nvSpPr>
            <p:cNvPr id="8" name="四角形: 角を丸くする 7">
              <a:extLst>
                <a:ext uri="{FF2B5EF4-FFF2-40B4-BE49-F238E27FC236}">
                  <a16:creationId xmlns:a16="http://schemas.microsoft.com/office/drawing/2014/main" id="{C9B7C33F-AF9F-9F59-51DF-73DF48ACDA4E}"/>
                </a:ext>
              </a:extLst>
            </p:cNvPr>
            <p:cNvSpPr/>
            <p:nvPr/>
          </p:nvSpPr>
          <p:spPr>
            <a:xfrm>
              <a:off x="207845" y="4259186"/>
              <a:ext cx="4381699" cy="22644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srgbClr val="FDFAF6"/>
                </a:solidFill>
                <a:latin typeface="Meiryo UI "/>
              </a:endParaRPr>
            </a:p>
          </p:txBody>
        </p:sp>
        <p:sp>
          <p:nvSpPr>
            <p:cNvPr id="17" name="テキスト ボックス 16">
              <a:extLst>
                <a:ext uri="{FF2B5EF4-FFF2-40B4-BE49-F238E27FC236}">
                  <a16:creationId xmlns:a16="http://schemas.microsoft.com/office/drawing/2014/main" id="{D5BE5463-E456-FB17-6968-9FB8DD235B54}"/>
                </a:ext>
              </a:extLst>
            </p:cNvPr>
            <p:cNvSpPr txBox="1"/>
            <p:nvPr/>
          </p:nvSpPr>
          <p:spPr>
            <a:xfrm>
              <a:off x="1551522" y="6341755"/>
              <a:ext cx="1919231" cy="461665"/>
            </a:xfrm>
            <a:prstGeom prst="rect">
              <a:avLst/>
            </a:prstGeom>
            <a:solidFill>
              <a:srgbClr val="FDDAFE"/>
            </a:solidFill>
          </p:spPr>
          <p:txBody>
            <a:bodyPr wrap="square" rtlCol="0">
              <a:spAutoFit/>
            </a:bodyPr>
            <a:lstStyle/>
            <a:p>
              <a:pPr algn="ctr"/>
              <a:r>
                <a:rPr lang="ja-JP" altLang="en-US" sz="2400" dirty="0"/>
                <a:t>ロールモデル</a:t>
              </a:r>
            </a:p>
          </p:txBody>
        </p:sp>
        <p:sp>
          <p:nvSpPr>
            <p:cNvPr id="9" name="四角形: 角を丸くする 8">
              <a:extLst>
                <a:ext uri="{FF2B5EF4-FFF2-40B4-BE49-F238E27FC236}">
                  <a16:creationId xmlns:a16="http://schemas.microsoft.com/office/drawing/2014/main" id="{1EE60730-80EB-0A2E-8AF4-1257E6B61D20}"/>
                </a:ext>
              </a:extLst>
            </p:cNvPr>
            <p:cNvSpPr/>
            <p:nvPr/>
          </p:nvSpPr>
          <p:spPr>
            <a:xfrm>
              <a:off x="223125" y="1482803"/>
              <a:ext cx="4364155" cy="273626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srgbClr val="FDFAF6"/>
                </a:solidFill>
                <a:latin typeface="Meiryo UI "/>
              </a:endParaRPr>
            </a:p>
          </p:txBody>
        </p:sp>
        <p:sp>
          <p:nvSpPr>
            <p:cNvPr id="18" name="テキスト ボックス 17">
              <a:extLst>
                <a:ext uri="{FF2B5EF4-FFF2-40B4-BE49-F238E27FC236}">
                  <a16:creationId xmlns:a16="http://schemas.microsoft.com/office/drawing/2014/main" id="{6246F49D-B6A5-474B-300B-49B66B0863F2}"/>
                </a:ext>
              </a:extLst>
            </p:cNvPr>
            <p:cNvSpPr txBox="1"/>
            <p:nvPr/>
          </p:nvSpPr>
          <p:spPr>
            <a:xfrm>
              <a:off x="1417841" y="1114944"/>
              <a:ext cx="2043536" cy="461665"/>
            </a:xfrm>
            <a:prstGeom prst="rect">
              <a:avLst/>
            </a:prstGeom>
            <a:solidFill>
              <a:srgbClr val="FDDAFE"/>
            </a:solidFill>
          </p:spPr>
          <p:txBody>
            <a:bodyPr wrap="square" rtlCol="0">
              <a:spAutoFit/>
            </a:bodyPr>
            <a:lstStyle/>
            <a:p>
              <a:pPr algn="ctr"/>
              <a:r>
                <a:rPr lang="ja-JP" altLang="en-US" sz="2400" dirty="0"/>
                <a:t>自己肯定感</a:t>
              </a:r>
            </a:p>
          </p:txBody>
        </p:sp>
      </p:grpSp>
      <p:grpSp>
        <p:nvGrpSpPr>
          <p:cNvPr id="13" name="グループ化 12">
            <a:extLst>
              <a:ext uri="{FF2B5EF4-FFF2-40B4-BE49-F238E27FC236}">
                <a16:creationId xmlns:a16="http://schemas.microsoft.com/office/drawing/2014/main" id="{551DF75B-A9DF-38B3-AF4F-BFFA2C8E42EC}"/>
              </a:ext>
            </a:extLst>
          </p:cNvPr>
          <p:cNvGrpSpPr/>
          <p:nvPr/>
        </p:nvGrpSpPr>
        <p:grpSpPr>
          <a:xfrm>
            <a:off x="4725731" y="1014429"/>
            <a:ext cx="4288887" cy="5759009"/>
            <a:chOff x="4725731" y="1014429"/>
            <a:chExt cx="4288887" cy="5759009"/>
          </a:xfrm>
        </p:grpSpPr>
        <p:sp>
          <p:nvSpPr>
            <p:cNvPr id="11" name="四角形: 角を丸くする 10">
              <a:extLst>
                <a:ext uri="{FF2B5EF4-FFF2-40B4-BE49-F238E27FC236}">
                  <a16:creationId xmlns:a16="http://schemas.microsoft.com/office/drawing/2014/main" id="{338B4186-959E-12C0-5C80-96FFF695AD2D}"/>
                </a:ext>
              </a:extLst>
            </p:cNvPr>
            <p:cNvSpPr/>
            <p:nvPr/>
          </p:nvSpPr>
          <p:spPr>
            <a:xfrm>
              <a:off x="4725731" y="3768958"/>
              <a:ext cx="4258841" cy="284011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srgbClr val="FDFAF6"/>
                </a:solidFill>
                <a:latin typeface="Meiryo UI "/>
              </a:endParaRPr>
            </a:p>
          </p:txBody>
        </p:sp>
        <p:sp>
          <p:nvSpPr>
            <p:cNvPr id="20" name="テキスト ボックス 19">
              <a:extLst>
                <a:ext uri="{FF2B5EF4-FFF2-40B4-BE49-F238E27FC236}">
                  <a16:creationId xmlns:a16="http://schemas.microsoft.com/office/drawing/2014/main" id="{8F5FE3BF-9F61-5C29-BD29-4A101BBC1EB6}"/>
                </a:ext>
              </a:extLst>
            </p:cNvPr>
            <p:cNvSpPr txBox="1"/>
            <p:nvPr/>
          </p:nvSpPr>
          <p:spPr>
            <a:xfrm>
              <a:off x="6156176" y="6311773"/>
              <a:ext cx="2350897" cy="461665"/>
            </a:xfrm>
            <a:prstGeom prst="rect">
              <a:avLst/>
            </a:prstGeom>
            <a:solidFill>
              <a:srgbClr val="FDDAFE"/>
            </a:solidFill>
          </p:spPr>
          <p:txBody>
            <a:bodyPr wrap="square" rtlCol="0">
              <a:spAutoFit/>
            </a:bodyPr>
            <a:lstStyle/>
            <a:p>
              <a:pPr algn="ctr"/>
              <a:r>
                <a:rPr lang="ja-JP" altLang="en-US" sz="2400" dirty="0"/>
                <a:t>元気・やりがい</a:t>
              </a:r>
            </a:p>
          </p:txBody>
        </p:sp>
        <p:sp>
          <p:nvSpPr>
            <p:cNvPr id="10" name="四角形: 角を丸くする 9">
              <a:extLst>
                <a:ext uri="{FF2B5EF4-FFF2-40B4-BE49-F238E27FC236}">
                  <a16:creationId xmlns:a16="http://schemas.microsoft.com/office/drawing/2014/main" id="{E3A36699-CD15-5CBB-04D2-B1527E8A7CB7}"/>
                </a:ext>
              </a:extLst>
            </p:cNvPr>
            <p:cNvSpPr/>
            <p:nvPr/>
          </p:nvSpPr>
          <p:spPr>
            <a:xfrm>
              <a:off x="4755776" y="1245261"/>
              <a:ext cx="4258842" cy="24778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srgbClr val="FDFAF6"/>
                </a:solidFill>
                <a:latin typeface="Meiryo UI "/>
              </a:endParaRPr>
            </a:p>
          </p:txBody>
        </p:sp>
        <p:sp>
          <p:nvSpPr>
            <p:cNvPr id="19" name="テキスト ボックス 18">
              <a:extLst>
                <a:ext uri="{FF2B5EF4-FFF2-40B4-BE49-F238E27FC236}">
                  <a16:creationId xmlns:a16="http://schemas.microsoft.com/office/drawing/2014/main" id="{33A4EEA6-9322-C52F-7925-9D97686DDE3B}"/>
                </a:ext>
              </a:extLst>
            </p:cNvPr>
            <p:cNvSpPr txBox="1"/>
            <p:nvPr/>
          </p:nvSpPr>
          <p:spPr>
            <a:xfrm>
              <a:off x="5754980" y="1014429"/>
              <a:ext cx="1719776" cy="461665"/>
            </a:xfrm>
            <a:prstGeom prst="rect">
              <a:avLst/>
            </a:prstGeom>
            <a:solidFill>
              <a:srgbClr val="FDDAFE"/>
            </a:solidFill>
          </p:spPr>
          <p:txBody>
            <a:bodyPr wrap="square" rtlCol="0">
              <a:spAutoFit/>
            </a:bodyPr>
            <a:lstStyle/>
            <a:p>
              <a:pPr algn="ctr"/>
              <a:r>
                <a:rPr lang="ja-JP" altLang="en-US" sz="2400" dirty="0"/>
                <a:t>当事者性</a:t>
              </a:r>
            </a:p>
          </p:txBody>
        </p:sp>
      </p:grpSp>
      <p:sp>
        <p:nvSpPr>
          <p:cNvPr id="21" name="スライド番号プレースホルダー 20">
            <a:extLst>
              <a:ext uri="{FF2B5EF4-FFF2-40B4-BE49-F238E27FC236}">
                <a16:creationId xmlns:a16="http://schemas.microsoft.com/office/drawing/2014/main" id="{CB66F01D-9579-3151-E3AA-5CE7EF1832E2}"/>
              </a:ext>
            </a:extLst>
          </p:cNvPr>
          <p:cNvSpPr>
            <a:spLocks noGrp="1"/>
          </p:cNvSpPr>
          <p:nvPr>
            <p:ph type="sldNum" sz="quarter" idx="12"/>
          </p:nvPr>
        </p:nvSpPr>
        <p:spPr>
          <a:xfrm>
            <a:off x="6926332" y="6426505"/>
            <a:ext cx="2133600" cy="365125"/>
          </a:xfrm>
        </p:spPr>
        <p:txBody>
          <a:bodyPr/>
          <a:lstStyle/>
          <a:p>
            <a:fld id="{1E29DF84-5952-4C2A-BDD4-199A02BCD2FE}" type="slidenum">
              <a:rPr lang="ja-JP" altLang="en-US" smtClean="0">
                <a:solidFill>
                  <a:prstClr val="black">
                    <a:tint val="75000"/>
                  </a:prstClr>
                </a:solidFill>
              </a:rPr>
              <a:pPr/>
              <a:t>11</a:t>
            </a:fld>
            <a:endParaRPr lang="ja-JP" altLang="en-US" dirty="0">
              <a:solidFill>
                <a:prstClr val="black">
                  <a:tint val="75000"/>
                </a:prstClr>
              </a:solidFill>
            </a:endParaRPr>
          </a:p>
        </p:txBody>
      </p:sp>
    </p:spTree>
    <p:extLst>
      <p:ext uri="{BB962C8B-B14F-4D97-AF65-F5344CB8AC3E}">
        <p14:creationId xmlns:p14="http://schemas.microsoft.com/office/powerpoint/2010/main" val="19431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11186"/>
            <a:ext cx="9144000" cy="6858000"/>
          </a:xfrm>
          <a:prstGeom prst="rect">
            <a:avLst/>
          </a:prstGeom>
        </p:spPr>
      </p:pic>
      <p:sp>
        <p:nvSpPr>
          <p:cNvPr id="4" name="ドーナツ 3"/>
          <p:cNvSpPr/>
          <p:nvPr/>
        </p:nvSpPr>
        <p:spPr>
          <a:xfrm rot="20846581">
            <a:off x="539553" y="751665"/>
            <a:ext cx="7848872" cy="6510498"/>
          </a:xfrm>
          <a:prstGeom prst="donut">
            <a:avLst>
              <a:gd name="adj" fmla="val 3543"/>
            </a:avLst>
          </a:prstGeom>
          <a:scene3d>
            <a:camera prst="isometricTopUp"/>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a:solidFill>
                <a:schemeClr val="tx1"/>
              </a:solidFill>
            </a:endParaRPr>
          </a:p>
        </p:txBody>
      </p:sp>
      <p:sp>
        <p:nvSpPr>
          <p:cNvPr id="95" name="ホームベース 94"/>
          <p:cNvSpPr>
            <a:spLocks/>
          </p:cNvSpPr>
          <p:nvPr/>
        </p:nvSpPr>
        <p:spPr>
          <a:xfrm>
            <a:off x="0" y="-21159"/>
            <a:ext cx="9144000" cy="697196"/>
          </a:xfrm>
          <a:prstGeom prst="homePlate">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ja-JP" altLang="en-US" sz="2954" b="1" dirty="0">
                <a:solidFill>
                  <a:srgbClr val="002060"/>
                </a:solidFill>
                <a:effectLst>
                  <a:glow rad="101600">
                    <a:prstClr val="white"/>
                  </a:glow>
                </a:effectLst>
                <a:latin typeface="Meiryo UI" pitchFamily="50" charset="-128"/>
                <a:ea typeface="Meiryo UI" pitchFamily="50" charset="-128"/>
                <a:cs typeface="Meiryo UI" pitchFamily="50" charset="-128"/>
              </a:rPr>
              <a:t>五者連携で子供たちが志を果たしていける未来を目指す</a:t>
            </a:r>
            <a:endParaRPr lang="en-US" altLang="ja-JP" sz="2954" b="1" dirty="0">
              <a:solidFill>
                <a:srgbClr val="002060"/>
              </a:solidFill>
              <a:effectLst>
                <a:glow rad="101600">
                  <a:prstClr val="white"/>
                </a:glow>
              </a:effectLst>
              <a:latin typeface="Meiryo UI" pitchFamily="50" charset="-128"/>
              <a:ea typeface="Meiryo UI" pitchFamily="50" charset="-128"/>
              <a:cs typeface="Meiryo UI" pitchFamily="50" charset="-128"/>
            </a:endParaRPr>
          </a:p>
        </p:txBody>
      </p:sp>
      <p:sp>
        <p:nvSpPr>
          <p:cNvPr id="8" name="角丸四角形 7"/>
          <p:cNvSpPr/>
          <p:nvPr/>
        </p:nvSpPr>
        <p:spPr>
          <a:xfrm>
            <a:off x="3390466" y="3240268"/>
            <a:ext cx="2117713" cy="124302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ja-JP" altLang="en-US" sz="2585" b="1" dirty="0">
                <a:solidFill>
                  <a:srgbClr val="0000CC"/>
                </a:solidFill>
                <a:effectLst>
                  <a:glow rad="203200">
                    <a:prstClr val="white"/>
                  </a:glow>
                </a:effectLst>
                <a:latin typeface="Meiryo UI" pitchFamily="50" charset="-128"/>
                <a:ea typeface="Meiryo UI" pitchFamily="50" charset="-128"/>
                <a:cs typeface="Meiryo UI" pitchFamily="50" charset="-128"/>
              </a:rPr>
              <a:t>子供の成長</a:t>
            </a:r>
            <a:endParaRPr lang="en-US" altLang="ja-JP" sz="2585" b="1" dirty="0">
              <a:solidFill>
                <a:srgbClr val="0000CC"/>
              </a:solidFill>
              <a:effectLst>
                <a:glow rad="203200">
                  <a:prstClr val="white"/>
                </a:glow>
              </a:effectLst>
              <a:latin typeface="Meiryo UI" pitchFamily="50" charset="-128"/>
              <a:ea typeface="Meiryo UI" pitchFamily="50" charset="-128"/>
              <a:cs typeface="Meiryo UI" pitchFamily="50" charset="-128"/>
            </a:endParaRPr>
          </a:p>
          <a:p>
            <a:pPr algn="ctr">
              <a:defRPr/>
            </a:pPr>
            <a:r>
              <a:rPr lang="ja-JP" altLang="en-US" sz="2585" b="1" dirty="0">
                <a:solidFill>
                  <a:srgbClr val="0000CC"/>
                </a:solidFill>
                <a:effectLst>
                  <a:glow rad="203200">
                    <a:prstClr val="white"/>
                  </a:glow>
                </a:effectLst>
                <a:latin typeface="Meiryo UI" pitchFamily="50" charset="-128"/>
                <a:ea typeface="Meiryo UI" pitchFamily="50" charset="-128"/>
                <a:cs typeface="Meiryo UI" pitchFamily="50" charset="-128"/>
              </a:rPr>
              <a:t>地域の創生</a:t>
            </a:r>
            <a:endParaRPr lang="en-US" altLang="ja-JP" sz="2585" b="1" dirty="0">
              <a:solidFill>
                <a:srgbClr val="0000CC"/>
              </a:solidFill>
              <a:effectLst>
                <a:glow rad="203200">
                  <a:prstClr val="white"/>
                </a:glow>
              </a:effectLst>
              <a:latin typeface="Meiryo UI" pitchFamily="50" charset="-128"/>
              <a:ea typeface="Meiryo UI" pitchFamily="50" charset="-128"/>
              <a:cs typeface="Meiryo UI" pitchFamily="50" charset="-128"/>
            </a:endParaRPr>
          </a:p>
        </p:txBody>
      </p:sp>
      <p:sp>
        <p:nvSpPr>
          <p:cNvPr id="2" name="円/楕円 1"/>
          <p:cNvSpPr/>
          <p:nvPr/>
        </p:nvSpPr>
        <p:spPr>
          <a:xfrm>
            <a:off x="668470" y="2251944"/>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bwMode="auto">
          <a:xfrm>
            <a:off x="945502" y="2853175"/>
            <a:ext cx="1623766"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家庭</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5" name="右矢印 4"/>
          <p:cNvSpPr/>
          <p:nvPr/>
        </p:nvSpPr>
        <p:spPr>
          <a:xfrm rot="1428295">
            <a:off x="2667433" y="3139815"/>
            <a:ext cx="792088" cy="653377"/>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8" name="円/楕円 27"/>
          <p:cNvSpPr/>
          <p:nvPr/>
        </p:nvSpPr>
        <p:spPr>
          <a:xfrm>
            <a:off x="3346013" y="1106287"/>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2" name="テキスト ボックス 21"/>
          <p:cNvSpPr txBox="1"/>
          <p:nvPr/>
        </p:nvSpPr>
        <p:spPr bwMode="auto">
          <a:xfrm>
            <a:off x="3585606" y="1653429"/>
            <a:ext cx="1778483"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学校</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26" name="右矢印 25"/>
          <p:cNvSpPr/>
          <p:nvPr/>
        </p:nvSpPr>
        <p:spPr>
          <a:xfrm rot="5400000">
            <a:off x="4118442" y="2590373"/>
            <a:ext cx="731158" cy="707825"/>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1" name="円/楕円 30"/>
          <p:cNvSpPr/>
          <p:nvPr/>
        </p:nvSpPr>
        <p:spPr>
          <a:xfrm>
            <a:off x="1606825" y="4712481"/>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bwMode="auto">
          <a:xfrm>
            <a:off x="1699489" y="5334467"/>
            <a:ext cx="1778483"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子供</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33" name="円/楕円 32"/>
          <p:cNvSpPr/>
          <p:nvPr/>
        </p:nvSpPr>
        <p:spPr>
          <a:xfrm>
            <a:off x="5060422" y="4537394"/>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4" name="テキスト ボックス 33"/>
          <p:cNvSpPr txBox="1"/>
          <p:nvPr/>
        </p:nvSpPr>
        <p:spPr bwMode="auto">
          <a:xfrm>
            <a:off x="5300014" y="5084536"/>
            <a:ext cx="1778483"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行政</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29" name="円/楕円 28"/>
          <p:cNvSpPr/>
          <p:nvPr/>
        </p:nvSpPr>
        <p:spPr>
          <a:xfrm>
            <a:off x="6249365" y="2019432"/>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0" name="テキスト ボックス 29"/>
          <p:cNvSpPr txBox="1"/>
          <p:nvPr/>
        </p:nvSpPr>
        <p:spPr bwMode="auto">
          <a:xfrm>
            <a:off x="6449039" y="2694521"/>
            <a:ext cx="1778483"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地域</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35" name="右矢印 34"/>
          <p:cNvSpPr/>
          <p:nvPr/>
        </p:nvSpPr>
        <p:spPr>
          <a:xfrm rot="20171705" flipH="1">
            <a:off x="5492725" y="3076346"/>
            <a:ext cx="792088" cy="653377"/>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6" name="右矢印 35"/>
          <p:cNvSpPr/>
          <p:nvPr/>
        </p:nvSpPr>
        <p:spPr>
          <a:xfrm rot="18528222" flipV="1">
            <a:off x="3024886" y="4358567"/>
            <a:ext cx="731158" cy="707825"/>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7" name="右矢印 36"/>
          <p:cNvSpPr/>
          <p:nvPr/>
        </p:nvSpPr>
        <p:spPr>
          <a:xfrm rot="3043267" flipH="1" flipV="1">
            <a:off x="5170303" y="4341067"/>
            <a:ext cx="731158" cy="707825"/>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8" name="テキスト ボックス 37"/>
          <p:cNvSpPr txBox="1"/>
          <p:nvPr/>
        </p:nvSpPr>
        <p:spPr bwMode="auto">
          <a:xfrm>
            <a:off x="6635461" y="4166780"/>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39" name="テキスト ボックス 38"/>
          <p:cNvSpPr txBox="1"/>
          <p:nvPr/>
        </p:nvSpPr>
        <p:spPr bwMode="auto">
          <a:xfrm>
            <a:off x="3585606" y="5876269"/>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40" name="テキスト ボックス 39"/>
          <p:cNvSpPr txBox="1"/>
          <p:nvPr/>
        </p:nvSpPr>
        <p:spPr bwMode="auto">
          <a:xfrm>
            <a:off x="268454" y="4524289"/>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41" name="テキスト ボックス 40"/>
          <p:cNvSpPr txBox="1"/>
          <p:nvPr/>
        </p:nvSpPr>
        <p:spPr bwMode="auto">
          <a:xfrm>
            <a:off x="2084378" y="2104936"/>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42" name="テキスト ボックス 41"/>
          <p:cNvSpPr txBox="1"/>
          <p:nvPr/>
        </p:nvSpPr>
        <p:spPr bwMode="auto">
          <a:xfrm>
            <a:off x="5457451" y="1646573"/>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3" name="スライド番号プレースホルダー 2">
            <a:extLst>
              <a:ext uri="{FF2B5EF4-FFF2-40B4-BE49-F238E27FC236}">
                <a16:creationId xmlns:a16="http://schemas.microsoft.com/office/drawing/2014/main" id="{CFEB64FC-09BE-5F2C-2C00-2C912A0D93E1}"/>
              </a:ext>
            </a:extLst>
          </p:cNvPr>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12</a:t>
            </a:fld>
            <a:endParaRPr lang="ja-JP" altLang="en-US">
              <a:solidFill>
                <a:prstClr val="white">
                  <a:tint val="75000"/>
                </a:prstClr>
              </a:solidFill>
            </a:endParaRPr>
          </a:p>
        </p:txBody>
      </p:sp>
    </p:spTree>
    <p:extLst>
      <p:ext uri="{BB962C8B-B14F-4D97-AF65-F5344CB8AC3E}">
        <p14:creationId xmlns:p14="http://schemas.microsoft.com/office/powerpoint/2010/main" val="7214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alphaModFix amt="3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11186"/>
            <a:ext cx="9144000" cy="6858000"/>
          </a:xfrm>
          <a:prstGeom prst="rect">
            <a:avLst/>
          </a:prstGeom>
        </p:spPr>
      </p:pic>
      <p:sp>
        <p:nvSpPr>
          <p:cNvPr id="6" name="タイトル 1"/>
          <p:cNvSpPr txBox="1">
            <a:spLocks/>
          </p:cNvSpPr>
          <p:nvPr/>
        </p:nvSpPr>
        <p:spPr>
          <a:xfrm>
            <a:off x="108520" y="1916832"/>
            <a:ext cx="9144000" cy="1728192"/>
          </a:xfrm>
          <a:prstGeom prst="rect">
            <a:avLst/>
          </a:prstGeom>
        </p:spPr>
        <p:txBody>
          <a:bodyPr vert="horz" rtlCol="0" anchor="ctr">
            <a:normAutofit/>
          </a:bodyPr>
          <a:lst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800" b="0" i="0" u="none" strike="noStrike" kern="1200" cap="none" spc="0" normalizeH="0" baseline="0" noProof="0" dirty="0">
              <a:ln>
                <a:noFill/>
              </a:ln>
              <a:solidFill>
                <a:srgbClr val="4F81BD">
                  <a:lumMod val="75000"/>
                </a:srgbClr>
              </a:solidFill>
              <a:effectLst/>
              <a:uLnTx/>
              <a:uFillTx/>
              <a:latin typeface="HG創英角ｺﾞｼｯｸUB" panose="020B0909000000000000" pitchFamily="49" charset="-128"/>
              <a:ea typeface="HG創英角ｺﾞｼｯｸUB" panose="020B0909000000000000" pitchFamily="49" charset="-128"/>
              <a:cs typeface="+mj-cs"/>
            </a:endParaRPr>
          </a:p>
        </p:txBody>
      </p:sp>
      <p:sp>
        <p:nvSpPr>
          <p:cNvPr id="7" name="サブタイトル 2"/>
          <p:cNvSpPr txBox="1">
            <a:spLocks/>
          </p:cNvSpPr>
          <p:nvPr/>
        </p:nvSpPr>
        <p:spPr bwMode="auto">
          <a:xfrm>
            <a:off x="108520" y="166328"/>
            <a:ext cx="9055512" cy="5229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lang="en-US" altLang="ja-JP" sz="280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2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説明の流れ</a:t>
            </a:r>
            <a:endParaRPr kumimoji="1" lang="en-US" altLang="ja-JP" sz="2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kumimoji="1" lang="en-US" altLang="ja-JP"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lang="ja-JP" altLang="en-US" sz="3600" noProof="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（１）現在の地域や学校の状況</a:t>
            </a:r>
            <a:endParaRPr lang="en-US" altLang="ja-JP" sz="3600" noProof="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kumimoji="1" lang="en-US" altLang="ja-JP" sz="3600" b="0" i="0" u="none" strike="noStrike" kern="1200" cap="none" spc="0" normalizeH="0" baseline="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3600" b="0" i="0" u="none" strike="noStrike" kern="1200" cap="none" spc="0" normalizeH="0" baseline="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（２）コミュニティ・スクールと地域学校協働活動</a:t>
            </a:r>
            <a:endParaRPr kumimoji="1" lang="en-US" altLang="ja-JP" sz="3600" b="0" i="0" u="none" strike="noStrike" kern="1200" cap="none" spc="0" normalizeH="0" baseline="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lang="en-US" altLang="ja-JP" sz="360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     </a:t>
            </a:r>
            <a:r>
              <a:rPr lang="ja-JP" altLang="en-US" sz="360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の一体的推進について</a:t>
            </a:r>
            <a:endParaRPr kumimoji="1" lang="en-US" altLang="ja-JP" sz="3600" b="0" i="0" u="none" strike="noStrike" kern="1200" cap="none" spc="0" normalizeH="0" baseline="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lang="en-US" altLang="ja-JP" sz="3600" noProof="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3600" b="0" i="0" u="none" strike="noStrike" kern="1200" cap="none" spc="0" normalizeH="0" baseline="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（３）○○にとってプラスとなる</a:t>
            </a:r>
            <a:endParaRPr kumimoji="1" lang="en-US" altLang="ja-JP" sz="3600" b="0" i="0" u="none" strike="noStrike" kern="1200" cap="none" spc="0" normalizeH="0" baseline="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lang="ja-JP" altLang="en-US" sz="360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　　                 </a:t>
            </a:r>
            <a:r>
              <a:rPr kumimoji="1" lang="ja-JP" altLang="en-US" sz="3600" b="0" i="0" u="none" strike="noStrike" kern="1200" cap="none" spc="0" normalizeH="0" baseline="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「地域と学校の連携・協働」</a:t>
            </a:r>
            <a:endParaRPr kumimoji="1" lang="en-US" altLang="ja-JP" sz="36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 name="スライド番号プレースホルダー 1">
            <a:extLst>
              <a:ext uri="{FF2B5EF4-FFF2-40B4-BE49-F238E27FC236}">
                <a16:creationId xmlns:a16="http://schemas.microsoft.com/office/drawing/2014/main" id="{88E88107-FACA-5488-5932-C37C7069BD89}"/>
              </a:ext>
            </a:extLst>
          </p:cNvPr>
          <p:cNvSpPr>
            <a:spLocks noGrp="1"/>
          </p:cNvSpPr>
          <p:nvPr>
            <p:ph type="sldNum" sz="quarter" idx="12"/>
          </p:nvPr>
        </p:nvSpPr>
        <p:spPr/>
        <p:txBody>
          <a:bodyPr/>
          <a:lstStyle/>
          <a:p>
            <a:pPr>
              <a:defRPr/>
            </a:pPr>
            <a:fld id="{3FD377D9-F157-4126-8A73-69743F3903DD}" type="slidenum">
              <a:rPr lang="ja-JP" altLang="en-US" smtClean="0"/>
              <a:pPr>
                <a:defRPr/>
              </a:pPr>
              <a:t>2</a:t>
            </a:fld>
            <a:endParaRPr lang="ja-JP" altLang="en-US"/>
          </a:p>
        </p:txBody>
      </p:sp>
    </p:spTree>
    <p:extLst>
      <p:ext uri="{BB962C8B-B14F-4D97-AF65-F5344CB8AC3E}">
        <p14:creationId xmlns:p14="http://schemas.microsoft.com/office/powerpoint/2010/main" val="28049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0408A6B-4B4D-5ED5-D108-81995A0A78AA}"/>
              </a:ext>
            </a:extLst>
          </p:cNvPr>
          <p:cNvGrpSpPr/>
          <p:nvPr/>
        </p:nvGrpSpPr>
        <p:grpSpPr>
          <a:xfrm>
            <a:off x="163096" y="4725144"/>
            <a:ext cx="8654897" cy="1872208"/>
            <a:chOff x="338643" y="4523609"/>
            <a:chExt cx="8481829" cy="2484820"/>
          </a:xfrm>
        </p:grpSpPr>
        <p:sp>
          <p:nvSpPr>
            <p:cNvPr id="10" name="タイトル 1"/>
            <p:cNvSpPr txBox="1">
              <a:spLocks/>
            </p:cNvSpPr>
            <p:nvPr/>
          </p:nvSpPr>
          <p:spPr bwMode="auto">
            <a:xfrm>
              <a:off x="338643" y="5046976"/>
              <a:ext cx="8481829" cy="1961453"/>
            </a:xfrm>
            <a:prstGeom prst="rect">
              <a:avLst/>
            </a:prstGeom>
            <a:solidFill>
              <a:srgbClr val="FFFF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学校だけでなく社会全体で</a:t>
              </a:r>
              <a:endParaRPr kumimoji="1" lang="en-US" altLang="ja-JP"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子供</a:t>
              </a: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の育ちを支える時代</a:t>
              </a:r>
              <a:endParaRPr kumimoji="1" lang="en-US" altLang="ja-JP"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下矢印 1"/>
            <p:cNvSpPr/>
            <p:nvPr/>
          </p:nvSpPr>
          <p:spPr>
            <a:xfrm>
              <a:off x="3923928" y="4523609"/>
              <a:ext cx="136815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5" name="角丸四角形 4"/>
          <p:cNvSpPr/>
          <p:nvPr/>
        </p:nvSpPr>
        <p:spPr>
          <a:xfrm>
            <a:off x="179512" y="72008"/>
            <a:ext cx="2881590" cy="4051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現在の地域や学校の状況</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9" name="グループ化 8"/>
          <p:cNvGrpSpPr/>
          <p:nvPr/>
        </p:nvGrpSpPr>
        <p:grpSpPr>
          <a:xfrm>
            <a:off x="313183" y="593710"/>
            <a:ext cx="8676818" cy="3987418"/>
            <a:chOff x="313183" y="593710"/>
            <a:chExt cx="8676818" cy="3987418"/>
          </a:xfrm>
        </p:grpSpPr>
        <p:sp>
          <p:nvSpPr>
            <p:cNvPr id="7" name="タイトル 1"/>
            <p:cNvSpPr txBox="1">
              <a:spLocks/>
            </p:cNvSpPr>
            <p:nvPr/>
          </p:nvSpPr>
          <p:spPr bwMode="auto">
            <a:xfrm>
              <a:off x="1691680" y="1973619"/>
              <a:ext cx="6120680" cy="1167349"/>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　学校・地域が抱える課題</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solidFill>
                    <a:prstClr val="black"/>
                  </a:solidFill>
                  <a:latin typeface="UD デジタル 教科書体 NP-B" panose="02020700000000000000" pitchFamily="18" charset="-128"/>
                  <a:ea typeface="UD デジタル 教科書体 NP-B" panose="02020700000000000000" pitchFamily="18" charset="-128"/>
                </a:rPr>
                <a:t>　　　</a:t>
              </a: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複雑化・多様化</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nvGrpSpPr>
            <p:cNvPr id="3" name="グループ化 2">
              <a:extLst>
                <a:ext uri="{FF2B5EF4-FFF2-40B4-BE49-F238E27FC236}">
                  <a16:creationId xmlns:a16="http://schemas.microsoft.com/office/drawing/2014/main" id="{CA2030BC-6A4F-6AB4-A425-3214C73EF121}"/>
                </a:ext>
              </a:extLst>
            </p:cNvPr>
            <p:cNvGrpSpPr/>
            <p:nvPr/>
          </p:nvGrpSpPr>
          <p:grpSpPr>
            <a:xfrm>
              <a:off x="313183" y="593710"/>
              <a:ext cx="8676818" cy="1295892"/>
              <a:chOff x="323528" y="602686"/>
              <a:chExt cx="8676818" cy="1016728"/>
            </a:xfrm>
          </p:grpSpPr>
          <p:sp>
            <p:nvSpPr>
              <p:cNvPr id="11" name="タイトル 1"/>
              <p:cNvSpPr txBox="1">
                <a:spLocks/>
              </p:cNvSpPr>
              <p:nvPr/>
            </p:nvSpPr>
            <p:spPr bwMode="auto">
              <a:xfrm>
                <a:off x="323528" y="620615"/>
                <a:ext cx="1815966"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少子高齢化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2" name="タイトル 1"/>
              <p:cNvSpPr txBox="1">
                <a:spLocks/>
              </p:cNvSpPr>
              <p:nvPr/>
            </p:nvSpPr>
            <p:spPr bwMode="auto">
              <a:xfrm>
                <a:off x="2268036" y="602978"/>
                <a:ext cx="3600400"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地域のつながりの希薄化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5" name="タイトル 1"/>
              <p:cNvSpPr txBox="1">
                <a:spLocks/>
              </p:cNvSpPr>
              <p:nvPr/>
            </p:nvSpPr>
            <p:spPr bwMode="auto">
              <a:xfrm>
                <a:off x="5940152" y="602686"/>
                <a:ext cx="3060193"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地域の教育力の低下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6" name="タイトル 1"/>
              <p:cNvSpPr txBox="1">
                <a:spLocks/>
              </p:cNvSpPr>
              <p:nvPr/>
            </p:nvSpPr>
            <p:spPr bwMode="auto">
              <a:xfrm>
                <a:off x="345448" y="1169364"/>
                <a:ext cx="1394415"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貧困</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7" name="タイトル 1"/>
              <p:cNvSpPr txBox="1">
                <a:spLocks/>
              </p:cNvSpPr>
              <p:nvPr/>
            </p:nvSpPr>
            <p:spPr bwMode="auto">
              <a:xfrm>
                <a:off x="6324017" y="1160821"/>
                <a:ext cx="2676329"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福祉的な課題</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8" name="タイトル 1"/>
              <p:cNvSpPr txBox="1">
                <a:spLocks/>
              </p:cNvSpPr>
              <p:nvPr/>
            </p:nvSpPr>
            <p:spPr bwMode="auto">
              <a:xfrm>
                <a:off x="1835696" y="1169364"/>
                <a:ext cx="4392488"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核家族化・保護者の孤立化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grpSp>
          <p:nvGrpSpPr>
            <p:cNvPr id="6" name="グループ化 5">
              <a:extLst>
                <a:ext uri="{FF2B5EF4-FFF2-40B4-BE49-F238E27FC236}">
                  <a16:creationId xmlns:a16="http://schemas.microsoft.com/office/drawing/2014/main" id="{2A3EE928-4904-BA2F-8616-63970DA5C9EE}"/>
                </a:ext>
              </a:extLst>
            </p:cNvPr>
            <p:cNvGrpSpPr/>
            <p:nvPr/>
          </p:nvGrpSpPr>
          <p:grpSpPr>
            <a:xfrm>
              <a:off x="313183" y="3224595"/>
              <a:ext cx="8526486" cy="1356533"/>
              <a:chOff x="311914" y="2905331"/>
              <a:chExt cx="8526486" cy="1015356"/>
            </a:xfrm>
          </p:grpSpPr>
          <p:grpSp>
            <p:nvGrpSpPr>
              <p:cNvPr id="8" name="グループ化 7"/>
              <p:cNvGrpSpPr/>
              <p:nvPr/>
            </p:nvGrpSpPr>
            <p:grpSpPr>
              <a:xfrm>
                <a:off x="311914" y="2905331"/>
                <a:ext cx="8526486" cy="1015356"/>
                <a:chOff x="311914" y="2905331"/>
                <a:chExt cx="8526486" cy="1015356"/>
              </a:xfrm>
            </p:grpSpPr>
            <p:sp>
              <p:nvSpPr>
                <p:cNvPr id="19" name="タイトル 1"/>
                <p:cNvSpPr txBox="1">
                  <a:spLocks/>
                </p:cNvSpPr>
                <p:nvPr/>
              </p:nvSpPr>
              <p:spPr bwMode="auto">
                <a:xfrm>
                  <a:off x="311914" y="2923260"/>
                  <a:ext cx="2459886" cy="450050"/>
                </a:xfrm>
                <a:prstGeom prst="rect">
                  <a:avLst/>
                </a:prstGeom>
                <a:solidFill>
                  <a:srgbClr val="CCFF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グローバル化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20" name="タイトル 1"/>
                <p:cNvSpPr txBox="1">
                  <a:spLocks/>
                </p:cNvSpPr>
                <p:nvPr/>
              </p:nvSpPr>
              <p:spPr bwMode="auto">
                <a:xfrm>
                  <a:off x="3059832" y="2905623"/>
                  <a:ext cx="2459594" cy="450050"/>
                </a:xfrm>
                <a:prstGeom prst="rect">
                  <a:avLst/>
                </a:prstGeom>
                <a:solidFill>
                  <a:srgbClr val="CCFF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人工知能の進化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21" name="タイトル 1"/>
                <p:cNvSpPr txBox="1">
                  <a:spLocks/>
                </p:cNvSpPr>
                <p:nvPr/>
              </p:nvSpPr>
              <p:spPr bwMode="auto">
                <a:xfrm>
                  <a:off x="5778207" y="2905331"/>
                  <a:ext cx="3060193" cy="450050"/>
                </a:xfrm>
                <a:prstGeom prst="rect">
                  <a:avLst/>
                </a:prstGeom>
                <a:solidFill>
                  <a:srgbClr val="CCFF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変化が激しい社会</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24" name="タイトル 1"/>
                <p:cNvSpPr txBox="1">
                  <a:spLocks/>
                </p:cNvSpPr>
                <p:nvPr/>
              </p:nvSpPr>
              <p:spPr bwMode="auto">
                <a:xfrm>
                  <a:off x="311914" y="3470637"/>
                  <a:ext cx="4392488" cy="450050"/>
                </a:xfrm>
                <a:prstGeom prst="rect">
                  <a:avLst/>
                </a:prstGeom>
                <a:solidFill>
                  <a:srgbClr val="CCFF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予測困難な未来</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sp>
            <p:nvSpPr>
              <p:cNvPr id="25" name="タイトル 1"/>
              <p:cNvSpPr txBox="1">
                <a:spLocks/>
              </p:cNvSpPr>
              <p:nvPr/>
            </p:nvSpPr>
            <p:spPr bwMode="auto">
              <a:xfrm>
                <a:off x="4774449" y="3465888"/>
                <a:ext cx="4063951" cy="450050"/>
              </a:xfrm>
              <a:prstGeom prst="rect">
                <a:avLst/>
              </a:prstGeom>
              <a:solidFill>
                <a:srgbClr val="CCFF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未知の職業</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grpSp>
      <p:sp>
        <p:nvSpPr>
          <p:cNvPr id="13" name="スライド番号プレースホルダー 12">
            <a:extLst>
              <a:ext uri="{FF2B5EF4-FFF2-40B4-BE49-F238E27FC236}">
                <a16:creationId xmlns:a16="http://schemas.microsoft.com/office/drawing/2014/main" id="{9A98701A-81FC-6F47-6B4C-7A9E876532A3}"/>
              </a:ext>
            </a:extLst>
          </p:cNvPr>
          <p:cNvSpPr>
            <a:spLocks noGrp="1"/>
          </p:cNvSpPr>
          <p:nvPr>
            <p:ph type="sldNum" sz="quarter" idx="12"/>
          </p:nvPr>
        </p:nvSpPr>
        <p:spPr>
          <a:xfrm>
            <a:off x="6874103" y="6338470"/>
            <a:ext cx="2133600" cy="365125"/>
          </a:xfrm>
        </p:spPr>
        <p:txBody>
          <a:bodyPr/>
          <a:lstStyle/>
          <a:p>
            <a:fld id="{2725D55B-7101-42B4-B146-5BDB85CFE78B}" type="slidenum">
              <a:rPr lang="ja-JP" altLang="en-US" smtClean="0">
                <a:solidFill>
                  <a:schemeClr val="tx1"/>
                </a:solidFill>
              </a:rPr>
              <a:pPr/>
              <a:t>3</a:t>
            </a:fld>
            <a:endParaRPr lang="ja-JP" altLang="en-US" dirty="0">
              <a:solidFill>
                <a:schemeClr val="tx1"/>
              </a:solidFill>
            </a:endParaRPr>
          </a:p>
        </p:txBody>
      </p:sp>
    </p:spTree>
    <p:extLst>
      <p:ext uri="{BB962C8B-B14F-4D97-AF65-F5344CB8AC3E}">
        <p14:creationId xmlns:p14="http://schemas.microsoft.com/office/powerpoint/2010/main" val="6819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1611859" y="5666727"/>
            <a:ext cx="7056784" cy="1051221"/>
          </a:xfrm>
          <a:prstGeom prst="rect">
            <a:avLst/>
          </a:prstGeom>
          <a:solidFill>
            <a:srgbClr val="FFFF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「コミュニティ・スクール」と</a:t>
            </a:r>
            <a:endParaRPr kumimoji="1" lang="en-US" altLang="ja-JP"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「地域学校協働活動」の一体的な推進</a:t>
            </a:r>
            <a:endParaRPr kumimoji="1" lang="en-US" altLang="ja-JP"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p:txBody>
      </p:sp>
      <p:grpSp>
        <p:nvGrpSpPr>
          <p:cNvPr id="6" name="グループ化 5">
            <a:extLst>
              <a:ext uri="{FF2B5EF4-FFF2-40B4-BE49-F238E27FC236}">
                <a16:creationId xmlns:a16="http://schemas.microsoft.com/office/drawing/2014/main" id="{19BD3D97-F0A5-4E91-9100-7F0D11B39468}"/>
              </a:ext>
            </a:extLst>
          </p:cNvPr>
          <p:cNvGrpSpPr/>
          <p:nvPr/>
        </p:nvGrpSpPr>
        <p:grpSpPr>
          <a:xfrm>
            <a:off x="467544" y="1370666"/>
            <a:ext cx="8424936" cy="4206045"/>
            <a:chOff x="1404077" y="1896559"/>
            <a:chExt cx="7969577" cy="3250024"/>
          </a:xfrm>
        </p:grpSpPr>
        <p:sp>
          <p:nvSpPr>
            <p:cNvPr id="9" name="タイトル 1"/>
            <p:cNvSpPr txBox="1">
              <a:spLocks/>
            </p:cNvSpPr>
            <p:nvPr/>
          </p:nvSpPr>
          <p:spPr bwMode="auto">
            <a:xfrm>
              <a:off x="1404077" y="1896559"/>
              <a:ext cx="7969577" cy="325002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社会のつながりの中で学ぶことで</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rPr>
                <a:t>子供たちは、自分の力で人生や社会をよりよくできるという</a:t>
              </a:r>
              <a:endParaRPr kumimoji="1" lang="en-US" altLang="ja-JP"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rPr>
                <a:t>実感をもつことができます。</a:t>
              </a:r>
              <a:endParaRPr kumimoji="1" lang="en-US" altLang="ja-JP"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このことは、変化の激しい社会において</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rPr>
                <a:t>子供たちが困難を乗り越え、</a:t>
              </a:r>
              <a:endParaRPr kumimoji="1" lang="en-US" altLang="ja-JP"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rPr>
                <a:t>未来に向けて進む希望や力になります。</a:t>
              </a:r>
              <a:endParaRPr kumimoji="1" lang="en-US" altLang="ja-JP"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そのため、これからの学校には</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rPr>
                <a:t>社会と連携・協働した教育活動を充実させること</a:t>
              </a: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が</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ますます求められます。</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ts val="26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1" name="テキスト ボックス 10"/>
            <p:cNvSpPr txBox="1"/>
            <p:nvPr/>
          </p:nvSpPr>
          <p:spPr>
            <a:xfrm>
              <a:off x="2160975" y="4838806"/>
              <a:ext cx="713749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令和２年２月発行　教育委員会月報　文部科学省教育課程課作成資料より</a:t>
              </a:r>
              <a:r>
                <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endPar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7" name="タイトル 1"/>
          <p:cNvSpPr txBox="1">
            <a:spLocks/>
          </p:cNvSpPr>
          <p:nvPr/>
        </p:nvSpPr>
        <p:spPr bwMode="auto">
          <a:xfrm>
            <a:off x="737828" y="572736"/>
            <a:ext cx="7524328" cy="707914"/>
          </a:xfrm>
          <a:prstGeom prst="rect">
            <a:avLst/>
          </a:prstGeom>
          <a:solidFill>
            <a:srgbClr val="FFCCFF"/>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「社会に開かれた教育課程」</a:t>
            </a:r>
            <a:endParaRPr kumimoji="1" lang="en-US" altLang="ja-JP"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8" name="屈折矢印 7"/>
          <p:cNvSpPr/>
          <p:nvPr/>
        </p:nvSpPr>
        <p:spPr>
          <a:xfrm rot="5400000">
            <a:off x="497537" y="5418693"/>
            <a:ext cx="1274938" cy="794356"/>
          </a:xfrm>
          <a:prstGeom prst="bentUpArrow">
            <a:avLst>
              <a:gd name="adj1" fmla="val 30085"/>
              <a:gd name="adj2" fmla="val 25000"/>
              <a:gd name="adj3" fmla="val 27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4">
            <a:extLst>
              <a:ext uri="{FF2B5EF4-FFF2-40B4-BE49-F238E27FC236}">
                <a16:creationId xmlns:a16="http://schemas.microsoft.com/office/drawing/2014/main" id="{AC55E2F3-B064-AE55-7276-1CEDCEDECE80}"/>
              </a:ext>
            </a:extLst>
          </p:cNvPr>
          <p:cNvSpPr/>
          <p:nvPr/>
        </p:nvSpPr>
        <p:spPr>
          <a:xfrm>
            <a:off x="179511" y="72008"/>
            <a:ext cx="2952329" cy="4051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現在の地域や学校の状況</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a:extLst>
              <a:ext uri="{FF2B5EF4-FFF2-40B4-BE49-F238E27FC236}">
                <a16:creationId xmlns:a16="http://schemas.microsoft.com/office/drawing/2014/main" id="{2253AD93-34F0-8D7B-0349-B51CD60E53AC}"/>
              </a:ext>
            </a:extLst>
          </p:cNvPr>
          <p:cNvSpPr>
            <a:spLocks noGrp="1"/>
          </p:cNvSpPr>
          <p:nvPr>
            <p:ph type="sldNum" sz="quarter" idx="12"/>
          </p:nvPr>
        </p:nvSpPr>
        <p:spPr>
          <a:xfrm>
            <a:off x="6758880" y="6352823"/>
            <a:ext cx="2133600" cy="365125"/>
          </a:xfrm>
        </p:spPr>
        <p:txBody>
          <a:bodyPr/>
          <a:lstStyle/>
          <a:p>
            <a:fld id="{2725D55B-7101-42B4-B146-5BDB85CFE78B}" type="slidenum">
              <a:rPr lang="ja-JP" altLang="en-US" smtClean="0">
                <a:solidFill>
                  <a:schemeClr val="tx1"/>
                </a:solidFill>
              </a:rPr>
              <a:pPr/>
              <a:t>4</a:t>
            </a:fld>
            <a:endParaRPr lang="ja-JP" altLang="en-US">
              <a:solidFill>
                <a:schemeClr val="tx1"/>
              </a:solidFill>
            </a:endParaRPr>
          </a:p>
        </p:txBody>
      </p:sp>
    </p:spTree>
    <p:extLst>
      <p:ext uri="{BB962C8B-B14F-4D97-AF65-F5344CB8AC3E}">
        <p14:creationId xmlns:p14="http://schemas.microsoft.com/office/powerpoint/2010/main" val="42135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631470" y="44624"/>
            <a:ext cx="1512530" cy="1275680"/>
            <a:chOff x="4211960" y="2060849"/>
            <a:chExt cx="2943961" cy="3096344"/>
          </a:xfrm>
        </p:grpSpPr>
        <p:pic>
          <p:nvPicPr>
            <p:cNvPr id="1026" name="Picture 2">
              <a:extLst>
                <a:ext uri="{FF2B5EF4-FFF2-40B4-BE49-F238E27FC236}">
                  <a16:creationId xmlns:a16="http://schemas.microsoft.com/office/drawing/2014/main" id="{1C45C1C8-8805-41B2-AED8-3734B68B35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060849"/>
              <a:ext cx="2943961" cy="309634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2" descr="dl_kuma03.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3" y="2320475"/>
              <a:ext cx="2423999" cy="283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角丸四角形 6"/>
          <p:cNvSpPr/>
          <p:nvPr/>
        </p:nvSpPr>
        <p:spPr>
          <a:xfrm>
            <a:off x="179512" y="72008"/>
            <a:ext cx="6048672"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コミュニティ・スクールと地域学校協働活動の一体的推進</a:t>
            </a:r>
          </a:p>
        </p:txBody>
      </p:sp>
      <p:sp>
        <p:nvSpPr>
          <p:cNvPr id="3" name="角丸四角形吹き出し 2"/>
          <p:cNvSpPr/>
          <p:nvPr/>
        </p:nvSpPr>
        <p:spPr>
          <a:xfrm>
            <a:off x="484600" y="638617"/>
            <a:ext cx="6264696" cy="633766"/>
          </a:xfrm>
          <a:prstGeom prst="wedgeRoundRectCallout">
            <a:avLst>
              <a:gd name="adj1" fmla="val 59592"/>
              <a:gd name="adj2" fmla="val -355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「コミュニティ・スクール」って？</a:t>
            </a:r>
          </a:p>
        </p:txBody>
      </p:sp>
      <p:grpSp>
        <p:nvGrpSpPr>
          <p:cNvPr id="8" name="グループ化 7"/>
          <p:cNvGrpSpPr/>
          <p:nvPr/>
        </p:nvGrpSpPr>
        <p:grpSpPr>
          <a:xfrm>
            <a:off x="244005" y="4579795"/>
            <a:ext cx="8432451" cy="2127608"/>
            <a:chOff x="145296" y="4586911"/>
            <a:chExt cx="8432451" cy="2127608"/>
          </a:xfrm>
        </p:grpSpPr>
        <p:sp>
          <p:nvSpPr>
            <p:cNvPr id="16" name="タイトル 1"/>
            <p:cNvSpPr txBox="1">
              <a:spLocks/>
            </p:cNvSpPr>
            <p:nvPr/>
          </p:nvSpPr>
          <p:spPr bwMode="auto">
            <a:xfrm>
              <a:off x="145296" y="5151546"/>
              <a:ext cx="2802162"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学校運営のビジョン</a:t>
              </a:r>
            </a:p>
          </p:txBody>
        </p:sp>
        <p:sp>
          <p:nvSpPr>
            <p:cNvPr id="19" name="タイトル 1"/>
            <p:cNvSpPr txBox="1">
              <a:spLocks/>
            </p:cNvSpPr>
            <p:nvPr/>
          </p:nvSpPr>
          <p:spPr bwMode="auto">
            <a:xfrm>
              <a:off x="357497" y="6138455"/>
              <a:ext cx="2771509"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育てたい資質・能力</a:t>
              </a:r>
            </a:p>
          </p:txBody>
        </p:sp>
        <p:sp>
          <p:nvSpPr>
            <p:cNvPr id="20" name="タイトル 1"/>
            <p:cNvSpPr txBox="1">
              <a:spLocks/>
            </p:cNvSpPr>
            <p:nvPr/>
          </p:nvSpPr>
          <p:spPr bwMode="auto">
            <a:xfrm>
              <a:off x="6569038" y="5151887"/>
              <a:ext cx="2008709"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目指す</a:t>
              </a: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子供</a:t>
              </a: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像</a:t>
              </a:r>
            </a:p>
          </p:txBody>
        </p:sp>
        <p:sp>
          <p:nvSpPr>
            <p:cNvPr id="21" name="タイトル 1"/>
            <p:cNvSpPr txBox="1">
              <a:spLocks/>
            </p:cNvSpPr>
            <p:nvPr/>
          </p:nvSpPr>
          <p:spPr bwMode="auto">
            <a:xfrm>
              <a:off x="3487620" y="4586911"/>
              <a:ext cx="2655912"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cs typeface="+mj-cs"/>
                </a:rPr>
                <a:t>学校の魅力や課題</a:t>
              </a:r>
            </a:p>
          </p:txBody>
        </p:sp>
        <p:sp>
          <p:nvSpPr>
            <p:cNvPr id="22" name="タイトル 1"/>
            <p:cNvSpPr txBox="1">
              <a:spLocks/>
            </p:cNvSpPr>
            <p:nvPr/>
          </p:nvSpPr>
          <p:spPr bwMode="auto">
            <a:xfrm>
              <a:off x="6248948" y="6138455"/>
              <a:ext cx="1800200"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地域の課題</a:t>
              </a:r>
            </a:p>
          </p:txBody>
        </p:sp>
        <p:sp>
          <p:nvSpPr>
            <p:cNvPr id="4" name="楕円 3"/>
            <p:cNvSpPr/>
            <p:nvPr/>
          </p:nvSpPr>
          <p:spPr>
            <a:xfrm>
              <a:off x="3254491" y="5279027"/>
              <a:ext cx="2763556" cy="1147460"/>
            </a:xfrm>
            <a:prstGeom prst="ellipse">
              <a:avLst/>
            </a:prstGeom>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共有</a:t>
              </a:r>
            </a:p>
          </p:txBody>
        </p:sp>
      </p:grpSp>
      <p:grpSp>
        <p:nvGrpSpPr>
          <p:cNvPr id="6" name="グループ化 5"/>
          <p:cNvGrpSpPr/>
          <p:nvPr/>
        </p:nvGrpSpPr>
        <p:grpSpPr>
          <a:xfrm>
            <a:off x="179512" y="1340768"/>
            <a:ext cx="8712968" cy="3096344"/>
            <a:chOff x="179512" y="1340768"/>
            <a:chExt cx="8712968" cy="3096344"/>
          </a:xfrm>
        </p:grpSpPr>
        <p:sp>
          <p:nvSpPr>
            <p:cNvPr id="10" name="タイトル 1"/>
            <p:cNvSpPr txBox="1">
              <a:spLocks/>
            </p:cNvSpPr>
            <p:nvPr/>
          </p:nvSpPr>
          <p:spPr bwMode="auto">
            <a:xfrm>
              <a:off x="179512" y="1340768"/>
              <a:ext cx="8712968" cy="2408439"/>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j-cs"/>
                </a:rPr>
                <a:t>「学校運営協議会制度」を導入した学校</a:t>
              </a:r>
              <a:r>
                <a:rPr kumimoji="0" lang="ja-JP" altLang="en-US" sz="28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のこと。学校と地域住民等が力を合わせて学校の運営に取り組むことが可能となる「地域とともにある学校づくり」への転換を図るための有効な仕組み。</a:t>
              </a:r>
              <a:r>
                <a:rPr kumimoji="0" lang="ja-JP" altLang="en-US" sz="28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j-cs"/>
                </a:rPr>
                <a:t>地域住民が学校運営に責任と権限を持って参画し、合議体として協議する。</a:t>
              </a:r>
            </a:p>
          </p:txBody>
        </p:sp>
        <p:sp>
          <p:nvSpPr>
            <p:cNvPr id="24" name="タイトル 1"/>
            <p:cNvSpPr txBox="1">
              <a:spLocks/>
            </p:cNvSpPr>
            <p:nvPr/>
          </p:nvSpPr>
          <p:spPr bwMode="auto">
            <a:xfrm>
              <a:off x="179512" y="3789040"/>
              <a:ext cx="8712967" cy="648072"/>
            </a:xfrm>
            <a:prstGeom prst="rect">
              <a:avLst/>
            </a:prstGeom>
            <a:solidFill>
              <a:srgbClr val="FFFFCC"/>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学校運営協議会委員（地域住民、保護者、地域学校協働活動推進員など）</a:t>
              </a:r>
              <a:endPar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地方教育行政の組織及び運営に関する法律４７条の５</a:t>
              </a:r>
            </a:p>
          </p:txBody>
        </p:sp>
      </p:grpSp>
      <p:sp>
        <p:nvSpPr>
          <p:cNvPr id="9" name="スライド番号プレースホルダー 8">
            <a:extLst>
              <a:ext uri="{FF2B5EF4-FFF2-40B4-BE49-F238E27FC236}">
                <a16:creationId xmlns:a16="http://schemas.microsoft.com/office/drawing/2014/main" id="{F855F329-9477-908B-724A-854C7EE6C1BD}"/>
              </a:ext>
            </a:extLst>
          </p:cNvPr>
          <p:cNvSpPr>
            <a:spLocks noGrp="1"/>
          </p:cNvSpPr>
          <p:nvPr>
            <p:ph type="sldNum" sz="quarter" idx="12"/>
          </p:nvPr>
        </p:nvSpPr>
        <p:spPr/>
        <p:txBody>
          <a:bodyPr/>
          <a:lstStyle/>
          <a:p>
            <a:fld id="{2725D55B-7101-42B4-B146-5BDB85CFE78B}" type="slidenum">
              <a:rPr lang="ja-JP" altLang="en-US" smtClean="0">
                <a:solidFill>
                  <a:schemeClr val="tx1"/>
                </a:solidFill>
              </a:rPr>
              <a:pPr/>
              <a:t>5</a:t>
            </a:fld>
            <a:endParaRPr lang="ja-JP" altLang="en-US">
              <a:solidFill>
                <a:schemeClr val="tx1"/>
              </a:solidFill>
            </a:endParaRPr>
          </a:p>
        </p:txBody>
      </p:sp>
    </p:spTree>
    <p:extLst>
      <p:ext uri="{BB962C8B-B14F-4D97-AF65-F5344CB8AC3E}">
        <p14:creationId xmlns:p14="http://schemas.microsoft.com/office/powerpoint/2010/main" val="163900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164288" y="268061"/>
            <a:ext cx="1080120" cy="1013544"/>
            <a:chOff x="4211960" y="2060849"/>
            <a:chExt cx="2943961" cy="3096344"/>
          </a:xfrm>
        </p:grpSpPr>
        <p:pic>
          <p:nvPicPr>
            <p:cNvPr id="1026" name="Picture 2">
              <a:extLst>
                <a:ext uri="{FF2B5EF4-FFF2-40B4-BE49-F238E27FC236}">
                  <a16:creationId xmlns:a16="http://schemas.microsoft.com/office/drawing/2014/main" id="{1C45C1C8-8805-41B2-AED8-3734B68B35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060849"/>
              <a:ext cx="2943961" cy="309634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2" descr="dl_kuma03.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3" y="2320475"/>
              <a:ext cx="2423999" cy="283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角丸四角形 6"/>
          <p:cNvSpPr/>
          <p:nvPr/>
        </p:nvSpPr>
        <p:spPr>
          <a:xfrm>
            <a:off x="179512" y="72008"/>
            <a:ext cx="6048672"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コミュニティ・スクールと地域学校協働活動の一体的推進</a:t>
            </a:r>
          </a:p>
        </p:txBody>
      </p:sp>
      <p:sp>
        <p:nvSpPr>
          <p:cNvPr id="3" name="角丸四角形吹き出し 2"/>
          <p:cNvSpPr/>
          <p:nvPr/>
        </p:nvSpPr>
        <p:spPr>
          <a:xfrm>
            <a:off x="179512" y="647839"/>
            <a:ext cx="6264696" cy="633766"/>
          </a:xfrm>
          <a:prstGeom prst="wedgeRoundRectCallout">
            <a:avLst>
              <a:gd name="adj1" fmla="val 59592"/>
              <a:gd name="adj2" fmla="val -355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「地域学校協働活動」って？</a:t>
            </a:r>
          </a:p>
        </p:txBody>
      </p:sp>
      <p:sp>
        <p:nvSpPr>
          <p:cNvPr id="10" name="タイトル 1"/>
          <p:cNvSpPr txBox="1">
            <a:spLocks/>
          </p:cNvSpPr>
          <p:nvPr/>
        </p:nvSpPr>
        <p:spPr bwMode="auto">
          <a:xfrm>
            <a:off x="179512" y="1396447"/>
            <a:ext cx="8712968" cy="3219417"/>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地域の高齢者、成人、学生、保護者、ＰＴＡ、ＮＰＯ、民間企業、団体・機関等の</a:t>
            </a:r>
            <a:r>
              <a:rPr kumimoji="0" lang="ja-JP" altLang="en-US" sz="3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j-cs"/>
              </a:rPr>
              <a:t>幅広い地域住民の参画を得て</a:t>
            </a:r>
            <a:r>
              <a:rPr kumimoji="0" lang="ja-JP" altLang="en-US" sz="3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、地域全体で子供たちの学びや成長を支えるとともに、「学校を核とした地域づくり」を目指して、</a:t>
            </a:r>
            <a:r>
              <a:rPr kumimoji="0" lang="ja-JP" altLang="en-US" sz="3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j-cs"/>
              </a:rPr>
              <a:t>地域と学校が相互にパートナーとして連携・協働して行う様々な活動</a:t>
            </a:r>
          </a:p>
        </p:txBody>
      </p:sp>
      <p:sp>
        <p:nvSpPr>
          <p:cNvPr id="4" name="楕円 3"/>
          <p:cNvSpPr/>
          <p:nvPr/>
        </p:nvSpPr>
        <p:spPr>
          <a:xfrm>
            <a:off x="3851923" y="4750372"/>
            <a:ext cx="1152201" cy="2053200"/>
          </a:xfrm>
          <a:prstGeom prst="ellipse">
            <a:avLst/>
          </a:prstGeom>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双方向</a:t>
            </a:r>
          </a:p>
        </p:txBody>
      </p:sp>
      <p:sp>
        <p:nvSpPr>
          <p:cNvPr id="6" name="タイトル 1">
            <a:extLst>
              <a:ext uri="{FF2B5EF4-FFF2-40B4-BE49-F238E27FC236}">
                <a16:creationId xmlns:a16="http://schemas.microsoft.com/office/drawing/2014/main" id="{E529708D-CD43-23FC-D032-69CA727495D5}"/>
              </a:ext>
            </a:extLst>
          </p:cNvPr>
          <p:cNvSpPr txBox="1">
            <a:spLocks/>
          </p:cNvSpPr>
          <p:nvPr/>
        </p:nvSpPr>
        <p:spPr bwMode="auto">
          <a:xfrm>
            <a:off x="179512" y="5234182"/>
            <a:ext cx="3456385"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地域が学校（</a:t>
            </a:r>
            <a:r>
              <a:rPr lang="ja-JP" altLang="en-US" sz="2800" dirty="0">
                <a:solidFill>
                  <a:prstClr val="black"/>
                </a:solidFill>
                <a:latin typeface="UD デジタル 教科書体 NP-B" panose="02020700000000000000" pitchFamily="18" charset="-128"/>
                <a:ea typeface="UD デジタル 教科書体 NP-B" panose="02020700000000000000" pitchFamily="18" charset="-128"/>
              </a:rPr>
              <a:t>子供</a:t>
            </a: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を支援する</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8" name="タイトル 1">
            <a:extLst>
              <a:ext uri="{FF2B5EF4-FFF2-40B4-BE49-F238E27FC236}">
                <a16:creationId xmlns:a16="http://schemas.microsoft.com/office/drawing/2014/main" id="{2E82B0E6-E45B-B51E-18E0-7DA814DA7C3F}"/>
              </a:ext>
            </a:extLst>
          </p:cNvPr>
          <p:cNvSpPr txBox="1">
            <a:spLocks/>
          </p:cNvSpPr>
          <p:nvPr/>
        </p:nvSpPr>
        <p:spPr bwMode="auto">
          <a:xfrm>
            <a:off x="5154587" y="5246332"/>
            <a:ext cx="3809901"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学校（子供）が地域に</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参画する・貢献する</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9" name="スライド番号プレースホルダー 8">
            <a:extLst>
              <a:ext uri="{FF2B5EF4-FFF2-40B4-BE49-F238E27FC236}">
                <a16:creationId xmlns:a16="http://schemas.microsoft.com/office/drawing/2014/main" id="{7211CD39-07BF-D88B-62BA-A85708425D24}"/>
              </a:ext>
            </a:extLst>
          </p:cNvPr>
          <p:cNvSpPr>
            <a:spLocks noGrp="1"/>
          </p:cNvSpPr>
          <p:nvPr>
            <p:ph type="sldNum" sz="quarter" idx="12"/>
          </p:nvPr>
        </p:nvSpPr>
        <p:spPr/>
        <p:txBody>
          <a:bodyPr/>
          <a:lstStyle/>
          <a:p>
            <a:fld id="{2725D55B-7101-42B4-B146-5BDB85CFE78B}" type="slidenum">
              <a:rPr lang="ja-JP" altLang="en-US" smtClean="0">
                <a:solidFill>
                  <a:schemeClr val="tx1"/>
                </a:solidFill>
              </a:rPr>
              <a:pPr/>
              <a:t>6</a:t>
            </a:fld>
            <a:endParaRPr lang="ja-JP" altLang="en-US">
              <a:solidFill>
                <a:schemeClr val="tx1"/>
              </a:solidFill>
            </a:endParaRPr>
          </a:p>
        </p:txBody>
      </p:sp>
    </p:spTree>
    <p:extLst>
      <p:ext uri="{BB962C8B-B14F-4D97-AF65-F5344CB8AC3E}">
        <p14:creationId xmlns:p14="http://schemas.microsoft.com/office/powerpoint/2010/main" val="360604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3159715B-8D94-49A4-B5C9-BBC87765EC01}"/>
              </a:ext>
            </a:extLst>
          </p:cNvPr>
          <p:cNvSpPr txBox="1"/>
          <p:nvPr/>
        </p:nvSpPr>
        <p:spPr>
          <a:xfrm rot="545314">
            <a:off x="5886913" y="983060"/>
            <a:ext cx="1618522" cy="302070"/>
          </a:xfrm>
          <a:prstGeom prst="rect">
            <a:avLst/>
          </a:prstGeom>
          <a:solidFill>
            <a:srgbClr val="FF99FF"/>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地域学校協働本部</a:t>
            </a:r>
          </a:p>
        </p:txBody>
      </p:sp>
      <p:sp>
        <p:nvSpPr>
          <p:cNvPr id="6" name="雲 5"/>
          <p:cNvSpPr/>
          <p:nvPr/>
        </p:nvSpPr>
        <p:spPr>
          <a:xfrm>
            <a:off x="1237048" y="941583"/>
            <a:ext cx="3129690" cy="811515"/>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8" name="テキスト ボックス 107">
            <a:extLst>
              <a:ext uri="{FF2B5EF4-FFF2-40B4-BE49-F238E27FC236}">
                <a16:creationId xmlns:a16="http://schemas.microsoft.com/office/drawing/2014/main" id="{1AAF7527-69EC-455E-AEAB-F74368D976A5}"/>
              </a:ext>
            </a:extLst>
          </p:cNvPr>
          <p:cNvSpPr txBox="1"/>
          <p:nvPr/>
        </p:nvSpPr>
        <p:spPr>
          <a:xfrm>
            <a:off x="1545334" y="1013081"/>
            <a:ext cx="2658533" cy="642484"/>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596"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社会に開かれた教育課程」を実現させていくためには、学校と地域、家庭との間で、これからの子供たちにどんな力が必要かについての共通認識を形成することが求められます。さらに、行政や子供たちも含めた五者連携を図る中で、学校として育成する資質・能力を明確にし、それらを共有し、連携・協働することを重視したものです。単に学校外の体験や外部講師を増やせばよいわけではありません。</a:t>
            </a:r>
            <a:endParaRPr kumimoji="1" lang="en-US" altLang="ja-JP" sz="596"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テキスト ボックス 2">
            <a:extLst>
              <a:ext uri="{FF2B5EF4-FFF2-40B4-BE49-F238E27FC236}">
                <a16:creationId xmlns:a16="http://schemas.microsoft.com/office/drawing/2014/main" id="{1AAF7527-69EC-455E-AEAB-F74368D976A5}"/>
              </a:ext>
            </a:extLst>
          </p:cNvPr>
          <p:cNvSpPr txBox="1"/>
          <p:nvPr/>
        </p:nvSpPr>
        <p:spPr>
          <a:xfrm>
            <a:off x="373119" y="533189"/>
            <a:ext cx="8440615" cy="354584"/>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4"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熊本県におけるコミュニティ・スクール等と地域学校協働活動の一体的な推進</a:t>
            </a:r>
          </a:p>
        </p:txBody>
      </p:sp>
      <p:sp>
        <p:nvSpPr>
          <p:cNvPr id="2" name="円/楕円 1"/>
          <p:cNvSpPr/>
          <p:nvPr/>
        </p:nvSpPr>
        <p:spPr>
          <a:xfrm>
            <a:off x="706577" y="1233707"/>
            <a:ext cx="7853559" cy="5240672"/>
          </a:xfrm>
          <a:prstGeom prst="ellipse">
            <a:avLst/>
          </a:prstGeom>
          <a:ln>
            <a:solidFill>
              <a:srgbClr val="002060"/>
            </a:solidFill>
          </a:ln>
          <a:effectLst>
            <a:outerShdw blurRad="50800" dist="38100" dir="2700000" algn="tl" rotWithShape="0">
              <a:prstClr val="black">
                <a:alpha val="40000"/>
              </a:prstClr>
            </a:outerShdw>
          </a:effectLst>
          <a:scene3d>
            <a:camera prst="obliqueBottomRight">
              <a:rot lat="2929784" lon="954658" rev="1680501"/>
            </a:camera>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53" name="図 52">
            <a:extLst>
              <a:ext uri="{FF2B5EF4-FFF2-40B4-BE49-F238E27FC236}">
                <a16:creationId xmlns:a16="http://schemas.microsoft.com/office/drawing/2014/main" id="{F53910F0-BDE2-4374-8811-ED9070B410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371" y="3206516"/>
            <a:ext cx="694688" cy="1192598"/>
          </a:xfrm>
          <a:prstGeom prst="rect">
            <a:avLst/>
          </a:prstGeom>
        </p:spPr>
      </p:pic>
      <p:sp>
        <p:nvSpPr>
          <p:cNvPr id="56" name="円/楕円 1">
            <a:extLst>
              <a:ext uri="{FF2B5EF4-FFF2-40B4-BE49-F238E27FC236}">
                <a16:creationId xmlns:a16="http://schemas.microsoft.com/office/drawing/2014/main" id="{1E6946AE-C026-4FDF-9032-E13FD4A46CFE}"/>
              </a:ext>
            </a:extLst>
          </p:cNvPr>
          <p:cNvSpPr/>
          <p:nvPr/>
        </p:nvSpPr>
        <p:spPr>
          <a:xfrm>
            <a:off x="1654715" y="2033104"/>
            <a:ext cx="5907077" cy="3539421"/>
          </a:xfrm>
          <a:prstGeom prst="ellipse">
            <a:avLst/>
          </a:prstGeom>
          <a:gradFill>
            <a:gsLst>
              <a:gs pos="0">
                <a:srgbClr val="FF66FF"/>
              </a:gs>
              <a:gs pos="35000">
                <a:srgbClr val="FF99FF"/>
              </a:gs>
              <a:gs pos="100000">
                <a:schemeClr val="accent1">
                  <a:tint val="15000"/>
                  <a:satMod val="350000"/>
                </a:schemeClr>
              </a:gs>
            </a:gsLst>
            <a:lin ang="16200000" scaled="1"/>
          </a:gradFill>
          <a:ln>
            <a:solidFill>
              <a:srgbClr val="002060"/>
            </a:solidFill>
          </a:ln>
          <a:effectLst>
            <a:outerShdw blurRad="50800" dist="38100" dir="2700000" algn="tl" rotWithShape="0">
              <a:prstClr val="black">
                <a:alpha val="40000"/>
              </a:prstClr>
            </a:outerShdw>
          </a:effectLst>
          <a:scene3d>
            <a:camera prst="obliqueBottomRight">
              <a:rot lat="2929784" lon="954658" rev="1680501"/>
            </a:camera>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3" name="図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187" y="5657541"/>
            <a:ext cx="707392" cy="707392"/>
          </a:xfrm>
          <a:prstGeom prst="rect">
            <a:avLst/>
          </a:prstGeom>
        </p:spPr>
      </p:pic>
      <p:sp>
        <p:nvSpPr>
          <p:cNvPr id="42" name="円/楕円 41"/>
          <p:cNvSpPr/>
          <p:nvPr/>
        </p:nvSpPr>
        <p:spPr>
          <a:xfrm rot="611641" flipV="1">
            <a:off x="4403286" y="1268070"/>
            <a:ext cx="420260" cy="38347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43" name="テキスト ボックス 42"/>
          <p:cNvSpPr txBox="1"/>
          <p:nvPr/>
        </p:nvSpPr>
        <p:spPr>
          <a:xfrm rot="611641">
            <a:off x="4458632" y="1162057"/>
            <a:ext cx="372837" cy="651717"/>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地域住民</a:t>
            </a:r>
          </a:p>
        </p:txBody>
      </p:sp>
      <p:grpSp>
        <p:nvGrpSpPr>
          <p:cNvPr id="21" name="グループ化 20"/>
          <p:cNvGrpSpPr/>
          <p:nvPr/>
        </p:nvGrpSpPr>
        <p:grpSpPr>
          <a:xfrm rot="611641" flipV="1">
            <a:off x="5891112" y="1251780"/>
            <a:ext cx="588166" cy="383476"/>
            <a:chOff x="5472114" y="2780346"/>
            <a:chExt cx="724811" cy="395615"/>
          </a:xfrm>
        </p:grpSpPr>
        <p:sp>
          <p:nvSpPr>
            <p:cNvPr id="36" name="円/楕円 35"/>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7" name="テキスト ボックス 36"/>
            <p:cNvSpPr txBox="1"/>
            <p:nvPr/>
          </p:nvSpPr>
          <p:spPr>
            <a:xfrm flipV="1">
              <a:off x="5472114" y="2835197"/>
              <a:ext cx="724811" cy="311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81"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社会教育</a:t>
              </a:r>
              <a:endParaRPr kumimoji="1" lang="en-US" altLang="ja-JP" sz="681"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81"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施設・団体</a:t>
              </a:r>
            </a:p>
          </p:txBody>
        </p:sp>
      </p:grpSp>
      <p:sp>
        <p:nvSpPr>
          <p:cNvPr id="34" name="円/楕円 33"/>
          <p:cNvSpPr/>
          <p:nvPr/>
        </p:nvSpPr>
        <p:spPr>
          <a:xfrm rot="611641" flipV="1">
            <a:off x="6450880" y="1395796"/>
            <a:ext cx="420260" cy="38347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5" name="テキスト ボックス 34"/>
          <p:cNvSpPr txBox="1"/>
          <p:nvPr/>
        </p:nvSpPr>
        <p:spPr>
          <a:xfrm rot="611641">
            <a:off x="6468928" y="1271452"/>
            <a:ext cx="408289" cy="642740"/>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文化団体</a:t>
            </a:r>
          </a:p>
        </p:txBody>
      </p:sp>
      <p:grpSp>
        <p:nvGrpSpPr>
          <p:cNvPr id="23" name="グループ化 22"/>
          <p:cNvGrpSpPr/>
          <p:nvPr/>
        </p:nvGrpSpPr>
        <p:grpSpPr>
          <a:xfrm rot="611641" flipV="1">
            <a:off x="6871230" y="1576073"/>
            <a:ext cx="520396" cy="383476"/>
            <a:chOff x="5462012" y="2780346"/>
            <a:chExt cx="641296" cy="395615"/>
          </a:xfrm>
        </p:grpSpPr>
        <p:sp>
          <p:nvSpPr>
            <p:cNvPr id="32" name="円/楕円 31"/>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3" name="テキスト ボックス 32"/>
            <p:cNvSpPr txBox="1"/>
            <p:nvPr/>
          </p:nvSpPr>
          <p:spPr>
            <a:xfrm rot="10800000">
              <a:off x="5462012" y="2800066"/>
              <a:ext cx="641296" cy="3388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スポーツ団体</a:t>
              </a:r>
            </a:p>
          </p:txBody>
        </p:sp>
      </p:grpSp>
      <p:grpSp>
        <p:nvGrpSpPr>
          <p:cNvPr id="24" name="グループ化 23"/>
          <p:cNvGrpSpPr/>
          <p:nvPr/>
        </p:nvGrpSpPr>
        <p:grpSpPr>
          <a:xfrm rot="611641" flipV="1">
            <a:off x="7389010" y="1860059"/>
            <a:ext cx="569556" cy="385183"/>
            <a:chOff x="5529063" y="2780346"/>
            <a:chExt cx="701877" cy="397376"/>
          </a:xfrm>
        </p:grpSpPr>
        <p:sp>
          <p:nvSpPr>
            <p:cNvPr id="30" name="円/楕円 29"/>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1" name="テキスト ボックス 30"/>
            <p:cNvSpPr txBox="1"/>
            <p:nvPr/>
          </p:nvSpPr>
          <p:spPr>
            <a:xfrm flipV="1">
              <a:off x="5541760" y="2798551"/>
              <a:ext cx="689180" cy="379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企業</a:t>
              </a:r>
              <a:endParaRPr kumimoji="1" lang="en-US" altLang="ja-JP"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ＮＰＯ</a:t>
              </a:r>
            </a:p>
          </p:txBody>
        </p:sp>
      </p:grpSp>
      <p:sp>
        <p:nvSpPr>
          <p:cNvPr id="25" name="上矢印 24"/>
          <p:cNvSpPr/>
          <p:nvPr/>
        </p:nvSpPr>
        <p:spPr>
          <a:xfrm rot="611641" flipV="1">
            <a:off x="5941370" y="1681469"/>
            <a:ext cx="208102" cy="32341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上矢印 25"/>
          <p:cNvSpPr/>
          <p:nvPr/>
        </p:nvSpPr>
        <p:spPr>
          <a:xfrm rot="2245142" flipV="1">
            <a:off x="6406149" y="1841334"/>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上矢印 27"/>
          <p:cNvSpPr/>
          <p:nvPr/>
        </p:nvSpPr>
        <p:spPr>
          <a:xfrm rot="19555261" flipH="1" flipV="1">
            <a:off x="4647820" y="1644056"/>
            <a:ext cx="208102" cy="17361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上矢印 28"/>
          <p:cNvSpPr/>
          <p:nvPr/>
        </p:nvSpPr>
        <p:spPr>
          <a:xfrm rot="3268021" flipV="1">
            <a:off x="7236687" y="2203143"/>
            <a:ext cx="208101" cy="17361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上矢印 26">
            <a:extLst>
              <a:ext uri="{FF2B5EF4-FFF2-40B4-BE49-F238E27FC236}">
                <a16:creationId xmlns:a16="http://schemas.microsoft.com/office/drawing/2014/main" id="{07A97CB8-E78E-45EB-A761-D8F2254A3E0F}"/>
              </a:ext>
            </a:extLst>
          </p:cNvPr>
          <p:cNvSpPr/>
          <p:nvPr/>
        </p:nvSpPr>
        <p:spPr>
          <a:xfrm rot="2245142" flipV="1">
            <a:off x="6821361" y="1932017"/>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5" name="図 54" descr="木, 空, 屋外, 輸送 が含まれている画像&#10;&#10;自動的に生成された説明">
            <a:extLst>
              <a:ext uri="{FF2B5EF4-FFF2-40B4-BE49-F238E27FC236}">
                <a16:creationId xmlns:a16="http://schemas.microsoft.com/office/drawing/2014/main" id="{B6A1217B-8742-4B53-8A4E-6B65BFC46B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65478">
            <a:off x="3527893" y="2670763"/>
            <a:ext cx="2860514" cy="1906589"/>
          </a:xfrm>
          <a:prstGeom prst="ellipse">
            <a:avLst/>
          </a:prstGeom>
          <a:ln>
            <a:noFill/>
          </a:ln>
          <a:effectLst>
            <a:softEdge rad="112500"/>
          </a:effectLst>
        </p:spPr>
      </p:pic>
      <p:sp>
        <p:nvSpPr>
          <p:cNvPr id="4" name="矢印: 左右 3">
            <a:extLst>
              <a:ext uri="{FF2B5EF4-FFF2-40B4-BE49-F238E27FC236}">
                <a16:creationId xmlns:a16="http://schemas.microsoft.com/office/drawing/2014/main" id="{04C078F1-E3BE-4420-93A5-69831416F11A}"/>
              </a:ext>
            </a:extLst>
          </p:cNvPr>
          <p:cNvSpPr/>
          <p:nvPr/>
        </p:nvSpPr>
        <p:spPr>
          <a:xfrm rot="19637813">
            <a:off x="2713993" y="1961531"/>
            <a:ext cx="3436487" cy="257190"/>
          </a:xfrm>
          <a:prstGeom prst="leftRightArrow">
            <a:avLst/>
          </a:prstGeom>
          <a:solidFill>
            <a:srgbClr val="00FF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4" name="楕円 53">
            <a:extLst>
              <a:ext uri="{FF2B5EF4-FFF2-40B4-BE49-F238E27FC236}">
                <a16:creationId xmlns:a16="http://schemas.microsoft.com/office/drawing/2014/main" id="{8A8FDD06-9250-4757-BC4E-32F367901613}"/>
              </a:ext>
            </a:extLst>
          </p:cNvPr>
          <p:cNvSpPr/>
          <p:nvPr/>
        </p:nvSpPr>
        <p:spPr>
          <a:xfrm>
            <a:off x="8021106" y="941899"/>
            <a:ext cx="763933" cy="763933"/>
          </a:xfrm>
          <a:prstGeom prst="ellipse">
            <a:avLst/>
          </a:prstGeom>
          <a:solidFill>
            <a:srgbClr val="FF66FF"/>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D</a:t>
            </a:r>
            <a:endPar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0" name="楕円 59">
            <a:extLst>
              <a:ext uri="{FF2B5EF4-FFF2-40B4-BE49-F238E27FC236}">
                <a16:creationId xmlns:a16="http://schemas.microsoft.com/office/drawing/2014/main" id="{B852CBA9-6F4B-4EC3-876B-A84FBC94ECD8}"/>
              </a:ext>
            </a:extLst>
          </p:cNvPr>
          <p:cNvSpPr/>
          <p:nvPr/>
        </p:nvSpPr>
        <p:spPr>
          <a:xfrm>
            <a:off x="8021106" y="5516014"/>
            <a:ext cx="763933" cy="763933"/>
          </a:xfrm>
          <a:prstGeom prst="ellipse">
            <a:avLst/>
          </a:prstGeom>
          <a:solidFill>
            <a:srgbClr val="FF0000"/>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C</a:t>
            </a:r>
            <a:endPar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2" name="楕円 61">
            <a:extLst>
              <a:ext uri="{FF2B5EF4-FFF2-40B4-BE49-F238E27FC236}">
                <a16:creationId xmlns:a16="http://schemas.microsoft.com/office/drawing/2014/main" id="{EE796C36-8947-4444-A1EB-C052F2198D40}"/>
              </a:ext>
            </a:extLst>
          </p:cNvPr>
          <p:cNvSpPr/>
          <p:nvPr/>
        </p:nvSpPr>
        <p:spPr>
          <a:xfrm>
            <a:off x="373119" y="941899"/>
            <a:ext cx="763933" cy="763933"/>
          </a:xfrm>
          <a:prstGeom prst="ellipse">
            <a:avLst/>
          </a:prstGeom>
          <a:solidFill>
            <a:srgbClr val="007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Ｐ</a:t>
            </a:r>
          </a:p>
        </p:txBody>
      </p:sp>
      <p:pic>
        <p:nvPicPr>
          <p:cNvPr id="63" name="図 62"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657662" flipH="1">
            <a:off x="2138280" y="3651302"/>
            <a:ext cx="1984422" cy="1099800"/>
          </a:xfrm>
          <a:prstGeom prst="rect">
            <a:avLst/>
          </a:prstGeom>
          <a:noFill/>
          <a:ln>
            <a:noFill/>
          </a:ln>
        </p:spPr>
      </p:pic>
      <p:pic>
        <p:nvPicPr>
          <p:cNvPr id="82" name="図 81"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360714" flipH="1">
            <a:off x="6397170" y="3614789"/>
            <a:ext cx="3081666" cy="529648"/>
          </a:xfrm>
          <a:prstGeom prst="rect">
            <a:avLst/>
          </a:prstGeom>
          <a:noFill/>
          <a:ln>
            <a:noFill/>
          </a:ln>
        </p:spPr>
      </p:pic>
      <p:sp>
        <p:nvSpPr>
          <p:cNvPr id="65" name="テキスト ボックス 64">
            <a:extLst>
              <a:ext uri="{FF2B5EF4-FFF2-40B4-BE49-F238E27FC236}">
                <a16:creationId xmlns:a16="http://schemas.microsoft.com/office/drawing/2014/main" id="{56DD7B10-3A72-4928-AFC9-B4E71A13CA84}"/>
              </a:ext>
            </a:extLst>
          </p:cNvPr>
          <p:cNvSpPr txBox="1"/>
          <p:nvPr/>
        </p:nvSpPr>
        <p:spPr>
          <a:xfrm>
            <a:off x="8116169" y="2264152"/>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a:t>
            </a:r>
          </a:p>
        </p:txBody>
      </p:sp>
      <p:sp>
        <p:nvSpPr>
          <p:cNvPr id="67" name="テキスト ボックス 66">
            <a:extLst>
              <a:ext uri="{FF2B5EF4-FFF2-40B4-BE49-F238E27FC236}">
                <a16:creationId xmlns:a16="http://schemas.microsoft.com/office/drawing/2014/main" id="{56DD7B10-3A72-4928-AFC9-B4E71A13CA84}"/>
              </a:ext>
            </a:extLst>
          </p:cNvPr>
          <p:cNvSpPr txBox="1"/>
          <p:nvPr/>
        </p:nvSpPr>
        <p:spPr>
          <a:xfrm>
            <a:off x="8380677" y="2747486"/>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学</a:t>
            </a:r>
          </a:p>
        </p:txBody>
      </p:sp>
      <p:sp>
        <p:nvSpPr>
          <p:cNvPr id="68" name="テキスト ボックス 67">
            <a:extLst>
              <a:ext uri="{FF2B5EF4-FFF2-40B4-BE49-F238E27FC236}">
                <a16:creationId xmlns:a16="http://schemas.microsoft.com/office/drawing/2014/main" id="{56DD7B10-3A72-4928-AFC9-B4E71A13CA84}"/>
              </a:ext>
            </a:extLst>
          </p:cNvPr>
          <p:cNvSpPr txBox="1"/>
          <p:nvPr/>
        </p:nvSpPr>
        <p:spPr>
          <a:xfrm>
            <a:off x="8474229" y="3042121"/>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校</a:t>
            </a:r>
          </a:p>
        </p:txBody>
      </p:sp>
      <p:sp>
        <p:nvSpPr>
          <p:cNvPr id="69" name="テキスト ボックス 68">
            <a:extLst>
              <a:ext uri="{FF2B5EF4-FFF2-40B4-BE49-F238E27FC236}">
                <a16:creationId xmlns:a16="http://schemas.microsoft.com/office/drawing/2014/main" id="{56DD7B10-3A72-4928-AFC9-B4E71A13CA84}"/>
              </a:ext>
            </a:extLst>
          </p:cNvPr>
          <p:cNvSpPr txBox="1"/>
          <p:nvPr/>
        </p:nvSpPr>
        <p:spPr>
          <a:xfrm>
            <a:off x="8478954" y="3311594"/>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協</a:t>
            </a:r>
          </a:p>
        </p:txBody>
      </p:sp>
      <p:sp>
        <p:nvSpPr>
          <p:cNvPr id="74" name="テキスト ボックス 73">
            <a:extLst>
              <a:ext uri="{FF2B5EF4-FFF2-40B4-BE49-F238E27FC236}">
                <a16:creationId xmlns:a16="http://schemas.microsoft.com/office/drawing/2014/main" id="{1AAF7527-69EC-455E-AEAB-F74368D976A5}"/>
              </a:ext>
            </a:extLst>
          </p:cNvPr>
          <p:cNvSpPr txBox="1"/>
          <p:nvPr/>
        </p:nvSpPr>
        <p:spPr>
          <a:xfrm>
            <a:off x="7512567" y="2570927"/>
            <a:ext cx="1019295" cy="223459"/>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読み聞かせ</a:t>
            </a:r>
          </a:p>
        </p:txBody>
      </p:sp>
      <p:sp>
        <p:nvSpPr>
          <p:cNvPr id="73" name="テキスト ボックス 72">
            <a:extLst>
              <a:ext uri="{FF2B5EF4-FFF2-40B4-BE49-F238E27FC236}">
                <a16:creationId xmlns:a16="http://schemas.microsoft.com/office/drawing/2014/main" id="{1AAF7527-69EC-455E-AEAB-F74368D976A5}"/>
              </a:ext>
            </a:extLst>
          </p:cNvPr>
          <p:cNvSpPr txBox="1"/>
          <p:nvPr/>
        </p:nvSpPr>
        <p:spPr>
          <a:xfrm>
            <a:off x="6869865" y="3260789"/>
            <a:ext cx="642700" cy="223459"/>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学習支援</a:t>
            </a:r>
          </a:p>
        </p:txBody>
      </p:sp>
      <p:sp>
        <p:nvSpPr>
          <p:cNvPr id="75" name="テキスト ボックス 74">
            <a:extLst>
              <a:ext uri="{FF2B5EF4-FFF2-40B4-BE49-F238E27FC236}">
                <a16:creationId xmlns:a16="http://schemas.microsoft.com/office/drawing/2014/main" id="{1AAF7527-69EC-455E-AEAB-F74368D976A5}"/>
              </a:ext>
            </a:extLst>
          </p:cNvPr>
          <p:cNvSpPr txBox="1"/>
          <p:nvPr/>
        </p:nvSpPr>
        <p:spPr>
          <a:xfrm>
            <a:off x="6674343" y="2645378"/>
            <a:ext cx="838224" cy="223459"/>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ふるさと学習</a:t>
            </a:r>
          </a:p>
        </p:txBody>
      </p:sp>
      <p:sp>
        <p:nvSpPr>
          <p:cNvPr id="76" name="テキスト ボックス 75">
            <a:extLst>
              <a:ext uri="{FF2B5EF4-FFF2-40B4-BE49-F238E27FC236}">
                <a16:creationId xmlns:a16="http://schemas.microsoft.com/office/drawing/2014/main" id="{1AAF7527-69EC-455E-AEAB-F74368D976A5}"/>
              </a:ext>
            </a:extLst>
          </p:cNvPr>
          <p:cNvSpPr txBox="1"/>
          <p:nvPr/>
        </p:nvSpPr>
        <p:spPr>
          <a:xfrm>
            <a:off x="6674343" y="2852614"/>
            <a:ext cx="838224" cy="223459"/>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課題解決学習</a:t>
            </a:r>
          </a:p>
        </p:txBody>
      </p:sp>
      <p:sp>
        <p:nvSpPr>
          <p:cNvPr id="78" name="テキスト ボックス 77">
            <a:extLst>
              <a:ext uri="{FF2B5EF4-FFF2-40B4-BE49-F238E27FC236}">
                <a16:creationId xmlns:a16="http://schemas.microsoft.com/office/drawing/2014/main" id="{1AAF7527-69EC-455E-AEAB-F74368D976A5}"/>
              </a:ext>
            </a:extLst>
          </p:cNvPr>
          <p:cNvSpPr txBox="1"/>
          <p:nvPr/>
        </p:nvSpPr>
        <p:spPr>
          <a:xfrm>
            <a:off x="7512567" y="2762760"/>
            <a:ext cx="822273" cy="354584"/>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登下校見守り</a:t>
            </a:r>
          </a:p>
        </p:txBody>
      </p:sp>
      <p:sp>
        <p:nvSpPr>
          <p:cNvPr id="79" name="テキスト ボックス 78">
            <a:extLst>
              <a:ext uri="{FF2B5EF4-FFF2-40B4-BE49-F238E27FC236}">
                <a16:creationId xmlns:a16="http://schemas.microsoft.com/office/drawing/2014/main" id="{1AAF7527-69EC-455E-AEAB-F74368D976A5}"/>
              </a:ext>
            </a:extLst>
          </p:cNvPr>
          <p:cNvSpPr txBox="1"/>
          <p:nvPr/>
        </p:nvSpPr>
        <p:spPr>
          <a:xfrm>
            <a:off x="7512565" y="2949678"/>
            <a:ext cx="924858" cy="220188"/>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放課後子供教室</a:t>
            </a:r>
          </a:p>
        </p:txBody>
      </p:sp>
      <p:sp>
        <p:nvSpPr>
          <p:cNvPr id="80" name="テキスト ボックス 79">
            <a:extLst>
              <a:ext uri="{FF2B5EF4-FFF2-40B4-BE49-F238E27FC236}">
                <a16:creationId xmlns:a16="http://schemas.microsoft.com/office/drawing/2014/main" id="{1AAF7527-69EC-455E-AEAB-F74368D976A5}"/>
              </a:ext>
            </a:extLst>
          </p:cNvPr>
          <p:cNvSpPr txBox="1"/>
          <p:nvPr/>
        </p:nvSpPr>
        <p:spPr>
          <a:xfrm>
            <a:off x="7512567" y="3130188"/>
            <a:ext cx="612318" cy="354584"/>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学校行事</a:t>
            </a:r>
          </a:p>
        </p:txBody>
      </p:sp>
      <p:sp>
        <p:nvSpPr>
          <p:cNvPr id="81" name="テキスト ボックス 80">
            <a:extLst>
              <a:ext uri="{FF2B5EF4-FFF2-40B4-BE49-F238E27FC236}">
                <a16:creationId xmlns:a16="http://schemas.microsoft.com/office/drawing/2014/main" id="{1AAF7527-69EC-455E-AEAB-F74368D976A5}"/>
              </a:ext>
            </a:extLst>
          </p:cNvPr>
          <p:cNvSpPr txBox="1"/>
          <p:nvPr/>
        </p:nvSpPr>
        <p:spPr>
          <a:xfrm>
            <a:off x="7512567" y="3331697"/>
            <a:ext cx="813482" cy="220188"/>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地域行事　等</a:t>
            </a:r>
          </a:p>
        </p:txBody>
      </p:sp>
      <p:sp>
        <p:nvSpPr>
          <p:cNvPr id="88" name="テキスト ボックス 87">
            <a:extLst>
              <a:ext uri="{FF2B5EF4-FFF2-40B4-BE49-F238E27FC236}">
                <a16:creationId xmlns:a16="http://schemas.microsoft.com/office/drawing/2014/main" id="{1AAF7527-69EC-455E-AEAB-F74368D976A5}"/>
              </a:ext>
            </a:extLst>
          </p:cNvPr>
          <p:cNvSpPr txBox="1"/>
          <p:nvPr/>
        </p:nvSpPr>
        <p:spPr>
          <a:xfrm>
            <a:off x="8357590" y="6242749"/>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評価</a:t>
            </a:r>
          </a:p>
        </p:txBody>
      </p:sp>
      <p:sp>
        <p:nvSpPr>
          <p:cNvPr id="89" name="テキスト ボックス 88">
            <a:extLst>
              <a:ext uri="{FF2B5EF4-FFF2-40B4-BE49-F238E27FC236}">
                <a16:creationId xmlns:a16="http://schemas.microsoft.com/office/drawing/2014/main" id="{1AAF7527-69EC-455E-AEAB-F74368D976A5}"/>
              </a:ext>
            </a:extLst>
          </p:cNvPr>
          <p:cNvSpPr txBox="1"/>
          <p:nvPr/>
        </p:nvSpPr>
        <p:spPr>
          <a:xfrm>
            <a:off x="178772" y="1687905"/>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計画</a:t>
            </a:r>
          </a:p>
        </p:txBody>
      </p:sp>
      <p:sp>
        <p:nvSpPr>
          <p:cNvPr id="90" name="テキスト ボックス 89">
            <a:extLst>
              <a:ext uri="{FF2B5EF4-FFF2-40B4-BE49-F238E27FC236}">
                <a16:creationId xmlns:a16="http://schemas.microsoft.com/office/drawing/2014/main" id="{1AAF7527-69EC-455E-AEAB-F74368D976A5}"/>
              </a:ext>
            </a:extLst>
          </p:cNvPr>
          <p:cNvSpPr txBox="1"/>
          <p:nvPr/>
        </p:nvSpPr>
        <p:spPr>
          <a:xfrm>
            <a:off x="8367115" y="1671280"/>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実行</a:t>
            </a:r>
          </a:p>
        </p:txBody>
      </p:sp>
      <p:sp>
        <p:nvSpPr>
          <p:cNvPr id="93" name="テキスト ボックス 92">
            <a:extLst>
              <a:ext uri="{FF2B5EF4-FFF2-40B4-BE49-F238E27FC236}">
                <a16:creationId xmlns:a16="http://schemas.microsoft.com/office/drawing/2014/main" id="{1AAF7527-69EC-455E-AEAB-F74368D976A5}"/>
              </a:ext>
            </a:extLst>
          </p:cNvPr>
          <p:cNvSpPr txBox="1"/>
          <p:nvPr/>
        </p:nvSpPr>
        <p:spPr>
          <a:xfrm>
            <a:off x="399799" y="2371935"/>
            <a:ext cx="2332018" cy="275909"/>
          </a:xfrm>
          <a:prstGeom prst="rect">
            <a:avLst/>
          </a:prstGeom>
          <a:gradFill flip="none" rotWithShape="1">
            <a:gsLst>
              <a:gs pos="7000">
                <a:srgbClr val="FF66FF"/>
              </a:gs>
              <a:gs pos="42000">
                <a:srgbClr val="FF99FF"/>
              </a:gs>
              <a:gs pos="70000">
                <a:schemeClr val="bg1"/>
              </a:gs>
            </a:gsLst>
            <a:lin ang="162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地域学校協働活動に関する協議</a:t>
            </a:r>
          </a:p>
        </p:txBody>
      </p:sp>
      <p:sp>
        <p:nvSpPr>
          <p:cNvPr id="94" name="テキスト ボックス 93">
            <a:extLst>
              <a:ext uri="{FF2B5EF4-FFF2-40B4-BE49-F238E27FC236}">
                <a16:creationId xmlns:a16="http://schemas.microsoft.com/office/drawing/2014/main" id="{1AAF7527-69EC-455E-AEAB-F74368D976A5}"/>
              </a:ext>
            </a:extLst>
          </p:cNvPr>
          <p:cNvSpPr txBox="1"/>
          <p:nvPr/>
        </p:nvSpPr>
        <p:spPr>
          <a:xfrm>
            <a:off x="327706" y="2629071"/>
            <a:ext cx="2404112" cy="446469"/>
          </a:xfrm>
          <a:prstGeom prst="rect">
            <a:avLst/>
          </a:prstGeom>
          <a:solidFill>
            <a:schemeClr val="bg1">
              <a:alpha val="63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何を</a:t>
            </a:r>
            <a:r>
              <a:rPr kumimoji="1" lang="ja-JP" altLang="en-US" sz="767"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目的・目標</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にして行うのか？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どのように行うのか？（</a:t>
            </a:r>
            <a:r>
              <a:rPr kumimoji="1" lang="ja-JP" altLang="en-US" sz="767"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効果的な手段</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学校の</a:t>
            </a:r>
            <a:r>
              <a:rPr kumimoji="1" lang="ja-JP" altLang="en-US" sz="767"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「教育課程」</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とどう関連づけるのか？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5" name="テキスト ボックス 94">
            <a:extLst>
              <a:ext uri="{FF2B5EF4-FFF2-40B4-BE49-F238E27FC236}">
                <a16:creationId xmlns:a16="http://schemas.microsoft.com/office/drawing/2014/main" id="{1AAF7527-69EC-455E-AEAB-F74368D976A5}"/>
              </a:ext>
            </a:extLst>
          </p:cNvPr>
          <p:cNvSpPr txBox="1"/>
          <p:nvPr/>
        </p:nvSpPr>
        <p:spPr>
          <a:xfrm>
            <a:off x="522510" y="1912425"/>
            <a:ext cx="2182475" cy="512000"/>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学校運営の基本方針の</a:t>
            </a:r>
            <a:r>
              <a:rPr kumimoji="1" lang="ja-JP" altLang="en-US"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承認</a:t>
            </a:r>
            <a:endParaRPr kumimoji="1" lang="en-US" altLang="ja-JP"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・教育課程・組織編成等</a:t>
            </a:r>
            <a:endParaRPr kumimoji="1" lang="en-US" altLang="ja-JP"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96" name="テキスト ボックス 95">
            <a:extLst>
              <a:ext uri="{FF2B5EF4-FFF2-40B4-BE49-F238E27FC236}">
                <a16:creationId xmlns:a16="http://schemas.microsoft.com/office/drawing/2014/main" id="{1AAF7527-69EC-455E-AEAB-F74368D976A5}"/>
              </a:ext>
            </a:extLst>
          </p:cNvPr>
          <p:cNvSpPr txBox="1"/>
          <p:nvPr/>
        </p:nvSpPr>
        <p:spPr>
          <a:xfrm>
            <a:off x="1018679" y="3732833"/>
            <a:ext cx="517602" cy="51180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校長</a:t>
            </a:r>
          </a:p>
        </p:txBody>
      </p:sp>
      <p:pic>
        <p:nvPicPr>
          <p:cNvPr id="97" name="図 96"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318762" flipH="1">
            <a:off x="686390" y="4766798"/>
            <a:ext cx="1984422" cy="558851"/>
          </a:xfrm>
          <a:prstGeom prst="rect">
            <a:avLst/>
          </a:prstGeom>
          <a:noFill/>
          <a:ln>
            <a:noFill/>
          </a:ln>
        </p:spPr>
      </p:pic>
      <p:pic>
        <p:nvPicPr>
          <p:cNvPr id="99" name="図 98"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355582" flipH="1" flipV="1">
            <a:off x="976694" y="5386419"/>
            <a:ext cx="1481047" cy="304974"/>
          </a:xfrm>
          <a:prstGeom prst="rect">
            <a:avLst/>
          </a:prstGeom>
          <a:noFill/>
          <a:ln>
            <a:noFill/>
          </a:ln>
        </p:spPr>
      </p:pic>
      <p:sp>
        <p:nvSpPr>
          <p:cNvPr id="98" name="テキスト ボックス 97">
            <a:extLst>
              <a:ext uri="{FF2B5EF4-FFF2-40B4-BE49-F238E27FC236}">
                <a16:creationId xmlns:a16="http://schemas.microsoft.com/office/drawing/2014/main" id="{1AAF7527-69EC-455E-AEAB-F74368D976A5}"/>
              </a:ext>
            </a:extLst>
          </p:cNvPr>
          <p:cNvSpPr txBox="1"/>
          <p:nvPr/>
        </p:nvSpPr>
        <p:spPr>
          <a:xfrm>
            <a:off x="2179119" y="5767624"/>
            <a:ext cx="2224437" cy="707886"/>
          </a:xfrm>
          <a:prstGeom prst="rect">
            <a:avLst/>
          </a:prstGeom>
          <a:solidFill>
            <a:schemeClr val="bg1">
              <a:alpha val="63000"/>
            </a:schemeClr>
          </a:solidFill>
          <a:ln w="12700">
            <a:solidFill>
              <a:schemeClr val="tx1"/>
            </a:solidFill>
            <a:prstDash val="dash"/>
          </a:ln>
        </p:spPr>
        <p:txBody>
          <a:bodyPr wrap="square" rtlCol="0">
            <a:spAutoFit/>
          </a:bodyPr>
          <a:lstStyle/>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＜次年度に向けて＞</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目的・目標</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の（再）設定・微調整</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具体的な</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手段・方法</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の工夫・変更</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何を</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スクラップ・統合</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新たな課題</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への対応をどうするか？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どのように</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「業務改善」</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を行うか？等</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00" name="図 99"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694968" flipH="1">
            <a:off x="476471" y="4077363"/>
            <a:ext cx="713762" cy="212643"/>
          </a:xfrm>
          <a:prstGeom prst="rect">
            <a:avLst/>
          </a:prstGeom>
          <a:noFill/>
          <a:ln>
            <a:noFill/>
          </a:ln>
        </p:spPr>
      </p:pic>
      <p:sp>
        <p:nvSpPr>
          <p:cNvPr id="86" name="テキスト ボックス 85">
            <a:extLst>
              <a:ext uri="{FF2B5EF4-FFF2-40B4-BE49-F238E27FC236}">
                <a16:creationId xmlns:a16="http://schemas.microsoft.com/office/drawing/2014/main" id="{56DD7B10-3A72-4928-AFC9-B4E71A13CA84}"/>
              </a:ext>
            </a:extLst>
          </p:cNvPr>
          <p:cNvSpPr txBox="1"/>
          <p:nvPr/>
        </p:nvSpPr>
        <p:spPr>
          <a:xfrm>
            <a:off x="556481" y="4399905"/>
            <a:ext cx="420756" cy="1300180"/>
          </a:xfrm>
          <a:prstGeom prst="rect">
            <a:avLst/>
          </a:prstGeom>
          <a:solidFill>
            <a:srgbClr val="92D050"/>
          </a:solidFill>
          <a:ln>
            <a:solidFill>
              <a:schemeClr val="tx1"/>
            </a:solid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34" b="0" i="0" u="none" strike="noStrike" kern="1200" cap="none" spc="0" normalizeH="0" baseline="0" noProof="0" dirty="0">
                <a:ln w="12700" cmpd="sng">
                  <a:no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教育委員会</a:t>
            </a:r>
          </a:p>
        </p:txBody>
      </p:sp>
      <p:sp>
        <p:nvSpPr>
          <p:cNvPr id="61" name="楕円 60">
            <a:extLst>
              <a:ext uri="{FF2B5EF4-FFF2-40B4-BE49-F238E27FC236}">
                <a16:creationId xmlns:a16="http://schemas.microsoft.com/office/drawing/2014/main" id="{4C5EB507-5CEF-44E3-9FCD-F7E70C39F2A6}"/>
              </a:ext>
            </a:extLst>
          </p:cNvPr>
          <p:cNvSpPr/>
          <p:nvPr/>
        </p:nvSpPr>
        <p:spPr>
          <a:xfrm>
            <a:off x="373119" y="5572524"/>
            <a:ext cx="763933" cy="763933"/>
          </a:xfrm>
          <a:prstGeom prst="ellipse">
            <a:avLst/>
          </a:prstGeom>
          <a:solidFill>
            <a:srgbClr val="00B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Ａ</a:t>
            </a:r>
          </a:p>
        </p:txBody>
      </p:sp>
      <p:sp>
        <p:nvSpPr>
          <p:cNvPr id="87" name="テキスト ボックス 86">
            <a:extLst>
              <a:ext uri="{FF2B5EF4-FFF2-40B4-BE49-F238E27FC236}">
                <a16:creationId xmlns:a16="http://schemas.microsoft.com/office/drawing/2014/main" id="{1AAF7527-69EC-455E-AEAB-F74368D976A5}"/>
              </a:ext>
            </a:extLst>
          </p:cNvPr>
          <p:cNvSpPr txBox="1"/>
          <p:nvPr/>
        </p:nvSpPr>
        <p:spPr>
          <a:xfrm>
            <a:off x="345758" y="6262197"/>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改善</a:t>
            </a:r>
          </a:p>
        </p:txBody>
      </p:sp>
      <p:pic>
        <p:nvPicPr>
          <p:cNvPr id="105" name="図 104"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877503" flipH="1">
            <a:off x="4251810" y="5832110"/>
            <a:ext cx="2872796" cy="410878"/>
          </a:xfrm>
          <a:prstGeom prst="rect">
            <a:avLst/>
          </a:prstGeom>
          <a:noFill/>
          <a:ln>
            <a:noFill/>
          </a:ln>
        </p:spPr>
      </p:pic>
      <p:sp>
        <p:nvSpPr>
          <p:cNvPr id="101" name="テキスト ボックス 100">
            <a:extLst>
              <a:ext uri="{FF2B5EF4-FFF2-40B4-BE49-F238E27FC236}">
                <a16:creationId xmlns:a16="http://schemas.microsoft.com/office/drawing/2014/main" id="{1AAF7527-69EC-455E-AEAB-F74368D976A5}"/>
              </a:ext>
            </a:extLst>
          </p:cNvPr>
          <p:cNvSpPr txBox="1"/>
          <p:nvPr/>
        </p:nvSpPr>
        <p:spPr>
          <a:xfrm>
            <a:off x="6329525" y="4829408"/>
            <a:ext cx="1786643" cy="236540"/>
          </a:xfrm>
          <a:prstGeom prst="rect">
            <a:avLst/>
          </a:prstGeom>
          <a:gradFill flip="none" rotWithShape="1">
            <a:gsLst>
              <a:gs pos="7000">
                <a:srgbClr val="FF66FF"/>
              </a:gs>
              <a:gs pos="42000">
                <a:srgbClr val="FF99FF"/>
              </a:gs>
              <a:gs pos="70000">
                <a:schemeClr val="bg1"/>
              </a:gs>
            </a:gsLst>
            <a:lin ang="162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地域学校協働活動の事業評価</a:t>
            </a:r>
            <a:endParaRPr kumimoji="1" lang="ja-JP" altLang="en-US" sz="681"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06" name="図 105"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69478" flipH="1">
            <a:off x="5229338" y="3965186"/>
            <a:ext cx="1712259" cy="529648"/>
          </a:xfrm>
          <a:prstGeom prst="rect">
            <a:avLst/>
          </a:prstGeom>
          <a:noFill/>
          <a:ln>
            <a:noFill/>
          </a:ln>
        </p:spPr>
      </p:pic>
      <p:sp>
        <p:nvSpPr>
          <p:cNvPr id="77" name="テキスト ボックス 76">
            <a:extLst>
              <a:ext uri="{FF2B5EF4-FFF2-40B4-BE49-F238E27FC236}">
                <a16:creationId xmlns:a16="http://schemas.microsoft.com/office/drawing/2014/main" id="{1AAF7527-69EC-455E-AEAB-F74368D976A5}"/>
              </a:ext>
            </a:extLst>
          </p:cNvPr>
          <p:cNvSpPr txBox="1"/>
          <p:nvPr/>
        </p:nvSpPr>
        <p:spPr>
          <a:xfrm>
            <a:off x="6490318" y="3045615"/>
            <a:ext cx="1027667" cy="220188"/>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キャリア教育支援</a:t>
            </a:r>
          </a:p>
        </p:txBody>
      </p:sp>
      <p:pic>
        <p:nvPicPr>
          <p:cNvPr id="107" name="図 106"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05860" flipH="1">
            <a:off x="4120881" y="2384040"/>
            <a:ext cx="1712259" cy="529648"/>
          </a:xfrm>
          <a:prstGeom prst="rect">
            <a:avLst/>
          </a:prstGeom>
          <a:noFill/>
          <a:ln>
            <a:noFill/>
          </a:ln>
        </p:spPr>
      </p:pic>
      <p:sp>
        <p:nvSpPr>
          <p:cNvPr id="50" name="テキスト ボックス 49">
            <a:extLst>
              <a:ext uri="{FF2B5EF4-FFF2-40B4-BE49-F238E27FC236}">
                <a16:creationId xmlns:a16="http://schemas.microsoft.com/office/drawing/2014/main" id="{0790AE9B-E81D-4C1B-AC02-0B13708406D0}"/>
              </a:ext>
            </a:extLst>
          </p:cNvPr>
          <p:cNvSpPr txBox="1"/>
          <p:nvPr/>
        </p:nvSpPr>
        <p:spPr>
          <a:xfrm>
            <a:off x="3629019" y="2675825"/>
            <a:ext cx="2695980" cy="643061"/>
          </a:xfrm>
          <a:prstGeom prst="rect">
            <a:avLst/>
          </a:prstGeom>
          <a:solidFill>
            <a:srgbClr val="FF3300">
              <a:alpha val="75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「社会に開かれた教育課程」を実現させ</a:t>
            </a:r>
            <a:endParaRPr kumimoji="1" lang="en-US" altLang="ja-JP"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子供たちが志を果たしていける</a:t>
            </a:r>
            <a:endParaRPr kumimoji="1" lang="en-US" altLang="ja-JP"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未来を目指して</a:t>
            </a:r>
          </a:p>
        </p:txBody>
      </p:sp>
      <p:sp>
        <p:nvSpPr>
          <p:cNvPr id="64" name="テキスト ボックス 63">
            <a:extLst>
              <a:ext uri="{FF2B5EF4-FFF2-40B4-BE49-F238E27FC236}">
                <a16:creationId xmlns:a16="http://schemas.microsoft.com/office/drawing/2014/main" id="{1AAF7527-69EC-455E-AEAB-F74368D976A5}"/>
              </a:ext>
            </a:extLst>
          </p:cNvPr>
          <p:cNvSpPr txBox="1"/>
          <p:nvPr/>
        </p:nvSpPr>
        <p:spPr>
          <a:xfrm rot="626691">
            <a:off x="4946292" y="2274122"/>
            <a:ext cx="2042889" cy="24974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幅広い</a:t>
            </a: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地域住民や団体等の参画</a:t>
            </a:r>
          </a:p>
        </p:txBody>
      </p:sp>
      <p:sp>
        <p:nvSpPr>
          <p:cNvPr id="92" name="テキスト ボックス 91">
            <a:extLst>
              <a:ext uri="{FF2B5EF4-FFF2-40B4-BE49-F238E27FC236}">
                <a16:creationId xmlns:a16="http://schemas.microsoft.com/office/drawing/2014/main" id="{1AAF7527-69EC-455E-AEAB-F74368D976A5}"/>
              </a:ext>
            </a:extLst>
          </p:cNvPr>
          <p:cNvSpPr txBox="1"/>
          <p:nvPr/>
        </p:nvSpPr>
        <p:spPr>
          <a:xfrm>
            <a:off x="3370434" y="2005020"/>
            <a:ext cx="1165763" cy="301878"/>
          </a:xfrm>
          <a:prstGeom prst="rect">
            <a:avLst/>
          </a:prstGeom>
          <a:solidFill>
            <a:schemeClr val="bg1">
              <a:alpha val="58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地域と学校をつなぐ</a:t>
            </a:r>
            <a:endParaRPr kumimoji="1" lang="en-US" altLang="ja-JP"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コーディネーターの役割</a:t>
            </a:r>
            <a:endParaRPr kumimoji="1" lang="en-US" altLang="ja-JP"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3186" y="3594646"/>
            <a:ext cx="2389294" cy="11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グループ化 16"/>
          <p:cNvGrpSpPr/>
          <p:nvPr/>
        </p:nvGrpSpPr>
        <p:grpSpPr>
          <a:xfrm rot="611641">
            <a:off x="4624047" y="2017528"/>
            <a:ext cx="2671553" cy="303137"/>
            <a:chOff x="4992986" y="3948826"/>
            <a:chExt cx="2715801" cy="398425"/>
          </a:xfrm>
        </p:grpSpPr>
        <p:pic>
          <p:nvPicPr>
            <p:cNvPr id="44" name="図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2986" y="3966228"/>
              <a:ext cx="538015" cy="381023"/>
            </a:xfrm>
            <a:prstGeom prst="rect">
              <a:avLst/>
            </a:prstGeom>
          </p:spPr>
        </p:pic>
        <p:pic>
          <p:nvPicPr>
            <p:cNvPr id="45" name="図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9469" y="3948826"/>
              <a:ext cx="660899" cy="387669"/>
            </a:xfrm>
            <a:prstGeom prst="rect">
              <a:avLst/>
            </a:prstGeom>
          </p:spPr>
        </p:pic>
        <p:pic>
          <p:nvPicPr>
            <p:cNvPr id="46" name="図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91982" y="3969108"/>
              <a:ext cx="290368" cy="339883"/>
            </a:xfrm>
            <a:prstGeom prst="rect">
              <a:avLst/>
            </a:prstGeom>
          </p:spPr>
        </p:pic>
        <p:pic>
          <p:nvPicPr>
            <p:cNvPr id="47" name="図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477" y="3957061"/>
              <a:ext cx="1569310" cy="369255"/>
            </a:xfrm>
            <a:prstGeom prst="rect">
              <a:avLst/>
            </a:prstGeom>
          </p:spPr>
        </p:pic>
      </p:grpSp>
      <p:grpSp>
        <p:nvGrpSpPr>
          <p:cNvPr id="19" name="グループ化 18"/>
          <p:cNvGrpSpPr/>
          <p:nvPr/>
        </p:nvGrpSpPr>
        <p:grpSpPr>
          <a:xfrm rot="611641" flipV="1">
            <a:off x="4774887" y="1201534"/>
            <a:ext cx="685110" cy="383476"/>
            <a:chOff x="5344457" y="2780346"/>
            <a:chExt cx="844277" cy="395615"/>
          </a:xfrm>
        </p:grpSpPr>
        <p:sp>
          <p:nvSpPr>
            <p:cNvPr id="40" name="円/楕円 39"/>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41" name="テキスト ボックス 40"/>
            <p:cNvSpPr txBox="1"/>
            <p:nvPr/>
          </p:nvSpPr>
          <p:spPr>
            <a:xfrm flipV="1">
              <a:off x="5344457" y="2848625"/>
              <a:ext cx="844277" cy="237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保護者</a:t>
              </a:r>
            </a:p>
          </p:txBody>
        </p:sp>
      </p:grpSp>
      <p:grpSp>
        <p:nvGrpSpPr>
          <p:cNvPr id="20" name="グループ化 19"/>
          <p:cNvGrpSpPr/>
          <p:nvPr/>
        </p:nvGrpSpPr>
        <p:grpSpPr>
          <a:xfrm rot="611641" flipV="1">
            <a:off x="5387993" y="1226111"/>
            <a:ext cx="521071" cy="383476"/>
            <a:chOff x="5512277" y="2780346"/>
            <a:chExt cx="642128" cy="395615"/>
          </a:xfrm>
        </p:grpSpPr>
        <p:sp>
          <p:nvSpPr>
            <p:cNvPr id="38" name="円/楕円 37"/>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9" name="テキスト ボックス 38"/>
            <p:cNvSpPr txBox="1"/>
            <p:nvPr/>
          </p:nvSpPr>
          <p:spPr>
            <a:xfrm flipV="1">
              <a:off x="5512277" y="2894700"/>
              <a:ext cx="642128" cy="237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ＰＴＡ</a:t>
              </a:r>
            </a:p>
          </p:txBody>
        </p:sp>
      </p:grpSp>
      <p:sp>
        <p:nvSpPr>
          <p:cNvPr id="27" name="上矢印 26"/>
          <p:cNvSpPr/>
          <p:nvPr/>
        </p:nvSpPr>
        <p:spPr>
          <a:xfrm rot="20578140" flipH="1" flipV="1">
            <a:off x="5104705" y="1641249"/>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7" name="上矢印 26">
            <a:extLst>
              <a:ext uri="{FF2B5EF4-FFF2-40B4-BE49-F238E27FC236}">
                <a16:creationId xmlns:a16="http://schemas.microsoft.com/office/drawing/2014/main" id="{91D6F877-A675-4080-8211-51E10DA6A363}"/>
              </a:ext>
            </a:extLst>
          </p:cNvPr>
          <p:cNvSpPr/>
          <p:nvPr/>
        </p:nvSpPr>
        <p:spPr>
          <a:xfrm rot="20578140" flipH="1" flipV="1">
            <a:off x="5511349" y="1672505"/>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テキスト ボックス 69">
            <a:extLst>
              <a:ext uri="{FF2B5EF4-FFF2-40B4-BE49-F238E27FC236}">
                <a16:creationId xmlns:a16="http://schemas.microsoft.com/office/drawing/2014/main" id="{56DD7B10-3A72-4928-AFC9-B4E71A13CA84}"/>
              </a:ext>
            </a:extLst>
          </p:cNvPr>
          <p:cNvSpPr txBox="1"/>
          <p:nvPr/>
        </p:nvSpPr>
        <p:spPr>
          <a:xfrm>
            <a:off x="8346702" y="3600066"/>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働</a:t>
            </a:r>
          </a:p>
        </p:txBody>
      </p:sp>
      <p:sp>
        <p:nvSpPr>
          <p:cNvPr id="71" name="テキスト ボックス 70">
            <a:extLst>
              <a:ext uri="{FF2B5EF4-FFF2-40B4-BE49-F238E27FC236}">
                <a16:creationId xmlns:a16="http://schemas.microsoft.com/office/drawing/2014/main" id="{56DD7B10-3A72-4928-AFC9-B4E71A13CA84}"/>
              </a:ext>
            </a:extLst>
          </p:cNvPr>
          <p:cNvSpPr txBox="1"/>
          <p:nvPr/>
        </p:nvSpPr>
        <p:spPr>
          <a:xfrm>
            <a:off x="8224084" y="3888537"/>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活</a:t>
            </a:r>
          </a:p>
        </p:txBody>
      </p:sp>
      <p:sp>
        <p:nvSpPr>
          <p:cNvPr id="72" name="テキスト ボックス 71">
            <a:extLst>
              <a:ext uri="{FF2B5EF4-FFF2-40B4-BE49-F238E27FC236}">
                <a16:creationId xmlns:a16="http://schemas.microsoft.com/office/drawing/2014/main" id="{56DD7B10-3A72-4928-AFC9-B4E71A13CA84}"/>
              </a:ext>
            </a:extLst>
          </p:cNvPr>
          <p:cNvSpPr txBox="1"/>
          <p:nvPr/>
        </p:nvSpPr>
        <p:spPr>
          <a:xfrm>
            <a:off x="8136274" y="4177010"/>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動</a:t>
            </a:r>
          </a:p>
        </p:txBody>
      </p:sp>
      <p:sp>
        <p:nvSpPr>
          <p:cNvPr id="111" name="テキスト ボックス 110">
            <a:extLst>
              <a:ext uri="{FF2B5EF4-FFF2-40B4-BE49-F238E27FC236}">
                <a16:creationId xmlns:a16="http://schemas.microsoft.com/office/drawing/2014/main" id="{1AAF7527-69EC-455E-AEAB-F74368D976A5}"/>
              </a:ext>
            </a:extLst>
          </p:cNvPr>
          <p:cNvSpPr txBox="1"/>
          <p:nvPr/>
        </p:nvSpPr>
        <p:spPr>
          <a:xfrm>
            <a:off x="6237923" y="5062624"/>
            <a:ext cx="2554385" cy="446469"/>
          </a:xfrm>
          <a:prstGeom prst="rect">
            <a:avLst/>
          </a:prstGeom>
          <a:solidFill>
            <a:schemeClr val="bg1">
              <a:alpha val="63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学校の</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教育課題等の解決</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につながっていたか？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多様な活動</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ができたか？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継続的な活動</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になっていたか？</a:t>
            </a:r>
          </a:p>
        </p:txBody>
      </p:sp>
      <p:sp>
        <p:nvSpPr>
          <p:cNvPr id="112" name="テキスト ボックス 111">
            <a:extLst>
              <a:ext uri="{FF2B5EF4-FFF2-40B4-BE49-F238E27FC236}">
                <a16:creationId xmlns:a16="http://schemas.microsoft.com/office/drawing/2014/main" id="{1AAF7527-69EC-455E-AEAB-F74368D976A5}"/>
              </a:ext>
            </a:extLst>
          </p:cNvPr>
          <p:cNvSpPr txBox="1"/>
          <p:nvPr/>
        </p:nvSpPr>
        <p:spPr>
          <a:xfrm>
            <a:off x="1252236" y="5763715"/>
            <a:ext cx="906644" cy="380745"/>
          </a:xfrm>
          <a:prstGeom prst="rect">
            <a:avLst/>
          </a:prstGeom>
          <a:gradFill flip="none" rotWithShape="1">
            <a:gsLst>
              <a:gs pos="7000">
                <a:srgbClr val="FF66FF"/>
              </a:gs>
              <a:gs pos="42000">
                <a:srgbClr val="FF99FF"/>
              </a:gs>
              <a:gs pos="70000">
                <a:schemeClr val="bg1"/>
              </a:gs>
            </a:gsLst>
            <a:lin ang="162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地域学校協働</a:t>
            </a:r>
            <a:endParaRPr kumimoji="1" lang="en-US" altLang="ja-JP"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活動の改善</a:t>
            </a:r>
          </a:p>
        </p:txBody>
      </p:sp>
      <p:sp>
        <p:nvSpPr>
          <p:cNvPr id="113" name="テキスト ボックス 112">
            <a:extLst>
              <a:ext uri="{FF2B5EF4-FFF2-40B4-BE49-F238E27FC236}">
                <a16:creationId xmlns:a16="http://schemas.microsoft.com/office/drawing/2014/main" id="{1AAF7527-69EC-455E-AEAB-F74368D976A5}"/>
              </a:ext>
            </a:extLst>
          </p:cNvPr>
          <p:cNvSpPr txBox="1"/>
          <p:nvPr/>
        </p:nvSpPr>
        <p:spPr>
          <a:xfrm>
            <a:off x="1442848" y="4474450"/>
            <a:ext cx="2195932" cy="564514"/>
          </a:xfrm>
          <a:prstGeom prst="rect">
            <a:avLst/>
          </a:prstGeom>
          <a:solidFill>
            <a:schemeClr val="bg1">
              <a:alpha val="63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委員</a:t>
            </a:r>
            <a:r>
              <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区長・民生委員等、学識経験者、地域団体関係者、保護者、社会教育委員、地域学校協働活動推進員、学校関係者　等</a:t>
            </a:r>
          </a:p>
        </p:txBody>
      </p:sp>
      <p:sp>
        <p:nvSpPr>
          <p:cNvPr id="91" name="テキスト ボックス 90">
            <a:extLst>
              <a:ext uri="{FF2B5EF4-FFF2-40B4-BE49-F238E27FC236}">
                <a16:creationId xmlns:a16="http://schemas.microsoft.com/office/drawing/2014/main" id="{3159715B-8D94-49A4-B5C9-BBC87765EC01}"/>
              </a:ext>
            </a:extLst>
          </p:cNvPr>
          <p:cNvSpPr txBox="1"/>
          <p:nvPr/>
        </p:nvSpPr>
        <p:spPr>
          <a:xfrm>
            <a:off x="2916852" y="1822042"/>
            <a:ext cx="1489345" cy="229935"/>
          </a:xfrm>
          <a:prstGeom prst="rect">
            <a:avLst/>
          </a:prstGeom>
          <a:solidFill>
            <a:srgbClr val="00B0F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94"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地域学校協働活動推進員</a:t>
            </a:r>
          </a:p>
        </p:txBody>
      </p:sp>
      <p:pic>
        <p:nvPicPr>
          <p:cNvPr id="49" name="図 48">
            <a:extLst>
              <a:ext uri="{FF2B5EF4-FFF2-40B4-BE49-F238E27FC236}">
                <a16:creationId xmlns:a16="http://schemas.microsoft.com/office/drawing/2014/main" id="{322C1F12-E7D7-43AC-83D9-94404CC1F35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97373" y="2014531"/>
            <a:ext cx="406237" cy="871286"/>
          </a:xfrm>
          <a:prstGeom prst="rect">
            <a:avLst/>
          </a:prstGeom>
        </p:spPr>
      </p:pic>
      <p:sp>
        <p:nvSpPr>
          <p:cNvPr id="102" name="テキスト ボックス 101">
            <a:extLst>
              <a:ext uri="{FF2B5EF4-FFF2-40B4-BE49-F238E27FC236}">
                <a16:creationId xmlns:a16="http://schemas.microsoft.com/office/drawing/2014/main" id="{1AAF7527-69EC-455E-AEAB-F74368D976A5}"/>
              </a:ext>
            </a:extLst>
          </p:cNvPr>
          <p:cNvSpPr txBox="1"/>
          <p:nvPr/>
        </p:nvSpPr>
        <p:spPr>
          <a:xfrm>
            <a:off x="1320137" y="5436625"/>
            <a:ext cx="2331525" cy="328423"/>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学校運営や任用に関する</a:t>
            </a:r>
            <a:r>
              <a:rPr kumimoji="1" lang="ja-JP" altLang="en-US"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意見</a:t>
            </a:r>
            <a:endParaRPr kumimoji="1" lang="en-US" altLang="ja-JP"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14" name="テキスト ボックス 113">
            <a:extLst>
              <a:ext uri="{FF2B5EF4-FFF2-40B4-BE49-F238E27FC236}">
                <a16:creationId xmlns:a16="http://schemas.microsoft.com/office/drawing/2014/main" id="{1AAF7527-69EC-455E-AEAB-F74368D976A5}"/>
              </a:ext>
            </a:extLst>
          </p:cNvPr>
          <p:cNvSpPr txBox="1"/>
          <p:nvPr/>
        </p:nvSpPr>
        <p:spPr>
          <a:xfrm>
            <a:off x="4849890" y="5961148"/>
            <a:ext cx="2331525" cy="275909"/>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・学校評価</a:t>
            </a:r>
            <a:r>
              <a:rPr kumimoji="1" lang="ja-JP" altLang="en-US" sz="894" b="0" i="0" u="none" strike="noStrike" kern="1200" cap="none" spc="-127"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（自己評価・学校関係者評価）</a:t>
            </a:r>
            <a:endParaRPr kumimoji="1" lang="en-US" altLang="ja-JP" sz="1534"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pic>
        <p:nvPicPr>
          <p:cNvPr id="117"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223" r="8032"/>
          <a:stretch/>
        </p:blipFill>
        <p:spPr bwMode="auto">
          <a:xfrm>
            <a:off x="3953317" y="4436476"/>
            <a:ext cx="1484089" cy="130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図 117">
            <a:extLst>
              <a:ext uri="{FF2B5EF4-FFF2-40B4-BE49-F238E27FC236}">
                <a16:creationId xmlns:a16="http://schemas.microsoft.com/office/drawing/2014/main" id="{322C1F12-E7D7-43AC-83D9-94404CC1F35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0150"/>
          <a:stretch/>
        </p:blipFill>
        <p:spPr>
          <a:xfrm>
            <a:off x="2572006" y="2930950"/>
            <a:ext cx="306378" cy="327570"/>
          </a:xfrm>
          <a:prstGeom prst="rect">
            <a:avLst/>
          </a:prstGeom>
        </p:spPr>
      </p:pic>
      <p:pic>
        <p:nvPicPr>
          <p:cNvPr id="5" name="図 4">
            <a:extLst>
              <a:ext uri="{FF2B5EF4-FFF2-40B4-BE49-F238E27FC236}">
                <a16:creationId xmlns:a16="http://schemas.microsoft.com/office/drawing/2014/main" id="{ADA67B80-6631-4567-A71F-D38A8746D48D}"/>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2342" y="3000423"/>
            <a:ext cx="1665289" cy="1333558"/>
          </a:xfrm>
          <a:prstGeom prst="rect">
            <a:avLst/>
          </a:prstGeom>
        </p:spPr>
      </p:pic>
      <p:sp>
        <p:nvSpPr>
          <p:cNvPr id="52" name="テキスト ボックス 51">
            <a:extLst>
              <a:ext uri="{FF2B5EF4-FFF2-40B4-BE49-F238E27FC236}">
                <a16:creationId xmlns:a16="http://schemas.microsoft.com/office/drawing/2014/main" id="{9F92B09F-E695-4AAB-8BEA-38D008CD279A}"/>
              </a:ext>
            </a:extLst>
          </p:cNvPr>
          <p:cNvSpPr txBox="1"/>
          <p:nvPr/>
        </p:nvSpPr>
        <p:spPr>
          <a:xfrm>
            <a:off x="1918655" y="4279130"/>
            <a:ext cx="1719753" cy="319639"/>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学校運営協議会等</a:t>
            </a:r>
          </a:p>
        </p:txBody>
      </p:sp>
      <p:sp>
        <p:nvSpPr>
          <p:cNvPr id="119" name="テキスト ボックス 118">
            <a:extLst>
              <a:ext uri="{FF2B5EF4-FFF2-40B4-BE49-F238E27FC236}">
                <a16:creationId xmlns:a16="http://schemas.microsoft.com/office/drawing/2014/main" id="{1AAF7527-69EC-455E-AEAB-F74368D976A5}"/>
              </a:ext>
            </a:extLst>
          </p:cNvPr>
          <p:cNvSpPr txBox="1"/>
          <p:nvPr/>
        </p:nvSpPr>
        <p:spPr>
          <a:xfrm>
            <a:off x="6218810" y="5621904"/>
            <a:ext cx="967149" cy="275909"/>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・授業評価</a:t>
            </a:r>
            <a:endParaRPr kumimoji="1" lang="en-US" altLang="ja-JP" sz="1534"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03" name="角丸四角形 102"/>
          <p:cNvSpPr/>
          <p:nvPr/>
        </p:nvSpPr>
        <p:spPr>
          <a:xfrm>
            <a:off x="107504" y="44624"/>
            <a:ext cx="6048672"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コミュニティ・スクールと地域学校協働活動の一体的推進</a:t>
            </a:r>
          </a:p>
        </p:txBody>
      </p:sp>
      <p:sp>
        <p:nvSpPr>
          <p:cNvPr id="66" name="テキスト ボックス 65">
            <a:extLst>
              <a:ext uri="{FF2B5EF4-FFF2-40B4-BE49-F238E27FC236}">
                <a16:creationId xmlns:a16="http://schemas.microsoft.com/office/drawing/2014/main" id="{56DD7B10-3A72-4928-AFC9-B4E71A13CA84}"/>
              </a:ext>
            </a:extLst>
          </p:cNvPr>
          <p:cNvSpPr txBox="1"/>
          <p:nvPr/>
        </p:nvSpPr>
        <p:spPr>
          <a:xfrm>
            <a:off x="8243616" y="2550866"/>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域</a:t>
            </a:r>
          </a:p>
        </p:txBody>
      </p:sp>
      <p:pic>
        <p:nvPicPr>
          <p:cNvPr id="104" name="図 103"/>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403" y="2405426"/>
            <a:ext cx="3953872" cy="3278365"/>
          </a:xfrm>
          <a:prstGeom prst="rect">
            <a:avLst/>
          </a:prstGeom>
        </p:spPr>
      </p:pic>
      <p:pic>
        <p:nvPicPr>
          <p:cNvPr id="109" name="図 108"/>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78847" y="951108"/>
            <a:ext cx="5159077" cy="4901695"/>
          </a:xfrm>
          <a:prstGeom prst="rect">
            <a:avLst/>
          </a:prstGeom>
        </p:spPr>
      </p:pic>
      <p:pic>
        <p:nvPicPr>
          <p:cNvPr id="110" name="図 109"/>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32503" y="1373533"/>
            <a:ext cx="2323639" cy="1341352"/>
          </a:xfrm>
          <a:prstGeom prst="rect">
            <a:avLst/>
          </a:prstGeom>
        </p:spPr>
      </p:pic>
      <p:sp>
        <p:nvSpPr>
          <p:cNvPr id="7" name="スライド番号プレースホルダー 6">
            <a:extLst>
              <a:ext uri="{FF2B5EF4-FFF2-40B4-BE49-F238E27FC236}">
                <a16:creationId xmlns:a16="http://schemas.microsoft.com/office/drawing/2014/main" id="{E1B6A2AA-0790-1DBC-47BF-1B3C5854F5BF}"/>
              </a:ext>
            </a:extLst>
          </p:cNvPr>
          <p:cNvSpPr>
            <a:spLocks noGrp="1"/>
          </p:cNvSpPr>
          <p:nvPr>
            <p:ph type="sldNum" sz="quarter" idx="12"/>
          </p:nvPr>
        </p:nvSpPr>
        <p:spPr>
          <a:xfrm>
            <a:off x="6847739" y="6408530"/>
            <a:ext cx="2133600" cy="365125"/>
          </a:xfrm>
        </p:spPr>
        <p:txBody>
          <a:bodyPr/>
          <a:lstStyle/>
          <a:p>
            <a:fld id="{2725D55B-7101-42B4-B146-5BDB85CFE78B}" type="slidenum">
              <a:rPr lang="ja-JP" altLang="en-US" smtClean="0">
                <a:solidFill>
                  <a:schemeClr val="tx1"/>
                </a:solidFill>
              </a:rPr>
              <a:pPr/>
              <a:t>7</a:t>
            </a:fld>
            <a:endParaRPr lang="ja-JP" altLang="en-US">
              <a:solidFill>
                <a:schemeClr val="tx1"/>
              </a:solidFill>
            </a:endParaRPr>
          </a:p>
        </p:txBody>
      </p:sp>
    </p:spTree>
    <p:extLst>
      <p:ext uri="{BB962C8B-B14F-4D97-AF65-F5344CB8AC3E}">
        <p14:creationId xmlns:p14="http://schemas.microsoft.com/office/powerpoint/2010/main" val="25069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32668" y="188640"/>
            <a:ext cx="9111332" cy="6219500"/>
          </a:xfrm>
          <a:prstGeom prst="rect">
            <a:avLst/>
          </a:prstGeom>
        </p:spPr>
      </p:pic>
      <p:sp>
        <p:nvSpPr>
          <p:cNvPr id="5" name="テキスト ボックス 4"/>
          <p:cNvSpPr txBox="1"/>
          <p:nvPr/>
        </p:nvSpPr>
        <p:spPr>
          <a:xfrm>
            <a:off x="3851920" y="6528940"/>
            <a:ext cx="4978896" cy="2911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文部科学省ＣＳマイスター　福岡教育大学　　森　保之　氏　作成</a:t>
            </a:r>
            <a:r>
              <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a:extLst>
              <a:ext uri="{FF2B5EF4-FFF2-40B4-BE49-F238E27FC236}">
                <a16:creationId xmlns:a16="http://schemas.microsoft.com/office/drawing/2014/main" id="{2667B7E7-A9D3-F1A6-315C-3170601DEA6B}"/>
              </a:ext>
            </a:extLst>
          </p:cNvPr>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8</a:t>
            </a:fld>
            <a:endParaRPr lang="ja-JP" altLang="en-US">
              <a:solidFill>
                <a:prstClr val="white">
                  <a:tint val="75000"/>
                </a:prstClr>
              </a:solidFill>
            </a:endParaRPr>
          </a:p>
        </p:txBody>
      </p:sp>
      <p:sp>
        <p:nvSpPr>
          <p:cNvPr id="7" name="スライド番号プレースホルダー 6">
            <a:extLst>
              <a:ext uri="{FF2B5EF4-FFF2-40B4-BE49-F238E27FC236}">
                <a16:creationId xmlns:a16="http://schemas.microsoft.com/office/drawing/2014/main" id="{5BA7716A-F60A-9AD3-CCD5-6541A0779FD2}"/>
              </a:ext>
            </a:extLst>
          </p:cNvPr>
          <p:cNvSpPr txBox="1">
            <a:spLocks/>
          </p:cNvSpPr>
          <p:nvPr/>
        </p:nvSpPr>
        <p:spPr>
          <a:xfrm>
            <a:off x="6847739" y="640853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725D55B-7101-42B4-B146-5BDB85CFE78B}" type="slidenum">
              <a:rPr lang="ja-JP" altLang="en-US" smtClean="0">
                <a:solidFill>
                  <a:schemeClr val="tx1"/>
                </a:solidFill>
              </a:rPr>
              <a:pPr/>
              <a:t>8</a:t>
            </a:fld>
            <a:endParaRPr lang="ja-JP" altLang="en-US">
              <a:solidFill>
                <a:schemeClr val="tx1"/>
              </a:solidFill>
            </a:endParaRPr>
          </a:p>
        </p:txBody>
      </p:sp>
    </p:spTree>
    <p:extLst>
      <p:ext uri="{BB962C8B-B14F-4D97-AF65-F5344CB8AC3E}">
        <p14:creationId xmlns:p14="http://schemas.microsoft.com/office/powerpoint/2010/main" val="85581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15390" y="71791"/>
            <a:ext cx="4240585"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Calibri"/>
                <a:ea typeface="ＭＳ Ｐゴシック" panose="020B0600070205080204" pitchFamily="50" charset="-128"/>
              </a:rPr>
              <a:t>多様な地域学校協働活動（例）</a:t>
            </a:r>
            <a:endParaRPr lang="en-US" altLang="ja-JP" sz="2400" dirty="0">
              <a:solidFill>
                <a:prstClr val="white"/>
              </a:solidFill>
              <a:latin typeface="Calibri"/>
              <a:ea typeface="ＭＳ Ｐゴシック" panose="020B0600070205080204" pitchFamily="50" charset="-128"/>
            </a:endParaRPr>
          </a:p>
        </p:txBody>
      </p:sp>
      <p:sp>
        <p:nvSpPr>
          <p:cNvPr id="13" name="タイトル 1"/>
          <p:cNvSpPr txBox="1">
            <a:spLocks/>
          </p:cNvSpPr>
          <p:nvPr/>
        </p:nvSpPr>
        <p:spPr bwMode="auto">
          <a:xfrm>
            <a:off x="107503" y="711536"/>
            <a:ext cx="3456385"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地域が学校（</a:t>
            </a:r>
            <a:r>
              <a:rPr lang="ja-JP" altLang="en-US" sz="2800" dirty="0">
                <a:solidFill>
                  <a:prstClr val="black"/>
                </a:solidFill>
                <a:latin typeface="UD デジタル 教科書体 NP-B" panose="02020700000000000000" pitchFamily="18" charset="-128"/>
                <a:ea typeface="UD デジタル 教科書体 NP-B" panose="02020700000000000000" pitchFamily="18" charset="-128"/>
              </a:rPr>
              <a:t>子供</a:t>
            </a: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を支援する</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4" name="タイトル 1"/>
          <p:cNvSpPr txBox="1">
            <a:spLocks/>
          </p:cNvSpPr>
          <p:nvPr/>
        </p:nvSpPr>
        <p:spPr bwMode="auto">
          <a:xfrm>
            <a:off x="5148063" y="711536"/>
            <a:ext cx="3816425"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学校（子供）が地域に</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参画する・貢献する</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5" name="楕円 14"/>
          <p:cNvSpPr/>
          <p:nvPr/>
        </p:nvSpPr>
        <p:spPr>
          <a:xfrm>
            <a:off x="3779874" y="580598"/>
            <a:ext cx="1152201" cy="1449284"/>
          </a:xfrm>
          <a:prstGeom prst="ellipse">
            <a:avLst/>
          </a:prstGeom>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双方向</a:t>
            </a:r>
          </a:p>
        </p:txBody>
      </p:sp>
      <p:grpSp>
        <p:nvGrpSpPr>
          <p:cNvPr id="2" name="グループ化 1"/>
          <p:cNvGrpSpPr/>
          <p:nvPr/>
        </p:nvGrpSpPr>
        <p:grpSpPr>
          <a:xfrm>
            <a:off x="351325" y="1988840"/>
            <a:ext cx="8613163" cy="4723201"/>
            <a:chOff x="351325" y="1988840"/>
            <a:chExt cx="8613163" cy="4723201"/>
          </a:xfrm>
        </p:grpSpPr>
        <p:sp>
          <p:nvSpPr>
            <p:cNvPr id="3" name="角丸四角形 2"/>
            <p:cNvSpPr/>
            <p:nvPr/>
          </p:nvSpPr>
          <p:spPr>
            <a:xfrm>
              <a:off x="351325" y="1997685"/>
              <a:ext cx="3788626" cy="730631"/>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dirty="0"/>
                <a:t>各教科等の授業の講師</a:t>
              </a:r>
            </a:p>
          </p:txBody>
        </p:sp>
        <p:sp>
          <p:nvSpPr>
            <p:cNvPr id="9" name="角丸四角形 8"/>
            <p:cNvSpPr/>
            <p:nvPr/>
          </p:nvSpPr>
          <p:spPr>
            <a:xfrm>
              <a:off x="351325" y="4506908"/>
              <a:ext cx="3788627" cy="570578"/>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dirty="0"/>
                <a:t>登下校の安全見守り</a:t>
              </a:r>
              <a:endParaRPr kumimoji="1" lang="ja-JP" altLang="en-US" dirty="0"/>
            </a:p>
          </p:txBody>
        </p:sp>
        <p:sp>
          <p:nvSpPr>
            <p:cNvPr id="11" name="角丸四角形 10"/>
            <p:cNvSpPr/>
            <p:nvPr/>
          </p:nvSpPr>
          <p:spPr>
            <a:xfrm>
              <a:off x="351325" y="6068862"/>
              <a:ext cx="8613163" cy="643179"/>
            </a:xfrm>
            <a:prstGeom prst="roundRect">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dirty="0">
                  <a:solidFill>
                    <a:schemeClr val="bg1"/>
                  </a:solidFill>
                </a:rPr>
                <a:t>環境整備・美化・清掃活動（幼保等・</a:t>
              </a:r>
              <a:r>
                <a:rPr lang="ja-JP" altLang="en-US" sz="2800" dirty="0">
                  <a:solidFill>
                    <a:schemeClr val="bg1"/>
                  </a:solidFill>
                </a:rPr>
                <a:t>小・中連携</a:t>
              </a:r>
              <a:r>
                <a:rPr kumimoji="1" lang="ja-JP" altLang="en-US" sz="2800" dirty="0">
                  <a:solidFill>
                    <a:schemeClr val="bg1"/>
                  </a:solidFill>
                </a:rPr>
                <a:t>）</a:t>
              </a:r>
            </a:p>
          </p:txBody>
        </p:sp>
        <p:sp>
          <p:nvSpPr>
            <p:cNvPr id="16" name="角丸四角形 15"/>
            <p:cNvSpPr/>
            <p:nvPr/>
          </p:nvSpPr>
          <p:spPr>
            <a:xfrm>
              <a:off x="351325" y="2893401"/>
              <a:ext cx="3788626" cy="653351"/>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dirty="0"/>
                <a:t>クラブ活動等の講師</a:t>
              </a:r>
            </a:p>
          </p:txBody>
        </p:sp>
        <p:sp>
          <p:nvSpPr>
            <p:cNvPr id="17" name="角丸四角形 16"/>
            <p:cNvSpPr/>
            <p:nvPr/>
          </p:nvSpPr>
          <p:spPr>
            <a:xfrm>
              <a:off x="4571792" y="5291948"/>
              <a:ext cx="4392696" cy="618525"/>
            </a:xfrm>
            <a:prstGeom prst="round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800" dirty="0"/>
                <a:t>地域住民との</a:t>
              </a:r>
              <a:r>
                <a:rPr kumimoji="1" lang="ja-JP" altLang="en-US" sz="2800" dirty="0"/>
                <a:t>交流会</a:t>
              </a:r>
            </a:p>
          </p:txBody>
        </p:sp>
        <p:sp>
          <p:nvSpPr>
            <p:cNvPr id="19" name="角丸四角形 18"/>
            <p:cNvSpPr/>
            <p:nvPr/>
          </p:nvSpPr>
          <p:spPr>
            <a:xfrm>
              <a:off x="4571792" y="1988840"/>
              <a:ext cx="4392696" cy="676717"/>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400" dirty="0"/>
                <a:t>地域イベントへ参加・発表</a:t>
              </a:r>
              <a:endParaRPr kumimoji="1" lang="ja-JP" altLang="en-US" sz="2400" dirty="0"/>
            </a:p>
          </p:txBody>
        </p:sp>
        <p:sp>
          <p:nvSpPr>
            <p:cNvPr id="20" name="角丸四角形 19"/>
            <p:cNvSpPr/>
            <p:nvPr/>
          </p:nvSpPr>
          <p:spPr>
            <a:xfrm>
              <a:off x="4571792" y="2785971"/>
              <a:ext cx="4392696" cy="859053"/>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400" dirty="0"/>
                <a:t>地域イベントへ参画・協力</a:t>
              </a:r>
              <a:endParaRPr lang="en-US" altLang="ja-JP" sz="2400" dirty="0"/>
            </a:p>
            <a:p>
              <a:pPr algn="ctr"/>
              <a:r>
                <a:rPr kumimoji="1" lang="ja-JP" altLang="en-US" sz="2400" dirty="0"/>
                <a:t>（ガイド、スタッフ等）</a:t>
              </a:r>
            </a:p>
          </p:txBody>
        </p:sp>
        <p:sp>
          <p:nvSpPr>
            <p:cNvPr id="22" name="角丸四角形 21"/>
            <p:cNvSpPr/>
            <p:nvPr/>
          </p:nvSpPr>
          <p:spPr>
            <a:xfrm>
              <a:off x="4571792" y="4497740"/>
              <a:ext cx="4392696" cy="570578"/>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800" dirty="0"/>
                <a:t>子供民生委員</a:t>
              </a:r>
              <a:endParaRPr kumimoji="1" lang="ja-JP" altLang="en-US" sz="2800" dirty="0"/>
            </a:p>
          </p:txBody>
        </p:sp>
        <p:sp>
          <p:nvSpPr>
            <p:cNvPr id="23" name="角丸四角形 22"/>
            <p:cNvSpPr/>
            <p:nvPr/>
          </p:nvSpPr>
          <p:spPr>
            <a:xfrm>
              <a:off x="351325" y="3772675"/>
              <a:ext cx="3788627" cy="569148"/>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800" dirty="0"/>
                <a:t>放課後等の学習支援</a:t>
              </a:r>
              <a:endParaRPr kumimoji="1" lang="ja-JP" altLang="en-US" dirty="0"/>
            </a:p>
          </p:txBody>
        </p:sp>
        <p:sp>
          <p:nvSpPr>
            <p:cNvPr id="26" name="角丸四角形 25"/>
            <p:cNvSpPr/>
            <p:nvPr/>
          </p:nvSpPr>
          <p:spPr>
            <a:xfrm>
              <a:off x="4571792" y="3772675"/>
              <a:ext cx="4392696" cy="570578"/>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dirty="0"/>
                <a:t>地域の歴史や文化を継承</a:t>
              </a:r>
            </a:p>
          </p:txBody>
        </p:sp>
        <p:sp>
          <p:nvSpPr>
            <p:cNvPr id="28" name="角丸四角形 27"/>
            <p:cNvSpPr/>
            <p:nvPr/>
          </p:nvSpPr>
          <p:spPr>
            <a:xfrm>
              <a:off x="351325" y="5292260"/>
              <a:ext cx="3788626" cy="618525"/>
            </a:xfrm>
            <a:prstGeom prst="round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dirty="0"/>
                <a:t>読み聞かせボランティア</a:t>
              </a:r>
            </a:p>
          </p:txBody>
        </p:sp>
      </p:grpSp>
      <p:sp>
        <p:nvSpPr>
          <p:cNvPr id="4" name="スライド番号プレースホルダー 3">
            <a:extLst>
              <a:ext uri="{FF2B5EF4-FFF2-40B4-BE49-F238E27FC236}">
                <a16:creationId xmlns:a16="http://schemas.microsoft.com/office/drawing/2014/main" id="{618D2E03-62C0-E3E5-B49F-B1CEE98B5DB3}"/>
              </a:ext>
            </a:extLst>
          </p:cNvPr>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9</a:t>
            </a:fld>
            <a:endParaRPr lang="ja-JP" altLang="en-US">
              <a:solidFill>
                <a:prstClr val="white">
                  <a:tint val="75000"/>
                </a:prstClr>
              </a:solidFill>
            </a:endParaRPr>
          </a:p>
        </p:txBody>
      </p:sp>
    </p:spTree>
    <p:extLst>
      <p:ext uri="{BB962C8B-B14F-4D97-AF65-F5344CB8AC3E}">
        <p14:creationId xmlns:p14="http://schemas.microsoft.com/office/powerpoint/2010/main" val="414538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34033</TotalTime>
  <Words>3112</Words>
  <Application>Microsoft Office PowerPoint</Application>
  <PresentationFormat>画面に合わせる (4:3)</PresentationFormat>
  <Paragraphs>266</Paragraphs>
  <Slides>12</Slides>
  <Notes>12</Notes>
  <HiddenSlides>0</HiddenSlides>
  <MMClips>0</MMClips>
  <ScaleCrop>false</ScaleCrop>
  <HeadingPairs>
    <vt:vector size="6" baseType="variant">
      <vt:variant>
        <vt:lpstr>使用されているフォント</vt:lpstr>
      </vt:variant>
      <vt:variant>
        <vt:i4>17</vt:i4>
      </vt:variant>
      <vt:variant>
        <vt:lpstr>テーマ</vt:lpstr>
      </vt:variant>
      <vt:variant>
        <vt:i4>4</vt:i4>
      </vt:variant>
      <vt:variant>
        <vt:lpstr>スライド タイトル</vt:lpstr>
      </vt:variant>
      <vt:variant>
        <vt:i4>12</vt:i4>
      </vt:variant>
    </vt:vector>
  </HeadingPairs>
  <TitlesOfParts>
    <vt:vector size="33" baseType="lpstr">
      <vt:lpstr>AR P丸ゴシック体E</vt:lpstr>
      <vt:lpstr>BIZ UDPゴシック</vt:lpstr>
      <vt:lpstr>HGP創英角ｺﾞｼｯｸUB</vt:lpstr>
      <vt:lpstr>HGS創英角ｺﾞｼｯｸUB</vt:lpstr>
      <vt:lpstr>HG創英角ｺﾞｼｯｸUB</vt:lpstr>
      <vt:lpstr>Meiryo UI</vt:lpstr>
      <vt:lpstr>Meiryo UI </vt:lpstr>
      <vt:lpstr>ＭＳ ゴシック</vt:lpstr>
      <vt:lpstr>UD デジタル 教科書体 N-B</vt:lpstr>
      <vt:lpstr>UD デジタル 教科書体 NK-B</vt:lpstr>
      <vt:lpstr>UD デジタル 教科書体 NK-R</vt:lpstr>
      <vt:lpstr>UD デジタル 教科書体 NP-B</vt:lpstr>
      <vt:lpstr>UD デジタル 教科書体 N-R</vt:lpstr>
      <vt:lpstr>メイリオ</vt:lpstr>
      <vt:lpstr>Arial</vt:lpstr>
      <vt:lpstr>Calibri</vt:lpstr>
      <vt:lpstr>Century Gothic</vt:lpstr>
      <vt:lpstr>Office ​​テーマ</vt:lpstr>
      <vt:lpstr>5_Office テーマ</vt:lpstr>
      <vt:lpstr>3_Office ​​テーマ</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地域と学校が連携・協働した活動から子供と大人の間に 豊かな言葉（人間関係）が生まれている！</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0730022</cp:lastModifiedBy>
  <cp:revision>1296</cp:revision>
  <cp:lastPrinted>2025-12-01T23:39:41Z</cp:lastPrinted>
  <dcterms:created xsi:type="dcterms:W3CDTF">2015-05-21T07:38:35Z</dcterms:created>
  <dcterms:modified xsi:type="dcterms:W3CDTF">2025-12-03T04:24:05Z</dcterms:modified>
</cp:coreProperties>
</file>