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66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17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30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50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6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4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3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39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2698-4115-4DB2-9D0B-1C053C448BCE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0618-357F-4977-A6F4-4A80046861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2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2552" y="932989"/>
            <a:ext cx="9144000" cy="2194366"/>
          </a:xfrm>
        </p:spPr>
        <p:txBody>
          <a:bodyPr/>
          <a:lstStyle/>
          <a:p>
            <a:r>
              <a:rPr kumimoji="1" lang="ja-JP" altLang="en-US" b="1" dirty="0" smtClean="0"/>
              <a:t>許可</a:t>
            </a:r>
            <a:r>
              <a:rPr kumimoji="1" lang="ja-JP" altLang="en-US" sz="5400" b="1" dirty="0" smtClean="0"/>
              <a:t>（更新）</a:t>
            </a:r>
            <a:r>
              <a:rPr kumimoji="1" lang="ja-JP" altLang="en-US" b="1" dirty="0" smtClean="0"/>
              <a:t>申請書の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作成方法例</a:t>
            </a:r>
            <a:endParaRPr kumimoji="1" lang="ja-JP" altLang="en-US" b="1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02552" y="3668420"/>
            <a:ext cx="9144000" cy="682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/>
              <a:t>※</a:t>
            </a:r>
            <a:r>
              <a:rPr lang="ja-JP" altLang="en-US" sz="3200" b="1" dirty="0"/>
              <a:t>医</a:t>
            </a:r>
            <a:r>
              <a:rPr lang="ja-JP" altLang="en-US" sz="3200" b="1" dirty="0" smtClean="0"/>
              <a:t>薬品製造販売業の許可申請を例としています。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673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" y="70321"/>
            <a:ext cx="9602540" cy="670653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257211" y="432853"/>
            <a:ext cx="2532185" cy="432852"/>
          </a:xfrm>
          <a:prstGeom prst="wedgeRoundRectCallout">
            <a:avLst>
              <a:gd name="adj1" fmla="val -40937"/>
              <a:gd name="adj2" fmla="val 7696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①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熊本県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257210" y="1705258"/>
            <a:ext cx="2532185" cy="432852"/>
          </a:xfrm>
          <a:prstGeom prst="wedgeRoundRectCallout">
            <a:avLst>
              <a:gd name="adj1" fmla="val -45852"/>
              <a:gd name="adj2" fmla="val -7678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末尾が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０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68630" y="1814373"/>
            <a:ext cx="2532185" cy="432852"/>
          </a:xfrm>
          <a:prstGeom prst="wedgeRoundRectCallout">
            <a:avLst>
              <a:gd name="adj1" fmla="val -36237"/>
              <a:gd name="adj2" fmla="val -9553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②提出者を入力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68630" y="3207163"/>
            <a:ext cx="6550497" cy="432852"/>
          </a:xfrm>
          <a:prstGeom prst="wedgeRoundRectCallout">
            <a:avLst>
              <a:gd name="adj1" fmla="val -34668"/>
              <a:gd name="adj2" fmla="val -11928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③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担当者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を入力　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※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住所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は勤務先住所を入力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387829" y="4100822"/>
            <a:ext cx="2020881" cy="432852"/>
          </a:xfrm>
          <a:prstGeom prst="wedgeRoundRectCallout">
            <a:avLst>
              <a:gd name="adj1" fmla="val -51766"/>
              <a:gd name="adj2" fmla="val 8196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通常、入力不要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186942" y="5345743"/>
            <a:ext cx="2532185" cy="432852"/>
          </a:xfrm>
          <a:prstGeom prst="wedgeRoundRectCallout">
            <a:avLst>
              <a:gd name="adj1" fmla="val -71493"/>
              <a:gd name="adj2" fmla="val -6553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④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新規提出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277326" y="5129317"/>
            <a:ext cx="2970447" cy="432852"/>
          </a:xfrm>
          <a:prstGeom prst="wedgeRoundRectCallout">
            <a:avLst>
              <a:gd name="adj1" fmla="val -57177"/>
              <a:gd name="adj2" fmla="val 12071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⑤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手数料入力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" y="136819"/>
            <a:ext cx="9602540" cy="641122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2586292" y="1866694"/>
            <a:ext cx="2970447" cy="432852"/>
          </a:xfrm>
          <a:prstGeom prst="wedgeRoundRectCallout">
            <a:avLst>
              <a:gd name="adj1" fmla="val -48252"/>
              <a:gd name="adj2" fmla="val -20553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⑦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実地調査あり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8565963" y="1137158"/>
            <a:ext cx="2970447" cy="432852"/>
          </a:xfrm>
          <a:prstGeom prst="wedgeRoundRectCallout">
            <a:avLst>
              <a:gd name="adj1" fmla="val -44609"/>
              <a:gd name="adj2" fmla="val -11178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⑥ここをクリック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556739" y="2927162"/>
            <a:ext cx="2115564" cy="486959"/>
          </a:xfrm>
          <a:prstGeom prst="roundRect">
            <a:avLst/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⑧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了解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" y="64911"/>
            <a:ext cx="9659698" cy="670653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9075465" y="2175082"/>
            <a:ext cx="2970447" cy="719636"/>
          </a:xfrm>
          <a:prstGeom prst="wedgeRoundRectCallout">
            <a:avLst>
              <a:gd name="adj1" fmla="val -44063"/>
              <a:gd name="adj2" fmla="val -98770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⑨入力後、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>
                <a:solidFill>
                  <a:schemeClr val="tx1"/>
                </a:solidFill>
              </a:rPr>
              <a:t>チェック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651425" y="4372708"/>
            <a:ext cx="3779339" cy="1400456"/>
          </a:xfrm>
          <a:prstGeom prst="wedgeRoundRectCallout">
            <a:avLst>
              <a:gd name="adj1" fmla="val -44636"/>
              <a:gd name="adj2" fmla="val -7790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⑩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en-US" altLang="ja-JP" b="1" dirty="0">
                <a:solidFill>
                  <a:schemeClr val="tx1"/>
                </a:solidFill>
              </a:rPr>
              <a:t>OK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入力内容に誤りがある場合には別の画面が出るので内容を確認し、入力し直す。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432019" y="1078523"/>
            <a:ext cx="5699218" cy="820615"/>
          </a:xfrm>
          <a:prstGeom prst="wedgeRoundRectCallout">
            <a:avLst>
              <a:gd name="adj1" fmla="val -46191"/>
              <a:gd name="adj2" fmla="val -105683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⑪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>
                <a:solidFill>
                  <a:schemeClr val="tx1"/>
                </a:solidFill>
              </a:rPr>
              <a:t>申請</a:t>
            </a:r>
            <a:r>
              <a:rPr lang="ja-JP" altLang="en-US" b="1" dirty="0" smtClean="0">
                <a:solidFill>
                  <a:schemeClr val="tx1"/>
                </a:solidFill>
              </a:rPr>
              <a:t>の別</a:t>
            </a:r>
            <a:r>
              <a:rPr lang="en-US" altLang="ja-JP" b="1" dirty="0" smtClean="0">
                <a:solidFill>
                  <a:schemeClr val="tx1"/>
                </a:solidFill>
              </a:rPr>
              <a:t>』『</a:t>
            </a:r>
            <a:r>
              <a:rPr lang="ja-JP" altLang="en-US" b="1" dirty="0" smtClean="0">
                <a:solidFill>
                  <a:schemeClr val="tx1"/>
                </a:solidFill>
              </a:rPr>
              <a:t>主事務所の名称／所在地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err="1" smtClean="0">
                <a:solidFill>
                  <a:schemeClr val="tx1"/>
                </a:solidFill>
              </a:rPr>
              <a:t>．．．</a:t>
            </a:r>
            <a:r>
              <a:rPr lang="ja-JP" altLang="en-US" b="1" dirty="0" smtClean="0">
                <a:solidFill>
                  <a:schemeClr val="tx1"/>
                </a:solidFill>
              </a:rPr>
              <a:t>と順番にタブを選択し、入力していく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88131" y="342675"/>
            <a:ext cx="8259060" cy="354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04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" y="90669"/>
            <a:ext cx="9621593" cy="6687483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215730" y="757491"/>
            <a:ext cx="3444781" cy="946864"/>
          </a:xfrm>
          <a:prstGeom prst="wedgeRoundRectCallout">
            <a:avLst>
              <a:gd name="adj1" fmla="val -71310"/>
              <a:gd name="adj2" fmla="val 1752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主たる機能を有する事務所の業者コードは、末尾が０以外（０は申請者のコード）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9086287" y="2261653"/>
            <a:ext cx="2970447" cy="719636"/>
          </a:xfrm>
          <a:prstGeom prst="wedgeRoundRectCallout">
            <a:avLst>
              <a:gd name="adj1" fmla="val -44063"/>
              <a:gd name="adj2" fmla="val -98770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入力後、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>
                <a:solidFill>
                  <a:schemeClr val="tx1"/>
                </a:solidFill>
              </a:rPr>
              <a:t>チェック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4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" y="67501"/>
            <a:ext cx="9745435" cy="6744641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5091422" y="1260681"/>
            <a:ext cx="2533989" cy="524853"/>
          </a:xfrm>
          <a:prstGeom prst="wedgeRoundRectCallout">
            <a:avLst>
              <a:gd name="adj1" fmla="val -83565"/>
              <a:gd name="adj2" fmla="val 4555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総括の</a:t>
            </a:r>
            <a:r>
              <a:rPr lang="ja-JP" altLang="en-US" b="1" u="sng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自宅</a:t>
            </a:r>
            <a:r>
              <a:rPr lang="ja-JP" altLang="en-US" b="1" dirty="0" smtClean="0">
                <a:solidFill>
                  <a:schemeClr val="tx1"/>
                </a:solidFill>
              </a:rPr>
              <a:t>の住所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88621" y="2418629"/>
            <a:ext cx="3205146" cy="719636"/>
          </a:xfrm>
          <a:prstGeom prst="wedgeRoundRectCallout">
            <a:avLst>
              <a:gd name="adj1" fmla="val 82396"/>
              <a:gd name="adj2" fmla="val 52353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①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資格の別入力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88621" y="5439508"/>
            <a:ext cx="3312457" cy="1047861"/>
          </a:xfrm>
          <a:prstGeom prst="wedgeRoundRectCallout">
            <a:avLst>
              <a:gd name="adj1" fmla="val 10314"/>
              <a:gd name="adj2" fmla="val -195008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薬剤師の場合は、薬剤師免許の登録番号と登録年月日を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入力する。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121778" y="4790230"/>
            <a:ext cx="4291784" cy="1074916"/>
          </a:xfrm>
          <a:prstGeom prst="wedgeRoundRectCallout">
            <a:avLst>
              <a:gd name="adj1" fmla="val -26196"/>
              <a:gd name="adj2" fmla="val -16447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②当該資格を選択し、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設定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資格の該当条項に注意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9447898" y="2418629"/>
            <a:ext cx="2533989" cy="649210"/>
          </a:xfrm>
          <a:prstGeom prst="wedgeRoundRectCallout">
            <a:avLst>
              <a:gd name="adj1" fmla="val -52604"/>
              <a:gd name="adj2" fmla="val -15134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入力後、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チェック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1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0" y="63615"/>
            <a:ext cx="9669224" cy="6687483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122847" y="1688122"/>
            <a:ext cx="2533989" cy="411209"/>
          </a:xfrm>
          <a:prstGeom prst="wedgeRoundRectCallout">
            <a:avLst>
              <a:gd name="adj1" fmla="val -54312"/>
              <a:gd name="adj2" fmla="val 9951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①役員一人目を入力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606883" y="2565549"/>
            <a:ext cx="3029965" cy="2504231"/>
          </a:xfrm>
          <a:prstGeom prst="wedgeRoundRectCallout">
            <a:avLst>
              <a:gd name="adj1" fmla="val 15162"/>
              <a:gd name="adj2" fmla="val -10684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②役員が二人以上いる場合は、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繰返し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→繰返し操作画面で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追加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→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設定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を押下すると</a:t>
            </a:r>
            <a:r>
              <a:rPr lang="en-US" altLang="ja-JP" b="1" dirty="0" smtClean="0">
                <a:solidFill>
                  <a:schemeClr val="tx1"/>
                </a:solidFill>
              </a:rPr>
              <a:t>001</a:t>
            </a:r>
            <a:r>
              <a:rPr lang="ja-JP" altLang="en-US" b="1" dirty="0" smtClean="0">
                <a:solidFill>
                  <a:schemeClr val="tx1"/>
                </a:solidFill>
              </a:rPr>
              <a:t>の下に二人目の入力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項目</a:t>
            </a:r>
            <a:r>
              <a:rPr lang="en-US" altLang="ja-JP" b="1" dirty="0" smtClean="0">
                <a:solidFill>
                  <a:schemeClr val="tx1"/>
                </a:solidFill>
              </a:rPr>
              <a:t>002</a:t>
            </a:r>
            <a:r>
              <a:rPr lang="ja-JP" altLang="en-US" b="1" dirty="0" smtClean="0">
                <a:solidFill>
                  <a:schemeClr val="tx1"/>
                </a:solidFill>
              </a:rPr>
              <a:t>が表示される。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69728" y="2906420"/>
            <a:ext cx="2533989" cy="411209"/>
          </a:xfrm>
          <a:prstGeom prst="wedgeRoundRectCallout">
            <a:avLst>
              <a:gd name="adj1" fmla="val -32533"/>
              <a:gd name="adj2" fmla="val -417592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③項目</a:t>
            </a:r>
            <a:r>
              <a:rPr lang="en-US" altLang="ja-JP" b="1" dirty="0" smtClean="0">
                <a:solidFill>
                  <a:schemeClr val="tx1"/>
                </a:solidFill>
              </a:rPr>
              <a:t>002</a:t>
            </a:r>
            <a:r>
              <a:rPr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903717" y="3518233"/>
            <a:ext cx="2533989" cy="411209"/>
          </a:xfrm>
          <a:prstGeom prst="wedgeRoundRectCallout">
            <a:avLst>
              <a:gd name="adj1" fmla="val -39366"/>
              <a:gd name="adj2" fmla="val -239960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④役員二人目を入力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8864449" y="2560548"/>
            <a:ext cx="2533989" cy="957685"/>
          </a:xfrm>
          <a:prstGeom prst="wedgeRoundRectCallout">
            <a:avLst>
              <a:gd name="adj1" fmla="val -87195"/>
              <a:gd name="adj2" fmla="val -19419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⑤三人目以降も同様に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繰返し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→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設定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を繰り返す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9658011" y="1300769"/>
            <a:ext cx="2533989" cy="957685"/>
          </a:xfrm>
          <a:prstGeom prst="wedgeRoundRectCallout">
            <a:avLst>
              <a:gd name="adj1" fmla="val -55380"/>
              <a:gd name="adj2" fmla="val -1114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⑥全員分入力した後、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チェック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2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" y="91964"/>
            <a:ext cx="9716856" cy="670653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853285" y="4663981"/>
            <a:ext cx="2915439" cy="1742230"/>
          </a:xfrm>
          <a:prstGeom prst="wedgeRoundRectCallout">
            <a:avLst>
              <a:gd name="adj1" fmla="val -69899"/>
              <a:gd name="adj2" fmla="val -12243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欠格事項を入力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該当がない場合は、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一人役員→「なし」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複数役員→「全員なし」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と入力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4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" y="74437"/>
            <a:ext cx="9669224" cy="6687483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619725" y="4663981"/>
            <a:ext cx="3148999" cy="1742230"/>
          </a:xfrm>
          <a:prstGeom prst="wedgeRoundRectCallout">
            <a:avLst>
              <a:gd name="adj1" fmla="val 64094"/>
              <a:gd name="adj2" fmla="val 53960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①全てのタブについて必要箇所の入力が終わったら、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一括チェック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8690407" y="2787387"/>
            <a:ext cx="3371738" cy="1742230"/>
          </a:xfrm>
          <a:prstGeom prst="wedgeRoundRectCallout">
            <a:avLst>
              <a:gd name="adj1" fmla="val -59446"/>
              <a:gd name="adj2" fmla="val 32531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②</a:t>
            </a:r>
            <a:r>
              <a:rPr lang="en-US" altLang="ja-JP" b="1" dirty="0" smtClean="0">
                <a:solidFill>
                  <a:schemeClr val="tx1"/>
                </a:solidFill>
              </a:rPr>
              <a:t>『OK』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入力内容に誤りがある場合には、別の画面が出るので、内容を確認し入力し直す。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523578" y="5967948"/>
            <a:ext cx="2086708" cy="483352"/>
          </a:xfrm>
          <a:prstGeom prst="wedgeRoundRectCallout">
            <a:avLst>
              <a:gd name="adj1" fmla="val -59446"/>
              <a:gd name="adj2" fmla="val 32531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③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完了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2" y="81160"/>
            <a:ext cx="5624397" cy="685800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95879" y="2461846"/>
            <a:ext cx="2915439" cy="1742230"/>
          </a:xfrm>
          <a:prstGeom prst="wedgeRoundRectCallout">
            <a:avLst>
              <a:gd name="adj1" fmla="val 9903"/>
              <a:gd name="adj2" fmla="val -164052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①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ウインドウ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→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提出用申請データ形式一覧表示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→一覧（</a:t>
            </a:r>
            <a:r>
              <a:rPr lang="en-US" altLang="ja-JP" b="1" dirty="0" smtClean="0">
                <a:solidFill>
                  <a:schemeClr val="tx1"/>
                </a:solidFill>
              </a:rPr>
              <a:t>DTD)</a:t>
            </a:r>
            <a:r>
              <a:rPr lang="ja-JP" altLang="en-US" b="1" dirty="0" smtClean="0">
                <a:solidFill>
                  <a:schemeClr val="tx1"/>
                </a:solidFill>
              </a:rPr>
              <a:t>の内容を確認のうえ、印刷する。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048969" y="449985"/>
            <a:ext cx="1605161" cy="507700"/>
          </a:xfrm>
          <a:prstGeom prst="wedgeRoundRectCallout">
            <a:avLst>
              <a:gd name="adj1" fmla="val -83845"/>
              <a:gd name="adj2" fmla="val -48413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②鑑を印刷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4048969" y="1635367"/>
            <a:ext cx="4424109" cy="2395567"/>
          </a:xfrm>
          <a:prstGeom prst="wedgeRoundRectCallout">
            <a:avLst>
              <a:gd name="adj1" fmla="val -81549"/>
              <a:gd name="adj2" fmla="val -91250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③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提出用出力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で入力データを外部媒体（</a:t>
            </a:r>
            <a:r>
              <a:rPr lang="en-US" altLang="ja-JP" b="1" dirty="0" smtClean="0">
                <a:solidFill>
                  <a:schemeClr val="tx1"/>
                </a:solidFill>
              </a:rPr>
              <a:t>FD,CDR</a:t>
            </a:r>
            <a:r>
              <a:rPr lang="ja-JP" altLang="en-US" b="1" dirty="0">
                <a:solidFill>
                  <a:schemeClr val="tx1"/>
                </a:solidFill>
              </a:rPr>
              <a:t>等</a:t>
            </a:r>
            <a:r>
              <a:rPr lang="ja-JP" altLang="en-US" b="1" dirty="0" smtClean="0">
                <a:solidFill>
                  <a:schemeClr val="tx1"/>
                </a:solidFill>
              </a:rPr>
              <a:t>）に出力する。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126797" y="5486401"/>
            <a:ext cx="3565619" cy="1022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申請時には、出力した外部媒体（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FD,CDR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等）も持参ください。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7556" y="167731"/>
            <a:ext cx="391972" cy="200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299527" y="405799"/>
            <a:ext cx="1211985" cy="238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24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" y="59516"/>
            <a:ext cx="6554113" cy="6744377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6812912" y="1294496"/>
            <a:ext cx="3213026" cy="1742230"/>
          </a:xfrm>
          <a:prstGeom prst="wedgeRoundRectCallout">
            <a:avLst>
              <a:gd name="adj1" fmla="val -208800"/>
              <a:gd name="adj2" fmla="val -46349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データ入力</a:t>
            </a:r>
            <a:r>
              <a:rPr lang="ja-JP" altLang="en-US" b="1" dirty="0" smtClean="0">
                <a:solidFill>
                  <a:schemeClr val="tx1"/>
                </a:solidFill>
              </a:rPr>
              <a:t>が終わったら</a:t>
            </a:r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提出用申請データ出力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84553" y="1179522"/>
            <a:ext cx="1181927" cy="232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45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462799"/>
            <a:ext cx="7573432" cy="619211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655659" y="697974"/>
            <a:ext cx="3257212" cy="481548"/>
          </a:xfrm>
          <a:prstGeom prst="wedgeRoundRectCallout">
            <a:avLst>
              <a:gd name="adj1" fmla="val -72328"/>
              <a:gd name="adj2" fmla="val -31882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①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新規作成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912803" y="1414697"/>
            <a:ext cx="3775732" cy="1059586"/>
          </a:xfrm>
          <a:prstGeom prst="wedgeRoundRectCallout">
            <a:avLst>
              <a:gd name="adj1" fmla="val -72328"/>
              <a:gd name="adj2" fmla="val -31882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②</a:t>
            </a:r>
            <a:r>
              <a:rPr lang="ja-JP" altLang="en-US" b="1" dirty="0">
                <a:solidFill>
                  <a:schemeClr val="tx1"/>
                </a:solidFill>
              </a:rPr>
              <a:t>作成</a:t>
            </a:r>
            <a:r>
              <a:rPr lang="ja-JP" altLang="en-US" b="1" dirty="0" smtClean="0">
                <a:solidFill>
                  <a:schemeClr val="tx1"/>
                </a:solidFill>
              </a:rPr>
              <a:t>する申請書を選択。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※『R03/07/31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以前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とあるもの（旧様式）は選択しない。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254643" y="4707266"/>
            <a:ext cx="2547516" cy="455396"/>
          </a:xfrm>
          <a:prstGeom prst="wedgeRoundRectCallout">
            <a:avLst>
              <a:gd name="adj1" fmla="val -49072"/>
              <a:gd name="adj2" fmla="val 89466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③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了解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126797" y="5486401"/>
            <a:ext cx="3565619" cy="1022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コードについて</a:t>
            </a:r>
            <a:r>
              <a:rPr lang="ja-JP" altLang="en-US" b="1" dirty="0" smtClean="0">
                <a:solidFill>
                  <a:srgbClr val="FF0000"/>
                </a:solidFill>
              </a:rPr>
              <a:t>は、次のページ以降を参照ください。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2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" y="97391"/>
            <a:ext cx="5659788" cy="6711913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812911" y="1294496"/>
            <a:ext cx="4002979" cy="1742230"/>
          </a:xfrm>
          <a:prstGeom prst="wedgeRoundRectCallout">
            <a:avLst>
              <a:gd name="adj1" fmla="val -119044"/>
              <a:gd name="adj2" fmla="val 83465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①</a:t>
            </a:r>
            <a:r>
              <a:rPr lang="en-US" altLang="ja-JP" b="1" dirty="0" smtClean="0">
                <a:solidFill>
                  <a:schemeClr val="tx1"/>
                </a:solidFill>
              </a:rPr>
              <a:t>『CD</a:t>
            </a:r>
            <a:r>
              <a:rPr lang="ja-JP" altLang="en-US" b="1" dirty="0" smtClean="0">
                <a:solidFill>
                  <a:schemeClr val="tx1"/>
                </a:solidFill>
              </a:rPr>
              <a:t>－</a:t>
            </a:r>
            <a:r>
              <a:rPr lang="en-US" altLang="ja-JP" b="1" dirty="0" smtClean="0">
                <a:solidFill>
                  <a:schemeClr val="tx1"/>
                </a:solidFill>
              </a:rPr>
              <a:t>R</a:t>
            </a:r>
            <a:r>
              <a:rPr lang="ja-JP" altLang="en-US" b="1" dirty="0" smtClean="0">
                <a:solidFill>
                  <a:schemeClr val="tx1"/>
                </a:solidFill>
              </a:rPr>
              <a:t>書込用ファイル出力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315131" y="4068808"/>
            <a:ext cx="2168770" cy="748923"/>
          </a:xfrm>
          <a:prstGeom prst="wedgeRoundRectCallout">
            <a:avLst>
              <a:gd name="adj1" fmla="val -83631"/>
              <a:gd name="adj2" fmla="val 26012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②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次へ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" y="162320"/>
            <a:ext cx="6651683" cy="661452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4415994" y="4561177"/>
            <a:ext cx="2969546" cy="748923"/>
          </a:xfrm>
          <a:prstGeom prst="wedgeRoundRectCallout">
            <a:avLst>
              <a:gd name="adj1" fmla="val -101311"/>
              <a:gd name="adj2" fmla="val 7980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出力先の選択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75748"/>
            <a:ext cx="6131678" cy="6701091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690965" y="3857795"/>
            <a:ext cx="4100372" cy="1181774"/>
          </a:xfrm>
          <a:prstGeom prst="wedgeRoundRectCallout">
            <a:avLst>
              <a:gd name="adj1" fmla="val -101311"/>
              <a:gd name="adj2" fmla="val 7980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ZIP</a:t>
            </a:r>
            <a:r>
              <a:rPr lang="ja-JP" altLang="en-US" b="1" dirty="0" smtClean="0">
                <a:solidFill>
                  <a:schemeClr val="tx1"/>
                </a:solidFill>
              </a:rPr>
              <a:t>ファイル（提出するファイル）の保管場所を選択し、</a:t>
            </a:r>
            <a:r>
              <a:rPr lang="en-US" altLang="ja-JP" b="1" dirty="0" smtClean="0">
                <a:solidFill>
                  <a:schemeClr val="tx1"/>
                </a:solidFill>
              </a:rPr>
              <a:t>『OK』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4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" y="59516"/>
            <a:ext cx="6926666" cy="6701091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683055" y="4647749"/>
            <a:ext cx="2525873" cy="759744"/>
          </a:xfrm>
          <a:prstGeom prst="wedgeRoundRectCallout">
            <a:avLst>
              <a:gd name="adj1" fmla="val -68321"/>
              <a:gd name="adj2" fmla="val 98119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 smtClean="0">
                <a:solidFill>
                  <a:schemeClr val="tx1"/>
                </a:solidFill>
              </a:rPr>
              <a:t>実行</a:t>
            </a:r>
            <a:r>
              <a:rPr lang="en-US" altLang="ja-JP" b="1" dirty="0" smtClean="0">
                <a:solidFill>
                  <a:schemeClr val="tx1"/>
                </a:solidFill>
              </a:rPr>
              <a:t>』</a:t>
            </a:r>
            <a:r>
              <a:rPr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1" y="124279"/>
            <a:ext cx="7773485" cy="519185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601896" y="5237510"/>
            <a:ext cx="2525873" cy="759744"/>
          </a:xfrm>
          <a:prstGeom prst="wedgeRoundRectCallout">
            <a:avLst>
              <a:gd name="adj1" fmla="val -58896"/>
              <a:gd name="adj2" fmla="val -101288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正常に出力されれば完了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3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b="1" dirty="0" smtClean="0"/>
              <a:t>申請様式一覧のコード（抜粋）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4985" y="1758466"/>
          <a:ext cx="11992408" cy="502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88">
                  <a:extLst>
                    <a:ext uri="{9D8B030D-6E8A-4147-A177-3AD203B41FA5}">
                      <a16:colId xmlns:a16="http://schemas.microsoft.com/office/drawing/2014/main" val="3653616341"/>
                    </a:ext>
                  </a:extLst>
                </a:gridCol>
                <a:gridCol w="10069220">
                  <a:extLst>
                    <a:ext uri="{9D8B030D-6E8A-4147-A177-3AD203B41FA5}">
                      <a16:colId xmlns:a16="http://schemas.microsoft.com/office/drawing/2014/main" val="3174147619"/>
                    </a:ext>
                  </a:extLst>
                </a:gridCol>
              </a:tblGrid>
              <a:tr h="386243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1018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０１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製造販売業の新規申請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1503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１１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製造販売業の更新申請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990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２１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製造販売業の許可証書換え申請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5435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３１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製造販売業の許可証再交付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8890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４１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製造販売業の変更届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867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５１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製造販売業の休止・廃止・再開届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60129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０１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製造業の新規申請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5380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１１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製造業の更新申請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33069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２１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製造業の許可証書換え申請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92661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３１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製造業の許可証再交付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2121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４１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製造業の変更届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80103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５１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製造業の休止・廃止・再開届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671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4986" y="1357348"/>
            <a:ext cx="122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医薬品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4984" y="2164261"/>
            <a:ext cx="694971" cy="75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84" y="4471943"/>
            <a:ext cx="694971" cy="75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8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b="1" dirty="0" smtClean="0"/>
              <a:t>申請様式一覧のコード（抜粋）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4985" y="1758466"/>
          <a:ext cx="11992408" cy="502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88">
                  <a:extLst>
                    <a:ext uri="{9D8B030D-6E8A-4147-A177-3AD203B41FA5}">
                      <a16:colId xmlns:a16="http://schemas.microsoft.com/office/drawing/2014/main" val="3653616341"/>
                    </a:ext>
                  </a:extLst>
                </a:gridCol>
                <a:gridCol w="10069220">
                  <a:extLst>
                    <a:ext uri="{9D8B030D-6E8A-4147-A177-3AD203B41FA5}">
                      <a16:colId xmlns:a16="http://schemas.microsoft.com/office/drawing/2014/main" val="3174147619"/>
                    </a:ext>
                  </a:extLst>
                </a:gridCol>
              </a:tblGrid>
              <a:tr h="386243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1018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０２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製造販売業の新規申請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1503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１２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製造販売業の更新申請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990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２２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製造販売業の許可証書換え申請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5435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３２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製造販売業の許可証再交付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8890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４２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製造販売業の変更届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867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r>
                        <a:rPr kumimoji="1" lang="ja-JP" altLang="en-US" dirty="0" smtClean="0"/>
                        <a:t>５２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製造販売業の休止・廃止・再開届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60129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０２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製造業の新規申請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53806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１２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製造業の更新申請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33069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２２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製造業の許可証書換え申請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92661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３２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製造業の許可証再交付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2121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４２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製造業の変更届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80103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r>
                        <a:rPr kumimoji="1" lang="ja-JP" altLang="en-US" dirty="0" smtClean="0"/>
                        <a:t>５２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製造業の休止・廃止・再開届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671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4986" y="1357348"/>
            <a:ext cx="175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医薬部外品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4984" y="2164261"/>
            <a:ext cx="694971" cy="75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4984" y="4471943"/>
            <a:ext cx="694971" cy="75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27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b="1" dirty="0" smtClean="0"/>
              <a:t>申請様式一覧のコード（抜粋）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4986" y="1720593"/>
          <a:ext cx="11992408" cy="508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88">
                  <a:extLst>
                    <a:ext uri="{9D8B030D-6E8A-4147-A177-3AD203B41FA5}">
                      <a16:colId xmlns:a16="http://schemas.microsoft.com/office/drawing/2014/main" val="3653616341"/>
                    </a:ext>
                  </a:extLst>
                </a:gridCol>
                <a:gridCol w="10069220">
                  <a:extLst>
                    <a:ext uri="{9D8B030D-6E8A-4147-A177-3AD203B41FA5}">
                      <a16:colId xmlns:a16="http://schemas.microsoft.com/office/drawing/2014/main" val="3174147619"/>
                    </a:ext>
                  </a:extLst>
                </a:gridCol>
              </a:tblGrid>
              <a:tr h="35372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1018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０３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製造販売業の新規申請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1503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１３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製造販売業の更新申請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9906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２３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製造販売業の許可証書換え申請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54356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３３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製造販売業の許可証再交付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8890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４３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製造販売業の変更届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8676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５３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製造販売業の休止・廃止・再開届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60129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０３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製造業の新規申請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53806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１３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製造業の更新申請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33069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２３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製造業の許可証書換え申請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92661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３３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製造業の許可証再交付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2121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４３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製造業の変更届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80103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</a:t>
                      </a:r>
                      <a:r>
                        <a:rPr kumimoji="1" lang="ja-JP" altLang="en-US" sz="1600" dirty="0" smtClean="0"/>
                        <a:t>５３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製造業の休止・廃止・再開届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6719"/>
                  </a:ext>
                </a:extLst>
              </a:tr>
              <a:tr h="32424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ja-JP" altLang="en-US" sz="1600" dirty="0" smtClean="0"/>
                        <a:t>８３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製造販売届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77950"/>
                  </a:ext>
                </a:extLst>
              </a:tr>
              <a:tr h="36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</a:t>
                      </a:r>
                      <a:r>
                        <a:rPr kumimoji="1" lang="ja-JP" altLang="en-US" sz="1600" dirty="0" smtClean="0"/>
                        <a:t>９３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製造販売届出事項変更届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0453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4986" y="1357348"/>
            <a:ext cx="175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化粧品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4986" y="2083101"/>
            <a:ext cx="694971" cy="67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4985" y="4105977"/>
            <a:ext cx="694971" cy="67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5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1164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b="1" dirty="0" smtClean="0"/>
              <a:t>申請様式一覧のコード（抜粋）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9796" y="1577751"/>
          <a:ext cx="11992408" cy="523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88">
                  <a:extLst>
                    <a:ext uri="{9D8B030D-6E8A-4147-A177-3AD203B41FA5}">
                      <a16:colId xmlns:a16="http://schemas.microsoft.com/office/drawing/2014/main" val="3653616341"/>
                    </a:ext>
                  </a:extLst>
                </a:gridCol>
                <a:gridCol w="10069220">
                  <a:extLst>
                    <a:ext uri="{9D8B030D-6E8A-4147-A177-3AD203B41FA5}">
                      <a16:colId xmlns:a16="http://schemas.microsoft.com/office/drawing/2014/main" val="3174147619"/>
                    </a:ext>
                  </a:extLst>
                </a:gridCol>
              </a:tblGrid>
              <a:tr h="36921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1018"/>
                  </a:ext>
                </a:extLst>
              </a:tr>
              <a:tr h="36265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０４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製造販売業の新規申請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1503"/>
                  </a:ext>
                </a:extLst>
              </a:tr>
              <a:tr h="3877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１４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製造販売業の更新申請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9906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２４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製造販売業の許可証書換え申請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54356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３４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製造販売業の許可証再交付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8890"/>
                  </a:ext>
                </a:extLst>
              </a:tr>
              <a:tr h="3877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４４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製造販売業の変更届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8676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r>
                        <a:rPr kumimoji="1" lang="ja-JP" altLang="en-US" sz="1600" dirty="0" smtClean="0"/>
                        <a:t>５４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製造販売業の休止・廃止・再開届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60129"/>
                  </a:ext>
                </a:extLst>
              </a:tr>
              <a:tr h="3877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０４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修理業の新規申請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53806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１４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修理業の更新申請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33069"/>
                  </a:ext>
                </a:extLst>
              </a:tr>
              <a:tr h="36047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２４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修理業の許可証書換え申請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92661"/>
                  </a:ext>
                </a:extLst>
              </a:tr>
              <a:tr h="37686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Ｄ３４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修理業の許可証再交付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2121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４４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修理業の変更届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80103"/>
                  </a:ext>
                </a:extLst>
              </a:tr>
              <a:tr h="37660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５４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修理業の休止・廃止・再開届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6719"/>
                  </a:ext>
                </a:extLst>
              </a:tr>
              <a:tr h="3384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</a:t>
                      </a:r>
                      <a:r>
                        <a:rPr kumimoji="1" lang="ja-JP" altLang="en-US" sz="1600" dirty="0" smtClean="0"/>
                        <a:t>６４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修理業の区分変更・追加許可申請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7795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9796" y="1201165"/>
            <a:ext cx="305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医療機器（その１）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4986" y="1964067"/>
            <a:ext cx="694971" cy="735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4985" y="4248263"/>
            <a:ext cx="694971" cy="735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04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1164"/>
          </a:xfrm>
          <a:solidFill>
            <a:srgbClr val="92D050"/>
          </a:solidFill>
        </p:spPr>
        <p:txBody>
          <a:bodyPr/>
          <a:lstStyle/>
          <a:p>
            <a:r>
              <a:rPr kumimoji="1" lang="ja-JP" altLang="en-US" b="1" dirty="0" smtClean="0"/>
              <a:t>申請様式一覧のコード（抜粋）</a:t>
            </a:r>
            <a:endParaRPr kumimoji="1" lang="ja-JP" altLang="en-US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99796" y="1577751"/>
          <a:ext cx="11992408" cy="27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88">
                  <a:extLst>
                    <a:ext uri="{9D8B030D-6E8A-4147-A177-3AD203B41FA5}">
                      <a16:colId xmlns:a16="http://schemas.microsoft.com/office/drawing/2014/main" val="3653616341"/>
                    </a:ext>
                  </a:extLst>
                </a:gridCol>
                <a:gridCol w="10069220">
                  <a:extLst>
                    <a:ext uri="{9D8B030D-6E8A-4147-A177-3AD203B41FA5}">
                      <a16:colId xmlns:a16="http://schemas.microsoft.com/office/drawing/2014/main" val="3174147619"/>
                    </a:ext>
                  </a:extLst>
                </a:gridCol>
              </a:tblGrid>
              <a:tr h="36921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コード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1018"/>
                  </a:ext>
                </a:extLst>
              </a:tr>
              <a:tr h="4066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０４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製造業の新規申請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1503"/>
                  </a:ext>
                </a:extLst>
              </a:tr>
              <a:tr h="3877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１４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製造業の更新申請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9906"/>
                  </a:ext>
                </a:extLst>
              </a:tr>
              <a:tr h="38778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２４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製造業の許可証書換え申請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54356"/>
                  </a:ext>
                </a:extLst>
              </a:tr>
              <a:tr h="38232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３４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製造業の許可証再交付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8890"/>
                  </a:ext>
                </a:extLst>
              </a:tr>
              <a:tr h="387788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４４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製造業の変更届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28676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K</a:t>
                      </a:r>
                      <a:r>
                        <a:rPr kumimoji="1" lang="ja-JP" altLang="en-US" sz="1600" dirty="0" smtClean="0"/>
                        <a:t>５４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製造業の休止・廃止・再開届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6012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9796" y="1201165"/>
            <a:ext cx="305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医療機器（その２）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4986" y="1964067"/>
            <a:ext cx="694971" cy="752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986" y="4593811"/>
            <a:ext cx="1187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体外診断用医薬品製造販売業、製造業及び再生医療等製品製造販売業、製造業のコードは一覧にありません。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35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" y="96350"/>
            <a:ext cx="5468448" cy="668590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89565" y="627636"/>
            <a:ext cx="4360985" cy="432852"/>
          </a:xfrm>
          <a:prstGeom prst="wedgeRoundRectCallout">
            <a:avLst>
              <a:gd name="adj1" fmla="val -37711"/>
              <a:gd name="adj2" fmla="val -10928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lang="ja-JP" altLang="en-US" b="1" dirty="0">
                <a:solidFill>
                  <a:schemeClr val="tx1"/>
                </a:solidFill>
              </a:rPr>
              <a:t>編集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の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申請データ入力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を押下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1505061" y="4307780"/>
            <a:ext cx="4360985" cy="875624"/>
          </a:xfrm>
          <a:prstGeom prst="wedgeRoundRectCallout">
            <a:avLst>
              <a:gd name="adj1" fmla="val -63146"/>
              <a:gd name="adj2" fmla="val -55927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新様式は欠格条項が７項目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（旧様式は５項目）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30642" y="156910"/>
            <a:ext cx="375740" cy="313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4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" y="48679"/>
            <a:ext cx="9631119" cy="670653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784543" y="854883"/>
            <a:ext cx="4360985" cy="432852"/>
          </a:xfrm>
          <a:prstGeom prst="wedgeRoundRectCallout">
            <a:avLst>
              <a:gd name="adj1" fmla="val -37711"/>
              <a:gd name="adj2" fmla="val -109284"/>
              <a:gd name="adj3" fmla="val 16667"/>
            </a:avLst>
          </a:prstGeom>
          <a:solidFill>
            <a:srgbClr val="F2B0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共通ヘッダ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のタブを選択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3925" y="335461"/>
            <a:ext cx="732844" cy="335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60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1111</Words>
  <Application>Microsoft Office PowerPoint</Application>
  <PresentationFormat>ワイド画面</PresentationFormat>
  <Paragraphs>200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游ゴシック</vt:lpstr>
      <vt:lpstr>游ゴシック Light</vt:lpstr>
      <vt:lpstr>Arial</vt:lpstr>
      <vt:lpstr>Office テーマ</vt:lpstr>
      <vt:lpstr>許可（更新）申請書の 作成方法例</vt:lpstr>
      <vt:lpstr>PowerPoint プレゼンテーション</vt:lpstr>
      <vt:lpstr>申請様式一覧のコード（抜粋）</vt:lpstr>
      <vt:lpstr>申請様式一覧のコード（抜粋）</vt:lpstr>
      <vt:lpstr>申請様式一覧のコード（抜粋）</vt:lpstr>
      <vt:lpstr>申請様式一覧のコード（抜粋）</vt:lpstr>
      <vt:lpstr>申請様式一覧のコード（抜粋）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許可（更新）申請書の 作成方法例</dc:title>
  <dc:creator>1500523</dc:creator>
  <cp:lastModifiedBy>1500523</cp:lastModifiedBy>
  <cp:revision>18</cp:revision>
  <dcterms:created xsi:type="dcterms:W3CDTF">2025-06-11T01:18:40Z</dcterms:created>
  <dcterms:modified xsi:type="dcterms:W3CDTF">2025-08-08T00:50:06Z</dcterms:modified>
</cp:coreProperties>
</file>