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61" r:id="rId5"/>
    <p:sldId id="259" r:id="rId6"/>
    <p:sldId id="260" r:id="rId7"/>
    <p:sldId id="263" r:id="rId8"/>
    <p:sldId id="264" r:id="rId9"/>
    <p:sldId id="267" r:id="rId10"/>
    <p:sldId id="265" r:id="rId11"/>
    <p:sldId id="266" r:id="rId12"/>
    <p:sldId id="268" r:id="rId13"/>
    <p:sldId id="262" r:id="rId14"/>
    <p:sldId id="278" r:id="rId15"/>
    <p:sldId id="279" r:id="rId1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C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09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C20BD-C903-4D26-BA9D-E9518CDCBABC}" type="datetimeFigureOut">
              <a:rPr kumimoji="1" lang="ja-JP" altLang="en-US" smtClean="0"/>
              <a:t>2025/4/28</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2DB43-039D-41FB-9E24-B9EEABFA1BC5}" type="slidenum">
              <a:rPr kumimoji="1" lang="ja-JP" altLang="en-US" smtClean="0"/>
              <a:t>‹#›</a:t>
            </a:fld>
            <a:endParaRPr kumimoji="1" lang="ja-JP" altLang="en-US"/>
          </a:p>
        </p:txBody>
      </p:sp>
    </p:spTree>
    <p:extLst>
      <p:ext uri="{BB962C8B-B14F-4D97-AF65-F5344CB8AC3E}">
        <p14:creationId xmlns:p14="http://schemas.microsoft.com/office/powerpoint/2010/main" val="25995001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213538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92212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408604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10488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323663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266419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108308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3961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283729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174873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339810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2677003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3153" y="0"/>
            <a:ext cx="9665747" cy="6858000"/>
          </a:xfrm>
          <a:prstGeom prst="rect">
            <a:avLst/>
          </a:prstGeom>
        </p:spPr>
      </p:pic>
      <p:sp>
        <p:nvSpPr>
          <p:cNvPr id="3" name="正方形/長方形 2"/>
          <p:cNvSpPr/>
          <p:nvPr/>
        </p:nvSpPr>
        <p:spPr>
          <a:xfrm>
            <a:off x="9490492" y="6476549"/>
            <a:ext cx="30840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7015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130053" y="0"/>
            <a:ext cx="9699981" cy="6858000"/>
          </a:xfrm>
          <a:prstGeom prst="rect">
            <a:avLst/>
          </a:prstGeom>
        </p:spPr>
      </p:pic>
      <p:sp>
        <p:nvSpPr>
          <p:cNvPr id="5" name="正方形/長方形 4"/>
          <p:cNvSpPr/>
          <p:nvPr/>
        </p:nvSpPr>
        <p:spPr>
          <a:xfrm>
            <a:off x="9409122" y="6476549"/>
            <a:ext cx="38977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10</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5280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86973" y="0"/>
            <a:ext cx="9734461" cy="6858000"/>
          </a:xfrm>
          <a:prstGeom prst="rect">
            <a:avLst/>
          </a:prstGeom>
        </p:spPr>
      </p:pic>
      <p:sp>
        <p:nvSpPr>
          <p:cNvPr id="5" name="正方形/長方形 4"/>
          <p:cNvSpPr/>
          <p:nvPr/>
        </p:nvSpPr>
        <p:spPr>
          <a:xfrm>
            <a:off x="4712677" y="6503602"/>
            <a:ext cx="443673" cy="297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409122" y="6476549"/>
            <a:ext cx="38977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11</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2924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32865" y="0"/>
            <a:ext cx="9655872" cy="6858000"/>
          </a:xfrm>
          <a:prstGeom prst="rect">
            <a:avLst/>
          </a:prstGeom>
        </p:spPr>
      </p:pic>
      <p:sp>
        <p:nvSpPr>
          <p:cNvPr id="5" name="正方形/長方形 4"/>
          <p:cNvSpPr/>
          <p:nvPr/>
        </p:nvSpPr>
        <p:spPr>
          <a:xfrm>
            <a:off x="4712677" y="6503602"/>
            <a:ext cx="443673" cy="297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338783" y="6503602"/>
            <a:ext cx="30840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409122" y="6476549"/>
            <a:ext cx="38977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12</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938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3127" y="0"/>
            <a:ext cx="9754839" cy="554182"/>
          </a:xfrm>
          <a:prstGeom prst="rect">
            <a:avLst/>
          </a:prstGeom>
          <a:solidFill>
            <a:srgbClr val="01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1600" y="71728"/>
            <a:ext cx="9754839"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marL="36000"/>
            <a:r>
              <a:rPr kumimoji="1" lang="ja-JP" altLang="en-US" spc="200" dirty="0" smtClean="0">
                <a:latin typeface="メイリオ" panose="020B0604030504040204" pitchFamily="50" charset="-128"/>
                <a:ea typeface="メイリオ" panose="020B0604030504040204" pitchFamily="50" charset="-128"/>
              </a:rPr>
              <a:t>　</a:t>
            </a:r>
            <a:r>
              <a:rPr kumimoji="1" lang="ja-JP" altLang="en-US" b="1" spc="200" dirty="0" smtClean="0">
                <a:latin typeface="メイリオ" panose="020B0604030504040204" pitchFamily="50" charset="-128"/>
                <a:ea typeface="メイリオ" panose="020B0604030504040204" pitchFamily="50" charset="-128"/>
              </a:rPr>
              <a:t>熊本県内の地域生活支援拠点等の整備状況（</a:t>
            </a:r>
            <a:r>
              <a:rPr kumimoji="1" lang="en-US" altLang="ja-JP" b="1" spc="200" dirty="0" smtClean="0">
                <a:latin typeface="メイリオ" panose="020B0604030504040204" pitchFamily="50" charset="-128"/>
                <a:ea typeface="メイリオ" panose="020B0604030504040204" pitchFamily="50" charset="-128"/>
              </a:rPr>
              <a:t>R6.4.1</a:t>
            </a:r>
            <a:r>
              <a:rPr kumimoji="1" lang="ja-JP" altLang="en-US" b="1" spc="200" dirty="0" smtClean="0">
                <a:latin typeface="メイリオ" panose="020B0604030504040204" pitchFamily="50" charset="-128"/>
                <a:ea typeface="メイリオ" panose="020B0604030504040204" pitchFamily="50" charset="-128"/>
              </a:rPr>
              <a:t>時点）１／２</a:t>
            </a:r>
            <a:endParaRPr kumimoji="1" lang="ja-JP" altLang="en-US" b="1" spc="200" dirty="0">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61150709"/>
              </p:ext>
            </p:extLst>
          </p:nvPr>
        </p:nvGraphicFramePr>
        <p:xfrm>
          <a:off x="83127" y="625910"/>
          <a:ext cx="9707658" cy="5913699"/>
        </p:xfrm>
        <a:graphic>
          <a:graphicData uri="http://schemas.openxmlformats.org/drawingml/2006/table">
            <a:tbl>
              <a:tblPr>
                <a:tableStyleId>{5C22544A-7EE6-4342-B048-85BDC9FD1C3A}</a:tableStyleId>
              </a:tblPr>
              <a:tblGrid>
                <a:gridCol w="1101806">
                  <a:extLst>
                    <a:ext uri="{9D8B030D-6E8A-4147-A177-3AD203B41FA5}">
                      <a16:colId xmlns:a16="http://schemas.microsoft.com/office/drawing/2014/main" val="1022940916"/>
                    </a:ext>
                  </a:extLst>
                </a:gridCol>
                <a:gridCol w="984738">
                  <a:extLst>
                    <a:ext uri="{9D8B030D-6E8A-4147-A177-3AD203B41FA5}">
                      <a16:colId xmlns:a16="http://schemas.microsoft.com/office/drawing/2014/main" val="165479590"/>
                    </a:ext>
                  </a:extLst>
                </a:gridCol>
                <a:gridCol w="1639427">
                  <a:extLst>
                    <a:ext uri="{9D8B030D-6E8A-4147-A177-3AD203B41FA5}">
                      <a16:colId xmlns:a16="http://schemas.microsoft.com/office/drawing/2014/main" val="1759472105"/>
                    </a:ext>
                  </a:extLst>
                </a:gridCol>
                <a:gridCol w="828000">
                  <a:extLst>
                    <a:ext uri="{9D8B030D-6E8A-4147-A177-3AD203B41FA5}">
                      <a16:colId xmlns:a16="http://schemas.microsoft.com/office/drawing/2014/main" val="3477559582"/>
                    </a:ext>
                  </a:extLst>
                </a:gridCol>
                <a:gridCol w="1944000">
                  <a:extLst>
                    <a:ext uri="{9D8B030D-6E8A-4147-A177-3AD203B41FA5}">
                      <a16:colId xmlns:a16="http://schemas.microsoft.com/office/drawing/2014/main" val="1926284819"/>
                    </a:ext>
                  </a:extLst>
                </a:gridCol>
                <a:gridCol w="1944000">
                  <a:extLst>
                    <a:ext uri="{9D8B030D-6E8A-4147-A177-3AD203B41FA5}">
                      <a16:colId xmlns:a16="http://schemas.microsoft.com/office/drawing/2014/main" val="3137764885"/>
                    </a:ext>
                  </a:extLst>
                </a:gridCol>
                <a:gridCol w="1265687">
                  <a:extLst>
                    <a:ext uri="{9D8B030D-6E8A-4147-A177-3AD203B41FA5}">
                      <a16:colId xmlns:a16="http://schemas.microsoft.com/office/drawing/2014/main" val="841459515"/>
                    </a:ext>
                  </a:extLst>
                </a:gridCol>
              </a:tblGrid>
              <a:tr h="290219">
                <a:tc rowSpan="3">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市町村名</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地域生活支援拠点等の整備</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gridSpan="4">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拠点コーディネーターの配置状況</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16692630"/>
                  </a:ext>
                </a:extLst>
              </a:tr>
              <a:tr h="360000">
                <a:tc vMerge="1">
                  <a:txBody>
                    <a:bodyPr/>
                    <a:lstStyle/>
                    <a:p>
                      <a:endParaRPr kumimoji="1" lang="ja-JP" altLang="en-US"/>
                    </a:p>
                  </a:txBody>
                  <a:tcPr/>
                </a:tc>
                <a:tc rowSpan="2">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整備済</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配置の有無</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拠点コーディネーターの配置</a:t>
                      </a:r>
                      <a:r>
                        <a:rPr lang="ja-JP" altLang="en-US" sz="1000" u="none" strike="noStrike" dirty="0" smtClean="0">
                          <a:effectLst/>
                          <a:latin typeface="メイリオ" panose="020B0604030504040204" pitchFamily="50" charset="-128"/>
                          <a:ea typeface="メイリオ" panose="020B0604030504040204" pitchFamily="50" charset="-128"/>
                        </a:rPr>
                        <a:t>に要する</a:t>
                      </a:r>
                      <a:r>
                        <a:rPr lang="ja-JP" altLang="en-US" sz="1000" u="none" strike="noStrike" dirty="0">
                          <a:effectLst/>
                          <a:latin typeface="メイリオ" panose="020B0604030504040204" pitchFamily="50" charset="-128"/>
                          <a:ea typeface="メイリオ" panose="020B0604030504040204" pitchFamily="50" charset="-128"/>
                        </a:rPr>
                        <a:t>人件費</a:t>
                      </a:r>
                      <a:r>
                        <a:rPr lang="ja-JP" altLang="en-US" sz="1000" u="none" strike="noStrike" dirty="0" smtClean="0">
                          <a:effectLst/>
                          <a:latin typeface="メイリオ" panose="020B0604030504040204" pitchFamily="50" charset="-128"/>
                          <a:ea typeface="メイリオ" panose="020B0604030504040204" pitchFamily="50" charset="-128"/>
                        </a:rPr>
                        <a:t>等及び配置人数（人）</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4156805"/>
                  </a:ext>
                </a:extLst>
              </a:tr>
              <a:tr h="75827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50" u="none" strike="noStrike" dirty="0" smtClean="0">
                          <a:effectLst/>
                          <a:latin typeface="メイリオ" panose="020B0604030504040204" pitchFamily="50" charset="-128"/>
                          <a:ea typeface="メイリオ" panose="020B0604030504040204" pitchFamily="50" charset="-128"/>
                        </a:rPr>
                        <a:t>複数</a:t>
                      </a:r>
                      <a:r>
                        <a:rPr lang="ja-JP" altLang="en-US" sz="1050" u="none" strike="noStrike" dirty="0">
                          <a:effectLst/>
                          <a:latin typeface="メイリオ" panose="020B0604030504040204" pitchFamily="50" charset="-128"/>
                          <a:ea typeface="メイリオ" panose="020B0604030504040204" pitchFamily="50" charset="-128"/>
                        </a:rPr>
                        <a:t>の市町村で設置する</a:t>
                      </a:r>
                      <a:br>
                        <a:rPr lang="ja-JP" altLang="en-US" sz="1050" u="none" strike="noStrike" dirty="0">
                          <a:effectLst/>
                          <a:latin typeface="メイリオ" panose="020B0604030504040204" pitchFamily="50" charset="-128"/>
                          <a:ea typeface="メイリオ" panose="020B0604030504040204" pitchFamily="50" charset="-128"/>
                        </a:rPr>
                      </a:br>
                      <a:r>
                        <a:rPr lang="ja-JP" altLang="en-US" sz="1050" u="none" strike="noStrike" dirty="0">
                          <a:effectLst/>
                          <a:latin typeface="メイリオ" panose="020B0604030504040204" pitchFamily="50" charset="-128"/>
                          <a:ea typeface="メイリオ" panose="020B0604030504040204" pitchFamily="50" charset="-128"/>
                        </a:rPr>
                        <a:t>共同整備の状況</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altLang="en-US" sz="900" u="none" strike="noStrike" dirty="0" smtClean="0">
                          <a:effectLst/>
                          <a:latin typeface="メイリオ" panose="020B0604030504040204" pitchFamily="50" charset="-128"/>
                          <a:ea typeface="メイリオ" panose="020B0604030504040204" pitchFamily="50" charset="-128"/>
                        </a:rPr>
                        <a:t>障害福祉サービス等報酬</a:t>
                      </a:r>
                      <a:endParaRPr lang="en-US" altLang="ja-JP" sz="9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900" u="none" strike="noStrike" dirty="0" smtClean="0">
                          <a:effectLst/>
                          <a:latin typeface="メイリオ" panose="020B0604030504040204" pitchFamily="50" charset="-128"/>
                          <a:ea typeface="メイリオ" panose="020B0604030504040204" pitchFamily="50" charset="-128"/>
                        </a:rPr>
                        <a:t>「</a:t>
                      </a:r>
                      <a:r>
                        <a:rPr lang="ja-JP" altLang="en-US" sz="900" u="none" strike="noStrike" dirty="0">
                          <a:effectLst/>
                          <a:latin typeface="メイリオ" panose="020B0604030504040204" pitchFamily="50" charset="-128"/>
                          <a:ea typeface="メイリオ" panose="020B0604030504040204" pitchFamily="50" charset="-128"/>
                        </a:rPr>
                        <a:t>地域生活支援拠点等</a:t>
                      </a:r>
                      <a:r>
                        <a:rPr lang="ja-JP" altLang="en-US" sz="900" u="none" strike="noStrike" dirty="0" smtClean="0">
                          <a:effectLst/>
                          <a:latin typeface="メイリオ" panose="020B0604030504040204" pitchFamily="50" charset="-128"/>
                          <a:ea typeface="メイリオ" panose="020B0604030504040204" pitchFamily="50" charset="-128"/>
                        </a:rPr>
                        <a:t>機能強化</a:t>
                      </a:r>
                      <a:r>
                        <a:rPr lang="ja-JP" altLang="en-US" sz="900" u="none" strike="noStrike" dirty="0">
                          <a:effectLst/>
                          <a:latin typeface="メイリオ" panose="020B0604030504040204" pitchFamily="50" charset="-128"/>
                          <a:ea typeface="メイリオ" panose="020B0604030504040204" pitchFamily="50" charset="-128"/>
                        </a:rPr>
                        <a:t>加算」の</a:t>
                      </a:r>
                      <a:r>
                        <a:rPr lang="ja-JP" altLang="en-US" sz="900" u="none" strike="noStrike" dirty="0" smtClean="0">
                          <a:effectLst/>
                          <a:latin typeface="メイリオ" panose="020B0604030504040204" pitchFamily="50" charset="-128"/>
                          <a:ea typeface="メイリオ" panose="020B0604030504040204" pitchFamily="50" charset="-128"/>
                        </a:rPr>
                        <a:t>活用による配置</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u="none" strike="noStrike" dirty="0">
                          <a:effectLst/>
                          <a:latin typeface="メイリオ" panose="020B0604030504040204" pitchFamily="50" charset="-128"/>
                          <a:ea typeface="メイリオ" panose="020B0604030504040204" pitchFamily="50" charset="-128"/>
                        </a:rPr>
                        <a:t>地域生活支援事業</a:t>
                      </a:r>
                      <a:br>
                        <a:rPr lang="ja-JP" altLang="en-US" sz="900" u="none" strike="noStrike" dirty="0">
                          <a:effectLst/>
                          <a:latin typeface="メイリオ" panose="020B0604030504040204" pitchFamily="50" charset="-128"/>
                          <a:ea typeface="メイリオ" panose="020B0604030504040204" pitchFamily="50" charset="-128"/>
                        </a:rPr>
                      </a:br>
                      <a:r>
                        <a:rPr lang="ja-JP" altLang="en-US" sz="900" u="none" strike="noStrike" dirty="0">
                          <a:effectLst/>
                          <a:latin typeface="メイリオ" panose="020B0604030504040204" pitchFamily="50" charset="-128"/>
                          <a:ea typeface="メイリオ" panose="020B0604030504040204" pitchFamily="50" charset="-128"/>
                        </a:rPr>
                        <a:t>「地域生活支援拠点等</a:t>
                      </a:r>
                      <a:r>
                        <a:rPr lang="ja-JP" altLang="en-US" sz="900" u="none" strike="noStrike" dirty="0" smtClean="0">
                          <a:effectLst/>
                          <a:latin typeface="メイリオ" panose="020B0604030504040204" pitchFamily="50" charset="-128"/>
                          <a:ea typeface="メイリオ" panose="020B0604030504040204" pitchFamily="50" charset="-128"/>
                        </a:rPr>
                        <a:t>・</a:t>
                      </a:r>
                      <a:endParaRPr lang="en-US" altLang="ja-JP" sz="9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900" u="none" strike="noStrike" dirty="0" smtClean="0">
                          <a:effectLst/>
                          <a:latin typeface="メイリオ" panose="020B0604030504040204" pitchFamily="50" charset="-128"/>
                          <a:ea typeface="メイリオ" panose="020B0604030504040204" pitchFamily="50" charset="-128"/>
                        </a:rPr>
                        <a:t>ネットワーク運営推進事業」</a:t>
                      </a:r>
                      <a:endParaRPr lang="en-US" altLang="ja-JP" sz="9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900" u="none" strike="noStrike" dirty="0" smtClean="0">
                          <a:effectLst/>
                          <a:latin typeface="メイリオ" panose="020B0604030504040204" pitchFamily="50" charset="-128"/>
                          <a:ea typeface="メイリオ" panose="020B0604030504040204" pitchFamily="50" charset="-128"/>
                        </a:rPr>
                        <a:t>の活用による配置</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u="none" strike="noStrike" dirty="0">
                          <a:effectLst/>
                          <a:latin typeface="メイリオ" panose="020B0604030504040204" pitchFamily="50" charset="-128"/>
                          <a:ea typeface="メイリオ" panose="020B0604030504040204" pitchFamily="50" charset="-128"/>
                        </a:rPr>
                        <a:t>その他の事業の活用</a:t>
                      </a:r>
                      <a:r>
                        <a:rPr lang="ja-JP" altLang="en-US" sz="900" u="none" strike="noStrike" dirty="0" smtClean="0">
                          <a:effectLst/>
                          <a:latin typeface="メイリオ" panose="020B0604030504040204" pitchFamily="50" charset="-128"/>
                          <a:ea typeface="メイリオ" panose="020B0604030504040204" pitchFamily="50" charset="-128"/>
                        </a:rPr>
                        <a:t>や</a:t>
                      </a:r>
                      <a:endParaRPr lang="en-US" altLang="ja-JP" sz="9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900" u="none" strike="noStrike" dirty="0" smtClean="0">
                          <a:effectLst/>
                          <a:latin typeface="メイリオ" panose="020B0604030504040204" pitchFamily="50" charset="-128"/>
                          <a:ea typeface="メイリオ" panose="020B0604030504040204" pitchFamily="50" charset="-128"/>
                        </a:rPr>
                        <a:t>自治体独自の配置等</a:t>
                      </a:r>
                      <a:endParaRPr lang="en-US" altLang="ja-JP" sz="900" u="none" strike="noStrike" dirty="0" smtClean="0">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1052845"/>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熊本市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a:effectLst/>
                          <a:latin typeface="メイリオ" panose="020B0604030504040204" pitchFamily="50" charset="-128"/>
                          <a:ea typeface="メイリオ" panose="020B0604030504040204" pitchFamily="50" charset="-128"/>
                        </a:rPr>
                        <a:t>-</a:t>
                      </a:r>
                      <a:endParaRPr lang="en-US" altLang="ja-JP" sz="105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9 </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493070"/>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荒尾市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有明圏域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126446416"/>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玉名市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有明圏域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536666094"/>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玉東町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有明圏域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712423989"/>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南関町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有明圏域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950434192"/>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長洲町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有明圏域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55334808"/>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和水町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有明圏域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010123"/>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山鹿市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メイリオ" panose="020B0604030504040204" pitchFamily="50" charset="-128"/>
                          <a:ea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latin typeface="メイリオ" panose="020B0604030504040204" pitchFamily="50" charset="-128"/>
                          <a:ea typeface="メイリオ" panose="020B0604030504040204" pitchFamily="50" charset="-128"/>
                        </a:rPr>
                        <a:t>　</a:t>
                      </a:r>
                      <a:endParaRPr lang="ja-JP" altLang="en-US" sz="10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5391559"/>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菊池市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メイリオ" panose="020B0604030504040204" pitchFamily="50" charset="-128"/>
                          <a:ea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1 </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5685003"/>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合志市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メイリオ" panose="020B0604030504040204" pitchFamily="50" charset="-128"/>
                          <a:ea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2517085"/>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大津町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メイリオ" panose="020B0604030504040204" pitchFamily="50" charset="-128"/>
                          <a:ea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578055"/>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菊陽町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メイリオ" panose="020B0604030504040204" pitchFamily="50" charset="-128"/>
                          <a:ea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1 </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520544"/>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阿蘇市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rPr>
                        <a:t>阿蘇圏域</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744089538"/>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南小国町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阿蘇圏域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190935932"/>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小国町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阿蘇圏域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75809102"/>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産山村</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阿蘇圏域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944314242"/>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高森町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阿蘇圏域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275564017"/>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西原村</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阿蘇圏域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864508595"/>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南阿蘇村</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阿蘇圏域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396070"/>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宇土市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メイリオ" panose="020B0604030504040204" pitchFamily="50" charset="-128"/>
                          <a:ea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7701040"/>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宇城市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メイリオ" panose="020B0604030504040204" pitchFamily="50" charset="-128"/>
                          <a:ea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161174"/>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美里町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メイリオ" panose="020B0604030504040204" pitchFamily="50" charset="-128"/>
                          <a:ea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fontAlgn="ctr"/>
                      <a:r>
                        <a:rPr lang="en-US" altLang="ja-JP" sz="1000" u="none" strike="noStrike" dirty="0" smtClean="0">
                          <a:effectLst/>
                          <a:latin typeface="メイリオ" panose="020B0604030504040204" pitchFamily="50" charset="-128"/>
                          <a:ea typeface="メイリオ" panose="020B0604030504040204" pitchFamily="50" charset="-128"/>
                        </a:rPr>
                        <a:t>1</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150725"/>
                  </a:ext>
                </a:extLst>
              </a:tr>
            </a:tbl>
          </a:graphicData>
        </a:graphic>
      </p:graphicFrame>
      <p:sp>
        <p:nvSpPr>
          <p:cNvPr id="7" name="正方形/長方形 6"/>
          <p:cNvSpPr/>
          <p:nvPr/>
        </p:nvSpPr>
        <p:spPr>
          <a:xfrm>
            <a:off x="8100291" y="121342"/>
            <a:ext cx="1593275" cy="37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rgbClr val="362E87"/>
                </a:solidFill>
                <a:latin typeface="メイリオ" panose="020B0604030504040204" pitchFamily="50" charset="-128"/>
                <a:ea typeface="メイリオ" panose="020B0604030504040204" pitchFamily="50" charset="-128"/>
              </a:rPr>
              <a:t>国の公表資料を</a:t>
            </a:r>
            <a:endParaRPr kumimoji="1" lang="en-US" altLang="ja-JP" sz="1200" b="1" dirty="0" smtClean="0">
              <a:solidFill>
                <a:srgbClr val="362E87"/>
              </a:solidFill>
              <a:latin typeface="メイリオ" panose="020B0604030504040204" pitchFamily="50" charset="-128"/>
              <a:ea typeface="メイリオ" panose="020B0604030504040204" pitchFamily="50" charset="-128"/>
            </a:endParaRPr>
          </a:p>
          <a:p>
            <a:pPr algn="ctr"/>
            <a:r>
              <a:rPr kumimoji="1" lang="ja-JP" altLang="en-US" sz="1200" b="1" dirty="0" smtClean="0">
                <a:solidFill>
                  <a:srgbClr val="362E87"/>
                </a:solidFill>
                <a:latin typeface="メイリオ" panose="020B0604030504040204" pitchFamily="50" charset="-128"/>
                <a:ea typeface="メイリオ" panose="020B0604030504040204" pitchFamily="50" charset="-128"/>
              </a:rPr>
              <a:t>一部改編</a:t>
            </a:r>
            <a:endParaRPr kumimoji="1" lang="en-US" altLang="ja-JP" sz="1200" b="1" dirty="0" smtClean="0">
              <a:solidFill>
                <a:srgbClr val="362E87"/>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9409122" y="6476549"/>
            <a:ext cx="38977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13</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0414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3127" y="0"/>
            <a:ext cx="9754839" cy="554182"/>
          </a:xfrm>
          <a:prstGeom prst="rect">
            <a:avLst/>
          </a:prstGeom>
          <a:solidFill>
            <a:srgbClr val="01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1600" y="71728"/>
            <a:ext cx="9754839"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marL="36000"/>
            <a:r>
              <a:rPr kumimoji="1" lang="ja-JP" altLang="en-US" spc="200" dirty="0" smtClean="0">
                <a:latin typeface="メイリオ" panose="020B0604030504040204" pitchFamily="50" charset="-128"/>
                <a:ea typeface="メイリオ" panose="020B0604030504040204" pitchFamily="50" charset="-128"/>
              </a:rPr>
              <a:t>　</a:t>
            </a:r>
            <a:r>
              <a:rPr kumimoji="1" lang="ja-JP" altLang="en-US" b="1" spc="200" dirty="0" smtClean="0">
                <a:latin typeface="メイリオ" panose="020B0604030504040204" pitchFamily="50" charset="-128"/>
                <a:ea typeface="メイリオ" panose="020B0604030504040204" pitchFamily="50" charset="-128"/>
              </a:rPr>
              <a:t>熊本県内の地域生活支援拠点等の整備</a:t>
            </a:r>
            <a:r>
              <a:rPr kumimoji="1" lang="ja-JP" altLang="en-US" b="1" spc="200" dirty="0">
                <a:latin typeface="メイリオ" panose="020B0604030504040204" pitchFamily="50" charset="-128"/>
                <a:ea typeface="メイリオ" panose="020B0604030504040204" pitchFamily="50" charset="-128"/>
              </a:rPr>
              <a:t>状況（</a:t>
            </a:r>
            <a:r>
              <a:rPr kumimoji="1" lang="en-US" altLang="ja-JP" b="1" spc="200" dirty="0">
                <a:latin typeface="メイリオ" panose="020B0604030504040204" pitchFamily="50" charset="-128"/>
                <a:ea typeface="メイリオ" panose="020B0604030504040204" pitchFamily="50" charset="-128"/>
              </a:rPr>
              <a:t>R6.4.1</a:t>
            </a:r>
            <a:r>
              <a:rPr kumimoji="1" lang="ja-JP" altLang="en-US" b="1" spc="200" dirty="0">
                <a:latin typeface="メイリオ" panose="020B0604030504040204" pitchFamily="50" charset="-128"/>
                <a:ea typeface="メイリオ" panose="020B0604030504040204" pitchFamily="50" charset="-128"/>
              </a:rPr>
              <a:t>時点</a:t>
            </a:r>
            <a:r>
              <a:rPr kumimoji="1" lang="ja-JP" altLang="en-US" b="1" spc="200" dirty="0" smtClean="0">
                <a:latin typeface="メイリオ" panose="020B0604030504040204" pitchFamily="50" charset="-128"/>
                <a:ea typeface="メイリオ" panose="020B0604030504040204" pitchFamily="50" charset="-128"/>
              </a:rPr>
              <a:t>）２</a:t>
            </a:r>
            <a:r>
              <a:rPr kumimoji="1" lang="ja-JP" altLang="en-US" b="1" spc="200" dirty="0">
                <a:latin typeface="メイリオ" panose="020B0604030504040204" pitchFamily="50" charset="-128"/>
                <a:ea typeface="メイリオ" panose="020B0604030504040204" pitchFamily="50" charset="-128"/>
              </a:rPr>
              <a:t>／</a:t>
            </a:r>
            <a:r>
              <a:rPr kumimoji="1" lang="ja-JP" altLang="en-US" b="1" spc="200" dirty="0" smtClean="0">
                <a:latin typeface="メイリオ" panose="020B0604030504040204" pitchFamily="50" charset="-128"/>
                <a:ea typeface="メイリオ" panose="020B0604030504040204" pitchFamily="50" charset="-128"/>
              </a:rPr>
              <a:t>２</a:t>
            </a:r>
            <a:endParaRPr kumimoji="1" lang="ja-JP" altLang="en-US" b="1" spc="200" dirty="0">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61628542"/>
              </p:ext>
            </p:extLst>
          </p:nvPr>
        </p:nvGraphicFramePr>
        <p:xfrm>
          <a:off x="83127" y="625910"/>
          <a:ext cx="9707658" cy="6118481"/>
        </p:xfrm>
        <a:graphic>
          <a:graphicData uri="http://schemas.openxmlformats.org/drawingml/2006/table">
            <a:tbl>
              <a:tblPr>
                <a:tableStyleId>{5C22544A-7EE6-4342-B048-85BDC9FD1C3A}</a:tableStyleId>
              </a:tblPr>
              <a:tblGrid>
                <a:gridCol w="1101806">
                  <a:extLst>
                    <a:ext uri="{9D8B030D-6E8A-4147-A177-3AD203B41FA5}">
                      <a16:colId xmlns:a16="http://schemas.microsoft.com/office/drawing/2014/main" val="1022940916"/>
                    </a:ext>
                  </a:extLst>
                </a:gridCol>
                <a:gridCol w="984738">
                  <a:extLst>
                    <a:ext uri="{9D8B030D-6E8A-4147-A177-3AD203B41FA5}">
                      <a16:colId xmlns:a16="http://schemas.microsoft.com/office/drawing/2014/main" val="165479590"/>
                    </a:ext>
                  </a:extLst>
                </a:gridCol>
                <a:gridCol w="1639427">
                  <a:extLst>
                    <a:ext uri="{9D8B030D-6E8A-4147-A177-3AD203B41FA5}">
                      <a16:colId xmlns:a16="http://schemas.microsoft.com/office/drawing/2014/main" val="1759472105"/>
                    </a:ext>
                  </a:extLst>
                </a:gridCol>
                <a:gridCol w="828000">
                  <a:extLst>
                    <a:ext uri="{9D8B030D-6E8A-4147-A177-3AD203B41FA5}">
                      <a16:colId xmlns:a16="http://schemas.microsoft.com/office/drawing/2014/main" val="3477559582"/>
                    </a:ext>
                  </a:extLst>
                </a:gridCol>
                <a:gridCol w="1944000">
                  <a:extLst>
                    <a:ext uri="{9D8B030D-6E8A-4147-A177-3AD203B41FA5}">
                      <a16:colId xmlns:a16="http://schemas.microsoft.com/office/drawing/2014/main" val="1926284819"/>
                    </a:ext>
                  </a:extLst>
                </a:gridCol>
                <a:gridCol w="1944000">
                  <a:extLst>
                    <a:ext uri="{9D8B030D-6E8A-4147-A177-3AD203B41FA5}">
                      <a16:colId xmlns:a16="http://schemas.microsoft.com/office/drawing/2014/main" val="3137764885"/>
                    </a:ext>
                  </a:extLst>
                </a:gridCol>
                <a:gridCol w="1265687">
                  <a:extLst>
                    <a:ext uri="{9D8B030D-6E8A-4147-A177-3AD203B41FA5}">
                      <a16:colId xmlns:a16="http://schemas.microsoft.com/office/drawing/2014/main" val="841459515"/>
                    </a:ext>
                  </a:extLst>
                </a:gridCol>
              </a:tblGrid>
              <a:tr h="290219">
                <a:tc rowSpan="3">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市町村名</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地域生活支援拠点等の整備</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gridSpan="4">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拠点コーディネーターの配置状況</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16692630"/>
                  </a:ext>
                </a:extLst>
              </a:tr>
              <a:tr h="360000">
                <a:tc vMerge="1">
                  <a:txBody>
                    <a:bodyPr/>
                    <a:lstStyle/>
                    <a:p>
                      <a:endParaRPr kumimoji="1" lang="ja-JP" altLang="en-US"/>
                    </a:p>
                  </a:txBody>
                  <a:tcPr/>
                </a:tc>
                <a:tc rowSpan="2">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整備済</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700" u="none" strike="noStrike" dirty="0">
                          <a:effectLst/>
                          <a:latin typeface="メイリオ" panose="020B0604030504040204" pitchFamily="50" charset="-128"/>
                          <a:ea typeface="メイリオ" panose="020B0604030504040204" pitchFamily="50" charset="-128"/>
                        </a:rPr>
                        <a:t>　</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配置の有無</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拠点コーディネーターの配置</a:t>
                      </a:r>
                      <a:r>
                        <a:rPr lang="ja-JP" altLang="en-US" sz="1000" u="none" strike="noStrike" dirty="0" smtClean="0">
                          <a:effectLst/>
                          <a:latin typeface="メイリオ" panose="020B0604030504040204" pitchFamily="50" charset="-128"/>
                          <a:ea typeface="メイリオ" panose="020B0604030504040204" pitchFamily="50" charset="-128"/>
                        </a:rPr>
                        <a:t>に要する</a:t>
                      </a:r>
                      <a:r>
                        <a:rPr lang="ja-JP" altLang="en-US" sz="1000" u="none" strike="noStrike" dirty="0">
                          <a:effectLst/>
                          <a:latin typeface="メイリオ" panose="020B0604030504040204" pitchFamily="50" charset="-128"/>
                          <a:ea typeface="メイリオ" panose="020B0604030504040204" pitchFamily="50" charset="-128"/>
                        </a:rPr>
                        <a:t>人件費</a:t>
                      </a:r>
                      <a:r>
                        <a:rPr lang="ja-JP" altLang="en-US" sz="1000" u="none" strike="noStrike" dirty="0" smtClean="0">
                          <a:effectLst/>
                          <a:latin typeface="メイリオ" panose="020B0604030504040204" pitchFamily="50" charset="-128"/>
                          <a:ea typeface="メイリオ" panose="020B0604030504040204" pitchFamily="50" charset="-128"/>
                        </a:rPr>
                        <a:t>等及び配置人数（人）</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4156805"/>
                  </a:ext>
                </a:extLst>
              </a:tr>
              <a:tr h="75827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50" u="none" strike="noStrike" dirty="0" smtClean="0">
                          <a:effectLst/>
                          <a:latin typeface="メイリオ" panose="020B0604030504040204" pitchFamily="50" charset="-128"/>
                          <a:ea typeface="メイリオ" panose="020B0604030504040204" pitchFamily="50" charset="-128"/>
                        </a:rPr>
                        <a:t>複数</a:t>
                      </a:r>
                      <a:r>
                        <a:rPr lang="ja-JP" altLang="en-US" sz="1050" u="none" strike="noStrike" dirty="0">
                          <a:effectLst/>
                          <a:latin typeface="メイリオ" panose="020B0604030504040204" pitchFamily="50" charset="-128"/>
                          <a:ea typeface="メイリオ" panose="020B0604030504040204" pitchFamily="50" charset="-128"/>
                        </a:rPr>
                        <a:t>の市町村で設置する</a:t>
                      </a:r>
                      <a:br>
                        <a:rPr lang="ja-JP" altLang="en-US" sz="1050" u="none" strike="noStrike" dirty="0">
                          <a:effectLst/>
                          <a:latin typeface="メイリオ" panose="020B0604030504040204" pitchFamily="50" charset="-128"/>
                          <a:ea typeface="メイリオ" panose="020B0604030504040204" pitchFamily="50" charset="-128"/>
                        </a:rPr>
                      </a:br>
                      <a:r>
                        <a:rPr lang="ja-JP" altLang="en-US" sz="1050" u="none" strike="noStrike" dirty="0">
                          <a:effectLst/>
                          <a:latin typeface="メイリオ" panose="020B0604030504040204" pitchFamily="50" charset="-128"/>
                          <a:ea typeface="メイリオ" panose="020B0604030504040204" pitchFamily="50" charset="-128"/>
                        </a:rPr>
                        <a:t>共同整備の状況</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altLang="en-US" sz="900" u="none" strike="noStrike" dirty="0" smtClean="0">
                          <a:effectLst/>
                          <a:latin typeface="メイリオ" panose="020B0604030504040204" pitchFamily="50" charset="-128"/>
                          <a:ea typeface="メイリオ" panose="020B0604030504040204" pitchFamily="50" charset="-128"/>
                        </a:rPr>
                        <a:t>障害福祉サービス等報酬</a:t>
                      </a:r>
                      <a:endParaRPr lang="en-US" altLang="ja-JP" sz="9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900" u="none" strike="noStrike" dirty="0" smtClean="0">
                          <a:effectLst/>
                          <a:latin typeface="メイリオ" panose="020B0604030504040204" pitchFamily="50" charset="-128"/>
                          <a:ea typeface="メイリオ" panose="020B0604030504040204" pitchFamily="50" charset="-128"/>
                        </a:rPr>
                        <a:t>「</a:t>
                      </a:r>
                      <a:r>
                        <a:rPr lang="ja-JP" altLang="en-US" sz="900" u="none" strike="noStrike" dirty="0">
                          <a:effectLst/>
                          <a:latin typeface="メイリオ" panose="020B0604030504040204" pitchFamily="50" charset="-128"/>
                          <a:ea typeface="メイリオ" panose="020B0604030504040204" pitchFamily="50" charset="-128"/>
                        </a:rPr>
                        <a:t>地域生活支援拠点等</a:t>
                      </a:r>
                      <a:r>
                        <a:rPr lang="ja-JP" altLang="en-US" sz="900" u="none" strike="noStrike" dirty="0" smtClean="0">
                          <a:effectLst/>
                          <a:latin typeface="メイリオ" panose="020B0604030504040204" pitchFamily="50" charset="-128"/>
                          <a:ea typeface="メイリオ" panose="020B0604030504040204" pitchFamily="50" charset="-128"/>
                        </a:rPr>
                        <a:t>機能強化</a:t>
                      </a:r>
                      <a:r>
                        <a:rPr lang="ja-JP" altLang="en-US" sz="900" u="none" strike="noStrike" dirty="0">
                          <a:effectLst/>
                          <a:latin typeface="メイリオ" panose="020B0604030504040204" pitchFamily="50" charset="-128"/>
                          <a:ea typeface="メイリオ" panose="020B0604030504040204" pitchFamily="50" charset="-128"/>
                        </a:rPr>
                        <a:t>加算」の</a:t>
                      </a:r>
                      <a:r>
                        <a:rPr lang="ja-JP" altLang="en-US" sz="900" u="none" strike="noStrike" dirty="0" smtClean="0">
                          <a:effectLst/>
                          <a:latin typeface="メイリオ" panose="020B0604030504040204" pitchFamily="50" charset="-128"/>
                          <a:ea typeface="メイリオ" panose="020B0604030504040204" pitchFamily="50" charset="-128"/>
                        </a:rPr>
                        <a:t>活用による配置</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u="none" strike="noStrike" dirty="0">
                          <a:effectLst/>
                          <a:latin typeface="メイリオ" panose="020B0604030504040204" pitchFamily="50" charset="-128"/>
                          <a:ea typeface="メイリオ" panose="020B0604030504040204" pitchFamily="50" charset="-128"/>
                        </a:rPr>
                        <a:t>地域生活支援事業</a:t>
                      </a:r>
                      <a:br>
                        <a:rPr lang="ja-JP" altLang="en-US" sz="900" u="none" strike="noStrike" dirty="0">
                          <a:effectLst/>
                          <a:latin typeface="メイリオ" panose="020B0604030504040204" pitchFamily="50" charset="-128"/>
                          <a:ea typeface="メイリオ" panose="020B0604030504040204" pitchFamily="50" charset="-128"/>
                        </a:rPr>
                      </a:br>
                      <a:r>
                        <a:rPr lang="ja-JP" altLang="en-US" sz="900" u="none" strike="noStrike" dirty="0">
                          <a:effectLst/>
                          <a:latin typeface="メイリオ" panose="020B0604030504040204" pitchFamily="50" charset="-128"/>
                          <a:ea typeface="メイリオ" panose="020B0604030504040204" pitchFamily="50" charset="-128"/>
                        </a:rPr>
                        <a:t>「地域生活支援拠点等</a:t>
                      </a:r>
                      <a:r>
                        <a:rPr lang="ja-JP" altLang="en-US" sz="900" u="none" strike="noStrike" dirty="0" smtClean="0">
                          <a:effectLst/>
                          <a:latin typeface="メイリオ" panose="020B0604030504040204" pitchFamily="50" charset="-128"/>
                          <a:ea typeface="メイリオ" panose="020B0604030504040204" pitchFamily="50" charset="-128"/>
                        </a:rPr>
                        <a:t>・</a:t>
                      </a:r>
                      <a:endParaRPr lang="en-US" altLang="ja-JP" sz="9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900" u="none" strike="noStrike" dirty="0" smtClean="0">
                          <a:effectLst/>
                          <a:latin typeface="メイリオ" panose="020B0604030504040204" pitchFamily="50" charset="-128"/>
                          <a:ea typeface="メイリオ" panose="020B0604030504040204" pitchFamily="50" charset="-128"/>
                        </a:rPr>
                        <a:t>ネットワーク運営推進事業」</a:t>
                      </a:r>
                      <a:endParaRPr lang="en-US" altLang="ja-JP" sz="9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900" u="none" strike="noStrike" dirty="0" smtClean="0">
                          <a:effectLst/>
                          <a:latin typeface="メイリオ" panose="020B0604030504040204" pitchFamily="50" charset="-128"/>
                          <a:ea typeface="メイリオ" panose="020B0604030504040204" pitchFamily="50" charset="-128"/>
                        </a:rPr>
                        <a:t>の活用による配置</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u="none" strike="noStrike" dirty="0">
                          <a:effectLst/>
                          <a:latin typeface="メイリオ" panose="020B0604030504040204" pitchFamily="50" charset="-128"/>
                          <a:ea typeface="メイリオ" panose="020B0604030504040204" pitchFamily="50" charset="-128"/>
                        </a:rPr>
                        <a:t>その他の事業の活用</a:t>
                      </a:r>
                      <a:r>
                        <a:rPr lang="ja-JP" altLang="en-US" sz="900" u="none" strike="noStrike" dirty="0" smtClean="0">
                          <a:effectLst/>
                          <a:latin typeface="メイリオ" panose="020B0604030504040204" pitchFamily="50" charset="-128"/>
                          <a:ea typeface="メイリオ" panose="020B0604030504040204" pitchFamily="50" charset="-128"/>
                        </a:rPr>
                        <a:t>や</a:t>
                      </a:r>
                      <a:endParaRPr lang="en-US" altLang="ja-JP" sz="9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900" u="none" strike="noStrike" dirty="0" smtClean="0">
                          <a:effectLst/>
                          <a:latin typeface="メイリオ" panose="020B0604030504040204" pitchFamily="50" charset="-128"/>
                          <a:ea typeface="メイリオ" panose="020B0604030504040204" pitchFamily="50" charset="-128"/>
                        </a:rPr>
                        <a:t>自治体独自の配置等</a:t>
                      </a:r>
                      <a:endParaRPr lang="en-US" altLang="ja-JP" sz="900" u="none" strike="noStrike" dirty="0" smtClean="0">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1052845"/>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御船町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上益城圏域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814493070"/>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嘉島町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上益城圏域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126446416"/>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益城町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上益城圏域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536666094"/>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甲佐町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上益城圏域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712423989"/>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山都町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上益城圏域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0434192"/>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八代市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八代圏域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507001203"/>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氷川町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八代圏域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2189"/>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水俣市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zh-CN" altLang="en-US" sz="1050" u="none" strike="noStrike" dirty="0">
                          <a:effectLst/>
                          <a:latin typeface="メイリオ" panose="020B0604030504040204" pitchFamily="50" charset="-128"/>
                          <a:ea typeface="メイリオ" panose="020B0604030504040204" pitchFamily="50" charset="-128"/>
                        </a:rPr>
                        <a:t>水俣芦北圏域</a:t>
                      </a:r>
                      <a:endParaRPr lang="zh-CN"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239421399"/>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芦北町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zh-CN" altLang="en-US" sz="1050" u="none" strike="noStrike" dirty="0">
                          <a:effectLst/>
                          <a:latin typeface="メイリオ" panose="020B0604030504040204" pitchFamily="50" charset="-128"/>
                          <a:ea typeface="メイリオ" panose="020B0604030504040204" pitchFamily="50" charset="-128"/>
                        </a:rPr>
                        <a:t>水俣芦北圏域</a:t>
                      </a:r>
                      <a:endParaRPr lang="zh-CN"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067234003"/>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津奈木町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50" u="none" strike="noStrike" dirty="0">
                          <a:effectLst/>
                          <a:latin typeface="メイリオ" panose="020B0604030504040204" pitchFamily="50" charset="-128"/>
                          <a:ea typeface="メイリオ" panose="020B0604030504040204" pitchFamily="50" charset="-128"/>
                        </a:rPr>
                        <a:t>水俣芦北圏域</a:t>
                      </a:r>
                      <a:endParaRPr lang="zh-CN"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6759613"/>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人吉球磨圏域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55334808"/>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錦町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人吉球磨圏域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551010123"/>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多良木町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人吉球磨圏域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45391559"/>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湯前町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人吉球磨圏域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025685003"/>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水上村</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人吉球磨圏域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532517085"/>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相良村</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人吉球磨圏域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587578055"/>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五木村</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人吉球磨圏域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353520544"/>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山江村</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人吉球磨圏域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744089538"/>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球磨村</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人吉球磨圏域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ja-JP" altLang="en-US" sz="600" u="none" strike="noStrike">
                          <a:effectLst/>
                          <a:latin typeface="メイリオ" panose="020B0604030504040204" pitchFamily="50" charset="-128"/>
                          <a:ea typeface="メイリオ" panose="020B0604030504040204" pitchFamily="50" charset="-128"/>
                        </a:rPr>
                        <a:t>　</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190935932"/>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あさぎり町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a:effectLst/>
                          <a:latin typeface="メイリオ" panose="020B0604030504040204" pitchFamily="50" charset="-128"/>
                          <a:ea typeface="メイリオ" panose="020B0604030504040204" pitchFamily="50" charset="-128"/>
                        </a:rPr>
                        <a:t>○</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人吉球磨圏域</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5809102"/>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上天草市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メイリオ" panose="020B0604030504040204" pitchFamily="50" charset="-128"/>
                          <a:ea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2847398"/>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天草市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メイリオ" panose="020B0604030504040204" pitchFamily="50" charset="-128"/>
                          <a:ea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4 </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433072"/>
                  </a:ext>
                </a:extLst>
              </a:tr>
              <a:tr h="204782">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苓北町</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50" u="none" strike="noStrike" dirty="0">
                          <a:effectLst/>
                          <a:latin typeface="メイリオ" panose="020B0604030504040204" pitchFamily="50" charset="-128"/>
                          <a:ea typeface="メイリオ" panose="020B0604030504040204" pitchFamily="50" charset="-128"/>
                        </a:rPr>
                        <a:t>○</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a:effectLst/>
                          <a:latin typeface="メイリオ" panose="020B0604030504040204" pitchFamily="50" charset="-128"/>
                          <a:ea typeface="メイリオ" panose="020B0604030504040204" pitchFamily="50" charset="-128"/>
                        </a:rPr>
                        <a:t>-</a:t>
                      </a:r>
                      <a:endParaRPr lang="en-US" altLang="ja-JP" sz="105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メイリオ" panose="020B0604030504040204" pitchFamily="50" charset="-128"/>
                          <a:ea typeface="メイリオ" panose="020B0604030504040204" pitchFamily="50" charset="-128"/>
                        </a:rPr>
                        <a:t>-</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メイリオ" panose="020B0604030504040204" pitchFamily="50" charset="-128"/>
                          <a:ea typeface="メイリオ" panose="020B0604030504040204" pitchFamily="50" charset="-128"/>
                        </a:rPr>
                        <a:t>　</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08005"/>
                  </a:ext>
                </a:extLst>
              </a:tr>
            </a:tbl>
          </a:graphicData>
        </a:graphic>
      </p:graphicFrame>
      <p:sp>
        <p:nvSpPr>
          <p:cNvPr id="7" name="正方形/長方形 6"/>
          <p:cNvSpPr/>
          <p:nvPr/>
        </p:nvSpPr>
        <p:spPr>
          <a:xfrm>
            <a:off x="8100291" y="121342"/>
            <a:ext cx="1593275" cy="37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rgbClr val="362E87"/>
                </a:solidFill>
                <a:latin typeface="メイリオ" panose="020B0604030504040204" pitchFamily="50" charset="-128"/>
                <a:ea typeface="メイリオ" panose="020B0604030504040204" pitchFamily="50" charset="-128"/>
              </a:rPr>
              <a:t>国の公表資料を</a:t>
            </a:r>
            <a:endParaRPr kumimoji="1" lang="en-US" altLang="ja-JP" sz="1200" b="1" dirty="0" smtClean="0">
              <a:solidFill>
                <a:srgbClr val="362E87"/>
              </a:solidFill>
              <a:latin typeface="メイリオ" panose="020B0604030504040204" pitchFamily="50" charset="-128"/>
              <a:ea typeface="メイリオ" panose="020B0604030504040204" pitchFamily="50" charset="-128"/>
            </a:endParaRPr>
          </a:p>
          <a:p>
            <a:pPr algn="ctr"/>
            <a:r>
              <a:rPr kumimoji="1" lang="ja-JP" altLang="en-US" sz="1200" b="1" dirty="0" smtClean="0">
                <a:solidFill>
                  <a:srgbClr val="362E87"/>
                </a:solidFill>
                <a:latin typeface="メイリオ" panose="020B0604030504040204" pitchFamily="50" charset="-128"/>
                <a:ea typeface="メイリオ" panose="020B0604030504040204" pitchFamily="50" charset="-128"/>
              </a:rPr>
              <a:t>一部改編</a:t>
            </a:r>
            <a:endParaRPr kumimoji="1" lang="en-US" altLang="ja-JP" sz="1200" b="1" dirty="0" smtClean="0">
              <a:solidFill>
                <a:srgbClr val="362E87"/>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9409122" y="6476549"/>
            <a:ext cx="38977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14</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8575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3127" y="0"/>
            <a:ext cx="9754839" cy="554182"/>
          </a:xfrm>
          <a:prstGeom prst="rect">
            <a:avLst/>
          </a:prstGeom>
          <a:solidFill>
            <a:srgbClr val="01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57150"/>
            <a:ext cx="9754839"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marL="36000"/>
            <a:r>
              <a:rPr kumimoji="1" lang="ja-JP" altLang="en-US" spc="200" dirty="0">
                <a:latin typeface="メイリオ" panose="020B0604030504040204" pitchFamily="50" charset="-128"/>
                <a:ea typeface="メイリオ" panose="020B0604030504040204" pitchFamily="50" charset="-128"/>
              </a:rPr>
              <a:t> </a:t>
            </a:r>
            <a:r>
              <a:rPr kumimoji="1" lang="ja-JP" altLang="en-US" b="1" spc="200" dirty="0" smtClean="0">
                <a:latin typeface="メイリオ" panose="020B0604030504040204" pitchFamily="50" charset="-128"/>
                <a:ea typeface="メイリオ" panose="020B0604030504040204" pitchFamily="50" charset="-128"/>
              </a:rPr>
              <a:t>地域生活支援拠点等に関するアンケート</a:t>
            </a:r>
            <a:endParaRPr kumimoji="1" lang="ja-JP" altLang="en-US" b="1" spc="20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83128" y="636732"/>
            <a:ext cx="9754838" cy="1115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dirty="0" smtClean="0">
                <a:solidFill>
                  <a:schemeClr val="tx1"/>
                </a:solidFill>
                <a:latin typeface="メイリオ" panose="020B0604030504040204" pitchFamily="50" charset="-128"/>
                <a:ea typeface="メイリオ" panose="020B0604030504040204" pitchFamily="50" charset="-128"/>
              </a:rPr>
              <a:t>　地域生活支援拠点等の整備については、県内各市町村において整備済みとなっているが、その機能の充実やコーディネーターの配置等については課題が残ってい</a:t>
            </a:r>
            <a:r>
              <a:rPr kumimoji="1" lang="ja-JP" altLang="en-US" sz="1400" dirty="0">
                <a:solidFill>
                  <a:schemeClr val="tx1"/>
                </a:solidFill>
                <a:latin typeface="メイリオ" panose="020B0604030504040204" pitchFamily="50" charset="-128"/>
                <a:ea typeface="メイリオ" panose="020B0604030504040204" pitchFamily="50" charset="-128"/>
              </a:rPr>
              <a:t>る</a:t>
            </a:r>
            <a:r>
              <a:rPr kumimoji="1" lang="ja-JP" altLang="en-US" sz="1400" dirty="0" smtClean="0">
                <a:solidFill>
                  <a:schemeClr val="tx1"/>
                </a:solidFill>
                <a:latin typeface="メイリオ" panose="020B0604030504040204" pitchFamily="50" charset="-128"/>
                <a:ea typeface="メイリオ" panose="020B0604030504040204" pitchFamily="50" charset="-128"/>
              </a:rPr>
              <a:t>。</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pPr algn="just"/>
            <a:r>
              <a:rPr kumimoji="1" lang="ja-JP" altLang="en-US" sz="1400" dirty="0">
                <a:solidFill>
                  <a:schemeClr val="tx1"/>
                </a:solidFill>
                <a:latin typeface="メイリオ" panose="020B0604030504040204" pitchFamily="50" charset="-128"/>
                <a:ea typeface="メイリオ" panose="020B0604030504040204" pitchFamily="50" charset="-128"/>
              </a:rPr>
              <a:t>　</a:t>
            </a:r>
            <a:r>
              <a:rPr kumimoji="1" lang="ja-JP" altLang="en-US" sz="1400" dirty="0" smtClean="0">
                <a:solidFill>
                  <a:schemeClr val="tx1"/>
                </a:solidFill>
                <a:latin typeface="メイリオ" panose="020B0604030504040204" pitchFamily="50" charset="-128"/>
                <a:ea typeface="メイリオ" panose="020B0604030504040204" pitchFamily="50" charset="-128"/>
              </a:rPr>
              <a:t>各市町村が策定した第７期障害福祉計画等において、計画期間内のコーディネーター配置、不足する機能の整備、年１回以上の評価検証等、その機能充実に向けた目標が盛り込</a:t>
            </a:r>
            <a:r>
              <a:rPr kumimoji="1" lang="ja-JP" altLang="en-US" sz="1400" dirty="0">
                <a:solidFill>
                  <a:schemeClr val="tx1"/>
                </a:solidFill>
                <a:latin typeface="メイリオ" panose="020B0604030504040204" pitchFamily="50" charset="-128"/>
                <a:ea typeface="メイリオ" panose="020B0604030504040204" pitchFamily="50" charset="-128"/>
              </a:rPr>
              <a:t>まれている</a:t>
            </a:r>
            <a:r>
              <a:rPr kumimoji="1" lang="ja-JP" altLang="en-US" sz="1400" dirty="0" smtClean="0">
                <a:solidFill>
                  <a:schemeClr val="tx1"/>
                </a:solidFill>
                <a:latin typeface="メイリオ" panose="020B0604030504040204" pitchFamily="50" charset="-128"/>
                <a:ea typeface="メイリオ" panose="020B0604030504040204" pitchFamily="50" charset="-128"/>
              </a:rPr>
              <a:t>ところであるが、令和６年度報酬改定や国の通知等で示された地域生活支援拠点等のあり方も踏まえ、各市町村の取組状況や課題等を把握するためアンケートを実施。</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328221" y="2233384"/>
            <a:ext cx="9175750" cy="42291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地域生活支援拠点の機能充実</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p>
          <a:p>
            <a:pPr>
              <a:lnSpc>
                <a:spcPct val="200000"/>
              </a:lnSpc>
            </a:pPr>
            <a:r>
              <a:rPr kumimoji="1" lang="ja-JP" altLang="en-US" sz="1200" dirty="0" smtClean="0">
                <a:solidFill>
                  <a:schemeClr val="tx1"/>
                </a:solidFill>
                <a:latin typeface="メイリオ" panose="020B0604030504040204" pitchFamily="50" charset="-128"/>
                <a:ea typeface="メイリオ" panose="020B0604030504040204" pitchFamily="50" charset="-128"/>
              </a:rPr>
              <a:t>・地域生活支援拠点等の運用方法</a:t>
            </a:r>
            <a:r>
              <a:rPr kumimoji="1" lang="ja-JP" altLang="en-US" sz="1200" dirty="0">
                <a:solidFill>
                  <a:schemeClr val="tx1"/>
                </a:solidFill>
                <a:latin typeface="メイリオ" panose="020B0604030504040204" pitchFamily="50" charset="-128"/>
                <a:ea typeface="メイリオ" panose="020B0604030504040204" pitchFamily="50" charset="-128"/>
              </a:rPr>
              <a:t>が</a:t>
            </a:r>
            <a:r>
              <a:rPr kumimoji="1" lang="ja-JP" altLang="en-US" sz="1200" dirty="0" smtClean="0">
                <a:solidFill>
                  <a:schemeClr val="tx1"/>
                </a:solidFill>
                <a:latin typeface="メイリオ" panose="020B0604030504040204" pitchFamily="50" charset="-128"/>
                <a:ea typeface="メイリオ" panose="020B0604030504040204" pitchFamily="50" charset="-128"/>
              </a:rPr>
              <a:t>わからない。具体的</a:t>
            </a:r>
            <a:r>
              <a:rPr kumimoji="1" lang="ja-JP" altLang="en-US" sz="1200" dirty="0">
                <a:solidFill>
                  <a:schemeClr val="tx1"/>
                </a:solidFill>
                <a:latin typeface="メイリオ" panose="020B0604030504040204" pitchFamily="50" charset="-128"/>
                <a:ea typeface="メイリオ" panose="020B0604030504040204" pitchFamily="50" charset="-128"/>
              </a:rPr>
              <a:t>な運用方法等について、助言や情報提供がほしい</a:t>
            </a:r>
            <a:r>
              <a:rPr kumimoji="1" lang="ja-JP" altLang="en-US" sz="1200" dirty="0" smtClean="0">
                <a:solidFill>
                  <a:schemeClr val="tx1"/>
                </a:solidFill>
                <a:latin typeface="メイリオ" panose="020B0604030504040204" pitchFamily="50" charset="-128"/>
                <a:ea typeface="メイリオ" panose="020B0604030504040204" pitchFamily="50" charset="-128"/>
              </a:rPr>
              <a:t>。</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sz="1200" dirty="0" smtClean="0">
                <a:solidFill>
                  <a:schemeClr val="tx1"/>
                </a:solidFill>
                <a:latin typeface="メイリオ" panose="020B0604030504040204" pitchFamily="50" charset="-128"/>
                <a:ea typeface="メイリオ" panose="020B0604030504040204" pitchFamily="50" charset="-128"/>
              </a:rPr>
              <a:t>・基幹相談支援センターの設置検討等に注力するため、地域生活支援拠点等の機能充実に向けた議論まで行う時間がない。</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a:lnSpc>
                <a:spcPct val="200000"/>
              </a:lnSpc>
            </a:pP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地域生活支援拠点コーディネーターの配置</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p>
          <a:p>
            <a:pPr>
              <a:lnSpc>
                <a:spcPct val="200000"/>
              </a:lnSpc>
            </a:pPr>
            <a:r>
              <a:rPr kumimoji="1" lang="ja-JP" altLang="en-US" sz="1200" dirty="0" smtClean="0">
                <a:solidFill>
                  <a:schemeClr val="tx1"/>
                </a:solidFill>
                <a:latin typeface="メイリオ" panose="020B0604030504040204" pitchFamily="50" charset="-128"/>
                <a:ea typeface="メイリオ" panose="020B0604030504040204" pitchFamily="50" charset="-128"/>
              </a:rPr>
              <a:t>・拠点コーディネーターを担うことができる人材の不足（そもそも地域の中核的な人材が不足している）</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a:lnSpc>
                <a:spcPct val="200000"/>
              </a:lnSpc>
            </a:pPr>
            <a:r>
              <a:rPr kumimoji="1" lang="ja-JP" altLang="en-US" sz="1200" dirty="0" smtClean="0">
                <a:solidFill>
                  <a:schemeClr val="tx1"/>
                </a:solidFill>
                <a:latin typeface="メイリオ" panose="020B0604030504040204" pitchFamily="50" charset="-128"/>
                <a:ea typeface="メイリオ" panose="020B0604030504040204" pitchFamily="50" charset="-128"/>
              </a:rPr>
              <a:t>・拠点コーディネーター配置に係る財源の確保（地域</a:t>
            </a:r>
            <a:r>
              <a:rPr kumimoji="1" lang="ja-JP" altLang="en-US" sz="1200" dirty="0">
                <a:solidFill>
                  <a:schemeClr val="tx1"/>
                </a:solidFill>
                <a:latin typeface="メイリオ" panose="020B0604030504040204" pitchFamily="50" charset="-128"/>
                <a:ea typeface="メイリオ" panose="020B0604030504040204" pitchFamily="50" charset="-128"/>
              </a:rPr>
              <a:t>生活支援拠点等機能強化</a:t>
            </a:r>
            <a:r>
              <a:rPr kumimoji="1" lang="ja-JP" altLang="en-US" sz="1200" dirty="0" smtClean="0">
                <a:solidFill>
                  <a:schemeClr val="tx1"/>
                </a:solidFill>
                <a:latin typeface="メイリオ" panose="020B0604030504040204" pitchFamily="50" charset="-128"/>
                <a:ea typeface="メイリオ" panose="020B0604030504040204" pitchFamily="50" charset="-128"/>
              </a:rPr>
              <a:t>加算</a:t>
            </a:r>
            <a:r>
              <a:rPr kumimoji="1" lang="ja-JP" altLang="en-US" sz="1200" dirty="0">
                <a:solidFill>
                  <a:schemeClr val="tx1"/>
                </a:solidFill>
                <a:latin typeface="メイリオ" panose="020B0604030504040204" pitchFamily="50" charset="-128"/>
                <a:ea typeface="メイリオ" panose="020B0604030504040204" pitchFamily="50" charset="-128"/>
              </a:rPr>
              <a:t>に</a:t>
            </a:r>
            <a:r>
              <a:rPr kumimoji="1" lang="ja-JP" altLang="en-US" sz="1200" dirty="0" smtClean="0">
                <a:solidFill>
                  <a:schemeClr val="tx1"/>
                </a:solidFill>
                <a:latin typeface="メイリオ" panose="020B0604030504040204" pitchFamily="50" charset="-128"/>
                <a:ea typeface="メイリオ" panose="020B0604030504040204" pitchFamily="50" charset="-128"/>
              </a:rPr>
              <a:t>よる配置の場合</a:t>
            </a:r>
            <a:r>
              <a:rPr kumimoji="1" lang="ja-JP" altLang="en-US" sz="1200" dirty="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拠点</a:t>
            </a:r>
            <a:r>
              <a:rPr kumimoji="1" lang="ja-JP" altLang="en-US" sz="1200" dirty="0">
                <a:solidFill>
                  <a:schemeClr val="tx1"/>
                </a:solidFill>
                <a:latin typeface="メイリオ" panose="020B0604030504040204" pitchFamily="50" charset="-128"/>
                <a:ea typeface="メイリオ" panose="020B0604030504040204" pitchFamily="50" charset="-128"/>
              </a:rPr>
              <a:t>コーディネーターを常勤専従で１名以上配置しなければならないことや、他の業務に従事してはならないことなど加算の算定要件が</a:t>
            </a:r>
            <a:r>
              <a:rPr kumimoji="1" lang="ja-JP" altLang="en-US" sz="1200" dirty="0" smtClean="0">
                <a:solidFill>
                  <a:schemeClr val="tx1"/>
                </a:solidFill>
                <a:latin typeface="メイリオ" panose="020B0604030504040204" pitchFamily="50" charset="-128"/>
                <a:ea typeface="メイリオ" panose="020B0604030504040204" pitchFamily="50" charset="-128"/>
              </a:rPr>
              <a:t>厳しい。一方で、地域生活</a:t>
            </a:r>
            <a:r>
              <a:rPr kumimoji="1" lang="ja-JP" altLang="en-US" sz="1200" dirty="0">
                <a:solidFill>
                  <a:schemeClr val="tx1"/>
                </a:solidFill>
                <a:latin typeface="メイリオ" panose="020B0604030504040204" pitchFamily="50" charset="-128"/>
                <a:ea typeface="メイリオ" panose="020B0604030504040204" pitchFamily="50" charset="-128"/>
              </a:rPr>
              <a:t>支援事業「地域生活支援拠点等</a:t>
            </a:r>
            <a:r>
              <a:rPr kumimoji="1" lang="ja-JP" altLang="en-US" sz="1200" dirty="0" smtClean="0">
                <a:solidFill>
                  <a:schemeClr val="tx1"/>
                </a:solidFill>
                <a:latin typeface="メイリオ" panose="020B0604030504040204" pitchFamily="50" charset="-128"/>
                <a:ea typeface="メイリオ" panose="020B0604030504040204" pitchFamily="50" charset="-128"/>
              </a:rPr>
              <a:t>・ネットワーク</a:t>
            </a:r>
            <a:r>
              <a:rPr kumimoji="1" lang="ja-JP" altLang="en-US" sz="1200" dirty="0">
                <a:solidFill>
                  <a:schemeClr val="tx1"/>
                </a:solidFill>
                <a:latin typeface="メイリオ" panose="020B0604030504040204" pitchFamily="50" charset="-128"/>
                <a:ea typeface="メイリオ" panose="020B0604030504040204" pitchFamily="50" charset="-128"/>
              </a:rPr>
              <a:t>運営推進事業</a:t>
            </a:r>
            <a:r>
              <a:rPr kumimoji="1" lang="ja-JP" altLang="en-US" sz="1200" dirty="0" smtClean="0">
                <a:solidFill>
                  <a:schemeClr val="tx1"/>
                </a:solidFill>
                <a:latin typeface="メイリオ" panose="020B0604030504040204" pitchFamily="50" charset="-128"/>
                <a:ea typeface="メイリオ" panose="020B0604030504040204" pitchFamily="50" charset="-128"/>
              </a:rPr>
              <a:t>」の活用による拠点コーディネーター</a:t>
            </a:r>
            <a:r>
              <a:rPr kumimoji="1" lang="ja-JP" altLang="en-US" sz="1200" dirty="0">
                <a:solidFill>
                  <a:schemeClr val="tx1"/>
                </a:solidFill>
                <a:latin typeface="メイリオ" panose="020B0604030504040204" pitchFamily="50" charset="-128"/>
                <a:ea typeface="メイリオ" panose="020B0604030504040204" pitchFamily="50" charset="-128"/>
              </a:rPr>
              <a:t>の</a:t>
            </a:r>
            <a:r>
              <a:rPr kumimoji="1" lang="ja-JP" altLang="en-US" sz="1200" dirty="0" smtClean="0">
                <a:solidFill>
                  <a:schemeClr val="tx1"/>
                </a:solidFill>
                <a:latin typeface="メイリオ" panose="020B0604030504040204" pitchFamily="50" charset="-128"/>
                <a:ea typeface="メイリオ" panose="020B0604030504040204" pitchFamily="50" charset="-128"/>
              </a:rPr>
              <a:t>配置</a:t>
            </a:r>
            <a:r>
              <a:rPr kumimoji="1" lang="ja-JP" altLang="en-US" sz="1200" dirty="0">
                <a:solidFill>
                  <a:schemeClr val="tx1"/>
                </a:solidFill>
                <a:latin typeface="メイリオ" panose="020B0604030504040204" pitchFamily="50" charset="-128"/>
                <a:ea typeface="メイリオ" panose="020B0604030504040204" pitchFamily="50" charset="-128"/>
              </a:rPr>
              <a:t>で</a:t>
            </a:r>
            <a:r>
              <a:rPr kumimoji="1" lang="ja-JP" altLang="en-US" sz="1200" dirty="0" smtClean="0">
                <a:solidFill>
                  <a:schemeClr val="tx1"/>
                </a:solidFill>
                <a:latin typeface="メイリオ" panose="020B0604030504040204" pitchFamily="50" charset="-128"/>
                <a:ea typeface="メイリオ" panose="020B0604030504040204" pitchFamily="50" charset="-128"/>
              </a:rPr>
              <a:t>は、恒久的</a:t>
            </a:r>
            <a:r>
              <a:rPr kumimoji="1" lang="ja-JP" altLang="en-US" sz="1200" dirty="0">
                <a:solidFill>
                  <a:schemeClr val="tx1"/>
                </a:solidFill>
                <a:latin typeface="メイリオ" panose="020B0604030504040204" pitchFamily="50" charset="-128"/>
                <a:ea typeface="メイリオ" panose="020B0604030504040204" pitchFamily="50" charset="-128"/>
              </a:rPr>
              <a:t>な財政</a:t>
            </a:r>
            <a:r>
              <a:rPr kumimoji="1" lang="ja-JP" altLang="en-US" sz="1200" dirty="0" smtClean="0">
                <a:solidFill>
                  <a:schemeClr val="tx1"/>
                </a:solidFill>
                <a:latin typeface="メイリオ" panose="020B0604030504040204" pitchFamily="50" charset="-128"/>
                <a:ea typeface="メイリオ" panose="020B0604030504040204" pitchFamily="50" charset="-128"/>
              </a:rPr>
              <a:t>補助</a:t>
            </a:r>
            <a:r>
              <a:rPr kumimoji="1" lang="ja-JP" altLang="en-US" sz="1200" dirty="0">
                <a:solidFill>
                  <a:schemeClr val="tx1"/>
                </a:solidFill>
                <a:latin typeface="メイリオ" panose="020B0604030504040204" pitchFamily="50" charset="-128"/>
                <a:ea typeface="メイリオ" panose="020B0604030504040204" pitchFamily="50" charset="-128"/>
              </a:rPr>
              <a:t>では</a:t>
            </a:r>
            <a:r>
              <a:rPr kumimoji="1" lang="ja-JP" altLang="en-US" sz="1200" dirty="0" smtClean="0">
                <a:solidFill>
                  <a:schemeClr val="tx1"/>
                </a:solidFill>
                <a:latin typeface="メイリオ" panose="020B0604030504040204" pitchFamily="50" charset="-128"/>
                <a:ea typeface="メイリオ" panose="020B0604030504040204" pitchFamily="50" charset="-128"/>
              </a:rPr>
              <a:t>ないこと、補助率どおりの交付ではないことから市町村の財源確保が困難となっている。）</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171450" y="1968500"/>
            <a:ext cx="2228850" cy="3474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rPr>
              <a:t>市町村が抱える課題</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9409122" y="6476549"/>
            <a:ext cx="38977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15</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4127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08331" y="0"/>
            <a:ext cx="9681884" cy="6858000"/>
          </a:xfrm>
          <a:prstGeom prst="rect">
            <a:avLst/>
          </a:prstGeom>
        </p:spPr>
      </p:pic>
      <p:sp>
        <p:nvSpPr>
          <p:cNvPr id="5" name="正方形/長方形 4"/>
          <p:cNvSpPr/>
          <p:nvPr/>
        </p:nvSpPr>
        <p:spPr>
          <a:xfrm>
            <a:off x="4572000" y="6525245"/>
            <a:ext cx="622225"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490492" y="6476549"/>
            <a:ext cx="30840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2</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9835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54513" y="0"/>
            <a:ext cx="9625264" cy="6858000"/>
          </a:xfrm>
          <a:prstGeom prst="rect">
            <a:avLst/>
          </a:prstGeom>
        </p:spPr>
      </p:pic>
      <p:sp>
        <p:nvSpPr>
          <p:cNvPr id="4" name="正方形/長方形 3"/>
          <p:cNvSpPr/>
          <p:nvPr/>
        </p:nvSpPr>
        <p:spPr>
          <a:xfrm>
            <a:off x="9490492" y="6476549"/>
            <a:ext cx="30840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3</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5685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96209" y="0"/>
            <a:ext cx="9699982" cy="6858000"/>
          </a:xfrm>
          <a:prstGeom prst="rect">
            <a:avLst/>
          </a:prstGeom>
        </p:spPr>
      </p:pic>
      <p:sp>
        <p:nvSpPr>
          <p:cNvPr id="5" name="正方形/長方形 4"/>
          <p:cNvSpPr/>
          <p:nvPr/>
        </p:nvSpPr>
        <p:spPr>
          <a:xfrm>
            <a:off x="4572000" y="6525245"/>
            <a:ext cx="622225"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490492" y="6476549"/>
            <a:ext cx="30840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4</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099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05156" y="0"/>
            <a:ext cx="9655872" cy="6858000"/>
          </a:xfrm>
          <a:prstGeom prst="rect">
            <a:avLst/>
          </a:prstGeom>
        </p:spPr>
      </p:pic>
      <p:sp>
        <p:nvSpPr>
          <p:cNvPr id="4" name="正方形/長方形 3"/>
          <p:cNvSpPr/>
          <p:nvPr/>
        </p:nvSpPr>
        <p:spPr>
          <a:xfrm>
            <a:off x="9344194" y="6476549"/>
            <a:ext cx="454706"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5</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0114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14681" y="0"/>
            <a:ext cx="9699982" cy="6858000"/>
          </a:xfrm>
          <a:prstGeom prst="rect">
            <a:avLst/>
          </a:prstGeom>
        </p:spPr>
      </p:pic>
      <p:sp>
        <p:nvSpPr>
          <p:cNvPr id="2" name="正方形/長方形 1"/>
          <p:cNvSpPr/>
          <p:nvPr/>
        </p:nvSpPr>
        <p:spPr>
          <a:xfrm>
            <a:off x="4721194" y="6526596"/>
            <a:ext cx="396000" cy="21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616197" y="6465051"/>
            <a:ext cx="642955" cy="24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050" dirty="0">
                <a:solidFill>
                  <a:schemeClr val="tx1">
                    <a:lumMod val="65000"/>
                    <a:lumOff val="35000"/>
                  </a:schemeClr>
                </a:solidFill>
              </a:rPr>
              <a:t>ネート</a:t>
            </a:r>
          </a:p>
        </p:txBody>
      </p:sp>
      <p:sp>
        <p:nvSpPr>
          <p:cNvPr id="5" name="正方形/長方形 4"/>
          <p:cNvSpPr/>
          <p:nvPr/>
        </p:nvSpPr>
        <p:spPr>
          <a:xfrm>
            <a:off x="9398301" y="6476549"/>
            <a:ext cx="400599"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6</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4786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5" name="図 4"/>
          <p:cNvPicPr>
            <a:picLocks noChangeAspect="1"/>
          </p:cNvPicPr>
          <p:nvPr/>
        </p:nvPicPr>
        <p:blipFill>
          <a:blip r:embed="rId2"/>
          <a:stretch>
            <a:fillRect/>
          </a:stretch>
        </p:blipFill>
        <p:spPr>
          <a:xfrm>
            <a:off x="108332" y="0"/>
            <a:ext cx="9681884" cy="6858000"/>
          </a:xfrm>
          <a:prstGeom prst="rect">
            <a:avLst/>
          </a:prstGeom>
        </p:spPr>
      </p:pic>
      <p:sp>
        <p:nvSpPr>
          <p:cNvPr id="6" name="正方形/長方形 5"/>
          <p:cNvSpPr/>
          <p:nvPr/>
        </p:nvSpPr>
        <p:spPr>
          <a:xfrm>
            <a:off x="9490492" y="6476549"/>
            <a:ext cx="30840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7</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3165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92668" y="0"/>
            <a:ext cx="9701363" cy="6858000"/>
          </a:xfrm>
          <a:prstGeom prst="rect">
            <a:avLst/>
          </a:prstGeom>
        </p:spPr>
      </p:pic>
      <p:sp>
        <p:nvSpPr>
          <p:cNvPr id="3" name="正方形/長方形 2"/>
          <p:cNvSpPr/>
          <p:nvPr/>
        </p:nvSpPr>
        <p:spPr>
          <a:xfrm>
            <a:off x="4712677" y="6503602"/>
            <a:ext cx="443673" cy="297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490492" y="6476549"/>
            <a:ext cx="30840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8</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0746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96497" y="0"/>
            <a:ext cx="9675691" cy="6858000"/>
          </a:xfrm>
          <a:prstGeom prst="rect">
            <a:avLst/>
          </a:prstGeom>
        </p:spPr>
      </p:pic>
      <p:sp>
        <p:nvSpPr>
          <p:cNvPr id="5" name="正方形/長方形 4"/>
          <p:cNvSpPr/>
          <p:nvPr/>
        </p:nvSpPr>
        <p:spPr>
          <a:xfrm>
            <a:off x="9382069" y="6476549"/>
            <a:ext cx="416831"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9</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812488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TotalTime>
  <Words>918</Words>
  <Application>Microsoft Office PowerPoint</Application>
  <PresentationFormat>A4 210 x 297 mm</PresentationFormat>
  <Paragraphs>359</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ＭＳ ゴシック</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1800278</dc:creator>
  <cp:lastModifiedBy>1800278杉 貴仁</cp:lastModifiedBy>
  <cp:revision>34</cp:revision>
  <dcterms:created xsi:type="dcterms:W3CDTF">2025-03-02T08:35:20Z</dcterms:created>
  <dcterms:modified xsi:type="dcterms:W3CDTF">2025-04-27T15:16:16Z</dcterms:modified>
</cp:coreProperties>
</file>