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4" r:id="rId9"/>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E7"/>
    <a:srgbClr val="FF8585"/>
    <a:srgbClr val="0F4C9C"/>
    <a:srgbClr val="362E87"/>
    <a:srgbClr val="C7E9EA"/>
    <a:srgbClr val="013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0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147611" y="6355189"/>
            <a:ext cx="2228850" cy="365125"/>
          </a:xfrm>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135386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9221203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4086046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1048862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32366316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664197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108308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39617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837297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17487311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03C418D-6B74-416C-94C0-76A3CB842C04}" type="datetimeFigureOut">
              <a:rPr kumimoji="1" lang="ja-JP" altLang="en-US" smtClean="0"/>
              <a:t>2025/4/28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3398104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C418D-6B74-416C-94C0-76A3CB842C04}" type="datetimeFigureOut">
              <a:rPr kumimoji="1" lang="ja-JP" altLang="en-US" smtClean="0"/>
              <a:t>2025/4/28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DEF5-2026-4DEE-B09D-BC966EC0EFEE}" type="slidenum">
              <a:rPr kumimoji="1" lang="ja-JP" altLang="en-US" smtClean="0"/>
              <a:t>‹#›</a:t>
            </a:fld>
            <a:endParaRPr kumimoji="1" lang="ja-JP" altLang="en-US"/>
          </a:p>
        </p:txBody>
      </p:sp>
    </p:spTree>
    <p:extLst>
      <p:ext uri="{BB962C8B-B14F-4D97-AF65-F5344CB8AC3E}">
        <p14:creationId xmlns:p14="http://schemas.microsoft.com/office/powerpoint/2010/main" val="2677003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10837" y="0"/>
            <a:ext cx="9688945" cy="6833085"/>
          </a:xfrm>
          <a:prstGeom prst="rect">
            <a:avLst/>
          </a:prstGeom>
        </p:spPr>
      </p:pic>
      <p:sp>
        <p:nvSpPr>
          <p:cNvPr id="2" name="正方形/長方形 1"/>
          <p:cNvSpPr/>
          <p:nvPr/>
        </p:nvSpPr>
        <p:spPr>
          <a:xfrm>
            <a:off x="9241392" y="6384568"/>
            <a:ext cx="443673" cy="36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a:t>
            </a:r>
            <a:endParaRPr kumimoji="1" lang="ja-JP" altLang="en-US" dirty="0">
              <a:solidFill>
                <a:schemeClr val="tx1"/>
              </a:solidFill>
            </a:endParaRPr>
          </a:p>
        </p:txBody>
      </p:sp>
    </p:spTree>
    <p:extLst>
      <p:ext uri="{BB962C8B-B14F-4D97-AF65-F5344CB8AC3E}">
        <p14:creationId xmlns:p14="http://schemas.microsoft.com/office/powerpoint/2010/main" val="337015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20073" y="0"/>
            <a:ext cx="9681884" cy="6858000"/>
          </a:xfrm>
          <a:prstGeom prst="rect">
            <a:avLst/>
          </a:prstGeom>
        </p:spPr>
      </p:pic>
      <p:sp>
        <p:nvSpPr>
          <p:cNvPr id="5" name="正方形/長方形 4"/>
          <p:cNvSpPr/>
          <p:nvPr/>
        </p:nvSpPr>
        <p:spPr>
          <a:xfrm>
            <a:off x="4739730" y="6600994"/>
            <a:ext cx="427442" cy="13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717054" y="6542809"/>
            <a:ext cx="427442" cy="58185"/>
          </a:xfrm>
          <a:prstGeom prst="rect">
            <a:avLst/>
          </a:prstGeom>
          <a:solidFill>
            <a:srgbClr val="C9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297804" y="6387939"/>
            <a:ext cx="443673" cy="36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a:t>
            </a:r>
            <a:endParaRPr kumimoji="1" lang="ja-JP" altLang="en-US" dirty="0">
              <a:solidFill>
                <a:schemeClr val="tx1"/>
              </a:solidFill>
            </a:endParaRPr>
          </a:p>
        </p:txBody>
      </p:sp>
    </p:spTree>
    <p:extLst>
      <p:ext uri="{BB962C8B-B14F-4D97-AF65-F5344CB8AC3E}">
        <p14:creationId xmlns:p14="http://schemas.microsoft.com/office/powerpoint/2010/main" val="229835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0074" y="0"/>
            <a:ext cx="9637400" cy="6733309"/>
          </a:xfrm>
          <a:prstGeom prst="rect">
            <a:avLst/>
          </a:prstGeom>
        </p:spPr>
      </p:pic>
      <p:sp>
        <p:nvSpPr>
          <p:cNvPr id="3" name="正方形/長方形 2"/>
          <p:cNvSpPr/>
          <p:nvPr/>
        </p:nvSpPr>
        <p:spPr>
          <a:xfrm>
            <a:off x="9241392" y="6384568"/>
            <a:ext cx="443673" cy="36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3</a:t>
            </a:r>
            <a:endParaRPr kumimoji="1" lang="ja-JP" altLang="en-US" dirty="0">
              <a:solidFill>
                <a:schemeClr val="tx1"/>
              </a:solidFill>
            </a:endParaRPr>
          </a:p>
        </p:txBody>
      </p:sp>
    </p:spTree>
    <p:extLst>
      <p:ext uri="{BB962C8B-B14F-4D97-AF65-F5344CB8AC3E}">
        <p14:creationId xmlns:p14="http://schemas.microsoft.com/office/powerpoint/2010/main" val="3956855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3889" y="0"/>
            <a:ext cx="9725891" cy="6816228"/>
          </a:xfrm>
          <a:prstGeom prst="rect">
            <a:avLst/>
          </a:prstGeom>
        </p:spPr>
      </p:pic>
      <p:sp>
        <p:nvSpPr>
          <p:cNvPr id="3" name="正方形/長方形 2"/>
          <p:cNvSpPr/>
          <p:nvPr/>
        </p:nvSpPr>
        <p:spPr>
          <a:xfrm>
            <a:off x="4777317" y="6608234"/>
            <a:ext cx="232833" cy="151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830233" y="6581262"/>
            <a:ext cx="84667" cy="53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295498" y="6384568"/>
            <a:ext cx="389567" cy="36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4</a:t>
            </a:r>
            <a:endParaRPr kumimoji="1" lang="ja-JP" altLang="en-US" dirty="0">
              <a:solidFill>
                <a:schemeClr val="tx1"/>
              </a:solidFill>
            </a:endParaRPr>
          </a:p>
        </p:txBody>
      </p:sp>
    </p:spTree>
    <p:extLst>
      <p:ext uri="{BB962C8B-B14F-4D97-AF65-F5344CB8AC3E}">
        <p14:creationId xmlns:p14="http://schemas.microsoft.com/office/powerpoint/2010/main" val="270114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5521" y="1"/>
            <a:ext cx="9720000" cy="6800095"/>
          </a:xfrm>
          <a:prstGeom prst="rect">
            <a:avLst/>
          </a:prstGeom>
        </p:spPr>
      </p:pic>
      <p:sp>
        <p:nvSpPr>
          <p:cNvPr id="3" name="正方形/長方形 2"/>
          <p:cNvSpPr/>
          <p:nvPr/>
        </p:nvSpPr>
        <p:spPr>
          <a:xfrm>
            <a:off x="9252214" y="6379157"/>
            <a:ext cx="443673" cy="36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5</a:t>
            </a:r>
            <a:endParaRPr kumimoji="1" lang="ja-JP" altLang="en-US" dirty="0">
              <a:solidFill>
                <a:schemeClr val="tx1"/>
              </a:solidFill>
            </a:endParaRPr>
          </a:p>
        </p:txBody>
      </p:sp>
    </p:spTree>
    <p:extLst>
      <p:ext uri="{BB962C8B-B14F-4D97-AF65-F5344CB8AC3E}">
        <p14:creationId xmlns:p14="http://schemas.microsoft.com/office/powerpoint/2010/main" val="4247867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83127" y="0"/>
            <a:ext cx="9754839" cy="6806456"/>
          </a:xfrm>
          <a:prstGeom prst="rect">
            <a:avLst/>
          </a:prstGeom>
        </p:spPr>
      </p:pic>
      <p:sp>
        <p:nvSpPr>
          <p:cNvPr id="5" name="正方形/長方形 4"/>
          <p:cNvSpPr/>
          <p:nvPr/>
        </p:nvSpPr>
        <p:spPr>
          <a:xfrm>
            <a:off x="323891" y="1425076"/>
            <a:ext cx="4464000" cy="5327416"/>
          </a:xfrm>
          <a:prstGeom prst="rect">
            <a:avLst/>
          </a:prstGeom>
          <a:solidFill>
            <a:srgbClr val="C7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pPr>
            <a:endParaRPr kumimoji="1" lang="ja-JP" altLang="en-US" sz="115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323890" y="1459714"/>
            <a:ext cx="4412818" cy="4848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・都道府県内における障害者等への支援体制に関する課題の共有</a:t>
            </a:r>
          </a:p>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・都道府県内における相談支援体制の整備状況、課題及びニーズ等の把握</a:t>
            </a:r>
          </a:p>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・都道府県内における関係機関の連携強化</a:t>
            </a:r>
          </a:p>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・都道府県内における広域的な社会資源の開発・改善等に向けた協議</a:t>
            </a:r>
          </a:p>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・相談支援従事者及び障害福祉サービス等従事者の人材確保・養成方法（研修のあり方を含む。）の協議</a:t>
            </a:r>
          </a:p>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・都道府県障害福祉計画の進捗状況の把握及び必要に応じた助言</a:t>
            </a:r>
          </a:p>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・市町村協議会等各地域の協議会との連携（市町村協議会ごとの課題、ニーズ等を含む。</a:t>
            </a:r>
            <a:r>
              <a:rPr kumimoji="1" lang="ja-JP" altLang="en-US" sz="1100" dirty="0" smtClean="0">
                <a:solidFill>
                  <a:schemeClr val="tx1"/>
                </a:solidFill>
                <a:latin typeface="メイリオ" panose="020B0604030504040204" pitchFamily="50" charset="-128"/>
                <a:ea typeface="メイリオ" panose="020B0604030504040204" pitchFamily="50" charset="-128"/>
              </a:rPr>
              <a:t>）</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just">
              <a:spcAft>
                <a:spcPts val="400"/>
              </a:spcAft>
            </a:pPr>
            <a:r>
              <a:rPr kumimoji="1" lang="en-US" altLang="ja-JP" sz="1100" dirty="0" smtClean="0">
                <a:solidFill>
                  <a:schemeClr val="tx1"/>
                </a:solidFill>
                <a:latin typeface="メイリオ" panose="020B0604030504040204" pitchFamily="50" charset="-128"/>
                <a:ea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rPr>
              <a:t>留意点：効果的な協議会運営のための取組</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endParaRPr>
          </a:p>
          <a:p>
            <a:pPr algn="just">
              <a:spcAft>
                <a:spcPts val="400"/>
              </a:spcAft>
            </a:pPr>
            <a:r>
              <a:rPr kumimoji="1" lang="ja-JP" altLang="en-US" sz="1100" dirty="0" smtClean="0">
                <a:solidFill>
                  <a:schemeClr val="tx1"/>
                </a:solidFill>
                <a:latin typeface="メイリオ" panose="020B0604030504040204" pitchFamily="50" charset="-128"/>
                <a:ea typeface="メイリオ" panose="020B0604030504040204" pitchFamily="50" charset="-128"/>
              </a:rPr>
              <a:t>・都道府県内</a:t>
            </a:r>
            <a:r>
              <a:rPr kumimoji="1" lang="ja-JP" altLang="en-US" sz="1100" dirty="0">
                <a:solidFill>
                  <a:schemeClr val="tx1"/>
                </a:solidFill>
                <a:latin typeface="メイリオ" panose="020B0604030504040204" pitchFamily="50" charset="-128"/>
                <a:ea typeface="メイリオ" panose="020B0604030504040204" pitchFamily="50" charset="-128"/>
              </a:rPr>
              <a:t>の相談支援の提供体制の状況等を踏まえ、相談支援</a:t>
            </a:r>
            <a:r>
              <a:rPr kumimoji="1" lang="ja-JP" altLang="en-US" sz="1100" dirty="0" smtClean="0">
                <a:solidFill>
                  <a:schemeClr val="tx1"/>
                </a:solidFill>
                <a:latin typeface="メイリオ" panose="020B0604030504040204" pitchFamily="50" charset="-128"/>
                <a:ea typeface="メイリオ" panose="020B0604030504040204" pitchFamily="50" charset="-128"/>
              </a:rPr>
              <a:t>従事者</a:t>
            </a:r>
            <a:r>
              <a:rPr kumimoji="1" lang="ja-JP" altLang="en-US" sz="1100" dirty="0">
                <a:solidFill>
                  <a:schemeClr val="tx1"/>
                </a:solidFill>
                <a:latin typeface="メイリオ" panose="020B0604030504040204" pitchFamily="50" charset="-128"/>
                <a:ea typeface="メイリオ" panose="020B0604030504040204" pitchFamily="50" charset="-128"/>
              </a:rPr>
              <a:t>研修の規模や研修内容、研修講師の養成等についての協議（</a:t>
            </a:r>
            <a:r>
              <a:rPr kumimoji="1" lang="ja-JP" altLang="en-US" sz="1100" dirty="0" smtClean="0">
                <a:solidFill>
                  <a:schemeClr val="tx1"/>
                </a:solidFill>
                <a:latin typeface="メイリオ" panose="020B0604030504040204" pitchFamily="50" charset="-128"/>
                <a:ea typeface="メイリオ" panose="020B0604030504040204" pitchFamily="50" charset="-128"/>
              </a:rPr>
              <a:t>市町村等</a:t>
            </a:r>
            <a:r>
              <a:rPr kumimoji="1" lang="ja-JP" altLang="en-US" sz="1100" dirty="0">
                <a:solidFill>
                  <a:schemeClr val="tx1"/>
                </a:solidFill>
                <a:latin typeface="メイリオ" panose="020B0604030504040204" pitchFamily="50" charset="-128"/>
                <a:ea typeface="メイリオ" panose="020B0604030504040204" pitchFamily="50" charset="-128"/>
              </a:rPr>
              <a:t>の地域で実施される</a:t>
            </a:r>
            <a:r>
              <a:rPr kumimoji="1" lang="en-US" altLang="ja-JP" sz="1100" dirty="0">
                <a:solidFill>
                  <a:schemeClr val="tx1"/>
                </a:solidFill>
                <a:latin typeface="メイリオ" panose="020B0604030504040204" pitchFamily="50" charset="-128"/>
                <a:ea typeface="メイリオ" panose="020B0604030504040204" pitchFamily="50" charset="-128"/>
              </a:rPr>
              <a:t>OJT </a:t>
            </a:r>
            <a:r>
              <a:rPr kumimoji="1" lang="ja-JP" altLang="en-US" sz="1100" dirty="0">
                <a:solidFill>
                  <a:schemeClr val="tx1"/>
                </a:solidFill>
                <a:latin typeface="メイリオ" panose="020B0604030504040204" pitchFamily="50" charset="-128"/>
                <a:ea typeface="メイリオ" panose="020B0604030504040204" pitchFamily="50" charset="-128"/>
              </a:rPr>
              <a:t>との有機的な連携等を含む）</a:t>
            </a:r>
          </a:p>
          <a:p>
            <a:pPr algn="just">
              <a:spcAft>
                <a:spcPts val="400"/>
              </a:spcAft>
            </a:pPr>
            <a:r>
              <a:rPr kumimoji="1" lang="ja-JP" altLang="en-US" sz="1100" dirty="0" smtClean="0">
                <a:solidFill>
                  <a:schemeClr val="tx1"/>
                </a:solidFill>
                <a:latin typeface="メイリオ" panose="020B0604030504040204" pitchFamily="50" charset="-128"/>
                <a:ea typeface="メイリオ" panose="020B0604030504040204" pitchFamily="50" charset="-128"/>
              </a:rPr>
              <a:t>・都道府県</a:t>
            </a:r>
            <a:r>
              <a:rPr kumimoji="1" lang="ja-JP" altLang="en-US" sz="1100" dirty="0">
                <a:solidFill>
                  <a:schemeClr val="tx1"/>
                </a:solidFill>
                <a:latin typeface="メイリオ" panose="020B0604030504040204" pitchFamily="50" charset="-128"/>
                <a:ea typeface="メイリオ" panose="020B0604030504040204" pitchFamily="50" charset="-128"/>
              </a:rPr>
              <a:t>相談支援体制整備事業によって実施する市町村等への</a:t>
            </a:r>
            <a:r>
              <a:rPr kumimoji="1" lang="ja-JP" altLang="en-US" sz="1100" dirty="0" smtClean="0">
                <a:solidFill>
                  <a:schemeClr val="tx1"/>
                </a:solidFill>
                <a:latin typeface="メイリオ" panose="020B0604030504040204" pitchFamily="50" charset="-128"/>
                <a:ea typeface="メイリオ" panose="020B0604030504040204" pitchFamily="50" charset="-128"/>
              </a:rPr>
              <a:t>支援の</a:t>
            </a:r>
            <a:r>
              <a:rPr kumimoji="1" lang="ja-JP" altLang="en-US" sz="1100" dirty="0">
                <a:solidFill>
                  <a:schemeClr val="tx1"/>
                </a:solidFill>
                <a:latin typeface="メイリオ" panose="020B0604030504040204" pitchFamily="50" charset="-128"/>
                <a:ea typeface="メイリオ" panose="020B0604030504040204" pitchFamily="50" charset="-128"/>
              </a:rPr>
              <a:t>内容及び配置するアドバイザーの職種や人員等に関する協議</a:t>
            </a:r>
          </a:p>
          <a:p>
            <a:pPr algn="just">
              <a:spcAft>
                <a:spcPts val="400"/>
              </a:spcAft>
            </a:pPr>
            <a:r>
              <a:rPr kumimoji="1" lang="ja-JP" altLang="en-US" sz="1100" dirty="0" smtClean="0">
                <a:solidFill>
                  <a:schemeClr val="tx1"/>
                </a:solidFill>
                <a:latin typeface="メイリオ" panose="020B0604030504040204" pitchFamily="50" charset="-128"/>
                <a:ea typeface="メイリオ" panose="020B0604030504040204" pitchFamily="50" charset="-128"/>
              </a:rPr>
              <a:t>・管内</a:t>
            </a:r>
            <a:r>
              <a:rPr kumimoji="1" lang="ja-JP" altLang="en-US" sz="1100" dirty="0">
                <a:solidFill>
                  <a:schemeClr val="tx1"/>
                </a:solidFill>
                <a:latin typeface="メイリオ" panose="020B0604030504040204" pitchFamily="50" charset="-128"/>
                <a:ea typeface="メイリオ" panose="020B0604030504040204" pitchFamily="50" charset="-128"/>
              </a:rPr>
              <a:t>市町村が設置・運営する基幹相談支援センターの評価・助言、</a:t>
            </a:r>
            <a:r>
              <a:rPr kumimoji="1" lang="ja-JP" altLang="en-US" sz="1100" dirty="0" smtClean="0">
                <a:solidFill>
                  <a:schemeClr val="tx1"/>
                </a:solidFill>
                <a:latin typeface="メイリオ" panose="020B0604030504040204" pitchFamily="50" charset="-128"/>
                <a:ea typeface="メイリオ" panose="020B0604030504040204" pitchFamily="50" charset="-128"/>
              </a:rPr>
              <a:t>実施</a:t>
            </a:r>
            <a:r>
              <a:rPr kumimoji="1" lang="ja-JP" altLang="en-US" sz="1100" dirty="0">
                <a:solidFill>
                  <a:schemeClr val="tx1"/>
                </a:solidFill>
                <a:latin typeface="メイリオ" panose="020B0604030504040204" pitchFamily="50" charset="-128"/>
                <a:ea typeface="メイリオ" panose="020B0604030504040204" pitchFamily="50" charset="-128"/>
              </a:rPr>
              <a:t>する基幹相談支援センター機能強化事業の評価・助言</a:t>
            </a:r>
          </a:p>
          <a:p>
            <a:pPr algn="just">
              <a:spcAft>
                <a:spcPts val="400"/>
              </a:spcAft>
            </a:pPr>
            <a:r>
              <a:rPr kumimoji="1" lang="ja-JP" altLang="en-US" sz="1100" dirty="0">
                <a:solidFill>
                  <a:schemeClr val="tx1"/>
                </a:solidFill>
                <a:latin typeface="メイリオ" panose="020B0604030504040204" pitchFamily="50" charset="-128"/>
                <a:ea typeface="メイリオ" panose="020B0604030504040204" pitchFamily="50" charset="-128"/>
              </a:rPr>
              <a:t>・ 相談支援に係る広域的課題、複数圏域にまたがる課題の解決に</a:t>
            </a:r>
            <a:r>
              <a:rPr kumimoji="1" lang="ja-JP" altLang="en-US" sz="1100" dirty="0" smtClean="0">
                <a:solidFill>
                  <a:schemeClr val="tx1"/>
                </a:solidFill>
                <a:latin typeface="メイリオ" panose="020B0604030504040204" pitchFamily="50" charset="-128"/>
                <a:ea typeface="メイリオ" panose="020B0604030504040204" pitchFamily="50" charset="-128"/>
              </a:rPr>
              <a:t>向けた</a:t>
            </a:r>
            <a:r>
              <a:rPr kumimoji="1" lang="ja-JP" altLang="en-US" sz="1100" dirty="0">
                <a:solidFill>
                  <a:schemeClr val="tx1"/>
                </a:solidFill>
                <a:latin typeface="メイリオ" panose="020B0604030504040204" pitchFamily="50" charset="-128"/>
                <a:ea typeface="メイリオ" panose="020B0604030504040204" pitchFamily="50" charset="-128"/>
              </a:rPr>
              <a:t>協議（離島等の社会資源が極めて少ない地域に対して、当該地域</a:t>
            </a:r>
            <a:r>
              <a:rPr kumimoji="1" lang="ja-JP" altLang="en-US" sz="1100" dirty="0" smtClean="0">
                <a:solidFill>
                  <a:schemeClr val="tx1"/>
                </a:solidFill>
                <a:latin typeface="メイリオ" panose="020B0604030504040204" pitchFamily="50" charset="-128"/>
                <a:ea typeface="メイリオ" panose="020B0604030504040204" pitchFamily="50" charset="-128"/>
              </a:rPr>
              <a:t>の相談</a:t>
            </a:r>
            <a:r>
              <a:rPr kumimoji="1" lang="ja-JP" altLang="en-US" sz="1100" dirty="0">
                <a:solidFill>
                  <a:schemeClr val="tx1"/>
                </a:solidFill>
                <a:latin typeface="メイリオ" panose="020B0604030504040204" pitchFamily="50" charset="-128"/>
                <a:ea typeface="メイリオ" panose="020B0604030504040204" pitchFamily="50" charset="-128"/>
              </a:rPr>
              <a:t>支援事業者が質の高い相談支援を提供できるようにするための</a:t>
            </a:r>
            <a:r>
              <a:rPr kumimoji="1" lang="ja-JP" altLang="en-US" sz="1100" dirty="0" smtClean="0">
                <a:solidFill>
                  <a:schemeClr val="tx1"/>
                </a:solidFill>
                <a:latin typeface="メイリオ" panose="020B0604030504040204" pitchFamily="50" charset="-128"/>
                <a:ea typeface="メイリオ" panose="020B0604030504040204" pitchFamily="50" charset="-128"/>
              </a:rPr>
              <a:t>体制</a:t>
            </a:r>
            <a:r>
              <a:rPr kumimoji="1" lang="ja-JP" altLang="en-US" sz="1100" dirty="0">
                <a:solidFill>
                  <a:schemeClr val="tx1"/>
                </a:solidFill>
                <a:latin typeface="メイリオ" panose="020B0604030504040204" pitchFamily="50" charset="-128"/>
                <a:ea typeface="メイリオ" panose="020B0604030504040204" pitchFamily="50" charset="-128"/>
              </a:rPr>
              <a:t>等についての協議を含む。</a:t>
            </a:r>
            <a:r>
              <a:rPr kumimoji="1" lang="ja-JP" altLang="en-US" sz="1100" dirty="0" smtClean="0">
                <a:solidFill>
                  <a:schemeClr val="tx1"/>
                </a:solidFill>
                <a:latin typeface="メイリオ" panose="020B0604030504040204" pitchFamily="50" charset="-128"/>
                <a:ea typeface="メイリオ" panose="020B0604030504040204" pitchFamily="50" charset="-128"/>
              </a:rPr>
              <a:t>）</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algn="just">
              <a:spcAft>
                <a:spcPts val="400"/>
              </a:spcAft>
            </a:pPr>
            <a:r>
              <a:rPr kumimoji="1" lang="ja-JP" altLang="en-US" sz="1100" dirty="0" smtClean="0">
                <a:solidFill>
                  <a:schemeClr val="tx1"/>
                </a:solidFill>
                <a:latin typeface="メイリオ" panose="020B0604030504040204" pitchFamily="50" charset="-128"/>
                <a:ea typeface="メイリオ" panose="020B0604030504040204" pitchFamily="50" charset="-128"/>
              </a:rPr>
              <a:t>・ </a:t>
            </a:r>
            <a:r>
              <a:rPr kumimoji="1" lang="ja-JP" altLang="en-US" sz="1100" dirty="0">
                <a:solidFill>
                  <a:schemeClr val="tx1"/>
                </a:solidFill>
                <a:latin typeface="メイリオ" panose="020B0604030504040204" pitchFamily="50" charset="-128"/>
                <a:ea typeface="メイリオ" panose="020B0604030504040204" pitchFamily="50" charset="-128"/>
              </a:rPr>
              <a:t>障害者虐待の未然の防止、早期発見・早期対応に向けた体制構築</a:t>
            </a:r>
            <a:r>
              <a:rPr kumimoji="1" lang="ja-JP" altLang="en-US" sz="1100" dirty="0" smtClean="0">
                <a:solidFill>
                  <a:schemeClr val="tx1"/>
                </a:solidFill>
                <a:latin typeface="メイリオ" panose="020B0604030504040204" pitchFamily="50" charset="-128"/>
                <a:ea typeface="メイリオ" panose="020B0604030504040204" pitchFamily="50" charset="-128"/>
              </a:rPr>
              <a:t>に関する協議</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83126" y="669505"/>
            <a:ext cx="9739747" cy="674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smtClean="0">
                <a:solidFill>
                  <a:schemeClr val="tx1"/>
                </a:solidFill>
                <a:latin typeface="メイリオ" panose="020B0604030504040204" pitchFamily="50" charset="-128"/>
                <a:ea typeface="メイリオ" panose="020B0604030504040204" pitchFamily="50" charset="-128"/>
              </a:rPr>
              <a:t>・ 都道府県自立支援協議会は、都道府県全域の障害者等への支援体制の整備に向け、主導的役割を担う協議の場として設置され </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rPr>
              <a:t>　 るもの。</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3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258617" y="1059476"/>
            <a:ext cx="2576947" cy="36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400" b="1" dirty="0" smtClean="0">
                <a:solidFill>
                  <a:srgbClr val="362E87"/>
                </a:solidFill>
                <a:latin typeface="メイリオ" panose="020B0604030504040204" pitchFamily="50" charset="-128"/>
                <a:ea typeface="メイリオ" panose="020B0604030504040204" pitchFamily="50" charset="-128"/>
              </a:rPr>
              <a:t>都道府県協議会の主な機能</a:t>
            </a:r>
            <a:endParaRPr kumimoji="1" lang="en-US" altLang="ja-JP" sz="1400" b="1" dirty="0" smtClean="0">
              <a:solidFill>
                <a:srgbClr val="362E87"/>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323890" y="1425075"/>
            <a:ext cx="4464000" cy="0"/>
          </a:xfrm>
          <a:prstGeom prst="line">
            <a:avLst/>
          </a:prstGeom>
          <a:ln w="38100">
            <a:solidFill>
              <a:srgbClr val="0F4C9C"/>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100291" y="121342"/>
            <a:ext cx="1593275" cy="37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362E87"/>
                </a:solidFill>
                <a:latin typeface="メイリオ" panose="020B0604030504040204" pitchFamily="50" charset="-128"/>
                <a:ea typeface="メイリオ" panose="020B0604030504040204" pitchFamily="50" charset="-128"/>
              </a:rPr>
              <a:t>国資料を一部改編</a:t>
            </a:r>
            <a:endParaRPr kumimoji="1" lang="en-US" altLang="ja-JP" sz="1200" b="1" dirty="0" smtClean="0">
              <a:solidFill>
                <a:srgbClr val="362E87"/>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4844129" y="6593000"/>
            <a:ext cx="232833" cy="213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21388" y="6308563"/>
            <a:ext cx="4315320" cy="40064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800" dirty="0" smtClean="0">
                <a:solidFill>
                  <a:schemeClr val="tx1"/>
                </a:solidFill>
                <a:latin typeface="メイリオ" panose="020B0604030504040204" pitchFamily="50" charset="-128"/>
                <a:ea typeface="メイリオ" panose="020B0604030504040204" pitchFamily="50" charset="-128"/>
              </a:rPr>
              <a:t>「障害者の日常生活及び社会生活を総合的に支援するための法律第</a:t>
            </a:r>
            <a:r>
              <a:rPr kumimoji="1" lang="en-US" altLang="ja-JP" sz="800" dirty="0" smtClean="0">
                <a:solidFill>
                  <a:schemeClr val="tx1"/>
                </a:solidFill>
                <a:latin typeface="メイリオ" panose="020B0604030504040204" pitchFamily="50" charset="-128"/>
                <a:ea typeface="メイリオ" panose="020B0604030504040204" pitchFamily="50" charset="-128"/>
              </a:rPr>
              <a:t>89</a:t>
            </a:r>
            <a:r>
              <a:rPr kumimoji="1" lang="ja-JP" altLang="en-US" sz="800" dirty="0" smtClean="0">
                <a:solidFill>
                  <a:schemeClr val="tx1"/>
                </a:solidFill>
                <a:latin typeface="メイリオ" panose="020B0604030504040204" pitchFamily="50" charset="-128"/>
                <a:ea typeface="メイリオ" panose="020B0604030504040204" pitchFamily="50" charset="-128"/>
              </a:rPr>
              <a:t>条の３第</a:t>
            </a:r>
            <a:r>
              <a:rPr kumimoji="1" lang="en-US" altLang="ja-JP" sz="800" dirty="0" smtClean="0">
                <a:solidFill>
                  <a:schemeClr val="tx1"/>
                </a:solidFill>
                <a:latin typeface="メイリオ" panose="020B0604030504040204" pitchFamily="50" charset="-128"/>
                <a:ea typeface="メイリオ" panose="020B0604030504040204" pitchFamily="50" charset="-128"/>
              </a:rPr>
              <a:t>1</a:t>
            </a:r>
            <a:r>
              <a:rPr kumimoji="1" lang="ja-JP" altLang="en-US" sz="800" dirty="0" smtClean="0">
                <a:solidFill>
                  <a:schemeClr val="tx1"/>
                </a:solidFill>
                <a:latin typeface="メイリオ" panose="020B0604030504040204" pitchFamily="50" charset="-128"/>
                <a:ea typeface="メイリオ" panose="020B0604030504040204" pitchFamily="50" charset="-128"/>
              </a:rPr>
              <a:t>項に規定する協議会の設置運営について」（令和６年３月</a:t>
            </a:r>
            <a:r>
              <a:rPr kumimoji="1" lang="en-US" altLang="ja-JP" sz="800" dirty="0" smtClean="0">
                <a:solidFill>
                  <a:schemeClr val="tx1"/>
                </a:solidFill>
                <a:latin typeface="メイリオ" panose="020B0604030504040204" pitchFamily="50" charset="-128"/>
                <a:ea typeface="メイリオ" panose="020B0604030504040204" pitchFamily="50" charset="-128"/>
              </a:rPr>
              <a:t>29</a:t>
            </a:r>
            <a:r>
              <a:rPr kumimoji="1" lang="ja-JP" altLang="en-US" sz="800" dirty="0" smtClean="0">
                <a:solidFill>
                  <a:schemeClr val="tx1"/>
                </a:solidFill>
                <a:latin typeface="メイリオ" panose="020B0604030504040204" pitchFamily="50" charset="-128"/>
                <a:ea typeface="メイリオ" panose="020B0604030504040204" pitchFamily="50" charset="-128"/>
              </a:rPr>
              <a:t>日 障発</a:t>
            </a:r>
            <a:r>
              <a:rPr kumimoji="1" lang="en-US" altLang="ja-JP" sz="800" dirty="0" smtClean="0">
                <a:solidFill>
                  <a:schemeClr val="tx1"/>
                </a:solidFill>
                <a:latin typeface="メイリオ" panose="020B0604030504040204" pitchFamily="50" charset="-128"/>
                <a:ea typeface="メイリオ" panose="020B0604030504040204" pitchFamily="50" charset="-128"/>
              </a:rPr>
              <a:t>0329</a:t>
            </a:r>
            <a:r>
              <a:rPr kumimoji="1" lang="ja-JP" altLang="en-US" sz="800" dirty="0" smtClean="0">
                <a:solidFill>
                  <a:schemeClr val="tx1"/>
                </a:solidFill>
                <a:latin typeface="メイリオ" panose="020B0604030504040204" pitchFamily="50" charset="-128"/>
                <a:ea typeface="メイリオ" panose="020B0604030504040204" pitchFamily="50" charset="-128"/>
              </a:rPr>
              <a:t>第</a:t>
            </a:r>
            <a:r>
              <a:rPr kumimoji="1" lang="en-US" altLang="ja-JP" sz="800" dirty="0" smtClean="0">
                <a:solidFill>
                  <a:schemeClr val="tx1"/>
                </a:solidFill>
                <a:latin typeface="メイリオ" panose="020B0604030504040204" pitchFamily="50" charset="-128"/>
                <a:ea typeface="メイリオ" panose="020B0604030504040204" pitchFamily="50" charset="-128"/>
              </a:rPr>
              <a:t>26</a:t>
            </a:r>
            <a:r>
              <a:rPr kumimoji="1" lang="ja-JP" altLang="en-US" sz="800" dirty="0" smtClean="0">
                <a:solidFill>
                  <a:schemeClr val="tx1"/>
                </a:solidFill>
                <a:latin typeface="メイリオ" panose="020B0604030504040204" pitchFamily="50" charset="-128"/>
                <a:ea typeface="メイリオ" panose="020B0604030504040204" pitchFamily="50" charset="-128"/>
              </a:rPr>
              <a:t>号、</a:t>
            </a:r>
            <a:r>
              <a:rPr kumimoji="1" lang="ja-JP" altLang="en-US" sz="800" dirty="0" err="1" smtClean="0">
                <a:solidFill>
                  <a:schemeClr val="tx1"/>
                </a:solidFill>
                <a:latin typeface="メイリオ" panose="020B0604030504040204" pitchFamily="50" charset="-128"/>
                <a:ea typeface="メイリオ" panose="020B0604030504040204" pitchFamily="50" charset="-128"/>
              </a:rPr>
              <a:t>こ</a:t>
            </a:r>
            <a:r>
              <a:rPr kumimoji="1" lang="ja-JP" altLang="en-US" sz="800" dirty="0" smtClean="0">
                <a:solidFill>
                  <a:schemeClr val="tx1"/>
                </a:solidFill>
                <a:latin typeface="メイリオ" panose="020B0604030504040204" pitchFamily="50" charset="-128"/>
                <a:ea typeface="メイリオ" panose="020B0604030504040204" pitchFamily="50" charset="-128"/>
              </a:rPr>
              <a:t>支障</a:t>
            </a:r>
            <a:r>
              <a:rPr kumimoji="1" lang="en-US" altLang="ja-JP" sz="800" dirty="0" smtClean="0">
                <a:solidFill>
                  <a:schemeClr val="tx1"/>
                </a:solidFill>
                <a:latin typeface="メイリオ" panose="020B0604030504040204" pitchFamily="50" charset="-128"/>
                <a:ea typeface="メイリオ" panose="020B0604030504040204" pitchFamily="50" charset="-128"/>
              </a:rPr>
              <a:t>89</a:t>
            </a:r>
            <a:r>
              <a:rPr kumimoji="1" lang="ja-JP" altLang="en-US" sz="800" dirty="0" smtClean="0">
                <a:solidFill>
                  <a:schemeClr val="tx1"/>
                </a:solidFill>
                <a:latin typeface="メイリオ" panose="020B0604030504040204" pitchFamily="50" charset="-128"/>
                <a:ea typeface="メイリオ" panose="020B0604030504040204" pitchFamily="50" charset="-128"/>
              </a:rPr>
              <a:t>号）</a:t>
            </a:r>
            <a:endParaRPr kumimoji="1" lang="en-US" altLang="ja-JP" sz="800" dirty="0" smtClean="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9241392" y="6384568"/>
            <a:ext cx="443673" cy="36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6</a:t>
            </a:r>
            <a:endParaRPr kumimoji="1" lang="ja-JP" altLang="en-US" dirty="0">
              <a:solidFill>
                <a:schemeClr val="tx1"/>
              </a:solidFill>
            </a:endParaRPr>
          </a:p>
        </p:txBody>
      </p:sp>
    </p:spTree>
    <p:extLst>
      <p:ext uri="{BB962C8B-B14F-4D97-AF65-F5344CB8AC3E}">
        <p14:creationId xmlns:p14="http://schemas.microsoft.com/office/powerpoint/2010/main" val="1484297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楕円 46"/>
          <p:cNvSpPr/>
          <p:nvPr/>
        </p:nvSpPr>
        <p:spPr>
          <a:xfrm>
            <a:off x="190646" y="4746341"/>
            <a:ext cx="2707266" cy="2028583"/>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8000" y="1384361"/>
            <a:ext cx="7158182" cy="15879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〇地域の実態把握、情報の共有機能：地域自立支援協議会との情報交換、情報共有</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〇地域の相談支援体制のバックアップ：地域自立支援協議会（相談支援体制）の評価、地域自立支援協議会に対する支援（地域で解決できない課題の受け皿）</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〇課題の抽出・整理機能：地域課題・広域的課題の抽出、優先課題の整理</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〇広域・専門的相談支援の調整機能：発達障がい、就労支援、</a:t>
            </a:r>
            <a:r>
              <a:rPr kumimoji="1" lang="ja-JP" altLang="en-US" sz="1100" dirty="0" err="1" smtClean="0">
                <a:solidFill>
                  <a:schemeClr val="tx1"/>
                </a:solidFill>
                <a:latin typeface="メイリオ" panose="020B0604030504040204" pitchFamily="50" charset="-128"/>
                <a:ea typeface="メイリオ" panose="020B0604030504040204" pitchFamily="50" charset="-128"/>
              </a:rPr>
              <a:t>高次脳機能障がい</a:t>
            </a:r>
            <a:r>
              <a:rPr kumimoji="1" lang="ja-JP" altLang="en-US" sz="1100" dirty="0" smtClean="0">
                <a:solidFill>
                  <a:schemeClr val="tx1"/>
                </a:solidFill>
                <a:latin typeface="メイリオ" panose="020B0604030504040204" pitchFamily="50" charset="-128"/>
                <a:ea typeface="メイリオ" panose="020B0604030504040204" pitchFamily="50" charset="-128"/>
              </a:rPr>
              <a:t>等の地域における統合化・横断化された組織の動きを共有化</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〇人材育成・確保機能：相談支援従事者研修、サービス管理責任者等研修等の研修体制の整備</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〇熊本県</a:t>
            </a:r>
            <a:r>
              <a:rPr kumimoji="1" lang="ja-JP" altLang="en-US" sz="1100" dirty="0" err="1" smtClean="0">
                <a:solidFill>
                  <a:schemeClr val="tx1"/>
                </a:solidFill>
                <a:latin typeface="メイリオ" panose="020B0604030504040204" pitchFamily="50" charset="-128"/>
                <a:ea typeface="メイリオ" panose="020B0604030504040204" pitchFamily="50" charset="-128"/>
              </a:rPr>
              <a:t>障がい</a:t>
            </a:r>
            <a:r>
              <a:rPr kumimoji="1" lang="ja-JP" altLang="en-US" sz="1100" dirty="0" smtClean="0">
                <a:solidFill>
                  <a:schemeClr val="tx1"/>
                </a:solidFill>
                <a:latin typeface="メイリオ" panose="020B0604030504040204" pitchFamily="50" charset="-128"/>
                <a:ea typeface="メイリオ" panose="020B0604030504040204" pitchFamily="50" charset="-128"/>
              </a:rPr>
              <a:t>福祉計画：県障がい福祉計画の策定（変更）及び進捗状況の把握</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83127" y="0"/>
            <a:ext cx="9754839" cy="554182"/>
          </a:xfrm>
          <a:prstGeom prst="rect">
            <a:avLst/>
          </a:prstGeom>
          <a:solidFill>
            <a:srgbClr val="013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1600" y="71728"/>
            <a:ext cx="9754839"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marL="36000"/>
            <a:r>
              <a:rPr kumimoji="1" lang="ja-JP" altLang="en-US" spc="200" dirty="0" smtClean="0">
                <a:latin typeface="メイリオ" panose="020B0604030504040204" pitchFamily="50" charset="-128"/>
                <a:ea typeface="メイリオ" panose="020B0604030504040204" pitchFamily="50" charset="-128"/>
              </a:rPr>
              <a:t>　</a:t>
            </a:r>
            <a:r>
              <a:rPr kumimoji="1" lang="ja-JP" altLang="en-US" b="1" spc="200" dirty="0" smtClean="0">
                <a:latin typeface="メイリオ" panose="020B0604030504040204" pitchFamily="50" charset="-128"/>
                <a:ea typeface="メイリオ" panose="020B0604030504040204" pitchFamily="50" charset="-128"/>
              </a:rPr>
              <a:t>熊本県</a:t>
            </a:r>
            <a:r>
              <a:rPr kumimoji="1" lang="ja-JP" altLang="en-US" b="1" spc="200" dirty="0" err="1" smtClean="0">
                <a:latin typeface="メイリオ" panose="020B0604030504040204" pitchFamily="50" charset="-128"/>
                <a:ea typeface="メイリオ" panose="020B0604030504040204" pitchFamily="50" charset="-128"/>
              </a:rPr>
              <a:t>障がい</a:t>
            </a:r>
            <a:r>
              <a:rPr kumimoji="1" lang="ja-JP" altLang="en-US" b="1" spc="200" dirty="0" smtClean="0">
                <a:latin typeface="メイリオ" panose="020B0604030504040204" pitchFamily="50" charset="-128"/>
                <a:ea typeface="メイリオ" panose="020B0604030504040204" pitchFamily="50" charset="-128"/>
              </a:rPr>
              <a:t>者自立支援協議会の体制</a:t>
            </a:r>
            <a:endParaRPr kumimoji="1" lang="ja-JP" altLang="en-US" b="1" spc="200" dirty="0">
              <a:latin typeface="メイリオ" panose="020B0604030504040204" pitchFamily="50" charset="-128"/>
              <a:ea typeface="メイリオ" panose="020B0604030504040204" pitchFamily="50" charset="-128"/>
            </a:endParaRPr>
          </a:p>
        </p:txBody>
      </p:sp>
      <p:sp>
        <p:nvSpPr>
          <p:cNvPr id="2" name="角丸四角形 1"/>
          <p:cNvSpPr/>
          <p:nvPr/>
        </p:nvSpPr>
        <p:spPr>
          <a:xfrm>
            <a:off x="332509" y="810637"/>
            <a:ext cx="7333673" cy="2123344"/>
          </a:xfrm>
          <a:prstGeom prst="roundRect">
            <a:avLst/>
          </a:prstGeom>
          <a:noFill/>
          <a:ln w="5715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560945" y="625910"/>
            <a:ext cx="4876800" cy="3694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熊本県</a:t>
            </a:r>
            <a:r>
              <a:rPr kumimoji="1" lang="ja-JP" altLang="en-US" b="1" dirty="0" err="1" smtClean="0">
                <a:solidFill>
                  <a:schemeClr val="tx1"/>
                </a:solidFill>
                <a:latin typeface="メイリオ" panose="020B0604030504040204" pitchFamily="50" charset="-128"/>
                <a:ea typeface="メイリオ" panose="020B0604030504040204" pitchFamily="50" charset="-128"/>
              </a:rPr>
              <a:t>障がい</a:t>
            </a:r>
            <a:r>
              <a:rPr kumimoji="1" lang="ja-JP" altLang="en-US" b="1" dirty="0" smtClean="0">
                <a:solidFill>
                  <a:schemeClr val="tx1"/>
                </a:solidFill>
                <a:latin typeface="メイリオ" panose="020B0604030504040204" pitchFamily="50" charset="-128"/>
                <a:ea typeface="メイリオ" panose="020B0604030504040204" pitchFamily="50" charset="-128"/>
              </a:rPr>
              <a:t>者自立支援協議会</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743526" y="995364"/>
            <a:ext cx="6719455" cy="277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委員：２０名（学識経験者、</a:t>
            </a:r>
            <a:r>
              <a:rPr kumimoji="1" lang="ja-JP" altLang="en-US" sz="1100" dirty="0" err="1" smtClean="0">
                <a:solidFill>
                  <a:schemeClr val="tx1"/>
                </a:solidFill>
                <a:latin typeface="メイリオ" panose="020B0604030504040204" pitchFamily="50" charset="-128"/>
                <a:ea typeface="メイリオ" panose="020B0604030504040204" pitchFamily="50" charset="-128"/>
              </a:rPr>
              <a:t>障がい</a:t>
            </a:r>
            <a:r>
              <a:rPr kumimoji="1" lang="ja-JP" altLang="en-US" sz="1100" dirty="0" smtClean="0">
                <a:solidFill>
                  <a:schemeClr val="tx1"/>
                </a:solidFill>
                <a:latin typeface="メイリオ" panose="020B0604030504040204" pitchFamily="50" charset="-128"/>
                <a:ea typeface="メイリオ" panose="020B0604030504040204" pitchFamily="50" charset="-128"/>
              </a:rPr>
              <a:t>者団体等、事業者、相談支援等、雇用、教育、企業）</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05134" y="1228466"/>
            <a:ext cx="1052947" cy="23798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機能と役割</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9" name="下矢印 8"/>
          <p:cNvSpPr/>
          <p:nvPr/>
        </p:nvSpPr>
        <p:spPr>
          <a:xfrm>
            <a:off x="1328886" y="2958508"/>
            <a:ext cx="508000" cy="211481"/>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243533" y="2942853"/>
            <a:ext cx="508000" cy="245161"/>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64837" y="3211707"/>
            <a:ext cx="2350656" cy="819581"/>
          </a:xfrm>
          <a:prstGeom prst="roundRect">
            <a:avLst/>
          </a:prstGeom>
          <a:noFill/>
          <a:ln w="5715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349128" y="3252916"/>
            <a:ext cx="1255527" cy="245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委員：１１名</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332510" y="3518254"/>
            <a:ext cx="2484582" cy="446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・相談、サビ児管研修企画の助言</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・スキルアップ研修検討</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・次世代指導者育成のあり方</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2897912" y="3211707"/>
            <a:ext cx="2350656" cy="819581"/>
          </a:xfrm>
          <a:prstGeom prst="roundRect">
            <a:avLst/>
          </a:prstGeom>
          <a:noFill/>
          <a:ln w="5715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077904" y="3252916"/>
            <a:ext cx="1255527" cy="245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委員：８名</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2865585" y="3518254"/>
            <a:ext cx="2484582" cy="446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・地域課題について情報共有、課題解決</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p:txBody>
      </p:sp>
      <p:sp>
        <p:nvSpPr>
          <p:cNvPr id="20" name="角丸四角形 19"/>
          <p:cNvSpPr/>
          <p:nvPr/>
        </p:nvSpPr>
        <p:spPr>
          <a:xfrm>
            <a:off x="136240" y="4724453"/>
            <a:ext cx="2893291" cy="2050472"/>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32547" y="4588060"/>
            <a:ext cx="3037971" cy="15879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〇情報機能：</a:t>
            </a:r>
            <a:r>
              <a:rPr kumimoji="1" lang="ja-JP" altLang="en-US" sz="1050" dirty="0" smtClean="0">
                <a:solidFill>
                  <a:schemeClr val="tx1"/>
                </a:solidFill>
                <a:latin typeface="メイリオ" panose="020B0604030504040204" pitchFamily="50" charset="-128"/>
                <a:ea typeface="メイリオ" panose="020B0604030504040204" pitchFamily="50" charset="-128"/>
              </a:rPr>
              <a:t>困難事例や地域の現状・課題等の情報共有と情報発信</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〇調整機能：</a:t>
            </a:r>
            <a:r>
              <a:rPr kumimoji="1" lang="ja-JP" altLang="en-US" sz="1050" dirty="0" smtClean="0">
                <a:solidFill>
                  <a:schemeClr val="tx1"/>
                </a:solidFill>
                <a:latin typeface="メイリオ" panose="020B0604030504040204" pitchFamily="50" charset="-128"/>
                <a:ea typeface="メイリオ" panose="020B0604030504040204" pitchFamily="50" charset="-128"/>
              </a:rPr>
              <a:t>地域の関係機関によるネットワーク構築</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〇開発機能：</a:t>
            </a:r>
            <a:r>
              <a:rPr kumimoji="1" lang="ja-JP" altLang="en-US" sz="1050" dirty="0" smtClean="0">
                <a:solidFill>
                  <a:schemeClr val="tx1"/>
                </a:solidFill>
                <a:latin typeface="メイリオ" panose="020B0604030504040204" pitchFamily="50" charset="-128"/>
                <a:ea typeface="メイリオ" panose="020B0604030504040204" pitchFamily="50" charset="-128"/>
              </a:rPr>
              <a:t>地域の社会資源の開発、改善</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〇教育機能：</a:t>
            </a:r>
            <a:r>
              <a:rPr kumimoji="1" lang="ja-JP" altLang="en-US" sz="1050" dirty="0" smtClean="0">
                <a:solidFill>
                  <a:schemeClr val="tx1"/>
                </a:solidFill>
                <a:latin typeface="メイリオ" panose="020B0604030504040204" pitchFamily="50" charset="-128"/>
                <a:ea typeface="メイリオ" panose="020B0604030504040204" pitchFamily="50" charset="-128"/>
              </a:rPr>
              <a:t>構成員の資質向上の場</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〇権利擁護機能：</a:t>
            </a:r>
            <a:r>
              <a:rPr kumimoji="1" lang="ja-JP" altLang="en-US" sz="1050" dirty="0" smtClean="0">
                <a:solidFill>
                  <a:schemeClr val="tx1"/>
                </a:solidFill>
                <a:latin typeface="メイリオ" panose="020B0604030504040204" pitchFamily="50" charset="-128"/>
                <a:ea typeface="メイリオ" panose="020B0604030504040204" pitchFamily="50" charset="-128"/>
              </a:rPr>
              <a:t>権利擁護に関する取組の展開</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〇評価機能：委託相談・基幹相談の運営評価</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3181927" y="4257964"/>
            <a:ext cx="6562437" cy="2285386"/>
          </a:xfrm>
          <a:prstGeom prst="roundRect">
            <a:avLst/>
          </a:prstGeom>
          <a:noFill/>
          <a:ln w="57150"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971059" y="6447087"/>
            <a:ext cx="4876800" cy="3694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kumimoji="1" lang="ja-JP" altLang="en-US" b="1" dirty="0" smtClean="0">
                <a:solidFill>
                  <a:schemeClr val="tx1"/>
                </a:solidFill>
                <a:latin typeface="メイリオ" panose="020B0604030504040204" pitchFamily="50" charset="-128"/>
                <a:ea typeface="メイリオ" panose="020B0604030504040204" pitchFamily="50" charset="-128"/>
              </a:rPr>
              <a:t>地域自立支援協議会</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p:cNvSpPr/>
          <p:nvPr/>
        </p:nvSpPr>
        <p:spPr>
          <a:xfrm>
            <a:off x="3337741" y="4405710"/>
            <a:ext cx="633318" cy="26327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機能</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6" name="下矢印 25"/>
          <p:cNvSpPr/>
          <p:nvPr/>
        </p:nvSpPr>
        <p:spPr>
          <a:xfrm>
            <a:off x="1417784" y="4058185"/>
            <a:ext cx="272471" cy="666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364837" y="4257964"/>
            <a:ext cx="2350656" cy="267854"/>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相談・サビ児管研修の実施</a:t>
            </a:r>
            <a:endParaRPr kumimoji="1" lang="ja-JP" altLang="en-US" sz="1200" dirty="0">
              <a:solidFill>
                <a:schemeClr val="tx1"/>
              </a:solidFill>
            </a:endParaRPr>
          </a:p>
        </p:txBody>
      </p:sp>
      <p:sp>
        <p:nvSpPr>
          <p:cNvPr id="28" name="角丸四角形 27"/>
          <p:cNvSpPr/>
          <p:nvPr/>
        </p:nvSpPr>
        <p:spPr>
          <a:xfrm>
            <a:off x="194584" y="3156685"/>
            <a:ext cx="1154544" cy="267854"/>
          </a:xfrm>
          <a:prstGeom prst="roundRect">
            <a:avLst/>
          </a:prstGeom>
          <a:solidFill>
            <a:schemeClr val="accent1">
              <a:lumMod val="40000"/>
              <a:lumOff val="6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研修企画部会</a:t>
            </a:r>
            <a:endParaRPr kumimoji="1" lang="ja-JP" altLang="en-US" sz="1200" b="1" dirty="0">
              <a:solidFill>
                <a:schemeClr val="tx1"/>
              </a:solidFill>
            </a:endParaRPr>
          </a:p>
        </p:txBody>
      </p:sp>
      <p:sp>
        <p:nvSpPr>
          <p:cNvPr id="29" name="角丸四角形 28"/>
          <p:cNvSpPr/>
          <p:nvPr/>
        </p:nvSpPr>
        <p:spPr>
          <a:xfrm>
            <a:off x="2783036" y="3119323"/>
            <a:ext cx="1506686" cy="297079"/>
          </a:xfrm>
          <a:prstGeom prst="roundRect">
            <a:avLst/>
          </a:prstGeom>
          <a:solidFill>
            <a:schemeClr val="accent1">
              <a:lumMod val="40000"/>
              <a:lumOff val="6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err="1" smtClean="0">
                <a:solidFill>
                  <a:schemeClr val="tx1"/>
                </a:solidFill>
              </a:rPr>
              <a:t>精神障がい</a:t>
            </a:r>
            <a:r>
              <a:rPr kumimoji="1" lang="ja-JP" altLang="en-US" sz="1000" b="1" dirty="0" smtClean="0">
                <a:solidFill>
                  <a:schemeClr val="tx1"/>
                </a:solidFill>
              </a:rPr>
              <a:t>者支援部会</a:t>
            </a:r>
            <a:endParaRPr kumimoji="1" lang="ja-JP" altLang="en-US" sz="1000" b="1" dirty="0">
              <a:solidFill>
                <a:schemeClr val="tx1"/>
              </a:solidFill>
            </a:endParaRPr>
          </a:p>
        </p:txBody>
      </p:sp>
      <p:sp>
        <p:nvSpPr>
          <p:cNvPr id="30" name="楕円 29"/>
          <p:cNvSpPr/>
          <p:nvPr/>
        </p:nvSpPr>
        <p:spPr>
          <a:xfrm>
            <a:off x="1357744" y="543499"/>
            <a:ext cx="928832" cy="48844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県</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31" name="楕円 30"/>
          <p:cNvSpPr/>
          <p:nvPr/>
        </p:nvSpPr>
        <p:spPr>
          <a:xfrm>
            <a:off x="35593" y="4623518"/>
            <a:ext cx="928832" cy="48844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地域</a:t>
            </a:r>
          </a:p>
        </p:txBody>
      </p:sp>
      <p:sp>
        <p:nvSpPr>
          <p:cNvPr id="32" name="角丸四角形 31"/>
          <p:cNvSpPr/>
          <p:nvPr/>
        </p:nvSpPr>
        <p:spPr>
          <a:xfrm>
            <a:off x="2604655" y="5111964"/>
            <a:ext cx="293257" cy="1431386"/>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rPr>
              <a:t>個別支援会議</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3" name="楕円 32"/>
          <p:cNvSpPr/>
          <p:nvPr/>
        </p:nvSpPr>
        <p:spPr>
          <a:xfrm>
            <a:off x="3622675" y="6336603"/>
            <a:ext cx="1031880" cy="48844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メイリオ" panose="020B0604030504040204" pitchFamily="50" charset="-128"/>
                <a:ea typeface="メイリオ" panose="020B0604030504040204" pitchFamily="50" charset="-128"/>
              </a:rPr>
              <a:t>市町村</a:t>
            </a:r>
          </a:p>
        </p:txBody>
      </p:sp>
      <p:sp>
        <p:nvSpPr>
          <p:cNvPr id="34" name="下矢印 33"/>
          <p:cNvSpPr/>
          <p:nvPr/>
        </p:nvSpPr>
        <p:spPr>
          <a:xfrm>
            <a:off x="6802338" y="2961625"/>
            <a:ext cx="254000" cy="1258011"/>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左中かっこ 34"/>
          <p:cNvSpPr/>
          <p:nvPr/>
        </p:nvSpPr>
        <p:spPr>
          <a:xfrm>
            <a:off x="7912454" y="643988"/>
            <a:ext cx="235529" cy="2294270"/>
          </a:xfrm>
          <a:prstGeom prst="leftBrace">
            <a:avLst>
              <a:gd name="adj1" fmla="val 4469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上下矢印 35"/>
          <p:cNvSpPr/>
          <p:nvPr/>
        </p:nvSpPr>
        <p:spPr>
          <a:xfrm rot="5400000">
            <a:off x="7735409" y="2068286"/>
            <a:ext cx="247957" cy="278517"/>
          </a:xfrm>
          <a:prstGeom prst="upDownArrow">
            <a:avLst>
              <a:gd name="adj1" fmla="val 25510"/>
              <a:gd name="adj2" fmla="val 35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下矢印 36"/>
          <p:cNvSpPr/>
          <p:nvPr/>
        </p:nvSpPr>
        <p:spPr>
          <a:xfrm rot="5400000">
            <a:off x="7712361" y="1268865"/>
            <a:ext cx="247957" cy="278517"/>
          </a:xfrm>
          <a:prstGeom prst="upDownArrow">
            <a:avLst>
              <a:gd name="adj1" fmla="val 25510"/>
              <a:gd name="adj2" fmla="val 35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8084838" y="974009"/>
            <a:ext cx="1659526" cy="4003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100" dirty="0" smtClean="0">
                <a:solidFill>
                  <a:schemeClr val="tx1"/>
                </a:solidFill>
                <a:latin typeface="メイリオ" panose="020B0604030504040204" pitchFamily="50" charset="-128"/>
                <a:ea typeface="メイリオ" panose="020B0604030504040204" pitchFamily="50" charset="-128"/>
              </a:rPr>
              <a:t>熊本県障害者施策推進審議会</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39" name="角丸四角形 38"/>
          <p:cNvSpPr/>
          <p:nvPr/>
        </p:nvSpPr>
        <p:spPr>
          <a:xfrm>
            <a:off x="8084838" y="1431706"/>
            <a:ext cx="1659526" cy="4003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100" dirty="0" smtClean="0">
                <a:solidFill>
                  <a:schemeClr val="tx1"/>
                </a:solidFill>
                <a:latin typeface="メイリオ" panose="020B0604030504040204" pitchFamily="50" charset="-128"/>
                <a:ea typeface="メイリオ" panose="020B0604030504040204" pitchFamily="50" charset="-128"/>
              </a:rPr>
              <a:t>熊本県障害者差別解消・虐待防止連絡会議</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0" name="角丸四角形 39"/>
          <p:cNvSpPr/>
          <p:nvPr/>
        </p:nvSpPr>
        <p:spPr>
          <a:xfrm>
            <a:off x="8084838" y="1903680"/>
            <a:ext cx="1659526" cy="4003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100" dirty="0" smtClean="0">
                <a:solidFill>
                  <a:schemeClr val="tx1"/>
                </a:solidFill>
                <a:latin typeface="メイリオ" panose="020B0604030504040204" pitchFamily="50" charset="-128"/>
                <a:ea typeface="メイリオ" panose="020B0604030504040204" pitchFamily="50" charset="-128"/>
              </a:rPr>
              <a:t>熊本県</a:t>
            </a:r>
            <a:r>
              <a:rPr kumimoji="1" lang="ja-JP" altLang="en-US" sz="1100" dirty="0" err="1" smtClean="0">
                <a:solidFill>
                  <a:schemeClr val="tx1"/>
                </a:solidFill>
                <a:latin typeface="メイリオ" panose="020B0604030504040204" pitchFamily="50" charset="-128"/>
                <a:ea typeface="メイリオ" panose="020B0604030504040204" pitchFamily="50" charset="-128"/>
              </a:rPr>
              <a:t>発達障がい</a:t>
            </a:r>
            <a:r>
              <a:rPr kumimoji="1" lang="ja-JP" altLang="en-US" sz="1100" dirty="0" smtClean="0">
                <a:solidFill>
                  <a:schemeClr val="tx1"/>
                </a:solidFill>
                <a:latin typeface="メイリオ" panose="020B0604030504040204" pitchFamily="50" charset="-128"/>
                <a:ea typeface="メイリオ" panose="020B0604030504040204" pitchFamily="50" charset="-128"/>
              </a:rPr>
              <a:t>者支援地域協議会</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1" name="角丸四角形 40"/>
          <p:cNvSpPr/>
          <p:nvPr/>
        </p:nvSpPr>
        <p:spPr>
          <a:xfrm>
            <a:off x="8084838" y="2370130"/>
            <a:ext cx="1659526" cy="4003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100" dirty="0" smtClean="0">
                <a:solidFill>
                  <a:schemeClr val="tx1"/>
                </a:solidFill>
                <a:latin typeface="メイリオ" panose="020B0604030504040204" pitchFamily="50" charset="-128"/>
                <a:ea typeface="メイリオ" panose="020B0604030504040204" pitchFamily="50" charset="-128"/>
              </a:rPr>
              <a:t>熊本県医療的ケア児等支援検討協議会</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2" name="角丸四角形 41"/>
          <p:cNvSpPr/>
          <p:nvPr/>
        </p:nvSpPr>
        <p:spPr>
          <a:xfrm>
            <a:off x="8949216" y="2834357"/>
            <a:ext cx="795147" cy="400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・・・等</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3" name="下矢印 42"/>
          <p:cNvSpPr/>
          <p:nvPr/>
        </p:nvSpPr>
        <p:spPr>
          <a:xfrm rot="10800000">
            <a:off x="6000052" y="2972309"/>
            <a:ext cx="254000" cy="1270780"/>
          </a:xfrm>
          <a:prstGeom prst="downArrow">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375712" y="4292016"/>
            <a:ext cx="3037971" cy="214019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100" dirty="0" smtClean="0">
                <a:solidFill>
                  <a:schemeClr val="tx1"/>
                </a:solidFill>
                <a:latin typeface="メイリオ" panose="020B0604030504040204" pitchFamily="50" charset="-128"/>
                <a:ea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rPr>
              <a:t>県内の地域自立支援協議会</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p>
          <a:p>
            <a:r>
              <a:rPr kumimoji="1" lang="ja-JP" altLang="en-US" sz="1050" dirty="0" smtClean="0">
                <a:solidFill>
                  <a:schemeClr val="tx1"/>
                </a:solidFill>
                <a:latin typeface="メイリオ" panose="020B0604030504040204" pitchFamily="50" charset="-128"/>
                <a:ea typeface="メイリオ" panose="020B0604030504040204" pitchFamily="50" charset="-128"/>
              </a:rPr>
              <a:t>・熊本市</a:t>
            </a:r>
            <a:r>
              <a:rPr kumimoji="1" lang="ja-JP" altLang="en-US" sz="1050" dirty="0" err="1" smtClean="0">
                <a:solidFill>
                  <a:schemeClr val="tx1"/>
                </a:solidFill>
                <a:latin typeface="メイリオ" panose="020B0604030504040204" pitchFamily="50" charset="-128"/>
                <a:ea typeface="メイリオ" panose="020B0604030504040204" pitchFamily="50" charset="-128"/>
              </a:rPr>
              <a:t>障がい</a:t>
            </a:r>
            <a:r>
              <a:rPr kumimoji="1" lang="ja-JP" altLang="en-US" sz="1050" dirty="0" smtClean="0">
                <a:solidFill>
                  <a:schemeClr val="tx1"/>
                </a:solidFill>
                <a:latin typeface="メイリオ" panose="020B0604030504040204" pitchFamily="50" charset="-128"/>
                <a:ea typeface="メイリオ" panose="020B0604030504040204" pitchFamily="50" charset="-128"/>
              </a:rPr>
              <a:t>者自立支援協議会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・有明</a:t>
            </a:r>
            <a:r>
              <a:rPr kumimoji="1" lang="ja-JP" altLang="en-US" sz="1050" dirty="0" err="1" smtClean="0">
                <a:solidFill>
                  <a:schemeClr val="tx1"/>
                </a:solidFill>
                <a:latin typeface="メイリオ" panose="020B0604030504040204" pitchFamily="50" charset="-128"/>
                <a:ea typeface="メイリオ" panose="020B0604030504040204" pitchFamily="50" charset="-128"/>
              </a:rPr>
              <a:t>圏域障がい</a:t>
            </a:r>
            <a:r>
              <a:rPr kumimoji="1" lang="ja-JP" altLang="en-US" sz="1050" dirty="0" smtClean="0">
                <a:solidFill>
                  <a:schemeClr val="tx1"/>
                </a:solidFill>
                <a:latin typeface="メイリオ" panose="020B0604030504040204" pitchFamily="50" charset="-128"/>
                <a:ea typeface="メイリオ" panose="020B0604030504040204" pitchFamily="50" charset="-128"/>
              </a:rPr>
              <a:t>者と共に生きる支援協議会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・山鹿市障害者支援地域協議会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・菊池圏域地域自立支援協議会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・阿蘇圏域自立支援協議会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・上益城圏域自立支援協議会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a:solidFill>
                  <a:schemeClr val="tx1"/>
                </a:solidFill>
                <a:latin typeface="メイリオ" panose="020B0604030504040204" pitchFamily="50" charset="-128"/>
                <a:ea typeface="メイリオ" panose="020B0604030504040204" pitchFamily="50" charset="-128"/>
              </a:rPr>
              <a:t>・</a:t>
            </a:r>
            <a:r>
              <a:rPr kumimoji="1" lang="ja-JP" altLang="en-US" sz="1050" dirty="0" err="1">
                <a:solidFill>
                  <a:schemeClr val="tx1"/>
                </a:solidFill>
                <a:latin typeface="メイリオ" panose="020B0604030504040204" pitchFamily="50" charset="-128"/>
                <a:ea typeface="メイリオ" panose="020B0604030504040204" pitchFamily="50" charset="-128"/>
              </a:rPr>
              <a:t>宇城圏域障がい</a:t>
            </a:r>
            <a:r>
              <a:rPr kumimoji="1" lang="ja-JP" altLang="en-US" sz="1050" dirty="0">
                <a:solidFill>
                  <a:schemeClr val="tx1"/>
                </a:solidFill>
                <a:latin typeface="メイリオ" panose="020B0604030504040204" pitchFamily="50" charset="-128"/>
                <a:ea typeface="メイリオ" panose="020B0604030504040204" pitchFamily="50" charset="-128"/>
              </a:rPr>
              <a:t>者支援協</a:t>
            </a:r>
            <a:r>
              <a:rPr kumimoji="1" lang="ja-JP" altLang="en-US" sz="1050" dirty="0" smtClean="0">
                <a:solidFill>
                  <a:schemeClr val="tx1"/>
                </a:solidFill>
                <a:latin typeface="メイリオ" panose="020B0604030504040204" pitchFamily="50" charset="-128"/>
                <a:ea typeface="メイリオ" panose="020B0604030504040204" pitchFamily="50" charset="-128"/>
              </a:rPr>
              <a:t>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a:t>
            </a:r>
            <a:r>
              <a:rPr kumimoji="1" lang="ja-JP" altLang="en-US" sz="1050" dirty="0" err="1" smtClean="0">
                <a:solidFill>
                  <a:schemeClr val="tx1"/>
                </a:solidFill>
                <a:latin typeface="メイリオ" panose="020B0604030504040204" pitchFamily="50" charset="-128"/>
                <a:ea typeface="メイリオ" panose="020B0604030504040204" pitchFamily="50" charset="-128"/>
              </a:rPr>
              <a:t>八代圏域障がい</a:t>
            </a:r>
            <a:r>
              <a:rPr kumimoji="1" lang="ja-JP" altLang="en-US" sz="1050" dirty="0" smtClean="0">
                <a:solidFill>
                  <a:schemeClr val="tx1"/>
                </a:solidFill>
                <a:latin typeface="メイリオ" panose="020B0604030504040204" pitchFamily="50" charset="-128"/>
                <a:ea typeface="メイリオ" panose="020B0604030504040204" pitchFamily="50" charset="-128"/>
              </a:rPr>
              <a:t>者支援協議会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・水俣・芦</a:t>
            </a:r>
            <a:r>
              <a:rPr kumimoji="1" lang="ja-JP" altLang="en-US" sz="1050" dirty="0" err="1" smtClean="0">
                <a:solidFill>
                  <a:schemeClr val="tx1"/>
                </a:solidFill>
                <a:latin typeface="メイリオ" panose="020B0604030504040204" pitchFamily="50" charset="-128"/>
                <a:ea typeface="メイリオ" panose="020B0604030504040204" pitchFamily="50" charset="-128"/>
              </a:rPr>
              <a:t>北圏域障がい</a:t>
            </a:r>
            <a:r>
              <a:rPr kumimoji="1" lang="ja-JP" altLang="en-US" sz="1050" dirty="0" smtClean="0">
                <a:solidFill>
                  <a:schemeClr val="tx1"/>
                </a:solidFill>
                <a:latin typeface="メイリオ" panose="020B0604030504040204" pitchFamily="50" charset="-128"/>
                <a:ea typeface="メイリオ" panose="020B0604030504040204" pitchFamily="50" charset="-128"/>
              </a:rPr>
              <a:t>者総合支援協議会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・芦北町自立支援協議会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a:t>
            </a:r>
            <a:r>
              <a:rPr kumimoji="1" lang="ja-JP" altLang="en-US" sz="1050" dirty="0" err="1" smtClean="0">
                <a:solidFill>
                  <a:schemeClr val="tx1"/>
                </a:solidFill>
                <a:latin typeface="メイリオ" panose="020B0604030504040204" pitchFamily="50" charset="-128"/>
                <a:ea typeface="メイリオ" panose="020B0604030504040204" pitchFamily="50" charset="-128"/>
              </a:rPr>
              <a:t>人吉球磨障がい</a:t>
            </a:r>
            <a:r>
              <a:rPr kumimoji="1" lang="ja-JP" altLang="en-US" sz="1050" dirty="0" smtClean="0">
                <a:solidFill>
                  <a:schemeClr val="tx1"/>
                </a:solidFill>
                <a:latin typeface="メイリオ" panose="020B0604030504040204" pitchFamily="50" charset="-128"/>
                <a:ea typeface="メイリオ" panose="020B0604030504040204" pitchFamily="50" charset="-128"/>
              </a:rPr>
              <a:t>者総合支援協議会</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rPr>
              <a:t>・天草地域自立支援協議会</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p:cNvSpPr/>
          <p:nvPr/>
        </p:nvSpPr>
        <p:spPr>
          <a:xfrm>
            <a:off x="5902395" y="3403651"/>
            <a:ext cx="1255527" cy="245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情報提供</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情報共有</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6" name="右矢印 45"/>
          <p:cNvSpPr/>
          <p:nvPr/>
        </p:nvSpPr>
        <p:spPr>
          <a:xfrm>
            <a:off x="2897912" y="5627077"/>
            <a:ext cx="284015" cy="308407"/>
          </a:xfrm>
          <a:prstGeom prst="rightArrow">
            <a:avLst/>
          </a:prstGeom>
          <a:solidFill>
            <a:srgbClr val="FF858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845128" y="5754614"/>
            <a:ext cx="1225905" cy="4014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err="1" smtClean="0">
                <a:solidFill>
                  <a:schemeClr val="tx1"/>
                </a:solidFill>
                <a:latin typeface="メイリオ" panose="020B0604030504040204" pitchFamily="50" charset="-128"/>
                <a:ea typeface="メイリオ" panose="020B0604030504040204" pitchFamily="50" charset="-128"/>
              </a:rPr>
              <a:t>障がい</a:t>
            </a:r>
            <a:r>
              <a:rPr kumimoji="1" lang="ja-JP" altLang="en-US" sz="1100" dirty="0" smtClean="0">
                <a:solidFill>
                  <a:schemeClr val="tx1"/>
                </a:solidFill>
                <a:latin typeface="メイリオ" panose="020B0604030504040204" pitchFamily="50" charset="-128"/>
                <a:ea typeface="メイリオ" panose="020B0604030504040204" pitchFamily="50" charset="-128"/>
              </a:rPr>
              <a:t>者・家族</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50" name="角丸四角形 49"/>
          <p:cNvSpPr/>
          <p:nvPr/>
        </p:nvSpPr>
        <p:spPr>
          <a:xfrm>
            <a:off x="500009" y="5283736"/>
            <a:ext cx="995728" cy="4014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相談支援</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p:txBody>
      </p:sp>
      <p:sp>
        <p:nvSpPr>
          <p:cNvPr id="51" name="角丸四角形 50"/>
          <p:cNvSpPr/>
          <p:nvPr/>
        </p:nvSpPr>
        <p:spPr>
          <a:xfrm>
            <a:off x="1546357" y="5283736"/>
            <a:ext cx="995728" cy="4014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障害福祉</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rPr>
              <a:t>サービス</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p:txBody>
      </p:sp>
      <p:sp>
        <p:nvSpPr>
          <p:cNvPr id="52" name="角丸四角形 51"/>
          <p:cNvSpPr/>
          <p:nvPr/>
        </p:nvSpPr>
        <p:spPr>
          <a:xfrm>
            <a:off x="7667776" y="1533421"/>
            <a:ext cx="268654" cy="599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連携</a:t>
            </a:r>
          </a:p>
        </p:txBody>
      </p:sp>
      <p:sp>
        <p:nvSpPr>
          <p:cNvPr id="53" name="角丸四角形 52"/>
          <p:cNvSpPr/>
          <p:nvPr/>
        </p:nvSpPr>
        <p:spPr>
          <a:xfrm>
            <a:off x="8123469" y="637537"/>
            <a:ext cx="1508392" cy="400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他法に基づく会議体</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9241392" y="6384568"/>
            <a:ext cx="443673" cy="367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7</a:t>
            </a:r>
            <a:endParaRPr kumimoji="1" lang="ja-JP" altLang="en-US" dirty="0">
              <a:solidFill>
                <a:schemeClr val="tx1"/>
              </a:solidFill>
            </a:endParaRPr>
          </a:p>
        </p:txBody>
      </p:sp>
    </p:spTree>
    <p:extLst>
      <p:ext uri="{BB962C8B-B14F-4D97-AF65-F5344CB8AC3E}">
        <p14:creationId xmlns:p14="http://schemas.microsoft.com/office/powerpoint/2010/main" val="604140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879335" y="1135597"/>
            <a:ext cx="4695444" cy="3338172"/>
            <a:chOff x="4522447" y="1006764"/>
            <a:chExt cx="5208182" cy="3709725"/>
          </a:xfrm>
        </p:grpSpPr>
        <p:sp>
          <p:nvSpPr>
            <p:cNvPr id="44" name="角丸四角形 43"/>
            <p:cNvSpPr/>
            <p:nvPr/>
          </p:nvSpPr>
          <p:spPr>
            <a:xfrm>
              <a:off x="4522447" y="1006764"/>
              <a:ext cx="5208182" cy="3190835"/>
            </a:xfrm>
            <a:prstGeom prst="roundRect">
              <a:avLst/>
            </a:prstGeom>
            <a:solidFill>
              <a:srgbClr val="C9E7E7"/>
            </a:solidFill>
            <a:ln>
              <a:solidFill>
                <a:srgbClr val="C9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5106498" y="1770362"/>
              <a:ext cx="1266392" cy="2195901"/>
            </a:xfrm>
            <a:prstGeom prst="roundRect">
              <a:avLst/>
            </a:prstGeom>
            <a:noFill/>
            <a:ln w="38100">
              <a:solidFill>
                <a:srgbClr val="D2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4953619" y="1116306"/>
              <a:ext cx="4448999" cy="489527"/>
            </a:xfrm>
            <a:prstGeom prst="roundRect">
              <a:avLst/>
            </a:prstGeom>
            <a:solidFill>
              <a:srgbClr val="103185"/>
            </a:solidFill>
            <a:ln>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751215" y="1156786"/>
              <a:ext cx="284400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地域（自立支援）協議会</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48" name="正方形/長方形 47"/>
            <p:cNvSpPr/>
            <p:nvPr/>
          </p:nvSpPr>
          <p:spPr>
            <a:xfrm>
              <a:off x="5106498" y="1841681"/>
              <a:ext cx="1344784" cy="317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事務局機能</a:t>
              </a:r>
              <a:endParaRPr kumimoji="1" lang="ja-JP" altLang="en-US" sz="1400" dirty="0">
                <a:solidFill>
                  <a:sysClr val="windowText" lastClr="000000"/>
                </a:solidFill>
                <a:latin typeface="メイリオ" panose="020B0604030504040204" pitchFamily="50" charset="-128"/>
                <a:ea typeface="メイリオ" panose="020B0604030504040204" pitchFamily="50" charset="-128"/>
              </a:endParaRPr>
            </a:p>
          </p:txBody>
        </p:sp>
        <p:grpSp>
          <p:nvGrpSpPr>
            <p:cNvPr id="51" name="グループ化 50"/>
            <p:cNvGrpSpPr/>
            <p:nvPr/>
          </p:nvGrpSpPr>
          <p:grpSpPr>
            <a:xfrm>
              <a:off x="5228462" y="2116167"/>
              <a:ext cx="492104" cy="1446282"/>
              <a:chOff x="5228462" y="2079974"/>
              <a:chExt cx="492104" cy="1482475"/>
            </a:xfrm>
          </p:grpSpPr>
          <p:sp>
            <p:nvSpPr>
              <p:cNvPr id="49" name="角丸四角形 48"/>
              <p:cNvSpPr/>
              <p:nvPr/>
            </p:nvSpPr>
            <p:spPr>
              <a:xfrm>
                <a:off x="5228462" y="2079974"/>
                <a:ext cx="482562" cy="1482475"/>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5243457" y="2175597"/>
                <a:ext cx="477109" cy="11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事務局会議</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53" name="グループ化 52"/>
            <p:cNvGrpSpPr/>
            <p:nvPr/>
          </p:nvGrpSpPr>
          <p:grpSpPr>
            <a:xfrm>
              <a:off x="6649429" y="2100876"/>
              <a:ext cx="496194" cy="1447670"/>
              <a:chOff x="5214830" y="2114779"/>
              <a:chExt cx="496194" cy="1447670"/>
            </a:xfrm>
          </p:grpSpPr>
          <p:sp>
            <p:nvSpPr>
              <p:cNvPr id="54" name="角丸四角形 53"/>
              <p:cNvSpPr/>
              <p:nvPr/>
            </p:nvSpPr>
            <p:spPr>
              <a:xfrm>
                <a:off x="5228462" y="2114779"/>
                <a:ext cx="482562" cy="1447670"/>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5214830" y="2174744"/>
                <a:ext cx="477109" cy="13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地域移行部会</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56" name="グループ化 55"/>
            <p:cNvGrpSpPr/>
            <p:nvPr/>
          </p:nvGrpSpPr>
          <p:grpSpPr>
            <a:xfrm>
              <a:off x="7192725" y="2100874"/>
              <a:ext cx="490678" cy="1449375"/>
              <a:chOff x="5188769" y="2113072"/>
              <a:chExt cx="490678" cy="1449375"/>
            </a:xfrm>
          </p:grpSpPr>
          <p:sp>
            <p:nvSpPr>
              <p:cNvPr id="57" name="角丸四角形 56"/>
              <p:cNvSpPr/>
              <p:nvPr/>
            </p:nvSpPr>
            <p:spPr>
              <a:xfrm>
                <a:off x="5196885" y="2113072"/>
                <a:ext cx="482562" cy="1449375"/>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188769" y="2169072"/>
                <a:ext cx="477109" cy="13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人材養成部会</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59" name="グループ化 58"/>
            <p:cNvGrpSpPr/>
            <p:nvPr/>
          </p:nvGrpSpPr>
          <p:grpSpPr>
            <a:xfrm>
              <a:off x="7722271" y="2092679"/>
              <a:ext cx="494092" cy="1428028"/>
              <a:chOff x="5140851" y="2126225"/>
              <a:chExt cx="494092" cy="1428028"/>
            </a:xfrm>
          </p:grpSpPr>
          <p:sp>
            <p:nvSpPr>
              <p:cNvPr id="60" name="角丸四角形 59"/>
              <p:cNvSpPr/>
              <p:nvPr/>
            </p:nvSpPr>
            <p:spPr>
              <a:xfrm>
                <a:off x="5152381" y="2126225"/>
                <a:ext cx="482562" cy="1428028"/>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5140851" y="2198411"/>
                <a:ext cx="477109" cy="13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就労支援部会</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62" name="グループ化 61"/>
            <p:cNvGrpSpPr/>
            <p:nvPr/>
          </p:nvGrpSpPr>
          <p:grpSpPr>
            <a:xfrm>
              <a:off x="8237179" y="2089056"/>
              <a:ext cx="501349" cy="1429733"/>
              <a:chOff x="5095184" y="2120897"/>
              <a:chExt cx="501349" cy="1429733"/>
            </a:xfrm>
          </p:grpSpPr>
          <p:sp>
            <p:nvSpPr>
              <p:cNvPr id="63" name="角丸四角形 62"/>
              <p:cNvSpPr/>
              <p:nvPr/>
            </p:nvSpPr>
            <p:spPr>
              <a:xfrm>
                <a:off x="5113971" y="2120897"/>
                <a:ext cx="482562" cy="1429733"/>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5095184" y="2143313"/>
                <a:ext cx="477109"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dirty="0" smtClean="0">
                    <a:latin typeface="メイリオ" panose="020B0604030504040204" pitchFamily="50" charset="-128"/>
                    <a:ea typeface="メイリオ" panose="020B0604030504040204" pitchFamily="50" charset="-128"/>
                  </a:rPr>
                  <a:t>子ども支援部会</a:t>
                </a:r>
                <a:endParaRPr kumimoji="1" lang="ja-JP" altLang="en-US" sz="1200" b="1" dirty="0">
                  <a:latin typeface="メイリオ" panose="020B0604030504040204" pitchFamily="50" charset="-128"/>
                  <a:ea typeface="メイリオ" panose="020B0604030504040204" pitchFamily="50" charset="-128"/>
                </a:endParaRPr>
              </a:p>
            </p:txBody>
          </p:sp>
        </p:grpSp>
        <p:grpSp>
          <p:nvGrpSpPr>
            <p:cNvPr id="65" name="グループ化 64"/>
            <p:cNvGrpSpPr/>
            <p:nvPr/>
          </p:nvGrpSpPr>
          <p:grpSpPr>
            <a:xfrm>
              <a:off x="8797839" y="2100874"/>
              <a:ext cx="492102" cy="1416362"/>
              <a:chOff x="5072855" y="2146087"/>
              <a:chExt cx="492102" cy="1416362"/>
            </a:xfrm>
          </p:grpSpPr>
          <p:sp>
            <p:nvSpPr>
              <p:cNvPr id="66" name="角丸四角形 65"/>
              <p:cNvSpPr/>
              <p:nvPr/>
            </p:nvSpPr>
            <p:spPr>
              <a:xfrm>
                <a:off x="5082395" y="2146087"/>
                <a:ext cx="482562" cy="1416362"/>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5072855" y="2156684"/>
                <a:ext cx="477110" cy="13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権利擁護部会</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68" name="グループ化 67"/>
            <p:cNvGrpSpPr/>
            <p:nvPr/>
          </p:nvGrpSpPr>
          <p:grpSpPr>
            <a:xfrm>
              <a:off x="5808662" y="2092680"/>
              <a:ext cx="482562" cy="1489412"/>
              <a:chOff x="5228462" y="2073037"/>
              <a:chExt cx="482562" cy="1489412"/>
            </a:xfrm>
          </p:grpSpPr>
          <p:sp>
            <p:nvSpPr>
              <p:cNvPr id="69" name="角丸四角形 68"/>
              <p:cNvSpPr/>
              <p:nvPr/>
            </p:nvSpPr>
            <p:spPr>
              <a:xfrm>
                <a:off x="5228462" y="2073037"/>
                <a:ext cx="482562" cy="1489412"/>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5232956" y="2146717"/>
                <a:ext cx="468000" cy="13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相談支援部会</a:t>
                </a:r>
                <a:endParaRPr kumimoji="1" lang="ja-JP" altLang="en-US" sz="1400" b="1" dirty="0">
                  <a:latin typeface="メイリオ" panose="020B0604030504040204" pitchFamily="50" charset="-128"/>
                  <a:ea typeface="メイリオ" panose="020B0604030504040204" pitchFamily="50" charset="-128"/>
                </a:endParaRPr>
              </a:p>
            </p:txBody>
          </p:sp>
        </p:grpSp>
        <p:sp>
          <p:nvSpPr>
            <p:cNvPr id="72" name="角丸四角形 71"/>
            <p:cNvSpPr/>
            <p:nvPr/>
          </p:nvSpPr>
          <p:spPr>
            <a:xfrm>
              <a:off x="6594296" y="1793337"/>
              <a:ext cx="3048468" cy="2172927"/>
            </a:xfrm>
            <a:prstGeom prst="roundRect">
              <a:avLst/>
            </a:prstGeom>
            <a:noFill/>
            <a:ln w="38100">
              <a:solidFill>
                <a:srgbClr val="D2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7190028" y="3498264"/>
              <a:ext cx="1860871"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専門</a:t>
              </a:r>
              <a:r>
                <a:rPr kumimoji="1" lang="ja-JP" altLang="en-US" sz="1200" b="1" dirty="0" smtClean="0">
                  <a:solidFill>
                    <a:schemeClr val="tx1"/>
                  </a:solidFill>
                  <a:latin typeface="メイリオ" panose="020B0604030504040204" pitchFamily="50" charset="-128"/>
                  <a:ea typeface="メイリオ" panose="020B0604030504040204" pitchFamily="50" charset="-128"/>
                </a:rPr>
                <a:t>部会</a:t>
              </a:r>
              <a:r>
                <a:rPr kumimoji="1" lang="ja-JP" altLang="en-US" sz="1200" dirty="0" smtClean="0">
                  <a:solidFill>
                    <a:schemeClr val="tx1"/>
                  </a:solidFill>
                  <a:latin typeface="メイリオ" panose="020B0604030504040204" pitchFamily="50" charset="-128"/>
                  <a:ea typeface="メイリオ" panose="020B0604030504040204" pitchFamily="50" charset="-128"/>
                </a:rPr>
                <a:t>（設置例）</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4" name="角丸四角形吹き出し 73"/>
            <p:cNvSpPr/>
            <p:nvPr/>
          </p:nvSpPr>
          <p:spPr>
            <a:xfrm>
              <a:off x="4627363" y="1929822"/>
              <a:ext cx="417271" cy="2786667"/>
            </a:xfrm>
            <a:prstGeom prst="wedgeRoundRectCallout">
              <a:avLst>
                <a:gd name="adj1" fmla="val 105143"/>
                <a:gd name="adj2" fmla="val 2392"/>
                <a:gd name="adj3" fmla="val 16667"/>
              </a:avLst>
            </a:prstGeom>
            <a:solidFill>
              <a:srgbClr val="FAE14F"/>
            </a:solidFill>
            <a:ln>
              <a:solidFill>
                <a:srgbClr val="FAE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正方形/長方形 74"/>
            <p:cNvSpPr/>
            <p:nvPr/>
          </p:nvSpPr>
          <p:spPr>
            <a:xfrm>
              <a:off x="4611719" y="1960674"/>
              <a:ext cx="477109" cy="274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メイリオ" panose="020B0604030504040204" pitchFamily="50" charset="-128"/>
                  <a:ea typeface="メイリオ" panose="020B0604030504040204" pitchFamily="50" charset="-128"/>
                </a:rPr>
                <a:t>市町村＋基幹相談支援センターが協働</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grpSp>
      <p:grpSp>
        <p:nvGrpSpPr>
          <p:cNvPr id="43" name="グループ化 42"/>
          <p:cNvGrpSpPr/>
          <p:nvPr/>
        </p:nvGrpSpPr>
        <p:grpSpPr>
          <a:xfrm>
            <a:off x="4875321" y="3520681"/>
            <a:ext cx="4930992" cy="3296606"/>
            <a:chOff x="4797571" y="3428412"/>
            <a:chExt cx="4930992" cy="3296606"/>
          </a:xfrm>
        </p:grpSpPr>
        <p:sp>
          <p:nvSpPr>
            <p:cNvPr id="34" name="角丸四角形 33"/>
            <p:cNvSpPr/>
            <p:nvPr/>
          </p:nvSpPr>
          <p:spPr>
            <a:xfrm>
              <a:off x="4967680" y="5065672"/>
              <a:ext cx="4450134" cy="1481671"/>
            </a:xfrm>
            <a:prstGeom prst="roundRect">
              <a:avLst/>
            </a:prstGeom>
            <a:noFill/>
            <a:ln w="76200">
              <a:solidFill>
                <a:srgbClr val="D9B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358051" y="4814498"/>
              <a:ext cx="1188000" cy="468000"/>
              <a:chOff x="3426106" y="5493533"/>
              <a:chExt cx="1188000" cy="468000"/>
            </a:xfrm>
          </p:grpSpPr>
          <p:sp>
            <p:nvSpPr>
              <p:cNvPr id="4" name="角丸四角形 3"/>
              <p:cNvSpPr/>
              <p:nvPr/>
            </p:nvSpPr>
            <p:spPr>
              <a:xfrm>
                <a:off x="3557818" y="5528185"/>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426106" y="5493533"/>
                <a:ext cx="118800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相談支援</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8" name="グループ化 7"/>
            <p:cNvGrpSpPr/>
            <p:nvPr/>
          </p:nvGrpSpPr>
          <p:grpSpPr>
            <a:xfrm>
              <a:off x="7658692" y="4857632"/>
              <a:ext cx="1188000" cy="468000"/>
              <a:chOff x="3217437" y="5496631"/>
              <a:chExt cx="1188000" cy="468000"/>
            </a:xfrm>
          </p:grpSpPr>
          <p:sp>
            <p:nvSpPr>
              <p:cNvPr id="9" name="角丸四角形 8"/>
              <p:cNvSpPr/>
              <p:nvPr/>
            </p:nvSpPr>
            <p:spPr>
              <a:xfrm>
                <a:off x="3297382" y="5523346"/>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217437" y="5496631"/>
                <a:ext cx="118800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福祉</a:t>
                </a:r>
                <a:r>
                  <a:rPr kumimoji="1" lang="ja-JP" altLang="en-US" sz="1100" b="1" dirty="0" smtClean="0">
                    <a:latin typeface="メイリオ" panose="020B0604030504040204" pitchFamily="50" charset="-128"/>
                    <a:ea typeface="メイリオ" panose="020B0604030504040204" pitchFamily="50" charset="-128"/>
                  </a:rPr>
                  <a:t>サービス</a:t>
                </a:r>
                <a:endParaRPr kumimoji="1" lang="en-US" altLang="ja-JP" sz="1100" b="1" dirty="0" smtClean="0">
                  <a:latin typeface="メイリオ" panose="020B0604030504040204" pitchFamily="50" charset="-128"/>
                  <a:ea typeface="メイリオ" panose="020B0604030504040204" pitchFamily="50" charset="-128"/>
                </a:endParaRPr>
              </a:p>
              <a:p>
                <a:pPr algn="ctr"/>
                <a:r>
                  <a:rPr kumimoji="1" lang="ja-JP" altLang="en-US" sz="1100" b="1" dirty="0" smtClean="0">
                    <a:latin typeface="メイリオ" panose="020B0604030504040204" pitchFamily="50" charset="-128"/>
                    <a:ea typeface="メイリオ" panose="020B0604030504040204" pitchFamily="50" charset="-128"/>
                  </a:rPr>
                  <a:t>事業者</a:t>
                </a:r>
                <a:endParaRPr kumimoji="1" lang="ja-JP" altLang="en-US" sz="1100" b="1" dirty="0">
                  <a:latin typeface="メイリオ" panose="020B0604030504040204" pitchFamily="50" charset="-128"/>
                  <a:ea typeface="メイリオ" panose="020B0604030504040204" pitchFamily="50" charset="-128"/>
                </a:endParaRPr>
              </a:p>
            </p:txBody>
          </p:sp>
        </p:grpSp>
        <p:grpSp>
          <p:nvGrpSpPr>
            <p:cNvPr id="11" name="グループ化 10"/>
            <p:cNvGrpSpPr/>
            <p:nvPr/>
          </p:nvGrpSpPr>
          <p:grpSpPr>
            <a:xfrm>
              <a:off x="8616000" y="5523775"/>
              <a:ext cx="988564" cy="372903"/>
              <a:chOff x="3280818" y="5523346"/>
              <a:chExt cx="988564" cy="372903"/>
            </a:xfrm>
          </p:grpSpPr>
          <p:sp>
            <p:nvSpPr>
              <p:cNvPr id="12" name="角丸四角形 11"/>
              <p:cNvSpPr/>
              <p:nvPr/>
            </p:nvSpPr>
            <p:spPr>
              <a:xfrm>
                <a:off x="3297382" y="5523346"/>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280818" y="5536249"/>
                <a:ext cx="972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医療</a:t>
                </a:r>
              </a:p>
            </p:txBody>
          </p:sp>
        </p:grpSp>
        <p:grpSp>
          <p:nvGrpSpPr>
            <p:cNvPr id="14" name="グループ化 13"/>
            <p:cNvGrpSpPr/>
            <p:nvPr/>
          </p:nvGrpSpPr>
          <p:grpSpPr>
            <a:xfrm>
              <a:off x="8166587" y="6257018"/>
              <a:ext cx="1188000" cy="468000"/>
              <a:chOff x="3086895" y="5497050"/>
              <a:chExt cx="1188000" cy="468000"/>
            </a:xfrm>
          </p:grpSpPr>
          <p:sp>
            <p:nvSpPr>
              <p:cNvPr id="15" name="角丸四角形 14"/>
              <p:cNvSpPr/>
              <p:nvPr/>
            </p:nvSpPr>
            <p:spPr>
              <a:xfrm>
                <a:off x="3181550" y="5523346"/>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086895" y="5497050"/>
                <a:ext cx="118800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地域保健</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17" name="グループ化 16"/>
            <p:cNvGrpSpPr/>
            <p:nvPr/>
          </p:nvGrpSpPr>
          <p:grpSpPr>
            <a:xfrm>
              <a:off x="7194587" y="6296425"/>
              <a:ext cx="972000" cy="379753"/>
              <a:chOff x="3347332" y="5536457"/>
              <a:chExt cx="972000" cy="379753"/>
            </a:xfrm>
          </p:grpSpPr>
          <p:sp>
            <p:nvSpPr>
              <p:cNvPr id="18" name="角丸四角形 17"/>
              <p:cNvSpPr/>
              <p:nvPr/>
            </p:nvSpPr>
            <p:spPr>
              <a:xfrm>
                <a:off x="3347332" y="5536457"/>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366997" y="5558378"/>
                <a:ext cx="942144" cy="35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近隣住民</a:t>
                </a:r>
              </a:p>
            </p:txBody>
          </p:sp>
        </p:grpSp>
        <p:grpSp>
          <p:nvGrpSpPr>
            <p:cNvPr id="20" name="グループ化 19"/>
            <p:cNvGrpSpPr/>
            <p:nvPr/>
          </p:nvGrpSpPr>
          <p:grpSpPr>
            <a:xfrm>
              <a:off x="6105982" y="6285482"/>
              <a:ext cx="972000" cy="360000"/>
              <a:chOff x="3491164" y="5525514"/>
              <a:chExt cx="972000" cy="360000"/>
            </a:xfrm>
          </p:grpSpPr>
          <p:sp>
            <p:nvSpPr>
              <p:cNvPr id="21" name="角丸四角形 20"/>
              <p:cNvSpPr/>
              <p:nvPr/>
            </p:nvSpPr>
            <p:spPr>
              <a:xfrm>
                <a:off x="3491164" y="5525514"/>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491164" y="5555326"/>
                <a:ext cx="949782" cy="328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行政機関</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23" name="グループ化 22"/>
            <p:cNvGrpSpPr/>
            <p:nvPr/>
          </p:nvGrpSpPr>
          <p:grpSpPr>
            <a:xfrm>
              <a:off x="4967680" y="6257018"/>
              <a:ext cx="1188000" cy="468000"/>
              <a:chOff x="3585299" y="5497050"/>
              <a:chExt cx="1188000" cy="468000"/>
            </a:xfrm>
          </p:grpSpPr>
          <p:sp>
            <p:nvSpPr>
              <p:cNvPr id="24" name="角丸四角形 23"/>
              <p:cNvSpPr/>
              <p:nvPr/>
            </p:nvSpPr>
            <p:spPr>
              <a:xfrm>
                <a:off x="3684946" y="5523346"/>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585299" y="5497050"/>
                <a:ext cx="118800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メイリオ" panose="020B0604030504040204" pitchFamily="50" charset="-128"/>
                    <a:ea typeface="メイリオ" panose="020B0604030504040204" pitchFamily="50" charset="-128"/>
                  </a:rPr>
                  <a:t>就労支援機関</a:t>
                </a:r>
                <a:endParaRPr kumimoji="1" lang="ja-JP" altLang="en-US" sz="1200" b="1" dirty="0">
                  <a:latin typeface="メイリオ" panose="020B0604030504040204" pitchFamily="50" charset="-128"/>
                  <a:ea typeface="メイリオ" panose="020B0604030504040204" pitchFamily="50" charset="-128"/>
                </a:endParaRPr>
              </a:p>
            </p:txBody>
          </p:sp>
        </p:grpSp>
        <p:grpSp>
          <p:nvGrpSpPr>
            <p:cNvPr id="26" name="グループ化 25"/>
            <p:cNvGrpSpPr/>
            <p:nvPr/>
          </p:nvGrpSpPr>
          <p:grpSpPr>
            <a:xfrm>
              <a:off x="4797571" y="5553674"/>
              <a:ext cx="995985" cy="414230"/>
              <a:chOff x="3690897" y="5553245"/>
              <a:chExt cx="995985" cy="414230"/>
            </a:xfrm>
          </p:grpSpPr>
          <p:sp>
            <p:nvSpPr>
              <p:cNvPr id="27" name="角丸四角形 26"/>
              <p:cNvSpPr/>
              <p:nvPr/>
            </p:nvSpPr>
            <p:spPr>
              <a:xfrm>
                <a:off x="3690897" y="5553245"/>
                <a:ext cx="972000" cy="360000"/>
              </a:xfrm>
              <a:prstGeom prst="roundRect">
                <a:avLst/>
              </a:prstGeom>
              <a:solidFill>
                <a:srgbClr val="8DC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693030" y="5556875"/>
                <a:ext cx="993852" cy="4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企業</a:t>
                </a:r>
              </a:p>
            </p:txBody>
          </p:sp>
        </p:grpSp>
        <p:grpSp>
          <p:nvGrpSpPr>
            <p:cNvPr id="30" name="グループ化 29"/>
            <p:cNvGrpSpPr/>
            <p:nvPr/>
          </p:nvGrpSpPr>
          <p:grpSpPr>
            <a:xfrm>
              <a:off x="6506200" y="5543191"/>
              <a:ext cx="1211985" cy="468000"/>
              <a:chOff x="3297382" y="5520230"/>
              <a:chExt cx="1211985" cy="468000"/>
            </a:xfrm>
          </p:grpSpPr>
          <p:sp>
            <p:nvSpPr>
              <p:cNvPr id="31" name="角丸四角形 30"/>
              <p:cNvSpPr/>
              <p:nvPr/>
            </p:nvSpPr>
            <p:spPr>
              <a:xfrm>
                <a:off x="3297382" y="5523346"/>
                <a:ext cx="1099127" cy="38792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321367" y="5520230"/>
                <a:ext cx="118800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latin typeface="メイリオ" panose="020B0604030504040204" pitchFamily="50" charset="-128"/>
                    <a:ea typeface="メイリオ" panose="020B0604030504040204" pitchFamily="50" charset="-128"/>
                  </a:rPr>
                  <a:t>本人（家族）</a:t>
                </a:r>
                <a:endParaRPr kumimoji="1" lang="ja-JP" altLang="en-US" sz="1300" b="1" dirty="0">
                  <a:latin typeface="メイリオ" panose="020B0604030504040204" pitchFamily="50" charset="-128"/>
                  <a:ea typeface="メイリオ" panose="020B0604030504040204" pitchFamily="50" charset="-128"/>
                </a:endParaRPr>
              </a:p>
            </p:txBody>
          </p:sp>
        </p:grpSp>
        <p:sp>
          <p:nvSpPr>
            <p:cNvPr id="33" name="下矢印 32"/>
            <p:cNvSpPr/>
            <p:nvPr/>
          </p:nvSpPr>
          <p:spPr>
            <a:xfrm rot="10800000">
              <a:off x="6742508" y="3935787"/>
              <a:ext cx="756000" cy="1619979"/>
            </a:xfrm>
            <a:prstGeom prst="downArrow">
              <a:avLst/>
            </a:prstGeom>
            <a:solidFill>
              <a:srgbClr val="D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6879360" y="4357282"/>
              <a:ext cx="477109" cy="95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latin typeface="メイリオ" panose="020B0604030504040204" pitchFamily="50" charset="-128"/>
                  <a:ea typeface="メイリオ" panose="020B0604030504040204" pitchFamily="50" charset="-128"/>
                </a:rPr>
                <a:t>参画</a:t>
              </a:r>
            </a:p>
          </p:txBody>
        </p:sp>
        <p:sp>
          <p:nvSpPr>
            <p:cNvPr id="36" name="下矢印 35"/>
            <p:cNvSpPr/>
            <p:nvPr/>
          </p:nvSpPr>
          <p:spPr>
            <a:xfrm rot="10800000">
              <a:off x="5503183" y="3428412"/>
              <a:ext cx="897738" cy="1440000"/>
            </a:xfrm>
            <a:prstGeom prst="downArrow">
              <a:avLst/>
            </a:prstGeom>
            <a:solidFill>
              <a:srgbClr val="D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580593" y="3506036"/>
              <a:ext cx="729110" cy="95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dirty="0" smtClean="0">
                  <a:latin typeface="メイリオ" panose="020B0604030504040204" pitchFamily="50" charset="-128"/>
                  <a:ea typeface="メイリオ" panose="020B0604030504040204" pitchFamily="50" charset="-128"/>
                </a:rPr>
                <a:t>事例</a:t>
              </a:r>
              <a:endParaRPr kumimoji="1" lang="en-US" altLang="ja-JP" sz="1400" b="1" dirty="0" smtClean="0">
                <a:latin typeface="メイリオ" panose="020B0604030504040204" pitchFamily="50" charset="-128"/>
                <a:ea typeface="メイリオ" panose="020B0604030504040204" pitchFamily="50" charset="-128"/>
              </a:endParaRPr>
            </a:p>
            <a:p>
              <a:pPr algn="ctr"/>
              <a:r>
                <a:rPr kumimoji="1" lang="ja-JP" altLang="en-US" sz="1400" b="1" dirty="0" smtClean="0">
                  <a:latin typeface="メイリオ" panose="020B0604030504040204" pitchFamily="50" charset="-128"/>
                  <a:ea typeface="メイリオ" panose="020B0604030504040204" pitchFamily="50" charset="-128"/>
                </a:rPr>
                <a:t>報告</a:t>
              </a:r>
              <a:endParaRPr kumimoji="1" lang="en-US" altLang="ja-JP" sz="1400" b="1" dirty="0" smtClean="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等</a:t>
              </a:r>
            </a:p>
          </p:txBody>
        </p:sp>
        <p:grpSp>
          <p:nvGrpSpPr>
            <p:cNvPr id="38" name="グループ化 37"/>
            <p:cNvGrpSpPr/>
            <p:nvPr/>
          </p:nvGrpSpPr>
          <p:grpSpPr>
            <a:xfrm>
              <a:off x="5229327" y="4326480"/>
              <a:ext cx="1378218" cy="468000"/>
              <a:chOff x="3295301" y="5488293"/>
              <a:chExt cx="1378218" cy="468000"/>
            </a:xfrm>
          </p:grpSpPr>
          <p:sp>
            <p:nvSpPr>
              <p:cNvPr id="39" name="角丸四角形 38"/>
              <p:cNvSpPr/>
              <p:nvPr/>
            </p:nvSpPr>
            <p:spPr>
              <a:xfrm>
                <a:off x="3297382" y="5523346"/>
                <a:ext cx="1376137" cy="38792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295301" y="5488293"/>
                <a:ext cx="1348054"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latin typeface="メイリオ" panose="020B0604030504040204" pitchFamily="50" charset="-128"/>
                    <a:ea typeface="メイリオ" panose="020B0604030504040204" pitchFamily="50" charset="-128"/>
                  </a:rPr>
                  <a:t>個別支援会議</a:t>
                </a:r>
                <a:endParaRPr kumimoji="1" lang="en-US" altLang="ja-JP" sz="900" b="1" dirty="0" smtClean="0">
                  <a:latin typeface="メイリオ" panose="020B0604030504040204" pitchFamily="50" charset="-128"/>
                  <a:ea typeface="メイリオ" panose="020B0604030504040204" pitchFamily="50" charset="-128"/>
                </a:endParaRPr>
              </a:p>
              <a:p>
                <a:pPr algn="ctr"/>
                <a:r>
                  <a:rPr kumimoji="1" lang="ja-JP" altLang="en-US" sz="900" b="1" dirty="0">
                    <a:latin typeface="メイリオ" panose="020B0604030504040204" pitchFamily="50" charset="-128"/>
                    <a:ea typeface="メイリオ" panose="020B0604030504040204" pitchFamily="50" charset="-128"/>
                  </a:rPr>
                  <a:t>サービス担当者会議</a:t>
                </a:r>
              </a:p>
            </p:txBody>
          </p:sp>
        </p:grpSp>
        <p:sp>
          <p:nvSpPr>
            <p:cNvPr id="41" name="正方形/長方形 40"/>
            <p:cNvSpPr/>
            <p:nvPr/>
          </p:nvSpPr>
          <p:spPr>
            <a:xfrm>
              <a:off x="7144637" y="5812798"/>
              <a:ext cx="1860871"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メイリオ" panose="020B0604030504040204" pitchFamily="50" charset="-128"/>
                  <a:ea typeface="メイリオ" panose="020B0604030504040204" pitchFamily="50" charset="-128"/>
                </a:rPr>
                <a:t>自宅・職場・地域等</a:t>
              </a:r>
              <a:endParaRPr kumimoji="1" lang="ja-JP" altLang="en-US" sz="1300"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7413214" y="4436935"/>
              <a:ext cx="2315349"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rPr>
                <a:t>個別の支援でのネットワーク</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rPr>
                <a:t>（以下の図は成人期の例）</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pSp>
      <p:pic>
        <p:nvPicPr>
          <p:cNvPr id="109" name="図 108"/>
          <p:cNvPicPr>
            <a:picLocks noChangeAspect="1"/>
          </p:cNvPicPr>
          <p:nvPr/>
        </p:nvPicPr>
        <p:blipFill>
          <a:blip r:embed="rId2"/>
          <a:stretch>
            <a:fillRect/>
          </a:stretch>
        </p:blipFill>
        <p:spPr>
          <a:xfrm>
            <a:off x="4257694" y="1163861"/>
            <a:ext cx="421850" cy="708330"/>
          </a:xfrm>
          <a:prstGeom prst="rect">
            <a:avLst/>
          </a:prstGeom>
        </p:spPr>
      </p:pic>
      <p:grpSp>
        <p:nvGrpSpPr>
          <p:cNvPr id="6" name="グループ化 5"/>
          <p:cNvGrpSpPr/>
          <p:nvPr/>
        </p:nvGrpSpPr>
        <p:grpSpPr>
          <a:xfrm>
            <a:off x="212968" y="1159736"/>
            <a:ext cx="3576747" cy="3055919"/>
            <a:chOff x="39279" y="1115455"/>
            <a:chExt cx="3576747" cy="3055919"/>
          </a:xfrm>
        </p:grpSpPr>
        <p:sp>
          <p:nvSpPr>
            <p:cNvPr id="78" name="角丸四角形 77"/>
            <p:cNvSpPr/>
            <p:nvPr/>
          </p:nvSpPr>
          <p:spPr>
            <a:xfrm>
              <a:off x="39279" y="1115455"/>
              <a:ext cx="3576747" cy="2871252"/>
            </a:xfrm>
            <a:prstGeom prst="roundRect">
              <a:avLst/>
            </a:prstGeom>
            <a:solidFill>
              <a:srgbClr val="C9E7E7"/>
            </a:solidFill>
            <a:ln>
              <a:solidFill>
                <a:srgbClr val="C9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a:off x="280286" y="1956163"/>
              <a:ext cx="1773439" cy="1822377"/>
            </a:xfrm>
            <a:prstGeom prst="roundRect">
              <a:avLst/>
            </a:prstGeom>
            <a:noFill/>
            <a:ln w="38100">
              <a:solidFill>
                <a:srgbClr val="D2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p:cNvSpPr/>
            <p:nvPr/>
          </p:nvSpPr>
          <p:spPr>
            <a:xfrm>
              <a:off x="608815" y="1219975"/>
              <a:ext cx="2478126" cy="470746"/>
            </a:xfrm>
            <a:prstGeom prst="roundRect">
              <a:avLst/>
            </a:prstGeom>
            <a:solidFill>
              <a:srgbClr val="103185"/>
            </a:solidFill>
            <a:ln>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87669" y="1266426"/>
              <a:ext cx="2308514" cy="450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都道府県協議会</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82" name="正方形/長方形 81"/>
            <p:cNvSpPr/>
            <p:nvPr/>
          </p:nvSpPr>
          <p:spPr>
            <a:xfrm>
              <a:off x="2155115" y="2029738"/>
              <a:ext cx="1294134" cy="305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事務局機能</a:t>
              </a:r>
              <a:endParaRPr kumimoji="1" lang="ja-JP" altLang="en-US" sz="1400" dirty="0">
                <a:solidFill>
                  <a:sysClr val="windowText" lastClr="000000"/>
                </a:solidFill>
                <a:latin typeface="メイリオ" panose="020B0604030504040204" pitchFamily="50" charset="-128"/>
                <a:ea typeface="メイリオ" panose="020B0604030504040204" pitchFamily="50" charset="-128"/>
              </a:endParaRPr>
            </a:p>
          </p:txBody>
        </p:sp>
        <p:grpSp>
          <p:nvGrpSpPr>
            <p:cNvPr id="83" name="グループ化 82"/>
            <p:cNvGrpSpPr/>
            <p:nvPr/>
          </p:nvGrpSpPr>
          <p:grpSpPr>
            <a:xfrm>
              <a:off x="2531797" y="2287830"/>
              <a:ext cx="473569" cy="1390793"/>
              <a:chOff x="5228462" y="2079974"/>
              <a:chExt cx="492104" cy="1482475"/>
            </a:xfrm>
          </p:grpSpPr>
          <p:sp>
            <p:nvSpPr>
              <p:cNvPr id="84" name="角丸四角形 83"/>
              <p:cNvSpPr/>
              <p:nvPr/>
            </p:nvSpPr>
            <p:spPr>
              <a:xfrm>
                <a:off x="5228462" y="2079974"/>
                <a:ext cx="482562" cy="1482475"/>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5243457" y="2175597"/>
                <a:ext cx="477109" cy="11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事務局会議</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86" name="グループ化 85"/>
            <p:cNvGrpSpPr/>
            <p:nvPr/>
          </p:nvGrpSpPr>
          <p:grpSpPr>
            <a:xfrm>
              <a:off x="535688" y="2277329"/>
              <a:ext cx="476618" cy="1392128"/>
              <a:chOff x="5114392" y="2120609"/>
              <a:chExt cx="495273" cy="1447670"/>
            </a:xfrm>
          </p:grpSpPr>
          <p:sp>
            <p:nvSpPr>
              <p:cNvPr id="87" name="角丸四角形 86"/>
              <p:cNvSpPr/>
              <p:nvPr/>
            </p:nvSpPr>
            <p:spPr>
              <a:xfrm>
                <a:off x="5127104" y="2120609"/>
                <a:ext cx="482561" cy="1447670"/>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5114392" y="2188669"/>
                <a:ext cx="477109" cy="13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地域移行部会</a:t>
                </a:r>
                <a:endParaRPr kumimoji="1" lang="ja-JP" altLang="en-US" sz="1400" b="1" dirty="0">
                  <a:latin typeface="メイリオ" panose="020B0604030504040204" pitchFamily="50" charset="-128"/>
                  <a:ea typeface="メイリオ" panose="020B0604030504040204" pitchFamily="50" charset="-128"/>
                </a:endParaRPr>
              </a:p>
            </p:txBody>
          </p:sp>
        </p:grpSp>
        <p:grpSp>
          <p:nvGrpSpPr>
            <p:cNvPr id="89" name="グループ化 88"/>
            <p:cNvGrpSpPr/>
            <p:nvPr/>
          </p:nvGrpSpPr>
          <p:grpSpPr>
            <a:xfrm>
              <a:off x="1104389" y="2272951"/>
              <a:ext cx="465078" cy="1393767"/>
              <a:chOff x="5127147" y="2116055"/>
              <a:chExt cx="483281" cy="1449375"/>
            </a:xfrm>
          </p:grpSpPr>
          <p:sp>
            <p:nvSpPr>
              <p:cNvPr id="90" name="角丸四角形 89"/>
              <p:cNvSpPr/>
              <p:nvPr/>
            </p:nvSpPr>
            <p:spPr>
              <a:xfrm>
                <a:off x="5127147" y="2116055"/>
                <a:ext cx="482561" cy="1449375"/>
              </a:xfrm>
              <a:prstGeom prst="roundRect">
                <a:avLst/>
              </a:prstGeom>
              <a:solidFill>
                <a:srgbClr val="1031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5133319" y="2174742"/>
                <a:ext cx="477109" cy="13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メイリオ" panose="020B0604030504040204" pitchFamily="50" charset="-128"/>
                    <a:ea typeface="メイリオ" panose="020B0604030504040204" pitchFamily="50" charset="-128"/>
                  </a:rPr>
                  <a:t>人材養成部会</a:t>
                </a:r>
                <a:endParaRPr kumimoji="1" lang="ja-JP" altLang="en-US" sz="1400" b="1" dirty="0">
                  <a:latin typeface="メイリオ" panose="020B0604030504040204" pitchFamily="50" charset="-128"/>
                  <a:ea typeface="メイリオ" panose="020B0604030504040204" pitchFamily="50" charset="-128"/>
                </a:endParaRPr>
              </a:p>
            </p:txBody>
          </p:sp>
        </p:grpSp>
        <p:sp>
          <p:nvSpPr>
            <p:cNvPr id="104" name="角丸四角形 103"/>
            <p:cNvSpPr/>
            <p:nvPr/>
          </p:nvSpPr>
          <p:spPr>
            <a:xfrm>
              <a:off x="2185959" y="1981443"/>
              <a:ext cx="1183000" cy="1797097"/>
            </a:xfrm>
            <a:prstGeom prst="roundRect">
              <a:avLst/>
            </a:prstGeom>
            <a:noFill/>
            <a:ln w="38100">
              <a:solidFill>
                <a:srgbClr val="D2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23018" y="1945449"/>
              <a:ext cx="1790783" cy="450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専門</a:t>
              </a:r>
              <a:r>
                <a:rPr kumimoji="1" lang="ja-JP" altLang="en-US" sz="1400" b="1" dirty="0" smtClean="0">
                  <a:solidFill>
                    <a:schemeClr val="tx1"/>
                  </a:solidFill>
                  <a:latin typeface="メイリオ" panose="020B0604030504040204" pitchFamily="50" charset="-128"/>
                  <a:ea typeface="メイリオ" panose="020B0604030504040204" pitchFamily="50" charset="-128"/>
                </a:rPr>
                <a:t>部会</a:t>
              </a:r>
              <a:r>
                <a:rPr kumimoji="1" lang="ja-JP" altLang="en-US" sz="1400" dirty="0" smtClean="0">
                  <a:solidFill>
                    <a:schemeClr val="tx1"/>
                  </a:solidFill>
                  <a:latin typeface="メイリオ" panose="020B0604030504040204" pitchFamily="50" charset="-128"/>
                  <a:ea typeface="メイリオ" panose="020B0604030504040204" pitchFamily="50" charset="-128"/>
                </a:rPr>
                <a:t>（設置例）</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6" name="角丸四角形吹き出し 105"/>
            <p:cNvSpPr/>
            <p:nvPr/>
          </p:nvSpPr>
          <p:spPr>
            <a:xfrm>
              <a:off x="3095003" y="2405489"/>
              <a:ext cx="322994" cy="1716389"/>
            </a:xfrm>
            <a:prstGeom prst="wedgeRoundRectCallout">
              <a:avLst>
                <a:gd name="adj1" fmla="val -118993"/>
                <a:gd name="adj2" fmla="val 3555"/>
                <a:gd name="adj3" fmla="val 16667"/>
              </a:avLst>
            </a:prstGeom>
            <a:solidFill>
              <a:srgbClr val="FAE14F"/>
            </a:solidFill>
            <a:ln>
              <a:solidFill>
                <a:srgbClr val="FAE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正方形/長方形 106"/>
            <p:cNvSpPr/>
            <p:nvPr/>
          </p:nvSpPr>
          <p:spPr>
            <a:xfrm>
              <a:off x="3060569" y="2355992"/>
              <a:ext cx="409863" cy="1815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メイリオ" panose="020B0604030504040204" pitchFamily="50" charset="-128"/>
                  <a:ea typeface="メイリオ" panose="020B0604030504040204" pitchFamily="50" charset="-128"/>
                </a:rPr>
                <a:t>県＋アドバイザーが協働</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grpSp>
      <p:pic>
        <p:nvPicPr>
          <p:cNvPr id="112" name="図 111"/>
          <p:cNvPicPr>
            <a:picLocks noChangeAspect="1"/>
          </p:cNvPicPr>
          <p:nvPr/>
        </p:nvPicPr>
        <p:blipFill>
          <a:blip r:embed="rId3"/>
          <a:stretch>
            <a:fillRect/>
          </a:stretch>
        </p:blipFill>
        <p:spPr>
          <a:xfrm>
            <a:off x="3845115" y="1134182"/>
            <a:ext cx="439847" cy="738009"/>
          </a:xfrm>
          <a:prstGeom prst="rect">
            <a:avLst/>
          </a:prstGeom>
        </p:spPr>
      </p:pic>
      <p:sp>
        <p:nvSpPr>
          <p:cNvPr id="113" name="右矢印 112"/>
          <p:cNvSpPr/>
          <p:nvPr/>
        </p:nvSpPr>
        <p:spPr>
          <a:xfrm>
            <a:off x="3626990" y="1852177"/>
            <a:ext cx="1224410" cy="557950"/>
          </a:xfrm>
          <a:prstGeom prst="rightArrow">
            <a:avLst>
              <a:gd name="adj1" fmla="val 50000"/>
              <a:gd name="adj2" fmla="val 38363"/>
            </a:avLst>
          </a:prstGeom>
          <a:solidFill>
            <a:srgbClr val="3FE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114" name="正方形/長方形 113"/>
          <p:cNvSpPr/>
          <p:nvPr/>
        </p:nvSpPr>
        <p:spPr>
          <a:xfrm>
            <a:off x="3572142" y="2029165"/>
            <a:ext cx="1279338" cy="223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メイリオ" panose="020B0604030504040204" pitchFamily="50" charset="-128"/>
                <a:ea typeface="メイリオ" panose="020B0604030504040204" pitchFamily="50" charset="-128"/>
              </a:rPr>
              <a:t>各圏域等に</a:t>
            </a:r>
            <a:endParaRPr kumimoji="1" lang="en-US" altLang="ja-JP" sz="8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smtClean="0">
                <a:solidFill>
                  <a:schemeClr val="tx1"/>
                </a:solidFill>
                <a:latin typeface="メイリオ" panose="020B0604030504040204" pitchFamily="50" charset="-128"/>
                <a:ea typeface="メイリオ" panose="020B0604030504040204" pitchFamily="50" charset="-128"/>
              </a:rPr>
              <a:t>アドバイザー設置</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115" name="正方形/長方形 114"/>
          <p:cNvSpPr/>
          <p:nvPr/>
        </p:nvSpPr>
        <p:spPr>
          <a:xfrm>
            <a:off x="3791413" y="1024764"/>
            <a:ext cx="1010003" cy="16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latin typeface="メイリオ" panose="020B0604030504040204" pitchFamily="50" charset="-128"/>
                <a:ea typeface="メイリオ" panose="020B0604030504040204" pitchFamily="50" charset="-128"/>
              </a:rPr>
              <a:t>市町村とのパイプ役</a:t>
            </a:r>
            <a:endParaRPr kumimoji="1" lang="en-US" altLang="ja-JP" sz="700" dirty="0" smtClean="0">
              <a:solidFill>
                <a:schemeClr val="tx1"/>
              </a:solidFill>
              <a:latin typeface="メイリオ" panose="020B0604030504040204" pitchFamily="50" charset="-128"/>
              <a:ea typeface="メイリオ" panose="020B0604030504040204" pitchFamily="50" charset="-128"/>
            </a:endParaRPr>
          </a:p>
        </p:txBody>
      </p:sp>
      <p:sp>
        <p:nvSpPr>
          <p:cNvPr id="116" name="正方形/長方形 115"/>
          <p:cNvSpPr/>
          <p:nvPr/>
        </p:nvSpPr>
        <p:spPr>
          <a:xfrm>
            <a:off x="0" y="0"/>
            <a:ext cx="9906000" cy="9645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18316" y="105994"/>
            <a:ext cx="9887684" cy="828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（自立支援）協議会は、地域における障害者等の</a:t>
            </a:r>
            <a:r>
              <a:rPr kumimoji="1" lang="ja-JP" altLang="en-US" sz="1400" u="sng" dirty="0" smtClean="0">
                <a:solidFill>
                  <a:schemeClr val="tx1"/>
                </a:solidFill>
                <a:latin typeface="メイリオ" panose="020B0604030504040204" pitchFamily="50" charset="-128"/>
                <a:ea typeface="メイリオ" panose="020B0604030504040204" pitchFamily="50" charset="-128"/>
              </a:rPr>
              <a:t>相談支援の個別事例等を通じて明らかになった地域の課題を共有</a:t>
            </a:r>
            <a:r>
              <a:rPr kumimoji="1" lang="ja-JP" altLang="en-US" sz="1400" dirty="0" smtClean="0">
                <a:solidFill>
                  <a:schemeClr val="tx1"/>
                </a:solidFill>
                <a:latin typeface="メイリオ" panose="020B0604030504040204" pitchFamily="50" charset="-128"/>
                <a:ea typeface="メイリオ" panose="020B0604030504040204" pitchFamily="50" charset="-128"/>
              </a:rPr>
              <a:t>し、その</a:t>
            </a:r>
            <a:r>
              <a:rPr kumimoji="1" lang="ja-JP" altLang="en-US" sz="1400" u="sng" dirty="0" smtClean="0">
                <a:solidFill>
                  <a:schemeClr val="tx1"/>
                </a:solidFill>
                <a:latin typeface="メイリオ" panose="020B0604030504040204" pitchFamily="50" charset="-128"/>
                <a:ea typeface="メイリオ" panose="020B0604030504040204" pitchFamily="50" charset="-128"/>
              </a:rPr>
              <a:t>課題を踏まえて地域における障害者等の支援体制整備につなげていく</a:t>
            </a:r>
            <a:r>
              <a:rPr kumimoji="1" lang="ja-JP" altLang="en-US" sz="1400" dirty="0" smtClean="0">
                <a:solidFill>
                  <a:schemeClr val="tx1"/>
                </a:solidFill>
                <a:latin typeface="メイリオ" panose="020B0604030504040204" pitchFamily="50" charset="-128"/>
                <a:ea typeface="メイリオ" panose="020B0604030504040204" pitchFamily="50" charset="-128"/>
              </a:rPr>
              <a:t>取組を着実に進めていく役割。</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まさに、</a:t>
            </a:r>
            <a:r>
              <a:rPr kumimoji="1" lang="ja-JP" altLang="en-US" sz="1600" b="1" u="sng" dirty="0" smtClean="0">
                <a:solidFill>
                  <a:srgbClr val="FF0000"/>
                </a:solidFill>
                <a:latin typeface="メイリオ" panose="020B0604030504040204" pitchFamily="50" charset="-128"/>
                <a:ea typeface="メイリオ" panose="020B0604030504040204" pitchFamily="50" charset="-128"/>
              </a:rPr>
              <a:t>（自立支援）協議会は、地域の相談支援を推進するための基盤</a:t>
            </a:r>
            <a:r>
              <a:rPr kumimoji="1" lang="ja-JP" altLang="en-US" sz="1400" dirty="0" smtClean="0">
                <a:solidFill>
                  <a:schemeClr val="tx1"/>
                </a:solidFill>
                <a:latin typeface="メイリオ" panose="020B0604030504040204" pitchFamily="50" charset="-128"/>
                <a:ea typeface="メイリオ" panose="020B0604030504040204" pitchFamily="50" charset="-128"/>
              </a:rPr>
              <a:t>といえる。</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en-US" altLang="ja-JP" sz="1050" dirty="0" smtClean="0">
                <a:solidFill>
                  <a:schemeClr val="tx1"/>
                </a:solidFill>
                <a:latin typeface="メイリオ" panose="020B0604030504040204" pitchFamily="50" charset="-128"/>
                <a:ea typeface="メイリオ" panose="020B0604030504040204" pitchFamily="50" charset="-128"/>
              </a:rPr>
              <a:t>※</a:t>
            </a:r>
            <a:r>
              <a:rPr kumimoji="1" lang="ja-JP" altLang="en-US" sz="1050" dirty="0" smtClean="0">
                <a:solidFill>
                  <a:schemeClr val="tx1"/>
                </a:solidFill>
                <a:latin typeface="メイリオ" panose="020B0604030504040204" pitchFamily="50" charset="-128"/>
                <a:ea typeface="メイリオ" panose="020B0604030504040204" pitchFamily="50" charset="-128"/>
              </a:rPr>
              <a:t>「（自立支援）協議会の設置・運営ガイドライン」（令和６年３月厚生労働省）より。</a:t>
            </a:r>
            <a:endParaRPr kumimoji="1" lang="en-US" altLang="ja-JP" sz="1050" dirty="0" smtClean="0">
              <a:solidFill>
                <a:schemeClr val="tx1"/>
              </a:solidFill>
              <a:latin typeface="メイリオ" panose="020B0604030504040204" pitchFamily="50" charset="-128"/>
              <a:ea typeface="メイリオ" panose="020B0604030504040204" pitchFamily="50" charset="-128"/>
            </a:endParaRPr>
          </a:p>
        </p:txBody>
      </p:sp>
      <p:sp>
        <p:nvSpPr>
          <p:cNvPr id="98" name="正方形/長方形 97"/>
          <p:cNvSpPr/>
          <p:nvPr/>
        </p:nvSpPr>
        <p:spPr>
          <a:xfrm>
            <a:off x="9203696" y="2550599"/>
            <a:ext cx="238615"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99" name="正方形/長方形 98"/>
          <p:cNvSpPr/>
          <p:nvPr/>
        </p:nvSpPr>
        <p:spPr>
          <a:xfrm>
            <a:off x="1824445" y="2737841"/>
            <a:ext cx="238615"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102" name="右矢印 101"/>
          <p:cNvSpPr/>
          <p:nvPr/>
        </p:nvSpPr>
        <p:spPr>
          <a:xfrm>
            <a:off x="3620058" y="3520681"/>
            <a:ext cx="1353863" cy="557950"/>
          </a:xfrm>
          <a:prstGeom prst="rightArrow">
            <a:avLst>
              <a:gd name="adj1" fmla="val 50000"/>
              <a:gd name="adj2" fmla="val 39333"/>
            </a:avLst>
          </a:prstGeom>
          <a:solidFill>
            <a:srgbClr val="3FE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103" name="正方形/長方形 102"/>
          <p:cNvSpPr/>
          <p:nvPr/>
        </p:nvSpPr>
        <p:spPr>
          <a:xfrm>
            <a:off x="3637863" y="3701126"/>
            <a:ext cx="1279338" cy="223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基幹</a:t>
            </a:r>
            <a:r>
              <a:rPr kumimoji="1" lang="ja-JP" altLang="en-US" sz="800" dirty="0" smtClean="0">
                <a:solidFill>
                  <a:schemeClr val="tx1"/>
                </a:solidFill>
                <a:latin typeface="メイリオ" panose="020B0604030504040204" pitchFamily="50" charset="-128"/>
                <a:ea typeface="メイリオ" panose="020B0604030504040204" pitchFamily="50" charset="-128"/>
              </a:rPr>
              <a:t>相談支援センター</a:t>
            </a:r>
            <a:endParaRPr kumimoji="1" lang="en-US" altLang="ja-JP" sz="8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smtClean="0">
                <a:solidFill>
                  <a:schemeClr val="tx1"/>
                </a:solidFill>
                <a:latin typeface="メイリオ" panose="020B0604030504040204" pitchFamily="50" charset="-128"/>
                <a:ea typeface="メイリオ" panose="020B0604030504040204" pitchFamily="50" charset="-128"/>
              </a:rPr>
              <a:t>設置に係る助言等</a:t>
            </a:r>
            <a:endParaRPr kumimoji="1" lang="en-US" altLang="ja-JP" sz="800" dirty="0" smtClean="0">
              <a:solidFill>
                <a:schemeClr val="tx1"/>
              </a:solidFill>
              <a:latin typeface="メイリオ" panose="020B0604030504040204" pitchFamily="50" charset="-128"/>
              <a:ea typeface="メイリオ" panose="020B0604030504040204" pitchFamily="50" charset="-128"/>
            </a:endParaRPr>
          </a:p>
        </p:txBody>
      </p:sp>
      <p:sp>
        <p:nvSpPr>
          <p:cNvPr id="108" name="正方形/長方形 107"/>
          <p:cNvSpPr/>
          <p:nvPr/>
        </p:nvSpPr>
        <p:spPr>
          <a:xfrm>
            <a:off x="3723459" y="2319414"/>
            <a:ext cx="994681" cy="223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smtClean="0">
                <a:solidFill>
                  <a:schemeClr val="tx1"/>
                </a:solidFill>
                <a:latin typeface="メイリオ" panose="020B0604030504040204" pitchFamily="50" charset="-128"/>
                <a:ea typeface="メイリオ" panose="020B0604030504040204" pitchFamily="50" charset="-128"/>
              </a:rPr>
              <a:t>都道府県相談支援体制整備事業（補助金）の活用</a:t>
            </a:r>
            <a:endParaRPr kumimoji="1" lang="en-US" altLang="ja-JP" sz="600" dirty="0" smtClean="0">
              <a:solidFill>
                <a:schemeClr val="tx1"/>
              </a:solidFill>
              <a:latin typeface="メイリオ" panose="020B0604030504040204" pitchFamily="50" charset="-128"/>
              <a:ea typeface="メイリオ" panose="020B0604030504040204" pitchFamily="50" charset="-128"/>
            </a:endParaRPr>
          </a:p>
        </p:txBody>
      </p:sp>
      <p:grpSp>
        <p:nvGrpSpPr>
          <p:cNvPr id="94" name="グループ化 93"/>
          <p:cNvGrpSpPr/>
          <p:nvPr/>
        </p:nvGrpSpPr>
        <p:grpSpPr>
          <a:xfrm>
            <a:off x="179768" y="4779527"/>
            <a:ext cx="4533451" cy="1113072"/>
            <a:chOff x="54934" y="4823771"/>
            <a:chExt cx="4533451" cy="1113072"/>
          </a:xfrm>
        </p:grpSpPr>
        <p:sp>
          <p:nvSpPr>
            <p:cNvPr id="77" name="角丸四角形 76"/>
            <p:cNvSpPr/>
            <p:nvPr/>
          </p:nvSpPr>
          <p:spPr>
            <a:xfrm>
              <a:off x="113346" y="5220575"/>
              <a:ext cx="1572091" cy="663252"/>
            </a:xfrm>
            <a:prstGeom prst="roundRect">
              <a:avLst/>
            </a:prstGeom>
            <a:solidFill>
              <a:srgbClr val="F8D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3152102" y="5256043"/>
              <a:ext cx="1293143" cy="576493"/>
            </a:xfrm>
            <a:prstGeom prst="roundRect">
              <a:avLst/>
            </a:prstGeom>
            <a:solidFill>
              <a:srgbClr val="A38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164149" y="5282642"/>
              <a:ext cx="1304470" cy="53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latin typeface="メイリオ" panose="020B0604030504040204" pitchFamily="50" charset="-128"/>
                  <a:ea typeface="メイリオ" panose="020B0604030504040204" pitchFamily="50" charset="-128"/>
                </a:rPr>
                <a:t>相談支援や</a:t>
              </a:r>
              <a:endParaRPr kumimoji="1" lang="en-US" altLang="ja-JP" sz="1000" b="1" dirty="0" smtClean="0">
                <a:latin typeface="メイリオ" panose="020B0604030504040204" pitchFamily="50" charset="-128"/>
                <a:ea typeface="メイリオ" panose="020B0604030504040204" pitchFamily="50" charset="-128"/>
              </a:endParaRPr>
            </a:p>
            <a:p>
              <a:pPr algn="ctr"/>
              <a:r>
                <a:rPr kumimoji="1" lang="ja-JP" altLang="en-US" sz="1000" b="1" dirty="0" smtClean="0">
                  <a:latin typeface="メイリオ" panose="020B0604030504040204" pitchFamily="50" charset="-128"/>
                  <a:ea typeface="メイリオ" panose="020B0604030504040204" pitchFamily="50" charset="-128"/>
                </a:rPr>
                <a:t>サービス等の評価</a:t>
              </a:r>
              <a:endParaRPr kumimoji="1" lang="ja-JP" altLang="en-US" sz="1000" b="1" dirty="0">
                <a:latin typeface="メイリオ" panose="020B0604030504040204" pitchFamily="50" charset="-128"/>
                <a:ea typeface="メイリオ" panose="020B0604030504040204" pitchFamily="50" charset="-128"/>
              </a:endParaRPr>
            </a:p>
          </p:txBody>
        </p:sp>
        <p:sp>
          <p:nvSpPr>
            <p:cNvPr id="117" name="角丸四角形 116"/>
            <p:cNvSpPr/>
            <p:nvPr/>
          </p:nvSpPr>
          <p:spPr>
            <a:xfrm>
              <a:off x="1813006" y="5256041"/>
              <a:ext cx="1019625" cy="576497"/>
            </a:xfrm>
            <a:prstGeom prst="roundRect">
              <a:avLst/>
            </a:prstGeom>
            <a:solidFill>
              <a:srgbClr val="A38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左矢印 75"/>
            <p:cNvSpPr/>
            <p:nvPr/>
          </p:nvSpPr>
          <p:spPr>
            <a:xfrm>
              <a:off x="2802094" y="5472047"/>
              <a:ext cx="380545" cy="144483"/>
            </a:xfrm>
            <a:prstGeom prst="leftArrow">
              <a:avLst/>
            </a:prstGeom>
            <a:solidFill>
              <a:srgbClr val="C1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1791598" y="5300483"/>
              <a:ext cx="1091221" cy="498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latin typeface="メイリオ" panose="020B0604030504040204" pitchFamily="50" charset="-128"/>
                  <a:ea typeface="メイリオ" panose="020B0604030504040204" pitchFamily="50" charset="-128"/>
                </a:rPr>
                <a:t>地域（広域）</a:t>
              </a:r>
              <a:endParaRPr kumimoji="1" lang="en-US" altLang="ja-JP" sz="1000" b="1" dirty="0" smtClean="0">
                <a:latin typeface="メイリオ" panose="020B0604030504040204" pitchFamily="50" charset="-128"/>
                <a:ea typeface="メイリオ" panose="020B0604030504040204" pitchFamily="50" charset="-128"/>
              </a:endParaRPr>
            </a:p>
            <a:p>
              <a:pPr algn="ctr"/>
              <a:r>
                <a:rPr kumimoji="1" lang="ja-JP" altLang="en-US" sz="1000" b="1" dirty="0" smtClean="0">
                  <a:latin typeface="メイリオ" panose="020B0604030504040204" pitchFamily="50" charset="-128"/>
                  <a:ea typeface="メイリオ" panose="020B0604030504040204" pitchFamily="50" charset="-128"/>
                </a:rPr>
                <a:t>課題の抽出</a:t>
              </a:r>
              <a:endParaRPr kumimoji="1" lang="ja-JP" altLang="en-US" sz="1000" b="1" dirty="0">
                <a:latin typeface="メイリオ" panose="020B0604030504040204" pitchFamily="50" charset="-128"/>
                <a:ea typeface="メイリオ" panose="020B0604030504040204" pitchFamily="50" charset="-128"/>
              </a:endParaRPr>
            </a:p>
          </p:txBody>
        </p:sp>
        <p:sp>
          <p:nvSpPr>
            <p:cNvPr id="126" name="角丸四角形 125"/>
            <p:cNvSpPr/>
            <p:nvPr/>
          </p:nvSpPr>
          <p:spPr>
            <a:xfrm>
              <a:off x="156909" y="4896647"/>
              <a:ext cx="2656649" cy="260477"/>
            </a:xfrm>
            <a:prstGeom prst="roundRect">
              <a:avLst/>
            </a:prstGeom>
            <a:solidFill>
              <a:srgbClr val="A38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302049" y="4906767"/>
              <a:ext cx="2429541" cy="27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メイリオ" panose="020B0604030504040204" pitchFamily="50" charset="-128"/>
                  <a:ea typeface="メイリオ" panose="020B0604030504040204" pitchFamily="50" charset="-128"/>
                </a:rPr>
                <a:t>障害福祉</a:t>
              </a:r>
              <a:r>
                <a:rPr kumimoji="1" lang="ja-JP" altLang="en-US" sz="1000" b="1" dirty="0" smtClean="0">
                  <a:latin typeface="メイリオ" panose="020B0604030504040204" pitchFamily="50" charset="-128"/>
                  <a:ea typeface="メイリオ" panose="020B0604030504040204" pitchFamily="50" charset="-128"/>
                </a:rPr>
                <a:t>計画・障害児福祉計画</a:t>
              </a:r>
              <a:endParaRPr kumimoji="1" lang="ja-JP" altLang="en-US" sz="1000" b="1" dirty="0">
                <a:latin typeface="メイリオ" panose="020B0604030504040204" pitchFamily="50" charset="-128"/>
                <a:ea typeface="メイリオ" panose="020B0604030504040204" pitchFamily="50" charset="-128"/>
              </a:endParaRPr>
            </a:p>
          </p:txBody>
        </p:sp>
        <p:sp>
          <p:nvSpPr>
            <p:cNvPr id="128" name="左矢印 127"/>
            <p:cNvSpPr/>
            <p:nvPr/>
          </p:nvSpPr>
          <p:spPr>
            <a:xfrm rot="5400000">
              <a:off x="2219461" y="5036070"/>
              <a:ext cx="136057" cy="340276"/>
            </a:xfrm>
            <a:prstGeom prst="leftArrow">
              <a:avLst/>
            </a:prstGeom>
            <a:solidFill>
              <a:srgbClr val="C1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角丸四角形 128"/>
            <p:cNvSpPr/>
            <p:nvPr/>
          </p:nvSpPr>
          <p:spPr>
            <a:xfrm>
              <a:off x="155494" y="5269199"/>
              <a:ext cx="1485497" cy="260477"/>
            </a:xfrm>
            <a:prstGeom prst="roundRect">
              <a:avLst/>
            </a:prstGeom>
            <a:solidFill>
              <a:srgbClr val="A38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201169" y="5288246"/>
              <a:ext cx="1443278" cy="27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latin typeface="メイリオ" panose="020B0604030504040204" pitchFamily="50" charset="-128"/>
                  <a:ea typeface="メイリオ" panose="020B0604030504040204" pitchFamily="50" charset="-128"/>
                </a:rPr>
                <a:t>関係機関の連携強化</a:t>
              </a:r>
              <a:endParaRPr kumimoji="1" lang="ja-JP" altLang="en-US" sz="1000" b="1" dirty="0">
                <a:latin typeface="メイリオ" panose="020B0604030504040204" pitchFamily="50" charset="-128"/>
                <a:ea typeface="メイリオ" panose="020B0604030504040204" pitchFamily="50" charset="-128"/>
              </a:endParaRPr>
            </a:p>
          </p:txBody>
        </p:sp>
        <p:sp>
          <p:nvSpPr>
            <p:cNvPr id="133" name="角丸四角形 132"/>
            <p:cNvSpPr/>
            <p:nvPr/>
          </p:nvSpPr>
          <p:spPr>
            <a:xfrm>
              <a:off x="161436" y="5572062"/>
              <a:ext cx="1485497" cy="260477"/>
            </a:xfrm>
            <a:prstGeom prst="roundRect">
              <a:avLst/>
            </a:prstGeom>
            <a:solidFill>
              <a:srgbClr val="A38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181664" y="5578818"/>
              <a:ext cx="1498640" cy="27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latin typeface="メイリオ" panose="020B0604030504040204" pitchFamily="50" charset="-128"/>
                  <a:ea typeface="メイリオ" panose="020B0604030504040204" pitchFamily="50" charset="-128"/>
                </a:rPr>
                <a:t>社会資源の改善・開発</a:t>
              </a:r>
              <a:endParaRPr kumimoji="1" lang="ja-JP" altLang="en-US" sz="1000" b="1" dirty="0">
                <a:latin typeface="メイリオ" panose="020B0604030504040204" pitchFamily="50" charset="-128"/>
                <a:ea typeface="メイリオ" panose="020B0604030504040204" pitchFamily="50" charset="-128"/>
              </a:endParaRPr>
            </a:p>
          </p:txBody>
        </p:sp>
        <p:sp>
          <p:nvSpPr>
            <p:cNvPr id="134" name="左矢印 133"/>
            <p:cNvSpPr/>
            <p:nvPr/>
          </p:nvSpPr>
          <p:spPr>
            <a:xfrm rot="16200000">
              <a:off x="837327" y="5028004"/>
              <a:ext cx="136057" cy="340276"/>
            </a:xfrm>
            <a:prstGeom prst="leftArrow">
              <a:avLst/>
            </a:prstGeom>
            <a:solidFill>
              <a:srgbClr val="C1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 name="図 91"/>
            <p:cNvPicPr>
              <a:picLocks noChangeAspect="1"/>
            </p:cNvPicPr>
            <p:nvPr/>
          </p:nvPicPr>
          <p:blipFill>
            <a:blip r:embed="rId4"/>
            <a:stretch>
              <a:fillRect/>
            </a:stretch>
          </p:blipFill>
          <p:spPr>
            <a:xfrm rot="5400000">
              <a:off x="1566712" y="5427519"/>
              <a:ext cx="335309" cy="233537"/>
            </a:xfrm>
            <a:prstGeom prst="rect">
              <a:avLst/>
            </a:prstGeom>
          </p:spPr>
        </p:pic>
        <p:sp>
          <p:nvSpPr>
            <p:cNvPr id="93" name="角丸四角形 92"/>
            <p:cNvSpPr/>
            <p:nvPr/>
          </p:nvSpPr>
          <p:spPr>
            <a:xfrm>
              <a:off x="54934" y="4823771"/>
              <a:ext cx="4464065" cy="1113072"/>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2727514" y="4838649"/>
              <a:ext cx="1860871"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メイリオ" panose="020B0604030504040204" pitchFamily="50" charset="-128"/>
                  <a:ea typeface="メイリオ" panose="020B0604030504040204" pitchFamily="50" charset="-128"/>
                </a:rPr>
                <a:t>協議会の機能</a:t>
              </a:r>
              <a:endParaRPr kumimoji="1" lang="ja-JP" altLang="en-US" sz="1300" dirty="0">
                <a:solidFill>
                  <a:schemeClr val="tx1"/>
                </a:solidFill>
                <a:latin typeface="メイリオ" panose="020B0604030504040204" pitchFamily="50" charset="-128"/>
                <a:ea typeface="メイリオ" panose="020B0604030504040204" pitchFamily="50" charset="-128"/>
              </a:endParaRPr>
            </a:p>
          </p:txBody>
        </p:sp>
      </p:grpSp>
      <p:sp>
        <p:nvSpPr>
          <p:cNvPr id="137" name="右矢印 136"/>
          <p:cNvSpPr/>
          <p:nvPr/>
        </p:nvSpPr>
        <p:spPr>
          <a:xfrm rot="10800000">
            <a:off x="3688115" y="2610507"/>
            <a:ext cx="1224410" cy="428116"/>
          </a:xfrm>
          <a:prstGeom prst="rightArrow">
            <a:avLst>
              <a:gd name="adj1" fmla="val 50000"/>
              <a:gd name="adj2" fmla="val 38363"/>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138" name="右矢印 137"/>
          <p:cNvSpPr/>
          <p:nvPr/>
        </p:nvSpPr>
        <p:spPr>
          <a:xfrm>
            <a:off x="3732147" y="2956175"/>
            <a:ext cx="1224410" cy="428116"/>
          </a:xfrm>
          <a:prstGeom prst="rightArrow">
            <a:avLst>
              <a:gd name="adj1" fmla="val 50000"/>
              <a:gd name="adj2" fmla="val 38363"/>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140" name="正方形/長方形 139"/>
          <p:cNvSpPr/>
          <p:nvPr/>
        </p:nvSpPr>
        <p:spPr>
          <a:xfrm>
            <a:off x="3713158" y="2726745"/>
            <a:ext cx="1279338" cy="223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smtClean="0">
              <a:solidFill>
                <a:schemeClr val="tx1"/>
              </a:solidFill>
              <a:latin typeface="メイリオ" panose="020B0604030504040204" pitchFamily="50" charset="-128"/>
              <a:ea typeface="メイリオ" panose="020B0604030504040204" pitchFamily="50" charset="-128"/>
            </a:endParaRPr>
          </a:p>
        </p:txBody>
      </p:sp>
      <p:sp>
        <p:nvSpPr>
          <p:cNvPr id="141" name="正方形/長方形 140"/>
          <p:cNvSpPr/>
          <p:nvPr/>
        </p:nvSpPr>
        <p:spPr>
          <a:xfrm>
            <a:off x="3703674" y="2728702"/>
            <a:ext cx="1279338" cy="223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メイリオ" panose="020B0604030504040204" pitchFamily="50" charset="-128"/>
                <a:ea typeface="メイリオ" panose="020B0604030504040204" pitchFamily="50" charset="-128"/>
              </a:rPr>
              <a:t>地域で解決できていない</a:t>
            </a:r>
            <a:endParaRPr kumimoji="1" lang="en-US" altLang="ja-JP" sz="7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700" b="1" dirty="0" smtClean="0">
                <a:solidFill>
                  <a:schemeClr val="bg1"/>
                </a:solidFill>
                <a:latin typeface="メイリオ" panose="020B0604030504040204" pitchFamily="50" charset="-128"/>
                <a:ea typeface="メイリオ" panose="020B0604030504040204" pitchFamily="50" charset="-128"/>
              </a:rPr>
              <a:t>課題の集約</a:t>
            </a:r>
            <a:endParaRPr kumimoji="1" lang="en-US" altLang="ja-JP" sz="700" b="1" dirty="0" smtClean="0">
              <a:solidFill>
                <a:schemeClr val="bg1"/>
              </a:solidFill>
              <a:latin typeface="メイリオ" panose="020B0604030504040204" pitchFamily="50" charset="-128"/>
              <a:ea typeface="メイリオ" panose="020B0604030504040204" pitchFamily="50" charset="-128"/>
            </a:endParaRPr>
          </a:p>
        </p:txBody>
      </p:sp>
      <p:sp>
        <p:nvSpPr>
          <p:cNvPr id="142" name="正方形/長方形 141"/>
          <p:cNvSpPr/>
          <p:nvPr/>
        </p:nvSpPr>
        <p:spPr>
          <a:xfrm>
            <a:off x="3727855" y="3065828"/>
            <a:ext cx="1279338" cy="223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メイリオ" panose="020B0604030504040204" pitchFamily="50" charset="-128"/>
                <a:ea typeface="メイリオ" panose="020B0604030504040204" pitchFamily="50" charset="-128"/>
              </a:rPr>
              <a:t>協議結果の共有</a:t>
            </a:r>
            <a:endParaRPr kumimoji="1" lang="en-US" altLang="ja-JP" sz="7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700" b="1" dirty="0" smtClean="0">
                <a:solidFill>
                  <a:schemeClr val="bg1"/>
                </a:solidFill>
                <a:latin typeface="メイリオ" panose="020B0604030504040204" pitchFamily="50" charset="-128"/>
                <a:ea typeface="メイリオ" panose="020B0604030504040204" pitchFamily="50" charset="-128"/>
              </a:rPr>
              <a:t>施策の展開</a:t>
            </a:r>
            <a:endParaRPr kumimoji="1" lang="en-US" altLang="ja-JP" sz="700" b="1" dirty="0" smtClean="0">
              <a:solidFill>
                <a:schemeClr val="bg1"/>
              </a:solidFill>
              <a:latin typeface="メイリオ" panose="020B0604030504040204" pitchFamily="50" charset="-128"/>
              <a:ea typeface="メイリオ" panose="020B0604030504040204" pitchFamily="50" charset="-128"/>
            </a:endParaRPr>
          </a:p>
        </p:txBody>
      </p:sp>
      <p:sp>
        <p:nvSpPr>
          <p:cNvPr id="146" name="フリーフォーム 145"/>
          <p:cNvSpPr/>
          <p:nvPr/>
        </p:nvSpPr>
        <p:spPr>
          <a:xfrm>
            <a:off x="2937983" y="2851413"/>
            <a:ext cx="854883" cy="2369865"/>
          </a:xfrm>
          <a:custGeom>
            <a:avLst/>
            <a:gdLst>
              <a:gd name="connsiteX0" fmla="*/ 854883 w 854883"/>
              <a:gd name="connsiteY0" fmla="*/ 0 h 2369865"/>
              <a:gd name="connsiteX1" fmla="*/ 660100 w 854883"/>
              <a:gd name="connsiteY1" fmla="*/ 984738 h 2369865"/>
              <a:gd name="connsiteX2" fmla="*/ 638457 w 854883"/>
              <a:gd name="connsiteY2" fmla="*/ 1612374 h 2369865"/>
              <a:gd name="connsiteX3" fmla="*/ 183963 w 854883"/>
              <a:gd name="connsiteY3" fmla="*/ 2028994 h 2369865"/>
              <a:gd name="connsiteX4" fmla="*/ 0 w 854883"/>
              <a:gd name="connsiteY4" fmla="*/ 2369865 h 236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83" h="2369865">
                <a:moveTo>
                  <a:pt x="854883" y="0"/>
                </a:moveTo>
                <a:cubicBezTo>
                  <a:pt x="775527" y="358004"/>
                  <a:pt x="696171" y="716009"/>
                  <a:pt x="660100" y="984738"/>
                </a:cubicBezTo>
                <a:cubicBezTo>
                  <a:pt x="624029" y="1253467"/>
                  <a:pt x="717813" y="1438331"/>
                  <a:pt x="638457" y="1612374"/>
                </a:cubicBezTo>
                <a:cubicBezTo>
                  <a:pt x="559101" y="1786417"/>
                  <a:pt x="290372" y="1902746"/>
                  <a:pt x="183963" y="2028994"/>
                </a:cubicBezTo>
                <a:cubicBezTo>
                  <a:pt x="77554" y="2155242"/>
                  <a:pt x="64026" y="2311250"/>
                  <a:pt x="0" y="2369865"/>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フリーフォーム 146"/>
          <p:cNvSpPr/>
          <p:nvPr/>
        </p:nvSpPr>
        <p:spPr>
          <a:xfrm>
            <a:off x="3392478" y="3868615"/>
            <a:ext cx="2315759" cy="806187"/>
          </a:xfrm>
          <a:custGeom>
            <a:avLst/>
            <a:gdLst>
              <a:gd name="connsiteX0" fmla="*/ 2315759 w 2315759"/>
              <a:gd name="connsiteY0" fmla="*/ 0 h 806187"/>
              <a:gd name="connsiteX1" fmla="*/ 1937013 w 2315759"/>
              <a:gd name="connsiteY1" fmla="*/ 605993 h 806187"/>
              <a:gd name="connsiteX2" fmla="*/ 346282 w 2315759"/>
              <a:gd name="connsiteY2" fmla="*/ 768313 h 806187"/>
              <a:gd name="connsiteX3" fmla="*/ 0 w 2315759"/>
              <a:gd name="connsiteY3" fmla="*/ 806187 h 806187"/>
            </a:gdLst>
            <a:ahLst/>
            <a:cxnLst>
              <a:cxn ang="0">
                <a:pos x="connsiteX0" y="connsiteY0"/>
              </a:cxn>
              <a:cxn ang="0">
                <a:pos x="connsiteX1" y="connsiteY1"/>
              </a:cxn>
              <a:cxn ang="0">
                <a:pos x="connsiteX2" y="connsiteY2"/>
              </a:cxn>
              <a:cxn ang="0">
                <a:pos x="connsiteX3" y="connsiteY3"/>
              </a:cxn>
            </a:cxnLst>
            <a:rect l="l" t="t" r="r" b="b"/>
            <a:pathLst>
              <a:path w="2315759" h="806187">
                <a:moveTo>
                  <a:pt x="2315759" y="0"/>
                </a:moveTo>
                <a:cubicBezTo>
                  <a:pt x="2290509" y="238970"/>
                  <a:pt x="2265259" y="477941"/>
                  <a:pt x="1937013" y="605993"/>
                </a:cubicBezTo>
                <a:cubicBezTo>
                  <a:pt x="1608767" y="734045"/>
                  <a:pt x="346282" y="768313"/>
                  <a:pt x="346282" y="768313"/>
                </a:cubicBezTo>
                <a:lnTo>
                  <a:pt x="0" y="806187"/>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9241392" y="6384568"/>
            <a:ext cx="443673" cy="367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8</a:t>
            </a:r>
            <a:endParaRPr kumimoji="1" lang="ja-JP" altLang="en-US" dirty="0">
              <a:solidFill>
                <a:schemeClr val="tx1"/>
              </a:solidFill>
            </a:endParaRPr>
          </a:p>
        </p:txBody>
      </p:sp>
    </p:spTree>
    <p:extLst>
      <p:ext uri="{BB962C8B-B14F-4D97-AF65-F5344CB8AC3E}">
        <p14:creationId xmlns:p14="http://schemas.microsoft.com/office/powerpoint/2010/main" val="57954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TotalTime>
  <Words>1230</Words>
  <Application>Microsoft Office PowerPoint</Application>
  <PresentationFormat>A4 210 x 297 mm</PresentationFormat>
  <Paragraphs>143</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1800278</dc:creator>
  <cp:lastModifiedBy>1800278杉 貴仁</cp:lastModifiedBy>
  <cp:revision>38</cp:revision>
  <cp:lastPrinted>2025-03-09T04:50:05Z</cp:lastPrinted>
  <dcterms:created xsi:type="dcterms:W3CDTF">2025-03-02T08:35:20Z</dcterms:created>
  <dcterms:modified xsi:type="dcterms:W3CDTF">2025-04-27T15:17:29Z</dcterms:modified>
</cp:coreProperties>
</file>