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305" r:id="rId2"/>
    <p:sldId id="306" r:id="rId3"/>
    <p:sldId id="307" r:id="rId4"/>
    <p:sldId id="292" r:id="rId5"/>
    <p:sldId id="300" r:id="rId6"/>
    <p:sldId id="301" r:id="rId7"/>
    <p:sldId id="302" r:id="rId8"/>
  </p:sldIdLst>
  <p:sldSz cx="13208000" cy="9906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56" autoAdjust="0"/>
    <p:restoredTop sz="94333" autoAdjust="0"/>
  </p:normalViewPr>
  <p:slideViewPr>
    <p:cSldViewPr snapToGrid="0">
      <p:cViewPr varScale="1">
        <p:scale>
          <a:sx n="48" d="100"/>
          <a:sy n="48" d="100"/>
        </p:scale>
        <p:origin x="1038" y="5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45447" cy="497837"/>
          </a:xfrm>
          <a:prstGeom prst="rect">
            <a:avLst/>
          </a:prstGeom>
        </p:spPr>
        <p:txBody>
          <a:bodyPr vert="horz" lIns="91285" tIns="45643" rIns="91285" bIns="4564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5" y="3"/>
            <a:ext cx="2945447" cy="497837"/>
          </a:xfrm>
          <a:prstGeom prst="rect">
            <a:avLst/>
          </a:prstGeom>
        </p:spPr>
        <p:txBody>
          <a:bodyPr vert="horz" lIns="91285" tIns="45643" rIns="91285" bIns="45643" rtlCol="0"/>
          <a:lstStyle>
            <a:lvl1pPr algn="r">
              <a:defRPr sz="1200"/>
            </a:lvl1pPr>
          </a:lstStyle>
          <a:p>
            <a:fld id="{092DF3F6-DD8B-49CD-A39C-0628ADF967D1}" type="datetimeFigureOut">
              <a:rPr kumimoji="1" lang="ja-JP" altLang="en-US" smtClean="0"/>
              <a:t>2025/3/17</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51213"/>
          </a:xfrm>
          <a:prstGeom prst="rect">
            <a:avLst/>
          </a:prstGeom>
          <a:noFill/>
          <a:ln w="12700">
            <a:solidFill>
              <a:prstClr val="black"/>
            </a:solidFill>
          </a:ln>
        </p:spPr>
        <p:txBody>
          <a:bodyPr vert="horz" lIns="91285" tIns="45643" rIns="91285" bIns="45643" rtlCol="0" anchor="ctr"/>
          <a:lstStyle/>
          <a:p>
            <a:endParaRPr lang="ja-JP" altLang="en-US"/>
          </a:p>
        </p:txBody>
      </p:sp>
      <p:sp>
        <p:nvSpPr>
          <p:cNvPr id="5" name="ノート プレースホルダー 4"/>
          <p:cNvSpPr>
            <a:spLocks noGrp="1"/>
          </p:cNvSpPr>
          <p:nvPr>
            <p:ph type="body" sz="quarter" idx="3"/>
          </p:nvPr>
        </p:nvSpPr>
        <p:spPr>
          <a:xfrm>
            <a:off x="680086" y="4777027"/>
            <a:ext cx="5437506" cy="3908187"/>
          </a:xfrm>
          <a:prstGeom prst="rect">
            <a:avLst/>
          </a:prstGeom>
        </p:spPr>
        <p:txBody>
          <a:bodyPr vert="horz" lIns="91285" tIns="45643" rIns="91285" bIns="4564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28801"/>
            <a:ext cx="2945447" cy="497837"/>
          </a:xfrm>
          <a:prstGeom prst="rect">
            <a:avLst/>
          </a:prstGeom>
        </p:spPr>
        <p:txBody>
          <a:bodyPr vert="horz" lIns="91285" tIns="45643" rIns="91285" bIns="456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5" y="9428801"/>
            <a:ext cx="2945447" cy="497837"/>
          </a:xfrm>
          <a:prstGeom prst="rect">
            <a:avLst/>
          </a:prstGeom>
        </p:spPr>
        <p:txBody>
          <a:bodyPr vert="horz" lIns="91285" tIns="45643" rIns="91285" bIns="45643" rtlCol="0" anchor="b"/>
          <a:lstStyle>
            <a:lvl1pPr algn="r">
              <a:defRPr sz="1200"/>
            </a:lvl1pPr>
          </a:lstStyle>
          <a:p>
            <a:fld id="{F335A794-EAA1-4E9D-83A7-6AC8297CB9B9}" type="slidenum">
              <a:rPr kumimoji="1" lang="ja-JP" altLang="en-US" smtClean="0"/>
              <a:t>‹#›</a:t>
            </a:fld>
            <a:endParaRPr kumimoji="1" lang="ja-JP" altLang="en-US"/>
          </a:p>
        </p:txBody>
      </p:sp>
    </p:spTree>
    <p:extLst>
      <p:ext uri="{BB962C8B-B14F-4D97-AF65-F5344CB8AC3E}">
        <p14:creationId xmlns:p14="http://schemas.microsoft.com/office/powerpoint/2010/main" val="30396468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a:ln/>
        </p:spPr>
      </p:sp>
      <p:sp>
        <p:nvSpPr>
          <p:cNvPr id="22531" name="ノート プレースホルダー 2"/>
          <p:cNvSpPr>
            <a:spLocks noGrp="1"/>
          </p:cNvSpPr>
          <p:nvPr>
            <p:ph type="body" idx="1"/>
          </p:nvPr>
        </p:nvSpPr>
        <p:spPr>
          <a:noFill/>
        </p:spPr>
        <p:txBody>
          <a:bodyPr/>
          <a:lstStyle/>
          <a:p>
            <a:pPr eaLnBrk="1" hangingPunct="1"/>
            <a:endParaRPr lang="ja-JP" altLang="en-US" dirty="0">
              <a:ea typeface="ＭＳ Ｐ明朝" pitchFamily="18" charset="-128"/>
            </a:endParaRPr>
          </a:p>
        </p:txBody>
      </p:sp>
      <p:sp>
        <p:nvSpPr>
          <p:cNvPr id="22532" name="スライド番号プレースホルダー 3"/>
          <p:cNvSpPr>
            <a:spLocks noGrp="1"/>
          </p:cNvSpPr>
          <p:nvPr>
            <p:ph type="sldNum" sz="quarter" idx="5"/>
          </p:nvPr>
        </p:nvSpPr>
        <p:spPr>
          <a:noFill/>
          <a:ln>
            <a:miter lim="800000"/>
            <a:headEnd/>
            <a:tailEnd/>
          </a:ln>
        </p:spPr>
        <p:txBody>
          <a:bodyPr/>
          <a:lstStyle/>
          <a:p>
            <a:fld id="{79171FBB-2CBF-4691-8732-10E07AEA2C6D}" type="slidenum">
              <a:rPr lang="en-US" altLang="ja-JP" smtClean="0"/>
              <a:pPr/>
              <a:t>4</a:t>
            </a:fld>
            <a:endParaRPr lang="en-US" altLang="ja-JP"/>
          </a:p>
        </p:txBody>
      </p:sp>
    </p:spTree>
    <p:extLst>
      <p:ext uri="{BB962C8B-B14F-4D97-AF65-F5344CB8AC3E}">
        <p14:creationId xmlns:p14="http://schemas.microsoft.com/office/powerpoint/2010/main" val="4066090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a:ln/>
        </p:spPr>
      </p:sp>
      <p:sp>
        <p:nvSpPr>
          <p:cNvPr id="22531" name="ノート プレースホルダー 2"/>
          <p:cNvSpPr>
            <a:spLocks noGrp="1"/>
          </p:cNvSpPr>
          <p:nvPr>
            <p:ph type="body" idx="1"/>
          </p:nvPr>
        </p:nvSpPr>
        <p:spPr>
          <a:noFill/>
        </p:spPr>
        <p:txBody>
          <a:bodyPr/>
          <a:lstStyle/>
          <a:p>
            <a:pPr eaLnBrk="1" hangingPunct="1"/>
            <a:endParaRPr lang="ja-JP" altLang="en-US" dirty="0">
              <a:ea typeface="ＭＳ Ｐ明朝" pitchFamily="18" charset="-128"/>
            </a:endParaRPr>
          </a:p>
        </p:txBody>
      </p:sp>
      <p:sp>
        <p:nvSpPr>
          <p:cNvPr id="22532" name="スライド番号プレースホルダー 3"/>
          <p:cNvSpPr>
            <a:spLocks noGrp="1"/>
          </p:cNvSpPr>
          <p:nvPr>
            <p:ph type="sldNum" sz="quarter" idx="5"/>
          </p:nvPr>
        </p:nvSpPr>
        <p:spPr>
          <a:noFill/>
          <a:ln>
            <a:miter lim="800000"/>
            <a:headEnd/>
            <a:tailEnd/>
          </a:ln>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9171FBB-2CBF-4691-8732-10E07AEA2C6D}" type="slidenum">
              <a:rPr kumimoji="0" lang="en-US" altLang="ja-JP"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altLang="ja-JP"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66327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972941-672D-4BFB-A03E-89369E3B5CD4}" type="slidenum">
              <a:rPr kumimoji="1" lang="ja-JP" altLang="en-US" smtClean="0"/>
              <a:t>6</a:t>
            </a:fld>
            <a:endParaRPr kumimoji="1" lang="ja-JP" altLang="en-US"/>
          </a:p>
        </p:txBody>
      </p:sp>
    </p:spTree>
    <p:extLst>
      <p:ext uri="{BB962C8B-B14F-4D97-AF65-F5344CB8AC3E}">
        <p14:creationId xmlns:p14="http://schemas.microsoft.com/office/powerpoint/2010/main" val="2615405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972941-672D-4BFB-A03E-89369E3B5CD4}" type="slidenum">
              <a:rPr kumimoji="1" lang="ja-JP" altLang="en-US" smtClean="0"/>
              <a:t>7</a:t>
            </a:fld>
            <a:endParaRPr kumimoji="1" lang="ja-JP" altLang="en-US"/>
          </a:p>
        </p:txBody>
      </p:sp>
    </p:spTree>
    <p:extLst>
      <p:ext uri="{BB962C8B-B14F-4D97-AF65-F5344CB8AC3E}">
        <p14:creationId xmlns:p14="http://schemas.microsoft.com/office/powerpoint/2010/main" val="3668852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621191"/>
            <a:ext cx="11226800" cy="3448756"/>
          </a:xfrm>
        </p:spPr>
        <p:txBody>
          <a:bodyPr anchor="b"/>
          <a:lstStyle>
            <a:lvl1pPr algn="ctr">
              <a:defRPr sz="8666"/>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51000" y="5202944"/>
            <a:ext cx="99060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6CC10CE-88C5-4340-804A-669DC81228CC}" type="datetimeFigureOut">
              <a:rPr kumimoji="1" lang="ja-JP" altLang="en-US" smtClean="0"/>
              <a:t>2025/3/17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70F47F-3277-494A-9095-42D42C814713}" type="slidenum">
              <a:rPr kumimoji="1" lang="ja-JP" altLang="en-US" smtClean="0"/>
              <a:t>‹#›</a:t>
            </a:fld>
            <a:endParaRPr kumimoji="1" lang="ja-JP" altLang="en-US"/>
          </a:p>
        </p:txBody>
      </p:sp>
    </p:spTree>
    <p:extLst>
      <p:ext uri="{BB962C8B-B14F-4D97-AF65-F5344CB8AC3E}">
        <p14:creationId xmlns:p14="http://schemas.microsoft.com/office/powerpoint/2010/main" val="4059089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CC10CE-88C5-4340-804A-669DC81228CC}" type="datetimeFigureOut">
              <a:rPr kumimoji="1" lang="ja-JP" altLang="en-US" smtClean="0"/>
              <a:t>2025/3/17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70F47F-3277-494A-9095-42D42C814713}" type="slidenum">
              <a:rPr kumimoji="1" lang="ja-JP" altLang="en-US" smtClean="0"/>
              <a:t>‹#›</a:t>
            </a:fld>
            <a:endParaRPr kumimoji="1" lang="ja-JP" altLang="en-US"/>
          </a:p>
        </p:txBody>
      </p:sp>
    </p:spTree>
    <p:extLst>
      <p:ext uri="{BB962C8B-B14F-4D97-AF65-F5344CB8AC3E}">
        <p14:creationId xmlns:p14="http://schemas.microsoft.com/office/powerpoint/2010/main" val="3628053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51976" y="527403"/>
            <a:ext cx="2847975"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908051" y="527403"/>
            <a:ext cx="8378825"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CC10CE-88C5-4340-804A-669DC81228CC}" type="datetimeFigureOut">
              <a:rPr kumimoji="1" lang="ja-JP" altLang="en-US" smtClean="0"/>
              <a:t>2025/3/17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70F47F-3277-494A-9095-42D42C814713}" type="slidenum">
              <a:rPr kumimoji="1" lang="ja-JP" altLang="en-US" smtClean="0"/>
              <a:t>‹#›</a:t>
            </a:fld>
            <a:endParaRPr kumimoji="1" lang="ja-JP" altLang="en-US"/>
          </a:p>
        </p:txBody>
      </p:sp>
    </p:spTree>
    <p:extLst>
      <p:ext uri="{BB962C8B-B14F-4D97-AF65-F5344CB8AC3E}">
        <p14:creationId xmlns:p14="http://schemas.microsoft.com/office/powerpoint/2010/main" val="137095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CC10CE-88C5-4340-804A-669DC81228CC}" type="datetimeFigureOut">
              <a:rPr kumimoji="1" lang="ja-JP" altLang="en-US" smtClean="0"/>
              <a:t>2025/3/17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70F47F-3277-494A-9095-42D42C814713}" type="slidenum">
              <a:rPr kumimoji="1" lang="ja-JP" altLang="en-US" smtClean="0"/>
              <a:t>‹#›</a:t>
            </a:fld>
            <a:endParaRPr kumimoji="1" lang="ja-JP" altLang="en-US"/>
          </a:p>
        </p:txBody>
      </p:sp>
    </p:spTree>
    <p:extLst>
      <p:ext uri="{BB962C8B-B14F-4D97-AF65-F5344CB8AC3E}">
        <p14:creationId xmlns:p14="http://schemas.microsoft.com/office/powerpoint/2010/main" val="107625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01172" y="2469624"/>
            <a:ext cx="11391900" cy="4120620"/>
          </a:xfrm>
        </p:spPr>
        <p:txBody>
          <a:bodyPr anchor="b"/>
          <a:lstStyle>
            <a:lvl1pPr>
              <a:defRPr sz="8666"/>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01172" y="6629226"/>
            <a:ext cx="11391900" cy="2166937"/>
          </a:xfrm>
        </p:spPr>
        <p:txBody>
          <a:bodyPr/>
          <a:lstStyle>
            <a:lvl1pPr marL="0" indent="0">
              <a:buNone/>
              <a:defRPr sz="3467">
                <a:solidFill>
                  <a:schemeClr val="tx1"/>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6CC10CE-88C5-4340-804A-669DC81228CC}" type="datetimeFigureOut">
              <a:rPr kumimoji="1" lang="ja-JP" altLang="en-US" smtClean="0"/>
              <a:t>2025/3/17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70F47F-3277-494A-9095-42D42C814713}" type="slidenum">
              <a:rPr kumimoji="1" lang="ja-JP" altLang="en-US" smtClean="0"/>
              <a:t>‹#›</a:t>
            </a:fld>
            <a:endParaRPr kumimoji="1" lang="ja-JP" altLang="en-US"/>
          </a:p>
        </p:txBody>
      </p:sp>
    </p:spTree>
    <p:extLst>
      <p:ext uri="{BB962C8B-B14F-4D97-AF65-F5344CB8AC3E}">
        <p14:creationId xmlns:p14="http://schemas.microsoft.com/office/powerpoint/2010/main" val="4285085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08050" y="2637014"/>
            <a:ext cx="561340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686550" y="2637014"/>
            <a:ext cx="561340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6CC10CE-88C5-4340-804A-669DC81228CC}" type="datetimeFigureOut">
              <a:rPr kumimoji="1" lang="ja-JP" altLang="en-US" smtClean="0"/>
              <a:t>2025/3/17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70F47F-3277-494A-9095-42D42C814713}" type="slidenum">
              <a:rPr kumimoji="1" lang="ja-JP" altLang="en-US" smtClean="0"/>
              <a:t>‹#›</a:t>
            </a:fld>
            <a:endParaRPr kumimoji="1" lang="ja-JP" altLang="en-US"/>
          </a:p>
        </p:txBody>
      </p:sp>
    </p:spTree>
    <p:extLst>
      <p:ext uri="{BB962C8B-B14F-4D97-AF65-F5344CB8AC3E}">
        <p14:creationId xmlns:p14="http://schemas.microsoft.com/office/powerpoint/2010/main" val="10595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909770" y="527405"/>
            <a:ext cx="11391900"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09772" y="2428347"/>
            <a:ext cx="5587602"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4" name="Content Placeholder 3"/>
          <p:cNvSpPr>
            <a:spLocks noGrp="1"/>
          </p:cNvSpPr>
          <p:nvPr>
            <p:ph sz="half" idx="2"/>
          </p:nvPr>
        </p:nvSpPr>
        <p:spPr>
          <a:xfrm>
            <a:off x="909772" y="3618442"/>
            <a:ext cx="5587602"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686551" y="2428347"/>
            <a:ext cx="5615120"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6" name="Content Placeholder 5"/>
          <p:cNvSpPr>
            <a:spLocks noGrp="1"/>
          </p:cNvSpPr>
          <p:nvPr>
            <p:ph sz="quarter" idx="4"/>
          </p:nvPr>
        </p:nvSpPr>
        <p:spPr>
          <a:xfrm>
            <a:off x="6686551" y="3618442"/>
            <a:ext cx="5615120"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6CC10CE-88C5-4340-804A-669DC81228CC}" type="datetimeFigureOut">
              <a:rPr kumimoji="1" lang="ja-JP" altLang="en-US" smtClean="0"/>
              <a:t>2025/3/17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70F47F-3277-494A-9095-42D42C814713}" type="slidenum">
              <a:rPr kumimoji="1" lang="ja-JP" altLang="en-US" smtClean="0"/>
              <a:t>‹#›</a:t>
            </a:fld>
            <a:endParaRPr kumimoji="1" lang="ja-JP" altLang="en-US"/>
          </a:p>
        </p:txBody>
      </p:sp>
    </p:spTree>
    <p:extLst>
      <p:ext uri="{BB962C8B-B14F-4D97-AF65-F5344CB8AC3E}">
        <p14:creationId xmlns:p14="http://schemas.microsoft.com/office/powerpoint/2010/main" val="61334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6CC10CE-88C5-4340-804A-669DC81228CC}" type="datetimeFigureOut">
              <a:rPr kumimoji="1" lang="ja-JP" altLang="en-US" smtClean="0"/>
              <a:t>2025/3/17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70F47F-3277-494A-9095-42D42C814713}" type="slidenum">
              <a:rPr kumimoji="1" lang="ja-JP" altLang="en-US" smtClean="0"/>
              <a:t>‹#›</a:t>
            </a:fld>
            <a:endParaRPr kumimoji="1" lang="ja-JP" altLang="en-US"/>
          </a:p>
        </p:txBody>
      </p:sp>
    </p:spTree>
    <p:extLst>
      <p:ext uri="{BB962C8B-B14F-4D97-AF65-F5344CB8AC3E}">
        <p14:creationId xmlns:p14="http://schemas.microsoft.com/office/powerpoint/2010/main" val="2516263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CC10CE-88C5-4340-804A-669DC81228CC}" type="datetimeFigureOut">
              <a:rPr kumimoji="1" lang="ja-JP" altLang="en-US" smtClean="0"/>
              <a:t>2025/3/17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70F47F-3277-494A-9095-42D42C814713}" type="slidenum">
              <a:rPr kumimoji="1" lang="ja-JP" altLang="en-US" smtClean="0"/>
              <a:t>‹#›</a:t>
            </a:fld>
            <a:endParaRPr kumimoji="1" lang="ja-JP" altLang="en-US"/>
          </a:p>
        </p:txBody>
      </p:sp>
    </p:spTree>
    <p:extLst>
      <p:ext uri="{BB962C8B-B14F-4D97-AF65-F5344CB8AC3E}">
        <p14:creationId xmlns:p14="http://schemas.microsoft.com/office/powerpoint/2010/main" val="418081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09770" y="660400"/>
            <a:ext cx="4259924" cy="2311400"/>
          </a:xfrm>
        </p:spPr>
        <p:txBody>
          <a:bodyPr anchor="b"/>
          <a:lstStyle>
            <a:lvl1pPr>
              <a:defRPr sz="4622"/>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615120" y="1426283"/>
            <a:ext cx="6686550"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09770" y="2971800"/>
            <a:ext cx="425992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CC10CE-88C5-4340-804A-669DC81228CC}" type="datetimeFigureOut">
              <a:rPr kumimoji="1" lang="ja-JP" altLang="en-US" smtClean="0"/>
              <a:t>2025/3/17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70F47F-3277-494A-9095-42D42C814713}" type="slidenum">
              <a:rPr kumimoji="1" lang="ja-JP" altLang="en-US" smtClean="0"/>
              <a:t>‹#›</a:t>
            </a:fld>
            <a:endParaRPr kumimoji="1" lang="ja-JP" altLang="en-US"/>
          </a:p>
        </p:txBody>
      </p:sp>
    </p:spTree>
    <p:extLst>
      <p:ext uri="{BB962C8B-B14F-4D97-AF65-F5344CB8AC3E}">
        <p14:creationId xmlns:p14="http://schemas.microsoft.com/office/powerpoint/2010/main" val="286597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09770" y="660400"/>
            <a:ext cx="4259924" cy="2311400"/>
          </a:xfrm>
        </p:spPr>
        <p:txBody>
          <a:bodyPr anchor="b"/>
          <a:lstStyle>
            <a:lvl1pPr>
              <a:defRPr sz="4622"/>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615120" y="1426283"/>
            <a:ext cx="6686550" cy="7039681"/>
          </a:xfrm>
        </p:spPr>
        <p:txBody>
          <a:bodyPr anchor="t"/>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lang="ja-JP" altLang="en-US" smtClean="0"/>
              <a:t>図を追加</a:t>
            </a:r>
            <a:endParaRPr lang="en-US" dirty="0"/>
          </a:p>
        </p:txBody>
      </p:sp>
      <p:sp>
        <p:nvSpPr>
          <p:cNvPr id="4" name="Text Placeholder 3"/>
          <p:cNvSpPr>
            <a:spLocks noGrp="1"/>
          </p:cNvSpPr>
          <p:nvPr>
            <p:ph type="body" sz="half" idx="2"/>
          </p:nvPr>
        </p:nvSpPr>
        <p:spPr>
          <a:xfrm>
            <a:off x="909770" y="2971800"/>
            <a:ext cx="425992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CC10CE-88C5-4340-804A-669DC81228CC}" type="datetimeFigureOut">
              <a:rPr kumimoji="1" lang="ja-JP" altLang="en-US" smtClean="0"/>
              <a:t>2025/3/17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70F47F-3277-494A-9095-42D42C814713}" type="slidenum">
              <a:rPr kumimoji="1" lang="ja-JP" altLang="en-US" smtClean="0"/>
              <a:t>‹#›</a:t>
            </a:fld>
            <a:endParaRPr kumimoji="1" lang="ja-JP" altLang="en-US"/>
          </a:p>
        </p:txBody>
      </p:sp>
    </p:spTree>
    <p:extLst>
      <p:ext uri="{BB962C8B-B14F-4D97-AF65-F5344CB8AC3E}">
        <p14:creationId xmlns:p14="http://schemas.microsoft.com/office/powerpoint/2010/main" val="1958214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8050" y="527405"/>
            <a:ext cx="11391900"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08050" y="2637014"/>
            <a:ext cx="11391900"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08050" y="9181397"/>
            <a:ext cx="29718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C6CC10CE-88C5-4340-804A-669DC81228CC}" type="datetimeFigureOut">
              <a:rPr kumimoji="1" lang="ja-JP" altLang="en-US" smtClean="0"/>
              <a:t>2025/3/17</a:t>
            </a:fld>
            <a:endParaRPr kumimoji="1" lang="ja-JP" altLang="en-US"/>
          </a:p>
        </p:txBody>
      </p:sp>
      <p:sp>
        <p:nvSpPr>
          <p:cNvPr id="5" name="Footer Placeholder 4"/>
          <p:cNvSpPr>
            <a:spLocks noGrp="1"/>
          </p:cNvSpPr>
          <p:nvPr>
            <p:ph type="ftr" sz="quarter" idx="3"/>
          </p:nvPr>
        </p:nvSpPr>
        <p:spPr>
          <a:xfrm>
            <a:off x="4375150" y="9181397"/>
            <a:ext cx="4457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328150" y="9181397"/>
            <a:ext cx="29718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7A70F47F-3277-494A-9095-42D42C814713}" type="slidenum">
              <a:rPr kumimoji="1" lang="ja-JP" altLang="en-US" smtClean="0"/>
              <a:t>‹#›</a:t>
            </a:fld>
            <a:endParaRPr kumimoji="1" lang="ja-JP" altLang="en-US"/>
          </a:p>
        </p:txBody>
      </p:sp>
    </p:spTree>
    <p:extLst>
      <p:ext uri="{BB962C8B-B14F-4D97-AF65-F5344CB8AC3E}">
        <p14:creationId xmlns:p14="http://schemas.microsoft.com/office/powerpoint/2010/main" val="225122721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en-US"/>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2002" y="3575402"/>
            <a:ext cx="12060694" cy="348440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62002" y="451155"/>
            <a:ext cx="643514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3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3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参考資料</a:t>
            </a:r>
            <a:r>
              <a:rPr kumimoji="0" lang="en-US" altLang="ja-JP" sz="3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p>
        </p:txBody>
      </p:sp>
      <p:sp>
        <p:nvSpPr>
          <p:cNvPr id="4" name="テキスト ボックス 3"/>
          <p:cNvSpPr txBox="1"/>
          <p:nvPr/>
        </p:nvSpPr>
        <p:spPr>
          <a:xfrm>
            <a:off x="562002" y="1328633"/>
            <a:ext cx="12060694" cy="2246769"/>
          </a:xfrm>
          <a:prstGeom prst="rect">
            <a:avLst/>
          </a:prstGeom>
          <a:noFill/>
        </p:spPr>
        <p:txBody>
          <a:bodyPr wrap="square" rtlCol="0">
            <a:spAutoFit/>
          </a:bodyPr>
          <a:lstStyle/>
          <a:p>
            <a:pPr lvl="0">
              <a:defRPr/>
            </a:pP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2800" b="0" i="0" u="none" strike="noStrike" kern="1200" cap="none" spc="0" normalizeH="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熊本県学力・学習状況調査の</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結果等を踏まえた授業改善等に関する校内研修資料を掲載して</a:t>
            </a:r>
            <a:r>
              <a:rPr lang="ja-JP" altLang="en-US" sz="2800" dirty="0">
                <a:solidFill>
                  <a:prstClr val="black"/>
                </a:solidFill>
                <a:latin typeface="BIZ UDPゴシック" panose="020B0400000000000000" pitchFamily="50" charset="-128"/>
                <a:ea typeface="BIZ UDPゴシック" panose="020B0400000000000000" pitchFamily="50" charset="-128"/>
              </a:rPr>
              <a:t>います</a:t>
            </a:r>
            <a:r>
              <a:rPr lang="ja-JP" altLang="en-US" sz="2800" dirty="0" smtClean="0">
                <a:solidFill>
                  <a:prstClr val="black"/>
                </a:solidFill>
                <a:latin typeface="BIZ UDPゴシック" panose="020B0400000000000000" pitchFamily="50" charset="-128"/>
                <a:ea typeface="BIZ UDPゴシック" panose="020B0400000000000000" pitchFamily="50" charset="-128"/>
              </a:rPr>
              <a:t>。</a:t>
            </a:r>
            <a:endParaRPr lang="en-US" altLang="ja-JP" sz="2800" dirty="0" smtClean="0">
              <a:solidFill>
                <a:prstClr val="black"/>
              </a:solidFill>
              <a:latin typeface="BIZ UDPゴシック" panose="020B0400000000000000" pitchFamily="50" charset="-128"/>
              <a:ea typeface="BIZ UDPゴシック" panose="020B0400000000000000" pitchFamily="50" charset="-128"/>
            </a:endParaRPr>
          </a:p>
          <a:p>
            <a:pPr lvl="0">
              <a:defRPr/>
            </a:pPr>
            <a:r>
              <a:rPr lang="en-US" altLang="ja-JP" sz="2800" dirty="0">
                <a:solidFill>
                  <a:prstClr val="black"/>
                </a:solidFill>
                <a:latin typeface="BIZ UDPゴシック" panose="020B0400000000000000" pitchFamily="50" charset="-128"/>
                <a:ea typeface="BIZ UDPゴシック" panose="020B0400000000000000" pitchFamily="50" charset="-128"/>
              </a:rPr>
              <a:t> </a:t>
            </a:r>
            <a:r>
              <a:rPr lang="en-US" altLang="ja-JP" sz="2800" dirty="0" smtClean="0">
                <a:solidFill>
                  <a:prstClr val="black"/>
                </a:solidFill>
                <a:latin typeface="BIZ UDPゴシック" panose="020B0400000000000000" pitchFamily="50" charset="-128"/>
                <a:ea typeface="BIZ UDPゴシック" panose="020B0400000000000000" pitchFamily="50" charset="-128"/>
              </a:rPr>
              <a:t>  </a:t>
            </a:r>
            <a:r>
              <a:rPr lang="ja-JP" altLang="en-US" sz="2800" dirty="0" smtClean="0">
                <a:solidFill>
                  <a:prstClr val="black"/>
                </a:solidFill>
                <a:latin typeface="BIZ UDPゴシック" panose="020B0400000000000000" pitchFamily="50" charset="-128"/>
                <a:ea typeface="BIZ UDPゴシック" panose="020B0400000000000000" pitchFamily="50" charset="-128"/>
              </a:rPr>
              <a:t>学年末から次年度に向けて、授業</a:t>
            </a:r>
            <a:r>
              <a:rPr lang="ja-JP" altLang="en-US" sz="2800" dirty="0">
                <a:solidFill>
                  <a:prstClr val="black"/>
                </a:solidFill>
                <a:latin typeface="BIZ UDPゴシック" panose="020B0400000000000000" pitchFamily="50" charset="-128"/>
                <a:ea typeface="BIZ UDPゴシック" panose="020B0400000000000000" pitchFamily="50" charset="-128"/>
              </a:rPr>
              <a:t>改善</a:t>
            </a:r>
            <a:r>
              <a:rPr lang="ja-JP" altLang="en-US" sz="2800" dirty="0" smtClean="0">
                <a:solidFill>
                  <a:prstClr val="black"/>
                </a:solidFill>
                <a:latin typeface="BIZ UDPゴシック" panose="020B0400000000000000" pitchFamily="50" charset="-128"/>
                <a:ea typeface="BIZ UDPゴシック" panose="020B0400000000000000" pitchFamily="50" charset="-128"/>
              </a:rPr>
              <a:t>について研修される際の参考にしてください。</a:t>
            </a:r>
            <a:endParaRPr lang="en-US" altLang="ja-JP" sz="28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Rectangle 2"/>
          <p:cNvSpPr>
            <a:spLocks noGrp="1" noChangeArrowheads="1"/>
          </p:cNvSpPr>
          <p:nvPr>
            <p:ph type="title"/>
          </p:nvPr>
        </p:nvSpPr>
        <p:spPr>
          <a:xfrm>
            <a:off x="393145" y="4839735"/>
            <a:ext cx="13208001" cy="827616"/>
          </a:xfrm>
        </p:spPr>
        <p:txBody>
          <a:bodyPr>
            <a:normAutofit/>
          </a:bodyPr>
          <a:lstStyle/>
          <a:p>
            <a:pPr eaLnBrk="1" hangingPunct="1"/>
            <a:r>
              <a:rPr lang="ja-JP" altLang="en-US" sz="2800" b="1" dirty="0" smtClean="0">
                <a:latin typeface="BIZ UDゴシック" panose="020B0400000000000000" pitchFamily="49" charset="-128"/>
                <a:ea typeface="BIZ UDゴシック" panose="020B0400000000000000" pitchFamily="49" charset="-128"/>
              </a:rPr>
              <a:t>　 </a:t>
            </a:r>
            <a:r>
              <a:rPr lang="ja-JP" altLang="en-US" sz="2800" b="1" u="sng" dirty="0" smtClean="0">
                <a:latin typeface="BIZ UDゴシック" panose="020B0400000000000000" pitchFamily="49" charset="-128"/>
                <a:ea typeface="BIZ UDゴシック" panose="020B0400000000000000" pitchFamily="49" charset="-128"/>
              </a:rPr>
              <a:t>参考資料②</a:t>
            </a:r>
            <a:r>
              <a:rPr lang="ja-JP" altLang="en-US" sz="2800" b="1" dirty="0" smtClean="0">
                <a:latin typeface="BIZ UDゴシック" panose="020B0400000000000000" pitchFamily="49" charset="-128"/>
                <a:ea typeface="BIZ UDゴシック" panose="020B0400000000000000" pitchFamily="49" charset="-128"/>
              </a:rPr>
              <a:t> 課題となった問題を確認し、授業改善へ</a:t>
            </a:r>
            <a:endParaRPr lang="ja-JP" altLang="en-US" sz="2800" b="1" dirty="0">
              <a:latin typeface="BIZ UDゴシック" panose="020B0400000000000000" pitchFamily="49" charset="-128"/>
              <a:ea typeface="BIZ UDゴシック" panose="020B0400000000000000" pitchFamily="49" charset="-128"/>
            </a:endParaRPr>
          </a:p>
        </p:txBody>
      </p:sp>
      <p:sp>
        <p:nvSpPr>
          <p:cNvPr id="6" name="Rectangle 2"/>
          <p:cNvSpPr txBox="1">
            <a:spLocks noChangeArrowheads="1"/>
          </p:cNvSpPr>
          <p:nvPr/>
        </p:nvSpPr>
        <p:spPr>
          <a:xfrm>
            <a:off x="393146" y="5758621"/>
            <a:ext cx="13208001" cy="827616"/>
          </a:xfrm>
          <a:prstGeom prst="rect">
            <a:avLst/>
          </a:prstGeom>
        </p:spPr>
        <p:txBody>
          <a:bodyPr vert="horz" lIns="91440" tIns="45720" rIns="91440" bIns="45720" rtlCol="0" anchor="ctr">
            <a:normAutofit/>
          </a:bodyPr>
          <a:lst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a:lstStyle>
          <a:p>
            <a:r>
              <a:rPr lang="ja-JP" altLang="en-US" sz="2800" b="1" dirty="0" smtClean="0">
                <a:latin typeface="BIZ UDゴシック" panose="020B0400000000000000" pitchFamily="49" charset="-128"/>
                <a:ea typeface="BIZ UDゴシック" panose="020B0400000000000000" pitchFamily="49" charset="-128"/>
              </a:rPr>
              <a:t>　 </a:t>
            </a:r>
            <a:r>
              <a:rPr lang="ja-JP" altLang="en-US" sz="2800" b="1" u="sng" dirty="0" smtClean="0">
                <a:latin typeface="BIZ UDゴシック" panose="020B0400000000000000" pitchFamily="49" charset="-128"/>
                <a:ea typeface="BIZ UDゴシック" panose="020B0400000000000000" pitchFamily="49" charset="-128"/>
              </a:rPr>
              <a:t>参考資料③</a:t>
            </a:r>
            <a:r>
              <a:rPr lang="ja-JP" altLang="en-US" sz="2800" b="1" dirty="0" smtClean="0">
                <a:latin typeface="BIZ UDゴシック" panose="020B0400000000000000" pitchFamily="49" charset="-128"/>
                <a:ea typeface="BIZ UDゴシック" panose="020B0400000000000000" pitchFamily="49" charset="-128"/>
              </a:rPr>
              <a:t>「伸び」を分析し、今後の取組へ</a:t>
            </a:r>
            <a:endParaRPr lang="ja-JP" altLang="en-US" sz="2800" b="1" dirty="0">
              <a:latin typeface="BIZ UDゴシック" panose="020B0400000000000000" pitchFamily="49" charset="-128"/>
              <a:ea typeface="BIZ UDゴシック" panose="020B0400000000000000" pitchFamily="49" charset="-128"/>
            </a:endParaRPr>
          </a:p>
        </p:txBody>
      </p:sp>
      <p:sp>
        <p:nvSpPr>
          <p:cNvPr id="7" name="Rectangle 2"/>
          <p:cNvSpPr txBox="1">
            <a:spLocks noChangeArrowheads="1"/>
          </p:cNvSpPr>
          <p:nvPr/>
        </p:nvSpPr>
        <p:spPr>
          <a:xfrm>
            <a:off x="901589" y="3920849"/>
            <a:ext cx="9499600" cy="827616"/>
          </a:xfrm>
          <a:prstGeom prst="rect">
            <a:avLst/>
          </a:prstGeom>
        </p:spPr>
        <p:txBody>
          <a:bodyPr vert="horz" lIns="91440" tIns="45720" rIns="91440" bIns="45720" rtlCol="0" anchor="ctr">
            <a:normAutofit/>
          </a:bodyPr>
          <a:lst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a:lstStyle>
          <a:p>
            <a:r>
              <a:rPr lang="ja-JP" altLang="en-US" sz="2800" b="1" u="sng" dirty="0" smtClean="0">
                <a:latin typeface="BIZ UDゴシック" panose="020B0400000000000000" pitchFamily="49" charset="-128"/>
                <a:ea typeface="BIZ UDゴシック" panose="020B0400000000000000" pitchFamily="49" charset="-128"/>
              </a:rPr>
              <a:t>参考資料①</a:t>
            </a:r>
            <a:r>
              <a:rPr lang="ja-JP" altLang="en-US" sz="2800" b="1" dirty="0" smtClean="0">
                <a:latin typeface="BIZ UDゴシック" panose="020B0400000000000000" pitchFamily="49" charset="-128"/>
                <a:ea typeface="BIZ UDゴシック" panose="020B0400000000000000" pitchFamily="49" charset="-128"/>
              </a:rPr>
              <a:t> 問題を分析し、授業改善へ</a:t>
            </a:r>
            <a:endParaRPr lang="ja-JP" altLang="en-US" sz="2800" b="1" dirty="0">
              <a:latin typeface="BIZ UDゴシック" panose="020B0400000000000000" pitchFamily="49" charset="-128"/>
              <a:ea typeface="BIZ UDゴシック" panose="020B0400000000000000" pitchFamily="49" charset="-128"/>
            </a:endParaRPr>
          </a:p>
        </p:txBody>
      </p:sp>
      <p:sp>
        <p:nvSpPr>
          <p:cNvPr id="9" name="テキスト ボックス 8"/>
          <p:cNvSpPr txBox="1"/>
          <p:nvPr/>
        </p:nvSpPr>
        <p:spPr>
          <a:xfrm>
            <a:off x="701149" y="7718817"/>
            <a:ext cx="11782399" cy="954107"/>
          </a:xfrm>
          <a:prstGeom prst="rect">
            <a:avLst/>
          </a:prstGeom>
          <a:noFill/>
        </p:spPr>
        <p:txBody>
          <a:bodyPr wrap="square" rtlCol="0">
            <a:spAutoFit/>
          </a:bodyPr>
          <a:lstStyle/>
          <a:p>
            <a:pPr lvl="0">
              <a:defRPr/>
            </a:pP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2800" b="0" i="0" u="none" strike="noStrike" kern="1200" cap="none" spc="0" normalizeH="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en-US" altLang="ja-JP" sz="2800" b="1" i="0" u="none" strike="noStrike" kern="1200" cap="none" spc="0" normalizeH="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800" b="1" i="0" u="none" strike="noStrike" kern="1200" cap="none" spc="0" normalizeH="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その他、授業づくりや授業改善に関連した校内研修資料についても、</a:t>
            </a:r>
            <a:endParaRPr kumimoji="0" lang="en-US" altLang="ja-JP" sz="2800" b="1" i="0" u="none" strike="noStrike" kern="1200" cap="none" spc="0" normalizeH="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p>
            <a:pPr lvl="0">
              <a:defRPr/>
            </a:pPr>
            <a:r>
              <a:rPr kumimoji="0" lang="ja-JP" altLang="en-US" sz="2800" b="1" i="0" u="none" strike="noStrike" kern="1200" cap="none" spc="0" normalizeH="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　　　今後県教委</a:t>
            </a:r>
            <a:r>
              <a:rPr kumimoji="0" lang="en-US" altLang="ja-JP" sz="2800" b="1" i="0" u="none" strike="noStrike" kern="1200" cap="none" spc="0" normalizeH="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HP</a:t>
            </a:r>
            <a:r>
              <a:rPr kumimoji="0" lang="ja-JP" altLang="en-US" sz="2800" b="1" i="0" u="none" strike="noStrike" kern="1200" cap="none" spc="0" normalizeH="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に掲載します。こちらもご活用ください。</a:t>
            </a:r>
            <a:endParaRPr kumimoji="0" lang="en-US" altLang="ja-JP" sz="2800" b="1"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736662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65010" y="3758857"/>
            <a:ext cx="8562572" cy="2157332"/>
          </a:xfrm>
          <a:prstGeom prst="roundRect">
            <a:avLst>
              <a:gd name="adj" fmla="val 10571"/>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① </a:t>
            </a: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「題材（問題場面等）」</a:t>
            </a:r>
            <a:r>
              <a:rPr kumimoji="1"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や「</a:t>
            </a: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配列（問題の構成や順序）」、「問い方（条件設定や発問）」</a:t>
            </a:r>
            <a:endParaRPr kumimoji="1" lang="en-US" altLang="ja-JP"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dirty="0">
                <a:solidFill>
                  <a:prstClr val="black"/>
                </a:solidFill>
                <a:latin typeface="BIZ UDPゴシック" panose="020B0400000000000000" pitchFamily="50" charset="-128"/>
                <a:ea typeface="BIZ UDPゴシック" panose="020B0400000000000000" pitchFamily="50" charset="-128"/>
              </a:rPr>
              <a:t> </a:t>
            </a: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の</a:t>
            </a:r>
            <a:r>
              <a:rPr kumimoji="1"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工夫に</a:t>
            </a: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ついて、気づいたことを話し合いましょう。</a:t>
            </a:r>
            <a:endParaRPr kumimoji="1"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6" name="テキスト ボックス 15"/>
          <p:cNvSpPr txBox="1"/>
          <p:nvPr/>
        </p:nvSpPr>
        <p:spPr>
          <a:xfrm>
            <a:off x="165010" y="987575"/>
            <a:ext cx="12467094"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◇問題を分析し、授業改善の方策を考えて</a:t>
            </a:r>
            <a:r>
              <a:rPr kumimoji="0"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みましょう</a:t>
            </a:r>
            <a:r>
              <a:rPr kumimoji="0"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0" lang="en-US" altLang="ja-JP"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8" name="Rectangle 2"/>
          <p:cNvSpPr>
            <a:spLocks noGrp="1" noChangeArrowheads="1"/>
          </p:cNvSpPr>
          <p:nvPr>
            <p:ph type="title"/>
          </p:nvPr>
        </p:nvSpPr>
        <p:spPr>
          <a:xfrm>
            <a:off x="0" y="200108"/>
            <a:ext cx="9499600" cy="827616"/>
          </a:xfrm>
        </p:spPr>
        <p:txBody>
          <a:bodyPr>
            <a:normAutofit/>
          </a:bodyPr>
          <a:lstStyle/>
          <a:p>
            <a:pPr eaLnBrk="1" hangingPunct="1"/>
            <a:r>
              <a:rPr lang="ja-JP" altLang="en-US" sz="2800" b="1" dirty="0" smtClean="0">
                <a:latin typeface="BIZ UDゴシック" panose="020B0400000000000000" pitchFamily="49" charset="-128"/>
                <a:ea typeface="BIZ UDゴシック" panose="020B0400000000000000" pitchFamily="49" charset="-128"/>
              </a:rPr>
              <a:t>　参考資料①「問題を分析し、授業</a:t>
            </a:r>
            <a:r>
              <a:rPr lang="ja-JP" altLang="en-US" sz="2800" b="1" dirty="0">
                <a:latin typeface="BIZ UDゴシック" panose="020B0400000000000000" pitchFamily="49" charset="-128"/>
                <a:ea typeface="BIZ UDゴシック" panose="020B0400000000000000" pitchFamily="49" charset="-128"/>
              </a:rPr>
              <a:t>改善へ」</a:t>
            </a:r>
          </a:p>
        </p:txBody>
      </p:sp>
      <p:sp>
        <p:nvSpPr>
          <p:cNvPr id="6" name="テキスト ボックス 5"/>
          <p:cNvSpPr txBox="1"/>
          <p:nvPr/>
        </p:nvSpPr>
        <p:spPr>
          <a:xfrm>
            <a:off x="212557" y="2533969"/>
            <a:ext cx="12608056" cy="1109150"/>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ts val="4300"/>
              </a:lnSpc>
              <a:spcBef>
                <a:spcPts val="0"/>
              </a:spcBef>
              <a:spcAft>
                <a:spcPts val="0"/>
              </a:spcAft>
              <a:buClrTx/>
              <a:buSzTx/>
              <a:buFontTx/>
              <a:buNone/>
              <a:tabLst/>
              <a:defRPr/>
            </a:pPr>
            <a:r>
              <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取り出した問題 ： </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学年（　　　　　）　　教科（　　　　　）</a:t>
            </a:r>
            <a:r>
              <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問題番号（　　　　　）</a:t>
            </a:r>
            <a:endParaRPr kumimoji="0" lang="en-US" altLang="ja-JP"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4300"/>
              </a:lnSpc>
              <a:spcBef>
                <a:spcPts val="0"/>
              </a:spcBef>
              <a:spcAft>
                <a:spcPts val="0"/>
              </a:spcAft>
              <a:buClrTx/>
              <a:buSzTx/>
              <a:buFontTx/>
              <a:buNone/>
              <a:tabLst/>
              <a:defRPr/>
            </a:pPr>
            <a:r>
              <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en-US" altLang="ja-JP"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平均正答率　 ： 自校（　　　　　）</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％、県（　　　　　）％　</a:t>
            </a:r>
            <a:r>
              <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目標値　：（</a:t>
            </a:r>
            <a:r>
              <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　　</a:t>
            </a:r>
            <a:endParaRPr kumimoji="0" lang="en-US" altLang="ja-JP"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4" name="テキスト ボックス 3"/>
          <p:cNvSpPr txBox="1"/>
          <p:nvPr/>
        </p:nvSpPr>
        <p:spPr>
          <a:xfrm>
            <a:off x="8913336" y="3758856"/>
            <a:ext cx="3907277" cy="5707593"/>
          </a:xfrm>
          <a:prstGeom prst="rect">
            <a:avLst/>
          </a:prstGeom>
          <a:noFill/>
          <a:ln>
            <a:solidFill>
              <a:schemeClr val="accent1">
                <a:lumMod val="50000"/>
              </a:schemeClr>
            </a:solidFill>
          </a:ln>
        </p:spPr>
        <p:style>
          <a:lnRef idx="2">
            <a:schemeClr val="accent2"/>
          </a:lnRef>
          <a:fillRef idx="1">
            <a:schemeClr val="lt1"/>
          </a:fillRef>
          <a:effectRef idx="0">
            <a:schemeClr val="accent2"/>
          </a:effectRef>
          <a:fontRef idx="minor">
            <a:schemeClr val="dk1"/>
          </a:fontRef>
        </p:style>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rPr>
              <a:t>〇今後の授業改善の方策（内容）</a:t>
            </a:r>
            <a:endParaRPr kumimoji="0" lang="en-US" altLang="ja-JP"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2000" b="0" i="0" u="none" strike="noStrike" kern="1200" cap="none" spc="0" normalizeH="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rPr>
              <a:t>をまとめましょう。</a:t>
            </a:r>
            <a:endParaRPr kumimoji="0" lang="en-US" altLang="ja-JP"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2000" dirty="0">
              <a:solidFill>
                <a:srgbClr val="44546A">
                  <a:lumMod val="75000"/>
                </a:srgbClr>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dirty="0">
              <a:solidFill>
                <a:srgbClr val="44546A">
                  <a:lumMod val="75000"/>
                </a:srgbClr>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dirty="0">
              <a:solidFill>
                <a:srgbClr val="44546A">
                  <a:lumMod val="75000"/>
                </a:srgbClr>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dirty="0">
              <a:solidFill>
                <a:srgbClr val="44546A">
                  <a:lumMod val="75000"/>
                </a:srgbClr>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dirty="0">
              <a:solidFill>
                <a:srgbClr val="44546A">
                  <a:lumMod val="75000"/>
                </a:srgbClr>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dirty="0">
              <a:solidFill>
                <a:srgbClr val="44546A">
                  <a:lumMod val="75000"/>
                </a:srgbClr>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dirty="0" smtClean="0">
              <a:solidFill>
                <a:srgbClr val="44546A">
                  <a:lumMod val="75000"/>
                </a:srgbClr>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dirty="0">
              <a:solidFill>
                <a:srgbClr val="44546A">
                  <a:lumMod val="75000"/>
                </a:srgbClr>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rPr>
              <a:t>研究授業等で、進捗状況を確認</a:t>
            </a:r>
            <a:endParaRPr kumimoji="1" lang="en-US" altLang="ja-JP"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dirty="0">
                <a:solidFill>
                  <a:srgbClr val="44546A">
                    <a:lumMod val="75000"/>
                  </a:srgbClr>
                </a:solidFill>
                <a:latin typeface="BIZ UDPゴシック" panose="020B0400000000000000" pitchFamily="50" charset="-128"/>
                <a:ea typeface="BIZ UDPゴシック" panose="020B0400000000000000" pitchFamily="50" charset="-128"/>
              </a:rPr>
              <a:t> </a:t>
            </a:r>
            <a:r>
              <a:rPr kumimoji="1" lang="ja-JP" altLang="en-US"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rPr>
              <a:t>しましょう。</a:t>
            </a:r>
            <a:endParaRPr kumimoji="1" lang="ja-JP" altLang="en-US" sz="2000" b="0" i="0" u="none" strike="noStrike" kern="1200" cap="none" spc="0" normalizeH="0" baseline="0" noProof="0" dirty="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角丸四角形 13"/>
          <p:cNvSpPr/>
          <p:nvPr/>
        </p:nvSpPr>
        <p:spPr>
          <a:xfrm>
            <a:off x="165010" y="6158879"/>
            <a:ext cx="8315243" cy="3307571"/>
          </a:xfrm>
          <a:prstGeom prst="roundRect">
            <a:avLst>
              <a:gd name="adj" fmla="val 665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②分析資料の解答類型等から、自校の児童生徒のつまずきの状況を</a:t>
            </a:r>
            <a:r>
              <a:rPr kumimoji="0"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確認</a:t>
            </a:r>
            <a:r>
              <a:rPr kumimoji="0"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し、その</a:t>
            </a:r>
            <a:endParaRPr kumimoji="0" lang="en-US" altLang="ja-JP"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dirty="0">
                <a:solidFill>
                  <a:prstClr val="black"/>
                </a:solidFill>
                <a:latin typeface="BIZ UDPゴシック" panose="020B0400000000000000" pitchFamily="50" charset="-128"/>
                <a:ea typeface="BIZ UDPゴシック" panose="020B0400000000000000" pitchFamily="50" charset="-128"/>
              </a:rPr>
              <a:t> </a:t>
            </a:r>
            <a:r>
              <a:rPr lang="en-US" altLang="ja-JP" dirty="0" smtClean="0">
                <a:solidFill>
                  <a:prstClr val="black"/>
                </a:solidFill>
                <a:latin typeface="BIZ UDPゴシック" panose="020B0400000000000000" pitchFamily="50" charset="-128"/>
                <a:ea typeface="BIZ UDPゴシック" panose="020B0400000000000000" pitchFamily="50" charset="-128"/>
              </a:rPr>
              <a:t>  </a:t>
            </a:r>
            <a:r>
              <a:rPr kumimoji="0"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要因を考えましょう。</a:t>
            </a:r>
            <a:endParaRPr kumimoji="0"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右矢印 4"/>
          <p:cNvSpPr/>
          <p:nvPr/>
        </p:nvSpPr>
        <p:spPr>
          <a:xfrm>
            <a:off x="8402974" y="7781273"/>
            <a:ext cx="510362" cy="119709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右矢印 9"/>
          <p:cNvSpPr/>
          <p:nvPr/>
        </p:nvSpPr>
        <p:spPr>
          <a:xfrm rot="5400000">
            <a:off x="4067450" y="5418779"/>
            <a:ext cx="510362" cy="119709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1" name="正方形/長方形 20"/>
          <p:cNvSpPr/>
          <p:nvPr/>
        </p:nvSpPr>
        <p:spPr>
          <a:xfrm>
            <a:off x="252059" y="1628259"/>
            <a:ext cx="3387891" cy="749300"/>
          </a:xfrm>
          <a:prstGeom prst="rect">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kumimoji="1" lang="ja-JP" altLang="en-US" dirty="0" smtClean="0">
                <a:solidFill>
                  <a:schemeClr val="tx1"/>
                </a:solidFill>
                <a:latin typeface="BIZ UDPゴシック" panose="020B0400000000000000" pitchFamily="50" charset="-128"/>
                <a:ea typeface="BIZ UDPゴシック" panose="020B0400000000000000" pitchFamily="50" charset="-128"/>
              </a:rPr>
              <a:t>＜作成日＞</a:t>
            </a:r>
            <a:endParaRPr kumimoji="1"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2400"/>
              </a:lnSpc>
            </a:pPr>
            <a:r>
              <a:rPr kumimoji="1" lang="ja-JP" altLang="en-US" dirty="0" smtClean="0">
                <a:solidFill>
                  <a:schemeClr val="tx1"/>
                </a:solidFill>
                <a:latin typeface="BIZ UDPゴシック" panose="020B0400000000000000" pitchFamily="50" charset="-128"/>
                <a:ea typeface="BIZ UDPゴシック" panose="020B0400000000000000" pitchFamily="50" charset="-128"/>
              </a:rPr>
              <a:t>　　</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23" name="正方形/長方形 22"/>
          <p:cNvSpPr/>
          <p:nvPr/>
        </p:nvSpPr>
        <p:spPr>
          <a:xfrm>
            <a:off x="3865431" y="1620860"/>
            <a:ext cx="3414072" cy="749300"/>
          </a:xfrm>
          <a:prstGeom prst="rect">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kumimoji="1" lang="ja-JP" altLang="en-US" dirty="0" smtClean="0">
                <a:solidFill>
                  <a:schemeClr val="tx1"/>
                </a:solidFill>
                <a:latin typeface="BIZ UDPゴシック" panose="020B0400000000000000" pitchFamily="50" charset="-128"/>
                <a:ea typeface="BIZ UDPゴシック" panose="020B0400000000000000" pitchFamily="50" charset="-128"/>
              </a:rPr>
              <a:t>＜活用</a:t>
            </a:r>
            <a:r>
              <a:rPr kumimoji="1" lang="ja-JP" altLang="en-US" dirty="0">
                <a:solidFill>
                  <a:schemeClr val="tx1"/>
                </a:solidFill>
                <a:latin typeface="BIZ UDPゴシック" panose="020B0400000000000000" pitchFamily="50" charset="-128"/>
                <a:ea typeface="BIZ UDPゴシック" panose="020B0400000000000000" pitchFamily="50" charset="-128"/>
              </a:rPr>
              <a:t>場面</a:t>
            </a:r>
            <a:r>
              <a:rPr kumimoji="1" lang="ja-JP" altLang="en-US" dirty="0" smtClean="0">
                <a:solidFill>
                  <a:schemeClr val="tx1"/>
                </a:solidFill>
                <a:latin typeface="BIZ UDPゴシック" panose="020B0400000000000000" pitchFamily="50" charset="-128"/>
                <a:ea typeface="BIZ UDPゴシック" panose="020B0400000000000000" pitchFamily="50" charset="-128"/>
              </a:rPr>
              <a:t>＞</a:t>
            </a:r>
            <a:endParaRPr kumimoji="1"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2400"/>
              </a:lnSpc>
            </a:pPr>
            <a:r>
              <a:rPr kumimoji="1" lang="ja-JP" altLang="en-US" dirty="0" smtClean="0">
                <a:solidFill>
                  <a:schemeClr val="tx1"/>
                </a:solidFill>
                <a:latin typeface="BIZ UDPゴシック" panose="020B0400000000000000" pitchFamily="50" charset="-128"/>
                <a:ea typeface="BIZ UDPゴシック" panose="020B0400000000000000" pitchFamily="50" charset="-128"/>
              </a:rPr>
              <a:t>　　</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24" name="正方形/長方形 23"/>
          <p:cNvSpPr/>
          <p:nvPr/>
        </p:nvSpPr>
        <p:spPr>
          <a:xfrm>
            <a:off x="7504983" y="1615559"/>
            <a:ext cx="5315629" cy="749300"/>
          </a:xfrm>
          <a:prstGeom prst="rect">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kumimoji="1" lang="ja-JP" altLang="en-US" dirty="0" smtClean="0">
                <a:solidFill>
                  <a:schemeClr val="tx1"/>
                </a:solidFill>
                <a:latin typeface="BIZ UDPゴシック" panose="020B0400000000000000" pitchFamily="50" charset="-128"/>
                <a:ea typeface="BIZ UDPゴシック" panose="020B0400000000000000" pitchFamily="50" charset="-128"/>
              </a:rPr>
              <a:t>＜状況の確認＞</a:t>
            </a:r>
            <a:endParaRPr kumimoji="1"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2400"/>
              </a:lnSpc>
            </a:pPr>
            <a:r>
              <a:rPr kumimoji="1" lang="ja-JP" altLang="en-US" dirty="0" smtClean="0">
                <a:solidFill>
                  <a:schemeClr val="tx1"/>
                </a:solidFill>
                <a:latin typeface="BIZ UDPゴシック" panose="020B0400000000000000" pitchFamily="50" charset="-128"/>
                <a:ea typeface="BIZ UDPゴシック" panose="020B0400000000000000" pitchFamily="50" charset="-128"/>
              </a:rPr>
              <a:t>　　</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5901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304981" y="3664748"/>
            <a:ext cx="8562572" cy="2157332"/>
          </a:xfrm>
          <a:prstGeom prst="roundRect">
            <a:avLst>
              <a:gd name="adj" fmla="val 10571"/>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① </a:t>
            </a: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「題材（問題場面等）」</a:t>
            </a:r>
            <a:r>
              <a:rPr kumimoji="1"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や「</a:t>
            </a: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配列（問題の構成や順序）」、「問い方（条件設定や発問）」</a:t>
            </a:r>
            <a:endParaRPr kumimoji="1" lang="en-US" altLang="ja-JP"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solidFill>
                  <a:prstClr val="black"/>
                </a:solidFill>
                <a:latin typeface="BIZ UDPゴシック" panose="020B0400000000000000" pitchFamily="50" charset="-128"/>
                <a:ea typeface="BIZ UDPゴシック" panose="020B0400000000000000" pitchFamily="50" charset="-128"/>
              </a:rPr>
              <a:t>　</a:t>
            </a:r>
            <a:r>
              <a:rPr kumimoji="1" lang="ja-JP" altLang="en-US"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の</a:t>
            </a:r>
            <a:r>
              <a:rPr kumimoji="1"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工夫に</a:t>
            </a: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ついて、気づいたことを話し合いましょう。</a:t>
            </a:r>
            <a:endParaRPr kumimoji="1" lang="en-US" altLang="ja-JP"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・生徒が身近に感じる生活場面を題材にしている。</a:t>
            </a:r>
            <a:endParaRPr kumimoji="1" lang="en-US" altLang="ja-JP"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・問題の配列</a:t>
            </a:r>
            <a:r>
              <a:rPr kumimoji="1" lang="ja-JP" altLang="en-US" sz="2400" dirty="0" smtClean="0">
                <a:solidFill>
                  <a:prstClr val="black"/>
                </a:solidFill>
                <a:latin typeface="BIZ UDPゴシック" panose="020B0400000000000000" pitchFamily="50" charset="-128"/>
                <a:ea typeface="BIZ UDPゴシック" panose="020B0400000000000000" pitchFamily="50" charset="-128"/>
              </a:rPr>
              <a:t>が、</a:t>
            </a:r>
            <a:r>
              <a:rPr kumimoji="1" lang="ja-JP" altLang="en-US" sz="2400" dirty="0">
                <a:solidFill>
                  <a:prstClr val="black"/>
                </a:solidFill>
                <a:latin typeface="BIZ UDPゴシック" panose="020B0400000000000000" pitchFamily="50" charset="-128"/>
                <a:ea typeface="BIZ UDPゴシック" panose="020B0400000000000000" pitchFamily="50" charset="-128"/>
              </a:rPr>
              <a:t>生徒の思考の</a:t>
            </a:r>
            <a:r>
              <a:rPr kumimoji="1" lang="ja-JP" altLang="en-US" sz="2400" dirty="0" smtClean="0">
                <a:solidFill>
                  <a:prstClr val="black"/>
                </a:solidFill>
                <a:latin typeface="BIZ UDPゴシック" panose="020B0400000000000000" pitchFamily="50" charset="-128"/>
                <a:ea typeface="BIZ UDPゴシック" panose="020B0400000000000000" pitchFamily="50" charset="-128"/>
              </a:rPr>
              <a:t>流れに沿って、（１）基本的な事</a:t>
            </a:r>
            <a:endParaRPr kumimoji="1" lang="en-US" altLang="ja-JP" sz="2400" dirty="0" smtClean="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dirty="0" smtClean="0">
                <a:solidFill>
                  <a:prstClr val="black"/>
                </a:solidFill>
                <a:latin typeface="BIZ UDPゴシック" panose="020B0400000000000000" pitchFamily="50" charset="-128"/>
                <a:ea typeface="BIZ UDPゴシック" panose="020B0400000000000000" pitchFamily="50" charset="-128"/>
              </a:rPr>
              <a:t>　項を理解しているか確認する問題→</a:t>
            </a:r>
            <a:r>
              <a:rPr kumimoji="1" lang="en-US" altLang="ja-JP" sz="2400" dirty="0" smtClean="0">
                <a:solidFill>
                  <a:prstClr val="black"/>
                </a:solidFill>
                <a:latin typeface="BIZ UDPゴシック" panose="020B0400000000000000" pitchFamily="50" charset="-128"/>
                <a:ea typeface="BIZ UDPゴシック" panose="020B0400000000000000" pitchFamily="50" charset="-128"/>
              </a:rPr>
              <a:t>(2)</a:t>
            </a:r>
            <a:r>
              <a:rPr kumimoji="1" lang="ja-JP" altLang="en-US" sz="2400" dirty="0" smtClean="0">
                <a:solidFill>
                  <a:prstClr val="black"/>
                </a:solidFill>
                <a:latin typeface="BIZ UDPゴシック" panose="020B0400000000000000" pitchFamily="50" charset="-128"/>
                <a:ea typeface="BIZ UDPゴシック" panose="020B0400000000000000" pitchFamily="50" charset="-128"/>
              </a:rPr>
              <a:t>短答式の記述問題</a:t>
            </a:r>
            <a:endParaRPr kumimoji="1" lang="en-US" altLang="ja-JP" sz="2400" dirty="0" smtClean="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dirty="0" smtClean="0">
                <a:solidFill>
                  <a:prstClr val="black"/>
                </a:solidFill>
                <a:latin typeface="BIZ UDPゴシック" panose="020B0400000000000000" pitchFamily="50" charset="-128"/>
                <a:ea typeface="BIZ UDPゴシック" panose="020B0400000000000000" pitchFamily="50" charset="-128"/>
              </a:rPr>
              <a:t>　→</a:t>
            </a:r>
            <a:r>
              <a:rPr kumimoji="1" lang="en-US" altLang="ja-JP" sz="2400" dirty="0" smtClean="0">
                <a:solidFill>
                  <a:prstClr val="black"/>
                </a:solidFill>
                <a:latin typeface="BIZ UDPゴシック" panose="020B0400000000000000" pitchFamily="50" charset="-128"/>
                <a:ea typeface="BIZ UDPゴシック" panose="020B0400000000000000" pitchFamily="50" charset="-128"/>
              </a:rPr>
              <a:t>(3)</a:t>
            </a:r>
            <a:r>
              <a:rPr kumimoji="1" lang="ja-JP" altLang="en-US" sz="2400" dirty="0" smtClean="0">
                <a:solidFill>
                  <a:prstClr val="black"/>
                </a:solidFill>
                <a:latin typeface="BIZ UDPゴシック" panose="020B0400000000000000" pitchFamily="50" charset="-128"/>
                <a:ea typeface="BIZ UDPゴシック" panose="020B0400000000000000" pitchFamily="50" charset="-128"/>
              </a:rPr>
              <a:t>知識を活用して考える記述問題となっている。</a:t>
            </a:r>
            <a:endParaRPr kumimoji="1" lang="en-US" altLang="ja-JP"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6" name="テキスト ボックス 15"/>
          <p:cNvSpPr txBox="1"/>
          <p:nvPr/>
        </p:nvSpPr>
        <p:spPr>
          <a:xfrm>
            <a:off x="304981" y="899529"/>
            <a:ext cx="12467094"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◇問題を分析し、授業改善の方策を考えて</a:t>
            </a:r>
            <a:r>
              <a:rPr kumimoji="0"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みましょう</a:t>
            </a:r>
            <a:r>
              <a:rPr kumimoji="0"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0" lang="en-US" altLang="ja-JP"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8" name="Rectangle 2"/>
          <p:cNvSpPr>
            <a:spLocks noGrp="1" noChangeArrowheads="1"/>
          </p:cNvSpPr>
          <p:nvPr>
            <p:ph type="title"/>
          </p:nvPr>
        </p:nvSpPr>
        <p:spPr>
          <a:xfrm>
            <a:off x="0" y="134614"/>
            <a:ext cx="9499600" cy="827616"/>
          </a:xfrm>
        </p:spPr>
        <p:txBody>
          <a:bodyPr>
            <a:normAutofit/>
          </a:bodyPr>
          <a:lstStyle/>
          <a:p>
            <a:r>
              <a:rPr lang="en-US" altLang="ja-JP" sz="2800" b="1" dirty="0" smtClean="0">
                <a:solidFill>
                  <a:srgbClr val="FF0000"/>
                </a:solidFill>
                <a:latin typeface="BIZ UDゴシック" panose="020B0400000000000000" pitchFamily="49" charset="-128"/>
                <a:ea typeface="BIZ UDゴシック" panose="020B0400000000000000" pitchFamily="49" charset="-128"/>
              </a:rPr>
              <a:t>〔</a:t>
            </a:r>
            <a:r>
              <a:rPr lang="ja-JP" altLang="en-US" sz="2800" b="1" dirty="0">
                <a:solidFill>
                  <a:srgbClr val="FF0000"/>
                </a:solidFill>
                <a:latin typeface="BIZ UDゴシック" panose="020B0400000000000000" pitchFamily="49" charset="-128"/>
                <a:ea typeface="BIZ UDゴシック" panose="020B0400000000000000" pitchFamily="49" charset="-128"/>
              </a:rPr>
              <a:t>例</a:t>
            </a:r>
            <a:r>
              <a:rPr lang="en-US" altLang="ja-JP" sz="2800" b="1" dirty="0" smtClean="0">
                <a:solidFill>
                  <a:srgbClr val="FF0000"/>
                </a:solidFill>
                <a:latin typeface="BIZ UDゴシック" panose="020B0400000000000000" pitchFamily="49" charset="-128"/>
                <a:ea typeface="BIZ UDゴシック" panose="020B0400000000000000" pitchFamily="49" charset="-128"/>
              </a:rPr>
              <a:t>〕</a:t>
            </a:r>
            <a:r>
              <a:rPr lang="ja-JP" altLang="en-US" sz="2800" b="1" dirty="0" smtClean="0">
                <a:latin typeface="BIZ UDゴシック" panose="020B0400000000000000" pitchFamily="49" charset="-128"/>
                <a:ea typeface="BIZ UDゴシック" panose="020B0400000000000000" pitchFamily="49" charset="-128"/>
              </a:rPr>
              <a:t>参考資料①「問題を分析し、授業</a:t>
            </a:r>
            <a:r>
              <a:rPr lang="ja-JP" altLang="en-US" sz="2800" b="1" dirty="0">
                <a:latin typeface="BIZ UDゴシック" panose="020B0400000000000000" pitchFamily="49" charset="-128"/>
                <a:ea typeface="BIZ UDゴシック" panose="020B0400000000000000" pitchFamily="49" charset="-128"/>
              </a:rPr>
              <a:t>改善へ」</a:t>
            </a:r>
          </a:p>
        </p:txBody>
      </p:sp>
      <p:sp>
        <p:nvSpPr>
          <p:cNvPr id="6" name="テキスト ボックス 5"/>
          <p:cNvSpPr txBox="1"/>
          <p:nvPr/>
        </p:nvSpPr>
        <p:spPr>
          <a:xfrm>
            <a:off x="352528" y="2439860"/>
            <a:ext cx="12608056" cy="1195199"/>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ts val="4300"/>
              </a:lnSpc>
              <a:spcBef>
                <a:spcPts val="0"/>
              </a:spcBef>
              <a:spcAft>
                <a:spcPts val="0"/>
              </a:spcAft>
              <a:buClrTx/>
              <a:buSzTx/>
              <a:buFontTx/>
              <a:buNone/>
              <a:tabLst/>
              <a:defRPr/>
            </a:pPr>
            <a:r>
              <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取り出した問題 ： </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学年（　１年　）　　教科（　数学　）</a:t>
            </a:r>
            <a:r>
              <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問題番号（　１７</a:t>
            </a:r>
            <a:r>
              <a:rPr lang="en-US" altLang="ja-JP" sz="2800" dirty="0">
                <a:solidFill>
                  <a:prstClr val="black"/>
                </a:solidFill>
                <a:latin typeface="BIZ UDPゴシック" panose="020B0400000000000000" pitchFamily="50" charset="-128"/>
                <a:ea typeface="BIZ UDPゴシック" panose="020B0400000000000000" pitchFamily="50" charset="-128"/>
              </a:rPr>
              <a:t> </a:t>
            </a:r>
            <a:r>
              <a:rPr lang="en-US" altLang="ja-JP" sz="2800" dirty="0" smtClean="0">
                <a:solidFill>
                  <a:prstClr val="black"/>
                </a:solidFill>
                <a:latin typeface="BIZ UDPゴシック" panose="020B0400000000000000" pitchFamily="50" charset="-128"/>
                <a:ea typeface="BIZ UDPゴシック" panose="020B0400000000000000" pitchFamily="50" charset="-128"/>
              </a:rPr>
              <a:t> </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0" lang="en-US" altLang="ja-JP"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4300"/>
              </a:lnSpc>
              <a:spcBef>
                <a:spcPts val="0"/>
              </a:spcBef>
              <a:spcAft>
                <a:spcPts val="0"/>
              </a:spcAft>
              <a:buClrTx/>
              <a:buSzTx/>
              <a:buFontTx/>
              <a:buNone/>
              <a:tabLst/>
              <a:defRPr/>
            </a:pPr>
            <a:r>
              <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en-US" altLang="ja-JP"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平均正答率　 ： 自校（　</a:t>
            </a:r>
            <a:r>
              <a:rPr lang="en-US" altLang="ja-JP" sz="2800" dirty="0">
                <a:solidFill>
                  <a:prstClr val="black"/>
                </a:solidFill>
                <a:latin typeface="BIZ UDPゴシック" panose="020B0400000000000000" pitchFamily="50" charset="-128"/>
                <a:ea typeface="BIZ UDPゴシック" panose="020B0400000000000000" pitchFamily="50" charset="-128"/>
              </a:rPr>
              <a:t> </a:t>
            </a:r>
            <a:r>
              <a:rPr lang="en-US" altLang="ja-JP" sz="2800" dirty="0" smtClean="0">
                <a:solidFill>
                  <a:prstClr val="black"/>
                </a:solidFill>
                <a:latin typeface="BIZ UDPゴシック" panose="020B0400000000000000" pitchFamily="50" charset="-128"/>
                <a:ea typeface="BIZ UDPゴシック" panose="020B0400000000000000" pitchFamily="50" charset="-128"/>
              </a:rPr>
              <a:t>    </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）％、県（　</a:t>
            </a:r>
            <a:r>
              <a:rPr lang="ja-JP" altLang="en-US" sz="2800" dirty="0">
                <a:solidFill>
                  <a:prstClr val="black"/>
                </a:solidFill>
                <a:latin typeface="BIZ UDPゴシック" panose="020B0400000000000000" pitchFamily="50" charset="-128"/>
                <a:ea typeface="BIZ UDPゴシック" panose="020B0400000000000000" pitchFamily="50" charset="-128"/>
              </a:rPr>
              <a:t> </a:t>
            </a:r>
            <a:r>
              <a:rPr lang="ja-JP" altLang="en-US" sz="2800" dirty="0" smtClean="0">
                <a:solidFill>
                  <a:prstClr val="black"/>
                </a:solidFill>
                <a:latin typeface="BIZ UDPゴシック" panose="020B0400000000000000" pitchFamily="50" charset="-128"/>
                <a:ea typeface="BIZ UDPゴシック" panose="020B0400000000000000" pitchFamily="50" charset="-128"/>
              </a:rPr>
              <a:t>   </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　</a:t>
            </a:r>
            <a:r>
              <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目標値　：（ </a:t>
            </a:r>
            <a:r>
              <a:rPr lang="en-US" altLang="ja-JP" sz="2800" dirty="0">
                <a:solidFill>
                  <a:prstClr val="black"/>
                </a:solidFill>
                <a:latin typeface="BIZ UDPゴシック" panose="020B0400000000000000" pitchFamily="50" charset="-128"/>
                <a:ea typeface="BIZ UDPゴシック" panose="020B0400000000000000" pitchFamily="50" charset="-128"/>
              </a:rPr>
              <a:t> </a:t>
            </a:r>
            <a:r>
              <a:rPr lang="en-US" altLang="ja-JP" sz="2800" dirty="0" smtClean="0">
                <a:solidFill>
                  <a:prstClr val="black"/>
                </a:solidFill>
                <a:latin typeface="BIZ UDPゴシック" panose="020B0400000000000000" pitchFamily="50" charset="-128"/>
                <a:ea typeface="BIZ UDPゴシック" panose="020B0400000000000000" pitchFamily="50" charset="-128"/>
              </a:rPr>
              <a:t>     </a:t>
            </a:r>
            <a:r>
              <a:rPr kumimoji="0" lang="en-US" altLang="ja-JP"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0" lang="en-US" altLang="ja-JP"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4" name="テキスト ボックス 3"/>
          <p:cNvSpPr txBox="1"/>
          <p:nvPr/>
        </p:nvSpPr>
        <p:spPr>
          <a:xfrm>
            <a:off x="9053307" y="3664747"/>
            <a:ext cx="3907277" cy="5707593"/>
          </a:xfrm>
          <a:prstGeom prst="rect">
            <a:avLst/>
          </a:prstGeom>
          <a:noFill/>
          <a:ln>
            <a:solidFill>
              <a:schemeClr val="accent1">
                <a:lumMod val="50000"/>
              </a:schemeClr>
            </a:solidFill>
          </a:ln>
        </p:spPr>
        <p:style>
          <a:lnRef idx="2">
            <a:schemeClr val="accent2"/>
          </a:lnRef>
          <a:fillRef idx="1">
            <a:schemeClr val="lt1"/>
          </a:fillRef>
          <a:effectRef idx="0">
            <a:schemeClr val="accent2"/>
          </a:effectRef>
          <a:fontRef idx="minor">
            <a:schemeClr val="dk1"/>
          </a:fontRef>
        </p:style>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rPr>
              <a:t>〇今後の授業改善の方策（内容）</a:t>
            </a:r>
            <a:endParaRPr kumimoji="0" lang="en-US" altLang="ja-JP"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rPr>
              <a:t>　 をまとめましょう。</a:t>
            </a:r>
            <a:endParaRPr kumimoji="0" lang="en-US" altLang="ja-JP" sz="20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cs typeface="+mn-cs"/>
            </a:endParaRPr>
          </a:p>
          <a:p>
            <a:pPr lvl="0">
              <a:defRPr/>
            </a:pPr>
            <a:r>
              <a:rPr lang="ja-JP" altLang="en-US" sz="2400" dirty="0" smtClean="0">
                <a:solidFill>
                  <a:srgbClr val="44546A">
                    <a:lumMod val="75000"/>
                  </a:srgbClr>
                </a:solidFill>
                <a:latin typeface="BIZ UDPゴシック" panose="020B0400000000000000" pitchFamily="50" charset="-128"/>
                <a:ea typeface="BIZ UDPゴシック" panose="020B0400000000000000" pitchFamily="50" charset="-128"/>
              </a:rPr>
              <a:t>・文章問題を取り扱う授業  </a:t>
            </a:r>
            <a:endParaRPr lang="en-US" altLang="ja-JP" sz="2400" dirty="0" smtClean="0">
              <a:solidFill>
                <a:srgbClr val="44546A">
                  <a:lumMod val="75000"/>
                </a:srgbClr>
              </a:solidFill>
              <a:latin typeface="BIZ UDPゴシック" panose="020B0400000000000000" pitchFamily="50" charset="-128"/>
              <a:ea typeface="BIZ UDPゴシック" panose="020B0400000000000000" pitchFamily="50" charset="-128"/>
            </a:endParaRPr>
          </a:p>
          <a:p>
            <a:pPr lvl="0">
              <a:defRPr/>
            </a:pPr>
            <a:r>
              <a:rPr lang="en-US" altLang="ja-JP" sz="2400" dirty="0">
                <a:solidFill>
                  <a:srgbClr val="44546A">
                    <a:lumMod val="75000"/>
                  </a:srgbClr>
                </a:solidFill>
                <a:latin typeface="BIZ UDPゴシック" panose="020B0400000000000000" pitchFamily="50" charset="-128"/>
                <a:ea typeface="BIZ UDPゴシック" panose="020B0400000000000000" pitchFamily="50" charset="-128"/>
              </a:rPr>
              <a:t> </a:t>
            </a:r>
            <a:r>
              <a:rPr lang="ja-JP" altLang="en-US" sz="2400" dirty="0" smtClean="0">
                <a:solidFill>
                  <a:srgbClr val="44546A">
                    <a:lumMod val="75000"/>
                  </a:srgbClr>
                </a:solidFill>
                <a:latin typeface="BIZ UDPゴシック" panose="020B0400000000000000" pitchFamily="50" charset="-128"/>
                <a:ea typeface="BIZ UDPゴシック" panose="020B0400000000000000" pitchFamily="50" charset="-128"/>
              </a:rPr>
              <a:t>では、教師側から式や表な </a:t>
            </a:r>
            <a:endParaRPr lang="en-US" altLang="ja-JP" sz="2400" dirty="0" smtClean="0">
              <a:solidFill>
                <a:srgbClr val="44546A">
                  <a:lumMod val="75000"/>
                </a:srgbClr>
              </a:solidFill>
              <a:latin typeface="BIZ UDPゴシック" panose="020B0400000000000000" pitchFamily="50" charset="-128"/>
              <a:ea typeface="BIZ UDPゴシック" panose="020B0400000000000000" pitchFamily="50" charset="-128"/>
            </a:endParaRPr>
          </a:p>
          <a:p>
            <a:pPr lvl="0">
              <a:defRPr/>
            </a:pPr>
            <a:r>
              <a:rPr lang="en-US" altLang="ja-JP" sz="2400" dirty="0">
                <a:solidFill>
                  <a:srgbClr val="44546A">
                    <a:lumMod val="75000"/>
                  </a:srgbClr>
                </a:solidFill>
                <a:latin typeface="BIZ UDPゴシック" panose="020B0400000000000000" pitchFamily="50" charset="-128"/>
                <a:ea typeface="BIZ UDPゴシック" panose="020B0400000000000000" pitchFamily="50" charset="-128"/>
              </a:rPr>
              <a:t> </a:t>
            </a:r>
            <a:r>
              <a:rPr lang="ja-JP" altLang="en-US" sz="2400" dirty="0" err="1" smtClean="0">
                <a:solidFill>
                  <a:srgbClr val="44546A">
                    <a:lumMod val="75000"/>
                  </a:srgbClr>
                </a:solidFill>
                <a:latin typeface="BIZ UDPゴシック" panose="020B0400000000000000" pitchFamily="50" charset="-128"/>
                <a:ea typeface="BIZ UDPゴシック" panose="020B0400000000000000" pitchFamily="50" charset="-128"/>
              </a:rPr>
              <a:t>どを</a:t>
            </a:r>
            <a:r>
              <a:rPr lang="ja-JP" altLang="en-US" sz="2400" dirty="0" smtClean="0">
                <a:solidFill>
                  <a:srgbClr val="44546A">
                    <a:lumMod val="75000"/>
                  </a:srgbClr>
                </a:solidFill>
                <a:latin typeface="BIZ UDPゴシック" panose="020B0400000000000000" pitchFamily="50" charset="-128"/>
                <a:ea typeface="BIZ UDPゴシック" panose="020B0400000000000000" pitchFamily="50" charset="-128"/>
              </a:rPr>
              <a:t>与えるのではなく、問</a:t>
            </a:r>
            <a:endParaRPr lang="en-US" altLang="ja-JP" sz="2400" dirty="0" smtClean="0">
              <a:solidFill>
                <a:srgbClr val="44546A">
                  <a:lumMod val="75000"/>
                </a:srgbClr>
              </a:solidFill>
              <a:latin typeface="BIZ UDPゴシック" panose="020B0400000000000000" pitchFamily="50" charset="-128"/>
              <a:ea typeface="BIZ UDPゴシック" panose="020B0400000000000000" pitchFamily="50" charset="-128"/>
            </a:endParaRPr>
          </a:p>
          <a:p>
            <a:pPr lvl="0">
              <a:defRPr/>
            </a:pPr>
            <a:r>
              <a:rPr lang="en-US" altLang="ja-JP" sz="2400" dirty="0">
                <a:solidFill>
                  <a:srgbClr val="44546A">
                    <a:lumMod val="75000"/>
                  </a:srgbClr>
                </a:solidFill>
                <a:latin typeface="BIZ UDPゴシック" panose="020B0400000000000000" pitchFamily="50" charset="-128"/>
                <a:ea typeface="BIZ UDPゴシック" panose="020B0400000000000000" pitchFamily="50" charset="-128"/>
              </a:rPr>
              <a:t> </a:t>
            </a:r>
            <a:r>
              <a:rPr lang="ja-JP" altLang="en-US" sz="2400" dirty="0" smtClean="0">
                <a:solidFill>
                  <a:srgbClr val="44546A">
                    <a:lumMod val="75000"/>
                  </a:srgbClr>
                </a:solidFill>
                <a:latin typeface="BIZ UDPゴシック" panose="020B0400000000000000" pitchFamily="50" charset="-128"/>
                <a:ea typeface="BIZ UDPゴシック" panose="020B0400000000000000" pitchFamily="50" charset="-128"/>
              </a:rPr>
              <a:t>題場面</a:t>
            </a:r>
            <a:r>
              <a:rPr lang="ja-JP" altLang="en-US" sz="2400" dirty="0">
                <a:solidFill>
                  <a:srgbClr val="44546A">
                    <a:lumMod val="75000"/>
                  </a:srgbClr>
                </a:solidFill>
                <a:latin typeface="BIZ UDPゴシック" panose="020B0400000000000000" pitchFamily="50" charset="-128"/>
                <a:ea typeface="BIZ UDPゴシック" panose="020B0400000000000000" pitchFamily="50" charset="-128"/>
              </a:rPr>
              <a:t>から分かること</a:t>
            </a:r>
            <a:r>
              <a:rPr lang="ja-JP" altLang="en-US" sz="2400" dirty="0" smtClean="0">
                <a:solidFill>
                  <a:srgbClr val="44546A">
                    <a:lumMod val="75000"/>
                  </a:srgbClr>
                </a:solidFill>
                <a:latin typeface="BIZ UDPゴシック" panose="020B0400000000000000" pitchFamily="50" charset="-128"/>
                <a:ea typeface="BIZ UDPゴシック" panose="020B0400000000000000" pitchFamily="50" charset="-128"/>
              </a:rPr>
              <a:t>を、</a:t>
            </a:r>
            <a:endParaRPr lang="en-US" altLang="ja-JP" sz="2400" dirty="0" smtClean="0">
              <a:solidFill>
                <a:srgbClr val="44546A">
                  <a:lumMod val="75000"/>
                </a:srgbClr>
              </a:solidFill>
              <a:latin typeface="BIZ UDPゴシック" panose="020B0400000000000000" pitchFamily="50" charset="-128"/>
              <a:ea typeface="BIZ UDPゴシック" panose="020B0400000000000000" pitchFamily="50" charset="-128"/>
            </a:endParaRPr>
          </a:p>
          <a:p>
            <a:pPr lvl="0">
              <a:defRPr/>
            </a:pPr>
            <a:r>
              <a:rPr lang="en-US" altLang="ja-JP" sz="2400" dirty="0">
                <a:solidFill>
                  <a:srgbClr val="44546A">
                    <a:lumMod val="75000"/>
                  </a:srgbClr>
                </a:solidFill>
                <a:latin typeface="BIZ UDPゴシック" panose="020B0400000000000000" pitchFamily="50" charset="-128"/>
                <a:ea typeface="BIZ UDPゴシック" panose="020B0400000000000000" pitchFamily="50" charset="-128"/>
              </a:rPr>
              <a:t> </a:t>
            </a:r>
            <a:r>
              <a:rPr lang="ja-JP" altLang="en-US" sz="2400" dirty="0" smtClean="0">
                <a:solidFill>
                  <a:srgbClr val="44546A">
                    <a:lumMod val="75000"/>
                  </a:srgbClr>
                </a:solidFill>
                <a:latin typeface="BIZ UDPゴシック" panose="020B0400000000000000" pitchFamily="50" charset="-128"/>
                <a:ea typeface="BIZ UDPゴシック" panose="020B0400000000000000" pitchFamily="50" charset="-128"/>
              </a:rPr>
              <a:t>生徒自身が言葉や表、グラ</a:t>
            </a:r>
            <a:endParaRPr lang="en-US" altLang="ja-JP" sz="2400" dirty="0" smtClean="0">
              <a:solidFill>
                <a:srgbClr val="44546A">
                  <a:lumMod val="75000"/>
                </a:srgbClr>
              </a:solidFill>
              <a:latin typeface="BIZ UDPゴシック" panose="020B0400000000000000" pitchFamily="50" charset="-128"/>
              <a:ea typeface="BIZ UDPゴシック" panose="020B0400000000000000" pitchFamily="50" charset="-128"/>
            </a:endParaRPr>
          </a:p>
          <a:p>
            <a:pPr lvl="0">
              <a:defRPr/>
            </a:pPr>
            <a:r>
              <a:rPr lang="en-US" altLang="ja-JP" sz="2400" dirty="0">
                <a:solidFill>
                  <a:srgbClr val="44546A">
                    <a:lumMod val="75000"/>
                  </a:srgbClr>
                </a:solidFill>
                <a:latin typeface="BIZ UDPゴシック" panose="020B0400000000000000" pitchFamily="50" charset="-128"/>
                <a:ea typeface="BIZ UDPゴシック" panose="020B0400000000000000" pitchFamily="50" charset="-128"/>
              </a:rPr>
              <a:t> </a:t>
            </a:r>
            <a:r>
              <a:rPr lang="ja-JP" altLang="en-US" sz="2400" dirty="0" smtClean="0">
                <a:solidFill>
                  <a:srgbClr val="44546A">
                    <a:lumMod val="75000"/>
                  </a:srgbClr>
                </a:solidFill>
                <a:latin typeface="BIZ UDPゴシック" panose="020B0400000000000000" pitchFamily="50" charset="-128"/>
                <a:ea typeface="BIZ UDPゴシック" panose="020B0400000000000000" pitchFamily="50" charset="-128"/>
              </a:rPr>
              <a:t>フなどに表す活動を</a:t>
            </a:r>
            <a:r>
              <a:rPr lang="ja-JP" altLang="en-US" sz="2400" dirty="0" err="1" smtClean="0">
                <a:solidFill>
                  <a:srgbClr val="44546A">
                    <a:lumMod val="75000"/>
                  </a:srgbClr>
                </a:solidFill>
                <a:latin typeface="BIZ UDPゴシック" panose="020B0400000000000000" pitchFamily="50" charset="-128"/>
                <a:ea typeface="BIZ UDPゴシック" panose="020B0400000000000000" pitchFamily="50" charset="-128"/>
              </a:rPr>
              <a:t>設定す</a:t>
            </a:r>
            <a:endParaRPr lang="en-US" altLang="ja-JP" sz="2400" dirty="0" smtClean="0">
              <a:solidFill>
                <a:srgbClr val="44546A">
                  <a:lumMod val="75000"/>
                </a:srgbClr>
              </a:solidFill>
              <a:latin typeface="BIZ UDPゴシック" panose="020B0400000000000000" pitchFamily="50" charset="-128"/>
              <a:ea typeface="BIZ UDPゴシック" panose="020B0400000000000000" pitchFamily="50" charset="-128"/>
            </a:endParaRPr>
          </a:p>
          <a:p>
            <a:pPr lvl="0">
              <a:defRPr/>
            </a:pPr>
            <a:r>
              <a:rPr lang="en-US" altLang="ja-JP" sz="2400" dirty="0">
                <a:solidFill>
                  <a:srgbClr val="44546A">
                    <a:lumMod val="75000"/>
                  </a:srgbClr>
                </a:solidFill>
                <a:latin typeface="BIZ UDPゴシック" panose="020B0400000000000000" pitchFamily="50" charset="-128"/>
                <a:ea typeface="BIZ UDPゴシック" panose="020B0400000000000000" pitchFamily="50" charset="-128"/>
              </a:rPr>
              <a:t> </a:t>
            </a:r>
            <a:r>
              <a:rPr lang="ja-JP" altLang="en-US" sz="2400" dirty="0" smtClean="0">
                <a:solidFill>
                  <a:srgbClr val="44546A">
                    <a:lumMod val="75000"/>
                  </a:srgbClr>
                </a:solidFill>
                <a:latin typeface="BIZ UDPゴシック" panose="020B0400000000000000" pitchFamily="50" charset="-128"/>
                <a:ea typeface="BIZ UDPゴシック" panose="020B0400000000000000" pitchFamily="50" charset="-128"/>
              </a:rPr>
              <a:t>る。</a:t>
            </a:r>
            <a:endParaRPr lang="en-US" altLang="ja-JP" sz="2400" dirty="0" smtClean="0">
              <a:solidFill>
                <a:srgbClr val="44546A">
                  <a:lumMod val="75000"/>
                </a:srgbClr>
              </a:solidFill>
              <a:latin typeface="BIZ UDPゴシック" panose="020B0400000000000000" pitchFamily="50" charset="-128"/>
              <a:ea typeface="BIZ UDPゴシック" panose="020B0400000000000000" pitchFamily="50" charset="-128"/>
            </a:endParaRPr>
          </a:p>
          <a:p>
            <a:pPr>
              <a:defRPr/>
            </a:pPr>
            <a:r>
              <a:rPr kumimoji="1" lang="ja-JP" altLang="en-US" sz="2400" dirty="0" smtClean="0">
                <a:solidFill>
                  <a:srgbClr val="44546A">
                    <a:lumMod val="75000"/>
                  </a:srgbClr>
                </a:solidFill>
                <a:latin typeface="BIZ UDPゴシック" panose="020B0400000000000000" pitchFamily="50" charset="-128"/>
                <a:ea typeface="BIZ UDPゴシック" panose="020B0400000000000000" pitchFamily="50" charset="-128"/>
              </a:rPr>
              <a:t>・グラフ</a:t>
            </a:r>
            <a:r>
              <a:rPr kumimoji="1" lang="ja-JP" altLang="en-US" sz="2400" dirty="0">
                <a:solidFill>
                  <a:srgbClr val="44546A">
                    <a:lumMod val="75000"/>
                  </a:srgbClr>
                </a:solidFill>
                <a:latin typeface="BIZ UDPゴシック" panose="020B0400000000000000" pitchFamily="50" charset="-128"/>
                <a:ea typeface="BIZ UDPゴシック" panose="020B0400000000000000" pitchFamily="50" charset="-128"/>
              </a:rPr>
              <a:t>の意味理解に</a:t>
            </a:r>
            <a:r>
              <a:rPr kumimoji="1" lang="ja-JP" altLang="en-US" sz="2400" dirty="0" smtClean="0">
                <a:solidFill>
                  <a:srgbClr val="44546A">
                    <a:lumMod val="75000"/>
                  </a:srgbClr>
                </a:solidFill>
                <a:latin typeface="BIZ UDPゴシック" panose="020B0400000000000000" pitchFamily="50" charset="-128"/>
                <a:ea typeface="BIZ UDPゴシック" panose="020B0400000000000000" pitchFamily="50" charset="-128"/>
              </a:rPr>
              <a:t>つなげ</a:t>
            </a:r>
            <a:endParaRPr kumimoji="1" lang="en-US" altLang="ja-JP" sz="2400" dirty="0" smtClean="0">
              <a:solidFill>
                <a:srgbClr val="44546A">
                  <a:lumMod val="75000"/>
                </a:srgbClr>
              </a:solidFill>
              <a:latin typeface="BIZ UDPゴシック" panose="020B0400000000000000" pitchFamily="50" charset="-128"/>
              <a:ea typeface="BIZ UDPゴシック" panose="020B0400000000000000" pitchFamily="50" charset="-128"/>
            </a:endParaRPr>
          </a:p>
          <a:p>
            <a:pPr>
              <a:defRPr/>
            </a:pPr>
            <a:r>
              <a:rPr kumimoji="1" lang="ja-JP" altLang="en-US" sz="2400" dirty="0">
                <a:solidFill>
                  <a:srgbClr val="44546A">
                    <a:lumMod val="75000"/>
                  </a:srgbClr>
                </a:solidFill>
                <a:latin typeface="BIZ UDPゴシック" panose="020B0400000000000000" pitchFamily="50" charset="-128"/>
                <a:ea typeface="BIZ UDPゴシック" panose="020B0400000000000000" pitchFamily="50" charset="-128"/>
              </a:rPr>
              <a:t> </a:t>
            </a:r>
            <a:r>
              <a:rPr kumimoji="1" lang="ja-JP" altLang="en-US" sz="2400" dirty="0" smtClean="0">
                <a:solidFill>
                  <a:srgbClr val="44546A">
                    <a:lumMod val="75000"/>
                  </a:srgbClr>
                </a:solidFill>
                <a:latin typeface="BIZ UDPゴシック" panose="020B0400000000000000" pitchFamily="50" charset="-128"/>
                <a:ea typeface="BIZ UDPゴシック" panose="020B0400000000000000" pitchFamily="50" charset="-128"/>
              </a:rPr>
              <a:t>るために、</a:t>
            </a:r>
            <a:r>
              <a:rPr kumimoji="1" lang="ja-JP" altLang="en-US" sz="24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rPr>
              <a:t>事象（具体）↔グ</a:t>
            </a:r>
            <a:endParaRPr kumimoji="1" lang="en-US" altLang="ja-JP" sz="24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endParaRPr>
          </a:p>
          <a:p>
            <a:pPr>
              <a:defRPr/>
            </a:pPr>
            <a:r>
              <a:rPr kumimoji="1" lang="en-US" altLang="ja-JP" sz="2400" dirty="0">
                <a:solidFill>
                  <a:srgbClr val="44546A">
                    <a:lumMod val="75000"/>
                  </a:srgbClr>
                </a:solidFill>
                <a:latin typeface="BIZ UDPゴシック" panose="020B0400000000000000" pitchFamily="50" charset="-128"/>
                <a:ea typeface="BIZ UDPゴシック" panose="020B0400000000000000" pitchFamily="50" charset="-128"/>
              </a:rPr>
              <a:t> </a:t>
            </a:r>
            <a:r>
              <a:rPr kumimoji="1" lang="ja-JP" altLang="en-US" sz="24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rPr>
              <a:t>ラフ（抽象）を往還する活動</a:t>
            </a:r>
            <a:endParaRPr kumimoji="1" lang="en-US" altLang="ja-JP" sz="24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endParaRPr>
          </a:p>
          <a:p>
            <a:pPr>
              <a:defRPr/>
            </a:pPr>
            <a:r>
              <a:rPr kumimoji="1" lang="en-US" altLang="ja-JP" sz="2400" dirty="0">
                <a:solidFill>
                  <a:srgbClr val="44546A">
                    <a:lumMod val="75000"/>
                  </a:srgbClr>
                </a:solidFill>
                <a:latin typeface="BIZ UDPゴシック" panose="020B0400000000000000" pitchFamily="50" charset="-128"/>
                <a:ea typeface="BIZ UDPゴシック" panose="020B0400000000000000" pitchFamily="50" charset="-128"/>
              </a:rPr>
              <a:t> </a:t>
            </a:r>
            <a:r>
              <a:rPr kumimoji="1" lang="ja-JP" altLang="en-US" sz="24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rPr>
              <a:t>を取り入れ、グラフの読み</a:t>
            </a:r>
            <a:endParaRPr kumimoji="1" lang="en-US" altLang="ja-JP" sz="24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endParaRPr>
          </a:p>
          <a:p>
            <a:pPr>
              <a:defRPr/>
            </a:pPr>
            <a:r>
              <a:rPr kumimoji="1" lang="en-US" altLang="ja-JP" sz="2400" dirty="0">
                <a:solidFill>
                  <a:srgbClr val="44546A">
                    <a:lumMod val="75000"/>
                  </a:srgbClr>
                </a:solidFill>
                <a:latin typeface="BIZ UDPゴシック" panose="020B0400000000000000" pitchFamily="50" charset="-128"/>
                <a:ea typeface="BIZ UDPゴシック" panose="020B0400000000000000" pitchFamily="50" charset="-128"/>
              </a:rPr>
              <a:t> </a:t>
            </a:r>
            <a:r>
              <a:rPr kumimoji="1" lang="ja-JP" altLang="en-US" sz="24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rPr>
              <a:t>取りができているか確認す</a:t>
            </a:r>
            <a:endParaRPr kumimoji="1" lang="en-US" altLang="ja-JP" sz="24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endParaRPr>
          </a:p>
          <a:p>
            <a:pPr>
              <a:defRPr/>
            </a:pPr>
            <a:r>
              <a:rPr kumimoji="1" lang="en-US" altLang="ja-JP" sz="2400" dirty="0">
                <a:solidFill>
                  <a:srgbClr val="44546A">
                    <a:lumMod val="75000"/>
                  </a:srgbClr>
                </a:solidFill>
                <a:latin typeface="BIZ UDPゴシック" panose="020B0400000000000000" pitchFamily="50" charset="-128"/>
                <a:ea typeface="BIZ UDPゴシック" panose="020B0400000000000000" pitchFamily="50" charset="-128"/>
              </a:rPr>
              <a:t> </a:t>
            </a:r>
            <a:r>
              <a:rPr kumimoji="1" lang="ja-JP" altLang="en-US" sz="24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rPr>
              <a:t>る。</a:t>
            </a:r>
            <a:endParaRPr kumimoji="1" lang="en-US" altLang="ja-JP" sz="2400" b="0" i="0" u="none" strike="noStrike" kern="1200" cap="none" spc="0" normalizeH="0" baseline="0" noProof="0" dirty="0" smtClean="0">
              <a:ln>
                <a:noFill/>
              </a:ln>
              <a:solidFill>
                <a:srgbClr val="44546A">
                  <a:lumMod val="75000"/>
                </a:srgbClr>
              </a:solidFill>
              <a:effectLst/>
              <a:uLnTx/>
              <a:uFillTx/>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304981" y="6064770"/>
            <a:ext cx="8315243" cy="3307571"/>
          </a:xfrm>
          <a:prstGeom prst="roundRect">
            <a:avLst>
              <a:gd name="adj" fmla="val 665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② </a:t>
            </a:r>
            <a:r>
              <a:rPr kumimoji="0"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分析資料の解答類型等から、自校の児童生徒たちのつまずきの状況を</a:t>
            </a:r>
            <a:r>
              <a:rPr kumimoji="0"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確認</a:t>
            </a:r>
            <a:r>
              <a:rPr kumimoji="0"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し、</a:t>
            </a:r>
            <a:endParaRPr kumimoji="0" lang="en-US" altLang="ja-JP"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その要因を考えましょう。</a:t>
            </a:r>
            <a:endParaRPr kumimoji="0" lang="en-US" altLang="ja-JP"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・無答が多い。</a:t>
            </a:r>
            <a:endParaRPr kumimoji="0" lang="en-US" altLang="ja-JP"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→自分の考えを言葉や式、表、グラフなどを用いて</a:t>
            </a:r>
            <a:endParaRPr kumimoji="0" lang="en-US" altLang="ja-JP"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表現する活動が不足している。</a:t>
            </a:r>
            <a:endParaRPr kumimoji="0" lang="en-US" altLang="ja-JP"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・グラフの読み取りができていない。</a:t>
            </a:r>
            <a:endParaRPr kumimoji="0" lang="en-US" altLang="ja-JP"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→グラフに表された直線がどのような事象を表し　</a:t>
            </a:r>
            <a:endParaRPr kumimoji="0" lang="en-US" altLang="ja-JP"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2800" b="0" i="0" u="none" strike="noStrike" kern="1200" cap="none" spc="0" normalizeH="0" baseline="0" noProof="0" dirty="0" err="1"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た</a:t>
            </a:r>
            <a:r>
              <a:rPr kumimoji="0"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ものなのか、理解できていない。</a:t>
            </a:r>
            <a:endParaRPr kumimoji="0"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右矢印 4"/>
          <p:cNvSpPr/>
          <p:nvPr/>
        </p:nvSpPr>
        <p:spPr>
          <a:xfrm>
            <a:off x="8542945" y="7687164"/>
            <a:ext cx="510362" cy="119709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右矢印 9"/>
          <p:cNvSpPr/>
          <p:nvPr/>
        </p:nvSpPr>
        <p:spPr>
          <a:xfrm rot="5400000">
            <a:off x="4282502" y="5403634"/>
            <a:ext cx="360200" cy="119709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1" name="正方形/長方形 20"/>
          <p:cNvSpPr/>
          <p:nvPr/>
        </p:nvSpPr>
        <p:spPr>
          <a:xfrm>
            <a:off x="392030" y="1534150"/>
            <a:ext cx="3387891" cy="749300"/>
          </a:xfrm>
          <a:prstGeom prst="rect">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＜作成日＞</a:t>
            </a:r>
            <a:endParaRPr kumimoji="1" lang="en-US" altLang="ja-JP"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noProof="0" dirty="0" smtClean="0">
                <a:solidFill>
                  <a:prstClr val="black"/>
                </a:solidFill>
                <a:latin typeface="BIZ UDPゴシック" panose="020B0400000000000000" pitchFamily="50" charset="-128"/>
                <a:ea typeface="BIZ UDPゴシック" panose="020B0400000000000000" pitchFamily="50" charset="-128"/>
              </a:rPr>
              <a:t>令和</a:t>
            </a:r>
            <a:r>
              <a:rPr kumimoji="1" lang="en-US" altLang="ja-JP" noProof="0" dirty="0" smtClean="0">
                <a:solidFill>
                  <a:prstClr val="black"/>
                </a:solidFill>
                <a:latin typeface="BIZ UDPゴシック" panose="020B0400000000000000" pitchFamily="50" charset="-128"/>
                <a:ea typeface="BIZ UDPゴシック" panose="020B0400000000000000" pitchFamily="50" charset="-128"/>
              </a:rPr>
              <a:t>7</a:t>
            </a:r>
            <a:r>
              <a:rPr kumimoji="1" lang="ja-JP" altLang="en-US" noProof="0" dirty="0" smtClean="0">
                <a:solidFill>
                  <a:prstClr val="black"/>
                </a:solidFill>
                <a:latin typeface="BIZ UDPゴシック" panose="020B0400000000000000" pitchFamily="50" charset="-128"/>
                <a:ea typeface="BIZ UDPゴシック" panose="020B0400000000000000" pitchFamily="50" charset="-128"/>
              </a:rPr>
              <a:t>年５月１</a:t>
            </a:r>
            <a:r>
              <a:rPr kumimoji="1" lang="en-US" altLang="ja-JP" dirty="0">
                <a:solidFill>
                  <a:prstClr val="black"/>
                </a:solidFill>
                <a:latin typeface="BIZ UDPゴシック" panose="020B0400000000000000" pitchFamily="50" charset="-128"/>
                <a:ea typeface="BIZ UDPゴシック" panose="020B0400000000000000" pitchFamily="50" charset="-128"/>
              </a:rPr>
              <a:t>4</a:t>
            </a:r>
            <a:r>
              <a:rPr kumimoji="1" lang="ja-JP" altLang="en-US" noProof="0" dirty="0" smtClean="0">
                <a:solidFill>
                  <a:prstClr val="black"/>
                </a:solidFill>
                <a:latin typeface="BIZ UDPゴシック" panose="020B0400000000000000" pitchFamily="50" charset="-128"/>
                <a:ea typeface="BIZ UDPゴシック" panose="020B0400000000000000" pitchFamily="50" charset="-128"/>
              </a:rPr>
              <a:t>日（水）</a:t>
            </a:r>
            <a:endParaRPr kumimoji="1" lang="en-US" altLang="ja-JP" dirty="0" smtClean="0">
              <a:solidFill>
                <a:prstClr val="black"/>
              </a:solidFill>
              <a:latin typeface="BIZ UDPゴシック" panose="020B0400000000000000" pitchFamily="50" charset="-128"/>
              <a:ea typeface="BIZ UDPゴシック" panose="020B0400000000000000" pitchFamily="50" charset="-128"/>
            </a:endParaRPr>
          </a:p>
        </p:txBody>
      </p:sp>
      <p:sp>
        <p:nvSpPr>
          <p:cNvPr id="23" name="正方形/長方形 22"/>
          <p:cNvSpPr/>
          <p:nvPr/>
        </p:nvSpPr>
        <p:spPr>
          <a:xfrm>
            <a:off x="4005402" y="1526751"/>
            <a:ext cx="3414072" cy="749300"/>
          </a:xfrm>
          <a:prstGeom prst="rect">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＜活用</a:t>
            </a:r>
            <a:r>
              <a:rPr kumimoji="1"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場面</a:t>
            </a: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教科部会（数学）　</a:t>
            </a:r>
            <a:endParaRPr kumimoji="1"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4" name="正方形/長方形 23"/>
          <p:cNvSpPr/>
          <p:nvPr/>
        </p:nvSpPr>
        <p:spPr>
          <a:xfrm>
            <a:off x="7644954" y="1521450"/>
            <a:ext cx="5315629" cy="749300"/>
          </a:xfrm>
          <a:prstGeom prst="rect">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＜状況の確認＞</a:t>
            </a:r>
            <a:endParaRPr kumimoji="1" lang="en-US" altLang="ja-JP"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１０</a:t>
            </a:r>
            <a:r>
              <a:rPr kumimoji="1" lang="ja-JP" altLang="en-US" dirty="0" smtClean="0">
                <a:solidFill>
                  <a:prstClr val="black"/>
                </a:solidFill>
                <a:latin typeface="BIZ UDPゴシック" panose="020B0400000000000000" pitchFamily="50" charset="-128"/>
                <a:ea typeface="BIZ UDPゴシック" panose="020B0400000000000000" pitchFamily="50" charset="-128"/>
              </a:rPr>
              <a:t>月の小研（教科別）での提案授業</a:t>
            </a:r>
            <a:endParaRPr kumimoji="1"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761861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6564" y="7938888"/>
            <a:ext cx="6057383" cy="1477971"/>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2200" dirty="0">
              <a:solidFill>
                <a:schemeClr val="tx1"/>
              </a:solidFill>
              <a:latin typeface="BIZ UDPゴシック" panose="020B0400000000000000" pitchFamily="50" charset="-128"/>
              <a:ea typeface="BIZ UDPゴシック" panose="020B0400000000000000" pitchFamily="50" charset="-128"/>
            </a:endParaRPr>
          </a:p>
        </p:txBody>
      </p:sp>
      <p:sp>
        <p:nvSpPr>
          <p:cNvPr id="13" name="角丸四角形 12"/>
          <p:cNvSpPr/>
          <p:nvPr/>
        </p:nvSpPr>
        <p:spPr>
          <a:xfrm>
            <a:off x="314128" y="1854345"/>
            <a:ext cx="6049819" cy="42412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anchor="ctr"/>
          <a:lstStyle/>
          <a:p>
            <a:pPr algn="ctr">
              <a:lnSpc>
                <a:spcPts val="1500"/>
              </a:lnSpc>
              <a:defRPr/>
            </a:pPr>
            <a:r>
              <a:rPr lang="ja-JP" altLang="en-US" sz="2000" dirty="0">
                <a:solidFill>
                  <a:schemeClr val="tx1"/>
                </a:solidFill>
                <a:latin typeface="BIZ UDPゴシック" panose="020B0400000000000000" pitchFamily="50" charset="-128"/>
                <a:ea typeface="BIZ UDPゴシック" panose="020B0400000000000000" pitchFamily="50" charset="-128"/>
              </a:rPr>
              <a:t>課題となった</a:t>
            </a:r>
            <a:r>
              <a:rPr lang="ja-JP" altLang="en-US" sz="2000" dirty="0" smtClean="0">
                <a:solidFill>
                  <a:schemeClr val="tx1"/>
                </a:solidFill>
                <a:latin typeface="BIZ UDPゴシック" panose="020B0400000000000000" pitchFamily="50" charset="-128"/>
                <a:ea typeface="BIZ UDPゴシック" panose="020B0400000000000000" pitchFamily="50" charset="-128"/>
              </a:rPr>
              <a:t>問題（継続した課題でも可）</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7013559" y="1817328"/>
            <a:ext cx="6034609" cy="43200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anchor="ctr"/>
          <a:lstStyle/>
          <a:p>
            <a:pPr algn="ctr">
              <a:lnSpc>
                <a:spcPts val="1500"/>
              </a:lnSpc>
              <a:defRPr/>
            </a:pPr>
            <a:r>
              <a:rPr lang="ja-JP" altLang="en-US" sz="2000" dirty="0">
                <a:solidFill>
                  <a:schemeClr val="tx1"/>
                </a:solidFill>
                <a:latin typeface="BIZ UDPゴシック" panose="020B0400000000000000" pitchFamily="50" charset="-128"/>
                <a:ea typeface="BIZ UDPゴシック" panose="020B0400000000000000" pitchFamily="50" charset="-128"/>
              </a:rPr>
              <a:t>授業改善のポイント</a:t>
            </a:r>
          </a:p>
        </p:txBody>
      </p:sp>
      <p:sp>
        <p:nvSpPr>
          <p:cNvPr id="20" name="角丸四角形 19"/>
          <p:cNvSpPr/>
          <p:nvPr/>
        </p:nvSpPr>
        <p:spPr>
          <a:xfrm>
            <a:off x="306564" y="7402372"/>
            <a:ext cx="6057383" cy="43200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anchor="ctr"/>
          <a:lstStyle/>
          <a:p>
            <a:pPr algn="ctr">
              <a:lnSpc>
                <a:spcPts val="1500"/>
              </a:lnSpc>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誤答例から想定される授業での児童生徒の</a:t>
            </a:r>
            <a:r>
              <a:rPr lang="ja-JP" altLang="en-US" sz="2000" dirty="0">
                <a:solidFill>
                  <a:schemeClr val="tx1"/>
                </a:solidFill>
                <a:latin typeface="BIZ UDPゴシック" panose="020B0400000000000000" pitchFamily="50" charset="-128"/>
                <a:ea typeface="BIZ UDPゴシック" panose="020B0400000000000000" pitchFamily="50" charset="-128"/>
              </a:rPr>
              <a:t>姿</a:t>
            </a:r>
          </a:p>
        </p:txBody>
      </p:sp>
      <p:sp>
        <p:nvSpPr>
          <p:cNvPr id="19" name="テキスト ボックス 14"/>
          <p:cNvSpPr txBox="1">
            <a:spLocks noChangeArrowheads="1"/>
          </p:cNvSpPr>
          <p:nvPr/>
        </p:nvSpPr>
        <p:spPr bwMode="auto">
          <a:xfrm>
            <a:off x="314128" y="2367734"/>
            <a:ext cx="6049819" cy="4647577"/>
          </a:xfrm>
          <a:prstGeom prst="rect">
            <a:avLst/>
          </a:prstGeom>
          <a:noFill/>
          <a:ln w="9525">
            <a:solidFill>
              <a:schemeClr val="bg1">
                <a:lumMod val="50000"/>
              </a:schemeClr>
            </a:solidFill>
            <a:miter lim="800000"/>
            <a:headEnd/>
            <a:tailEnd/>
          </a:ln>
        </p:spPr>
        <p:txBody>
          <a:bodyPr wrap="none"/>
          <a:lstStyle/>
          <a:p>
            <a:r>
              <a:rPr lang="ja-JP" altLang="en-US" sz="2133" dirty="0" smtClean="0">
                <a:latin typeface="BIZ UDPゴシック" panose="020B0400000000000000" pitchFamily="50" charset="-128"/>
                <a:ea typeface="BIZ UDPゴシック" panose="020B0400000000000000" pitchFamily="50" charset="-128"/>
              </a:rPr>
              <a:t>●学年、教科、問題番号（正答率　％）</a:t>
            </a:r>
            <a:endParaRPr lang="en-US" altLang="ja-JP" sz="2133" dirty="0">
              <a:latin typeface="BIZ UDPゴシック" panose="020B0400000000000000" pitchFamily="50" charset="-128"/>
              <a:ea typeface="BIZ UDPゴシック" panose="020B0400000000000000" pitchFamily="50" charset="-128"/>
            </a:endParaRPr>
          </a:p>
          <a:p>
            <a:r>
              <a:rPr lang="ja-JP" altLang="en-US" sz="2133" dirty="0">
                <a:latin typeface="BIZ UDPゴシック" panose="020B0400000000000000" pitchFamily="50" charset="-128"/>
                <a:ea typeface="BIZ UDPゴシック" panose="020B0400000000000000" pitchFamily="50" charset="-128"/>
              </a:rPr>
              <a:t>　</a:t>
            </a:r>
          </a:p>
        </p:txBody>
      </p:sp>
      <p:sp>
        <p:nvSpPr>
          <p:cNvPr id="22" name="テキスト ボックス 21"/>
          <p:cNvSpPr txBox="1"/>
          <p:nvPr/>
        </p:nvSpPr>
        <p:spPr>
          <a:xfrm>
            <a:off x="7013559" y="2367735"/>
            <a:ext cx="6029739" cy="4427754"/>
          </a:xfrm>
          <a:prstGeom prst="rect">
            <a:avLst/>
          </a:prstGeom>
          <a:noFill/>
          <a:ln w="12700">
            <a:solidFill>
              <a:schemeClr val="bg1">
                <a:lumMod val="50000"/>
              </a:schemeClr>
            </a:solidFill>
          </a:ln>
        </p:spPr>
        <p:style>
          <a:lnRef idx="2">
            <a:schemeClr val="accent2"/>
          </a:lnRef>
          <a:fillRef idx="1">
            <a:schemeClr val="lt1"/>
          </a:fillRef>
          <a:effectRef idx="0">
            <a:schemeClr val="accent2"/>
          </a:effectRef>
          <a:fontRef idx="minor">
            <a:schemeClr val="dk1"/>
          </a:fontRef>
        </p:style>
        <p:txBody>
          <a:bodyPr/>
          <a:lstStyle/>
          <a:p>
            <a:pPr>
              <a:spcBef>
                <a:spcPts val="600"/>
              </a:spcBef>
              <a:spcAft>
                <a:spcPts val="600"/>
              </a:spcAft>
              <a:defRPr/>
            </a:pPr>
            <a:r>
              <a:rPr lang="ja-JP" altLang="en-US" sz="2200" dirty="0" smtClean="0">
                <a:solidFill>
                  <a:schemeClr val="tx1"/>
                </a:solidFill>
                <a:latin typeface="BIZ UDPゴシック" panose="020B0400000000000000" pitchFamily="50" charset="-128"/>
                <a:ea typeface="BIZ UDPゴシック" panose="020B0400000000000000" pitchFamily="50" charset="-128"/>
              </a:rPr>
              <a:t>○関連</a:t>
            </a:r>
            <a:r>
              <a:rPr lang="ja-JP" altLang="en-US" sz="2200" dirty="0">
                <a:solidFill>
                  <a:schemeClr val="tx1"/>
                </a:solidFill>
                <a:latin typeface="BIZ UDPゴシック" panose="020B0400000000000000" pitchFamily="50" charset="-128"/>
                <a:ea typeface="BIZ UDPゴシック" panose="020B0400000000000000" pitchFamily="50" charset="-128"/>
              </a:rPr>
              <a:t>する単元・内容等（指導事項</a:t>
            </a:r>
            <a:r>
              <a:rPr lang="ja-JP" altLang="en-US" sz="2200" dirty="0" smtClean="0">
                <a:solidFill>
                  <a:schemeClr val="tx1"/>
                </a:solidFill>
                <a:latin typeface="BIZ UDPゴシック" panose="020B0400000000000000" pitchFamily="50" charset="-128"/>
                <a:ea typeface="BIZ UDPゴシック" panose="020B0400000000000000" pitchFamily="50" charset="-128"/>
              </a:rPr>
              <a:t>）の実施時期</a:t>
            </a:r>
            <a:endParaRPr lang="ja-JP" altLang="en-US" sz="2200" dirty="0">
              <a:solidFill>
                <a:schemeClr val="tx1"/>
              </a:solidFill>
              <a:latin typeface="BIZ UDPゴシック" panose="020B0400000000000000" pitchFamily="50" charset="-128"/>
              <a:ea typeface="BIZ UDPゴシック" panose="020B0400000000000000" pitchFamily="50" charset="-128"/>
            </a:endParaRPr>
          </a:p>
          <a:p>
            <a:pPr>
              <a:spcBef>
                <a:spcPts val="600"/>
              </a:spcBef>
              <a:spcAft>
                <a:spcPts val="600"/>
              </a:spcAft>
              <a:defRPr/>
            </a:pPr>
            <a:endParaRPr lang="en-US" altLang="ja-JP" sz="2200" dirty="0" smtClean="0">
              <a:solidFill>
                <a:schemeClr val="tx1"/>
              </a:solidFill>
              <a:latin typeface="BIZ UDPゴシック" panose="020B0400000000000000" pitchFamily="50" charset="-128"/>
              <a:ea typeface="BIZ UDPゴシック" panose="020B0400000000000000" pitchFamily="50" charset="-128"/>
            </a:endParaRPr>
          </a:p>
          <a:p>
            <a:pPr>
              <a:spcBef>
                <a:spcPts val="600"/>
              </a:spcBef>
              <a:spcAft>
                <a:spcPts val="600"/>
              </a:spcAft>
              <a:defRPr/>
            </a:pPr>
            <a:r>
              <a:rPr lang="ja-JP" altLang="en-US" sz="2200" dirty="0" smtClean="0">
                <a:solidFill>
                  <a:schemeClr val="tx1"/>
                </a:solidFill>
                <a:latin typeface="BIZ UDPゴシック" panose="020B0400000000000000" pitchFamily="50" charset="-128"/>
                <a:ea typeface="BIZ UDPゴシック" panose="020B0400000000000000" pitchFamily="50" charset="-128"/>
              </a:rPr>
              <a:t>○克服に向けた具体的な指導について</a:t>
            </a:r>
            <a:endParaRPr lang="en-US" altLang="ja-JP" sz="2200" dirty="0" smtClean="0">
              <a:solidFill>
                <a:schemeClr val="tx1"/>
              </a:solidFill>
              <a:latin typeface="BIZ UDPゴシック" panose="020B0400000000000000" pitchFamily="50" charset="-128"/>
              <a:ea typeface="BIZ UDPゴシック" panose="020B0400000000000000" pitchFamily="50" charset="-128"/>
            </a:endParaRPr>
          </a:p>
          <a:p>
            <a:pPr>
              <a:lnSpc>
                <a:spcPts val="2000"/>
              </a:lnSpc>
              <a:spcBef>
                <a:spcPts val="600"/>
              </a:spcBef>
              <a:spcAft>
                <a:spcPts val="600"/>
              </a:spcAft>
              <a:defRPr/>
            </a:pPr>
            <a:r>
              <a:rPr lang="ja-JP" altLang="en-US" sz="2200" dirty="0" smtClean="0">
                <a:solidFill>
                  <a:schemeClr val="tx1"/>
                </a:solidFill>
                <a:latin typeface="BIZ UDPゴシック" panose="020B0400000000000000" pitchFamily="50" charset="-128"/>
                <a:ea typeface="BIZ UDPゴシック" panose="020B0400000000000000" pitchFamily="50" charset="-128"/>
              </a:rPr>
              <a:t>　（いつ、どのように指導）</a:t>
            </a:r>
            <a:endParaRPr lang="en-US" altLang="ja-JP" sz="2200" dirty="0" smtClean="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11" name="Rectangle 2"/>
          <p:cNvSpPr>
            <a:spLocks noGrp="1" noChangeArrowheads="1"/>
          </p:cNvSpPr>
          <p:nvPr>
            <p:ph type="title"/>
          </p:nvPr>
        </p:nvSpPr>
        <p:spPr>
          <a:xfrm>
            <a:off x="-1" y="99714"/>
            <a:ext cx="13208001" cy="827616"/>
          </a:xfrm>
        </p:spPr>
        <p:txBody>
          <a:bodyPr>
            <a:normAutofit/>
          </a:bodyPr>
          <a:lstStyle/>
          <a:p>
            <a:pPr eaLnBrk="1" hangingPunct="1"/>
            <a:r>
              <a:rPr lang="ja-JP" altLang="en-US" sz="2800" b="1" dirty="0" smtClean="0">
                <a:latin typeface="BIZ UDゴシック" panose="020B0400000000000000" pitchFamily="49" charset="-128"/>
                <a:ea typeface="BIZ UDゴシック" panose="020B0400000000000000" pitchFamily="49" charset="-128"/>
              </a:rPr>
              <a:t>　参考資料②「課題となった問題を確認し、授業</a:t>
            </a:r>
            <a:r>
              <a:rPr lang="ja-JP" altLang="en-US" sz="2800" b="1" dirty="0">
                <a:latin typeface="BIZ UDゴシック" panose="020B0400000000000000" pitchFamily="49" charset="-128"/>
                <a:ea typeface="BIZ UDゴシック" panose="020B0400000000000000" pitchFamily="49" charset="-128"/>
              </a:rPr>
              <a:t>改善へ」</a:t>
            </a:r>
          </a:p>
        </p:txBody>
      </p:sp>
      <p:sp>
        <p:nvSpPr>
          <p:cNvPr id="12" name="テキスト ボックス 11">
            <a:extLst>
              <a:ext uri="{FF2B5EF4-FFF2-40B4-BE49-F238E27FC236}">
                <a16:creationId xmlns:a16="http://schemas.microsoft.com/office/drawing/2014/main" id="{D442132E-5D08-4ED8-B6D8-F63A2FA41D3A}"/>
              </a:ext>
            </a:extLst>
          </p:cNvPr>
          <p:cNvSpPr txBox="1"/>
          <p:nvPr/>
        </p:nvSpPr>
        <p:spPr>
          <a:xfrm>
            <a:off x="299407" y="800519"/>
            <a:ext cx="12908593" cy="830997"/>
          </a:xfrm>
          <a:prstGeom prst="rect">
            <a:avLst/>
          </a:prstGeom>
          <a:noFill/>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◇分析</a:t>
            </a:r>
            <a:r>
              <a:rPr lang="ja-JP" altLang="en-US" sz="2400" dirty="0">
                <a:latin typeface="BIZ UDPゴシック" panose="020B0400000000000000" pitchFamily="50" charset="-128"/>
                <a:ea typeface="BIZ UDPゴシック" panose="020B0400000000000000" pitchFamily="50" charset="-128"/>
              </a:rPr>
              <a:t>（正答率</a:t>
            </a:r>
            <a:r>
              <a:rPr lang="ja-JP" altLang="en-US" sz="2400" dirty="0" smtClean="0">
                <a:latin typeface="BIZ UDPゴシック" panose="020B0400000000000000" pitchFamily="50" charset="-128"/>
                <a:ea typeface="BIZ UDPゴシック" panose="020B0400000000000000" pitchFamily="50" charset="-128"/>
              </a:rPr>
              <a:t>等）を踏まえ、課題</a:t>
            </a:r>
            <a:r>
              <a:rPr lang="ja-JP" altLang="en-US" sz="2400" dirty="0">
                <a:latin typeface="BIZ UDPゴシック" panose="020B0400000000000000" pitchFamily="50" charset="-128"/>
                <a:ea typeface="BIZ UDPゴシック" panose="020B0400000000000000" pitchFamily="50" charset="-128"/>
              </a:rPr>
              <a:t>となった問題</a:t>
            </a:r>
            <a:r>
              <a:rPr lang="ja-JP" altLang="en-US" sz="2400" dirty="0" smtClean="0">
                <a:latin typeface="BIZ UDPゴシック" panose="020B0400000000000000" pitchFamily="50" charset="-128"/>
                <a:ea typeface="BIZ UDPゴシック" panose="020B0400000000000000" pitchFamily="50" charset="-128"/>
              </a:rPr>
              <a:t>を</a:t>
            </a:r>
            <a:r>
              <a:rPr lang="ja-JP" altLang="en-US" sz="2400" dirty="0">
                <a:latin typeface="BIZ UDPゴシック" panose="020B0400000000000000" pitchFamily="50" charset="-128"/>
                <a:ea typeface="BIZ UDPゴシック" panose="020B0400000000000000" pitchFamily="50" charset="-128"/>
              </a:rPr>
              <a:t>確認</a:t>
            </a:r>
            <a:r>
              <a:rPr lang="ja-JP" altLang="en-US" sz="2400" dirty="0" smtClean="0">
                <a:latin typeface="BIZ UDPゴシック" panose="020B0400000000000000" pitchFamily="50" charset="-128"/>
                <a:ea typeface="BIZ UDPゴシック" panose="020B0400000000000000" pitchFamily="50" charset="-128"/>
              </a:rPr>
              <a:t>し、授業改善のポイントを考えてみましょう。</a:t>
            </a:r>
            <a:endParaRPr lang="en-US" altLang="ja-JP" sz="2400" dirty="0" smtClean="0">
              <a:latin typeface="BIZ UDPゴシック" panose="020B0400000000000000" pitchFamily="50" charset="-128"/>
              <a:ea typeface="BIZ UDPゴシック" panose="020B0400000000000000" pitchFamily="50" charset="-128"/>
            </a:endParaRPr>
          </a:p>
          <a:p>
            <a:r>
              <a:rPr lang="ja-JP" altLang="en-US" sz="2400" dirty="0" smtClean="0">
                <a:latin typeface="BIZ UDPゴシック" panose="020B0400000000000000" pitchFamily="50" charset="-128"/>
                <a:ea typeface="BIZ UDPゴシック" panose="020B0400000000000000" pitchFamily="50" charset="-128"/>
              </a:rPr>
              <a:t>　 また、マイアセスで提供される復習用教材や関連する類似問題で改善状況を確認しましょう。</a:t>
            </a:r>
            <a:endParaRPr lang="en-US" altLang="ja-JP" sz="2400" dirty="0" smtClean="0">
              <a:latin typeface="BIZ UDPゴシック" panose="020B0400000000000000" pitchFamily="50" charset="-128"/>
              <a:ea typeface="BIZ UDPゴシック" panose="020B0400000000000000" pitchFamily="50" charset="-128"/>
            </a:endParaRPr>
          </a:p>
        </p:txBody>
      </p:sp>
      <p:sp>
        <p:nvSpPr>
          <p:cNvPr id="16" name="角丸四角形 15"/>
          <p:cNvSpPr/>
          <p:nvPr/>
        </p:nvSpPr>
        <p:spPr>
          <a:xfrm>
            <a:off x="6965823" y="7119592"/>
            <a:ext cx="6125210" cy="423243"/>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anchor="ctr"/>
          <a:lstStyle/>
          <a:p>
            <a:pPr algn="ctr">
              <a:lnSpc>
                <a:spcPts val="1500"/>
              </a:lnSpc>
              <a:defRPr/>
            </a:pPr>
            <a:r>
              <a:rPr lang="ja-JP" altLang="en-US" sz="2000" dirty="0" smtClean="0">
                <a:solidFill>
                  <a:schemeClr val="tx1"/>
                </a:solidFill>
                <a:latin typeface="BIZ UDPゴシック" panose="020B0400000000000000" pitchFamily="50" charset="-128"/>
                <a:ea typeface="BIZ UDPゴシック" panose="020B0400000000000000" pitchFamily="50" charset="-128"/>
              </a:rPr>
              <a:t>改善状況の確認</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17" name="下矢印 16"/>
          <p:cNvSpPr/>
          <p:nvPr/>
        </p:nvSpPr>
        <p:spPr>
          <a:xfrm>
            <a:off x="9428730" y="6832611"/>
            <a:ext cx="1199396" cy="240180"/>
          </a:xfrm>
          <a:prstGeom prst="downArrow">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14"/>
          <p:cNvSpPr txBox="1">
            <a:spLocks noChangeArrowheads="1"/>
          </p:cNvSpPr>
          <p:nvPr/>
        </p:nvSpPr>
        <p:spPr bwMode="auto">
          <a:xfrm>
            <a:off x="6936703" y="7607952"/>
            <a:ext cx="6125209" cy="1797678"/>
          </a:xfrm>
          <a:prstGeom prst="rect">
            <a:avLst/>
          </a:prstGeom>
          <a:noFill/>
          <a:ln w="9525">
            <a:solidFill>
              <a:schemeClr val="bg1">
                <a:lumMod val="50000"/>
              </a:schemeClr>
            </a:solidFill>
            <a:miter lim="800000"/>
            <a:headEnd/>
            <a:tailEnd/>
          </a:ln>
        </p:spPr>
        <p:txBody>
          <a:bodyPr wrap="none"/>
          <a:lstStyle/>
          <a:p>
            <a:r>
              <a:rPr lang="ja-JP" altLang="en-US" sz="2133" dirty="0" smtClean="0">
                <a:latin typeface="BIZ UDPゴシック" panose="020B0400000000000000" pitchFamily="50" charset="-128"/>
                <a:ea typeface="BIZ UDPゴシック" panose="020B0400000000000000" pitchFamily="50" charset="-128"/>
              </a:rPr>
              <a:t>◆関連する類似問題での確認</a:t>
            </a:r>
            <a:endParaRPr lang="en-US" altLang="ja-JP" sz="2133" dirty="0" smtClean="0">
              <a:latin typeface="BIZ UDPゴシック" panose="020B0400000000000000" pitchFamily="50" charset="-128"/>
              <a:ea typeface="BIZ UDPゴシック" panose="020B0400000000000000" pitchFamily="50" charset="-128"/>
            </a:endParaRPr>
          </a:p>
          <a:p>
            <a:r>
              <a:rPr lang="ja-JP" altLang="en-US" sz="2133" dirty="0" smtClean="0">
                <a:latin typeface="BIZ UDPゴシック" panose="020B0400000000000000" pitchFamily="50" charset="-128"/>
                <a:ea typeface="BIZ UDPゴシック" panose="020B0400000000000000" pitchFamily="50" charset="-128"/>
              </a:rPr>
              <a:t>　・</a:t>
            </a:r>
            <a:endParaRPr lang="en-US" altLang="ja-JP" sz="2133" dirty="0" smtClean="0">
              <a:latin typeface="BIZ UDPゴシック" panose="020B0400000000000000" pitchFamily="50" charset="-128"/>
              <a:ea typeface="BIZ UDPゴシック" panose="020B0400000000000000" pitchFamily="50" charset="-128"/>
            </a:endParaRPr>
          </a:p>
          <a:p>
            <a:endParaRPr lang="en-US" altLang="ja-JP" sz="2133" dirty="0" smtClean="0">
              <a:latin typeface="BIZ UDPゴシック" panose="020B0400000000000000" pitchFamily="50" charset="-128"/>
              <a:ea typeface="BIZ UDPゴシック" panose="020B0400000000000000" pitchFamily="50" charset="-128"/>
            </a:endParaRPr>
          </a:p>
          <a:p>
            <a:r>
              <a:rPr lang="ja-JP" altLang="en-US" sz="2133" dirty="0" smtClean="0">
                <a:latin typeface="BIZ UDPゴシック" panose="020B0400000000000000" pitchFamily="50" charset="-128"/>
                <a:ea typeface="BIZ UDPゴシック" panose="020B0400000000000000" pitchFamily="50" charset="-128"/>
              </a:rPr>
              <a:t>～こんな児童生徒の姿へ～</a:t>
            </a:r>
            <a:endParaRPr lang="en-US" altLang="ja-JP" sz="2133" dirty="0" smtClean="0">
              <a:latin typeface="BIZ UDPゴシック" panose="020B0400000000000000" pitchFamily="50" charset="-128"/>
              <a:ea typeface="BIZ UDPゴシック" panose="020B0400000000000000" pitchFamily="50" charset="-128"/>
            </a:endParaRPr>
          </a:p>
          <a:p>
            <a:endParaRPr lang="ja-JP" altLang="en-US" sz="2133" dirty="0">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384760" y="5792485"/>
            <a:ext cx="5810250" cy="1092731"/>
          </a:xfrm>
          <a:prstGeom prst="rect">
            <a:avLst/>
          </a:prstGeom>
          <a:noFill/>
          <a:ln w="6350">
            <a:solidFill>
              <a:schemeClr val="bg1">
                <a:lumMod val="50000"/>
              </a:schemeClr>
            </a:solidFill>
            <a:prstDash val="sysDot"/>
          </a:ln>
        </p:spPr>
        <p:style>
          <a:lnRef idx="2">
            <a:schemeClr val="accent2"/>
          </a:lnRef>
          <a:fillRef idx="1">
            <a:schemeClr val="lt1"/>
          </a:fillRef>
          <a:effectRef idx="0">
            <a:schemeClr val="accent2"/>
          </a:effectRef>
          <a:fontRef idx="minor">
            <a:schemeClr val="dk1"/>
          </a:fontRef>
        </p:style>
        <p:txBody>
          <a:bodyPr/>
          <a:lstStyle/>
          <a:p>
            <a:pPr>
              <a:lnSpc>
                <a:spcPts val="2600"/>
              </a:lnSpc>
              <a:defRPr/>
            </a:pPr>
            <a:r>
              <a:rPr lang="en-US" altLang="ja-JP" dirty="0">
                <a:solidFill>
                  <a:schemeClr val="tx1"/>
                </a:solidFill>
                <a:latin typeface="ＭＳ ゴシック" panose="020B0609070205080204" pitchFamily="49" charset="-128"/>
                <a:ea typeface="ＭＳ ゴシック" panose="020B0609070205080204" pitchFamily="49" charset="-128"/>
              </a:rPr>
              <a:t>【</a:t>
            </a:r>
            <a:r>
              <a:rPr lang="ja-JP" altLang="en-US" dirty="0">
                <a:solidFill>
                  <a:schemeClr val="tx1"/>
                </a:solidFill>
                <a:latin typeface="ＭＳ ゴシック" panose="020B0609070205080204" pitchFamily="49" charset="-128"/>
                <a:ea typeface="ＭＳ ゴシック" panose="020B0609070205080204" pitchFamily="49" charset="-128"/>
              </a:rPr>
              <a:t>誤答例</a:t>
            </a:r>
            <a:r>
              <a:rPr lang="en-US" altLang="ja-JP" dirty="0" smtClean="0">
                <a:solidFill>
                  <a:schemeClr val="tx1"/>
                </a:solidFill>
                <a:latin typeface="ＭＳ ゴシック" panose="020B0609070205080204" pitchFamily="49" charset="-128"/>
                <a:ea typeface="ＭＳ ゴシック" panose="020B0609070205080204" pitchFamily="49" charset="-128"/>
              </a:rPr>
              <a:t>】</a:t>
            </a:r>
          </a:p>
          <a:p>
            <a:pPr>
              <a:lnSpc>
                <a:spcPts val="2600"/>
              </a:lnSpc>
              <a:defRPr/>
            </a:pPr>
            <a:r>
              <a:rPr lang="ja-JP" altLang="en-US" dirty="0" smtClean="0">
                <a:solidFill>
                  <a:schemeClr val="tx1"/>
                </a:solidFill>
                <a:latin typeface="ＭＳ ゴシック" panose="020B0609070205080204" pitchFamily="49" charset="-128"/>
                <a:ea typeface="ＭＳ ゴシック" panose="020B0609070205080204" pitchFamily="49" charset="-128"/>
              </a:rPr>
              <a:t>・（　％）</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pPr>
              <a:lnSpc>
                <a:spcPts val="2600"/>
              </a:lnSpc>
              <a:defRPr/>
            </a:pPr>
            <a:r>
              <a:rPr lang="en-US" altLang="ja-JP" dirty="0" smtClean="0">
                <a:solidFill>
                  <a:schemeClr val="tx1"/>
                </a:solidFill>
                <a:latin typeface="ＭＳ ゴシック" panose="020B0609070205080204" pitchFamily="49" charset="-128"/>
                <a:ea typeface="ＭＳ ゴシック" panose="020B0609070205080204" pitchFamily="49" charset="-128"/>
              </a:rPr>
              <a:t>【</a:t>
            </a:r>
            <a:r>
              <a:rPr lang="ja-JP" altLang="en-US" dirty="0" smtClean="0">
                <a:solidFill>
                  <a:schemeClr val="tx1"/>
                </a:solidFill>
                <a:latin typeface="ＭＳ ゴシック" panose="020B0609070205080204" pitchFamily="49" charset="-128"/>
                <a:ea typeface="ＭＳ ゴシック" panose="020B0609070205080204" pitchFamily="49" charset="-128"/>
              </a:rPr>
              <a:t>無答率</a:t>
            </a:r>
            <a:r>
              <a:rPr lang="en-US" altLang="ja-JP" dirty="0" smtClean="0">
                <a:solidFill>
                  <a:schemeClr val="tx1"/>
                </a:solidFill>
                <a:latin typeface="ＭＳ ゴシック" panose="020B0609070205080204" pitchFamily="49" charset="-128"/>
                <a:ea typeface="ＭＳ ゴシック" panose="020B0609070205080204" pitchFamily="49" charset="-128"/>
              </a:rPr>
              <a:t>】</a:t>
            </a:r>
            <a:r>
              <a:rPr lang="ja-JP" altLang="en-US" dirty="0" smtClean="0">
                <a:solidFill>
                  <a:schemeClr val="tx1"/>
                </a:solidFill>
                <a:latin typeface="ＭＳ ゴシック" panose="020B0609070205080204" pitchFamily="49" charset="-128"/>
                <a:ea typeface="ＭＳ ゴシック" panose="020B0609070205080204" pitchFamily="49" charset="-128"/>
              </a:rPr>
              <a:t>（　％）</a:t>
            </a:r>
            <a:r>
              <a:rPr lang="ja-JP" altLang="en-US" sz="2800" dirty="0">
                <a:solidFill>
                  <a:schemeClr val="tx1"/>
                </a:solidFill>
                <a:latin typeface="ＭＳ ゴシック" panose="020B0609070205080204" pitchFamily="49" charset="-128"/>
                <a:ea typeface="ＭＳ ゴシック" panose="020B0609070205080204" pitchFamily="49" charset="-128"/>
              </a:rPr>
              <a:t>　</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marL="1678475" indent="-1678475">
              <a:defRPr/>
            </a:pPr>
            <a:r>
              <a:rPr lang="ja-JP" altLang="en-US" sz="2800" dirty="0">
                <a:solidFill>
                  <a:schemeClr val="tx1"/>
                </a:solidFill>
                <a:latin typeface="ＭＳ ゴシック" panose="020B0609070205080204" pitchFamily="49" charset="-128"/>
                <a:ea typeface="ＭＳ ゴシック" panose="020B0609070205080204" pitchFamily="49" charset="-128"/>
              </a:rPr>
              <a:t>　　　　　　</a:t>
            </a:r>
            <a:endParaRPr lang="en-US" altLang="ja-JP" sz="2800" dirty="0">
              <a:solidFill>
                <a:schemeClr val="tx1"/>
              </a:solidFill>
              <a:latin typeface="ＭＳ ゴシック" panose="020B0609070205080204" pitchFamily="49" charset="-128"/>
              <a:ea typeface="ＭＳ ゴシック" panose="020B0609070205080204" pitchFamily="49" charset="-128"/>
            </a:endParaRPr>
          </a:p>
        </p:txBody>
      </p:sp>
      <p:grpSp>
        <p:nvGrpSpPr>
          <p:cNvPr id="3" name="グループ化 2"/>
          <p:cNvGrpSpPr/>
          <p:nvPr/>
        </p:nvGrpSpPr>
        <p:grpSpPr>
          <a:xfrm>
            <a:off x="6400666" y="1761153"/>
            <a:ext cx="546399" cy="7120021"/>
            <a:chOff x="14092392" y="1965101"/>
            <a:chExt cx="546399" cy="7120021"/>
          </a:xfrm>
        </p:grpSpPr>
        <p:sp>
          <p:nvSpPr>
            <p:cNvPr id="24" name="正方形/長方形 23"/>
            <p:cNvSpPr/>
            <p:nvPr/>
          </p:nvSpPr>
          <p:spPr>
            <a:xfrm>
              <a:off x="14092392" y="8851900"/>
              <a:ext cx="316031" cy="233222"/>
            </a:xfrm>
            <a:prstGeom prst="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14304146" y="2122461"/>
              <a:ext cx="104278" cy="6962661"/>
            </a:xfrm>
            <a:prstGeom prst="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右矢印 25"/>
            <p:cNvSpPr/>
            <p:nvPr/>
          </p:nvSpPr>
          <p:spPr>
            <a:xfrm>
              <a:off x="14304146" y="1965101"/>
              <a:ext cx="334645" cy="600299"/>
            </a:xfrm>
            <a:prstGeom prst="rightArrow">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 name="下矢印 22"/>
          <p:cNvSpPr/>
          <p:nvPr/>
        </p:nvSpPr>
        <p:spPr>
          <a:xfrm>
            <a:off x="2735557" y="7120916"/>
            <a:ext cx="1199396" cy="225065"/>
          </a:xfrm>
          <a:prstGeom prst="downArrow">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03003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355095" y="1838116"/>
            <a:ext cx="6049819" cy="42412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anchor="ctr"/>
          <a:lstStyle/>
          <a:p>
            <a:pPr marL="0" marR="0" lvl="0" indent="0" algn="ctr" defTabSz="457200" rtl="0" eaLnBrk="1" fontAlgn="auto" latinLnBrk="0" hangingPunct="1">
              <a:lnSpc>
                <a:spcPts val="15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課題となった</a:t>
            </a:r>
            <a:r>
              <a:rPr kumimoji="0" lang="ja-JP" altLang="en-US"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問題（継続した課題でも可）</a:t>
            </a:r>
            <a:endParaRPr kumimoji="0"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角丸四角形 13"/>
          <p:cNvSpPr/>
          <p:nvPr/>
        </p:nvSpPr>
        <p:spPr>
          <a:xfrm>
            <a:off x="6891048" y="1801098"/>
            <a:ext cx="6198088" cy="461137"/>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anchor="ctr"/>
          <a:lstStyle/>
          <a:p>
            <a:pPr marL="0" marR="0" lvl="0" indent="0" algn="ctr" defTabSz="457200" rtl="0" eaLnBrk="1" fontAlgn="auto" latinLnBrk="0" hangingPunct="1">
              <a:lnSpc>
                <a:spcPts val="15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授業改善のポイント</a:t>
            </a:r>
          </a:p>
        </p:txBody>
      </p:sp>
      <p:sp>
        <p:nvSpPr>
          <p:cNvPr id="20" name="角丸四角形 19"/>
          <p:cNvSpPr/>
          <p:nvPr/>
        </p:nvSpPr>
        <p:spPr>
          <a:xfrm>
            <a:off x="299407" y="6855630"/>
            <a:ext cx="6057383" cy="43200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anchor="ctr"/>
          <a:lstStyle/>
          <a:p>
            <a:pPr marL="0" marR="0" lvl="0" indent="0" algn="ctr" defTabSz="457200" rtl="0" eaLnBrk="1" fontAlgn="auto" latinLnBrk="0" hangingPunct="1">
              <a:lnSpc>
                <a:spcPts val="1500"/>
              </a:lnSpc>
              <a:spcBef>
                <a:spcPts val="0"/>
              </a:spcBef>
              <a:spcAft>
                <a:spcPts val="0"/>
              </a:spcAft>
              <a:buClrTx/>
              <a:buSzTx/>
              <a:buFontTx/>
              <a:buNone/>
              <a:tabLst/>
              <a:defRPr/>
            </a:pPr>
            <a:r>
              <a:rPr kumimoji="0" lang="ja-JP" altLang="en-US"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誤答例から想定される授業での児童生徒の</a:t>
            </a:r>
            <a:r>
              <a:rPr kumimoji="0"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姿</a:t>
            </a:r>
          </a:p>
        </p:txBody>
      </p:sp>
      <p:sp>
        <p:nvSpPr>
          <p:cNvPr id="22" name="テキスト ボックス 21"/>
          <p:cNvSpPr txBox="1"/>
          <p:nvPr/>
        </p:nvSpPr>
        <p:spPr>
          <a:xfrm>
            <a:off x="6768900" y="2351506"/>
            <a:ext cx="6315366" cy="4249313"/>
          </a:xfrm>
          <a:prstGeom prst="rect">
            <a:avLst/>
          </a:prstGeom>
          <a:noFill/>
          <a:ln w="12700">
            <a:solidFill>
              <a:schemeClr val="bg1">
                <a:lumMod val="50000"/>
              </a:schemeClr>
            </a:solidFill>
          </a:ln>
        </p:spPr>
        <p:style>
          <a:lnRef idx="2">
            <a:schemeClr val="accent2"/>
          </a:lnRef>
          <a:fillRef idx="1">
            <a:schemeClr val="lt1"/>
          </a:fillRef>
          <a:effectRef idx="0">
            <a:schemeClr val="accent2"/>
          </a:effectRef>
          <a:fontRef idx="minor">
            <a:schemeClr val="dk1"/>
          </a:fontRef>
        </p:style>
        <p:txBody>
          <a:bodyPr lIns="36000" rIns="36000"/>
          <a:lstStyle/>
          <a:p>
            <a:pPr marL="0" marR="0" lvl="0" indent="0" algn="l" defTabSz="457200" rtl="0" eaLnBrk="1" fontAlgn="auto" latinLnBrk="0" hangingPunct="1">
              <a:lnSpc>
                <a:spcPct val="100000"/>
              </a:lnSpc>
              <a:spcBef>
                <a:spcPts val="600"/>
              </a:spcBef>
              <a:buClrTx/>
              <a:buSzTx/>
              <a:buFontTx/>
              <a:buNone/>
              <a:tabLst/>
              <a:defRPr/>
            </a:pPr>
            <a:r>
              <a:rPr kumimoji="0" lang="ja-JP" altLang="en-US" sz="2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○関連</a:t>
            </a:r>
            <a:r>
              <a:rPr kumimoji="0"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する単元・内容等（指導事項</a:t>
            </a:r>
            <a:r>
              <a:rPr kumimoji="0" lang="ja-JP" altLang="en-US" sz="2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）の実施時期</a:t>
            </a:r>
            <a:endParaRPr kumimoji="0"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lvl="0">
              <a:spcBef>
                <a:spcPts val="600"/>
              </a:spcBef>
              <a:defRPr/>
            </a:pPr>
            <a:r>
              <a:rPr kumimoji="0" lang="en-US" altLang="ja-JP" sz="2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2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lang="ja-JP" altLang="en-US" sz="2000" dirty="0" smtClean="0">
                <a:solidFill>
                  <a:prstClr val="black"/>
                </a:solidFill>
                <a:latin typeface="BIZ UDPゴシック" panose="020B0400000000000000" pitchFamily="50" charset="-128"/>
                <a:ea typeface="BIZ UDPゴシック" panose="020B0400000000000000" pitchFamily="50" charset="-128"/>
              </a:rPr>
              <a:t>乗法</a:t>
            </a:r>
            <a:r>
              <a:rPr lang="ja-JP" altLang="en-US" sz="2000" dirty="0">
                <a:solidFill>
                  <a:prstClr val="black"/>
                </a:solidFill>
                <a:latin typeface="BIZ UDPゴシック" panose="020B0400000000000000" pitchFamily="50" charset="-128"/>
                <a:ea typeface="BIZ UDPゴシック" panose="020B0400000000000000" pitchFamily="50" charset="-128"/>
              </a:rPr>
              <a:t>（</a:t>
            </a:r>
            <a:r>
              <a:rPr lang="en-US" altLang="ja-JP" sz="2000" dirty="0">
                <a:solidFill>
                  <a:prstClr val="black"/>
                </a:solidFill>
                <a:latin typeface="BIZ UDPゴシック" panose="020B0400000000000000" pitchFamily="50" charset="-128"/>
                <a:ea typeface="BIZ UDPゴシック" panose="020B0400000000000000" pitchFamily="50" charset="-128"/>
              </a:rPr>
              <a:t>A</a:t>
            </a:r>
            <a:r>
              <a:rPr lang="ja-JP" altLang="en-US" sz="2000" dirty="0">
                <a:solidFill>
                  <a:prstClr val="black"/>
                </a:solidFill>
                <a:latin typeface="BIZ UDPゴシック" panose="020B0400000000000000" pitchFamily="50" charset="-128"/>
                <a:ea typeface="BIZ UDPゴシック" panose="020B0400000000000000" pitchFamily="50" charset="-128"/>
              </a:rPr>
              <a:t>（３）イ（ア））</a:t>
            </a:r>
          </a:p>
          <a:p>
            <a:pPr lvl="0">
              <a:defRPr/>
            </a:pPr>
            <a:r>
              <a:rPr lang="ja-JP" altLang="en-US" sz="2200" dirty="0">
                <a:solidFill>
                  <a:prstClr val="black"/>
                </a:solidFill>
                <a:latin typeface="BIZ UDPゴシック" panose="020B0400000000000000" pitchFamily="50" charset="-128"/>
                <a:ea typeface="BIZ UDPゴシック" panose="020B0400000000000000" pitchFamily="50" charset="-128"/>
              </a:rPr>
              <a:t>　</a:t>
            </a:r>
            <a:r>
              <a:rPr lang="ja-JP" altLang="en-US" sz="2200" dirty="0" smtClean="0">
                <a:solidFill>
                  <a:prstClr val="black"/>
                </a:solidFill>
                <a:latin typeface="BIZ UDPゴシック" panose="020B0400000000000000" pitchFamily="50" charset="-128"/>
                <a:ea typeface="BIZ UDPゴシック" panose="020B0400000000000000" pitchFamily="50" charset="-128"/>
              </a:rPr>
              <a:t>   </a:t>
            </a:r>
            <a:r>
              <a:rPr lang="en-US" altLang="ja-JP" sz="1600" dirty="0" smtClean="0">
                <a:solidFill>
                  <a:prstClr val="black"/>
                </a:solidFill>
                <a:latin typeface="BIZ UDPゴシック" panose="020B0400000000000000" pitchFamily="50" charset="-128"/>
                <a:ea typeface="BIZ UDPゴシック" panose="020B0400000000000000" pitchFamily="50" charset="-128"/>
              </a:rPr>
              <a:t>〈</a:t>
            </a:r>
            <a:r>
              <a:rPr lang="ja-JP" altLang="en-US" sz="1600" dirty="0">
                <a:solidFill>
                  <a:prstClr val="black"/>
                </a:solidFill>
                <a:latin typeface="BIZ UDPゴシック" panose="020B0400000000000000" pitchFamily="50" charset="-128"/>
                <a:ea typeface="BIZ UDPゴシック" panose="020B0400000000000000" pitchFamily="50" charset="-128"/>
              </a:rPr>
              <a:t>東京書籍３年上：かけ算の筆算⑴（１０月）</a:t>
            </a:r>
            <a:r>
              <a:rPr lang="en-US" altLang="ja-JP" sz="1600" dirty="0">
                <a:solidFill>
                  <a:prstClr val="black"/>
                </a:solidFill>
                <a:latin typeface="BIZ UDPゴシック" panose="020B0400000000000000" pitchFamily="50" charset="-128"/>
                <a:ea typeface="BIZ UDPゴシック" panose="020B0400000000000000" pitchFamily="50" charset="-128"/>
              </a:rPr>
              <a:t>〉</a:t>
            </a:r>
          </a:p>
          <a:p>
            <a:pPr lvl="0">
              <a:defRPr/>
            </a:pPr>
            <a:r>
              <a:rPr lang="ja-JP" altLang="en-US" sz="1600" dirty="0">
                <a:solidFill>
                  <a:prstClr val="black"/>
                </a:solidFill>
                <a:latin typeface="BIZ UDPゴシック" panose="020B0400000000000000" pitchFamily="50" charset="-128"/>
                <a:ea typeface="BIZ UDPゴシック" panose="020B0400000000000000" pitchFamily="50" charset="-128"/>
              </a:rPr>
              <a:t>　</a:t>
            </a:r>
            <a:r>
              <a:rPr lang="ja-JP" altLang="en-US" sz="1600" dirty="0" smtClean="0">
                <a:solidFill>
                  <a:prstClr val="black"/>
                </a:solidFill>
                <a:latin typeface="BIZ UDPゴシック" panose="020B0400000000000000" pitchFamily="50" charset="-128"/>
                <a:ea typeface="BIZ UDPゴシック" panose="020B0400000000000000" pitchFamily="50" charset="-128"/>
              </a:rPr>
              <a:t>     </a:t>
            </a:r>
            <a:r>
              <a:rPr lang="en-US" altLang="ja-JP" sz="1600" dirty="0" smtClean="0">
                <a:solidFill>
                  <a:prstClr val="black"/>
                </a:solidFill>
                <a:latin typeface="BIZ UDPゴシック" panose="020B0400000000000000" pitchFamily="50" charset="-128"/>
                <a:ea typeface="BIZ UDPゴシック" panose="020B0400000000000000" pitchFamily="50" charset="-128"/>
              </a:rPr>
              <a:t>〈</a:t>
            </a:r>
            <a:r>
              <a:rPr lang="ja-JP" altLang="en-US" sz="1600" dirty="0">
                <a:solidFill>
                  <a:prstClr val="black"/>
                </a:solidFill>
                <a:latin typeface="BIZ UDPゴシック" panose="020B0400000000000000" pitchFamily="50" charset="-128"/>
                <a:ea typeface="BIZ UDPゴシック" panose="020B0400000000000000" pitchFamily="50" charset="-128"/>
              </a:rPr>
              <a:t>啓林館３年下：計算のじゅんじ</a:t>
            </a:r>
            <a:r>
              <a:rPr lang="ja-JP" altLang="en-US" sz="1600" dirty="0" err="1">
                <a:solidFill>
                  <a:prstClr val="black"/>
                </a:solidFill>
                <a:latin typeface="BIZ UDPゴシック" panose="020B0400000000000000" pitchFamily="50" charset="-128"/>
                <a:ea typeface="BIZ UDPゴシック" panose="020B0400000000000000" pitchFamily="50" charset="-128"/>
              </a:rPr>
              <a:t>ょ</a:t>
            </a:r>
            <a:r>
              <a:rPr lang="ja-JP" altLang="en-US" sz="1600" dirty="0">
                <a:solidFill>
                  <a:prstClr val="black"/>
                </a:solidFill>
                <a:latin typeface="BIZ UDPゴシック" panose="020B0400000000000000" pitchFamily="50" charset="-128"/>
                <a:ea typeface="BIZ UDPゴシック" panose="020B0400000000000000" pitchFamily="50" charset="-128"/>
              </a:rPr>
              <a:t>、式と計算（１１月）</a:t>
            </a:r>
            <a:r>
              <a:rPr lang="en-US" altLang="ja-JP" sz="1600" dirty="0">
                <a:solidFill>
                  <a:prstClr val="black"/>
                </a:solidFill>
                <a:latin typeface="BIZ UDPゴシック" panose="020B0400000000000000" pitchFamily="50" charset="-128"/>
                <a:ea typeface="BIZ UDPゴシック" panose="020B0400000000000000" pitchFamily="50" charset="-128"/>
              </a:rPr>
              <a:t>〉</a:t>
            </a:r>
          </a:p>
          <a:p>
            <a:pPr marL="0" marR="0" lvl="0" indent="0" algn="l" defTabSz="457200" rtl="0" eaLnBrk="1" fontAlgn="auto" latinLnBrk="0" hangingPunct="1">
              <a:lnSpc>
                <a:spcPct val="100000"/>
              </a:lnSpc>
              <a:spcBef>
                <a:spcPts val="600"/>
              </a:spcBef>
              <a:spcAft>
                <a:spcPts val="600"/>
              </a:spcAft>
              <a:buClrTx/>
              <a:buSzTx/>
              <a:buFontTx/>
              <a:buNone/>
              <a:tabLst/>
              <a:defRPr/>
            </a:pPr>
            <a:endParaRPr kumimoji="0" lang="en-US" altLang="ja-JP" sz="2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2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○克服に向けた具体的な指導</a:t>
            </a:r>
            <a:r>
              <a:rPr kumimoji="0" lang="en-US" altLang="ja-JP" sz="2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授業）について</a:t>
            </a:r>
            <a:endParaRPr kumimoji="0" lang="en-US" altLang="ja-JP" sz="2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263525" lvl="0" indent="-263525">
              <a:defRPr/>
            </a:pPr>
            <a:r>
              <a:rPr kumimoji="0" lang="ja-JP" altLang="en-US"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lang="ja-JP" altLang="en-US" sz="2000" dirty="0" smtClean="0">
                <a:solidFill>
                  <a:prstClr val="black"/>
                </a:solidFill>
                <a:latin typeface="BIZ UDPゴシック" panose="020B0400000000000000" pitchFamily="50" charset="-128"/>
                <a:ea typeface="BIZ UDPゴシック" panose="020B0400000000000000" pitchFamily="50" charset="-128"/>
              </a:rPr>
              <a:t>問題</a:t>
            </a:r>
            <a:r>
              <a:rPr lang="ja-JP" altLang="en-US" sz="2000" dirty="0">
                <a:solidFill>
                  <a:prstClr val="black"/>
                </a:solidFill>
                <a:latin typeface="BIZ UDPゴシック" panose="020B0400000000000000" pitchFamily="50" charset="-128"/>
                <a:ea typeface="BIZ UDPゴシック" panose="020B0400000000000000" pitchFamily="50" charset="-128"/>
              </a:rPr>
              <a:t>場面を図に表した上で、（　）を使って一つの</a:t>
            </a:r>
            <a:r>
              <a:rPr lang="ja-JP" altLang="en-US" sz="2000" dirty="0" smtClean="0">
                <a:solidFill>
                  <a:prstClr val="black"/>
                </a:solidFill>
                <a:latin typeface="BIZ UDPゴシック" panose="020B0400000000000000" pitchFamily="50" charset="-128"/>
                <a:ea typeface="BIZ UDPゴシック" panose="020B0400000000000000" pitchFamily="50" charset="-128"/>
              </a:rPr>
              <a:t>式  </a:t>
            </a:r>
            <a:endParaRPr lang="en-US" altLang="ja-JP" sz="2000" dirty="0" smtClean="0">
              <a:solidFill>
                <a:prstClr val="black"/>
              </a:solidFill>
              <a:latin typeface="BIZ UDPゴシック" panose="020B0400000000000000" pitchFamily="50" charset="-128"/>
              <a:ea typeface="BIZ UDPゴシック" panose="020B0400000000000000" pitchFamily="50" charset="-128"/>
            </a:endParaRPr>
          </a:p>
          <a:p>
            <a:pPr marL="263525" lvl="0" indent="-263525">
              <a:defRPr/>
            </a:pPr>
            <a:r>
              <a:rPr lang="en-US" altLang="ja-JP" sz="2000" dirty="0">
                <a:solidFill>
                  <a:prstClr val="black"/>
                </a:solidFill>
                <a:latin typeface="BIZ UDPゴシック" panose="020B0400000000000000" pitchFamily="50" charset="-128"/>
                <a:ea typeface="BIZ UDPゴシック" panose="020B0400000000000000" pitchFamily="50" charset="-128"/>
              </a:rPr>
              <a:t> </a:t>
            </a:r>
            <a:r>
              <a:rPr lang="en-US" altLang="ja-JP" sz="2000" dirty="0" smtClean="0">
                <a:solidFill>
                  <a:prstClr val="black"/>
                </a:solidFill>
                <a:latin typeface="BIZ UDPゴシック" panose="020B0400000000000000" pitchFamily="50" charset="-128"/>
                <a:ea typeface="BIZ UDPゴシック" panose="020B0400000000000000" pitchFamily="50" charset="-128"/>
              </a:rPr>
              <a:t>    </a:t>
            </a:r>
            <a:r>
              <a:rPr lang="ja-JP" altLang="en-US" sz="2000" dirty="0" smtClean="0">
                <a:solidFill>
                  <a:prstClr val="black"/>
                </a:solidFill>
                <a:latin typeface="BIZ UDPゴシック" panose="020B0400000000000000" pitchFamily="50" charset="-128"/>
                <a:ea typeface="BIZ UDPゴシック" panose="020B0400000000000000" pitchFamily="50" charset="-128"/>
              </a:rPr>
              <a:t>に表す授業</a:t>
            </a:r>
            <a:endParaRPr lang="en-US" altLang="ja-JP" sz="2000" dirty="0" smtClean="0">
              <a:solidFill>
                <a:prstClr val="black"/>
              </a:solidFill>
              <a:latin typeface="BIZ UDPゴシック" panose="020B0400000000000000" pitchFamily="50" charset="-128"/>
              <a:ea typeface="BIZ UDPゴシック" panose="020B0400000000000000" pitchFamily="50" charset="-128"/>
            </a:endParaRPr>
          </a:p>
          <a:p>
            <a:pPr marL="263525" lvl="0" indent="-263525">
              <a:defRPr/>
            </a:pPr>
            <a:r>
              <a:rPr lang="ja-JP" altLang="en-US" sz="2000" dirty="0">
                <a:solidFill>
                  <a:prstClr val="black"/>
                </a:solidFill>
                <a:latin typeface="BIZ UDPゴシック" panose="020B0400000000000000" pitchFamily="50" charset="-128"/>
                <a:ea typeface="BIZ UDPゴシック" panose="020B0400000000000000" pitchFamily="50" charset="-128"/>
              </a:rPr>
              <a:t>　　</a:t>
            </a:r>
            <a:r>
              <a:rPr lang="ja-JP" altLang="en-US" sz="2000" dirty="0" smtClean="0">
                <a:solidFill>
                  <a:prstClr val="black"/>
                </a:solidFill>
                <a:latin typeface="BIZ UDPゴシック" panose="020B0400000000000000" pitchFamily="50" charset="-128"/>
                <a:ea typeface="BIZ UDPゴシック" panose="020B0400000000000000" pitchFamily="50" charset="-128"/>
              </a:rPr>
              <a:t>・自分</a:t>
            </a:r>
            <a:r>
              <a:rPr lang="ja-JP" altLang="en-US" sz="2000" dirty="0">
                <a:solidFill>
                  <a:prstClr val="black"/>
                </a:solidFill>
                <a:latin typeface="BIZ UDPゴシック" panose="020B0400000000000000" pitchFamily="50" charset="-128"/>
                <a:ea typeface="BIZ UDPゴシック" panose="020B0400000000000000" pitchFamily="50" charset="-128"/>
              </a:rPr>
              <a:t>や友達の考えを図や式に表したり、言葉で</a:t>
            </a:r>
            <a:r>
              <a:rPr lang="ja-JP" altLang="en-US" sz="2000" dirty="0" smtClean="0">
                <a:solidFill>
                  <a:prstClr val="black"/>
                </a:solidFill>
                <a:latin typeface="BIZ UDPゴシック" panose="020B0400000000000000" pitchFamily="50" charset="-128"/>
                <a:ea typeface="BIZ UDPゴシック" panose="020B0400000000000000" pitchFamily="50" charset="-128"/>
              </a:rPr>
              <a:t>説</a:t>
            </a:r>
            <a:endParaRPr lang="en-US" altLang="ja-JP" sz="2000" dirty="0" smtClean="0">
              <a:solidFill>
                <a:prstClr val="black"/>
              </a:solidFill>
              <a:latin typeface="BIZ UDPゴシック" panose="020B0400000000000000" pitchFamily="50" charset="-128"/>
              <a:ea typeface="BIZ UDPゴシック" panose="020B0400000000000000" pitchFamily="50" charset="-128"/>
            </a:endParaRPr>
          </a:p>
          <a:p>
            <a:pPr marL="263525" lvl="0" indent="-263525">
              <a:defRPr/>
            </a:pPr>
            <a:r>
              <a:rPr lang="en-US" altLang="ja-JP" sz="2000" dirty="0">
                <a:solidFill>
                  <a:prstClr val="black"/>
                </a:solidFill>
                <a:latin typeface="BIZ UDPゴシック" panose="020B0400000000000000" pitchFamily="50" charset="-128"/>
                <a:ea typeface="BIZ UDPゴシック" panose="020B0400000000000000" pitchFamily="50" charset="-128"/>
              </a:rPr>
              <a:t> </a:t>
            </a:r>
            <a:r>
              <a:rPr lang="en-US" altLang="ja-JP" sz="2000" dirty="0" smtClean="0">
                <a:solidFill>
                  <a:prstClr val="black"/>
                </a:solidFill>
                <a:latin typeface="BIZ UDPゴシック" panose="020B0400000000000000" pitchFamily="50" charset="-128"/>
                <a:ea typeface="BIZ UDPゴシック" panose="020B0400000000000000" pitchFamily="50" charset="-128"/>
              </a:rPr>
              <a:t>    </a:t>
            </a:r>
            <a:r>
              <a:rPr lang="ja-JP" altLang="en-US" sz="2000" dirty="0" smtClean="0">
                <a:solidFill>
                  <a:prstClr val="black"/>
                </a:solidFill>
                <a:latin typeface="BIZ UDPゴシック" panose="020B0400000000000000" pitchFamily="50" charset="-128"/>
                <a:ea typeface="BIZ UDPゴシック" panose="020B0400000000000000" pitchFamily="50" charset="-128"/>
              </a:rPr>
              <a:t>明したり</a:t>
            </a:r>
            <a:r>
              <a:rPr lang="ja-JP" altLang="en-US" sz="2000" dirty="0">
                <a:solidFill>
                  <a:prstClr val="black"/>
                </a:solidFill>
                <a:latin typeface="BIZ UDPゴシック" panose="020B0400000000000000" pitchFamily="50" charset="-128"/>
                <a:ea typeface="BIZ UDPゴシック" panose="020B0400000000000000" pitchFamily="50" charset="-128"/>
              </a:rPr>
              <a:t>する授業</a:t>
            </a:r>
          </a:p>
          <a:p>
            <a:pPr marL="263525" lvl="0" indent="-263525">
              <a:defRPr/>
            </a:pPr>
            <a:endParaRPr lang="ja-JP" altLang="en-US" sz="2000" dirty="0">
              <a:solidFill>
                <a:prstClr val="black"/>
              </a:solidFill>
              <a:latin typeface="BIZ UDPゴシック" panose="020B0400000000000000" pitchFamily="50" charset="-128"/>
              <a:ea typeface="BIZ UDPゴシック" panose="020B0400000000000000" pitchFamily="50" charset="-128"/>
            </a:endParaRPr>
          </a:p>
          <a:p>
            <a:pPr marL="263525" lvl="0" indent="-263525">
              <a:defRPr/>
            </a:pPr>
            <a:endParaRPr lang="ja-JP" altLang="en-US" sz="2000" dirty="0">
              <a:solidFill>
                <a:prstClr val="black"/>
              </a:solidFill>
              <a:latin typeface="BIZ UDPゴシック" panose="020B0400000000000000" pitchFamily="50" charset="-128"/>
              <a:ea typeface="BIZ UDPゴシック" panose="020B0400000000000000" pitchFamily="50" charset="-128"/>
            </a:endParaRPr>
          </a:p>
        </p:txBody>
      </p:sp>
      <p:sp>
        <p:nvSpPr>
          <p:cNvPr id="11" name="Rectangle 2"/>
          <p:cNvSpPr>
            <a:spLocks noGrp="1" noChangeArrowheads="1"/>
          </p:cNvSpPr>
          <p:nvPr>
            <p:ph type="title"/>
          </p:nvPr>
        </p:nvSpPr>
        <p:spPr>
          <a:xfrm>
            <a:off x="-74756" y="67172"/>
            <a:ext cx="13398500" cy="827616"/>
          </a:xfrm>
        </p:spPr>
        <p:txBody>
          <a:bodyPr>
            <a:noAutofit/>
          </a:bodyPr>
          <a:lstStyle/>
          <a:p>
            <a:r>
              <a:rPr lang="en-US" altLang="ja-JP" sz="2700" b="1" dirty="0" smtClean="0">
                <a:solidFill>
                  <a:srgbClr val="FF0000"/>
                </a:solidFill>
                <a:latin typeface="BIZ UDゴシック" panose="020B0400000000000000" pitchFamily="49" charset="-128"/>
                <a:ea typeface="BIZ UDゴシック" panose="020B0400000000000000" pitchFamily="49" charset="-128"/>
              </a:rPr>
              <a:t>〔</a:t>
            </a:r>
            <a:r>
              <a:rPr lang="ja-JP" altLang="en-US" sz="2700" b="1" dirty="0">
                <a:solidFill>
                  <a:srgbClr val="FF0000"/>
                </a:solidFill>
                <a:latin typeface="BIZ UDゴシック" panose="020B0400000000000000" pitchFamily="49" charset="-128"/>
                <a:ea typeface="BIZ UDゴシック" panose="020B0400000000000000" pitchFamily="49" charset="-128"/>
              </a:rPr>
              <a:t>例</a:t>
            </a:r>
            <a:r>
              <a:rPr lang="en-US" altLang="ja-JP" sz="2700" b="1" dirty="0" smtClean="0">
                <a:solidFill>
                  <a:srgbClr val="FF0000"/>
                </a:solidFill>
                <a:latin typeface="BIZ UDゴシック" panose="020B0400000000000000" pitchFamily="49" charset="-128"/>
                <a:ea typeface="BIZ UDゴシック" panose="020B0400000000000000" pitchFamily="49" charset="-128"/>
              </a:rPr>
              <a:t>〕</a:t>
            </a:r>
            <a:r>
              <a:rPr lang="ja-JP" altLang="en-US" sz="2700" b="1" dirty="0" smtClean="0">
                <a:latin typeface="BIZ UDゴシック" panose="020B0400000000000000" pitchFamily="49" charset="-128"/>
                <a:ea typeface="BIZ UDゴシック" panose="020B0400000000000000" pitchFamily="49" charset="-128"/>
              </a:rPr>
              <a:t>参考資料②「課題となった問題を確認し、授業</a:t>
            </a:r>
            <a:r>
              <a:rPr lang="ja-JP" altLang="en-US" sz="2700" b="1" dirty="0">
                <a:latin typeface="BIZ UDゴシック" panose="020B0400000000000000" pitchFamily="49" charset="-128"/>
                <a:ea typeface="BIZ UDゴシック" panose="020B0400000000000000" pitchFamily="49" charset="-128"/>
              </a:rPr>
              <a:t>改善へ」</a:t>
            </a:r>
          </a:p>
        </p:txBody>
      </p:sp>
      <p:sp>
        <p:nvSpPr>
          <p:cNvPr id="16" name="角丸四角形 15"/>
          <p:cNvSpPr/>
          <p:nvPr/>
        </p:nvSpPr>
        <p:spPr>
          <a:xfrm>
            <a:off x="6863978" y="6864387"/>
            <a:ext cx="6125210" cy="423243"/>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anchor="ctr"/>
          <a:lstStyle/>
          <a:p>
            <a:pPr marL="0" marR="0" lvl="0" indent="0" algn="ctr" defTabSz="457200" rtl="0" eaLnBrk="1" fontAlgn="auto" latinLnBrk="0" hangingPunct="1">
              <a:lnSpc>
                <a:spcPts val="1500"/>
              </a:lnSpc>
              <a:spcBef>
                <a:spcPts val="0"/>
              </a:spcBef>
              <a:spcAft>
                <a:spcPts val="0"/>
              </a:spcAft>
              <a:buClrTx/>
              <a:buSzTx/>
              <a:buFontTx/>
              <a:buNone/>
              <a:tabLst/>
              <a:defRPr/>
            </a:pPr>
            <a:r>
              <a:rPr kumimoji="0" lang="ja-JP" altLang="en-US"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改善状況の確認</a:t>
            </a:r>
            <a:endParaRPr kumimoji="0"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7" name="下矢印 16"/>
          <p:cNvSpPr/>
          <p:nvPr/>
        </p:nvSpPr>
        <p:spPr>
          <a:xfrm>
            <a:off x="9318587" y="6600819"/>
            <a:ext cx="1199396" cy="240180"/>
          </a:xfrm>
          <a:prstGeom prst="downArrow">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1" name="テキスト ボックス 14"/>
          <p:cNvSpPr txBox="1">
            <a:spLocks noChangeArrowheads="1"/>
          </p:cNvSpPr>
          <p:nvPr/>
        </p:nvSpPr>
        <p:spPr bwMode="auto">
          <a:xfrm>
            <a:off x="6768900" y="7311018"/>
            <a:ext cx="6298770" cy="1721791"/>
          </a:xfrm>
          <a:prstGeom prst="rect">
            <a:avLst/>
          </a:prstGeom>
          <a:noFill/>
          <a:ln w="9525">
            <a:solidFill>
              <a:schemeClr val="bg1">
                <a:lumMod val="50000"/>
              </a:schemeClr>
            </a:solidFill>
            <a:miter lim="800000"/>
            <a:headEnd/>
            <a:tailEnd/>
          </a:ln>
        </p:spPr>
        <p:txBody>
          <a:bodyPr wrap="none"/>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133"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◆関連する類似問題での確認</a:t>
            </a:r>
            <a:endParaRPr kumimoji="0" lang="en-US" altLang="ja-JP" sz="2133"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lvl="0">
              <a:defRPr/>
            </a:pPr>
            <a:r>
              <a:rPr kumimoji="1" lang="ja-JP" altLang="en-US" sz="2400" spc="-100" dirty="0">
                <a:solidFill>
                  <a:prstClr val="black"/>
                </a:solidFill>
                <a:latin typeface="ＭＳ Ｐ明朝" panose="02020600040205080304" pitchFamily="18" charset="-128"/>
                <a:ea typeface="ＭＳ Ｐ明朝" panose="02020600040205080304" pitchFamily="18" charset="-128"/>
              </a:rPr>
              <a:t>　</a:t>
            </a:r>
            <a:r>
              <a:rPr kumimoji="1" lang="ja-JP" altLang="en-US" sz="1600" spc="-100" dirty="0" smtClean="0">
                <a:solidFill>
                  <a:prstClr val="black"/>
                </a:solidFill>
                <a:latin typeface="BIZ UDPゴシック" panose="020B0400000000000000" pitchFamily="50" charset="-128"/>
                <a:ea typeface="BIZ UDPゴシック" panose="020B0400000000000000" pitchFamily="50" charset="-128"/>
              </a:rPr>
              <a:t>　・</a:t>
            </a:r>
            <a:r>
              <a:rPr kumimoji="1" lang="en-US" altLang="ja-JP" sz="1600" spc="-100" dirty="0">
                <a:solidFill>
                  <a:prstClr val="black"/>
                </a:solidFill>
                <a:latin typeface="BIZ UDPゴシック" panose="020B0400000000000000" pitchFamily="50" charset="-128"/>
                <a:ea typeface="BIZ UDPゴシック" panose="020B0400000000000000" pitchFamily="50" charset="-128"/>
              </a:rPr>
              <a:t>H</a:t>
            </a:r>
            <a:r>
              <a:rPr kumimoji="1" lang="ja-JP" altLang="en-US" sz="1600" spc="-100" dirty="0">
                <a:solidFill>
                  <a:prstClr val="black"/>
                </a:solidFill>
                <a:latin typeface="BIZ UDPゴシック" panose="020B0400000000000000" pitchFamily="50" charset="-128"/>
                <a:ea typeface="BIZ UDPゴシック" panose="020B0400000000000000" pitchFamily="50" charset="-128"/>
              </a:rPr>
              <a:t>２５県学調：小学３年 </a:t>
            </a:r>
            <a:r>
              <a:rPr kumimoji="1" lang="ja-JP" altLang="en-US" sz="1600" spc="-100" dirty="0" smtClean="0">
                <a:solidFill>
                  <a:prstClr val="black"/>
                </a:solidFill>
                <a:latin typeface="BIZ UDPゴシック" panose="020B0400000000000000" pitchFamily="50" charset="-128"/>
                <a:ea typeface="BIZ UDPゴシック" panose="020B0400000000000000" pitchFamily="50" charset="-128"/>
              </a:rPr>
              <a:t>９　・</a:t>
            </a:r>
            <a:r>
              <a:rPr kumimoji="1" lang="en-US" altLang="ja-JP" sz="1600" spc="-100" dirty="0">
                <a:solidFill>
                  <a:prstClr val="black"/>
                </a:solidFill>
                <a:latin typeface="BIZ UDPゴシック" panose="020B0400000000000000" pitchFamily="50" charset="-128"/>
                <a:ea typeface="BIZ UDPゴシック" panose="020B0400000000000000" pitchFamily="50" charset="-128"/>
              </a:rPr>
              <a:t>R</a:t>
            </a:r>
            <a:r>
              <a:rPr kumimoji="1" lang="ja-JP" altLang="en-US" sz="1600" spc="-100" dirty="0">
                <a:solidFill>
                  <a:prstClr val="black"/>
                </a:solidFill>
                <a:latin typeface="BIZ UDPゴシック" panose="020B0400000000000000" pitchFamily="50" charset="-128"/>
                <a:ea typeface="BIZ UDPゴシック" panose="020B0400000000000000" pitchFamily="50" charset="-128"/>
              </a:rPr>
              <a:t>５全学調：小学６年３</a:t>
            </a:r>
          </a:p>
          <a:p>
            <a:pPr lvl="0">
              <a:defRPr/>
            </a:pPr>
            <a:r>
              <a:rPr kumimoji="1" lang="ja-JP" altLang="en-US" sz="2000" spc="-100" dirty="0" smtClean="0">
                <a:solidFill>
                  <a:prstClr val="black"/>
                </a:solidFill>
                <a:latin typeface="BIZ UDPゴシック" panose="020B0400000000000000" pitchFamily="50" charset="-128"/>
                <a:ea typeface="BIZ UDPゴシック" panose="020B0400000000000000" pitchFamily="50" charset="-128"/>
              </a:rPr>
              <a:t>　　～こんな児童生徒の</a:t>
            </a:r>
            <a:r>
              <a:rPr kumimoji="1" lang="ja-JP" altLang="en-US" sz="2000" spc="-100" dirty="0">
                <a:solidFill>
                  <a:prstClr val="black"/>
                </a:solidFill>
                <a:latin typeface="BIZ UDPゴシック" panose="020B0400000000000000" pitchFamily="50" charset="-128"/>
                <a:ea typeface="BIZ UDPゴシック" panose="020B0400000000000000" pitchFamily="50" charset="-128"/>
              </a:rPr>
              <a:t>姿へ～</a:t>
            </a:r>
          </a:p>
          <a:p>
            <a:pPr lvl="0">
              <a:defRPr/>
            </a:pPr>
            <a:r>
              <a:rPr kumimoji="1" lang="ja-JP" altLang="en-US" sz="2000" spc="-100" dirty="0">
                <a:solidFill>
                  <a:prstClr val="black"/>
                </a:solidFill>
                <a:latin typeface="BIZ UDPゴシック" panose="020B0400000000000000" pitchFamily="50" charset="-128"/>
                <a:ea typeface="BIZ UDPゴシック" panose="020B0400000000000000" pitchFamily="50" charset="-128"/>
              </a:rPr>
              <a:t>　 </a:t>
            </a:r>
            <a:r>
              <a:rPr kumimoji="1" lang="ja-JP" altLang="en-US" sz="2000" spc="-100" dirty="0" smtClean="0">
                <a:solidFill>
                  <a:prstClr val="black"/>
                </a:solidFill>
                <a:latin typeface="BIZ UDPゴシック" panose="020B0400000000000000" pitchFamily="50" charset="-128"/>
                <a:ea typeface="BIZ UDPゴシック" panose="020B0400000000000000" pitchFamily="50" charset="-128"/>
              </a:rPr>
              <a:t>　　数量</a:t>
            </a:r>
            <a:r>
              <a:rPr kumimoji="1" lang="ja-JP" altLang="en-US" sz="2000" spc="-100" dirty="0">
                <a:solidFill>
                  <a:prstClr val="black"/>
                </a:solidFill>
                <a:latin typeface="BIZ UDPゴシック" panose="020B0400000000000000" pitchFamily="50" charset="-128"/>
                <a:ea typeface="BIZ UDPゴシック" panose="020B0400000000000000" pitchFamily="50" charset="-128"/>
              </a:rPr>
              <a:t>の関係に着目し、問題場面に適した図や式を</a:t>
            </a:r>
            <a:r>
              <a:rPr kumimoji="1" lang="ja-JP" altLang="en-US" sz="2000" spc="-100" dirty="0" smtClean="0">
                <a:solidFill>
                  <a:prstClr val="black"/>
                </a:solidFill>
                <a:latin typeface="BIZ UDPゴシック" panose="020B0400000000000000" pitchFamily="50" charset="-128"/>
                <a:ea typeface="BIZ UDPゴシック" panose="020B0400000000000000" pitchFamily="50" charset="-128"/>
              </a:rPr>
              <a:t>表</a:t>
            </a:r>
            <a:endParaRPr kumimoji="1" lang="en-US" altLang="ja-JP" sz="2000" spc="-100" dirty="0" smtClean="0">
              <a:solidFill>
                <a:prstClr val="black"/>
              </a:solidFill>
              <a:latin typeface="BIZ UDPゴシック" panose="020B0400000000000000" pitchFamily="50" charset="-128"/>
              <a:ea typeface="BIZ UDPゴシック" panose="020B0400000000000000" pitchFamily="50" charset="-128"/>
            </a:endParaRPr>
          </a:p>
          <a:p>
            <a:pPr lvl="0">
              <a:defRPr/>
            </a:pPr>
            <a:r>
              <a:rPr kumimoji="1" lang="ja-JP" altLang="en-US" sz="2000" spc="-100" dirty="0" smtClean="0">
                <a:solidFill>
                  <a:prstClr val="black"/>
                </a:solidFill>
                <a:latin typeface="BIZ UDPゴシック" panose="020B0400000000000000" pitchFamily="50" charset="-128"/>
                <a:ea typeface="BIZ UDPゴシック" panose="020B0400000000000000" pitchFamily="50" charset="-128"/>
              </a:rPr>
              <a:t>　　 している児童</a:t>
            </a:r>
            <a:endParaRPr kumimoji="1" lang="ja-JP" altLang="en-US" sz="2000" spc="-100" dirty="0">
              <a:solidFill>
                <a:prstClr val="black"/>
              </a:solidFill>
              <a:latin typeface="BIZ UDPゴシック" panose="020B0400000000000000" pitchFamily="50" charset="-128"/>
              <a:ea typeface="BIZ UDPゴシック" panose="020B0400000000000000" pitchFamily="50" charset="-128"/>
            </a:endParaRPr>
          </a:p>
          <a:p>
            <a:pPr lvl="0">
              <a:defRPr/>
            </a:pPr>
            <a:endParaRPr kumimoji="0"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grpSp>
        <p:nvGrpSpPr>
          <p:cNvPr id="3" name="グループ化 2"/>
          <p:cNvGrpSpPr/>
          <p:nvPr/>
        </p:nvGrpSpPr>
        <p:grpSpPr>
          <a:xfrm>
            <a:off x="6301106" y="1744924"/>
            <a:ext cx="546399" cy="7120021"/>
            <a:chOff x="14092392" y="1965101"/>
            <a:chExt cx="546399" cy="7120021"/>
          </a:xfrm>
        </p:grpSpPr>
        <p:sp>
          <p:nvSpPr>
            <p:cNvPr id="24" name="正方形/長方形 23"/>
            <p:cNvSpPr/>
            <p:nvPr/>
          </p:nvSpPr>
          <p:spPr>
            <a:xfrm>
              <a:off x="14092392" y="8851900"/>
              <a:ext cx="316031" cy="233222"/>
            </a:xfrm>
            <a:prstGeom prst="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正方形/長方形 24"/>
            <p:cNvSpPr/>
            <p:nvPr/>
          </p:nvSpPr>
          <p:spPr>
            <a:xfrm>
              <a:off x="14304146" y="2122461"/>
              <a:ext cx="104278" cy="6962661"/>
            </a:xfrm>
            <a:prstGeom prst="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6" name="右矢印 25"/>
            <p:cNvSpPr/>
            <p:nvPr/>
          </p:nvSpPr>
          <p:spPr>
            <a:xfrm>
              <a:off x="14304146" y="1965101"/>
              <a:ext cx="334645" cy="600299"/>
            </a:xfrm>
            <a:prstGeom prst="rightArrow">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23" name="下矢印 22"/>
          <p:cNvSpPr/>
          <p:nvPr/>
        </p:nvSpPr>
        <p:spPr>
          <a:xfrm>
            <a:off x="2776523" y="6615692"/>
            <a:ext cx="1199396" cy="225065"/>
          </a:xfrm>
          <a:prstGeom prst="downArrow">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4" name="テキスト ボックス 14"/>
          <p:cNvSpPr txBox="1">
            <a:spLocks noChangeArrowheads="1"/>
          </p:cNvSpPr>
          <p:nvPr/>
        </p:nvSpPr>
        <p:spPr bwMode="auto">
          <a:xfrm>
            <a:off x="355095" y="2345223"/>
            <a:ext cx="5946011" cy="4255596"/>
          </a:xfrm>
          <a:prstGeom prst="rect">
            <a:avLst/>
          </a:prstGeom>
          <a:noFill/>
          <a:ln w="9525">
            <a:solidFill>
              <a:schemeClr val="bg1">
                <a:lumMod val="50000"/>
              </a:schemeClr>
            </a:solidFill>
            <a:miter lim="800000"/>
            <a:headEnd/>
            <a:tailEnd/>
          </a:ln>
        </p:spPr>
        <p:txBody>
          <a:bodyPr wrap="none"/>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●本県小３・算数・</a:t>
            </a:r>
            <a:r>
              <a:rPr kumimoji="0" lang="en-US" altLang="ja-JP" sz="2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10</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（本県 </a:t>
            </a:r>
            <a:r>
              <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48.1</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  </a:t>
            </a:r>
            <a:r>
              <a:rPr kumimoji="0" lang="ja-JP" altLang="en-US"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・数量の関係に着目し、計算の仕方を考えたり計算に関し</a:t>
            </a:r>
            <a:endParaRPr kumimoji="0" lang="en-US" altLang="ja-JP"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dirty="0">
                <a:solidFill>
                  <a:prstClr val="black"/>
                </a:solidFill>
                <a:latin typeface="BIZ UDPゴシック" panose="020B0400000000000000" pitchFamily="50" charset="-128"/>
                <a:ea typeface="BIZ UDPゴシック" panose="020B0400000000000000" pitchFamily="50" charset="-128"/>
              </a:rPr>
              <a:t> </a:t>
            </a:r>
            <a:r>
              <a:rPr lang="en-US" altLang="ja-JP" dirty="0" smtClean="0">
                <a:solidFill>
                  <a:prstClr val="black"/>
                </a:solidFill>
                <a:latin typeface="BIZ UDPゴシック" panose="020B0400000000000000" pitchFamily="50" charset="-128"/>
                <a:ea typeface="BIZ UDPゴシック" panose="020B0400000000000000" pitchFamily="50" charset="-128"/>
              </a:rPr>
              <a:t>  </a:t>
            </a:r>
            <a:r>
              <a:rPr kumimoji="0" lang="ja-JP" altLang="en-US"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て成り立つ性質を見いだしたりするとともに、</a:t>
            </a:r>
            <a:r>
              <a:rPr kumimoji="0" lang="ja-JP" altLang="en-US" b="0" i="0" u="none" strike="noStrike" kern="1200" cap="none" spc="0" normalizeH="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その性質</a:t>
            </a:r>
            <a:endParaRPr kumimoji="0" lang="en-US" altLang="ja-JP" b="0" i="0" u="none" strike="noStrike" kern="1200" cap="none" spc="0" normalizeH="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dirty="0">
                <a:solidFill>
                  <a:prstClr val="black"/>
                </a:solidFill>
                <a:latin typeface="BIZ UDPゴシック" panose="020B0400000000000000" pitchFamily="50" charset="-128"/>
                <a:ea typeface="BIZ UDPゴシック" panose="020B0400000000000000" pitchFamily="50" charset="-128"/>
              </a:rPr>
              <a:t> </a:t>
            </a:r>
            <a:r>
              <a:rPr lang="en-US" altLang="ja-JP" dirty="0" smtClean="0">
                <a:solidFill>
                  <a:prstClr val="black"/>
                </a:solidFill>
                <a:latin typeface="BIZ UDPゴシック" panose="020B0400000000000000" pitchFamily="50" charset="-128"/>
                <a:ea typeface="BIZ UDPゴシック" panose="020B0400000000000000" pitchFamily="50" charset="-128"/>
              </a:rPr>
              <a:t>  </a:t>
            </a:r>
            <a:r>
              <a:rPr kumimoji="0" lang="ja-JP" altLang="en-US" b="0" i="0" u="none" strike="noStrike" kern="1200" cap="none" spc="0" normalizeH="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を活用して、計算を工夫したり計算の確かめをし</a:t>
            </a:r>
            <a:r>
              <a:rPr kumimoji="0" lang="ja-JP" altLang="en-US"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たり</a:t>
            </a:r>
            <a:r>
              <a:rPr kumimoji="0" lang="ja-JP" altLang="en-US" b="0" i="0" u="none" strike="noStrike" kern="1200" cap="none" spc="0" normalizeH="0" baseline="0" noProof="0" dirty="0" err="1" smtClean="0">
                <a:ln>
                  <a:noFill/>
                </a:ln>
                <a:solidFill>
                  <a:prstClr val="black"/>
                </a:solidFill>
                <a:effectLst/>
                <a:uLnTx/>
                <a:uFillTx/>
                <a:latin typeface="BIZ UDPゴシック" panose="020B0400000000000000" pitchFamily="50" charset="-128"/>
                <a:ea typeface="BIZ UDPゴシック" panose="020B0400000000000000" pitchFamily="50" charset="-128"/>
              </a:rPr>
              <a:t>す</a:t>
            </a:r>
            <a:endParaRPr kumimoji="0" lang="en-US" altLang="ja-JP"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dirty="0">
                <a:solidFill>
                  <a:prstClr val="black"/>
                </a:solidFill>
                <a:latin typeface="BIZ UDPゴシック" panose="020B0400000000000000" pitchFamily="50" charset="-128"/>
                <a:ea typeface="BIZ UDPゴシック" panose="020B0400000000000000" pitchFamily="50" charset="-128"/>
              </a:rPr>
              <a:t> </a:t>
            </a:r>
            <a:r>
              <a:rPr lang="en-US" altLang="ja-JP" dirty="0" smtClean="0">
                <a:solidFill>
                  <a:prstClr val="black"/>
                </a:solidFill>
                <a:latin typeface="BIZ UDPゴシック" panose="020B0400000000000000" pitchFamily="50" charset="-128"/>
                <a:ea typeface="BIZ UDPゴシック" panose="020B0400000000000000" pitchFamily="50" charset="-128"/>
              </a:rPr>
              <a:t>  </a:t>
            </a:r>
            <a:r>
              <a:rPr kumimoji="0" lang="ja-JP" altLang="en-US"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ること</a:t>
            </a:r>
            <a:endParaRPr kumimoji="0" lang="en-US" altLang="ja-JP"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dirty="0">
                <a:solidFill>
                  <a:prstClr val="black"/>
                </a:solidFill>
                <a:latin typeface="BIZ UDPゴシック" panose="020B0400000000000000" pitchFamily="50" charset="-128"/>
                <a:ea typeface="BIZ UDPゴシック" panose="020B0400000000000000" pitchFamily="50" charset="-128"/>
              </a:rPr>
              <a:t> </a:t>
            </a:r>
            <a:r>
              <a:rPr lang="en-US" altLang="ja-JP" dirty="0" smtClean="0">
                <a:solidFill>
                  <a:prstClr val="black"/>
                </a:solidFill>
                <a:latin typeface="BIZ UDPゴシック" panose="020B0400000000000000" pitchFamily="50" charset="-128"/>
                <a:ea typeface="BIZ UDPゴシック" panose="020B0400000000000000" pitchFamily="50" charset="-128"/>
              </a:rPr>
              <a:t>            </a:t>
            </a:r>
            <a:r>
              <a:rPr kumimoji="0" lang="ja-JP" altLang="en-US"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　　　　　　　　　　　　　　　　　に課題が見られます。</a:t>
            </a:r>
            <a:endParaRPr kumimoji="0"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35" name="テキスト ボックス 34">
            <a:extLst>
              <a:ext uri="{FF2B5EF4-FFF2-40B4-BE49-F238E27FC236}">
                <a16:creationId xmlns:a16="http://schemas.microsoft.com/office/drawing/2014/main" id="{2CAA7057-48B3-4143-9135-DEB152017580}"/>
              </a:ext>
            </a:extLst>
          </p:cNvPr>
          <p:cNvSpPr txBox="1"/>
          <p:nvPr/>
        </p:nvSpPr>
        <p:spPr>
          <a:xfrm>
            <a:off x="583328" y="4891902"/>
            <a:ext cx="5585787" cy="1532961"/>
          </a:xfrm>
          <a:prstGeom prst="rect">
            <a:avLst/>
          </a:prstGeom>
          <a:noFill/>
          <a:ln w="6350">
            <a:solidFill>
              <a:schemeClr val="bg1">
                <a:lumMod val="50000"/>
              </a:schemeClr>
            </a:solidFill>
            <a:prstDash val="sysDot"/>
          </a:ln>
        </p:spPr>
        <p:style>
          <a:lnRef idx="2">
            <a:schemeClr val="accent2"/>
          </a:lnRef>
          <a:fillRef idx="1">
            <a:schemeClr val="lt1"/>
          </a:fillRef>
          <a:effectRef idx="0">
            <a:schemeClr val="accent2"/>
          </a:effectRef>
          <a:fontRef idx="minor">
            <a:schemeClr val="dk1"/>
          </a:fontRef>
        </p:style>
        <p:txBody>
          <a:bodyPr/>
          <a:lstStyle/>
          <a:p>
            <a:pPr marL="0" marR="0" lvl="0" indent="0" algn="l" defTabSz="457200" rtl="0" eaLnBrk="1" fontAlgn="auto" latinLnBrk="0" hangingPunct="1">
              <a:spcBef>
                <a:spcPts val="0"/>
              </a:spcBef>
              <a:spcAft>
                <a:spcPts val="0"/>
              </a:spcAft>
              <a:buClrTx/>
              <a:buSzTx/>
              <a:buFontTx/>
              <a:buNone/>
              <a:tabLst/>
              <a:defRPr/>
            </a:pP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正答</a:t>
            </a: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p>
          <a:p>
            <a:pPr>
              <a:defRPr/>
            </a:pPr>
            <a:r>
              <a:rPr lang="ja-JP" altLang="en-US" sz="1400" dirty="0">
                <a:solidFill>
                  <a:prstClr val="black"/>
                </a:solidFill>
                <a:latin typeface="BIZ UDPゴシック" panose="020B0400000000000000" pitchFamily="50" charset="-128"/>
                <a:ea typeface="BIZ UDPゴシック" panose="020B0400000000000000" pitchFamily="50" charset="-128"/>
              </a:rPr>
              <a:t>・</a:t>
            </a:r>
            <a:r>
              <a:rPr lang="ja-JP" altLang="en-US" sz="1400" dirty="0" smtClean="0">
                <a:solidFill>
                  <a:prstClr val="black"/>
                </a:solidFill>
                <a:latin typeface="BIZ UDPゴシック" panose="020B0400000000000000" pitchFamily="50" charset="-128"/>
                <a:ea typeface="BIZ UDPゴシック" panose="020B0400000000000000" pitchFamily="50" charset="-128"/>
              </a:rPr>
              <a:t>「４」（６０</a:t>
            </a:r>
            <a:r>
              <a:rPr lang="en-US" altLang="ja-JP" sz="1400" dirty="0" smtClean="0">
                <a:solidFill>
                  <a:prstClr val="black"/>
                </a:solidFill>
                <a:latin typeface="BIZ UDPゴシック" panose="020B0400000000000000" pitchFamily="50" charset="-128"/>
                <a:ea typeface="BIZ UDPゴシック" panose="020B0400000000000000" pitchFamily="50" charset="-128"/>
              </a:rPr>
              <a:t>×</a:t>
            </a:r>
            <a:r>
              <a:rPr lang="ja-JP" altLang="en-US" sz="1400" dirty="0" smtClean="0">
                <a:solidFill>
                  <a:prstClr val="black"/>
                </a:solidFill>
                <a:latin typeface="BIZ UDPゴシック" panose="020B0400000000000000" pitchFamily="50" charset="-128"/>
                <a:ea typeface="BIZ UDPゴシック" panose="020B0400000000000000" pitchFamily="50" charset="-128"/>
              </a:rPr>
              <a:t>３）</a:t>
            </a:r>
            <a:r>
              <a:rPr lang="en-US" altLang="ja-JP" sz="1400" dirty="0" smtClean="0">
                <a:solidFill>
                  <a:prstClr val="black"/>
                </a:solidFill>
                <a:latin typeface="BIZ UDPゴシック" panose="020B0400000000000000" pitchFamily="50" charset="-128"/>
                <a:ea typeface="BIZ UDPゴシック" panose="020B0400000000000000" pitchFamily="50" charset="-128"/>
              </a:rPr>
              <a:t>×</a:t>
            </a:r>
            <a:r>
              <a:rPr lang="ja-JP" altLang="en-US" sz="1400" dirty="0" smtClean="0">
                <a:solidFill>
                  <a:prstClr val="black"/>
                </a:solidFill>
                <a:latin typeface="BIZ UDPゴシック" panose="020B0400000000000000" pitchFamily="50" charset="-128"/>
                <a:ea typeface="BIZ UDPゴシック" panose="020B0400000000000000" pitchFamily="50" charset="-128"/>
              </a:rPr>
              <a:t>２を選択（県 </a:t>
            </a:r>
            <a:r>
              <a:rPr lang="en-US" altLang="ja-JP" sz="1400" dirty="0" smtClean="0">
                <a:solidFill>
                  <a:prstClr val="black"/>
                </a:solidFill>
                <a:latin typeface="BIZ UDPゴシック" panose="020B0400000000000000" pitchFamily="50" charset="-128"/>
                <a:ea typeface="BIZ UDPゴシック" panose="020B0400000000000000" pitchFamily="50" charset="-128"/>
              </a:rPr>
              <a:t>48.1</a:t>
            </a:r>
            <a:r>
              <a:rPr lang="ja-JP" altLang="en-US" sz="1400" dirty="0" smtClean="0">
                <a:solidFill>
                  <a:prstClr val="black"/>
                </a:solidFill>
                <a:latin typeface="BIZ UDPゴシック" panose="020B0400000000000000" pitchFamily="50" charset="-128"/>
                <a:ea typeface="BIZ UDPゴシック" panose="020B0400000000000000" pitchFamily="50" charset="-128"/>
              </a:rPr>
              <a:t>％）</a:t>
            </a:r>
            <a:endParaRPr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spcBef>
                <a:spcPts val="0"/>
              </a:spcBef>
              <a:spcAft>
                <a:spcPts val="0"/>
              </a:spcAft>
              <a:buClrTx/>
              <a:buSzTx/>
              <a:buFontTx/>
              <a:buNone/>
              <a:tabLst/>
              <a:defRPr/>
            </a:pP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誤答</a:t>
            </a: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endParaRPr kumimoji="0"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・「１」６０</a:t>
            </a: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（２</a:t>
            </a: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３）を</a:t>
            </a: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選択（</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県 </a:t>
            </a: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13.9</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endPar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・「２」（３</a:t>
            </a: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２）</a:t>
            </a: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６０を</a:t>
            </a: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選択（</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県 </a:t>
            </a: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15.7</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endParaRPr kumimoji="0"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「３」（６０</a:t>
            </a: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２）</a:t>
            </a: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３を</a:t>
            </a: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選択（</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県 </a:t>
            </a: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20.0</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endPar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spcBef>
                <a:spcPts val="0"/>
              </a:spcBef>
              <a:spcAft>
                <a:spcPts val="0"/>
              </a:spcAft>
              <a:buClrTx/>
              <a:buSzTx/>
              <a:buFontTx/>
              <a:buNone/>
              <a:tabLst/>
              <a:defRPr/>
            </a:pP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無答率</a:t>
            </a:r>
            <a:r>
              <a:rPr kumimoji="0"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県 </a:t>
            </a:r>
            <a:r>
              <a:rPr kumimoji="0" lang="en-US" altLang="ja-JP"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2.1</a:t>
            </a:r>
            <a:r>
              <a:rPr kumimoji="0" lang="ja-JP" altLang="en-US" sz="1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　</a:t>
            </a:r>
            <a:endParaRPr kumimoji="0"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1678475" marR="0" lvl="0" indent="-1678475" algn="l" defTabSz="457200" rtl="0" eaLnBrk="1" fontAlgn="auto" latinLnBrk="0" hangingPunct="1">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　　　　　　</a:t>
            </a:r>
            <a:endParaRPr kumimoji="0"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36" name="テキスト ボックス 35"/>
          <p:cNvSpPr txBox="1"/>
          <p:nvPr/>
        </p:nvSpPr>
        <p:spPr>
          <a:xfrm>
            <a:off x="614575" y="4131172"/>
            <a:ext cx="5029192"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lumMod val="50000"/>
                    <a:lumOff val="50000"/>
                  </a:prstClr>
                </a:solidFill>
                <a:effectLst/>
                <a:uLnTx/>
                <a:uFillTx/>
                <a:latin typeface="BIZ UDPゴシック" panose="020B0400000000000000" pitchFamily="50" charset="-128"/>
                <a:ea typeface="BIZ UDPゴシック" panose="020B0400000000000000" pitchFamily="50" charset="-128"/>
              </a:rPr>
              <a:t>※</a:t>
            </a:r>
            <a:r>
              <a:rPr kumimoji="1" lang="ja-JP" altLang="en-US" sz="1600" b="0" i="0" u="none" strike="noStrike" kern="1200" cap="none" spc="0" normalizeH="0" baseline="0" noProof="0" dirty="0" smtClean="0">
                <a:ln>
                  <a:noFill/>
                </a:ln>
                <a:solidFill>
                  <a:prstClr val="black">
                    <a:lumMod val="50000"/>
                    <a:lumOff val="50000"/>
                  </a:prstClr>
                </a:solidFill>
                <a:effectLst/>
                <a:uLnTx/>
                <a:uFillTx/>
                <a:latin typeface="BIZ UDPゴシック" panose="020B0400000000000000" pitchFamily="50" charset="-128"/>
                <a:ea typeface="BIZ UDPゴシック" panose="020B0400000000000000" pitchFamily="50" charset="-128"/>
              </a:rPr>
              <a:t>著作権の関係により掲載しておりません。</a:t>
            </a:r>
            <a:endParaRPr kumimoji="1" lang="en-US" altLang="ja-JP" sz="1600" b="0" i="0" u="none" strike="noStrike" kern="1200" cap="none" spc="0" normalizeH="0" baseline="0" noProof="0" dirty="0" smtClean="0">
              <a:ln>
                <a:noFill/>
              </a:ln>
              <a:solidFill>
                <a:prstClr val="black">
                  <a:lumMod val="50000"/>
                  <a:lumOff val="50000"/>
                </a:prstClr>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lumMod val="50000"/>
                    <a:lumOff val="50000"/>
                  </a:prstClr>
                </a:solidFill>
                <a:effectLst/>
                <a:uLnTx/>
                <a:uFillTx/>
                <a:latin typeface="BIZ UDPゴシック" panose="020B0400000000000000" pitchFamily="50" charset="-128"/>
                <a:ea typeface="BIZ UDPゴシック" panose="020B0400000000000000" pitchFamily="50" charset="-128"/>
              </a:rPr>
              <a:t>　</a:t>
            </a:r>
            <a:r>
              <a:rPr kumimoji="1" lang="ja-JP" altLang="en-US" sz="1600" dirty="0">
                <a:solidFill>
                  <a:prstClr val="black">
                    <a:lumMod val="50000"/>
                    <a:lumOff val="50000"/>
                  </a:prstClr>
                </a:solidFill>
                <a:latin typeface="BIZ UDPゴシック" panose="020B0400000000000000" pitchFamily="50" charset="-128"/>
                <a:ea typeface="BIZ UDPゴシック" panose="020B0400000000000000" pitchFamily="50" charset="-128"/>
              </a:rPr>
              <a:t> </a:t>
            </a:r>
            <a:r>
              <a:rPr kumimoji="1" lang="ja-JP" altLang="en-US" sz="1600" b="0" i="0" u="none" strike="noStrike" kern="1200" cap="none" spc="0" normalizeH="0" baseline="0" noProof="0" dirty="0" smtClean="0">
                <a:ln>
                  <a:noFill/>
                </a:ln>
                <a:solidFill>
                  <a:prstClr val="black">
                    <a:lumMod val="50000"/>
                    <a:lumOff val="50000"/>
                  </a:prstClr>
                </a:solidFill>
                <a:effectLst/>
                <a:uLnTx/>
                <a:uFillTx/>
                <a:latin typeface="BIZ UDPゴシック" panose="020B0400000000000000" pitchFamily="50" charset="-128"/>
                <a:ea typeface="BIZ UDPゴシック" panose="020B0400000000000000" pitchFamily="50" charset="-128"/>
              </a:rPr>
              <a:t>各学校で問題を御確認ください。</a:t>
            </a:r>
            <a:endParaRPr kumimoji="1" lang="ja-JP" altLang="en-US" sz="1600" b="0" i="0" u="none" strike="noStrike" kern="1200" cap="none" spc="0" normalizeH="0" baseline="0" noProof="0" dirty="0">
              <a:ln>
                <a:noFill/>
              </a:ln>
              <a:solidFill>
                <a:prstClr val="black">
                  <a:lumMod val="50000"/>
                  <a:lumOff val="50000"/>
                </a:prstClr>
              </a:solidFill>
              <a:effectLst/>
              <a:uLnTx/>
              <a:uFillTx/>
              <a:latin typeface="BIZ UDPゴシック" panose="020B0400000000000000" pitchFamily="50" charset="-128"/>
              <a:ea typeface="BIZ UDPゴシック" panose="020B0400000000000000" pitchFamily="50" charset="-128"/>
            </a:endParaRPr>
          </a:p>
        </p:txBody>
      </p:sp>
      <p:sp>
        <p:nvSpPr>
          <p:cNvPr id="37" name="正方形/長方形 36"/>
          <p:cNvSpPr/>
          <p:nvPr/>
        </p:nvSpPr>
        <p:spPr>
          <a:xfrm>
            <a:off x="355094" y="7317349"/>
            <a:ext cx="5946011" cy="1771311"/>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88900" indent="-88900">
              <a:defRPr/>
            </a:pPr>
            <a:r>
              <a:rPr kumimoji="1" lang="ja-JP" altLang="en-US" sz="2000" spc="-10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2000" spc="-100" dirty="0">
                <a:solidFill>
                  <a:prstClr val="black"/>
                </a:solidFill>
                <a:latin typeface="BIZ UDPゴシック" panose="020B0400000000000000" pitchFamily="50" charset="-128"/>
                <a:ea typeface="BIZ UDPゴシック" panose="020B0400000000000000" pitchFamily="50" charset="-128"/>
              </a:rPr>
              <a:t>　　）を用いた式について、問題場面と式とを</a:t>
            </a:r>
            <a:r>
              <a:rPr kumimoji="1" lang="ja-JP" altLang="en-US" sz="2000" spc="-100" dirty="0" smtClean="0">
                <a:solidFill>
                  <a:prstClr val="black"/>
                </a:solidFill>
                <a:latin typeface="BIZ UDPゴシック" panose="020B0400000000000000" pitchFamily="50" charset="-128"/>
                <a:ea typeface="BIZ UDPゴシック" panose="020B0400000000000000" pitchFamily="50" charset="-128"/>
              </a:rPr>
              <a:t>結び付けられていない。</a:t>
            </a:r>
            <a:endParaRPr kumimoji="1" lang="en-US" altLang="ja-JP" sz="2000" spc="-100" dirty="0">
              <a:solidFill>
                <a:prstClr val="black"/>
              </a:solidFill>
              <a:latin typeface="BIZ UDPゴシック" panose="020B0400000000000000" pitchFamily="50" charset="-128"/>
              <a:ea typeface="BIZ UDPゴシック" panose="020B0400000000000000" pitchFamily="50" charset="-128"/>
            </a:endParaRPr>
          </a:p>
        </p:txBody>
      </p:sp>
      <p:sp>
        <p:nvSpPr>
          <p:cNvPr id="29" name="テキスト ボックス 28">
            <a:extLst>
              <a:ext uri="{FF2B5EF4-FFF2-40B4-BE49-F238E27FC236}">
                <a16:creationId xmlns:a16="http://schemas.microsoft.com/office/drawing/2014/main" id="{D442132E-5D08-4ED8-B6D8-F63A2FA41D3A}"/>
              </a:ext>
            </a:extLst>
          </p:cNvPr>
          <p:cNvSpPr txBox="1"/>
          <p:nvPr/>
        </p:nvSpPr>
        <p:spPr>
          <a:xfrm>
            <a:off x="299407" y="800519"/>
            <a:ext cx="12908593" cy="830997"/>
          </a:xfrm>
          <a:prstGeom prst="rect">
            <a:avLst/>
          </a:prstGeom>
          <a:noFill/>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◇分析</a:t>
            </a:r>
            <a:r>
              <a:rPr lang="ja-JP" altLang="en-US" sz="2400" dirty="0">
                <a:latin typeface="BIZ UDPゴシック" panose="020B0400000000000000" pitchFamily="50" charset="-128"/>
                <a:ea typeface="BIZ UDPゴシック" panose="020B0400000000000000" pitchFamily="50" charset="-128"/>
              </a:rPr>
              <a:t>（正答率</a:t>
            </a:r>
            <a:r>
              <a:rPr lang="ja-JP" altLang="en-US" sz="2400" dirty="0" smtClean="0">
                <a:latin typeface="BIZ UDPゴシック" panose="020B0400000000000000" pitchFamily="50" charset="-128"/>
                <a:ea typeface="BIZ UDPゴシック" panose="020B0400000000000000" pitchFamily="50" charset="-128"/>
              </a:rPr>
              <a:t>等）を踏まえ、課題</a:t>
            </a:r>
            <a:r>
              <a:rPr lang="ja-JP" altLang="en-US" sz="2400" dirty="0">
                <a:latin typeface="BIZ UDPゴシック" panose="020B0400000000000000" pitchFamily="50" charset="-128"/>
                <a:ea typeface="BIZ UDPゴシック" panose="020B0400000000000000" pitchFamily="50" charset="-128"/>
              </a:rPr>
              <a:t>となった問題</a:t>
            </a:r>
            <a:r>
              <a:rPr lang="ja-JP" altLang="en-US" sz="2400" dirty="0" smtClean="0">
                <a:latin typeface="BIZ UDPゴシック" panose="020B0400000000000000" pitchFamily="50" charset="-128"/>
                <a:ea typeface="BIZ UDPゴシック" panose="020B0400000000000000" pitchFamily="50" charset="-128"/>
              </a:rPr>
              <a:t>を</a:t>
            </a:r>
            <a:r>
              <a:rPr lang="ja-JP" altLang="en-US" sz="2400" dirty="0">
                <a:latin typeface="BIZ UDPゴシック" panose="020B0400000000000000" pitchFamily="50" charset="-128"/>
                <a:ea typeface="BIZ UDPゴシック" panose="020B0400000000000000" pitchFamily="50" charset="-128"/>
              </a:rPr>
              <a:t>確認</a:t>
            </a:r>
            <a:r>
              <a:rPr lang="ja-JP" altLang="en-US" sz="2400" dirty="0" smtClean="0">
                <a:latin typeface="BIZ UDPゴシック" panose="020B0400000000000000" pitchFamily="50" charset="-128"/>
                <a:ea typeface="BIZ UDPゴシック" panose="020B0400000000000000" pitchFamily="50" charset="-128"/>
              </a:rPr>
              <a:t>し、授業改善のポイントを考えてみましょう。</a:t>
            </a:r>
            <a:endParaRPr lang="en-US" altLang="ja-JP" sz="2400" dirty="0" smtClean="0">
              <a:latin typeface="BIZ UDPゴシック" panose="020B0400000000000000" pitchFamily="50" charset="-128"/>
              <a:ea typeface="BIZ UDPゴシック" panose="020B0400000000000000" pitchFamily="50" charset="-128"/>
            </a:endParaRPr>
          </a:p>
          <a:p>
            <a:r>
              <a:rPr lang="ja-JP" altLang="en-US" sz="2400" dirty="0" smtClean="0">
                <a:latin typeface="BIZ UDPゴシック" panose="020B0400000000000000" pitchFamily="50" charset="-128"/>
                <a:ea typeface="BIZ UDPゴシック" panose="020B0400000000000000" pitchFamily="50" charset="-128"/>
              </a:rPr>
              <a:t>　 </a:t>
            </a:r>
            <a:r>
              <a:rPr lang="ja-JP" altLang="en-US" sz="2400" dirty="0">
                <a:latin typeface="BIZ UDPゴシック" panose="020B0400000000000000" pitchFamily="50" charset="-128"/>
                <a:ea typeface="BIZ UDPゴシック" panose="020B0400000000000000" pitchFamily="50" charset="-128"/>
              </a:rPr>
              <a:t>また、マイアセスで提供される復習用</a:t>
            </a:r>
            <a:r>
              <a:rPr lang="ja-JP" altLang="en-US" sz="2400" dirty="0" smtClean="0">
                <a:latin typeface="BIZ UDPゴシック" panose="020B0400000000000000" pitchFamily="50" charset="-128"/>
                <a:ea typeface="BIZ UDPゴシック" panose="020B0400000000000000" pitchFamily="50" charset="-128"/>
              </a:rPr>
              <a:t>教材や関連する類似問題で改善状況を確認しましょう。</a:t>
            </a:r>
            <a:endParaRPr lang="en-US" altLang="ja-JP" sz="240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92984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329637" y="2466491"/>
            <a:ext cx="4985024" cy="954300"/>
          </a:xfrm>
          <a:prstGeom prst="rect">
            <a:avLst/>
          </a:prstGeom>
          <a:ln>
            <a:solidFill>
              <a:schemeClr val="tx1"/>
            </a:solidFill>
          </a:ln>
        </p:spPr>
        <p:txBody>
          <a:bodyPr wrap="square">
            <a:spAutoFit/>
          </a:bodyPr>
          <a:lstStyle/>
          <a:p>
            <a:r>
              <a:rPr lang="en-US" altLang="ja-JP" sz="1867" dirty="0">
                <a:latin typeface="BIZ UDPゴシック" panose="020B0400000000000000" pitchFamily="50" charset="-128"/>
                <a:ea typeface="BIZ UDPゴシック" panose="020B0400000000000000" pitchFamily="50" charset="-128"/>
              </a:rPr>
              <a:t>※</a:t>
            </a:r>
            <a:r>
              <a:rPr lang="ja-JP" altLang="en-US" sz="1867" dirty="0">
                <a:latin typeface="BIZ UDPゴシック" panose="020B0400000000000000" pitchFamily="50" charset="-128"/>
                <a:ea typeface="BIZ UDPゴシック" panose="020B0400000000000000" pitchFamily="50" charset="-128"/>
              </a:rPr>
              <a:t>横軸</a:t>
            </a:r>
            <a:r>
              <a:rPr lang="ja-JP" altLang="en-US" sz="1867" dirty="0" smtClean="0">
                <a:latin typeface="BIZ UDPゴシック" panose="020B0400000000000000" pitchFamily="50" charset="-128"/>
                <a:ea typeface="BIZ UDPゴシック" panose="020B0400000000000000" pitchFamily="50" charset="-128"/>
              </a:rPr>
              <a:t>は、全国値</a:t>
            </a:r>
            <a:r>
              <a:rPr lang="ja-JP" altLang="en-US" sz="1867" dirty="0">
                <a:latin typeface="BIZ UDPゴシック" panose="020B0400000000000000" pitchFamily="50" charset="-128"/>
                <a:ea typeface="BIZ UDPゴシック" panose="020B0400000000000000" pitchFamily="50" charset="-128"/>
              </a:rPr>
              <a:t>を１００とした時の</a:t>
            </a:r>
            <a:r>
              <a:rPr lang="ja-JP" altLang="en-US" sz="1867" dirty="0" smtClean="0">
                <a:latin typeface="BIZ UDPゴシック" panose="020B0400000000000000" pitchFamily="50" charset="-128"/>
                <a:ea typeface="BIZ UDPゴシック" panose="020B0400000000000000" pitchFamily="50" charset="-128"/>
              </a:rPr>
              <a:t>割合、</a:t>
            </a:r>
            <a:endParaRPr lang="en-US" altLang="ja-JP" sz="1867" dirty="0">
              <a:latin typeface="BIZ UDPゴシック" panose="020B0400000000000000" pitchFamily="50" charset="-128"/>
              <a:ea typeface="BIZ UDPゴシック" panose="020B0400000000000000" pitchFamily="50" charset="-128"/>
            </a:endParaRPr>
          </a:p>
          <a:p>
            <a:r>
              <a:rPr lang="ja-JP" altLang="en-US" sz="1867" dirty="0">
                <a:latin typeface="BIZ UDPゴシック" panose="020B0400000000000000" pitchFamily="50" charset="-128"/>
                <a:ea typeface="BIZ UDPゴシック" panose="020B0400000000000000" pitchFamily="50" charset="-128"/>
              </a:rPr>
              <a:t>　 縦軸</a:t>
            </a:r>
            <a:r>
              <a:rPr lang="ja-JP" altLang="en-US" sz="1867" dirty="0" smtClean="0">
                <a:latin typeface="BIZ UDPゴシック" panose="020B0400000000000000" pitchFamily="50" charset="-128"/>
                <a:ea typeface="BIZ UDPゴシック" panose="020B0400000000000000" pitchFamily="50" charset="-128"/>
              </a:rPr>
              <a:t>は、前年度</a:t>
            </a:r>
            <a:r>
              <a:rPr lang="ja-JP" altLang="en-US" sz="1867" dirty="0">
                <a:latin typeface="BIZ UDPゴシック" panose="020B0400000000000000" pitchFamily="50" charset="-128"/>
                <a:ea typeface="BIZ UDPゴシック" panose="020B0400000000000000" pitchFamily="50" charset="-128"/>
              </a:rPr>
              <a:t>と比較した伸び率</a:t>
            </a:r>
            <a:endParaRPr lang="en-US" altLang="ja-JP" sz="1867" dirty="0">
              <a:latin typeface="BIZ UDPゴシック" panose="020B0400000000000000" pitchFamily="50" charset="-128"/>
              <a:ea typeface="BIZ UDPゴシック" panose="020B0400000000000000" pitchFamily="50" charset="-128"/>
            </a:endParaRPr>
          </a:p>
          <a:p>
            <a:r>
              <a:rPr lang="ja-JP" altLang="en-US" sz="1867" dirty="0">
                <a:latin typeface="BIZ UDPゴシック" panose="020B0400000000000000" pitchFamily="50" charset="-128"/>
                <a:ea typeface="BIZ UDPゴシック" panose="020B0400000000000000" pitchFamily="50" charset="-128"/>
              </a:rPr>
              <a:t>　（全国値を１００とした時の割合の差）を算出。</a:t>
            </a:r>
          </a:p>
        </p:txBody>
      </p:sp>
      <p:sp>
        <p:nvSpPr>
          <p:cNvPr id="7" name="正方形/長方形 6"/>
          <p:cNvSpPr/>
          <p:nvPr/>
        </p:nvSpPr>
        <p:spPr>
          <a:xfrm>
            <a:off x="217888" y="2415409"/>
            <a:ext cx="3111749" cy="420564"/>
          </a:xfrm>
          <a:prstGeom prst="rect">
            <a:avLst/>
          </a:prstGeom>
        </p:spPr>
        <p:txBody>
          <a:bodyPr wrap="none">
            <a:spAutoFit/>
          </a:bodyPr>
          <a:lstStyle/>
          <a:p>
            <a:r>
              <a:rPr lang="ja-JP" altLang="en-US" sz="2133" dirty="0">
                <a:latin typeface="BIZ UDPゴシック" panose="020B0400000000000000" pitchFamily="50" charset="-128"/>
                <a:ea typeface="BIZ UDPゴシック" panose="020B0400000000000000" pitchFamily="50" charset="-128"/>
              </a:rPr>
              <a:t>学校群の４分類について</a:t>
            </a:r>
          </a:p>
        </p:txBody>
      </p:sp>
      <p:sp>
        <p:nvSpPr>
          <p:cNvPr id="5" name="角丸四角形吹き出し 4"/>
          <p:cNvSpPr/>
          <p:nvPr/>
        </p:nvSpPr>
        <p:spPr>
          <a:xfrm>
            <a:off x="8484782" y="2230976"/>
            <a:ext cx="4601037" cy="2486201"/>
          </a:xfrm>
          <a:prstGeom prst="wedgeRoundRectCallout">
            <a:avLst>
              <a:gd name="adj1" fmla="val -63566"/>
              <a:gd name="adj2" fmla="val 51184"/>
              <a:gd name="adj3" fmla="val 1666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① 自校の状況を把握しましょう。</a:t>
            </a:r>
            <a:endParaRPr kumimoji="1" lang="en-US" altLang="ja-JP" dirty="0" smtClean="0">
              <a:solidFill>
                <a:schemeClr val="tx1"/>
              </a:solidFill>
              <a:latin typeface="BIZ UDPゴシック" panose="020B0400000000000000" pitchFamily="50" charset="-128"/>
              <a:ea typeface="BIZ UDPゴシック" panose="020B0400000000000000" pitchFamily="50" charset="-128"/>
            </a:endParaRPr>
          </a:p>
          <a:p>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dirty="0" smtClean="0">
              <a:solidFill>
                <a:schemeClr val="tx1"/>
              </a:solidFill>
              <a:latin typeface="BIZ UDPゴシック" panose="020B0400000000000000" pitchFamily="50" charset="-128"/>
              <a:ea typeface="BIZ UDPゴシック" panose="020B0400000000000000" pitchFamily="50" charset="-128"/>
            </a:endParaRPr>
          </a:p>
          <a:p>
            <a:endParaRPr kumimoji="1" lang="en-US" altLang="ja-JP" dirty="0" smtClean="0">
              <a:solidFill>
                <a:schemeClr val="tx1"/>
              </a:solidFill>
              <a:latin typeface="BIZ UDPゴシック" panose="020B0400000000000000" pitchFamily="50" charset="-128"/>
              <a:ea typeface="BIZ UDPゴシック" panose="020B0400000000000000" pitchFamily="50" charset="-128"/>
            </a:endParaRPr>
          </a:p>
          <a:p>
            <a:pPr algn="dist"/>
            <a:r>
              <a:rPr kumimoji="1" lang="en-US" altLang="ja-JP"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dirty="0" smtClean="0">
                <a:solidFill>
                  <a:schemeClr val="tx1"/>
                </a:solidFill>
                <a:latin typeface="BIZ UDPゴシック" panose="020B0400000000000000" pitchFamily="50" charset="-128"/>
                <a:ea typeface="BIZ UDPゴシック" panose="020B0400000000000000" pitchFamily="50" charset="-128"/>
              </a:rPr>
              <a:t>令和</a:t>
            </a:r>
            <a:r>
              <a:rPr kumimoji="1" lang="en-US" altLang="ja-JP" dirty="0">
                <a:solidFill>
                  <a:schemeClr val="tx1"/>
                </a:solidFill>
                <a:latin typeface="BIZ UDPゴシック" panose="020B0400000000000000" pitchFamily="50" charset="-128"/>
                <a:ea typeface="BIZ UDPゴシック" panose="020B0400000000000000" pitchFamily="50" charset="-128"/>
              </a:rPr>
              <a:t>5</a:t>
            </a:r>
            <a:r>
              <a:rPr kumimoji="1" lang="ja-JP" altLang="en-US" dirty="0" smtClean="0">
                <a:solidFill>
                  <a:schemeClr val="tx1"/>
                </a:solidFill>
                <a:latin typeface="BIZ UDPゴシック" panose="020B0400000000000000" pitchFamily="50" charset="-128"/>
                <a:ea typeface="BIZ UDPゴシック" panose="020B0400000000000000" pitchFamily="50" charset="-128"/>
              </a:rPr>
              <a:t>年度</a:t>
            </a:r>
            <a:r>
              <a:rPr kumimoji="1" lang="ja-JP" altLang="en-US" dirty="0">
                <a:solidFill>
                  <a:schemeClr val="tx1"/>
                </a:solidFill>
                <a:latin typeface="BIZ UDPゴシック" panose="020B0400000000000000" pitchFamily="50" charset="-128"/>
                <a:ea typeface="BIZ UDPゴシック" panose="020B0400000000000000" pitchFamily="50" charset="-128"/>
              </a:rPr>
              <a:t>の県学調の</a:t>
            </a:r>
            <a:r>
              <a:rPr kumimoji="1" lang="ja-JP" altLang="en-US" dirty="0" smtClean="0">
                <a:solidFill>
                  <a:schemeClr val="tx1"/>
                </a:solidFill>
                <a:latin typeface="BIZ UDPゴシック" panose="020B0400000000000000" pitchFamily="50" charset="-128"/>
                <a:ea typeface="BIZ UDPゴシック" panose="020B0400000000000000" pitchFamily="50" charset="-128"/>
              </a:rPr>
              <a:t>結果から、自校</a:t>
            </a:r>
            <a:endParaRPr kumimoji="1" lang="en-US" altLang="ja-JP" dirty="0" smtClean="0">
              <a:solidFill>
                <a:schemeClr val="tx1"/>
              </a:solidFill>
              <a:latin typeface="BIZ UDPゴシック" panose="020B0400000000000000" pitchFamily="50" charset="-128"/>
              <a:ea typeface="BIZ UDPゴシック" panose="020B0400000000000000" pitchFamily="50" charset="-128"/>
            </a:endParaRPr>
          </a:p>
          <a:p>
            <a:pPr algn="dist"/>
            <a:r>
              <a:rPr kumimoji="1" lang="ja-JP" altLang="en-US" dirty="0" smtClean="0">
                <a:solidFill>
                  <a:schemeClr val="tx1"/>
                </a:solidFill>
                <a:latin typeface="BIZ UDPゴシック" panose="020B0400000000000000" pitchFamily="50" charset="-128"/>
                <a:ea typeface="BIZ UDPゴシック" panose="020B0400000000000000" pitchFamily="50" charset="-128"/>
              </a:rPr>
              <a:t>　を</a:t>
            </a:r>
            <a:r>
              <a:rPr lang="en-US" altLang="ja-JP" dirty="0">
                <a:solidFill>
                  <a:schemeClr val="tx1"/>
                </a:solidFill>
                <a:latin typeface="BIZ UDPゴシック" panose="020B0400000000000000" pitchFamily="50" charset="-128"/>
                <a:ea typeface="BIZ UDPゴシック" panose="020B0400000000000000" pitchFamily="50" charset="-128"/>
              </a:rPr>
              <a:t>【A</a:t>
            </a:r>
            <a:r>
              <a:rPr lang="ja-JP" altLang="en-US" dirty="0">
                <a:solidFill>
                  <a:schemeClr val="tx1"/>
                </a:solidFill>
                <a:latin typeface="BIZ UDPゴシック" panose="020B0400000000000000" pitchFamily="50" charset="-128"/>
                <a:ea typeface="BIZ UDPゴシック" panose="020B0400000000000000" pitchFamily="50" charset="-128"/>
              </a:rPr>
              <a:t>群</a:t>
            </a:r>
            <a:r>
              <a:rPr lang="en-US" altLang="ja-JP" dirty="0">
                <a:solidFill>
                  <a:schemeClr val="tx1"/>
                </a:solidFill>
                <a:latin typeface="BIZ UDPゴシック" panose="020B0400000000000000" pitchFamily="50" charset="-128"/>
                <a:ea typeface="BIZ UDPゴシック" panose="020B0400000000000000" pitchFamily="50" charset="-128"/>
              </a:rPr>
              <a:t>】</a:t>
            </a:r>
            <a:r>
              <a:rPr lang="ja-JP" altLang="en-US" dirty="0" smtClean="0">
                <a:solidFill>
                  <a:schemeClr val="tx1"/>
                </a:solidFill>
                <a:latin typeface="BIZ UDPゴシック" panose="020B0400000000000000" pitchFamily="50" charset="-128"/>
                <a:ea typeface="BIZ UDPゴシック" panose="020B0400000000000000" pitchFamily="50" charset="-128"/>
              </a:rPr>
              <a:t>から</a:t>
            </a:r>
            <a:r>
              <a:rPr lang="en-US" altLang="ja-JP" dirty="0" smtClean="0">
                <a:solidFill>
                  <a:schemeClr val="tx1"/>
                </a:solidFill>
                <a:latin typeface="BIZ UDPゴシック" panose="020B0400000000000000" pitchFamily="50" charset="-128"/>
                <a:ea typeface="BIZ UDPゴシック" panose="020B0400000000000000" pitchFamily="50" charset="-128"/>
              </a:rPr>
              <a:t>【</a:t>
            </a:r>
            <a:r>
              <a:rPr lang="en-US" altLang="ja-JP" dirty="0">
                <a:solidFill>
                  <a:schemeClr val="tx1"/>
                </a:solidFill>
                <a:latin typeface="BIZ UDPゴシック" panose="020B0400000000000000" pitchFamily="50" charset="-128"/>
                <a:ea typeface="BIZ UDPゴシック" panose="020B0400000000000000" pitchFamily="50" charset="-128"/>
              </a:rPr>
              <a:t>D</a:t>
            </a:r>
            <a:r>
              <a:rPr lang="ja-JP" altLang="en-US" dirty="0">
                <a:solidFill>
                  <a:schemeClr val="tx1"/>
                </a:solidFill>
                <a:latin typeface="BIZ UDPゴシック" panose="020B0400000000000000" pitchFamily="50" charset="-128"/>
                <a:ea typeface="BIZ UDPゴシック" panose="020B0400000000000000" pitchFamily="50" charset="-128"/>
              </a:rPr>
              <a:t>群</a:t>
            </a:r>
            <a:r>
              <a:rPr lang="en-US" altLang="ja-JP" dirty="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に配置する</a:t>
            </a:r>
            <a:r>
              <a:rPr lang="ja-JP" altLang="en-US" dirty="0" smtClean="0">
                <a:solidFill>
                  <a:schemeClr val="tx1"/>
                </a:solidFill>
                <a:latin typeface="BIZ UDPゴシック" panose="020B0400000000000000" pitchFamily="50" charset="-128"/>
                <a:ea typeface="BIZ UDPゴシック" panose="020B0400000000000000" pitchFamily="50" charset="-128"/>
              </a:rPr>
              <a:t>と、令和</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gn="dist"/>
            <a:r>
              <a:rPr lang="ja-JP" altLang="en-US" dirty="0" smtClean="0">
                <a:solidFill>
                  <a:schemeClr val="tx1"/>
                </a:solidFill>
                <a:latin typeface="BIZ UDPゴシック" panose="020B0400000000000000" pitchFamily="50" charset="-128"/>
                <a:ea typeface="BIZ UDPゴシック" panose="020B0400000000000000" pitchFamily="50" charset="-128"/>
              </a:rPr>
              <a:t>　</a:t>
            </a:r>
            <a:r>
              <a:rPr lang="en-US" altLang="ja-JP" dirty="0" smtClean="0">
                <a:solidFill>
                  <a:schemeClr val="tx1"/>
                </a:solidFill>
                <a:latin typeface="BIZ UDPゴシック" panose="020B0400000000000000" pitchFamily="50" charset="-128"/>
                <a:ea typeface="BIZ UDPゴシック" panose="020B0400000000000000" pitchFamily="50" charset="-128"/>
              </a:rPr>
              <a:t>6</a:t>
            </a:r>
            <a:r>
              <a:rPr lang="ja-JP" altLang="en-US" dirty="0" smtClean="0">
                <a:solidFill>
                  <a:schemeClr val="tx1"/>
                </a:solidFill>
                <a:latin typeface="BIZ UDPゴシック" panose="020B0400000000000000" pitchFamily="50" charset="-128"/>
                <a:ea typeface="BIZ UDPゴシック" panose="020B0400000000000000" pitchFamily="50" charset="-128"/>
              </a:rPr>
              <a:t>年度県学調</a:t>
            </a:r>
            <a:r>
              <a:rPr lang="ja-JP" altLang="en-US" dirty="0">
                <a:solidFill>
                  <a:schemeClr val="tx1"/>
                </a:solidFill>
                <a:latin typeface="BIZ UDPゴシック" panose="020B0400000000000000" pitchFamily="50" charset="-128"/>
                <a:ea typeface="BIZ UDPゴシック" panose="020B0400000000000000" pitchFamily="50" charset="-128"/>
              </a:rPr>
              <a:t>の結果で</a:t>
            </a:r>
            <a:r>
              <a:rPr lang="ja-JP" altLang="en-US" dirty="0" smtClean="0">
                <a:solidFill>
                  <a:schemeClr val="tx1"/>
                </a:solidFill>
                <a:latin typeface="BIZ UDPゴシック" panose="020B0400000000000000" pitchFamily="50" charset="-128"/>
                <a:ea typeface="BIZ UDPゴシック" panose="020B0400000000000000" pitchFamily="50" charset="-128"/>
              </a:rPr>
              <a:t>は、自校</a:t>
            </a:r>
            <a:r>
              <a:rPr lang="ja-JP" altLang="en-US" dirty="0">
                <a:solidFill>
                  <a:schemeClr val="tx1"/>
                </a:solidFill>
                <a:latin typeface="BIZ UDPゴシック" panose="020B0400000000000000" pitchFamily="50" charset="-128"/>
                <a:ea typeface="BIZ UDPゴシック" panose="020B0400000000000000" pitchFamily="50" charset="-128"/>
              </a:rPr>
              <a:t>は</a:t>
            </a:r>
            <a:r>
              <a:rPr lang="ja-JP" altLang="en-US" dirty="0" smtClean="0">
                <a:solidFill>
                  <a:schemeClr val="tx1"/>
                </a:solidFill>
                <a:latin typeface="BIZ UDPゴシック" panose="020B0400000000000000" pitchFamily="50" charset="-128"/>
                <a:ea typeface="BIZ UDPゴシック" panose="020B0400000000000000" pitchFamily="50" charset="-128"/>
              </a:rPr>
              <a:t>何</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r>
              <a:rPr lang="ja-JP" altLang="en-US" dirty="0" smtClean="0">
                <a:solidFill>
                  <a:schemeClr val="tx1"/>
                </a:solidFill>
                <a:latin typeface="BIZ UDPゴシック" panose="020B0400000000000000" pitchFamily="50" charset="-128"/>
                <a:ea typeface="BIZ UDPゴシック" panose="020B0400000000000000" pitchFamily="50" charset="-128"/>
              </a:rPr>
              <a:t>　群</a:t>
            </a:r>
            <a:r>
              <a:rPr lang="ja-JP" altLang="en-US" dirty="0">
                <a:solidFill>
                  <a:schemeClr val="tx1"/>
                </a:solidFill>
                <a:latin typeface="BIZ UDPゴシック" panose="020B0400000000000000" pitchFamily="50" charset="-128"/>
                <a:ea typeface="BIZ UDPゴシック" panose="020B0400000000000000" pitchFamily="50" charset="-128"/>
              </a:rPr>
              <a:t>にあたる</a:t>
            </a:r>
            <a:r>
              <a:rPr lang="ja-JP" altLang="en-US" dirty="0" smtClean="0">
                <a:solidFill>
                  <a:schemeClr val="tx1"/>
                </a:solidFill>
                <a:latin typeface="BIZ UDPゴシック" panose="020B0400000000000000" pitchFamily="50" charset="-128"/>
                <a:ea typeface="BIZ UDPゴシック" panose="020B0400000000000000" pitchFamily="50" charset="-128"/>
              </a:rPr>
              <a:t>でしょう</a:t>
            </a:r>
            <a:r>
              <a:rPr lang="ja-JP" altLang="en-US" dirty="0">
                <a:solidFill>
                  <a:schemeClr val="tx1"/>
                </a:solidFill>
                <a:latin typeface="BIZ UDPゴシック" panose="020B0400000000000000" pitchFamily="50" charset="-128"/>
                <a:ea typeface="BIZ UDPゴシック" panose="020B0400000000000000" pitchFamily="50" charset="-128"/>
              </a:rPr>
              <a:t>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3" name="正方形/長方形 2"/>
          <p:cNvSpPr/>
          <p:nvPr/>
        </p:nvSpPr>
        <p:spPr>
          <a:xfrm>
            <a:off x="9403475" y="2812752"/>
            <a:ext cx="3369347" cy="4955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2000" dirty="0" smtClean="0">
                <a:solidFill>
                  <a:schemeClr val="tx1"/>
                </a:solidFill>
                <a:latin typeface="BIZ UDPゴシック" panose="020B0400000000000000" pitchFamily="50" charset="-128"/>
                <a:ea typeface="BIZ UDPゴシック" panose="020B0400000000000000" pitchFamily="50" charset="-128"/>
              </a:rPr>
              <a:t>群</a:t>
            </a:r>
            <a:endParaRPr kumimoji="1"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10" name="角丸四角形 9"/>
          <p:cNvSpPr/>
          <p:nvPr/>
        </p:nvSpPr>
        <p:spPr>
          <a:xfrm>
            <a:off x="8208335" y="5038884"/>
            <a:ext cx="4877483" cy="1888911"/>
          </a:xfrm>
          <a:prstGeom prst="roundRect">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BIZ UDPゴシック" panose="020B0400000000000000" pitchFamily="50" charset="-128"/>
                <a:ea typeface="BIZ UDPゴシック" panose="020B0400000000000000" pitchFamily="50" charset="-128"/>
              </a:rPr>
              <a:t>② 「</a:t>
            </a:r>
            <a:r>
              <a:rPr lang="ja-JP" altLang="en-US" dirty="0">
                <a:solidFill>
                  <a:schemeClr val="tx1"/>
                </a:solidFill>
                <a:latin typeface="BIZ UDPゴシック" panose="020B0400000000000000" pitchFamily="50" charset="-128"/>
                <a:ea typeface="BIZ UDPゴシック" panose="020B0400000000000000" pitchFamily="50" charset="-128"/>
              </a:rPr>
              <a:t>伸び」を分析</a:t>
            </a:r>
            <a:r>
              <a:rPr lang="ja-JP" altLang="en-US" dirty="0" smtClean="0">
                <a:solidFill>
                  <a:schemeClr val="tx1"/>
                </a:solidFill>
                <a:latin typeface="BIZ UDPゴシック" panose="020B0400000000000000" pitchFamily="50" charset="-128"/>
                <a:ea typeface="BIZ UDPゴシック" panose="020B0400000000000000" pitchFamily="50" charset="-128"/>
              </a:rPr>
              <a:t>し、その要因</a:t>
            </a:r>
            <a:r>
              <a:rPr lang="ja-JP" altLang="en-US" dirty="0">
                <a:solidFill>
                  <a:schemeClr val="tx1"/>
                </a:solidFill>
                <a:latin typeface="BIZ UDPゴシック" panose="020B0400000000000000" pitchFamily="50" charset="-128"/>
                <a:ea typeface="BIZ UDPゴシック" panose="020B0400000000000000" pitchFamily="50" charset="-128"/>
              </a:rPr>
              <a:t>を</a:t>
            </a:r>
            <a:r>
              <a:rPr lang="ja-JP" altLang="en-US" dirty="0" smtClean="0">
                <a:solidFill>
                  <a:schemeClr val="tx1"/>
                </a:solidFill>
                <a:latin typeface="BIZ UDPゴシック" panose="020B0400000000000000" pitchFamily="50" charset="-128"/>
                <a:ea typeface="BIZ UDPゴシック" panose="020B0400000000000000" pitchFamily="50" charset="-128"/>
              </a:rPr>
              <a:t>書きましょう。</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dirty="0">
              <a:solidFill>
                <a:schemeClr val="tx1"/>
              </a:solidFill>
              <a:latin typeface="BIZ UDPゴシック" panose="020B0400000000000000" pitchFamily="50" charset="-128"/>
              <a:ea typeface="BIZ UDPゴシック" panose="020B0400000000000000" pitchFamily="50" charset="-128"/>
            </a:endParaRPr>
          </a:p>
          <a:p>
            <a:endParaRPr lang="en-US" altLang="ja-JP" dirty="0">
              <a:solidFill>
                <a:schemeClr val="tx1"/>
              </a:solidFill>
              <a:latin typeface="BIZ UDPゴシック" panose="020B0400000000000000" pitchFamily="50" charset="-128"/>
              <a:ea typeface="BIZ UDPゴシック" panose="020B0400000000000000" pitchFamily="50" charset="-128"/>
            </a:endParaRPr>
          </a:p>
          <a:p>
            <a:pPr algn="ctr"/>
            <a:endParaRPr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13" name="角丸四角形 12"/>
          <p:cNvSpPr/>
          <p:nvPr/>
        </p:nvSpPr>
        <p:spPr>
          <a:xfrm>
            <a:off x="8208335" y="7249502"/>
            <a:ext cx="4877483" cy="2462185"/>
          </a:xfrm>
          <a:prstGeom prst="roundRect">
            <a:avLst>
              <a:gd name="adj" fmla="val 14076"/>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ゴシック" panose="020B0400000000000000" pitchFamily="49" charset="-128"/>
                <a:ea typeface="BIZ UDゴシック" panose="020B0400000000000000" pitchFamily="49" charset="-128"/>
              </a:rPr>
              <a:t>③今後の取組を</a:t>
            </a:r>
            <a:r>
              <a:rPr lang="ja-JP" altLang="en-US" dirty="0" smtClean="0">
                <a:solidFill>
                  <a:schemeClr val="tx1"/>
                </a:solidFill>
                <a:latin typeface="BIZ UDゴシック" panose="020B0400000000000000" pitchFamily="49" charset="-128"/>
                <a:ea typeface="BIZ UDゴシック" panose="020B0400000000000000" pitchFamily="49" charset="-128"/>
              </a:rPr>
              <a:t>話し合いましょう。</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p:txBody>
      </p:sp>
      <p:sp>
        <p:nvSpPr>
          <p:cNvPr id="22" name="正方形/長方形 21"/>
          <p:cNvSpPr/>
          <p:nvPr/>
        </p:nvSpPr>
        <p:spPr>
          <a:xfrm>
            <a:off x="135263" y="9315463"/>
            <a:ext cx="9042372" cy="338554"/>
          </a:xfrm>
          <a:prstGeom prst="rect">
            <a:avLst/>
          </a:prstGeom>
        </p:spPr>
        <p:txBody>
          <a:bodyPr wrap="square">
            <a:spAutoFit/>
          </a:bodyPr>
          <a:lstStyle/>
          <a:p>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県学調と全学調で</a:t>
            </a:r>
            <a:r>
              <a:rPr lang="ja-JP" altLang="en-US" sz="1600" dirty="0" smtClean="0">
                <a:latin typeface="BIZ UDPゴシック" panose="020B0400000000000000" pitchFamily="50" charset="-128"/>
                <a:ea typeface="BIZ UDPゴシック" panose="020B0400000000000000" pitchFamily="50" charset="-128"/>
              </a:rPr>
              <a:t>は、全国</a:t>
            </a:r>
            <a:r>
              <a:rPr lang="ja-JP" altLang="en-US" sz="1600" dirty="0">
                <a:latin typeface="BIZ UDPゴシック" panose="020B0400000000000000" pitchFamily="50" charset="-128"/>
                <a:ea typeface="BIZ UDPゴシック" panose="020B0400000000000000" pitchFamily="50" charset="-128"/>
              </a:rPr>
              <a:t>の調査に参加している母体数は異なっています。</a:t>
            </a:r>
          </a:p>
        </p:txBody>
      </p:sp>
      <p:sp>
        <p:nvSpPr>
          <p:cNvPr id="27" name="Rectangle 2"/>
          <p:cNvSpPr txBox="1">
            <a:spLocks noChangeArrowheads="1"/>
          </p:cNvSpPr>
          <p:nvPr/>
        </p:nvSpPr>
        <p:spPr>
          <a:xfrm>
            <a:off x="0" y="248203"/>
            <a:ext cx="11546958" cy="550794"/>
          </a:xfrm>
          <a:prstGeom prst="rect">
            <a:avLst/>
          </a:prstGeom>
        </p:spPr>
        <p:txBody>
          <a:bodyPr>
            <a:normAutofit/>
          </a:bodyPr>
          <a:lst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a:lstStyle>
          <a:p>
            <a:r>
              <a:rPr lang="ja-JP" altLang="en-US" sz="2800" b="1" dirty="0" smtClean="0">
                <a:latin typeface="BIZ UDゴシック" panose="020B0400000000000000" pitchFamily="49" charset="-128"/>
                <a:ea typeface="BIZ UDゴシック" panose="020B0400000000000000" pitchFamily="49" charset="-128"/>
              </a:rPr>
              <a:t>　参考資料③「</a:t>
            </a:r>
            <a:r>
              <a:rPr lang="en-US" altLang="ja-JP" sz="2800" b="1" dirty="0" smtClean="0">
                <a:latin typeface="BIZ UDゴシック" panose="020B0400000000000000" pitchFamily="49" charset="-128"/>
                <a:ea typeface="BIZ UDゴシック" panose="020B0400000000000000" pitchFamily="49" charset="-128"/>
              </a:rPr>
              <a:t>『</a:t>
            </a:r>
            <a:r>
              <a:rPr lang="ja-JP" altLang="en-US" sz="2800" b="1" dirty="0" smtClean="0">
                <a:latin typeface="BIZ UDゴシック" panose="020B0400000000000000" pitchFamily="49" charset="-128"/>
                <a:ea typeface="BIZ UDゴシック" panose="020B0400000000000000" pitchFamily="49" charset="-128"/>
              </a:rPr>
              <a:t>伸び</a:t>
            </a:r>
            <a:r>
              <a:rPr lang="en-US" altLang="ja-JP" sz="2800" b="1" dirty="0" smtClean="0">
                <a:latin typeface="BIZ UDゴシック" panose="020B0400000000000000" pitchFamily="49" charset="-128"/>
                <a:ea typeface="BIZ UDゴシック" panose="020B0400000000000000" pitchFamily="49" charset="-128"/>
              </a:rPr>
              <a:t>』</a:t>
            </a:r>
            <a:r>
              <a:rPr lang="ja-JP" altLang="en-US" sz="2800" b="1" dirty="0" smtClean="0">
                <a:latin typeface="BIZ UDゴシック" panose="020B0400000000000000" pitchFamily="49" charset="-128"/>
                <a:ea typeface="BIZ UDゴシック" panose="020B0400000000000000" pitchFamily="49" charset="-128"/>
              </a:rPr>
              <a:t>を分析し、今後の取組へ」</a:t>
            </a:r>
            <a:endParaRPr lang="ja-JP" altLang="en-US" sz="2800" b="1" dirty="0">
              <a:latin typeface="BIZ UDゴシック" panose="020B0400000000000000" pitchFamily="49" charset="-128"/>
              <a:ea typeface="BIZ UDゴシック" panose="020B0400000000000000" pitchFamily="49" charset="-128"/>
            </a:endParaRPr>
          </a:p>
        </p:txBody>
      </p:sp>
      <p:sp>
        <p:nvSpPr>
          <p:cNvPr id="28" name="テキスト ボックス 27">
            <a:extLst>
              <a:ext uri="{FF2B5EF4-FFF2-40B4-BE49-F238E27FC236}">
                <a16:creationId xmlns:a16="http://schemas.microsoft.com/office/drawing/2014/main" id="{D442132E-5D08-4ED8-B6D8-F63A2FA41D3A}"/>
              </a:ext>
            </a:extLst>
          </p:cNvPr>
          <p:cNvSpPr txBox="1"/>
          <p:nvPr/>
        </p:nvSpPr>
        <p:spPr>
          <a:xfrm>
            <a:off x="217888" y="926421"/>
            <a:ext cx="13010193" cy="461665"/>
          </a:xfrm>
          <a:prstGeom prst="rect">
            <a:avLst/>
          </a:prstGeom>
          <a:noFill/>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◇自校の４分類を踏まえた「伸び」を分析し、今後の取組を話し合いましょう。</a:t>
            </a:r>
            <a:endParaRPr lang="en-US" altLang="ja-JP" sz="2400" dirty="0">
              <a:latin typeface="BIZ UDPゴシック" panose="020B0400000000000000" pitchFamily="50" charset="-128"/>
              <a:ea typeface="BIZ UDPゴシック" panose="020B0400000000000000" pitchFamily="50" charset="-128"/>
            </a:endParaRPr>
          </a:p>
        </p:txBody>
      </p:sp>
      <p:pic>
        <p:nvPicPr>
          <p:cNvPr id="4" name="図 3"/>
          <p:cNvPicPr>
            <a:picLocks noChangeAspect="1"/>
          </p:cNvPicPr>
          <p:nvPr/>
        </p:nvPicPr>
        <p:blipFill>
          <a:blip r:embed="rId3"/>
          <a:stretch>
            <a:fillRect/>
          </a:stretch>
        </p:blipFill>
        <p:spPr>
          <a:xfrm>
            <a:off x="135263" y="3673417"/>
            <a:ext cx="7937646" cy="5534378"/>
          </a:xfrm>
          <a:prstGeom prst="rect">
            <a:avLst/>
          </a:prstGeom>
        </p:spPr>
      </p:pic>
      <p:sp>
        <p:nvSpPr>
          <p:cNvPr id="86" name="角丸四角形 85"/>
          <p:cNvSpPr/>
          <p:nvPr/>
        </p:nvSpPr>
        <p:spPr>
          <a:xfrm>
            <a:off x="217888" y="1513215"/>
            <a:ext cx="12697809" cy="585319"/>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anchor="ctr"/>
          <a:lstStyle/>
          <a:p>
            <a:pPr algn="ctr">
              <a:lnSpc>
                <a:spcPts val="1500"/>
              </a:lnSpc>
              <a:defRPr/>
            </a:pPr>
            <a:r>
              <a:rPr lang="ja-JP" altLang="en-US" sz="2800" dirty="0">
                <a:solidFill>
                  <a:schemeClr val="tx1"/>
                </a:solidFill>
                <a:latin typeface="BIZ UDPゴシック" panose="020B0400000000000000" pitchFamily="50" charset="-128"/>
                <a:ea typeface="BIZ UDPゴシック" panose="020B0400000000000000" pitchFamily="50" charset="-128"/>
              </a:rPr>
              <a:t>同一集団の伸びに着目した</a:t>
            </a:r>
            <a:r>
              <a:rPr lang="ja-JP" altLang="en-US" sz="2800" dirty="0" smtClean="0">
                <a:solidFill>
                  <a:schemeClr val="tx1"/>
                </a:solidFill>
                <a:latin typeface="BIZ UDPゴシック" panose="020B0400000000000000" pitchFamily="50" charset="-128"/>
                <a:ea typeface="BIZ UDPゴシック" panose="020B0400000000000000" pitchFamily="50" charset="-128"/>
              </a:rPr>
              <a:t>分類　　　　　</a:t>
            </a:r>
            <a:r>
              <a:rPr lang="ja-JP" altLang="en-US" sz="4000" dirty="0">
                <a:solidFill>
                  <a:schemeClr val="tx1"/>
                </a:solidFill>
                <a:latin typeface="BIZ UDPゴシック" panose="020B0400000000000000" pitchFamily="50" charset="-128"/>
                <a:ea typeface="BIZ UDPゴシック" panose="020B0400000000000000" pitchFamily="50" charset="-128"/>
              </a:rPr>
              <a:t>　</a:t>
            </a: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12" name="下矢印 11"/>
          <p:cNvSpPr/>
          <p:nvPr/>
        </p:nvSpPr>
        <p:spPr>
          <a:xfrm>
            <a:off x="10572826" y="6906530"/>
            <a:ext cx="1080393" cy="401914"/>
          </a:xfrm>
          <a:prstGeom prst="downArrow">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5" name="下矢印 84"/>
          <p:cNvSpPr/>
          <p:nvPr/>
        </p:nvSpPr>
        <p:spPr>
          <a:xfrm>
            <a:off x="10547953" y="4698750"/>
            <a:ext cx="1080393" cy="401914"/>
          </a:xfrm>
          <a:prstGeom prst="downArrow">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Tree>
    <p:extLst>
      <p:ext uri="{BB962C8B-B14F-4D97-AF65-F5344CB8AC3E}">
        <p14:creationId xmlns:p14="http://schemas.microsoft.com/office/powerpoint/2010/main" val="3850423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329637" y="2445825"/>
            <a:ext cx="4908327" cy="954300"/>
          </a:xfrm>
          <a:prstGeom prst="rect">
            <a:avLst/>
          </a:prstGeom>
          <a:ln>
            <a:solidFill>
              <a:schemeClr val="tx1"/>
            </a:solidFill>
          </a:ln>
        </p:spPr>
        <p:txBody>
          <a:bodyPr wrap="square">
            <a:spAutoFit/>
          </a:bodyPr>
          <a:lstStyle/>
          <a:p>
            <a:r>
              <a:rPr lang="en-US" altLang="ja-JP" sz="1867" dirty="0">
                <a:latin typeface="BIZ UDPゴシック" panose="020B0400000000000000" pitchFamily="50" charset="-128"/>
                <a:ea typeface="BIZ UDPゴシック" panose="020B0400000000000000" pitchFamily="50" charset="-128"/>
              </a:rPr>
              <a:t>※</a:t>
            </a:r>
            <a:r>
              <a:rPr lang="ja-JP" altLang="en-US" sz="1867" dirty="0">
                <a:latin typeface="BIZ UDPゴシック" panose="020B0400000000000000" pitchFamily="50" charset="-128"/>
                <a:ea typeface="BIZ UDPゴシック" panose="020B0400000000000000" pitchFamily="50" charset="-128"/>
              </a:rPr>
              <a:t>横軸</a:t>
            </a:r>
            <a:r>
              <a:rPr lang="ja-JP" altLang="en-US" sz="1867" dirty="0" smtClean="0">
                <a:latin typeface="BIZ UDPゴシック" panose="020B0400000000000000" pitchFamily="50" charset="-128"/>
                <a:ea typeface="BIZ UDPゴシック" panose="020B0400000000000000" pitchFamily="50" charset="-128"/>
              </a:rPr>
              <a:t>は、全国値</a:t>
            </a:r>
            <a:r>
              <a:rPr lang="ja-JP" altLang="en-US" sz="1867" dirty="0">
                <a:latin typeface="BIZ UDPゴシック" panose="020B0400000000000000" pitchFamily="50" charset="-128"/>
                <a:ea typeface="BIZ UDPゴシック" panose="020B0400000000000000" pitchFamily="50" charset="-128"/>
              </a:rPr>
              <a:t>を１００とした時の</a:t>
            </a:r>
            <a:r>
              <a:rPr lang="ja-JP" altLang="en-US" sz="1867" dirty="0" smtClean="0">
                <a:latin typeface="BIZ UDPゴシック" panose="020B0400000000000000" pitchFamily="50" charset="-128"/>
                <a:ea typeface="BIZ UDPゴシック" panose="020B0400000000000000" pitchFamily="50" charset="-128"/>
              </a:rPr>
              <a:t>割合、</a:t>
            </a:r>
            <a:endParaRPr lang="en-US" altLang="ja-JP" sz="1867" dirty="0">
              <a:latin typeface="BIZ UDPゴシック" panose="020B0400000000000000" pitchFamily="50" charset="-128"/>
              <a:ea typeface="BIZ UDPゴシック" panose="020B0400000000000000" pitchFamily="50" charset="-128"/>
            </a:endParaRPr>
          </a:p>
          <a:p>
            <a:r>
              <a:rPr lang="ja-JP" altLang="en-US" sz="1867" dirty="0">
                <a:latin typeface="BIZ UDPゴシック" panose="020B0400000000000000" pitchFamily="50" charset="-128"/>
                <a:ea typeface="BIZ UDPゴシック" panose="020B0400000000000000" pitchFamily="50" charset="-128"/>
              </a:rPr>
              <a:t>　 縦軸</a:t>
            </a:r>
            <a:r>
              <a:rPr lang="ja-JP" altLang="en-US" sz="1867" dirty="0" smtClean="0">
                <a:latin typeface="BIZ UDPゴシック" panose="020B0400000000000000" pitchFamily="50" charset="-128"/>
                <a:ea typeface="BIZ UDPゴシック" panose="020B0400000000000000" pitchFamily="50" charset="-128"/>
              </a:rPr>
              <a:t>は、前年度</a:t>
            </a:r>
            <a:r>
              <a:rPr lang="ja-JP" altLang="en-US" sz="1867" dirty="0">
                <a:latin typeface="BIZ UDPゴシック" panose="020B0400000000000000" pitchFamily="50" charset="-128"/>
                <a:ea typeface="BIZ UDPゴシック" panose="020B0400000000000000" pitchFamily="50" charset="-128"/>
              </a:rPr>
              <a:t>と比較した伸び率</a:t>
            </a:r>
            <a:endParaRPr lang="en-US" altLang="ja-JP" sz="1867" dirty="0">
              <a:latin typeface="BIZ UDPゴシック" panose="020B0400000000000000" pitchFamily="50" charset="-128"/>
              <a:ea typeface="BIZ UDPゴシック" panose="020B0400000000000000" pitchFamily="50" charset="-128"/>
            </a:endParaRPr>
          </a:p>
          <a:p>
            <a:r>
              <a:rPr lang="ja-JP" altLang="en-US" sz="1867" dirty="0">
                <a:latin typeface="BIZ UDPゴシック" panose="020B0400000000000000" pitchFamily="50" charset="-128"/>
                <a:ea typeface="BIZ UDPゴシック" panose="020B0400000000000000" pitchFamily="50" charset="-128"/>
              </a:rPr>
              <a:t>　（全国値を１００とした時の割合の差）を算出。</a:t>
            </a:r>
          </a:p>
        </p:txBody>
      </p:sp>
      <p:sp>
        <p:nvSpPr>
          <p:cNvPr id="4" name="楕円 3"/>
          <p:cNvSpPr/>
          <p:nvPr/>
        </p:nvSpPr>
        <p:spPr>
          <a:xfrm>
            <a:off x="6373032" y="4452038"/>
            <a:ext cx="612000" cy="61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p:cNvSpPr/>
          <p:nvPr/>
        </p:nvSpPr>
        <p:spPr>
          <a:xfrm>
            <a:off x="5770899" y="4772315"/>
            <a:ext cx="612000" cy="61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p:cNvGrpSpPr/>
          <p:nvPr/>
        </p:nvGrpSpPr>
        <p:grpSpPr>
          <a:xfrm>
            <a:off x="217888" y="3909774"/>
            <a:ext cx="7899644" cy="5590549"/>
            <a:chOff x="-5393206" y="4637808"/>
            <a:chExt cx="7899644" cy="5590549"/>
          </a:xfrm>
        </p:grpSpPr>
        <p:pic>
          <p:nvPicPr>
            <p:cNvPr id="11" name="図 10"/>
            <p:cNvPicPr>
              <a:picLocks noChangeAspect="1"/>
            </p:cNvPicPr>
            <p:nvPr/>
          </p:nvPicPr>
          <p:blipFill>
            <a:blip r:embed="rId3"/>
            <a:stretch>
              <a:fillRect/>
            </a:stretch>
          </p:blipFill>
          <p:spPr>
            <a:xfrm>
              <a:off x="-5393206" y="4637808"/>
              <a:ext cx="7899644" cy="5590549"/>
            </a:xfrm>
            <a:prstGeom prst="rect">
              <a:avLst/>
            </a:prstGeom>
          </p:spPr>
        </p:pic>
        <p:cxnSp>
          <p:nvCxnSpPr>
            <p:cNvPr id="15" name="直線矢印コネクタ 14"/>
            <p:cNvCxnSpPr/>
            <p:nvPr/>
          </p:nvCxnSpPr>
          <p:spPr>
            <a:xfrm flipV="1">
              <a:off x="-561688" y="5866489"/>
              <a:ext cx="1517386" cy="1365778"/>
            </a:xfrm>
            <a:prstGeom prst="straightConnector1">
              <a:avLst/>
            </a:prstGeom>
            <a:ln w="60325">
              <a:tailEnd type="triangle"/>
            </a:ln>
          </p:spPr>
          <p:style>
            <a:lnRef idx="3">
              <a:schemeClr val="accent2"/>
            </a:lnRef>
            <a:fillRef idx="0">
              <a:schemeClr val="accent2"/>
            </a:fillRef>
            <a:effectRef idx="2">
              <a:schemeClr val="accent2"/>
            </a:effectRef>
            <a:fontRef idx="minor">
              <a:schemeClr val="tx1"/>
            </a:fontRef>
          </p:style>
        </p:cxnSp>
        <p:sp>
          <p:nvSpPr>
            <p:cNvPr id="24" name="テキスト ボックス 23"/>
            <p:cNvSpPr txBox="1"/>
            <p:nvPr/>
          </p:nvSpPr>
          <p:spPr>
            <a:xfrm>
              <a:off x="176770" y="5600101"/>
              <a:ext cx="595035" cy="477054"/>
            </a:xfrm>
            <a:prstGeom prst="rect">
              <a:avLst/>
            </a:prstGeom>
            <a:noFill/>
          </p:spPr>
          <p:txBody>
            <a:bodyPr wrap="none" rtlCol="0">
              <a:spAutoFit/>
            </a:bodyPr>
            <a:lstStyle/>
            <a:p>
              <a:pPr algn="ctr">
                <a:lnSpc>
                  <a:spcPts val="1500"/>
                </a:lnSpc>
              </a:pPr>
              <a:r>
                <a:rPr kumimoji="1" lang="ja-JP" altLang="en-US" sz="1600" b="1" dirty="0" smtClean="0">
                  <a:latin typeface="BIZ UDPゴシック" panose="020B0400000000000000" pitchFamily="50" charset="-128"/>
                  <a:ea typeface="BIZ UDPゴシック" panose="020B0400000000000000" pitchFamily="50" charset="-128"/>
                </a:rPr>
                <a:t>Ｒ</a:t>
              </a:r>
              <a:r>
                <a:rPr kumimoji="1" lang="en-US" altLang="ja-JP" sz="1600" b="1" dirty="0" smtClean="0">
                  <a:latin typeface="BIZ UDPゴシック" panose="020B0400000000000000" pitchFamily="50" charset="-128"/>
                  <a:ea typeface="BIZ UDPゴシック" panose="020B0400000000000000" pitchFamily="50" charset="-128"/>
                </a:rPr>
                <a:t>6</a:t>
              </a:r>
            </a:p>
            <a:p>
              <a:pPr algn="ctr">
                <a:lnSpc>
                  <a:spcPts val="1500"/>
                </a:lnSpc>
              </a:pPr>
              <a:r>
                <a:rPr kumimoji="1" lang="ja-JP" altLang="en-US" sz="1600" b="1" dirty="0" smtClean="0">
                  <a:latin typeface="BIZ UDPゴシック" panose="020B0400000000000000" pitchFamily="50" charset="-128"/>
                  <a:ea typeface="BIZ UDPゴシック" panose="020B0400000000000000" pitchFamily="50" charset="-128"/>
                </a:rPr>
                <a:t>国語</a:t>
              </a:r>
              <a:endParaRPr kumimoji="1" lang="ja-JP" altLang="en-US" sz="1600" b="1" dirty="0">
                <a:latin typeface="BIZ UDPゴシック" panose="020B0400000000000000" pitchFamily="50" charset="-128"/>
                <a:ea typeface="BIZ UDPゴシック" panose="020B0400000000000000" pitchFamily="50" charset="-128"/>
              </a:endParaRPr>
            </a:p>
          </p:txBody>
        </p:sp>
        <p:cxnSp>
          <p:nvCxnSpPr>
            <p:cNvPr id="32" name="直線矢印コネクタ 31"/>
            <p:cNvCxnSpPr/>
            <p:nvPr/>
          </p:nvCxnSpPr>
          <p:spPr>
            <a:xfrm flipV="1">
              <a:off x="-436948" y="5978726"/>
              <a:ext cx="679636" cy="393913"/>
            </a:xfrm>
            <a:prstGeom prst="straightConnector1">
              <a:avLst/>
            </a:prstGeom>
            <a:ln w="60325">
              <a:tailEnd type="triangle"/>
            </a:ln>
          </p:spPr>
          <p:style>
            <a:lnRef idx="3">
              <a:schemeClr val="accent2"/>
            </a:lnRef>
            <a:fillRef idx="0">
              <a:schemeClr val="accent2"/>
            </a:fillRef>
            <a:effectRef idx="2">
              <a:schemeClr val="accent2"/>
            </a:effectRef>
            <a:fontRef idx="minor">
              <a:schemeClr val="tx1"/>
            </a:fontRef>
          </p:style>
        </p:cxnSp>
        <p:sp>
          <p:nvSpPr>
            <p:cNvPr id="26" name="テキスト ボックス 25"/>
            <p:cNvSpPr txBox="1"/>
            <p:nvPr/>
          </p:nvSpPr>
          <p:spPr>
            <a:xfrm>
              <a:off x="773523" y="5303845"/>
              <a:ext cx="595035" cy="477054"/>
            </a:xfrm>
            <a:prstGeom prst="rect">
              <a:avLst/>
            </a:prstGeom>
            <a:noFill/>
          </p:spPr>
          <p:txBody>
            <a:bodyPr wrap="none" rtlCol="0">
              <a:spAutoFit/>
            </a:bodyPr>
            <a:lstStyle/>
            <a:p>
              <a:pPr algn="ctr">
                <a:lnSpc>
                  <a:spcPts val="1500"/>
                </a:lnSpc>
              </a:pPr>
              <a:r>
                <a:rPr kumimoji="1" lang="ja-JP" altLang="en-US" sz="1600" b="1" dirty="0" smtClean="0">
                  <a:latin typeface="BIZ UDPゴシック" panose="020B0400000000000000" pitchFamily="50" charset="-128"/>
                  <a:ea typeface="BIZ UDPゴシック" panose="020B0400000000000000" pitchFamily="50" charset="-128"/>
                </a:rPr>
                <a:t>Ｒ</a:t>
              </a:r>
              <a:r>
                <a:rPr kumimoji="1" lang="en-US" altLang="ja-JP" sz="1600" b="1" dirty="0" smtClean="0">
                  <a:latin typeface="BIZ UDPゴシック" panose="020B0400000000000000" pitchFamily="50" charset="-128"/>
                  <a:ea typeface="BIZ UDPゴシック" panose="020B0400000000000000" pitchFamily="50" charset="-128"/>
                </a:rPr>
                <a:t>6</a:t>
              </a:r>
            </a:p>
            <a:p>
              <a:pPr algn="ctr">
                <a:lnSpc>
                  <a:spcPts val="1500"/>
                </a:lnSpc>
              </a:pPr>
              <a:r>
                <a:rPr kumimoji="1" lang="ja-JP" altLang="en-US" sz="1600" b="1" dirty="0" smtClean="0">
                  <a:latin typeface="BIZ UDPゴシック" panose="020B0400000000000000" pitchFamily="50" charset="-128"/>
                  <a:ea typeface="BIZ UDPゴシック" panose="020B0400000000000000" pitchFamily="50" charset="-128"/>
                </a:rPr>
                <a:t>算数</a:t>
              </a:r>
              <a:endParaRPr kumimoji="1" lang="ja-JP" altLang="en-US" sz="1600" b="1" dirty="0">
                <a:latin typeface="BIZ UDPゴシック" panose="020B0400000000000000" pitchFamily="50" charset="-128"/>
                <a:ea typeface="BIZ UDPゴシック" panose="020B0400000000000000" pitchFamily="50" charset="-128"/>
              </a:endParaRPr>
            </a:p>
          </p:txBody>
        </p:sp>
      </p:grpSp>
      <p:sp>
        <p:nvSpPr>
          <p:cNvPr id="19" name="角丸四角形吹き出し 18"/>
          <p:cNvSpPr/>
          <p:nvPr/>
        </p:nvSpPr>
        <p:spPr>
          <a:xfrm>
            <a:off x="8368145" y="1997060"/>
            <a:ext cx="4717675" cy="2875007"/>
          </a:xfrm>
          <a:prstGeom prst="wedgeRoundRectCallout">
            <a:avLst>
              <a:gd name="adj1" fmla="val -63566"/>
              <a:gd name="adj2" fmla="val 51184"/>
              <a:gd name="adj3" fmla="val 1666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① </a:t>
            </a:r>
            <a:r>
              <a:rPr kumimoji="1" lang="ja-JP" altLang="en-US" smtClean="0">
                <a:solidFill>
                  <a:schemeClr val="tx1"/>
                </a:solidFill>
                <a:latin typeface="BIZ UDPゴシック" panose="020B0400000000000000" pitchFamily="50" charset="-128"/>
                <a:ea typeface="BIZ UDPゴシック" panose="020B0400000000000000" pitchFamily="50" charset="-128"/>
              </a:rPr>
              <a:t>自校の状況を</a:t>
            </a:r>
            <a:r>
              <a:rPr kumimoji="1" lang="ja-JP" altLang="en-US" dirty="0" smtClean="0">
                <a:solidFill>
                  <a:schemeClr val="tx1"/>
                </a:solidFill>
                <a:latin typeface="BIZ UDPゴシック" panose="020B0400000000000000" pitchFamily="50" charset="-128"/>
                <a:ea typeface="BIZ UDPゴシック" panose="020B0400000000000000" pitchFamily="50" charset="-128"/>
              </a:rPr>
              <a:t>把握しましょう。</a:t>
            </a:r>
            <a:endParaRPr kumimoji="1" lang="en-US" altLang="ja-JP" dirty="0" smtClean="0">
              <a:solidFill>
                <a:schemeClr val="tx1"/>
              </a:solidFill>
              <a:latin typeface="BIZ UDPゴシック" panose="020B0400000000000000" pitchFamily="50" charset="-128"/>
              <a:ea typeface="BIZ UDPゴシック" panose="020B0400000000000000" pitchFamily="50" charset="-128"/>
            </a:endParaRPr>
          </a:p>
          <a:p>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dirty="0" smtClean="0">
              <a:solidFill>
                <a:schemeClr val="tx1"/>
              </a:solidFill>
              <a:latin typeface="BIZ UDPゴシック" panose="020B0400000000000000" pitchFamily="50" charset="-128"/>
              <a:ea typeface="BIZ UDPゴシック" panose="020B0400000000000000" pitchFamily="50" charset="-128"/>
            </a:endParaRPr>
          </a:p>
          <a:p>
            <a:endParaRPr kumimoji="1" lang="en-US" altLang="ja-JP" dirty="0" smtClean="0">
              <a:solidFill>
                <a:schemeClr val="tx1"/>
              </a:solidFill>
              <a:latin typeface="BIZ UDPゴシック" panose="020B0400000000000000" pitchFamily="50" charset="-128"/>
              <a:ea typeface="BIZ UDPゴシック" panose="020B0400000000000000" pitchFamily="50" charset="-128"/>
            </a:endParaRPr>
          </a:p>
          <a:p>
            <a:pPr algn="dist">
              <a:lnSpc>
                <a:spcPct val="150000"/>
              </a:lnSpc>
            </a:pPr>
            <a:endParaRPr kumimoji="1" lang="en-US" altLang="ja-JP" dirty="0" smtClean="0">
              <a:solidFill>
                <a:schemeClr val="tx1"/>
              </a:solidFill>
              <a:latin typeface="BIZ UDPゴシック" panose="020B0400000000000000" pitchFamily="50" charset="-128"/>
              <a:ea typeface="BIZ UDPゴシック" panose="020B0400000000000000" pitchFamily="50" charset="-128"/>
            </a:endParaRPr>
          </a:p>
          <a:p>
            <a:pPr algn="dist"/>
            <a:r>
              <a:rPr kumimoji="1" lang="en-US" altLang="ja-JP"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dirty="0" smtClean="0">
                <a:solidFill>
                  <a:schemeClr val="tx1"/>
                </a:solidFill>
                <a:latin typeface="BIZ UDPゴシック" panose="020B0400000000000000" pitchFamily="50" charset="-128"/>
                <a:ea typeface="BIZ UDPゴシック" panose="020B0400000000000000" pitchFamily="50" charset="-128"/>
              </a:rPr>
              <a:t>令和</a:t>
            </a:r>
            <a:r>
              <a:rPr kumimoji="1" lang="en-US" altLang="ja-JP" dirty="0">
                <a:solidFill>
                  <a:schemeClr val="tx1"/>
                </a:solidFill>
                <a:latin typeface="BIZ UDPゴシック" panose="020B0400000000000000" pitchFamily="50" charset="-128"/>
                <a:ea typeface="BIZ UDPゴシック" panose="020B0400000000000000" pitchFamily="50" charset="-128"/>
              </a:rPr>
              <a:t>5</a:t>
            </a:r>
            <a:r>
              <a:rPr kumimoji="1" lang="ja-JP" altLang="en-US" dirty="0" smtClean="0">
                <a:solidFill>
                  <a:schemeClr val="tx1"/>
                </a:solidFill>
                <a:latin typeface="BIZ UDPゴシック" panose="020B0400000000000000" pitchFamily="50" charset="-128"/>
                <a:ea typeface="BIZ UDPゴシック" panose="020B0400000000000000" pitchFamily="50" charset="-128"/>
              </a:rPr>
              <a:t>年度の県学調の結果から、自校</a:t>
            </a:r>
            <a:endParaRPr kumimoji="1" lang="en-US" altLang="ja-JP" dirty="0" smtClean="0">
              <a:solidFill>
                <a:schemeClr val="tx1"/>
              </a:solidFill>
              <a:latin typeface="BIZ UDPゴシック" panose="020B0400000000000000" pitchFamily="50" charset="-128"/>
              <a:ea typeface="BIZ UDPゴシック" panose="020B0400000000000000" pitchFamily="50" charset="-128"/>
            </a:endParaRPr>
          </a:p>
          <a:p>
            <a:pPr algn="dist"/>
            <a:r>
              <a:rPr kumimoji="1" lang="ja-JP" altLang="en-US" dirty="0" smtClean="0">
                <a:solidFill>
                  <a:schemeClr val="tx1"/>
                </a:solidFill>
                <a:latin typeface="BIZ UDPゴシック" panose="020B0400000000000000" pitchFamily="50" charset="-128"/>
                <a:ea typeface="BIZ UDPゴシック" panose="020B0400000000000000" pitchFamily="50" charset="-128"/>
              </a:rPr>
              <a:t>　を</a:t>
            </a:r>
            <a:r>
              <a:rPr lang="en-US" altLang="ja-JP" dirty="0">
                <a:solidFill>
                  <a:schemeClr val="tx1"/>
                </a:solidFill>
                <a:latin typeface="BIZ UDPゴシック" panose="020B0400000000000000" pitchFamily="50" charset="-128"/>
                <a:ea typeface="BIZ UDPゴシック" panose="020B0400000000000000" pitchFamily="50" charset="-128"/>
              </a:rPr>
              <a:t>【A</a:t>
            </a:r>
            <a:r>
              <a:rPr lang="ja-JP" altLang="en-US" dirty="0">
                <a:solidFill>
                  <a:schemeClr val="tx1"/>
                </a:solidFill>
                <a:latin typeface="BIZ UDPゴシック" panose="020B0400000000000000" pitchFamily="50" charset="-128"/>
                <a:ea typeface="BIZ UDPゴシック" panose="020B0400000000000000" pitchFamily="50" charset="-128"/>
              </a:rPr>
              <a:t>群</a:t>
            </a:r>
            <a:r>
              <a:rPr lang="en-US" altLang="ja-JP" dirty="0">
                <a:solidFill>
                  <a:schemeClr val="tx1"/>
                </a:solidFill>
                <a:latin typeface="BIZ UDPゴシック" panose="020B0400000000000000" pitchFamily="50" charset="-128"/>
                <a:ea typeface="BIZ UDPゴシック" panose="020B0400000000000000" pitchFamily="50" charset="-128"/>
              </a:rPr>
              <a:t>】</a:t>
            </a:r>
            <a:r>
              <a:rPr lang="ja-JP" altLang="en-US" dirty="0" smtClean="0">
                <a:solidFill>
                  <a:schemeClr val="tx1"/>
                </a:solidFill>
                <a:latin typeface="BIZ UDPゴシック" panose="020B0400000000000000" pitchFamily="50" charset="-128"/>
                <a:ea typeface="BIZ UDPゴシック" panose="020B0400000000000000" pitchFamily="50" charset="-128"/>
              </a:rPr>
              <a:t>から</a:t>
            </a:r>
            <a:r>
              <a:rPr lang="en-US" altLang="ja-JP" dirty="0" smtClean="0">
                <a:solidFill>
                  <a:schemeClr val="tx1"/>
                </a:solidFill>
                <a:latin typeface="BIZ UDPゴシック" panose="020B0400000000000000" pitchFamily="50" charset="-128"/>
                <a:ea typeface="BIZ UDPゴシック" panose="020B0400000000000000" pitchFamily="50" charset="-128"/>
              </a:rPr>
              <a:t>【</a:t>
            </a:r>
            <a:r>
              <a:rPr lang="en-US" altLang="ja-JP" dirty="0">
                <a:solidFill>
                  <a:schemeClr val="tx1"/>
                </a:solidFill>
                <a:latin typeface="BIZ UDPゴシック" panose="020B0400000000000000" pitchFamily="50" charset="-128"/>
                <a:ea typeface="BIZ UDPゴシック" panose="020B0400000000000000" pitchFamily="50" charset="-128"/>
              </a:rPr>
              <a:t>D</a:t>
            </a:r>
            <a:r>
              <a:rPr lang="ja-JP" altLang="en-US" dirty="0">
                <a:solidFill>
                  <a:schemeClr val="tx1"/>
                </a:solidFill>
                <a:latin typeface="BIZ UDPゴシック" panose="020B0400000000000000" pitchFamily="50" charset="-128"/>
                <a:ea typeface="BIZ UDPゴシック" panose="020B0400000000000000" pitchFamily="50" charset="-128"/>
              </a:rPr>
              <a:t>群</a:t>
            </a:r>
            <a:r>
              <a:rPr lang="en-US" altLang="ja-JP" dirty="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に配置する</a:t>
            </a:r>
            <a:r>
              <a:rPr lang="ja-JP" altLang="en-US" dirty="0" smtClean="0">
                <a:solidFill>
                  <a:schemeClr val="tx1"/>
                </a:solidFill>
                <a:latin typeface="BIZ UDPゴシック" panose="020B0400000000000000" pitchFamily="50" charset="-128"/>
                <a:ea typeface="BIZ UDPゴシック" panose="020B0400000000000000" pitchFamily="50" charset="-128"/>
              </a:rPr>
              <a:t>と、令和</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gn="dist"/>
            <a:r>
              <a:rPr lang="ja-JP" altLang="en-US" dirty="0" smtClean="0">
                <a:solidFill>
                  <a:schemeClr val="tx1"/>
                </a:solidFill>
                <a:latin typeface="BIZ UDPゴシック" panose="020B0400000000000000" pitchFamily="50" charset="-128"/>
                <a:ea typeface="BIZ UDPゴシック" panose="020B0400000000000000" pitchFamily="50" charset="-128"/>
              </a:rPr>
              <a:t>　</a:t>
            </a:r>
            <a:r>
              <a:rPr lang="en-US" altLang="ja-JP" dirty="0" smtClean="0">
                <a:solidFill>
                  <a:schemeClr val="tx1"/>
                </a:solidFill>
                <a:latin typeface="BIZ UDPゴシック" panose="020B0400000000000000" pitchFamily="50" charset="-128"/>
                <a:ea typeface="BIZ UDPゴシック" panose="020B0400000000000000" pitchFamily="50" charset="-128"/>
              </a:rPr>
              <a:t>6</a:t>
            </a:r>
            <a:r>
              <a:rPr lang="ja-JP" altLang="en-US" dirty="0" smtClean="0">
                <a:solidFill>
                  <a:schemeClr val="tx1"/>
                </a:solidFill>
                <a:latin typeface="BIZ UDPゴシック" panose="020B0400000000000000" pitchFamily="50" charset="-128"/>
                <a:ea typeface="BIZ UDPゴシック" panose="020B0400000000000000" pitchFamily="50" charset="-128"/>
              </a:rPr>
              <a:t>年度県学調</a:t>
            </a:r>
            <a:r>
              <a:rPr lang="ja-JP" altLang="en-US" dirty="0">
                <a:solidFill>
                  <a:schemeClr val="tx1"/>
                </a:solidFill>
                <a:latin typeface="BIZ UDPゴシック" panose="020B0400000000000000" pitchFamily="50" charset="-128"/>
                <a:ea typeface="BIZ UDPゴシック" panose="020B0400000000000000" pitchFamily="50" charset="-128"/>
              </a:rPr>
              <a:t>の結果で</a:t>
            </a:r>
            <a:r>
              <a:rPr lang="ja-JP" altLang="en-US" dirty="0" smtClean="0">
                <a:solidFill>
                  <a:schemeClr val="tx1"/>
                </a:solidFill>
                <a:latin typeface="BIZ UDPゴシック" panose="020B0400000000000000" pitchFamily="50" charset="-128"/>
                <a:ea typeface="BIZ UDPゴシック" panose="020B0400000000000000" pitchFamily="50" charset="-128"/>
              </a:rPr>
              <a:t>は、自校</a:t>
            </a:r>
            <a:r>
              <a:rPr lang="ja-JP" altLang="en-US" dirty="0">
                <a:solidFill>
                  <a:schemeClr val="tx1"/>
                </a:solidFill>
                <a:latin typeface="BIZ UDPゴシック" panose="020B0400000000000000" pitchFamily="50" charset="-128"/>
                <a:ea typeface="BIZ UDPゴシック" panose="020B0400000000000000" pitchFamily="50" charset="-128"/>
              </a:rPr>
              <a:t>は</a:t>
            </a:r>
            <a:r>
              <a:rPr lang="ja-JP" altLang="en-US" dirty="0" smtClean="0">
                <a:solidFill>
                  <a:schemeClr val="tx1"/>
                </a:solidFill>
                <a:latin typeface="BIZ UDPゴシック" panose="020B0400000000000000" pitchFamily="50" charset="-128"/>
                <a:ea typeface="BIZ UDPゴシック" panose="020B0400000000000000" pitchFamily="50" charset="-128"/>
              </a:rPr>
              <a:t>何群</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r>
              <a:rPr lang="ja-JP" altLang="en-US" dirty="0" smtClean="0">
                <a:solidFill>
                  <a:schemeClr val="tx1"/>
                </a:solidFill>
                <a:latin typeface="BIZ UDPゴシック" panose="020B0400000000000000" pitchFamily="50" charset="-128"/>
                <a:ea typeface="BIZ UDPゴシック" panose="020B0400000000000000" pitchFamily="50" charset="-128"/>
              </a:rPr>
              <a:t>　に</a:t>
            </a:r>
            <a:r>
              <a:rPr lang="ja-JP" altLang="en-US" dirty="0">
                <a:solidFill>
                  <a:schemeClr val="tx1"/>
                </a:solidFill>
                <a:latin typeface="BIZ UDPゴシック" panose="020B0400000000000000" pitchFamily="50" charset="-128"/>
                <a:ea typeface="BIZ UDPゴシック" panose="020B0400000000000000" pitchFamily="50" charset="-128"/>
              </a:rPr>
              <a:t>あたる</a:t>
            </a:r>
            <a:r>
              <a:rPr lang="ja-JP" altLang="en-US" dirty="0" smtClean="0">
                <a:solidFill>
                  <a:schemeClr val="tx1"/>
                </a:solidFill>
                <a:latin typeface="BIZ UDPゴシック" panose="020B0400000000000000" pitchFamily="50" charset="-128"/>
                <a:ea typeface="BIZ UDPゴシック" panose="020B0400000000000000" pitchFamily="50" charset="-128"/>
              </a:rPr>
              <a:t>でしょう</a:t>
            </a:r>
            <a:r>
              <a:rPr lang="ja-JP" altLang="en-US" dirty="0">
                <a:solidFill>
                  <a:schemeClr val="tx1"/>
                </a:solidFill>
                <a:latin typeface="BIZ UDPゴシック" panose="020B0400000000000000" pitchFamily="50" charset="-128"/>
                <a:ea typeface="BIZ UDPゴシック" panose="020B0400000000000000" pitchFamily="50" charset="-128"/>
              </a:rPr>
              <a:t>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7" name="正方形/長方形 6"/>
          <p:cNvSpPr/>
          <p:nvPr/>
        </p:nvSpPr>
        <p:spPr>
          <a:xfrm>
            <a:off x="217888" y="2696116"/>
            <a:ext cx="3111749" cy="420564"/>
          </a:xfrm>
          <a:prstGeom prst="rect">
            <a:avLst/>
          </a:prstGeom>
        </p:spPr>
        <p:txBody>
          <a:bodyPr wrap="none">
            <a:spAutoFit/>
          </a:bodyPr>
          <a:lstStyle/>
          <a:p>
            <a:r>
              <a:rPr lang="ja-JP" altLang="en-US" sz="2133" dirty="0">
                <a:latin typeface="BIZ UDPゴシック" panose="020B0400000000000000" pitchFamily="50" charset="-128"/>
                <a:ea typeface="BIZ UDPゴシック" panose="020B0400000000000000" pitchFamily="50" charset="-128"/>
              </a:rPr>
              <a:t>学校群の４分類について</a:t>
            </a:r>
          </a:p>
        </p:txBody>
      </p:sp>
      <p:sp>
        <p:nvSpPr>
          <p:cNvPr id="3" name="正方形/長方形 2"/>
          <p:cNvSpPr/>
          <p:nvPr/>
        </p:nvSpPr>
        <p:spPr>
          <a:xfrm>
            <a:off x="8697433" y="2574497"/>
            <a:ext cx="4284000" cy="4861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小５国語</a:t>
            </a:r>
            <a:r>
              <a:rPr kumimoji="1" lang="en-US" altLang="ja-JP" sz="2400" dirty="0" smtClean="0">
                <a:solidFill>
                  <a:schemeClr val="tx1"/>
                </a:solidFill>
                <a:latin typeface="UD デジタル 教科書体 NK-R" panose="02020400000000000000" pitchFamily="18" charset="-128"/>
                <a:ea typeface="UD デジタル 教科書体 NK-R" panose="02020400000000000000" pitchFamily="18" charset="-128"/>
              </a:rPr>
              <a:t>…A</a:t>
            </a:r>
            <a:r>
              <a:rPr kumimoji="1" lang="ja-JP"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群、小５算数</a:t>
            </a:r>
            <a:r>
              <a:rPr kumimoji="1" lang="en-US" altLang="ja-JP" sz="2400" dirty="0" smtClean="0">
                <a:solidFill>
                  <a:schemeClr val="tx1"/>
                </a:solidFill>
                <a:latin typeface="UD デジタル 教科書体 NK-R" panose="02020400000000000000" pitchFamily="18" charset="-128"/>
                <a:ea typeface="UD デジタル 教科書体 NK-R" panose="02020400000000000000" pitchFamily="18" charset="-128"/>
              </a:rPr>
              <a:t>…A</a:t>
            </a:r>
            <a:r>
              <a:rPr kumimoji="1" lang="ja-JP"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群</a:t>
            </a:r>
            <a:endParaRPr kumimoji="1" lang="ja-JP" altLang="en-US" sz="2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0" name="角丸四角形 9"/>
          <p:cNvSpPr/>
          <p:nvPr/>
        </p:nvSpPr>
        <p:spPr>
          <a:xfrm>
            <a:off x="8166242" y="5014835"/>
            <a:ext cx="4952626" cy="2778603"/>
          </a:xfrm>
          <a:prstGeom prst="roundRect">
            <a:avLst>
              <a:gd name="adj" fmla="val 8190"/>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latin typeface="BIZ UDPゴシック" panose="020B0400000000000000" pitchFamily="50" charset="-128"/>
                <a:ea typeface="BIZ UDPゴシック" panose="020B0400000000000000" pitchFamily="50" charset="-128"/>
              </a:rPr>
              <a:t>② 「</a:t>
            </a:r>
            <a:r>
              <a:rPr lang="ja-JP" altLang="en-US" dirty="0">
                <a:solidFill>
                  <a:schemeClr val="tx1"/>
                </a:solidFill>
                <a:latin typeface="BIZ UDPゴシック" panose="020B0400000000000000" pitchFamily="50" charset="-128"/>
                <a:ea typeface="BIZ UDPゴシック" panose="020B0400000000000000" pitchFamily="50" charset="-128"/>
              </a:rPr>
              <a:t>伸び」を分析</a:t>
            </a:r>
            <a:r>
              <a:rPr lang="ja-JP" altLang="en-US" dirty="0" smtClean="0">
                <a:solidFill>
                  <a:schemeClr val="tx1"/>
                </a:solidFill>
                <a:latin typeface="BIZ UDPゴシック" panose="020B0400000000000000" pitchFamily="50" charset="-128"/>
                <a:ea typeface="BIZ UDPゴシック" panose="020B0400000000000000" pitchFamily="50" charset="-128"/>
              </a:rPr>
              <a:t>し、その要因</a:t>
            </a:r>
            <a:r>
              <a:rPr lang="ja-JP" altLang="en-US" dirty="0">
                <a:solidFill>
                  <a:schemeClr val="tx1"/>
                </a:solidFill>
                <a:latin typeface="BIZ UDPゴシック" panose="020B0400000000000000" pitchFamily="50" charset="-128"/>
                <a:ea typeface="BIZ UDPゴシック" panose="020B0400000000000000" pitchFamily="50" charset="-128"/>
              </a:rPr>
              <a:t>を書きましょう。</a:t>
            </a:r>
            <a:endParaRPr lang="en-US" altLang="ja-JP" dirty="0">
              <a:solidFill>
                <a:schemeClr val="tx1"/>
              </a:solidFill>
              <a:latin typeface="BIZ UDPゴシック" panose="020B0400000000000000" pitchFamily="50" charset="-128"/>
              <a:ea typeface="BIZ UDPゴシック" panose="020B0400000000000000" pitchFamily="50" charset="-128"/>
            </a:endParaRPr>
          </a:p>
          <a:p>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dirty="0">
              <a:solidFill>
                <a:schemeClr val="tx1"/>
              </a:solidFill>
              <a:latin typeface="BIZ UDPゴシック" panose="020B0400000000000000" pitchFamily="50" charset="-128"/>
              <a:ea typeface="BIZ UDPゴシック" panose="020B0400000000000000" pitchFamily="50" charset="-128"/>
            </a:endParaRPr>
          </a:p>
          <a:p>
            <a:pPr algn="ctr"/>
            <a:endParaRPr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13" name="角丸四角形 12"/>
          <p:cNvSpPr/>
          <p:nvPr/>
        </p:nvSpPr>
        <p:spPr>
          <a:xfrm>
            <a:off x="8154113" y="7975318"/>
            <a:ext cx="4931707" cy="1732875"/>
          </a:xfrm>
          <a:prstGeom prst="roundRect">
            <a:avLst>
              <a:gd name="adj" fmla="val 10685"/>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ゴシック" panose="020B0400000000000000" pitchFamily="49" charset="-128"/>
                <a:ea typeface="BIZ UDゴシック" panose="020B0400000000000000" pitchFamily="49" charset="-128"/>
              </a:rPr>
              <a:t>③今後の取組を</a:t>
            </a:r>
            <a:r>
              <a:rPr lang="ja-JP" altLang="en-US" dirty="0" smtClean="0">
                <a:solidFill>
                  <a:schemeClr val="tx1"/>
                </a:solidFill>
                <a:latin typeface="BIZ UDゴシック" panose="020B0400000000000000" pitchFamily="49" charset="-128"/>
                <a:ea typeface="BIZ UDゴシック" panose="020B0400000000000000" pitchFamily="49" charset="-128"/>
              </a:rPr>
              <a:t>話し合いましょう。</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p:txBody>
      </p:sp>
      <p:sp>
        <p:nvSpPr>
          <p:cNvPr id="22" name="正方形/長方形 21"/>
          <p:cNvSpPr/>
          <p:nvPr/>
        </p:nvSpPr>
        <p:spPr>
          <a:xfrm>
            <a:off x="135262" y="9446179"/>
            <a:ext cx="9042372" cy="338554"/>
          </a:xfrm>
          <a:prstGeom prst="rect">
            <a:avLst/>
          </a:prstGeom>
        </p:spPr>
        <p:txBody>
          <a:bodyPr wrap="square">
            <a:spAutoFit/>
          </a:bodyPr>
          <a:lstStyle/>
          <a:p>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県学調と全学調で</a:t>
            </a:r>
            <a:r>
              <a:rPr lang="ja-JP" altLang="en-US" sz="1600" dirty="0" smtClean="0">
                <a:latin typeface="BIZ UDPゴシック" panose="020B0400000000000000" pitchFamily="50" charset="-128"/>
                <a:ea typeface="BIZ UDPゴシック" panose="020B0400000000000000" pitchFamily="50" charset="-128"/>
              </a:rPr>
              <a:t>は、全国</a:t>
            </a:r>
            <a:r>
              <a:rPr lang="ja-JP" altLang="en-US" sz="1600" dirty="0">
                <a:latin typeface="BIZ UDPゴシック" panose="020B0400000000000000" pitchFamily="50" charset="-128"/>
                <a:ea typeface="BIZ UDPゴシック" panose="020B0400000000000000" pitchFamily="50" charset="-128"/>
              </a:rPr>
              <a:t>の調査に参加している母体数は異なっています。</a:t>
            </a:r>
          </a:p>
        </p:txBody>
      </p:sp>
      <p:sp>
        <p:nvSpPr>
          <p:cNvPr id="27" name="Rectangle 2"/>
          <p:cNvSpPr txBox="1">
            <a:spLocks noChangeArrowheads="1"/>
          </p:cNvSpPr>
          <p:nvPr/>
        </p:nvSpPr>
        <p:spPr>
          <a:xfrm>
            <a:off x="0" y="248203"/>
            <a:ext cx="11546958" cy="550794"/>
          </a:xfrm>
          <a:prstGeom prst="rect">
            <a:avLst/>
          </a:prstGeom>
        </p:spPr>
        <p:txBody>
          <a:bodyPr>
            <a:normAutofit/>
          </a:bodyPr>
          <a:lst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a:lstStyle>
          <a:p>
            <a:r>
              <a:rPr lang="en-US" altLang="ja-JP" sz="2800" b="1" dirty="0" smtClean="0">
                <a:solidFill>
                  <a:srgbClr val="FF0000"/>
                </a:solidFill>
                <a:latin typeface="BIZ UDゴシック" panose="020B0400000000000000" pitchFamily="49" charset="-128"/>
                <a:ea typeface="BIZ UDゴシック" panose="020B0400000000000000" pitchFamily="49" charset="-128"/>
              </a:rPr>
              <a:t>〔</a:t>
            </a:r>
            <a:r>
              <a:rPr lang="ja-JP" altLang="en-US" sz="2800" b="1" dirty="0" smtClean="0">
                <a:solidFill>
                  <a:srgbClr val="FF0000"/>
                </a:solidFill>
                <a:latin typeface="BIZ UDゴシック" panose="020B0400000000000000" pitchFamily="49" charset="-128"/>
                <a:ea typeface="BIZ UDゴシック" panose="020B0400000000000000" pitchFamily="49" charset="-128"/>
              </a:rPr>
              <a:t>例</a:t>
            </a:r>
            <a:r>
              <a:rPr lang="en-US" altLang="ja-JP" sz="2800" b="1" dirty="0" smtClean="0">
                <a:solidFill>
                  <a:srgbClr val="FF0000"/>
                </a:solidFill>
                <a:latin typeface="BIZ UDゴシック" panose="020B0400000000000000" pitchFamily="49" charset="-128"/>
                <a:ea typeface="BIZ UDゴシック" panose="020B0400000000000000" pitchFamily="49" charset="-128"/>
              </a:rPr>
              <a:t>〕</a:t>
            </a:r>
            <a:r>
              <a:rPr lang="ja-JP" altLang="en-US" sz="2800" b="1" dirty="0" smtClean="0">
                <a:latin typeface="BIZ UDゴシック" panose="020B0400000000000000" pitchFamily="49" charset="-128"/>
                <a:ea typeface="BIZ UDゴシック" panose="020B0400000000000000" pitchFamily="49" charset="-128"/>
              </a:rPr>
              <a:t>参考資料③「</a:t>
            </a:r>
            <a:r>
              <a:rPr lang="en-US" altLang="ja-JP" sz="2800" b="1" dirty="0" smtClean="0">
                <a:latin typeface="BIZ UDゴシック" panose="020B0400000000000000" pitchFamily="49" charset="-128"/>
                <a:ea typeface="BIZ UDゴシック" panose="020B0400000000000000" pitchFamily="49" charset="-128"/>
              </a:rPr>
              <a:t>『</a:t>
            </a:r>
            <a:r>
              <a:rPr lang="ja-JP" altLang="en-US" sz="2800" b="1" dirty="0" smtClean="0">
                <a:latin typeface="BIZ UDゴシック" panose="020B0400000000000000" pitchFamily="49" charset="-128"/>
                <a:ea typeface="BIZ UDゴシック" panose="020B0400000000000000" pitchFamily="49" charset="-128"/>
              </a:rPr>
              <a:t>伸び</a:t>
            </a:r>
            <a:r>
              <a:rPr lang="en-US" altLang="ja-JP" sz="2800" b="1" dirty="0" smtClean="0">
                <a:latin typeface="BIZ UDゴシック" panose="020B0400000000000000" pitchFamily="49" charset="-128"/>
                <a:ea typeface="BIZ UDゴシック" panose="020B0400000000000000" pitchFamily="49" charset="-128"/>
              </a:rPr>
              <a:t>』</a:t>
            </a:r>
            <a:r>
              <a:rPr lang="ja-JP" altLang="en-US" sz="2800" b="1" dirty="0" smtClean="0">
                <a:latin typeface="BIZ UDゴシック" panose="020B0400000000000000" pitchFamily="49" charset="-128"/>
                <a:ea typeface="BIZ UDゴシック" panose="020B0400000000000000" pitchFamily="49" charset="-128"/>
              </a:rPr>
              <a:t>を分析し、今後の取組へ」</a:t>
            </a:r>
            <a:endParaRPr lang="ja-JP" altLang="en-US" sz="2800" b="1" dirty="0">
              <a:latin typeface="BIZ UDゴシック" panose="020B0400000000000000" pitchFamily="49" charset="-128"/>
              <a:ea typeface="BIZ UDゴシック" panose="020B0400000000000000" pitchFamily="49" charset="-128"/>
            </a:endParaRPr>
          </a:p>
        </p:txBody>
      </p:sp>
      <p:sp>
        <p:nvSpPr>
          <p:cNvPr id="28" name="テキスト ボックス 27">
            <a:extLst>
              <a:ext uri="{FF2B5EF4-FFF2-40B4-BE49-F238E27FC236}">
                <a16:creationId xmlns:a16="http://schemas.microsoft.com/office/drawing/2014/main" id="{D442132E-5D08-4ED8-B6D8-F63A2FA41D3A}"/>
              </a:ext>
            </a:extLst>
          </p:cNvPr>
          <p:cNvSpPr txBox="1"/>
          <p:nvPr/>
        </p:nvSpPr>
        <p:spPr>
          <a:xfrm>
            <a:off x="219073" y="808236"/>
            <a:ext cx="13010193" cy="461665"/>
          </a:xfrm>
          <a:prstGeom prst="rect">
            <a:avLst/>
          </a:prstGeom>
          <a:noFill/>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◇自校の４分類を踏まえた「伸び」を分析し、今後の取組を話し合いましょう。</a:t>
            </a:r>
            <a:endParaRPr lang="en-US" altLang="ja-JP" sz="2400" dirty="0">
              <a:latin typeface="BIZ UDPゴシック" panose="020B0400000000000000" pitchFamily="50" charset="-128"/>
              <a:ea typeface="BIZ UDPゴシック" panose="020B0400000000000000" pitchFamily="50" charset="-128"/>
            </a:endParaRPr>
          </a:p>
        </p:txBody>
      </p:sp>
      <p:sp>
        <p:nvSpPr>
          <p:cNvPr id="2" name="テキスト ボックス 1"/>
          <p:cNvSpPr txBox="1"/>
          <p:nvPr/>
        </p:nvSpPr>
        <p:spPr>
          <a:xfrm>
            <a:off x="8124682" y="5463782"/>
            <a:ext cx="5024351" cy="1631216"/>
          </a:xfrm>
          <a:prstGeom prst="rect">
            <a:avLst/>
          </a:prstGeom>
          <a:noFill/>
        </p:spPr>
        <p:txBody>
          <a:bodyPr wrap="square" rtlCol="0">
            <a:spAutoFit/>
          </a:bodyPr>
          <a:lstStyle/>
          <a:p>
            <a:r>
              <a:rPr kumimoji="1" lang="ja-JP" altLang="en-US" sz="2000" dirty="0">
                <a:latin typeface="UD デジタル 教科書体 NP-R" panose="02020400000000000000" pitchFamily="18" charset="-128"/>
                <a:ea typeface="UD デジタル 教科書体 NP-R" panose="02020400000000000000" pitchFamily="18" charset="-128"/>
              </a:rPr>
              <a:t>・</a:t>
            </a:r>
            <a:r>
              <a:rPr kumimoji="1" lang="ja-JP" altLang="en-US" sz="2000" dirty="0">
                <a:latin typeface="UD デジタル 教科書体 NK-R" panose="02020400000000000000" pitchFamily="18" charset="-128"/>
                <a:ea typeface="UD デジタル 教科書体 NK-R" panose="02020400000000000000" pitchFamily="18" charset="-128"/>
              </a:rPr>
              <a:t>国語は</a:t>
            </a:r>
            <a:r>
              <a:rPr kumimoji="1" lang="ja-JP" altLang="en-US" sz="2000" dirty="0" smtClean="0">
                <a:latin typeface="UD デジタル 教科書体 NK-R" panose="02020400000000000000" pitchFamily="18" charset="-128"/>
                <a:ea typeface="UD デジタル 教科書体 NK-R" panose="02020400000000000000" pitchFamily="18" charset="-128"/>
              </a:rPr>
              <a:t>、昨年度より「思・判・表」の領域が　　</a:t>
            </a:r>
            <a:endParaRPr kumimoji="1" lang="en-US" altLang="ja-JP" sz="2000" dirty="0" smtClean="0">
              <a:latin typeface="UD デジタル 教科書体 NK-R" panose="02020400000000000000" pitchFamily="18" charset="-128"/>
              <a:ea typeface="UD デジタル 教科書体 NK-R" panose="02020400000000000000" pitchFamily="18" charset="-128"/>
            </a:endParaRPr>
          </a:p>
          <a:p>
            <a:r>
              <a:rPr kumimoji="1" lang="ja-JP" altLang="en-US" sz="2000" dirty="0">
                <a:latin typeface="UD デジタル 教科書体 NK-R" panose="02020400000000000000" pitchFamily="18" charset="-128"/>
                <a:ea typeface="UD デジタル 教科書体 NK-R" panose="02020400000000000000" pitchFamily="18" charset="-128"/>
              </a:rPr>
              <a:t>　</a:t>
            </a:r>
            <a:r>
              <a:rPr kumimoji="1" lang="ja-JP" altLang="en-US" sz="2000" dirty="0" smtClean="0">
                <a:latin typeface="UD デジタル 教科書体 NK-R" panose="02020400000000000000" pitchFamily="18" charset="-128"/>
                <a:ea typeface="UD デジタル 教科書体 NK-R" panose="02020400000000000000" pitchFamily="18" charset="-128"/>
              </a:rPr>
              <a:t>　向上し、「知・技」の領域が昨年度より下降</a:t>
            </a:r>
            <a:endParaRPr kumimoji="1" lang="en-US" altLang="ja-JP" sz="2000" dirty="0" smtClean="0">
              <a:latin typeface="UD デジタル 教科書体 NK-R" panose="02020400000000000000" pitchFamily="18" charset="-128"/>
              <a:ea typeface="UD デジタル 教科書体 NK-R" panose="02020400000000000000" pitchFamily="18" charset="-128"/>
            </a:endParaRPr>
          </a:p>
          <a:p>
            <a:r>
              <a:rPr kumimoji="1" lang="ja-JP" altLang="en-US" sz="2000" dirty="0">
                <a:latin typeface="UD デジタル 教科書体 NK-R" panose="02020400000000000000" pitchFamily="18" charset="-128"/>
                <a:ea typeface="UD デジタル 教科書体 NK-R" panose="02020400000000000000" pitchFamily="18" charset="-128"/>
              </a:rPr>
              <a:t>　</a:t>
            </a:r>
            <a:r>
              <a:rPr kumimoji="1" lang="ja-JP" altLang="en-US" sz="2000" dirty="0" smtClean="0">
                <a:latin typeface="UD デジタル 教科書体 NK-R" panose="02020400000000000000" pitchFamily="18" charset="-128"/>
                <a:ea typeface="UD デジタル 教科書体 NK-R" panose="02020400000000000000" pitchFamily="18" charset="-128"/>
              </a:rPr>
              <a:t>　している。</a:t>
            </a:r>
          </a:p>
          <a:p>
            <a:r>
              <a:rPr lang="ja-JP" altLang="en-US" sz="2000" dirty="0" smtClean="0">
                <a:latin typeface="UD デジタル 教科書体 NP-R" panose="02020400000000000000" pitchFamily="18" charset="-128"/>
                <a:ea typeface="UD デジタル 教科書体 NP-R" panose="02020400000000000000" pitchFamily="18" charset="-128"/>
              </a:rPr>
              <a:t>・</a:t>
            </a:r>
            <a:r>
              <a:rPr lang="ja-JP" altLang="en-US" sz="2000" dirty="0" smtClean="0">
                <a:latin typeface="UD デジタル 教科書体 NK-R" panose="02020400000000000000" pitchFamily="18" charset="-128"/>
                <a:ea typeface="UD デジタル 教科書体 NK-R" panose="02020400000000000000" pitchFamily="18" charset="-128"/>
              </a:rPr>
              <a:t>算数は、「数と計算」の平均正答率が昨年　</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smtClean="0">
                <a:latin typeface="UD デジタル 教科書体 NK-R" panose="02020400000000000000" pitchFamily="18" charset="-128"/>
                <a:ea typeface="UD デジタル 教科書体 NK-R" panose="02020400000000000000" pitchFamily="18" charset="-128"/>
              </a:rPr>
              <a:t>　　度より</a:t>
            </a:r>
            <a:r>
              <a:rPr lang="ja-JP" altLang="en-US" sz="2000" dirty="0">
                <a:latin typeface="UD デジタル 教科書体 NK-R" panose="02020400000000000000" pitchFamily="18" charset="-128"/>
                <a:ea typeface="UD デジタル 教科書体 NK-R" panose="02020400000000000000" pitchFamily="18" charset="-128"/>
              </a:rPr>
              <a:t>向上</a:t>
            </a:r>
            <a:r>
              <a:rPr lang="ja-JP" altLang="en-US" sz="2000" dirty="0" smtClean="0">
                <a:latin typeface="UD デジタル 教科書体 NK-R" panose="02020400000000000000" pitchFamily="18" charset="-128"/>
                <a:ea typeface="UD デジタル 教科書体 NK-R" panose="02020400000000000000" pitchFamily="18" charset="-128"/>
              </a:rPr>
              <a:t>している。</a:t>
            </a:r>
            <a:endParaRPr lang="en-US" altLang="ja-JP" sz="2000" dirty="0" smtClean="0">
              <a:latin typeface="UD デジタル 教科書体 NK-R" panose="02020400000000000000" pitchFamily="18" charset="-128"/>
              <a:ea typeface="UD デジタル 教科書体 NK-R" panose="02020400000000000000" pitchFamily="18" charset="-128"/>
            </a:endParaRPr>
          </a:p>
        </p:txBody>
      </p:sp>
      <p:sp>
        <p:nvSpPr>
          <p:cNvPr id="21" name="テキスト ボックス 20"/>
          <p:cNvSpPr txBox="1"/>
          <p:nvPr/>
        </p:nvSpPr>
        <p:spPr>
          <a:xfrm>
            <a:off x="8098693" y="8370899"/>
            <a:ext cx="5109307" cy="1323439"/>
          </a:xfrm>
          <a:prstGeom prst="rect">
            <a:avLst/>
          </a:prstGeom>
          <a:noFill/>
        </p:spPr>
        <p:txBody>
          <a:bodyPr wrap="square" rtlCol="0">
            <a:spAutoFit/>
          </a:bodyPr>
          <a:lstStyle/>
          <a:p>
            <a:r>
              <a:rPr lang="ja-JP" altLang="en-US" sz="2000" dirty="0" smtClean="0">
                <a:latin typeface="UD デジタル 教科書体 NP-R" panose="02020400000000000000" pitchFamily="18" charset="-128"/>
                <a:ea typeface="UD デジタル 教科書体 NP-R" panose="02020400000000000000" pitchFamily="18" charset="-128"/>
              </a:rPr>
              <a:t>・「思･判･表」の指導を行う際に、関連</a:t>
            </a:r>
            <a:endParaRPr lang="en-US" altLang="ja-JP" sz="2000" dirty="0" smtClean="0">
              <a:latin typeface="UD デジタル 教科書体 NP-R" panose="02020400000000000000" pitchFamily="18" charset="-128"/>
              <a:ea typeface="UD デジタル 教科書体 NP-R" panose="02020400000000000000" pitchFamily="18" charset="-128"/>
            </a:endParaRPr>
          </a:p>
          <a:p>
            <a:r>
              <a:rPr lang="ja-JP" altLang="en-US" sz="2000" dirty="0" smtClean="0">
                <a:latin typeface="UD デジタル 教科書体 NP-R" panose="02020400000000000000" pitchFamily="18" charset="-128"/>
                <a:ea typeface="UD デジタル 教科書体 NP-R" panose="02020400000000000000" pitchFamily="18" charset="-128"/>
              </a:rPr>
              <a:t>　する「知･技」を明確にした指導を行う。</a:t>
            </a:r>
            <a:endParaRPr kumimoji="1" lang="ja-JP" altLang="en-US" sz="2000" dirty="0">
              <a:solidFill>
                <a:srgbClr val="00FFFF"/>
              </a:solidFill>
              <a:latin typeface="UD デジタル 教科書体 NK-R" panose="02020400000000000000" pitchFamily="18" charset="-128"/>
              <a:ea typeface="UD デジタル 教科書体 NK-R" panose="02020400000000000000" pitchFamily="18" charset="-128"/>
            </a:endParaRPr>
          </a:p>
          <a:p>
            <a:r>
              <a:rPr lang="ja-JP" altLang="en-US" sz="2000" dirty="0" smtClean="0">
                <a:latin typeface="UD デジタル 教科書体 NP-R" panose="02020400000000000000" pitchFamily="18" charset="-128"/>
                <a:ea typeface="UD デジタル 教科書体 NP-R" panose="02020400000000000000" pitchFamily="18" charset="-128"/>
              </a:rPr>
              <a:t>・単元終了後においても、計算技能の定</a:t>
            </a:r>
            <a:endParaRPr lang="en-US" altLang="ja-JP" sz="2000" dirty="0" smtClean="0">
              <a:latin typeface="UD デジタル 教科書体 NP-R" panose="02020400000000000000" pitchFamily="18" charset="-128"/>
              <a:ea typeface="UD デジタル 教科書体 NP-R" panose="02020400000000000000" pitchFamily="18" charset="-128"/>
            </a:endParaRPr>
          </a:p>
          <a:p>
            <a:r>
              <a:rPr lang="ja-JP" altLang="en-US" sz="2000" dirty="0">
                <a:latin typeface="UD デジタル 教科書体 NP-R" panose="02020400000000000000" pitchFamily="18" charset="-128"/>
                <a:ea typeface="UD デジタル 教科書体 NP-R" panose="02020400000000000000" pitchFamily="18" charset="-128"/>
              </a:rPr>
              <a:t>　</a:t>
            </a:r>
            <a:r>
              <a:rPr lang="ja-JP" altLang="en-US" sz="2000" dirty="0" smtClean="0">
                <a:latin typeface="UD デジタル 教科書体 NP-R" panose="02020400000000000000" pitchFamily="18" charset="-128"/>
                <a:ea typeface="UD デジタル 教科書体 NP-R" panose="02020400000000000000" pitchFamily="18" charset="-128"/>
              </a:rPr>
              <a:t>着確認の場を設定する</a:t>
            </a:r>
            <a:r>
              <a:rPr lang="ja-JP" altLang="en-US" sz="2000" dirty="0" smtClean="0">
                <a:latin typeface="UD デジタル 教科書体 NK-R" panose="02020400000000000000" pitchFamily="18" charset="-128"/>
                <a:ea typeface="UD デジタル 教科書体 NK-R" panose="02020400000000000000" pitchFamily="18" charset="-128"/>
              </a:rPr>
              <a:t>。</a:t>
            </a:r>
            <a:endParaRPr lang="en-US" altLang="ja-JP" sz="2000" dirty="0" smtClean="0">
              <a:latin typeface="UD デジタル 教科書体 NK-R" panose="02020400000000000000" pitchFamily="18" charset="-128"/>
              <a:ea typeface="UD デジタル 教科書体 NK-R" panose="02020400000000000000" pitchFamily="18" charset="-128"/>
            </a:endParaRPr>
          </a:p>
        </p:txBody>
      </p:sp>
      <p:sp>
        <p:nvSpPr>
          <p:cNvPr id="23" name="角丸四角形 22"/>
          <p:cNvSpPr/>
          <p:nvPr/>
        </p:nvSpPr>
        <p:spPr>
          <a:xfrm>
            <a:off x="217888" y="1321830"/>
            <a:ext cx="12697809" cy="585319"/>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anchor="ctr"/>
          <a:lstStyle/>
          <a:p>
            <a:pPr algn="ctr">
              <a:lnSpc>
                <a:spcPts val="1500"/>
              </a:lnSpc>
              <a:defRPr/>
            </a:pPr>
            <a:r>
              <a:rPr lang="ja-JP" altLang="en-US" sz="2800" dirty="0">
                <a:solidFill>
                  <a:schemeClr val="tx1"/>
                </a:solidFill>
                <a:latin typeface="BIZ UDPゴシック" panose="020B0400000000000000" pitchFamily="50" charset="-128"/>
                <a:ea typeface="BIZ UDPゴシック" panose="020B0400000000000000" pitchFamily="50" charset="-128"/>
              </a:rPr>
              <a:t>同一集団の伸びに着目した</a:t>
            </a:r>
            <a:r>
              <a:rPr lang="ja-JP" altLang="en-US" sz="2800" dirty="0" smtClean="0">
                <a:solidFill>
                  <a:schemeClr val="tx1"/>
                </a:solidFill>
                <a:latin typeface="BIZ UDPゴシック" panose="020B0400000000000000" pitchFamily="50" charset="-128"/>
                <a:ea typeface="BIZ UDPゴシック" panose="020B0400000000000000" pitchFamily="50" charset="-128"/>
              </a:rPr>
              <a:t>分類　　　　　</a:t>
            </a:r>
            <a:r>
              <a:rPr lang="ja-JP" altLang="en-US" sz="4000" dirty="0">
                <a:solidFill>
                  <a:schemeClr val="tx1"/>
                </a:solidFill>
                <a:latin typeface="BIZ UDPゴシック" panose="020B0400000000000000" pitchFamily="50" charset="-128"/>
                <a:ea typeface="BIZ UDPゴシック" panose="020B0400000000000000" pitchFamily="50" charset="-128"/>
              </a:rPr>
              <a:t>　</a:t>
            </a: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85" name="下矢印 84"/>
          <p:cNvSpPr/>
          <p:nvPr/>
        </p:nvSpPr>
        <p:spPr>
          <a:xfrm>
            <a:off x="11146683" y="4737077"/>
            <a:ext cx="1080393" cy="401914"/>
          </a:xfrm>
          <a:prstGeom prst="downArrow">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30" name="楕円 29"/>
          <p:cNvSpPr/>
          <p:nvPr/>
        </p:nvSpPr>
        <p:spPr>
          <a:xfrm>
            <a:off x="4620108" y="6264051"/>
            <a:ext cx="612000" cy="612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2" name="下矢印 11"/>
          <p:cNvSpPr/>
          <p:nvPr/>
        </p:nvSpPr>
        <p:spPr>
          <a:xfrm>
            <a:off x="11146683" y="7644748"/>
            <a:ext cx="1080393" cy="445195"/>
          </a:xfrm>
          <a:prstGeom prst="downArrow">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34" name="テキスト ボックス 33"/>
          <p:cNvSpPr txBox="1"/>
          <p:nvPr/>
        </p:nvSpPr>
        <p:spPr>
          <a:xfrm>
            <a:off x="8154113" y="7067828"/>
            <a:ext cx="4547826" cy="793422"/>
          </a:xfrm>
          <a:prstGeom prst="rect">
            <a:avLst/>
          </a:prstGeom>
          <a:noFill/>
        </p:spPr>
        <p:txBody>
          <a:bodyPr wrap="square" rtlCol="0">
            <a:spAutoFit/>
          </a:bodyPr>
          <a:lstStyle/>
          <a:p>
            <a:pPr>
              <a:lnSpc>
                <a:spcPts val="1800"/>
              </a:lnSpc>
            </a:pPr>
            <a:r>
              <a:rPr lang="ja-JP" altLang="en-US" dirty="0" smtClean="0">
                <a:solidFill>
                  <a:srgbClr val="FF0000"/>
                </a:solidFill>
                <a:latin typeface="UD デジタル 教科書体 NP-R" panose="02020400000000000000" pitchFamily="18" charset="-128"/>
                <a:ea typeface="UD デジタル 教科書体 NP-R" panose="02020400000000000000" pitchFamily="18" charset="-128"/>
              </a:rPr>
              <a:t>＊正答率の低い問題の傾向や誤答の傾向、　</a:t>
            </a:r>
            <a:endParaRPr lang="en-US" altLang="ja-JP" dirty="0" smtClean="0">
              <a:solidFill>
                <a:srgbClr val="FF0000"/>
              </a:solidFill>
              <a:latin typeface="UD デジタル 教科書体 NP-R" panose="02020400000000000000" pitchFamily="18" charset="-128"/>
              <a:ea typeface="UD デジタル 教科書体 NP-R" panose="02020400000000000000" pitchFamily="18" charset="-128"/>
            </a:endParaRPr>
          </a:p>
          <a:p>
            <a:pPr>
              <a:lnSpc>
                <a:spcPts val="1800"/>
              </a:lnSpc>
            </a:pPr>
            <a:r>
              <a:rPr lang="ja-JP" altLang="en-US" dirty="0" smtClean="0">
                <a:solidFill>
                  <a:srgbClr val="FF0000"/>
                </a:solidFill>
                <a:latin typeface="UD デジタル 教科書体 NP-R" panose="02020400000000000000" pitchFamily="18" charset="-128"/>
                <a:ea typeface="UD デジタル 教科書体 NP-R" panose="02020400000000000000" pitchFamily="18" charset="-128"/>
              </a:rPr>
              <a:t>　昨年度の傾向との比較等、様々な視点か</a:t>
            </a:r>
            <a:endParaRPr lang="en-US" altLang="ja-JP" dirty="0" smtClean="0">
              <a:solidFill>
                <a:srgbClr val="FF0000"/>
              </a:solidFill>
              <a:latin typeface="UD デジタル 教科書体 NP-R" panose="02020400000000000000" pitchFamily="18" charset="-128"/>
              <a:ea typeface="UD デジタル 教科書体 NP-R" panose="02020400000000000000" pitchFamily="18" charset="-128"/>
            </a:endParaRPr>
          </a:p>
          <a:p>
            <a:pPr>
              <a:lnSpc>
                <a:spcPts val="1800"/>
              </a:lnSpc>
            </a:pPr>
            <a:r>
              <a:rPr lang="ja-JP" altLang="en-US" dirty="0" smtClean="0">
                <a:solidFill>
                  <a:srgbClr val="FF0000"/>
                </a:solidFill>
                <a:latin typeface="UD デジタル 教科書体 NP-R" panose="02020400000000000000" pitchFamily="18" charset="-128"/>
                <a:ea typeface="UD デジタル 教科書体 NP-R" panose="02020400000000000000" pitchFamily="18" charset="-128"/>
              </a:rPr>
              <a:t>　ら要因を分析しましょう。</a:t>
            </a:r>
            <a:endPar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33" name="テキスト ボックス 32"/>
          <p:cNvSpPr txBox="1"/>
          <p:nvPr/>
        </p:nvSpPr>
        <p:spPr>
          <a:xfrm>
            <a:off x="8488578" y="3150886"/>
            <a:ext cx="4562424" cy="562590"/>
          </a:xfrm>
          <a:prstGeom prst="rect">
            <a:avLst/>
          </a:prstGeom>
          <a:noFill/>
        </p:spPr>
        <p:txBody>
          <a:bodyPr wrap="square" rtlCol="0">
            <a:spAutoFit/>
          </a:bodyPr>
          <a:lstStyle/>
          <a:p>
            <a:pPr>
              <a:lnSpc>
                <a:spcPts val="1800"/>
              </a:lnSpc>
            </a:pPr>
            <a:r>
              <a:rPr lang="ja-JP" altLang="en-US" dirty="0" smtClean="0">
                <a:solidFill>
                  <a:srgbClr val="FF0000"/>
                </a:solidFill>
                <a:latin typeface="UD デジタル 教科書体 NP-R" panose="02020400000000000000" pitchFamily="18" charset="-128"/>
                <a:ea typeface="UD デジタル 教科書体 NP-R" panose="02020400000000000000" pitchFamily="18" charset="-128"/>
              </a:rPr>
              <a:t>＊学校全体だけでなく、学年・クラス・</a:t>
            </a:r>
            <a:endParaRPr lang="en-US" altLang="ja-JP" dirty="0" smtClean="0">
              <a:solidFill>
                <a:srgbClr val="FF0000"/>
              </a:solidFill>
              <a:latin typeface="UD デジタル 教科書体 NP-R" panose="02020400000000000000" pitchFamily="18" charset="-128"/>
              <a:ea typeface="UD デジタル 教科書体 NP-R" panose="02020400000000000000" pitchFamily="18" charset="-128"/>
            </a:endParaRPr>
          </a:p>
          <a:p>
            <a:pPr>
              <a:lnSpc>
                <a:spcPts val="1800"/>
              </a:lnSpc>
            </a:pPr>
            <a:r>
              <a:rPr lang="ja-JP" altLang="en-US" dirty="0" smtClean="0">
                <a:solidFill>
                  <a:srgbClr val="FF0000"/>
                </a:solidFill>
                <a:latin typeface="UD デジタル 教科書体 NP-R" panose="02020400000000000000" pitchFamily="18" charset="-128"/>
                <a:ea typeface="UD デジタル 教科書体 NP-R" panose="02020400000000000000" pitchFamily="18" charset="-128"/>
              </a:rPr>
              <a:t>　個人単位でも分析することができます。</a:t>
            </a:r>
            <a:endPar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31" name="楕円 30"/>
          <p:cNvSpPr/>
          <p:nvPr/>
        </p:nvSpPr>
        <p:spPr>
          <a:xfrm>
            <a:off x="4751889" y="5308533"/>
            <a:ext cx="612000" cy="612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4628590" y="6398997"/>
            <a:ext cx="595035" cy="477054"/>
          </a:xfrm>
          <a:prstGeom prst="rect">
            <a:avLst/>
          </a:prstGeom>
          <a:noFill/>
        </p:spPr>
        <p:txBody>
          <a:bodyPr wrap="none" rtlCol="0">
            <a:spAutoFit/>
          </a:bodyPr>
          <a:lstStyle/>
          <a:p>
            <a:pPr algn="ctr">
              <a:lnSpc>
                <a:spcPts val="1500"/>
              </a:lnSpc>
            </a:pPr>
            <a:r>
              <a:rPr kumimoji="1" lang="ja-JP" altLang="en-US" sz="1600" b="1" dirty="0" smtClean="0">
                <a:latin typeface="BIZ UDPゴシック" panose="020B0400000000000000" pitchFamily="50" charset="-128"/>
                <a:ea typeface="BIZ UDPゴシック" panose="020B0400000000000000" pitchFamily="50" charset="-128"/>
              </a:rPr>
              <a:t>Ｒ</a:t>
            </a:r>
            <a:r>
              <a:rPr kumimoji="1" lang="en-US" altLang="ja-JP" sz="1600" b="1" dirty="0" smtClean="0">
                <a:latin typeface="BIZ UDPゴシック" panose="020B0400000000000000" pitchFamily="50" charset="-128"/>
                <a:ea typeface="BIZ UDPゴシック" panose="020B0400000000000000" pitchFamily="50" charset="-128"/>
              </a:rPr>
              <a:t>5</a:t>
            </a:r>
          </a:p>
          <a:p>
            <a:pPr algn="ctr">
              <a:lnSpc>
                <a:spcPts val="1500"/>
              </a:lnSpc>
            </a:pPr>
            <a:r>
              <a:rPr kumimoji="1" lang="ja-JP" altLang="en-US" sz="1600" b="1" dirty="0" smtClean="0">
                <a:latin typeface="BIZ UDPゴシック" panose="020B0400000000000000" pitchFamily="50" charset="-128"/>
                <a:ea typeface="BIZ UDPゴシック" panose="020B0400000000000000" pitchFamily="50" charset="-128"/>
              </a:rPr>
              <a:t>算数</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39" name="テキスト ボックス 38"/>
          <p:cNvSpPr txBox="1"/>
          <p:nvPr/>
        </p:nvSpPr>
        <p:spPr>
          <a:xfrm>
            <a:off x="4751889" y="5399405"/>
            <a:ext cx="595035" cy="477054"/>
          </a:xfrm>
          <a:prstGeom prst="rect">
            <a:avLst/>
          </a:prstGeom>
          <a:noFill/>
        </p:spPr>
        <p:txBody>
          <a:bodyPr wrap="none" rtlCol="0">
            <a:spAutoFit/>
          </a:bodyPr>
          <a:lstStyle/>
          <a:p>
            <a:pPr algn="ctr">
              <a:lnSpc>
                <a:spcPts val="1500"/>
              </a:lnSpc>
            </a:pPr>
            <a:r>
              <a:rPr kumimoji="1" lang="ja-JP" altLang="en-US" sz="1600" b="1" dirty="0" smtClean="0">
                <a:latin typeface="BIZ UDPゴシック" panose="020B0400000000000000" pitchFamily="50" charset="-128"/>
                <a:ea typeface="BIZ UDPゴシック" panose="020B0400000000000000" pitchFamily="50" charset="-128"/>
              </a:rPr>
              <a:t>Ｒ</a:t>
            </a:r>
            <a:r>
              <a:rPr kumimoji="1" lang="en-US" altLang="ja-JP" sz="1600" b="1" dirty="0" smtClean="0">
                <a:latin typeface="BIZ UDPゴシック" panose="020B0400000000000000" pitchFamily="50" charset="-128"/>
                <a:ea typeface="BIZ UDPゴシック" panose="020B0400000000000000" pitchFamily="50" charset="-128"/>
              </a:rPr>
              <a:t>5</a:t>
            </a:r>
          </a:p>
          <a:p>
            <a:pPr algn="ctr">
              <a:lnSpc>
                <a:spcPts val="1500"/>
              </a:lnSpc>
            </a:pPr>
            <a:r>
              <a:rPr kumimoji="1" lang="ja-JP" altLang="en-US" sz="1600" b="1" dirty="0" smtClean="0">
                <a:latin typeface="BIZ UDPゴシック" panose="020B0400000000000000" pitchFamily="50" charset="-128"/>
                <a:ea typeface="BIZ UDPゴシック" panose="020B0400000000000000" pitchFamily="50" charset="-128"/>
              </a:rPr>
              <a:t>国語</a:t>
            </a:r>
            <a:endParaRPr kumimoji="1" lang="ja-JP" altLang="en-US" sz="1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58114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3713</TotalTime>
  <Words>904</Words>
  <Application>Microsoft Office PowerPoint</Application>
  <PresentationFormat>ユーザー設定</PresentationFormat>
  <Paragraphs>210</Paragraphs>
  <Slides>7</Slides>
  <Notes>4</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7</vt:i4>
      </vt:variant>
    </vt:vector>
  </HeadingPairs>
  <TitlesOfParts>
    <vt:vector size="19" baseType="lpstr">
      <vt:lpstr>BIZ UDPゴシック</vt:lpstr>
      <vt:lpstr>BIZ UDゴシック</vt:lpstr>
      <vt:lpstr>ＭＳ Ｐ明朝</vt:lpstr>
      <vt:lpstr>ＭＳ ゴシック</vt:lpstr>
      <vt:lpstr>UD デジタル 教科書体 NK-R</vt:lpstr>
      <vt:lpstr>UD デジタル 教科書体 NP-R</vt:lpstr>
      <vt:lpstr>游ゴシック</vt:lpstr>
      <vt:lpstr>游ゴシック Light</vt:lpstr>
      <vt:lpstr>Arial</vt:lpstr>
      <vt:lpstr>Calibri</vt:lpstr>
      <vt:lpstr>Calibri Light</vt:lpstr>
      <vt:lpstr>Office テーマ</vt:lpstr>
      <vt:lpstr>　 参考資料② 課題となった問題を確認し、授業改善へ</vt:lpstr>
      <vt:lpstr>　参考資料①「問題を分析し、授業改善へ」</vt:lpstr>
      <vt:lpstr>〔例〕参考資料①「問題を分析し、授業改善へ」</vt:lpstr>
      <vt:lpstr>　参考資料②「課題となった問題を確認し、授業改善へ」</vt:lpstr>
      <vt:lpstr>〔例〕参考資料②「課題となった問題を確認し、授業改善へ」</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kumamoto</dc:creator>
  <cp:lastModifiedBy>義務教育課　山本（内線57867)</cp:lastModifiedBy>
  <cp:revision>240</cp:revision>
  <cp:lastPrinted>2025-03-14T09:17:53Z</cp:lastPrinted>
  <dcterms:created xsi:type="dcterms:W3CDTF">2020-02-10T09:55:19Z</dcterms:created>
  <dcterms:modified xsi:type="dcterms:W3CDTF">2025-03-17T01:44:05Z</dcterms:modified>
</cp:coreProperties>
</file>