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24" r:id="rId2"/>
    <p:sldMasterId id="2147483936" r:id="rId3"/>
    <p:sldMasterId id="2147483948" r:id="rId4"/>
  </p:sldMasterIdLst>
  <p:notesMasterIdLst>
    <p:notesMasterId r:id="rId21"/>
  </p:notesMasterIdLst>
  <p:handoutMasterIdLst>
    <p:handoutMasterId r:id="rId22"/>
  </p:handoutMasterIdLst>
  <p:sldIdLst>
    <p:sldId id="920" r:id="rId5"/>
    <p:sldId id="922" r:id="rId6"/>
    <p:sldId id="891" r:id="rId7"/>
    <p:sldId id="892" r:id="rId8"/>
    <p:sldId id="893" r:id="rId9"/>
    <p:sldId id="894" r:id="rId10"/>
    <p:sldId id="913" r:id="rId11"/>
    <p:sldId id="896" r:id="rId12"/>
    <p:sldId id="863" r:id="rId13"/>
    <p:sldId id="916" r:id="rId14"/>
    <p:sldId id="911" r:id="rId15"/>
    <p:sldId id="924" r:id="rId16"/>
    <p:sldId id="925" r:id="rId17"/>
    <p:sldId id="909" r:id="rId18"/>
    <p:sldId id="910" r:id="rId19"/>
    <p:sldId id="705" r:id="rId20"/>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FF66"/>
    <a:srgbClr val="FFCCFF"/>
    <a:srgbClr val="0000CC"/>
    <a:srgbClr val="FF6600"/>
    <a:srgbClr val="FF99FF"/>
    <a:srgbClr val="FFFF99"/>
    <a:srgbClr val="00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67980" autoAdjust="0"/>
  </p:normalViewPr>
  <p:slideViewPr>
    <p:cSldViewPr>
      <p:cViewPr varScale="1">
        <p:scale>
          <a:sx n="58" d="100"/>
          <a:sy n="58" d="100"/>
        </p:scale>
        <p:origin x="894" y="4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80" d="100"/>
          <a:sy n="80" d="100"/>
        </p:scale>
        <p:origin x="2846" y="-5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ja-JP" sz="1400" dirty="0" smtClean="0">
                <a:effectLst/>
                <a:latin typeface="UD デジタル 教科書体 NP-B" panose="02020700000000000000" pitchFamily="18" charset="-128"/>
                <a:ea typeface="UD デジタル 教科書体 NP-B" panose="02020700000000000000" pitchFamily="18" charset="-128"/>
              </a:rPr>
              <a:t>地域や社会をよくするために</a:t>
            </a:r>
            <a:endParaRPr lang="en-US" altLang="ja-JP" sz="1400" dirty="0" smtClean="0">
              <a:effectLst/>
              <a:latin typeface="UD デジタル 教科書体 NP-B" panose="02020700000000000000" pitchFamily="18" charset="-128"/>
              <a:ea typeface="UD デジタル 教科書体 NP-B" panose="02020700000000000000" pitchFamily="18" charset="-128"/>
            </a:endParaRPr>
          </a:p>
          <a:p>
            <a:pPr algn="l">
              <a:defRPr sz="1400"/>
            </a:pPr>
            <a:r>
              <a:rPr lang="ja-JP" altLang="ja-JP" sz="1400" dirty="0" smtClean="0">
                <a:effectLst/>
                <a:latin typeface="UD デジタル 教科書体 NP-B" panose="02020700000000000000" pitchFamily="18" charset="-128"/>
                <a:ea typeface="UD デジタル 教科書体 NP-B" panose="02020700000000000000" pitchFamily="18" charset="-128"/>
              </a:rPr>
              <a:t>何かしてみたいと思いますか。</a:t>
            </a:r>
            <a:endParaRPr lang="ja-JP" altLang="ja-JP" sz="1400" dirty="0">
              <a:effectLst/>
              <a:latin typeface="UD デジタル 教科書体 NP-B" panose="02020700000000000000" pitchFamily="18" charset="-128"/>
              <a:ea typeface="UD デジタル 教科書体 NP-B" panose="02020700000000000000" pitchFamily="18" charset="-128"/>
            </a:endParaRPr>
          </a:p>
        </c:rich>
      </c:tx>
      <c:layout/>
      <c:overlay val="0"/>
      <c:spPr>
        <a:noFill/>
        <a:ln>
          <a:solidFill>
            <a:schemeClr val="tx1"/>
          </a:solid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天草</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Sheet1!$B$2:$B$3</c:f>
              <c:numCache>
                <c:formatCode>General</c:formatCode>
                <c:ptCount val="2"/>
                <c:pt idx="0">
                  <c:v>88.8</c:v>
                </c:pt>
                <c:pt idx="1">
                  <c:v>77.400000000000006</c:v>
                </c:pt>
              </c:numCache>
            </c:numRef>
          </c:val>
          <c:extLst>
            <c:ext xmlns:c16="http://schemas.microsoft.com/office/drawing/2014/chart" uri="{C3380CC4-5D6E-409C-BE32-E72D297353CC}">
              <c16:uniqueId val="{00000000-21F2-4371-A6E8-D37614C98849}"/>
            </c:ext>
          </c:extLst>
        </c:ser>
        <c:ser>
          <c:idx val="1"/>
          <c:order val="1"/>
          <c:tx>
            <c:strRef>
              <c:f>Sheet1!$C$1</c:f>
              <c:strCache>
                <c:ptCount val="1"/>
                <c:pt idx="0">
                  <c:v>熊本県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Sheet1!$C$2:$C$3</c:f>
              <c:numCache>
                <c:formatCode>General</c:formatCode>
                <c:ptCount val="2"/>
                <c:pt idx="0">
                  <c:v>83.1</c:v>
                </c:pt>
                <c:pt idx="1">
                  <c:v>76.2</c:v>
                </c:pt>
              </c:numCache>
            </c:numRef>
          </c:val>
          <c:extLst>
            <c:ext xmlns:c16="http://schemas.microsoft.com/office/drawing/2014/chart" uri="{C3380CC4-5D6E-409C-BE32-E72D297353CC}">
              <c16:uniqueId val="{00000001-21F2-4371-A6E8-D37614C98849}"/>
            </c:ext>
          </c:extLst>
        </c:ser>
        <c:ser>
          <c:idx val="2"/>
          <c:order val="2"/>
          <c:tx>
            <c:strRef>
              <c:f>Sheet1!$D$1</c:f>
              <c:strCache>
                <c:ptCount val="1"/>
                <c:pt idx="0">
                  <c:v>全国</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Sheet1!$D$2:$D$3</c:f>
              <c:numCache>
                <c:formatCode>General</c:formatCode>
                <c:ptCount val="2"/>
                <c:pt idx="0">
                  <c:v>83.5</c:v>
                </c:pt>
                <c:pt idx="1">
                  <c:v>76.099999999999994</c:v>
                </c:pt>
              </c:numCache>
            </c:numRef>
          </c:val>
          <c:extLst>
            <c:ext xmlns:c16="http://schemas.microsoft.com/office/drawing/2014/chart" uri="{C3380CC4-5D6E-409C-BE32-E72D297353CC}">
              <c16:uniqueId val="{00000002-21F2-4371-A6E8-D37614C98849}"/>
            </c:ext>
          </c:extLst>
        </c:ser>
        <c:dLbls>
          <c:dLblPos val="outEnd"/>
          <c:showLegendKey val="0"/>
          <c:showVal val="1"/>
          <c:showCatName val="0"/>
          <c:showSerName val="0"/>
          <c:showPercent val="0"/>
          <c:showBubbleSize val="0"/>
        </c:dLbls>
        <c:gapWidth val="219"/>
        <c:overlap val="-27"/>
        <c:axId val="626949040"/>
        <c:axId val="626952976"/>
      </c:barChart>
      <c:catAx>
        <c:axId val="62694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26952976"/>
        <c:crosses val="autoZero"/>
        <c:auto val="1"/>
        <c:lblAlgn val="ctr"/>
        <c:lblOffset val="100"/>
        <c:noMultiLvlLbl val="0"/>
      </c:catAx>
      <c:valAx>
        <c:axId val="62695297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26949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15573" y="9377532"/>
            <a:ext cx="2918621" cy="495131"/>
          </a:xfrm>
          <a:prstGeom prst="rect">
            <a:avLst/>
          </a:prstGeom>
        </p:spPr>
        <p:txBody>
          <a:bodyPr vert="horz" lIns="90664" tIns="45331" rIns="90664" bIns="45331" rtlCol="0" anchor="b"/>
          <a:lstStyle>
            <a:lvl1pPr algn="r">
              <a:defRPr sz="1200"/>
            </a:lvl1pPr>
          </a:lstStyle>
          <a:p>
            <a:fld id="{661285F3-553C-4A49-9133-6A2500CD330C}" type="slidenum">
              <a:rPr kumimoji="1" lang="ja-JP" altLang="en-US" smtClean="0"/>
              <a:t>‹#›</a:t>
            </a:fld>
            <a:endParaRPr kumimoji="1" lang="ja-JP" altLang="en-US"/>
          </a:p>
        </p:txBody>
      </p:sp>
    </p:spTree>
    <p:extLst>
      <p:ext uri="{BB962C8B-B14F-4D97-AF65-F5344CB8AC3E}">
        <p14:creationId xmlns:p14="http://schemas.microsoft.com/office/powerpoint/2010/main" val="2134567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1"/>
            <a:ext cx="2918830" cy="493633"/>
          </a:xfrm>
          <a:prstGeom prst="rect">
            <a:avLst/>
          </a:prstGeom>
        </p:spPr>
        <p:txBody>
          <a:bodyPr vert="horz" lIns="90658" tIns="45328" rIns="90658" bIns="45328" rtlCol="0"/>
          <a:lstStyle>
            <a:lvl1pPr algn="l">
              <a:defRPr sz="1200"/>
            </a:lvl1pPr>
          </a:lstStyle>
          <a:p>
            <a:r>
              <a:rPr kumimoji="1" lang="ja-JP" altLang="en-US"/>
              <a:t>熊本県社会教育委員会議</a:t>
            </a:r>
          </a:p>
        </p:txBody>
      </p:sp>
      <p:sp>
        <p:nvSpPr>
          <p:cNvPr id="3" name="日付プレースホルダ 2"/>
          <p:cNvSpPr>
            <a:spLocks noGrp="1"/>
          </p:cNvSpPr>
          <p:nvPr>
            <p:ph type="dt" idx="1"/>
          </p:nvPr>
        </p:nvSpPr>
        <p:spPr>
          <a:xfrm>
            <a:off x="3815377" y="1"/>
            <a:ext cx="2918830" cy="493633"/>
          </a:xfrm>
          <a:prstGeom prst="rect">
            <a:avLst/>
          </a:prstGeom>
        </p:spPr>
        <p:txBody>
          <a:bodyPr vert="horz" lIns="90658" tIns="45328" rIns="90658" bIns="45328" rtlCol="0"/>
          <a:lstStyle>
            <a:lvl1pPr algn="r">
              <a:defRPr sz="1200"/>
            </a:lvl1pPr>
          </a:lstStyle>
          <a:p>
            <a:r>
              <a:rPr kumimoji="1" lang="en-US" altLang="ja-JP"/>
              <a:t>2015/10/13</a:t>
            </a:r>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658" tIns="45328" rIns="90658" bIns="45328" rtlCol="0" anchor="ctr"/>
          <a:lstStyle/>
          <a:p>
            <a:endParaRPr lang="ja-JP" altLang="en-US"/>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lIns="90658" tIns="45328" rIns="90658" bIns="4532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7320"/>
            <a:ext cx="2918830" cy="493633"/>
          </a:xfrm>
          <a:prstGeom prst="rect">
            <a:avLst/>
          </a:prstGeom>
        </p:spPr>
        <p:txBody>
          <a:bodyPr vert="horz" lIns="90658" tIns="45328" rIns="90658" bIns="4532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7" y="9377320"/>
            <a:ext cx="2918830" cy="493633"/>
          </a:xfrm>
          <a:prstGeom prst="rect">
            <a:avLst/>
          </a:prstGeom>
        </p:spPr>
        <p:txBody>
          <a:bodyPr vert="horz" lIns="90658" tIns="45328" rIns="90658" bIns="45328" rtlCol="0" anchor="b"/>
          <a:lstStyle>
            <a:lvl1pPr algn="r">
              <a:defRPr sz="1200"/>
            </a:lvl1pPr>
          </a:lstStyle>
          <a:p>
            <a:fld id="{5C541F4D-5CB0-4E87-8F80-CF59F0EE2820}" type="slidenum">
              <a:rPr kumimoji="1" lang="ja-JP" altLang="en-US" smtClean="0"/>
              <a:pPr/>
              <a:t>‹#›</a:t>
            </a:fld>
            <a:endParaRPr kumimoji="1" lang="ja-JP" altLang="en-US"/>
          </a:p>
        </p:txBody>
      </p:sp>
    </p:spTree>
    <p:extLst>
      <p:ext uri="{BB962C8B-B14F-4D97-AF65-F5344CB8AC3E}">
        <p14:creationId xmlns:p14="http://schemas.microsoft.com/office/powerpoint/2010/main" val="1074438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739775"/>
            <a:ext cx="6265863" cy="4700588"/>
          </a:xfrm>
        </p:spPr>
      </p:sp>
      <p:sp>
        <p:nvSpPr>
          <p:cNvPr id="3" name="ノート プレースホルダー 2"/>
          <p:cNvSpPr>
            <a:spLocks noGrp="1"/>
          </p:cNvSpPr>
          <p:nvPr>
            <p:ph type="body" idx="1"/>
          </p:nvPr>
        </p:nvSpPr>
        <p:spPr>
          <a:xfrm>
            <a:off x="229841" y="5656413"/>
            <a:ext cx="6263351" cy="3312368"/>
          </a:xfrm>
        </p:spPr>
        <p:txBody>
          <a:bodyPr>
            <a:normAutofit/>
          </a:bodyPr>
          <a:lstStyle/>
          <a:p>
            <a:pPr defTabSz="907907">
              <a:defRPr/>
            </a:pPr>
            <a:r>
              <a:rPr lang="ja-JP" altLang="en-US" dirty="0"/>
              <a:t>皆さん、こんにちは。</a:t>
            </a:r>
            <a:endParaRPr lang="en-US" altLang="ja-JP" dirty="0"/>
          </a:p>
          <a:p>
            <a:pPr defTabSz="907907">
              <a:defRPr/>
            </a:pPr>
            <a:r>
              <a:rPr lang="ja-JP" altLang="en-US" dirty="0" smtClean="0"/>
              <a:t>天草教育事務所</a:t>
            </a:r>
            <a:r>
              <a:rPr lang="ja-JP" altLang="en-US" dirty="0"/>
              <a:t>　社会教育主事の緒方です。</a:t>
            </a:r>
            <a:endParaRPr lang="en-US" altLang="ja-JP" dirty="0"/>
          </a:p>
          <a:p>
            <a:pPr defTabSz="907907">
              <a:defRPr/>
            </a:pPr>
            <a:r>
              <a:rPr lang="ja-JP" altLang="en-US" dirty="0"/>
              <a:t>最初に私から、地域と学校の連携・協働の意義についてご説明させていただきます。よろしくお願いいたします。</a:t>
            </a:r>
            <a:endParaRPr lang="en-US" altLang="ja-JP" dirty="0"/>
          </a:p>
        </p:txBody>
      </p:sp>
      <p:sp>
        <p:nvSpPr>
          <p:cNvPr id="4" name="スライド番号プレースホルダー 3"/>
          <p:cNvSpPr>
            <a:spLocks noGrp="1"/>
          </p:cNvSpPr>
          <p:nvPr>
            <p:ph type="sldNum" sz="quarter" idx="10"/>
          </p:nvPr>
        </p:nvSpPr>
        <p:spPr/>
        <p:txBody>
          <a:bodyPr/>
          <a:lstStyle/>
          <a:p>
            <a:pPr defTabSz="906728"/>
            <a:fld id="{E7A85351-4E68-42F6-BE73-C21889448CDB}" type="slidenum">
              <a:rPr lang="ja-JP" altLang="en-US">
                <a:solidFill>
                  <a:prstClr val="black"/>
                </a:solidFill>
                <a:latin typeface="Calibri"/>
                <a:ea typeface="ＭＳ Ｐゴシック" panose="020B0600070205080204" pitchFamily="50" charset="-128"/>
              </a:rPr>
              <a:pPr defTabSz="906728"/>
              <a:t>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000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728"/>
            <a:r>
              <a:rPr kumimoji="1" lang="ja-JP" altLang="en-US" dirty="0" smtClean="0"/>
              <a:t>くわしくは、このあとの実践発表でごらんいただきます。</a:t>
            </a:r>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pPr defTabSz="906728">
              <a:defRPr/>
            </a:pPr>
            <a:fld id="{5C541F4D-5CB0-4E87-8F80-CF59F0EE2820}" type="slidenum">
              <a:rPr lang="ja-JP" altLang="en-US">
                <a:solidFill>
                  <a:prstClr val="black"/>
                </a:solidFill>
                <a:latin typeface="Calibri"/>
                <a:ea typeface="ＭＳ Ｐゴシック" panose="020B0600070205080204" pitchFamily="50" charset="-128"/>
              </a:rPr>
              <a:pPr defTabSz="906728">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7453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t>説明の最後に、このような活動がだれにとってプラスになるのか、という点で整理をしてみたいと思います。</a:t>
            </a:r>
            <a:endParaRPr lang="en-US" altLang="ja-JP" dirty="0"/>
          </a:p>
          <a:p>
            <a:r>
              <a:rPr lang="ja-JP" altLang="en-US" dirty="0"/>
              <a:t>まず、「子どもにとってのプラス」として</a:t>
            </a:r>
            <a:r>
              <a:rPr lang="ja-JP" altLang="en-US" dirty="0" smtClean="0"/>
              <a:t>、</a:t>
            </a:r>
            <a:r>
              <a:rPr lang="en-US" altLang="ja-JP" dirty="0" smtClean="0"/>
              <a:t>※</a:t>
            </a:r>
            <a:r>
              <a:rPr lang="ja-JP" altLang="en-US" dirty="0" smtClean="0"/>
              <a:t>この</a:t>
            </a:r>
            <a:r>
              <a:rPr lang="ja-JP" altLang="en-US" dirty="0"/>
              <a:t>ようなものが考えられます</a:t>
            </a:r>
            <a:r>
              <a:rPr lang="ja-JP" altLang="en-US" dirty="0" smtClean="0"/>
              <a:t>。</a:t>
            </a:r>
            <a:endParaRPr lang="en-US" altLang="ja-JP" dirty="0" smtClean="0"/>
          </a:p>
          <a:p>
            <a:r>
              <a:rPr lang="ja-JP" altLang="en-US" dirty="0" smtClean="0"/>
              <a:t>より</a:t>
            </a:r>
            <a:r>
              <a:rPr lang="ja-JP" altLang="en-US" dirty="0"/>
              <a:t>分かりやすく楽しい授業、ふるさとのよさを知る、人々に愛され、支えられているという気持ち、地域を大切にする</a:t>
            </a:r>
            <a:r>
              <a:rPr lang="ja-JP" altLang="en-US" dirty="0" smtClean="0"/>
              <a:t>気持ちが高まります。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3892">
              <a:defRPr/>
            </a:pPr>
            <a:fld id="{5C541F4D-5CB0-4E87-8F80-CF59F0EE2820}" type="slidenum">
              <a:rPr lang="ja-JP" altLang="en-US">
                <a:solidFill>
                  <a:prstClr val="black"/>
                </a:solidFill>
                <a:latin typeface="Calibri"/>
                <a:ea typeface="ＭＳ Ｐゴシック" panose="020B0600070205080204" pitchFamily="50" charset="-128"/>
              </a:rPr>
              <a:pPr defTabSz="913892">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580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07999">
              <a:defRPr/>
            </a:pPr>
            <a:r>
              <a:rPr lang="ja-JP" altLang="en-US" dirty="0" smtClean="0"/>
              <a:t>また、</a:t>
            </a:r>
            <a:r>
              <a:rPr lang="ja-JP" altLang="en-US" dirty="0"/>
              <a:t>地域と学校が、連携・協働する多くの活動を通して、子どもたちが、地域の</a:t>
            </a:r>
            <a:r>
              <a:rPr lang="en-US" altLang="ja-JP" dirty="0"/>
              <a:t>『</a:t>
            </a:r>
            <a:r>
              <a:rPr lang="ja-JP" altLang="en-US" dirty="0"/>
              <a:t>人・こと・もの　</a:t>
            </a:r>
            <a:r>
              <a:rPr lang="en-US" altLang="ja-JP" dirty="0"/>
              <a:t>』</a:t>
            </a:r>
            <a:r>
              <a:rPr lang="ja-JP" altLang="en-US" dirty="0"/>
              <a:t>と関わりながら、中央のふきだしのような会話がかわされ</a:t>
            </a:r>
            <a:r>
              <a:rPr lang="ja-JP" altLang="en-US" dirty="0" smtClean="0"/>
              <a:t>、</a:t>
            </a:r>
            <a:r>
              <a:rPr lang="en-US" altLang="ja-JP" dirty="0" smtClean="0"/>
              <a:t>※</a:t>
            </a:r>
            <a:r>
              <a:rPr lang="ja-JP" altLang="en-US" dirty="0" smtClean="0"/>
              <a:t>子ども</a:t>
            </a:r>
            <a:r>
              <a:rPr lang="ja-JP" altLang="en-US" dirty="0"/>
              <a:t>たちの自己有用感や自信にもつながっていくと考えられます。</a:t>
            </a:r>
            <a:endParaRPr lang="en-US" altLang="ja-JP" dirty="0"/>
          </a:p>
        </p:txBody>
      </p:sp>
      <p:sp>
        <p:nvSpPr>
          <p:cNvPr id="4" name="スライド番号プレースホルダー 3"/>
          <p:cNvSpPr>
            <a:spLocks noGrp="1"/>
          </p:cNvSpPr>
          <p:nvPr>
            <p:ph type="sldNum" sz="quarter" idx="10"/>
          </p:nvPr>
        </p:nvSpPr>
        <p:spPr/>
        <p:txBody>
          <a:bodyPr/>
          <a:lstStyle/>
          <a:p>
            <a:pPr defTabSz="906397">
              <a:defRPr/>
            </a:pPr>
            <a:fld id="{5C541F4D-5CB0-4E87-8F80-CF59F0EE2820}" type="slidenum">
              <a:rPr lang="ja-JP" altLang="en-US">
                <a:solidFill>
                  <a:prstClr val="black"/>
                </a:solidFill>
                <a:latin typeface="Calibri"/>
                <a:ea typeface="ＭＳ Ｐゴシック" panose="020B0600070205080204" pitchFamily="50" charset="-128"/>
              </a:rPr>
              <a:pPr defTabSz="906397">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066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R" panose="02020400000000000000" pitchFamily="17" charset="-128"/>
                <a:ea typeface="UD デジタル 教科書体 N-R" panose="02020400000000000000" pitchFamily="17" charset="-128"/>
              </a:rPr>
              <a:t>こちらは、令和</a:t>
            </a:r>
            <a:r>
              <a:rPr kumimoji="1" lang="en-US" altLang="ja-JP" dirty="0" smtClean="0">
                <a:latin typeface="UD デジタル 教科書体 N-R" panose="02020400000000000000" pitchFamily="17" charset="-128"/>
                <a:ea typeface="UD デジタル 教科書体 N-R" panose="02020400000000000000" pitchFamily="17" charset="-128"/>
              </a:rPr>
              <a:t>6</a:t>
            </a:r>
            <a:r>
              <a:rPr kumimoji="1" lang="ja-JP" altLang="en-US" dirty="0" smtClean="0">
                <a:latin typeface="UD デジタル 教科書体 N-R" panose="02020400000000000000" pitchFamily="17" charset="-128"/>
                <a:ea typeface="UD デジタル 教科書体 N-R" panose="02020400000000000000" pitchFamily="17" charset="-128"/>
              </a:rPr>
              <a:t>年度　全国学力学習状況調査の児童生徒質問紙調査の結果の一部です。「地域や社会をよくするために何かしてみたいか」の質問において、天草は</a:t>
            </a:r>
            <a:r>
              <a:rPr kumimoji="1" lang="ja-JP" altLang="en-US" dirty="0" smtClean="0">
                <a:latin typeface="UD デジタル 教科書体 N-R" panose="02020400000000000000" pitchFamily="17" charset="-128"/>
                <a:ea typeface="UD デジタル 教科書体 N-R" panose="02020400000000000000" pitchFamily="17" charset="-128"/>
              </a:rPr>
              <a:t>、</a:t>
            </a:r>
            <a:r>
              <a:rPr kumimoji="1" lang="en-US" altLang="ja-JP" dirty="0" smtClean="0">
                <a:latin typeface="UD デジタル 教科書体 N-R" panose="02020400000000000000" pitchFamily="17" charset="-128"/>
                <a:ea typeface="UD デジタル 教科書体 N-R" panose="02020400000000000000" pitchFamily="17" charset="-128"/>
              </a:rPr>
              <a:t>※</a:t>
            </a:r>
            <a:r>
              <a:rPr kumimoji="1" lang="ja-JP" altLang="en-US" dirty="0" smtClean="0">
                <a:latin typeface="UD デジタル 教科書体 N-R" panose="02020400000000000000" pitchFamily="17" charset="-128"/>
                <a:ea typeface="UD デジタル 教科書体 N-R" panose="02020400000000000000" pitchFamily="17" charset="-128"/>
              </a:rPr>
              <a:t>県</a:t>
            </a:r>
            <a:r>
              <a:rPr kumimoji="1" lang="ja-JP" altLang="en-US" dirty="0" smtClean="0">
                <a:latin typeface="UD デジタル 教科書体 N-R" panose="02020400000000000000" pitchFamily="17" charset="-128"/>
                <a:ea typeface="UD デジタル 教科書体 N-R" panose="02020400000000000000" pitchFamily="17" charset="-128"/>
              </a:rPr>
              <a:t>、全国を上回っており、天草の多くの子供たちが、地域や社会への参画の意識を高めていることができています。</a:t>
            </a:r>
            <a:endParaRPr kumimoji="1" lang="en-US" altLang="ja-JP" dirty="0" smtClean="0">
              <a:latin typeface="UD デジタル 教科書体 N-R" panose="02020400000000000000" pitchFamily="17" charset="-128"/>
              <a:ea typeface="UD デジタル 教科書体 N-R" panose="02020400000000000000" pitchFamily="17" charset="-128"/>
            </a:endParaRPr>
          </a:p>
          <a:p>
            <a:r>
              <a:rPr kumimoji="1" lang="ja-JP" altLang="en-US" dirty="0" smtClean="0">
                <a:latin typeface="UD デジタル 教科書体 N-R" panose="02020400000000000000" pitchFamily="17" charset="-128"/>
                <a:ea typeface="UD デジタル 教科書体 N-R" panose="02020400000000000000" pitchFamily="17" charset="-128"/>
              </a:rPr>
              <a:t>　これは、今日、ご参加の皆様の、日ごろの様々な取組の成果と言えるのではないかと考えています。ありがとうございます。</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pPr defTabSz="914214"/>
            <a:fld id="{FF8D0E63-0F6A-47B0-8BD1-6E95B004C872}" type="slidenum">
              <a:rPr kumimoji="0" lang="en-US" altLang="ja-JP" sz="2400">
                <a:solidFill>
                  <a:prstClr val="black"/>
                </a:solidFill>
                <a:latin typeface="Meiryo UI" panose="020B0604030504040204" pitchFamily="50" charset="-128"/>
                <a:ea typeface="Meiryo UI" panose="020B0604030504040204" pitchFamily="50" charset="-128"/>
              </a:rPr>
              <a:pPr defTabSz="914214"/>
              <a:t>13</a:t>
            </a:fld>
            <a:endParaRPr kumimoji="0" lang="ja-JP" altLang="en-US" sz="24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711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t>次に、学校にとってのプラスとしては</a:t>
            </a:r>
            <a:r>
              <a:rPr lang="ja-JP" altLang="en-US" dirty="0" smtClean="0"/>
              <a:t>、</a:t>
            </a:r>
            <a:r>
              <a:rPr lang="en-US" altLang="ja-JP" dirty="0" smtClean="0"/>
              <a:t>※</a:t>
            </a:r>
            <a:r>
              <a:rPr lang="ja-JP" altLang="en-US" dirty="0" smtClean="0"/>
              <a:t>ご覧</a:t>
            </a:r>
            <a:r>
              <a:rPr lang="ja-JP" altLang="en-US" dirty="0"/>
              <a:t>のようなものが考えられます。学校のいろいろな課題の解決、学習や体験活動の充実と学力向上、働き方改革、地域の学校への理解などにも大きく影響します。</a:t>
            </a:r>
            <a:endParaRPr lang="en-US" altLang="ja-JP" dirty="0"/>
          </a:p>
        </p:txBody>
      </p:sp>
      <p:sp>
        <p:nvSpPr>
          <p:cNvPr id="4" name="スライド番号プレースホルダー 3"/>
          <p:cNvSpPr>
            <a:spLocks noGrp="1"/>
          </p:cNvSpPr>
          <p:nvPr>
            <p:ph type="sldNum" sz="quarter" idx="10"/>
          </p:nvPr>
        </p:nvSpPr>
        <p:spPr/>
        <p:txBody>
          <a:bodyPr/>
          <a:lstStyle/>
          <a:p>
            <a:pPr defTabSz="913892">
              <a:defRPr/>
            </a:pPr>
            <a:fld id="{5C541F4D-5CB0-4E87-8F80-CF59F0EE2820}" type="slidenum">
              <a:rPr lang="ja-JP" altLang="en-US">
                <a:solidFill>
                  <a:prstClr val="black"/>
                </a:solidFill>
                <a:latin typeface="Calibri"/>
                <a:ea typeface="ＭＳ Ｐゴシック" panose="020B0600070205080204" pitchFamily="50" charset="-128"/>
              </a:rPr>
              <a:pPr defTabSz="913892">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6149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dirty="0" smtClean="0"/>
              <a:t>※</a:t>
            </a:r>
            <a:r>
              <a:rPr lang="ja-JP" altLang="en-US" dirty="0" smtClean="0"/>
              <a:t>地域</a:t>
            </a:r>
            <a:r>
              <a:rPr lang="ja-JP" altLang="en-US" dirty="0"/>
              <a:t>にとってのプラスとしては</a:t>
            </a:r>
            <a:r>
              <a:rPr lang="ja-JP" altLang="en-US" dirty="0" smtClean="0"/>
              <a:t>、ご覧のようなものがあります。</a:t>
            </a:r>
            <a:endParaRPr lang="en-US" altLang="ja-JP" dirty="0" smtClean="0"/>
          </a:p>
          <a:p>
            <a:r>
              <a:rPr lang="ja-JP" altLang="en-US" dirty="0" smtClean="0"/>
              <a:t>子供</a:t>
            </a:r>
            <a:r>
              <a:rPr lang="ja-JP" altLang="en-US" dirty="0" smtClean="0"/>
              <a:t>たちのためにご協力いただいている、地域ボランティア</a:t>
            </a:r>
            <a:r>
              <a:rPr lang="ja-JP" altLang="en-US" dirty="0"/>
              <a:t>の皆様から</a:t>
            </a:r>
            <a:r>
              <a:rPr lang="ja-JP" altLang="en-US" dirty="0" smtClean="0"/>
              <a:t>、「子供の成長にかかわることが、喜びや生きがいにつながっている」というような声を、よく</a:t>
            </a:r>
            <a:r>
              <a:rPr lang="ja-JP" altLang="en-US" dirty="0"/>
              <a:t>お聞きします</a:t>
            </a:r>
            <a:r>
              <a:rPr lang="ja-JP" altLang="en-US" dirty="0" smtClean="0"/>
              <a:t>。</a:t>
            </a:r>
            <a:endParaRPr lang="en-US" altLang="ja-JP" dirty="0" smtClean="0"/>
          </a:p>
          <a:p>
            <a:r>
              <a:rPr lang="ja-JP" altLang="en-US" dirty="0" smtClean="0"/>
              <a:t>また</a:t>
            </a:r>
            <a:r>
              <a:rPr lang="ja-JP" altLang="en-US" dirty="0"/>
              <a:t>、子どもたちが地域行事等に参加することで、地域行事が活性化したり、地域として守りたい活動が未来へつながっていくというよさもあります。そのような子どもたちが、「未来の地域を支える人材」として育っていきます。</a:t>
            </a:r>
            <a:endParaRPr lang="en-US" altLang="ja-JP" dirty="0"/>
          </a:p>
        </p:txBody>
      </p:sp>
      <p:sp>
        <p:nvSpPr>
          <p:cNvPr id="4" name="スライド番号プレースホルダー 3"/>
          <p:cNvSpPr>
            <a:spLocks noGrp="1"/>
          </p:cNvSpPr>
          <p:nvPr>
            <p:ph type="sldNum" sz="quarter" idx="10"/>
          </p:nvPr>
        </p:nvSpPr>
        <p:spPr/>
        <p:txBody>
          <a:bodyPr/>
          <a:lstStyle/>
          <a:p>
            <a:pPr defTabSz="913892">
              <a:defRPr/>
            </a:pPr>
            <a:fld id="{5C541F4D-5CB0-4E87-8F80-CF59F0EE2820}" type="slidenum">
              <a:rPr lang="ja-JP" altLang="en-US">
                <a:solidFill>
                  <a:prstClr val="black"/>
                </a:solidFill>
                <a:latin typeface="Calibri"/>
                <a:ea typeface="ＭＳ Ｐゴシック" panose="020B0600070205080204" pitchFamily="50" charset="-128"/>
              </a:rPr>
              <a:pPr defTabSz="913892">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7838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lang="ja-JP" altLang="en-US" dirty="0"/>
              <a:t>以上のように、コミュニティスクールと地域学校協働活動を一体的に推進していくことが</a:t>
            </a:r>
            <a:r>
              <a:rPr lang="ja-JP" altLang="en-US" dirty="0" smtClean="0"/>
              <a:t>、</a:t>
            </a:r>
            <a:r>
              <a:rPr lang="en-US" altLang="ja-JP" smtClean="0"/>
              <a:t>※</a:t>
            </a:r>
            <a:r>
              <a:rPr lang="ja-JP" altLang="en-US" smtClean="0"/>
              <a:t>「</a:t>
            </a:r>
            <a:r>
              <a:rPr lang="ja-JP" altLang="en-US" dirty="0"/>
              <a:t>子どもたちの成長や地域の創生」につながっていきます</a:t>
            </a:r>
            <a:r>
              <a:rPr lang="ja-JP" altLang="en-US" dirty="0" smtClean="0"/>
              <a:t>。</a:t>
            </a:r>
            <a:endParaRPr lang="en-US" altLang="ja-JP" dirty="0" smtClean="0"/>
          </a:p>
          <a:p>
            <a:r>
              <a:rPr lang="ja-JP" altLang="en-US" dirty="0" smtClean="0"/>
              <a:t>この</a:t>
            </a:r>
            <a:r>
              <a:rPr lang="ja-JP" altLang="en-US" dirty="0"/>
              <a:t>あと</a:t>
            </a:r>
            <a:r>
              <a:rPr lang="ja-JP" altLang="en-US" dirty="0" smtClean="0"/>
              <a:t>の研修</a:t>
            </a:r>
            <a:r>
              <a:rPr lang="en-US" altLang="ja-JP" dirty="0" smtClean="0"/>
              <a:t>2</a:t>
            </a:r>
            <a:r>
              <a:rPr lang="ja-JP" altLang="en-US" dirty="0" smtClean="0"/>
              <a:t>で、ご発表いただきます、</a:t>
            </a:r>
            <a:endParaRPr lang="en-US" altLang="ja-JP" dirty="0" smtClean="0"/>
          </a:p>
          <a:p>
            <a:r>
              <a:rPr lang="ja-JP" altLang="en-US" dirty="0" smtClean="0"/>
              <a:t>苓北町立都呂々小学校の実践からは、「学校運営協議会と地域学校協働活動の一体的な推進について」、</a:t>
            </a:r>
            <a:endParaRPr lang="en-US" altLang="ja-JP" dirty="0" smtClean="0"/>
          </a:p>
          <a:p>
            <a:r>
              <a:rPr lang="ja-JP" altLang="en-US" dirty="0" smtClean="0"/>
              <a:t>天草市立五和中学校の実践からは、「生徒が主体となった地域参画の在り方について」、</a:t>
            </a:r>
            <a:endParaRPr lang="en-US" altLang="ja-JP" dirty="0" smtClean="0"/>
          </a:p>
          <a:p>
            <a:r>
              <a:rPr lang="ja-JP" altLang="en-US" dirty="0" smtClean="0"/>
              <a:t>上天草市立維和小学校の実践からは、「多様な主体と連携した、効果的な地域学校協働活動について」、</a:t>
            </a:r>
            <a:endParaRPr lang="en-US" altLang="ja-JP" dirty="0" smtClean="0"/>
          </a:p>
          <a:p>
            <a:r>
              <a:rPr lang="ja-JP" altLang="en-US" dirty="0" smtClean="0"/>
              <a:t>今後、ご自身の学校や地域での活動のヒントになるものがたくさんあるのではないかと考えています。一つでも多くのヒントを見つけていただくとともに、</a:t>
            </a:r>
            <a:endParaRPr lang="en-US" altLang="ja-JP" dirty="0" smtClean="0"/>
          </a:p>
          <a:p>
            <a:r>
              <a:rPr lang="ja-JP" altLang="en-US" dirty="0" smtClean="0"/>
              <a:t>それぞれの実践の具体的な取組や、それらを</a:t>
            </a:r>
            <a:r>
              <a:rPr lang="ja-JP" altLang="en-US" dirty="0"/>
              <a:t>支える様々</a:t>
            </a:r>
            <a:r>
              <a:rPr lang="ja-JP" altLang="en-US" dirty="0" smtClean="0"/>
              <a:t>な人々の活躍、また、各活動</a:t>
            </a:r>
            <a:r>
              <a:rPr lang="ja-JP" altLang="en-US" dirty="0"/>
              <a:t>の</a:t>
            </a:r>
            <a:r>
              <a:rPr lang="ja-JP" altLang="en-US" dirty="0" smtClean="0"/>
              <a:t>価値や意義</a:t>
            </a:r>
            <a:r>
              <a:rPr lang="ja-JP" altLang="en-US" dirty="0"/>
              <a:t>を感じて</a:t>
            </a:r>
            <a:r>
              <a:rPr lang="ja-JP" altLang="en-US" dirty="0" smtClean="0"/>
              <a:t>いただきながらご覧いただければと思います。</a:t>
            </a:r>
            <a:endParaRPr lang="en-US" altLang="ja-JP" dirty="0" smtClean="0"/>
          </a:p>
          <a:p>
            <a:r>
              <a:rPr lang="ja-JP" altLang="en-US" dirty="0" smtClean="0"/>
              <a:t>どうぞよろしくお願いいたします。以上</a:t>
            </a:r>
            <a:r>
              <a:rPr lang="ja-JP" altLang="en-US" dirty="0"/>
              <a:t>で、わたくしの説明は終わります。　</a:t>
            </a:r>
            <a:endParaRPr lang="en-US" altLang="ja-JP" dirty="0"/>
          </a:p>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BCD7D79F-176D-429E-9479-D91D597D13EB}" type="slidenum">
              <a:rPr kumimoji="1" lang="ja-JP" altLang="en-US" smtClean="0"/>
              <a:t>16</a:t>
            </a:fld>
            <a:endParaRPr kumimoji="1" lang="ja-JP" altLang="en-US"/>
          </a:p>
        </p:txBody>
      </p:sp>
    </p:spTree>
    <p:extLst>
      <p:ext uri="{BB962C8B-B14F-4D97-AF65-F5344CB8AC3E}">
        <p14:creationId xmlns:p14="http://schemas.microsoft.com/office/powerpoint/2010/main" val="98561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739775"/>
            <a:ext cx="6265863" cy="4700588"/>
          </a:xfrm>
        </p:spPr>
      </p:sp>
      <p:sp>
        <p:nvSpPr>
          <p:cNvPr id="3" name="ノート プレースホルダー 2"/>
          <p:cNvSpPr>
            <a:spLocks noGrp="1"/>
          </p:cNvSpPr>
          <p:nvPr>
            <p:ph type="body" idx="1"/>
          </p:nvPr>
        </p:nvSpPr>
        <p:spPr>
          <a:xfrm>
            <a:off x="229841" y="5656413"/>
            <a:ext cx="6263351" cy="3312368"/>
          </a:xfrm>
        </p:spPr>
        <p:txBody>
          <a:bodyPr>
            <a:normAutofit/>
          </a:bodyPr>
          <a:lstStyle/>
          <a:p>
            <a:pPr defTabSz="907907">
              <a:defRPr/>
            </a:pPr>
            <a:r>
              <a:rPr lang="ja-JP" altLang="en-US" dirty="0"/>
              <a:t>説明は、ごらんのような流れで行います。</a:t>
            </a:r>
            <a:endParaRPr lang="en-US" altLang="ja-JP" dirty="0"/>
          </a:p>
        </p:txBody>
      </p:sp>
      <p:sp>
        <p:nvSpPr>
          <p:cNvPr id="4" name="スライド番号プレースホルダー 3"/>
          <p:cNvSpPr>
            <a:spLocks noGrp="1"/>
          </p:cNvSpPr>
          <p:nvPr>
            <p:ph type="sldNum" sz="quarter" idx="10"/>
          </p:nvPr>
        </p:nvSpPr>
        <p:spPr/>
        <p:txBody>
          <a:bodyPr/>
          <a:lstStyle/>
          <a:p>
            <a:pPr defTabSz="906728"/>
            <a:fld id="{E7A85351-4E68-42F6-BE73-C21889448CDB}" type="slidenum">
              <a:rPr lang="ja-JP" altLang="en-US">
                <a:solidFill>
                  <a:prstClr val="black"/>
                </a:solidFill>
                <a:latin typeface="Calibri"/>
                <a:ea typeface="ＭＳ Ｐゴシック" panose="020B0600070205080204" pitchFamily="50" charset="-128"/>
              </a:rPr>
              <a:pPr defTabSz="906728"/>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7508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2833" fontAlgn="base">
              <a:defRPr/>
            </a:pPr>
            <a:r>
              <a:rPr lang="ja-JP" altLang="en-US" dirty="0"/>
              <a:t>現在の学校や地域は、全国的にみて</a:t>
            </a:r>
            <a:r>
              <a:rPr lang="ja-JP" altLang="en-US" dirty="0" smtClean="0"/>
              <a:t>、</a:t>
            </a:r>
            <a:r>
              <a:rPr lang="en-US" altLang="ja-JP" dirty="0" smtClean="0"/>
              <a:t>※</a:t>
            </a:r>
            <a:r>
              <a:rPr lang="ja-JP" altLang="en-US" dirty="0" smtClean="0"/>
              <a:t>この</a:t>
            </a:r>
            <a:r>
              <a:rPr lang="ja-JP" altLang="en-US" dirty="0"/>
              <a:t>よう</a:t>
            </a:r>
            <a:r>
              <a:rPr lang="ja-JP" altLang="en-US" dirty="0" smtClean="0"/>
              <a:t>な課題があると言われております。天草</a:t>
            </a:r>
            <a:r>
              <a:rPr lang="ja-JP" altLang="en-US" dirty="0"/>
              <a:t>でも、あてはまるものがあるのではないでしょうか。また、現在の社会は、変化が激しく、</a:t>
            </a:r>
            <a:r>
              <a:rPr lang="ja-JP" altLang="en-US" dirty="0">
                <a:latin typeface="UD デジタル 教科書体 NK-R" panose="02020400000000000000" pitchFamily="18" charset="-128"/>
                <a:ea typeface="UD デジタル 教科書体 NK-R" panose="02020400000000000000" pitchFamily="18" charset="-128"/>
              </a:rPr>
              <a:t>予測困難な未来が来ることが予想されています</a:t>
            </a:r>
            <a:r>
              <a:rPr lang="ja-JP" altLang="en-US" dirty="0" smtClean="0">
                <a:latin typeface="UD デジタル 教科書体 NK-R" panose="02020400000000000000" pitchFamily="18" charset="-128"/>
                <a:ea typeface="UD デジタル 教科書体 NK-R" panose="02020400000000000000" pitchFamily="18" charset="-128"/>
              </a:rPr>
              <a:t>。</a:t>
            </a:r>
            <a:endParaRPr lang="en-US" altLang="ja-JP" dirty="0" smtClean="0">
              <a:latin typeface="UD デジタル 教科書体 NK-R" panose="02020400000000000000" pitchFamily="18" charset="-128"/>
              <a:ea typeface="UD デジタル 教科書体 NK-R" panose="02020400000000000000" pitchFamily="18" charset="-128"/>
            </a:endParaRPr>
          </a:p>
          <a:p>
            <a:pPr defTabSz="902833" fontAlgn="base">
              <a:defRPr/>
            </a:pP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この</a:t>
            </a:r>
            <a:r>
              <a:rPr lang="ja-JP" altLang="en-US" dirty="0">
                <a:latin typeface="UD デジタル 教科書体 NK-R" panose="02020400000000000000" pitchFamily="18" charset="-128"/>
                <a:ea typeface="UD デジタル 教科書体 NK-R" panose="02020400000000000000" pitchFamily="18" charset="-128"/>
              </a:rPr>
              <a:t>ような社会だからこそ、学校だけではなく、改めて、社会全体で子供の育ちを支えていこうという気運が高まっています。</a:t>
            </a:r>
          </a:p>
          <a:p>
            <a:pPr fontAlgn="base"/>
            <a:endParaRPr lang="en-US" altLang="ja-JP" sz="1400" dirty="0"/>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10328">
              <a:defRPr/>
            </a:pPr>
            <a:fld id="{8EFE1BC6-56DB-4152-9D01-669C9BDA5A8A}" type="slidenum">
              <a:rPr lang="ja-JP" altLang="en-US" sz="1100">
                <a:solidFill>
                  <a:prstClr val="black"/>
                </a:solidFill>
                <a:latin typeface="Calibri"/>
                <a:ea typeface="ＭＳ Ｐゴシック" pitchFamily="50" charset="-128"/>
              </a:rPr>
              <a:pPr defTabSz="910328">
                <a:defRPr/>
              </a:pPr>
              <a:t>3</a:t>
            </a:fld>
            <a:endParaRPr lang="ja-JP" altLang="en-US" sz="1100">
              <a:solidFill>
                <a:prstClr val="black"/>
              </a:solidFill>
              <a:latin typeface="Calibri"/>
              <a:ea typeface="ＭＳ Ｐゴシック" pitchFamily="50" charset="-128"/>
            </a:endParaRPr>
          </a:p>
        </p:txBody>
      </p:sp>
    </p:spTree>
    <p:extLst>
      <p:ext uri="{BB962C8B-B14F-4D97-AF65-F5344CB8AC3E}">
        <p14:creationId xmlns:p14="http://schemas.microsoft.com/office/powerpoint/2010/main" val="20480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2833">
              <a:defRPr/>
            </a:pPr>
            <a:r>
              <a:rPr lang="ja-JP" altLang="en-US" dirty="0">
                <a:latin typeface="UD デジタル 教科書体 NK-R" panose="02020400000000000000" pitchFamily="18" charset="-128"/>
                <a:ea typeface="UD デジタル 教科書体 NK-R" panose="02020400000000000000" pitchFamily="18" charset="-128"/>
              </a:rPr>
              <a:t>国では、子どもの育ちを、学校と地域でともに支えていくために</a:t>
            </a:r>
            <a:r>
              <a:rPr lang="ja-JP" altLang="en-US" dirty="0" smtClean="0">
                <a:latin typeface="UD デジタル 教科書体 NK-R" panose="02020400000000000000" pitchFamily="18" charset="-128"/>
                <a:ea typeface="UD デジタル 教科書体 NK-R" panose="02020400000000000000" pitchFamily="18" charset="-128"/>
              </a:rPr>
              <a:t>、「社会に開かれた教育課程」の実現を目指しています。</a:t>
            </a:r>
            <a:endParaRPr lang="en-US" altLang="ja-JP" dirty="0">
              <a:latin typeface="UD デジタル 教科書体 NK-R" panose="02020400000000000000" pitchFamily="18" charset="-128"/>
              <a:ea typeface="UD デジタル 教科書体 NK-R" panose="02020400000000000000" pitchFamily="18" charset="-128"/>
            </a:endParaRPr>
          </a:p>
          <a:p>
            <a:pPr defTabSz="902833">
              <a:defRPr/>
            </a:pP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社会</a:t>
            </a:r>
            <a:r>
              <a:rPr lang="ja-JP" altLang="en-US" dirty="0">
                <a:latin typeface="UD デジタル 教科書体 NK-R" panose="02020400000000000000" pitchFamily="18" charset="-128"/>
                <a:ea typeface="UD デジタル 教科書体 NK-R" panose="02020400000000000000" pitchFamily="18" charset="-128"/>
              </a:rPr>
              <a:t>とのつながりの中で学習していくことで、子供たちは、自分の力で人生や社会をよりよくでき、子供たちが困難を乗り越え、未来に向けて進む希望や力になっていきます。そのため、これからの学校には、社会と連携・協働した教育活動を充実させることがますます求められるとしています</a:t>
            </a:r>
            <a:r>
              <a:rPr lang="ja-JP" altLang="en-US" dirty="0" smtClean="0">
                <a:latin typeface="UD デジタル 教科書体 NK-R" panose="02020400000000000000" pitchFamily="18" charset="-128"/>
                <a:ea typeface="UD デジタル 教科書体 NK-R" panose="02020400000000000000" pitchFamily="18" charset="-128"/>
              </a:rPr>
              <a:t>。</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その</a:t>
            </a:r>
            <a:r>
              <a:rPr lang="ja-JP" altLang="en-US" dirty="0">
                <a:latin typeface="UD デジタル 教科書体 NK-R" panose="02020400000000000000" pitchFamily="18" charset="-128"/>
                <a:ea typeface="UD デジタル 教科書体 NK-R" panose="02020400000000000000" pitchFamily="18" charset="-128"/>
              </a:rPr>
              <a:t>ために重要になるのが、次に説明</a:t>
            </a:r>
            <a:r>
              <a:rPr lang="ja-JP" altLang="en-US" dirty="0" smtClean="0">
                <a:latin typeface="UD デジタル 教科書体 NK-R" panose="02020400000000000000" pitchFamily="18" charset="-128"/>
                <a:ea typeface="UD デジタル 教科書体 NK-R" panose="02020400000000000000" pitchFamily="18" charset="-128"/>
              </a:rPr>
              <a:t>しますコミュニティ・スクール（学校運営協議会）と地域学校協働活動の</a:t>
            </a:r>
            <a:r>
              <a:rPr lang="ja-JP" altLang="en-US" dirty="0">
                <a:latin typeface="UD デジタル 教科書体 NK-R" panose="02020400000000000000" pitchFamily="18" charset="-128"/>
                <a:ea typeface="UD デジタル 教科書体 NK-R" panose="02020400000000000000" pitchFamily="18" charset="-128"/>
              </a:rPr>
              <a:t>一体的な推進です。</a:t>
            </a:r>
            <a:endParaRPr lang="en-US" altLang="ja-JP" dirty="0">
              <a:latin typeface="UD デジタル 教科書体 NK-R" panose="02020400000000000000" pitchFamily="18" charset="-128"/>
              <a:ea typeface="UD デジタル 教科書体 NK-R" panose="02020400000000000000" pitchFamily="18" charset="-128"/>
            </a:endParaRPr>
          </a:p>
          <a:p>
            <a:pPr defTabSz="902833">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10328">
              <a:defRPr/>
            </a:pPr>
            <a:fld id="{8EFE1BC6-56DB-4152-9D01-669C9BDA5A8A}" type="slidenum">
              <a:rPr lang="ja-JP" altLang="en-US" sz="1100">
                <a:solidFill>
                  <a:prstClr val="black"/>
                </a:solidFill>
                <a:latin typeface="Calibri"/>
                <a:ea typeface="ＭＳ Ｐゴシック" pitchFamily="50" charset="-128"/>
              </a:rPr>
              <a:pPr defTabSz="910328">
                <a:defRPr/>
              </a:pPr>
              <a:t>4</a:t>
            </a:fld>
            <a:endParaRPr lang="ja-JP" altLang="en-US" sz="1100">
              <a:solidFill>
                <a:prstClr val="black"/>
              </a:solidFill>
              <a:latin typeface="Calibri"/>
              <a:ea typeface="ＭＳ Ｐゴシック" pitchFamily="50" charset="-128"/>
            </a:endParaRPr>
          </a:p>
        </p:txBody>
      </p:sp>
    </p:spTree>
    <p:extLst>
      <p:ext uri="{BB962C8B-B14F-4D97-AF65-F5344CB8AC3E}">
        <p14:creationId xmlns:p14="http://schemas.microsoft.com/office/powerpoint/2010/main" val="249818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fontAlgn="base"/>
            <a:r>
              <a:rPr lang="ja-JP" altLang="en-US" dirty="0">
                <a:latin typeface="UD デジタル 教科書体 NK-R" panose="02020400000000000000" pitchFamily="18" charset="-128"/>
                <a:ea typeface="UD デジタル 教科書体 NK-R" panose="02020400000000000000" pitchFamily="18" charset="-128"/>
              </a:rPr>
              <a:t>コミュニティ・スクールとは</a:t>
            </a:r>
            <a:r>
              <a:rPr lang="ja-JP" altLang="en-US" dirty="0" smtClean="0">
                <a:latin typeface="UD デジタル 教科書体 NK-R" panose="02020400000000000000" pitchFamily="18" charset="-128"/>
                <a:ea typeface="UD デジタル 教科書体 NK-R" panose="02020400000000000000" pitchFamily="18" charset="-128"/>
              </a:rPr>
              <a:t>、</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学校</a:t>
            </a:r>
            <a:r>
              <a:rPr lang="ja-JP" altLang="en-US" dirty="0">
                <a:latin typeface="UD デジタル 教科書体 NK-R" panose="02020400000000000000" pitchFamily="18" charset="-128"/>
                <a:ea typeface="UD デジタル 教科書体 NK-R" panose="02020400000000000000" pitchFamily="18" charset="-128"/>
              </a:rPr>
              <a:t>運営協議会制度を導入</a:t>
            </a:r>
            <a:r>
              <a:rPr lang="ja-JP" altLang="en-US" sz="1400" dirty="0">
                <a:latin typeface="UD デジタル 教科書体 NK-R" panose="02020400000000000000" pitchFamily="18" charset="-128"/>
                <a:ea typeface="UD デジタル 教科書体 NK-R" panose="02020400000000000000" pitchFamily="18" charset="-128"/>
              </a:rPr>
              <a:t>した</a:t>
            </a:r>
            <a:r>
              <a:rPr lang="ja-JP" altLang="en-US" dirty="0">
                <a:latin typeface="UD デジタル 教科書体 NK-R" panose="02020400000000000000" pitchFamily="18" charset="-128"/>
                <a:ea typeface="UD デジタル 教科書体 NK-R" panose="02020400000000000000" pitchFamily="18" charset="-128"/>
              </a:rPr>
              <a:t>学校のことです。天草管内の小中学校はすべてコミュニティスクールとなっています。学校運営協議会には、学校運営の基本方針を承認する、学校運営に関する意見を述べる等の役割があり</a:t>
            </a:r>
            <a:r>
              <a:rPr lang="ja-JP" altLang="en-US" dirty="0" smtClean="0">
                <a:latin typeface="UD デジタル 教科書体 NK-R" panose="02020400000000000000" pitchFamily="18" charset="-128"/>
                <a:ea typeface="UD デジタル 教科書体 NK-R" panose="02020400000000000000" pitchFamily="18" charset="-128"/>
              </a:rPr>
              <a:t>、</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学校の魅力や課題」「学校運営のビジョン」「めざす子ども像」「育てたい資質・能力」、「地域の課題」等を共有して、学校運営に地域の声を積極的に生かし、地域と一体となって特色ある学校づくりを進めていく“話し合いの場”として期待されてい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909053">
              <a:defRPr/>
            </a:pPr>
            <a:fld id="{BCD7D79F-176D-429E-9479-D91D597D13EB}" type="slidenum">
              <a:rPr lang="ja-JP" altLang="en-US">
                <a:solidFill>
                  <a:prstClr val="black"/>
                </a:solidFill>
                <a:latin typeface="Calibri"/>
                <a:ea typeface="ＭＳ Ｐゴシック" panose="020B0600070205080204" pitchFamily="50" charset="-128"/>
              </a:rPr>
              <a:pPr defTabSz="909053">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104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r>
              <a:rPr lang="ja-JP" altLang="en-US" dirty="0">
                <a:latin typeface="UD デジタル 教科書体 NK-R" panose="02020400000000000000" pitchFamily="18" charset="-128"/>
                <a:ea typeface="UD デジタル 教科書体 NK-R" panose="02020400000000000000" pitchFamily="18" charset="-128"/>
              </a:rPr>
              <a:t>次に、地域学校協働活動ですが、レジュメの表紙にあります「地域と」「学校が」「連携する」活動のことです。地域のいろいろな人が、みんなで子どもたちの学びや成長</a:t>
            </a:r>
            <a:r>
              <a:rPr lang="ja-JP" altLang="en-US" dirty="0" smtClean="0">
                <a:latin typeface="UD デジタル 教科書体 NK-R" panose="02020400000000000000" pitchFamily="18" charset="-128"/>
                <a:ea typeface="UD デジタル 教科書体 NK-R" panose="02020400000000000000" pitchFamily="18" charset="-128"/>
              </a:rPr>
              <a:t>を支えて</a:t>
            </a:r>
            <a:r>
              <a:rPr lang="ja-JP" altLang="en-US" dirty="0">
                <a:latin typeface="UD デジタル 教科書体 NK-R" panose="02020400000000000000" pitchFamily="18" charset="-128"/>
                <a:ea typeface="UD デジタル 教科書体 NK-R" panose="02020400000000000000" pitchFamily="18" charset="-128"/>
              </a:rPr>
              <a:t>くださっている活動全体をさす言葉です</a:t>
            </a:r>
            <a:r>
              <a:rPr lang="ja-JP" altLang="en-US" dirty="0" smtClean="0">
                <a:latin typeface="UD デジタル 教科書体 NK-R" panose="02020400000000000000" pitchFamily="18" charset="-128"/>
                <a:ea typeface="UD デジタル 教科書体 NK-R" panose="02020400000000000000" pitchFamily="18" charset="-128"/>
              </a:rPr>
              <a:t>。</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タイプ</a:t>
            </a:r>
            <a:r>
              <a:rPr lang="ja-JP" altLang="en-US" dirty="0">
                <a:latin typeface="UD デジタル 教科書体 NK-R" panose="02020400000000000000" pitchFamily="18" charset="-128"/>
                <a:ea typeface="UD デジタル 教科書体 NK-R" panose="02020400000000000000" pitchFamily="18" charset="-128"/>
              </a:rPr>
              <a:t>は様々ですが、「地域が学校・子どもたちを支援する活動」と、「学校・子どもたちが地域の課題に貢献したり、地域の行事等に参加・参画したりする活動」との、「双方向」での活動となるようにすることがポイントです。天草管内の各小中学校には、これらの活動のコーディネーターとして、「地域学校協働活動推進員」のみなさんが配置されており、各学校と地域をつなぐ役割としてご活躍いただいてい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909053">
              <a:defRPr/>
            </a:pPr>
            <a:fld id="{BCD7D79F-176D-429E-9479-D91D597D13EB}" type="slidenum">
              <a:rPr lang="ja-JP" altLang="en-US">
                <a:solidFill>
                  <a:prstClr val="black"/>
                </a:solidFill>
                <a:latin typeface="Calibri"/>
                <a:ea typeface="ＭＳ Ｐゴシック" panose="020B0600070205080204" pitchFamily="50" charset="-128"/>
              </a:rPr>
              <a:pPr defTabSz="909053">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796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733425"/>
            <a:ext cx="4894262" cy="3671888"/>
          </a:xfrm>
        </p:spPr>
      </p:sp>
      <p:sp>
        <p:nvSpPr>
          <p:cNvPr id="3" name="ノート プレースホルダー 2"/>
          <p:cNvSpPr>
            <a:spLocks noGrp="1"/>
          </p:cNvSpPr>
          <p:nvPr>
            <p:ph type="body" idx="1"/>
          </p:nvPr>
        </p:nvSpPr>
        <p:spPr/>
        <p:txBody>
          <a:bodyPr/>
          <a:lstStyle/>
          <a:p>
            <a:pPr fontAlgn="base"/>
            <a:r>
              <a:rPr lang="ja-JP" altLang="en-US" dirty="0"/>
              <a:t>こちらが、コミュニティ・スクールと、地域学校協働活動を一体的にすすめていく全体像です</a:t>
            </a:r>
            <a:r>
              <a:rPr lang="ja-JP" altLang="en-US" dirty="0" smtClean="0"/>
              <a:t>。</a:t>
            </a:r>
            <a:r>
              <a:rPr lang="en-US" altLang="ja-JP" dirty="0" smtClean="0"/>
              <a:t>※</a:t>
            </a:r>
            <a:r>
              <a:rPr lang="ja-JP" altLang="en-US" dirty="0"/>
              <a:t>　左の学校運営協議会で、子供たちや地域の未来や目の前の様々な課題について共通認識を持つ熟議の場を</a:t>
            </a:r>
            <a:r>
              <a:rPr lang="ja-JP" altLang="en-US" dirty="0" smtClean="0"/>
              <a:t>もって、目標</a:t>
            </a:r>
            <a:r>
              <a:rPr lang="ja-JP" altLang="en-US" dirty="0"/>
              <a:t>やビジョンを共有し</a:t>
            </a:r>
            <a:r>
              <a:rPr lang="ja-JP" altLang="en-US" dirty="0" smtClean="0"/>
              <a:t>、</a:t>
            </a:r>
            <a:r>
              <a:rPr lang="en-US" altLang="ja-JP" dirty="0" smtClean="0"/>
              <a:t>※</a:t>
            </a:r>
            <a:r>
              <a:rPr lang="ja-JP" altLang="en-US" dirty="0"/>
              <a:t>　その内容を意識しながら</a:t>
            </a:r>
            <a:r>
              <a:rPr lang="ja-JP" altLang="en-US" dirty="0" smtClean="0"/>
              <a:t>、地域</a:t>
            </a:r>
            <a:r>
              <a:rPr lang="ja-JP" altLang="en-US" dirty="0"/>
              <a:t>学校協働活動推進員のみなさんを中心としたコーディネートの下</a:t>
            </a:r>
            <a:r>
              <a:rPr lang="ja-JP" altLang="en-US" dirty="0" smtClean="0"/>
              <a:t>、</a:t>
            </a:r>
            <a:r>
              <a:rPr lang="en-US" altLang="ja-JP" dirty="0" smtClean="0"/>
              <a:t>※</a:t>
            </a:r>
            <a:r>
              <a:rPr lang="ja-JP" altLang="en-US" dirty="0" smtClean="0"/>
              <a:t>　多く</a:t>
            </a:r>
            <a:r>
              <a:rPr lang="ja-JP" altLang="en-US" dirty="0"/>
              <a:t>の地域住民の参画による地域学校協働活動を展開します</a:t>
            </a:r>
            <a:r>
              <a:rPr lang="ja-JP" altLang="en-US" dirty="0" smtClean="0"/>
              <a:t>。そして</a:t>
            </a:r>
            <a:r>
              <a:rPr lang="ja-JP" altLang="en-US" dirty="0"/>
              <a:t>、それを評価し　次の年度に向けて目標を見直したり、具体的な活動の内容を工夫・修正したりします。このような</a:t>
            </a:r>
            <a:r>
              <a:rPr lang="en-US" altLang="ja-JP" dirty="0"/>
              <a:t>PDCA</a:t>
            </a:r>
            <a:r>
              <a:rPr lang="ja-JP" altLang="en-US" dirty="0"/>
              <a:t>サイクルにより、学校と地域がそれぞれに持つ力を効果的に発揮し、持続可能な形で進めていきます</a:t>
            </a:r>
            <a:r>
              <a:rPr lang="ja-JP" altLang="en-US" dirty="0" smtClean="0"/>
              <a:t>。</a:t>
            </a: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06728">
              <a:defRPr/>
            </a:pPr>
            <a:fld id="{8865D0D2-4C5F-4E48-8A15-2A39164896D0}" type="slidenum">
              <a:rPr lang="ja-JP" altLang="en-US">
                <a:solidFill>
                  <a:prstClr val="black"/>
                </a:solidFill>
                <a:latin typeface="Calibri"/>
                <a:ea typeface="ＭＳ Ｐゴシック" panose="020B0600070205080204" pitchFamily="50" charset="-128"/>
              </a:rPr>
              <a:pPr defTabSz="906728">
                <a:defRPr/>
              </a:pPr>
              <a:t>7</a:t>
            </a:fld>
            <a:endParaRPr lang="ja-JP" altLang="en-US">
              <a:solidFill>
                <a:prstClr val="black"/>
              </a:solidFill>
              <a:latin typeface="Calibri"/>
              <a:ea typeface="ＭＳ Ｐゴシック" panose="020B0600070205080204" pitchFamily="50" charset="-128"/>
            </a:endParaRPr>
          </a:p>
        </p:txBody>
      </p:sp>
      <p:sp>
        <p:nvSpPr>
          <p:cNvPr id="5" name="日付プレースホルダー 4"/>
          <p:cNvSpPr>
            <a:spLocks noGrp="1"/>
          </p:cNvSpPr>
          <p:nvPr>
            <p:ph type="dt" idx="11"/>
          </p:nvPr>
        </p:nvSpPr>
        <p:spPr/>
        <p:txBody>
          <a:bodyPr/>
          <a:lstStyle/>
          <a:p>
            <a:pPr defTabSz="906728">
              <a:defRPr/>
            </a:pPr>
            <a:r>
              <a:rPr lang="ja-JP" altLang="en-US">
                <a:solidFill>
                  <a:prstClr val="black"/>
                </a:solidFill>
                <a:latin typeface="Calibri"/>
                <a:ea typeface="ＭＳ Ｐゴシック" panose="020B0600070205080204" pitchFamily="50" charset="-128"/>
              </a:rPr>
              <a:t>令和５年４月２８日</a:t>
            </a:r>
          </a:p>
        </p:txBody>
      </p:sp>
    </p:spTree>
    <p:extLst>
      <p:ext uri="{BB962C8B-B14F-4D97-AF65-F5344CB8AC3E}">
        <p14:creationId xmlns:p14="http://schemas.microsoft.com/office/powerpoint/2010/main" val="273120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735013"/>
            <a:ext cx="4916488" cy="3687762"/>
          </a:xfrm>
        </p:spPr>
      </p:sp>
      <p:sp>
        <p:nvSpPr>
          <p:cNvPr id="3" name="ノート プレースホルダー 2"/>
          <p:cNvSpPr>
            <a:spLocks noGrp="1"/>
          </p:cNvSpPr>
          <p:nvPr>
            <p:ph type="body" idx="1"/>
          </p:nvPr>
        </p:nvSpPr>
        <p:spPr/>
        <p:txBody>
          <a:bodyPr/>
          <a:lstStyle/>
          <a:p>
            <a:r>
              <a:rPr lang="ja-JP" altLang="en-US" dirty="0"/>
              <a:t>これは、「学校と地域の関係」を図示したものです。まず、地域の人々とともに、どんな子どもを育てていくか、目標やビジョンを共有します。そして</a:t>
            </a:r>
            <a:r>
              <a:rPr lang="ja-JP" altLang="en-US" dirty="0" smtClean="0"/>
              <a:t>、</a:t>
            </a:r>
            <a:r>
              <a:rPr lang="en-US" altLang="ja-JP" dirty="0" smtClean="0"/>
              <a:t>※</a:t>
            </a:r>
            <a:r>
              <a:rPr lang="ja-JP" altLang="en-US" dirty="0" smtClean="0"/>
              <a:t>「</a:t>
            </a:r>
            <a:r>
              <a:rPr lang="ja-JP" altLang="en-US" dirty="0"/>
              <a:t>地域とともにある学校づくり」と「学校を核とした地域づくり」</a:t>
            </a:r>
            <a:r>
              <a:rPr lang="ja-JP" altLang="en-US" dirty="0" smtClean="0"/>
              <a:t>の</a:t>
            </a:r>
            <a:r>
              <a:rPr lang="en-US" altLang="ja-JP" dirty="0" smtClean="0"/>
              <a:t>※</a:t>
            </a:r>
            <a:r>
              <a:rPr lang="ja-JP" altLang="en-US" dirty="0" smtClean="0"/>
              <a:t>２つ</a:t>
            </a:r>
            <a:r>
              <a:rPr lang="ja-JP" altLang="en-US" dirty="0"/>
              <a:t>の車輪を</a:t>
            </a:r>
            <a:r>
              <a:rPr lang="ja-JP" altLang="en-US" dirty="0" smtClean="0"/>
              <a:t>、</a:t>
            </a:r>
            <a:r>
              <a:rPr lang="en-US" altLang="ja-JP" dirty="0" smtClean="0"/>
              <a:t>※</a:t>
            </a:r>
            <a:r>
              <a:rPr lang="ja-JP" altLang="en-US" dirty="0" smtClean="0"/>
              <a:t>　</a:t>
            </a:r>
            <a:r>
              <a:rPr lang="en-US" altLang="ja-JP" dirty="0" smtClean="0"/>
              <a:t>※</a:t>
            </a:r>
            <a:r>
              <a:rPr lang="ja-JP" altLang="en-US" dirty="0" smtClean="0"/>
              <a:t>教職員</a:t>
            </a:r>
            <a:r>
              <a:rPr lang="ja-JP" altLang="en-US" dirty="0"/>
              <a:t>や保護者、地域の方</a:t>
            </a:r>
            <a:r>
              <a:rPr lang="ja-JP" altLang="en-US" dirty="0" smtClean="0"/>
              <a:t>がエンジン</a:t>
            </a:r>
            <a:r>
              <a:rPr lang="ja-JP" altLang="en-US" dirty="0"/>
              <a:t>と</a:t>
            </a:r>
            <a:r>
              <a:rPr lang="ja-JP" altLang="en-US" dirty="0" smtClean="0"/>
              <a:t>なって、進んで</a:t>
            </a:r>
            <a:r>
              <a:rPr lang="ja-JP" altLang="en-US" dirty="0"/>
              <a:t>いくというイメージです。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10234">
              <a:defRPr/>
            </a:pPr>
            <a:fld id="{3F975A51-DB5B-4923-9F3C-490E0A244E31}" type="slidenum">
              <a:rPr lang="ja-JP" altLang="en-US">
                <a:solidFill>
                  <a:prstClr val="black"/>
                </a:solidFill>
                <a:latin typeface="Calibri"/>
                <a:ea typeface="ＭＳ Ｐゴシック" panose="020B0600070205080204" pitchFamily="50" charset="-128"/>
              </a:rPr>
              <a:pPr defTabSz="910234">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2499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天草</a:t>
            </a:r>
            <a:r>
              <a:rPr kumimoji="1" lang="ja-JP" altLang="en-US" dirty="0" smtClean="0"/>
              <a:t>管内でも、地域の皆様にご協力いただき、ごらんのような素晴らしい活動がおこなわれています。</a:t>
            </a:r>
            <a:endParaRPr kumimoji="1" lang="en-US" altLang="ja-JP" dirty="0" smtClean="0"/>
          </a:p>
          <a:p>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fld id="{5C541F4D-5CB0-4E87-8F80-CF59F0EE2820}" type="slidenum">
              <a:rPr kumimoji="1" lang="ja-JP" altLang="en-US" smtClean="0"/>
              <a:pPr/>
              <a:t>9</a:t>
            </a:fld>
            <a:endParaRPr kumimoji="1" lang="ja-JP" altLang="en-US"/>
          </a:p>
        </p:txBody>
      </p:sp>
    </p:spTree>
    <p:extLst>
      <p:ext uri="{BB962C8B-B14F-4D97-AF65-F5344CB8AC3E}">
        <p14:creationId xmlns:p14="http://schemas.microsoft.com/office/powerpoint/2010/main" val="307061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692BEEA-22C5-449F-9BBB-A3A26E65B60F}"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63321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CB5387-F961-4BC3-BCB1-DEA58113CE18}"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97408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C152BC-DE89-411D-AA14-97E20E0D3B11}"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09796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BDC7356-0508-46C1-8AE4-5D91991DA407}" type="datetime1">
              <a:rPr lang="ja-JP" altLang="en-US" smtClean="0"/>
              <a:t>2024/12/9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D377D9-F157-4126-8A73-69743F3903DD}" type="slidenum">
              <a:rPr lang="ja-JP" altLang="en-US"/>
              <a:pPr>
                <a:defRPr/>
              </a:pPr>
              <a:t>‹#›</a:t>
            </a:fld>
            <a:endParaRPr lang="ja-JP" altLang="en-US"/>
          </a:p>
        </p:txBody>
      </p:sp>
    </p:spTree>
    <p:extLst>
      <p:ext uri="{BB962C8B-B14F-4D97-AF65-F5344CB8AC3E}">
        <p14:creationId xmlns:p14="http://schemas.microsoft.com/office/powerpoint/2010/main" val="370298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F65B26C-8B74-4330-8EE9-46C38883F3F3}" type="datetime1">
              <a:rPr lang="ja-JP" altLang="en-US" smtClean="0"/>
              <a:t>2024/12/9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8BF43-E4CB-4012-8E1B-DDF472CD3362}" type="slidenum">
              <a:rPr lang="ja-JP" altLang="en-US"/>
              <a:pPr>
                <a:defRPr/>
              </a:pPr>
              <a:t>‹#›</a:t>
            </a:fld>
            <a:endParaRPr lang="ja-JP" altLang="en-US"/>
          </a:p>
        </p:txBody>
      </p:sp>
    </p:spTree>
    <p:extLst>
      <p:ext uri="{BB962C8B-B14F-4D97-AF65-F5344CB8AC3E}">
        <p14:creationId xmlns:p14="http://schemas.microsoft.com/office/powerpoint/2010/main" val="175207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11DD15E-9357-4793-B2C3-B69E3EE24AAD}" type="datetime1">
              <a:rPr lang="ja-JP" altLang="en-US" smtClean="0"/>
              <a:t>2024/12/9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25CA78-B53E-4A06-8AD4-086F462ED4A5}" type="slidenum">
              <a:rPr lang="ja-JP" altLang="en-US"/>
              <a:pPr>
                <a:defRPr/>
              </a:pPr>
              <a:t>‹#›</a:t>
            </a:fld>
            <a:endParaRPr lang="ja-JP" altLang="en-US"/>
          </a:p>
        </p:txBody>
      </p:sp>
    </p:spTree>
    <p:extLst>
      <p:ext uri="{BB962C8B-B14F-4D97-AF65-F5344CB8AC3E}">
        <p14:creationId xmlns:p14="http://schemas.microsoft.com/office/powerpoint/2010/main" val="373694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3492903-2A2E-4C8D-A63C-B1E9D7C65452}" type="datetime1">
              <a:rPr lang="ja-JP" altLang="en-US" smtClean="0"/>
              <a:t>2024/12/9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0FFA6A5-1D6D-48AF-BF2F-95D4FDC1D2A2}" type="slidenum">
              <a:rPr lang="ja-JP" altLang="en-US"/>
              <a:pPr>
                <a:defRPr/>
              </a:pPr>
              <a:t>‹#›</a:t>
            </a:fld>
            <a:endParaRPr lang="ja-JP" altLang="en-US"/>
          </a:p>
        </p:txBody>
      </p:sp>
    </p:spTree>
    <p:extLst>
      <p:ext uri="{BB962C8B-B14F-4D97-AF65-F5344CB8AC3E}">
        <p14:creationId xmlns:p14="http://schemas.microsoft.com/office/powerpoint/2010/main" val="323339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219ACE5-40B7-41B1-BE39-846FAE0B7FB0}" type="datetime1">
              <a:rPr lang="ja-JP" altLang="en-US" smtClean="0"/>
              <a:t>2024/12/9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9A957C4-05C9-429A-AA0F-46F0F162F2B8}" type="slidenum">
              <a:rPr lang="ja-JP" altLang="en-US"/>
              <a:pPr>
                <a:defRPr/>
              </a:pPr>
              <a:t>‹#›</a:t>
            </a:fld>
            <a:endParaRPr lang="ja-JP" altLang="en-US"/>
          </a:p>
        </p:txBody>
      </p:sp>
    </p:spTree>
    <p:extLst>
      <p:ext uri="{BB962C8B-B14F-4D97-AF65-F5344CB8AC3E}">
        <p14:creationId xmlns:p14="http://schemas.microsoft.com/office/powerpoint/2010/main" val="78416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4CB8804-FA9C-4625-865A-0A50737844EB}" type="datetime1">
              <a:rPr lang="ja-JP" altLang="en-US" smtClean="0"/>
              <a:t>2024/12/9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F215F8F-EC61-4725-9DC9-07BF1D3101BC}" type="slidenum">
              <a:rPr lang="ja-JP" altLang="en-US"/>
              <a:pPr>
                <a:defRPr/>
              </a:pPr>
              <a:t>‹#›</a:t>
            </a:fld>
            <a:endParaRPr lang="ja-JP" altLang="en-US"/>
          </a:p>
        </p:txBody>
      </p:sp>
    </p:spTree>
    <p:extLst>
      <p:ext uri="{BB962C8B-B14F-4D97-AF65-F5344CB8AC3E}">
        <p14:creationId xmlns:p14="http://schemas.microsoft.com/office/powerpoint/2010/main" val="45558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932F91F-0C09-44D9-8E9E-568822F1FD19}" type="datetime1">
              <a:rPr lang="ja-JP" altLang="en-US" smtClean="0"/>
              <a:t>2024/12/9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1F93E83C-B488-4CD4-8F75-9E405A70F7AB}" type="slidenum">
              <a:rPr lang="ja-JP" altLang="en-US"/>
              <a:pPr>
                <a:defRPr/>
              </a:pPr>
              <a:t>‹#›</a:t>
            </a:fld>
            <a:endParaRPr lang="ja-JP" altLang="en-US"/>
          </a:p>
        </p:txBody>
      </p:sp>
    </p:spTree>
    <p:extLst>
      <p:ext uri="{BB962C8B-B14F-4D97-AF65-F5344CB8AC3E}">
        <p14:creationId xmlns:p14="http://schemas.microsoft.com/office/powerpoint/2010/main" val="195984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F082C2F-A78F-4F49-96C4-D77DD3482B8E}" type="datetime1">
              <a:rPr lang="ja-JP" altLang="en-US" smtClean="0"/>
              <a:t>2024/12/9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33A85C8-1AE0-421A-A022-9BB5AA3BDBE7}" type="slidenum">
              <a:rPr lang="ja-JP" altLang="en-US"/>
              <a:pPr>
                <a:defRPr/>
              </a:pPr>
              <a:t>‹#›</a:t>
            </a:fld>
            <a:endParaRPr lang="ja-JP" altLang="en-US"/>
          </a:p>
        </p:txBody>
      </p:sp>
    </p:spTree>
    <p:extLst>
      <p:ext uri="{BB962C8B-B14F-4D97-AF65-F5344CB8AC3E}">
        <p14:creationId xmlns:p14="http://schemas.microsoft.com/office/powerpoint/2010/main" val="382846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70C097-F906-4169-A330-9529201BC28D}"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91387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6B7669-99BC-408D-8A82-93490EC87F2F}" type="datetime1">
              <a:rPr lang="ja-JP" altLang="en-US" smtClean="0"/>
              <a:t>2024/12/9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6C2B3D6-2D61-41EF-9540-C6DDC067FCAF}" type="slidenum">
              <a:rPr lang="ja-JP" altLang="en-US"/>
              <a:pPr>
                <a:defRPr/>
              </a:pPr>
              <a:t>‹#›</a:t>
            </a:fld>
            <a:endParaRPr lang="ja-JP" altLang="en-US"/>
          </a:p>
        </p:txBody>
      </p:sp>
    </p:spTree>
    <p:extLst>
      <p:ext uri="{BB962C8B-B14F-4D97-AF65-F5344CB8AC3E}">
        <p14:creationId xmlns:p14="http://schemas.microsoft.com/office/powerpoint/2010/main" val="879407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83DC040-368A-45F0-8CF3-20CF590090A5}" type="datetime1">
              <a:rPr lang="ja-JP" altLang="en-US" smtClean="0"/>
              <a:t>2024/12/9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54CD84-88BE-44C0-87B5-7585D5328CB5}" type="slidenum">
              <a:rPr lang="ja-JP" altLang="en-US"/>
              <a:pPr>
                <a:defRPr/>
              </a:pPr>
              <a:t>‹#›</a:t>
            </a:fld>
            <a:endParaRPr lang="ja-JP" altLang="en-US"/>
          </a:p>
        </p:txBody>
      </p:sp>
    </p:spTree>
    <p:extLst>
      <p:ext uri="{BB962C8B-B14F-4D97-AF65-F5344CB8AC3E}">
        <p14:creationId xmlns:p14="http://schemas.microsoft.com/office/powerpoint/2010/main" val="942822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63A7115-10FC-4768-A5C1-1DFA4958EA60}" type="datetime1">
              <a:rPr lang="ja-JP" altLang="en-US" smtClean="0"/>
              <a:t>2024/12/9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BA1C95-DCDC-4E5B-B3BD-213592FAE0CE}" type="slidenum">
              <a:rPr lang="ja-JP" altLang="en-US"/>
              <a:pPr>
                <a:defRPr/>
              </a:pPr>
              <a:t>‹#›</a:t>
            </a:fld>
            <a:endParaRPr lang="ja-JP" altLang="en-US"/>
          </a:p>
        </p:txBody>
      </p:sp>
    </p:spTree>
    <p:extLst>
      <p:ext uri="{BB962C8B-B14F-4D97-AF65-F5344CB8AC3E}">
        <p14:creationId xmlns:p14="http://schemas.microsoft.com/office/powerpoint/2010/main" val="2662566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66D118C-3CAC-437A-9C5F-5018A540D995}"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4894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77C4FB-B431-480E-AA00-8CDF57B22024}"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531109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5A37F1-E627-490F-8BE3-08FCB2240D20}"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81422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3F68DE-C6AD-44BB-8347-F4B0E7171C6C}"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149556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C99145E-3024-467F-8948-3BB1C313AE44}"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20224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6B27A0-EAC7-411A-AAC1-662808618022}"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607438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CADCC0-F5CE-4ECE-80BD-F8A5F320FD3F}"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5335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76FE73-DC58-4835-B5AC-7931A3F2C51C}"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0920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D140B9-4AEF-466A-9C25-FADE27A60811}"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54294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A89FBE-58FF-4219-BCC7-094BE9FF94C8}"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51042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076B3E-39CA-4387-8AC8-B495426A3D54}"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72740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E614AF-1009-4217-B8FC-E5167D325159}"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80226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8D1692-8E97-40A1-AF01-A1D28B291DED}"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0256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581DC8-EBDE-4E88-B59A-C9C7F8029751}"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595973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8FA0DF9-2C53-4ED9-9D1A-105BCAD5B9D3}"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8903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550C39D-9C4F-442C-ACF9-1EFE1B2081F4}"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23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B00A999-E4FC-46D7-88D3-640AEE2D691C}"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6980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4F89DE-E497-4F8F-AC70-41DD7C63E72B}"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40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D0713A-546C-4B79-8E78-54332802636D}"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042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227125-2A20-4A28-9830-9B42B79168EC}"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7519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4B75D18-EE74-49D6-96BF-F47D9D4EECAC}"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7383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43ABA3B-1F80-40D1-B667-64A4BB2B8E05}"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596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CA760E-4D49-4FB8-B1ED-F2F67F8BDD9A}"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921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2"/>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52"/>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8ECB25-31D9-4309-81F3-4E1F29DB29F8}"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76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DD1EE61-5CC9-4E03-8051-12A5C2DC9931}"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17571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4CD75ED-CEAF-4C48-86A4-5659C4438AAF}"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72540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AC7DC9-199E-47F8-8824-8C06A1F4150E}"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3977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8ABD12-A2AD-4ED7-ACBC-720FE3E8DA05}"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16257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55104C-7BC9-46C7-960B-871CADA93B25}"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02004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7965E-F426-47C7-AABF-94FFDFE2512B}"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2444100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95207FF-FE05-4439-AF42-909A9E178604}" type="datetime1">
              <a:rPr lang="ja-JP" altLang="en-US" smtClean="0"/>
              <a:t>2024/12/9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3A06AFF-3F08-4FA6-B6C5-91F011480F66}" type="slidenum">
              <a:rPr lang="ja-JP" altLang="en-US"/>
              <a:pPr>
                <a:defRPr/>
              </a:pPr>
              <a:t>‹#›</a:t>
            </a:fld>
            <a:endParaRPr lang="ja-JP" altLang="en-US"/>
          </a:p>
        </p:txBody>
      </p:sp>
    </p:spTree>
    <p:extLst>
      <p:ext uri="{BB962C8B-B14F-4D97-AF65-F5344CB8AC3E}">
        <p14:creationId xmlns:p14="http://schemas.microsoft.com/office/powerpoint/2010/main" val="26858388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95A6-6626-43AE-B878-7B3A35B7A35C}" type="datetime1">
              <a:rPr lang="ja-JP" altLang="en-US" smtClean="0">
                <a:solidFill>
                  <a:prstClr val="white">
                    <a:tint val="75000"/>
                  </a:prstClr>
                </a:solidFill>
              </a:rPr>
              <a:t>2024/12/9</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3278182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3FB0D-BA3A-494B-8A8F-A02270F000D9}" type="datetime1">
              <a:rPr lang="ja-JP" altLang="en-US" smtClean="0">
                <a:solidFill>
                  <a:prstClr val="black">
                    <a:tint val="75000"/>
                  </a:prstClr>
                </a:solidFill>
              </a:rPr>
              <a:t>2024/12/9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309259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8.jp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jpeg"/><Relationship Id="rId15" Type="http://schemas.openxmlformats.org/officeDocument/2006/relationships/image" Target="../media/image17.jp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86"/>
            <a:ext cx="9144000" cy="6858000"/>
          </a:xfrm>
          <a:prstGeom prst="rect">
            <a:avLst/>
          </a:prstGeom>
        </p:spPr>
      </p:pic>
      <p:sp>
        <p:nvSpPr>
          <p:cNvPr id="6" name="タイトル 1"/>
          <p:cNvSpPr txBox="1">
            <a:spLocks/>
          </p:cNvSpPr>
          <p:nvPr/>
        </p:nvSpPr>
        <p:spPr>
          <a:xfrm>
            <a:off x="108520" y="1916832"/>
            <a:ext cx="9144000" cy="1728192"/>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800" b="0" i="0" u="none" strike="noStrike" kern="1200" cap="none" spc="0" normalizeH="0" baseline="0" noProof="0" dirty="0">
              <a:ln>
                <a:noFill/>
              </a:ln>
              <a:solidFill>
                <a:srgbClr val="4F81BD">
                  <a:lumMod val="75000"/>
                </a:srgbClr>
              </a:solidFill>
              <a:effectLst/>
              <a:uLnTx/>
              <a:uFillTx/>
              <a:latin typeface="HG創英角ｺﾞｼｯｸUB" panose="020B0909000000000000" pitchFamily="49" charset="-128"/>
              <a:ea typeface="HG創英角ｺﾞｼｯｸUB" panose="020B0909000000000000" pitchFamily="49" charset="-128"/>
              <a:cs typeface="+mj-cs"/>
            </a:endParaRPr>
          </a:p>
        </p:txBody>
      </p:sp>
      <p:sp>
        <p:nvSpPr>
          <p:cNvPr id="8" name="サブタイトル 2"/>
          <p:cNvSpPr txBox="1">
            <a:spLocks/>
          </p:cNvSpPr>
          <p:nvPr/>
        </p:nvSpPr>
        <p:spPr bwMode="auto">
          <a:xfrm>
            <a:off x="35496" y="-12302"/>
            <a:ext cx="6764949" cy="8528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1800" b="0" i="0" u="none" strike="noStrike" kern="1200" cap="none" spc="0" normalizeH="0" baseline="0" noProof="0" dirty="0">
              <a:ln>
                <a:noFill/>
              </a:ln>
              <a:solidFill>
                <a:srgbClr val="4F81BD">
                  <a:lumMod val="75000"/>
                </a:srgbClr>
              </a:solidFill>
              <a:effectLst/>
              <a:uLnTx/>
              <a:uFillTx/>
              <a:latin typeface="メイリオ"/>
              <a:ea typeface="メイリオ"/>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「地域と学校の連携・協働」推進実践</a:t>
            </a:r>
            <a:r>
              <a:rPr kumimoji="1" lang="ja-JP" altLang="en-US"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交流会</a:t>
            </a:r>
            <a:endParaRPr kumimoji="1" lang="en-US" altLang="ja-JP" sz="2800" b="0" i="0" u="none" strike="noStrike" kern="1200" cap="none" spc="0" normalizeH="0" baseline="0" noProof="0" dirty="0">
              <a:ln>
                <a:solidFill>
                  <a:srgbClr val="0070C0"/>
                </a:solid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サブタイトル 2"/>
          <p:cNvSpPr txBox="1">
            <a:spLocks/>
          </p:cNvSpPr>
          <p:nvPr/>
        </p:nvSpPr>
        <p:spPr bwMode="auto">
          <a:xfrm>
            <a:off x="107504" y="1196752"/>
            <a:ext cx="4752528" cy="721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4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研修１　行政説明</a:t>
            </a:r>
            <a:endParaRPr kumimoji="1" lang="en-US" altLang="ja-JP"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0" name="サブタイトル 2"/>
          <p:cNvSpPr txBox="1">
            <a:spLocks/>
          </p:cNvSpPr>
          <p:nvPr/>
        </p:nvSpPr>
        <p:spPr bwMode="auto">
          <a:xfrm>
            <a:off x="395536" y="2609220"/>
            <a:ext cx="7330456" cy="1758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4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地域と学校の連携・協働の意義について</a:t>
            </a:r>
            <a:endParaRPr kumimoji="1" lang="en-US" altLang="ja-JP"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3740300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72008"/>
            <a:ext cx="1872208"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活動の例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角丸四角形 2"/>
          <p:cNvSpPr/>
          <p:nvPr/>
        </p:nvSpPr>
        <p:spPr>
          <a:xfrm>
            <a:off x="323528" y="1997685"/>
            <a:ext cx="3843162" cy="73063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各教科等の授業の講師</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351326" y="4506908"/>
            <a:ext cx="3788627" cy="57057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登下校の安全見守り</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345215" y="6026181"/>
            <a:ext cx="8691281" cy="643179"/>
          </a:xfrm>
          <a:prstGeom prst="roundRect">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環境整備・美化・清掃活動（ともに）</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タイトル 1"/>
          <p:cNvSpPr txBox="1">
            <a:spLocks/>
          </p:cNvSpPr>
          <p:nvPr/>
        </p:nvSpPr>
        <p:spPr bwMode="auto">
          <a:xfrm>
            <a:off x="107504" y="711536"/>
            <a:ext cx="3600400"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地域が学校（子ども）を支援する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4" name="タイトル 1"/>
          <p:cNvSpPr txBox="1">
            <a:spLocks/>
          </p:cNvSpPr>
          <p:nvPr/>
        </p:nvSpPr>
        <p:spPr bwMode="auto">
          <a:xfrm>
            <a:off x="5076056" y="711536"/>
            <a:ext cx="3623956"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学校（子ども）が地域に</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参画する・貢献する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楕円 14"/>
          <p:cNvSpPr/>
          <p:nvPr/>
        </p:nvSpPr>
        <p:spPr>
          <a:xfrm>
            <a:off x="3779912" y="467548"/>
            <a:ext cx="1152201" cy="1449284"/>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sp>
        <p:nvSpPr>
          <p:cNvPr id="16" name="角丸四角形 15"/>
          <p:cNvSpPr/>
          <p:nvPr/>
        </p:nvSpPr>
        <p:spPr>
          <a:xfrm>
            <a:off x="296791" y="2893401"/>
            <a:ext cx="3843162" cy="65335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クラブ活動等の講師</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2987824" y="5291948"/>
            <a:ext cx="6034394"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いろいろな</a:t>
            </a:r>
            <a:r>
              <a:rPr kumimoji="1" lang="ja-JP" altLang="en-US" sz="2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交流</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4571792" y="1988840"/>
            <a:ext cx="4464704" cy="676717"/>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ja-JP" altLang="en-US"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イベントへ参加・発表</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4571792" y="2785971"/>
            <a:ext cx="4464704" cy="859053"/>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ja-JP" altLang="en-US"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イベントへ参画・協力</a:t>
            </a:r>
            <a:endParaRPr kumimoji="1" lang="en-US" altLang="ja-JP"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（スタッフとして）</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4515419" y="4497740"/>
            <a:ext cx="2105476"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子ども民生委員</a:t>
            </a: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296791" y="3772675"/>
            <a:ext cx="3843162" cy="56914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放課後等の学習支援</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4571792" y="3772675"/>
            <a:ext cx="4464704"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地域の歴史や文化を継承</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角丸四角形 26"/>
          <p:cNvSpPr/>
          <p:nvPr/>
        </p:nvSpPr>
        <p:spPr>
          <a:xfrm>
            <a:off x="6649888" y="4493586"/>
            <a:ext cx="2386608"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高齢者等との交流</a:t>
            </a: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366235" y="5292260"/>
            <a:ext cx="2521652"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読み聞かせ</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 name="角丸四角形 1"/>
          <p:cNvSpPr/>
          <p:nvPr/>
        </p:nvSpPr>
        <p:spPr>
          <a:xfrm>
            <a:off x="890117" y="2363000"/>
            <a:ext cx="7416824" cy="34353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詳しくは、</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4000" dirty="0" smtClean="0">
                <a:latin typeface="UD デジタル 教科書体 N-B" panose="02020700000000000000" pitchFamily="17" charset="-128"/>
                <a:ea typeface="UD デジタル 教科書体 N-B" panose="02020700000000000000" pitchFamily="17" charset="-128"/>
              </a:rPr>
              <a:t>このあとの実践発表で</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algn="ctr"/>
            <a:r>
              <a:rPr lang="ja-JP" altLang="en-US" sz="4000" dirty="0">
                <a:latin typeface="UD デジタル 教科書体 N-B" panose="02020700000000000000" pitchFamily="17" charset="-128"/>
                <a:ea typeface="UD デジタル 教科書体 N-B" panose="02020700000000000000" pitchFamily="17" charset="-128"/>
              </a:rPr>
              <a:t>ご覧</a:t>
            </a:r>
            <a:r>
              <a:rPr lang="ja-JP" altLang="en-US" sz="4000" dirty="0" smtClean="0">
                <a:latin typeface="UD デジタル 教科書体 N-B" panose="02020700000000000000" pitchFamily="17" charset="-128"/>
                <a:ea typeface="UD デジタル 教科書体 N-B" panose="02020700000000000000" pitchFamily="17" charset="-128"/>
              </a:rPr>
              <a:t>ください。</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algn="ctr"/>
            <a:endParaRPr kumimoji="1" lang="en-US" altLang="ja-JP" dirty="0" smtClean="0"/>
          </a:p>
        </p:txBody>
      </p:sp>
    </p:spTree>
    <p:extLst>
      <p:ext uri="{BB962C8B-B14F-4D97-AF65-F5344CB8AC3E}">
        <p14:creationId xmlns:p14="http://schemas.microsoft.com/office/powerpoint/2010/main" val="11327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bwMode="auto">
          <a:xfrm>
            <a:off x="155166" y="1484784"/>
            <a:ext cx="8881330" cy="4464496"/>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○楽しくて、より分かりやすい授業</a:t>
            </a:r>
            <a:r>
              <a:rPr lang="ja-JP" altLang="en-US" sz="2800" dirty="0">
                <a:latin typeface="UD デジタル 教科書体 N-B" panose="02020700000000000000" pitchFamily="17" charset="-128"/>
                <a:ea typeface="UD デジタル 教科書体 N-B" panose="02020700000000000000" pitchFamily="17" charset="-128"/>
              </a:rPr>
              <a:t>が</a:t>
            </a:r>
            <a:r>
              <a:rPr lang="ja-JP" altLang="en-US" sz="2800" dirty="0" smtClean="0">
                <a:latin typeface="UD デジタル 教科書体 N-B" panose="02020700000000000000" pitchFamily="17" charset="-128"/>
                <a:ea typeface="UD デジタル 教科書体 N-B" panose="02020700000000000000" pitchFamily="17" charset="-128"/>
              </a:rPr>
              <a:t>受けられる。</a:t>
            </a:r>
            <a:r>
              <a:rPr lang="ja-JP" altLang="en-US" sz="2800" dirty="0">
                <a:latin typeface="UD デジタル 教科書体 N-B" panose="02020700000000000000" pitchFamily="17" charset="-128"/>
                <a:ea typeface="UD デジタル 教科書体 N-B" panose="02020700000000000000" pitchFamily="17" charset="-128"/>
              </a:rPr>
              <a:t>　</a:t>
            </a:r>
            <a:endParaRPr lang="en-US" altLang="ja-JP" sz="28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a:t>
            </a:r>
            <a:r>
              <a:rPr lang="ja-JP" altLang="en-US" sz="2800" dirty="0">
                <a:latin typeface="UD デジタル 教科書体 N-B" panose="02020700000000000000" pitchFamily="17" charset="-128"/>
                <a:ea typeface="UD デジタル 教科書体 N-B" panose="02020700000000000000" pitchFamily="17" charset="-128"/>
              </a:rPr>
              <a:t>ふる</a:t>
            </a:r>
            <a:r>
              <a:rPr lang="ja-JP" altLang="en-US" sz="2800" dirty="0" smtClean="0">
                <a:latin typeface="UD デジタル 教科書体 N-B" panose="02020700000000000000" pitchFamily="17" charset="-128"/>
                <a:ea typeface="UD デジタル 教科書体 N-B" panose="02020700000000000000" pitchFamily="17" charset="-128"/>
              </a:rPr>
              <a:t>さとのよさ（人や文化</a:t>
            </a:r>
            <a:r>
              <a:rPr lang="ja-JP" altLang="en-US" sz="2800" dirty="0">
                <a:latin typeface="UD デジタル 教科書体 N-B" panose="02020700000000000000" pitchFamily="17" charset="-128"/>
                <a:ea typeface="UD デジタル 教科書体 N-B" panose="02020700000000000000" pitchFamily="17" charset="-128"/>
              </a:rPr>
              <a:t>、歴史、</a:t>
            </a:r>
            <a:r>
              <a:rPr lang="ja-JP" altLang="en-US" sz="2800" dirty="0" smtClean="0">
                <a:latin typeface="UD デジタル 教科書体 N-B" panose="02020700000000000000" pitchFamily="17" charset="-128"/>
                <a:ea typeface="UD デジタル 教科書体 N-B" panose="02020700000000000000" pitchFamily="17" charset="-128"/>
              </a:rPr>
              <a:t>産業等）を知る</a:t>
            </a:r>
            <a:endParaRPr lang="en-US" altLang="ja-JP" sz="2800" dirty="0" smtClean="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a:latin typeface="UD デジタル 教科書体 N-B" panose="02020700000000000000" pitchFamily="17" charset="-128"/>
                <a:ea typeface="UD デジタル 教科書体 N-B" panose="02020700000000000000" pitchFamily="17" charset="-128"/>
              </a:rPr>
              <a:t>　</a:t>
            </a:r>
            <a:r>
              <a:rPr lang="ja-JP" altLang="en-US" sz="2800" dirty="0" smtClean="0">
                <a:latin typeface="UD デジタル 教科書体 N-B" panose="02020700000000000000" pitchFamily="17" charset="-128"/>
                <a:ea typeface="UD デジタル 教科書体 N-B" panose="02020700000000000000" pitchFamily="17" charset="-128"/>
              </a:rPr>
              <a:t>ことができる。</a:t>
            </a:r>
            <a:endParaRPr lang="en-US" altLang="ja-JP" sz="28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a:t>
            </a:r>
            <a:r>
              <a:rPr lang="ja-JP" altLang="en-US" sz="2800" dirty="0">
                <a:latin typeface="UD デジタル 教科書体 N-B" panose="02020700000000000000" pitchFamily="17" charset="-128"/>
                <a:ea typeface="UD デジタル 教科書体 N-B" panose="02020700000000000000" pitchFamily="17" charset="-128"/>
              </a:rPr>
              <a:t>地域の人々に</a:t>
            </a:r>
            <a:r>
              <a:rPr lang="ja-JP" altLang="en-US" sz="2800" dirty="0" smtClean="0">
                <a:latin typeface="UD デジタル 教科書体 N-B" panose="02020700000000000000" pitchFamily="17" charset="-128"/>
                <a:ea typeface="UD デジタル 教科書体 N-B" panose="02020700000000000000" pitchFamily="17" charset="-128"/>
              </a:rPr>
              <a:t>愛され、</a:t>
            </a:r>
            <a:r>
              <a:rPr lang="ja-JP" altLang="en-US" sz="2800" dirty="0">
                <a:latin typeface="UD デジタル 教科書体 N-B" panose="02020700000000000000" pitchFamily="17" charset="-128"/>
                <a:ea typeface="UD デジタル 教科書体 N-B" panose="02020700000000000000" pitchFamily="17" charset="-128"/>
              </a:rPr>
              <a:t>支えられていると</a:t>
            </a:r>
            <a:r>
              <a:rPr lang="ja-JP" altLang="en-US" sz="2800" dirty="0" smtClean="0">
                <a:latin typeface="UD デジタル 教科書体 N-B" panose="02020700000000000000" pitchFamily="17" charset="-128"/>
                <a:ea typeface="UD デジタル 教科書体 N-B" panose="02020700000000000000" pitchFamily="17" charset="-128"/>
              </a:rPr>
              <a:t>いう気持ち</a:t>
            </a:r>
            <a:endParaRPr lang="en-US" altLang="ja-JP" sz="2800" dirty="0" smtClean="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a:latin typeface="UD デジタル 教科書体 N-B" panose="02020700000000000000" pitchFamily="17" charset="-128"/>
                <a:ea typeface="UD デジタル 教科書体 N-B" panose="02020700000000000000" pitchFamily="17" charset="-128"/>
              </a:rPr>
              <a:t>　</a:t>
            </a:r>
            <a:r>
              <a:rPr lang="ja-JP" altLang="en-US" sz="2800" dirty="0" smtClean="0">
                <a:latin typeface="UD デジタル 教科書体 N-B" panose="02020700000000000000" pitchFamily="17" charset="-128"/>
                <a:ea typeface="UD デジタル 教科書体 N-B" panose="02020700000000000000" pitchFamily="17" charset="-128"/>
              </a:rPr>
              <a:t>を感じる。</a:t>
            </a:r>
            <a:endParaRPr lang="en-US" altLang="ja-JP" sz="2800" dirty="0" smtClean="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○地域に貢献し、地域を大切</a:t>
            </a:r>
            <a:r>
              <a:rPr lang="ja-JP" altLang="en-US" sz="2800" dirty="0">
                <a:latin typeface="UD デジタル 教科書体 N-B" panose="02020700000000000000" pitchFamily="17" charset="-128"/>
                <a:ea typeface="UD デジタル 教科書体 N-B" panose="02020700000000000000" pitchFamily="17" charset="-128"/>
              </a:rPr>
              <a:t>にする</a:t>
            </a:r>
            <a:r>
              <a:rPr lang="ja-JP" altLang="en-US" sz="2800" dirty="0" smtClean="0">
                <a:latin typeface="UD デジタル 教科書体 N-B" panose="02020700000000000000" pitchFamily="17" charset="-128"/>
                <a:ea typeface="UD デジタル 教科書体 N-B" panose="02020700000000000000" pitchFamily="17" charset="-128"/>
              </a:rPr>
              <a:t>気持ちが強くなる。</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38" name="角丸四角形 37"/>
          <p:cNvSpPr/>
          <p:nvPr/>
        </p:nvSpPr>
        <p:spPr>
          <a:xfrm>
            <a:off x="1617199" y="608431"/>
            <a:ext cx="5976664" cy="768938"/>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子ども</a:t>
            </a:r>
            <a:r>
              <a:rPr kumimoji="1" lang="ja-JP" altLang="en-US" sz="4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にとってのプラス</a:t>
            </a:r>
            <a:endPar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3036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47C5F8E4-63A0-443A-AEFC-D6B7137F6737}"/>
              </a:ext>
            </a:extLst>
          </p:cNvPr>
          <p:cNvPicPr>
            <a:picLocks noChangeAspect="1"/>
          </p:cNvPicPr>
          <p:nvPr/>
        </p:nvPicPr>
        <p:blipFill>
          <a:blip r:embed="rId3">
            <a:extLst/>
          </a:blip>
          <a:stretch>
            <a:fillRect/>
          </a:stretch>
        </p:blipFill>
        <p:spPr>
          <a:xfrm>
            <a:off x="306935" y="2508399"/>
            <a:ext cx="882097" cy="1181512"/>
          </a:xfrm>
          <a:prstGeom prst="rect">
            <a:avLst/>
          </a:prstGeom>
        </p:spPr>
      </p:pic>
      <p:sp>
        <p:nvSpPr>
          <p:cNvPr id="2" name="角丸四角形 1"/>
          <p:cNvSpPr/>
          <p:nvPr/>
        </p:nvSpPr>
        <p:spPr>
          <a:xfrm>
            <a:off x="104806" y="2449422"/>
            <a:ext cx="8932139" cy="2651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タイトル 1"/>
          <p:cNvSpPr txBox="1">
            <a:spLocks/>
          </p:cNvSpPr>
          <p:nvPr/>
        </p:nvSpPr>
        <p:spPr bwMode="auto">
          <a:xfrm>
            <a:off x="189450" y="541795"/>
            <a:ext cx="8761663" cy="510806"/>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地域と学校が連携・協働する多くの</a:t>
            </a:r>
            <a:r>
              <a:rPr kumimoji="1" lang="ja-JP" altLang="en-US" sz="32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活動</a:t>
            </a:r>
            <a:endParaRPr kumimoji="1" lang="en-US" altLang="ja-JP" sz="32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3" name="角丸四角形吹き出し 2"/>
          <p:cNvSpPr/>
          <p:nvPr/>
        </p:nvSpPr>
        <p:spPr>
          <a:xfrm>
            <a:off x="1421137" y="2552113"/>
            <a:ext cx="1196576" cy="432048"/>
          </a:xfrm>
          <a:prstGeom prst="wedgeRoundRectCallout">
            <a:avLst>
              <a:gd name="adj1" fmla="val -57633"/>
              <a:gd name="adj2" fmla="val -249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すごい！</a:t>
            </a:r>
          </a:p>
        </p:txBody>
      </p:sp>
      <p:sp>
        <p:nvSpPr>
          <p:cNvPr id="20" name="角丸四角形吹き出し 19"/>
          <p:cNvSpPr/>
          <p:nvPr/>
        </p:nvSpPr>
        <p:spPr>
          <a:xfrm>
            <a:off x="6370253" y="4464947"/>
            <a:ext cx="2040818" cy="432048"/>
          </a:xfrm>
          <a:prstGeom prst="wedgeRoundRectCallout">
            <a:avLst>
              <a:gd name="adj1" fmla="val 24109"/>
              <a:gd name="adj2" fmla="val -703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助かったよ！</a:t>
            </a:r>
          </a:p>
        </p:txBody>
      </p:sp>
      <p:sp>
        <p:nvSpPr>
          <p:cNvPr id="21" name="角丸四角形吹き出し 20"/>
          <p:cNvSpPr/>
          <p:nvPr/>
        </p:nvSpPr>
        <p:spPr>
          <a:xfrm>
            <a:off x="4407044" y="3872999"/>
            <a:ext cx="1781251" cy="432048"/>
          </a:xfrm>
          <a:prstGeom prst="wedgeRoundRectCallout">
            <a:avLst>
              <a:gd name="adj1" fmla="val 34141"/>
              <a:gd name="adj2" fmla="val -724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またお願いね！</a:t>
            </a:r>
          </a:p>
        </p:txBody>
      </p:sp>
      <p:sp>
        <p:nvSpPr>
          <p:cNvPr id="22" name="角丸四角形吹き出し 21"/>
          <p:cNvSpPr/>
          <p:nvPr/>
        </p:nvSpPr>
        <p:spPr>
          <a:xfrm>
            <a:off x="6142614" y="3245272"/>
            <a:ext cx="2496096" cy="432048"/>
          </a:xfrm>
          <a:prstGeom prst="wedgeRoundRectCallout">
            <a:avLst>
              <a:gd name="adj1" fmla="val 22780"/>
              <a:gd name="adj2" fmla="val -789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よくがんばってるね！</a:t>
            </a:r>
          </a:p>
        </p:txBody>
      </p:sp>
      <p:sp>
        <p:nvSpPr>
          <p:cNvPr id="23" name="角丸四角形吹き出し 22"/>
          <p:cNvSpPr/>
          <p:nvPr/>
        </p:nvSpPr>
        <p:spPr>
          <a:xfrm>
            <a:off x="4532065" y="2545030"/>
            <a:ext cx="2040818" cy="432048"/>
          </a:xfrm>
          <a:prstGeom prst="wedgeRoundRectCallout">
            <a:avLst>
              <a:gd name="adj1" fmla="val 57027"/>
              <a:gd name="adj2" fmla="val -292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来てよかった！</a:t>
            </a:r>
          </a:p>
        </p:txBody>
      </p:sp>
      <p:sp>
        <p:nvSpPr>
          <p:cNvPr id="24" name="角丸四角形吹き出し 23"/>
          <p:cNvSpPr/>
          <p:nvPr/>
        </p:nvSpPr>
        <p:spPr>
          <a:xfrm>
            <a:off x="3410976" y="3253856"/>
            <a:ext cx="2645241" cy="432048"/>
          </a:xfrm>
          <a:prstGeom prst="wedgeRoundRectCallout">
            <a:avLst>
              <a:gd name="adj1" fmla="val -47153"/>
              <a:gd name="adj2" fmla="val -887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rPr>
              <a:t>一緒にできてうれしい！</a:t>
            </a:r>
            <a:endPar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25" name="角丸四角形吹き出し 24"/>
          <p:cNvSpPr/>
          <p:nvPr/>
        </p:nvSpPr>
        <p:spPr>
          <a:xfrm>
            <a:off x="6260303" y="3872999"/>
            <a:ext cx="2709249" cy="432048"/>
          </a:xfrm>
          <a:prstGeom prst="wedgeRoundRectCallout">
            <a:avLst>
              <a:gd name="adj1" fmla="val 22855"/>
              <a:gd name="adj2" fmla="val -703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知ってもらえてよかった！</a:t>
            </a:r>
          </a:p>
        </p:txBody>
      </p:sp>
      <p:sp>
        <p:nvSpPr>
          <p:cNvPr id="16" name="タイトル 1"/>
          <p:cNvSpPr txBox="1">
            <a:spLocks/>
          </p:cNvSpPr>
          <p:nvPr/>
        </p:nvSpPr>
        <p:spPr bwMode="auto">
          <a:xfrm>
            <a:off x="1043608" y="1500561"/>
            <a:ext cx="6976914" cy="850862"/>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地域（人・自然・歴史・よさ）との</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かかわり・出会い・発見・ふれあい</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7" name="下矢印 16"/>
          <p:cNvSpPr/>
          <p:nvPr/>
        </p:nvSpPr>
        <p:spPr>
          <a:xfrm>
            <a:off x="4099185" y="1143993"/>
            <a:ext cx="963893" cy="275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104806" y="5156991"/>
            <a:ext cx="8715666" cy="1502090"/>
            <a:chOff x="104806" y="5156991"/>
            <a:chExt cx="8715666" cy="1502090"/>
          </a:xfrm>
        </p:grpSpPr>
        <p:sp>
          <p:nvSpPr>
            <p:cNvPr id="15" name="下矢印 14"/>
            <p:cNvSpPr/>
            <p:nvPr/>
          </p:nvSpPr>
          <p:spPr>
            <a:xfrm>
              <a:off x="3887924" y="5156991"/>
              <a:ext cx="1368152" cy="339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 name="グループ化 4"/>
            <p:cNvGrpSpPr/>
            <p:nvPr/>
          </p:nvGrpSpPr>
          <p:grpSpPr>
            <a:xfrm>
              <a:off x="104806" y="5556126"/>
              <a:ext cx="8715666" cy="1102955"/>
              <a:chOff x="104806" y="5656562"/>
              <a:chExt cx="8715666" cy="1102955"/>
            </a:xfrm>
          </p:grpSpPr>
          <p:sp>
            <p:nvSpPr>
              <p:cNvPr id="26" name="タイトル 1"/>
              <p:cNvSpPr txBox="1">
                <a:spLocks/>
              </p:cNvSpPr>
              <p:nvPr/>
            </p:nvSpPr>
            <p:spPr bwMode="auto">
              <a:xfrm>
                <a:off x="754631" y="5656562"/>
                <a:ext cx="7634739" cy="465793"/>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子供たちの自己有用感・自己肯定感・自信</a:t>
                </a:r>
                <a:endParaRPr kumimoji="1" lang="en-US" altLang="ja-JP" sz="4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endParaRPr>
              </a:p>
            </p:txBody>
          </p:sp>
          <p:sp>
            <p:nvSpPr>
              <p:cNvPr id="27" name="タイトル 1"/>
              <p:cNvSpPr txBox="1">
                <a:spLocks/>
              </p:cNvSpPr>
              <p:nvPr/>
            </p:nvSpPr>
            <p:spPr bwMode="auto">
              <a:xfrm>
                <a:off x="104806" y="6293724"/>
                <a:ext cx="4567568" cy="465793"/>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ふるさとを愛する気持ち</a:t>
                </a:r>
                <a:endParaRPr kumimoji="1" lang="en-US" altLang="ja-JP" sz="4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endParaRPr>
              </a:p>
            </p:txBody>
          </p:sp>
          <p:sp>
            <p:nvSpPr>
              <p:cNvPr id="29" name="タイトル 1"/>
              <p:cNvSpPr txBox="1">
                <a:spLocks/>
              </p:cNvSpPr>
              <p:nvPr/>
            </p:nvSpPr>
            <p:spPr bwMode="auto">
              <a:xfrm>
                <a:off x="4921309" y="6293724"/>
                <a:ext cx="3899163" cy="465793"/>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学習や生活への意欲</a:t>
                </a:r>
                <a:endParaRPr kumimoji="1" lang="en-US" altLang="ja-JP" sz="4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endParaRPr>
              </a:p>
            </p:txBody>
          </p:sp>
        </p:grpSp>
      </p:grpSp>
      <p:sp>
        <p:nvSpPr>
          <p:cNvPr id="30" name="角丸四角形吹き出し 29"/>
          <p:cNvSpPr/>
          <p:nvPr/>
        </p:nvSpPr>
        <p:spPr>
          <a:xfrm>
            <a:off x="2623517" y="3859334"/>
            <a:ext cx="1711519" cy="432048"/>
          </a:xfrm>
          <a:prstGeom prst="wedgeRoundRectCallout">
            <a:avLst>
              <a:gd name="adj1" fmla="val -45705"/>
              <a:gd name="adj2" fmla="val -68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知らなかった！</a:t>
            </a:r>
          </a:p>
        </p:txBody>
      </p:sp>
      <p:sp>
        <p:nvSpPr>
          <p:cNvPr id="31" name="角丸四角形吹き出し 30"/>
          <p:cNvSpPr/>
          <p:nvPr/>
        </p:nvSpPr>
        <p:spPr>
          <a:xfrm>
            <a:off x="2767298" y="2543296"/>
            <a:ext cx="1572308" cy="432048"/>
          </a:xfrm>
          <a:prstGeom prst="wedgeRoundRectCallout">
            <a:avLst>
              <a:gd name="adj1" fmla="val 55288"/>
              <a:gd name="adj2" fmla="val -3143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ありがとう！</a:t>
            </a:r>
          </a:p>
        </p:txBody>
      </p:sp>
      <p:sp>
        <p:nvSpPr>
          <p:cNvPr id="32" name="角丸四角形吹き出し 31"/>
          <p:cNvSpPr/>
          <p:nvPr/>
        </p:nvSpPr>
        <p:spPr>
          <a:xfrm>
            <a:off x="3170181" y="4482973"/>
            <a:ext cx="2821902" cy="432048"/>
          </a:xfrm>
          <a:prstGeom prst="wedgeRoundRectCallout">
            <a:avLst>
              <a:gd name="adj1" fmla="val -37139"/>
              <a:gd name="adj2" fmla="val -638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こんな大人がいるんだ！</a:t>
            </a:r>
          </a:p>
        </p:txBody>
      </p:sp>
      <p:sp>
        <p:nvSpPr>
          <p:cNvPr id="33" name="角丸四角形吹き出し 32"/>
          <p:cNvSpPr/>
          <p:nvPr/>
        </p:nvSpPr>
        <p:spPr>
          <a:xfrm>
            <a:off x="189450" y="3882302"/>
            <a:ext cx="2362059" cy="432048"/>
          </a:xfrm>
          <a:prstGeom prst="wedgeRoundRectCallout">
            <a:avLst>
              <a:gd name="adj1" fmla="val 6532"/>
              <a:gd name="adj2" fmla="val -703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ほめられてうれしい！</a:t>
            </a:r>
          </a:p>
        </p:txBody>
      </p:sp>
      <p:sp>
        <p:nvSpPr>
          <p:cNvPr id="34" name="角丸四角形吹き出し 33"/>
          <p:cNvSpPr/>
          <p:nvPr/>
        </p:nvSpPr>
        <p:spPr>
          <a:xfrm>
            <a:off x="1232231" y="3264637"/>
            <a:ext cx="2092348" cy="432048"/>
          </a:xfrm>
          <a:prstGeom prst="wedgeRoundRectCallout">
            <a:avLst>
              <a:gd name="adj1" fmla="val 6739"/>
              <a:gd name="adj2" fmla="val -659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大事にしたいな！</a:t>
            </a:r>
          </a:p>
        </p:txBody>
      </p:sp>
      <p:sp>
        <p:nvSpPr>
          <p:cNvPr id="35" name="角丸四角形吹き出し 34"/>
          <p:cNvSpPr/>
          <p:nvPr/>
        </p:nvSpPr>
        <p:spPr>
          <a:xfrm>
            <a:off x="408996" y="4471844"/>
            <a:ext cx="2455950" cy="432048"/>
          </a:xfrm>
          <a:prstGeom prst="wedgeRoundRectCallout">
            <a:avLst>
              <a:gd name="adj1" fmla="val 8686"/>
              <a:gd name="adj2" fmla="val -68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わたしもがんばろう！</a:t>
            </a:r>
          </a:p>
        </p:txBody>
      </p:sp>
      <p:pic>
        <p:nvPicPr>
          <p:cNvPr id="36" name="図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7373" y="2521513"/>
            <a:ext cx="2112010" cy="574234"/>
          </a:xfrm>
          <a:prstGeom prst="rect">
            <a:avLst/>
          </a:prstGeom>
        </p:spPr>
      </p:pic>
      <p:sp>
        <p:nvSpPr>
          <p:cNvPr id="52" name="角丸四角形 51"/>
          <p:cNvSpPr/>
          <p:nvPr/>
        </p:nvSpPr>
        <p:spPr>
          <a:xfrm>
            <a:off x="3081541" y="5082"/>
            <a:ext cx="3304110" cy="455389"/>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子ども</a:t>
            </a: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にとってのプラス</a:t>
            </a:r>
            <a:endPar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346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EC60EF-9F20-4E94-8801-8BA37007F39B}"/>
              </a:ext>
            </a:extLst>
          </p:cNvPr>
          <p:cNvSpPr>
            <a:spLocks noGrp="1"/>
          </p:cNvSpPr>
          <p:nvPr>
            <p:ph type="title" idx="4294967295"/>
          </p:nvPr>
        </p:nvSpPr>
        <p:spPr>
          <a:xfrm>
            <a:off x="179512" y="617920"/>
            <a:ext cx="3586298" cy="458772"/>
          </a:xfrm>
        </p:spPr>
        <p:txBody>
          <a:bodyPr rtlCol="0">
            <a:noAutofit/>
          </a:bodyPr>
          <a:lstStyle/>
          <a:p>
            <a:r>
              <a:rPr lang="ja-JP" altLang="en-US" sz="1800" dirty="0" smtClean="0">
                <a:latin typeface="UD デジタル 教科書体 NP-B" panose="02020700000000000000" pitchFamily="18" charset="-128"/>
                <a:ea typeface="UD デジタル 教科書体 NP-B" panose="02020700000000000000" pitchFamily="18" charset="-128"/>
              </a:rPr>
              <a:t>＜</a:t>
            </a:r>
            <a:r>
              <a:rPr lang="en-US" altLang="ja-JP" sz="1800" dirty="0" smtClean="0">
                <a:latin typeface="UD デジタル 教科書体 NP-B" panose="02020700000000000000" pitchFamily="18" charset="-128"/>
                <a:ea typeface="UD デジタル 教科書体 NP-B" panose="02020700000000000000" pitchFamily="18" charset="-128"/>
              </a:rPr>
              <a:t>R</a:t>
            </a:r>
            <a:r>
              <a:rPr lang="ja-JP" altLang="en-US" sz="1800" dirty="0" smtClean="0">
                <a:latin typeface="UD デジタル 教科書体 NP-B" panose="02020700000000000000" pitchFamily="18" charset="-128"/>
                <a:ea typeface="UD デジタル 教科書体 NP-B" panose="02020700000000000000" pitchFamily="18" charset="-128"/>
              </a:rPr>
              <a:t>６　全国学力学習状況調査＞</a:t>
            </a:r>
            <a:endParaRPr lang="ja-JP" altLang="en-US" sz="1800" dirty="0">
              <a:latin typeface="UD デジタル 教科書体 NP-B" panose="02020700000000000000" pitchFamily="18" charset="-128"/>
              <a:ea typeface="UD デジタル 教科書体 NP-B" panose="02020700000000000000" pitchFamily="18" charset="-128"/>
            </a:endParaRPr>
          </a:p>
        </p:txBody>
      </p:sp>
      <p:graphicFrame>
        <p:nvGraphicFramePr>
          <p:cNvPr id="9" name="グラフ 8"/>
          <p:cNvGraphicFramePr/>
          <p:nvPr>
            <p:extLst>
              <p:ext uri="{D42A27DB-BD31-4B8C-83A1-F6EECF244321}">
                <p14:modId xmlns:p14="http://schemas.microsoft.com/office/powerpoint/2010/main" val="2835837573"/>
              </p:ext>
            </p:extLst>
          </p:nvPr>
        </p:nvGraphicFramePr>
        <p:xfrm>
          <a:off x="3655975" y="620688"/>
          <a:ext cx="5576466" cy="5763357"/>
        </p:xfrm>
        <a:graphic>
          <a:graphicData uri="http://schemas.openxmlformats.org/drawingml/2006/chart">
            <c:chart xmlns:c="http://schemas.openxmlformats.org/drawingml/2006/chart" xmlns:r="http://schemas.openxmlformats.org/officeDocument/2006/relationships" r:id="rId3"/>
          </a:graphicData>
        </a:graphic>
      </p:graphicFrame>
      <p:sp>
        <p:nvSpPr>
          <p:cNvPr id="11" name="角丸四角形 10"/>
          <p:cNvSpPr/>
          <p:nvPr/>
        </p:nvSpPr>
        <p:spPr>
          <a:xfrm>
            <a:off x="489954" y="3717032"/>
            <a:ext cx="6192688" cy="1608334"/>
          </a:xfrm>
          <a:prstGeom prst="round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4000" dirty="0" smtClean="0">
                <a:solidFill>
                  <a:schemeClr val="tx1"/>
                </a:solidFill>
                <a:latin typeface="UD デジタル 教科書体 NP-B" panose="02020700000000000000" pitchFamily="18" charset="-128"/>
                <a:ea typeface="UD デジタル 教科書体 NP-B" panose="02020700000000000000" pitchFamily="18" charset="-128"/>
              </a:rPr>
              <a:t>☆小・中学校ともに、</a:t>
            </a:r>
            <a:endParaRPr lang="en-US" altLang="ja-JP" sz="40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4000" dirty="0" smtClean="0">
                <a:solidFill>
                  <a:schemeClr val="tx1"/>
                </a:solidFill>
                <a:latin typeface="UD デジタル 教科書体 NP-B" panose="02020700000000000000" pitchFamily="18" charset="-128"/>
                <a:ea typeface="UD デジタル 教科書体 NP-B" panose="02020700000000000000" pitchFamily="18" charset="-128"/>
              </a:rPr>
              <a:t>県や全国よりも高い。</a:t>
            </a:r>
            <a:endParaRPr lang="en-US" altLang="ja-JP" sz="4000"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 name="角丸四角形 2"/>
          <p:cNvSpPr/>
          <p:nvPr/>
        </p:nvSpPr>
        <p:spPr>
          <a:xfrm>
            <a:off x="4427984" y="6384045"/>
            <a:ext cx="4032448" cy="330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The Hand Black"/>
                <a:ea typeface="+mn-ea"/>
                <a:cs typeface="+mn-cs"/>
              </a:rPr>
              <a:t>※</a:t>
            </a:r>
            <a:r>
              <a:rPr kumimoji="1" lang="ja-JP" altLang="en-US" sz="1600" b="0" i="0" u="none" strike="noStrike" kern="1200" cap="none" spc="0" normalizeH="0" baseline="0" noProof="0" dirty="0" smtClean="0">
                <a:ln>
                  <a:noFill/>
                </a:ln>
                <a:solidFill>
                  <a:prstClr val="black"/>
                </a:solidFill>
                <a:effectLst/>
                <a:uLnTx/>
                <a:uFillTx/>
                <a:latin typeface="The Hand Black"/>
                <a:ea typeface="+mn-ea"/>
                <a:cs typeface="+mn-cs"/>
              </a:rPr>
              <a:t>棒グラフは左から「天草」「熊本県」「全国」</a:t>
            </a:r>
            <a:endParaRPr kumimoji="1" lang="ja-JP" altLang="en-US" sz="1600" b="0" i="0" u="none" strike="noStrike" kern="1200" cap="none" spc="0" normalizeH="0" baseline="0" noProof="0" dirty="0">
              <a:ln>
                <a:noFill/>
              </a:ln>
              <a:solidFill>
                <a:prstClr val="black"/>
              </a:solidFill>
              <a:effectLst/>
              <a:uLnTx/>
              <a:uFillTx/>
              <a:latin typeface="The Hand Black"/>
              <a:ea typeface="+mn-ea"/>
              <a:cs typeface="+mn-cs"/>
            </a:endParaRPr>
          </a:p>
        </p:txBody>
      </p:sp>
      <p:sp>
        <p:nvSpPr>
          <p:cNvPr id="7" name="角丸四角形 6"/>
          <p:cNvSpPr/>
          <p:nvPr/>
        </p:nvSpPr>
        <p:spPr>
          <a:xfrm>
            <a:off x="2915816" y="75777"/>
            <a:ext cx="3304110" cy="455389"/>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子ども</a:t>
            </a: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にとってのプラス</a:t>
            </a:r>
            <a:endPar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111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bwMode="auto">
          <a:xfrm>
            <a:off x="179512" y="1340768"/>
            <a:ext cx="8784976" cy="5184576"/>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a:t>
            </a:r>
            <a:r>
              <a:rPr lang="ja-JP" altLang="en-US" sz="3200" dirty="0">
                <a:latin typeface="UD デジタル 教科書体 N-B" panose="02020700000000000000" pitchFamily="17" charset="-128"/>
                <a:ea typeface="UD デジタル 教科書体 N-B" panose="02020700000000000000" pitchFamily="17" charset="-128"/>
                <a:cs typeface="+mn-cs"/>
              </a:rPr>
              <a:t>学校の様々な</a:t>
            </a:r>
            <a:r>
              <a:rPr lang="ja-JP" altLang="en-US" sz="3200" dirty="0" smtClean="0">
                <a:latin typeface="UD デジタル 教科書体 N-B" panose="02020700000000000000" pitchFamily="17" charset="-128"/>
                <a:ea typeface="UD デジタル 教科書体 N-B" panose="02020700000000000000" pitchFamily="17" charset="-128"/>
                <a:cs typeface="+mn-cs"/>
              </a:rPr>
              <a:t>課題が解決される。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　（</a:t>
            </a:r>
            <a:r>
              <a:rPr lang="ja-JP" altLang="en-US" sz="2800" dirty="0" smtClean="0">
                <a:latin typeface="UD デジタル 教科書体 N-B" panose="02020700000000000000" pitchFamily="17" charset="-128"/>
                <a:ea typeface="UD デジタル 教科書体 N-B" panose="02020700000000000000" pitchFamily="17" charset="-128"/>
                <a:cs typeface="+mn-cs"/>
              </a:rPr>
              <a:t>安全な登下校、環境整備、各行事の手伝い</a:t>
            </a:r>
            <a:r>
              <a:rPr lang="ja-JP" altLang="en-US" sz="3200" dirty="0" smtClean="0">
                <a:latin typeface="UD デジタル 教科書体 N-B" panose="02020700000000000000" pitchFamily="17" charset="-128"/>
                <a:ea typeface="UD デジタル 教科書体 N-B" panose="02020700000000000000" pitchFamily="17" charset="-128"/>
                <a:cs typeface="+mn-cs"/>
              </a:rPr>
              <a:t>）</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○地域のよさを生かした学習や体験で、特色</a:t>
            </a:r>
            <a:r>
              <a:rPr lang="ja-JP" altLang="en-US" sz="3200" dirty="0" err="1" smtClean="0">
                <a:latin typeface="UD デジタル 教科書体 N-B" panose="02020700000000000000" pitchFamily="17" charset="-128"/>
                <a:ea typeface="UD デジタル 教科書体 N-B" panose="02020700000000000000" pitchFamily="17" charset="-128"/>
                <a:cs typeface="+mn-cs"/>
              </a:rPr>
              <a:t>あ</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cs typeface="+mn-cs"/>
              </a:rPr>
              <a:t>　</a:t>
            </a:r>
            <a:r>
              <a:rPr lang="ja-JP" altLang="en-US" sz="3200" dirty="0" err="1" smtClean="0">
                <a:latin typeface="UD デジタル 教科書体 N-B" panose="02020700000000000000" pitchFamily="17" charset="-128"/>
                <a:ea typeface="UD デジタル 教科書体 N-B" panose="02020700000000000000" pitchFamily="17" charset="-128"/>
                <a:cs typeface="+mn-cs"/>
              </a:rPr>
              <a:t>る</a:t>
            </a:r>
            <a:r>
              <a:rPr lang="ja-JP" altLang="en-US" sz="3200" dirty="0" smtClean="0">
                <a:latin typeface="UD デジタル 教科書体 N-B" panose="02020700000000000000" pitchFamily="17" charset="-128"/>
                <a:ea typeface="UD デジタル 教科書体 N-B" panose="02020700000000000000" pitchFamily="17" charset="-128"/>
                <a:cs typeface="+mn-cs"/>
              </a:rPr>
              <a:t>教育ができ、子どもの心の成長</a:t>
            </a:r>
            <a:r>
              <a:rPr lang="ja-JP" altLang="en-US" sz="3200" dirty="0">
                <a:latin typeface="UD デジタル 教科書体 N-B" panose="02020700000000000000" pitchFamily="17" charset="-128"/>
                <a:ea typeface="UD デジタル 教科書体 N-B" panose="02020700000000000000" pitchFamily="17" charset="-128"/>
                <a:cs typeface="+mn-cs"/>
              </a:rPr>
              <a:t>や</a:t>
            </a:r>
            <a:r>
              <a:rPr lang="ja-JP" altLang="en-US" sz="3200" dirty="0" smtClean="0">
                <a:latin typeface="UD デジタル 教科書体 N-B" panose="02020700000000000000" pitchFamily="17" charset="-128"/>
                <a:ea typeface="UD デジタル 教科書体 N-B" panose="02020700000000000000" pitchFamily="17" charset="-128"/>
                <a:cs typeface="+mn-cs"/>
              </a:rPr>
              <a:t>学力向上</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cs typeface="+mn-cs"/>
              </a:rPr>
              <a:t>　</a:t>
            </a:r>
            <a:r>
              <a:rPr lang="ja-JP" altLang="en-US" sz="3200" dirty="0" smtClean="0">
                <a:latin typeface="UD デジタル 教科書体 N-B" panose="02020700000000000000" pitchFamily="17" charset="-128"/>
                <a:ea typeface="UD デジタル 教科書体 N-B" panose="02020700000000000000" pitchFamily="17" charset="-128"/>
                <a:cs typeface="+mn-cs"/>
              </a:rPr>
              <a:t>につながる。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　（見学、ゲストティーチャー）</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○教職員の働き方改革につながる。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○学校への地域住民の理解が高まる。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p:txBody>
      </p:sp>
      <p:sp>
        <p:nvSpPr>
          <p:cNvPr id="38" name="角丸四角形 37"/>
          <p:cNvSpPr/>
          <p:nvPr/>
        </p:nvSpPr>
        <p:spPr>
          <a:xfrm>
            <a:off x="1907704" y="260648"/>
            <a:ext cx="5616624" cy="7689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学校にとってのプラス</a:t>
            </a:r>
            <a:endPar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2819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bwMode="auto">
          <a:xfrm>
            <a:off x="125875" y="1268760"/>
            <a:ext cx="8838613" cy="5517232"/>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○子どもの成長にかかわる「</a:t>
            </a:r>
            <a:r>
              <a:rPr lang="ja-JP" altLang="en-US" sz="3200" dirty="0" smtClean="0">
                <a:latin typeface="UD デジタル 教科書体 N-B" panose="02020700000000000000" pitchFamily="17" charset="-128"/>
                <a:ea typeface="UD デジタル 教科書体 N-B" panose="02020700000000000000" pitchFamily="17" charset="-128"/>
              </a:rPr>
              <a:t>喜び・生きがい・　　</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smtClean="0">
                <a:latin typeface="UD デジタル 教科書体 N-B" panose="02020700000000000000" pitchFamily="17" charset="-128"/>
                <a:ea typeface="UD デジタル 教科書体 N-B" panose="02020700000000000000" pitchFamily="17" charset="-128"/>
              </a:rPr>
              <a:t>感動」が得られる。（地域の方の声から）</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rPr>
              <a:t>○子どもの参加で、地域の行事が活性化する。</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　</a:t>
            </a:r>
            <a:endParaRPr lang="en-US" altLang="ja-JP" sz="3200" dirty="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rPr>
              <a:t>○伝統文化や地域で続けてきた活動やイベント</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smtClean="0">
                <a:latin typeface="UD デジタル 教科書体 N-B" panose="02020700000000000000" pitchFamily="17" charset="-128"/>
                <a:ea typeface="UD デジタル 教科書体 N-B" panose="02020700000000000000" pitchFamily="17" charset="-128"/>
              </a:rPr>
              <a:t>が未来につながっていく。</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rPr>
              <a:t>○未来の「地域を支える人材」が育つ。</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solidFill>
                  <a:srgbClr val="FF0000"/>
                </a:solidFill>
                <a:latin typeface="UD デジタル 教科書体 N-B" panose="02020700000000000000" pitchFamily="17" charset="-128"/>
                <a:ea typeface="UD デジタル 教科書体 N-B" panose="02020700000000000000" pitchFamily="17" charset="-128"/>
              </a:rPr>
              <a:t>　　　　　（地域の人づくり）</a:t>
            </a:r>
            <a:r>
              <a:rPr lang="ja-JP" altLang="en-US" sz="2800" dirty="0" smtClean="0">
                <a:latin typeface="UD デジタル 教科書体 N-B" panose="02020700000000000000" pitchFamily="17" charset="-128"/>
                <a:ea typeface="UD デジタル 教科書体 N-B" panose="02020700000000000000" pitchFamily="17" charset="-128"/>
              </a:rPr>
              <a:t>　</a:t>
            </a:r>
            <a:endParaRPr lang="ja-JP" altLang="en-US" sz="2800" dirty="0">
              <a:latin typeface="Century Gothic" panose="020B0502020202020204"/>
              <a:ea typeface="メイリオ" panose="020B0604030504040204" pitchFamily="50" charset="-128"/>
            </a:endParaRPr>
          </a:p>
        </p:txBody>
      </p:sp>
      <p:sp>
        <p:nvSpPr>
          <p:cNvPr id="38" name="角丸四角形 37"/>
          <p:cNvSpPr/>
          <p:nvPr/>
        </p:nvSpPr>
        <p:spPr>
          <a:xfrm>
            <a:off x="1619672" y="211790"/>
            <a:ext cx="5760640" cy="7689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地域</a:t>
            </a:r>
            <a:r>
              <a:rPr kumimoji="1" lang="ja-JP" altLang="en-US" sz="4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にとってのプラス</a:t>
            </a:r>
            <a:endPar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14381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86"/>
            <a:ext cx="9144000" cy="6858000"/>
          </a:xfrm>
          <a:prstGeom prst="rect">
            <a:avLst/>
          </a:prstGeom>
        </p:spPr>
      </p:pic>
      <p:sp>
        <p:nvSpPr>
          <p:cNvPr id="4" name="ドーナツ 3"/>
          <p:cNvSpPr/>
          <p:nvPr/>
        </p:nvSpPr>
        <p:spPr>
          <a:xfrm rot="20846581">
            <a:off x="539553" y="751665"/>
            <a:ext cx="7848872" cy="6510498"/>
          </a:xfrm>
          <a:prstGeom prst="donut">
            <a:avLst>
              <a:gd name="adj" fmla="val 3543"/>
            </a:avLst>
          </a:prstGeom>
          <a:scene3d>
            <a:camera prst="isometricTopUp"/>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a:solidFill>
                <a:schemeClr val="tx1"/>
              </a:solidFill>
            </a:endParaRPr>
          </a:p>
        </p:txBody>
      </p:sp>
      <p:sp>
        <p:nvSpPr>
          <p:cNvPr id="95" name="ホームベース 94"/>
          <p:cNvSpPr>
            <a:spLocks/>
          </p:cNvSpPr>
          <p:nvPr/>
        </p:nvSpPr>
        <p:spPr>
          <a:xfrm>
            <a:off x="0" y="-21159"/>
            <a:ext cx="9180512" cy="697196"/>
          </a:xfrm>
          <a:prstGeom prst="homePlate">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ja-JP" altLang="en-US" sz="2954" b="1" dirty="0">
                <a:solidFill>
                  <a:srgbClr val="002060"/>
                </a:solidFill>
                <a:effectLst>
                  <a:glow rad="101600">
                    <a:prstClr val="white"/>
                  </a:glow>
                </a:effectLst>
                <a:latin typeface="Meiryo UI" pitchFamily="50" charset="-128"/>
                <a:ea typeface="Meiryo UI" pitchFamily="50" charset="-128"/>
                <a:cs typeface="Meiryo UI" pitchFamily="50" charset="-128"/>
              </a:rPr>
              <a:t>五者連携で子供たちが志を果たしていける未来を目指す</a:t>
            </a:r>
            <a:endParaRPr lang="en-US" altLang="ja-JP" sz="2954" b="1" dirty="0">
              <a:solidFill>
                <a:srgbClr val="002060"/>
              </a:solidFill>
              <a:effectLst>
                <a:glow rad="101600">
                  <a:prstClr val="white"/>
                </a:glow>
              </a:effectLst>
              <a:latin typeface="Meiryo UI" pitchFamily="50" charset="-128"/>
              <a:ea typeface="Meiryo UI" pitchFamily="50" charset="-128"/>
              <a:cs typeface="Meiryo UI" pitchFamily="50" charset="-128"/>
            </a:endParaRPr>
          </a:p>
        </p:txBody>
      </p:sp>
      <p:sp>
        <p:nvSpPr>
          <p:cNvPr id="8" name="角丸四角形 7"/>
          <p:cNvSpPr/>
          <p:nvPr/>
        </p:nvSpPr>
        <p:spPr>
          <a:xfrm>
            <a:off x="3390466" y="3240268"/>
            <a:ext cx="2117713" cy="124302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ja-JP" altLang="en-US" sz="2585" b="1" dirty="0">
                <a:solidFill>
                  <a:srgbClr val="0000CC"/>
                </a:solidFill>
                <a:effectLst>
                  <a:glow rad="203200">
                    <a:prstClr val="white"/>
                  </a:glow>
                </a:effectLst>
                <a:latin typeface="Meiryo UI" pitchFamily="50" charset="-128"/>
                <a:ea typeface="Meiryo UI" pitchFamily="50" charset="-128"/>
                <a:cs typeface="Meiryo UI" pitchFamily="50" charset="-128"/>
              </a:rPr>
              <a:t>子供の成長</a:t>
            </a:r>
            <a:endParaRPr lang="en-US" altLang="ja-JP" sz="2585" b="1" dirty="0">
              <a:solidFill>
                <a:srgbClr val="0000CC"/>
              </a:solidFill>
              <a:effectLst>
                <a:glow rad="203200">
                  <a:prstClr val="white"/>
                </a:glow>
              </a:effectLst>
              <a:latin typeface="Meiryo UI" pitchFamily="50" charset="-128"/>
              <a:ea typeface="Meiryo UI" pitchFamily="50" charset="-128"/>
              <a:cs typeface="Meiryo UI" pitchFamily="50" charset="-128"/>
            </a:endParaRPr>
          </a:p>
          <a:p>
            <a:pPr algn="ctr">
              <a:defRPr/>
            </a:pPr>
            <a:r>
              <a:rPr lang="ja-JP" altLang="en-US" sz="2585" b="1" dirty="0">
                <a:solidFill>
                  <a:srgbClr val="0000CC"/>
                </a:solidFill>
                <a:effectLst>
                  <a:glow rad="203200">
                    <a:prstClr val="white"/>
                  </a:glow>
                </a:effectLst>
                <a:latin typeface="Meiryo UI" pitchFamily="50" charset="-128"/>
                <a:ea typeface="Meiryo UI" pitchFamily="50" charset="-128"/>
                <a:cs typeface="Meiryo UI" pitchFamily="50" charset="-128"/>
              </a:rPr>
              <a:t>地域の創生</a:t>
            </a:r>
            <a:endParaRPr lang="en-US" altLang="ja-JP" sz="2585" b="1" dirty="0">
              <a:solidFill>
                <a:srgbClr val="0000CC"/>
              </a:solidFill>
              <a:effectLst>
                <a:glow rad="203200">
                  <a:prstClr val="white"/>
                </a:glow>
              </a:effectLst>
              <a:latin typeface="Meiryo UI" pitchFamily="50" charset="-128"/>
              <a:ea typeface="Meiryo UI" pitchFamily="50" charset="-128"/>
              <a:cs typeface="Meiryo UI" pitchFamily="50" charset="-128"/>
            </a:endParaRPr>
          </a:p>
        </p:txBody>
      </p:sp>
      <p:sp>
        <p:nvSpPr>
          <p:cNvPr id="2" name="円/楕円 1"/>
          <p:cNvSpPr/>
          <p:nvPr/>
        </p:nvSpPr>
        <p:spPr>
          <a:xfrm>
            <a:off x="668470" y="2251944"/>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bwMode="auto">
          <a:xfrm>
            <a:off x="945502" y="2853175"/>
            <a:ext cx="1623766"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家庭</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5" name="右矢印 4"/>
          <p:cNvSpPr/>
          <p:nvPr/>
        </p:nvSpPr>
        <p:spPr>
          <a:xfrm rot="1428295">
            <a:off x="2667433" y="3139815"/>
            <a:ext cx="792088" cy="653377"/>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8" name="円/楕円 27"/>
          <p:cNvSpPr/>
          <p:nvPr/>
        </p:nvSpPr>
        <p:spPr>
          <a:xfrm>
            <a:off x="3346013" y="1106287"/>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bwMode="auto">
          <a:xfrm>
            <a:off x="3585606" y="1653429"/>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学校</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26" name="右矢印 25"/>
          <p:cNvSpPr/>
          <p:nvPr/>
        </p:nvSpPr>
        <p:spPr>
          <a:xfrm rot="5400000">
            <a:off x="4118442" y="2590373"/>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1" name="円/楕円 30"/>
          <p:cNvSpPr/>
          <p:nvPr/>
        </p:nvSpPr>
        <p:spPr>
          <a:xfrm>
            <a:off x="1606825" y="4712481"/>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bwMode="auto">
          <a:xfrm>
            <a:off x="1699489" y="5334467"/>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子供</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33" name="円/楕円 32"/>
          <p:cNvSpPr/>
          <p:nvPr/>
        </p:nvSpPr>
        <p:spPr>
          <a:xfrm>
            <a:off x="5060422" y="4537394"/>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p:nvPr/>
        </p:nvSpPr>
        <p:spPr bwMode="auto">
          <a:xfrm>
            <a:off x="5300014" y="5084536"/>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行政</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29" name="円/楕円 28"/>
          <p:cNvSpPr/>
          <p:nvPr/>
        </p:nvSpPr>
        <p:spPr>
          <a:xfrm>
            <a:off x="6249365" y="2019432"/>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bwMode="auto">
          <a:xfrm>
            <a:off x="6449039" y="2694521"/>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地域</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35" name="右矢印 34"/>
          <p:cNvSpPr/>
          <p:nvPr/>
        </p:nvSpPr>
        <p:spPr>
          <a:xfrm rot="20171705" flipH="1">
            <a:off x="5492725" y="3076346"/>
            <a:ext cx="792088" cy="653377"/>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6" name="右矢印 35"/>
          <p:cNvSpPr/>
          <p:nvPr/>
        </p:nvSpPr>
        <p:spPr>
          <a:xfrm rot="18528222" flipV="1">
            <a:off x="3024886" y="4358567"/>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7" name="右矢印 36"/>
          <p:cNvSpPr/>
          <p:nvPr/>
        </p:nvSpPr>
        <p:spPr>
          <a:xfrm rot="3043267" flipH="1" flipV="1">
            <a:off x="5170303" y="4341067"/>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bwMode="auto">
          <a:xfrm>
            <a:off x="6635461" y="4166780"/>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39" name="テキスト ボックス 38"/>
          <p:cNvSpPr txBox="1"/>
          <p:nvPr/>
        </p:nvSpPr>
        <p:spPr bwMode="auto">
          <a:xfrm>
            <a:off x="3585606" y="5876269"/>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0" name="テキスト ボックス 39"/>
          <p:cNvSpPr txBox="1"/>
          <p:nvPr/>
        </p:nvSpPr>
        <p:spPr bwMode="auto">
          <a:xfrm>
            <a:off x="268454" y="4524289"/>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1" name="テキスト ボックス 40"/>
          <p:cNvSpPr txBox="1"/>
          <p:nvPr/>
        </p:nvSpPr>
        <p:spPr bwMode="auto">
          <a:xfrm>
            <a:off x="2084378" y="2104936"/>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5457451" y="1646573"/>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214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86"/>
            <a:ext cx="9144000" cy="6858000"/>
          </a:xfrm>
          <a:prstGeom prst="rect">
            <a:avLst/>
          </a:prstGeom>
        </p:spPr>
      </p:pic>
      <p:sp>
        <p:nvSpPr>
          <p:cNvPr id="6" name="タイトル 1"/>
          <p:cNvSpPr txBox="1">
            <a:spLocks/>
          </p:cNvSpPr>
          <p:nvPr/>
        </p:nvSpPr>
        <p:spPr>
          <a:xfrm>
            <a:off x="108520" y="1916832"/>
            <a:ext cx="9144000" cy="1728192"/>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800" b="0" i="0" u="none" strike="noStrike" kern="1200" cap="none" spc="0" normalizeH="0" baseline="0" noProof="0" dirty="0">
              <a:ln>
                <a:noFill/>
              </a:ln>
              <a:solidFill>
                <a:srgbClr val="4F81BD">
                  <a:lumMod val="75000"/>
                </a:srgbClr>
              </a:solidFill>
              <a:effectLst/>
              <a:uLnTx/>
              <a:uFillTx/>
              <a:latin typeface="HG創英角ｺﾞｼｯｸUB" panose="020B0909000000000000" pitchFamily="49" charset="-128"/>
              <a:ea typeface="HG創英角ｺﾞｼｯｸUB" panose="020B0909000000000000" pitchFamily="49" charset="-128"/>
              <a:cs typeface="+mj-cs"/>
            </a:endParaRPr>
          </a:p>
        </p:txBody>
      </p:sp>
      <p:sp>
        <p:nvSpPr>
          <p:cNvPr id="7" name="サブタイトル 2"/>
          <p:cNvSpPr txBox="1">
            <a:spLocks/>
          </p:cNvSpPr>
          <p:nvPr/>
        </p:nvSpPr>
        <p:spPr bwMode="auto">
          <a:xfrm>
            <a:off x="197712" y="404664"/>
            <a:ext cx="9055512" cy="5517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説明の流れ（１０分）</a:t>
            </a:r>
            <a:endParaRPr kumimoji="1" lang="en-US" altLang="ja-JP"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ja-JP" altLang="en-US"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（１）現在の地域や学校の状況</a:t>
            </a: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8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a:t>
            </a: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）コミュニティ・スクールとは？</a:t>
            </a:r>
            <a:r>
              <a:rPr lang="ja-JP" altLang="en-US" sz="280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 </a:t>
            </a: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地域学校協働活動とは？</a:t>
            </a:r>
            <a:endParaRPr kumimoji="1" lang="en-US" altLang="ja-JP"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ja-JP" altLang="en-US"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a:t>
            </a:r>
            <a:r>
              <a:rPr lang="ja-JP" altLang="en-US" sz="2800" noProof="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３</a:t>
            </a:r>
            <a:r>
              <a:rPr lang="ja-JP" altLang="en-US"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）天草管内の活動</a:t>
            </a: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４）○○にとってプラスとなる「地域と学校の連携」</a:t>
            </a:r>
            <a:endParaRPr kumimoji="1" lang="en-US" altLang="ja-JP"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28049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0408A6B-4B4D-5ED5-D108-81995A0A78AA}"/>
              </a:ext>
            </a:extLst>
          </p:cNvPr>
          <p:cNvGrpSpPr/>
          <p:nvPr/>
        </p:nvGrpSpPr>
        <p:grpSpPr>
          <a:xfrm>
            <a:off x="163096" y="4725144"/>
            <a:ext cx="8654897" cy="1872208"/>
            <a:chOff x="338643" y="4523609"/>
            <a:chExt cx="8481829" cy="2484820"/>
          </a:xfrm>
        </p:grpSpPr>
        <p:sp>
          <p:nvSpPr>
            <p:cNvPr id="10" name="タイトル 1"/>
            <p:cNvSpPr txBox="1">
              <a:spLocks/>
            </p:cNvSpPr>
            <p:nvPr/>
          </p:nvSpPr>
          <p:spPr bwMode="auto">
            <a:xfrm>
              <a:off x="338643" y="5046976"/>
              <a:ext cx="8481829" cy="1961453"/>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学校だけでなく社会全体で</a:t>
              </a:r>
              <a:endParaRPr kumimoji="1" lang="en-US" altLang="ja-JP"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子どもの育ちを支える時代</a:t>
              </a:r>
              <a:endParaRPr kumimoji="1" lang="en-US" altLang="ja-JP"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下矢印 1"/>
            <p:cNvSpPr/>
            <p:nvPr/>
          </p:nvSpPr>
          <p:spPr>
            <a:xfrm>
              <a:off x="3923928" y="4523609"/>
              <a:ext cx="13681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 name="角丸四角形 4"/>
          <p:cNvSpPr/>
          <p:nvPr/>
        </p:nvSpPr>
        <p:spPr>
          <a:xfrm>
            <a:off x="179511" y="72008"/>
            <a:ext cx="3960441" cy="4051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現在</a:t>
            </a: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の学校や地域</a:t>
            </a:r>
            <a:r>
              <a:rPr lang="ja-JP" altLang="en-US" dirty="0" smtClean="0">
                <a:solidFill>
                  <a:prstClr val="white"/>
                </a:solidFill>
                <a:latin typeface="Calibri"/>
                <a:ea typeface="ＭＳ Ｐゴシック" panose="020B0600070205080204" pitchFamily="50" charset="-128"/>
              </a:rPr>
              <a:t>が抱える課題は？</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grpSp>
        <p:nvGrpSpPr>
          <p:cNvPr id="9" name="グループ化 8"/>
          <p:cNvGrpSpPr/>
          <p:nvPr/>
        </p:nvGrpSpPr>
        <p:grpSpPr>
          <a:xfrm>
            <a:off x="313183" y="593710"/>
            <a:ext cx="8676818" cy="3987418"/>
            <a:chOff x="313183" y="593710"/>
            <a:chExt cx="8676818" cy="3987418"/>
          </a:xfrm>
        </p:grpSpPr>
        <p:sp>
          <p:nvSpPr>
            <p:cNvPr id="7" name="タイトル 1"/>
            <p:cNvSpPr txBox="1">
              <a:spLocks/>
            </p:cNvSpPr>
            <p:nvPr/>
          </p:nvSpPr>
          <p:spPr bwMode="auto">
            <a:xfrm>
              <a:off x="1691680" y="1973619"/>
              <a:ext cx="6120680" cy="1167349"/>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学校・地域が</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抱える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課題</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複雑化</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・多様化</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nvGrpSpPr>
            <p:cNvPr id="3" name="グループ化 2">
              <a:extLst>
                <a:ext uri="{FF2B5EF4-FFF2-40B4-BE49-F238E27FC236}">
                  <a16:creationId xmlns:a16="http://schemas.microsoft.com/office/drawing/2014/main" id="{CA2030BC-6A4F-6AB4-A425-3214C73EF121}"/>
                </a:ext>
              </a:extLst>
            </p:cNvPr>
            <p:cNvGrpSpPr/>
            <p:nvPr/>
          </p:nvGrpSpPr>
          <p:grpSpPr>
            <a:xfrm>
              <a:off x="313183" y="593710"/>
              <a:ext cx="8676818" cy="1295892"/>
              <a:chOff x="323528" y="602686"/>
              <a:chExt cx="8676818" cy="1016728"/>
            </a:xfrm>
          </p:grpSpPr>
          <p:sp>
            <p:nvSpPr>
              <p:cNvPr id="11" name="タイトル 1"/>
              <p:cNvSpPr txBox="1">
                <a:spLocks/>
              </p:cNvSpPr>
              <p:nvPr/>
            </p:nvSpPr>
            <p:spPr bwMode="auto">
              <a:xfrm>
                <a:off x="323528" y="620615"/>
                <a:ext cx="1815966"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少子高齢化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2" name="タイトル 1"/>
              <p:cNvSpPr txBox="1">
                <a:spLocks/>
              </p:cNvSpPr>
              <p:nvPr/>
            </p:nvSpPr>
            <p:spPr bwMode="auto">
              <a:xfrm>
                <a:off x="2268036" y="602978"/>
                <a:ext cx="3600400"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地域のつながりの希薄化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タイトル 1"/>
              <p:cNvSpPr txBox="1">
                <a:spLocks/>
              </p:cNvSpPr>
              <p:nvPr/>
            </p:nvSpPr>
            <p:spPr bwMode="auto">
              <a:xfrm>
                <a:off x="5940152" y="602686"/>
                <a:ext cx="3060193"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地域の教育力の低下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6" name="タイトル 1"/>
              <p:cNvSpPr txBox="1">
                <a:spLocks/>
              </p:cNvSpPr>
              <p:nvPr/>
            </p:nvSpPr>
            <p:spPr bwMode="auto">
              <a:xfrm>
                <a:off x="345448" y="1169364"/>
                <a:ext cx="1394415"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貧困</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7" name="タイトル 1"/>
              <p:cNvSpPr txBox="1">
                <a:spLocks/>
              </p:cNvSpPr>
              <p:nvPr/>
            </p:nvSpPr>
            <p:spPr bwMode="auto">
              <a:xfrm>
                <a:off x="6324017" y="1160821"/>
                <a:ext cx="2676329"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福祉的な課題</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8" name="タイトル 1"/>
              <p:cNvSpPr txBox="1">
                <a:spLocks/>
              </p:cNvSpPr>
              <p:nvPr/>
            </p:nvSpPr>
            <p:spPr bwMode="auto">
              <a:xfrm>
                <a:off x="1835696" y="1169364"/>
                <a:ext cx="4392488"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核家族化・保護者の孤立化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grpSp>
          <p:nvGrpSpPr>
            <p:cNvPr id="6" name="グループ化 5">
              <a:extLst>
                <a:ext uri="{FF2B5EF4-FFF2-40B4-BE49-F238E27FC236}">
                  <a16:creationId xmlns:a16="http://schemas.microsoft.com/office/drawing/2014/main" id="{2A3EE928-4904-BA2F-8616-63970DA5C9EE}"/>
                </a:ext>
              </a:extLst>
            </p:cNvPr>
            <p:cNvGrpSpPr/>
            <p:nvPr/>
          </p:nvGrpSpPr>
          <p:grpSpPr>
            <a:xfrm>
              <a:off x="313183" y="3224595"/>
              <a:ext cx="8526486" cy="1356533"/>
              <a:chOff x="311914" y="2905331"/>
              <a:chExt cx="8526486" cy="1015356"/>
            </a:xfrm>
          </p:grpSpPr>
          <p:grpSp>
            <p:nvGrpSpPr>
              <p:cNvPr id="8" name="グループ化 7"/>
              <p:cNvGrpSpPr/>
              <p:nvPr/>
            </p:nvGrpSpPr>
            <p:grpSpPr>
              <a:xfrm>
                <a:off x="311914" y="2905331"/>
                <a:ext cx="8526486" cy="1015356"/>
                <a:chOff x="311914" y="2905331"/>
                <a:chExt cx="8526486" cy="1015356"/>
              </a:xfrm>
            </p:grpSpPr>
            <p:sp>
              <p:nvSpPr>
                <p:cNvPr id="19" name="タイトル 1"/>
                <p:cNvSpPr txBox="1">
                  <a:spLocks/>
                </p:cNvSpPr>
                <p:nvPr/>
              </p:nvSpPr>
              <p:spPr bwMode="auto">
                <a:xfrm>
                  <a:off x="311914" y="2923260"/>
                  <a:ext cx="2459886"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グローバル化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0" name="タイトル 1"/>
                <p:cNvSpPr txBox="1">
                  <a:spLocks/>
                </p:cNvSpPr>
                <p:nvPr/>
              </p:nvSpPr>
              <p:spPr bwMode="auto">
                <a:xfrm>
                  <a:off x="3059832" y="2905623"/>
                  <a:ext cx="2459594"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人工知能の進化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1" name="タイトル 1"/>
                <p:cNvSpPr txBox="1">
                  <a:spLocks/>
                </p:cNvSpPr>
                <p:nvPr/>
              </p:nvSpPr>
              <p:spPr bwMode="auto">
                <a:xfrm>
                  <a:off x="5778207" y="2905331"/>
                  <a:ext cx="3060193"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変化が激しい社会</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4" name="タイトル 1"/>
                <p:cNvSpPr txBox="1">
                  <a:spLocks/>
                </p:cNvSpPr>
                <p:nvPr/>
              </p:nvSpPr>
              <p:spPr bwMode="auto">
                <a:xfrm>
                  <a:off x="311914" y="3470637"/>
                  <a:ext cx="4392488"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予測困難な未来</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sp>
            <p:nvSpPr>
              <p:cNvPr id="25" name="タイトル 1"/>
              <p:cNvSpPr txBox="1">
                <a:spLocks/>
              </p:cNvSpPr>
              <p:nvPr/>
            </p:nvSpPr>
            <p:spPr bwMode="auto">
              <a:xfrm>
                <a:off x="4774449" y="3465888"/>
                <a:ext cx="4063951"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未知の職業</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grpSp>
    </p:spTree>
    <p:extLst>
      <p:ext uri="{BB962C8B-B14F-4D97-AF65-F5344CB8AC3E}">
        <p14:creationId xmlns:p14="http://schemas.microsoft.com/office/powerpoint/2010/main" val="6819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1611859" y="5666727"/>
            <a:ext cx="7056784" cy="1051221"/>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「コミュニティ・スクール」と</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「地域学校協働活動」の一体的な推進</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
        <p:nvSpPr>
          <p:cNvPr id="5" name="角丸四角形 4"/>
          <p:cNvSpPr/>
          <p:nvPr/>
        </p:nvSpPr>
        <p:spPr>
          <a:xfrm>
            <a:off x="179512" y="72008"/>
            <a:ext cx="4320480" cy="4107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社会に開かれた教育</a:t>
            </a: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課程が必要である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a:extLst>
              <a:ext uri="{FF2B5EF4-FFF2-40B4-BE49-F238E27FC236}">
                <a16:creationId xmlns:a16="http://schemas.microsoft.com/office/drawing/2014/main" id="{19BD3D97-F0A5-4E91-9100-7F0D11B39468}"/>
              </a:ext>
            </a:extLst>
          </p:cNvPr>
          <p:cNvGrpSpPr/>
          <p:nvPr/>
        </p:nvGrpSpPr>
        <p:grpSpPr>
          <a:xfrm>
            <a:off x="467544" y="1370666"/>
            <a:ext cx="8424936" cy="4206045"/>
            <a:chOff x="1404077" y="1896559"/>
            <a:chExt cx="7969577" cy="3250024"/>
          </a:xfrm>
        </p:grpSpPr>
        <p:sp>
          <p:nvSpPr>
            <p:cNvPr id="9" name="タイトル 1"/>
            <p:cNvSpPr txBox="1">
              <a:spLocks/>
            </p:cNvSpPr>
            <p:nvPr/>
          </p:nvSpPr>
          <p:spPr bwMode="auto">
            <a:xfrm>
              <a:off x="1404077" y="1896559"/>
              <a:ext cx="7969577" cy="325002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社会のつながりの中で学ぶことで</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子供たちは、自分の力で人生や社会をよりよくできるという</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実感をもつことができます。</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このことは、変化の激しい社会において</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子供たちが困難を乗り越え、</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未来に向けて進む希望や力になります。</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そのため、これからの学校には</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社会と連携・協働した教育活動を充実させること</a:t>
              </a: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が</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ますます求められます</a:t>
              </a: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1" name="テキスト ボックス 10"/>
            <p:cNvSpPr txBox="1"/>
            <p:nvPr/>
          </p:nvSpPr>
          <p:spPr>
            <a:xfrm>
              <a:off x="2160975" y="4838806"/>
              <a:ext cx="713749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令和２年２月発行　教育委員会月報　文部科学省教育課程課作成資料より</a:t>
              </a: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7" name="タイトル 1"/>
          <p:cNvSpPr txBox="1">
            <a:spLocks/>
          </p:cNvSpPr>
          <p:nvPr/>
        </p:nvSpPr>
        <p:spPr bwMode="auto">
          <a:xfrm>
            <a:off x="737828" y="572736"/>
            <a:ext cx="7524328" cy="707914"/>
          </a:xfrm>
          <a:prstGeom prst="rect">
            <a:avLst/>
          </a:prstGeom>
          <a:solidFill>
            <a:srgbClr val="FFCC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「社会に開かれた教育課程」</a:t>
            </a:r>
            <a:endParaRPr kumimoji="1" lang="en-US" altLang="ja-JP"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8" name="屈折矢印 7"/>
          <p:cNvSpPr/>
          <p:nvPr/>
        </p:nvSpPr>
        <p:spPr>
          <a:xfrm rot="5400000">
            <a:off x="497537" y="5418693"/>
            <a:ext cx="1274938" cy="794356"/>
          </a:xfrm>
          <a:prstGeom prst="bentUpArrow">
            <a:avLst>
              <a:gd name="adj1" fmla="val 30085"/>
              <a:gd name="adj2" fmla="val 25000"/>
              <a:gd name="adj3" fmla="val 27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35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631470" y="44624"/>
            <a:ext cx="1512530" cy="1275680"/>
            <a:chOff x="4211960" y="2060849"/>
            <a:chExt cx="2943961" cy="3096344"/>
          </a:xfrm>
        </p:grpSpPr>
        <p:pic>
          <p:nvPicPr>
            <p:cNvPr id="1026" name="Picture 2">
              <a:extLst>
                <a:ext uri="{FF2B5EF4-FFF2-40B4-BE49-F238E27FC236}">
                  <a16:creationId xmlns:a16="http://schemas.microsoft.com/office/drawing/2014/main" id="{1C45C1C8-8805-41B2-AED8-3734B68B3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60849"/>
              <a:ext cx="29439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2" descr="dl_kuma03.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320475"/>
              <a:ext cx="2423999" cy="2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角丸四角形 6"/>
          <p:cNvSpPr/>
          <p:nvPr/>
        </p:nvSpPr>
        <p:spPr>
          <a:xfrm>
            <a:off x="179512" y="72008"/>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3" name="角丸四角形吹き出し 2"/>
          <p:cNvSpPr/>
          <p:nvPr/>
        </p:nvSpPr>
        <p:spPr>
          <a:xfrm>
            <a:off x="484600" y="638617"/>
            <a:ext cx="6264696" cy="633766"/>
          </a:xfrm>
          <a:prstGeom prst="wedgeRoundRectCallout">
            <a:avLst>
              <a:gd name="adj1" fmla="val 59592"/>
              <a:gd name="adj2" fmla="val -355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「コミュニティ・スクール」って？</a:t>
            </a:r>
          </a:p>
        </p:txBody>
      </p:sp>
      <p:grpSp>
        <p:nvGrpSpPr>
          <p:cNvPr id="8" name="グループ化 7"/>
          <p:cNvGrpSpPr/>
          <p:nvPr/>
        </p:nvGrpSpPr>
        <p:grpSpPr>
          <a:xfrm>
            <a:off x="357497" y="4509120"/>
            <a:ext cx="8423107" cy="2205399"/>
            <a:chOff x="357497" y="4509120"/>
            <a:chExt cx="8423107" cy="2205399"/>
          </a:xfrm>
        </p:grpSpPr>
        <p:sp>
          <p:nvSpPr>
            <p:cNvPr id="16" name="タイトル 1"/>
            <p:cNvSpPr txBox="1">
              <a:spLocks/>
            </p:cNvSpPr>
            <p:nvPr/>
          </p:nvSpPr>
          <p:spPr bwMode="auto">
            <a:xfrm>
              <a:off x="5978442" y="5079177"/>
              <a:ext cx="2802162"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学校運営のビジョン</a:t>
              </a:r>
            </a:p>
          </p:txBody>
        </p:sp>
        <p:sp>
          <p:nvSpPr>
            <p:cNvPr id="19" name="タイトル 1"/>
            <p:cNvSpPr txBox="1">
              <a:spLocks/>
            </p:cNvSpPr>
            <p:nvPr/>
          </p:nvSpPr>
          <p:spPr bwMode="auto">
            <a:xfrm>
              <a:off x="357497" y="6138455"/>
              <a:ext cx="2771509"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育てたい資質・能力</a:t>
              </a:r>
            </a:p>
          </p:txBody>
        </p:sp>
        <p:sp>
          <p:nvSpPr>
            <p:cNvPr id="20" name="タイトル 1"/>
            <p:cNvSpPr txBox="1">
              <a:spLocks/>
            </p:cNvSpPr>
            <p:nvPr/>
          </p:nvSpPr>
          <p:spPr bwMode="auto">
            <a:xfrm>
              <a:off x="6005443" y="6138455"/>
              <a:ext cx="2232248"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目指す子ども像</a:t>
              </a:r>
            </a:p>
          </p:txBody>
        </p:sp>
        <p:sp>
          <p:nvSpPr>
            <p:cNvPr id="21" name="タイトル 1"/>
            <p:cNvSpPr txBox="1">
              <a:spLocks/>
            </p:cNvSpPr>
            <p:nvPr/>
          </p:nvSpPr>
          <p:spPr bwMode="auto">
            <a:xfrm>
              <a:off x="2915816" y="4509120"/>
              <a:ext cx="2655912"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学校の魅力や課題</a:t>
              </a:r>
            </a:p>
          </p:txBody>
        </p:sp>
        <p:sp>
          <p:nvSpPr>
            <p:cNvPr id="22" name="タイトル 1"/>
            <p:cNvSpPr txBox="1">
              <a:spLocks/>
            </p:cNvSpPr>
            <p:nvPr/>
          </p:nvSpPr>
          <p:spPr bwMode="auto">
            <a:xfrm>
              <a:off x="363396" y="5071759"/>
              <a:ext cx="1800200"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地域の課題</a:t>
              </a:r>
            </a:p>
          </p:txBody>
        </p:sp>
        <p:sp>
          <p:nvSpPr>
            <p:cNvPr id="4" name="楕円 3"/>
            <p:cNvSpPr/>
            <p:nvPr/>
          </p:nvSpPr>
          <p:spPr>
            <a:xfrm>
              <a:off x="2915816" y="5157192"/>
              <a:ext cx="2763556" cy="1147460"/>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共有</a:t>
              </a:r>
            </a:p>
          </p:txBody>
        </p:sp>
      </p:grpSp>
      <p:grpSp>
        <p:nvGrpSpPr>
          <p:cNvPr id="6" name="グループ化 5"/>
          <p:cNvGrpSpPr/>
          <p:nvPr/>
        </p:nvGrpSpPr>
        <p:grpSpPr>
          <a:xfrm>
            <a:off x="179512" y="1340768"/>
            <a:ext cx="8712968" cy="3096344"/>
            <a:chOff x="179512" y="1340768"/>
            <a:chExt cx="8712968" cy="3096344"/>
          </a:xfrm>
        </p:grpSpPr>
        <p:sp>
          <p:nvSpPr>
            <p:cNvPr id="10" name="タイトル 1"/>
            <p:cNvSpPr txBox="1">
              <a:spLocks/>
            </p:cNvSpPr>
            <p:nvPr/>
          </p:nvSpPr>
          <p:spPr bwMode="auto">
            <a:xfrm>
              <a:off x="179512" y="1340768"/>
              <a:ext cx="8712968" cy="2408439"/>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「学校運営協議会制度」を導入した学校</a:t>
              </a:r>
              <a:r>
                <a:rPr kumimoji="0" lang="ja-JP" altLang="en-US" sz="28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のこと。学校と地域住民等が力を合わせて学校の運営に取り組むことが可能となる「地域とともにある学校づくり」への転換を図るための有効な仕組み。</a:t>
              </a:r>
              <a:r>
                <a:rPr kumimoji="0" lang="ja-JP" altLang="en-US" sz="28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地域住民が学校運営に責任と権限を持って参画し、合議体として協議する。</a:t>
              </a:r>
            </a:p>
          </p:txBody>
        </p:sp>
        <p:sp>
          <p:nvSpPr>
            <p:cNvPr id="24" name="タイトル 1"/>
            <p:cNvSpPr txBox="1">
              <a:spLocks/>
            </p:cNvSpPr>
            <p:nvPr/>
          </p:nvSpPr>
          <p:spPr bwMode="auto">
            <a:xfrm>
              <a:off x="179512" y="3789040"/>
              <a:ext cx="8712967" cy="648072"/>
            </a:xfrm>
            <a:prstGeom prst="rect">
              <a:avLst/>
            </a:prstGeom>
            <a:solidFill>
              <a:srgbClr val="FFFFCC"/>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学校運営協議会委員（地域住民、保護者、地域学校協働活動推進員など）</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地方教育行政の組織及び運営に関する法律４７条の５</a:t>
              </a:r>
            </a:p>
          </p:txBody>
        </p:sp>
      </p:grpSp>
    </p:spTree>
    <p:extLst>
      <p:ext uri="{BB962C8B-B14F-4D97-AF65-F5344CB8AC3E}">
        <p14:creationId xmlns:p14="http://schemas.microsoft.com/office/powerpoint/2010/main" val="163900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164288" y="268061"/>
            <a:ext cx="1080120" cy="1013544"/>
            <a:chOff x="4211960" y="2060849"/>
            <a:chExt cx="2943961" cy="3096344"/>
          </a:xfrm>
        </p:grpSpPr>
        <p:pic>
          <p:nvPicPr>
            <p:cNvPr id="1026" name="Picture 2">
              <a:extLst>
                <a:ext uri="{FF2B5EF4-FFF2-40B4-BE49-F238E27FC236}">
                  <a16:creationId xmlns:a16="http://schemas.microsoft.com/office/drawing/2014/main" id="{1C45C1C8-8805-41B2-AED8-3734B68B3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60849"/>
              <a:ext cx="29439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2" descr="dl_kuma03.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320475"/>
              <a:ext cx="2423999" cy="2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角丸四角形 6"/>
          <p:cNvSpPr/>
          <p:nvPr/>
        </p:nvSpPr>
        <p:spPr>
          <a:xfrm>
            <a:off x="179512" y="72008"/>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3" name="角丸四角形吹き出し 2"/>
          <p:cNvSpPr/>
          <p:nvPr/>
        </p:nvSpPr>
        <p:spPr>
          <a:xfrm>
            <a:off x="179512" y="647839"/>
            <a:ext cx="6264696" cy="633766"/>
          </a:xfrm>
          <a:prstGeom prst="wedgeRoundRectCallout">
            <a:avLst>
              <a:gd name="adj1" fmla="val 59592"/>
              <a:gd name="adj2" fmla="val -355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「地域学校協働活動」って？</a:t>
            </a:r>
          </a:p>
        </p:txBody>
      </p:sp>
      <p:sp>
        <p:nvSpPr>
          <p:cNvPr id="11" name="タイトル 1"/>
          <p:cNvSpPr txBox="1">
            <a:spLocks/>
          </p:cNvSpPr>
          <p:nvPr/>
        </p:nvSpPr>
        <p:spPr bwMode="auto">
          <a:xfrm>
            <a:off x="156943" y="5073230"/>
            <a:ext cx="3694977" cy="1368152"/>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a:t>
            </a:r>
            <a:r>
              <a:rPr kumimoji="1" lang="ja-JP" altLang="en-US" sz="25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が</a:t>
            </a:r>
            <a:r>
              <a:rPr kumimoji="1" lang="ja-JP" altLang="en-US" sz="25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学校（子ども</a:t>
            </a:r>
            <a:r>
              <a:rPr kumimoji="1" lang="ja-JP" altLang="en-US" sz="25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）を支援する</a:t>
            </a:r>
            <a:endParaRPr kumimoji="1" lang="en-US" altLang="ja-JP" sz="25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0" name="タイトル 1"/>
          <p:cNvSpPr txBox="1">
            <a:spLocks/>
          </p:cNvSpPr>
          <p:nvPr/>
        </p:nvSpPr>
        <p:spPr bwMode="auto">
          <a:xfrm>
            <a:off x="179512" y="1396447"/>
            <a:ext cx="8712968" cy="3219417"/>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地域の高齢者、成人、学生、保護者、ＰＴＡ、ＮＰＯ、民間企業、団体・機関等の</a:t>
            </a:r>
            <a:r>
              <a:rPr kumimoji="0" lang="ja-JP" altLang="en-US" sz="3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幅広い地域住民の参画を得て</a:t>
            </a:r>
            <a:r>
              <a:rPr kumimoji="0" lang="ja-JP" altLang="en-US" sz="3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、地域全体で子供たちの学びや成長を支えるとともに、「学校を核とした地域づくり」を目指して、</a:t>
            </a:r>
            <a:r>
              <a:rPr kumimoji="0" lang="ja-JP" altLang="en-US" sz="3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地域と学校が相互にパートナーとして連携・協働して行う様々な活動</a:t>
            </a:r>
          </a:p>
        </p:txBody>
      </p:sp>
      <p:sp>
        <p:nvSpPr>
          <p:cNvPr id="17" name="タイトル 1"/>
          <p:cNvSpPr txBox="1">
            <a:spLocks/>
          </p:cNvSpPr>
          <p:nvPr/>
        </p:nvSpPr>
        <p:spPr bwMode="auto">
          <a:xfrm>
            <a:off x="5356032" y="5073230"/>
            <a:ext cx="3608456" cy="1368152"/>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学校（子ども）が地域</a:t>
            </a: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に参画</a:t>
            </a: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する・貢献する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4" name="楕円 3"/>
          <p:cNvSpPr/>
          <p:nvPr/>
        </p:nvSpPr>
        <p:spPr>
          <a:xfrm>
            <a:off x="4039493" y="4730706"/>
            <a:ext cx="1152201" cy="2053200"/>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spTree>
    <p:extLst>
      <p:ext uri="{BB962C8B-B14F-4D97-AF65-F5344CB8AC3E}">
        <p14:creationId xmlns:p14="http://schemas.microsoft.com/office/powerpoint/2010/main" val="36060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3159715B-8D94-49A4-B5C9-BBC87765EC01}"/>
              </a:ext>
            </a:extLst>
          </p:cNvPr>
          <p:cNvSpPr txBox="1"/>
          <p:nvPr/>
        </p:nvSpPr>
        <p:spPr>
          <a:xfrm rot="545314">
            <a:off x="5886913" y="983060"/>
            <a:ext cx="1618522" cy="302070"/>
          </a:xfrm>
          <a:prstGeom prst="rect">
            <a:avLst/>
          </a:prstGeom>
          <a:solidFill>
            <a:srgbClr val="FF99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地域学校協働本部</a:t>
            </a:r>
          </a:p>
        </p:txBody>
      </p:sp>
      <p:sp>
        <p:nvSpPr>
          <p:cNvPr id="6" name="雲 5"/>
          <p:cNvSpPr/>
          <p:nvPr/>
        </p:nvSpPr>
        <p:spPr>
          <a:xfrm>
            <a:off x="1237048" y="941583"/>
            <a:ext cx="3129690" cy="81151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8" name="テキスト ボックス 107">
            <a:extLst>
              <a:ext uri="{FF2B5EF4-FFF2-40B4-BE49-F238E27FC236}">
                <a16:creationId xmlns:a16="http://schemas.microsoft.com/office/drawing/2014/main" id="{1AAF7527-69EC-455E-AEAB-F74368D976A5}"/>
              </a:ext>
            </a:extLst>
          </p:cNvPr>
          <p:cNvSpPr txBox="1"/>
          <p:nvPr/>
        </p:nvSpPr>
        <p:spPr>
          <a:xfrm>
            <a:off x="1545334" y="1013081"/>
            <a:ext cx="2658533" cy="642484"/>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96"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に開かれた教育課程」を実現させていくためには、学校と地域、家庭との間で、これからの子供たちにどんな力が必要かについての共通認識を形成することが求められます。さらに、行政や子供たちも含めた五者連携を図る中で、学校として育成する資質・能力を明確にし、それらを共有し、連携・協働することを重視したものです。単に学校外の体験や外部講師を増やせばよいわけではありません。</a:t>
            </a:r>
            <a:endParaRPr kumimoji="1" lang="en-US" altLang="ja-JP" sz="596"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1AAF7527-69EC-455E-AEAB-F74368D976A5}"/>
              </a:ext>
            </a:extLst>
          </p:cNvPr>
          <p:cNvSpPr txBox="1"/>
          <p:nvPr/>
        </p:nvSpPr>
        <p:spPr>
          <a:xfrm>
            <a:off x="373119" y="533189"/>
            <a:ext cx="8440615" cy="35458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4"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熊本県におけるコミュニティ・スクール等と地域学校協働活動の一体的な推進</a:t>
            </a:r>
          </a:p>
        </p:txBody>
      </p:sp>
      <p:sp>
        <p:nvSpPr>
          <p:cNvPr id="2" name="円/楕円 1"/>
          <p:cNvSpPr/>
          <p:nvPr/>
        </p:nvSpPr>
        <p:spPr>
          <a:xfrm>
            <a:off x="706577" y="1233707"/>
            <a:ext cx="7853559" cy="5240672"/>
          </a:xfrm>
          <a:prstGeom prst="ellipse">
            <a:avLst/>
          </a:prstGeom>
          <a:ln>
            <a:solidFill>
              <a:srgbClr val="002060"/>
            </a:solidFill>
          </a:ln>
          <a:effectLst>
            <a:outerShdw blurRad="50800" dist="38100" dir="2700000" algn="tl" rotWithShape="0">
              <a:prstClr val="black">
                <a:alpha val="40000"/>
              </a:prstClr>
            </a:outerShdw>
          </a:effectLst>
          <a:scene3d>
            <a:camera prst="obliqueBottomRight">
              <a:rot lat="2929784" lon="954658" rev="1680501"/>
            </a:camera>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3" name="図 52">
            <a:extLst>
              <a:ext uri="{FF2B5EF4-FFF2-40B4-BE49-F238E27FC236}">
                <a16:creationId xmlns:a16="http://schemas.microsoft.com/office/drawing/2014/main" id="{F53910F0-BDE2-4374-8811-ED9070B41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371" y="3206516"/>
            <a:ext cx="694688" cy="1192598"/>
          </a:xfrm>
          <a:prstGeom prst="rect">
            <a:avLst/>
          </a:prstGeom>
        </p:spPr>
      </p:pic>
      <p:sp>
        <p:nvSpPr>
          <p:cNvPr id="56" name="円/楕円 1">
            <a:extLst>
              <a:ext uri="{FF2B5EF4-FFF2-40B4-BE49-F238E27FC236}">
                <a16:creationId xmlns:a16="http://schemas.microsoft.com/office/drawing/2014/main" id="{1E6946AE-C026-4FDF-9032-E13FD4A46CFE}"/>
              </a:ext>
            </a:extLst>
          </p:cNvPr>
          <p:cNvSpPr/>
          <p:nvPr/>
        </p:nvSpPr>
        <p:spPr>
          <a:xfrm>
            <a:off x="1654715" y="2033104"/>
            <a:ext cx="5907077" cy="3539421"/>
          </a:xfrm>
          <a:prstGeom prst="ellipse">
            <a:avLst/>
          </a:prstGeom>
          <a:gradFill>
            <a:gsLst>
              <a:gs pos="0">
                <a:srgbClr val="FF66FF"/>
              </a:gs>
              <a:gs pos="35000">
                <a:srgbClr val="FF99FF"/>
              </a:gs>
              <a:gs pos="100000">
                <a:schemeClr val="accent1">
                  <a:tint val="15000"/>
                  <a:satMod val="350000"/>
                </a:schemeClr>
              </a:gs>
            </a:gsLst>
            <a:lin ang="16200000" scaled="1"/>
          </a:gradFill>
          <a:ln>
            <a:solidFill>
              <a:srgbClr val="002060"/>
            </a:solidFill>
          </a:ln>
          <a:effectLst>
            <a:outerShdw blurRad="50800" dist="38100" dir="2700000" algn="tl" rotWithShape="0">
              <a:prstClr val="black">
                <a:alpha val="40000"/>
              </a:prstClr>
            </a:outerShdw>
          </a:effectLst>
          <a:scene3d>
            <a:camera prst="obliqueBottomRight">
              <a:rot lat="2929784" lon="954658" rev="1680501"/>
            </a:camera>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187" y="5657541"/>
            <a:ext cx="707392" cy="707392"/>
          </a:xfrm>
          <a:prstGeom prst="rect">
            <a:avLst/>
          </a:prstGeom>
        </p:spPr>
      </p:pic>
      <p:sp>
        <p:nvSpPr>
          <p:cNvPr id="42" name="円/楕円 41"/>
          <p:cNvSpPr/>
          <p:nvPr/>
        </p:nvSpPr>
        <p:spPr>
          <a:xfrm rot="611641" flipV="1">
            <a:off x="4403286" y="1268070"/>
            <a:ext cx="420260" cy="383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3" name="テキスト ボックス 42"/>
          <p:cNvSpPr txBox="1"/>
          <p:nvPr/>
        </p:nvSpPr>
        <p:spPr>
          <a:xfrm rot="611641">
            <a:off x="4458632" y="1162057"/>
            <a:ext cx="372837" cy="651717"/>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地域住民</a:t>
            </a:r>
          </a:p>
        </p:txBody>
      </p:sp>
      <p:grpSp>
        <p:nvGrpSpPr>
          <p:cNvPr id="21" name="グループ化 20"/>
          <p:cNvGrpSpPr/>
          <p:nvPr/>
        </p:nvGrpSpPr>
        <p:grpSpPr>
          <a:xfrm rot="611641" flipV="1">
            <a:off x="5891112" y="1251780"/>
            <a:ext cx="588166" cy="383476"/>
            <a:chOff x="5472114" y="2780346"/>
            <a:chExt cx="724811" cy="395615"/>
          </a:xfrm>
        </p:grpSpPr>
        <p:sp>
          <p:nvSpPr>
            <p:cNvPr id="36" name="円/楕円 35"/>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7" name="テキスト ボックス 36"/>
            <p:cNvSpPr txBox="1"/>
            <p:nvPr/>
          </p:nvSpPr>
          <p:spPr>
            <a:xfrm flipV="1">
              <a:off x="5472114" y="2835197"/>
              <a:ext cx="724811" cy="311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社会教育</a:t>
              </a:r>
              <a:endParaRPr kumimoji="1" lang="en-US" altLang="ja-JP"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施設・団体</a:t>
              </a:r>
            </a:p>
          </p:txBody>
        </p:sp>
      </p:grpSp>
      <p:sp>
        <p:nvSpPr>
          <p:cNvPr id="34" name="円/楕円 33"/>
          <p:cNvSpPr/>
          <p:nvPr/>
        </p:nvSpPr>
        <p:spPr>
          <a:xfrm rot="611641" flipV="1">
            <a:off x="6450880" y="1395796"/>
            <a:ext cx="420260" cy="383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5" name="テキスト ボックス 34"/>
          <p:cNvSpPr txBox="1"/>
          <p:nvPr/>
        </p:nvSpPr>
        <p:spPr>
          <a:xfrm rot="611641">
            <a:off x="6468928" y="1271452"/>
            <a:ext cx="408289" cy="64274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文化団体</a:t>
            </a:r>
          </a:p>
        </p:txBody>
      </p:sp>
      <p:grpSp>
        <p:nvGrpSpPr>
          <p:cNvPr id="23" name="グループ化 22"/>
          <p:cNvGrpSpPr/>
          <p:nvPr/>
        </p:nvGrpSpPr>
        <p:grpSpPr>
          <a:xfrm rot="611641" flipV="1">
            <a:off x="6871230" y="1576073"/>
            <a:ext cx="520396" cy="383476"/>
            <a:chOff x="5462012" y="2780346"/>
            <a:chExt cx="641296" cy="395615"/>
          </a:xfrm>
        </p:grpSpPr>
        <p:sp>
          <p:nvSpPr>
            <p:cNvPr id="32" name="円/楕円 31"/>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3" name="テキスト ボックス 32"/>
            <p:cNvSpPr txBox="1"/>
            <p:nvPr/>
          </p:nvSpPr>
          <p:spPr>
            <a:xfrm rot="10800000">
              <a:off x="5462012" y="2800066"/>
              <a:ext cx="641296" cy="338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スポーツ団体</a:t>
              </a:r>
            </a:p>
          </p:txBody>
        </p:sp>
      </p:grpSp>
      <p:grpSp>
        <p:nvGrpSpPr>
          <p:cNvPr id="24" name="グループ化 23"/>
          <p:cNvGrpSpPr/>
          <p:nvPr/>
        </p:nvGrpSpPr>
        <p:grpSpPr>
          <a:xfrm rot="611641" flipV="1">
            <a:off x="7389010" y="1860059"/>
            <a:ext cx="569556" cy="385183"/>
            <a:chOff x="5529063" y="2780346"/>
            <a:chExt cx="701877" cy="397376"/>
          </a:xfrm>
        </p:grpSpPr>
        <p:sp>
          <p:nvSpPr>
            <p:cNvPr id="30" name="円/楕円 29"/>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1" name="テキスト ボックス 30"/>
            <p:cNvSpPr txBox="1"/>
            <p:nvPr/>
          </p:nvSpPr>
          <p:spPr>
            <a:xfrm flipV="1">
              <a:off x="5541760" y="2798551"/>
              <a:ext cx="689180" cy="379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企業</a:t>
              </a:r>
              <a:endParaRPr kumimoji="1" lang="en-US" altLang="ja-JP"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ＮＰＯ</a:t>
              </a:r>
            </a:p>
          </p:txBody>
        </p:sp>
      </p:grpSp>
      <p:sp>
        <p:nvSpPr>
          <p:cNvPr id="25" name="上矢印 24"/>
          <p:cNvSpPr/>
          <p:nvPr/>
        </p:nvSpPr>
        <p:spPr>
          <a:xfrm rot="611641" flipV="1">
            <a:off x="5941370" y="1681469"/>
            <a:ext cx="208102" cy="32341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上矢印 25"/>
          <p:cNvSpPr/>
          <p:nvPr/>
        </p:nvSpPr>
        <p:spPr>
          <a:xfrm rot="2245142" flipV="1">
            <a:off x="6406149" y="1841334"/>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上矢印 27"/>
          <p:cNvSpPr/>
          <p:nvPr/>
        </p:nvSpPr>
        <p:spPr>
          <a:xfrm rot="19555261" flipH="1" flipV="1">
            <a:off x="4647820" y="1644056"/>
            <a:ext cx="208102" cy="17361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上矢印 28"/>
          <p:cNvSpPr/>
          <p:nvPr/>
        </p:nvSpPr>
        <p:spPr>
          <a:xfrm rot="3268021" flipV="1">
            <a:off x="7236687" y="2203143"/>
            <a:ext cx="208101" cy="17361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上矢印 26">
            <a:extLst>
              <a:ext uri="{FF2B5EF4-FFF2-40B4-BE49-F238E27FC236}">
                <a16:creationId xmlns:a16="http://schemas.microsoft.com/office/drawing/2014/main" id="{07A97CB8-E78E-45EB-A761-D8F2254A3E0F}"/>
              </a:ext>
            </a:extLst>
          </p:cNvPr>
          <p:cNvSpPr/>
          <p:nvPr/>
        </p:nvSpPr>
        <p:spPr>
          <a:xfrm rot="2245142" flipV="1">
            <a:off x="6821361" y="1932017"/>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5" name="図 54" descr="木, 空, 屋外, 輸送 が含まれている画像&#10;&#10;自動的に生成された説明">
            <a:extLst>
              <a:ext uri="{FF2B5EF4-FFF2-40B4-BE49-F238E27FC236}">
                <a16:creationId xmlns:a16="http://schemas.microsoft.com/office/drawing/2014/main" id="{B6A1217B-8742-4B53-8A4E-6B65BFC46B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5478">
            <a:off x="3527893" y="2670763"/>
            <a:ext cx="2860514" cy="1906589"/>
          </a:xfrm>
          <a:prstGeom prst="ellipse">
            <a:avLst/>
          </a:prstGeom>
          <a:ln>
            <a:noFill/>
          </a:ln>
          <a:effectLst>
            <a:softEdge rad="112500"/>
          </a:effectLst>
        </p:spPr>
      </p:pic>
      <p:sp>
        <p:nvSpPr>
          <p:cNvPr id="4" name="矢印: 左右 3">
            <a:extLst>
              <a:ext uri="{FF2B5EF4-FFF2-40B4-BE49-F238E27FC236}">
                <a16:creationId xmlns:a16="http://schemas.microsoft.com/office/drawing/2014/main" id="{04C078F1-E3BE-4420-93A5-69831416F11A}"/>
              </a:ext>
            </a:extLst>
          </p:cNvPr>
          <p:cNvSpPr/>
          <p:nvPr/>
        </p:nvSpPr>
        <p:spPr>
          <a:xfrm rot="19637813">
            <a:off x="2713993" y="1961531"/>
            <a:ext cx="3436487" cy="257190"/>
          </a:xfrm>
          <a:prstGeom prst="leftRightArrow">
            <a:avLst/>
          </a:prstGeom>
          <a:solidFill>
            <a:srgbClr val="00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楕円 53">
            <a:extLst>
              <a:ext uri="{FF2B5EF4-FFF2-40B4-BE49-F238E27FC236}">
                <a16:creationId xmlns:a16="http://schemas.microsoft.com/office/drawing/2014/main" id="{8A8FDD06-9250-4757-BC4E-32F367901613}"/>
              </a:ext>
            </a:extLst>
          </p:cNvPr>
          <p:cNvSpPr/>
          <p:nvPr/>
        </p:nvSpPr>
        <p:spPr>
          <a:xfrm>
            <a:off x="8021106" y="941899"/>
            <a:ext cx="763933" cy="763933"/>
          </a:xfrm>
          <a:prstGeom prst="ellipse">
            <a:avLst/>
          </a:prstGeom>
          <a:solidFill>
            <a:srgbClr val="FF66FF"/>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D</a:t>
            </a:r>
            <a:endPar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0" name="楕円 59">
            <a:extLst>
              <a:ext uri="{FF2B5EF4-FFF2-40B4-BE49-F238E27FC236}">
                <a16:creationId xmlns:a16="http://schemas.microsoft.com/office/drawing/2014/main" id="{B852CBA9-6F4B-4EC3-876B-A84FBC94ECD8}"/>
              </a:ext>
            </a:extLst>
          </p:cNvPr>
          <p:cNvSpPr/>
          <p:nvPr/>
        </p:nvSpPr>
        <p:spPr>
          <a:xfrm>
            <a:off x="8021106" y="5516014"/>
            <a:ext cx="763933" cy="763933"/>
          </a:xfrm>
          <a:prstGeom prst="ellipse">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C</a:t>
            </a:r>
            <a:endPar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2" name="楕円 61">
            <a:extLst>
              <a:ext uri="{FF2B5EF4-FFF2-40B4-BE49-F238E27FC236}">
                <a16:creationId xmlns:a16="http://schemas.microsoft.com/office/drawing/2014/main" id="{EE796C36-8947-4444-A1EB-C052F2198D40}"/>
              </a:ext>
            </a:extLst>
          </p:cNvPr>
          <p:cNvSpPr/>
          <p:nvPr/>
        </p:nvSpPr>
        <p:spPr>
          <a:xfrm>
            <a:off x="373119" y="941899"/>
            <a:ext cx="763933" cy="763933"/>
          </a:xfrm>
          <a:prstGeom prst="ellipse">
            <a:avLst/>
          </a:prstGeom>
          <a:solidFill>
            <a:srgbClr val="007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Ｐ</a:t>
            </a:r>
          </a:p>
        </p:txBody>
      </p:sp>
      <p:pic>
        <p:nvPicPr>
          <p:cNvPr id="63" name="図 62"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57662" flipH="1">
            <a:off x="2138280" y="3651302"/>
            <a:ext cx="1984422" cy="1099800"/>
          </a:xfrm>
          <a:prstGeom prst="rect">
            <a:avLst/>
          </a:prstGeom>
          <a:noFill/>
          <a:ln>
            <a:noFill/>
          </a:ln>
        </p:spPr>
      </p:pic>
      <p:pic>
        <p:nvPicPr>
          <p:cNvPr id="82" name="図 81"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60714" flipH="1">
            <a:off x="6397170" y="3614789"/>
            <a:ext cx="3081666" cy="529648"/>
          </a:xfrm>
          <a:prstGeom prst="rect">
            <a:avLst/>
          </a:prstGeom>
          <a:noFill/>
          <a:ln>
            <a:noFill/>
          </a:ln>
        </p:spPr>
      </p:pic>
      <p:sp>
        <p:nvSpPr>
          <p:cNvPr id="65" name="テキスト ボックス 64">
            <a:extLst>
              <a:ext uri="{FF2B5EF4-FFF2-40B4-BE49-F238E27FC236}">
                <a16:creationId xmlns:a16="http://schemas.microsoft.com/office/drawing/2014/main" id="{56DD7B10-3A72-4928-AFC9-B4E71A13CA84}"/>
              </a:ext>
            </a:extLst>
          </p:cNvPr>
          <p:cNvSpPr txBox="1"/>
          <p:nvPr/>
        </p:nvSpPr>
        <p:spPr>
          <a:xfrm>
            <a:off x="8116169" y="2264152"/>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a:t>
            </a:r>
          </a:p>
        </p:txBody>
      </p:sp>
      <p:sp>
        <p:nvSpPr>
          <p:cNvPr id="67" name="テキスト ボックス 66">
            <a:extLst>
              <a:ext uri="{FF2B5EF4-FFF2-40B4-BE49-F238E27FC236}">
                <a16:creationId xmlns:a16="http://schemas.microsoft.com/office/drawing/2014/main" id="{56DD7B10-3A72-4928-AFC9-B4E71A13CA84}"/>
              </a:ext>
            </a:extLst>
          </p:cNvPr>
          <p:cNvSpPr txBox="1"/>
          <p:nvPr/>
        </p:nvSpPr>
        <p:spPr>
          <a:xfrm>
            <a:off x="8380677" y="274748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a:t>
            </a:r>
          </a:p>
        </p:txBody>
      </p:sp>
      <p:sp>
        <p:nvSpPr>
          <p:cNvPr id="68" name="テキスト ボックス 67">
            <a:extLst>
              <a:ext uri="{FF2B5EF4-FFF2-40B4-BE49-F238E27FC236}">
                <a16:creationId xmlns:a16="http://schemas.microsoft.com/office/drawing/2014/main" id="{56DD7B10-3A72-4928-AFC9-B4E71A13CA84}"/>
              </a:ext>
            </a:extLst>
          </p:cNvPr>
          <p:cNvSpPr txBox="1"/>
          <p:nvPr/>
        </p:nvSpPr>
        <p:spPr>
          <a:xfrm>
            <a:off x="8474229" y="3042121"/>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校</a:t>
            </a:r>
          </a:p>
        </p:txBody>
      </p:sp>
      <p:sp>
        <p:nvSpPr>
          <p:cNvPr id="69" name="テキスト ボックス 68">
            <a:extLst>
              <a:ext uri="{FF2B5EF4-FFF2-40B4-BE49-F238E27FC236}">
                <a16:creationId xmlns:a16="http://schemas.microsoft.com/office/drawing/2014/main" id="{56DD7B10-3A72-4928-AFC9-B4E71A13CA84}"/>
              </a:ext>
            </a:extLst>
          </p:cNvPr>
          <p:cNvSpPr txBox="1"/>
          <p:nvPr/>
        </p:nvSpPr>
        <p:spPr>
          <a:xfrm>
            <a:off x="8478954" y="3311594"/>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協</a:t>
            </a:r>
          </a:p>
        </p:txBody>
      </p:sp>
      <p:sp>
        <p:nvSpPr>
          <p:cNvPr id="74" name="テキスト ボックス 73">
            <a:extLst>
              <a:ext uri="{FF2B5EF4-FFF2-40B4-BE49-F238E27FC236}">
                <a16:creationId xmlns:a16="http://schemas.microsoft.com/office/drawing/2014/main" id="{1AAF7527-69EC-455E-AEAB-F74368D976A5}"/>
              </a:ext>
            </a:extLst>
          </p:cNvPr>
          <p:cNvSpPr txBox="1"/>
          <p:nvPr/>
        </p:nvSpPr>
        <p:spPr>
          <a:xfrm>
            <a:off x="7512567" y="2570927"/>
            <a:ext cx="1019295" cy="223459"/>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読み聞かせ</a:t>
            </a:r>
          </a:p>
        </p:txBody>
      </p:sp>
      <p:sp>
        <p:nvSpPr>
          <p:cNvPr id="73" name="テキスト ボックス 72">
            <a:extLst>
              <a:ext uri="{FF2B5EF4-FFF2-40B4-BE49-F238E27FC236}">
                <a16:creationId xmlns:a16="http://schemas.microsoft.com/office/drawing/2014/main" id="{1AAF7527-69EC-455E-AEAB-F74368D976A5}"/>
              </a:ext>
            </a:extLst>
          </p:cNvPr>
          <p:cNvSpPr txBox="1"/>
          <p:nvPr/>
        </p:nvSpPr>
        <p:spPr>
          <a:xfrm>
            <a:off x="6869865" y="3260789"/>
            <a:ext cx="642700"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学習支援</a:t>
            </a:r>
          </a:p>
        </p:txBody>
      </p:sp>
      <p:sp>
        <p:nvSpPr>
          <p:cNvPr id="75" name="テキスト ボックス 74">
            <a:extLst>
              <a:ext uri="{FF2B5EF4-FFF2-40B4-BE49-F238E27FC236}">
                <a16:creationId xmlns:a16="http://schemas.microsoft.com/office/drawing/2014/main" id="{1AAF7527-69EC-455E-AEAB-F74368D976A5}"/>
              </a:ext>
            </a:extLst>
          </p:cNvPr>
          <p:cNvSpPr txBox="1"/>
          <p:nvPr/>
        </p:nvSpPr>
        <p:spPr>
          <a:xfrm>
            <a:off x="6674343" y="2645378"/>
            <a:ext cx="838224"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ふるさと学習</a:t>
            </a:r>
          </a:p>
        </p:txBody>
      </p:sp>
      <p:sp>
        <p:nvSpPr>
          <p:cNvPr id="76" name="テキスト ボックス 75">
            <a:extLst>
              <a:ext uri="{FF2B5EF4-FFF2-40B4-BE49-F238E27FC236}">
                <a16:creationId xmlns:a16="http://schemas.microsoft.com/office/drawing/2014/main" id="{1AAF7527-69EC-455E-AEAB-F74368D976A5}"/>
              </a:ext>
            </a:extLst>
          </p:cNvPr>
          <p:cNvSpPr txBox="1"/>
          <p:nvPr/>
        </p:nvSpPr>
        <p:spPr>
          <a:xfrm>
            <a:off x="6674343" y="2852614"/>
            <a:ext cx="838224"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課題解決学習</a:t>
            </a:r>
          </a:p>
        </p:txBody>
      </p:sp>
      <p:sp>
        <p:nvSpPr>
          <p:cNvPr id="78" name="テキスト ボックス 77">
            <a:extLst>
              <a:ext uri="{FF2B5EF4-FFF2-40B4-BE49-F238E27FC236}">
                <a16:creationId xmlns:a16="http://schemas.microsoft.com/office/drawing/2014/main" id="{1AAF7527-69EC-455E-AEAB-F74368D976A5}"/>
              </a:ext>
            </a:extLst>
          </p:cNvPr>
          <p:cNvSpPr txBox="1"/>
          <p:nvPr/>
        </p:nvSpPr>
        <p:spPr>
          <a:xfrm>
            <a:off x="7512567" y="2762760"/>
            <a:ext cx="822273" cy="354584"/>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登下校見守り</a:t>
            </a:r>
          </a:p>
        </p:txBody>
      </p:sp>
      <p:sp>
        <p:nvSpPr>
          <p:cNvPr id="79" name="テキスト ボックス 78">
            <a:extLst>
              <a:ext uri="{FF2B5EF4-FFF2-40B4-BE49-F238E27FC236}">
                <a16:creationId xmlns:a16="http://schemas.microsoft.com/office/drawing/2014/main" id="{1AAF7527-69EC-455E-AEAB-F74368D976A5}"/>
              </a:ext>
            </a:extLst>
          </p:cNvPr>
          <p:cNvSpPr txBox="1"/>
          <p:nvPr/>
        </p:nvSpPr>
        <p:spPr>
          <a:xfrm>
            <a:off x="7512565" y="2949678"/>
            <a:ext cx="924858" cy="220188"/>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放課後子供教室</a:t>
            </a:r>
          </a:p>
        </p:txBody>
      </p:sp>
      <p:sp>
        <p:nvSpPr>
          <p:cNvPr id="80" name="テキスト ボックス 79">
            <a:extLst>
              <a:ext uri="{FF2B5EF4-FFF2-40B4-BE49-F238E27FC236}">
                <a16:creationId xmlns:a16="http://schemas.microsoft.com/office/drawing/2014/main" id="{1AAF7527-69EC-455E-AEAB-F74368D976A5}"/>
              </a:ext>
            </a:extLst>
          </p:cNvPr>
          <p:cNvSpPr txBox="1"/>
          <p:nvPr/>
        </p:nvSpPr>
        <p:spPr>
          <a:xfrm>
            <a:off x="7512567" y="3130188"/>
            <a:ext cx="612318" cy="354584"/>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学校行事</a:t>
            </a:r>
          </a:p>
        </p:txBody>
      </p:sp>
      <p:sp>
        <p:nvSpPr>
          <p:cNvPr id="81" name="テキスト ボックス 80">
            <a:extLst>
              <a:ext uri="{FF2B5EF4-FFF2-40B4-BE49-F238E27FC236}">
                <a16:creationId xmlns:a16="http://schemas.microsoft.com/office/drawing/2014/main" id="{1AAF7527-69EC-455E-AEAB-F74368D976A5}"/>
              </a:ext>
            </a:extLst>
          </p:cNvPr>
          <p:cNvSpPr txBox="1"/>
          <p:nvPr/>
        </p:nvSpPr>
        <p:spPr>
          <a:xfrm>
            <a:off x="7512567" y="3331697"/>
            <a:ext cx="813482" cy="220188"/>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地域行事　等</a:t>
            </a:r>
          </a:p>
        </p:txBody>
      </p:sp>
      <p:sp>
        <p:nvSpPr>
          <p:cNvPr id="88" name="テキスト ボックス 87">
            <a:extLst>
              <a:ext uri="{FF2B5EF4-FFF2-40B4-BE49-F238E27FC236}">
                <a16:creationId xmlns:a16="http://schemas.microsoft.com/office/drawing/2014/main" id="{1AAF7527-69EC-455E-AEAB-F74368D976A5}"/>
              </a:ext>
            </a:extLst>
          </p:cNvPr>
          <p:cNvSpPr txBox="1"/>
          <p:nvPr/>
        </p:nvSpPr>
        <p:spPr>
          <a:xfrm>
            <a:off x="8357590" y="6242749"/>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a:t>
            </a:r>
          </a:p>
        </p:txBody>
      </p:sp>
      <p:sp>
        <p:nvSpPr>
          <p:cNvPr id="89" name="テキスト ボックス 88">
            <a:extLst>
              <a:ext uri="{FF2B5EF4-FFF2-40B4-BE49-F238E27FC236}">
                <a16:creationId xmlns:a16="http://schemas.microsoft.com/office/drawing/2014/main" id="{1AAF7527-69EC-455E-AEAB-F74368D976A5}"/>
              </a:ext>
            </a:extLst>
          </p:cNvPr>
          <p:cNvSpPr txBox="1"/>
          <p:nvPr/>
        </p:nvSpPr>
        <p:spPr>
          <a:xfrm>
            <a:off x="178772" y="1687905"/>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a:t>
            </a:r>
          </a:p>
        </p:txBody>
      </p:sp>
      <p:sp>
        <p:nvSpPr>
          <p:cNvPr id="90" name="テキスト ボックス 89">
            <a:extLst>
              <a:ext uri="{FF2B5EF4-FFF2-40B4-BE49-F238E27FC236}">
                <a16:creationId xmlns:a16="http://schemas.microsoft.com/office/drawing/2014/main" id="{1AAF7527-69EC-455E-AEAB-F74368D976A5}"/>
              </a:ext>
            </a:extLst>
          </p:cNvPr>
          <p:cNvSpPr txBox="1"/>
          <p:nvPr/>
        </p:nvSpPr>
        <p:spPr>
          <a:xfrm>
            <a:off x="8367115" y="1671280"/>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実行</a:t>
            </a:r>
          </a:p>
        </p:txBody>
      </p:sp>
      <p:sp>
        <p:nvSpPr>
          <p:cNvPr id="93" name="テキスト ボックス 92">
            <a:extLst>
              <a:ext uri="{FF2B5EF4-FFF2-40B4-BE49-F238E27FC236}">
                <a16:creationId xmlns:a16="http://schemas.microsoft.com/office/drawing/2014/main" id="{1AAF7527-69EC-455E-AEAB-F74368D976A5}"/>
              </a:ext>
            </a:extLst>
          </p:cNvPr>
          <p:cNvSpPr txBox="1"/>
          <p:nvPr/>
        </p:nvSpPr>
        <p:spPr>
          <a:xfrm>
            <a:off x="399799" y="2371935"/>
            <a:ext cx="2332018" cy="275909"/>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地域学校協働活動に関する協議</a:t>
            </a:r>
          </a:p>
        </p:txBody>
      </p:sp>
      <p:sp>
        <p:nvSpPr>
          <p:cNvPr id="94" name="テキスト ボックス 93">
            <a:extLst>
              <a:ext uri="{FF2B5EF4-FFF2-40B4-BE49-F238E27FC236}">
                <a16:creationId xmlns:a16="http://schemas.microsoft.com/office/drawing/2014/main" id="{1AAF7527-69EC-455E-AEAB-F74368D976A5}"/>
              </a:ext>
            </a:extLst>
          </p:cNvPr>
          <p:cNvSpPr txBox="1"/>
          <p:nvPr/>
        </p:nvSpPr>
        <p:spPr>
          <a:xfrm>
            <a:off x="327706" y="2629071"/>
            <a:ext cx="2404112" cy="446469"/>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何を</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目的・目標</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にして行うのか？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どのように行うのか？（</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効果的な手段</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学校の</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「教育課程」</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とどう関連づけるのか？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5" name="テキスト ボックス 94">
            <a:extLst>
              <a:ext uri="{FF2B5EF4-FFF2-40B4-BE49-F238E27FC236}">
                <a16:creationId xmlns:a16="http://schemas.microsoft.com/office/drawing/2014/main" id="{1AAF7527-69EC-455E-AEAB-F74368D976A5}"/>
              </a:ext>
            </a:extLst>
          </p:cNvPr>
          <p:cNvSpPr txBox="1"/>
          <p:nvPr/>
        </p:nvSpPr>
        <p:spPr>
          <a:xfrm>
            <a:off x="522510" y="1912425"/>
            <a:ext cx="2182475" cy="512000"/>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学校運営の基本方針の</a:t>
            </a:r>
            <a:r>
              <a:rPr kumimoji="1" lang="ja-JP" altLang="en-US"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承認</a:t>
            </a:r>
            <a:endParaRPr kumimoji="1" lang="en-US" altLang="ja-JP"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・教育課程・組織編成等</a:t>
            </a:r>
            <a:endParaRPr kumimoji="1" lang="en-US" altLang="ja-JP"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96" name="テキスト ボックス 95">
            <a:extLst>
              <a:ext uri="{FF2B5EF4-FFF2-40B4-BE49-F238E27FC236}">
                <a16:creationId xmlns:a16="http://schemas.microsoft.com/office/drawing/2014/main" id="{1AAF7527-69EC-455E-AEAB-F74368D976A5}"/>
              </a:ext>
            </a:extLst>
          </p:cNvPr>
          <p:cNvSpPr txBox="1"/>
          <p:nvPr/>
        </p:nvSpPr>
        <p:spPr>
          <a:xfrm>
            <a:off x="1018679" y="3732833"/>
            <a:ext cx="517602" cy="51180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校長</a:t>
            </a:r>
          </a:p>
        </p:txBody>
      </p:sp>
      <p:pic>
        <p:nvPicPr>
          <p:cNvPr id="97" name="図 96"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18762" flipH="1">
            <a:off x="686390" y="4766798"/>
            <a:ext cx="1984422" cy="558851"/>
          </a:xfrm>
          <a:prstGeom prst="rect">
            <a:avLst/>
          </a:prstGeom>
          <a:noFill/>
          <a:ln>
            <a:noFill/>
          </a:ln>
        </p:spPr>
      </p:pic>
      <p:pic>
        <p:nvPicPr>
          <p:cNvPr id="99" name="図 98"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55582" flipH="1" flipV="1">
            <a:off x="976694" y="5386419"/>
            <a:ext cx="1481047" cy="304974"/>
          </a:xfrm>
          <a:prstGeom prst="rect">
            <a:avLst/>
          </a:prstGeom>
          <a:noFill/>
          <a:ln>
            <a:noFill/>
          </a:ln>
        </p:spPr>
      </p:pic>
      <p:sp>
        <p:nvSpPr>
          <p:cNvPr id="98" name="テキスト ボックス 97">
            <a:extLst>
              <a:ext uri="{FF2B5EF4-FFF2-40B4-BE49-F238E27FC236}">
                <a16:creationId xmlns:a16="http://schemas.microsoft.com/office/drawing/2014/main" id="{1AAF7527-69EC-455E-AEAB-F74368D976A5}"/>
              </a:ext>
            </a:extLst>
          </p:cNvPr>
          <p:cNvSpPr txBox="1"/>
          <p:nvPr/>
        </p:nvSpPr>
        <p:spPr>
          <a:xfrm>
            <a:off x="2179119" y="5767624"/>
            <a:ext cx="2224437" cy="707886"/>
          </a:xfrm>
          <a:prstGeom prst="rect">
            <a:avLst/>
          </a:prstGeom>
          <a:solidFill>
            <a:schemeClr val="bg1">
              <a:alpha val="63000"/>
            </a:schemeClr>
          </a:solidFill>
          <a:ln w="12700">
            <a:solidFill>
              <a:schemeClr val="tx1"/>
            </a:solidFill>
            <a:prstDash val="dash"/>
          </a:ln>
        </p:spPr>
        <p:txBody>
          <a:bodyPr wrap="square" rtlCol="0">
            <a:spAutoFit/>
          </a:bodyPr>
          <a:lstStyle/>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＜次年度に向けて＞</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目的・目標</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の（再）設定・微調整</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具体的な</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手段・方法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の工夫・変更</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何を</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スクラップ・統合</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新たな課題</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への対応をどうするか？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どのように</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「業務改善」</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を行うか？等</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0" name="図 99"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694968" flipH="1">
            <a:off x="476471" y="4077363"/>
            <a:ext cx="713762" cy="212643"/>
          </a:xfrm>
          <a:prstGeom prst="rect">
            <a:avLst/>
          </a:prstGeom>
          <a:noFill/>
          <a:ln>
            <a:noFill/>
          </a:ln>
        </p:spPr>
      </p:pic>
      <p:sp>
        <p:nvSpPr>
          <p:cNvPr id="86" name="テキスト ボックス 85">
            <a:extLst>
              <a:ext uri="{FF2B5EF4-FFF2-40B4-BE49-F238E27FC236}">
                <a16:creationId xmlns:a16="http://schemas.microsoft.com/office/drawing/2014/main" id="{56DD7B10-3A72-4928-AFC9-B4E71A13CA84}"/>
              </a:ext>
            </a:extLst>
          </p:cNvPr>
          <p:cNvSpPr txBox="1"/>
          <p:nvPr/>
        </p:nvSpPr>
        <p:spPr>
          <a:xfrm>
            <a:off x="556481" y="4399905"/>
            <a:ext cx="420756" cy="1300180"/>
          </a:xfrm>
          <a:prstGeom prst="rect">
            <a:avLst/>
          </a:prstGeom>
          <a:solidFill>
            <a:srgbClr val="92D050"/>
          </a:solidFill>
          <a:ln>
            <a:solidFill>
              <a:schemeClr val="tx1"/>
            </a:solid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34" b="0" i="0" u="none" strike="noStrike" kern="1200" cap="none" spc="0" normalizeH="0" baseline="0" noProof="0" dirty="0">
                <a:ln w="12700" cmpd="sng">
                  <a:no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教育委員会</a:t>
            </a:r>
          </a:p>
        </p:txBody>
      </p:sp>
      <p:sp>
        <p:nvSpPr>
          <p:cNvPr id="61" name="楕円 60">
            <a:extLst>
              <a:ext uri="{FF2B5EF4-FFF2-40B4-BE49-F238E27FC236}">
                <a16:creationId xmlns:a16="http://schemas.microsoft.com/office/drawing/2014/main" id="{4C5EB507-5CEF-44E3-9FCD-F7E70C39F2A6}"/>
              </a:ext>
            </a:extLst>
          </p:cNvPr>
          <p:cNvSpPr/>
          <p:nvPr/>
        </p:nvSpPr>
        <p:spPr>
          <a:xfrm>
            <a:off x="373119" y="5572524"/>
            <a:ext cx="763933" cy="763933"/>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Ａ</a:t>
            </a:r>
          </a:p>
        </p:txBody>
      </p:sp>
      <p:sp>
        <p:nvSpPr>
          <p:cNvPr id="87" name="テキスト ボックス 86">
            <a:extLst>
              <a:ext uri="{FF2B5EF4-FFF2-40B4-BE49-F238E27FC236}">
                <a16:creationId xmlns:a16="http://schemas.microsoft.com/office/drawing/2014/main" id="{1AAF7527-69EC-455E-AEAB-F74368D976A5}"/>
              </a:ext>
            </a:extLst>
          </p:cNvPr>
          <p:cNvSpPr txBox="1"/>
          <p:nvPr/>
        </p:nvSpPr>
        <p:spPr>
          <a:xfrm>
            <a:off x="345758" y="6262197"/>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a:t>
            </a:r>
          </a:p>
        </p:txBody>
      </p:sp>
      <p:pic>
        <p:nvPicPr>
          <p:cNvPr id="105" name="図 104"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77503" flipH="1">
            <a:off x="4251810" y="5832110"/>
            <a:ext cx="2872796" cy="410878"/>
          </a:xfrm>
          <a:prstGeom prst="rect">
            <a:avLst/>
          </a:prstGeom>
          <a:noFill/>
          <a:ln>
            <a:noFill/>
          </a:ln>
        </p:spPr>
      </p:pic>
      <p:sp>
        <p:nvSpPr>
          <p:cNvPr id="101" name="テキスト ボックス 100">
            <a:extLst>
              <a:ext uri="{FF2B5EF4-FFF2-40B4-BE49-F238E27FC236}">
                <a16:creationId xmlns:a16="http://schemas.microsoft.com/office/drawing/2014/main" id="{1AAF7527-69EC-455E-AEAB-F74368D976A5}"/>
              </a:ext>
            </a:extLst>
          </p:cNvPr>
          <p:cNvSpPr txBox="1"/>
          <p:nvPr/>
        </p:nvSpPr>
        <p:spPr>
          <a:xfrm>
            <a:off x="6329525" y="4829408"/>
            <a:ext cx="1786643" cy="236540"/>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地域学校協働活動の事業評価</a:t>
            </a:r>
            <a:endParaRPr kumimoji="1" lang="ja-JP" altLang="en-US" sz="681"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6" name="図 105"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69478" flipH="1">
            <a:off x="5229338" y="3965186"/>
            <a:ext cx="1712259" cy="529648"/>
          </a:xfrm>
          <a:prstGeom prst="rect">
            <a:avLst/>
          </a:prstGeom>
          <a:noFill/>
          <a:ln>
            <a:noFill/>
          </a:ln>
        </p:spPr>
      </p:pic>
      <p:sp>
        <p:nvSpPr>
          <p:cNvPr id="77" name="テキスト ボックス 76">
            <a:extLst>
              <a:ext uri="{FF2B5EF4-FFF2-40B4-BE49-F238E27FC236}">
                <a16:creationId xmlns:a16="http://schemas.microsoft.com/office/drawing/2014/main" id="{1AAF7527-69EC-455E-AEAB-F74368D976A5}"/>
              </a:ext>
            </a:extLst>
          </p:cNvPr>
          <p:cNvSpPr txBox="1"/>
          <p:nvPr/>
        </p:nvSpPr>
        <p:spPr>
          <a:xfrm>
            <a:off x="6490318" y="3045615"/>
            <a:ext cx="1027667" cy="220188"/>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キャリア教育支援</a:t>
            </a:r>
          </a:p>
        </p:txBody>
      </p:sp>
      <p:pic>
        <p:nvPicPr>
          <p:cNvPr id="107" name="図 106"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05860" flipH="1">
            <a:off x="4120881" y="2384040"/>
            <a:ext cx="1712259" cy="529648"/>
          </a:xfrm>
          <a:prstGeom prst="rect">
            <a:avLst/>
          </a:prstGeom>
          <a:noFill/>
          <a:ln>
            <a:noFill/>
          </a:ln>
        </p:spPr>
      </p:pic>
      <p:sp>
        <p:nvSpPr>
          <p:cNvPr id="50" name="テキスト ボックス 49">
            <a:extLst>
              <a:ext uri="{FF2B5EF4-FFF2-40B4-BE49-F238E27FC236}">
                <a16:creationId xmlns:a16="http://schemas.microsoft.com/office/drawing/2014/main" id="{0790AE9B-E81D-4C1B-AC02-0B13708406D0}"/>
              </a:ext>
            </a:extLst>
          </p:cNvPr>
          <p:cNvSpPr txBox="1"/>
          <p:nvPr/>
        </p:nvSpPr>
        <p:spPr>
          <a:xfrm>
            <a:off x="3629019" y="2675825"/>
            <a:ext cx="2695980" cy="643061"/>
          </a:xfrm>
          <a:prstGeom prst="rect">
            <a:avLst/>
          </a:prstGeom>
          <a:solidFill>
            <a:srgbClr val="FF3300">
              <a:alpha val="75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「社会に開かれた教育課程」を実現させ</a:t>
            </a:r>
            <a:endParaRPr kumimoji="1" lang="en-US" altLang="ja-JP"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子供たちが志を果たしていける</a:t>
            </a:r>
            <a:endParaRPr kumimoji="1" lang="en-US" altLang="ja-JP"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未来を目指して</a:t>
            </a:r>
          </a:p>
        </p:txBody>
      </p:sp>
      <p:sp>
        <p:nvSpPr>
          <p:cNvPr id="64" name="テキスト ボックス 63">
            <a:extLst>
              <a:ext uri="{FF2B5EF4-FFF2-40B4-BE49-F238E27FC236}">
                <a16:creationId xmlns:a16="http://schemas.microsoft.com/office/drawing/2014/main" id="{1AAF7527-69EC-455E-AEAB-F74368D976A5}"/>
              </a:ext>
            </a:extLst>
          </p:cNvPr>
          <p:cNvSpPr txBox="1"/>
          <p:nvPr/>
        </p:nvSpPr>
        <p:spPr>
          <a:xfrm rot="626691">
            <a:off x="4946292" y="2274122"/>
            <a:ext cx="2042889" cy="24974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幅広い</a:t>
            </a: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地域住民や団体等の参画</a:t>
            </a:r>
          </a:p>
        </p:txBody>
      </p:sp>
      <p:sp>
        <p:nvSpPr>
          <p:cNvPr id="92" name="テキスト ボックス 91">
            <a:extLst>
              <a:ext uri="{FF2B5EF4-FFF2-40B4-BE49-F238E27FC236}">
                <a16:creationId xmlns:a16="http://schemas.microsoft.com/office/drawing/2014/main" id="{1AAF7527-69EC-455E-AEAB-F74368D976A5}"/>
              </a:ext>
            </a:extLst>
          </p:cNvPr>
          <p:cNvSpPr txBox="1"/>
          <p:nvPr/>
        </p:nvSpPr>
        <p:spPr>
          <a:xfrm>
            <a:off x="3370434" y="2005020"/>
            <a:ext cx="1165763" cy="301878"/>
          </a:xfrm>
          <a:prstGeom prst="rect">
            <a:avLst/>
          </a:prstGeom>
          <a:solidFill>
            <a:schemeClr val="bg1">
              <a:alpha val="58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地域と学校をつなぐ</a:t>
            </a:r>
            <a:endParaRPr kumimoji="1" lang="en-US" altLang="ja-JP"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コーディネーターの役割</a:t>
            </a:r>
            <a:endParaRPr kumimoji="1" lang="en-US" altLang="ja-JP"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3186" y="3594646"/>
            <a:ext cx="2389294" cy="11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p:cNvGrpSpPr/>
          <p:nvPr/>
        </p:nvGrpSpPr>
        <p:grpSpPr>
          <a:xfrm rot="611641">
            <a:off x="4624047" y="2017528"/>
            <a:ext cx="2671553" cy="303137"/>
            <a:chOff x="4992986" y="3948826"/>
            <a:chExt cx="2715801" cy="398425"/>
          </a:xfrm>
        </p:grpSpPr>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2986" y="3966228"/>
              <a:ext cx="538015" cy="381023"/>
            </a:xfrm>
            <a:prstGeom prst="rect">
              <a:avLst/>
            </a:prstGeom>
          </p:spPr>
        </p:pic>
        <p:pic>
          <p:nvPicPr>
            <p:cNvPr id="45" name="図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469" y="3948826"/>
              <a:ext cx="660899" cy="387669"/>
            </a:xfrm>
            <a:prstGeom prst="rect">
              <a:avLst/>
            </a:prstGeom>
          </p:spPr>
        </p:pic>
        <p:pic>
          <p:nvPicPr>
            <p:cNvPr id="46" name="図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1982" y="3969108"/>
              <a:ext cx="290368" cy="339883"/>
            </a:xfrm>
            <a:prstGeom prst="rect">
              <a:avLst/>
            </a:prstGeom>
          </p:spPr>
        </p:pic>
        <p:pic>
          <p:nvPicPr>
            <p:cNvPr id="47" name="図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477" y="3957061"/>
              <a:ext cx="1569310" cy="369255"/>
            </a:xfrm>
            <a:prstGeom prst="rect">
              <a:avLst/>
            </a:prstGeom>
          </p:spPr>
        </p:pic>
      </p:grpSp>
      <p:grpSp>
        <p:nvGrpSpPr>
          <p:cNvPr id="19" name="グループ化 18"/>
          <p:cNvGrpSpPr/>
          <p:nvPr/>
        </p:nvGrpSpPr>
        <p:grpSpPr>
          <a:xfrm rot="611641" flipV="1">
            <a:off x="4774887" y="1201534"/>
            <a:ext cx="685110" cy="383476"/>
            <a:chOff x="5344457" y="2780346"/>
            <a:chExt cx="844277" cy="395615"/>
          </a:xfrm>
        </p:grpSpPr>
        <p:sp>
          <p:nvSpPr>
            <p:cNvPr id="40" name="円/楕円 39"/>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1" name="テキスト ボックス 40"/>
            <p:cNvSpPr txBox="1"/>
            <p:nvPr/>
          </p:nvSpPr>
          <p:spPr>
            <a:xfrm flipV="1">
              <a:off x="5344457" y="2848625"/>
              <a:ext cx="844277" cy="237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保護者</a:t>
              </a:r>
            </a:p>
          </p:txBody>
        </p:sp>
      </p:grpSp>
      <p:grpSp>
        <p:nvGrpSpPr>
          <p:cNvPr id="20" name="グループ化 19"/>
          <p:cNvGrpSpPr/>
          <p:nvPr/>
        </p:nvGrpSpPr>
        <p:grpSpPr>
          <a:xfrm rot="611641" flipV="1">
            <a:off x="5387993" y="1226111"/>
            <a:ext cx="521071" cy="383476"/>
            <a:chOff x="5512277" y="2780346"/>
            <a:chExt cx="642128" cy="395615"/>
          </a:xfrm>
        </p:grpSpPr>
        <p:sp>
          <p:nvSpPr>
            <p:cNvPr id="38" name="円/楕円 37"/>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9" name="テキスト ボックス 38"/>
            <p:cNvSpPr txBox="1"/>
            <p:nvPr/>
          </p:nvSpPr>
          <p:spPr>
            <a:xfrm flipV="1">
              <a:off x="5512277" y="2894700"/>
              <a:ext cx="642128" cy="237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ＰＴＡ</a:t>
              </a:r>
            </a:p>
          </p:txBody>
        </p:sp>
      </p:grpSp>
      <p:sp>
        <p:nvSpPr>
          <p:cNvPr id="27" name="上矢印 26"/>
          <p:cNvSpPr/>
          <p:nvPr/>
        </p:nvSpPr>
        <p:spPr>
          <a:xfrm rot="20578140" flipH="1" flipV="1">
            <a:off x="5104705" y="1641249"/>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上矢印 26">
            <a:extLst>
              <a:ext uri="{FF2B5EF4-FFF2-40B4-BE49-F238E27FC236}">
                <a16:creationId xmlns:a16="http://schemas.microsoft.com/office/drawing/2014/main" id="{91D6F877-A675-4080-8211-51E10DA6A363}"/>
              </a:ext>
            </a:extLst>
          </p:cNvPr>
          <p:cNvSpPr/>
          <p:nvPr/>
        </p:nvSpPr>
        <p:spPr>
          <a:xfrm rot="20578140" flipH="1" flipV="1">
            <a:off x="5511349" y="1672505"/>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テキスト ボックス 69">
            <a:extLst>
              <a:ext uri="{FF2B5EF4-FFF2-40B4-BE49-F238E27FC236}">
                <a16:creationId xmlns:a16="http://schemas.microsoft.com/office/drawing/2014/main" id="{56DD7B10-3A72-4928-AFC9-B4E71A13CA84}"/>
              </a:ext>
            </a:extLst>
          </p:cNvPr>
          <p:cNvSpPr txBox="1"/>
          <p:nvPr/>
        </p:nvSpPr>
        <p:spPr>
          <a:xfrm>
            <a:off x="8346702" y="360006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働</a:t>
            </a:r>
          </a:p>
        </p:txBody>
      </p:sp>
      <p:sp>
        <p:nvSpPr>
          <p:cNvPr id="71" name="テキスト ボックス 70">
            <a:extLst>
              <a:ext uri="{FF2B5EF4-FFF2-40B4-BE49-F238E27FC236}">
                <a16:creationId xmlns:a16="http://schemas.microsoft.com/office/drawing/2014/main" id="{56DD7B10-3A72-4928-AFC9-B4E71A13CA84}"/>
              </a:ext>
            </a:extLst>
          </p:cNvPr>
          <p:cNvSpPr txBox="1"/>
          <p:nvPr/>
        </p:nvSpPr>
        <p:spPr>
          <a:xfrm>
            <a:off x="8224084" y="3888537"/>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活</a:t>
            </a:r>
          </a:p>
        </p:txBody>
      </p:sp>
      <p:sp>
        <p:nvSpPr>
          <p:cNvPr id="72" name="テキスト ボックス 71">
            <a:extLst>
              <a:ext uri="{FF2B5EF4-FFF2-40B4-BE49-F238E27FC236}">
                <a16:creationId xmlns:a16="http://schemas.microsoft.com/office/drawing/2014/main" id="{56DD7B10-3A72-4928-AFC9-B4E71A13CA84}"/>
              </a:ext>
            </a:extLst>
          </p:cNvPr>
          <p:cNvSpPr txBox="1"/>
          <p:nvPr/>
        </p:nvSpPr>
        <p:spPr>
          <a:xfrm>
            <a:off x="8136274" y="4177010"/>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動</a:t>
            </a:r>
          </a:p>
        </p:txBody>
      </p:sp>
      <p:sp>
        <p:nvSpPr>
          <p:cNvPr id="111" name="テキスト ボックス 110">
            <a:extLst>
              <a:ext uri="{FF2B5EF4-FFF2-40B4-BE49-F238E27FC236}">
                <a16:creationId xmlns:a16="http://schemas.microsoft.com/office/drawing/2014/main" id="{1AAF7527-69EC-455E-AEAB-F74368D976A5}"/>
              </a:ext>
            </a:extLst>
          </p:cNvPr>
          <p:cNvSpPr txBox="1"/>
          <p:nvPr/>
        </p:nvSpPr>
        <p:spPr>
          <a:xfrm>
            <a:off x="6237923" y="5062624"/>
            <a:ext cx="2554385" cy="446469"/>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学校の</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教育課題等の解決</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につながっていたか？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多様な活動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ができたか？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継続的な活動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になっていたか？</a:t>
            </a:r>
          </a:p>
        </p:txBody>
      </p:sp>
      <p:sp>
        <p:nvSpPr>
          <p:cNvPr id="112" name="テキスト ボックス 111">
            <a:extLst>
              <a:ext uri="{FF2B5EF4-FFF2-40B4-BE49-F238E27FC236}">
                <a16:creationId xmlns:a16="http://schemas.microsoft.com/office/drawing/2014/main" id="{1AAF7527-69EC-455E-AEAB-F74368D976A5}"/>
              </a:ext>
            </a:extLst>
          </p:cNvPr>
          <p:cNvSpPr txBox="1"/>
          <p:nvPr/>
        </p:nvSpPr>
        <p:spPr>
          <a:xfrm>
            <a:off x="1252236" y="5763715"/>
            <a:ext cx="906644" cy="380745"/>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a:t>
            </a:r>
            <a:endParaRPr kumimoji="1" lang="en-US" altLang="ja-JP"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活動の改善</a:t>
            </a:r>
          </a:p>
        </p:txBody>
      </p:sp>
      <p:sp>
        <p:nvSpPr>
          <p:cNvPr id="113" name="テキスト ボックス 112">
            <a:extLst>
              <a:ext uri="{FF2B5EF4-FFF2-40B4-BE49-F238E27FC236}">
                <a16:creationId xmlns:a16="http://schemas.microsoft.com/office/drawing/2014/main" id="{1AAF7527-69EC-455E-AEAB-F74368D976A5}"/>
              </a:ext>
            </a:extLst>
          </p:cNvPr>
          <p:cNvSpPr txBox="1"/>
          <p:nvPr/>
        </p:nvSpPr>
        <p:spPr>
          <a:xfrm>
            <a:off x="1442848" y="4474450"/>
            <a:ext cx="2195932" cy="564514"/>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委員</a:t>
            </a:r>
            <a:r>
              <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区長・民生委員等、学識経験者、地域団体関係者、保護者、社会教育委員、地域学校協働活動推進員、学校関係者　等</a:t>
            </a:r>
          </a:p>
        </p:txBody>
      </p:sp>
      <p:sp>
        <p:nvSpPr>
          <p:cNvPr id="91" name="テキスト ボックス 90">
            <a:extLst>
              <a:ext uri="{FF2B5EF4-FFF2-40B4-BE49-F238E27FC236}">
                <a16:creationId xmlns:a16="http://schemas.microsoft.com/office/drawing/2014/main" id="{3159715B-8D94-49A4-B5C9-BBC87765EC01}"/>
              </a:ext>
            </a:extLst>
          </p:cNvPr>
          <p:cNvSpPr txBox="1"/>
          <p:nvPr/>
        </p:nvSpPr>
        <p:spPr>
          <a:xfrm>
            <a:off x="2916852" y="1822042"/>
            <a:ext cx="1489345" cy="229935"/>
          </a:xfrm>
          <a:prstGeom prst="rect">
            <a:avLst/>
          </a:prstGeom>
          <a:solidFill>
            <a:srgbClr val="00B0F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94"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地域学校協働活動推進員</a:t>
            </a:r>
          </a:p>
        </p:txBody>
      </p:sp>
      <p:pic>
        <p:nvPicPr>
          <p:cNvPr id="49" name="図 48">
            <a:extLst>
              <a:ext uri="{FF2B5EF4-FFF2-40B4-BE49-F238E27FC236}">
                <a16:creationId xmlns:a16="http://schemas.microsoft.com/office/drawing/2014/main" id="{322C1F12-E7D7-43AC-83D9-94404CC1F3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7373" y="2014531"/>
            <a:ext cx="406237" cy="871286"/>
          </a:xfrm>
          <a:prstGeom prst="rect">
            <a:avLst/>
          </a:prstGeom>
        </p:spPr>
      </p:pic>
      <p:sp>
        <p:nvSpPr>
          <p:cNvPr id="102" name="テキスト ボックス 101">
            <a:extLst>
              <a:ext uri="{FF2B5EF4-FFF2-40B4-BE49-F238E27FC236}">
                <a16:creationId xmlns:a16="http://schemas.microsoft.com/office/drawing/2014/main" id="{1AAF7527-69EC-455E-AEAB-F74368D976A5}"/>
              </a:ext>
            </a:extLst>
          </p:cNvPr>
          <p:cNvSpPr txBox="1"/>
          <p:nvPr/>
        </p:nvSpPr>
        <p:spPr>
          <a:xfrm>
            <a:off x="1320137" y="5436625"/>
            <a:ext cx="2331525" cy="328423"/>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学校運営や任用に関する</a:t>
            </a:r>
            <a:r>
              <a:rPr kumimoji="1" lang="ja-JP" altLang="en-US"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意見</a:t>
            </a:r>
            <a:endParaRPr kumimoji="1" lang="en-US" altLang="ja-JP"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4" name="テキスト ボックス 113">
            <a:extLst>
              <a:ext uri="{FF2B5EF4-FFF2-40B4-BE49-F238E27FC236}">
                <a16:creationId xmlns:a16="http://schemas.microsoft.com/office/drawing/2014/main" id="{1AAF7527-69EC-455E-AEAB-F74368D976A5}"/>
              </a:ext>
            </a:extLst>
          </p:cNvPr>
          <p:cNvSpPr txBox="1"/>
          <p:nvPr/>
        </p:nvSpPr>
        <p:spPr>
          <a:xfrm>
            <a:off x="4849890" y="5961148"/>
            <a:ext cx="2331525" cy="275909"/>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・学校評価</a:t>
            </a:r>
            <a:r>
              <a:rPr kumimoji="1" lang="ja-JP" altLang="en-US" sz="894" b="0" i="0" u="none" strike="noStrike" kern="1200" cap="none" spc="-127"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（自己評価・学校関係者評価）</a:t>
            </a:r>
            <a:endParaRPr kumimoji="1" lang="en-US" altLang="ja-JP" sz="1534"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117"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223" r="8032"/>
          <a:stretch/>
        </p:blipFill>
        <p:spPr bwMode="auto">
          <a:xfrm>
            <a:off x="3953317" y="4436476"/>
            <a:ext cx="1484089" cy="130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図 117">
            <a:extLst>
              <a:ext uri="{FF2B5EF4-FFF2-40B4-BE49-F238E27FC236}">
                <a16:creationId xmlns:a16="http://schemas.microsoft.com/office/drawing/2014/main" id="{322C1F12-E7D7-43AC-83D9-94404CC1F35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0150"/>
          <a:stretch/>
        </p:blipFill>
        <p:spPr>
          <a:xfrm>
            <a:off x="2572006" y="2930950"/>
            <a:ext cx="306378" cy="327570"/>
          </a:xfrm>
          <a:prstGeom prst="rect">
            <a:avLst/>
          </a:prstGeom>
        </p:spPr>
      </p:pic>
      <p:pic>
        <p:nvPicPr>
          <p:cNvPr id="5" name="図 4">
            <a:extLst>
              <a:ext uri="{FF2B5EF4-FFF2-40B4-BE49-F238E27FC236}">
                <a16:creationId xmlns:a16="http://schemas.microsoft.com/office/drawing/2014/main" id="{ADA67B80-6631-4567-A71F-D38A8746D48D}"/>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2342" y="3000423"/>
            <a:ext cx="1665289" cy="1333558"/>
          </a:xfrm>
          <a:prstGeom prst="rect">
            <a:avLst/>
          </a:prstGeom>
        </p:spPr>
      </p:pic>
      <p:sp>
        <p:nvSpPr>
          <p:cNvPr id="52" name="テキスト ボックス 51">
            <a:extLst>
              <a:ext uri="{FF2B5EF4-FFF2-40B4-BE49-F238E27FC236}">
                <a16:creationId xmlns:a16="http://schemas.microsoft.com/office/drawing/2014/main" id="{9F92B09F-E695-4AAB-8BEA-38D008CD279A}"/>
              </a:ext>
            </a:extLst>
          </p:cNvPr>
          <p:cNvSpPr txBox="1"/>
          <p:nvPr/>
        </p:nvSpPr>
        <p:spPr>
          <a:xfrm>
            <a:off x="1918655" y="4279130"/>
            <a:ext cx="1719753" cy="319639"/>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学校運営協議会等</a:t>
            </a:r>
          </a:p>
        </p:txBody>
      </p:sp>
      <p:sp>
        <p:nvSpPr>
          <p:cNvPr id="119" name="テキスト ボックス 118">
            <a:extLst>
              <a:ext uri="{FF2B5EF4-FFF2-40B4-BE49-F238E27FC236}">
                <a16:creationId xmlns:a16="http://schemas.microsoft.com/office/drawing/2014/main" id="{1AAF7527-69EC-455E-AEAB-F74368D976A5}"/>
              </a:ext>
            </a:extLst>
          </p:cNvPr>
          <p:cNvSpPr txBox="1"/>
          <p:nvPr/>
        </p:nvSpPr>
        <p:spPr>
          <a:xfrm>
            <a:off x="6218810" y="5621904"/>
            <a:ext cx="967149" cy="275909"/>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・授業評価</a:t>
            </a:r>
            <a:endParaRPr kumimoji="1" lang="en-US" altLang="ja-JP" sz="1534"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03" name="角丸四角形 102"/>
          <p:cNvSpPr/>
          <p:nvPr/>
        </p:nvSpPr>
        <p:spPr>
          <a:xfrm>
            <a:off x="107504" y="44624"/>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66" name="テキスト ボックス 65">
            <a:extLst>
              <a:ext uri="{FF2B5EF4-FFF2-40B4-BE49-F238E27FC236}">
                <a16:creationId xmlns:a16="http://schemas.microsoft.com/office/drawing/2014/main" id="{56DD7B10-3A72-4928-AFC9-B4E71A13CA84}"/>
              </a:ext>
            </a:extLst>
          </p:cNvPr>
          <p:cNvSpPr txBox="1"/>
          <p:nvPr/>
        </p:nvSpPr>
        <p:spPr>
          <a:xfrm>
            <a:off x="8243616" y="255086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域</a:t>
            </a:r>
          </a:p>
        </p:txBody>
      </p:sp>
      <p:pic>
        <p:nvPicPr>
          <p:cNvPr id="104" name="図 103"/>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403" y="2405426"/>
            <a:ext cx="3953872" cy="3278365"/>
          </a:xfrm>
          <a:prstGeom prst="rect">
            <a:avLst/>
          </a:prstGeom>
        </p:spPr>
      </p:pic>
      <p:pic>
        <p:nvPicPr>
          <p:cNvPr id="109" name="図 108"/>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8847" y="951108"/>
            <a:ext cx="5159077" cy="4901695"/>
          </a:xfrm>
          <a:prstGeom prst="rect">
            <a:avLst/>
          </a:prstGeom>
        </p:spPr>
      </p:pic>
      <p:pic>
        <p:nvPicPr>
          <p:cNvPr id="110" name="図 109"/>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2503" y="1373533"/>
            <a:ext cx="2323639" cy="1341352"/>
          </a:xfrm>
          <a:prstGeom prst="rect">
            <a:avLst/>
          </a:prstGeom>
        </p:spPr>
      </p:pic>
    </p:spTree>
    <p:extLst>
      <p:ext uri="{BB962C8B-B14F-4D97-AF65-F5344CB8AC3E}">
        <p14:creationId xmlns:p14="http://schemas.microsoft.com/office/powerpoint/2010/main" val="25069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台形 8"/>
          <p:cNvSpPr/>
          <p:nvPr/>
        </p:nvSpPr>
        <p:spPr>
          <a:xfrm>
            <a:off x="346901" y="712236"/>
            <a:ext cx="8436267" cy="5719504"/>
          </a:xfrm>
          <a:prstGeom prst="trapezoid">
            <a:avLst>
              <a:gd name="adj" fmla="val 48619"/>
            </a:avLst>
          </a:prstGeom>
          <a:gradFill flip="none" rotWithShape="1">
            <a:gsLst>
              <a:gs pos="0">
                <a:schemeClr val="bg1"/>
              </a:gs>
              <a:gs pos="50000">
                <a:schemeClr val="bg1">
                  <a:lumMod val="85000"/>
                </a:schemeClr>
              </a:gs>
              <a:gs pos="100000">
                <a:schemeClr val="tx1">
                  <a:lumMod val="50000"/>
                  <a:lumOff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32649" y="24487"/>
            <a:ext cx="9078702" cy="489686"/>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58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「社会に開かれた教育課程」の実現に向けた学校と地域の関係</a:t>
            </a:r>
          </a:p>
        </p:txBody>
      </p:sp>
      <p:sp>
        <p:nvSpPr>
          <p:cNvPr id="7" name="上矢印 6"/>
          <p:cNvSpPr/>
          <p:nvPr/>
        </p:nvSpPr>
        <p:spPr>
          <a:xfrm>
            <a:off x="4118350" y="2773186"/>
            <a:ext cx="813690" cy="1663926"/>
          </a:xfrm>
          <a:prstGeom prst="upArrow">
            <a:avLst/>
          </a:prstGeom>
          <a:solidFill>
            <a:srgbClr val="00B0F0"/>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雲 39"/>
          <p:cNvSpPr/>
          <p:nvPr/>
        </p:nvSpPr>
        <p:spPr>
          <a:xfrm>
            <a:off x="6001877" y="608211"/>
            <a:ext cx="3112821" cy="1104938"/>
          </a:xfrm>
          <a:prstGeom prst="cloud">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6286796" y="872022"/>
            <a:ext cx="2810157" cy="528093"/>
          </a:xfrm>
          <a:prstGeom prst="rect">
            <a:avLst/>
          </a:prstGeom>
          <a:noFill/>
        </p:spPr>
        <p:txBody>
          <a:bodyPr wrap="square" rtlCol="0">
            <a:spAutoFit/>
          </a:bodyPr>
          <a:lstStyle/>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そこで自らの人生を切り拓いていくための資質・能力は？</a:t>
            </a:r>
            <a:endParaRPr kumimoji="1" lang="en-US" altLang="ja-JP"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雲 42"/>
          <p:cNvSpPr/>
          <p:nvPr/>
        </p:nvSpPr>
        <p:spPr>
          <a:xfrm rot="18581608">
            <a:off x="66439" y="4844550"/>
            <a:ext cx="1531592" cy="119685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雲 43"/>
          <p:cNvSpPr/>
          <p:nvPr/>
        </p:nvSpPr>
        <p:spPr>
          <a:xfrm rot="3018392" flipH="1">
            <a:off x="7574421" y="4844551"/>
            <a:ext cx="1531592" cy="119685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雲 44"/>
          <p:cNvSpPr/>
          <p:nvPr/>
        </p:nvSpPr>
        <p:spPr>
          <a:xfrm rot="3018392" flipH="1">
            <a:off x="6743454" y="3345771"/>
            <a:ext cx="1531592" cy="854083"/>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雲 46"/>
          <p:cNvSpPr/>
          <p:nvPr/>
        </p:nvSpPr>
        <p:spPr>
          <a:xfrm rot="3018392" flipH="1">
            <a:off x="6220281" y="2047042"/>
            <a:ext cx="1048044" cy="58443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雲 47"/>
          <p:cNvSpPr/>
          <p:nvPr/>
        </p:nvSpPr>
        <p:spPr>
          <a:xfrm rot="18581608">
            <a:off x="902281" y="3268066"/>
            <a:ext cx="1531592" cy="854083"/>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雲 48"/>
          <p:cNvSpPr/>
          <p:nvPr/>
        </p:nvSpPr>
        <p:spPr>
          <a:xfrm rot="18581608">
            <a:off x="1961749" y="1975411"/>
            <a:ext cx="1048044" cy="58443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円柱 1"/>
          <p:cNvSpPr/>
          <p:nvPr/>
        </p:nvSpPr>
        <p:spPr>
          <a:xfrm rot="5400000">
            <a:off x="1276320" y="3643482"/>
            <a:ext cx="2502283" cy="1215395"/>
          </a:xfrm>
          <a:prstGeom prst="can">
            <a:avLst/>
          </a:prstGeom>
          <a:solidFill>
            <a:srgbClr val="FFFF66"/>
          </a:solidFill>
        </p:spPr>
        <p:style>
          <a:lnRef idx="1">
            <a:schemeClr val="accent5"/>
          </a:lnRef>
          <a:fillRef idx="2">
            <a:schemeClr val="accent5"/>
          </a:fillRef>
          <a:effectRef idx="1">
            <a:schemeClr val="accent5"/>
          </a:effectRef>
          <a:fontRef idx="minor">
            <a:schemeClr val="dk1"/>
          </a:fontRef>
        </p:style>
        <p:txBody>
          <a:bodyPr vert="vert270"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outerShdw blurRad="60007" dir="1500000" sy="-30000" kx="800400" algn="bl" rotWithShape="0">
                  <a:prstClr val="black">
                    <a:alpha val="2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3" name="円柱 32"/>
          <p:cNvSpPr/>
          <p:nvPr/>
        </p:nvSpPr>
        <p:spPr>
          <a:xfrm rot="16200000" flipH="1">
            <a:off x="5279972" y="3643482"/>
            <a:ext cx="2502283" cy="1215395"/>
          </a:xfrm>
          <a:prstGeom prst="can">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円柱 35"/>
          <p:cNvSpPr/>
          <p:nvPr/>
        </p:nvSpPr>
        <p:spPr>
          <a:xfrm rot="5400000">
            <a:off x="4246116" y="2642569"/>
            <a:ext cx="580275" cy="3217221"/>
          </a:xfrm>
          <a:prstGeom prst="can">
            <a:avLst>
              <a:gd name="adj" fmla="val 414"/>
            </a:avLst>
          </a:prstGeom>
          <a:gradFill flip="none" rotWithShape="1">
            <a:gsLst>
              <a:gs pos="0">
                <a:srgbClr val="00FF00"/>
              </a:gs>
              <a:gs pos="75000">
                <a:srgbClr val="0070C0"/>
              </a:gs>
              <a:gs pos="100000">
                <a:srgbClr val="0000CC"/>
              </a:gs>
              <a:gs pos="0">
                <a:schemeClr val="accent3">
                  <a:lumMod val="20000"/>
                  <a:lumOff val="80000"/>
                </a:schemeClr>
              </a:gs>
            </a:gsLst>
            <a:lin ang="0" scaled="0"/>
            <a:tileRect/>
          </a:gradFill>
        </p:spPr>
        <p:style>
          <a:lnRef idx="1">
            <a:schemeClr val="accent3"/>
          </a:lnRef>
          <a:fillRef idx="2">
            <a:schemeClr val="accent3"/>
          </a:fillRef>
          <a:effectRef idx="1">
            <a:schemeClr val="accent3"/>
          </a:effectRef>
          <a:fontRef idx="minor">
            <a:schemeClr val="dk1"/>
          </a:fontRef>
        </p:style>
        <p:txBody>
          <a:bodyPr vert="vert270"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184"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a:t>
            </a:r>
          </a:p>
        </p:txBody>
      </p:sp>
      <p:sp>
        <p:nvSpPr>
          <p:cNvPr id="4" name="テキスト ボックス 3"/>
          <p:cNvSpPr txBox="1"/>
          <p:nvPr/>
        </p:nvSpPr>
        <p:spPr>
          <a:xfrm>
            <a:off x="1911112" y="3039947"/>
            <a:ext cx="918457" cy="2462373"/>
          </a:xfrm>
          <a:prstGeom prst="rect">
            <a:avLst/>
          </a:prstGeom>
          <a:noFill/>
        </p:spPr>
        <p:txBody>
          <a:bodyPr vert="eaVert"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地域とともにある</a:t>
            </a:r>
            <a:endParaRPr kumimoji="1" lang="en-US" altLang="ja-JP"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学校づくり</a:t>
            </a:r>
          </a:p>
        </p:txBody>
      </p:sp>
      <p:sp>
        <p:nvSpPr>
          <p:cNvPr id="37" name="テキスト ボックス 36"/>
          <p:cNvSpPr txBox="1"/>
          <p:nvPr/>
        </p:nvSpPr>
        <p:spPr>
          <a:xfrm>
            <a:off x="6151797" y="3043654"/>
            <a:ext cx="918457" cy="2462373"/>
          </a:xfrm>
          <a:prstGeom prst="rect">
            <a:avLst/>
          </a:prstGeom>
          <a:noFill/>
        </p:spPr>
        <p:txBody>
          <a:bodyPr vert="eaVert"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学校を核とした</a:t>
            </a:r>
            <a:endParaRPr kumimoji="1" lang="en-US" altLang="ja-JP"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地域づくり</a:t>
            </a:r>
          </a:p>
        </p:txBody>
      </p:sp>
      <p:sp>
        <p:nvSpPr>
          <p:cNvPr id="5" name="片側の 2 つの角を切り取った四角形 4"/>
          <p:cNvSpPr/>
          <p:nvPr/>
        </p:nvSpPr>
        <p:spPr>
          <a:xfrm>
            <a:off x="3252206" y="4546963"/>
            <a:ext cx="2554162" cy="714938"/>
          </a:xfrm>
          <a:prstGeom prst="snip2SameRect">
            <a:avLst>
              <a:gd name="adj1" fmla="val 45693"/>
              <a:gd name="adj2" fmla="val 0"/>
            </a:avLst>
          </a:prstGeom>
          <a:ln w="57150"/>
        </p:spPr>
        <p:style>
          <a:lnRef idx="2">
            <a:schemeClr val="accent4"/>
          </a:lnRef>
          <a:fillRef idx="1">
            <a:schemeClr val="lt1"/>
          </a:fillRef>
          <a:effectRef idx="0">
            <a:schemeClr val="accent4"/>
          </a:effectRef>
          <a:fontRef idx="minor">
            <a:schemeClr val="dk1"/>
          </a:fontRef>
        </p:style>
        <p:txBody>
          <a:bodyPr rtlCol="0" anchor="b"/>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エンジン</a:t>
            </a:r>
            <a:endParaRPr kumimoji="1" lang="en-US" altLang="ja-JP"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139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教職員・保護者・地域住民</a:t>
            </a:r>
          </a:p>
        </p:txBody>
      </p:sp>
      <p:sp>
        <p:nvSpPr>
          <p:cNvPr id="51" name="テキスト ボックス 50"/>
          <p:cNvSpPr txBox="1"/>
          <p:nvPr/>
        </p:nvSpPr>
        <p:spPr>
          <a:xfrm>
            <a:off x="1211792" y="5606678"/>
            <a:ext cx="6720417" cy="825995"/>
          </a:xfrm>
          <a:prstGeom prst="rect">
            <a:avLst/>
          </a:prstGeom>
          <a:solidFill>
            <a:schemeClr val="bg1">
              <a:alpha val="39000"/>
            </a:schemeClr>
          </a:solidFill>
        </p:spPr>
        <p:txBody>
          <a:bodyPr wrap="square" rtlCol="0">
            <a:spAutoFit/>
          </a:bodyPr>
          <a:lstStyle/>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○２つの車輪がともに目指す方向に進んでいるか</a:t>
            </a:r>
            <a:endParaRPr kumimoji="1" lang="en-US" altLang="ja-JP"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○両輪がシャフトでつながっておらず、それぞれが勝手な方向に進んでいないか</a:t>
            </a:r>
            <a:endParaRPr kumimoji="1" lang="en-US" altLang="ja-JP"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○車輪の大きさがアンバランスになっていないか</a:t>
            </a:r>
          </a:p>
        </p:txBody>
      </p:sp>
      <p:sp>
        <p:nvSpPr>
          <p:cNvPr id="25" name="雲 24"/>
          <p:cNvSpPr/>
          <p:nvPr/>
        </p:nvSpPr>
        <p:spPr>
          <a:xfrm>
            <a:off x="15585" y="656401"/>
            <a:ext cx="2912060" cy="1056748"/>
          </a:xfrm>
          <a:prstGeom prst="cloud">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292594" y="918069"/>
            <a:ext cx="2558650" cy="528093"/>
          </a:xfrm>
          <a:prstGeom prst="rect">
            <a:avLst/>
          </a:prstGeom>
          <a:noFill/>
        </p:spPr>
        <p:txBody>
          <a:bodyPr wrap="square" rtlCol="0">
            <a:spAutoFit/>
          </a:bodyPr>
          <a:lstStyle/>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社会や世界の状況はどのようになって</a:t>
            </a:r>
            <a:r>
              <a:rPr kumimoji="1" lang="ja-JP" altLang="en-US" sz="1416"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いくの</a:t>
            </a:r>
            <a:r>
              <a:rPr kumimoji="1" lang="ja-JP" altLang="en-US"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a:t>
            </a:r>
            <a:endParaRPr kumimoji="1" lang="en-US" altLang="ja-JP"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爆発 2 2"/>
          <p:cNvSpPr/>
          <p:nvPr/>
        </p:nvSpPr>
        <p:spPr>
          <a:xfrm>
            <a:off x="2784656" y="1141199"/>
            <a:ext cx="3439665" cy="840592"/>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rot="21255525">
            <a:off x="3166504" y="1342243"/>
            <a:ext cx="2463605" cy="528350"/>
          </a:xfrm>
          <a:prstGeom prst="rect">
            <a:avLst/>
          </a:prstGeom>
          <a:noFill/>
        </p:spPr>
        <p:txBody>
          <a:bodyPr wrap="square" rtlCol="0">
            <a:spAutoFit/>
          </a:bodyPr>
          <a:lstStyle/>
          <a:p>
            <a:pPr marL="0" marR="0" lvl="0" indent="0" algn="ctr" defTabSz="907921" rtl="0" eaLnBrk="1" fontAlgn="auto" latinLnBrk="0" hangingPunct="1">
              <a:lnSpc>
                <a:spcPts val="1688"/>
              </a:lnSpc>
              <a:spcBef>
                <a:spcPts val="0"/>
              </a:spcBef>
              <a:spcAft>
                <a:spcPts val="0"/>
              </a:spcAft>
              <a:buClrTx/>
              <a:buSzTx/>
              <a:buFontTx/>
              <a:buNone/>
              <a:tabLst/>
              <a:defRPr/>
            </a:pPr>
            <a:r>
              <a:rPr kumimoji="1" lang="ja-JP" altLang="en-US"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どんな子供を</a:t>
            </a:r>
            <a:endParaRPr kumimoji="1" lang="en-US" altLang="ja-JP"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ts val="1688"/>
              </a:lnSpc>
              <a:spcBef>
                <a:spcPts val="0"/>
              </a:spcBef>
              <a:spcAft>
                <a:spcPts val="0"/>
              </a:spcAft>
              <a:buClrTx/>
              <a:buSzTx/>
              <a:buFontTx/>
              <a:buNone/>
              <a:tabLst/>
              <a:defRPr/>
            </a:pPr>
            <a:r>
              <a:rPr kumimoji="1" lang="ja-JP" altLang="en-US"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育てていくのか</a:t>
            </a:r>
            <a:endParaRPr kumimoji="1" lang="en-US" altLang="ja-JP"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39" name="グループ化 38"/>
          <p:cNvGrpSpPr/>
          <p:nvPr/>
        </p:nvGrpSpPr>
        <p:grpSpPr>
          <a:xfrm>
            <a:off x="3063665" y="354767"/>
            <a:ext cx="2859751" cy="1070165"/>
            <a:chOff x="2843808" y="620688"/>
            <a:chExt cx="2880320" cy="1077863"/>
          </a:xfrm>
          <a:scene3d>
            <a:camera prst="perspectiveRelaxed"/>
            <a:lightRig rig="threePt" dir="t"/>
          </a:scene3d>
        </p:grpSpPr>
        <p:sp>
          <p:nvSpPr>
            <p:cNvPr id="38" name="角丸四角形 37"/>
            <p:cNvSpPr/>
            <p:nvPr/>
          </p:nvSpPr>
          <p:spPr>
            <a:xfrm>
              <a:off x="2843808" y="620688"/>
              <a:ext cx="2880320" cy="10772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2941942" y="620688"/>
              <a:ext cx="2664296" cy="1077863"/>
            </a:xfrm>
            <a:prstGeom prst="rect">
              <a:avLst/>
            </a:prstGeom>
            <a:noFill/>
          </p:spPr>
          <p:txBody>
            <a:bodyPr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3177"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目標・ビジョン</a:t>
              </a:r>
              <a:endParaRPr kumimoji="1" lang="en-US" altLang="ja-JP" sz="3177"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3177"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の共有</a:t>
              </a:r>
            </a:p>
          </p:txBody>
        </p:sp>
      </p:grpSp>
      <p:sp>
        <p:nvSpPr>
          <p:cNvPr id="6" name="角丸四角形 5"/>
          <p:cNvSpPr/>
          <p:nvPr/>
        </p:nvSpPr>
        <p:spPr>
          <a:xfrm>
            <a:off x="107504" y="1990832"/>
            <a:ext cx="8989449" cy="718088"/>
          </a:xfrm>
          <a:prstGeom prst="round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a:t>
            </a:r>
            <a:r>
              <a:rPr kumimoji="1" lang="ja-JP" altLang="en-US" sz="4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学校</a:t>
            </a:r>
            <a:r>
              <a:rPr kumimoji="1" lang="ja-JP" altLang="en-US"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教育目標</a:t>
            </a:r>
            <a:r>
              <a:rPr kumimoji="1" lang="en-US" altLang="ja-JP" sz="4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a:t>
            </a:r>
            <a:endParaRPr kumimoji="1" lang="en-US" altLang="ja-JP" sz="5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42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1" nodeType="clickEffect">
                                  <p:stCondLst>
                                    <p:cond delay="0"/>
                                  </p:stCondLst>
                                  <p:childTnLst>
                                    <p:animMotion origin="layout" path="M 0 0 L 0 -0.25 E" pathEditMode="relative" ptsTypes="">
                                      <p:cBhvr>
                                        <p:cTn id="33" dur="2000" fill="hold"/>
                                        <p:tgtEl>
                                          <p:spTgt spid="4"/>
                                        </p:tgtEl>
                                        <p:attrNameLst>
                                          <p:attrName>ppt_x</p:attrName>
                                          <p:attrName>ppt_y</p:attrName>
                                        </p:attrNameLst>
                                      </p:cBhvr>
                                    </p:animMotion>
                                  </p:childTnLst>
                                </p:cTn>
                              </p:par>
                              <p:par>
                                <p:cTn id="34" presetID="64" presetClass="path" presetSubtype="0" accel="50000" decel="50000" fill="hold" grpId="1" nodeType="withEffect">
                                  <p:stCondLst>
                                    <p:cond delay="0"/>
                                  </p:stCondLst>
                                  <p:childTnLst>
                                    <p:animMotion origin="layout" path="M 0 0 L 0 -0.25 E" pathEditMode="relative" ptsTypes="">
                                      <p:cBhvr>
                                        <p:cTn id="35" dur="2000" fill="hold"/>
                                        <p:tgtEl>
                                          <p:spTgt spid="2"/>
                                        </p:tgtEl>
                                        <p:attrNameLst>
                                          <p:attrName>ppt_x</p:attrName>
                                          <p:attrName>ppt_y</p:attrName>
                                        </p:attrNameLst>
                                      </p:cBhvr>
                                    </p:animMotion>
                                  </p:childTnLst>
                                </p:cTn>
                              </p:par>
                              <p:par>
                                <p:cTn id="36" presetID="64" presetClass="path" presetSubtype="0" accel="50000" decel="50000" fill="hold" grpId="1" nodeType="withEffect">
                                  <p:stCondLst>
                                    <p:cond delay="0"/>
                                  </p:stCondLst>
                                  <p:childTnLst>
                                    <p:animMotion origin="layout" path="M 0 0 L 0 -0.25 E" pathEditMode="relative" ptsTypes="">
                                      <p:cBhvr>
                                        <p:cTn id="37" dur="2000" fill="hold"/>
                                        <p:tgtEl>
                                          <p:spTgt spid="33"/>
                                        </p:tgtEl>
                                        <p:attrNameLst>
                                          <p:attrName>ppt_x</p:attrName>
                                          <p:attrName>ppt_y</p:attrName>
                                        </p:attrNameLst>
                                      </p:cBhvr>
                                    </p:animMotion>
                                  </p:childTnLst>
                                </p:cTn>
                              </p:par>
                              <p:par>
                                <p:cTn id="38" presetID="64" presetClass="path" presetSubtype="0" accel="50000" decel="50000" fill="hold" grpId="1" nodeType="withEffect">
                                  <p:stCondLst>
                                    <p:cond delay="0"/>
                                  </p:stCondLst>
                                  <p:childTnLst>
                                    <p:animMotion origin="layout" path="M 0 0 L 0 -0.25 E" pathEditMode="relative" ptsTypes="">
                                      <p:cBhvr>
                                        <p:cTn id="39" dur="2000" fill="hold"/>
                                        <p:tgtEl>
                                          <p:spTgt spid="37"/>
                                        </p:tgtEl>
                                        <p:attrNameLst>
                                          <p:attrName>ppt_x</p:attrName>
                                          <p:attrName>ppt_y</p:attrName>
                                        </p:attrNameLst>
                                      </p:cBhvr>
                                    </p:animMotion>
                                  </p:childTnLst>
                                </p:cTn>
                              </p:par>
                              <p:par>
                                <p:cTn id="40" presetID="64" presetClass="path" presetSubtype="0" accel="50000" decel="50000" fill="hold" grpId="1" nodeType="withEffect">
                                  <p:stCondLst>
                                    <p:cond delay="0"/>
                                  </p:stCondLst>
                                  <p:childTnLst>
                                    <p:animMotion origin="layout" path="M 0 0 L 0 -0.25 E" pathEditMode="relative" ptsTypes="">
                                      <p:cBhvr>
                                        <p:cTn id="41" dur="2000" fill="hold"/>
                                        <p:tgtEl>
                                          <p:spTgt spid="36"/>
                                        </p:tgtEl>
                                        <p:attrNameLst>
                                          <p:attrName>ppt_x</p:attrName>
                                          <p:attrName>ppt_y</p:attrName>
                                        </p:attrNameLst>
                                      </p:cBhvr>
                                    </p:animMotion>
                                  </p:childTnLst>
                                </p:cTn>
                              </p:par>
                              <p:par>
                                <p:cTn id="42" presetID="64" presetClass="path" presetSubtype="0" accel="50000" decel="50000" fill="hold" grpId="1" nodeType="withEffect">
                                  <p:stCondLst>
                                    <p:cond delay="0"/>
                                  </p:stCondLst>
                                  <p:childTnLst>
                                    <p:animMotion origin="layout" path="M 0 0 L 0 -0.25 E" pathEditMode="relative" ptsTypes="">
                                      <p:cBhvr>
                                        <p:cTn id="43" dur="2000" fill="hold"/>
                                        <p:tgtEl>
                                          <p:spTgt spid="5"/>
                                        </p:tgtEl>
                                        <p:attrNameLst>
                                          <p:attrName>ppt_x</p:attrName>
                                          <p:attrName>ppt_y</p:attrName>
                                        </p:attrNameLst>
                                      </p:cBhvr>
                                    </p:animMotion>
                                  </p:childTnLst>
                                </p:cTn>
                              </p:par>
                              <p:par>
                                <p:cTn id="44" presetID="64" presetClass="path" presetSubtype="0" accel="50000" decel="50000" fill="hold" grpId="1" nodeType="withEffect">
                                  <p:stCondLst>
                                    <p:cond delay="0"/>
                                  </p:stCondLst>
                                  <p:childTnLst>
                                    <p:animMotion origin="layout" path="M 0 0 L 0 -0.25 E" pathEditMode="relative" ptsTypes="">
                                      <p:cBhvr>
                                        <p:cTn id="45" dur="2000" fill="hold"/>
                                        <p:tgtEl>
                                          <p:spTgt spid="7"/>
                                        </p:tgtEl>
                                        <p:attrNameLst>
                                          <p:attrName>ppt_x</p:attrName>
                                          <p:attrName>ppt_y</p:attrName>
                                        </p:attrNameLst>
                                      </p:cBhvr>
                                    </p:animMotion>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animBg="1"/>
      <p:bldP spid="2" grpId="1" animBg="1"/>
      <p:bldP spid="33" grpId="0" animBg="1"/>
      <p:bldP spid="33" grpId="1" animBg="1"/>
      <p:bldP spid="36" grpId="0" animBg="1"/>
      <p:bldP spid="36" grpId="1" animBg="1"/>
      <p:bldP spid="4" grpId="0"/>
      <p:bldP spid="4" grpId="1"/>
      <p:bldP spid="37" grpId="0"/>
      <p:bldP spid="37" grpId="1"/>
      <p:bldP spid="5" grpId="0" animBg="1"/>
      <p:bldP spid="5" grpId="1"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72008"/>
            <a:ext cx="1872208"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活動の例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タイトル 1"/>
          <p:cNvSpPr txBox="1">
            <a:spLocks/>
          </p:cNvSpPr>
          <p:nvPr/>
        </p:nvSpPr>
        <p:spPr bwMode="auto">
          <a:xfrm>
            <a:off x="107504" y="711536"/>
            <a:ext cx="3600400"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地域が学校（子ども）を支援する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4" name="タイトル 1"/>
          <p:cNvSpPr txBox="1">
            <a:spLocks/>
          </p:cNvSpPr>
          <p:nvPr/>
        </p:nvSpPr>
        <p:spPr bwMode="auto">
          <a:xfrm>
            <a:off x="5076056" y="711536"/>
            <a:ext cx="3623956"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学校（子ども）が地域に</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参画する・貢献する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楕円 14"/>
          <p:cNvSpPr/>
          <p:nvPr/>
        </p:nvSpPr>
        <p:spPr>
          <a:xfrm>
            <a:off x="3779912" y="467548"/>
            <a:ext cx="1152201" cy="1449284"/>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grpSp>
        <p:nvGrpSpPr>
          <p:cNvPr id="2" name="グループ化 1"/>
          <p:cNvGrpSpPr/>
          <p:nvPr/>
        </p:nvGrpSpPr>
        <p:grpSpPr>
          <a:xfrm>
            <a:off x="296791" y="1988840"/>
            <a:ext cx="8739705" cy="4680520"/>
            <a:chOff x="296791" y="1988840"/>
            <a:chExt cx="8739705" cy="4680520"/>
          </a:xfrm>
        </p:grpSpPr>
        <p:sp>
          <p:nvSpPr>
            <p:cNvPr id="3" name="角丸四角形 2"/>
            <p:cNvSpPr/>
            <p:nvPr/>
          </p:nvSpPr>
          <p:spPr>
            <a:xfrm>
              <a:off x="323528" y="1997685"/>
              <a:ext cx="3843162" cy="73063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各教科等の授業の講師</a:t>
              </a:r>
              <a:endParaRPr kumimoji="1" lang="ja-JP" altLang="en-US" sz="2400" dirty="0"/>
            </a:p>
          </p:txBody>
        </p:sp>
        <p:sp>
          <p:nvSpPr>
            <p:cNvPr id="9" name="角丸四角形 8"/>
            <p:cNvSpPr/>
            <p:nvPr/>
          </p:nvSpPr>
          <p:spPr>
            <a:xfrm>
              <a:off x="351326" y="4506908"/>
              <a:ext cx="3788627" cy="57057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smtClean="0"/>
                <a:t>登下校の安全見守り</a:t>
              </a:r>
              <a:endParaRPr kumimoji="1" lang="ja-JP" altLang="en-US" dirty="0"/>
            </a:p>
          </p:txBody>
        </p:sp>
        <p:sp>
          <p:nvSpPr>
            <p:cNvPr id="11" name="角丸四角形 10"/>
            <p:cNvSpPr/>
            <p:nvPr/>
          </p:nvSpPr>
          <p:spPr>
            <a:xfrm>
              <a:off x="345215" y="6026181"/>
              <a:ext cx="8691281" cy="643179"/>
            </a:xfrm>
            <a:prstGeom prst="roundRect">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smtClean="0">
                  <a:solidFill>
                    <a:schemeClr val="bg1"/>
                  </a:solidFill>
                </a:rPr>
                <a:t>環境整備・美化・清掃活動（ともに）</a:t>
              </a:r>
              <a:endParaRPr kumimoji="1" lang="ja-JP" altLang="en-US" sz="2800" dirty="0">
                <a:solidFill>
                  <a:schemeClr val="bg1"/>
                </a:solidFill>
              </a:endParaRPr>
            </a:p>
          </p:txBody>
        </p:sp>
        <p:sp>
          <p:nvSpPr>
            <p:cNvPr id="16" name="角丸四角形 15"/>
            <p:cNvSpPr/>
            <p:nvPr/>
          </p:nvSpPr>
          <p:spPr>
            <a:xfrm>
              <a:off x="296791" y="2893401"/>
              <a:ext cx="3843162" cy="65335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クラブ活動等の講師</a:t>
              </a:r>
              <a:endParaRPr kumimoji="1" lang="ja-JP" altLang="en-US" sz="2400" dirty="0"/>
            </a:p>
          </p:txBody>
        </p:sp>
        <p:sp>
          <p:nvSpPr>
            <p:cNvPr id="17" name="角丸四角形 16"/>
            <p:cNvSpPr/>
            <p:nvPr/>
          </p:nvSpPr>
          <p:spPr>
            <a:xfrm>
              <a:off x="2987824" y="5291948"/>
              <a:ext cx="6034394"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a:t>いろいろな</a:t>
              </a:r>
              <a:r>
                <a:rPr kumimoji="1" lang="ja-JP" altLang="en-US" sz="2800" dirty="0" smtClean="0"/>
                <a:t>交流</a:t>
              </a:r>
              <a:endParaRPr kumimoji="1" lang="ja-JP" altLang="en-US" sz="2800" dirty="0"/>
            </a:p>
          </p:txBody>
        </p:sp>
        <p:sp>
          <p:nvSpPr>
            <p:cNvPr id="19" name="角丸四角形 18"/>
            <p:cNvSpPr/>
            <p:nvPr/>
          </p:nvSpPr>
          <p:spPr>
            <a:xfrm>
              <a:off x="4571792" y="1988840"/>
              <a:ext cx="4464704" cy="676717"/>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t>地域</a:t>
              </a:r>
              <a:r>
                <a:rPr lang="ja-JP" altLang="en-US" sz="2400" dirty="0" smtClean="0"/>
                <a:t>イベントへ参加・発表</a:t>
              </a:r>
              <a:endParaRPr kumimoji="1" lang="ja-JP" altLang="en-US" sz="2400" dirty="0"/>
            </a:p>
          </p:txBody>
        </p:sp>
        <p:sp>
          <p:nvSpPr>
            <p:cNvPr id="20" name="角丸四角形 19"/>
            <p:cNvSpPr/>
            <p:nvPr/>
          </p:nvSpPr>
          <p:spPr>
            <a:xfrm>
              <a:off x="4571792" y="2785971"/>
              <a:ext cx="4464704" cy="859053"/>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t>地域</a:t>
              </a:r>
              <a:r>
                <a:rPr lang="ja-JP" altLang="en-US" sz="2400" dirty="0" smtClean="0"/>
                <a:t>イベントへ参画・協力</a:t>
              </a:r>
              <a:endParaRPr lang="en-US" altLang="ja-JP" sz="2400" dirty="0" smtClean="0"/>
            </a:p>
            <a:p>
              <a:pPr algn="ctr"/>
              <a:r>
                <a:rPr kumimoji="1" lang="ja-JP" altLang="en-US" sz="2400" dirty="0" smtClean="0"/>
                <a:t>（スタッフとして）</a:t>
              </a:r>
              <a:endParaRPr kumimoji="1" lang="ja-JP" altLang="en-US" sz="2400" dirty="0"/>
            </a:p>
          </p:txBody>
        </p:sp>
        <p:sp>
          <p:nvSpPr>
            <p:cNvPr id="22" name="角丸四角形 21"/>
            <p:cNvSpPr/>
            <p:nvPr/>
          </p:nvSpPr>
          <p:spPr>
            <a:xfrm>
              <a:off x="4515419" y="4497740"/>
              <a:ext cx="2105476"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dirty="0" smtClean="0"/>
                <a:t>子ども民生委員</a:t>
              </a:r>
              <a:endParaRPr kumimoji="1" lang="ja-JP" altLang="en-US" sz="2000" dirty="0"/>
            </a:p>
          </p:txBody>
        </p:sp>
        <p:sp>
          <p:nvSpPr>
            <p:cNvPr id="23" name="角丸四角形 22"/>
            <p:cNvSpPr/>
            <p:nvPr/>
          </p:nvSpPr>
          <p:spPr>
            <a:xfrm>
              <a:off x="296791" y="3772675"/>
              <a:ext cx="3843162" cy="56914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smtClean="0"/>
                <a:t>放課後等の学習支援</a:t>
              </a:r>
              <a:endParaRPr kumimoji="1" lang="ja-JP" altLang="en-US" dirty="0"/>
            </a:p>
          </p:txBody>
        </p:sp>
        <p:sp>
          <p:nvSpPr>
            <p:cNvPr id="26" name="角丸四角形 25"/>
            <p:cNvSpPr/>
            <p:nvPr/>
          </p:nvSpPr>
          <p:spPr>
            <a:xfrm>
              <a:off x="4571792" y="3772675"/>
              <a:ext cx="4464704"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地域の歴史や文化を継承</a:t>
              </a:r>
              <a:endParaRPr kumimoji="1" lang="ja-JP" altLang="en-US" sz="2400" dirty="0"/>
            </a:p>
          </p:txBody>
        </p:sp>
        <p:sp>
          <p:nvSpPr>
            <p:cNvPr id="27" name="角丸四角形 26"/>
            <p:cNvSpPr/>
            <p:nvPr/>
          </p:nvSpPr>
          <p:spPr>
            <a:xfrm>
              <a:off x="6649888" y="4493586"/>
              <a:ext cx="2386608"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dirty="0" smtClean="0"/>
                <a:t>高齢者等</a:t>
              </a:r>
              <a:r>
                <a:rPr kumimoji="1" lang="ja-JP" altLang="en-US" sz="2000" dirty="0" smtClean="0"/>
                <a:t>との交流</a:t>
              </a:r>
              <a:endParaRPr kumimoji="1" lang="ja-JP" altLang="en-US" sz="2000" dirty="0"/>
            </a:p>
          </p:txBody>
        </p:sp>
        <p:sp>
          <p:nvSpPr>
            <p:cNvPr id="28" name="角丸四角形 27"/>
            <p:cNvSpPr/>
            <p:nvPr/>
          </p:nvSpPr>
          <p:spPr>
            <a:xfrm>
              <a:off x="366235" y="5292260"/>
              <a:ext cx="2521652"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smtClean="0"/>
                <a:t>読み聞かせ</a:t>
              </a:r>
              <a:endParaRPr kumimoji="1" lang="ja-JP" altLang="en-US" sz="2800" dirty="0"/>
            </a:p>
          </p:txBody>
        </p:sp>
      </p:grpSp>
    </p:spTree>
    <p:extLst>
      <p:ext uri="{BB962C8B-B14F-4D97-AF65-F5344CB8AC3E}">
        <p14:creationId xmlns:p14="http://schemas.microsoft.com/office/powerpoint/2010/main" val="41453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33514</TotalTime>
  <Words>3286</Words>
  <Application>Microsoft Office PowerPoint</Application>
  <PresentationFormat>画面に合わせる (4:3)</PresentationFormat>
  <Paragraphs>307</Paragraphs>
  <Slides>16</Slides>
  <Notes>16</Notes>
  <HiddenSlides>0</HiddenSlides>
  <MMClips>0</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16</vt:i4>
      </vt:variant>
    </vt:vector>
  </HeadingPairs>
  <TitlesOfParts>
    <vt:vector size="39" baseType="lpstr">
      <vt:lpstr>AR P丸ゴシック体E</vt:lpstr>
      <vt:lpstr>HGPｺﾞｼｯｸE</vt:lpstr>
      <vt:lpstr>HGP創英角ｺﾞｼｯｸUB</vt:lpstr>
      <vt:lpstr>HGP創英角ﾎﾟｯﾌﾟ体</vt:lpstr>
      <vt:lpstr>HGS創英角ｺﾞｼｯｸUB</vt:lpstr>
      <vt:lpstr>HG創英角ｺﾞｼｯｸUB</vt:lpstr>
      <vt:lpstr>Meiryo UI</vt:lpstr>
      <vt:lpstr>ＭＳ Ｐゴシック</vt:lpstr>
      <vt:lpstr>ＭＳ ゴシック</vt:lpstr>
      <vt:lpstr>The Hand Black</vt:lpstr>
      <vt:lpstr>UD デジタル 教科書体 N-B</vt:lpstr>
      <vt:lpstr>UD デジタル 教科書体 NK-B</vt:lpstr>
      <vt:lpstr>UD デジタル 教科書体 NK-R</vt:lpstr>
      <vt:lpstr>UD デジタル 教科書体 NP-B</vt:lpstr>
      <vt:lpstr>UD デジタル 教科書体 N-R</vt:lpstr>
      <vt:lpstr>メイリオ</vt:lpstr>
      <vt:lpstr>Arial</vt:lpstr>
      <vt:lpstr>Calibri</vt:lpstr>
      <vt:lpstr>Century Gothic</vt:lpstr>
      <vt:lpstr>Office ​​テーマ</vt:lpstr>
      <vt:lpstr>5_Office テーマ</vt:lpstr>
      <vt:lpstr>3_Office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＜R６　全国学力学習状況調査＞</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0730022</cp:lastModifiedBy>
  <cp:revision>1268</cp:revision>
  <cp:lastPrinted>2024-12-02T07:50:52Z</cp:lastPrinted>
  <dcterms:created xsi:type="dcterms:W3CDTF">2015-05-21T07:38:35Z</dcterms:created>
  <dcterms:modified xsi:type="dcterms:W3CDTF">2024-12-09T03:02:20Z</dcterms:modified>
</cp:coreProperties>
</file>