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4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53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52039E-41E0-4354-9509-F55FB983661F}" type="datetimeFigureOut">
              <a:rPr kumimoji="1" lang="ja-JP" altLang="en-US" smtClean="0"/>
              <a:t>2024/11/1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474271-4445-4145-8698-134F08E0C5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36963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FE653-D889-47A0-93BD-6FB748047E17}" type="datetimeFigureOut">
              <a:rPr kumimoji="1" lang="ja-JP" altLang="en-US" smtClean="0"/>
              <a:t>2024/11/1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F3ECA-F803-4438-9E3F-E8C74320B0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4377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FE653-D889-47A0-93BD-6FB748047E17}" type="datetimeFigureOut">
              <a:rPr kumimoji="1" lang="ja-JP" altLang="en-US" smtClean="0"/>
              <a:t>2024/11/1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F3ECA-F803-4438-9E3F-E8C74320B0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9446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FE653-D889-47A0-93BD-6FB748047E17}" type="datetimeFigureOut">
              <a:rPr kumimoji="1" lang="ja-JP" altLang="en-US" smtClean="0"/>
              <a:t>2024/11/1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F3ECA-F803-4438-9E3F-E8C74320B0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6766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FE653-D889-47A0-93BD-6FB748047E17}" type="datetimeFigureOut">
              <a:rPr kumimoji="1" lang="ja-JP" altLang="en-US" smtClean="0"/>
              <a:t>2024/11/1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F3ECA-F803-4438-9E3F-E8C74320B0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1289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FE653-D889-47A0-93BD-6FB748047E17}" type="datetimeFigureOut">
              <a:rPr kumimoji="1" lang="ja-JP" altLang="en-US" smtClean="0"/>
              <a:t>2024/11/1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F3ECA-F803-4438-9E3F-E8C74320B0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9046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FE653-D889-47A0-93BD-6FB748047E17}" type="datetimeFigureOut">
              <a:rPr kumimoji="1" lang="ja-JP" altLang="en-US" smtClean="0"/>
              <a:t>2024/11/1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F3ECA-F803-4438-9E3F-E8C74320B0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3316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FE653-D889-47A0-93BD-6FB748047E17}" type="datetimeFigureOut">
              <a:rPr kumimoji="1" lang="ja-JP" altLang="en-US" smtClean="0"/>
              <a:t>2024/11/1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F3ECA-F803-4438-9E3F-E8C74320B0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2500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FE653-D889-47A0-93BD-6FB748047E17}" type="datetimeFigureOut">
              <a:rPr kumimoji="1" lang="ja-JP" altLang="en-US" smtClean="0"/>
              <a:t>2024/11/1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F3ECA-F803-4438-9E3F-E8C74320B0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8845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FE653-D889-47A0-93BD-6FB748047E17}" type="datetimeFigureOut">
              <a:rPr kumimoji="1" lang="ja-JP" altLang="en-US" smtClean="0"/>
              <a:t>2024/11/1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F3ECA-F803-4438-9E3F-E8C74320B0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6775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FE653-D889-47A0-93BD-6FB748047E17}" type="datetimeFigureOut">
              <a:rPr kumimoji="1" lang="ja-JP" altLang="en-US" smtClean="0"/>
              <a:t>2024/11/1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F3ECA-F803-4438-9E3F-E8C74320B0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1983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FE653-D889-47A0-93BD-6FB748047E17}" type="datetimeFigureOut">
              <a:rPr kumimoji="1" lang="ja-JP" altLang="en-US" smtClean="0"/>
              <a:t>2024/11/1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F3ECA-F803-4438-9E3F-E8C74320B0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5781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EFE653-D889-47A0-93BD-6FB748047E17}" type="datetimeFigureOut">
              <a:rPr kumimoji="1" lang="ja-JP" altLang="en-US" smtClean="0"/>
              <a:t>2024/11/1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4F3ECA-F803-4438-9E3F-E8C74320B0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924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40273" y="100804"/>
            <a:ext cx="9030074" cy="363508"/>
          </a:xfrm>
          <a:prstGeom prst="roundRect">
            <a:avLst>
              <a:gd name="adj" fmla="val 15197"/>
            </a:avLst>
          </a:prstGeom>
          <a:gradFill>
            <a:gsLst>
              <a:gs pos="0">
                <a:srgbClr val="FFC000"/>
              </a:gs>
              <a:gs pos="50000">
                <a:schemeClr val="bg1"/>
              </a:gs>
              <a:gs pos="100000">
                <a:srgbClr val="FFC000"/>
              </a:gs>
            </a:gsLst>
            <a:lin ang="5400000" scaled="0"/>
          </a:gradFill>
          <a:ln w="12700" cmpd="sng">
            <a:solidFill>
              <a:schemeClr val="tx1"/>
            </a:solidFill>
            <a:prstDash val="solid"/>
          </a:ln>
          <a:effectLst/>
        </p:spPr>
        <p:txBody>
          <a:bodyPr wrap="square" lIns="54202" tIns="96253" rIns="54202" bIns="96253" anchor="ctr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lvl="0" algn="ctr" defTabSz="758798">
              <a:defRPr/>
            </a:pPr>
            <a:r>
              <a:rPr kumimoji="1" lang="ja-JP" altLang="en-US" sz="1782" b="1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こども・若者、子育て当事者等から意見を聴く</a:t>
            </a:r>
            <a:r>
              <a:rPr kumimoji="1" lang="ja-JP" altLang="en-US" sz="1782" b="1" dirty="0" smtClean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取組みに</a:t>
            </a:r>
            <a:r>
              <a:rPr kumimoji="1" lang="ja-JP" altLang="en-US" sz="1782" b="1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ついて</a:t>
            </a:r>
            <a:endParaRPr kumimoji="1" lang="ja-JP" altLang="en-US" sz="1782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  <a:cs typeface="+mn-cs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2531835"/>
              </p:ext>
            </p:extLst>
          </p:nvPr>
        </p:nvGraphicFramePr>
        <p:xfrm>
          <a:off x="0" y="1093796"/>
          <a:ext cx="9030072" cy="55219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445230">
                  <a:extLst>
                    <a:ext uri="{9D8B030D-6E8A-4147-A177-3AD203B41FA5}">
                      <a16:colId xmlns:a16="http://schemas.microsoft.com/office/drawing/2014/main" val="1962632382"/>
                    </a:ext>
                  </a:extLst>
                </a:gridCol>
                <a:gridCol w="3740728">
                  <a:extLst>
                    <a:ext uri="{9D8B030D-6E8A-4147-A177-3AD203B41FA5}">
                      <a16:colId xmlns:a16="http://schemas.microsoft.com/office/drawing/2014/main" val="2189192628"/>
                    </a:ext>
                  </a:extLst>
                </a:gridCol>
                <a:gridCol w="2844114">
                  <a:extLst>
                    <a:ext uri="{9D8B030D-6E8A-4147-A177-3AD203B41FA5}">
                      <a16:colId xmlns:a16="http://schemas.microsoft.com/office/drawing/2014/main" val="21082361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周知ルート</a:t>
                      </a:r>
                      <a:endParaRPr kumimoji="1" lang="ja-JP" altLang="en-US" sz="12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周知対象</a:t>
                      </a:r>
                      <a:endParaRPr kumimoji="1" lang="ja-JP" altLang="en-US" sz="12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周知方法</a:t>
                      </a:r>
                      <a:endParaRPr kumimoji="1" lang="ja-JP" altLang="en-US" sz="12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55813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①関係各課宛に周知協力依頼</a:t>
                      </a:r>
                      <a:endParaRPr kumimoji="1" lang="ja-JP" altLang="en-US" sz="12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・学校等（教育委員会経由）</a:t>
                      </a:r>
                      <a:endParaRPr kumimoji="1" lang="en-US" altLang="ja-JP" sz="1200" dirty="0" smtClean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・その他こども・若者が利用する施設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・事務連絡と共にチラシの電子媒体を送付</a:t>
                      </a:r>
                      <a:endParaRPr kumimoji="1" lang="ja-JP" altLang="en-US" sz="12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60934035"/>
                  </a:ext>
                </a:extLst>
              </a:tr>
              <a:tr h="858925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②管内の市町村宛てに周知協力依頼</a:t>
                      </a:r>
                      <a:endParaRPr kumimoji="1" lang="ja-JP" altLang="en-US" sz="12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・保育園</a:t>
                      </a:r>
                      <a:endParaRPr kumimoji="1" lang="en-US" altLang="ja-JP" sz="1200" dirty="0" smtClean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・児童養護施設等</a:t>
                      </a:r>
                      <a:endParaRPr kumimoji="1" lang="en-US" altLang="ja-JP" sz="1200" dirty="0" smtClean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・障害児入所施設</a:t>
                      </a:r>
                      <a:endParaRPr kumimoji="1" lang="en-US" altLang="ja-JP" sz="1200" dirty="0" smtClean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・認可外保育施設</a:t>
                      </a:r>
                      <a:endParaRPr kumimoji="1" lang="en-US" altLang="ja-JP" sz="1200" dirty="0" smtClean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・地域子育て拠点</a:t>
                      </a:r>
                      <a:endParaRPr kumimoji="1" lang="en-US" altLang="ja-JP" sz="1200" dirty="0" smtClean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・放課後児童クラブ</a:t>
                      </a:r>
                      <a:endParaRPr kumimoji="1" lang="en-US" altLang="ja-JP" sz="1200" dirty="0" smtClean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・産後ケア事業者　　　等</a:t>
                      </a:r>
                      <a:endParaRPr kumimoji="1" lang="en-US" altLang="ja-JP" sz="1200" dirty="0" smtClean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・事務連絡と共にチラシの電子媒体を送付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587881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③子ども未来課から直接案内を送付</a:t>
                      </a:r>
                      <a:endParaRPr kumimoji="1" lang="ja-JP" altLang="en-US" sz="12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・認定こども園</a:t>
                      </a:r>
                      <a:endParaRPr kumimoji="1" lang="en-US" altLang="ja-JP" sz="1200" dirty="0" smtClean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・幼稚園及び幼保連携型認定こども園　　等</a:t>
                      </a:r>
                      <a:endParaRPr kumimoji="1" lang="ja-JP" altLang="en-US" sz="12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・チラシの電子媒体を送付</a:t>
                      </a:r>
                      <a:endParaRPr kumimoji="1" lang="ja-JP" altLang="en-US" sz="12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912446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④熊本県ＨＰに掲載</a:t>
                      </a:r>
                      <a:endParaRPr kumimoji="1" lang="ja-JP" altLang="en-US" sz="12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・こども・若者</a:t>
                      </a:r>
                      <a:endParaRPr kumimoji="1" lang="en-US" altLang="ja-JP" sz="1200" dirty="0" smtClean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・一般</a:t>
                      </a:r>
                      <a:endParaRPr kumimoji="1" lang="en-US" altLang="ja-JP" sz="1200" dirty="0" smtClean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・熊本県ＨＰに掲載</a:t>
                      </a:r>
                      <a:endParaRPr kumimoji="1" lang="ja-JP" altLang="en-US" sz="12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427379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⑤熊本県の関係施設への送付</a:t>
                      </a:r>
                      <a:endParaRPr kumimoji="1" lang="ja-JP" altLang="en-US" sz="12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・熊本県庁情報プラザ</a:t>
                      </a:r>
                      <a:endParaRPr kumimoji="1" lang="en-US" altLang="ja-JP" sz="1200" dirty="0" smtClean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熊本県子ども未来課、各広域本部（県央を除く）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</a:t>
                      </a:r>
                      <a:r>
                        <a:rPr kumimoji="1" lang="zh-TW" altLang="en-US" sz="1200" dirty="0" smtClean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地域振興局総務（振興）課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（県内１０か所）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・くまもと県民交流館パレア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・熊本県立美術館本館及び分館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・熊本県立図書館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・公立大学法人熊本県立大学本部棟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・印刷物を送付</a:t>
                      </a:r>
                      <a:endParaRPr kumimoji="1" lang="ja-JP" altLang="en-US" sz="12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04231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⑥県広報紙による広報</a:t>
                      </a:r>
                      <a:endParaRPr kumimoji="1" lang="en-US" altLang="ja-JP" sz="1200" dirty="0" smtClean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・こども・若者</a:t>
                      </a:r>
                      <a:endParaRPr kumimoji="1" lang="en-US" altLang="ja-JP" sz="1200" dirty="0" smtClean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・一般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・「県からのたより」（令和</a:t>
                      </a:r>
                      <a:r>
                        <a:rPr kumimoji="1" lang="en-US" altLang="ja-JP" sz="1200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6</a:t>
                      </a:r>
                      <a:r>
                        <a:rPr kumimoji="1" lang="ja-JP" altLang="en-US" sz="1200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年秋号）にパブリックコメントを実施する旨の広報を実施</a:t>
                      </a:r>
                      <a:endParaRPr kumimoji="1" lang="ja-JP" altLang="en-US" sz="12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997226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⑦テレビ</a:t>
                      </a:r>
                      <a:r>
                        <a:rPr kumimoji="1" lang="en-US" altLang="ja-JP" sz="1200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CM</a:t>
                      </a:r>
                      <a:r>
                        <a:rPr kumimoji="1" lang="ja-JP" altLang="en-US" sz="1200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の放送</a:t>
                      </a:r>
                      <a:endParaRPr kumimoji="1" lang="ja-JP" altLang="en-US" sz="12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・こども・若者</a:t>
                      </a:r>
                      <a:endParaRPr kumimoji="1" lang="en-US" altLang="ja-JP" sz="1200" dirty="0" smtClean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・一般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</a:t>
                      </a:r>
                      <a:r>
                        <a:rPr kumimoji="1" lang="en-US" altLang="ja-JP" sz="1200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10/10</a:t>
                      </a:r>
                      <a:r>
                        <a:rPr kumimoji="1" lang="ja-JP" altLang="en-US" sz="1200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～</a:t>
                      </a:r>
                      <a:r>
                        <a:rPr kumimoji="1" lang="en-US" altLang="ja-JP" sz="1200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11/3</a:t>
                      </a:r>
                      <a:r>
                        <a:rPr kumimoji="1" lang="ja-JP" altLang="en-US" sz="1200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の期間中、パブリックコメントを実施している旨のテレビ</a:t>
                      </a:r>
                      <a:r>
                        <a:rPr kumimoji="1" lang="en-US" altLang="ja-JP" sz="1200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CM</a:t>
                      </a:r>
                      <a:r>
                        <a:rPr kumimoji="1" lang="ja-JP" altLang="en-US" sz="1200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を放送</a:t>
                      </a:r>
                      <a:endParaRPr kumimoji="1" lang="ja-JP" altLang="en-US" sz="12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599959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⑧県政広報ラジオ番組による広報</a:t>
                      </a:r>
                      <a:endParaRPr kumimoji="1" lang="ja-JP" altLang="en-US" sz="12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・こども・若者</a:t>
                      </a:r>
                      <a:endParaRPr kumimoji="1" lang="en-US" altLang="ja-JP" sz="1200" dirty="0" smtClean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・一般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</a:t>
                      </a:r>
                      <a:r>
                        <a:rPr kumimoji="1" lang="en-US" altLang="ja-JP" sz="1200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10/22</a:t>
                      </a:r>
                      <a:r>
                        <a:rPr kumimoji="1" lang="ja-JP" altLang="en-US" sz="1200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放送の「県庁ダイアリー」で、パブリックコメントを実施している旨の広報を実施</a:t>
                      </a:r>
                      <a:endParaRPr kumimoji="1" lang="ja-JP" altLang="en-US" sz="12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05778772"/>
                  </a:ext>
                </a:extLst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40273" y="594388"/>
            <a:ext cx="4423662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パブリックコメントの周知ルート等</a:t>
            </a:r>
            <a:endParaRPr kumimoji="1" lang="en-US" altLang="ja-JP" dirty="0" smtClean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325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952</TotalTime>
  <Words>324</Words>
  <Application>Microsoft Office PowerPoint</Application>
  <PresentationFormat>画面に合わせる (4:3)</PresentationFormat>
  <Paragraphs>47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BIZ UDゴシック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こども・若者、子育て当事者等から意見を聴く取組みについて</dc:title>
  <dc:creator>企画班</dc:creator>
  <cp:lastModifiedBy>1100103</cp:lastModifiedBy>
  <cp:revision>73</cp:revision>
  <dcterms:created xsi:type="dcterms:W3CDTF">2024-07-14T05:06:39Z</dcterms:created>
  <dcterms:modified xsi:type="dcterms:W3CDTF">2024-11-01T06:06:40Z</dcterms:modified>
</cp:coreProperties>
</file>