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Lst>
  <p:sldSz cx="9906000" cy="6858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1" autoAdjust="0"/>
    <p:restoredTop sz="94660"/>
  </p:normalViewPr>
  <p:slideViewPr>
    <p:cSldViewPr snapToGrid="0">
      <p:cViewPr varScale="1">
        <p:scale>
          <a:sx n="111" d="100"/>
          <a:sy n="111" d="100"/>
        </p:scale>
        <p:origin x="1248"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D5D6A8EC-03D8-4D52-8785-71267510011B}" type="datetimeFigureOut">
              <a:rPr kumimoji="1" lang="ja-JP" altLang="en-US" smtClean="0"/>
              <a:t>2024/4/25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28EE4E9-EFEA-4E07-B22D-161754BDCDE0}" type="slidenum">
              <a:rPr kumimoji="1" lang="ja-JP" altLang="en-US" smtClean="0"/>
              <a:t>‹#›</a:t>
            </a:fld>
            <a:endParaRPr kumimoji="1" lang="ja-JP" altLang="en-US"/>
          </a:p>
        </p:txBody>
      </p:sp>
    </p:spTree>
    <p:extLst>
      <p:ext uri="{BB962C8B-B14F-4D97-AF65-F5344CB8AC3E}">
        <p14:creationId xmlns:p14="http://schemas.microsoft.com/office/powerpoint/2010/main" val="21412927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5D6A8EC-03D8-4D52-8785-71267510011B}" type="datetimeFigureOut">
              <a:rPr kumimoji="1" lang="ja-JP" altLang="en-US" smtClean="0"/>
              <a:t>2024/4/25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28EE4E9-EFEA-4E07-B22D-161754BDCDE0}" type="slidenum">
              <a:rPr kumimoji="1" lang="ja-JP" altLang="en-US" smtClean="0"/>
              <a:t>‹#›</a:t>
            </a:fld>
            <a:endParaRPr kumimoji="1" lang="ja-JP" altLang="en-US"/>
          </a:p>
        </p:txBody>
      </p:sp>
    </p:spTree>
    <p:extLst>
      <p:ext uri="{BB962C8B-B14F-4D97-AF65-F5344CB8AC3E}">
        <p14:creationId xmlns:p14="http://schemas.microsoft.com/office/powerpoint/2010/main" val="1362222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5D6A8EC-03D8-4D52-8785-71267510011B}" type="datetimeFigureOut">
              <a:rPr kumimoji="1" lang="ja-JP" altLang="en-US" smtClean="0"/>
              <a:t>2024/4/25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28EE4E9-EFEA-4E07-B22D-161754BDCDE0}" type="slidenum">
              <a:rPr kumimoji="1" lang="ja-JP" altLang="en-US" smtClean="0"/>
              <a:t>‹#›</a:t>
            </a:fld>
            <a:endParaRPr kumimoji="1" lang="ja-JP" altLang="en-US"/>
          </a:p>
        </p:txBody>
      </p:sp>
    </p:spTree>
    <p:extLst>
      <p:ext uri="{BB962C8B-B14F-4D97-AF65-F5344CB8AC3E}">
        <p14:creationId xmlns:p14="http://schemas.microsoft.com/office/powerpoint/2010/main" val="25541894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5D6A8EC-03D8-4D52-8785-71267510011B}" type="datetimeFigureOut">
              <a:rPr kumimoji="1" lang="ja-JP" altLang="en-US" smtClean="0"/>
              <a:t>2024/4/25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28EE4E9-EFEA-4E07-B22D-161754BDCDE0}" type="slidenum">
              <a:rPr kumimoji="1" lang="ja-JP" altLang="en-US" smtClean="0"/>
              <a:t>‹#›</a:t>
            </a:fld>
            <a:endParaRPr kumimoji="1" lang="ja-JP" altLang="en-US"/>
          </a:p>
        </p:txBody>
      </p:sp>
    </p:spTree>
    <p:extLst>
      <p:ext uri="{BB962C8B-B14F-4D97-AF65-F5344CB8AC3E}">
        <p14:creationId xmlns:p14="http://schemas.microsoft.com/office/powerpoint/2010/main" val="23148547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D5D6A8EC-03D8-4D52-8785-71267510011B}" type="datetimeFigureOut">
              <a:rPr kumimoji="1" lang="ja-JP" altLang="en-US" smtClean="0"/>
              <a:t>2024/4/25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28EE4E9-EFEA-4E07-B22D-161754BDCDE0}" type="slidenum">
              <a:rPr kumimoji="1" lang="ja-JP" altLang="en-US" smtClean="0"/>
              <a:t>‹#›</a:t>
            </a:fld>
            <a:endParaRPr kumimoji="1" lang="ja-JP" altLang="en-US"/>
          </a:p>
        </p:txBody>
      </p:sp>
    </p:spTree>
    <p:extLst>
      <p:ext uri="{BB962C8B-B14F-4D97-AF65-F5344CB8AC3E}">
        <p14:creationId xmlns:p14="http://schemas.microsoft.com/office/powerpoint/2010/main" val="3718684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D5D6A8EC-03D8-4D52-8785-71267510011B}" type="datetimeFigureOut">
              <a:rPr kumimoji="1" lang="ja-JP" altLang="en-US" smtClean="0"/>
              <a:t>2024/4/25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28EE4E9-EFEA-4E07-B22D-161754BDCDE0}" type="slidenum">
              <a:rPr kumimoji="1" lang="ja-JP" altLang="en-US" smtClean="0"/>
              <a:t>‹#›</a:t>
            </a:fld>
            <a:endParaRPr kumimoji="1" lang="ja-JP" altLang="en-US"/>
          </a:p>
        </p:txBody>
      </p:sp>
    </p:spTree>
    <p:extLst>
      <p:ext uri="{BB962C8B-B14F-4D97-AF65-F5344CB8AC3E}">
        <p14:creationId xmlns:p14="http://schemas.microsoft.com/office/powerpoint/2010/main" val="4236082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D5D6A8EC-03D8-4D52-8785-71267510011B}" type="datetimeFigureOut">
              <a:rPr kumimoji="1" lang="ja-JP" altLang="en-US" smtClean="0"/>
              <a:t>2024/4/25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28EE4E9-EFEA-4E07-B22D-161754BDCDE0}" type="slidenum">
              <a:rPr kumimoji="1" lang="ja-JP" altLang="en-US" smtClean="0"/>
              <a:t>‹#›</a:t>
            </a:fld>
            <a:endParaRPr kumimoji="1" lang="ja-JP" altLang="en-US"/>
          </a:p>
        </p:txBody>
      </p:sp>
    </p:spTree>
    <p:extLst>
      <p:ext uri="{BB962C8B-B14F-4D97-AF65-F5344CB8AC3E}">
        <p14:creationId xmlns:p14="http://schemas.microsoft.com/office/powerpoint/2010/main" val="613942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D5D6A8EC-03D8-4D52-8785-71267510011B}" type="datetimeFigureOut">
              <a:rPr kumimoji="1" lang="ja-JP" altLang="en-US" smtClean="0"/>
              <a:t>2024/4/25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28EE4E9-EFEA-4E07-B22D-161754BDCDE0}" type="slidenum">
              <a:rPr kumimoji="1" lang="ja-JP" altLang="en-US" smtClean="0"/>
              <a:t>‹#›</a:t>
            </a:fld>
            <a:endParaRPr kumimoji="1" lang="ja-JP" altLang="en-US"/>
          </a:p>
        </p:txBody>
      </p:sp>
    </p:spTree>
    <p:extLst>
      <p:ext uri="{BB962C8B-B14F-4D97-AF65-F5344CB8AC3E}">
        <p14:creationId xmlns:p14="http://schemas.microsoft.com/office/powerpoint/2010/main" val="33491323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D6A8EC-03D8-4D52-8785-71267510011B}" type="datetimeFigureOut">
              <a:rPr kumimoji="1" lang="ja-JP" altLang="en-US" smtClean="0"/>
              <a:t>2024/4/25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28EE4E9-EFEA-4E07-B22D-161754BDCDE0}" type="slidenum">
              <a:rPr kumimoji="1" lang="ja-JP" altLang="en-US" smtClean="0"/>
              <a:t>‹#›</a:t>
            </a:fld>
            <a:endParaRPr kumimoji="1" lang="ja-JP" altLang="en-US"/>
          </a:p>
        </p:txBody>
      </p:sp>
    </p:spTree>
    <p:extLst>
      <p:ext uri="{BB962C8B-B14F-4D97-AF65-F5344CB8AC3E}">
        <p14:creationId xmlns:p14="http://schemas.microsoft.com/office/powerpoint/2010/main" val="26428363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5D6A8EC-03D8-4D52-8785-71267510011B}" type="datetimeFigureOut">
              <a:rPr kumimoji="1" lang="ja-JP" altLang="en-US" smtClean="0"/>
              <a:t>2024/4/25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28EE4E9-EFEA-4E07-B22D-161754BDCDE0}" type="slidenum">
              <a:rPr kumimoji="1" lang="ja-JP" altLang="en-US" smtClean="0"/>
              <a:t>‹#›</a:t>
            </a:fld>
            <a:endParaRPr kumimoji="1" lang="ja-JP" altLang="en-US"/>
          </a:p>
        </p:txBody>
      </p:sp>
    </p:spTree>
    <p:extLst>
      <p:ext uri="{BB962C8B-B14F-4D97-AF65-F5344CB8AC3E}">
        <p14:creationId xmlns:p14="http://schemas.microsoft.com/office/powerpoint/2010/main" val="27158015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5D6A8EC-03D8-4D52-8785-71267510011B}" type="datetimeFigureOut">
              <a:rPr kumimoji="1" lang="ja-JP" altLang="en-US" smtClean="0"/>
              <a:t>2024/4/25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28EE4E9-EFEA-4E07-B22D-161754BDCDE0}" type="slidenum">
              <a:rPr kumimoji="1" lang="ja-JP" altLang="en-US" smtClean="0"/>
              <a:t>‹#›</a:t>
            </a:fld>
            <a:endParaRPr kumimoji="1" lang="ja-JP" altLang="en-US"/>
          </a:p>
        </p:txBody>
      </p:sp>
    </p:spTree>
    <p:extLst>
      <p:ext uri="{BB962C8B-B14F-4D97-AF65-F5344CB8AC3E}">
        <p14:creationId xmlns:p14="http://schemas.microsoft.com/office/powerpoint/2010/main" val="22925506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D6A8EC-03D8-4D52-8785-71267510011B}" type="datetimeFigureOut">
              <a:rPr kumimoji="1" lang="ja-JP" altLang="en-US" smtClean="0"/>
              <a:t>2024/4/25</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8EE4E9-EFEA-4E07-B22D-161754BDCDE0}" type="slidenum">
              <a:rPr kumimoji="1" lang="ja-JP" altLang="en-US" smtClean="0"/>
              <a:t>‹#›</a:t>
            </a:fld>
            <a:endParaRPr kumimoji="1" lang="ja-JP" altLang="en-US"/>
          </a:p>
        </p:txBody>
      </p:sp>
    </p:spTree>
    <p:extLst>
      <p:ext uri="{BB962C8B-B14F-4D97-AF65-F5344CB8AC3E}">
        <p14:creationId xmlns:p14="http://schemas.microsoft.com/office/powerpoint/2010/main" val="397439244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jpeg"/><Relationship Id="rId11" Type="http://schemas.microsoft.com/office/2007/relationships/hdphoto" Target="../media/hdphoto2.wdp"/><Relationship Id="rId5" Type="http://schemas.openxmlformats.org/officeDocument/2006/relationships/image" Target="../media/image4.jpeg"/><Relationship Id="rId10" Type="http://schemas.openxmlformats.org/officeDocument/2006/relationships/image" Target="../media/image8.jpeg"/><Relationship Id="rId4" Type="http://schemas.openxmlformats.org/officeDocument/2006/relationships/image" Target="../media/image3.jpeg"/><Relationship Id="rId9"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4">
            <a:extLst>
              <a:ext uri="{FF2B5EF4-FFF2-40B4-BE49-F238E27FC236}">
                <a16:creationId xmlns:a16="http://schemas.microsoft.com/office/drawing/2014/main" id="{1377411F-0527-741C-3E1F-BB698CEA7A24}"/>
              </a:ext>
            </a:extLst>
          </p:cNvPr>
          <p:cNvSpPr txBox="1">
            <a:spLocks/>
          </p:cNvSpPr>
          <p:nvPr/>
        </p:nvSpPr>
        <p:spPr>
          <a:xfrm>
            <a:off x="0" y="143672"/>
            <a:ext cx="9906000" cy="439104"/>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vert="horz" lIns="91440" tIns="45720" rIns="91440" bIns="45720" rtlCol="0" anchor="b">
            <a:normAutofit fontScale="47500" lnSpcReduction="20000"/>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dirty="0"/>
              <a:t>令和</a:t>
            </a:r>
            <a:r>
              <a:rPr lang="en-US" altLang="ja-JP" dirty="0"/>
              <a:t>6</a:t>
            </a:r>
            <a:r>
              <a:rPr lang="ja-JP" altLang="en-US" dirty="0"/>
              <a:t>年度　林産加工部の研究概要</a:t>
            </a:r>
          </a:p>
        </p:txBody>
      </p:sp>
      <p:sp>
        <p:nvSpPr>
          <p:cNvPr id="5" name="テキスト プレースホルダー 8">
            <a:extLst>
              <a:ext uri="{FF2B5EF4-FFF2-40B4-BE49-F238E27FC236}">
                <a16:creationId xmlns:a16="http://schemas.microsoft.com/office/drawing/2014/main" id="{17EFEB0B-E2C7-F898-8757-A104EE24B24C}"/>
              </a:ext>
            </a:extLst>
          </p:cNvPr>
          <p:cNvSpPr txBox="1">
            <a:spLocks/>
          </p:cNvSpPr>
          <p:nvPr/>
        </p:nvSpPr>
        <p:spPr>
          <a:xfrm flipH="1">
            <a:off x="0" y="657874"/>
            <a:ext cx="9906000" cy="263591"/>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1400" dirty="0">
                <a:solidFill>
                  <a:schemeClr val="tx1"/>
                </a:solidFill>
              </a:rPr>
              <a:t>～</a:t>
            </a:r>
            <a:r>
              <a:rPr lang="en-US" altLang="ja-JP" sz="1400" dirty="0">
                <a:solidFill>
                  <a:schemeClr val="tx1"/>
                </a:solidFill>
              </a:rPr>
              <a:t>｢ </a:t>
            </a:r>
            <a:r>
              <a:rPr lang="ja-JP" altLang="en-US" sz="1400" dirty="0">
                <a:solidFill>
                  <a:schemeClr val="tx1"/>
                </a:solidFill>
              </a:rPr>
              <a:t>県産木材の需要拡大 </a:t>
            </a:r>
            <a:r>
              <a:rPr lang="en-US" altLang="ja-JP" sz="1400" dirty="0">
                <a:solidFill>
                  <a:schemeClr val="tx1"/>
                </a:solidFill>
              </a:rPr>
              <a:t>｣ </a:t>
            </a:r>
            <a:r>
              <a:rPr lang="ja-JP" altLang="en-US" sz="1400" dirty="0">
                <a:solidFill>
                  <a:schemeClr val="tx1"/>
                </a:solidFill>
              </a:rPr>
              <a:t>と「 特用林産物の生産力強化 」を目指して～</a:t>
            </a:r>
          </a:p>
        </p:txBody>
      </p:sp>
      <p:sp>
        <p:nvSpPr>
          <p:cNvPr id="18" name="テキスト ボックス 17"/>
          <p:cNvSpPr txBox="1"/>
          <p:nvPr/>
        </p:nvSpPr>
        <p:spPr>
          <a:xfrm>
            <a:off x="9262155" y="287273"/>
            <a:ext cx="668420" cy="276999"/>
          </a:xfrm>
          <a:prstGeom prst="rect">
            <a:avLst/>
          </a:prstGeom>
          <a:noFill/>
        </p:spPr>
        <p:txBody>
          <a:bodyPr wrap="square" rtlCol="0">
            <a:spAutoFit/>
          </a:bodyPr>
          <a:lstStyle/>
          <a:p>
            <a:r>
              <a:rPr lang="en-US" altLang="ja-JP" sz="1200" dirty="0"/>
              <a:t>R6.4.1</a:t>
            </a:r>
            <a:endParaRPr lang="ja-JP" altLang="en-US" sz="1200" dirty="0"/>
          </a:p>
        </p:txBody>
      </p:sp>
      <p:sp>
        <p:nvSpPr>
          <p:cNvPr id="2" name="角丸四角形 1"/>
          <p:cNvSpPr/>
          <p:nvPr/>
        </p:nvSpPr>
        <p:spPr>
          <a:xfrm>
            <a:off x="81386" y="4959077"/>
            <a:ext cx="9728067" cy="1817967"/>
          </a:xfrm>
          <a:prstGeom prst="roundRect">
            <a:avLst>
              <a:gd name="adj" fmla="val 7977"/>
            </a:avLst>
          </a:prstGeom>
          <a:gradFill>
            <a:gsLst>
              <a:gs pos="0">
                <a:schemeClr val="accent4">
                  <a:lumMod val="110000"/>
                  <a:satMod val="105000"/>
                  <a:tint val="67000"/>
                </a:schemeClr>
              </a:gs>
              <a:gs pos="100000">
                <a:schemeClr val="accent4">
                  <a:satMod val="103000"/>
                  <a:tint val="73000"/>
                  <a:lumMod val="90000"/>
                  <a:lumOff val="10000"/>
                </a:schemeClr>
              </a:gs>
              <a:gs pos="50000">
                <a:schemeClr val="accent4">
                  <a:lumMod val="105000"/>
                  <a:satMod val="103000"/>
                  <a:tint val="73000"/>
                  <a:alpha val="10000"/>
                </a:schemeClr>
              </a:gs>
            </a:gsLst>
            <a:lin ang="5400000" scaled="0"/>
          </a:gradFill>
          <a:ln>
            <a:solidFill>
              <a:schemeClr val="accent3"/>
            </a:solidFill>
          </a:ln>
        </p:spPr>
        <p:style>
          <a:lnRef idx="1">
            <a:schemeClr val="accent4"/>
          </a:lnRef>
          <a:fillRef idx="2">
            <a:schemeClr val="accent4"/>
          </a:fillRef>
          <a:effectRef idx="1">
            <a:schemeClr val="accent4"/>
          </a:effectRef>
          <a:fontRef idx="minor">
            <a:schemeClr val="dk1"/>
          </a:fontRef>
        </p:style>
        <p:txBody>
          <a:bodyPr rtlCol="0" anchor="t"/>
          <a:lstStyle/>
          <a:p>
            <a:r>
              <a:rPr lang="ja-JP" altLang="en-US" b="1" dirty="0" smtClean="0">
                <a:solidFill>
                  <a:schemeClr val="bg1"/>
                </a:solidFill>
              </a:rPr>
              <a:t>　「</a:t>
            </a:r>
            <a:r>
              <a:rPr lang="ja-JP" altLang="en-US" b="1" dirty="0">
                <a:solidFill>
                  <a:schemeClr val="bg1"/>
                </a:solidFill>
              </a:rPr>
              <a:t>県産木材試験・利活用支援室」</a:t>
            </a:r>
          </a:p>
        </p:txBody>
      </p:sp>
      <p:sp>
        <p:nvSpPr>
          <p:cNvPr id="3" name="テキスト ボックス 2"/>
          <p:cNvSpPr txBox="1"/>
          <p:nvPr/>
        </p:nvSpPr>
        <p:spPr>
          <a:xfrm>
            <a:off x="300209" y="5952359"/>
            <a:ext cx="3368774" cy="738664"/>
          </a:xfrm>
          <a:prstGeom prst="rect">
            <a:avLst/>
          </a:prstGeom>
          <a:noFill/>
          <a:ln>
            <a:solidFill>
              <a:schemeClr val="bg1">
                <a:lumMod val="50000"/>
              </a:schemeClr>
            </a:solidFill>
          </a:ln>
        </p:spPr>
        <p:txBody>
          <a:bodyPr wrap="square" rtlCol="0">
            <a:spAutoFit/>
          </a:bodyPr>
          <a:lstStyle/>
          <a:p>
            <a:pPr marL="285750" indent="-285750">
              <a:buFont typeface="游ゴシック" panose="020B0400000000000000" pitchFamily="50" charset="-128"/>
              <a:buChar char="☞"/>
            </a:pPr>
            <a:r>
              <a:rPr lang="ja-JP" altLang="en-US" sz="1400" dirty="0"/>
              <a:t>乾燥材生産や</a:t>
            </a:r>
            <a:r>
              <a:rPr lang="en-US" altLang="ja-JP" sz="1400" dirty="0"/>
              <a:t>JAS</a:t>
            </a:r>
            <a:r>
              <a:rPr lang="ja-JP" altLang="en-US" sz="1400" dirty="0"/>
              <a:t>認定取得</a:t>
            </a:r>
            <a:endParaRPr lang="en-US" altLang="ja-JP" sz="1400" dirty="0"/>
          </a:p>
          <a:p>
            <a:pPr marL="285750" indent="-285750">
              <a:buFont typeface="游ゴシック" panose="020B0400000000000000" pitchFamily="50" charset="-128"/>
              <a:buChar char="☞"/>
            </a:pPr>
            <a:r>
              <a:rPr lang="ja-JP" altLang="en-US" sz="1400" dirty="0"/>
              <a:t>新製品や技術の開発</a:t>
            </a:r>
            <a:endParaRPr lang="en-US" altLang="ja-JP" sz="1400" dirty="0"/>
          </a:p>
          <a:p>
            <a:pPr marL="285750" indent="-285750">
              <a:buFont typeface="游ゴシック" panose="020B0400000000000000" pitchFamily="50" charset="-128"/>
              <a:buChar char="☞"/>
            </a:pPr>
            <a:r>
              <a:rPr lang="ja-JP" altLang="en-US" sz="1400" dirty="0"/>
              <a:t>公共施設の木造化　など</a:t>
            </a:r>
          </a:p>
        </p:txBody>
      </p:sp>
      <p:sp>
        <p:nvSpPr>
          <p:cNvPr id="22" name="テキスト ボックス 21"/>
          <p:cNvSpPr txBox="1"/>
          <p:nvPr/>
        </p:nvSpPr>
        <p:spPr>
          <a:xfrm>
            <a:off x="300209" y="5393262"/>
            <a:ext cx="3557824" cy="523220"/>
          </a:xfrm>
          <a:prstGeom prst="rect">
            <a:avLst/>
          </a:prstGeom>
          <a:noFill/>
        </p:spPr>
        <p:txBody>
          <a:bodyPr wrap="square" rtlCol="0">
            <a:spAutoFit/>
          </a:bodyPr>
          <a:lstStyle/>
          <a:p>
            <a:pPr marL="285750" indent="-285750">
              <a:buFont typeface="Wingdings" panose="05000000000000000000" pitchFamily="2" charset="2"/>
              <a:buChar char="u"/>
            </a:pPr>
            <a:r>
              <a:rPr lang="ja-JP" altLang="en-US" sz="1400" dirty="0" smtClean="0"/>
              <a:t>県内</a:t>
            </a:r>
            <a:r>
              <a:rPr lang="ja-JP" altLang="en-US" sz="1400" dirty="0"/>
              <a:t>企業等から</a:t>
            </a:r>
            <a:r>
              <a:rPr lang="ja-JP" altLang="en-US" sz="1400" dirty="0" smtClean="0"/>
              <a:t>の依頼試験や技術相談に的確に対処</a:t>
            </a:r>
            <a:endParaRPr lang="ja-JP" altLang="en-US" sz="1400" dirty="0"/>
          </a:p>
        </p:txBody>
      </p:sp>
      <p:sp>
        <p:nvSpPr>
          <p:cNvPr id="6" name="四角形: 上の 2 つの角を丸める 22">
            <a:extLst>
              <a:ext uri="{FF2B5EF4-FFF2-40B4-BE49-F238E27FC236}">
                <a16:creationId xmlns:a16="http://schemas.microsoft.com/office/drawing/2014/main" id="{1AE2F9D6-081C-7F69-9C8B-1D3AA43A8C18}"/>
              </a:ext>
            </a:extLst>
          </p:cNvPr>
          <p:cNvSpPr/>
          <p:nvPr/>
        </p:nvSpPr>
        <p:spPr>
          <a:xfrm>
            <a:off x="196767" y="1168875"/>
            <a:ext cx="3058992" cy="588734"/>
          </a:xfrm>
          <a:prstGeom prst="round2Same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110000"/>
              </a:lnSpc>
            </a:pPr>
            <a:r>
              <a:rPr lang="en-US" altLang="ja-JP" sz="1400" b="1" kern="0" spc="10" dirty="0">
                <a:solidFill>
                  <a:schemeClr val="bg1"/>
                </a:solidFill>
              </a:rPr>
              <a:t>｢</a:t>
            </a:r>
            <a:r>
              <a:rPr lang="ja-JP" altLang="en-US" sz="1400" b="1" kern="0" spc="10" dirty="0">
                <a:solidFill>
                  <a:schemeClr val="bg1"/>
                </a:solidFill>
              </a:rPr>
              <a:t> 県産ヒノキ中大径材を活用</a:t>
            </a:r>
            <a:endParaRPr lang="en-US" altLang="ja-JP" sz="1400" b="1" kern="0" spc="10" dirty="0">
              <a:solidFill>
                <a:schemeClr val="bg1"/>
              </a:solidFill>
            </a:endParaRPr>
          </a:p>
          <a:p>
            <a:pPr algn="ctr">
              <a:lnSpc>
                <a:spcPct val="110000"/>
              </a:lnSpc>
            </a:pPr>
            <a:r>
              <a:rPr lang="ja-JP" altLang="en-US" sz="1400" b="1" kern="0" spc="10" dirty="0">
                <a:solidFill>
                  <a:schemeClr val="bg1"/>
                </a:solidFill>
              </a:rPr>
              <a:t>するための性能の明確化 </a:t>
            </a:r>
            <a:r>
              <a:rPr lang="en-US" altLang="ja-JP" sz="1400" b="1" kern="0" spc="10" dirty="0">
                <a:solidFill>
                  <a:schemeClr val="bg1"/>
                </a:solidFill>
              </a:rPr>
              <a:t>｣</a:t>
            </a:r>
            <a:r>
              <a:rPr lang="ja-JP" altLang="en-US" sz="1400" b="1" kern="0" spc="10" dirty="0">
                <a:solidFill>
                  <a:schemeClr val="bg1"/>
                </a:solidFill>
              </a:rPr>
              <a:t> </a:t>
            </a:r>
            <a:endParaRPr lang="ja-JP" altLang="en-US" sz="1050" b="1" kern="0" spc="10" dirty="0">
              <a:solidFill>
                <a:schemeClr val="bg1"/>
              </a:solidFill>
            </a:endParaRPr>
          </a:p>
        </p:txBody>
      </p:sp>
      <p:sp>
        <p:nvSpPr>
          <p:cNvPr id="7" name="四角形: 角を丸くする 16">
            <a:extLst>
              <a:ext uri="{FF2B5EF4-FFF2-40B4-BE49-F238E27FC236}">
                <a16:creationId xmlns:a16="http://schemas.microsoft.com/office/drawing/2014/main" id="{E05D6EF1-AD2E-54B7-C5AD-4E992003E35A}"/>
              </a:ext>
            </a:extLst>
          </p:cNvPr>
          <p:cNvSpPr/>
          <p:nvPr/>
        </p:nvSpPr>
        <p:spPr>
          <a:xfrm>
            <a:off x="200937" y="1168875"/>
            <a:ext cx="3058991" cy="3451513"/>
          </a:xfrm>
          <a:prstGeom prst="roundRect">
            <a:avLst>
              <a:gd name="adj" fmla="val 3520"/>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110000"/>
              </a:lnSpc>
              <a:spcBef>
                <a:spcPts val="600"/>
              </a:spcBef>
            </a:pPr>
            <a:endParaRPr lang="ja-JP" altLang="en-US" b="1" kern="0" spc="10" dirty="0">
              <a:solidFill>
                <a:schemeClr val="tx1">
                  <a:lumMod val="75000"/>
                  <a:lumOff val="25000"/>
                </a:schemeClr>
              </a:solidFill>
            </a:endParaRPr>
          </a:p>
        </p:txBody>
      </p:sp>
      <p:sp>
        <p:nvSpPr>
          <p:cNvPr id="8" name="四角形: 上の 2 つの角を丸める 20">
            <a:extLst>
              <a:ext uri="{FF2B5EF4-FFF2-40B4-BE49-F238E27FC236}">
                <a16:creationId xmlns:a16="http://schemas.microsoft.com/office/drawing/2014/main" id="{EFD4F6A5-830E-03F1-9F0A-9AF28491A1BF}"/>
              </a:ext>
            </a:extLst>
          </p:cNvPr>
          <p:cNvSpPr/>
          <p:nvPr/>
        </p:nvSpPr>
        <p:spPr>
          <a:xfrm>
            <a:off x="3450294" y="1168875"/>
            <a:ext cx="3058992" cy="588734"/>
          </a:xfrm>
          <a:prstGeom prst="round2Same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110000"/>
              </a:lnSpc>
            </a:pPr>
            <a:r>
              <a:rPr lang="en-US" altLang="ja-JP" sz="1600" b="1" kern="0" spc="10" dirty="0">
                <a:solidFill>
                  <a:schemeClr val="bg1"/>
                </a:solidFill>
              </a:rPr>
              <a:t>｢</a:t>
            </a:r>
            <a:r>
              <a:rPr lang="ja-JP" altLang="en-US" sz="1600" b="1" kern="0" spc="10" dirty="0">
                <a:solidFill>
                  <a:schemeClr val="bg1"/>
                </a:solidFill>
              </a:rPr>
              <a:t> 枠組壁工法用部材への</a:t>
            </a:r>
            <a:endParaRPr lang="en-US" altLang="ja-JP" sz="1600" b="1" kern="0" spc="10" dirty="0">
              <a:solidFill>
                <a:schemeClr val="bg1"/>
              </a:solidFill>
            </a:endParaRPr>
          </a:p>
          <a:p>
            <a:pPr algn="ctr">
              <a:lnSpc>
                <a:spcPct val="110000"/>
              </a:lnSpc>
            </a:pPr>
            <a:r>
              <a:rPr lang="ja-JP" altLang="en-US" sz="1600" b="1" kern="0" spc="10" dirty="0">
                <a:solidFill>
                  <a:schemeClr val="bg1"/>
                </a:solidFill>
              </a:rPr>
              <a:t>スギ大径材の利活用促進 </a:t>
            </a:r>
            <a:r>
              <a:rPr lang="en-US" altLang="ja-JP" sz="1600" b="1" kern="0" spc="10" dirty="0">
                <a:solidFill>
                  <a:schemeClr val="bg1"/>
                </a:solidFill>
              </a:rPr>
              <a:t>｣</a:t>
            </a:r>
            <a:endParaRPr lang="ja-JP" altLang="en-US" sz="1100" b="1" kern="0" spc="10" dirty="0">
              <a:solidFill>
                <a:schemeClr val="bg1"/>
              </a:solidFill>
            </a:endParaRPr>
          </a:p>
        </p:txBody>
      </p:sp>
      <p:sp>
        <p:nvSpPr>
          <p:cNvPr id="9" name="正方形/長方形 8">
            <a:extLst>
              <a:ext uri="{FF2B5EF4-FFF2-40B4-BE49-F238E27FC236}">
                <a16:creationId xmlns:a16="http://schemas.microsoft.com/office/drawing/2014/main" id="{69DCFB15-EC12-0B14-6447-525852F1993E}"/>
              </a:ext>
            </a:extLst>
          </p:cNvPr>
          <p:cNvSpPr/>
          <p:nvPr/>
        </p:nvSpPr>
        <p:spPr>
          <a:xfrm>
            <a:off x="3598533" y="3242653"/>
            <a:ext cx="2736000" cy="129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normAutofit/>
          </a:bodyPr>
          <a:lstStyle/>
          <a:p>
            <a:pPr marL="285750" indent="-285750">
              <a:lnSpc>
                <a:spcPct val="110000"/>
              </a:lnSpc>
              <a:spcBef>
                <a:spcPts val="300"/>
              </a:spcBef>
              <a:buClr>
                <a:schemeClr val="accent1"/>
              </a:buClr>
              <a:buFont typeface="Arial" panose="020B0604020202020204" pitchFamily="34" charset="0"/>
              <a:buChar char="•"/>
            </a:pPr>
            <a:r>
              <a:rPr lang="en-US" altLang="ja-JP" sz="1400" b="1" kern="0" spc="10" dirty="0">
                <a:solidFill>
                  <a:schemeClr val="accent1"/>
                </a:solidFill>
              </a:rPr>
              <a:t>R6</a:t>
            </a:r>
            <a:r>
              <a:rPr lang="ja-JP" altLang="en-US" sz="1400" b="1" kern="0" spc="10" dirty="0">
                <a:solidFill>
                  <a:schemeClr val="accent1"/>
                </a:solidFill>
              </a:rPr>
              <a:t>～</a:t>
            </a:r>
            <a:r>
              <a:rPr lang="en-US" altLang="ja-JP" sz="1400" b="1" kern="0" spc="10" dirty="0">
                <a:solidFill>
                  <a:schemeClr val="accent1"/>
                </a:solidFill>
              </a:rPr>
              <a:t>R8</a:t>
            </a:r>
            <a:r>
              <a:rPr lang="ja-JP" altLang="en-US" sz="1400" b="1" kern="0" spc="10" dirty="0">
                <a:solidFill>
                  <a:schemeClr val="accent1"/>
                </a:solidFill>
              </a:rPr>
              <a:t>（森林環境譲与税）</a:t>
            </a:r>
            <a:endParaRPr lang="en-US" altLang="ja-JP" sz="1400" b="1" kern="0" spc="10" dirty="0">
              <a:solidFill>
                <a:schemeClr val="accent1"/>
              </a:solidFill>
            </a:endParaRPr>
          </a:p>
          <a:p>
            <a:pPr marL="285750" indent="-285750">
              <a:lnSpc>
                <a:spcPct val="110000"/>
              </a:lnSpc>
              <a:spcBef>
                <a:spcPts val="300"/>
              </a:spcBef>
              <a:buClr>
                <a:schemeClr val="accent1"/>
              </a:buClr>
              <a:buFont typeface="Arial" panose="020B0604020202020204" pitchFamily="34" charset="0"/>
              <a:buChar char="•"/>
            </a:pPr>
            <a:r>
              <a:rPr lang="ja-JP" altLang="en-US" sz="1400" b="1" kern="0" spc="10" dirty="0">
                <a:solidFill>
                  <a:schemeClr val="accent1"/>
                </a:solidFill>
              </a:rPr>
              <a:t>スギ大径材から強度性能の優れた断面の大きな枠組壁工法用部材を生産するための技術開発</a:t>
            </a:r>
          </a:p>
        </p:txBody>
      </p:sp>
      <p:sp>
        <p:nvSpPr>
          <p:cNvPr id="10" name="四角形: 角を丸くする 26">
            <a:extLst>
              <a:ext uri="{FF2B5EF4-FFF2-40B4-BE49-F238E27FC236}">
                <a16:creationId xmlns:a16="http://schemas.microsoft.com/office/drawing/2014/main" id="{7EB901AD-15EC-D2F9-17C6-C0FA9BC39201}"/>
              </a:ext>
            </a:extLst>
          </p:cNvPr>
          <p:cNvSpPr/>
          <p:nvPr/>
        </p:nvSpPr>
        <p:spPr>
          <a:xfrm>
            <a:off x="3454465" y="1168875"/>
            <a:ext cx="3058991" cy="3451513"/>
          </a:xfrm>
          <a:prstGeom prst="roundRect">
            <a:avLst>
              <a:gd name="adj" fmla="val 3520"/>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110000"/>
              </a:lnSpc>
              <a:spcBef>
                <a:spcPts val="600"/>
              </a:spcBef>
            </a:pPr>
            <a:endParaRPr lang="ja-JP" altLang="en-US" b="1" kern="0" spc="10" dirty="0">
              <a:solidFill>
                <a:schemeClr val="tx1">
                  <a:lumMod val="75000"/>
                  <a:lumOff val="25000"/>
                </a:schemeClr>
              </a:solidFill>
            </a:endParaRPr>
          </a:p>
        </p:txBody>
      </p:sp>
      <p:sp>
        <p:nvSpPr>
          <p:cNvPr id="11" name="四角形: 上の 2 つの角を丸める 27">
            <a:extLst>
              <a:ext uri="{FF2B5EF4-FFF2-40B4-BE49-F238E27FC236}">
                <a16:creationId xmlns:a16="http://schemas.microsoft.com/office/drawing/2014/main" id="{12F25966-64C4-CC5A-7BF0-DE24786F3F2F}"/>
              </a:ext>
            </a:extLst>
          </p:cNvPr>
          <p:cNvSpPr/>
          <p:nvPr/>
        </p:nvSpPr>
        <p:spPr>
          <a:xfrm>
            <a:off x="6707993" y="1168875"/>
            <a:ext cx="3058992" cy="588734"/>
          </a:xfrm>
          <a:prstGeom prst="round2Same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110000"/>
              </a:lnSpc>
            </a:pPr>
            <a:r>
              <a:rPr lang="en-US" altLang="ja-JP" sz="1600" b="1" kern="0" spc="10" dirty="0">
                <a:solidFill>
                  <a:schemeClr val="bg1"/>
                </a:solidFill>
              </a:rPr>
              <a:t>｢</a:t>
            </a:r>
            <a:r>
              <a:rPr lang="ja-JP" altLang="en-US" sz="1600" b="1" kern="0" spc="10" dirty="0">
                <a:solidFill>
                  <a:schemeClr val="bg1"/>
                </a:solidFill>
              </a:rPr>
              <a:t> 原木しいたけの発生の分散 </a:t>
            </a:r>
            <a:r>
              <a:rPr lang="en-US" altLang="ja-JP" sz="1600" b="1" kern="0" spc="10" dirty="0">
                <a:solidFill>
                  <a:schemeClr val="bg1"/>
                </a:solidFill>
              </a:rPr>
              <a:t>｣</a:t>
            </a:r>
            <a:endParaRPr lang="ja-JP" altLang="en-US" sz="1100" b="1" kern="0" spc="10" dirty="0">
              <a:solidFill>
                <a:schemeClr val="bg1"/>
              </a:solidFill>
            </a:endParaRPr>
          </a:p>
        </p:txBody>
      </p:sp>
      <p:sp>
        <p:nvSpPr>
          <p:cNvPr id="12" name="四角形: 角を丸くする 35">
            <a:extLst>
              <a:ext uri="{FF2B5EF4-FFF2-40B4-BE49-F238E27FC236}">
                <a16:creationId xmlns:a16="http://schemas.microsoft.com/office/drawing/2014/main" id="{41C9BEA1-C9B7-4670-1C2D-6D1C5E1E24AB}"/>
              </a:ext>
            </a:extLst>
          </p:cNvPr>
          <p:cNvSpPr/>
          <p:nvPr/>
        </p:nvSpPr>
        <p:spPr>
          <a:xfrm>
            <a:off x="6712163" y="1168875"/>
            <a:ext cx="3058991" cy="3451513"/>
          </a:xfrm>
          <a:prstGeom prst="roundRect">
            <a:avLst>
              <a:gd name="adj" fmla="val 3520"/>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110000"/>
              </a:lnSpc>
              <a:spcBef>
                <a:spcPts val="600"/>
              </a:spcBef>
            </a:pPr>
            <a:endParaRPr lang="ja-JP" altLang="en-US" b="1" kern="0" spc="10" dirty="0">
              <a:solidFill>
                <a:schemeClr val="tx1">
                  <a:lumMod val="75000"/>
                  <a:lumOff val="25000"/>
                </a:schemeClr>
              </a:solidFill>
            </a:endParaRPr>
          </a:p>
        </p:txBody>
      </p:sp>
      <p:sp>
        <p:nvSpPr>
          <p:cNvPr id="13" name="正方形/長方形 12">
            <a:extLst>
              <a:ext uri="{FF2B5EF4-FFF2-40B4-BE49-F238E27FC236}">
                <a16:creationId xmlns:a16="http://schemas.microsoft.com/office/drawing/2014/main" id="{E4C29F11-76A4-99E5-7FB1-C8E83C08C48D}"/>
              </a:ext>
            </a:extLst>
          </p:cNvPr>
          <p:cNvSpPr/>
          <p:nvPr/>
        </p:nvSpPr>
        <p:spPr>
          <a:xfrm>
            <a:off x="379540" y="3243870"/>
            <a:ext cx="2736000" cy="129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normAutofit/>
          </a:bodyPr>
          <a:lstStyle/>
          <a:p>
            <a:pPr marL="285750" indent="-285750">
              <a:lnSpc>
                <a:spcPct val="110000"/>
              </a:lnSpc>
              <a:spcBef>
                <a:spcPts val="300"/>
              </a:spcBef>
              <a:buClr>
                <a:schemeClr val="accent1"/>
              </a:buClr>
              <a:buFont typeface="Arial" panose="020B0604020202020204" pitchFamily="34" charset="0"/>
              <a:buChar char="•"/>
            </a:pPr>
            <a:r>
              <a:rPr lang="en-US" altLang="ja-JP" sz="1400" b="1" kern="0" spc="10" dirty="0">
                <a:solidFill>
                  <a:schemeClr val="accent1"/>
                </a:solidFill>
              </a:rPr>
              <a:t>R2</a:t>
            </a:r>
            <a:r>
              <a:rPr lang="ja-JP" altLang="en-US" sz="1400" b="1" kern="0" spc="10" dirty="0">
                <a:solidFill>
                  <a:schemeClr val="accent1"/>
                </a:solidFill>
              </a:rPr>
              <a:t>～</a:t>
            </a:r>
            <a:r>
              <a:rPr lang="en-US" altLang="ja-JP" sz="1400" b="1" kern="0" spc="10" dirty="0">
                <a:solidFill>
                  <a:schemeClr val="accent1"/>
                </a:solidFill>
              </a:rPr>
              <a:t>R6</a:t>
            </a:r>
            <a:r>
              <a:rPr lang="ja-JP" altLang="en-US" sz="1400" b="1" kern="0" spc="10" dirty="0">
                <a:solidFill>
                  <a:schemeClr val="accent1"/>
                </a:solidFill>
              </a:rPr>
              <a:t>（一般財源）</a:t>
            </a:r>
            <a:endParaRPr lang="en-US" altLang="ja-JP" sz="1400" b="1" kern="0" spc="10" dirty="0">
              <a:solidFill>
                <a:schemeClr val="accent1"/>
              </a:solidFill>
            </a:endParaRPr>
          </a:p>
          <a:p>
            <a:pPr marL="285750" indent="-285750">
              <a:lnSpc>
                <a:spcPct val="110000"/>
              </a:lnSpc>
              <a:spcBef>
                <a:spcPts val="300"/>
              </a:spcBef>
              <a:buClr>
                <a:schemeClr val="accent1"/>
              </a:buClr>
              <a:buFont typeface="Arial" panose="020B0604020202020204" pitchFamily="34" charset="0"/>
              <a:buChar char="•"/>
            </a:pPr>
            <a:r>
              <a:rPr lang="ja-JP" altLang="en-US" sz="1400" b="1" kern="0" spc="10" dirty="0">
                <a:solidFill>
                  <a:schemeClr val="accent1"/>
                </a:solidFill>
              </a:rPr>
              <a:t>県産ヒノキ中大径材を住宅やその他建築物など、新たな用途に活用するのに必要な強度性能の明確化</a:t>
            </a:r>
            <a:endParaRPr lang="en-US" altLang="ja-JP" sz="1400" b="1" kern="0" spc="10" dirty="0">
              <a:solidFill>
                <a:schemeClr val="accent1"/>
              </a:solidFill>
            </a:endParaRPr>
          </a:p>
        </p:txBody>
      </p:sp>
      <p:sp>
        <p:nvSpPr>
          <p:cNvPr id="14" name="正方形/長方形 13">
            <a:extLst>
              <a:ext uri="{FF2B5EF4-FFF2-40B4-BE49-F238E27FC236}">
                <a16:creationId xmlns:a16="http://schemas.microsoft.com/office/drawing/2014/main" id="{D4C10F16-DFCD-DFFB-16C0-B985B5023460}"/>
              </a:ext>
            </a:extLst>
          </p:cNvPr>
          <p:cNvSpPr/>
          <p:nvPr/>
        </p:nvSpPr>
        <p:spPr>
          <a:xfrm>
            <a:off x="6862729" y="3287888"/>
            <a:ext cx="2736000" cy="11666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normAutofit/>
          </a:bodyPr>
          <a:lstStyle/>
          <a:p>
            <a:pPr marL="285750" indent="-285750">
              <a:lnSpc>
                <a:spcPct val="110000"/>
              </a:lnSpc>
              <a:spcBef>
                <a:spcPts val="300"/>
              </a:spcBef>
              <a:buClr>
                <a:schemeClr val="accent1"/>
              </a:buClr>
              <a:buFont typeface="Arial" panose="020B0604020202020204" pitchFamily="34" charset="0"/>
              <a:buChar char="•"/>
            </a:pPr>
            <a:r>
              <a:rPr lang="en-US" altLang="ja-JP" sz="1400" b="1" kern="0" spc="10" dirty="0">
                <a:solidFill>
                  <a:schemeClr val="accent1"/>
                </a:solidFill>
              </a:rPr>
              <a:t>R6</a:t>
            </a:r>
            <a:r>
              <a:rPr lang="ja-JP" altLang="en-US" sz="1400" b="1" kern="0" spc="10" dirty="0">
                <a:solidFill>
                  <a:schemeClr val="accent1"/>
                </a:solidFill>
              </a:rPr>
              <a:t>～</a:t>
            </a:r>
            <a:r>
              <a:rPr lang="en-US" altLang="ja-JP" sz="1400" b="1" kern="0" spc="10" dirty="0">
                <a:solidFill>
                  <a:schemeClr val="accent1"/>
                </a:solidFill>
              </a:rPr>
              <a:t>R8</a:t>
            </a:r>
            <a:r>
              <a:rPr lang="ja-JP" altLang="en-US" sz="1400" b="1" kern="0" spc="10" dirty="0">
                <a:solidFill>
                  <a:schemeClr val="accent1"/>
                </a:solidFill>
              </a:rPr>
              <a:t>（一般財源）</a:t>
            </a:r>
            <a:endParaRPr lang="en-US" altLang="ja-JP" sz="1400" b="1" kern="0" spc="10" dirty="0">
              <a:solidFill>
                <a:schemeClr val="accent1"/>
              </a:solidFill>
            </a:endParaRPr>
          </a:p>
          <a:p>
            <a:pPr marL="285750" indent="-285750">
              <a:lnSpc>
                <a:spcPct val="110000"/>
              </a:lnSpc>
              <a:spcBef>
                <a:spcPts val="300"/>
              </a:spcBef>
              <a:buClr>
                <a:schemeClr val="accent1"/>
              </a:buClr>
              <a:buFont typeface="Arial" panose="020B0604020202020204" pitchFamily="34" charset="0"/>
              <a:buChar char="•"/>
            </a:pPr>
            <a:r>
              <a:rPr lang="ja-JP" altLang="en-US" sz="1400" b="1" kern="0" spc="10" dirty="0">
                <a:solidFill>
                  <a:schemeClr val="accent1"/>
                </a:solidFill>
              </a:rPr>
              <a:t>水分を制御することで、しいたけの発生を分散させ収穫作業を平準化させる手法を開発</a:t>
            </a:r>
          </a:p>
        </p:txBody>
      </p:sp>
      <p:sp>
        <p:nvSpPr>
          <p:cNvPr id="15" name="正方形/長方形 14">
            <a:extLst>
              <a:ext uri="{FF2B5EF4-FFF2-40B4-BE49-F238E27FC236}">
                <a16:creationId xmlns:a16="http://schemas.microsoft.com/office/drawing/2014/main" id="{FA1622FB-FD64-EDEB-2E1C-C8D68FB7DE9D}"/>
              </a:ext>
            </a:extLst>
          </p:cNvPr>
          <p:cNvSpPr/>
          <p:nvPr/>
        </p:nvSpPr>
        <p:spPr>
          <a:xfrm>
            <a:off x="6771275" y="1842318"/>
            <a:ext cx="2918909" cy="133954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110000"/>
              </a:lnSpc>
            </a:pPr>
            <a:endParaRPr lang="ja-JP" altLang="en-US" sz="4800" b="1" kern="0" spc="10" dirty="0">
              <a:solidFill>
                <a:schemeClr val="tx1">
                  <a:lumMod val="75000"/>
                  <a:lumOff val="25000"/>
                </a:schemeClr>
              </a:solidFill>
            </a:endParaRPr>
          </a:p>
        </p:txBody>
      </p:sp>
      <p:sp>
        <p:nvSpPr>
          <p:cNvPr id="16" name="正方形/長方形 15">
            <a:extLst>
              <a:ext uri="{FF2B5EF4-FFF2-40B4-BE49-F238E27FC236}">
                <a16:creationId xmlns:a16="http://schemas.microsoft.com/office/drawing/2014/main" id="{97AB661A-15A3-7CC0-33B0-AED6776CE537}"/>
              </a:ext>
            </a:extLst>
          </p:cNvPr>
          <p:cNvSpPr/>
          <p:nvPr/>
        </p:nvSpPr>
        <p:spPr>
          <a:xfrm>
            <a:off x="3522420" y="1839218"/>
            <a:ext cx="2918909" cy="133954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110000"/>
              </a:lnSpc>
            </a:pPr>
            <a:endParaRPr lang="ja-JP" altLang="en-US" sz="4800" b="1" kern="0" spc="10" dirty="0">
              <a:solidFill>
                <a:schemeClr val="tx1">
                  <a:lumMod val="75000"/>
                  <a:lumOff val="25000"/>
                </a:schemeClr>
              </a:solidFill>
            </a:endParaRPr>
          </a:p>
        </p:txBody>
      </p:sp>
      <p:sp>
        <p:nvSpPr>
          <p:cNvPr id="17" name="正方形/長方形 16">
            <a:extLst>
              <a:ext uri="{FF2B5EF4-FFF2-40B4-BE49-F238E27FC236}">
                <a16:creationId xmlns:a16="http://schemas.microsoft.com/office/drawing/2014/main" id="{B0844FBE-2405-8AAC-4BEE-B699C28F9DC0}"/>
              </a:ext>
            </a:extLst>
          </p:cNvPr>
          <p:cNvSpPr/>
          <p:nvPr/>
        </p:nvSpPr>
        <p:spPr>
          <a:xfrm>
            <a:off x="268631" y="1812585"/>
            <a:ext cx="2918909" cy="133954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110000"/>
              </a:lnSpc>
            </a:pPr>
            <a:endParaRPr lang="ja-JP" altLang="en-US" sz="4800" b="1" kern="0" spc="10" dirty="0">
              <a:solidFill>
                <a:schemeClr val="tx1">
                  <a:lumMod val="75000"/>
                  <a:lumOff val="25000"/>
                </a:schemeClr>
              </a:solidFill>
            </a:endParaRPr>
          </a:p>
        </p:txBody>
      </p:sp>
      <p:sp>
        <p:nvSpPr>
          <p:cNvPr id="19" name="楕円 18"/>
          <p:cNvSpPr/>
          <p:nvPr/>
        </p:nvSpPr>
        <p:spPr>
          <a:xfrm>
            <a:off x="81386" y="948260"/>
            <a:ext cx="410507" cy="392412"/>
          </a:xfrm>
          <a:prstGeom prst="ellipse">
            <a:avLst/>
          </a:prstGeom>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１</a:t>
            </a:r>
          </a:p>
        </p:txBody>
      </p:sp>
      <p:sp>
        <p:nvSpPr>
          <p:cNvPr id="20" name="楕円 19"/>
          <p:cNvSpPr/>
          <p:nvPr/>
        </p:nvSpPr>
        <p:spPr>
          <a:xfrm>
            <a:off x="3333115" y="948260"/>
            <a:ext cx="410507" cy="392412"/>
          </a:xfrm>
          <a:prstGeom prst="ellipse">
            <a:avLst/>
          </a:prstGeom>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２</a:t>
            </a:r>
          </a:p>
        </p:txBody>
      </p:sp>
      <p:sp>
        <p:nvSpPr>
          <p:cNvPr id="21" name="楕円 20"/>
          <p:cNvSpPr/>
          <p:nvPr/>
        </p:nvSpPr>
        <p:spPr>
          <a:xfrm>
            <a:off x="6625550" y="948260"/>
            <a:ext cx="410507" cy="392412"/>
          </a:xfrm>
          <a:prstGeom prst="ellipse">
            <a:avLst/>
          </a:prstGeom>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３</a:t>
            </a:r>
          </a:p>
        </p:txBody>
      </p:sp>
      <p:pic>
        <p:nvPicPr>
          <p:cNvPr id="23" name="図 22"/>
          <p:cNvPicPr>
            <a:picLocks noChangeAspect="1"/>
          </p:cNvPicPr>
          <p:nvPr/>
        </p:nvPicPr>
        <p:blipFill rotWithShape="1">
          <a:blip r:embed="rId2" cstate="print">
            <a:extLst>
              <a:ext uri="{28A0092B-C50C-407E-A947-70E740481C1C}">
                <a14:useLocalDpi xmlns:a14="http://schemas.microsoft.com/office/drawing/2010/main" val="0"/>
              </a:ext>
            </a:extLst>
          </a:blip>
          <a:srcRect r="10399" b="13836"/>
          <a:stretch/>
        </p:blipFill>
        <p:spPr>
          <a:xfrm>
            <a:off x="334143" y="1981405"/>
            <a:ext cx="1377738" cy="949871"/>
          </a:xfrm>
          <a:prstGeom prst="rect">
            <a:avLst/>
          </a:prstGeom>
        </p:spPr>
      </p:pic>
      <p:pic>
        <p:nvPicPr>
          <p:cNvPr id="24" name="図 23"/>
          <p:cNvPicPr/>
          <p:nvPr/>
        </p:nvPicPr>
        <p:blipFill rotWithShape="1">
          <a:blip r:embed="rId3" cstate="print">
            <a:extLst>
              <a:ext uri="{28A0092B-C50C-407E-A947-70E740481C1C}">
                <a14:useLocalDpi xmlns:a14="http://schemas.microsoft.com/office/drawing/2010/main" val="0"/>
              </a:ext>
            </a:extLst>
          </a:blip>
          <a:srcRect l="21751" t="53571" r="39057" b="4548"/>
          <a:stretch/>
        </p:blipFill>
        <p:spPr bwMode="auto">
          <a:xfrm>
            <a:off x="1785525" y="1995691"/>
            <a:ext cx="1317246" cy="949871"/>
          </a:xfrm>
          <a:prstGeom prst="rect">
            <a:avLst/>
          </a:prstGeom>
          <a:ln>
            <a:noFill/>
          </a:ln>
          <a:extLst>
            <a:ext uri="{53640926-AAD7-44D8-BBD7-CCE9431645EC}">
              <a14:shadowObscured xmlns:a14="http://schemas.microsoft.com/office/drawing/2010/main"/>
            </a:ext>
          </a:extLst>
        </p:spPr>
      </p:pic>
      <p:pic>
        <p:nvPicPr>
          <p:cNvPr id="28" name="図 2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854978" y="1981406"/>
            <a:ext cx="1336991" cy="949871"/>
          </a:xfrm>
          <a:prstGeom prst="rect">
            <a:avLst/>
          </a:prstGeom>
        </p:spPr>
      </p:pic>
      <p:pic>
        <p:nvPicPr>
          <p:cNvPr id="29" name="図 2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318479" y="1969836"/>
            <a:ext cx="1324895" cy="949871"/>
          </a:xfrm>
          <a:prstGeom prst="rect">
            <a:avLst/>
          </a:prstGeom>
        </p:spPr>
      </p:pic>
      <p:sp>
        <p:nvSpPr>
          <p:cNvPr id="31" name="平行四辺形 30"/>
          <p:cNvSpPr/>
          <p:nvPr/>
        </p:nvSpPr>
        <p:spPr>
          <a:xfrm rot="1169116">
            <a:off x="6946278" y="2260094"/>
            <a:ext cx="784114" cy="222447"/>
          </a:xfrm>
          <a:prstGeom prst="parallelogram">
            <a:avLst>
              <a:gd name="adj" fmla="val 89959"/>
            </a:avLst>
          </a:prstGeom>
          <a:solidFill>
            <a:srgbClr val="0070C0">
              <a:alpha val="60000"/>
            </a:srgb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a:p>
        </p:txBody>
      </p:sp>
      <p:cxnSp>
        <p:nvCxnSpPr>
          <p:cNvPr id="33" name="直線矢印コネクタ 32"/>
          <p:cNvCxnSpPr>
            <a:stCxn id="31" idx="4"/>
            <a:endCxn id="37" idx="0"/>
          </p:cNvCxnSpPr>
          <p:nvPr/>
        </p:nvCxnSpPr>
        <p:spPr>
          <a:xfrm>
            <a:off x="7299525" y="2476172"/>
            <a:ext cx="71135" cy="445330"/>
          </a:xfrm>
          <a:prstGeom prst="straightConnector1">
            <a:avLst/>
          </a:prstGeom>
          <a:ln w="15875">
            <a:solidFill>
              <a:srgbClr val="FF0000"/>
            </a:solidFill>
            <a:headEnd type="triangle"/>
            <a:tailEnd type="none"/>
          </a:ln>
        </p:spPr>
        <p:style>
          <a:lnRef idx="1">
            <a:schemeClr val="accent1"/>
          </a:lnRef>
          <a:fillRef idx="0">
            <a:schemeClr val="accent1"/>
          </a:fillRef>
          <a:effectRef idx="0">
            <a:schemeClr val="accent1"/>
          </a:effectRef>
          <a:fontRef idx="minor">
            <a:schemeClr val="tx1"/>
          </a:fontRef>
        </p:style>
      </p:cxnSp>
      <p:sp>
        <p:nvSpPr>
          <p:cNvPr id="37" name="テキスト ボックス 36"/>
          <p:cNvSpPr txBox="1"/>
          <p:nvPr/>
        </p:nvSpPr>
        <p:spPr>
          <a:xfrm>
            <a:off x="6929920" y="2921502"/>
            <a:ext cx="881479" cy="203115"/>
          </a:xfrm>
          <a:prstGeom prst="rect">
            <a:avLst/>
          </a:prstGeom>
          <a:noFill/>
        </p:spPr>
        <p:txBody>
          <a:bodyPr wrap="none" rtlCol="0">
            <a:normAutofit fontScale="92500" lnSpcReduction="10000"/>
          </a:bodyPr>
          <a:lstStyle/>
          <a:p>
            <a:r>
              <a:rPr lang="ja-JP" altLang="en-US" sz="900" dirty="0"/>
              <a:t>ビニール</a:t>
            </a:r>
            <a:r>
              <a:rPr lang="ja-JP" altLang="en-US" sz="900" dirty="0" smtClean="0"/>
              <a:t>シート</a:t>
            </a:r>
            <a:r>
              <a:rPr lang="ja-JP" altLang="en-US" sz="900" dirty="0"/>
              <a:t>で雨水遮断</a:t>
            </a:r>
          </a:p>
        </p:txBody>
      </p:sp>
      <p:sp>
        <p:nvSpPr>
          <p:cNvPr id="52" name="テキスト ボックス 51"/>
          <p:cNvSpPr txBox="1"/>
          <p:nvPr/>
        </p:nvSpPr>
        <p:spPr>
          <a:xfrm>
            <a:off x="8590822" y="2906581"/>
            <a:ext cx="881479" cy="203115"/>
          </a:xfrm>
          <a:prstGeom prst="rect">
            <a:avLst/>
          </a:prstGeom>
          <a:noFill/>
        </p:spPr>
        <p:txBody>
          <a:bodyPr wrap="none" rtlCol="0">
            <a:normAutofit fontScale="92500" lnSpcReduction="10000"/>
          </a:bodyPr>
          <a:lstStyle/>
          <a:p>
            <a:r>
              <a:rPr lang="ja-JP" altLang="en-US" sz="900" dirty="0"/>
              <a:t>発生を分散</a:t>
            </a:r>
          </a:p>
        </p:txBody>
      </p:sp>
      <p:sp>
        <p:nvSpPr>
          <p:cNvPr id="57" name="テキスト ボックス 56"/>
          <p:cNvSpPr txBox="1"/>
          <p:nvPr/>
        </p:nvSpPr>
        <p:spPr>
          <a:xfrm>
            <a:off x="3702521" y="2912972"/>
            <a:ext cx="917144" cy="230832"/>
          </a:xfrm>
          <a:prstGeom prst="rect">
            <a:avLst/>
          </a:prstGeom>
          <a:noFill/>
        </p:spPr>
        <p:txBody>
          <a:bodyPr wrap="square" rtlCol="0">
            <a:spAutoFit/>
          </a:bodyPr>
          <a:lstStyle/>
          <a:p>
            <a:r>
              <a:rPr lang="ja-JP" altLang="en-US" sz="900" dirty="0"/>
              <a:t>側面定規挽き</a:t>
            </a:r>
          </a:p>
        </p:txBody>
      </p:sp>
      <p:sp>
        <p:nvSpPr>
          <p:cNvPr id="56" name="テキスト ボックス 55"/>
          <p:cNvSpPr txBox="1"/>
          <p:nvPr/>
        </p:nvSpPr>
        <p:spPr>
          <a:xfrm>
            <a:off x="3654500" y="1894217"/>
            <a:ext cx="922768" cy="190330"/>
          </a:xfrm>
          <a:prstGeom prst="rect">
            <a:avLst/>
          </a:prstGeom>
          <a:noFill/>
        </p:spPr>
        <p:txBody>
          <a:bodyPr wrap="square" rtlCol="0">
            <a:spAutoFit/>
          </a:bodyPr>
          <a:lstStyle/>
          <a:p>
            <a:r>
              <a:rPr lang="ja-JP" altLang="en-US" sz="900" dirty="0"/>
              <a:t>中心定規挽き</a:t>
            </a:r>
          </a:p>
        </p:txBody>
      </p:sp>
      <p:grpSp>
        <p:nvGrpSpPr>
          <p:cNvPr id="83" name="グループ化 82"/>
          <p:cNvGrpSpPr/>
          <p:nvPr/>
        </p:nvGrpSpPr>
        <p:grpSpPr>
          <a:xfrm>
            <a:off x="3557144" y="2140753"/>
            <a:ext cx="1291496" cy="637090"/>
            <a:chOff x="4623695" y="2181727"/>
            <a:chExt cx="1320260" cy="675004"/>
          </a:xfrm>
        </p:grpSpPr>
        <p:grpSp>
          <p:nvGrpSpPr>
            <p:cNvPr id="58" name="グループ化 57"/>
            <p:cNvGrpSpPr/>
            <p:nvPr/>
          </p:nvGrpSpPr>
          <p:grpSpPr>
            <a:xfrm>
              <a:off x="4623695" y="2181727"/>
              <a:ext cx="1320260" cy="675004"/>
              <a:chOff x="268275" y="2530354"/>
              <a:chExt cx="3306338" cy="1462461"/>
            </a:xfrm>
          </p:grpSpPr>
          <p:grpSp>
            <p:nvGrpSpPr>
              <p:cNvPr id="63" name="グループ化 62"/>
              <p:cNvGrpSpPr/>
              <p:nvPr/>
            </p:nvGrpSpPr>
            <p:grpSpPr>
              <a:xfrm>
                <a:off x="268275" y="2530354"/>
                <a:ext cx="3306338" cy="1462461"/>
                <a:chOff x="268275" y="2530354"/>
                <a:chExt cx="3306338" cy="1462461"/>
              </a:xfrm>
            </p:grpSpPr>
            <p:sp>
              <p:nvSpPr>
                <p:cNvPr id="65" name="楕円 64"/>
                <p:cNvSpPr/>
                <p:nvPr/>
              </p:nvSpPr>
              <p:spPr>
                <a:xfrm>
                  <a:off x="268275" y="2718539"/>
                  <a:ext cx="204791" cy="108609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66" name="楕円 65"/>
                <p:cNvSpPr/>
                <p:nvPr/>
              </p:nvSpPr>
              <p:spPr>
                <a:xfrm>
                  <a:off x="3277623" y="2530354"/>
                  <a:ext cx="296990" cy="146246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cxnSp>
              <p:nvCxnSpPr>
                <p:cNvPr id="67" name="直線コネクタ 66"/>
                <p:cNvCxnSpPr/>
                <p:nvPr/>
              </p:nvCxnSpPr>
              <p:spPr>
                <a:xfrm>
                  <a:off x="364474" y="3242631"/>
                  <a:ext cx="3061643" cy="18955"/>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68" name="直線コネクタ 67"/>
                <p:cNvCxnSpPr>
                  <a:stCxn id="65" idx="0"/>
                  <a:endCxn id="66" idx="0"/>
                </p:cNvCxnSpPr>
                <p:nvPr/>
              </p:nvCxnSpPr>
              <p:spPr>
                <a:xfrm flipV="1">
                  <a:off x="370671" y="2530354"/>
                  <a:ext cx="3055447" cy="18818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 name="直線コネクタ 68"/>
                <p:cNvCxnSpPr>
                  <a:stCxn id="65" idx="4"/>
                  <a:endCxn id="66" idx="4"/>
                </p:cNvCxnSpPr>
                <p:nvPr/>
              </p:nvCxnSpPr>
              <p:spPr>
                <a:xfrm>
                  <a:off x="370671" y="3804631"/>
                  <a:ext cx="3055447" cy="18818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0" name="正方形/長方形 69"/>
                <p:cNvSpPr/>
                <p:nvPr/>
              </p:nvSpPr>
              <p:spPr>
                <a:xfrm rot="5620013">
                  <a:off x="1828531" y="2309805"/>
                  <a:ext cx="110478" cy="3037745"/>
                </a:xfrm>
                <a:prstGeom prst="rect">
                  <a:avLst/>
                </a:prstGeom>
                <a:solidFill>
                  <a:srgbClr val="CC9900"/>
                </a:solidFill>
                <a:ln>
                  <a:solidFill>
                    <a:srgbClr val="CC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grpSp>
          <p:sp>
            <p:nvSpPr>
              <p:cNvPr id="64" name="正方形/長方形 63"/>
              <p:cNvSpPr/>
              <p:nvPr/>
            </p:nvSpPr>
            <p:spPr>
              <a:xfrm rot="5400000">
                <a:off x="1802396" y="1344800"/>
                <a:ext cx="110553" cy="2993166"/>
              </a:xfrm>
              <a:prstGeom prst="rect">
                <a:avLst/>
              </a:prstGeom>
              <a:solidFill>
                <a:srgbClr val="CC9900"/>
              </a:solidFill>
              <a:ln>
                <a:solidFill>
                  <a:srgbClr val="CC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grpSp>
        <p:sp>
          <p:nvSpPr>
            <p:cNvPr id="59" name="正方形/長方形 58"/>
            <p:cNvSpPr/>
            <p:nvPr/>
          </p:nvSpPr>
          <p:spPr>
            <a:xfrm rot="5620013">
              <a:off x="5243286" y="2103842"/>
              <a:ext cx="50991" cy="1213008"/>
            </a:xfrm>
            <a:prstGeom prst="rect">
              <a:avLst/>
            </a:prstGeom>
            <a:solidFill>
              <a:srgbClr val="CC9900"/>
            </a:solidFill>
            <a:ln>
              <a:solidFill>
                <a:srgbClr val="CC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60" name="正方形/長方形 59"/>
            <p:cNvSpPr/>
            <p:nvPr/>
          </p:nvSpPr>
          <p:spPr>
            <a:xfrm rot="5620013">
              <a:off x="5239921" y="2036150"/>
              <a:ext cx="50991" cy="1213008"/>
            </a:xfrm>
            <a:prstGeom prst="rect">
              <a:avLst/>
            </a:prstGeom>
            <a:solidFill>
              <a:srgbClr val="CC9900"/>
            </a:solidFill>
            <a:ln>
              <a:solidFill>
                <a:srgbClr val="CC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61" name="正方形/長方形 60"/>
            <p:cNvSpPr/>
            <p:nvPr/>
          </p:nvSpPr>
          <p:spPr>
            <a:xfrm rot="5400000">
              <a:off x="5228406" y="1794150"/>
              <a:ext cx="51026" cy="1195207"/>
            </a:xfrm>
            <a:prstGeom prst="rect">
              <a:avLst/>
            </a:prstGeom>
            <a:solidFill>
              <a:srgbClr val="CC9900"/>
            </a:solidFill>
            <a:ln>
              <a:solidFill>
                <a:srgbClr val="CC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62" name="正方形/長方形 61"/>
            <p:cNvSpPr/>
            <p:nvPr/>
          </p:nvSpPr>
          <p:spPr>
            <a:xfrm rot="5400000">
              <a:off x="5228406" y="1860620"/>
              <a:ext cx="51026" cy="1195207"/>
            </a:xfrm>
            <a:prstGeom prst="rect">
              <a:avLst/>
            </a:prstGeom>
            <a:solidFill>
              <a:srgbClr val="CC9900"/>
            </a:solidFill>
            <a:ln>
              <a:solidFill>
                <a:srgbClr val="CC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grpSp>
      <p:cxnSp>
        <p:nvCxnSpPr>
          <p:cNvPr id="73" name="直線矢印コネクタ 72"/>
          <p:cNvCxnSpPr>
            <a:stCxn id="60" idx="3"/>
            <a:endCxn id="57" idx="0"/>
          </p:cNvCxnSpPr>
          <p:nvPr/>
        </p:nvCxnSpPr>
        <p:spPr>
          <a:xfrm flipH="1">
            <a:off x="4161093" y="2599805"/>
            <a:ext cx="22252" cy="313167"/>
          </a:xfrm>
          <a:prstGeom prst="straightConnector1">
            <a:avLst/>
          </a:prstGeom>
          <a:ln w="15875">
            <a:solidFill>
              <a:srgbClr val="FF0000"/>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76" name="直線矢印コネクタ 75"/>
          <p:cNvCxnSpPr>
            <a:stCxn id="64" idx="3"/>
            <a:endCxn id="56" idx="2"/>
          </p:cNvCxnSpPr>
          <p:nvPr/>
        </p:nvCxnSpPr>
        <p:spPr>
          <a:xfrm flipH="1" flipV="1">
            <a:off x="4115884" y="2084547"/>
            <a:ext cx="62098" cy="215780"/>
          </a:xfrm>
          <a:prstGeom prst="straightConnector1">
            <a:avLst/>
          </a:prstGeom>
          <a:ln w="15875">
            <a:solidFill>
              <a:srgbClr val="FF0000"/>
            </a:solidFill>
            <a:headEnd type="triangle"/>
            <a:tailEnd type="none"/>
          </a:ln>
        </p:spPr>
        <p:style>
          <a:lnRef idx="1">
            <a:schemeClr val="accent1"/>
          </a:lnRef>
          <a:fillRef idx="0">
            <a:schemeClr val="accent1"/>
          </a:fillRef>
          <a:effectRef idx="0">
            <a:schemeClr val="accent1"/>
          </a:effectRef>
          <a:fontRef idx="minor">
            <a:schemeClr val="tx1"/>
          </a:fontRef>
        </p:style>
      </p:cxnSp>
      <p:pic>
        <p:nvPicPr>
          <p:cNvPr id="82" name="図 8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958354" y="2007423"/>
            <a:ext cx="1324894" cy="949871"/>
          </a:xfrm>
          <a:prstGeom prst="rect">
            <a:avLst/>
          </a:prstGeom>
        </p:spPr>
      </p:pic>
      <p:sp>
        <p:nvSpPr>
          <p:cNvPr id="88" name="テキスト ボックス 87"/>
          <p:cNvSpPr txBox="1"/>
          <p:nvPr/>
        </p:nvSpPr>
        <p:spPr>
          <a:xfrm>
            <a:off x="5276773" y="2968140"/>
            <a:ext cx="881479" cy="203115"/>
          </a:xfrm>
          <a:prstGeom prst="rect">
            <a:avLst/>
          </a:prstGeom>
          <a:noFill/>
        </p:spPr>
        <p:txBody>
          <a:bodyPr wrap="none" rtlCol="0">
            <a:normAutofit fontScale="92500" lnSpcReduction="10000"/>
          </a:bodyPr>
          <a:lstStyle/>
          <a:p>
            <a:r>
              <a:rPr lang="ja-JP" altLang="en-US" sz="900" dirty="0"/>
              <a:t>曲げ強度試験</a:t>
            </a:r>
          </a:p>
        </p:txBody>
      </p:sp>
      <p:sp>
        <p:nvSpPr>
          <p:cNvPr id="89" name="テキスト ボックス 88"/>
          <p:cNvSpPr txBox="1"/>
          <p:nvPr/>
        </p:nvSpPr>
        <p:spPr>
          <a:xfrm>
            <a:off x="2104813" y="2949015"/>
            <a:ext cx="881479" cy="203115"/>
          </a:xfrm>
          <a:prstGeom prst="rect">
            <a:avLst/>
          </a:prstGeom>
          <a:noFill/>
        </p:spPr>
        <p:txBody>
          <a:bodyPr wrap="none" rtlCol="0">
            <a:normAutofit fontScale="92500" lnSpcReduction="10000"/>
          </a:bodyPr>
          <a:lstStyle/>
          <a:p>
            <a:r>
              <a:rPr lang="ja-JP" altLang="en-US" sz="900" dirty="0"/>
              <a:t>曲げ強度試験</a:t>
            </a:r>
          </a:p>
        </p:txBody>
      </p:sp>
      <p:sp>
        <p:nvSpPr>
          <p:cNvPr id="90" name="テキスト ボックス 89"/>
          <p:cNvSpPr txBox="1"/>
          <p:nvPr/>
        </p:nvSpPr>
        <p:spPr>
          <a:xfrm>
            <a:off x="556564" y="2948583"/>
            <a:ext cx="881479" cy="203115"/>
          </a:xfrm>
          <a:prstGeom prst="rect">
            <a:avLst/>
          </a:prstGeom>
          <a:noFill/>
        </p:spPr>
        <p:txBody>
          <a:bodyPr wrap="none" rtlCol="0">
            <a:normAutofit fontScale="92500" lnSpcReduction="10000"/>
          </a:bodyPr>
          <a:lstStyle/>
          <a:p>
            <a:r>
              <a:rPr lang="ja-JP" altLang="en-US" sz="900" dirty="0"/>
              <a:t>丸太強度選別</a:t>
            </a:r>
          </a:p>
        </p:txBody>
      </p:sp>
      <p:sp>
        <p:nvSpPr>
          <p:cNvPr id="95" name="正方形/長方形 94"/>
          <p:cNvSpPr/>
          <p:nvPr/>
        </p:nvSpPr>
        <p:spPr>
          <a:xfrm>
            <a:off x="6069093" y="6491301"/>
            <a:ext cx="1596187" cy="246221"/>
          </a:xfrm>
          <a:prstGeom prst="rect">
            <a:avLst/>
          </a:prstGeom>
          <a:noFill/>
          <a:ln w="15875">
            <a:noFill/>
          </a:ln>
        </p:spPr>
        <p:txBody>
          <a:bodyPr wrap="square" rtlCol="0">
            <a:spAutoFit/>
          </a:bodyPr>
          <a:lstStyle/>
          <a:p>
            <a:r>
              <a:rPr lang="ja-JP" altLang="en-US" sz="1000" dirty="0"/>
              <a:t>②面内せん断試験施設</a:t>
            </a:r>
            <a:endParaRPr lang="en-US" altLang="ja-JP" sz="1000" dirty="0"/>
          </a:p>
        </p:txBody>
      </p:sp>
      <p:sp>
        <p:nvSpPr>
          <p:cNvPr id="96" name="テキスト ボックス 95"/>
          <p:cNvSpPr txBox="1"/>
          <p:nvPr/>
        </p:nvSpPr>
        <p:spPr>
          <a:xfrm>
            <a:off x="4080581" y="6501252"/>
            <a:ext cx="1762576" cy="246221"/>
          </a:xfrm>
          <a:prstGeom prst="rect">
            <a:avLst/>
          </a:prstGeom>
          <a:noFill/>
          <a:ln w="15875">
            <a:noFill/>
          </a:ln>
        </p:spPr>
        <p:txBody>
          <a:bodyPr wrap="square" rtlCol="0">
            <a:spAutoFit/>
          </a:bodyPr>
          <a:lstStyle/>
          <a:p>
            <a:r>
              <a:rPr lang="ja-JP" altLang="en-US" sz="1000" dirty="0"/>
              <a:t>①</a:t>
            </a:r>
            <a:r>
              <a:rPr lang="ja-JP" altLang="ja-JP" sz="1000" dirty="0"/>
              <a:t>実大</a:t>
            </a:r>
            <a:r>
              <a:rPr lang="ja-JP" altLang="en-US" sz="1000" dirty="0"/>
              <a:t>木材</a:t>
            </a:r>
            <a:r>
              <a:rPr lang="ja-JP" altLang="ja-JP" sz="1000" dirty="0"/>
              <a:t>高温乾燥</a:t>
            </a:r>
            <a:r>
              <a:rPr lang="ja-JP" altLang="en-US" sz="1000" dirty="0"/>
              <a:t>施設</a:t>
            </a:r>
          </a:p>
        </p:txBody>
      </p:sp>
      <p:sp>
        <p:nvSpPr>
          <p:cNvPr id="99" name="楕円 98"/>
          <p:cNvSpPr/>
          <p:nvPr/>
        </p:nvSpPr>
        <p:spPr>
          <a:xfrm>
            <a:off x="89198" y="4910435"/>
            <a:ext cx="410507" cy="392412"/>
          </a:xfrm>
          <a:prstGeom prst="ellipse">
            <a:avLst/>
          </a:prstGeom>
          <a:gradFill>
            <a:gsLst>
              <a:gs pos="0">
                <a:schemeClr val="accent4">
                  <a:lumMod val="110000"/>
                  <a:satMod val="105000"/>
                  <a:tint val="67000"/>
                </a:schemeClr>
              </a:gs>
              <a:gs pos="50000">
                <a:schemeClr val="accent4">
                  <a:lumMod val="105000"/>
                  <a:satMod val="103000"/>
                  <a:tint val="73000"/>
                </a:schemeClr>
              </a:gs>
              <a:gs pos="100000">
                <a:schemeClr val="accent4">
                  <a:lumMod val="105000"/>
                  <a:satMod val="109000"/>
                  <a:tint val="81000"/>
                </a:schemeClr>
              </a:gs>
            </a:gsLst>
            <a:lin ang="5400000" scaled="0"/>
          </a:gra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t>４</a:t>
            </a:r>
            <a:endParaRPr lang="ja-JP" altLang="en-US" dirty="0"/>
          </a:p>
        </p:txBody>
      </p:sp>
      <p:sp>
        <p:nvSpPr>
          <p:cNvPr id="100" name="正方形/長方形 99">
            <a:extLst>
              <a:ext uri="{FF2B5EF4-FFF2-40B4-BE49-F238E27FC236}">
                <a16:creationId xmlns:a16="http://schemas.microsoft.com/office/drawing/2014/main" id="{97AB661A-15A3-7CC0-33B0-AED6776CE537}"/>
              </a:ext>
            </a:extLst>
          </p:cNvPr>
          <p:cNvSpPr/>
          <p:nvPr/>
        </p:nvSpPr>
        <p:spPr>
          <a:xfrm>
            <a:off x="3889546" y="5052156"/>
            <a:ext cx="5710923" cy="167257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110000"/>
              </a:lnSpc>
            </a:pPr>
            <a:endParaRPr lang="ja-JP" altLang="en-US" sz="4800" b="1" kern="0" spc="10" dirty="0">
              <a:solidFill>
                <a:schemeClr val="tx1">
                  <a:lumMod val="75000"/>
                  <a:lumOff val="25000"/>
                </a:schemeClr>
              </a:solidFill>
            </a:endParaRPr>
          </a:p>
        </p:txBody>
      </p:sp>
      <p:sp>
        <p:nvSpPr>
          <p:cNvPr id="94" name="正方形/長方形 93"/>
          <p:cNvSpPr/>
          <p:nvPr/>
        </p:nvSpPr>
        <p:spPr>
          <a:xfrm>
            <a:off x="7811399" y="6460191"/>
            <a:ext cx="1714625" cy="230832"/>
          </a:xfrm>
          <a:prstGeom prst="rect">
            <a:avLst/>
          </a:prstGeom>
          <a:noFill/>
          <a:ln w="15875">
            <a:noFill/>
          </a:ln>
        </p:spPr>
        <p:txBody>
          <a:bodyPr wrap="square" rtlCol="0">
            <a:spAutoFit/>
          </a:bodyPr>
          <a:lstStyle/>
          <a:p>
            <a:r>
              <a:rPr lang="ja-JP" altLang="en-US" sz="900" dirty="0"/>
              <a:t>③実大木質材料万能試験施設</a:t>
            </a:r>
            <a:endParaRPr lang="en-US" altLang="ja-JP" sz="900" dirty="0"/>
          </a:p>
        </p:txBody>
      </p:sp>
      <p:pic>
        <p:nvPicPr>
          <p:cNvPr id="101" name="Picture 10"/>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972999" y="5135878"/>
            <a:ext cx="1715678" cy="128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 name="Picture 3" descr="C:\Pictures(ARAKI)\180827-伝統構法試験\187_1128\IMG_9679.JPG"/>
          <p:cNvPicPr>
            <a:picLocks noChangeAspect="1" noChangeArrowheads="1"/>
          </p:cNvPicPr>
          <p:nvPr/>
        </p:nvPicPr>
        <p:blipFill>
          <a:blip r:embed="rId8" cstate="print">
            <a:extLst>
              <a:ext uri="{BEBA8EAE-BF5A-486C-A8C5-ECC9F3942E4B}">
                <a14:imgProps xmlns:a14="http://schemas.microsoft.com/office/drawing/2010/main">
                  <a14:imgLayer r:embed="rId9">
                    <a14:imgEffect>
                      <a14:brightnessContrast bright="20000"/>
                    </a14:imgEffect>
                  </a14:imgLayer>
                </a14:imgProps>
              </a:ext>
              <a:ext uri="{28A0092B-C50C-407E-A947-70E740481C1C}">
                <a14:useLocalDpi xmlns:a14="http://schemas.microsoft.com/office/drawing/2010/main" val="0"/>
              </a:ext>
            </a:extLst>
          </a:blip>
          <a:srcRect/>
          <a:stretch>
            <a:fillRect/>
          </a:stretch>
        </p:blipFill>
        <p:spPr bwMode="auto">
          <a:xfrm>
            <a:off x="5885599" y="5146548"/>
            <a:ext cx="1718819" cy="1289112"/>
          </a:xfrm>
          <a:prstGeom prst="rect">
            <a:avLst/>
          </a:prstGeom>
          <a:noFill/>
          <a:extLst>
            <a:ext uri="{909E8E84-426E-40DD-AFC4-6F175D3DCCD1}">
              <a14:hiddenFill xmlns:a14="http://schemas.microsoft.com/office/drawing/2010/main">
                <a:solidFill>
                  <a:srgbClr val="FFFFFF"/>
                </a:solidFill>
              </a14:hiddenFill>
            </a:ext>
          </a:extLst>
        </p:spPr>
      </p:pic>
      <p:pic>
        <p:nvPicPr>
          <p:cNvPr id="103" name="Picture 2" descr="C:\Pictures(ARAKI)\181226-ハヤタHBP品質管理試験\189_1227\IMG_0367.JPG"/>
          <p:cNvPicPr>
            <a:picLocks noChangeAspect="1" noChangeArrowheads="1"/>
          </p:cNvPicPr>
          <p:nvPr/>
        </p:nvPicPr>
        <p:blipFill>
          <a:blip r:embed="rId10" cstate="print">
            <a:extLst>
              <a:ext uri="{BEBA8EAE-BF5A-486C-A8C5-ECC9F3942E4B}">
                <a14:imgProps xmlns:a14="http://schemas.microsoft.com/office/drawing/2010/main">
                  <a14:imgLayer r:embed="rId11">
                    <a14:imgEffect>
                      <a14:brightnessContrast bright="20000"/>
                    </a14:imgEffect>
                  </a14:imgLayer>
                </a14:imgProps>
              </a:ext>
              <a:ext uri="{28A0092B-C50C-407E-A947-70E740481C1C}">
                <a14:useLocalDpi xmlns:a14="http://schemas.microsoft.com/office/drawing/2010/main" val="0"/>
              </a:ext>
            </a:extLst>
          </a:blip>
          <a:srcRect/>
          <a:stretch>
            <a:fillRect/>
          </a:stretch>
        </p:blipFill>
        <p:spPr bwMode="auto">
          <a:xfrm>
            <a:off x="7745039" y="5167851"/>
            <a:ext cx="1718819" cy="1289114"/>
          </a:xfrm>
          <a:prstGeom prst="rect">
            <a:avLst/>
          </a:prstGeom>
          <a:noFill/>
          <a:extLst>
            <a:ext uri="{909E8E84-426E-40DD-AFC4-6F175D3DCCD1}">
              <a14:hiddenFill xmlns:a14="http://schemas.microsoft.com/office/drawing/2010/main">
                <a:solidFill>
                  <a:srgbClr val="FFFFFF"/>
                </a:solidFill>
              </a14:hiddenFill>
            </a:ext>
          </a:extLst>
        </p:spPr>
      </p:pic>
      <p:sp>
        <p:nvSpPr>
          <p:cNvPr id="104" name="正方形/長方形 103"/>
          <p:cNvSpPr/>
          <p:nvPr/>
        </p:nvSpPr>
        <p:spPr>
          <a:xfrm>
            <a:off x="6092210" y="6453693"/>
            <a:ext cx="1332227" cy="230832"/>
          </a:xfrm>
          <a:prstGeom prst="rect">
            <a:avLst/>
          </a:prstGeom>
          <a:noFill/>
          <a:ln w="15875">
            <a:noFill/>
          </a:ln>
        </p:spPr>
        <p:txBody>
          <a:bodyPr wrap="square" rtlCol="0">
            <a:spAutoFit/>
          </a:bodyPr>
          <a:lstStyle/>
          <a:p>
            <a:r>
              <a:rPr lang="ja-JP" altLang="en-US" sz="900" dirty="0"/>
              <a:t>②面内せん断試験施設</a:t>
            </a:r>
            <a:endParaRPr lang="en-US" altLang="ja-JP" sz="900" dirty="0"/>
          </a:p>
        </p:txBody>
      </p:sp>
      <p:sp>
        <p:nvSpPr>
          <p:cNvPr id="105" name="テキスト ボックス 104"/>
          <p:cNvSpPr txBox="1"/>
          <p:nvPr/>
        </p:nvSpPr>
        <p:spPr>
          <a:xfrm>
            <a:off x="4000933" y="6456965"/>
            <a:ext cx="1579405" cy="230832"/>
          </a:xfrm>
          <a:prstGeom prst="rect">
            <a:avLst/>
          </a:prstGeom>
          <a:noFill/>
          <a:ln w="15875">
            <a:noFill/>
          </a:ln>
        </p:spPr>
        <p:txBody>
          <a:bodyPr wrap="square" rtlCol="0">
            <a:spAutoFit/>
          </a:bodyPr>
          <a:lstStyle/>
          <a:p>
            <a:r>
              <a:rPr lang="ja-JP" altLang="en-US" sz="900" dirty="0"/>
              <a:t>①</a:t>
            </a:r>
            <a:r>
              <a:rPr lang="ja-JP" altLang="ja-JP" sz="900" dirty="0"/>
              <a:t>実大</a:t>
            </a:r>
            <a:r>
              <a:rPr lang="ja-JP" altLang="en-US" sz="900" dirty="0"/>
              <a:t>木材</a:t>
            </a:r>
            <a:r>
              <a:rPr lang="ja-JP" altLang="ja-JP" sz="900" dirty="0"/>
              <a:t>高温乾燥</a:t>
            </a:r>
            <a:r>
              <a:rPr lang="ja-JP" altLang="en-US" sz="900" dirty="0"/>
              <a:t>施設</a:t>
            </a:r>
          </a:p>
        </p:txBody>
      </p:sp>
    </p:spTree>
    <p:extLst>
      <p:ext uri="{BB962C8B-B14F-4D97-AF65-F5344CB8AC3E}">
        <p14:creationId xmlns:p14="http://schemas.microsoft.com/office/powerpoint/2010/main" val="2103400239"/>
      </p:ext>
    </p:extLst>
  </p:cSld>
  <p:clrMapOvr>
    <a:masterClrMapping/>
  </p:clrMapOvr>
</p:sld>
</file>

<file path=ppt/theme/theme1.xml><?xml version="1.0" encoding="utf-8"?>
<a:theme xmlns:a="http://schemas.openxmlformats.org/drawingml/2006/main" name="Office Theme">
  <a:themeElements>
    <a:clrScheme name="Office テーマ">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Office Theme</Template>
  <TotalTime>138</TotalTime>
  <Words>225</Words>
  <Application>Microsoft Office PowerPoint</Application>
  <PresentationFormat>A4 210 x 297 mm</PresentationFormat>
  <Paragraphs>35</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游ゴシック</vt:lpstr>
      <vt:lpstr>游ゴシック Light</vt:lpstr>
      <vt:lpstr>Arial</vt:lpstr>
      <vt:lpstr>Calibri</vt:lpstr>
      <vt:lpstr>Calibri Light</vt:lpstr>
      <vt:lpstr>Wingdings</vt:lpstr>
      <vt:lpstr>Office Theme</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9000964</dc:creator>
  <cp:lastModifiedBy>9600612</cp:lastModifiedBy>
  <cp:revision>17</cp:revision>
  <cp:lastPrinted>2024-04-25T02:56:06Z</cp:lastPrinted>
  <dcterms:created xsi:type="dcterms:W3CDTF">2024-04-24T07:22:49Z</dcterms:created>
  <dcterms:modified xsi:type="dcterms:W3CDTF">2024-04-25T02:57:09Z</dcterms:modified>
</cp:coreProperties>
</file>