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92" r:id="rId2"/>
    <p:sldId id="300" r:id="rId3"/>
    <p:sldId id="301" r:id="rId4"/>
    <p:sldId id="302" r:id="rId5"/>
    <p:sldId id="303" r:id="rId6"/>
    <p:sldId id="304" r:id="rId7"/>
  </p:sldIdLst>
  <p:sldSz cx="13208000" cy="9906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56" autoAdjust="0"/>
    <p:restoredTop sz="94333" autoAdjust="0"/>
  </p:normalViewPr>
  <p:slideViewPr>
    <p:cSldViewPr snapToGrid="0">
      <p:cViewPr varScale="1">
        <p:scale>
          <a:sx n="57" d="100"/>
          <a:sy n="57" d="100"/>
        </p:scale>
        <p:origin x="672" y="4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5447" cy="497837"/>
          </a:xfrm>
          <a:prstGeom prst="rect">
            <a:avLst/>
          </a:prstGeom>
        </p:spPr>
        <p:txBody>
          <a:bodyPr vert="horz" lIns="91285" tIns="45643" rIns="91285" bIns="4564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5" y="3"/>
            <a:ext cx="2945447" cy="497837"/>
          </a:xfrm>
          <a:prstGeom prst="rect">
            <a:avLst/>
          </a:prstGeom>
        </p:spPr>
        <p:txBody>
          <a:bodyPr vert="horz" lIns="91285" tIns="45643" rIns="91285" bIns="45643" rtlCol="0"/>
          <a:lstStyle>
            <a:lvl1pPr algn="r">
              <a:defRPr sz="1200"/>
            </a:lvl1pPr>
          </a:lstStyle>
          <a:p>
            <a:fld id="{092DF3F6-DD8B-49CD-A39C-0628ADF967D1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5" tIns="45643" rIns="91285" bIns="4564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6" y="4777027"/>
            <a:ext cx="5437506" cy="3908187"/>
          </a:xfrm>
          <a:prstGeom prst="rect">
            <a:avLst/>
          </a:prstGeom>
        </p:spPr>
        <p:txBody>
          <a:bodyPr vert="horz" lIns="91285" tIns="45643" rIns="91285" bIns="4564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28801"/>
            <a:ext cx="2945447" cy="497837"/>
          </a:xfrm>
          <a:prstGeom prst="rect">
            <a:avLst/>
          </a:prstGeom>
        </p:spPr>
        <p:txBody>
          <a:bodyPr vert="horz" lIns="91285" tIns="45643" rIns="91285" bIns="4564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5" y="9428801"/>
            <a:ext cx="2945447" cy="497837"/>
          </a:xfrm>
          <a:prstGeom prst="rect">
            <a:avLst/>
          </a:prstGeom>
        </p:spPr>
        <p:txBody>
          <a:bodyPr vert="horz" lIns="91285" tIns="45643" rIns="91285" bIns="45643" rtlCol="0" anchor="b"/>
          <a:lstStyle>
            <a:lvl1pPr algn="r">
              <a:defRPr sz="1200"/>
            </a:lvl1pPr>
          </a:lstStyle>
          <a:p>
            <a:fld id="{F335A794-EAA1-4E9D-83A7-6AC8297CB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9646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 dirty="0">
              <a:ea typeface="ＭＳ Ｐ明朝" pitchFamily="18" charset="-128"/>
            </a:endParaRPr>
          </a:p>
        </p:txBody>
      </p:sp>
      <p:sp>
        <p:nvSpPr>
          <p:cNvPr id="22532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9171FBB-2CBF-4691-8732-10E07AEA2C6D}" type="slidenum">
              <a:rPr lang="en-US" altLang="ja-JP" smtClean="0"/>
              <a:pPr/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6090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 dirty="0">
              <a:ea typeface="ＭＳ Ｐ明朝" pitchFamily="18" charset="-128"/>
            </a:endParaRPr>
          </a:p>
        </p:txBody>
      </p:sp>
      <p:sp>
        <p:nvSpPr>
          <p:cNvPr id="22532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171FBB-2CBF-4691-8732-10E07AEA2C6D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6327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72941-672D-4BFB-A03E-89369E3B5CD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5405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72941-672D-4BFB-A03E-89369E3B5CD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852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621191"/>
            <a:ext cx="112268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1000" y="5202944"/>
            <a:ext cx="99060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10CE-88C5-4340-804A-669DC81228CC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F47F-3277-494A-9095-42D42C814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9089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10CE-88C5-4340-804A-669DC81228CC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F47F-3277-494A-9095-42D42C814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053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51976" y="527403"/>
            <a:ext cx="2847975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8051" y="527403"/>
            <a:ext cx="8378825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10CE-88C5-4340-804A-669DC81228CC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F47F-3277-494A-9095-42D42C814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955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10CE-88C5-4340-804A-669DC81228CC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F47F-3277-494A-9095-42D42C814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25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172" y="2469624"/>
            <a:ext cx="11391900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1172" y="6629226"/>
            <a:ext cx="11391900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/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10CE-88C5-4340-804A-669DC81228CC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F47F-3277-494A-9095-42D42C814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085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8050" y="2637014"/>
            <a:ext cx="561340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6550" y="2637014"/>
            <a:ext cx="561340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10CE-88C5-4340-804A-669DC81228CC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F47F-3277-494A-9095-42D42C814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5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527405"/>
            <a:ext cx="11391900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9772" y="2428347"/>
            <a:ext cx="5587602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9772" y="3618442"/>
            <a:ext cx="5587602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6551" y="2428347"/>
            <a:ext cx="5615120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86551" y="3618442"/>
            <a:ext cx="5615120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10CE-88C5-4340-804A-669DC81228CC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F47F-3277-494A-9095-42D42C814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3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10CE-88C5-4340-804A-669DC81228CC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F47F-3277-494A-9095-42D42C814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6263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10CE-88C5-4340-804A-669DC81228CC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F47F-3277-494A-9095-42D42C814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817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660400"/>
            <a:ext cx="425992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5120" y="1426283"/>
            <a:ext cx="6686550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9770" y="2971800"/>
            <a:ext cx="425992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10CE-88C5-4340-804A-669DC81228CC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F47F-3277-494A-9095-42D42C814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979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660400"/>
            <a:ext cx="425992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15120" y="1426283"/>
            <a:ext cx="6686550" cy="7039681"/>
          </a:xfrm>
        </p:spPr>
        <p:txBody>
          <a:bodyPr anchor="t"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9770" y="2971800"/>
            <a:ext cx="425992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10CE-88C5-4340-804A-669DC81228CC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F47F-3277-494A-9095-42D42C814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8214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8050" y="527405"/>
            <a:ext cx="11391900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8050" y="2637014"/>
            <a:ext cx="11391900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8050" y="9181397"/>
            <a:ext cx="29718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C10CE-88C5-4340-804A-669DC81228CC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5150" y="9181397"/>
            <a:ext cx="4457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50" y="9181397"/>
            <a:ext cx="29718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0F47F-3277-494A-9095-42D42C814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1227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26604" y="8346137"/>
            <a:ext cx="6057383" cy="147797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2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234168" y="2261594"/>
            <a:ext cx="6049819" cy="42412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anchor="ctr"/>
          <a:lstStyle/>
          <a:p>
            <a:pPr algn="ctr">
              <a:lnSpc>
                <a:spcPts val="1500"/>
              </a:lnSpc>
              <a:defRPr/>
            </a:pPr>
            <a:r>
              <a:rPr lang="ja-JP" altLang="en-US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課題となった</a:t>
            </a:r>
            <a:r>
              <a:rPr lang="ja-JP" altLang="en-US" sz="2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問題（継続した課題でも可）</a:t>
            </a:r>
            <a:endParaRPr lang="ja-JP" altLang="en-US" sz="2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6933599" y="2224577"/>
            <a:ext cx="6034609" cy="432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anchor="ctr"/>
          <a:lstStyle/>
          <a:p>
            <a:pPr algn="ctr">
              <a:lnSpc>
                <a:spcPts val="1500"/>
              </a:lnSpc>
              <a:defRPr/>
            </a:pPr>
            <a:r>
              <a:rPr lang="ja-JP" altLang="en-US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授業改善のポイント</a:t>
            </a:r>
          </a:p>
        </p:txBody>
      </p:sp>
      <p:sp>
        <p:nvSpPr>
          <p:cNvPr id="20" name="角丸四角形 19"/>
          <p:cNvSpPr/>
          <p:nvPr/>
        </p:nvSpPr>
        <p:spPr>
          <a:xfrm>
            <a:off x="226604" y="7809621"/>
            <a:ext cx="6057383" cy="432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anchor="ctr"/>
          <a:lstStyle/>
          <a:p>
            <a:pPr algn="ctr">
              <a:lnSpc>
                <a:spcPts val="1500"/>
              </a:lnSpc>
              <a:defRPr/>
            </a:pPr>
            <a:r>
              <a:rPr lang="ja-JP" altLang="en-US" sz="2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誤答例から考えられる授業での子供</a:t>
            </a:r>
            <a:r>
              <a:rPr lang="ja-JP" altLang="en-US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の姿</a:t>
            </a:r>
          </a:p>
        </p:txBody>
      </p:sp>
      <p:sp>
        <p:nvSpPr>
          <p:cNvPr id="19" name="テキスト ボックス 14"/>
          <p:cNvSpPr txBox="1">
            <a:spLocks noChangeArrowheads="1"/>
          </p:cNvSpPr>
          <p:nvPr/>
        </p:nvSpPr>
        <p:spPr bwMode="auto">
          <a:xfrm>
            <a:off x="234168" y="2774983"/>
            <a:ext cx="6049819" cy="4647577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ja-JP" altLang="en-US" sz="2133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●学年、教科、問題番号（正答率　％）</a:t>
            </a:r>
            <a:endParaRPr lang="en-US" altLang="ja-JP" sz="2133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133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933599" y="2774984"/>
            <a:ext cx="6029739" cy="4427754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ja-JP" altLang="en-US" sz="2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○関連</a:t>
            </a:r>
            <a:r>
              <a:rPr lang="ja-JP" altLang="en-US" sz="2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する単元・内容等（指導事項</a:t>
            </a:r>
            <a:r>
              <a:rPr lang="ja-JP" altLang="en-US" sz="2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）の実施時期</a:t>
            </a:r>
            <a:endParaRPr lang="ja-JP" altLang="en-US" sz="2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en-US" altLang="ja-JP" sz="2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ja-JP" altLang="en-US" sz="2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○克服に向けた具体的な指導について</a:t>
            </a:r>
            <a:endParaRPr lang="en-US" altLang="ja-JP" sz="2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ja-JP" altLang="en-US" sz="2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（いつ、どのように指導）</a:t>
            </a:r>
            <a:endParaRPr lang="en-US" altLang="ja-JP" sz="2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r>
              <a:rPr lang="ja-JP" altLang="en-US" sz="2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endParaRPr lang="ja-JP" altLang="en-US" sz="2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-63542"/>
            <a:ext cx="13208001" cy="827616"/>
          </a:xfrm>
        </p:spPr>
        <p:txBody>
          <a:bodyPr>
            <a:normAutofit/>
          </a:bodyPr>
          <a:lstStyle/>
          <a:p>
            <a:pPr eaLnBrk="1" hangingPunct="1"/>
            <a:r>
              <a:rPr lang="ja-JP" altLang="en-US" sz="28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校内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研修</a:t>
            </a:r>
            <a:r>
              <a:rPr lang="ja-JP" altLang="en-US" sz="28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シート①「課題となった問題の確認とその克服に向けた授業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改善へ」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442132E-5D08-4ED8-B6D8-F63A2FA41D3A}"/>
              </a:ext>
            </a:extLst>
          </p:cNvPr>
          <p:cNvSpPr txBox="1"/>
          <p:nvPr/>
        </p:nvSpPr>
        <p:spPr>
          <a:xfrm>
            <a:off x="197807" y="598742"/>
            <a:ext cx="129085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◇各学校での分析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（正答率</a:t>
            </a:r>
            <a:r>
              <a:rPr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等）を踏まえ、課題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となった問題</a:t>
            </a:r>
            <a:r>
              <a:rPr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確認</a:t>
            </a:r>
            <a:r>
              <a:rPr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し、課題克服に向けて</a:t>
            </a:r>
            <a:r>
              <a:rPr lang="en-US" altLang="ja-JP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｢</a:t>
            </a:r>
            <a:r>
              <a:rPr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授業</a:t>
            </a:r>
            <a:endParaRPr lang="en-US" altLang="ja-JP" sz="2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改善のポイント</a:t>
            </a:r>
            <a:r>
              <a:rPr lang="en-US" altLang="ja-JP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｣</a:t>
            </a:r>
            <a:r>
              <a:rPr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等を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書き入れましょう</a:t>
            </a:r>
            <a:r>
              <a:rPr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sz="2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◇</a:t>
            </a:r>
            <a:r>
              <a:rPr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本シートは、</a:t>
            </a:r>
            <a:r>
              <a:rPr lang="ja-JP" altLang="en-US" sz="2400" u="wavyHeavy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課題克服ドリル等と併せて活用</a:t>
            </a:r>
            <a:r>
              <a:rPr lang="ja-JP" altLang="en-US" sz="2400" u="wavyHeavy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ja-JP" altLang="en-US" sz="2400" u="wavyHeavy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ステップシート</a:t>
            </a:r>
            <a:r>
              <a:rPr lang="en-US" altLang="ja-JP" sz="1400" u="wavyHeavy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〔※〕</a:t>
            </a:r>
            <a:r>
              <a:rPr lang="ja-JP" altLang="en-US" sz="2400" u="wavyHeavy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lang="ja-JP" altLang="en-US" sz="2400" u="wavyHeavy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ステップ３及び４の取組）</a:t>
            </a:r>
            <a:r>
              <a:rPr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し、</a:t>
            </a:r>
            <a:endParaRPr lang="en-US" altLang="ja-JP" sz="2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課題の克服に向けた授業改善に役立てましょう。</a:t>
            </a:r>
            <a:r>
              <a:rPr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令和５年１２月２２日付け教義第７９７号（別紙１）を参照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6885863" y="7526841"/>
            <a:ext cx="6125210" cy="42324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anchor="ctr"/>
          <a:lstStyle/>
          <a:p>
            <a:pPr algn="ctr">
              <a:lnSpc>
                <a:spcPts val="1500"/>
              </a:lnSpc>
              <a:defRPr/>
            </a:pPr>
            <a:r>
              <a:rPr lang="ja-JP" altLang="en-US" sz="2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改善状況の確認</a:t>
            </a:r>
            <a:endParaRPr lang="ja-JP" altLang="en-US" sz="2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下矢印 16"/>
          <p:cNvSpPr/>
          <p:nvPr/>
        </p:nvSpPr>
        <p:spPr>
          <a:xfrm>
            <a:off x="9348770" y="7239860"/>
            <a:ext cx="1199396" cy="24018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14"/>
          <p:cNvSpPr txBox="1">
            <a:spLocks noChangeArrowheads="1"/>
          </p:cNvSpPr>
          <p:nvPr/>
        </p:nvSpPr>
        <p:spPr bwMode="auto">
          <a:xfrm>
            <a:off x="6856743" y="8015201"/>
            <a:ext cx="6125209" cy="1797678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ja-JP" altLang="en-US" sz="2133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◆関連する類似問題での確認</a:t>
            </a:r>
            <a:endParaRPr lang="en-US" altLang="ja-JP" sz="2133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133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</a:t>
            </a:r>
            <a:endParaRPr lang="en-US" altLang="ja-JP" sz="2133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2133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133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～こんな子供の姿へ～</a:t>
            </a:r>
            <a:endParaRPr lang="en-US" altLang="ja-JP" sz="2133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2133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4800" y="6199734"/>
            <a:ext cx="5810250" cy="1092731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ts val="2600"/>
              </a:lnSpc>
              <a:defRPr/>
            </a:pPr>
            <a:r>
              <a:rPr lang="en-US" altLang="ja-JP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誤答例</a:t>
            </a:r>
            <a:r>
              <a:rPr lang="en-US" altLang="ja-JP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pPr>
              <a:lnSpc>
                <a:spcPts val="2600"/>
              </a:lnSpc>
              <a:defRPr/>
            </a:pPr>
            <a:r>
              <a:rPr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・（　％）</a:t>
            </a:r>
            <a:endParaRPr lang="en-US" altLang="ja-JP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2600"/>
              </a:lnSpc>
              <a:defRPr/>
            </a:pPr>
            <a:r>
              <a:rPr lang="en-US" altLang="ja-JP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無答率</a:t>
            </a:r>
            <a:r>
              <a:rPr lang="en-US" altLang="ja-JP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　％）</a:t>
            </a:r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sz="2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678475" indent="-1678475">
              <a:defRPr/>
            </a:pPr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</a:t>
            </a:r>
            <a:endParaRPr lang="en-US" altLang="ja-JP" sz="2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6320706" y="2168402"/>
            <a:ext cx="546399" cy="7120021"/>
            <a:chOff x="14092392" y="1965101"/>
            <a:chExt cx="546399" cy="7120021"/>
          </a:xfrm>
        </p:grpSpPr>
        <p:sp>
          <p:nvSpPr>
            <p:cNvPr id="24" name="正方形/長方形 23"/>
            <p:cNvSpPr/>
            <p:nvPr/>
          </p:nvSpPr>
          <p:spPr>
            <a:xfrm>
              <a:off x="14092392" y="8851900"/>
              <a:ext cx="316031" cy="23322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14304146" y="2122461"/>
              <a:ext cx="104278" cy="696266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右矢印 25"/>
            <p:cNvSpPr/>
            <p:nvPr/>
          </p:nvSpPr>
          <p:spPr>
            <a:xfrm>
              <a:off x="14304146" y="1965101"/>
              <a:ext cx="334645" cy="600299"/>
            </a:xfrm>
            <a:prstGeom prst="right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3" name="下矢印 22"/>
          <p:cNvSpPr/>
          <p:nvPr/>
        </p:nvSpPr>
        <p:spPr>
          <a:xfrm>
            <a:off x="2655597" y="7528165"/>
            <a:ext cx="1199396" cy="225065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00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26604" y="8346137"/>
            <a:ext cx="6057383" cy="142131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72000" rtlCol="0" anchor="ctr"/>
          <a:lstStyle/>
          <a:p>
            <a:pPr>
              <a:defRPr/>
            </a:pPr>
            <a:r>
              <a:rPr kumimoji="1" lang="ja-JP" altLang="en-US" spc="-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pc="-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段落</a:t>
            </a:r>
            <a:r>
              <a:rPr kumimoji="1" lang="ja-JP" altLang="en-US" spc="-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相互の内容のつながりに着目しないまま、前後の</a:t>
            </a:r>
            <a:r>
              <a:rPr kumimoji="1" lang="ja-JP" altLang="en-US" spc="-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文</a:t>
            </a:r>
            <a:endParaRPr kumimoji="1" lang="en-US" altLang="ja-JP" spc="-1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defRPr/>
            </a:pPr>
            <a:r>
              <a:rPr kumimoji="1" lang="ja-JP" altLang="en-US" spc="-100" dirty="0" err="1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だけで</a:t>
            </a:r>
            <a:r>
              <a:rPr kumimoji="1" lang="ja-JP" altLang="en-US" spc="-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文の意味を考えようとしている</a:t>
            </a:r>
            <a:r>
              <a:rPr kumimoji="1" lang="ja-JP" altLang="en-US" spc="-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ja-JP" altLang="en-US" spc="-1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234168" y="2261594"/>
            <a:ext cx="6049819" cy="42412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anchor="ctr"/>
          <a:lstStyle/>
          <a:p>
            <a:pPr marL="0" marR="0" lvl="0" indent="0" algn="ctr" defTabSz="4572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課題となった</a:t>
            </a: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問題（継続した課題でも可）</a:t>
            </a:r>
            <a:endParaRPr kumimoji="0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6770121" y="2224576"/>
            <a:ext cx="6198088" cy="46113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anchor="ctr"/>
          <a:lstStyle/>
          <a:p>
            <a:pPr marL="0" marR="0" lvl="0" indent="0" algn="ctr" defTabSz="4572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授業改善のポイント</a:t>
            </a:r>
          </a:p>
        </p:txBody>
      </p:sp>
      <p:sp>
        <p:nvSpPr>
          <p:cNvPr id="20" name="角丸四角形 19"/>
          <p:cNvSpPr/>
          <p:nvPr/>
        </p:nvSpPr>
        <p:spPr>
          <a:xfrm>
            <a:off x="226604" y="7809621"/>
            <a:ext cx="6057383" cy="432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anchor="ctr"/>
          <a:lstStyle/>
          <a:p>
            <a:pPr marL="0" marR="0" lvl="0" indent="0" algn="ctr" defTabSz="4572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誤答例から考えられる授業での子供</a:t>
            </a: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の姿</a:t>
            </a:r>
          </a:p>
        </p:txBody>
      </p:sp>
      <p:sp>
        <p:nvSpPr>
          <p:cNvPr id="19" name="テキスト ボックス 14"/>
          <p:cNvSpPr txBox="1">
            <a:spLocks noChangeArrowheads="1"/>
          </p:cNvSpPr>
          <p:nvPr/>
        </p:nvSpPr>
        <p:spPr bwMode="auto">
          <a:xfrm>
            <a:off x="237007" y="2766734"/>
            <a:ext cx="6049819" cy="4647577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none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133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●</a:t>
            </a:r>
            <a:r>
              <a:rPr lang="ja-JP" altLang="en-US" sz="2133" noProof="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小学校３</a:t>
            </a:r>
            <a:r>
              <a:rPr lang="ja-JP" altLang="en-US" sz="2133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lang="ja-JP" altLang="en-US" sz="2133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133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国語</a:t>
            </a:r>
            <a:r>
              <a:rPr lang="ja-JP" altLang="en-US" sz="2133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0" lang="ja-JP" altLang="en-US" sz="2133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問題番号</a:t>
            </a:r>
            <a:r>
              <a:rPr lang="ja-JP" altLang="en-US" sz="2133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５（１）　</a:t>
            </a:r>
            <a:r>
              <a:rPr kumimoji="0" lang="ja-JP" altLang="en-US" sz="2133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（</a:t>
            </a:r>
            <a:r>
              <a:rPr lang="ja-JP" altLang="en-US" sz="2133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３５</a:t>
            </a:r>
            <a:r>
              <a:rPr kumimoji="0" lang="en-US" altLang="ja-JP" sz="2133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.</a:t>
            </a:r>
            <a:r>
              <a:rPr lang="ja-JP" altLang="en-US" sz="2133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９</a:t>
            </a:r>
            <a:r>
              <a:rPr kumimoji="0" lang="ja-JP" altLang="en-US" sz="2133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％）</a:t>
            </a:r>
            <a:endParaRPr kumimoji="0" lang="en-US" altLang="ja-JP" sz="2133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lvl="0">
              <a:defRPr/>
            </a:pPr>
            <a:r>
              <a:rPr lang="ja-JP" altLang="en-US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 説</a:t>
            </a:r>
            <a:r>
              <a:rPr lang="ja-JP" altLang="en-US" sz="20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明文の内容を読み取る際に、叙述を基に文章の</a:t>
            </a:r>
          </a:p>
          <a:p>
            <a:pPr lvl="0">
              <a:defRPr/>
            </a:pPr>
            <a:r>
              <a:rPr lang="ja-JP" altLang="en-US" sz="20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内容を捉える</a:t>
            </a:r>
            <a:r>
              <a:rPr lang="ja-JP" altLang="en-US" sz="20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こと</a:t>
            </a:r>
            <a:endParaRPr lang="ja-JP" altLang="en-US" sz="20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647973" y="2774984"/>
            <a:ext cx="6315366" cy="4249313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rIns="3600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None/>
              <a:tabLst/>
              <a:defRPr/>
            </a:pPr>
            <a:r>
              <a:rPr kumimoji="0" lang="ja-JP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○関連</a:t>
            </a:r>
            <a:r>
              <a:rPr kumimoji="0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する単元・内容等（指導事項</a:t>
            </a:r>
            <a:r>
              <a:rPr kumimoji="0" lang="ja-JP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）の実施時期</a:t>
            </a:r>
            <a:endParaRPr kumimoji="0" lang="ja-JP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lvl="0">
              <a:lnSpc>
                <a:spcPct val="150000"/>
              </a:lnSpc>
              <a:defRPr/>
            </a:pPr>
            <a:r>
              <a:rPr lang="ja-JP" altLang="en-US" sz="22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・</a:t>
            </a:r>
            <a:r>
              <a:rPr lang="ja-JP" altLang="en-US" sz="20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説明的</a:t>
            </a:r>
            <a:r>
              <a:rPr lang="ja-JP" altLang="en-US" sz="20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な文章を扱う単元</a:t>
            </a:r>
            <a:r>
              <a:rPr lang="ja-JP" altLang="en-US" sz="20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en-US" altLang="ja-JP" sz="20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20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en-US" altLang="ja-JP" sz="20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lang="ja-JP" altLang="en-US" sz="20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lang="en-US" altLang="ja-JP" sz="20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</a:t>
            </a:r>
            <a:r>
              <a:rPr lang="ja-JP" altLang="en-US" sz="20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ja-JP" altLang="en-US" sz="20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r>
              <a:rPr lang="ja-JP" altLang="en-US" sz="20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）ア）</a:t>
            </a:r>
            <a:endParaRPr lang="en-US" altLang="ja-JP" sz="16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lnSpc>
                <a:spcPts val="2300"/>
              </a:lnSpc>
              <a:defRPr/>
            </a:pP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〈</a:t>
            </a: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光村図書３年上：文様　こまを</a:t>
            </a:r>
            <a:r>
              <a:rPr lang="ja-JP" altLang="en-US" sz="1600" dirty="0" err="1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楽し</a:t>
            </a: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む（５月）</a:t>
            </a:r>
            <a:r>
              <a:rPr lang="en-US" altLang="ja-JP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〉</a:t>
            </a:r>
          </a:p>
          <a:p>
            <a:pPr lvl="0">
              <a:lnSpc>
                <a:spcPts val="2300"/>
              </a:lnSpc>
              <a:defRPr/>
            </a:pPr>
            <a:r>
              <a:rPr lang="en-US" altLang="ja-JP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〈</a:t>
            </a: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東京書籍３年上：自然のかくし絵（４～５月）</a:t>
            </a:r>
            <a:r>
              <a:rPr lang="en-US" altLang="ja-JP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〉</a:t>
            </a:r>
          </a:p>
          <a:p>
            <a:pPr lvl="0">
              <a:lnSpc>
                <a:spcPts val="2300"/>
              </a:lnSpc>
              <a:defRPr/>
            </a:pP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〈</a:t>
            </a: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東京書籍２年下：</a:t>
            </a:r>
            <a:r>
              <a:rPr lang="ja-JP" altLang="en-US" sz="1600" dirty="0" err="1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あなの</a:t>
            </a: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やくわり（１月）</a:t>
            </a:r>
            <a:r>
              <a:rPr lang="en-US" altLang="ja-JP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〉</a:t>
            </a:r>
            <a:endParaRPr lang="en-US" altLang="ja-JP" sz="16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○克服に向けた具体的な指導</a:t>
            </a:r>
            <a:r>
              <a:rPr kumimoji="0" lang="en-US" altLang="ja-JP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(</a:t>
            </a:r>
            <a:r>
              <a:rPr kumimoji="0" lang="ja-JP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授業）について</a:t>
            </a:r>
            <a:endParaRPr kumimoji="0" lang="en-US" altLang="ja-JP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263525" lvl="0" indent="-263525">
              <a:defRPr/>
            </a:pP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・</a:t>
            </a:r>
            <a:r>
              <a:rPr lang="ja-JP" altLang="en-US" sz="20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筆者</a:t>
            </a:r>
            <a:r>
              <a:rPr lang="ja-JP" altLang="en-US" sz="20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の考えが文章の中で読者にどのように投げかけられ、説明されているのかを整理した上で、感想を伝え合う授業</a:t>
            </a:r>
          </a:p>
          <a:p>
            <a:pPr marL="263525" lvl="0" indent="-263525">
              <a:spcBef>
                <a:spcPts val="1200"/>
              </a:spcBef>
              <a:defRPr/>
            </a:pPr>
            <a:r>
              <a:rPr lang="ja-JP" altLang="en-US" sz="20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・　主語</a:t>
            </a:r>
            <a:r>
              <a:rPr lang="ja-JP" altLang="en-US" sz="20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や述語など文の構成要素について、説明文の内容理解と関係付けながら確認している</a:t>
            </a:r>
            <a:r>
              <a:rPr lang="ja-JP" altLang="en-US" sz="20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授業</a:t>
            </a:r>
            <a:endParaRPr lang="ja-JP" altLang="en-US" sz="20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-47147" y="-73957"/>
            <a:ext cx="13398500" cy="827616"/>
          </a:xfrm>
        </p:spPr>
        <p:txBody>
          <a:bodyPr>
            <a:noAutofit/>
          </a:bodyPr>
          <a:lstStyle/>
          <a:p>
            <a:r>
              <a:rPr lang="en-US" altLang="ja-JP" sz="2700" b="1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〔</a:t>
            </a:r>
            <a:r>
              <a:rPr lang="ja-JP" altLang="en-US" sz="27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例</a:t>
            </a:r>
            <a:r>
              <a:rPr lang="en-US" altLang="ja-JP" sz="27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〕</a:t>
            </a:r>
            <a:r>
              <a:rPr lang="ja-JP" altLang="en-US" sz="27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校内</a:t>
            </a:r>
            <a:r>
              <a:rPr lang="ja-JP" altLang="en-US" sz="27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研修</a:t>
            </a:r>
            <a:r>
              <a:rPr lang="ja-JP" altLang="en-US" sz="27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シート①「課題となった問題の確認とその克服に向けた授業</a:t>
            </a:r>
            <a:r>
              <a:rPr lang="ja-JP" altLang="en-US" sz="27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改善へ」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442132E-5D08-4ED8-B6D8-F63A2FA41D3A}"/>
              </a:ext>
            </a:extLst>
          </p:cNvPr>
          <p:cNvSpPr txBox="1"/>
          <p:nvPr/>
        </p:nvSpPr>
        <p:spPr>
          <a:xfrm>
            <a:off x="197807" y="598742"/>
            <a:ext cx="129085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◇各学校での分析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（正答率</a:t>
            </a: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等）を踏まえ、課題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となった問題</a:t>
            </a: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を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確認</a:t>
            </a: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し、課題克服に向けて</a:t>
            </a:r>
            <a:r>
              <a:rPr kumimoji="0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｢</a:t>
            </a: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授業</a:t>
            </a:r>
            <a:endParaRPr kumimoji="0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改善のポイント</a:t>
            </a:r>
            <a:r>
              <a:rPr kumimoji="0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｣</a:t>
            </a: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等を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書き入れましょう</a:t>
            </a: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。</a:t>
            </a:r>
            <a:endParaRPr kumimoji="0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◇</a:t>
            </a: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本シートは、</a:t>
            </a:r>
            <a:r>
              <a:rPr kumimoji="0" lang="ja-JP" altLang="en-US" sz="2400" b="0" i="0" u="wavyHeavy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課題克服ドリル等と併せて活用</a:t>
            </a:r>
            <a:r>
              <a:rPr kumimoji="0" lang="ja-JP" altLang="en-US" sz="2400" b="0" i="0" u="wavyHeavy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（</a:t>
            </a:r>
            <a:r>
              <a:rPr kumimoji="0" lang="ja-JP" altLang="en-US" sz="2400" b="0" i="0" u="wavyHeavy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ステップシート</a:t>
            </a:r>
            <a:r>
              <a:rPr kumimoji="0" lang="en-US" altLang="ja-JP" sz="1400" b="0" i="0" u="wavyHeavy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〔※〕</a:t>
            </a:r>
            <a:r>
              <a:rPr kumimoji="0" lang="ja-JP" altLang="en-US" sz="2400" b="0" i="0" u="wavyHeavy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の</a:t>
            </a:r>
            <a:r>
              <a:rPr kumimoji="0" lang="ja-JP" altLang="en-US" sz="2400" b="0" i="0" u="wavyHeavy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ステップ３及び４の取組）</a:t>
            </a: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し、</a:t>
            </a:r>
            <a:endParaRPr kumimoji="0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課題の克服に向けた授業改善に役立てましょう。</a:t>
            </a:r>
            <a:r>
              <a:rPr kumimoji="0" lang="en-US" altLang="ja-JP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※</a:t>
            </a:r>
            <a:r>
              <a:rPr kumimoji="0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令和５年１２月２２日付け教義第７９７号（別紙１）を参照</a:t>
            </a: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6770121" y="7541608"/>
            <a:ext cx="6125210" cy="42324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anchor="ctr"/>
          <a:lstStyle/>
          <a:p>
            <a:pPr marL="0" marR="0" lvl="0" indent="0" algn="ctr" defTabSz="4572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改善状況の確認</a:t>
            </a:r>
            <a:endParaRPr kumimoji="0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7" name="下矢印 16"/>
          <p:cNvSpPr/>
          <p:nvPr/>
        </p:nvSpPr>
        <p:spPr>
          <a:xfrm>
            <a:off x="9197660" y="7226114"/>
            <a:ext cx="1199396" cy="24018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テキスト ボックス 14"/>
          <p:cNvSpPr txBox="1">
            <a:spLocks noChangeArrowheads="1"/>
          </p:cNvSpPr>
          <p:nvPr/>
        </p:nvSpPr>
        <p:spPr bwMode="auto">
          <a:xfrm>
            <a:off x="6647973" y="8045663"/>
            <a:ext cx="6298770" cy="1721791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none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133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◆関連する類似問題での確認</a:t>
            </a:r>
            <a:endParaRPr kumimoji="0" lang="en-US" altLang="ja-JP" sz="2133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lvl="0">
              <a:defRPr/>
            </a:pPr>
            <a:r>
              <a:rPr kumimoji="1" lang="ja-JP" altLang="en-US" sz="2400" spc="-100" dirty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kumimoji="1" lang="ja-JP" altLang="en-US" spc="-100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・</a:t>
            </a:r>
            <a:r>
              <a:rPr kumimoji="1" lang="zh-CN" altLang="en-US" spc="-100" dirty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Ｒ４県学調：小学３年 ５（１）</a:t>
            </a:r>
          </a:p>
          <a:p>
            <a:pPr lvl="0">
              <a:defRPr/>
            </a:pPr>
            <a:r>
              <a:rPr kumimoji="0" lang="ja-JP" altLang="en-US" sz="2133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～こんな子供の姿へ～</a:t>
            </a:r>
            <a:endParaRPr kumimoji="0" lang="en-US" altLang="ja-JP" sz="2133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174625">
              <a:defRPr/>
            </a:pPr>
            <a:r>
              <a:rPr lang="ja-JP" altLang="en-US" sz="2133" b="1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133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20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段落</a:t>
            </a:r>
            <a:r>
              <a:rPr lang="ja-JP" altLang="en-US" sz="20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相互の関係に着目して、筆者の考えとそれ</a:t>
            </a:r>
            <a:r>
              <a:rPr lang="ja-JP" altLang="en-US" sz="20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</a:t>
            </a:r>
            <a:endParaRPr lang="en-US" altLang="ja-JP" sz="20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4625">
              <a:defRPr/>
            </a:pPr>
            <a:r>
              <a:rPr lang="ja-JP" altLang="en-US" sz="20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支える</a:t>
            </a:r>
            <a:r>
              <a:rPr lang="ja-JP" altLang="en-US" sz="20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理由や事例を整理しながら説明文を読む子供</a:t>
            </a:r>
          </a:p>
          <a:p>
            <a:pPr>
              <a:defRPr/>
            </a:pPr>
            <a:endParaRPr kumimoji="0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6180179" y="2168402"/>
            <a:ext cx="546399" cy="7120021"/>
            <a:chOff x="14092392" y="1965101"/>
            <a:chExt cx="546399" cy="7120021"/>
          </a:xfrm>
        </p:grpSpPr>
        <p:sp>
          <p:nvSpPr>
            <p:cNvPr id="24" name="正方形/長方形 23"/>
            <p:cNvSpPr/>
            <p:nvPr/>
          </p:nvSpPr>
          <p:spPr>
            <a:xfrm>
              <a:off x="14092392" y="8851900"/>
              <a:ext cx="316031" cy="23322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14304146" y="2122461"/>
              <a:ext cx="104278" cy="696266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26" name="右矢印 25"/>
            <p:cNvSpPr/>
            <p:nvPr/>
          </p:nvSpPr>
          <p:spPr>
            <a:xfrm>
              <a:off x="14304146" y="1965101"/>
              <a:ext cx="334645" cy="600299"/>
            </a:xfrm>
            <a:prstGeom prst="right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23" name="下矢印 22"/>
          <p:cNvSpPr/>
          <p:nvPr/>
        </p:nvSpPr>
        <p:spPr>
          <a:xfrm>
            <a:off x="2655597" y="7528165"/>
            <a:ext cx="1199396" cy="225065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87636" y="4376412"/>
            <a:ext cx="53142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著作権の関係により掲載しておりません。</a:t>
            </a:r>
            <a:endParaRPr kumimoji="1" lang="en-US" altLang="ja-JP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各学校で問題を御確認ください。</a:t>
            </a:r>
            <a:endParaRPr kumimoji="1" lang="ja-JP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CAA7057-48B3-4143-9135-DEB152017580}"/>
              </a:ext>
            </a:extLst>
          </p:cNvPr>
          <p:cNvSpPr txBox="1"/>
          <p:nvPr/>
        </p:nvSpPr>
        <p:spPr>
          <a:xfrm>
            <a:off x="417993" y="5689550"/>
            <a:ext cx="5653563" cy="1602759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tIns="144000"/>
          <a:lstStyle/>
          <a:p>
            <a:pPr lvl="0">
              <a:defRPr/>
            </a:pPr>
            <a:r>
              <a:rPr lang="en-US" altLang="ja-JP" sz="16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6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誤答</a:t>
            </a:r>
            <a:r>
              <a:rPr lang="en-US" altLang="ja-JP" sz="16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pPr lvl="0">
              <a:defRPr/>
            </a:pPr>
            <a:r>
              <a:rPr lang="ja-JP" altLang="en-US" sz="16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・「１」を選択（県  </a:t>
            </a:r>
            <a:r>
              <a:rPr lang="en-US" altLang="ja-JP" sz="16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6.9</a:t>
            </a:r>
            <a:r>
              <a:rPr lang="ja-JP" altLang="en-US" sz="16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％）</a:t>
            </a:r>
          </a:p>
          <a:p>
            <a:pPr lvl="0">
              <a:defRPr/>
            </a:pPr>
            <a:r>
              <a:rPr lang="ja-JP" altLang="en-US" sz="16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・「３」を選択（県 </a:t>
            </a:r>
            <a:r>
              <a:rPr lang="en-US" altLang="ja-JP" sz="16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50.8</a:t>
            </a:r>
            <a:r>
              <a:rPr lang="ja-JP" altLang="en-US" sz="16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％）</a:t>
            </a:r>
          </a:p>
          <a:p>
            <a:pPr lvl="0">
              <a:defRPr/>
            </a:pPr>
            <a:r>
              <a:rPr lang="ja-JP" altLang="en-US" sz="16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・「４」を選択（県  </a:t>
            </a:r>
            <a:r>
              <a:rPr lang="en-US" altLang="ja-JP" sz="16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5.6</a:t>
            </a:r>
            <a:r>
              <a:rPr lang="ja-JP" altLang="en-US" sz="16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％）</a:t>
            </a:r>
          </a:p>
          <a:p>
            <a:pPr lvl="0">
              <a:defRPr/>
            </a:pPr>
            <a:r>
              <a:rPr lang="ja-JP" altLang="en-US" sz="16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・それ以外の誤答（県 </a:t>
            </a:r>
            <a:r>
              <a:rPr lang="en-US" altLang="ja-JP" sz="16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0.1</a:t>
            </a:r>
            <a:r>
              <a:rPr lang="ja-JP" altLang="en-US" sz="16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％）　　</a:t>
            </a:r>
          </a:p>
          <a:p>
            <a:pPr lvl="0">
              <a:defRPr/>
            </a:pPr>
            <a:r>
              <a:rPr lang="en-US" altLang="ja-JP" sz="16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6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無答率</a:t>
            </a:r>
            <a:r>
              <a:rPr lang="en-US" altLang="ja-JP" sz="16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6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（県 </a:t>
            </a:r>
            <a:r>
              <a:rPr lang="en-US" altLang="ja-JP" sz="16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0.7</a:t>
            </a:r>
            <a:r>
              <a:rPr lang="ja-JP" altLang="en-US" sz="16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r>
              <a:rPr lang="ja-JP" altLang="en-US" sz="16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CAA7057-48B3-4143-9135-DEB152017580}"/>
              </a:ext>
            </a:extLst>
          </p:cNvPr>
          <p:cNvSpPr txBox="1"/>
          <p:nvPr/>
        </p:nvSpPr>
        <p:spPr>
          <a:xfrm>
            <a:off x="3294946" y="5778848"/>
            <a:ext cx="2928372" cy="653024"/>
          </a:xfrm>
          <a:prstGeom prst="rect">
            <a:avLst/>
          </a:prstGeom>
          <a:noFill/>
          <a:ln w="6350">
            <a:noFill/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>
              <a:defRPr/>
            </a:pPr>
            <a:r>
              <a:rPr lang="en-US" altLang="ja-JP" sz="16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6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正答</a:t>
            </a:r>
            <a:r>
              <a:rPr lang="en-US" altLang="ja-JP" sz="16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lang="en-US" altLang="ja-JP" sz="16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lang="ja-JP" altLang="en-US" sz="16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・「２」を選択（県 </a:t>
            </a:r>
            <a:r>
              <a:rPr lang="en-US" altLang="ja-JP" sz="16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35.9</a:t>
            </a:r>
            <a:r>
              <a:rPr lang="ja-JP" altLang="en-US" sz="16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r>
              <a:rPr lang="ja-JP" altLang="en-US" sz="16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29298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3329637" y="2466491"/>
            <a:ext cx="4985024" cy="9543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86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86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横軸</a:t>
            </a:r>
            <a:r>
              <a:rPr lang="ja-JP" altLang="en-US" sz="1867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は、全国値</a:t>
            </a:r>
            <a:r>
              <a:rPr lang="ja-JP" altLang="en-US" sz="186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を１００とした時の</a:t>
            </a:r>
            <a:r>
              <a:rPr lang="ja-JP" altLang="en-US" sz="1867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割合、</a:t>
            </a:r>
            <a:endParaRPr lang="en-US" altLang="ja-JP" sz="1867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86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縦軸</a:t>
            </a:r>
            <a:r>
              <a:rPr lang="ja-JP" altLang="en-US" sz="1867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は、前年度</a:t>
            </a:r>
            <a:r>
              <a:rPr lang="ja-JP" altLang="en-US" sz="186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と比較した伸び率</a:t>
            </a:r>
            <a:endParaRPr lang="en-US" altLang="ja-JP" sz="1867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86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（全国値を１００とした時の割合の差）を算出。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17888" y="2415409"/>
            <a:ext cx="3111749" cy="4205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133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学校群の４分類について</a:t>
            </a:r>
          </a:p>
        </p:txBody>
      </p:sp>
      <p:sp>
        <p:nvSpPr>
          <p:cNvPr id="5" name="角丸四角形吹き出し 4"/>
          <p:cNvSpPr/>
          <p:nvPr/>
        </p:nvSpPr>
        <p:spPr>
          <a:xfrm>
            <a:off x="8484782" y="2230976"/>
            <a:ext cx="4601037" cy="2486201"/>
          </a:xfrm>
          <a:prstGeom prst="wedgeRoundRectCallout">
            <a:avLst>
              <a:gd name="adj1" fmla="val -63566"/>
              <a:gd name="adj2" fmla="val 51184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 自校の位置を把握しましょう。</a:t>
            </a:r>
            <a:endParaRPr kumimoji="1"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dist"/>
            <a:r>
              <a:rPr kumimoji="1" lang="en-US" altLang="ja-JP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</a:t>
            </a:r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</a:t>
            </a: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の県学調の</a:t>
            </a:r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結果から、自校</a:t>
            </a:r>
            <a:endParaRPr kumimoji="1"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dist"/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を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【A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群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から</a:t>
            </a:r>
            <a:r>
              <a:rPr lang="en-US" altLang="ja-JP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D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群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に配置する</a:t>
            </a: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と、令和</a:t>
            </a:r>
            <a:endParaRPr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dist"/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５年度県学調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の結果で</a:t>
            </a: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は、自校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</a:t>
            </a: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何</a:t>
            </a:r>
            <a:endParaRPr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群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にあたる</a:t>
            </a: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でしょう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</a:t>
            </a: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9403475" y="2812752"/>
            <a:ext cx="3369347" cy="4955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2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群</a:t>
            </a:r>
            <a:endParaRPr kumimoji="1" lang="ja-JP" altLang="en-US" sz="2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8208335" y="5038884"/>
            <a:ext cx="4877483" cy="1888911"/>
          </a:xfrm>
          <a:prstGeom prst="round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 「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伸び」を分析</a:t>
            </a: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し、その要因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</a:t>
            </a: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書きましょう。</a:t>
            </a:r>
            <a:endParaRPr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8208335" y="7249502"/>
            <a:ext cx="4877483" cy="2462185"/>
          </a:xfrm>
          <a:prstGeom prst="roundRect">
            <a:avLst>
              <a:gd name="adj" fmla="val 14076"/>
            </a:avLst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③今後の取組を</a:t>
            </a:r>
            <a:r>
              <a:rPr lang="ja-JP" altLang="en-US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話し合いましょう。</a:t>
            </a:r>
            <a:endParaRPr kumimoji="1" lang="ja-JP" altLang="en-US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35263" y="9315463"/>
            <a:ext cx="90423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県学調と全学調で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は、全国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の調査に参加している母体数は異なっています。</a:t>
            </a: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0" y="248203"/>
            <a:ext cx="11546958" cy="55079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132075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35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校内研修シート②「伸び」を分析する</a:t>
            </a:r>
            <a:endParaRPr lang="ja-JP" altLang="en-US" sz="28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D442132E-5D08-4ED8-B6D8-F63A2FA41D3A}"/>
              </a:ext>
            </a:extLst>
          </p:cNvPr>
          <p:cNvSpPr txBox="1"/>
          <p:nvPr/>
        </p:nvSpPr>
        <p:spPr>
          <a:xfrm>
            <a:off x="219073" y="914561"/>
            <a:ext cx="13010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◇各学校でも自校の４分類を踏まえた「伸び」を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抽出</a:t>
            </a:r>
            <a:r>
              <a:rPr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し、今後の取組を話し合いましょう。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263" y="3673417"/>
            <a:ext cx="7937646" cy="5534378"/>
          </a:xfrm>
          <a:prstGeom prst="rect">
            <a:avLst/>
          </a:prstGeom>
        </p:spPr>
      </p:pic>
      <p:sp>
        <p:nvSpPr>
          <p:cNvPr id="86" name="角丸四角形 85"/>
          <p:cNvSpPr/>
          <p:nvPr/>
        </p:nvSpPr>
        <p:spPr>
          <a:xfrm>
            <a:off x="217888" y="1513215"/>
            <a:ext cx="12697809" cy="58531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anchor="ctr"/>
          <a:lstStyle/>
          <a:p>
            <a:pPr algn="ctr">
              <a:lnSpc>
                <a:spcPts val="1500"/>
              </a:lnSpc>
              <a:defRPr/>
            </a:pPr>
            <a:r>
              <a:rPr lang="ja-JP" altLang="en-US" sz="28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同一集団の伸びに着目した</a:t>
            </a:r>
            <a:r>
              <a:rPr lang="ja-JP" altLang="en-US" sz="28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分類　　　　　</a:t>
            </a:r>
            <a:r>
              <a:rPr lang="ja-JP" altLang="en-US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ja-JP" altLang="en-US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下矢印 11"/>
          <p:cNvSpPr/>
          <p:nvPr/>
        </p:nvSpPr>
        <p:spPr>
          <a:xfrm>
            <a:off x="10572826" y="6906530"/>
            <a:ext cx="1080393" cy="401914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85" name="下矢印 84"/>
          <p:cNvSpPr/>
          <p:nvPr/>
        </p:nvSpPr>
        <p:spPr>
          <a:xfrm>
            <a:off x="10547953" y="4698750"/>
            <a:ext cx="1080393" cy="401914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385042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3329637" y="2445825"/>
            <a:ext cx="4908327" cy="9543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86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86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横軸</a:t>
            </a:r>
            <a:r>
              <a:rPr lang="ja-JP" altLang="en-US" sz="1867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は、全国値</a:t>
            </a:r>
            <a:r>
              <a:rPr lang="ja-JP" altLang="en-US" sz="186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を１００とした時の</a:t>
            </a:r>
            <a:r>
              <a:rPr lang="ja-JP" altLang="en-US" sz="1867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割合、</a:t>
            </a:r>
            <a:endParaRPr lang="en-US" altLang="ja-JP" sz="1867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86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縦軸</a:t>
            </a:r>
            <a:r>
              <a:rPr lang="ja-JP" altLang="en-US" sz="1867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は、前年度</a:t>
            </a:r>
            <a:r>
              <a:rPr lang="ja-JP" altLang="en-US" sz="186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と比較した伸び率</a:t>
            </a:r>
            <a:endParaRPr lang="en-US" altLang="ja-JP" sz="1867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86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（全国値を１００とした時の割合の差）を算出。</a:t>
            </a:r>
          </a:p>
        </p:txBody>
      </p:sp>
      <p:sp>
        <p:nvSpPr>
          <p:cNvPr id="4" name="楕円 3"/>
          <p:cNvSpPr/>
          <p:nvPr/>
        </p:nvSpPr>
        <p:spPr>
          <a:xfrm>
            <a:off x="6373032" y="4452038"/>
            <a:ext cx="612000" cy="61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/>
          <p:cNvSpPr/>
          <p:nvPr/>
        </p:nvSpPr>
        <p:spPr>
          <a:xfrm>
            <a:off x="5770899" y="4772315"/>
            <a:ext cx="612000" cy="61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217888" y="3909774"/>
            <a:ext cx="7899644" cy="5590549"/>
            <a:chOff x="-5393206" y="4637808"/>
            <a:chExt cx="7899644" cy="5590549"/>
          </a:xfrm>
        </p:grpSpPr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5393206" y="4637808"/>
              <a:ext cx="7899644" cy="5590549"/>
            </a:xfrm>
            <a:prstGeom prst="rect">
              <a:avLst/>
            </a:prstGeom>
          </p:spPr>
        </p:pic>
        <p:cxnSp>
          <p:nvCxnSpPr>
            <p:cNvPr id="15" name="直線矢印コネクタ 14"/>
            <p:cNvCxnSpPr/>
            <p:nvPr/>
          </p:nvCxnSpPr>
          <p:spPr>
            <a:xfrm flipV="1">
              <a:off x="-561688" y="5866489"/>
              <a:ext cx="1517386" cy="1365778"/>
            </a:xfrm>
            <a:prstGeom prst="straightConnector1">
              <a:avLst/>
            </a:prstGeom>
            <a:ln w="60325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4" name="テキスト ボックス 23"/>
            <p:cNvSpPr txBox="1"/>
            <p:nvPr/>
          </p:nvSpPr>
          <p:spPr>
            <a:xfrm>
              <a:off x="176770" y="5600101"/>
              <a:ext cx="59503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kumimoji="1" lang="ja-JP" altLang="en-US" sz="16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Ｒ５</a:t>
              </a:r>
              <a:endParaRPr kumimoji="1" lang="en-US" altLang="ja-JP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>
                <a:lnSpc>
                  <a:spcPts val="1500"/>
                </a:lnSpc>
              </a:pPr>
              <a:r>
                <a:rPr kumimoji="1" lang="ja-JP" altLang="en-US" sz="16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国語</a:t>
              </a:r>
              <a:endPara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cxnSp>
          <p:nvCxnSpPr>
            <p:cNvPr id="32" name="直線矢印コネクタ 31"/>
            <p:cNvCxnSpPr/>
            <p:nvPr/>
          </p:nvCxnSpPr>
          <p:spPr>
            <a:xfrm flipV="1">
              <a:off x="-436948" y="5978726"/>
              <a:ext cx="679636" cy="393913"/>
            </a:xfrm>
            <a:prstGeom prst="straightConnector1">
              <a:avLst/>
            </a:prstGeom>
            <a:ln w="60325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6" name="テキスト ボックス 25"/>
            <p:cNvSpPr txBox="1"/>
            <p:nvPr/>
          </p:nvSpPr>
          <p:spPr>
            <a:xfrm>
              <a:off x="773523" y="5303845"/>
              <a:ext cx="59503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kumimoji="1" lang="ja-JP" altLang="en-US" sz="16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Ｒ５</a:t>
              </a:r>
              <a:endParaRPr kumimoji="1" lang="en-US" altLang="ja-JP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>
                <a:lnSpc>
                  <a:spcPts val="1500"/>
                </a:lnSpc>
              </a:pPr>
              <a:r>
                <a:rPr kumimoji="1" lang="ja-JP" altLang="en-US" sz="16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算数</a:t>
              </a:r>
              <a:endPara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19" name="角丸四角形吹き出し 18"/>
          <p:cNvSpPr/>
          <p:nvPr/>
        </p:nvSpPr>
        <p:spPr>
          <a:xfrm>
            <a:off x="8368145" y="1997060"/>
            <a:ext cx="4717675" cy="2875007"/>
          </a:xfrm>
          <a:prstGeom prst="wedgeRoundRectCallout">
            <a:avLst>
              <a:gd name="adj1" fmla="val -63566"/>
              <a:gd name="adj2" fmla="val 51184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 自校の位置を把握しましょう。</a:t>
            </a:r>
            <a:endParaRPr kumimoji="1"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dist">
              <a:lnSpc>
                <a:spcPct val="150000"/>
              </a:lnSpc>
            </a:pPr>
            <a:endParaRPr kumimoji="1"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dist"/>
            <a:r>
              <a:rPr kumimoji="1" lang="en-US" altLang="ja-JP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</a:t>
            </a:r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年度の県学調の結果から、自校</a:t>
            </a:r>
            <a:endParaRPr kumimoji="1"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dist"/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を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【A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群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から</a:t>
            </a:r>
            <a:r>
              <a:rPr lang="en-US" altLang="ja-JP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D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群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に配置する</a:t>
            </a: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と、令和</a:t>
            </a:r>
            <a:endParaRPr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dist"/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５年度県学調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の結果で</a:t>
            </a: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は、自校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</a:t>
            </a: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何群</a:t>
            </a:r>
            <a:endParaRPr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に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あたる</a:t>
            </a: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でしょう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</a:t>
            </a: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17888" y="2696116"/>
            <a:ext cx="3111749" cy="4205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133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学校群の４分類について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8697433" y="2574497"/>
            <a:ext cx="4284000" cy="4861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小５国語</a:t>
            </a:r>
            <a:r>
              <a:rPr kumimoji="1" lang="en-US" altLang="ja-JP" sz="24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…A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群、小５算数</a:t>
            </a:r>
            <a:r>
              <a:rPr kumimoji="1" lang="en-US" altLang="ja-JP" sz="24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…A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群</a:t>
            </a:r>
            <a:endParaRPr kumimoji="1" lang="ja-JP" altLang="en-US" sz="24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8166242" y="5014835"/>
            <a:ext cx="4952626" cy="2778603"/>
          </a:xfrm>
          <a:prstGeom prst="roundRect">
            <a:avLst>
              <a:gd name="adj" fmla="val 8190"/>
            </a:avLst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 「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伸び」を分析</a:t>
            </a: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し、その要因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を書きましょう。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8154113" y="7975318"/>
            <a:ext cx="4931707" cy="1732875"/>
          </a:xfrm>
          <a:prstGeom prst="roundRect">
            <a:avLst>
              <a:gd name="adj" fmla="val 10685"/>
            </a:avLst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③今後の取組を</a:t>
            </a:r>
            <a:r>
              <a:rPr lang="ja-JP" altLang="en-US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話し合いましょう。</a:t>
            </a:r>
            <a:endParaRPr kumimoji="1" lang="ja-JP" altLang="en-US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35262" y="9446179"/>
            <a:ext cx="90423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県学調と全学調で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は、全国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の調査に参加している母体数は異なっています。</a:t>
            </a: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0" y="248203"/>
            <a:ext cx="11546958" cy="55079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132075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35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b="1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〔</a:t>
            </a:r>
            <a:r>
              <a:rPr lang="ja-JP" altLang="en-US" sz="2800" b="1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例</a:t>
            </a:r>
            <a:r>
              <a:rPr lang="en-US" altLang="ja-JP" sz="2800" b="1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〕</a:t>
            </a:r>
            <a:r>
              <a:rPr lang="ja-JP" altLang="en-US" sz="28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校内研修シート②「伸び」を分析する</a:t>
            </a:r>
            <a:endParaRPr lang="ja-JP" altLang="en-US" sz="28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D442132E-5D08-4ED8-B6D8-F63A2FA41D3A}"/>
              </a:ext>
            </a:extLst>
          </p:cNvPr>
          <p:cNvSpPr txBox="1"/>
          <p:nvPr/>
        </p:nvSpPr>
        <p:spPr>
          <a:xfrm>
            <a:off x="219073" y="808236"/>
            <a:ext cx="13010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◇各学校でも自校の４分類を踏まえた「伸び」を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抽出</a:t>
            </a:r>
            <a:r>
              <a:rPr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し、今後の取組を話し合いましょう。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124682" y="5463782"/>
            <a:ext cx="50243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・</a:t>
            </a:r>
            <a:r>
              <a:rPr kumimoji="1"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国語は</a:t>
            </a:r>
            <a:r>
              <a:rPr kumimoji="1"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、昨年度より「思・判・表」の領域が　　</a:t>
            </a:r>
            <a:endParaRPr kumimoji="1" lang="en-US" altLang="ja-JP" sz="2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向上し、「知・技」の領域が昨年度より下降</a:t>
            </a:r>
            <a:endParaRPr kumimoji="1" lang="en-US" altLang="ja-JP" sz="2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している。</a:t>
            </a:r>
          </a:p>
          <a:p>
            <a:r>
              <a:rPr lang="ja-JP" altLang="en-US" sz="20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・</a:t>
            </a:r>
            <a:r>
              <a:rPr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算数は、「数と計算」の平均正答率が昨年　</a:t>
            </a:r>
            <a:endParaRPr lang="en-US" altLang="ja-JP" sz="2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度より</a:t>
            </a:r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向上</a:t>
            </a:r>
            <a:r>
              <a:rPr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している。</a:t>
            </a:r>
            <a:endParaRPr lang="en-US" altLang="ja-JP" sz="2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098693" y="8370899"/>
            <a:ext cx="51093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・「思･判･表」の指導を行う際に、関連</a:t>
            </a:r>
            <a:endParaRPr lang="en-US" altLang="ja-JP" sz="2000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lang="ja-JP" altLang="en-US" sz="20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する「知･技」を明確にした指導を行う。</a:t>
            </a:r>
            <a:endParaRPr kumimoji="1" lang="ja-JP" altLang="en-US" sz="2000" dirty="0">
              <a:solidFill>
                <a:srgbClr val="00FFFF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20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・単元終了後においても、計算技能の定</a:t>
            </a:r>
            <a:endParaRPr lang="en-US" altLang="ja-JP" sz="2000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lang="ja-JP" altLang="en-US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lang="ja-JP" altLang="en-US" sz="20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着確認の場を設定する</a:t>
            </a:r>
            <a:r>
              <a:rPr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。</a:t>
            </a:r>
            <a:endParaRPr lang="en-US" altLang="ja-JP" sz="2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217888" y="1321830"/>
            <a:ext cx="12697809" cy="58531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anchor="ctr"/>
          <a:lstStyle/>
          <a:p>
            <a:pPr algn="ctr">
              <a:lnSpc>
                <a:spcPts val="1500"/>
              </a:lnSpc>
              <a:defRPr/>
            </a:pPr>
            <a:r>
              <a:rPr lang="ja-JP" altLang="en-US" sz="28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同一集団の伸びに着目した</a:t>
            </a:r>
            <a:r>
              <a:rPr lang="ja-JP" altLang="en-US" sz="28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分類　　　　　</a:t>
            </a:r>
            <a:r>
              <a:rPr lang="ja-JP" altLang="en-US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ja-JP" altLang="en-US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5" name="下矢印 84"/>
          <p:cNvSpPr/>
          <p:nvPr/>
        </p:nvSpPr>
        <p:spPr>
          <a:xfrm>
            <a:off x="11146683" y="4737077"/>
            <a:ext cx="1080393" cy="401914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30" name="楕円 29"/>
          <p:cNvSpPr/>
          <p:nvPr/>
        </p:nvSpPr>
        <p:spPr>
          <a:xfrm>
            <a:off x="4620108" y="6264051"/>
            <a:ext cx="612000" cy="612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下矢印 11"/>
          <p:cNvSpPr/>
          <p:nvPr/>
        </p:nvSpPr>
        <p:spPr>
          <a:xfrm>
            <a:off x="11146683" y="7644748"/>
            <a:ext cx="1080393" cy="445195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8154113" y="7067828"/>
            <a:ext cx="4547826" cy="793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ja-JP" altLang="en-US" dirty="0" smtClean="0">
                <a:solidFill>
                  <a:srgbClr val="FF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＊正答率の低い問題の傾向や誤答の傾向、　</a:t>
            </a:r>
            <a:endParaRPr lang="en-US" altLang="ja-JP" dirty="0" smtClean="0">
              <a:solidFill>
                <a:srgbClr val="FF0000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800"/>
              </a:lnSpc>
            </a:pPr>
            <a:r>
              <a:rPr lang="ja-JP" altLang="en-US" dirty="0" smtClean="0">
                <a:solidFill>
                  <a:srgbClr val="FF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昨年度の傾向との比較等、様々な視点か</a:t>
            </a:r>
            <a:endParaRPr lang="en-US" altLang="ja-JP" dirty="0" smtClean="0">
              <a:solidFill>
                <a:srgbClr val="FF0000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800"/>
              </a:lnSpc>
            </a:pPr>
            <a:r>
              <a:rPr lang="ja-JP" altLang="en-US" dirty="0" smtClean="0">
                <a:solidFill>
                  <a:srgbClr val="FF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ら要因を分析しましょう。</a:t>
            </a:r>
            <a:endParaRPr kumimoji="1" lang="ja-JP" altLang="en-US" dirty="0">
              <a:solidFill>
                <a:srgbClr val="FF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488578" y="3150886"/>
            <a:ext cx="4562424" cy="562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ja-JP" altLang="en-US" dirty="0" smtClean="0">
                <a:solidFill>
                  <a:srgbClr val="FF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＊学校全体だけでなく、学年・クラス・</a:t>
            </a:r>
            <a:endParaRPr lang="en-US" altLang="ja-JP" dirty="0" smtClean="0">
              <a:solidFill>
                <a:srgbClr val="FF0000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800"/>
              </a:lnSpc>
            </a:pPr>
            <a:r>
              <a:rPr lang="ja-JP" altLang="en-US" dirty="0" smtClean="0">
                <a:solidFill>
                  <a:srgbClr val="FF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個人単位でも分析することができます。</a:t>
            </a:r>
            <a:endParaRPr kumimoji="1" lang="ja-JP" altLang="en-US" dirty="0">
              <a:solidFill>
                <a:srgbClr val="FF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1" name="楕円 30"/>
          <p:cNvSpPr/>
          <p:nvPr/>
        </p:nvSpPr>
        <p:spPr>
          <a:xfrm>
            <a:off x="4751889" y="5308533"/>
            <a:ext cx="612000" cy="612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628590" y="6398997"/>
            <a:ext cx="59503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kumimoji="1" lang="ja-JP" altLang="en-US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Ｒ４</a:t>
            </a:r>
            <a:endParaRPr kumimoji="1" lang="en-US" altLang="ja-JP" sz="16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>
              <a:lnSpc>
                <a:spcPts val="1500"/>
              </a:lnSpc>
            </a:pPr>
            <a:r>
              <a:rPr kumimoji="1" lang="ja-JP" altLang="en-US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算数</a:t>
            </a:r>
            <a:endParaRPr kumimoji="1"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751889" y="5399405"/>
            <a:ext cx="59503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kumimoji="1" lang="ja-JP" altLang="en-US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Ｒ４</a:t>
            </a:r>
            <a:endParaRPr kumimoji="1" lang="en-US" altLang="ja-JP" sz="16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>
              <a:lnSpc>
                <a:spcPts val="1500"/>
              </a:lnSpc>
            </a:pPr>
            <a:r>
              <a:rPr kumimoji="1" lang="ja-JP" altLang="en-US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国語</a:t>
            </a:r>
            <a:endParaRPr kumimoji="1"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811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304981" y="4058653"/>
            <a:ext cx="8562572" cy="2157332"/>
          </a:xfrm>
          <a:prstGeom prst="roundRect">
            <a:avLst>
              <a:gd name="adj" fmla="val 1057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① 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「題材（問題場面等）」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や「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配列（問題の構成や順序）」、「問い方（条件設定や発問）」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の工夫に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ついて、気づいたことを話し合いましょう。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04981" y="1403954"/>
            <a:ext cx="12467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◇各学校でも問題</a:t>
            </a: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を分析し、授業改善の方策を考えて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みましょう</a:t>
            </a: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。</a:t>
            </a:r>
            <a:endParaRPr kumimoji="0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>
          <a:xfrm>
            <a:off x="5984" y="754191"/>
            <a:ext cx="9499600" cy="827616"/>
          </a:xfrm>
        </p:spPr>
        <p:txBody>
          <a:bodyPr>
            <a:normAutofit/>
          </a:bodyPr>
          <a:lstStyle/>
          <a:p>
            <a:pPr eaLnBrk="1" hangingPunct="1"/>
            <a:r>
              <a:rPr lang="ja-JP" altLang="en-US" sz="28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校内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研修</a:t>
            </a:r>
            <a:r>
              <a:rPr lang="ja-JP" altLang="en-US" sz="28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シート③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「問題分析から授業改善へ」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2528" y="2833765"/>
            <a:ext cx="12608056" cy="1109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4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  取り出した問題 ： </a:t>
            </a:r>
            <a:r>
              <a:rPr kumimoji="0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学年（　　　　　）　　教科（　　　　　）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  <a:r>
              <a:rPr kumimoji="0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問題番号（　　　　　）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4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 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※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平均正答率　 ： 自校（　　　　　）</a:t>
            </a:r>
            <a:r>
              <a:rPr kumimoji="0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％、県（　　　　　）％　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  <a:r>
              <a:rPr kumimoji="0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目標値　：（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　　　　）％　　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053307" y="4058652"/>
            <a:ext cx="3907277" cy="5707593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〇 今後の授業改善に向けた方策</a:t>
            </a:r>
            <a:endParaRPr kumimoji="0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（内容）をまとめましょう。</a:t>
            </a:r>
            <a:endParaRPr kumimoji="0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000" dirty="0">
              <a:solidFill>
                <a:srgbClr val="44546A">
                  <a:lumMod val="75000"/>
                </a:srgb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dirty="0">
              <a:solidFill>
                <a:srgbClr val="44546A">
                  <a:lumMod val="75000"/>
                </a:srgb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dirty="0">
              <a:solidFill>
                <a:srgbClr val="44546A">
                  <a:lumMod val="75000"/>
                </a:srgb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dirty="0">
              <a:solidFill>
                <a:srgbClr val="44546A">
                  <a:lumMod val="75000"/>
                </a:srgb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dirty="0">
              <a:solidFill>
                <a:srgbClr val="44546A">
                  <a:lumMod val="75000"/>
                </a:srgb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dirty="0">
              <a:solidFill>
                <a:srgbClr val="44546A">
                  <a:lumMod val="75000"/>
                </a:srgb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dirty="0" smtClean="0">
              <a:solidFill>
                <a:srgbClr val="44546A">
                  <a:lumMod val="75000"/>
                </a:srgb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dirty="0">
              <a:solidFill>
                <a:srgbClr val="44546A">
                  <a:lumMod val="75000"/>
                </a:srgb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※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研究授業等で、進捗状況を確認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しましょう。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304981" y="6458675"/>
            <a:ext cx="8315243" cy="3307571"/>
          </a:xfrm>
          <a:prstGeom prst="roundRect">
            <a:avLst>
              <a:gd name="adj" fmla="val 665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② </a:t>
            </a:r>
            <a:r>
              <a: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分析資料の解答類型等から、自校の子供たちのつまずきの状況を</a:t>
            </a: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確認</a:t>
            </a:r>
            <a:r>
              <a: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し、その要因を考えましょう。</a:t>
            </a: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5" name="右矢印 4"/>
          <p:cNvSpPr/>
          <p:nvPr/>
        </p:nvSpPr>
        <p:spPr>
          <a:xfrm>
            <a:off x="8542945" y="8081069"/>
            <a:ext cx="510362" cy="11970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右矢印 9"/>
          <p:cNvSpPr/>
          <p:nvPr/>
        </p:nvSpPr>
        <p:spPr>
          <a:xfrm rot="5400000">
            <a:off x="4207421" y="5718575"/>
            <a:ext cx="510362" cy="11970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32984" y="49845"/>
            <a:ext cx="90151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参考</a:t>
            </a:r>
            <a:endParaRPr kumimoji="0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92030" y="1928055"/>
            <a:ext cx="3387891" cy="749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4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＜作成日＞</a:t>
            </a:r>
            <a:endParaRPr kumimoji="1"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4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4005402" y="1920656"/>
            <a:ext cx="3414072" cy="749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4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＜活用</a:t>
            </a: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場面</a:t>
            </a:r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＞</a:t>
            </a:r>
            <a:endParaRPr kumimoji="1"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4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7644954" y="1915355"/>
            <a:ext cx="5315629" cy="749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4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＜状況の確認＞</a:t>
            </a:r>
            <a:endParaRPr kumimoji="1"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4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34503" y="33711"/>
            <a:ext cx="124670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※</a:t>
            </a: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次年度も含め、本シートを校内研修、学年会、教科部会等、様々な場面で活用し、</a:t>
            </a:r>
            <a:endParaRPr kumimoji="0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問題分析を通した授業改善に取り組みましょう。</a:t>
            </a:r>
            <a:endParaRPr kumimoji="0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442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304981" y="4058653"/>
            <a:ext cx="8562572" cy="2157332"/>
          </a:xfrm>
          <a:prstGeom prst="roundRect">
            <a:avLst>
              <a:gd name="adj" fmla="val 1057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① 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「題材（問題場面等）」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や「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配列（問題の構成や順序）」、「問い方（条件設定や発問）」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の工夫に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ついて、気づいたことを話し合いましょう。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・生徒が身近に感じる生活場面を題材にしている。</a:t>
            </a:r>
            <a:endParaRPr kumimoji="1" lang="en-US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・グラフから分かることを読み取りたくなるように、「お得である」理由を説明させる問い方をしている。</a:t>
            </a:r>
            <a:endParaRPr kumimoji="1" lang="en-US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04981" y="1403954"/>
            <a:ext cx="12467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◇各学校でも問題</a:t>
            </a: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を分析し、授業改善の方策を考えて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みましょう</a:t>
            </a: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。</a:t>
            </a:r>
            <a:endParaRPr kumimoji="0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>
          <a:xfrm>
            <a:off x="5984" y="754191"/>
            <a:ext cx="9499600" cy="827616"/>
          </a:xfrm>
        </p:spPr>
        <p:txBody>
          <a:bodyPr>
            <a:normAutofit/>
          </a:bodyPr>
          <a:lstStyle/>
          <a:p>
            <a:r>
              <a:rPr lang="en-US" altLang="ja-JP" sz="2800" b="1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〔</a:t>
            </a:r>
            <a:r>
              <a:rPr lang="ja-JP" altLang="en-US" sz="28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例</a:t>
            </a:r>
            <a:r>
              <a:rPr lang="en-US" altLang="ja-JP" sz="28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〕</a:t>
            </a:r>
            <a:r>
              <a:rPr lang="ja-JP" altLang="en-US" sz="28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校内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研修</a:t>
            </a:r>
            <a:r>
              <a:rPr lang="ja-JP" altLang="en-US" sz="28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シート③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「問題分析から授業改善へ」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2528" y="2833765"/>
            <a:ext cx="12608056" cy="1195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4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  取り出した問題 ： </a:t>
            </a:r>
            <a:r>
              <a:rPr kumimoji="0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学年（　１年　）　　教科（　数学　）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  <a:r>
              <a:rPr kumimoji="0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問題番号（　１７　）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4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 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※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平均正答率　 ： 自校（　</a:t>
            </a:r>
            <a:r>
              <a:rPr lang="en-US" altLang="ja-JP" sz="28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en-US" altLang="ja-JP" sz="28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</a:t>
            </a:r>
            <a:r>
              <a:rPr kumimoji="0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）％、県（　</a:t>
            </a:r>
            <a:r>
              <a:rPr lang="ja-JP" altLang="en-US" sz="28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28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</a:t>
            </a:r>
            <a:r>
              <a:rPr kumimoji="0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）％　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  <a:r>
              <a:rPr kumimoji="0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目標値　：（ </a:t>
            </a:r>
            <a:r>
              <a:rPr lang="en-US" altLang="ja-JP" sz="28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en-US" altLang="ja-JP" sz="28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</a:t>
            </a:r>
            <a:r>
              <a:rPr kumimoji="0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</a:t>
            </a:r>
            <a:r>
              <a:rPr kumimoji="0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）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％　　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053307" y="4058652"/>
            <a:ext cx="3907277" cy="5707593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〇 今後の授業改善に向けた方策</a:t>
            </a:r>
            <a:endParaRPr kumimoji="0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（内容）をまとめましょう。</a:t>
            </a:r>
            <a:endParaRPr kumimoji="0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lvl="0">
              <a:defRPr/>
            </a:pPr>
            <a:r>
              <a:rPr lang="ja-JP" altLang="en-US" sz="2400" dirty="0" smtClean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・文章問題を取り扱う授業  </a:t>
            </a:r>
            <a:endParaRPr lang="en-US" altLang="ja-JP" sz="2400" dirty="0" smtClean="0">
              <a:solidFill>
                <a:srgbClr val="44546A">
                  <a:lumMod val="75000"/>
                </a:srgb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defRPr/>
            </a:pPr>
            <a:r>
              <a:rPr lang="en-US" altLang="ja-JP" sz="2400" dirty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2400" dirty="0" smtClean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では、教師側から式や表な </a:t>
            </a:r>
            <a:endParaRPr lang="en-US" altLang="ja-JP" sz="2400" dirty="0" smtClean="0">
              <a:solidFill>
                <a:srgbClr val="44546A">
                  <a:lumMod val="75000"/>
                </a:srgb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defRPr/>
            </a:pPr>
            <a:r>
              <a:rPr lang="en-US" altLang="ja-JP" sz="2400" dirty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2400" dirty="0" err="1" smtClean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どを</a:t>
            </a:r>
            <a:r>
              <a:rPr lang="ja-JP" altLang="en-US" sz="2400" dirty="0" smtClean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与えるのではなく、問</a:t>
            </a:r>
            <a:endParaRPr lang="en-US" altLang="ja-JP" sz="2400" dirty="0" smtClean="0">
              <a:solidFill>
                <a:srgbClr val="44546A">
                  <a:lumMod val="75000"/>
                </a:srgb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defRPr/>
            </a:pPr>
            <a:r>
              <a:rPr lang="en-US" altLang="ja-JP" sz="2400" dirty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2400" dirty="0" smtClean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題場面</a:t>
            </a:r>
            <a:r>
              <a:rPr lang="ja-JP" altLang="en-US" sz="2400" dirty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から分かること</a:t>
            </a:r>
            <a:r>
              <a:rPr lang="ja-JP" altLang="en-US" sz="2400" dirty="0" smtClean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を、</a:t>
            </a:r>
            <a:endParaRPr lang="en-US" altLang="ja-JP" sz="2400" dirty="0" smtClean="0">
              <a:solidFill>
                <a:srgbClr val="44546A">
                  <a:lumMod val="75000"/>
                </a:srgb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defRPr/>
            </a:pPr>
            <a:r>
              <a:rPr lang="en-US" altLang="ja-JP" sz="2400" dirty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2400" dirty="0" smtClean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生徒自身が言葉や表、グラ</a:t>
            </a:r>
            <a:endParaRPr lang="en-US" altLang="ja-JP" sz="2400" dirty="0" smtClean="0">
              <a:solidFill>
                <a:srgbClr val="44546A">
                  <a:lumMod val="75000"/>
                </a:srgb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defRPr/>
            </a:pPr>
            <a:r>
              <a:rPr lang="en-US" altLang="ja-JP" sz="2400" dirty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2400" dirty="0" smtClean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フなどに表す活動を</a:t>
            </a:r>
            <a:r>
              <a:rPr lang="ja-JP" altLang="en-US" sz="2400" dirty="0" err="1" smtClean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設定す</a:t>
            </a:r>
            <a:endParaRPr lang="en-US" altLang="ja-JP" sz="2400" dirty="0" smtClean="0">
              <a:solidFill>
                <a:srgbClr val="44546A">
                  <a:lumMod val="75000"/>
                </a:srgb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defRPr/>
            </a:pPr>
            <a:r>
              <a:rPr lang="en-US" altLang="ja-JP" sz="2400" dirty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2400" dirty="0" smtClean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る。</a:t>
            </a:r>
            <a:endParaRPr lang="en-US" altLang="ja-JP" sz="2400" dirty="0" smtClean="0">
              <a:solidFill>
                <a:srgbClr val="44546A">
                  <a:lumMod val="75000"/>
                </a:srgb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r>
              <a:rPr kumimoji="1" lang="ja-JP" altLang="en-US" sz="2400" dirty="0" smtClean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・グラフ</a:t>
            </a:r>
            <a:r>
              <a:rPr kumimoji="1" lang="ja-JP" altLang="en-US" sz="2400" dirty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の意味理解に</a:t>
            </a:r>
            <a:r>
              <a:rPr kumimoji="1" lang="ja-JP" altLang="en-US" sz="2400" dirty="0" smtClean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つなげ</a:t>
            </a:r>
            <a:endParaRPr kumimoji="1" lang="en-US" altLang="ja-JP" sz="2400" dirty="0" smtClean="0">
              <a:solidFill>
                <a:srgbClr val="44546A">
                  <a:lumMod val="75000"/>
                </a:srgb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r>
              <a:rPr kumimoji="1" lang="ja-JP" altLang="en-US" sz="2400" dirty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2400" dirty="0" smtClean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るために、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事象（具体）↔グ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r>
              <a:rPr kumimoji="1" lang="en-US" altLang="ja-JP" sz="2400" dirty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ラフ（抽象）を往還する活動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r>
              <a:rPr kumimoji="1" lang="en-US" altLang="ja-JP" sz="2400" dirty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を取り入れ、グラフの読み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r>
              <a:rPr kumimoji="1" lang="en-US" altLang="ja-JP" sz="2400" dirty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取りができているか確認す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r>
              <a:rPr kumimoji="1" lang="en-US" altLang="ja-JP" sz="2400" dirty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る。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304981" y="6458675"/>
            <a:ext cx="8315243" cy="3307571"/>
          </a:xfrm>
          <a:prstGeom prst="roundRect">
            <a:avLst>
              <a:gd name="adj" fmla="val 665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② </a:t>
            </a:r>
            <a:r>
              <a: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分析資料の解答類型等から、自校の子供たちのつまずきの状況を</a:t>
            </a: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確認</a:t>
            </a:r>
            <a:r>
              <a: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し、その要因を考えましょう。</a:t>
            </a:r>
            <a:endParaRPr kumimoji="0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・無答が多い。</a:t>
            </a:r>
            <a:endParaRPr kumimoji="0" lang="en-US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→自分の考えを言葉や式、表、グラフなどを用いて</a:t>
            </a:r>
            <a:endParaRPr kumimoji="0" lang="en-US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　表現する活動が不足している。</a:t>
            </a:r>
            <a:endParaRPr kumimoji="0" lang="en-US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・グラフの読み取りができていない。</a:t>
            </a:r>
            <a:endParaRPr kumimoji="0" lang="en-US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→グラフに表された直線がどのような事象を表し　</a:t>
            </a:r>
            <a:endParaRPr kumimoji="0" lang="en-US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　</a:t>
            </a:r>
            <a:r>
              <a:rPr kumimoji="0" lang="ja-JP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た</a:t>
            </a:r>
            <a:r>
              <a:rPr kumimoji="0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ものなのか、理解できていない。</a:t>
            </a:r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5" name="右矢印 4"/>
          <p:cNvSpPr/>
          <p:nvPr/>
        </p:nvSpPr>
        <p:spPr>
          <a:xfrm>
            <a:off x="8542945" y="8081069"/>
            <a:ext cx="510362" cy="11970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右矢印 9"/>
          <p:cNvSpPr/>
          <p:nvPr/>
        </p:nvSpPr>
        <p:spPr>
          <a:xfrm rot="5400000">
            <a:off x="4207421" y="5718575"/>
            <a:ext cx="510362" cy="11970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32984" y="49845"/>
            <a:ext cx="90151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参考</a:t>
            </a:r>
            <a:endParaRPr kumimoji="0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92030" y="1928055"/>
            <a:ext cx="3387891" cy="749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＜作成日＞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　　</a:t>
            </a:r>
            <a:r>
              <a:rPr kumimoji="1" lang="ja-JP" altLang="en-US" noProof="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令和６年５月１</a:t>
            </a:r>
            <a:r>
              <a:rPr kumimoji="1" lang="en-US" altLang="ja-JP" noProof="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kumimoji="1" lang="ja-JP" altLang="en-US" noProof="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日（水）</a:t>
            </a:r>
            <a:endParaRPr kumimoji="1" lang="en-US" altLang="ja-JP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4005402" y="1920656"/>
            <a:ext cx="3414072" cy="749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＜活用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場面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＞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　　　　教科部会（数学）　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7644954" y="1915355"/>
            <a:ext cx="5315629" cy="749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＜状況の確認＞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　　１０</a:t>
            </a:r>
            <a:r>
              <a:rPr kumimoji="1" lang="ja-JP" altLang="en-US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月の小研（教科別）での提案授業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34503" y="33711"/>
            <a:ext cx="124670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※</a:t>
            </a: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次年度も含め、本シートを校内研修、学年会、教科部会等、様々な場面で活用し、</a:t>
            </a:r>
            <a:endParaRPr kumimoji="0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問題分析を通した授業改善に取り組みましょう。</a:t>
            </a:r>
            <a:endParaRPr kumimoji="0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594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3319</TotalTime>
  <Words>1990</Words>
  <Application>Microsoft Office PowerPoint</Application>
  <PresentationFormat>ユーザー設定</PresentationFormat>
  <Paragraphs>203</Paragraphs>
  <Slides>6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8" baseType="lpstr">
      <vt:lpstr>BIZ UDPゴシック</vt:lpstr>
      <vt:lpstr>BIZ UDゴシック</vt:lpstr>
      <vt:lpstr>ＭＳ Ｐ明朝</vt:lpstr>
      <vt:lpstr>ＭＳ ゴシック</vt:lpstr>
      <vt:lpstr>UD デジタル 教科書体 NK-R</vt:lpstr>
      <vt:lpstr>UD デジタル 教科書体 NP-R</vt:lpstr>
      <vt:lpstr>游ゴシック</vt:lpstr>
      <vt:lpstr>游ゴシック Light</vt:lpstr>
      <vt:lpstr>Arial</vt:lpstr>
      <vt:lpstr>Calibri</vt:lpstr>
      <vt:lpstr>Calibri Light</vt:lpstr>
      <vt:lpstr>Office テーマ</vt:lpstr>
      <vt:lpstr>　校内研修シート①「課題となった問題の確認とその克服に向けた授業改善へ」</vt:lpstr>
      <vt:lpstr>〔例〕校内研修シート①「課題となった問題の確認とその克服に向けた授業改善へ」</vt:lpstr>
      <vt:lpstr>PowerPoint プレゼンテーション</vt:lpstr>
      <vt:lpstr>PowerPoint プレゼンテーション</vt:lpstr>
      <vt:lpstr>　校内研修シート③　「問題分析から授業改善へ」</vt:lpstr>
      <vt:lpstr>〔例〕校内研修シート③　「問題分析から授業改善へ」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kumamoto</dc:creator>
  <cp:lastModifiedBy>1637221</cp:lastModifiedBy>
  <cp:revision>206</cp:revision>
  <cp:lastPrinted>2024-02-27T02:53:38Z</cp:lastPrinted>
  <dcterms:created xsi:type="dcterms:W3CDTF">2020-02-10T09:55:19Z</dcterms:created>
  <dcterms:modified xsi:type="dcterms:W3CDTF">2024-03-05T00:02:24Z</dcterms:modified>
</cp:coreProperties>
</file>