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39917"/>
            <a:ext cx="5829300" cy="19606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1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0CACD-C4EA-478C-B9F5-36F036E7FB0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20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C9943-351E-4261-AA05-F95B122C14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347"/>
            <a:ext cx="1543050" cy="780170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347"/>
            <a:ext cx="4476750" cy="780170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200B5-281D-4158-9CBC-0FDC9BFE0B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0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D9C7C-6EE5-41DC-9F0E-93B962037CD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8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6195"/>
            <a:ext cx="5829300" cy="18156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945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308E2-3117-4977-8727-61C51A1AC69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2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09900" cy="60344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2"/>
            <a:ext cx="3009900" cy="60344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C14DA-2567-422C-B146-0C96E87B3E1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5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7145"/>
            <a:ext cx="3030538" cy="8528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997"/>
            <a:ext cx="3030538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5" y="2047145"/>
            <a:ext cx="3030537" cy="8528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5" y="2899997"/>
            <a:ext cx="3030537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68C75-74AD-4D53-A16F-9D5E1AF49F7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10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69B0-65BB-4212-8567-E29345B3BD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85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70190-CD75-4BC1-92CA-E4DAF1CB717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37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418"/>
            <a:ext cx="2255838" cy="15503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63418"/>
            <a:ext cx="3833812" cy="78046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792"/>
            <a:ext cx="2255838" cy="6254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C9729-280E-454E-A892-7CFD9AC427C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8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61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684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938"/>
            <a:ext cx="4114800" cy="107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18769-767D-49E0-85E2-8756A19852B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6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7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2"/>
            <a:ext cx="6172200" cy="603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6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6"/>
            <a:ext cx="21717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6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2EE8A5-F284-45D3-AF1B-6304AB31B9F9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7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207169" y="35496"/>
            <a:ext cx="6432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肥後っ子いきいき読書</a:t>
            </a:r>
            <a:r>
              <a:rPr lang="ja-JP" altLang="en-US" sz="1800" b="1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アドバイザー事業</a:t>
            </a:r>
            <a:endParaRPr lang="ja-JP" altLang="en-US" sz="18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75" name="テキスト ボックス 1"/>
          <p:cNvSpPr txBox="1">
            <a:spLocks noChangeArrowheads="1"/>
          </p:cNvSpPr>
          <p:nvPr/>
        </p:nvSpPr>
        <p:spPr bwMode="auto">
          <a:xfrm>
            <a:off x="5027612" y="314236"/>
            <a:ext cx="1481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申請の手順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50838" y="683568"/>
            <a:ext cx="6202362" cy="1080121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u="sng" dirty="0">
                <a:solidFill>
                  <a:srgbClr val="000000"/>
                </a:solidFill>
              </a:rPr>
              <a:t>①派遣</a:t>
            </a:r>
            <a:r>
              <a:rPr lang="ja-JP" altLang="en-US" sz="1400" b="1" u="sng" dirty="0" smtClean="0">
                <a:solidFill>
                  <a:srgbClr val="000000"/>
                </a:solidFill>
              </a:rPr>
              <a:t>依頼書（別記第４号様式）を</a:t>
            </a:r>
            <a:r>
              <a:rPr lang="ja-JP" altLang="en-US" sz="1400" b="1" u="sng" dirty="0">
                <a:solidFill>
                  <a:srgbClr val="000000"/>
                </a:solidFill>
              </a:rPr>
              <a:t>社会教育課に提出します</a:t>
            </a:r>
            <a:endParaRPr lang="en-US" altLang="ja-JP" sz="1400" b="1" u="sng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・派遣を希望</a:t>
            </a:r>
            <a:r>
              <a:rPr lang="ja-JP" altLang="en-US" sz="1200" dirty="0" smtClean="0">
                <a:solidFill>
                  <a:srgbClr val="000000"/>
                </a:solidFill>
              </a:rPr>
              <a:t>する場合は、派遣依頼書（別記第４号様式）に希望日時</a:t>
            </a:r>
            <a:r>
              <a:rPr lang="ja-JP" altLang="en-US" sz="1200" dirty="0">
                <a:solidFill>
                  <a:srgbClr val="000000"/>
                </a:solidFill>
              </a:rPr>
              <a:t>、内容等を記入の上</a:t>
            </a:r>
            <a:r>
              <a:rPr lang="ja-JP" altLang="en-US" sz="1200" dirty="0" smtClean="0">
                <a:solidFill>
                  <a:srgbClr val="000000"/>
                </a:solidFill>
              </a:rPr>
              <a:t>、メー</a:t>
            </a:r>
            <a:endParaRPr lang="en-US" altLang="ja-JP" sz="1200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 smtClean="0">
                <a:solidFill>
                  <a:srgbClr val="000000"/>
                </a:solidFill>
              </a:rPr>
              <a:t> ルまたはＦＡＸにて県</a:t>
            </a:r>
            <a:r>
              <a:rPr lang="ja-JP" altLang="en-US" sz="1200" dirty="0">
                <a:solidFill>
                  <a:srgbClr val="000000"/>
                </a:solidFill>
              </a:rPr>
              <a:t>社会教育課まで御提出</a:t>
            </a:r>
            <a:r>
              <a:rPr lang="ja-JP" altLang="en-US" sz="1200" dirty="0" smtClean="0">
                <a:solidFill>
                  <a:srgbClr val="000000"/>
                </a:solidFill>
              </a:rPr>
              <a:t>ください</a:t>
            </a:r>
            <a:r>
              <a:rPr lang="ja-JP" altLang="en-US" sz="1200" dirty="0">
                <a:solidFill>
                  <a:srgbClr val="000000"/>
                </a:solidFill>
              </a:rPr>
              <a:t>。</a:t>
            </a:r>
            <a:endParaRPr lang="en-US" altLang="ja-JP" sz="1200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・派遣</a:t>
            </a:r>
            <a:r>
              <a:rPr lang="ja-JP" altLang="en-US" sz="1200" dirty="0" smtClean="0">
                <a:solidFill>
                  <a:srgbClr val="000000"/>
                </a:solidFill>
              </a:rPr>
              <a:t>依頼書（別記第４号様式）の</a:t>
            </a:r>
            <a:r>
              <a:rPr lang="ja-JP" altLang="en-US" sz="1200" dirty="0">
                <a:solidFill>
                  <a:srgbClr val="000000"/>
                </a:solidFill>
              </a:rPr>
              <a:t>提出</a:t>
            </a:r>
            <a:r>
              <a:rPr lang="ja-JP" altLang="en-US" sz="1200" dirty="0" smtClean="0">
                <a:solidFill>
                  <a:srgbClr val="000000"/>
                </a:solidFill>
              </a:rPr>
              <a:t>締切は、派遣希望日の前月１０日となって</a:t>
            </a:r>
            <a:r>
              <a:rPr lang="ja-JP" altLang="en-US" sz="1200" dirty="0">
                <a:solidFill>
                  <a:srgbClr val="000000"/>
                </a:solidFill>
              </a:rPr>
              <a:t>おります。</a:t>
            </a:r>
            <a:endParaRPr lang="en-US" altLang="ja-JP" sz="12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3" name="下矢印 2"/>
          <p:cNvSpPr/>
          <p:nvPr/>
        </p:nvSpPr>
        <p:spPr>
          <a:xfrm>
            <a:off x="2919416" y="1835696"/>
            <a:ext cx="936625" cy="288032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3379" y="2173923"/>
            <a:ext cx="6202363" cy="597877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u="sng" dirty="0">
                <a:solidFill>
                  <a:srgbClr val="000000"/>
                </a:solidFill>
              </a:rPr>
              <a:t>②社会教育課でアドバイザーと日程調整を行います</a:t>
            </a:r>
            <a:endParaRPr lang="en-US" altLang="ja-JP" sz="1400" b="1" u="sng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・提出された</a:t>
            </a:r>
            <a:r>
              <a:rPr lang="ja-JP" altLang="en-US" sz="1200" dirty="0" smtClean="0">
                <a:solidFill>
                  <a:srgbClr val="000000"/>
                </a:solidFill>
              </a:rPr>
              <a:t>派遣依頼書の内容を</a:t>
            </a:r>
            <a:r>
              <a:rPr lang="ja-JP" altLang="en-US" sz="1200" dirty="0">
                <a:solidFill>
                  <a:srgbClr val="000000"/>
                </a:solidFill>
              </a:rPr>
              <a:t>基に、社会教育課とアドバイザーで日程の調整を行います。</a:t>
            </a:r>
            <a:endParaRPr lang="en-US" altLang="ja-JP" sz="12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22" name="下矢印 21"/>
          <p:cNvSpPr/>
          <p:nvPr/>
        </p:nvSpPr>
        <p:spPr>
          <a:xfrm>
            <a:off x="2919416" y="2843808"/>
            <a:ext cx="936625" cy="288032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22263" y="3203848"/>
            <a:ext cx="6202362" cy="576064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u="sng" dirty="0">
                <a:solidFill>
                  <a:srgbClr val="000000"/>
                </a:solidFill>
              </a:rPr>
              <a:t>③決定した日程を社会教育課からお知らせします</a:t>
            </a:r>
            <a:endParaRPr lang="en-US" altLang="ja-JP" sz="1400" b="1" u="sng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・アドバイザーとの日程調整の結果</a:t>
            </a:r>
            <a:r>
              <a:rPr lang="ja-JP" altLang="en-US" sz="1200" dirty="0" smtClean="0">
                <a:solidFill>
                  <a:srgbClr val="000000"/>
                </a:solidFill>
              </a:rPr>
              <a:t>を電話と文書にて通知します</a:t>
            </a:r>
            <a:r>
              <a:rPr lang="ja-JP" altLang="en-US" sz="1200" dirty="0">
                <a:solidFill>
                  <a:srgbClr val="000000"/>
                </a:solidFill>
              </a:rPr>
              <a:t>。</a:t>
            </a:r>
            <a:endParaRPr lang="en-US" altLang="ja-JP" sz="12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25" name="下矢印 24"/>
          <p:cNvSpPr/>
          <p:nvPr/>
        </p:nvSpPr>
        <p:spPr>
          <a:xfrm>
            <a:off x="2919416" y="3851920"/>
            <a:ext cx="936625" cy="288032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22263" y="4184561"/>
            <a:ext cx="6202362" cy="1107519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u="sng" dirty="0">
                <a:solidFill>
                  <a:srgbClr val="000000"/>
                </a:solidFill>
              </a:rPr>
              <a:t>④事前</a:t>
            </a:r>
            <a:r>
              <a:rPr lang="ja-JP" altLang="en-US" sz="1400" b="1" u="sng" dirty="0" smtClean="0">
                <a:solidFill>
                  <a:srgbClr val="000000"/>
                </a:solidFill>
              </a:rPr>
              <a:t>調査書（別記第５号様式）を</a:t>
            </a:r>
            <a:r>
              <a:rPr lang="ja-JP" altLang="en-US" sz="1400" b="1" u="sng" dirty="0">
                <a:solidFill>
                  <a:srgbClr val="000000"/>
                </a:solidFill>
              </a:rPr>
              <a:t>社会教育課に提出します</a:t>
            </a:r>
            <a:endParaRPr lang="en-US" altLang="ja-JP" sz="1400" b="1" u="sng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 smtClean="0">
                <a:solidFill>
                  <a:srgbClr val="000000"/>
                </a:solidFill>
              </a:rPr>
              <a:t>・派遣日の決定後、事前調査書（別記第５号様式）を作成の</a:t>
            </a:r>
            <a:r>
              <a:rPr lang="ja-JP" altLang="en-US" sz="1200" dirty="0">
                <a:solidFill>
                  <a:srgbClr val="000000"/>
                </a:solidFill>
              </a:rPr>
              <a:t>上</a:t>
            </a:r>
            <a:r>
              <a:rPr lang="ja-JP" altLang="en-US" sz="1200" dirty="0" smtClean="0">
                <a:solidFill>
                  <a:srgbClr val="000000"/>
                </a:solidFill>
              </a:rPr>
              <a:t>、</a:t>
            </a:r>
            <a:r>
              <a:rPr lang="ja-JP" altLang="en-US" sz="1200" dirty="0">
                <a:solidFill>
                  <a:srgbClr val="000000"/>
                </a:solidFill>
              </a:rPr>
              <a:t>社会教育課まで御提出ください。</a:t>
            </a:r>
            <a:endParaRPr lang="en-US" altLang="ja-JP" sz="1200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・提出された事前</a:t>
            </a:r>
            <a:r>
              <a:rPr lang="ja-JP" altLang="en-US" sz="1200" dirty="0" smtClean="0">
                <a:solidFill>
                  <a:srgbClr val="000000"/>
                </a:solidFill>
              </a:rPr>
              <a:t>調査書（別記第５号様式）は</a:t>
            </a:r>
            <a:r>
              <a:rPr lang="ja-JP" altLang="en-US" sz="1200" dirty="0">
                <a:solidFill>
                  <a:srgbClr val="000000"/>
                </a:solidFill>
              </a:rPr>
              <a:t>社会教育課からアドバイザーへ送付します</a:t>
            </a:r>
            <a:r>
              <a:rPr lang="ja-JP" altLang="en-US" sz="1200" dirty="0" smtClean="0">
                <a:solidFill>
                  <a:srgbClr val="000000"/>
                </a:solidFill>
              </a:rPr>
              <a:t>。</a:t>
            </a:r>
            <a:endParaRPr lang="en-US" altLang="ja-JP" sz="1200" dirty="0" smtClean="0">
              <a:solidFill>
                <a:srgbClr val="000000"/>
              </a:solidFill>
            </a:endParaRPr>
          </a:p>
          <a:p>
            <a:pPr lvl="0"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・派遣日までに参加人数等の変更があった際には、事前に社会教育課まで御連絡ください。</a:t>
            </a:r>
            <a:endParaRPr lang="en-US" altLang="ja-JP" sz="1200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27" name="下矢印 26"/>
          <p:cNvSpPr/>
          <p:nvPr/>
        </p:nvSpPr>
        <p:spPr>
          <a:xfrm>
            <a:off x="2919416" y="5391487"/>
            <a:ext cx="936625" cy="260633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22263" y="5724128"/>
            <a:ext cx="6202362" cy="792088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u="sng" dirty="0">
                <a:solidFill>
                  <a:srgbClr val="000000"/>
                </a:solidFill>
              </a:rPr>
              <a:t>⑤派遣当日、アドバイザーからのアドバイスを受けます</a:t>
            </a:r>
            <a:endParaRPr lang="en-US" altLang="ja-JP" sz="1400" b="1" u="sng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・事前</a:t>
            </a:r>
            <a:r>
              <a:rPr lang="ja-JP" altLang="en-US" sz="1200" dirty="0" smtClean="0">
                <a:solidFill>
                  <a:srgbClr val="000000"/>
                </a:solidFill>
              </a:rPr>
              <a:t>調査書（別記第５号様式）に</a:t>
            </a:r>
            <a:r>
              <a:rPr lang="ja-JP" altLang="en-US" sz="1200" dirty="0">
                <a:solidFill>
                  <a:srgbClr val="000000"/>
                </a:solidFill>
              </a:rPr>
              <a:t>記載</a:t>
            </a:r>
            <a:r>
              <a:rPr lang="ja-JP" altLang="en-US" sz="1200" dirty="0" smtClean="0">
                <a:solidFill>
                  <a:srgbClr val="000000"/>
                </a:solidFill>
              </a:rPr>
              <a:t>された</a:t>
            </a:r>
            <a:r>
              <a:rPr lang="ja-JP" altLang="en-US" sz="1200" dirty="0">
                <a:solidFill>
                  <a:srgbClr val="000000"/>
                </a:solidFill>
              </a:rPr>
              <a:t>事項に</a:t>
            </a:r>
            <a:r>
              <a:rPr lang="ja-JP" altLang="en-US" sz="1200" dirty="0" smtClean="0">
                <a:solidFill>
                  <a:srgbClr val="000000"/>
                </a:solidFill>
              </a:rPr>
              <a:t>ついて、</a:t>
            </a:r>
            <a:r>
              <a:rPr lang="ja-JP" altLang="en-US" sz="1200" dirty="0">
                <a:solidFill>
                  <a:srgbClr val="000000"/>
                </a:solidFill>
              </a:rPr>
              <a:t>アドバイザーによるアドバイス</a:t>
            </a:r>
            <a:r>
              <a:rPr lang="ja-JP" altLang="en-US" sz="1200" dirty="0" smtClean="0">
                <a:solidFill>
                  <a:srgbClr val="000000"/>
                </a:solidFill>
              </a:rPr>
              <a:t>が</a:t>
            </a:r>
            <a:r>
              <a:rPr lang="en-US" altLang="ja-JP" sz="1200" dirty="0" smtClean="0">
                <a:solidFill>
                  <a:srgbClr val="000000"/>
                </a:solidFill>
              </a:rPr>
              <a:t> </a:t>
            </a:r>
            <a:r>
              <a:rPr lang="ja-JP" altLang="en-US" sz="1200" dirty="0" smtClean="0">
                <a:solidFill>
                  <a:srgbClr val="000000"/>
                </a:solidFill>
              </a:rPr>
              <a:t>行われます</a:t>
            </a:r>
            <a:r>
              <a:rPr lang="ja-JP" altLang="en-US" sz="1200" dirty="0">
                <a:solidFill>
                  <a:srgbClr val="000000"/>
                </a:solidFill>
              </a:rPr>
              <a:t>。</a:t>
            </a: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" name="下矢印 28"/>
          <p:cNvSpPr/>
          <p:nvPr/>
        </p:nvSpPr>
        <p:spPr>
          <a:xfrm>
            <a:off x="2919416" y="6588224"/>
            <a:ext cx="936625" cy="288032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06388" y="6937933"/>
            <a:ext cx="6202362" cy="802419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u="sng" dirty="0" smtClean="0">
                <a:solidFill>
                  <a:srgbClr val="000000"/>
                </a:solidFill>
              </a:rPr>
              <a:t>⑥派遣報告書（別記第</a:t>
            </a:r>
            <a:r>
              <a:rPr lang="ja-JP" altLang="en-US" sz="1400" b="1" u="sng" dirty="0">
                <a:solidFill>
                  <a:srgbClr val="000000"/>
                </a:solidFill>
              </a:rPr>
              <a:t>６</a:t>
            </a:r>
            <a:r>
              <a:rPr lang="ja-JP" altLang="en-US" sz="1400" b="1" u="sng" dirty="0" smtClean="0">
                <a:solidFill>
                  <a:srgbClr val="000000"/>
                </a:solidFill>
              </a:rPr>
              <a:t>号様式）を</a:t>
            </a:r>
            <a:r>
              <a:rPr lang="ja-JP" altLang="en-US" sz="1400" b="1" u="sng" dirty="0">
                <a:solidFill>
                  <a:srgbClr val="000000"/>
                </a:solidFill>
              </a:rPr>
              <a:t>社会教育課に提出します</a:t>
            </a:r>
            <a:endParaRPr lang="en-US" altLang="ja-JP" sz="1400" b="1" u="sng" dirty="0">
              <a:solidFill>
                <a:srgbClr val="000000"/>
              </a:solidFill>
            </a:endParaRPr>
          </a:p>
          <a:p>
            <a:pPr algn="just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・アドバイスを受けて</a:t>
            </a:r>
            <a:r>
              <a:rPr lang="ja-JP" altLang="en-US" sz="1200" dirty="0" smtClean="0">
                <a:solidFill>
                  <a:srgbClr val="000000"/>
                </a:solidFill>
              </a:rPr>
              <a:t>の派遣報告書（別記第６号様式）を</a:t>
            </a:r>
            <a:r>
              <a:rPr lang="ja-JP" altLang="en-US" sz="1200" dirty="0" smtClean="0">
                <a:solidFill>
                  <a:srgbClr val="000000"/>
                </a:solidFill>
              </a:rPr>
              <a:t>令和６年</a:t>
            </a:r>
            <a:r>
              <a:rPr lang="ja-JP" altLang="en-US" sz="1200" dirty="0" smtClean="0">
                <a:solidFill>
                  <a:srgbClr val="000000"/>
                </a:solidFill>
              </a:rPr>
              <a:t>（</a:t>
            </a:r>
            <a:r>
              <a:rPr lang="ja-JP" altLang="en-US" sz="1200" dirty="0" smtClean="0">
                <a:solidFill>
                  <a:srgbClr val="000000"/>
                </a:solidFill>
              </a:rPr>
              <a:t>２０２４年</a:t>
            </a:r>
            <a:r>
              <a:rPr lang="ja-JP" altLang="en-US" sz="1200" dirty="0" smtClean="0">
                <a:solidFill>
                  <a:srgbClr val="000000"/>
                </a:solidFill>
              </a:rPr>
              <a:t>）２月</a:t>
            </a:r>
            <a:r>
              <a:rPr lang="ja-JP" altLang="en-US" sz="1200" dirty="0" smtClean="0">
                <a:solidFill>
                  <a:srgbClr val="000000"/>
                </a:solidFill>
              </a:rPr>
              <a:t>２</a:t>
            </a:r>
            <a:r>
              <a:rPr lang="ja-JP" altLang="en-US" sz="1200" dirty="0" smtClean="0">
                <a:solidFill>
                  <a:srgbClr val="000000"/>
                </a:solidFill>
              </a:rPr>
              <a:t>２</a:t>
            </a:r>
            <a:r>
              <a:rPr lang="ja-JP" altLang="en-US" sz="1200" dirty="0" smtClean="0">
                <a:solidFill>
                  <a:srgbClr val="000000"/>
                </a:solidFill>
              </a:rPr>
              <a:t>日（木）まで</a:t>
            </a:r>
            <a:r>
              <a:rPr lang="ja-JP" altLang="en-US" sz="1200" dirty="0" smtClean="0">
                <a:solidFill>
                  <a:srgbClr val="000000"/>
                </a:solidFill>
              </a:rPr>
              <a:t>にメール</a:t>
            </a:r>
            <a:r>
              <a:rPr lang="ja-JP" altLang="en-US" sz="1200" dirty="0">
                <a:solidFill>
                  <a:srgbClr val="000000"/>
                </a:solidFill>
              </a:rPr>
              <a:t>にて</a:t>
            </a:r>
            <a:r>
              <a:rPr lang="ja-JP" altLang="en-US" sz="1200" dirty="0" smtClean="0">
                <a:solidFill>
                  <a:srgbClr val="000000"/>
                </a:solidFill>
              </a:rPr>
              <a:t>御提出</a:t>
            </a:r>
            <a:r>
              <a:rPr lang="ja-JP" altLang="en-US" sz="1200" dirty="0">
                <a:solidFill>
                  <a:srgbClr val="000000"/>
                </a:solidFill>
              </a:rPr>
              <a:t>ください</a:t>
            </a:r>
            <a:r>
              <a:rPr lang="ja-JP" altLang="en-US" sz="1200" dirty="0" smtClean="0">
                <a:solidFill>
                  <a:srgbClr val="000000"/>
                </a:solidFill>
              </a:rPr>
              <a:t>。</a:t>
            </a:r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41325" y="7956376"/>
            <a:ext cx="5867400" cy="8919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00" b="1" u="sng" dirty="0">
                <a:solidFill>
                  <a:srgbClr val="000000"/>
                </a:solidFill>
              </a:rPr>
              <a:t>　◇要項や様式が必要な場合は熊本県教育委員会のＨＰまで◇</a:t>
            </a:r>
            <a:endParaRPr lang="en-US" altLang="ja-JP" sz="1000" b="1" u="sng" dirty="0">
              <a:solidFill>
                <a:srgbClr val="000000"/>
              </a:solidFill>
            </a:endParaRPr>
          </a:p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900" dirty="0">
                <a:solidFill>
                  <a:srgbClr val="000000"/>
                </a:solidFill>
              </a:rPr>
              <a:t>熊本県教育委員会→生涯学習→子どもの読書活動の推進</a:t>
            </a:r>
            <a:r>
              <a:rPr lang="ja-JP" altLang="en-US" sz="900" smtClean="0">
                <a:solidFill>
                  <a:srgbClr val="000000"/>
                </a:solidFill>
              </a:rPr>
              <a:t>→</a:t>
            </a:r>
            <a:r>
              <a:rPr lang="ja-JP" altLang="en-US" sz="900" smtClean="0">
                <a:solidFill>
                  <a:srgbClr val="000000"/>
                </a:solidFill>
              </a:rPr>
              <a:t>令和５年度</a:t>
            </a:r>
            <a:r>
              <a:rPr lang="ja-JP" altLang="ja-JP" sz="900" dirty="0">
                <a:solidFill>
                  <a:schemeClr val="tx1"/>
                </a:solidFill>
              </a:rPr>
              <a:t>肥後っ子いきいき読書</a:t>
            </a:r>
            <a:r>
              <a:rPr lang="ja-JP" altLang="en-US" sz="900" dirty="0" smtClean="0">
                <a:solidFill>
                  <a:srgbClr val="000000"/>
                </a:solidFill>
              </a:rPr>
              <a:t>アドバイザー事業</a:t>
            </a:r>
            <a:endParaRPr lang="en-US" altLang="ja-JP" sz="900" dirty="0" smtClean="0">
              <a:solidFill>
                <a:srgbClr val="00000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ja-JP" altLang="en-US" sz="1000" b="1" u="sng" dirty="0" smtClean="0">
                <a:solidFill>
                  <a:srgbClr val="000000"/>
                </a:solidFill>
                <a:latin typeface="ＭＳ Ｐゴシック"/>
              </a:rPr>
              <a:t>◇問合せ先◇ </a:t>
            </a:r>
            <a:r>
              <a:rPr lang="ja-JP" altLang="en-US" sz="1000" dirty="0">
                <a:solidFill>
                  <a:srgbClr val="000000"/>
                </a:solidFill>
                <a:latin typeface="ＭＳ Ｐゴシック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/>
            </a:endParaRPr>
          </a:p>
          <a:p>
            <a:pPr lvl="0" algn="ctr">
              <a:spcBef>
                <a:spcPct val="0"/>
              </a:spcBef>
            </a:pPr>
            <a:r>
              <a:rPr lang="ja-JP" altLang="en-US" sz="900" dirty="0" smtClean="0">
                <a:solidFill>
                  <a:srgbClr val="000000"/>
                </a:solidFill>
                <a:latin typeface="ＭＳ Ｐゴシック"/>
              </a:rPr>
              <a:t>熊本県教育庁市町村教育局</a:t>
            </a:r>
            <a:r>
              <a:rPr lang="ja-JP" altLang="en-US" sz="90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/>
              </a:rPr>
              <a:t>社会教育課 　家庭教育支援班　　ＴＥＬ　０９６－３３３－２６９７</a:t>
            </a:r>
          </a:p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35934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300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ＭＳ Ｐゴシック</vt:lpstr>
      <vt:lpstr>ＭＳ ゴシック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0535058</cp:lastModifiedBy>
  <cp:revision>22</cp:revision>
  <cp:lastPrinted>2021-04-02T05:11:55Z</cp:lastPrinted>
  <dcterms:created xsi:type="dcterms:W3CDTF">2019-03-26T22:37:32Z</dcterms:created>
  <dcterms:modified xsi:type="dcterms:W3CDTF">2023-04-05T23:25:08Z</dcterms:modified>
</cp:coreProperties>
</file>