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4"/>
    <p:sldMasterId id="2147483986" r:id="rId5"/>
  </p:sldMasterIdLst>
  <p:notesMasterIdLst>
    <p:notesMasterId r:id="rId14"/>
  </p:notesMasterIdLst>
  <p:sldIdLst>
    <p:sldId id="528" r:id="rId6"/>
    <p:sldId id="563" r:id="rId7"/>
    <p:sldId id="580" r:id="rId8"/>
    <p:sldId id="577" r:id="rId9"/>
    <p:sldId id="568" r:id="rId10"/>
    <p:sldId id="574" r:id="rId11"/>
    <p:sldId id="578" r:id="rId12"/>
    <p:sldId id="579" r:id="rId13"/>
  </p:sldIdLst>
  <p:sldSz cx="9144000" cy="6858000" type="screen4x3"/>
  <p:notesSz cx="6807200" cy="9939338"/>
  <p:defaultTextStyle>
    <a:defPPr>
      <a:defRPr lang="ja-JP"/>
    </a:defPPr>
    <a:lvl1pPr marL="0" algn="l" defTabSz="8727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FF00FF"/>
    <a:srgbClr val="006600"/>
    <a:srgbClr val="008000"/>
    <a:srgbClr val="33CC33"/>
    <a:srgbClr val="00FF00"/>
    <a:srgbClr val="1F497D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6043" autoAdjust="0"/>
  </p:normalViewPr>
  <p:slideViewPr>
    <p:cSldViewPr>
      <p:cViewPr>
        <p:scale>
          <a:sx n="100" d="100"/>
          <a:sy n="100" d="100"/>
        </p:scale>
        <p:origin x="456" y="-1200"/>
      </p:cViewPr>
      <p:guideLst>
        <p:guide orient="horz" pos="2160"/>
        <p:guide pos="31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6967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fld id="{601456B5-DE8B-41C2-9539-7D49759F7095}" type="datetimeFigureOut">
              <a:rPr kumimoji="1" lang="ja-JP" altLang="en-US" smtClean="0"/>
              <a:pPr/>
              <a:t>2023/2/20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425" tIns="45711" rIns="91425" bIns="45711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440649"/>
            <a:ext cx="2949786" cy="496967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6" cy="496967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fld id="{1014F3A9-05A9-4065-836A-B0086F22EE8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324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72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DE70-AE98-4608-B31C-366CDDB7BF5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3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A5-19ED-487F-A4E0-6E7C4926396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65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6" y="274665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F56A-C682-4B5D-8A55-1B7301C75D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2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4A3C-AF53-4C32-927A-CE9794AC39C8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81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170C-A2ED-4AAB-B3A2-650143D74496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F33-6371-42E9-9312-492E28539735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28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3ECC-C1E2-4A7C-ACD9-737AEF0A901D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12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A004-F181-4E55-9838-D7A37B48A068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82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BD09-7A6D-4ED9-9F42-754525EA8D4B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59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D7A5-EA6A-4952-B006-99CC6075578C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91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592C-63EC-46E9-BFDE-18346B81A97A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26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832" y="274640"/>
            <a:ext cx="8673231" cy="469641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6832" y="961902"/>
            <a:ext cx="8673231" cy="1170971"/>
          </a:xfrm>
          <a:prstGeom prst="roundRect">
            <a:avLst>
              <a:gd name="adj" fmla="val 6329"/>
            </a:avLst>
          </a:prstGeom>
          <a:ln w="9525">
            <a:prstDash val="sysDash"/>
          </a:ln>
        </p:spPr>
        <p:txBody>
          <a:bodyPr/>
          <a:lstStyle>
            <a:lvl1pPr marL="239392" indent="-239392">
              <a:defRPr/>
            </a:lvl1pPr>
          </a:lstStyle>
          <a:p>
            <a:pPr lvl="0"/>
            <a:endParaRPr kumimoji="1" lang="en-US" altLang="ja-JP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2149-C831-46B4-8315-01237CD3503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7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B56A-A80F-4A67-B5F6-8CFDF013A7E1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609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475-0F11-4C02-B895-06EDFD12B721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951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96-129C-4C91-A7A4-F785F8FD7CBA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96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37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3BE-9EEC-4E02-9AFD-C27EE2B9F2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8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7" y="160021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48B6-CBEE-4B0D-8D1E-D5076716F6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6" cy="3951288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76F5-97FA-40C3-B00C-E97BC75E66F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262" y="274638"/>
            <a:ext cx="8716136" cy="418058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1C58-DF5D-46C0-BD60-BAD9C3A261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79782" y="6618171"/>
            <a:ext cx="2133600" cy="365125"/>
          </a:xfrm>
        </p:spPr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13"/>
          </p:nvPr>
        </p:nvSpPr>
        <p:spPr>
          <a:xfrm>
            <a:off x="231306" y="908746"/>
            <a:ext cx="8706903" cy="1223963"/>
          </a:xfrm>
        </p:spPr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0" y="-82527"/>
            <a:ext cx="664689" cy="4266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87272" tIns="43637" rIns="87272" bIns="43637" rtlCol="0" anchor="ctr" anchorCtr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機密性２</a:t>
            </a:r>
            <a:endParaRPr lang="en-US" altLang="ja-JP" sz="1100" dirty="0">
              <a:solidFill>
                <a:prstClr val="black"/>
              </a:solidFill>
            </a:endParaRP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4"/>
          </p:nvPr>
        </p:nvSpPr>
        <p:spPr>
          <a:xfrm>
            <a:off x="185065" y="2276872"/>
            <a:ext cx="8707316" cy="1225550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528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9016-8B7E-44DB-9C1F-20BF6D12F08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7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9" y="273076"/>
            <a:ext cx="5111749" cy="5853113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1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6ED2-50F6-4C51-9F33-BFB46C14D75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3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94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94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/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kumimoji="1" lang="ja-JP" altLang="en-US" dirty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94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81EA-86D1-4082-AEE4-268F8E4FE67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7" y="6356387"/>
            <a:ext cx="2133600" cy="365125"/>
          </a:xfrm>
          <a:prstGeom prst="rect">
            <a:avLst/>
          </a:prstGeom>
        </p:spPr>
        <p:txBody>
          <a:bodyPr vert="horz" lIns="87272" tIns="43637" rIns="87272" bIns="4363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C641-873C-428A-91AC-BE1D1FAAE9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2023/2/20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1" y="6356387"/>
            <a:ext cx="2895600" cy="365125"/>
          </a:xfrm>
          <a:prstGeom prst="rect">
            <a:avLst/>
          </a:prstGeom>
        </p:spPr>
        <p:txBody>
          <a:bodyPr vert="horz" lIns="87272" tIns="43637" rIns="87272" bIns="4363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87272" tIns="43637" rIns="87272" bIns="43637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>
          <a:xfrm>
            <a:off x="384463" y="1124744"/>
            <a:ext cx="8501749" cy="1396752"/>
          </a:xfrm>
          <a:prstGeom prst="roundRect">
            <a:avLst>
              <a:gd name="adj" fmla="val 13080"/>
            </a:avLst>
          </a:prstGeom>
          <a:ln w="12700">
            <a:solidFill>
              <a:schemeClr val="tx1"/>
            </a:solidFill>
            <a:prstDash val="sysDot"/>
          </a:ln>
        </p:spPr>
        <p:txBody>
          <a:bodyPr vert="horz" lIns="87272" tIns="103077" rIns="68718" bIns="43637" rtlCol="0" anchor="ctr" anchorCtr="0">
            <a:noAutofit/>
          </a:bodyPr>
          <a:lstStyle/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529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ctr" defTabSz="872722" rtl="0" eaLnBrk="1" latinLnBrk="0" hangingPunct="1">
        <a:spcBef>
          <a:spcPct val="0"/>
        </a:spcBef>
        <a:buNone/>
        <a:defRPr kumimoji="1" sz="26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</p:titleStyle>
    <p:bodyStyle>
      <a:lvl1pPr marL="251513" indent="-251513" algn="l" defTabSz="872722" rtl="0" eaLnBrk="1" latinLnBrk="0" hangingPunct="1">
        <a:spcBef>
          <a:spcPct val="20000"/>
        </a:spcBef>
        <a:buFont typeface="Arial" pitchFamily="34" charset="0"/>
        <a:buNone/>
        <a:defRPr kumimoji="1" sz="19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1pPr>
      <a:lvl2pPr marL="709087" indent="-272726" algn="l" defTabSz="872722" rtl="0" eaLnBrk="1" latinLnBrk="0" hangingPunct="1">
        <a:spcBef>
          <a:spcPct val="20000"/>
        </a:spcBef>
        <a:buFont typeface="Arial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03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264" indent="-218181" algn="l" defTabSz="872722" rtl="0" eaLnBrk="1" latinLnBrk="0" hangingPunct="1">
        <a:spcBef>
          <a:spcPct val="20000"/>
        </a:spcBef>
        <a:buFont typeface="Arial" pitchFamily="34" charset="0"/>
        <a:buChar char="–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626" indent="-218181" algn="l" defTabSz="872722" rtl="0" eaLnBrk="1" latinLnBrk="0" hangingPunct="1">
        <a:spcBef>
          <a:spcPct val="20000"/>
        </a:spcBef>
        <a:buFont typeface="Arial" pitchFamily="34" charset="0"/>
        <a:buChar char="»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87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48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09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070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727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2D13-09DB-4581-8F9F-F147F2161BE4}" type="datetime1">
              <a:rPr kumimoji="1" lang="ja-JP" altLang="en-US" smtClean="0"/>
              <a:t>2023/2/20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11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60968"/>
            <a:ext cx="9144000" cy="3600000"/>
          </a:xfrm>
        </p:spPr>
        <p:txBody>
          <a:bodyPr>
            <a:noAutofit/>
          </a:bodyPr>
          <a:lstStyle/>
          <a:p>
            <a:r>
              <a:rPr lang="ja-JP" altLang="en-US" sz="4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外来機能報告の</a:t>
            </a:r>
            <a:r>
              <a:rPr lang="en-US" altLang="ja-JP" sz="4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4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</a:t>
            </a:r>
            <a:r>
              <a:rPr lang="ja-JP" altLang="en-US" sz="4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のスケジュールについて</a:t>
            </a:r>
            <a:endParaRPr kumimoji="1" lang="ja-JP" altLang="en-US" sz="4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02000" y="5085184"/>
            <a:ext cx="774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令和５年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(2023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３月 熊本県菊池保健所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197334" y="6501490"/>
            <a:ext cx="1939636" cy="365125"/>
          </a:xfrm>
        </p:spPr>
        <p:txBody>
          <a:bodyPr/>
          <a:lstStyle/>
          <a:p>
            <a:fld id="{1C5E2A2E-42B5-4858-9116-6D14F207026F}" type="slidenum">
              <a:rPr kumimoji="1" lang="ja-JP" altLang="en-US" sz="20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fld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948264" y="176662"/>
            <a:ext cx="1980000" cy="5760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資料２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0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395171" y="1895102"/>
            <a:ext cx="1402948" cy="27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9173">
              <a:defRPr/>
            </a:pPr>
            <a:r>
              <a:rPr lang="ja-JP" altLang="en-US" sz="1193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２．改革の</a:t>
            </a:r>
            <a:r>
              <a:rPr lang="ja-JP" altLang="en-US" sz="1193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方向性</a:t>
            </a:r>
            <a:endParaRPr lang="ja-JP" altLang="en-US" sz="1193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251520" y="2170872"/>
            <a:ext cx="8620282" cy="152670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Ins="0">
            <a:spAutoFit/>
          </a:bodyPr>
          <a:lstStyle/>
          <a:p>
            <a:pPr marL="229965" indent="-229965" defTabSz="779173">
              <a:tabLst>
                <a:tab pos="73048" algn="l"/>
              </a:tabLst>
              <a:defRPr/>
            </a:pPr>
            <a:r>
              <a:rPr lang="ja-JP" altLang="en-US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　地域の医療機関の外来機能の明確化･連携に向けて、データに基づく議論を地域で進めるため、</a:t>
            </a:r>
            <a:endParaRPr lang="en-US" altLang="ja-JP" sz="119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08422" indent="-154211" defTabSz="779173">
              <a:spcBef>
                <a:spcPts val="681"/>
              </a:spcBef>
              <a:defRPr/>
            </a:pPr>
            <a:r>
              <a:rPr lang="ja-JP" altLang="en-US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</a:t>
            </a:r>
            <a:r>
              <a:rPr lang="ja-JP" altLang="en-US" sz="1193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医療機関が都道府県に外来医療の実施状況を</a:t>
            </a:r>
            <a:r>
              <a:rPr lang="ja-JP" altLang="en-US" sz="1193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報告（外来機能報告）</a:t>
            </a:r>
            <a:r>
              <a:rPr lang="ja-JP" altLang="en-US" sz="1193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lang="ja-JP" altLang="en-US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19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08422" indent="-154211" defTabSz="779173">
              <a:spcBef>
                <a:spcPts val="681"/>
              </a:spcBef>
              <a:defRPr/>
            </a:pPr>
            <a:r>
              <a:rPr lang="ja-JP" altLang="en-US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①の外来機能報告を踏まえ、</a:t>
            </a:r>
            <a:r>
              <a:rPr lang="ja-JP" altLang="en-US" sz="1193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「地域の協議の場」において、外来機能の明確化・連携に向けて必要な協議</a:t>
            </a:r>
            <a:r>
              <a:rPr lang="ja-JP" altLang="en-US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を行う。</a:t>
            </a:r>
            <a:endParaRPr lang="en-US" altLang="ja-JP" sz="119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7035" indent="-232669" defTabSz="844083">
              <a:spcBef>
                <a:spcPts val="852"/>
              </a:spcBef>
              <a:defRPr/>
            </a:pPr>
            <a:r>
              <a:rPr lang="ja-JP" altLang="en-US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　①・②において、協議促進や患者の分かりやすさの観点から、</a:t>
            </a:r>
            <a:r>
              <a:rPr lang="ja-JP" altLang="en-US" sz="1193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「医療資源を重点的に活用する外来」を地域で</a:t>
            </a:r>
            <a:r>
              <a:rPr lang="ja-JP" altLang="en-US" sz="1193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基幹的</a:t>
            </a:r>
            <a:r>
              <a:rPr lang="ja-JP" altLang="en-US" sz="1193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に担う医療機関</a:t>
            </a:r>
            <a:r>
              <a:rPr lang="ja-JP" altLang="en-US" sz="1023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（紹介受診重点医療機関）</a:t>
            </a:r>
            <a:r>
              <a:rPr lang="ja-JP" altLang="en-US" sz="1193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を明確化</a:t>
            </a:r>
            <a:endParaRPr lang="en-US" altLang="ja-JP" sz="119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12787" indent="-5411" defTabSz="779173">
              <a:spcBef>
                <a:spcPts val="511"/>
              </a:spcBef>
              <a:defRPr/>
            </a:pPr>
            <a:r>
              <a:rPr lang="ja-JP" altLang="en-US" sz="102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　医療機関が外来機能報告の中で報告し、国の示す基準を参考にして、地域の協議の場で確認することにより決定</a:t>
            </a:r>
            <a:endParaRPr lang="en-US" altLang="ja-JP" sz="102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384458" y="3920075"/>
            <a:ext cx="265876" cy="240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8470">
              <a:defRPr/>
            </a:pPr>
            <a:endParaRPr lang="ja-JP" altLang="en-US" sz="1533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83864" y="3957855"/>
            <a:ext cx="8538700" cy="2759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54211" indent="-154211" algn="ctr" defTabSz="779173">
              <a:spcBef>
                <a:spcPts val="511"/>
              </a:spcBef>
              <a:defRPr/>
            </a:pPr>
            <a:r>
              <a:rPr lang="ja-JP" altLang="en-US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患者の流れがより円滑になることで、病院の外来患者の待ち時間の短縮や勤務医の外来負担の軽減、医師働き方改革に寄与</a:t>
            </a:r>
            <a:endParaRPr lang="en-US" altLang="ja-JP" sz="119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462145" y="4300850"/>
            <a:ext cx="6233895" cy="1321990"/>
            <a:chOff x="4186905" y="4929101"/>
            <a:chExt cx="5690538" cy="1945276"/>
          </a:xfrm>
        </p:grpSpPr>
        <p:pic>
          <p:nvPicPr>
            <p:cNvPr id="41" name="Picture 11" descr="C:\Users\KYKQA\Pictures\イラスト\medical_kojin_byoui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070" y="5890274"/>
              <a:ext cx="370128" cy="28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1" descr="C:\Users\KYKQA\Pictures\イラスト\medical_kojin_byou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496" y="5378155"/>
              <a:ext cx="349001" cy="330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KTIOM\AppData\Local\Microsoft\Windows\Temporary Internet Files\Content.IE5\YO97QDGR\MC900239657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777" y="5325500"/>
              <a:ext cx="888785" cy="820200"/>
            </a:xfrm>
            <a:prstGeom prst="rect">
              <a:avLst/>
            </a:prstGeom>
            <a:noFill/>
            <a:ln w="28575">
              <a:noFill/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右矢印 47"/>
            <p:cNvSpPr/>
            <p:nvPr/>
          </p:nvSpPr>
          <p:spPr>
            <a:xfrm>
              <a:off x="6409354" y="5421907"/>
              <a:ext cx="543086" cy="444830"/>
            </a:xfrm>
            <a:prstGeom prst="rightArrow">
              <a:avLst>
                <a:gd name="adj1" fmla="val 50000"/>
                <a:gd name="adj2" fmla="val 28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778470">
                <a:defRPr/>
              </a:pPr>
              <a:r>
                <a:rPr lang="ja-JP" altLang="en-US" sz="1023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紹介</a:t>
              </a:r>
              <a:endParaRPr lang="ja-JP" altLang="en-US" sz="894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850496" y="4930422"/>
              <a:ext cx="2081422" cy="36749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778470">
                <a:defRPr/>
              </a:pPr>
              <a:r>
                <a:rPr lang="ja-JP" altLang="en-US" sz="1023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紹介受診重点医療機関</a:t>
              </a:r>
              <a:endParaRPr lang="ja-JP" altLang="en-US" sz="894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1" name="右矢印 50"/>
            <p:cNvSpPr/>
            <p:nvPr/>
          </p:nvSpPr>
          <p:spPr>
            <a:xfrm flipH="1">
              <a:off x="6409354" y="5868821"/>
              <a:ext cx="543086" cy="471956"/>
            </a:xfrm>
            <a:prstGeom prst="rightArrow">
              <a:avLst>
                <a:gd name="adj1" fmla="val 50000"/>
                <a:gd name="adj2" fmla="val 3351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778470">
                <a:defRPr/>
              </a:pPr>
              <a:r>
                <a:rPr lang="ja-JP" altLang="en-US" sz="1023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逆紹介</a:t>
              </a:r>
              <a:endParaRPr lang="ja-JP" altLang="en-US" sz="894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上矢印吹き出し 53"/>
            <p:cNvSpPr/>
            <p:nvPr/>
          </p:nvSpPr>
          <p:spPr>
            <a:xfrm>
              <a:off x="6952441" y="6245931"/>
              <a:ext cx="2454307" cy="628446"/>
            </a:xfrm>
            <a:prstGeom prst="upArrowCallout">
              <a:avLst>
                <a:gd name="adj1" fmla="val 66394"/>
                <a:gd name="adj2" fmla="val 53977"/>
                <a:gd name="adj3" fmla="val 18246"/>
                <a:gd name="adj4" fmla="val 72036"/>
              </a:avLst>
            </a:prstGeom>
            <a:solidFill>
              <a:srgbClr val="FFFFCC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675" tIns="0" rIns="30675" bIns="0" rtlCol="0" anchor="ctr"/>
            <a:lstStyle/>
            <a:p>
              <a:pPr algn="ctr" defTabSz="778470">
                <a:defRPr/>
              </a:pPr>
              <a:r>
                <a:rPr lang="ja-JP" altLang="en-US" sz="937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外来機能報告、「地域の協議の場」での協議、紹介患者への外来を基本とする医療機関の明確化</a:t>
              </a:r>
              <a:endParaRPr lang="ja-JP" altLang="en-US" sz="894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186905" y="4929101"/>
              <a:ext cx="2229734" cy="36749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778470">
                <a:defRPr/>
              </a:pPr>
              <a:r>
                <a:rPr lang="ja-JP" altLang="en-US" sz="1023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かかりつけ医機能を担う医療機関</a:t>
              </a:r>
              <a:endParaRPr lang="ja-JP" altLang="en-US" sz="894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角丸四角形吹き出し 55"/>
            <p:cNvSpPr/>
            <p:nvPr/>
          </p:nvSpPr>
          <p:spPr>
            <a:xfrm>
              <a:off x="8371886" y="5432635"/>
              <a:ext cx="1505557" cy="739226"/>
            </a:xfrm>
            <a:prstGeom prst="wedgeRoundRectCallout">
              <a:avLst>
                <a:gd name="adj1" fmla="val -59945"/>
                <a:gd name="adj2" fmla="val 1204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defTabSz="778470">
                <a:defRPr/>
              </a:pPr>
              <a:r>
                <a:rPr lang="ja-JP" altLang="en-US" sz="937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病院の外来患者の待ち時間の短縮、勤務医の外来負担の軽減、医師働き方改革</a:t>
              </a:r>
            </a:p>
          </p:txBody>
        </p:sp>
        <p:pic>
          <p:nvPicPr>
            <p:cNvPr id="57" name="Picture 6" descr="学校,学業,建物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8291" y="5331964"/>
              <a:ext cx="466680" cy="518789"/>
            </a:xfrm>
            <a:prstGeom prst="rect">
              <a:avLst/>
            </a:prstGeom>
            <a:noFill/>
          </p:spPr>
        </p:pic>
        <p:sp>
          <p:nvSpPr>
            <p:cNvPr id="64" name="上矢印吹き出し 63"/>
            <p:cNvSpPr/>
            <p:nvPr/>
          </p:nvSpPr>
          <p:spPr>
            <a:xfrm>
              <a:off x="4444384" y="6237542"/>
              <a:ext cx="1891475" cy="636835"/>
            </a:xfrm>
            <a:prstGeom prst="upArrowCallout">
              <a:avLst>
                <a:gd name="adj1" fmla="val 66394"/>
                <a:gd name="adj2" fmla="val 53977"/>
                <a:gd name="adj3" fmla="val 18246"/>
                <a:gd name="adj4" fmla="val 72036"/>
              </a:avLst>
            </a:prstGeom>
            <a:solidFill>
              <a:srgbClr val="FFFFCC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778470">
                <a:defRPr/>
              </a:pPr>
              <a:r>
                <a:rPr lang="ja-JP" altLang="en-US" sz="937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かかりつけ医機能の強化</a:t>
              </a:r>
              <a:endParaRPr lang="en-US" altLang="ja-JP" sz="93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defTabSz="778470">
                <a:defRPr/>
              </a:pPr>
              <a:r>
                <a:rPr lang="ja-JP" altLang="en-US" sz="937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（好事例の収集、横展開等）</a:t>
              </a:r>
              <a:endParaRPr lang="en-US" altLang="ja-JP" sz="93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1708" y="5777914"/>
              <a:ext cx="481158" cy="468016"/>
            </a:xfrm>
            <a:prstGeom prst="rect">
              <a:avLst/>
            </a:prstGeom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2179119" y="5755413"/>
            <a:ext cx="5018769" cy="738407"/>
          </a:xfrm>
          <a:prstGeom prst="rect">
            <a:avLst/>
          </a:prstGeom>
          <a:noFill/>
          <a:ln w="9525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Ins="0" bIns="0" rtlCol="0">
            <a:spAutoFit/>
          </a:bodyPr>
          <a:lstStyle/>
          <a:p>
            <a:pPr defTabSz="778470">
              <a:defRPr/>
            </a:pPr>
            <a:r>
              <a:rPr lang="en-US" altLang="ja-JP" sz="937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lang="ja-JP" altLang="en-US" sz="937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「医療資源を重点的に活用する外来」のイメージ</a:t>
            </a:r>
            <a:r>
              <a:rPr lang="en-US" altLang="ja-JP" sz="937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  <a:endParaRPr lang="en-US" altLang="ja-JP" sz="937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74401" defTabSz="778470">
              <a:spcBef>
                <a:spcPts val="256"/>
              </a:spcBef>
              <a:defRPr/>
            </a:pPr>
            <a:r>
              <a:rPr lang="ja-JP" altLang="en-US" sz="93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○医療資源を重点的に活用する入院の前後の外来　（悪性腫瘍手術の前後の外来　など）</a:t>
            </a:r>
            <a:endParaRPr lang="en-US" altLang="ja-JP" sz="937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74401" defTabSz="778470">
              <a:spcBef>
                <a:spcPts val="256"/>
              </a:spcBef>
              <a:defRPr/>
            </a:pPr>
            <a:r>
              <a:rPr lang="ja-JP" altLang="en-US" sz="93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○高額等の医療機器・設備を必要とする外来　（外来化学療法、外来放射線治療　など）</a:t>
            </a:r>
            <a:endParaRPr lang="en-US" altLang="ja-JP" sz="937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48800" indent="-74401" defTabSz="778470">
              <a:spcBef>
                <a:spcPts val="256"/>
              </a:spcBef>
              <a:defRPr/>
            </a:pPr>
            <a:r>
              <a:rPr lang="ja-JP" altLang="en-US" sz="93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○特定の領域に特化した機能を有する外来　（紹介患者に対する外来　など）</a:t>
            </a:r>
            <a:endParaRPr lang="en-US" altLang="ja-JP" sz="937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9796" y="703775"/>
            <a:ext cx="1555234" cy="27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9173">
              <a:defRPr/>
            </a:pPr>
            <a:r>
              <a:rPr lang="ja-JP" altLang="en-US" sz="1193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１．外来医療の課題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02284" y="949201"/>
            <a:ext cx="8272112" cy="890757"/>
          </a:xfrm>
          <a:prstGeom prst="rect">
            <a:avLst/>
          </a:prstGeom>
          <a:ln w="12700">
            <a:noFill/>
          </a:ln>
        </p:spPr>
        <p:txBody>
          <a:bodyPr wrap="square" rIns="0">
            <a:spAutoFit/>
          </a:bodyPr>
          <a:lstStyle/>
          <a:p>
            <a:pPr marL="155565" indent="-155565" defTabSz="779173">
              <a:tabLst>
                <a:tab pos="73048" algn="l"/>
              </a:tabLst>
              <a:defRPr/>
            </a:pPr>
            <a:r>
              <a:rPr lang="ja-JP" altLang="en-US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　患者の医療機関の選択に当たり、外来機能の情報が十分得られず、また、患者にいわゆる大病院志向がある中、一部の医療機関に外来患者が集中し、患者の待ち時間や勤務医の外来負担等の課題が生じている。</a:t>
            </a:r>
            <a:endParaRPr lang="en-US" altLang="ja-JP" sz="119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55565" indent="-155565" defTabSz="779173">
              <a:spcBef>
                <a:spcPts val="511"/>
              </a:spcBef>
              <a:tabLst>
                <a:tab pos="73048" algn="l"/>
              </a:tabLst>
              <a:defRPr/>
            </a:pPr>
            <a:r>
              <a:rPr lang="ja-JP" altLang="en-US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　人口減少や高齢化、外来医療の高度化等が進む中、かかりつけ医機能の強化とともに、外来機能の明確化･連携を進めていく必要</a:t>
            </a:r>
            <a:r>
              <a:rPr lang="en-US" altLang="ja-JP" sz="119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｡</a:t>
            </a:r>
            <a:endParaRPr lang="en-US" altLang="ja-JP" sz="102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351695" y="356463"/>
            <a:ext cx="8440614" cy="304029"/>
          </a:xfrm>
          <a:prstGeom prst="rect">
            <a:avLst/>
          </a:prstGeom>
          <a:solidFill>
            <a:srgbClr val="0070C0"/>
          </a:solidFill>
        </p:spPr>
        <p:txBody>
          <a:bodyPr vert="horz" lIns="77913" tIns="38957" rIns="77913" bIns="389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79173">
              <a:defRPr/>
            </a:pPr>
            <a:r>
              <a:rPr lang="ja-JP" altLang="en-US" sz="1292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外来医療の機能の明確化･連携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52320" y="402790"/>
            <a:ext cx="1322076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3231" tIns="0" rIns="33231" bIns="0" rtlCol="0">
            <a:spAutoFit/>
          </a:bodyPr>
          <a:lstStyle/>
          <a:p>
            <a:pPr algn="ctr" defTabSz="844083">
              <a:defRPr/>
            </a:pPr>
            <a:r>
              <a:rPr lang="ja-JP" altLang="en-US" sz="800" dirty="0"/>
              <a:t>令和</a:t>
            </a:r>
            <a:r>
              <a:rPr lang="en-US" altLang="ja-JP" sz="800" dirty="0"/>
              <a:t>4</a:t>
            </a:r>
            <a:r>
              <a:rPr lang="ja-JP" altLang="en-US" sz="800" dirty="0" smtClean="0"/>
              <a:t>年</a:t>
            </a:r>
            <a:r>
              <a:rPr lang="en-US" altLang="ja-JP" sz="800" dirty="0" smtClean="0"/>
              <a:t>3</a:t>
            </a:r>
            <a:r>
              <a:rPr lang="ja-JP" altLang="en-US" sz="800" dirty="0" smtClean="0"/>
              <a:t>月</a:t>
            </a:r>
            <a:r>
              <a:rPr lang="en-US" altLang="ja-JP" sz="800" dirty="0"/>
              <a:t>17</a:t>
            </a:r>
            <a:r>
              <a:rPr lang="ja-JP" altLang="en-US" sz="800" dirty="0" smtClean="0"/>
              <a:t>日</a:t>
            </a:r>
            <a:endParaRPr lang="en-US" altLang="ja-JP" sz="800" dirty="0" smtClean="0"/>
          </a:p>
          <a:p>
            <a:pPr algn="ctr" defTabSz="844083">
              <a:defRPr/>
            </a:pPr>
            <a:r>
              <a:rPr lang="ja-JP" altLang="en-US" sz="800" dirty="0" smtClean="0"/>
              <a:t>外来</a:t>
            </a:r>
            <a:r>
              <a:rPr lang="ja-JP" altLang="en-US" sz="800" dirty="0"/>
              <a:t>機能報告等に関する</a:t>
            </a:r>
            <a:r>
              <a:rPr lang="ja-JP" altLang="en-US" sz="800" dirty="0" smtClean="0"/>
              <a:t>ワーキンググループ</a:t>
            </a:r>
            <a:endParaRPr lang="en-US" altLang="ja-JP" sz="800" dirty="0" smtClean="0"/>
          </a:p>
          <a:p>
            <a:pPr algn="ctr" defTabSz="844083">
              <a:defRPr/>
            </a:pPr>
            <a:r>
              <a:rPr lang="ja-JP" altLang="en-US" sz="800" dirty="0" smtClean="0"/>
              <a:t>参考</a:t>
            </a:r>
            <a:r>
              <a:rPr lang="ja-JP" altLang="en-US" sz="800" dirty="0"/>
              <a:t>資料</a:t>
            </a:r>
            <a:endParaRPr lang="ja-JP" altLang="en-US" sz="2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44329" y="405793"/>
            <a:ext cx="8869045" cy="6126757"/>
            <a:chOff x="-1208" y="-664"/>
            <a:chExt cx="8176" cy="564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208" y="-664"/>
              <a:ext cx="8176" cy="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8" y="-664"/>
              <a:ext cx="8182" cy="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8733746" y="6325946"/>
            <a:ext cx="288032" cy="1440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3231" tIns="0" rIns="33231" bIns="0" rtlCol="0">
            <a:spAutoFit/>
          </a:bodyPr>
          <a:lstStyle/>
          <a:p>
            <a:pPr algn="ctr" defTabSz="844083">
              <a:defRPr/>
            </a:pPr>
            <a:endParaRPr lang="ja-JP" altLang="en-US" sz="923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88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211138" y="557771"/>
            <a:ext cx="8849099" cy="6135637"/>
            <a:chOff x="133" y="785"/>
            <a:chExt cx="4957" cy="3437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33" y="785"/>
              <a:ext cx="4957" cy="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" y="785"/>
              <a:ext cx="4963" cy="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6732240" y="404394"/>
            <a:ext cx="2327997" cy="4260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3231" tIns="0" rIns="33231" bIns="0" rtlCol="0">
            <a:spAutoFit/>
          </a:bodyPr>
          <a:lstStyle/>
          <a:p>
            <a:pPr algn="ctr" defTabSz="844083">
              <a:defRPr/>
            </a:pPr>
            <a:r>
              <a:rPr lang="ja-JP" altLang="en-US" sz="923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第３回地域医療構想及び医師確保計画に</a:t>
            </a:r>
            <a:endParaRPr lang="en-US" altLang="ja-JP" sz="923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44083">
              <a:defRPr/>
            </a:pPr>
            <a:r>
              <a:rPr lang="ja-JP" altLang="en-US" sz="923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関するワーキンググループ</a:t>
            </a:r>
            <a:endParaRPr lang="en-US" altLang="ja-JP" sz="923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44083">
              <a:defRPr/>
            </a:pPr>
            <a:r>
              <a:rPr lang="ja-JP" altLang="en-US" sz="923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（令和４年３月２日）資料</a:t>
            </a:r>
            <a:r>
              <a:rPr lang="ja-JP" altLang="en-US" sz="92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endParaRPr lang="en-US" altLang="ja-JP" sz="923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50372" y="6492875"/>
            <a:ext cx="288032" cy="1440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3231" tIns="0" rIns="33231" bIns="0" rtlCol="0">
            <a:spAutoFit/>
          </a:bodyPr>
          <a:lstStyle/>
          <a:p>
            <a:pPr algn="ctr" defTabSz="844083">
              <a:defRPr/>
            </a:pPr>
            <a:endParaRPr lang="ja-JP" altLang="en-US" sz="923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FFD-3D24-4EC2-AEC8-E83A8D96C0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4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6000" y="936000"/>
            <a:ext cx="9072000" cy="523220"/>
          </a:xfrm>
          <a:prstGeom prst="rect">
            <a:avLst/>
          </a:prstGeom>
          <a:noFill/>
        </p:spPr>
        <p:txBody>
          <a:bodyPr wrap="square" rIns="36000" rtlCol="0" anchor="t">
            <a:spAutoFit/>
          </a:bodyPr>
          <a:lstStyle/>
          <a:p>
            <a:pPr marL="457200" indent="-457200">
              <a:buFont typeface="+mj-ea"/>
              <a:buAutoNum type="circleNumDbPlain"/>
            </a:pP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9254" y="516931"/>
            <a:ext cx="8869631" cy="6123582"/>
            <a:chOff x="422" y="463"/>
            <a:chExt cx="4916" cy="339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2" y="463"/>
              <a:ext cx="4916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63"/>
              <a:ext cx="4919" cy="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7668344" y="299890"/>
            <a:ext cx="1391893" cy="4260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3231" tIns="0" rIns="33231" bIns="0" rtlCol="0">
            <a:spAutoFit/>
          </a:bodyPr>
          <a:lstStyle/>
          <a:p>
            <a:pPr algn="ctr" defTabSz="844083">
              <a:defRPr/>
            </a:pPr>
            <a:r>
              <a:rPr lang="zh-CN" altLang="en-US" sz="92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</a:t>
            </a:r>
            <a:r>
              <a:rPr lang="zh-CN" altLang="en-US" sz="923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３年度</a:t>
            </a:r>
            <a:endParaRPr lang="en-US" altLang="zh-CN" sz="923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44083">
              <a:defRPr/>
            </a:pPr>
            <a:r>
              <a:rPr lang="zh-CN" altLang="en-US" sz="923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第２回</a:t>
            </a:r>
            <a:r>
              <a:rPr lang="zh-CN" altLang="en-US" sz="92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医療政策</a:t>
            </a:r>
            <a:r>
              <a:rPr lang="zh-CN" altLang="en-US" sz="923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研修会</a:t>
            </a:r>
            <a:endParaRPr lang="en-US" altLang="zh-CN" sz="923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844083">
              <a:defRPr/>
            </a:pPr>
            <a:r>
              <a:rPr lang="ja-JP" altLang="en-US" sz="92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</a:t>
            </a:r>
          </a:p>
        </p:txBody>
      </p:sp>
      <p:sp>
        <p:nvSpPr>
          <p:cNvPr id="11" name="スライド番号プレースホルダー 3"/>
          <p:cNvSpPr txBox="1">
            <a:spLocks/>
          </p:cNvSpPr>
          <p:nvPr/>
        </p:nvSpPr>
        <p:spPr bwMode="white">
          <a:xfrm>
            <a:off x="8749324" y="6417473"/>
            <a:ext cx="288032" cy="221363"/>
          </a:xfrm>
          <a:prstGeom prst="rect">
            <a:avLst/>
          </a:prstGeom>
          <a:solidFill>
            <a:schemeClr val="bg1"/>
          </a:solidFill>
        </p:spPr>
        <p:txBody>
          <a:bodyPr vert="horz" lIns="87272" tIns="43637" rIns="87272" bIns="43637" rtlCol="0" anchor="ctr"/>
          <a:lstStyle>
            <a:defPPr>
              <a:defRPr lang="ja-JP"/>
            </a:defPPr>
            <a:lvl1pPr marL="0" algn="r" defTabSz="872722" rtl="0" eaLnBrk="1" latinLnBrk="0" hangingPunct="1">
              <a:defRPr kumimoji="1" sz="20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36361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22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83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45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806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67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529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90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197334" y="6501490"/>
            <a:ext cx="1939636" cy="365125"/>
          </a:xfrm>
        </p:spPr>
        <p:txBody>
          <a:bodyPr/>
          <a:lstStyle/>
          <a:p>
            <a:fld id="{1C5E2A2E-42B5-4858-9116-6D14F207026F}" type="slidenum">
              <a:rPr kumimoji="1" lang="ja-JP" altLang="en-US" sz="20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fld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571629"/>
            <a:ext cx="648071" cy="2154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3231" tIns="0" rIns="33231" bIns="0" rtlCol="0">
            <a:spAutoFit/>
          </a:bodyPr>
          <a:lstStyle/>
          <a:p>
            <a:pPr algn="ctr" defTabSz="844083">
              <a:defRPr/>
            </a:pPr>
            <a:r>
              <a:rPr lang="ja-JP" altLang="en-US" sz="1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18241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6000" y="936000"/>
            <a:ext cx="9072000" cy="523220"/>
          </a:xfrm>
          <a:prstGeom prst="rect">
            <a:avLst/>
          </a:prstGeom>
          <a:noFill/>
        </p:spPr>
        <p:txBody>
          <a:bodyPr wrap="square" rIns="36000" rtlCol="0" anchor="t">
            <a:spAutoFit/>
          </a:bodyPr>
          <a:lstStyle/>
          <a:p>
            <a:pPr marL="457200" indent="-457200">
              <a:buFont typeface="+mj-ea"/>
              <a:buAutoNum type="circleNumDbPlain"/>
            </a:pP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54241" y="1126180"/>
            <a:ext cx="9269599" cy="5078313"/>
          </a:xfrm>
          <a:prstGeom prst="rect">
            <a:avLst/>
          </a:prstGeom>
          <a:noFill/>
        </p:spPr>
        <p:txBody>
          <a:bodyPr wrap="square" rIns="36000" rtlCol="0" anchor="t">
            <a:spAutoFit/>
          </a:bodyPr>
          <a:lstStyle/>
          <a:p>
            <a:pPr marL="803275" indent="-442913"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これまでの病診連携については、外来医療の機能も含め、地域で構築</a:t>
            </a: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60362"/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されてきた経緯がある。</a:t>
            </a: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803275" indent="-442913">
              <a:buFont typeface="Wingdings" panose="05000000000000000000" pitchFamily="2" charset="2"/>
              <a:buChar char="u"/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803275" indent="-442913"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また、地域のかかりつけ医の機能を担う病院や、専門医療を提供する</a:t>
            </a: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60362"/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診療所など、医療機関によって担う役割は様々である。</a:t>
            </a: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60362"/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803275" indent="-442913">
              <a:buFont typeface="Wingdings" panose="05000000000000000000" pitchFamily="2" charset="2"/>
              <a:buChar char="u"/>
            </a:pPr>
            <a:r>
              <a:rPr lang="ja-JP" altLang="en-US" sz="2000" dirty="0" smtClean="0"/>
              <a:t>そのような地域の実情を踏まえ、</a:t>
            </a:r>
            <a:endParaRPr lang="en-US" altLang="ja-JP" sz="2000" dirty="0" smtClean="0"/>
          </a:p>
          <a:p>
            <a:pPr marL="360362"/>
            <a:r>
              <a:rPr lang="ja-JP" altLang="en-US" sz="2000" dirty="0" smtClean="0"/>
              <a:t>　① 重点</a:t>
            </a:r>
            <a:r>
              <a:rPr lang="ja-JP" altLang="en-US" sz="2000" dirty="0"/>
              <a:t>外来基準に</a:t>
            </a:r>
            <a:r>
              <a:rPr lang="ja-JP" altLang="en-US" sz="2000" u="sng" dirty="0"/>
              <a:t>該当するが</a:t>
            </a:r>
            <a:r>
              <a:rPr lang="ja-JP" altLang="en-US" sz="2000" dirty="0"/>
              <a:t>、紹介受診重点医療機関と</a:t>
            </a:r>
            <a:r>
              <a:rPr lang="ja-JP" altLang="en-US" sz="2000" dirty="0" smtClean="0"/>
              <a:t>なる</a:t>
            </a:r>
            <a:r>
              <a:rPr lang="ja-JP" altLang="en-US" sz="2000" u="sng" dirty="0" smtClean="0"/>
              <a:t>意向を有さない</a:t>
            </a:r>
            <a:endParaRPr lang="en-US" altLang="ja-JP" sz="2000" u="sng" dirty="0" smtClean="0"/>
          </a:p>
          <a:p>
            <a:pPr marL="360362"/>
            <a:r>
              <a:rPr lang="ja-JP" altLang="en-US" sz="2000" dirty="0"/>
              <a:t>　</a:t>
            </a:r>
            <a:r>
              <a:rPr lang="ja-JP" altLang="en-US" sz="2000" dirty="0" smtClean="0"/>
              <a:t>　　医療</a:t>
            </a:r>
            <a:r>
              <a:rPr lang="ja-JP" altLang="en-US" sz="2000" dirty="0"/>
              <a:t>機関</a:t>
            </a:r>
            <a:endParaRPr lang="en-US" altLang="ja-JP" sz="2000" dirty="0"/>
          </a:p>
          <a:p>
            <a:r>
              <a:rPr lang="ja-JP" altLang="en-US" sz="2000" dirty="0"/>
              <a:t>　　　</a:t>
            </a:r>
            <a:r>
              <a:rPr lang="ja-JP" altLang="en-US" sz="2000" dirty="0" smtClean="0"/>
              <a:t>② 重点</a:t>
            </a:r>
            <a:r>
              <a:rPr lang="ja-JP" altLang="en-US" sz="2000" dirty="0"/>
              <a:t>外来基準に</a:t>
            </a:r>
            <a:r>
              <a:rPr lang="ja-JP" altLang="en-US" sz="2000" u="sng" dirty="0"/>
              <a:t>該当しないが</a:t>
            </a:r>
            <a:r>
              <a:rPr lang="ja-JP" altLang="en-US" sz="2000" dirty="0"/>
              <a:t>、紹介受診重点医療機関</a:t>
            </a:r>
            <a:r>
              <a:rPr lang="ja-JP" altLang="en-US" sz="2000" dirty="0" smtClean="0"/>
              <a:t>となる</a:t>
            </a:r>
            <a:r>
              <a:rPr lang="ja-JP" altLang="en-US" sz="2000" u="sng" dirty="0"/>
              <a:t>意向を</a:t>
            </a:r>
            <a:r>
              <a:rPr lang="ja-JP" altLang="en-US" sz="2000" u="sng" dirty="0" smtClean="0"/>
              <a:t>有する</a:t>
            </a:r>
            <a:endParaRPr lang="en-US" altLang="ja-JP" sz="2000" u="sng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医療</a:t>
            </a:r>
            <a:r>
              <a:rPr lang="ja-JP" altLang="en-US" sz="2000" dirty="0"/>
              <a:t>機関</a:t>
            </a:r>
            <a:endParaRPr lang="en-US" altLang="ja-JP" sz="2000" dirty="0"/>
          </a:p>
          <a:p>
            <a:r>
              <a:rPr lang="ja-JP" altLang="en-US" sz="2000" dirty="0"/>
              <a:t>　　　</a:t>
            </a:r>
            <a:r>
              <a:rPr lang="ja-JP" altLang="en-US" sz="2000" dirty="0" smtClean="0"/>
              <a:t>　を</a:t>
            </a:r>
            <a:r>
              <a:rPr lang="ja-JP" altLang="en-US" sz="2000" dirty="0"/>
              <a:t>対象とし、</a:t>
            </a:r>
            <a:r>
              <a:rPr lang="ja-JP" altLang="en-US" sz="2000" u="sng" dirty="0">
                <a:solidFill>
                  <a:srgbClr val="FF0000"/>
                </a:solidFill>
              </a:rPr>
              <a:t>地域としてどの医療機関を「紹介受診重点医療機関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」とする</a:t>
            </a:r>
            <a:r>
              <a:rPr lang="ja-JP" altLang="en-US" sz="2000" u="sng" dirty="0">
                <a:solidFill>
                  <a:srgbClr val="FF0000"/>
                </a:solidFill>
              </a:rPr>
              <a:t>か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、</a:t>
            </a:r>
            <a:endParaRPr lang="en-US" altLang="ja-JP" sz="2000" u="sng" dirty="0" smtClean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地域</a:t>
            </a:r>
            <a:r>
              <a:rPr lang="ja-JP" altLang="en-US" sz="2000" u="sng" dirty="0">
                <a:solidFill>
                  <a:srgbClr val="FF0000"/>
                </a:solidFill>
              </a:rPr>
              <a:t>調整会議において協議・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決定</a:t>
            </a:r>
            <a:r>
              <a:rPr lang="en-US" altLang="ja-JP" sz="2000" u="sng" baseline="30000" dirty="0" smtClean="0">
                <a:solidFill>
                  <a:srgbClr val="FF0000"/>
                </a:solidFill>
              </a:rPr>
              <a:t>※</a:t>
            </a:r>
            <a:r>
              <a:rPr lang="ja-JP" altLang="en-US" sz="2000" dirty="0" smtClean="0"/>
              <a:t>し、明確化する。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</a:t>
            </a:r>
            <a:r>
              <a:rPr lang="en-US" altLang="ja-JP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重点外来基準を満たした医療機関であって、紹介受診重点医療機関の役割を担う意向を</a:t>
            </a:r>
            <a:endParaRPr lang="en-US" altLang="ja-JP" sz="1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有する場合は、特別な事情がない限り、紹介受診重点医療機関となることが想定される。</a:t>
            </a:r>
            <a:endParaRPr lang="en-US" altLang="ja-JP" sz="1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600" dirty="0" smtClean="0"/>
          </a:p>
          <a:p>
            <a:pPr marL="803275" indent="-442913">
              <a:buFont typeface="Wingdings" panose="05000000000000000000" pitchFamily="2" charset="2"/>
              <a:buChar char="u"/>
            </a:pPr>
            <a:r>
              <a:rPr lang="ja-JP" altLang="en-US" sz="2000" dirty="0" smtClean="0"/>
              <a:t>決定された紹介受診重点医療機関は、令和４年度末に県から公表する。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スライド番号プレースホルダー 3"/>
          <p:cNvSpPr txBox="1">
            <a:spLocks/>
          </p:cNvSpPr>
          <p:nvPr/>
        </p:nvSpPr>
        <p:spPr>
          <a:xfrm>
            <a:off x="7197334" y="650149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872722" rtl="0" eaLnBrk="1" latinLnBrk="0" hangingPunct="1">
              <a:defRPr kumimoji="1" sz="110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6361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22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83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45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806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67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529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90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E2A2E-42B5-4858-9116-6D14F207026F}" type="slidenum">
              <a:rPr lang="ja-JP" altLang="en-US" sz="20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/>
              <a:t>6</a:t>
            </a:fld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79511" y="358782"/>
            <a:ext cx="8875409" cy="504056"/>
          </a:xfrm>
          <a:prstGeom prst="roundRect">
            <a:avLst>
              <a:gd name="adj" fmla="val 21125"/>
            </a:avLst>
          </a:prstGeom>
          <a:solidFill>
            <a:srgbClr val="990008"/>
          </a:solidFill>
          <a:ln w="12700" cmpd="thickThin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84313" tIns="42158" rIns="84313" bIns="42158" anchor="ctr" anchorCtr="1"/>
          <a:lstStyle>
            <a:lvl1pPr defTabSz="100012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00063" indent="-285750" defTabSz="10001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00125" indent="-228600" defTabSz="100012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00188" indent="-228600" defTabSz="100012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00250" indent="-236538" defTabSz="100012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57450" indent="-236538" defTabSz="1000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14650" indent="-236538" defTabSz="1000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71850" indent="-236538" defTabSz="1000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29050" indent="-236538" defTabSz="1000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232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</a:rPr>
              <a:t>紹介受診重点医療機関の設定に向けた県の方針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717298" y="337447"/>
            <a:ext cx="1280672" cy="3919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61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722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83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445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806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167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529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890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第６回熊本県地域医療</a:t>
            </a:r>
            <a:endParaRPr kumimoji="1" lang="en-US" altLang="ja-JP" sz="7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構想調整会議</a:t>
            </a:r>
            <a:endParaRPr kumimoji="1" lang="en-US" altLang="ja-JP" sz="7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（</a:t>
            </a:r>
            <a:r>
              <a:rPr lang="ja-JP" altLang="en-US" sz="700" dirty="0" smtClean="0">
                <a:solidFill>
                  <a:schemeClr val="tx1"/>
                </a:solidFill>
              </a:rPr>
              <a:t>令和４</a:t>
            </a:r>
            <a:r>
              <a:rPr kumimoji="1" lang="ja-JP" altLang="en-US" sz="700" dirty="0" smtClean="0">
                <a:solidFill>
                  <a:schemeClr val="tx1"/>
                </a:solidFill>
              </a:rPr>
              <a:t>年６月２日）資料</a:t>
            </a:r>
            <a:r>
              <a:rPr lang="ja-JP" altLang="en-US" sz="700" dirty="0">
                <a:solidFill>
                  <a:schemeClr val="tx1"/>
                </a:solidFill>
              </a:rPr>
              <a:t>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702637" y="763086"/>
            <a:ext cx="1280672" cy="3919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61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722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83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445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806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167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529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890" algn="l" defTabSz="872722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第９回菊池地域医療</a:t>
            </a:r>
            <a:endParaRPr kumimoji="1" lang="en-US" altLang="ja-JP" sz="7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構想</a:t>
            </a:r>
            <a:r>
              <a:rPr kumimoji="1" lang="ja-JP" altLang="en-US" sz="700" dirty="0" smtClean="0">
                <a:solidFill>
                  <a:schemeClr val="tx1"/>
                </a:solidFill>
              </a:rPr>
              <a:t>調整会議</a:t>
            </a:r>
            <a:endParaRPr kumimoji="1" lang="en-US" altLang="ja-JP" sz="7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（</a:t>
            </a:r>
            <a:r>
              <a:rPr lang="ja-JP" altLang="en-US" sz="700" dirty="0" smtClean="0">
                <a:solidFill>
                  <a:schemeClr val="tx1"/>
                </a:solidFill>
              </a:rPr>
              <a:t>令和</a:t>
            </a:r>
            <a:r>
              <a:rPr lang="ja-JP" altLang="en-US" sz="700" dirty="0" smtClean="0">
                <a:solidFill>
                  <a:schemeClr val="tx1"/>
                </a:solidFill>
              </a:rPr>
              <a:t>４</a:t>
            </a:r>
            <a:r>
              <a:rPr kumimoji="1" lang="ja-JP" altLang="en-US" sz="700" dirty="0" smtClean="0">
                <a:solidFill>
                  <a:schemeClr val="tx1"/>
                </a:solidFill>
              </a:rPr>
              <a:t>年１２月６日</a:t>
            </a:r>
            <a:r>
              <a:rPr kumimoji="1" lang="ja-JP" altLang="en-US" sz="700" dirty="0" smtClean="0">
                <a:solidFill>
                  <a:schemeClr val="tx1"/>
                </a:solidFill>
              </a:rPr>
              <a:t>）</a:t>
            </a:r>
            <a:r>
              <a:rPr kumimoji="1" lang="ja-JP" altLang="en-US" sz="700" dirty="0" smtClean="0">
                <a:solidFill>
                  <a:schemeClr val="tx1"/>
                </a:solidFill>
              </a:rPr>
              <a:t>資料２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33349" y="319094"/>
            <a:ext cx="8915805" cy="6160552"/>
            <a:chOff x="68" y="186"/>
            <a:chExt cx="5692" cy="393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186"/>
              <a:ext cx="5692" cy="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86"/>
              <a:ext cx="5696" cy="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スライド番号プレースホルダー 3"/>
          <p:cNvSpPr txBox="1">
            <a:spLocks/>
          </p:cNvSpPr>
          <p:nvPr/>
        </p:nvSpPr>
        <p:spPr>
          <a:xfrm>
            <a:off x="7197334" y="650149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872722" rtl="0" eaLnBrk="1" latinLnBrk="0" hangingPunct="1">
              <a:defRPr kumimoji="1" sz="110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6361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22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83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45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806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67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529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90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E2A2E-42B5-4858-9116-6D14F207026F}" type="slidenum">
              <a:rPr lang="ja-JP" altLang="en-US" sz="20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/>
              <a:t>7</a:t>
            </a:fld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01472" y="6179215"/>
            <a:ext cx="311773" cy="32164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3231" tIns="0" rIns="33231" bIns="0" rtlCol="0">
            <a:spAutoFit/>
          </a:bodyPr>
          <a:lstStyle/>
          <a:p>
            <a:pPr algn="ctr" defTabSz="844083">
              <a:defRPr/>
            </a:pPr>
            <a:endParaRPr lang="ja-JP" altLang="en-US" sz="923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81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24520" y="405760"/>
            <a:ext cx="8892480" cy="6277617"/>
            <a:chOff x="43" y="255"/>
            <a:chExt cx="5482" cy="387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" y="255"/>
              <a:ext cx="5482" cy="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255"/>
              <a:ext cx="5486" cy="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スライド番号プレースホルダー 3"/>
          <p:cNvSpPr txBox="1">
            <a:spLocks/>
          </p:cNvSpPr>
          <p:nvPr/>
        </p:nvSpPr>
        <p:spPr>
          <a:xfrm>
            <a:off x="7197334" y="650149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872722" rtl="0" eaLnBrk="1" latinLnBrk="0" hangingPunct="1">
              <a:defRPr kumimoji="1" sz="110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6361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22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83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45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806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67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529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90" algn="l" defTabSz="872722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E2A2E-42B5-4858-9116-6D14F207026F}" type="slidenum">
              <a:rPr lang="ja-JP" altLang="en-US" sz="20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/>
              <a:t>8</a:t>
            </a:fld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04448" y="6237311"/>
            <a:ext cx="218297" cy="21274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3231" tIns="0" rIns="33231" bIns="0" rtlCol="0">
            <a:spAutoFit/>
          </a:bodyPr>
          <a:lstStyle/>
          <a:p>
            <a:pPr algn="ctr" defTabSz="844083">
              <a:defRPr/>
            </a:pPr>
            <a:endParaRPr lang="ja-JP" altLang="en-US" sz="923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3528" y="5445224"/>
            <a:ext cx="8499217" cy="1004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96316" y="2276872"/>
            <a:ext cx="8526429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18149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DA299AC048A4B8EA9C1D19079C1A32200ECEEBAD7BF101045ABE72577637BD610" ma:contentTypeVersion="11" ma:contentTypeDescription="" ma:contentTypeScope="" ma:versionID="d86358c41636440c084776747847e120">
  <xsd:schema xmlns:xsd="http://www.w3.org/2001/XMLSchema" xmlns:p="http://schemas.microsoft.com/office/2006/metadata/properties" xmlns:ns2="8B97BE19-CDDD-400E-817A-CFDD13F7EC12" xmlns:ns3="e0a607d0-51b8-4c07-94f0-08235ad57688" targetNamespace="http://schemas.microsoft.com/office/2006/metadata/properties" ma:root="true" ma:fieldsID="7f22489691f7ec27f55d3f6d51d6e87d" ns2:_="" ns3:_="">
    <xsd:import namespace="8B97BE19-CDDD-400E-817A-CFDD13F7EC12"/>
    <xsd:import namespace="e0a607d0-51b8-4c07-94f0-08235ad57688"/>
    <xsd:element name="properties">
      <xsd:complexType>
        <xsd:sequence>
          <xsd:element name="documentManagement">
            <xsd:complexType>
              <xsd:all>
                <xsd:element ref="ns2:ClassLarge" minOccurs="0"/>
                <xsd:element ref="ns2:ClassMedium" minOccurs="0"/>
                <xsd:element ref="ns2:ClassSmall" minOccurs="0"/>
                <xsd:element ref="ns2:GyoseiFile" minOccurs="0"/>
                <xsd:element ref="ns2:CreatedBy" minOccurs="0"/>
                <xsd:element ref="ns2:PreservationPeriod" minOccurs="0"/>
                <xsd:element ref="ns2:PreservationPeriodExpire" minOccurs="0"/>
                <xsd:element ref="ns2:CreatedDate" minOccurs="0"/>
                <xsd:element ref="ns2:FixationStatus" minOccurs="0"/>
                <xsd:element ref="ns2:EditorWithSpace" minOccurs="0"/>
                <xsd:element ref="ns3:DaibunruiID" minOccurs="0"/>
                <xsd:element ref="ns3:ChuubunruiID" minOccurs="0"/>
                <xsd:element ref="ns3:SyoubunruiID" minOccurs="0"/>
                <xsd:element ref="ns3:GyouseibunsyoID" minOccurs="0"/>
                <xsd:element ref="ns3:Renkei" minOccurs="0"/>
                <xsd:element ref="ns3:Flag01" minOccurs="0"/>
                <xsd:element ref="ns3:Yobi01" minOccurs="0"/>
                <xsd:element ref="ns3:Yobi02" minOccurs="0"/>
                <xsd:element ref="ns3:Yobi03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B97BE19-CDDD-400E-817A-CFDD13F7EC12" elementFormDefault="qualified">
    <xsd:import namespace="http://schemas.microsoft.com/office/2006/documentManagement/types"/>
    <xsd:element name="ClassLarge" ma:index="8" nillable="true" ma:displayName="大分類" ma:hidden="true" ma:internalName="ClassLarge" ma:readOnly="true">
      <xsd:simpleType>
        <xsd:restriction base="dms:Unknown"/>
      </xsd:simpleType>
    </xsd:element>
    <xsd:element name="ClassMedium" ma:index="9" nillable="true" ma:displayName="中分類" ma:hidden="true" ma:internalName="ClassMedium" ma:readOnly="true">
      <xsd:simpleType>
        <xsd:restriction base="dms:Unknown"/>
      </xsd:simpleType>
    </xsd:element>
    <xsd:element name="ClassSmall" ma:index="10" nillable="true" ma:displayName="小分類" ma:hidden="true" ma:internalName="ClassSmall" ma:readOnly="true">
      <xsd:simpleType>
        <xsd:restriction base="dms:Unknown"/>
      </xsd:simpleType>
    </xsd:element>
    <xsd:element name="GyoseiFile" ma:index="11" nillable="true" ma:displayName="行政文書ファイル名" ma:hidden="true" ma:internalName="GyoseiFile" ma:readOnly="true">
      <xsd:simpleType>
        <xsd:restriction base="dms:Unknown"/>
      </xsd:simpleType>
    </xsd:element>
    <xsd:element name="CreatedBy" ma:index="12" nillable="true" ma:displayName="作成課/係・作成者" ma:hidden="true" ma:internalName="CreatedBy" ma:readOnly="true">
      <xsd:simpleType>
        <xsd:restriction base="dms:Unknown"/>
      </xsd:simpleType>
    </xsd:element>
    <xsd:element name="PreservationPeriod" ma:index="13" nillable="true" ma:displayName="保存期間" ma:hidden="true" ma:internalName="PreservationPeriod" ma:readOnly="true">
      <xsd:simpleType>
        <xsd:restriction base="dms:Unknown"/>
      </xsd:simpleType>
    </xsd:element>
    <xsd:element name="PreservationPeriodExpire" ma:index="14" nillable="true" ma:displayName="保存期間満了時期" ma:format="DateOnly" ma:hidden="true" ma:internalName="PreservationPeriodExpire" ma:readOnly="true">
      <xsd:simpleType>
        <xsd:restriction base="dms:Unknown"/>
      </xsd:simpleType>
    </xsd:element>
    <xsd:element name="CreatedDate" ma:index="15" nillable="true" ma:displayName="作成年月日" ma:hidden="true" ma:internalName="CreatedDate" ma:readOnly="true">
      <xsd:simpleType>
        <xsd:restriction base="dms:Unknown"/>
      </xsd:simpleType>
    </xsd:element>
    <xsd:element name="FixationStatus" ma:index="16" nillable="true" ma:displayName="確定状況" ma:hidden="true" ma:internalName="FixationStatus" ma:readOnly="true">
      <xsd:simpleType>
        <xsd:restriction base="dms:Unknown"/>
      </xsd:simpleType>
    </xsd:element>
    <xsd:element name="EditorWithSpace" ma:index="18" nillable="true" ma:displayName="更新者　　　　　　" ma:hidden="true" ma:internalName="EditorWithSpace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0a607d0-51b8-4c07-94f0-08235ad57688" elementFormDefault="qualified">
    <xsd:import namespace="http://schemas.microsoft.com/office/2006/documentManagement/types"/>
    <xsd:element name="DaibunruiID" ma:index="19" nillable="true" ma:displayName="大分類ID" ma:description="" ma:hidden="true" ma:internalName="DaibunruiID" ma:readOnly="true">
      <xsd:simpleType>
        <xsd:restriction base="dms:Text"/>
      </xsd:simpleType>
    </xsd:element>
    <xsd:element name="ChuubunruiID" ma:index="20" nillable="true" ma:displayName="中分類ID" ma:description="" ma:hidden="true" ma:internalName="ChuubunruiID" ma:readOnly="true">
      <xsd:simpleType>
        <xsd:restriction base="dms:Text"/>
      </xsd:simpleType>
    </xsd:element>
    <xsd:element name="SyoubunruiID" ma:index="21" nillable="true" ma:displayName="小分類ID" ma:description="" ma:hidden="true" ma:internalName="SyoubunruiID" ma:readOnly="true">
      <xsd:simpleType>
        <xsd:restriction base="dms:Text"/>
      </xsd:simpleType>
    </xsd:element>
    <xsd:element name="GyouseibunsyoID" ma:index="22" nillable="true" ma:displayName="行政文書ファイル名ID" ma:description="" ma:hidden="true" ma:internalName="GyouseibunsyoID" ma:readOnly="true">
      <xsd:simpleType>
        <xsd:restriction base="dms:Text"/>
      </xsd:simpleType>
    </xsd:element>
    <xsd:element name="Renkei" ma:index="23" nillable="true" ma:displayName="行政文書連携フラグ" ma:description="" ma:hidden="true" ma:internalName="Renkei" ma:readOnly="true">
      <xsd:simpleType>
        <xsd:restriction base="dms:Text"/>
      </xsd:simpleType>
    </xsd:element>
    <xsd:element name="Flag01" ma:index="24" nillable="true" ma:displayName="予備フラグ" ma:description="" ma:hidden="true" ma:internalName="Flag01" ma:readOnly="true">
      <xsd:simpleType>
        <xsd:restriction base="dms:Text"/>
      </xsd:simpleType>
    </xsd:element>
    <xsd:element name="Yobi01" ma:index="25" nillable="true" ma:displayName="予備列01" ma:description="" ma:hidden="true" ma:internalName="Yobi01" ma:readOnly="true">
      <xsd:simpleType>
        <xsd:restriction base="dms:Text"/>
      </xsd:simpleType>
    </xsd:element>
    <xsd:element name="Yobi02" ma:index="26" nillable="true" ma:displayName="予備列02" ma:description="" ma:hidden="true" ma:internalName="Yobi02" ma:readOnly="true">
      <xsd:simpleType>
        <xsd:restriction base="dms:Text"/>
      </xsd:simpleType>
    </xsd:element>
    <xsd:element name="Yobi03" ma:index="27" nillable="true" ma:displayName="予備列03" ma:description="" ma:hidden="true" ma:internalName="Yobi03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17" ma:displayName="タイトル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AEC3C-B277-49D8-94B3-4D2B9E376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7BE19-CDDD-400E-817A-CFDD13F7EC12"/>
    <ds:schemaRef ds:uri="e0a607d0-51b8-4c07-94f0-08235ad5768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DF62FBB-6F9C-46A6-93B5-53E53CEE0DA6}">
  <ds:schemaRefs>
    <ds:schemaRef ds:uri="http://schemas.microsoft.com/office/2006/metadata/properties"/>
    <ds:schemaRef ds:uri="http://purl.org/dc/elements/1.1/"/>
    <ds:schemaRef ds:uri="e0a607d0-51b8-4c07-94f0-08235ad57688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8B97BE19-CDDD-400E-817A-CFDD13F7EC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66BA9C-991E-4B55-B59A-CB9BEF8A4A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18454</TotalTime>
  <Words>286</Words>
  <Application>Microsoft Office PowerPoint</Application>
  <PresentationFormat>画面に合わせる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HGP創英角ｺﾞｼｯｸUB</vt:lpstr>
      <vt:lpstr>ＭＳ Ｐゴシック</vt:lpstr>
      <vt:lpstr>ＭＳ ゴシック</vt:lpstr>
      <vt:lpstr>ＭＳ 明朝</vt:lpstr>
      <vt:lpstr>メイリオ</vt:lpstr>
      <vt:lpstr>Arial</vt:lpstr>
      <vt:lpstr>Calibri</vt:lpstr>
      <vt:lpstr>Wingdings</vt:lpstr>
      <vt:lpstr>1_blank</vt:lpstr>
      <vt:lpstr>4_Office ​​テーマ</vt:lpstr>
      <vt:lpstr>外来機能報告の 今後のスケジュールについて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厚生労働省ネットワークシステム</dc:creator>
  <cp:lastModifiedBy>0000572</cp:lastModifiedBy>
  <cp:revision>1223</cp:revision>
  <cp:lastPrinted>2023-01-18T12:20:50Z</cp:lastPrinted>
  <dcterms:created xsi:type="dcterms:W3CDTF">2013-03-12T06:11:54Z</dcterms:created>
  <dcterms:modified xsi:type="dcterms:W3CDTF">2023-02-20T11:24:30Z</dcterms:modified>
</cp:coreProperties>
</file>