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304" r:id="rId3"/>
    <p:sldId id="288" r:id="rId4"/>
    <p:sldId id="305" r:id="rId5"/>
    <p:sldId id="306" r:id="rId6"/>
    <p:sldId id="290" r:id="rId7"/>
    <p:sldId id="307" r:id="rId8"/>
    <p:sldId id="291" r:id="rId9"/>
    <p:sldId id="292" r:id="rId10"/>
    <p:sldId id="293" r:id="rId11"/>
    <p:sldId id="302" r:id="rId12"/>
    <p:sldId id="303" r:id="rId1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7E31"/>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3" autoAdjust="0"/>
    <p:restoredTop sz="97662" autoAdjust="0"/>
  </p:normalViewPr>
  <p:slideViewPr>
    <p:cSldViewPr>
      <p:cViewPr varScale="1">
        <p:scale>
          <a:sx n="52" d="100"/>
          <a:sy n="52" d="100"/>
        </p:scale>
        <p:origin x="78" y="4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8"/>
          </a:xfrm>
          <a:prstGeom prst="rect">
            <a:avLst/>
          </a:prstGeom>
        </p:spPr>
        <p:txBody>
          <a:bodyPr vert="horz" lIns="90756" tIns="45379" rIns="90756" bIns="4537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7" y="0"/>
            <a:ext cx="2919565" cy="493868"/>
          </a:xfrm>
          <a:prstGeom prst="rect">
            <a:avLst/>
          </a:prstGeom>
        </p:spPr>
        <p:txBody>
          <a:bodyPr vert="horz" lIns="90756" tIns="45379" rIns="90756" bIns="45379" rtlCol="0"/>
          <a:lstStyle>
            <a:lvl1pPr algn="r">
              <a:defRPr sz="1200"/>
            </a:lvl1pPr>
          </a:lstStyle>
          <a:p>
            <a:fld id="{72C01F30-99FF-4AEF-9A1A-2AA913A08BF6}" type="datetimeFigureOut">
              <a:rPr kumimoji="1" lang="ja-JP" altLang="en-US" smtClean="0"/>
              <a:t>2023/3/1</a:t>
            </a:fld>
            <a:endParaRPr kumimoji="1" lang="ja-JP" altLang="en-US"/>
          </a:p>
        </p:txBody>
      </p:sp>
      <p:sp>
        <p:nvSpPr>
          <p:cNvPr id="4" name="フッター プレースホルダー 3"/>
          <p:cNvSpPr>
            <a:spLocks noGrp="1"/>
          </p:cNvSpPr>
          <p:nvPr>
            <p:ph type="ftr" sz="quarter" idx="2"/>
          </p:nvPr>
        </p:nvSpPr>
        <p:spPr>
          <a:xfrm>
            <a:off x="1" y="9370869"/>
            <a:ext cx="2919565" cy="493867"/>
          </a:xfrm>
          <a:prstGeom prst="rect">
            <a:avLst/>
          </a:prstGeom>
        </p:spPr>
        <p:txBody>
          <a:bodyPr vert="horz" lIns="90756" tIns="45379" rIns="90756" bIns="453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7" y="9370869"/>
            <a:ext cx="2919565" cy="493867"/>
          </a:xfrm>
          <a:prstGeom prst="rect">
            <a:avLst/>
          </a:prstGeom>
        </p:spPr>
        <p:txBody>
          <a:bodyPr vert="horz" lIns="90756" tIns="45379" rIns="90756" bIns="45379" rtlCol="0" anchor="b"/>
          <a:lstStyle>
            <a:lvl1pPr algn="r">
              <a:defRPr sz="1200"/>
            </a:lvl1pPr>
          </a:lstStyle>
          <a:p>
            <a:fld id="{ED3260DB-453A-45E6-88B6-2490C7551687}" type="slidenum">
              <a:rPr kumimoji="1" lang="ja-JP" altLang="en-US" smtClean="0"/>
              <a:t>‹#›</a:t>
            </a:fld>
            <a:endParaRPr kumimoji="1" lang="ja-JP" altLang="en-US"/>
          </a:p>
        </p:txBody>
      </p:sp>
    </p:spTree>
    <p:extLst>
      <p:ext uri="{BB962C8B-B14F-4D97-AF65-F5344CB8AC3E}">
        <p14:creationId xmlns:p14="http://schemas.microsoft.com/office/powerpoint/2010/main" val="1943845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8"/>
          </a:xfrm>
          <a:prstGeom prst="rect">
            <a:avLst/>
          </a:prstGeom>
        </p:spPr>
        <p:txBody>
          <a:bodyPr vert="horz" lIns="90756" tIns="45379" rIns="90756" bIns="453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7" y="0"/>
            <a:ext cx="2919565" cy="493868"/>
          </a:xfrm>
          <a:prstGeom prst="rect">
            <a:avLst/>
          </a:prstGeom>
        </p:spPr>
        <p:txBody>
          <a:bodyPr vert="horz" lIns="90756" tIns="45379" rIns="90756" bIns="45379" rtlCol="0"/>
          <a:lstStyle>
            <a:lvl1pPr algn="r">
              <a:defRPr sz="1200"/>
            </a:lvl1pPr>
          </a:lstStyle>
          <a:p>
            <a:fld id="{AC587F76-7E3C-46E4-9FD6-73A0C6819E69}" type="datetimeFigureOut">
              <a:rPr kumimoji="1" lang="ja-JP" altLang="en-US" smtClean="0"/>
              <a:t>2023/3/1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56" tIns="45379" rIns="90756" bIns="45379"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56" tIns="45379" rIns="90756" bIns="453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0869"/>
            <a:ext cx="2919565" cy="493867"/>
          </a:xfrm>
          <a:prstGeom prst="rect">
            <a:avLst/>
          </a:prstGeom>
        </p:spPr>
        <p:txBody>
          <a:bodyPr vert="horz" lIns="90756" tIns="45379" rIns="90756" bIns="453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7" y="9370869"/>
            <a:ext cx="2919565" cy="493867"/>
          </a:xfrm>
          <a:prstGeom prst="rect">
            <a:avLst/>
          </a:prstGeom>
        </p:spPr>
        <p:txBody>
          <a:bodyPr vert="horz" lIns="90756" tIns="45379" rIns="90756" bIns="45379" rtlCol="0" anchor="b"/>
          <a:lstStyle>
            <a:lvl1pPr algn="r">
              <a:defRPr sz="1200"/>
            </a:lvl1pPr>
          </a:lstStyle>
          <a:p>
            <a:fld id="{9F70269E-D69A-4BED-A8C9-4D8050CAF726}" type="slidenum">
              <a:rPr kumimoji="1" lang="ja-JP" altLang="en-US" smtClean="0"/>
              <a:t>‹#›</a:t>
            </a:fld>
            <a:endParaRPr kumimoji="1" lang="ja-JP" altLang="en-US"/>
          </a:p>
        </p:txBody>
      </p:sp>
    </p:spTree>
    <p:extLst>
      <p:ext uri="{BB962C8B-B14F-4D97-AF65-F5344CB8AC3E}">
        <p14:creationId xmlns:p14="http://schemas.microsoft.com/office/powerpoint/2010/main" val="3675913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647AE65-7862-4790-A87F-F0E12CC39A73}" type="datetime1">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898592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713273-E085-42BE-ACAE-0FDA66E5CC0F}" type="datetime1">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226838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207D3F9-3C7B-4A65-81F2-484A8FD2DBEF}" type="datetime1">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170446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E9629C-D17A-43A8-94AD-4FE4B719811B}" type="datetime1">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235241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621ECF2-C387-4C3A-AA3E-DF7BAEC76CE1}" type="datetime1">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1045901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7211DE5-0ABA-45CB-AB86-30065A7A3883}" type="datetime1">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283058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CF256F-C38B-45CD-96F1-19BA0392A86F}" type="datetime1">
              <a:rPr kumimoji="1" lang="ja-JP" altLang="en-US" smtClean="0"/>
              <a:t>2023/3/1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185391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D390CE-4B31-422B-8DB6-A3888B512483}" type="datetime1">
              <a:rPr kumimoji="1" lang="ja-JP" altLang="en-US" smtClean="0"/>
              <a:t>2023/3/1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182677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A13E49-8368-4CFB-99BE-8465EDA61BD2}" type="datetime1">
              <a:rPr kumimoji="1" lang="ja-JP" altLang="en-US" smtClean="0"/>
              <a:t>2023/3/1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426488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8ADB16B-5C22-4197-95BE-7E1E3B3B6281}" type="datetime1">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195737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3288DD-B437-48C3-8B18-0F4D27589AD2}" type="datetime1">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E2A2E-42B5-4858-9116-6D14F207026F}" type="slidenum">
              <a:rPr kumimoji="1" lang="ja-JP" altLang="en-US" smtClean="0"/>
              <a:t>‹#›</a:t>
            </a:fld>
            <a:endParaRPr kumimoji="1" lang="ja-JP" altLang="en-US"/>
          </a:p>
        </p:txBody>
      </p:sp>
    </p:spTree>
    <p:extLst>
      <p:ext uri="{BB962C8B-B14F-4D97-AF65-F5344CB8AC3E}">
        <p14:creationId xmlns:p14="http://schemas.microsoft.com/office/powerpoint/2010/main" val="27218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52831-BDDE-4412-ADAC-74E32CAC8D60}" type="datetime1">
              <a:rPr kumimoji="1" lang="ja-JP" altLang="en-US" smtClean="0"/>
              <a:t>2023/3/1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05758" y="6501490"/>
            <a:ext cx="2133600" cy="365125"/>
          </a:xfrm>
          <a:prstGeom prst="rect">
            <a:avLst/>
          </a:prstGeom>
        </p:spPr>
        <p:txBody>
          <a:bodyPr vert="horz" lIns="91440" tIns="45720" rIns="91440" bIns="45720" rtlCol="0" anchor="ctr"/>
          <a:lstStyle>
            <a:lvl1pPr algn="r">
              <a:defRPr sz="2000">
                <a:solidFill>
                  <a:schemeClr val="tx1">
                    <a:tint val="75000"/>
                  </a:schemeClr>
                </a:solidFill>
                <a:latin typeface="ＭＳ ゴシック" panose="020B0609070205080204" pitchFamily="49" charset="-128"/>
                <a:ea typeface="ＭＳ ゴシック" panose="020B0609070205080204" pitchFamily="49" charset="-128"/>
              </a:defRPr>
            </a:lvl1pPr>
          </a:lstStyle>
          <a:p>
            <a:fld id="{1C5E2A2E-42B5-4858-9116-6D14F207026F}" type="slidenum">
              <a:rPr lang="ja-JP" altLang="en-US" smtClean="0"/>
              <a:pPr/>
              <a:t>‹#›</a:t>
            </a:fld>
            <a:endParaRPr lang="ja-JP" altLang="en-US" dirty="0"/>
          </a:p>
        </p:txBody>
      </p:sp>
    </p:spTree>
    <p:extLst>
      <p:ext uri="{BB962C8B-B14F-4D97-AF65-F5344CB8AC3E}">
        <p14:creationId xmlns:p14="http://schemas.microsoft.com/office/powerpoint/2010/main" val="3404952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1C5E2A2E-42B5-4858-9116-6D14F207026F}" type="slidenum">
              <a:rPr kumimoji="1" lang="ja-JP" altLang="en-US" sz="2000" smtClean="0"/>
              <a:t>1</a:t>
            </a:fld>
            <a:endParaRPr kumimoji="1" lang="ja-JP" altLang="en-US" sz="2000" dirty="0"/>
          </a:p>
        </p:txBody>
      </p:sp>
      <p:sp>
        <p:nvSpPr>
          <p:cNvPr id="6" name="タイトル 1"/>
          <p:cNvSpPr txBox="1">
            <a:spLocks/>
          </p:cNvSpPr>
          <p:nvPr/>
        </p:nvSpPr>
        <p:spPr>
          <a:xfrm>
            <a:off x="1044000" y="5085184"/>
            <a:ext cx="7056000" cy="720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a:latin typeface="ＭＳ ゴシック" panose="020B0609070205080204" pitchFamily="49" charset="-128"/>
                <a:ea typeface="ＭＳ ゴシック" panose="020B0609070205080204" pitchFamily="49" charset="-128"/>
              </a:rPr>
              <a:t>令和５年３月　独立行政法人国立病院機構菊池病院</a:t>
            </a:r>
          </a:p>
        </p:txBody>
      </p:sp>
      <p:sp>
        <p:nvSpPr>
          <p:cNvPr id="4" name="タイトル 3"/>
          <p:cNvSpPr>
            <a:spLocks noGrp="1"/>
          </p:cNvSpPr>
          <p:nvPr>
            <p:ph type="ctrTitle"/>
          </p:nvPr>
        </p:nvSpPr>
        <p:spPr>
          <a:xfrm>
            <a:off x="0" y="2349080"/>
            <a:ext cx="9144000" cy="1800000"/>
          </a:xfrm>
        </p:spPr>
        <p:txBody>
          <a:bodyPr>
            <a:noAutofit/>
          </a:bodyPr>
          <a:lstStyle/>
          <a:p>
            <a:r>
              <a:rPr kumimoji="1" lang="ja-JP" altLang="en-US" sz="4800" dirty="0">
                <a:latin typeface="ＭＳ ゴシック" panose="020B0609070205080204" pitchFamily="49" charset="-128"/>
                <a:ea typeface="ＭＳ ゴシック" panose="020B0609070205080204" pitchFamily="49" charset="-128"/>
              </a:rPr>
              <a:t>菊池病院が担う役割について</a:t>
            </a:r>
          </a:p>
        </p:txBody>
      </p:sp>
      <p:sp>
        <p:nvSpPr>
          <p:cNvPr id="8" name="正方形/長方形 7"/>
          <p:cNvSpPr/>
          <p:nvPr/>
        </p:nvSpPr>
        <p:spPr>
          <a:xfrm>
            <a:off x="6156176" y="348146"/>
            <a:ext cx="2196024" cy="5760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b="1" dirty="0">
                <a:latin typeface="ＭＳ ゴシック" panose="020B0609070205080204" pitchFamily="49" charset="-128"/>
                <a:ea typeface="ＭＳ ゴシック" panose="020B0609070205080204" pitchFamily="49" charset="-128"/>
              </a:rPr>
              <a:t>資料</a:t>
            </a:r>
            <a:r>
              <a:rPr lang="ja-JP" altLang="en-US" sz="2400" b="1" dirty="0" smtClean="0">
                <a:latin typeface="ＭＳ ゴシック" panose="020B0609070205080204" pitchFamily="49" charset="-128"/>
                <a:ea typeface="ＭＳ ゴシック" panose="020B0609070205080204" pitchFamily="49" charset="-128"/>
              </a:rPr>
              <a:t>１－３</a:t>
            </a:r>
            <a:endParaRPr lang="ja-JP" altLang="en-US" sz="2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8289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３　具体的な計画</a:t>
            </a:r>
            <a:r>
              <a:rPr lang="en-US" altLang="ja-JP" sz="2800" dirty="0">
                <a:solidFill>
                  <a:schemeClr val="bg1"/>
                </a:solidFill>
                <a:latin typeface="ＭＳ ゴシック" panose="020B0609070205080204" pitchFamily="49" charset="-128"/>
                <a:ea typeface="ＭＳ ゴシック" panose="020B0609070205080204" pitchFamily="49" charset="-128"/>
              </a:rPr>
              <a:t/>
            </a:r>
            <a:br>
              <a:rPr lang="en-US" altLang="ja-JP" sz="2800" dirty="0">
                <a:solidFill>
                  <a:schemeClr val="bg1"/>
                </a:solidFill>
                <a:latin typeface="ＭＳ ゴシック" panose="020B0609070205080204" pitchFamily="49" charset="-128"/>
                <a:ea typeface="ＭＳ ゴシック" panose="020B0609070205080204" pitchFamily="49" charset="-128"/>
              </a:rPr>
            </a:br>
            <a:r>
              <a:rPr lang="en-US" altLang="ja-JP" sz="2800" dirty="0">
                <a:solidFill>
                  <a:schemeClr val="bg1"/>
                </a:solidFill>
                <a:latin typeface="ＭＳ ゴシック" panose="020B0609070205080204" pitchFamily="49" charset="-128"/>
                <a:ea typeface="ＭＳ ゴシック" panose="020B0609070205080204" pitchFamily="49" charset="-128"/>
              </a:rPr>
              <a:t>(1)</a:t>
            </a:r>
            <a:r>
              <a:rPr lang="ja-JP" altLang="en-US" sz="2800" dirty="0">
                <a:solidFill>
                  <a:schemeClr val="bg1"/>
                </a:solidFill>
                <a:latin typeface="ＭＳ ゴシック" panose="020B0609070205080204" pitchFamily="49" charset="-128"/>
                <a:ea typeface="ＭＳ ゴシック" panose="020B0609070205080204" pitchFamily="49" charset="-128"/>
              </a:rPr>
              <a:t>今後提供する医療機能に関する事項</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10</a:t>
            </a:fld>
            <a:endParaRPr kumimoji="1" lang="ja-JP" altLang="en-US" sz="2000" dirty="0"/>
          </a:p>
        </p:txBody>
      </p:sp>
      <p:graphicFrame>
        <p:nvGraphicFramePr>
          <p:cNvPr id="3" name="表 2"/>
          <p:cNvGraphicFramePr>
            <a:graphicFrameLocks noGrp="1"/>
          </p:cNvGraphicFramePr>
          <p:nvPr>
            <p:extLst>
              <p:ext uri="{D42A27DB-BD31-4B8C-83A1-F6EECF244321}">
                <p14:modId xmlns:p14="http://schemas.microsoft.com/office/powerpoint/2010/main" val="4084332855"/>
              </p:ext>
            </p:extLst>
          </p:nvPr>
        </p:nvGraphicFramePr>
        <p:xfrm>
          <a:off x="0" y="1628799"/>
          <a:ext cx="9143999" cy="5018164"/>
        </p:xfrm>
        <a:graphic>
          <a:graphicData uri="http://schemas.openxmlformats.org/drawingml/2006/table">
            <a:tbl>
              <a:tblPr firstRow="1" bandRow="1">
                <a:tableStyleId>{8799B23B-EC83-4686-B30A-512413B5E67A}</a:tableStyleId>
              </a:tblPr>
              <a:tblGrid>
                <a:gridCol w="1422464">
                  <a:extLst>
                    <a:ext uri="{9D8B030D-6E8A-4147-A177-3AD203B41FA5}">
                      <a16:colId xmlns:a16="http://schemas.microsoft.com/office/drawing/2014/main" val="20000"/>
                    </a:ext>
                  </a:extLst>
                </a:gridCol>
                <a:gridCol w="2573845">
                  <a:extLst>
                    <a:ext uri="{9D8B030D-6E8A-4147-A177-3AD203B41FA5}">
                      <a16:colId xmlns:a16="http://schemas.microsoft.com/office/drawing/2014/main" val="20001"/>
                    </a:ext>
                  </a:extLst>
                </a:gridCol>
                <a:gridCol w="2573845">
                  <a:extLst>
                    <a:ext uri="{9D8B030D-6E8A-4147-A177-3AD203B41FA5}">
                      <a16:colId xmlns:a16="http://schemas.microsoft.com/office/drawing/2014/main" val="20002"/>
                    </a:ext>
                  </a:extLst>
                </a:gridCol>
                <a:gridCol w="2573845">
                  <a:extLst>
                    <a:ext uri="{9D8B030D-6E8A-4147-A177-3AD203B41FA5}">
                      <a16:colId xmlns:a16="http://schemas.microsoft.com/office/drawing/2014/main" val="20003"/>
                    </a:ext>
                  </a:extLst>
                </a:gridCol>
              </a:tblGrid>
              <a:tr h="446451">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dirty="0">
                          <a:latin typeface="ＭＳ ゴシック" panose="020B0609070205080204" pitchFamily="49" charset="-128"/>
                          <a:ea typeface="ＭＳ ゴシック" panose="020B0609070205080204" pitchFamily="49" charset="-128"/>
                        </a:rPr>
                        <a:t>現時点</a:t>
                      </a:r>
                      <a:endParaRPr kumimoji="1" lang="en-US" altLang="ja-JP" dirty="0">
                        <a:latin typeface="ＭＳ ゴシック" panose="020B0609070205080204" pitchFamily="49" charset="-128"/>
                        <a:ea typeface="ＭＳ ゴシック" panose="020B0609070205080204" pitchFamily="49" charset="-128"/>
                      </a:endParaRPr>
                    </a:p>
                    <a:p>
                      <a:pPr algn="ct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　　年　　月時点</a:t>
                      </a:r>
                      <a:r>
                        <a:rPr kumimoji="1" lang="en-US" altLang="ja-JP"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dirty="0">
                          <a:latin typeface="ＭＳ ゴシック" panose="020B0609070205080204" pitchFamily="49" charset="-128"/>
                          <a:ea typeface="ＭＳ ゴシック" panose="020B0609070205080204" pitchFamily="49" charset="-128"/>
                        </a:rPr>
                        <a:t>2025</a:t>
                      </a:r>
                      <a:r>
                        <a:rPr kumimoji="1" lang="ja-JP" altLang="en-US" dirty="0">
                          <a:latin typeface="ＭＳ ゴシック" panose="020B0609070205080204" pitchFamily="49" charset="-128"/>
                          <a:ea typeface="ＭＳ ゴシック" panose="020B0609070205080204" pitchFamily="49" charset="-128"/>
                        </a:rPr>
                        <a:t>年</a:t>
                      </a:r>
                    </a:p>
                  </a:txBody>
                  <a:tcPr anchor="ctr"/>
                </a:tc>
                <a:tc>
                  <a:txBody>
                    <a:bodyPr/>
                    <a:lstStyle/>
                    <a:p>
                      <a:pPr algn="ctr"/>
                      <a:r>
                        <a:rPr kumimoji="1" lang="ja-JP" altLang="en-US" dirty="0">
                          <a:latin typeface="ＭＳ ゴシック" panose="020B0609070205080204" pitchFamily="49" charset="-128"/>
                          <a:ea typeface="ＭＳ ゴシック" panose="020B0609070205080204" pitchFamily="49" charset="-128"/>
                        </a:rPr>
                        <a:t>理由・方策</a:t>
                      </a:r>
                    </a:p>
                  </a:txBody>
                  <a:tcPr anchor="ctr"/>
                </a:tc>
                <a:extLst>
                  <a:ext uri="{0D108BD9-81ED-4DB2-BD59-A6C34878D82A}">
                    <a16:rowId xmlns:a16="http://schemas.microsoft.com/office/drawing/2014/main" val="10000"/>
                  </a:ext>
                </a:extLst>
              </a:tr>
              <a:tr h="1094521">
                <a:tc>
                  <a:txBody>
                    <a:bodyPr/>
                    <a:lstStyle/>
                    <a:p>
                      <a:pPr algn="ctr"/>
                      <a:r>
                        <a:rPr kumimoji="1" lang="ja-JP" altLang="en-US" dirty="0"/>
                        <a:t>維持</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dirty="0">
                          <a:latin typeface="ＭＳ ゴシック" panose="020B0609070205080204" pitchFamily="49" charset="-128"/>
                          <a:ea typeface="ＭＳ ゴシック" panose="020B0609070205080204" pitchFamily="49" charset="-128"/>
                        </a:rPr>
                        <a:t>検討の上、見直しなし</a:t>
                      </a:r>
                    </a:p>
                  </a:txBody>
                  <a:tcPr anchor="ctr"/>
                </a:tc>
                <a:extLst>
                  <a:ext uri="{0D108BD9-81ED-4DB2-BD59-A6C34878D82A}">
                    <a16:rowId xmlns:a16="http://schemas.microsoft.com/office/drawing/2014/main" val="10001"/>
                  </a:ext>
                </a:extLst>
              </a:tr>
              <a:tr h="1094521">
                <a:tc>
                  <a:txBody>
                    <a:bodyPr/>
                    <a:lstStyle/>
                    <a:p>
                      <a:pPr algn="ctr"/>
                      <a:r>
                        <a:rPr kumimoji="1" lang="ja-JP" altLang="en-US" dirty="0"/>
                        <a:t>新設</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ＭＳ ゴシック" panose="020B0609070205080204" pitchFamily="49" charset="-128"/>
                          <a:ea typeface="ＭＳ ゴシック" panose="020B0609070205080204" pitchFamily="49" charset="-128"/>
                        </a:rPr>
                        <a:t>検討の上、見直しなし</a:t>
                      </a:r>
                    </a:p>
                  </a:txBody>
                  <a:tcPr anchor="ctr"/>
                </a:tc>
                <a:extLst>
                  <a:ext uri="{0D108BD9-81ED-4DB2-BD59-A6C34878D82A}">
                    <a16:rowId xmlns:a16="http://schemas.microsoft.com/office/drawing/2014/main" val="10002"/>
                  </a:ext>
                </a:extLst>
              </a:tr>
              <a:tr h="1094521">
                <a:tc>
                  <a:txBody>
                    <a:bodyPr/>
                    <a:lstStyle/>
                    <a:p>
                      <a:pPr algn="ctr"/>
                      <a:r>
                        <a:rPr kumimoji="1" lang="ja-JP" altLang="en-US" dirty="0"/>
                        <a:t>廃止</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ＭＳ ゴシック" panose="020B0609070205080204" pitchFamily="49" charset="-128"/>
                          <a:ea typeface="ＭＳ ゴシック" panose="020B0609070205080204" pitchFamily="49" charset="-128"/>
                        </a:rPr>
                        <a:t>検討の上、見直しなし</a:t>
                      </a:r>
                    </a:p>
                  </a:txBody>
                  <a:tcPr anchor="ctr"/>
                </a:tc>
                <a:extLst>
                  <a:ext uri="{0D108BD9-81ED-4DB2-BD59-A6C34878D82A}">
                    <a16:rowId xmlns:a16="http://schemas.microsoft.com/office/drawing/2014/main" val="10003"/>
                  </a:ext>
                </a:extLst>
              </a:tr>
              <a:tr h="1094521">
                <a:tc>
                  <a:txBody>
                    <a:bodyPr/>
                    <a:lstStyle/>
                    <a:p>
                      <a:pPr algn="ctr"/>
                      <a:r>
                        <a:rPr kumimoji="1" lang="ja-JP" altLang="en-US" dirty="0"/>
                        <a:t>変更・統合</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ＭＳ ゴシック" panose="020B0609070205080204" pitchFamily="49" charset="-128"/>
                          <a:ea typeface="ＭＳ ゴシック" panose="020B0609070205080204" pitchFamily="49" charset="-128"/>
                        </a:rPr>
                        <a:t>検討の上、見直しなし</a:t>
                      </a:r>
                    </a:p>
                  </a:txBody>
                  <a:tcPr anchor="ct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111246" y="1052736"/>
            <a:ext cx="8921508" cy="523220"/>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②診療科の見直し</a:t>
            </a:r>
            <a:r>
              <a:rPr lang="en-US" altLang="ja-JP" sz="2800" dirty="0">
                <a:latin typeface="ＭＳ ゴシック" panose="020B0609070205080204" pitchFamily="49" charset="-128"/>
                <a:ea typeface="ＭＳ ゴシック" panose="020B0609070205080204" pitchFamily="49" charset="-128"/>
              </a:rPr>
              <a:t>】</a:t>
            </a:r>
          </a:p>
        </p:txBody>
      </p:sp>
      <p:cxnSp>
        <p:nvCxnSpPr>
          <p:cNvPr id="8" name="直線コネクタ 7">
            <a:extLst>
              <a:ext uri="{FF2B5EF4-FFF2-40B4-BE49-F238E27FC236}">
                <a16:creationId xmlns:a16="http://schemas.microsoft.com/office/drawing/2014/main" id="{F3620F9E-4266-6E2C-0D0E-829B3D9AD71B}"/>
              </a:ext>
            </a:extLst>
          </p:cNvPr>
          <p:cNvCxnSpPr/>
          <p:nvPr/>
        </p:nvCxnSpPr>
        <p:spPr>
          <a:xfrm flipH="1">
            <a:off x="1403648" y="2276872"/>
            <a:ext cx="5184576" cy="43924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923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３　具体的な計画</a:t>
            </a:r>
            <a:r>
              <a:rPr lang="en-US" altLang="ja-JP" sz="2800" dirty="0">
                <a:solidFill>
                  <a:schemeClr val="bg1"/>
                </a:solidFill>
                <a:latin typeface="ＭＳ ゴシック" panose="020B0609070205080204" pitchFamily="49" charset="-128"/>
                <a:ea typeface="ＭＳ ゴシック" panose="020B0609070205080204" pitchFamily="49" charset="-128"/>
              </a:rPr>
              <a:t/>
            </a:r>
            <a:br>
              <a:rPr lang="en-US" altLang="ja-JP" sz="2800" dirty="0">
                <a:solidFill>
                  <a:schemeClr val="bg1"/>
                </a:solidFill>
                <a:latin typeface="ＭＳ ゴシック" panose="020B0609070205080204" pitchFamily="49" charset="-128"/>
                <a:ea typeface="ＭＳ ゴシック" panose="020B0609070205080204" pitchFamily="49" charset="-128"/>
              </a:rPr>
            </a:br>
            <a:r>
              <a:rPr lang="en-US" altLang="ja-JP" sz="2800" dirty="0">
                <a:solidFill>
                  <a:schemeClr val="bg1"/>
                </a:solidFill>
                <a:latin typeface="ＭＳ ゴシック" panose="020B0609070205080204" pitchFamily="49" charset="-128"/>
                <a:ea typeface="ＭＳ ゴシック" panose="020B0609070205080204" pitchFamily="49" charset="-128"/>
              </a:rPr>
              <a:t>(2)</a:t>
            </a:r>
            <a:r>
              <a:rPr lang="ja-JP" altLang="en-US" sz="2800" dirty="0">
                <a:solidFill>
                  <a:schemeClr val="bg1"/>
                </a:solidFill>
                <a:latin typeface="ＭＳ ゴシック" panose="020B0609070205080204" pitchFamily="49" charset="-128"/>
                <a:ea typeface="ＭＳ ゴシック" panose="020B0609070205080204" pitchFamily="49" charset="-128"/>
              </a:rPr>
              <a:t>数値目標</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11</a:t>
            </a:fld>
            <a:endParaRPr kumimoji="1" lang="ja-JP" altLang="en-US" sz="2000" dirty="0"/>
          </a:p>
        </p:txBody>
      </p:sp>
      <p:graphicFrame>
        <p:nvGraphicFramePr>
          <p:cNvPr id="6" name="表 5"/>
          <p:cNvGraphicFramePr>
            <a:graphicFrameLocks noGrp="1"/>
          </p:cNvGraphicFramePr>
          <p:nvPr>
            <p:extLst>
              <p:ext uri="{D42A27DB-BD31-4B8C-83A1-F6EECF244321}">
                <p14:modId xmlns:p14="http://schemas.microsoft.com/office/powerpoint/2010/main" val="1648403959"/>
              </p:ext>
            </p:extLst>
          </p:nvPr>
        </p:nvGraphicFramePr>
        <p:xfrm>
          <a:off x="0" y="1628799"/>
          <a:ext cx="9144000" cy="4752528"/>
        </p:xfrm>
        <a:graphic>
          <a:graphicData uri="http://schemas.openxmlformats.org/drawingml/2006/table">
            <a:tbl>
              <a:tblPr firstRow="1" bandRow="1">
                <a:tableStyleId>{69012ECD-51FC-41F1-AA8D-1B2483CD663E}</a:tableStyleId>
              </a:tblPr>
              <a:tblGrid>
                <a:gridCol w="1979712">
                  <a:extLst>
                    <a:ext uri="{9D8B030D-6E8A-4147-A177-3AD203B41FA5}">
                      <a16:colId xmlns:a16="http://schemas.microsoft.com/office/drawing/2014/main" val="20000"/>
                    </a:ext>
                  </a:extLst>
                </a:gridCol>
                <a:gridCol w="3582144">
                  <a:extLst>
                    <a:ext uri="{9D8B030D-6E8A-4147-A177-3AD203B41FA5}">
                      <a16:colId xmlns:a16="http://schemas.microsoft.com/office/drawing/2014/main" val="20001"/>
                    </a:ext>
                  </a:extLst>
                </a:gridCol>
                <a:gridCol w="3582144">
                  <a:extLst>
                    <a:ext uri="{9D8B030D-6E8A-4147-A177-3AD203B41FA5}">
                      <a16:colId xmlns:a16="http://schemas.microsoft.com/office/drawing/2014/main" val="20002"/>
                    </a:ext>
                  </a:extLst>
                </a:gridCol>
              </a:tblGrid>
              <a:tr h="446451">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現時点</a:t>
                      </a:r>
                      <a:r>
                        <a:rPr kumimoji="1" lang="en-US" altLang="ja-JP" dirty="0"/>
                        <a:t>(2022</a:t>
                      </a:r>
                      <a:r>
                        <a:rPr kumimoji="1" lang="ja-JP" altLang="en-US" dirty="0"/>
                        <a:t>年</a:t>
                      </a:r>
                      <a:r>
                        <a:rPr kumimoji="1" lang="en-US" altLang="ja-JP" dirty="0"/>
                        <a:t>12</a:t>
                      </a:r>
                      <a:r>
                        <a:rPr kumimoji="1" lang="ja-JP" altLang="en-US" dirty="0"/>
                        <a:t>月時点</a:t>
                      </a:r>
                      <a:r>
                        <a:rPr kumimoji="1" lang="en-US" altLang="ja-JP" dirty="0"/>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2025</a:t>
                      </a:r>
                      <a:r>
                        <a:rPr kumimoji="1" lang="ja-JP" altLang="en-US" dirty="0"/>
                        <a:t>年</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35359">
                <a:tc>
                  <a:txBody>
                    <a:bodyPr/>
                    <a:lstStyle/>
                    <a:p>
                      <a:pPr algn="ctr"/>
                      <a:r>
                        <a:rPr kumimoji="1" lang="ja-JP" altLang="en-US" dirty="0"/>
                        <a:t>①病床稼働率</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latin typeface="ＭＳ ゴシック" panose="020B0609070205080204" pitchFamily="49" charset="-128"/>
                          <a:ea typeface="ＭＳ ゴシック" panose="020B0609070205080204" pitchFamily="49" charset="-128"/>
                        </a:rPr>
                        <a:t>精神病棟</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認知症を含む</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 </a:t>
                      </a:r>
                      <a:r>
                        <a:rPr kumimoji="1" lang="en-US" altLang="ja-JP" sz="1600" dirty="0">
                          <a:latin typeface="ＭＳ ゴシック" panose="020B0609070205080204" pitchFamily="49" charset="-128"/>
                          <a:ea typeface="ＭＳ ゴシック" panose="020B0609070205080204" pitchFamily="49" charset="-128"/>
                        </a:rPr>
                        <a:t>77.7</a:t>
                      </a:r>
                      <a:r>
                        <a:rPr kumimoji="1" lang="ja-JP" altLang="en-US" sz="1600" dirty="0">
                          <a:latin typeface="ＭＳ ゴシック" panose="020B0609070205080204" pitchFamily="49" charset="-128"/>
                          <a:ea typeface="ＭＳ ゴシック" panose="020B0609070205080204" pitchFamily="49" charset="-128"/>
                        </a:rPr>
                        <a:t>％</a:t>
                      </a:r>
                      <a:endParaRPr kumimoji="1" lang="en-US" altLang="ja-JP" sz="1600" dirty="0">
                        <a:latin typeface="ＭＳ ゴシック" panose="020B0609070205080204" pitchFamily="49" charset="-128"/>
                        <a:ea typeface="ＭＳ ゴシック" panose="020B0609070205080204" pitchFamily="49" charset="-128"/>
                      </a:endParaRPr>
                    </a:p>
                    <a:p>
                      <a:pPr algn="l"/>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a:latin typeface="ＭＳ ゴシック" panose="020B0609070205080204" pitchFamily="49" charset="-128"/>
                          <a:ea typeface="ＭＳ ゴシック" panose="020B0609070205080204" pitchFamily="49" charset="-128"/>
                        </a:rPr>
                        <a:t>新型コロナ患者受入体制のため</a:t>
                      </a:r>
                      <a:endParaRPr kumimoji="1" lang="ja-JP" altLang="en-US" sz="1600" dirty="0">
                        <a:latin typeface="ＭＳ ゴシック" panose="020B0609070205080204" pitchFamily="49" charset="-128"/>
                        <a:ea typeface="ＭＳ ゴシック" panose="020B0609070205080204" pitchFamily="49" charset="-128"/>
                      </a:endParaRPr>
                    </a:p>
                    <a:p>
                      <a:pPr algn="l"/>
                      <a:r>
                        <a:rPr kumimoji="1" lang="ja-JP" altLang="en-US" sz="1600" dirty="0">
                          <a:latin typeface="ＭＳ ゴシック" panose="020B0609070205080204" pitchFamily="49" charset="-128"/>
                          <a:ea typeface="ＭＳ ゴシック" panose="020B0609070205080204" pitchFamily="49" charset="-128"/>
                        </a:rPr>
                        <a:t>医療観察法病棟　　　　： </a:t>
                      </a:r>
                      <a:r>
                        <a:rPr kumimoji="1" lang="en-US" altLang="ja-JP" sz="1600" dirty="0">
                          <a:latin typeface="ＭＳ ゴシック" panose="020B0609070205080204" pitchFamily="49" charset="-128"/>
                          <a:ea typeface="ＭＳ ゴシック" panose="020B0609070205080204" pitchFamily="49" charset="-128"/>
                        </a:rPr>
                        <a:t>96.7</a:t>
                      </a:r>
                      <a:r>
                        <a:rPr kumimoji="1" lang="ja-JP" altLang="en-US" sz="1600" dirty="0">
                          <a:latin typeface="ＭＳ ゴシック" panose="020B0609070205080204" pitchFamily="49" charset="-128"/>
                          <a:ea typeface="ＭＳ ゴシック" panose="020B0609070205080204" pitchFamily="49" charset="-128"/>
                        </a:rPr>
                        <a:t>％</a:t>
                      </a:r>
                    </a:p>
                    <a:p>
                      <a:pPr algn="l"/>
                      <a:r>
                        <a:rPr kumimoji="1" lang="ja-JP" altLang="en-US" sz="1600" dirty="0">
                          <a:latin typeface="ＭＳ ゴシック" panose="020B0609070205080204" pitchFamily="49" charset="-128"/>
                          <a:ea typeface="ＭＳ ゴシック" panose="020B0609070205080204" pitchFamily="49" charset="-128"/>
                        </a:rPr>
                        <a:t>重心病棟　　　　　　　： </a:t>
                      </a:r>
                      <a:r>
                        <a:rPr kumimoji="1" lang="en-US" altLang="ja-JP" sz="1600" dirty="0">
                          <a:latin typeface="ＭＳ ゴシック" panose="020B0609070205080204" pitchFamily="49" charset="-128"/>
                          <a:ea typeface="ＭＳ ゴシック" panose="020B0609070205080204" pitchFamily="49" charset="-128"/>
                        </a:rPr>
                        <a:t>88.4</a:t>
                      </a:r>
                      <a:r>
                        <a:rPr kumimoji="1" lang="ja-JP" altLang="en-US" sz="1600" dirty="0">
                          <a:latin typeface="ＭＳ ゴシック" panose="020B0609070205080204" pitchFamily="49" charset="-128"/>
                          <a:ea typeface="ＭＳ ゴシック" panose="020B0609070205080204" pitchFamily="49" charset="-128"/>
                        </a:rPr>
                        <a:t>％</a:t>
                      </a:r>
                    </a:p>
                    <a:p>
                      <a:pPr algn="l"/>
                      <a:r>
                        <a:rPr kumimoji="1" lang="ja-JP" altLang="en-US" sz="1600" dirty="0">
                          <a:latin typeface="ＭＳ ゴシック" panose="020B0609070205080204" pitchFamily="49" charset="-128"/>
                          <a:ea typeface="ＭＳ ゴシック" panose="020B0609070205080204" pitchFamily="49" charset="-128"/>
                        </a:rPr>
                        <a:t>病院全体　　　　　　　： </a:t>
                      </a:r>
                      <a:r>
                        <a:rPr kumimoji="1" lang="en-US" altLang="ja-JP" sz="1600" dirty="0">
                          <a:latin typeface="ＭＳ ゴシック" panose="020B0609070205080204" pitchFamily="49" charset="-128"/>
                          <a:ea typeface="ＭＳ ゴシック" panose="020B0609070205080204" pitchFamily="49" charset="-128"/>
                        </a:rPr>
                        <a:t>82.2</a:t>
                      </a:r>
                      <a:r>
                        <a:rPr kumimoji="1" lang="ja-JP" altLang="en-US" sz="160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latin typeface="ＭＳ ゴシック" panose="020B0609070205080204" pitchFamily="49" charset="-128"/>
                          <a:ea typeface="ＭＳ ゴシック" panose="020B0609070205080204" pitchFamily="49" charset="-128"/>
                        </a:rPr>
                        <a:t>精神病棟</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認知症を含む</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 </a:t>
                      </a:r>
                      <a:r>
                        <a:rPr kumimoji="1" lang="en-US" altLang="ja-JP" sz="1600" dirty="0">
                          <a:latin typeface="ＭＳ ゴシック" panose="020B0609070205080204" pitchFamily="49" charset="-128"/>
                          <a:ea typeface="ＭＳ ゴシック" panose="020B0609070205080204" pitchFamily="49" charset="-128"/>
                        </a:rPr>
                        <a:t>97.0</a:t>
                      </a:r>
                      <a:r>
                        <a:rPr kumimoji="1" lang="ja-JP" altLang="en-US" sz="1600" dirty="0">
                          <a:latin typeface="ＭＳ ゴシック" panose="020B0609070205080204" pitchFamily="49" charset="-128"/>
                          <a:ea typeface="ＭＳ ゴシック" panose="020B0609070205080204" pitchFamily="49" charset="-128"/>
                        </a:rPr>
                        <a:t>％</a:t>
                      </a:r>
                    </a:p>
                    <a:p>
                      <a:pPr algn="l"/>
                      <a:r>
                        <a:rPr kumimoji="1" lang="ja-JP" altLang="en-US" sz="1600" dirty="0">
                          <a:latin typeface="ＭＳ ゴシック" panose="020B0609070205080204" pitchFamily="49" charset="-128"/>
                          <a:ea typeface="ＭＳ ゴシック" panose="020B0609070205080204" pitchFamily="49" charset="-128"/>
                        </a:rPr>
                        <a:t>医療観察法病棟　　　　： </a:t>
                      </a:r>
                      <a:r>
                        <a:rPr kumimoji="1" lang="en-US" altLang="ja-JP" sz="1600" dirty="0">
                          <a:latin typeface="ＭＳ ゴシック" panose="020B0609070205080204" pitchFamily="49" charset="-128"/>
                          <a:ea typeface="ＭＳ ゴシック" panose="020B0609070205080204" pitchFamily="49" charset="-128"/>
                        </a:rPr>
                        <a:t>90.0</a:t>
                      </a:r>
                      <a:r>
                        <a:rPr kumimoji="1" lang="ja-JP" altLang="en-US" sz="1600" dirty="0">
                          <a:latin typeface="ＭＳ ゴシック" panose="020B0609070205080204" pitchFamily="49" charset="-128"/>
                          <a:ea typeface="ＭＳ ゴシック" panose="020B0609070205080204" pitchFamily="49" charset="-128"/>
                        </a:rPr>
                        <a:t>％</a:t>
                      </a:r>
                    </a:p>
                    <a:p>
                      <a:pPr algn="l"/>
                      <a:r>
                        <a:rPr kumimoji="1" lang="ja-JP" altLang="en-US" sz="1600" dirty="0">
                          <a:latin typeface="ＭＳ ゴシック" panose="020B0609070205080204" pitchFamily="49" charset="-128"/>
                          <a:ea typeface="ＭＳ ゴシック" panose="020B0609070205080204" pitchFamily="49" charset="-128"/>
                        </a:rPr>
                        <a:t>重心病棟　　　　　　　：</a:t>
                      </a:r>
                      <a:r>
                        <a:rPr kumimoji="1" lang="en-US" altLang="ja-JP" sz="1600" dirty="0">
                          <a:latin typeface="ＭＳ ゴシック" panose="020B0609070205080204" pitchFamily="49" charset="-128"/>
                          <a:ea typeface="ＭＳ ゴシック" panose="020B0609070205080204" pitchFamily="49" charset="-128"/>
                        </a:rPr>
                        <a:t>100.0</a:t>
                      </a:r>
                      <a:r>
                        <a:rPr kumimoji="1" lang="ja-JP" altLang="en-US" sz="1600" dirty="0">
                          <a:latin typeface="ＭＳ ゴシック" panose="020B0609070205080204" pitchFamily="49" charset="-128"/>
                          <a:ea typeface="ＭＳ ゴシック" panose="020B0609070205080204" pitchFamily="49" charset="-128"/>
                        </a:rPr>
                        <a:t>％</a:t>
                      </a:r>
                    </a:p>
                    <a:p>
                      <a:pPr algn="l"/>
                      <a:r>
                        <a:rPr kumimoji="1" lang="ja-JP" altLang="en-US" sz="1600" dirty="0">
                          <a:latin typeface="ＭＳ ゴシック" panose="020B0609070205080204" pitchFamily="49" charset="-128"/>
                          <a:ea typeface="ＭＳ ゴシック" panose="020B0609070205080204" pitchFamily="49" charset="-128"/>
                        </a:rPr>
                        <a:t>病院全体　　　　　　　： </a:t>
                      </a:r>
                      <a:r>
                        <a:rPr kumimoji="1" lang="en-US" altLang="ja-JP" sz="1600" dirty="0">
                          <a:latin typeface="ＭＳ ゴシック" panose="020B0609070205080204" pitchFamily="49" charset="-128"/>
                          <a:ea typeface="ＭＳ ゴシック" panose="020B0609070205080204" pitchFamily="49" charset="-128"/>
                        </a:rPr>
                        <a:t>97.1</a:t>
                      </a:r>
                      <a:r>
                        <a:rPr kumimoji="1" lang="ja-JP" altLang="en-US" sz="160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35359">
                <a:tc>
                  <a:txBody>
                    <a:bodyPr/>
                    <a:lstStyle/>
                    <a:p>
                      <a:pPr algn="ctr"/>
                      <a:r>
                        <a:rPr kumimoji="1" lang="ja-JP" altLang="en-US" dirty="0"/>
                        <a:t>②紹介率</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64.3%</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80.0%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35359">
                <a:tc>
                  <a:txBody>
                    <a:bodyPr/>
                    <a:lstStyle/>
                    <a:p>
                      <a:pPr algn="ctr"/>
                      <a:r>
                        <a:rPr kumimoji="1" lang="ja-JP" altLang="en-US" dirty="0"/>
                        <a:t>③逆紹介率</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32.0%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80.0%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63936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kumimoji="1" lang="ja-JP" altLang="en-US" sz="2800" dirty="0">
                <a:solidFill>
                  <a:schemeClr val="bg1"/>
                </a:solidFill>
                <a:latin typeface="ＭＳ ゴシック" panose="020B0609070205080204" pitchFamily="49" charset="-128"/>
                <a:ea typeface="ＭＳ ゴシック" panose="020B0609070205080204" pitchFamily="49" charset="-128"/>
              </a:rPr>
              <a:t>３　具体的な計画</a:t>
            </a:r>
            <a:r>
              <a:rPr kumimoji="1" lang="en-US" altLang="ja-JP" sz="2800" dirty="0">
                <a:solidFill>
                  <a:schemeClr val="bg1"/>
                </a:solidFill>
                <a:latin typeface="ＭＳ ゴシック" panose="020B0609070205080204" pitchFamily="49" charset="-128"/>
                <a:ea typeface="ＭＳ ゴシック" panose="020B0609070205080204" pitchFamily="49" charset="-128"/>
              </a:rPr>
              <a:t/>
            </a:r>
            <a:br>
              <a:rPr kumimoji="1" lang="en-US" altLang="ja-JP" sz="2800" dirty="0">
                <a:solidFill>
                  <a:schemeClr val="bg1"/>
                </a:solidFill>
                <a:latin typeface="ＭＳ ゴシック" panose="020B0609070205080204" pitchFamily="49" charset="-128"/>
                <a:ea typeface="ＭＳ ゴシック" panose="020B0609070205080204" pitchFamily="49" charset="-128"/>
              </a:rPr>
            </a:br>
            <a:r>
              <a:rPr lang="en-US" altLang="ja-JP" sz="2800" dirty="0">
                <a:solidFill>
                  <a:schemeClr val="bg1"/>
                </a:solidFill>
                <a:latin typeface="ＭＳ ゴシック" panose="020B0609070205080204" pitchFamily="49" charset="-128"/>
                <a:ea typeface="ＭＳ ゴシック" panose="020B0609070205080204" pitchFamily="49" charset="-128"/>
              </a:rPr>
              <a:t>(3)</a:t>
            </a:r>
            <a:r>
              <a:rPr lang="ja-JP" altLang="en-US" sz="2800" dirty="0">
                <a:solidFill>
                  <a:schemeClr val="bg1"/>
                </a:solidFill>
                <a:latin typeface="ＭＳ ゴシック" panose="020B0609070205080204" pitchFamily="49" charset="-128"/>
                <a:ea typeface="ＭＳ ゴシック" panose="020B0609070205080204" pitchFamily="49" charset="-128"/>
              </a:rPr>
              <a:t>数値目標の達成に向けた取組みと課題</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12</a:t>
            </a:fld>
            <a:endParaRPr kumimoji="1" lang="ja-JP" altLang="en-US" sz="2000" dirty="0"/>
          </a:p>
        </p:txBody>
      </p:sp>
      <p:sp>
        <p:nvSpPr>
          <p:cNvPr id="6" name="テキスト ボックス 5"/>
          <p:cNvSpPr txBox="1"/>
          <p:nvPr/>
        </p:nvSpPr>
        <p:spPr>
          <a:xfrm>
            <a:off x="111246"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取組みと課題</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612000" y="2160000"/>
            <a:ext cx="7920000" cy="2862322"/>
          </a:xfrm>
          <a:prstGeom prst="rect">
            <a:avLst/>
          </a:prstGeom>
          <a:noFill/>
        </p:spPr>
        <p:txBody>
          <a:bodyPr wrap="square" rtlCol="0">
            <a:spAutoFit/>
          </a:bodyPr>
          <a:lstStyle/>
          <a:p>
            <a:pPr marL="363538" indent="-363538"/>
            <a:r>
              <a:rPr lang="ja-JP" altLang="en-US" sz="2000" dirty="0">
                <a:latin typeface="ＭＳ ゴシック" panose="020B0609070205080204" pitchFamily="49" charset="-128"/>
                <a:ea typeface="ＭＳ ゴシック" panose="020B0609070205080204" pitchFamily="49" charset="-128"/>
              </a:rPr>
              <a:t>菊池病院の取組み</a:t>
            </a:r>
          </a:p>
          <a:p>
            <a:pPr marL="363538" indent="-363538"/>
            <a:r>
              <a:rPr lang="ja-JP" altLang="en-US" sz="2000" dirty="0">
                <a:latin typeface="ＭＳ ゴシック" panose="020B0609070205080204" pitchFamily="49" charset="-128"/>
                <a:ea typeface="ＭＳ ゴシック" panose="020B0609070205080204" pitchFamily="49" charset="-128"/>
              </a:rPr>
              <a:t>１．２０１９年１２月に精神病棟（一般精神６０床・認知症６０床）、重心病棟（５０床</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２個）の建て替えが完了し、各病棟の患者数確保（病床稼働率の向上）を行っている。</a:t>
            </a:r>
            <a:endParaRPr lang="en-US" altLang="ja-JP" sz="2000" dirty="0">
              <a:latin typeface="ＭＳ ゴシック" panose="020B0609070205080204" pitchFamily="49" charset="-128"/>
              <a:ea typeface="ＭＳ ゴシック" panose="020B0609070205080204" pitchFamily="49" charset="-128"/>
            </a:endParaRPr>
          </a:p>
          <a:p>
            <a:pPr marL="363538" indent="-363538"/>
            <a:endParaRPr lang="en-US" altLang="ja-JP" sz="2000" dirty="0">
              <a:latin typeface="ＭＳ ゴシック" panose="020B0609070205080204" pitchFamily="49" charset="-128"/>
              <a:ea typeface="ＭＳ ゴシック" panose="020B0609070205080204" pitchFamily="49" charset="-128"/>
            </a:endParaRPr>
          </a:p>
          <a:p>
            <a:pPr marL="363538" indent="-363538"/>
            <a:r>
              <a:rPr lang="ja-JP" altLang="en-US" sz="2000" dirty="0">
                <a:latin typeface="ＭＳ ゴシック" panose="020B0609070205080204" pitchFamily="49" charset="-128"/>
                <a:ea typeface="ＭＳ ゴシック" panose="020B0609070205080204" pitchFamily="49" charset="-128"/>
              </a:rPr>
              <a:t>菊池病院の課題</a:t>
            </a:r>
          </a:p>
          <a:p>
            <a:pPr marL="363538" indent="-363538"/>
            <a:r>
              <a:rPr lang="ja-JP" altLang="en-US" sz="2000" dirty="0">
                <a:latin typeface="ＭＳ ゴシック" panose="020B0609070205080204" pitchFamily="49" charset="-128"/>
                <a:ea typeface="ＭＳ ゴシック" panose="020B0609070205080204" pitchFamily="49" charset="-128"/>
              </a:rPr>
              <a:t>１．医師の確保</a:t>
            </a:r>
          </a:p>
          <a:p>
            <a:pPr marL="363538" indent="-363538"/>
            <a:r>
              <a:rPr lang="ja-JP" altLang="en-US" sz="2000" dirty="0">
                <a:latin typeface="ＭＳ ゴシック" panose="020B0609070205080204" pitchFamily="49" charset="-128"/>
                <a:ea typeface="ＭＳ ゴシック" panose="020B0609070205080204" pitchFamily="49" charset="-128"/>
              </a:rPr>
              <a:t>２．依存症、発達障害への医療</a:t>
            </a:r>
          </a:p>
          <a:p>
            <a:pPr marL="363538" indent="-363538"/>
            <a:r>
              <a:rPr lang="ja-JP" altLang="en-US" sz="2000" dirty="0">
                <a:latin typeface="ＭＳ ゴシック" panose="020B0609070205080204" pitchFamily="49" charset="-128"/>
                <a:ea typeface="ＭＳ ゴシック" panose="020B0609070205080204" pitchFamily="49" charset="-128"/>
              </a:rPr>
              <a:t>３．外来管理棟、サービス棟等の建物の老朽化</a:t>
            </a:r>
            <a:endParaRPr kumimoji="1" lang="ja-JP" altLang="en-US" sz="2000" u="sng" dirty="0"/>
          </a:p>
        </p:txBody>
      </p:sp>
    </p:spTree>
    <p:extLst>
      <p:ext uri="{BB962C8B-B14F-4D97-AF65-F5344CB8AC3E}">
        <p14:creationId xmlns:p14="http://schemas.microsoft.com/office/powerpoint/2010/main" val="4084331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１　現状と課題</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2</a:t>
            </a:fld>
            <a:endParaRPr kumimoji="1" lang="ja-JP" altLang="en-US" sz="2000" dirty="0"/>
          </a:p>
        </p:txBody>
      </p:sp>
      <p:sp>
        <p:nvSpPr>
          <p:cNvPr id="5" name="テキスト ボックス 4"/>
          <p:cNvSpPr txBox="1"/>
          <p:nvPr/>
        </p:nvSpPr>
        <p:spPr>
          <a:xfrm>
            <a:off x="111246"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自施設の現状と課題</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612000" y="2160000"/>
            <a:ext cx="8136464" cy="4370427"/>
          </a:xfrm>
          <a:prstGeom prst="rect">
            <a:avLst/>
          </a:prstGeom>
          <a:noFill/>
        </p:spPr>
        <p:txBody>
          <a:bodyPr wrap="square" rtlCol="0">
            <a:spAutoFit/>
          </a:bodyPr>
          <a:lstStyle/>
          <a:p>
            <a:pPr algn="l"/>
            <a:endPar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000" i="0" u="none" strike="noStrike" baseline="0" dirty="0">
                <a:latin typeface="ＭＳ ゴシック" panose="020B0609070205080204" pitchFamily="49" charset="-128"/>
                <a:ea typeface="ＭＳ ゴシック" panose="020B0609070205080204" pitchFamily="49" charset="-128"/>
              </a:rPr>
              <a:t>菊池病院の理念、基本方針等 </a:t>
            </a:r>
            <a:endParaRPr lang="en-US" altLang="ja-JP" sz="2000" i="0" u="none" strike="noStrike" baseline="0" dirty="0">
              <a:latin typeface="ＭＳ ゴシック" panose="020B0609070205080204" pitchFamily="49" charset="-128"/>
              <a:ea typeface="ＭＳ ゴシック" panose="020B0609070205080204" pitchFamily="49" charset="-128"/>
            </a:endParaRPr>
          </a:p>
          <a:p>
            <a:endParaRPr lang="ja-JP" altLang="en-US" sz="2000" i="0" u="none" strike="noStrike" baseline="0" dirty="0">
              <a:latin typeface="ＭＳ ゴシック" panose="020B0609070205080204" pitchFamily="49" charset="-128"/>
              <a:ea typeface="ＭＳ ゴシック" panose="020B0609070205080204" pitchFamily="49" charset="-128"/>
            </a:endParaRPr>
          </a:p>
          <a:p>
            <a:pPr marL="182563" indent="-182563"/>
            <a:r>
              <a:rPr lang="ja-JP" altLang="en-US" sz="2000" i="0" u="none" strike="noStrike" baseline="0" dirty="0">
                <a:latin typeface="ＭＳ ゴシック" panose="020B0609070205080204" pitchFamily="49" charset="-128"/>
                <a:ea typeface="ＭＳ ゴシック" panose="020B0609070205080204" pitchFamily="49" charset="-128"/>
              </a:rPr>
              <a:t>・病院の理念：安心して相談できる心と脳の専門医療を目指します。 </a:t>
            </a:r>
          </a:p>
          <a:p>
            <a:pPr marL="182563" indent="-182563"/>
            <a:endParaRPr lang="en-US" altLang="ja-JP" sz="2000" i="0" u="none" strike="noStrike" baseline="0" dirty="0">
              <a:latin typeface="Arial" panose="020B0604020202020204" pitchFamily="34" charset="0"/>
              <a:ea typeface="ＭＳ ゴシック" panose="020B0609070205080204" pitchFamily="49" charset="-128"/>
            </a:endParaRP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ja-JP" altLang="en-US" sz="2000" i="0" u="none" strike="noStrike" baseline="0" dirty="0">
                <a:latin typeface="ＭＳ ゴシック" panose="020B0609070205080204" pitchFamily="49" charset="-128"/>
                <a:ea typeface="ＭＳ ゴシック" panose="020B0609070205080204" pitchFamily="49" charset="-128"/>
              </a:rPr>
              <a:t>菊池病院の目標：「ＭＥＮＴＡＬ」 </a:t>
            </a: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en-US" altLang="ja-JP" sz="2000" i="0" u="none" strike="noStrike" baseline="0" dirty="0">
                <a:latin typeface="ＭＳ ゴシック" panose="020B0609070205080204" pitchFamily="49" charset="-128"/>
                <a:ea typeface="ＭＳ ゴシック" panose="020B0609070205080204" pitchFamily="49" charset="-128"/>
              </a:rPr>
              <a:t>Mental Care</a:t>
            </a:r>
            <a:r>
              <a:rPr lang="ja-JP" altLang="en-US" sz="2000" i="0" u="none" strike="noStrike" baseline="0" dirty="0">
                <a:latin typeface="ＭＳ ゴシック" panose="020B0609070205080204" pitchFamily="49" charset="-128"/>
                <a:ea typeface="ＭＳ ゴシック" panose="020B0609070205080204" pitchFamily="49" charset="-128"/>
              </a:rPr>
              <a:t>：人権を尊重した安心かつ納得できる精神医療とケア </a:t>
            </a: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en-US" altLang="ja-JP" sz="2000" i="0" u="none" strike="noStrike" baseline="0" dirty="0">
                <a:latin typeface="ＭＳ ゴシック" panose="020B0609070205080204" pitchFamily="49" charset="-128"/>
                <a:ea typeface="ＭＳ ゴシック" panose="020B0609070205080204" pitchFamily="49" charset="-128"/>
              </a:rPr>
              <a:t>EBM</a:t>
            </a:r>
            <a:r>
              <a:rPr lang="ja-JP" altLang="en-US" sz="2000" i="0" u="none" strike="noStrike" baseline="0" dirty="0">
                <a:latin typeface="ＭＳ ゴシック" panose="020B0609070205080204" pitchFamily="49" charset="-128"/>
                <a:ea typeface="ＭＳ ゴシック" panose="020B0609070205080204" pitchFamily="49" charset="-128"/>
              </a:rPr>
              <a:t>：最新の医学的知見に基づいた安全で理にかなった治療 </a:t>
            </a: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en-US" altLang="ja-JP" sz="2000" i="0" u="none" strike="noStrike" baseline="0" dirty="0">
                <a:latin typeface="ＭＳ ゴシック" panose="020B0609070205080204" pitchFamily="49" charset="-128"/>
                <a:ea typeface="ＭＳ ゴシック" panose="020B0609070205080204" pitchFamily="49" charset="-128"/>
              </a:rPr>
              <a:t>National Policy</a:t>
            </a:r>
            <a:r>
              <a:rPr lang="ja-JP" altLang="en-US" sz="2000" i="0" u="none" strike="noStrike" baseline="0" dirty="0">
                <a:latin typeface="ＭＳ ゴシック" panose="020B0609070205080204" pitchFamily="49" charset="-128"/>
                <a:ea typeface="ＭＳ ゴシック" panose="020B0609070205080204" pitchFamily="49" charset="-128"/>
              </a:rPr>
              <a:t>：政策医療を中心とした社会のニーズに対応できる医療 </a:t>
            </a: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en-US" altLang="ja-JP" sz="2000" i="0" u="none" strike="noStrike" baseline="0" dirty="0">
                <a:latin typeface="ＭＳ ゴシック" panose="020B0609070205080204" pitchFamily="49" charset="-128"/>
                <a:ea typeface="ＭＳ ゴシック" panose="020B0609070205080204" pitchFamily="49" charset="-128"/>
              </a:rPr>
              <a:t>Teaching</a:t>
            </a:r>
            <a:r>
              <a:rPr lang="ja-JP" altLang="en-US" sz="2000" i="0" u="none" strike="noStrike" baseline="0" dirty="0">
                <a:latin typeface="ＭＳ ゴシック" panose="020B0609070205080204" pitchFamily="49" charset="-128"/>
                <a:ea typeface="ＭＳ ゴシック" panose="020B0609070205080204" pitchFamily="49" charset="-128"/>
              </a:rPr>
              <a:t>：高度かつ先駆的な精神医療のための研究・教育・研修 </a:t>
            </a: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en-US" altLang="ja-JP" sz="2000" i="0" u="none" strike="noStrike" baseline="0" dirty="0">
                <a:latin typeface="ＭＳ ゴシック" panose="020B0609070205080204" pitchFamily="49" charset="-128"/>
                <a:ea typeface="ＭＳ ゴシック" panose="020B0609070205080204" pitchFamily="49" charset="-128"/>
              </a:rPr>
              <a:t>Amenity</a:t>
            </a:r>
            <a:r>
              <a:rPr lang="ja-JP" altLang="en-US" sz="2000" i="0" u="none" strike="noStrike" baseline="0" dirty="0">
                <a:latin typeface="ＭＳ ゴシック" panose="020B0609070205080204" pitchFamily="49" charset="-128"/>
                <a:ea typeface="ＭＳ ゴシック" panose="020B0609070205080204" pitchFamily="49" charset="-128"/>
              </a:rPr>
              <a:t>：自然に囲まれ、ゆったりと落ち着いた快適な治療環境 </a:t>
            </a:r>
          </a:p>
          <a:p>
            <a:pPr marL="182563" indent="-182563"/>
            <a:r>
              <a:rPr lang="ja-JP" altLang="en-US" sz="2000" i="0" u="none" strike="noStrike" baseline="0" dirty="0">
                <a:latin typeface="Arial" panose="020B0604020202020204" pitchFamily="34" charset="0"/>
                <a:ea typeface="ＭＳ ゴシック" panose="020B0609070205080204" pitchFamily="49" charset="-128"/>
              </a:rPr>
              <a:t>・</a:t>
            </a:r>
            <a:r>
              <a:rPr lang="en-US" altLang="ja-JP" sz="2000" i="0" u="none" strike="noStrike" baseline="0" dirty="0">
                <a:latin typeface="ＭＳ ゴシック" panose="020B0609070205080204" pitchFamily="49" charset="-128"/>
                <a:ea typeface="ＭＳ ゴシック" panose="020B0609070205080204" pitchFamily="49" charset="-128"/>
              </a:rPr>
              <a:t>Local Network</a:t>
            </a:r>
            <a:r>
              <a:rPr lang="ja-JP" altLang="en-US" sz="2000" i="0" u="none" strike="noStrike" baseline="0" dirty="0">
                <a:latin typeface="ＭＳ ゴシック" panose="020B0609070205080204" pitchFamily="49" charset="-128"/>
                <a:ea typeface="ＭＳ ゴシック" panose="020B0609070205080204" pitchFamily="49" charset="-128"/>
              </a:rPr>
              <a:t>：地域の関連機関と協力・連携した心の健康づくりの形成 </a:t>
            </a:r>
          </a:p>
        </p:txBody>
      </p:sp>
    </p:spTree>
    <p:extLst>
      <p:ext uri="{BB962C8B-B14F-4D97-AF65-F5344CB8AC3E}">
        <p14:creationId xmlns:p14="http://schemas.microsoft.com/office/powerpoint/2010/main" val="282701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１　現状と課題</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3</a:t>
            </a:fld>
            <a:endParaRPr kumimoji="1" lang="ja-JP" altLang="en-US" sz="2000" dirty="0"/>
          </a:p>
        </p:txBody>
      </p:sp>
      <p:sp>
        <p:nvSpPr>
          <p:cNvPr id="5" name="テキスト ボックス 4"/>
          <p:cNvSpPr txBox="1"/>
          <p:nvPr/>
        </p:nvSpPr>
        <p:spPr>
          <a:xfrm>
            <a:off x="111246"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自施設の現状と課題</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612000" y="2160000"/>
            <a:ext cx="7920000" cy="4093428"/>
          </a:xfrm>
          <a:prstGeom prst="rect">
            <a:avLst/>
          </a:prstGeom>
          <a:noFill/>
        </p:spPr>
        <p:txBody>
          <a:bodyPr wrap="square" rtlCol="0">
            <a:spAutoFit/>
          </a:bodyPr>
          <a:lstStyle/>
          <a:p>
            <a:r>
              <a:rPr lang="ja-JP" altLang="en-US" sz="2000" b="0" i="0" u="none" strike="noStrike" baseline="0" dirty="0">
                <a:latin typeface="ＭＳ ゴシック" panose="020B0609070205080204" pitchFamily="49" charset="-128"/>
                <a:ea typeface="ＭＳ ゴシック" panose="020B0609070205080204" pitchFamily="49" charset="-128"/>
              </a:rPr>
              <a:t>菊池病院の診療実績</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届出入院基本料、平均在院日数等</a:t>
            </a:r>
            <a:r>
              <a:rPr lang="en-US" altLang="ja-JP" sz="2000" b="0" i="0" u="none" strike="noStrike" baseline="0" dirty="0">
                <a:latin typeface="ＭＳ ゴシック" panose="020B0609070205080204" pitchFamily="49" charset="-128"/>
                <a:ea typeface="ＭＳ ゴシック" panose="020B0609070205080204" pitchFamily="49" charset="-128"/>
              </a:rPr>
              <a:t>)</a:t>
            </a:r>
          </a:p>
          <a:p>
            <a:r>
              <a:rPr lang="en-US" altLang="ja-JP" sz="2000" b="0" i="0" u="none" strike="noStrike" baseline="0" dirty="0">
                <a:latin typeface="ＭＳ ゴシック" panose="020B0609070205080204" pitchFamily="49" charset="-128"/>
                <a:ea typeface="ＭＳ ゴシック" panose="020B0609070205080204" pitchFamily="49" charset="-128"/>
              </a:rPr>
              <a:t> </a:t>
            </a:r>
          </a:p>
          <a:p>
            <a:r>
              <a:rPr lang="ja-JP" altLang="en-US" sz="2000" b="0" i="0" u="none" strike="noStrike" baseline="0" dirty="0">
                <a:latin typeface="ＭＳ ゴシック" panose="020B0609070205080204" pitchFamily="49" charset="-128"/>
                <a:ea typeface="ＭＳ ゴシック" panose="020B0609070205080204" pitchFamily="49" charset="-128"/>
              </a:rPr>
              <a:t>１．届出入院基本料</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精神病棟入院基本料</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１５対１</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　　　南２病棟</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認知症治療病棟入院料１　　　　　　南１病棟</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障害者施設等入院基本料</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１０対１</a:t>
            </a:r>
            <a:r>
              <a:rPr lang="en-US" altLang="ja-JP" sz="2000" b="0" i="0" u="none" strike="noStrike" baseline="0" dirty="0">
                <a:latin typeface="ＭＳ ゴシック" panose="020B0609070205080204" pitchFamily="49" charset="-128"/>
                <a:ea typeface="ＭＳ ゴシック" panose="020B0609070205080204" pitchFamily="49" charset="-128"/>
              </a:rPr>
              <a:t>)  </a:t>
            </a:r>
            <a:r>
              <a:rPr lang="ja-JP" altLang="en-US" sz="2000" b="0" i="0" u="none" strike="noStrike" baseline="0" dirty="0">
                <a:latin typeface="ＭＳ ゴシック" panose="020B0609070205080204" pitchFamily="49" charset="-128"/>
                <a:ea typeface="ＭＳ ゴシック" panose="020B0609070205080204" pitchFamily="49" charset="-128"/>
              </a:rPr>
              <a:t>北１病棟、北２病棟</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指定入院医療</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医療観察法</a:t>
            </a:r>
            <a:r>
              <a:rPr lang="en-US" altLang="ja-JP" sz="2000" b="0" i="0" u="none" strike="noStrike" baseline="0" dirty="0">
                <a:latin typeface="ＭＳ ゴシック" panose="020B0609070205080204" pitchFamily="49" charset="-128"/>
                <a:ea typeface="ＭＳ ゴシック" panose="020B0609070205080204" pitchFamily="49" charset="-128"/>
              </a:rPr>
              <a:t>) </a:t>
            </a:r>
            <a:r>
              <a:rPr lang="ja-JP" altLang="en-US" sz="2000" b="0" i="0" u="none" strike="noStrike" baseline="0" dirty="0">
                <a:latin typeface="ＭＳ ゴシック" panose="020B0609070205080204" pitchFamily="49" charset="-128"/>
                <a:ea typeface="ＭＳ ゴシック" panose="020B0609070205080204" pitchFamily="49" charset="-128"/>
              </a:rPr>
              <a:t>　　　　 東病棟</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endParaRPr lang="ja-JP" altLang="en-US" sz="2000" b="0" i="0" u="none" strike="noStrike" baseline="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２．</a:t>
            </a:r>
            <a:r>
              <a:rPr lang="ja-JP" altLang="en-US" sz="2000" b="0" i="0" u="none" strike="noStrike" baseline="0" dirty="0">
                <a:latin typeface="ＭＳ ゴシック" panose="020B0609070205080204" pitchFamily="49" charset="-128"/>
                <a:ea typeface="ＭＳ ゴシック" panose="020B0609070205080204" pitchFamily="49" charset="-128"/>
              </a:rPr>
              <a:t>平均在院日数</a:t>
            </a:r>
            <a:r>
              <a:rPr lang="en-US" altLang="ja-JP" sz="2000" b="0" i="0" u="none" strike="noStrike" baseline="0" dirty="0">
                <a:latin typeface="ＭＳ ゴシック" panose="020B0609070205080204" pitchFamily="49" charset="-128"/>
                <a:ea typeface="ＭＳ ゴシック" panose="020B0609070205080204" pitchFamily="49" charset="-128"/>
              </a:rPr>
              <a:t>(2021</a:t>
            </a:r>
            <a:r>
              <a:rPr lang="ja-JP" altLang="en-US" sz="2000" b="0" i="0" u="none" strike="noStrike" baseline="0" dirty="0">
                <a:latin typeface="ＭＳ ゴシック" panose="020B0609070205080204" pitchFamily="49" charset="-128"/>
                <a:ea typeface="ＭＳ ゴシック" panose="020B0609070205080204" pitchFamily="49" charset="-128"/>
              </a:rPr>
              <a:t>年度</a:t>
            </a:r>
            <a:r>
              <a:rPr lang="en-US" altLang="ja-JP" sz="2000" b="0" i="0" u="none" strike="noStrike" baseline="0" dirty="0">
                <a:latin typeface="ＭＳ ゴシック" panose="020B0609070205080204" pitchFamily="49" charset="-128"/>
                <a:ea typeface="ＭＳ ゴシック" panose="020B0609070205080204" pitchFamily="49" charset="-128"/>
              </a:rPr>
              <a:t>)</a:t>
            </a:r>
          </a:p>
          <a:p>
            <a:pPr marL="354013"/>
            <a:r>
              <a:rPr lang="en-US" altLang="ja-JP" sz="2000" b="0" i="0" u="none" strike="noStrike" baseline="0" dirty="0">
                <a:latin typeface="ＭＳ ゴシック" panose="020B0609070205080204" pitchFamily="49" charset="-128"/>
                <a:ea typeface="ＭＳ ゴシック" panose="020B0609070205080204" pitchFamily="49" charset="-128"/>
              </a:rPr>
              <a:t> </a:t>
            </a:r>
            <a:r>
              <a:rPr lang="ja-JP" altLang="en-US" sz="2000" b="0" i="0" u="none" strike="noStrike" baseline="0" dirty="0">
                <a:latin typeface="ＭＳ ゴシック" panose="020B0609070205080204" pitchFamily="49" charset="-128"/>
                <a:ea typeface="ＭＳ ゴシック" panose="020B0609070205080204" pitchFamily="49" charset="-128"/>
              </a:rPr>
              <a:t>精神病棟</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認知症を含む</a:t>
            </a:r>
            <a:r>
              <a:rPr lang="en-US" altLang="ja-JP" sz="2000" b="0" i="0" u="none" strike="noStrike" baseline="0" dirty="0">
                <a:latin typeface="ＭＳ ゴシック" panose="020B0609070205080204" pitchFamily="49" charset="-128"/>
                <a:ea typeface="ＭＳ ゴシック" panose="020B0609070205080204" pitchFamily="49" charset="-128"/>
              </a:rPr>
              <a:t>) </a:t>
            </a:r>
            <a:r>
              <a:rPr lang="ja-JP" altLang="en-US" sz="2000" b="0" i="0" u="none" strike="noStrike" baseline="0" dirty="0">
                <a:latin typeface="ＭＳ ゴシック" panose="020B0609070205080204" pitchFamily="49" charset="-128"/>
                <a:ea typeface="ＭＳ ゴシック" panose="020B0609070205080204" pitchFamily="49" charset="-128"/>
              </a:rPr>
              <a:t>２０６．０日</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医療観察法病棟　　　　 １，８６２．０日</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重心病棟　　　　　　　 １，１６１</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１日</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4013"/>
            <a:r>
              <a:rPr lang="ja-JP" altLang="en-US" sz="2000" b="0" i="0" u="none" strike="noStrike" baseline="0" dirty="0">
                <a:latin typeface="ＭＳ ゴシック" panose="020B0609070205080204" pitchFamily="49" charset="-128"/>
                <a:ea typeface="ＭＳ ゴシック" panose="020B0609070205080204" pitchFamily="49" charset="-128"/>
              </a:rPr>
              <a:t> 病院全体　　　　　　　 ３５３．７日 </a:t>
            </a:r>
          </a:p>
        </p:txBody>
      </p:sp>
    </p:spTree>
    <p:extLst>
      <p:ext uri="{BB962C8B-B14F-4D97-AF65-F5344CB8AC3E}">
        <p14:creationId xmlns:p14="http://schemas.microsoft.com/office/powerpoint/2010/main" val="1922530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１　現状と課題</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4</a:t>
            </a:fld>
            <a:endParaRPr kumimoji="1" lang="ja-JP" altLang="en-US" sz="2000" dirty="0"/>
          </a:p>
        </p:txBody>
      </p:sp>
      <p:sp>
        <p:nvSpPr>
          <p:cNvPr id="5" name="テキスト ボックス 4"/>
          <p:cNvSpPr txBox="1"/>
          <p:nvPr/>
        </p:nvSpPr>
        <p:spPr>
          <a:xfrm>
            <a:off x="111246"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自施設の現状と課題</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612000" y="2160000"/>
            <a:ext cx="7920000" cy="4031873"/>
          </a:xfrm>
          <a:prstGeom prst="rect">
            <a:avLst/>
          </a:prstGeom>
          <a:noFill/>
        </p:spPr>
        <p:txBody>
          <a:bodyPr wrap="square" rtlCol="0">
            <a:spAutoFit/>
          </a:bodyPr>
          <a:lstStyle/>
          <a:p>
            <a:pPr algn="l"/>
            <a:endPar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2000" b="0" i="0" u="none" strike="noStrike" baseline="0" dirty="0">
                <a:latin typeface="ＭＳ ゴシック" panose="020B0609070205080204" pitchFamily="49" charset="-128"/>
                <a:ea typeface="ＭＳ ゴシック" panose="020B0609070205080204" pitchFamily="49" charset="-128"/>
              </a:rPr>
              <a:t>菊池病院の職員数：２４２名 </a:t>
            </a:r>
          </a:p>
          <a:p>
            <a:pPr marL="87313"/>
            <a:r>
              <a:rPr lang="ja-JP" altLang="en-US" sz="2000" b="0" i="0" u="none" strike="noStrike" baseline="0" dirty="0">
                <a:latin typeface="ＭＳ ゴシック" panose="020B0609070205080204" pitchFamily="49" charset="-128"/>
                <a:ea typeface="ＭＳ ゴシック" panose="020B0609070205080204" pitchFamily="49" charset="-128"/>
              </a:rPr>
              <a:t>・医 師： １１名 </a:t>
            </a:r>
          </a:p>
          <a:p>
            <a:pPr marL="87313"/>
            <a:r>
              <a:rPr lang="ja-JP" altLang="en-US" sz="2000" b="0" i="0" u="none" strike="noStrike" baseline="0" dirty="0">
                <a:latin typeface="ＭＳ ゴシック" panose="020B0609070205080204" pitchFamily="49" charset="-128"/>
                <a:ea typeface="ＭＳ ゴシック" panose="020B0609070205080204" pitchFamily="49" charset="-128"/>
              </a:rPr>
              <a:t>・</a:t>
            </a:r>
            <a:r>
              <a:rPr lang="zh-TW" altLang="en-US" sz="2000" b="0" i="0" u="none" strike="noStrike" baseline="0" dirty="0">
                <a:latin typeface="ＭＳ ゴシック" panose="020B0609070205080204" pitchFamily="49" charset="-128"/>
                <a:ea typeface="ＭＳ ゴシック" panose="020B0609070205080204" pitchFamily="49" charset="-128"/>
              </a:rPr>
              <a:t>看護職員：１</a:t>
            </a:r>
            <a:r>
              <a:rPr lang="ja-JP" altLang="en-US" sz="2000" b="0" i="0" u="none" strike="noStrike" baseline="0" dirty="0">
                <a:latin typeface="ＭＳ ゴシック" panose="020B0609070205080204" pitchFamily="49" charset="-128"/>
                <a:ea typeface="ＭＳ ゴシック" panose="020B0609070205080204" pitchFamily="49" charset="-128"/>
              </a:rPr>
              <a:t>５４</a:t>
            </a:r>
            <a:r>
              <a:rPr lang="zh-TW" altLang="en-US" sz="2000" b="0" i="0" u="none" strike="noStrike" baseline="0" dirty="0">
                <a:latin typeface="ＭＳ ゴシック" panose="020B0609070205080204" pitchFamily="49" charset="-128"/>
                <a:ea typeface="ＭＳ ゴシック" panose="020B0609070205080204" pitchFamily="49" charset="-128"/>
              </a:rPr>
              <a:t>名 </a:t>
            </a:r>
          </a:p>
          <a:p>
            <a:pPr marL="87313"/>
            <a:r>
              <a:rPr lang="ja-JP" altLang="en-US" sz="2000" b="0" i="0" u="none" strike="noStrike" baseline="0" dirty="0">
                <a:latin typeface="ＭＳ ゴシック" panose="020B0609070205080204" pitchFamily="49" charset="-128"/>
                <a:ea typeface="ＭＳ ゴシック" panose="020B0609070205080204" pitchFamily="49" charset="-128"/>
              </a:rPr>
              <a:t>・</a:t>
            </a:r>
            <a:r>
              <a:rPr lang="zh-TW" altLang="en-US" sz="2000" b="0" i="0" u="none" strike="noStrike" baseline="0" dirty="0">
                <a:latin typeface="ＭＳ ゴシック" panose="020B0609070205080204" pitchFamily="49" charset="-128"/>
                <a:ea typeface="ＭＳ ゴシック" panose="020B0609070205080204" pitchFamily="49" charset="-128"/>
              </a:rPr>
              <a:t>専 門 職： ５</a:t>
            </a:r>
            <a:r>
              <a:rPr lang="ja-JP" altLang="en-US" sz="2000" b="0" i="0" u="none" strike="noStrike" baseline="0" dirty="0">
                <a:latin typeface="ＭＳ ゴシック" panose="020B0609070205080204" pitchFamily="49" charset="-128"/>
                <a:ea typeface="ＭＳ ゴシック" panose="020B0609070205080204" pitchFamily="49" charset="-128"/>
              </a:rPr>
              <a:t>２</a:t>
            </a:r>
            <a:r>
              <a:rPr lang="zh-TW" altLang="en-US" sz="2000" b="0" i="0" u="none" strike="noStrike" baseline="0" dirty="0">
                <a:latin typeface="ＭＳ ゴシック" panose="020B0609070205080204" pitchFamily="49" charset="-128"/>
                <a:ea typeface="ＭＳ ゴシック" panose="020B0609070205080204" pitchFamily="49" charset="-128"/>
              </a:rPr>
              <a:t>名 </a:t>
            </a:r>
          </a:p>
          <a:p>
            <a:pPr marL="87313"/>
            <a:r>
              <a:rPr lang="ja-JP" altLang="en-US" sz="2000" b="0" i="0" u="none" strike="noStrike" baseline="0" dirty="0">
                <a:latin typeface="ＭＳ ゴシック" panose="020B0609070205080204" pitchFamily="49" charset="-128"/>
                <a:ea typeface="ＭＳ ゴシック" panose="020B0609070205080204" pitchFamily="49" charset="-128"/>
              </a:rPr>
              <a:t>・事務職員： ２５名</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endParaRPr lang="en-US" altLang="ja-JP" sz="2000" b="0" i="0" u="none" strike="noStrike" baseline="0" dirty="0">
              <a:latin typeface="ＭＳ ゴシック" panose="020B0609070205080204" pitchFamily="49" charset="-128"/>
              <a:ea typeface="ＭＳ ゴシック" panose="020B0609070205080204" pitchFamily="49" charset="-128"/>
            </a:endParaRPr>
          </a:p>
          <a:p>
            <a:r>
              <a:rPr lang="ja-JP" altLang="en-US" sz="2000" b="0" i="0" u="none" strike="noStrike" baseline="0" dirty="0">
                <a:latin typeface="ＭＳ ゴシック" panose="020B0609070205080204" pitchFamily="49" charset="-128"/>
                <a:ea typeface="ＭＳ ゴシック" panose="020B0609070205080204" pitchFamily="49" charset="-128"/>
              </a:rPr>
              <a:t>菊池病院の特徴 </a:t>
            </a:r>
          </a:p>
          <a:p>
            <a:pPr marL="269875" indent="-174625"/>
            <a:r>
              <a:rPr lang="ja-JP" altLang="en-US" sz="2000" b="0" i="0" u="none" strike="noStrike" baseline="0" dirty="0">
                <a:latin typeface="ＭＳ ゴシック" panose="020B0609070205080204" pitchFamily="49" charset="-128"/>
                <a:ea typeface="ＭＳ ゴシック" panose="020B0609070205080204" pitchFamily="49" charset="-128"/>
              </a:rPr>
              <a:t>・精神：脳器質性精神疾患を含む精神障害の医療。老年期脳障害、特に高齢者認知症患者に対する医療。医療観察法医療。 </a:t>
            </a:r>
          </a:p>
          <a:p>
            <a:pPr marL="269875" indent="-174625"/>
            <a:r>
              <a:rPr lang="ja-JP" altLang="en-US" sz="2000" b="0" i="0" u="none" strike="noStrike" baseline="0" dirty="0">
                <a:latin typeface="ＭＳ ゴシック" panose="020B0609070205080204" pitchFamily="49" charset="-128"/>
                <a:ea typeface="ＭＳ ゴシック" panose="020B0609070205080204" pitchFamily="49" charset="-128"/>
              </a:rPr>
              <a:t>・慢性期</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重心</a:t>
            </a:r>
            <a:r>
              <a:rPr lang="en-US" altLang="ja-JP" sz="2000" b="0" i="0" u="none" strike="noStrike" baseline="0" dirty="0">
                <a:latin typeface="ＭＳ ゴシック" panose="020B0609070205080204" pitchFamily="49" charset="-128"/>
                <a:ea typeface="ＭＳ ゴシック" panose="020B0609070205080204" pitchFamily="49" charset="-128"/>
              </a:rPr>
              <a:t>) </a:t>
            </a:r>
            <a:r>
              <a:rPr lang="ja-JP" altLang="en-US" sz="2000" b="0" i="0" u="none" strike="noStrike" baseline="0" dirty="0">
                <a:latin typeface="ＭＳ ゴシック" panose="020B0609070205080204" pitchFamily="49" charset="-128"/>
                <a:ea typeface="ＭＳ ゴシック" panose="020B0609070205080204" pitchFamily="49" charset="-128"/>
              </a:rPr>
              <a:t>：強度行動障害を伴う重症心身障害児</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者</a:t>
            </a:r>
            <a:r>
              <a:rPr lang="en-US" altLang="ja-JP" sz="2000" b="0" i="0" u="none" strike="noStrike" baseline="0" dirty="0">
                <a:latin typeface="ＭＳ ゴシック" panose="020B0609070205080204" pitchFamily="49" charset="-128"/>
                <a:ea typeface="ＭＳ ゴシック" panose="020B0609070205080204" pitchFamily="49" charset="-128"/>
              </a:rPr>
              <a:t>)</a:t>
            </a:r>
            <a:r>
              <a:rPr lang="ja-JP" altLang="en-US" sz="2000" b="0" i="0" u="none" strike="noStrike" baseline="0" dirty="0">
                <a:latin typeface="ＭＳ ゴシック" panose="020B0609070205080204" pitchFamily="49" charset="-128"/>
                <a:ea typeface="ＭＳ ゴシック" panose="020B0609070205080204" pitchFamily="49" charset="-128"/>
              </a:rPr>
              <a:t>いわゆる「動く重心」に対する医療及び療育。 </a:t>
            </a:r>
          </a:p>
          <a:p>
            <a:endParaRPr lang="ja-JP" altLang="en-US" sz="1800" b="0" i="0" u="none" strike="noStrike" baseline="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95538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１　現状と課題</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5</a:t>
            </a:fld>
            <a:endParaRPr kumimoji="1" lang="ja-JP" altLang="en-US" sz="2000" dirty="0"/>
          </a:p>
        </p:txBody>
      </p:sp>
      <p:sp>
        <p:nvSpPr>
          <p:cNvPr id="5" name="テキスト ボックス 4"/>
          <p:cNvSpPr txBox="1"/>
          <p:nvPr/>
        </p:nvSpPr>
        <p:spPr>
          <a:xfrm>
            <a:off x="111246"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自施設の現状と課題</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612000" y="2160000"/>
            <a:ext cx="7920000" cy="4247317"/>
          </a:xfrm>
          <a:prstGeom prst="rect">
            <a:avLst/>
          </a:prstGeom>
          <a:noFill/>
        </p:spPr>
        <p:txBody>
          <a:bodyPr wrap="square" rtlCol="0">
            <a:spAutoFit/>
          </a:bodyPr>
          <a:lstStyle/>
          <a:p>
            <a:r>
              <a:rPr lang="ja-JP" altLang="en-US" b="0" i="0" u="none" strike="noStrike" baseline="0" dirty="0">
                <a:latin typeface="ＭＳ ゴシック" panose="020B0609070205080204" pitchFamily="49" charset="-128"/>
                <a:ea typeface="ＭＳ ゴシック" panose="020B0609070205080204" pitchFamily="49" charset="-128"/>
              </a:rPr>
              <a:t>菊池病院の担う政策医療</a:t>
            </a:r>
            <a:r>
              <a:rPr lang="en-US" altLang="ja-JP" b="0" i="0" u="none" strike="noStrike" baseline="0" dirty="0">
                <a:latin typeface="ＭＳ ゴシック" panose="020B0609070205080204" pitchFamily="49" charset="-128"/>
                <a:ea typeface="ＭＳ ゴシック" panose="020B0609070205080204" pitchFamily="49" charset="-128"/>
              </a:rPr>
              <a:t>(</a:t>
            </a:r>
            <a:r>
              <a:rPr lang="ja-JP" altLang="en-US" b="0" i="0" u="none" strike="noStrike" baseline="0" dirty="0">
                <a:latin typeface="ＭＳ ゴシック" panose="020B0609070205080204" pitchFamily="49" charset="-128"/>
                <a:ea typeface="ＭＳ ゴシック" panose="020B0609070205080204" pitchFamily="49" charset="-128"/>
              </a:rPr>
              <a:t>５疾病・５事業及び在宅に関する事項</a:t>
            </a:r>
            <a:r>
              <a:rPr lang="en-US" altLang="ja-JP" b="0" i="0" u="none" strike="noStrike" baseline="0" dirty="0">
                <a:latin typeface="ＭＳ ゴシック" panose="020B0609070205080204" pitchFamily="49" charset="-128"/>
                <a:ea typeface="ＭＳ ゴシック" panose="020B0609070205080204" pitchFamily="49" charset="-128"/>
              </a:rPr>
              <a:t>) </a:t>
            </a:r>
          </a:p>
          <a:p>
            <a:endParaRPr lang="en-US" altLang="ja-JP" b="0" i="0" u="none" strike="noStrike" baseline="0" dirty="0">
              <a:latin typeface="ＭＳ ゴシック" panose="020B0609070205080204" pitchFamily="49" charset="-128"/>
              <a:ea typeface="ＭＳ ゴシック" panose="020B0609070205080204" pitchFamily="49" charset="-128"/>
            </a:endParaRPr>
          </a:p>
          <a:p>
            <a:pPr marL="355600" indent="-355600"/>
            <a:r>
              <a:rPr lang="ja-JP" altLang="en-US" b="0" i="0" u="none" strike="noStrike" baseline="0" dirty="0">
                <a:latin typeface="ＭＳ ゴシック" panose="020B0609070205080204" pitchFamily="49" charset="-128"/>
                <a:ea typeface="ＭＳ ゴシック" panose="020B0609070205080204" pitchFamily="49" charset="-128"/>
              </a:rPr>
              <a:t>１．精神：認知症患者を積極的に受け入れ、老年期精神障害に対する総合的専門医療を展開している。また、入院加療においては、自宅療養、或いは施設入所が可能な状態までの症状の緩和を目標としている。</a:t>
            </a:r>
            <a:endParaRPr lang="en-US" altLang="ja-JP" b="0" i="0" u="none" strike="noStrike" baseline="0" dirty="0">
              <a:latin typeface="ＭＳ ゴシック" panose="020B0609070205080204" pitchFamily="49" charset="-128"/>
              <a:ea typeface="ＭＳ ゴシック" panose="020B0609070205080204" pitchFamily="49" charset="-128"/>
            </a:endParaRPr>
          </a:p>
          <a:p>
            <a:pPr marL="355600" indent="-355600"/>
            <a:r>
              <a:rPr lang="ja-JP" altLang="en-US" b="0" i="0" u="none" strike="noStrike" baseline="0" dirty="0">
                <a:latin typeface="ＭＳ ゴシック" panose="020B0609070205080204" pitchFamily="49" charset="-128"/>
                <a:ea typeface="ＭＳ ゴシック" panose="020B0609070205080204" pitchFamily="49" charset="-128"/>
              </a:rPr>
              <a:t> </a:t>
            </a:r>
          </a:p>
          <a:p>
            <a:pPr marL="355600" indent="-355600"/>
            <a:r>
              <a:rPr lang="ja-JP" altLang="en-US" b="0" i="0" u="none" strike="noStrike" baseline="0" dirty="0">
                <a:latin typeface="ＭＳ ゴシック" panose="020B0609070205080204" pitchFamily="49" charset="-128"/>
                <a:ea typeface="ＭＳ ゴシック" panose="020B0609070205080204" pitchFamily="49" charset="-128"/>
              </a:rPr>
              <a:t>２．慢性期（重心）：強度行動障害を対象とし、九州全域～中・四国を中心に入所相談を受けている。待機相談は定期的に続いており、ニーズは高い領域である。現状では、受入先の問題から精神科病院の隔離室等に入院を余儀なくされている患者が多く、地域移行の流れを受け更に相談は増加すると考えられる。</a:t>
            </a:r>
            <a:endParaRPr lang="en-US" altLang="ja-JP" b="0" i="0" u="none" strike="noStrike" baseline="0" dirty="0">
              <a:latin typeface="ＭＳ ゴシック" panose="020B0609070205080204" pitchFamily="49" charset="-128"/>
              <a:ea typeface="ＭＳ ゴシック" panose="020B0609070205080204" pitchFamily="49" charset="-128"/>
            </a:endParaRPr>
          </a:p>
          <a:p>
            <a:pPr marL="355600" indent="-355600"/>
            <a:endParaRPr lang="en-US" altLang="ja-JP" b="0" i="0" u="none" strike="noStrike" baseline="0" dirty="0">
              <a:latin typeface="ＭＳ ゴシック" panose="020B0609070205080204" pitchFamily="49" charset="-128"/>
              <a:ea typeface="ＭＳ ゴシック" panose="020B0609070205080204" pitchFamily="49" charset="-128"/>
            </a:endParaRPr>
          </a:p>
          <a:p>
            <a:pPr marL="355600" indent="-355600"/>
            <a:r>
              <a:rPr lang="ja-JP" altLang="en-US" b="0" i="0" u="none" strike="noStrike" baseline="0" dirty="0">
                <a:latin typeface="ＭＳ ゴシック" panose="020B0609070205080204" pitchFamily="49" charset="-128"/>
                <a:ea typeface="ＭＳ ゴシック" panose="020B0609070205080204" pitchFamily="49" charset="-128"/>
              </a:rPr>
              <a:t>３．令和２年１０月より精神疾患を伴う新型コロナ感染症患者の受入を行っている。 </a:t>
            </a:r>
          </a:p>
          <a:p>
            <a:endParaRPr lang="ja-JP" altLang="en-US" sz="1800" b="0" i="0" u="none" strike="noStrike" baseline="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550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２　今後の方針</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6</a:t>
            </a:fld>
            <a:endParaRPr kumimoji="1" lang="ja-JP" altLang="en-US" sz="2000" dirty="0"/>
          </a:p>
        </p:txBody>
      </p:sp>
      <p:sp>
        <p:nvSpPr>
          <p:cNvPr id="5" name="テキスト ボックス 4"/>
          <p:cNvSpPr txBox="1"/>
          <p:nvPr/>
        </p:nvSpPr>
        <p:spPr>
          <a:xfrm>
            <a:off x="107504"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地域において今後担うべき役割</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612000" y="2160000"/>
            <a:ext cx="7920000" cy="4093428"/>
          </a:xfrm>
          <a:prstGeom prst="rect">
            <a:avLst/>
          </a:prstGeom>
          <a:noFill/>
        </p:spPr>
        <p:txBody>
          <a:bodyPr wrap="square" rtlCol="0">
            <a:spAutoFit/>
          </a:bodyPr>
          <a:lstStyle/>
          <a:p>
            <a:pPr marL="355600" indent="-355600"/>
            <a:r>
              <a:rPr lang="ja-JP" altLang="en-US" sz="2000" b="0" i="0" u="none" strike="noStrike" baseline="0" dirty="0">
                <a:latin typeface="ＭＳ ゴシック" panose="020B0609070205080204" pitchFamily="49" charset="-128"/>
                <a:ea typeface="ＭＳ ゴシック" panose="020B0609070205080204" pitchFamily="49" charset="-128"/>
              </a:rPr>
              <a:t>１．菊池構想区域内で唯一の地域拠点型認知症疾患医療センターとして、行政機関、地域包括センター、医療・介護福祉施設等との連携を充実、強化し、後方支援及び在宅医療にも対応した老年期精神障害に対する総合的専門医療を</a:t>
            </a:r>
            <a:r>
              <a:rPr lang="ja-JP" altLang="en-US" sz="2000" b="0" i="0" u="none" strike="noStrike" baseline="0">
                <a:latin typeface="ＭＳ ゴシック" panose="020B0609070205080204" pitchFamily="49" charset="-128"/>
                <a:ea typeface="ＭＳ ゴシック" panose="020B0609070205080204" pitchFamily="49" charset="-128"/>
              </a:rPr>
              <a:t>担う。また</a:t>
            </a:r>
            <a:r>
              <a:rPr lang="ja-JP" altLang="en-US" sz="2000" b="0" i="0" u="none" strike="noStrike" baseline="0" dirty="0">
                <a:latin typeface="ＭＳ ゴシック" panose="020B0609070205080204" pitchFamily="49" charset="-128"/>
                <a:ea typeface="ＭＳ ゴシック" panose="020B0609070205080204" pitchFamily="49" charset="-128"/>
              </a:rPr>
              <a:t>、他の医療機関従事者（看護師）向けに「西日本認知症高齢者対策研修」を実施しており、認知症高齢者ケアに関する教育研修の充実を</a:t>
            </a:r>
            <a:r>
              <a:rPr lang="ja-JP" altLang="en-US" sz="2000" b="0" i="0" u="none" strike="noStrike" baseline="0">
                <a:latin typeface="ＭＳ ゴシック" panose="020B0609070205080204" pitchFamily="49" charset="-128"/>
                <a:ea typeface="ＭＳ ゴシック" panose="020B0609070205080204" pitchFamily="49" charset="-128"/>
              </a:rPr>
              <a:t>図っている。</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5600" indent="-355600"/>
            <a:r>
              <a:rPr lang="ja-JP" altLang="en-US" sz="2000" b="0" i="0" u="none" strike="noStrike" baseline="0" dirty="0">
                <a:latin typeface="ＭＳ ゴシック" panose="020B0609070205080204" pitchFamily="49" charset="-128"/>
                <a:ea typeface="ＭＳ ゴシック" panose="020B0609070205080204" pitchFamily="49" charset="-128"/>
              </a:rPr>
              <a:t> </a:t>
            </a:r>
          </a:p>
          <a:p>
            <a:pPr marL="355600" indent="-355600"/>
            <a:r>
              <a:rPr lang="ja-JP" altLang="en-US" sz="2000" b="0" i="0" u="none" strike="noStrike" baseline="0" dirty="0">
                <a:latin typeface="ＭＳ ゴシック" panose="020B0609070205080204" pitchFamily="49" charset="-128"/>
                <a:ea typeface="ＭＳ ゴシック" panose="020B0609070205080204" pitchFamily="49" charset="-128"/>
              </a:rPr>
              <a:t>２．熊本県内唯一の「動く重心」の入院受入れ施設として、地域に不足している病床分を病棟建替に併せて増床し、医療需要に対応する。</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5600" indent="-355600"/>
            <a:r>
              <a:rPr lang="ja-JP" altLang="en-US" sz="2000" b="0" i="0" u="none" strike="noStrike" baseline="0" dirty="0">
                <a:latin typeface="ＭＳ ゴシック" panose="020B0609070205080204" pitchFamily="49" charset="-128"/>
                <a:ea typeface="ＭＳ ゴシック" panose="020B0609070205080204" pitchFamily="49" charset="-128"/>
              </a:rPr>
              <a:t> </a:t>
            </a:r>
          </a:p>
          <a:p>
            <a:pPr marL="355600" indent="-355600"/>
            <a:r>
              <a:rPr lang="ja-JP" altLang="en-US" sz="2000" b="0" i="0" u="none" strike="noStrike" baseline="0" dirty="0">
                <a:latin typeface="ＭＳ ゴシック" panose="020B0609070205080204" pitchFamily="49" charset="-128"/>
                <a:ea typeface="ＭＳ ゴシック" panose="020B0609070205080204" pitchFamily="49" charset="-128"/>
              </a:rPr>
              <a:t>３．熊本県内唯一の医療観察法の指定入院及び通院機関であり、司法からの受入れ要請には、積極的に対応する。 </a:t>
            </a:r>
          </a:p>
        </p:txBody>
      </p:sp>
    </p:spTree>
    <p:extLst>
      <p:ext uri="{BB962C8B-B14F-4D97-AF65-F5344CB8AC3E}">
        <p14:creationId xmlns:p14="http://schemas.microsoft.com/office/powerpoint/2010/main" val="149921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２　今後の方針</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7</a:t>
            </a:fld>
            <a:endParaRPr kumimoji="1" lang="ja-JP" altLang="en-US" sz="2000" dirty="0"/>
          </a:p>
        </p:txBody>
      </p:sp>
      <p:sp>
        <p:nvSpPr>
          <p:cNvPr id="5" name="テキスト ボックス 4"/>
          <p:cNvSpPr txBox="1"/>
          <p:nvPr/>
        </p:nvSpPr>
        <p:spPr>
          <a:xfrm>
            <a:off x="107504"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地域において今後担うべき役割</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612000" y="2160000"/>
            <a:ext cx="7920000" cy="2246769"/>
          </a:xfrm>
          <a:prstGeom prst="rect">
            <a:avLst/>
          </a:prstGeom>
          <a:noFill/>
        </p:spPr>
        <p:txBody>
          <a:bodyPr wrap="square" rtlCol="0">
            <a:spAutoFit/>
          </a:bodyPr>
          <a:lstStyle/>
          <a:p>
            <a:pPr marL="355600" indent="-355600"/>
            <a:r>
              <a:rPr lang="ja-JP" altLang="en-US" sz="2000" b="0" i="0" u="none" strike="noStrike" baseline="0" dirty="0">
                <a:latin typeface="ＭＳ ゴシック" panose="020B0609070205080204" pitchFamily="49" charset="-128"/>
                <a:ea typeface="ＭＳ ゴシック" panose="020B0609070205080204" pitchFamily="49" charset="-128"/>
              </a:rPr>
              <a:t>４．令和４年３月、熊本県災害拠点精神科病院に指定された。</a:t>
            </a:r>
            <a:endParaRPr lang="en-US" altLang="ja-JP" sz="2000" b="0" i="0" u="none" strike="noStrike" baseline="0" dirty="0">
              <a:latin typeface="ＭＳ ゴシック" panose="020B0609070205080204" pitchFamily="49" charset="-128"/>
              <a:ea typeface="ＭＳ ゴシック" panose="020B0609070205080204" pitchFamily="49" charset="-128"/>
            </a:endParaRPr>
          </a:p>
          <a:p>
            <a:pPr marL="355600"/>
            <a:r>
              <a:rPr lang="ja-JP" altLang="en-US" sz="2000" b="0" i="0" u="none" strike="noStrike" baseline="0" dirty="0">
                <a:latin typeface="ＭＳ ゴシック" panose="020B0609070205080204" pitchFamily="49" charset="-128"/>
                <a:ea typeface="ＭＳ ゴシック" panose="020B0609070205080204" pitchFamily="49" charset="-128"/>
              </a:rPr>
              <a:t>災害発生時、熊本県地域における</a:t>
            </a:r>
            <a:r>
              <a:rPr lang="ja-JP" altLang="en-US" sz="2000" b="0" i="0" dirty="0">
                <a:solidFill>
                  <a:srgbClr val="202124"/>
                </a:solidFill>
                <a:effectLst/>
                <a:latin typeface="arial" panose="020B0604020202020204" pitchFamily="34" charset="0"/>
              </a:rPr>
              <a:t>精神科医療の必要 な患者の受入れ、治療及び搬出を行う。</a:t>
            </a:r>
            <a:endParaRPr lang="en-US" altLang="ja-JP" sz="2000" b="0" i="0" dirty="0">
              <a:solidFill>
                <a:srgbClr val="202124"/>
              </a:solidFill>
              <a:effectLst/>
              <a:latin typeface="arial" panose="020B0604020202020204" pitchFamily="34" charset="0"/>
            </a:endParaRPr>
          </a:p>
          <a:p>
            <a:pPr marL="355600"/>
            <a:r>
              <a:rPr lang="ja-JP" altLang="en-US" sz="2000" b="0" i="0" u="none" strike="noStrike" baseline="0" dirty="0">
                <a:latin typeface="ＭＳ ゴシック" panose="020B0609070205080204" pitchFamily="49" charset="-128"/>
                <a:ea typeface="ＭＳ ゴシック" panose="020B0609070205080204" pitchFamily="49" charset="-128"/>
              </a:rPr>
              <a:t>また、被災地に</a:t>
            </a:r>
            <a:r>
              <a:rPr lang="en-US" altLang="ja-JP" sz="2000" b="0" i="0" u="none" strike="noStrike" baseline="0" dirty="0">
                <a:latin typeface="ＭＳ ゴシック" panose="020B0609070205080204" pitchFamily="49" charset="-128"/>
                <a:ea typeface="ＭＳ ゴシック" panose="020B0609070205080204" pitchFamily="49" charset="-128"/>
              </a:rPr>
              <a:t>DPAT</a:t>
            </a:r>
            <a:r>
              <a:rPr lang="ja-JP" altLang="en-US" sz="2000" b="0" i="0" u="none" strike="noStrike" baseline="0" dirty="0">
                <a:latin typeface="ＭＳ ゴシック" panose="020B0609070205080204" pitchFamily="49" charset="-128"/>
                <a:ea typeface="ＭＳ ゴシック" panose="020B0609070205080204" pitchFamily="49" charset="-128"/>
              </a:rPr>
              <a:t>先遣隊を派遣し、被災地域の精神保健医療ニーズの把握、他の保健医療体制との連携、各種関係機関等とのマネージメント、専門性の高い精神科医療の提供と精神保健活動の支援を行う。</a:t>
            </a:r>
          </a:p>
        </p:txBody>
      </p:sp>
    </p:spTree>
    <p:extLst>
      <p:ext uri="{BB962C8B-B14F-4D97-AF65-F5344CB8AC3E}">
        <p14:creationId xmlns:p14="http://schemas.microsoft.com/office/powerpoint/2010/main" val="42128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３　具体的な計画</a:t>
            </a:r>
            <a:r>
              <a:rPr lang="en-US" altLang="ja-JP" sz="2800" dirty="0">
                <a:solidFill>
                  <a:schemeClr val="bg1"/>
                </a:solidFill>
                <a:latin typeface="ＭＳ ゴシック" panose="020B0609070205080204" pitchFamily="49" charset="-128"/>
                <a:ea typeface="ＭＳ ゴシック" panose="020B0609070205080204" pitchFamily="49" charset="-128"/>
              </a:rPr>
              <a:t/>
            </a:r>
            <a:br>
              <a:rPr lang="en-US" altLang="ja-JP" sz="2800" dirty="0">
                <a:solidFill>
                  <a:schemeClr val="bg1"/>
                </a:solidFill>
                <a:latin typeface="ＭＳ ゴシック" panose="020B0609070205080204" pitchFamily="49" charset="-128"/>
                <a:ea typeface="ＭＳ ゴシック" panose="020B0609070205080204" pitchFamily="49" charset="-128"/>
              </a:rPr>
            </a:br>
            <a:r>
              <a:rPr lang="en-US" altLang="ja-JP" sz="2800" dirty="0">
                <a:solidFill>
                  <a:schemeClr val="bg1"/>
                </a:solidFill>
                <a:latin typeface="ＭＳ ゴシック" panose="020B0609070205080204" pitchFamily="49" charset="-128"/>
                <a:ea typeface="ＭＳ ゴシック" panose="020B0609070205080204" pitchFamily="49" charset="-128"/>
              </a:rPr>
              <a:t>(1)</a:t>
            </a:r>
            <a:r>
              <a:rPr lang="ja-JP" altLang="en-US" sz="2800" dirty="0">
                <a:solidFill>
                  <a:schemeClr val="bg1"/>
                </a:solidFill>
                <a:latin typeface="ＭＳ ゴシック" panose="020B0609070205080204" pitchFamily="49" charset="-128"/>
                <a:ea typeface="ＭＳ ゴシック" panose="020B0609070205080204" pitchFamily="49" charset="-128"/>
              </a:rPr>
              <a:t>今後提供する医療機能に関する事項</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8</a:t>
            </a:fld>
            <a:endParaRPr kumimoji="1" lang="ja-JP" altLang="en-US" sz="2000" dirty="0"/>
          </a:p>
        </p:txBody>
      </p:sp>
      <p:sp>
        <p:nvSpPr>
          <p:cNvPr id="5" name="テキスト ボックス 4"/>
          <p:cNvSpPr txBox="1"/>
          <p:nvPr/>
        </p:nvSpPr>
        <p:spPr>
          <a:xfrm>
            <a:off x="111246" y="1440000"/>
            <a:ext cx="8921508" cy="523220"/>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①４機能ごとの病床のあり方　その１</a:t>
            </a:r>
            <a:r>
              <a:rPr lang="en-US" altLang="ja-JP" sz="2800" dirty="0">
                <a:latin typeface="ＭＳ ゴシック" panose="020B0609070205080204" pitchFamily="49" charset="-128"/>
                <a:ea typeface="ＭＳ ゴシック" panose="020B0609070205080204" pitchFamily="49"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3000990076"/>
              </p:ext>
            </p:extLst>
          </p:nvPr>
        </p:nvGraphicFramePr>
        <p:xfrm>
          <a:off x="395536" y="2276872"/>
          <a:ext cx="8352928" cy="3864427"/>
        </p:xfrm>
        <a:graphic>
          <a:graphicData uri="http://schemas.openxmlformats.org/drawingml/2006/table">
            <a:tbl>
              <a:tblPr firstRow="1" bandRow="1">
                <a:tableStyleId>{6E25E649-3F16-4E02-A733-19D2CDBF48F0}</a:tableStyleId>
              </a:tblPr>
              <a:tblGrid>
                <a:gridCol w="208823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tblGrid>
              <a:tr h="552061">
                <a:tc>
                  <a:txBody>
                    <a:bodyPr/>
                    <a:lstStyle/>
                    <a:p>
                      <a:pPr algn="ctr"/>
                      <a:r>
                        <a:rPr kumimoji="1" lang="ja-JP" altLang="en-US" dirty="0">
                          <a:latin typeface="ＭＳ ゴシック" panose="020B0609070205080204" pitchFamily="49" charset="-128"/>
                          <a:ea typeface="ＭＳ ゴシック" panose="020B0609070205080204" pitchFamily="49" charset="-128"/>
                        </a:rPr>
                        <a:t>病床機能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2017</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平成</a:t>
                      </a:r>
                      <a:r>
                        <a:rPr kumimoji="1" lang="en-US" altLang="ja-JP" dirty="0">
                          <a:latin typeface="ＭＳ ゴシック" panose="020B0609070205080204" pitchFamily="49" charset="-128"/>
                          <a:ea typeface="ＭＳ ゴシック" panose="020B0609070205080204" pitchFamily="49" charset="-128"/>
                        </a:rPr>
                        <a:t>29</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2023</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平成</a:t>
                      </a:r>
                      <a:r>
                        <a:rPr kumimoji="1" lang="en-US" altLang="ja-JP" dirty="0">
                          <a:latin typeface="ＭＳ ゴシック" panose="020B0609070205080204" pitchFamily="49" charset="-128"/>
                          <a:ea typeface="ＭＳ ゴシック" panose="020B0609070205080204" pitchFamily="49" charset="-128"/>
                        </a:rPr>
                        <a:t>35</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ＭＳ ゴシック" panose="020B0609070205080204" pitchFamily="49" charset="-128"/>
                          <a:ea typeface="ＭＳ ゴシック" panose="020B0609070205080204" pitchFamily="49" charset="-128"/>
                        </a:rPr>
                        <a:t>2025</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平成</a:t>
                      </a:r>
                      <a:r>
                        <a:rPr kumimoji="1" lang="en-US" altLang="ja-JP" dirty="0">
                          <a:latin typeface="ＭＳ ゴシック" panose="020B0609070205080204" pitchFamily="49" charset="-128"/>
                          <a:ea typeface="ＭＳ ゴシック" panose="020B0609070205080204" pitchFamily="49" charset="-128"/>
                        </a:rPr>
                        <a:t>37</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52061">
                <a:tc>
                  <a:txBody>
                    <a:bodyPr/>
                    <a:lstStyle/>
                    <a:p>
                      <a:r>
                        <a:rPr kumimoji="1" lang="ja-JP" altLang="en-US" dirty="0">
                          <a:latin typeface="ＭＳ ゴシック" panose="020B0609070205080204" pitchFamily="49" charset="-128"/>
                          <a:ea typeface="ＭＳ ゴシック" panose="020B0609070205080204" pitchFamily="49" charset="-128"/>
                        </a:rPr>
                        <a:t>高度急性期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52061">
                <a:tc>
                  <a:txBody>
                    <a:bodyPr/>
                    <a:lstStyle/>
                    <a:p>
                      <a:r>
                        <a:rPr kumimoji="1" lang="ja-JP" altLang="en-US" dirty="0">
                          <a:latin typeface="ＭＳ ゴシック" panose="020B0609070205080204" pitchFamily="49" charset="-128"/>
                          <a:ea typeface="ＭＳ ゴシック" panose="020B0609070205080204" pitchFamily="49" charset="-128"/>
                        </a:rPr>
                        <a:t>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52061">
                <a:tc>
                  <a:txBody>
                    <a:bodyPr/>
                    <a:lstStyle/>
                    <a:p>
                      <a:r>
                        <a:rPr kumimoji="1" lang="ja-JP" altLang="en-US" dirty="0">
                          <a:latin typeface="ＭＳ ゴシック" panose="020B0609070205080204" pitchFamily="49" charset="-128"/>
                          <a:ea typeface="ＭＳ ゴシック" panose="020B0609070205080204" pitchFamily="49" charset="-128"/>
                        </a:rPr>
                        <a:t>回復期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52061">
                <a:tc>
                  <a:txBody>
                    <a:bodyPr/>
                    <a:lstStyle/>
                    <a:p>
                      <a:r>
                        <a:rPr kumimoji="1" lang="ja-JP" altLang="en-US" dirty="0">
                          <a:latin typeface="ＭＳ ゴシック" panose="020B0609070205080204" pitchFamily="49" charset="-128"/>
                          <a:ea typeface="ＭＳ ゴシック" panose="020B0609070205080204" pitchFamily="49" charset="-128"/>
                        </a:rPr>
                        <a:t>慢性期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８０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１００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１００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52061">
                <a:tc>
                  <a:txBody>
                    <a:bodyPr/>
                    <a:lstStyle/>
                    <a:p>
                      <a:r>
                        <a:rPr kumimoji="1" lang="ja-JP" altLang="en-US" dirty="0">
                          <a:latin typeface="ＭＳ ゴシック" panose="020B0609070205080204" pitchFamily="49" charset="-128"/>
                          <a:ea typeface="ＭＳ ゴシック" panose="020B0609070205080204" pitchFamily="49"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１６７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１３９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１３９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52061">
                <a:tc>
                  <a:txBody>
                    <a:bodyPr/>
                    <a:lstStyle/>
                    <a:p>
                      <a:pPr algn="ctr"/>
                      <a:r>
                        <a:rPr kumimoji="1" lang="ja-JP" altLang="en-US" dirty="0">
                          <a:latin typeface="ＭＳ ゴシック" panose="020B0609070205080204" pitchFamily="49" charset="-128"/>
                          <a:ea typeface="ＭＳ ゴシック" panose="020B0609070205080204" pitchFamily="49"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２４７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２３９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２３９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テキスト ボックス 2"/>
          <p:cNvSpPr txBox="1"/>
          <p:nvPr/>
        </p:nvSpPr>
        <p:spPr>
          <a:xfrm>
            <a:off x="7596336" y="1916872"/>
            <a:ext cx="1188000" cy="360000"/>
          </a:xfrm>
          <a:prstGeom prst="rect">
            <a:avLst/>
          </a:prstGeom>
          <a:noFill/>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単位：床</a:t>
            </a:r>
          </a:p>
        </p:txBody>
      </p:sp>
    </p:spTree>
    <p:extLst>
      <p:ext uri="{BB962C8B-B14F-4D97-AF65-F5344CB8AC3E}">
        <p14:creationId xmlns:p14="http://schemas.microsoft.com/office/powerpoint/2010/main" val="317647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３　具体的な計画</a:t>
            </a:r>
            <a:r>
              <a:rPr lang="en-US" altLang="ja-JP" sz="2800" dirty="0">
                <a:solidFill>
                  <a:schemeClr val="bg1"/>
                </a:solidFill>
                <a:latin typeface="ＭＳ ゴシック" panose="020B0609070205080204" pitchFamily="49" charset="-128"/>
                <a:ea typeface="ＭＳ ゴシック" panose="020B0609070205080204" pitchFamily="49" charset="-128"/>
              </a:rPr>
              <a:t/>
            </a:r>
            <a:br>
              <a:rPr lang="en-US" altLang="ja-JP" sz="2800" dirty="0">
                <a:solidFill>
                  <a:schemeClr val="bg1"/>
                </a:solidFill>
                <a:latin typeface="ＭＳ ゴシック" panose="020B0609070205080204" pitchFamily="49" charset="-128"/>
                <a:ea typeface="ＭＳ ゴシック" panose="020B0609070205080204" pitchFamily="49" charset="-128"/>
              </a:rPr>
            </a:br>
            <a:r>
              <a:rPr lang="en-US" altLang="ja-JP" sz="2800" dirty="0">
                <a:solidFill>
                  <a:schemeClr val="bg1"/>
                </a:solidFill>
                <a:latin typeface="ＭＳ ゴシック" panose="020B0609070205080204" pitchFamily="49" charset="-128"/>
                <a:ea typeface="ＭＳ ゴシック" panose="020B0609070205080204" pitchFamily="49" charset="-128"/>
              </a:rPr>
              <a:t>(1)</a:t>
            </a:r>
            <a:r>
              <a:rPr lang="ja-JP" altLang="en-US" sz="2800" dirty="0">
                <a:solidFill>
                  <a:schemeClr val="bg1"/>
                </a:solidFill>
                <a:latin typeface="ＭＳ ゴシック" panose="020B0609070205080204" pitchFamily="49" charset="-128"/>
                <a:ea typeface="ＭＳ ゴシック" panose="020B0609070205080204" pitchFamily="49" charset="-128"/>
              </a:rPr>
              <a:t>今後提供する医療機能に関する事項</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9</a:t>
            </a:fld>
            <a:endParaRPr kumimoji="1" lang="ja-JP" altLang="en-US" sz="2000" dirty="0"/>
          </a:p>
        </p:txBody>
      </p:sp>
      <p:sp>
        <p:nvSpPr>
          <p:cNvPr id="5" name="テキスト ボックス 4"/>
          <p:cNvSpPr txBox="1"/>
          <p:nvPr/>
        </p:nvSpPr>
        <p:spPr>
          <a:xfrm>
            <a:off x="111246" y="1440000"/>
            <a:ext cx="8921508" cy="4832092"/>
          </a:xfrm>
          <a:prstGeom prst="rect">
            <a:avLst/>
          </a:prstGeom>
          <a:noFill/>
        </p:spPr>
        <p:txBody>
          <a:bodyPr wrap="square" rIns="36000" rtlCol="0">
            <a:spAutoFit/>
          </a:bodyPr>
          <a:lstStyle/>
          <a:p>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 ①４機能ごとの病床のあり方　その２</a:t>
            </a:r>
            <a:r>
              <a:rPr lang="en-US" altLang="ja-JP" sz="2800" dirty="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612000" y="2160000"/>
            <a:ext cx="7920000" cy="1631216"/>
          </a:xfrm>
          <a:prstGeom prst="rect">
            <a:avLst/>
          </a:prstGeom>
          <a:noFill/>
        </p:spPr>
        <p:txBody>
          <a:bodyPr wrap="square" rtlCol="0">
            <a:spAutoFit/>
          </a:bodyPr>
          <a:lstStyle/>
          <a:p>
            <a:pPr marL="182563" indent="-182563"/>
            <a:r>
              <a:rPr lang="ja-JP" altLang="en-US" sz="2000" b="0" i="0" u="none" strike="noStrike" baseline="0" dirty="0">
                <a:latin typeface="Wingdings" panose="05000000000000000000" pitchFamily="2" charset="2"/>
              </a:rPr>
              <a:t></a:t>
            </a:r>
            <a:r>
              <a:rPr lang="ja-JP" altLang="en-US" sz="2000" b="0" i="0" u="none" strike="noStrike" baseline="0" dirty="0">
                <a:latin typeface="ＭＳ ゴシック" panose="020B0609070205080204" pitchFamily="49" charset="-128"/>
                <a:ea typeface="ＭＳ ゴシック" panose="020B0609070205080204" pitchFamily="49" charset="-128"/>
              </a:rPr>
              <a:t>「動く重心」病床数の増床 重症心身障害児に対する医療については、熊本県のみならず県外からも広く患者を受け入れているが、満床状態が継続し、待機患者も複数存在していた。この医療需要に対応するため、病棟建替にあわせて２０床を増床し、徐々にではあるが、患者の受け入れを行っている。 </a:t>
            </a:r>
          </a:p>
        </p:txBody>
      </p:sp>
    </p:spTree>
    <p:extLst>
      <p:ext uri="{BB962C8B-B14F-4D97-AF65-F5344CB8AC3E}">
        <p14:creationId xmlns:p14="http://schemas.microsoft.com/office/powerpoint/2010/main" val="20739677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2951</TotalTime>
  <Words>1087</Words>
  <Application>Microsoft Office PowerPoint</Application>
  <PresentationFormat>画面に合わせる (4:3)</PresentationFormat>
  <Paragraphs>208</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Ｐゴシック</vt:lpstr>
      <vt:lpstr>ＭＳ ゴシック</vt:lpstr>
      <vt:lpstr>Arial</vt:lpstr>
      <vt:lpstr>Arial</vt:lpstr>
      <vt:lpstr>Calibri</vt:lpstr>
      <vt:lpstr>Wingdings</vt:lpstr>
      <vt:lpstr>Office ​​テーマ</vt:lpstr>
      <vt:lpstr>菊池病院が担う役割について</vt:lpstr>
      <vt:lpstr>１　現状と課題</vt:lpstr>
      <vt:lpstr>１　現状と課題</vt:lpstr>
      <vt:lpstr>１　現状と課題</vt:lpstr>
      <vt:lpstr>１　現状と課題</vt:lpstr>
      <vt:lpstr>２　今後の方針</vt:lpstr>
      <vt:lpstr>２　今後の方針</vt:lpstr>
      <vt:lpstr>３　具体的な計画 (1)今後提供する医療機能に関する事項</vt:lpstr>
      <vt:lpstr>３　具体的な計画 (1)今後提供する医療機能に関する事項</vt:lpstr>
      <vt:lpstr>３　具体的な計画 (1)今後提供する医療機能に関する事項</vt:lpstr>
      <vt:lpstr>３　具体的な計画 (2)数値目標</vt:lpstr>
      <vt:lpstr>３　具体的な計画 (3)数値目標の達成に向けた取組みと課題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地域医療構想調整会議の 運営について(案)</dc:title>
  <dc:creator>kumamoto</dc:creator>
  <cp:lastModifiedBy>0000572</cp:lastModifiedBy>
  <cp:revision>167</cp:revision>
  <cp:lastPrinted>2023-03-01T04:52:09Z</cp:lastPrinted>
  <dcterms:modified xsi:type="dcterms:W3CDTF">2023-03-01T05:03:29Z</dcterms:modified>
</cp:coreProperties>
</file>