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88" r:id="rId3"/>
    <p:sldId id="304" r:id="rId4"/>
    <p:sldId id="312" r:id="rId5"/>
    <p:sldId id="305" r:id="rId6"/>
    <p:sldId id="315" r:id="rId7"/>
    <p:sldId id="290" r:id="rId8"/>
    <p:sldId id="291" r:id="rId9"/>
    <p:sldId id="309" r:id="rId10"/>
    <p:sldId id="306" r:id="rId11"/>
    <p:sldId id="307" r:id="rId12"/>
    <p:sldId id="303" r:id="rId13"/>
  </p:sldIdLst>
  <p:sldSz cx="9144000" cy="6858000" type="screen4x3"/>
  <p:notesSz cx="9866313" cy="67357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CCECFF"/>
    <a:srgbClr val="FFFFCC"/>
    <a:srgbClr val="DB7E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濃色スタイル 2 - アクセント 3/アクセント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スタイル (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AF606853-7671-496A-8E4F-DF71F8EC918B}" styleName="濃色スタイル 1 - アクセント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濃色スタイル 1 - アクセント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濃色スタイル 1 - アクセント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濃色スタイル 1 - アクセント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濃色スタイル 1 - アクセント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濃色スタイル 1 - アクセント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538" autoAdjust="0"/>
    <p:restoredTop sz="81773" autoAdjust="0"/>
  </p:normalViewPr>
  <p:slideViewPr>
    <p:cSldViewPr>
      <p:cViewPr varScale="1">
        <p:scale>
          <a:sx n="60" d="100"/>
          <a:sy n="60" d="100"/>
        </p:scale>
        <p:origin x="1848" y="2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3"/>
            <a:ext cx="4276480" cy="337165"/>
          </a:xfrm>
          <a:prstGeom prst="rect">
            <a:avLst/>
          </a:prstGeom>
        </p:spPr>
        <p:txBody>
          <a:bodyPr vert="horz" lIns="90743" tIns="45371" rIns="90743" bIns="45371" rtlCol="0"/>
          <a:lstStyle>
            <a:lvl1pPr algn="l">
              <a:defRPr sz="1100"/>
            </a:lvl1pPr>
          </a:lstStyle>
          <a:p>
            <a:endParaRPr kumimoji="1" lang="ja-JP" altLang="en-US" dirty="0"/>
          </a:p>
        </p:txBody>
      </p:sp>
      <p:sp>
        <p:nvSpPr>
          <p:cNvPr id="3" name="日付プレースホルダー 2"/>
          <p:cNvSpPr>
            <a:spLocks noGrp="1"/>
          </p:cNvSpPr>
          <p:nvPr>
            <p:ph type="dt" sz="quarter" idx="1"/>
          </p:nvPr>
        </p:nvSpPr>
        <p:spPr>
          <a:xfrm>
            <a:off x="5587531" y="3"/>
            <a:ext cx="4276480" cy="337165"/>
          </a:xfrm>
          <a:prstGeom prst="rect">
            <a:avLst/>
          </a:prstGeom>
        </p:spPr>
        <p:txBody>
          <a:bodyPr vert="horz" lIns="90743" tIns="45371" rIns="90743" bIns="45371" rtlCol="0"/>
          <a:lstStyle>
            <a:lvl1pPr algn="r">
              <a:defRPr sz="1100"/>
            </a:lvl1pPr>
          </a:lstStyle>
          <a:p>
            <a:fld id="{72C01F30-99FF-4AEF-9A1A-2AA913A08BF6}" type="datetimeFigureOut">
              <a:rPr kumimoji="1" lang="ja-JP" altLang="en-US" smtClean="0"/>
              <a:t>2023/2/27</a:t>
            </a:fld>
            <a:endParaRPr kumimoji="1" lang="ja-JP" altLang="en-US" dirty="0"/>
          </a:p>
        </p:txBody>
      </p:sp>
      <p:sp>
        <p:nvSpPr>
          <p:cNvPr id="4" name="フッター プレースホルダー 3"/>
          <p:cNvSpPr>
            <a:spLocks noGrp="1"/>
          </p:cNvSpPr>
          <p:nvPr>
            <p:ph type="ftr" sz="quarter" idx="2"/>
          </p:nvPr>
        </p:nvSpPr>
        <p:spPr>
          <a:xfrm>
            <a:off x="0" y="6397522"/>
            <a:ext cx="4276480" cy="337164"/>
          </a:xfrm>
          <a:prstGeom prst="rect">
            <a:avLst/>
          </a:prstGeom>
        </p:spPr>
        <p:txBody>
          <a:bodyPr vert="horz" lIns="90743" tIns="45371" rIns="90743" bIns="45371" rtlCol="0" anchor="b"/>
          <a:lstStyle>
            <a:lvl1pPr algn="l">
              <a:defRPr sz="1100"/>
            </a:lvl1pPr>
          </a:lstStyle>
          <a:p>
            <a:endParaRPr kumimoji="1" lang="ja-JP" altLang="en-US" dirty="0"/>
          </a:p>
        </p:txBody>
      </p:sp>
      <p:sp>
        <p:nvSpPr>
          <p:cNvPr id="5" name="スライド番号プレースホルダー 4"/>
          <p:cNvSpPr>
            <a:spLocks noGrp="1"/>
          </p:cNvSpPr>
          <p:nvPr>
            <p:ph type="sldNum" sz="quarter" idx="3"/>
          </p:nvPr>
        </p:nvSpPr>
        <p:spPr>
          <a:xfrm>
            <a:off x="5587531" y="6397522"/>
            <a:ext cx="4276480" cy="337164"/>
          </a:xfrm>
          <a:prstGeom prst="rect">
            <a:avLst/>
          </a:prstGeom>
        </p:spPr>
        <p:txBody>
          <a:bodyPr vert="horz" lIns="90743" tIns="45371" rIns="90743" bIns="45371" rtlCol="0" anchor="b"/>
          <a:lstStyle>
            <a:lvl1pPr algn="r">
              <a:defRPr sz="1100"/>
            </a:lvl1pPr>
          </a:lstStyle>
          <a:p>
            <a:fld id="{ED3260DB-453A-45E6-88B6-2490C7551687}" type="slidenum">
              <a:rPr kumimoji="1" lang="ja-JP" altLang="en-US" smtClean="0"/>
              <a:t>‹#›</a:t>
            </a:fld>
            <a:endParaRPr kumimoji="1" lang="ja-JP" altLang="en-US" dirty="0"/>
          </a:p>
        </p:txBody>
      </p:sp>
    </p:spTree>
    <p:extLst>
      <p:ext uri="{BB962C8B-B14F-4D97-AF65-F5344CB8AC3E}">
        <p14:creationId xmlns:p14="http://schemas.microsoft.com/office/powerpoint/2010/main" val="1943845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3"/>
            <a:ext cx="4276480" cy="337165"/>
          </a:xfrm>
          <a:prstGeom prst="rect">
            <a:avLst/>
          </a:prstGeom>
        </p:spPr>
        <p:txBody>
          <a:bodyPr vert="horz" lIns="90743" tIns="45371" rIns="90743" bIns="45371" rtlCol="0"/>
          <a:lstStyle>
            <a:lvl1pPr algn="l">
              <a:defRPr sz="1100"/>
            </a:lvl1pPr>
          </a:lstStyle>
          <a:p>
            <a:endParaRPr kumimoji="1" lang="ja-JP" altLang="en-US" dirty="0"/>
          </a:p>
        </p:txBody>
      </p:sp>
      <p:sp>
        <p:nvSpPr>
          <p:cNvPr id="3" name="日付プレースホルダー 2"/>
          <p:cNvSpPr>
            <a:spLocks noGrp="1"/>
          </p:cNvSpPr>
          <p:nvPr>
            <p:ph type="dt" idx="1"/>
          </p:nvPr>
        </p:nvSpPr>
        <p:spPr>
          <a:xfrm>
            <a:off x="5587531" y="3"/>
            <a:ext cx="4276480" cy="337165"/>
          </a:xfrm>
          <a:prstGeom prst="rect">
            <a:avLst/>
          </a:prstGeom>
        </p:spPr>
        <p:txBody>
          <a:bodyPr vert="horz" lIns="90743" tIns="45371" rIns="90743" bIns="45371" rtlCol="0"/>
          <a:lstStyle>
            <a:lvl1pPr algn="r">
              <a:defRPr sz="1100"/>
            </a:lvl1pPr>
          </a:lstStyle>
          <a:p>
            <a:fld id="{AC587F76-7E3C-46E4-9FD6-73A0C6819E69}" type="datetimeFigureOut">
              <a:rPr kumimoji="1" lang="ja-JP" altLang="en-US" smtClean="0"/>
              <a:t>2023/2/27</a:t>
            </a:fld>
            <a:endParaRPr kumimoji="1" lang="ja-JP" altLang="en-US" dirty="0"/>
          </a:p>
        </p:txBody>
      </p:sp>
      <p:sp>
        <p:nvSpPr>
          <p:cNvPr id="4" name="スライド イメージ プレースホルダー 3"/>
          <p:cNvSpPr>
            <a:spLocks noGrp="1" noRot="1" noChangeAspect="1"/>
          </p:cNvSpPr>
          <p:nvPr>
            <p:ph type="sldImg" idx="2"/>
          </p:nvPr>
        </p:nvSpPr>
        <p:spPr>
          <a:xfrm>
            <a:off x="3248025" y="506413"/>
            <a:ext cx="3370263" cy="2527300"/>
          </a:xfrm>
          <a:prstGeom prst="rect">
            <a:avLst/>
          </a:prstGeom>
          <a:noFill/>
          <a:ln w="12700">
            <a:solidFill>
              <a:prstClr val="black"/>
            </a:solidFill>
          </a:ln>
        </p:spPr>
        <p:txBody>
          <a:bodyPr vert="horz" lIns="90743" tIns="45371" rIns="90743" bIns="45371" rtlCol="0" anchor="ctr"/>
          <a:lstStyle/>
          <a:p>
            <a:endParaRPr lang="ja-JP" altLang="en-US" dirty="0"/>
          </a:p>
        </p:txBody>
      </p:sp>
      <p:sp>
        <p:nvSpPr>
          <p:cNvPr id="5" name="ノート プレースホルダー 4"/>
          <p:cNvSpPr>
            <a:spLocks noGrp="1"/>
          </p:cNvSpPr>
          <p:nvPr>
            <p:ph type="body" sz="quarter" idx="3"/>
          </p:nvPr>
        </p:nvSpPr>
        <p:spPr>
          <a:xfrm>
            <a:off x="986176" y="3199302"/>
            <a:ext cx="7893971" cy="3031255"/>
          </a:xfrm>
          <a:prstGeom prst="rect">
            <a:avLst/>
          </a:prstGeom>
        </p:spPr>
        <p:txBody>
          <a:bodyPr vert="horz" lIns="90743" tIns="45371" rIns="90743" bIns="4537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6397522"/>
            <a:ext cx="4276480" cy="337164"/>
          </a:xfrm>
          <a:prstGeom prst="rect">
            <a:avLst/>
          </a:prstGeom>
        </p:spPr>
        <p:txBody>
          <a:bodyPr vert="horz" lIns="90743" tIns="45371" rIns="90743" bIns="45371" rtlCol="0" anchor="b"/>
          <a:lstStyle>
            <a:lvl1pPr algn="l">
              <a:defRPr sz="1100"/>
            </a:lvl1pPr>
          </a:lstStyle>
          <a:p>
            <a:endParaRPr kumimoji="1" lang="ja-JP" altLang="en-US" dirty="0"/>
          </a:p>
        </p:txBody>
      </p:sp>
      <p:sp>
        <p:nvSpPr>
          <p:cNvPr id="7" name="スライド番号プレースホルダー 6"/>
          <p:cNvSpPr>
            <a:spLocks noGrp="1"/>
          </p:cNvSpPr>
          <p:nvPr>
            <p:ph type="sldNum" sz="quarter" idx="5"/>
          </p:nvPr>
        </p:nvSpPr>
        <p:spPr>
          <a:xfrm>
            <a:off x="5587531" y="6397522"/>
            <a:ext cx="4276480" cy="337164"/>
          </a:xfrm>
          <a:prstGeom prst="rect">
            <a:avLst/>
          </a:prstGeom>
        </p:spPr>
        <p:txBody>
          <a:bodyPr vert="horz" lIns="90743" tIns="45371" rIns="90743" bIns="45371" rtlCol="0" anchor="b"/>
          <a:lstStyle>
            <a:lvl1pPr algn="r">
              <a:defRPr sz="1100"/>
            </a:lvl1pPr>
          </a:lstStyle>
          <a:p>
            <a:fld id="{9F70269E-D69A-4BED-A8C9-4D8050CAF726}" type="slidenum">
              <a:rPr kumimoji="1" lang="ja-JP" altLang="en-US" smtClean="0"/>
              <a:t>‹#›</a:t>
            </a:fld>
            <a:endParaRPr kumimoji="1" lang="ja-JP" altLang="en-US" dirty="0"/>
          </a:p>
        </p:txBody>
      </p:sp>
    </p:spTree>
    <p:extLst>
      <p:ext uri="{BB962C8B-B14F-4D97-AF65-F5344CB8AC3E}">
        <p14:creationId xmlns:p14="http://schemas.microsoft.com/office/powerpoint/2010/main" val="36759137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施設基準届け出　一般</a:t>
            </a:r>
            <a:r>
              <a:rPr kumimoji="1" lang="en-US" altLang="ja-JP" dirty="0" smtClean="0"/>
              <a:t>138</a:t>
            </a:r>
            <a:r>
              <a:rPr kumimoji="1" lang="ja-JP" altLang="en-US" dirty="0" smtClean="0"/>
              <a:t>床</a:t>
            </a:r>
          </a:p>
          <a:p>
            <a:r>
              <a:rPr kumimoji="1" lang="ja-JP" altLang="en-US" dirty="0" smtClean="0"/>
              <a:t>　　　　　　　　　　　地域包括</a:t>
            </a:r>
            <a:r>
              <a:rPr kumimoji="1" lang="en-US" altLang="ja-JP" dirty="0" smtClean="0"/>
              <a:t>46</a:t>
            </a:r>
            <a:r>
              <a:rPr kumimoji="1" lang="ja-JP" altLang="en-US" dirty="0" smtClean="0"/>
              <a:t>床</a:t>
            </a:r>
          </a:p>
          <a:p>
            <a:r>
              <a:rPr kumimoji="1" lang="ja-JP" altLang="en-US" dirty="0" smtClean="0"/>
              <a:t>　　　　　　　　　　　障害</a:t>
            </a:r>
            <a:r>
              <a:rPr kumimoji="1" lang="en-US" altLang="ja-JP" dirty="0" smtClean="0"/>
              <a:t>226</a:t>
            </a:r>
            <a:r>
              <a:rPr kumimoji="1" lang="ja-JP" altLang="en-US" dirty="0" smtClean="0"/>
              <a:t>床</a:t>
            </a:r>
          </a:p>
          <a:p>
            <a:r>
              <a:rPr kumimoji="1" lang="ja-JP" altLang="en-US" dirty="0" smtClean="0"/>
              <a:t>　　　　　　　　　　　小児</a:t>
            </a:r>
            <a:r>
              <a:rPr kumimoji="1" lang="en-US" altLang="ja-JP" dirty="0" smtClean="0"/>
              <a:t>4</a:t>
            </a:r>
            <a:r>
              <a:rPr kumimoji="1" lang="ja-JP" altLang="en-US" dirty="0" smtClean="0"/>
              <a:t>　</a:t>
            </a:r>
            <a:r>
              <a:rPr kumimoji="1" lang="en-US" altLang="ja-JP" dirty="0" smtClean="0"/>
              <a:t>18</a:t>
            </a:r>
            <a:r>
              <a:rPr kumimoji="1" lang="ja-JP" altLang="en-US" dirty="0" smtClean="0"/>
              <a:t>床</a:t>
            </a:r>
          </a:p>
          <a:p>
            <a:r>
              <a:rPr kumimoji="1" lang="ja-JP" altLang="en-US" dirty="0" smtClean="0"/>
              <a:t>　　　　　　　　　　　小児</a:t>
            </a:r>
            <a:r>
              <a:rPr kumimoji="1" lang="en-US" altLang="ja-JP" dirty="0" smtClean="0"/>
              <a:t>3</a:t>
            </a:r>
            <a:r>
              <a:rPr kumimoji="1" lang="ja-JP" altLang="en-US" dirty="0" smtClean="0"/>
              <a:t>　</a:t>
            </a:r>
            <a:r>
              <a:rPr kumimoji="1" lang="en-US" altLang="ja-JP" dirty="0" smtClean="0"/>
              <a:t>30</a:t>
            </a:r>
            <a:r>
              <a:rPr kumimoji="1" lang="ja-JP" altLang="en-US" dirty="0" smtClean="0"/>
              <a:t>床</a:t>
            </a:r>
            <a:endParaRPr kumimoji="1" lang="ja-JP" altLang="en-US" dirty="0"/>
          </a:p>
        </p:txBody>
      </p:sp>
      <p:sp>
        <p:nvSpPr>
          <p:cNvPr id="4" name="スライド番号プレースホルダー 3"/>
          <p:cNvSpPr>
            <a:spLocks noGrp="1"/>
          </p:cNvSpPr>
          <p:nvPr>
            <p:ph type="sldNum" sz="quarter" idx="10"/>
          </p:nvPr>
        </p:nvSpPr>
        <p:spPr/>
        <p:txBody>
          <a:bodyPr/>
          <a:lstStyle/>
          <a:p>
            <a:fld id="{9F70269E-D69A-4BED-A8C9-4D8050CAF726}" type="slidenum">
              <a:rPr kumimoji="1" lang="ja-JP" altLang="en-US" smtClean="0"/>
              <a:t>3</a:t>
            </a:fld>
            <a:endParaRPr kumimoji="1" lang="ja-JP" altLang="en-US" dirty="0"/>
          </a:p>
        </p:txBody>
      </p:sp>
    </p:spTree>
    <p:extLst>
      <p:ext uri="{BB962C8B-B14F-4D97-AF65-F5344CB8AC3E}">
        <p14:creationId xmlns:p14="http://schemas.microsoft.com/office/powerpoint/2010/main" val="35661163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F70269E-D69A-4BED-A8C9-4D8050CAF726}" type="slidenum">
              <a:rPr kumimoji="1" lang="ja-JP" altLang="en-US" smtClean="0"/>
              <a:t>4</a:t>
            </a:fld>
            <a:endParaRPr kumimoji="1" lang="ja-JP" altLang="en-US" dirty="0"/>
          </a:p>
        </p:txBody>
      </p:sp>
    </p:spTree>
    <p:extLst>
      <p:ext uri="{BB962C8B-B14F-4D97-AF65-F5344CB8AC3E}">
        <p14:creationId xmlns:p14="http://schemas.microsoft.com/office/powerpoint/2010/main" val="25332945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F70269E-D69A-4BED-A8C9-4D8050CAF726}" type="slidenum">
              <a:rPr kumimoji="1" lang="ja-JP" altLang="en-US" smtClean="0"/>
              <a:t>5</a:t>
            </a:fld>
            <a:endParaRPr kumimoji="1" lang="ja-JP" altLang="en-US" dirty="0"/>
          </a:p>
        </p:txBody>
      </p:sp>
    </p:spTree>
    <p:extLst>
      <p:ext uri="{BB962C8B-B14F-4D97-AF65-F5344CB8AC3E}">
        <p14:creationId xmlns:p14="http://schemas.microsoft.com/office/powerpoint/2010/main" val="29171357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F70269E-D69A-4BED-A8C9-4D8050CAF726}" type="slidenum">
              <a:rPr kumimoji="1" lang="ja-JP" altLang="en-US" smtClean="0"/>
              <a:t>6</a:t>
            </a:fld>
            <a:endParaRPr kumimoji="1" lang="ja-JP" altLang="en-US" dirty="0"/>
          </a:p>
        </p:txBody>
      </p:sp>
    </p:spTree>
    <p:extLst>
      <p:ext uri="{BB962C8B-B14F-4D97-AF65-F5344CB8AC3E}">
        <p14:creationId xmlns:p14="http://schemas.microsoft.com/office/powerpoint/2010/main" val="42830158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F70269E-D69A-4BED-A8C9-4D8050CAF726}" type="slidenum">
              <a:rPr kumimoji="1" lang="ja-JP" altLang="en-US" smtClean="0"/>
              <a:t>7</a:t>
            </a:fld>
            <a:endParaRPr kumimoji="1" lang="ja-JP" altLang="en-US" dirty="0"/>
          </a:p>
        </p:txBody>
      </p:sp>
    </p:spTree>
    <p:extLst>
      <p:ext uri="{BB962C8B-B14F-4D97-AF65-F5344CB8AC3E}">
        <p14:creationId xmlns:p14="http://schemas.microsoft.com/office/powerpoint/2010/main" val="3855549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F70269E-D69A-4BED-A8C9-4D8050CAF726}" type="slidenum">
              <a:rPr kumimoji="1" lang="ja-JP" altLang="en-US" smtClean="0"/>
              <a:t>8</a:t>
            </a:fld>
            <a:endParaRPr kumimoji="1" lang="ja-JP" altLang="en-US" dirty="0"/>
          </a:p>
        </p:txBody>
      </p:sp>
    </p:spTree>
    <p:extLst>
      <p:ext uri="{BB962C8B-B14F-4D97-AF65-F5344CB8AC3E}">
        <p14:creationId xmlns:p14="http://schemas.microsoft.com/office/powerpoint/2010/main" val="29649509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12</a:t>
            </a:r>
            <a:r>
              <a:rPr kumimoji="1" lang="ja-JP" altLang="en-US" dirty="0" smtClean="0"/>
              <a:t>月迄の</a:t>
            </a:r>
            <a:r>
              <a:rPr kumimoji="1" lang="en-US" altLang="ja-JP" dirty="0" smtClean="0"/>
              <a:t>1</a:t>
            </a:r>
            <a:r>
              <a:rPr kumimoji="1" lang="ja-JP" altLang="en-US" dirty="0" smtClean="0"/>
              <a:t>日平均患者数</a:t>
            </a:r>
            <a:r>
              <a:rPr kumimoji="1" lang="en-US" altLang="ja-JP" dirty="0" smtClean="0"/>
              <a:t>353.8</a:t>
            </a:r>
            <a:r>
              <a:rPr kumimoji="1" lang="ja-JP" altLang="en-US" dirty="0" smtClean="0"/>
              <a:t>人　</a:t>
            </a:r>
            <a:r>
              <a:rPr kumimoji="1" lang="en-US" altLang="ja-JP" dirty="0" smtClean="0"/>
              <a:t>÷</a:t>
            </a:r>
            <a:r>
              <a:rPr kumimoji="1" lang="ja-JP" altLang="en-US" dirty="0" smtClean="0"/>
              <a:t>　</a:t>
            </a:r>
            <a:r>
              <a:rPr kumimoji="1" lang="en-US" altLang="ja-JP" dirty="0" smtClean="0"/>
              <a:t>420</a:t>
            </a:r>
            <a:r>
              <a:rPr kumimoji="1" lang="ja-JP" altLang="en-US" dirty="0" smtClean="0"/>
              <a:t>床</a:t>
            </a:r>
            <a:r>
              <a:rPr kumimoji="1" lang="en-US" altLang="ja-JP" dirty="0" smtClean="0"/>
              <a:t>(</a:t>
            </a:r>
            <a:r>
              <a:rPr kumimoji="1" lang="ja-JP" altLang="en-US" dirty="0" smtClean="0"/>
              <a:t>運用病床</a:t>
            </a:r>
            <a:r>
              <a:rPr kumimoji="1" lang="en-US" altLang="ja-JP" dirty="0" smtClean="0"/>
              <a:t>)</a:t>
            </a:r>
            <a:endParaRPr kumimoji="1" lang="ja-JP" altLang="en-US" dirty="0" smtClean="0"/>
          </a:p>
          <a:p>
            <a:endParaRPr kumimoji="1" lang="ja-JP" altLang="en-US" dirty="0" smtClean="0"/>
          </a:p>
          <a:p>
            <a:endParaRPr kumimoji="1" lang="ja-JP" altLang="en-US" dirty="0" smtClean="0"/>
          </a:p>
          <a:p>
            <a:r>
              <a:rPr kumimoji="1" lang="en-US" altLang="ja-JP" dirty="0" smtClean="0"/>
              <a:t>2025</a:t>
            </a:r>
            <a:r>
              <a:rPr kumimoji="1" lang="ja-JP" altLang="en-US" dirty="0" smtClean="0"/>
              <a:t>年度見込み　</a:t>
            </a:r>
            <a:r>
              <a:rPr kumimoji="1" lang="en-US" altLang="ja-JP" dirty="0" smtClean="0"/>
              <a:t>365</a:t>
            </a:r>
            <a:r>
              <a:rPr kumimoji="1" lang="ja-JP" altLang="en-US" dirty="0" smtClean="0"/>
              <a:t>人　</a:t>
            </a:r>
            <a:r>
              <a:rPr kumimoji="1" lang="en-US" altLang="ja-JP" dirty="0" smtClean="0"/>
              <a:t>÷</a:t>
            </a:r>
            <a:r>
              <a:rPr kumimoji="1" lang="ja-JP" altLang="en-US" dirty="0" smtClean="0"/>
              <a:t>　</a:t>
            </a:r>
            <a:r>
              <a:rPr kumimoji="1" lang="en-US" altLang="ja-JP" dirty="0" smtClean="0"/>
              <a:t>420</a:t>
            </a:r>
            <a:r>
              <a:rPr kumimoji="1" lang="ja-JP" altLang="en-US" dirty="0" smtClean="0"/>
              <a:t>　</a:t>
            </a:r>
            <a:endParaRPr kumimoji="1" lang="ja-JP" altLang="en-US" dirty="0"/>
          </a:p>
        </p:txBody>
      </p:sp>
      <p:sp>
        <p:nvSpPr>
          <p:cNvPr id="4" name="スライド番号プレースホルダー 3"/>
          <p:cNvSpPr>
            <a:spLocks noGrp="1"/>
          </p:cNvSpPr>
          <p:nvPr>
            <p:ph type="sldNum" sz="quarter" idx="10"/>
          </p:nvPr>
        </p:nvSpPr>
        <p:spPr/>
        <p:txBody>
          <a:bodyPr/>
          <a:lstStyle/>
          <a:p>
            <a:fld id="{9F70269E-D69A-4BED-A8C9-4D8050CAF726}" type="slidenum">
              <a:rPr kumimoji="1" lang="ja-JP" altLang="en-US" smtClean="0"/>
              <a:t>11</a:t>
            </a:fld>
            <a:endParaRPr kumimoji="1" lang="ja-JP" altLang="en-US" dirty="0"/>
          </a:p>
        </p:txBody>
      </p:sp>
    </p:spTree>
    <p:extLst>
      <p:ext uri="{BB962C8B-B14F-4D97-AF65-F5344CB8AC3E}">
        <p14:creationId xmlns:p14="http://schemas.microsoft.com/office/powerpoint/2010/main" val="11611115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F70269E-D69A-4BED-A8C9-4D8050CAF726}" type="slidenum">
              <a:rPr kumimoji="1" lang="ja-JP" altLang="en-US" smtClean="0"/>
              <a:t>12</a:t>
            </a:fld>
            <a:endParaRPr kumimoji="1" lang="ja-JP" altLang="en-US" dirty="0"/>
          </a:p>
        </p:txBody>
      </p:sp>
    </p:spTree>
    <p:extLst>
      <p:ext uri="{BB962C8B-B14F-4D97-AF65-F5344CB8AC3E}">
        <p14:creationId xmlns:p14="http://schemas.microsoft.com/office/powerpoint/2010/main" val="3257089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647AE65-7862-4790-A87F-F0E12CC39A73}" type="datetime1">
              <a:rPr kumimoji="1" lang="ja-JP" altLang="en-US" smtClean="0"/>
              <a:t>2023/2/27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C5E2A2E-42B5-4858-9116-6D14F207026F}" type="slidenum">
              <a:rPr kumimoji="1" lang="ja-JP" altLang="en-US" smtClean="0"/>
              <a:t>‹#›</a:t>
            </a:fld>
            <a:endParaRPr kumimoji="1" lang="ja-JP" altLang="en-US" dirty="0"/>
          </a:p>
        </p:txBody>
      </p:sp>
    </p:spTree>
    <p:extLst>
      <p:ext uri="{BB962C8B-B14F-4D97-AF65-F5344CB8AC3E}">
        <p14:creationId xmlns:p14="http://schemas.microsoft.com/office/powerpoint/2010/main" val="898592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B713273-E085-42BE-ACAE-0FDA66E5CC0F}" type="datetime1">
              <a:rPr kumimoji="1" lang="ja-JP" altLang="en-US" smtClean="0"/>
              <a:t>2023/2/27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C5E2A2E-42B5-4858-9116-6D14F207026F}" type="slidenum">
              <a:rPr kumimoji="1" lang="ja-JP" altLang="en-US" smtClean="0"/>
              <a:t>‹#›</a:t>
            </a:fld>
            <a:endParaRPr kumimoji="1" lang="ja-JP" altLang="en-US" dirty="0"/>
          </a:p>
        </p:txBody>
      </p:sp>
    </p:spTree>
    <p:extLst>
      <p:ext uri="{BB962C8B-B14F-4D97-AF65-F5344CB8AC3E}">
        <p14:creationId xmlns:p14="http://schemas.microsoft.com/office/powerpoint/2010/main" val="2268380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207D3F9-3C7B-4A65-81F2-484A8FD2DBEF}" type="datetime1">
              <a:rPr kumimoji="1" lang="ja-JP" altLang="en-US" smtClean="0"/>
              <a:t>2023/2/27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C5E2A2E-42B5-4858-9116-6D14F207026F}" type="slidenum">
              <a:rPr kumimoji="1" lang="ja-JP" altLang="en-US" smtClean="0"/>
              <a:t>‹#›</a:t>
            </a:fld>
            <a:endParaRPr kumimoji="1" lang="ja-JP" altLang="en-US" dirty="0"/>
          </a:p>
        </p:txBody>
      </p:sp>
    </p:spTree>
    <p:extLst>
      <p:ext uri="{BB962C8B-B14F-4D97-AF65-F5344CB8AC3E}">
        <p14:creationId xmlns:p14="http://schemas.microsoft.com/office/powerpoint/2010/main" val="1704462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E9629C-D17A-43A8-94AD-4FE4B719811B}" type="datetime1">
              <a:rPr kumimoji="1" lang="ja-JP" altLang="en-US" smtClean="0"/>
              <a:t>2023/2/27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C5E2A2E-42B5-4858-9116-6D14F207026F}" type="slidenum">
              <a:rPr kumimoji="1" lang="ja-JP" altLang="en-US" smtClean="0"/>
              <a:t>‹#›</a:t>
            </a:fld>
            <a:endParaRPr kumimoji="1" lang="ja-JP" altLang="en-US" dirty="0"/>
          </a:p>
        </p:txBody>
      </p:sp>
    </p:spTree>
    <p:extLst>
      <p:ext uri="{BB962C8B-B14F-4D97-AF65-F5344CB8AC3E}">
        <p14:creationId xmlns:p14="http://schemas.microsoft.com/office/powerpoint/2010/main" val="2352419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621ECF2-C387-4C3A-AA3E-DF7BAEC76CE1}" type="datetime1">
              <a:rPr kumimoji="1" lang="ja-JP" altLang="en-US" smtClean="0"/>
              <a:t>2023/2/27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C5E2A2E-42B5-4858-9116-6D14F207026F}" type="slidenum">
              <a:rPr kumimoji="1" lang="ja-JP" altLang="en-US" smtClean="0"/>
              <a:t>‹#›</a:t>
            </a:fld>
            <a:endParaRPr kumimoji="1" lang="ja-JP" altLang="en-US" dirty="0"/>
          </a:p>
        </p:txBody>
      </p:sp>
    </p:spTree>
    <p:extLst>
      <p:ext uri="{BB962C8B-B14F-4D97-AF65-F5344CB8AC3E}">
        <p14:creationId xmlns:p14="http://schemas.microsoft.com/office/powerpoint/2010/main" val="1045901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7211DE5-0ABA-45CB-AB86-30065A7A3883}" type="datetime1">
              <a:rPr kumimoji="1" lang="ja-JP" altLang="en-US" smtClean="0"/>
              <a:t>2023/2/27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1C5E2A2E-42B5-4858-9116-6D14F207026F}" type="slidenum">
              <a:rPr kumimoji="1" lang="ja-JP" altLang="en-US" smtClean="0"/>
              <a:t>‹#›</a:t>
            </a:fld>
            <a:endParaRPr kumimoji="1" lang="ja-JP" altLang="en-US" dirty="0"/>
          </a:p>
        </p:txBody>
      </p:sp>
    </p:spTree>
    <p:extLst>
      <p:ext uri="{BB962C8B-B14F-4D97-AF65-F5344CB8AC3E}">
        <p14:creationId xmlns:p14="http://schemas.microsoft.com/office/powerpoint/2010/main" val="2830580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5CF256F-C38B-45CD-96F1-19BA0392A86F}" type="datetime1">
              <a:rPr kumimoji="1" lang="ja-JP" altLang="en-US" smtClean="0"/>
              <a:t>2023/2/27</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1C5E2A2E-42B5-4858-9116-6D14F207026F}" type="slidenum">
              <a:rPr kumimoji="1" lang="ja-JP" altLang="en-US" smtClean="0"/>
              <a:t>‹#›</a:t>
            </a:fld>
            <a:endParaRPr kumimoji="1" lang="ja-JP" altLang="en-US" dirty="0"/>
          </a:p>
        </p:txBody>
      </p:sp>
    </p:spTree>
    <p:extLst>
      <p:ext uri="{BB962C8B-B14F-4D97-AF65-F5344CB8AC3E}">
        <p14:creationId xmlns:p14="http://schemas.microsoft.com/office/powerpoint/2010/main" val="1853915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9D390CE-4B31-422B-8DB6-A3888B512483}" type="datetime1">
              <a:rPr kumimoji="1" lang="ja-JP" altLang="en-US" smtClean="0"/>
              <a:t>2023/2/27</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1C5E2A2E-42B5-4858-9116-6D14F207026F}" type="slidenum">
              <a:rPr kumimoji="1" lang="ja-JP" altLang="en-US" smtClean="0"/>
              <a:t>‹#›</a:t>
            </a:fld>
            <a:endParaRPr kumimoji="1" lang="ja-JP" altLang="en-US" dirty="0"/>
          </a:p>
        </p:txBody>
      </p:sp>
    </p:spTree>
    <p:extLst>
      <p:ext uri="{BB962C8B-B14F-4D97-AF65-F5344CB8AC3E}">
        <p14:creationId xmlns:p14="http://schemas.microsoft.com/office/powerpoint/2010/main" val="1826775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2A13E49-8368-4CFB-99BE-8465EDA61BD2}" type="datetime1">
              <a:rPr kumimoji="1" lang="ja-JP" altLang="en-US" smtClean="0"/>
              <a:t>2023/2/27</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1C5E2A2E-42B5-4858-9116-6D14F207026F}" type="slidenum">
              <a:rPr kumimoji="1" lang="ja-JP" altLang="en-US" smtClean="0"/>
              <a:t>‹#›</a:t>
            </a:fld>
            <a:endParaRPr kumimoji="1" lang="ja-JP" altLang="en-US" dirty="0"/>
          </a:p>
        </p:txBody>
      </p:sp>
    </p:spTree>
    <p:extLst>
      <p:ext uri="{BB962C8B-B14F-4D97-AF65-F5344CB8AC3E}">
        <p14:creationId xmlns:p14="http://schemas.microsoft.com/office/powerpoint/2010/main" val="4264883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8ADB16B-5C22-4197-95BE-7E1E3B3B6281}" type="datetime1">
              <a:rPr kumimoji="1" lang="ja-JP" altLang="en-US" smtClean="0"/>
              <a:t>2023/2/27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1C5E2A2E-42B5-4858-9116-6D14F207026F}" type="slidenum">
              <a:rPr kumimoji="1" lang="ja-JP" altLang="en-US" smtClean="0"/>
              <a:t>‹#›</a:t>
            </a:fld>
            <a:endParaRPr kumimoji="1" lang="ja-JP" altLang="en-US" dirty="0"/>
          </a:p>
        </p:txBody>
      </p:sp>
    </p:spTree>
    <p:extLst>
      <p:ext uri="{BB962C8B-B14F-4D97-AF65-F5344CB8AC3E}">
        <p14:creationId xmlns:p14="http://schemas.microsoft.com/office/powerpoint/2010/main" val="1957374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F3288DD-B437-48C3-8B18-0F4D27589AD2}" type="datetime1">
              <a:rPr kumimoji="1" lang="ja-JP" altLang="en-US" smtClean="0"/>
              <a:t>2023/2/27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1C5E2A2E-42B5-4858-9116-6D14F207026F}" type="slidenum">
              <a:rPr kumimoji="1" lang="ja-JP" altLang="en-US" smtClean="0"/>
              <a:t>‹#›</a:t>
            </a:fld>
            <a:endParaRPr kumimoji="1" lang="ja-JP" altLang="en-US" dirty="0"/>
          </a:p>
        </p:txBody>
      </p:sp>
    </p:spTree>
    <p:extLst>
      <p:ext uri="{BB962C8B-B14F-4D97-AF65-F5344CB8AC3E}">
        <p14:creationId xmlns:p14="http://schemas.microsoft.com/office/powerpoint/2010/main" val="272182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652831-BDDE-4412-ADAC-74E32CAC8D60}" type="datetime1">
              <a:rPr kumimoji="1" lang="ja-JP" altLang="en-US" smtClean="0"/>
              <a:t>2023/2/27</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05758" y="6501490"/>
            <a:ext cx="2133600" cy="365125"/>
          </a:xfrm>
          <a:prstGeom prst="rect">
            <a:avLst/>
          </a:prstGeom>
        </p:spPr>
        <p:txBody>
          <a:bodyPr vert="horz" lIns="91440" tIns="45720" rIns="91440" bIns="45720" rtlCol="0" anchor="ctr"/>
          <a:lstStyle>
            <a:lvl1pPr algn="r">
              <a:defRPr sz="2000">
                <a:solidFill>
                  <a:schemeClr val="tx1">
                    <a:tint val="75000"/>
                  </a:schemeClr>
                </a:solidFill>
                <a:latin typeface="ＭＳ ゴシック" panose="020B0609070205080204" pitchFamily="49" charset="-128"/>
                <a:ea typeface="ＭＳ ゴシック" panose="020B0609070205080204" pitchFamily="49" charset="-128"/>
              </a:defRPr>
            </a:lvl1pPr>
          </a:lstStyle>
          <a:p>
            <a:fld id="{1C5E2A2E-42B5-4858-9116-6D14F207026F}" type="slidenum">
              <a:rPr lang="ja-JP" altLang="en-US" smtClean="0"/>
              <a:pPr/>
              <a:t>‹#›</a:t>
            </a:fld>
            <a:endParaRPr lang="ja-JP" altLang="en-US" dirty="0"/>
          </a:p>
        </p:txBody>
      </p:sp>
    </p:spTree>
    <p:extLst>
      <p:ext uri="{BB962C8B-B14F-4D97-AF65-F5344CB8AC3E}">
        <p14:creationId xmlns:p14="http://schemas.microsoft.com/office/powerpoint/2010/main" val="34049528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1C5E2A2E-42B5-4858-9116-6D14F207026F}" type="slidenum">
              <a:rPr kumimoji="1" lang="ja-JP" altLang="en-US" sz="2000" smtClean="0"/>
              <a:t>1</a:t>
            </a:fld>
            <a:endParaRPr kumimoji="1" lang="ja-JP" altLang="en-US" sz="2000" dirty="0"/>
          </a:p>
        </p:txBody>
      </p:sp>
      <p:sp>
        <p:nvSpPr>
          <p:cNvPr id="6" name="タイトル 1"/>
          <p:cNvSpPr txBox="1">
            <a:spLocks/>
          </p:cNvSpPr>
          <p:nvPr/>
        </p:nvSpPr>
        <p:spPr>
          <a:xfrm>
            <a:off x="1044000" y="5085184"/>
            <a:ext cx="7056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2400" dirty="0" smtClean="0">
                <a:latin typeface="ＭＳ ゴシック" panose="020B0609070205080204" pitchFamily="49" charset="-128"/>
                <a:ea typeface="ＭＳ ゴシック" panose="020B0609070205080204" pitchFamily="49" charset="-128"/>
              </a:rPr>
              <a:t>2023</a:t>
            </a:r>
            <a:r>
              <a:rPr lang="ja-JP" altLang="en-US" sz="2400" dirty="0" smtClean="0">
                <a:latin typeface="ＭＳ ゴシック" panose="020B0609070205080204" pitchFamily="49" charset="-128"/>
                <a:ea typeface="ＭＳ ゴシック" panose="020B0609070205080204" pitchFamily="49" charset="-128"/>
              </a:rPr>
              <a:t>年</a:t>
            </a:r>
            <a:r>
              <a:rPr lang="en-US" altLang="ja-JP" sz="2400" dirty="0" smtClean="0">
                <a:latin typeface="ＭＳ ゴシック" panose="020B0609070205080204" pitchFamily="49" charset="-128"/>
                <a:ea typeface="ＭＳ ゴシック" panose="020B0609070205080204" pitchFamily="49" charset="-128"/>
              </a:rPr>
              <a:t>3</a:t>
            </a:r>
            <a:r>
              <a:rPr lang="ja-JP" altLang="en-US" sz="2400" dirty="0" smtClean="0">
                <a:latin typeface="ＭＳ ゴシック" panose="020B0609070205080204" pitchFamily="49" charset="-128"/>
                <a:ea typeface="ＭＳ ゴシック" panose="020B0609070205080204" pitchFamily="49" charset="-128"/>
              </a:rPr>
              <a:t>月　熊本再春医療センター</a:t>
            </a:r>
            <a:endParaRPr lang="ja-JP" altLang="en-US" sz="2400" dirty="0">
              <a:latin typeface="ＭＳ ゴシック" panose="020B0609070205080204" pitchFamily="49" charset="-128"/>
              <a:ea typeface="ＭＳ ゴシック" panose="020B0609070205080204" pitchFamily="49" charset="-128"/>
            </a:endParaRPr>
          </a:p>
        </p:txBody>
      </p:sp>
      <p:sp>
        <p:nvSpPr>
          <p:cNvPr id="3" name="テキスト ボックス 2"/>
          <p:cNvSpPr txBox="1"/>
          <p:nvPr/>
        </p:nvSpPr>
        <p:spPr>
          <a:xfrm>
            <a:off x="6372200" y="480378"/>
            <a:ext cx="2159848" cy="461665"/>
          </a:xfrm>
          <a:prstGeom prst="rect">
            <a:avLst/>
          </a:prstGeom>
          <a:noFill/>
          <a:ln>
            <a:solidFill>
              <a:schemeClr val="tx1"/>
            </a:solidFill>
          </a:ln>
        </p:spPr>
        <p:txBody>
          <a:bodyPr wrap="square" rtlCol="0">
            <a:spAutoFit/>
          </a:bodyPr>
          <a:lstStyle/>
          <a:p>
            <a:pPr algn="ctr"/>
            <a:r>
              <a:rPr kumimoji="1" lang="ja-JP" altLang="en-US" sz="2400" b="1" dirty="0" smtClean="0">
                <a:latin typeface="ＭＳ ゴシック" panose="020B0609070205080204" pitchFamily="49" charset="-128"/>
                <a:ea typeface="ＭＳ ゴシック" panose="020B0609070205080204" pitchFamily="49" charset="-128"/>
              </a:rPr>
              <a:t>資料１－２</a:t>
            </a:r>
            <a:endParaRPr kumimoji="1" lang="ja-JP" altLang="en-US" b="1" dirty="0">
              <a:latin typeface="ＭＳ ゴシック" panose="020B0609070205080204" pitchFamily="49" charset="-128"/>
              <a:ea typeface="ＭＳ ゴシック" panose="020B0609070205080204" pitchFamily="49" charset="-128"/>
            </a:endParaRPr>
          </a:p>
        </p:txBody>
      </p:sp>
      <p:sp>
        <p:nvSpPr>
          <p:cNvPr id="4" name="タイトル 3"/>
          <p:cNvSpPr>
            <a:spLocks noGrp="1"/>
          </p:cNvSpPr>
          <p:nvPr>
            <p:ph type="ctrTitle"/>
          </p:nvPr>
        </p:nvSpPr>
        <p:spPr>
          <a:xfrm>
            <a:off x="0" y="2349080"/>
            <a:ext cx="9144000" cy="1800000"/>
          </a:xfrm>
        </p:spPr>
        <p:txBody>
          <a:bodyPr>
            <a:noAutofit/>
          </a:bodyPr>
          <a:lstStyle/>
          <a:p>
            <a:r>
              <a:rPr lang="ja-JP" altLang="en-US" sz="4800" dirty="0">
                <a:latin typeface="ＭＳ ゴシック" panose="020B0609070205080204" pitchFamily="49" charset="-128"/>
                <a:ea typeface="ＭＳ ゴシック" panose="020B0609070205080204" pitchFamily="49" charset="-128"/>
              </a:rPr>
              <a:t>熊本</a:t>
            </a:r>
            <a:r>
              <a:rPr lang="ja-JP" altLang="en-US" sz="4800" dirty="0" smtClean="0">
                <a:latin typeface="ＭＳ ゴシック" panose="020B0609070205080204" pitchFamily="49" charset="-128"/>
                <a:ea typeface="ＭＳ ゴシック" panose="020B0609070205080204" pitchFamily="49" charset="-128"/>
              </a:rPr>
              <a:t>再春医療センター</a:t>
            </a:r>
            <a:r>
              <a:rPr kumimoji="1" lang="ja-JP" altLang="en-US" sz="4800" dirty="0" smtClean="0">
                <a:latin typeface="ＭＳ ゴシック" panose="020B0609070205080204" pitchFamily="49" charset="-128"/>
                <a:ea typeface="ＭＳ ゴシック" panose="020B0609070205080204" pitchFamily="49" charset="-128"/>
              </a:rPr>
              <a:t>が</a:t>
            </a:r>
            <a:r>
              <a:rPr kumimoji="1" lang="en-US" altLang="ja-JP" sz="4800" dirty="0" smtClean="0">
                <a:latin typeface="ＭＳ ゴシック" panose="020B0609070205080204" pitchFamily="49" charset="-128"/>
                <a:ea typeface="ＭＳ ゴシック" panose="020B0609070205080204" pitchFamily="49" charset="-128"/>
              </a:rPr>
              <a:t/>
            </a:r>
            <a:br>
              <a:rPr kumimoji="1" lang="en-US" altLang="ja-JP" sz="4800" dirty="0" smtClean="0">
                <a:latin typeface="ＭＳ ゴシック" panose="020B0609070205080204" pitchFamily="49" charset="-128"/>
                <a:ea typeface="ＭＳ ゴシック" panose="020B0609070205080204" pitchFamily="49" charset="-128"/>
              </a:rPr>
            </a:br>
            <a:r>
              <a:rPr kumimoji="1" lang="ja-JP" altLang="en-US" sz="4800" dirty="0" smtClean="0">
                <a:latin typeface="ＭＳ ゴシック" panose="020B0609070205080204" pitchFamily="49" charset="-128"/>
                <a:ea typeface="ＭＳ ゴシック" panose="020B0609070205080204" pitchFamily="49" charset="-128"/>
              </a:rPr>
              <a:t>担う役割について</a:t>
            </a:r>
            <a:endParaRPr kumimoji="1" lang="ja-JP" altLang="en-US" sz="48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2828953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27384"/>
            <a:ext cx="9144000" cy="972000"/>
          </a:xfrm>
          <a:solidFill>
            <a:srgbClr val="0070C0"/>
          </a:solidFill>
        </p:spPr>
        <p:txBody>
          <a:bodyPr>
            <a:noAutofit/>
          </a:bodyPr>
          <a:lstStyle/>
          <a:p>
            <a:r>
              <a:rPr lang="ja-JP" altLang="en-US" sz="2800" dirty="0">
                <a:solidFill>
                  <a:schemeClr val="bg1"/>
                </a:solidFill>
                <a:latin typeface="ＭＳ ゴシック" panose="020B0609070205080204" pitchFamily="49" charset="-128"/>
                <a:ea typeface="ＭＳ ゴシック" panose="020B0609070205080204" pitchFamily="49" charset="-128"/>
              </a:rPr>
              <a:t>３</a:t>
            </a:r>
            <a:r>
              <a:rPr lang="ja-JP" altLang="en-US" sz="2800" dirty="0" smtClean="0">
                <a:solidFill>
                  <a:schemeClr val="bg1"/>
                </a:solidFill>
                <a:latin typeface="ＭＳ ゴシック" panose="020B0609070205080204" pitchFamily="49" charset="-128"/>
                <a:ea typeface="ＭＳ ゴシック" panose="020B0609070205080204" pitchFamily="49" charset="-128"/>
              </a:rPr>
              <a:t>　具体的な計画</a:t>
            </a:r>
            <a:r>
              <a:rPr lang="en-US" altLang="ja-JP" sz="2800" dirty="0" smtClean="0">
                <a:solidFill>
                  <a:schemeClr val="bg1"/>
                </a:solidFill>
                <a:latin typeface="ＭＳ ゴシック" panose="020B0609070205080204" pitchFamily="49" charset="-128"/>
                <a:ea typeface="ＭＳ ゴシック" panose="020B0609070205080204" pitchFamily="49" charset="-128"/>
              </a:rPr>
              <a:t/>
            </a:r>
            <a:br>
              <a:rPr lang="en-US" altLang="ja-JP" sz="2800" dirty="0" smtClean="0">
                <a:solidFill>
                  <a:schemeClr val="bg1"/>
                </a:solidFill>
                <a:latin typeface="ＭＳ ゴシック" panose="020B0609070205080204" pitchFamily="49" charset="-128"/>
                <a:ea typeface="ＭＳ ゴシック" panose="020B0609070205080204" pitchFamily="49" charset="-128"/>
              </a:rPr>
            </a:br>
            <a:r>
              <a:rPr lang="en-US" altLang="ja-JP" sz="2800" dirty="0" smtClean="0">
                <a:solidFill>
                  <a:schemeClr val="bg1"/>
                </a:solidFill>
                <a:latin typeface="ＭＳ ゴシック" panose="020B0609070205080204" pitchFamily="49" charset="-128"/>
                <a:ea typeface="ＭＳ ゴシック" panose="020B0609070205080204" pitchFamily="49" charset="-128"/>
              </a:rPr>
              <a:t>(1)</a:t>
            </a:r>
            <a:r>
              <a:rPr lang="ja-JP" altLang="en-US" sz="2800" dirty="0" smtClean="0">
                <a:solidFill>
                  <a:schemeClr val="bg1"/>
                </a:solidFill>
                <a:latin typeface="ＭＳ ゴシック" panose="020B0609070205080204" pitchFamily="49" charset="-128"/>
                <a:ea typeface="ＭＳ ゴシック" panose="020B0609070205080204" pitchFamily="49" charset="-128"/>
              </a:rPr>
              <a:t>今後</a:t>
            </a:r>
            <a:r>
              <a:rPr lang="ja-JP" altLang="en-US" sz="2800" dirty="0">
                <a:solidFill>
                  <a:schemeClr val="bg1"/>
                </a:solidFill>
                <a:latin typeface="ＭＳ ゴシック" panose="020B0609070205080204" pitchFamily="49" charset="-128"/>
                <a:ea typeface="ＭＳ ゴシック" panose="020B0609070205080204" pitchFamily="49" charset="-128"/>
              </a:rPr>
              <a:t>提供する医療機能に関する</a:t>
            </a:r>
            <a:r>
              <a:rPr lang="ja-JP" altLang="en-US" sz="2800" dirty="0" smtClean="0">
                <a:solidFill>
                  <a:schemeClr val="bg1"/>
                </a:solidFill>
                <a:latin typeface="ＭＳ ゴシック" panose="020B0609070205080204" pitchFamily="49" charset="-128"/>
                <a:ea typeface="ＭＳ ゴシック" panose="020B0609070205080204" pitchFamily="49" charset="-128"/>
              </a:rPr>
              <a:t>事項</a:t>
            </a:r>
            <a:endParaRPr kumimoji="1" lang="ja-JP" altLang="en-US" sz="2800" dirty="0">
              <a:solidFill>
                <a:schemeClr val="bg1"/>
              </a:solidFill>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a:noFill/>
        </p:spPr>
        <p:txBody>
          <a:bodyPr/>
          <a:lstStyle/>
          <a:p>
            <a:fld id="{1C5E2A2E-42B5-4858-9116-6D14F207026F}" type="slidenum">
              <a:rPr kumimoji="1" lang="ja-JP" altLang="en-US" sz="2000" smtClean="0"/>
              <a:t>10</a:t>
            </a:fld>
            <a:endParaRPr kumimoji="1" lang="ja-JP" altLang="en-US" sz="2000" dirty="0"/>
          </a:p>
        </p:txBody>
      </p:sp>
      <p:graphicFrame>
        <p:nvGraphicFramePr>
          <p:cNvPr id="3" name="表 2"/>
          <p:cNvGraphicFramePr>
            <a:graphicFrameLocks noGrp="1"/>
          </p:cNvGraphicFramePr>
          <p:nvPr>
            <p:extLst>
              <p:ext uri="{D42A27DB-BD31-4B8C-83A1-F6EECF244321}">
                <p14:modId xmlns:p14="http://schemas.microsoft.com/office/powerpoint/2010/main" val="3491942629"/>
              </p:ext>
            </p:extLst>
          </p:nvPr>
        </p:nvGraphicFramePr>
        <p:xfrm>
          <a:off x="111245" y="1628799"/>
          <a:ext cx="8709227" cy="4538119"/>
        </p:xfrm>
        <a:graphic>
          <a:graphicData uri="http://schemas.openxmlformats.org/drawingml/2006/table">
            <a:tbl>
              <a:tblPr firstRow="1" bandRow="1">
                <a:tableStyleId>{8799B23B-EC83-4686-B30A-512413B5E67A}</a:tableStyleId>
              </a:tblPr>
              <a:tblGrid>
                <a:gridCol w="1387852">
                  <a:extLst>
                    <a:ext uri="{9D8B030D-6E8A-4147-A177-3AD203B41FA5}">
                      <a16:colId xmlns:a16="http://schemas.microsoft.com/office/drawing/2014/main" val="20000"/>
                    </a:ext>
                  </a:extLst>
                </a:gridCol>
                <a:gridCol w="3504951">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gridCol w="2808312">
                  <a:extLst>
                    <a:ext uri="{9D8B030D-6E8A-4147-A177-3AD203B41FA5}">
                      <a16:colId xmlns:a16="http://schemas.microsoft.com/office/drawing/2014/main" val="20003"/>
                    </a:ext>
                  </a:extLst>
                </a:gridCol>
              </a:tblGrid>
              <a:tr h="654708">
                <a:tc>
                  <a:txBody>
                    <a:bodyPr/>
                    <a:lstStyle/>
                    <a:p>
                      <a:pPr algn="ctr"/>
                      <a:endParaRPr kumimoji="1" lang="ja-JP" altLang="en-US"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dirty="0" smtClean="0">
                          <a:latin typeface="ＭＳ ゴシック" panose="020B0609070205080204" pitchFamily="49" charset="-128"/>
                          <a:ea typeface="ＭＳ ゴシック" panose="020B0609070205080204" pitchFamily="49" charset="-128"/>
                        </a:rPr>
                        <a:t>現時点</a:t>
                      </a:r>
                      <a:endParaRPr kumimoji="1" lang="en-US" altLang="ja-JP" dirty="0" smtClean="0">
                        <a:latin typeface="ＭＳ ゴシック" panose="020B0609070205080204" pitchFamily="49" charset="-128"/>
                        <a:ea typeface="ＭＳ ゴシック" panose="020B0609070205080204" pitchFamily="49" charset="-128"/>
                      </a:endParaRPr>
                    </a:p>
                    <a:p>
                      <a:pPr algn="ctr"/>
                      <a:r>
                        <a:rPr kumimoji="1" lang="en-US" altLang="ja-JP" dirty="0" smtClean="0">
                          <a:latin typeface="ＭＳ ゴシック" panose="020B0609070205080204" pitchFamily="49" charset="-128"/>
                          <a:ea typeface="ＭＳ ゴシック" panose="020B0609070205080204" pitchFamily="49" charset="-128"/>
                        </a:rPr>
                        <a:t>(</a:t>
                      </a:r>
                      <a:r>
                        <a:rPr kumimoji="1" lang="ja-JP" altLang="en-US" dirty="0" smtClean="0">
                          <a:latin typeface="ＭＳ ゴシック" panose="020B0609070205080204" pitchFamily="49" charset="-128"/>
                          <a:ea typeface="ＭＳ ゴシック" panose="020B0609070205080204" pitchFamily="49" charset="-128"/>
                        </a:rPr>
                        <a:t>　</a:t>
                      </a:r>
                      <a:r>
                        <a:rPr kumimoji="1" lang="en-US" altLang="ja-JP" dirty="0" smtClean="0">
                          <a:latin typeface="ＭＳ ゴシック" panose="020B0609070205080204" pitchFamily="49" charset="-128"/>
                          <a:ea typeface="ＭＳ ゴシック" panose="020B0609070205080204" pitchFamily="49" charset="-128"/>
                        </a:rPr>
                        <a:t>2022</a:t>
                      </a:r>
                      <a:r>
                        <a:rPr kumimoji="1" lang="ja-JP" altLang="en-US" baseline="0" dirty="0" smtClean="0">
                          <a:latin typeface="ＭＳ ゴシック" panose="020B0609070205080204" pitchFamily="49" charset="-128"/>
                          <a:ea typeface="ＭＳ ゴシック" panose="020B0609070205080204" pitchFamily="49" charset="-128"/>
                        </a:rPr>
                        <a:t> </a:t>
                      </a:r>
                      <a:r>
                        <a:rPr kumimoji="1" lang="ja-JP" altLang="en-US" dirty="0" smtClean="0">
                          <a:latin typeface="ＭＳ ゴシック" panose="020B0609070205080204" pitchFamily="49" charset="-128"/>
                          <a:ea typeface="ＭＳ ゴシック" panose="020B0609070205080204" pitchFamily="49" charset="-128"/>
                        </a:rPr>
                        <a:t>年　</a:t>
                      </a:r>
                      <a:r>
                        <a:rPr kumimoji="1" lang="en-US" altLang="ja-JP" dirty="0" smtClean="0">
                          <a:latin typeface="ＭＳ ゴシック" panose="020B0609070205080204" pitchFamily="49" charset="-128"/>
                          <a:ea typeface="ＭＳ ゴシック" panose="020B0609070205080204" pitchFamily="49" charset="-128"/>
                        </a:rPr>
                        <a:t>12 </a:t>
                      </a:r>
                      <a:r>
                        <a:rPr kumimoji="1" lang="ja-JP" altLang="en-US" dirty="0" smtClean="0">
                          <a:latin typeface="ＭＳ ゴシック" panose="020B0609070205080204" pitchFamily="49" charset="-128"/>
                          <a:ea typeface="ＭＳ ゴシック" panose="020B0609070205080204" pitchFamily="49" charset="-128"/>
                        </a:rPr>
                        <a:t>月時点</a:t>
                      </a:r>
                      <a:r>
                        <a:rPr kumimoji="1" lang="en-US" altLang="ja-JP" dirty="0" smtClean="0">
                          <a:latin typeface="ＭＳ ゴシック" panose="020B0609070205080204" pitchFamily="49" charset="-128"/>
                          <a:ea typeface="ＭＳ ゴシック" panose="020B0609070205080204" pitchFamily="49" charset="-128"/>
                        </a:rPr>
                        <a:t>)</a:t>
                      </a:r>
                      <a:endParaRPr kumimoji="1" lang="ja-JP" altLang="en-US"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dirty="0" smtClean="0">
                          <a:latin typeface="ＭＳ ゴシック" panose="020B0609070205080204" pitchFamily="49" charset="-128"/>
                          <a:ea typeface="ＭＳ ゴシック" panose="020B0609070205080204" pitchFamily="49" charset="-128"/>
                        </a:rPr>
                        <a:t>2025</a:t>
                      </a:r>
                      <a:r>
                        <a:rPr kumimoji="1" lang="ja-JP" altLang="en-US" dirty="0" smtClean="0">
                          <a:latin typeface="ＭＳ ゴシック" panose="020B0609070205080204" pitchFamily="49" charset="-128"/>
                          <a:ea typeface="ＭＳ ゴシック" panose="020B0609070205080204" pitchFamily="49" charset="-128"/>
                        </a:rPr>
                        <a:t>年</a:t>
                      </a:r>
                      <a:endParaRPr kumimoji="1" lang="ja-JP" altLang="en-US"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dirty="0" smtClean="0">
                          <a:latin typeface="ＭＳ ゴシック" panose="020B0609070205080204" pitchFamily="49" charset="-128"/>
                          <a:ea typeface="ＭＳ ゴシック" panose="020B0609070205080204" pitchFamily="49" charset="-128"/>
                        </a:rPr>
                        <a:t>理由・方策</a:t>
                      </a:r>
                      <a:endParaRPr kumimoji="1" lang="ja-JP" altLang="en-US"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0000"/>
                  </a:ext>
                </a:extLst>
              </a:tr>
              <a:tr h="2369629">
                <a:tc>
                  <a:txBody>
                    <a:bodyPr/>
                    <a:lstStyle/>
                    <a:p>
                      <a:pPr algn="ctr"/>
                      <a:r>
                        <a:rPr kumimoji="1" lang="ja-JP" altLang="en-US" dirty="0" smtClean="0"/>
                        <a:t>維持</a:t>
                      </a:r>
                      <a:endParaRPr kumimoji="1" lang="ja-JP" altLang="en-US" dirty="0">
                        <a:latin typeface="ＭＳ ゴシック" panose="020B0609070205080204" pitchFamily="49" charset="-128"/>
                        <a:ea typeface="ＭＳ ゴシック" panose="020B0609070205080204" pitchFamily="49" charset="-128"/>
                      </a:endParaRPr>
                    </a:p>
                  </a:txBody>
                  <a:tcPr anchor="ctr"/>
                </a:tc>
                <a:tc>
                  <a:txBody>
                    <a:bodyPr/>
                    <a:lstStyle/>
                    <a:p>
                      <a:pPr algn="l"/>
                      <a:r>
                        <a:rPr kumimoji="1" lang="ja-JP" altLang="en-US" sz="1500" dirty="0" smtClean="0">
                          <a:latin typeface="ＭＳ ゴシック" panose="020B0609070205080204" pitchFamily="49" charset="-128"/>
                          <a:ea typeface="ＭＳ ゴシック" panose="020B0609070205080204" pitchFamily="49" charset="-128"/>
                        </a:rPr>
                        <a:t>内科、脳神経内科、呼吸器内科、</a:t>
                      </a:r>
                    </a:p>
                    <a:p>
                      <a:pPr algn="l"/>
                      <a:r>
                        <a:rPr kumimoji="1" lang="ja-JP" altLang="en-US" sz="1500" dirty="0" smtClean="0">
                          <a:latin typeface="ＭＳ ゴシック" panose="020B0609070205080204" pitchFamily="49" charset="-128"/>
                          <a:ea typeface="ＭＳ ゴシック" panose="020B0609070205080204" pitchFamily="49" charset="-128"/>
                        </a:rPr>
                        <a:t>消化器内科、循環器内科、代謝内科、リウマチ科、小児科、外科、整形外科、</a:t>
                      </a:r>
                      <a:endParaRPr kumimoji="1" lang="en-US" altLang="ja-JP" sz="1500" dirty="0" smtClean="0">
                        <a:latin typeface="ＭＳ ゴシック" panose="020B0609070205080204" pitchFamily="49" charset="-128"/>
                        <a:ea typeface="ＭＳ ゴシック" panose="020B0609070205080204" pitchFamily="49" charset="-128"/>
                      </a:endParaRPr>
                    </a:p>
                    <a:p>
                      <a:pPr algn="l"/>
                      <a:r>
                        <a:rPr kumimoji="1" lang="ja-JP" altLang="en-US" sz="1500" dirty="0" smtClean="0">
                          <a:latin typeface="ＭＳ ゴシック" panose="020B0609070205080204" pitchFamily="49" charset="-128"/>
                          <a:ea typeface="ＭＳ ゴシック" panose="020B0609070205080204" pitchFamily="49" charset="-128"/>
                        </a:rPr>
                        <a:t>リハビリテーション科、放射線科、</a:t>
                      </a:r>
                    </a:p>
                    <a:p>
                      <a:pPr algn="l"/>
                      <a:r>
                        <a:rPr kumimoji="1" lang="ja-JP" altLang="en-US" sz="1500" dirty="0" smtClean="0">
                          <a:latin typeface="ＭＳ ゴシック" panose="020B0609070205080204" pitchFamily="49" charset="-128"/>
                          <a:ea typeface="ＭＳ ゴシック" panose="020B0609070205080204" pitchFamily="49" charset="-128"/>
                        </a:rPr>
                        <a:t>麻酔科、病理診断科、腫瘍内科、</a:t>
                      </a:r>
                    </a:p>
                    <a:p>
                      <a:pPr algn="l"/>
                      <a:r>
                        <a:rPr kumimoji="1" lang="ja-JP" altLang="en-US" sz="1500" dirty="0" smtClean="0">
                          <a:latin typeface="ＭＳ ゴシック" panose="020B0609070205080204" pitchFamily="49" charset="-128"/>
                          <a:ea typeface="ＭＳ ゴシック" panose="020B0609070205080204" pitchFamily="49" charset="-128"/>
                        </a:rPr>
                        <a:t>感染症内科、呼吸器外科、消化器外科　</a:t>
                      </a:r>
                    </a:p>
                    <a:p>
                      <a:pPr algn="l"/>
                      <a:endParaRPr kumimoji="1" lang="ja-JP" altLang="en-US" sz="1500" dirty="0" smtClean="0">
                        <a:latin typeface="ＭＳ ゴシック" panose="020B0609070205080204" pitchFamily="49" charset="-128"/>
                        <a:ea typeface="ＭＳ ゴシック" panose="020B0609070205080204" pitchFamily="49" charset="-128"/>
                      </a:endParaRPr>
                    </a:p>
                    <a:p>
                      <a:pPr algn="l"/>
                      <a:r>
                        <a:rPr kumimoji="1" lang="ja-JP" altLang="en-US" sz="1500" dirty="0" smtClean="0">
                          <a:latin typeface="ＭＳ ゴシック" panose="020B0609070205080204" pitchFamily="49" charset="-128"/>
                          <a:ea typeface="ＭＳ ゴシック" panose="020B0609070205080204" pitchFamily="49" charset="-128"/>
                        </a:rPr>
                        <a:t>　　　　　　　　　（計　</a:t>
                      </a:r>
                      <a:r>
                        <a:rPr kumimoji="1" lang="en-US" altLang="ja-JP" sz="1500" dirty="0" smtClean="0">
                          <a:latin typeface="ＭＳ ゴシック" panose="020B0609070205080204" pitchFamily="49" charset="-128"/>
                          <a:ea typeface="ＭＳ ゴシック" panose="020B0609070205080204" pitchFamily="49" charset="-128"/>
                        </a:rPr>
                        <a:t>18</a:t>
                      </a:r>
                      <a:r>
                        <a:rPr kumimoji="1" lang="ja-JP" altLang="en-US" sz="1500" dirty="0" smtClean="0">
                          <a:latin typeface="ＭＳ ゴシック" panose="020B0609070205080204" pitchFamily="49" charset="-128"/>
                          <a:ea typeface="ＭＳ ゴシック" panose="020B0609070205080204" pitchFamily="49" charset="-128"/>
                        </a:rPr>
                        <a:t>診療科）</a:t>
                      </a:r>
                      <a:endParaRPr kumimoji="1" lang="en-US" altLang="ja-JP" sz="1500" dirty="0" smtClean="0">
                        <a:latin typeface="ＭＳ ゴシック" panose="020B0609070205080204" pitchFamily="49" charset="-128"/>
                        <a:ea typeface="ＭＳ ゴシック" panose="020B0609070205080204" pitchFamily="49"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500" dirty="0" smtClean="0">
                          <a:latin typeface="ＭＳ ゴシック" panose="020B0609070205080204" pitchFamily="49" charset="-128"/>
                          <a:ea typeface="ＭＳ ゴシック" panose="020B0609070205080204" pitchFamily="49" charset="-128"/>
                        </a:rPr>
                        <a:t>同左</a:t>
                      </a:r>
                      <a:endParaRPr kumimoji="1" lang="en-US" altLang="ja-JP" sz="1500" dirty="0" smtClean="0">
                        <a:latin typeface="ＭＳ ゴシック" panose="020B0609070205080204" pitchFamily="49" charset="-128"/>
                        <a:ea typeface="ＭＳ ゴシック" panose="020B0609070205080204" pitchFamily="49" charset="-128"/>
                      </a:endParaRPr>
                    </a:p>
                  </a:txBody>
                  <a:tcPr anchor="ctr"/>
                </a:tc>
                <a:tc>
                  <a:txBody>
                    <a:bodyPr/>
                    <a:lstStyle/>
                    <a:p>
                      <a:pPr algn="l"/>
                      <a:r>
                        <a:rPr kumimoji="1" lang="ja-JP" altLang="en-US" sz="1500" dirty="0" smtClean="0">
                          <a:latin typeface="ＭＳ ゴシック" panose="020B0609070205080204" pitchFamily="49" charset="-128"/>
                          <a:ea typeface="ＭＳ ゴシック" panose="020B0609070205080204" pitchFamily="49" charset="-128"/>
                        </a:rPr>
                        <a:t>今後も地域の中核病院として幅広い診療の確保に努める。</a:t>
                      </a:r>
                      <a:endParaRPr kumimoji="1" lang="ja-JP" altLang="en-US" sz="1500"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0001"/>
                  </a:ext>
                </a:extLst>
              </a:tr>
              <a:tr h="505670">
                <a:tc>
                  <a:txBody>
                    <a:bodyPr/>
                    <a:lstStyle/>
                    <a:p>
                      <a:pPr algn="ctr"/>
                      <a:r>
                        <a:rPr kumimoji="1" lang="ja-JP" altLang="en-US" dirty="0" smtClean="0"/>
                        <a:t>新設</a:t>
                      </a:r>
                      <a:endParaRPr kumimoji="1" lang="ja-JP" altLang="en-US"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0002"/>
                  </a:ext>
                </a:extLst>
              </a:tr>
              <a:tr h="504056">
                <a:tc>
                  <a:txBody>
                    <a:bodyPr/>
                    <a:lstStyle/>
                    <a:p>
                      <a:pPr algn="ctr"/>
                      <a:r>
                        <a:rPr kumimoji="1" lang="ja-JP" altLang="en-US" dirty="0" smtClean="0"/>
                        <a:t>廃止</a:t>
                      </a:r>
                      <a:endParaRPr kumimoji="1" lang="ja-JP" altLang="en-US"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0003"/>
                  </a:ext>
                </a:extLst>
              </a:tr>
              <a:tr h="504056">
                <a:tc>
                  <a:txBody>
                    <a:bodyPr/>
                    <a:lstStyle/>
                    <a:p>
                      <a:pPr algn="ctr"/>
                      <a:r>
                        <a:rPr kumimoji="1" lang="ja-JP" altLang="en-US" dirty="0" smtClean="0"/>
                        <a:t>変更・統合</a:t>
                      </a:r>
                      <a:endParaRPr kumimoji="1" lang="ja-JP" altLang="en-US"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0004"/>
                  </a:ext>
                </a:extLst>
              </a:tr>
            </a:tbl>
          </a:graphicData>
        </a:graphic>
      </p:graphicFrame>
      <p:sp>
        <p:nvSpPr>
          <p:cNvPr id="6" name="テキスト ボックス 5"/>
          <p:cNvSpPr txBox="1"/>
          <p:nvPr/>
        </p:nvSpPr>
        <p:spPr>
          <a:xfrm>
            <a:off x="111246" y="1052736"/>
            <a:ext cx="8921508" cy="523220"/>
          </a:xfrm>
          <a:prstGeom prst="rect">
            <a:avLst/>
          </a:prstGeom>
          <a:noFill/>
        </p:spPr>
        <p:txBody>
          <a:bodyPr wrap="square" rIns="36000" rtlCol="0">
            <a:spAutoFit/>
          </a:bodyPr>
          <a:lstStyle/>
          <a:p>
            <a:r>
              <a:rPr lang="en-US" altLang="ja-JP" sz="2800" dirty="0" smtClean="0">
                <a:latin typeface="ＭＳ ゴシック" panose="020B0609070205080204" pitchFamily="49" charset="-128"/>
                <a:ea typeface="ＭＳ ゴシック" panose="020B0609070205080204" pitchFamily="49" charset="-128"/>
              </a:rPr>
              <a:t>【</a:t>
            </a:r>
            <a:r>
              <a:rPr lang="ja-JP" altLang="en-US" sz="2800" dirty="0" smtClean="0">
                <a:latin typeface="ＭＳ ゴシック" panose="020B0609070205080204" pitchFamily="49" charset="-128"/>
                <a:ea typeface="ＭＳ ゴシック" panose="020B0609070205080204" pitchFamily="49" charset="-128"/>
              </a:rPr>
              <a:t>②診療科の見直し</a:t>
            </a:r>
            <a:r>
              <a:rPr lang="en-US" altLang="ja-JP" sz="2800" dirty="0" smtClean="0">
                <a:latin typeface="ＭＳ ゴシック" panose="020B0609070205080204" pitchFamily="49" charset="-128"/>
                <a:ea typeface="ＭＳ ゴシック" panose="020B0609070205080204" pitchFamily="49" charset="-128"/>
              </a:rPr>
              <a:t>】</a:t>
            </a:r>
          </a:p>
        </p:txBody>
      </p:sp>
    </p:spTree>
    <p:extLst>
      <p:ext uri="{BB962C8B-B14F-4D97-AF65-F5344CB8AC3E}">
        <p14:creationId xmlns:p14="http://schemas.microsoft.com/office/powerpoint/2010/main" val="21669948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27384"/>
            <a:ext cx="9144000" cy="972000"/>
          </a:xfrm>
          <a:solidFill>
            <a:srgbClr val="0070C0"/>
          </a:solidFill>
        </p:spPr>
        <p:txBody>
          <a:bodyPr>
            <a:noAutofit/>
          </a:bodyPr>
          <a:lstStyle/>
          <a:p>
            <a:r>
              <a:rPr lang="ja-JP" altLang="en-US" sz="2800" dirty="0">
                <a:solidFill>
                  <a:schemeClr val="bg1"/>
                </a:solidFill>
                <a:latin typeface="ＭＳ ゴシック" panose="020B0609070205080204" pitchFamily="49" charset="-128"/>
                <a:ea typeface="ＭＳ ゴシック" panose="020B0609070205080204" pitchFamily="49" charset="-128"/>
              </a:rPr>
              <a:t>３</a:t>
            </a:r>
            <a:r>
              <a:rPr lang="ja-JP" altLang="en-US" sz="2800" dirty="0" smtClean="0">
                <a:solidFill>
                  <a:schemeClr val="bg1"/>
                </a:solidFill>
                <a:latin typeface="ＭＳ ゴシック" panose="020B0609070205080204" pitchFamily="49" charset="-128"/>
                <a:ea typeface="ＭＳ ゴシック" panose="020B0609070205080204" pitchFamily="49" charset="-128"/>
              </a:rPr>
              <a:t>　具体的な計画</a:t>
            </a:r>
            <a:r>
              <a:rPr lang="en-US" altLang="ja-JP" sz="2800" dirty="0" smtClean="0">
                <a:solidFill>
                  <a:schemeClr val="bg1"/>
                </a:solidFill>
                <a:latin typeface="ＭＳ ゴシック" panose="020B0609070205080204" pitchFamily="49" charset="-128"/>
                <a:ea typeface="ＭＳ ゴシック" panose="020B0609070205080204" pitchFamily="49" charset="-128"/>
              </a:rPr>
              <a:t/>
            </a:r>
            <a:br>
              <a:rPr lang="en-US" altLang="ja-JP" sz="2800" dirty="0" smtClean="0">
                <a:solidFill>
                  <a:schemeClr val="bg1"/>
                </a:solidFill>
                <a:latin typeface="ＭＳ ゴシック" panose="020B0609070205080204" pitchFamily="49" charset="-128"/>
                <a:ea typeface="ＭＳ ゴシック" panose="020B0609070205080204" pitchFamily="49" charset="-128"/>
              </a:rPr>
            </a:br>
            <a:r>
              <a:rPr lang="en-US" altLang="ja-JP" sz="2800" dirty="0" smtClean="0">
                <a:solidFill>
                  <a:schemeClr val="bg1"/>
                </a:solidFill>
                <a:latin typeface="ＭＳ ゴシック" panose="020B0609070205080204" pitchFamily="49" charset="-128"/>
                <a:ea typeface="ＭＳ ゴシック" panose="020B0609070205080204" pitchFamily="49" charset="-128"/>
              </a:rPr>
              <a:t>(2)</a:t>
            </a:r>
            <a:r>
              <a:rPr lang="ja-JP" altLang="en-US" sz="2800" dirty="0" smtClean="0">
                <a:solidFill>
                  <a:schemeClr val="bg1"/>
                </a:solidFill>
                <a:latin typeface="ＭＳ ゴシック" panose="020B0609070205080204" pitchFamily="49" charset="-128"/>
                <a:ea typeface="ＭＳ ゴシック" panose="020B0609070205080204" pitchFamily="49" charset="-128"/>
              </a:rPr>
              <a:t>数値目標</a:t>
            </a:r>
            <a:endParaRPr kumimoji="1" lang="ja-JP" altLang="en-US" sz="2800" dirty="0">
              <a:solidFill>
                <a:schemeClr val="bg1"/>
              </a:solidFill>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a:noFill/>
        </p:spPr>
        <p:txBody>
          <a:bodyPr/>
          <a:lstStyle/>
          <a:p>
            <a:fld id="{1C5E2A2E-42B5-4858-9116-6D14F207026F}" type="slidenum">
              <a:rPr kumimoji="1" lang="ja-JP" altLang="en-US" sz="2000" smtClean="0"/>
              <a:t>11</a:t>
            </a:fld>
            <a:endParaRPr kumimoji="1" lang="ja-JP" altLang="en-US" sz="2000" dirty="0"/>
          </a:p>
        </p:txBody>
      </p:sp>
      <p:graphicFrame>
        <p:nvGraphicFramePr>
          <p:cNvPr id="6" name="表 5"/>
          <p:cNvGraphicFramePr>
            <a:graphicFrameLocks noGrp="1"/>
          </p:cNvGraphicFramePr>
          <p:nvPr>
            <p:extLst>
              <p:ext uri="{D42A27DB-BD31-4B8C-83A1-F6EECF244321}">
                <p14:modId xmlns:p14="http://schemas.microsoft.com/office/powerpoint/2010/main" val="2097653093"/>
              </p:ext>
            </p:extLst>
          </p:nvPr>
        </p:nvGraphicFramePr>
        <p:xfrm>
          <a:off x="179509" y="1628799"/>
          <a:ext cx="8784978" cy="4752528"/>
        </p:xfrm>
        <a:graphic>
          <a:graphicData uri="http://schemas.openxmlformats.org/drawingml/2006/table">
            <a:tbl>
              <a:tblPr firstRow="1" bandRow="1">
                <a:tableStyleId>{69012ECD-51FC-41F1-AA8D-1B2483CD663E}</a:tableStyleId>
              </a:tblPr>
              <a:tblGrid>
                <a:gridCol w="1901982">
                  <a:extLst>
                    <a:ext uri="{9D8B030D-6E8A-4147-A177-3AD203B41FA5}">
                      <a16:colId xmlns:a16="http://schemas.microsoft.com/office/drawing/2014/main" val="20000"/>
                    </a:ext>
                  </a:extLst>
                </a:gridCol>
                <a:gridCol w="3441498">
                  <a:extLst>
                    <a:ext uri="{9D8B030D-6E8A-4147-A177-3AD203B41FA5}">
                      <a16:colId xmlns:a16="http://schemas.microsoft.com/office/drawing/2014/main" val="20001"/>
                    </a:ext>
                  </a:extLst>
                </a:gridCol>
                <a:gridCol w="3441498">
                  <a:extLst>
                    <a:ext uri="{9D8B030D-6E8A-4147-A177-3AD203B41FA5}">
                      <a16:colId xmlns:a16="http://schemas.microsoft.com/office/drawing/2014/main" val="20002"/>
                    </a:ext>
                  </a:extLst>
                </a:gridCol>
              </a:tblGrid>
              <a:tr h="446451">
                <a:tc>
                  <a:txBody>
                    <a:bodyPr/>
                    <a:lstStyle/>
                    <a:p>
                      <a:pPr algn="ctr"/>
                      <a:endParaRPr kumimoji="1" lang="ja-JP" altLang="en-US"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smtClean="0"/>
                        <a:t>現時点</a:t>
                      </a:r>
                      <a:r>
                        <a:rPr kumimoji="1" lang="en-US" altLang="ja-JP" dirty="0" smtClean="0"/>
                        <a:t>(</a:t>
                      </a:r>
                      <a:r>
                        <a:rPr kumimoji="1" lang="ja-JP" altLang="en-US" dirty="0" smtClean="0"/>
                        <a:t>　</a:t>
                      </a:r>
                      <a:r>
                        <a:rPr kumimoji="1" lang="en-US" altLang="ja-JP" dirty="0" smtClean="0"/>
                        <a:t>2022</a:t>
                      </a:r>
                      <a:r>
                        <a:rPr kumimoji="1" lang="ja-JP" altLang="en-US" dirty="0" smtClean="0"/>
                        <a:t>年　</a:t>
                      </a:r>
                      <a:r>
                        <a:rPr kumimoji="1" lang="en-US" altLang="ja-JP" dirty="0" smtClean="0"/>
                        <a:t>12</a:t>
                      </a:r>
                      <a:r>
                        <a:rPr kumimoji="1" lang="ja-JP" altLang="en-US" dirty="0" smtClean="0"/>
                        <a:t>月時点</a:t>
                      </a:r>
                      <a:r>
                        <a:rPr kumimoji="1" lang="en-US" altLang="ja-JP" dirty="0" smtClean="0"/>
                        <a:t>)</a:t>
                      </a:r>
                      <a:endParaRPr kumimoji="1" lang="ja-JP" altLang="en-US"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t>2025</a:t>
                      </a:r>
                      <a:r>
                        <a:rPr kumimoji="1" lang="ja-JP" altLang="en-US" dirty="0" smtClean="0"/>
                        <a:t>年</a:t>
                      </a:r>
                      <a:endParaRPr kumimoji="1" lang="ja-JP" altLang="en-US"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435359">
                <a:tc>
                  <a:txBody>
                    <a:bodyPr/>
                    <a:lstStyle/>
                    <a:p>
                      <a:pPr algn="l"/>
                      <a:r>
                        <a:rPr kumimoji="1" lang="ja-JP" altLang="en-US" sz="2000" dirty="0" smtClean="0"/>
                        <a:t>①病床稼働率</a:t>
                      </a:r>
                      <a:endParaRPr kumimoji="1" lang="ja-JP" altLang="en-US" sz="20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latin typeface="ＭＳ ゴシック" panose="020B0609070205080204" pitchFamily="49" charset="-128"/>
                          <a:ea typeface="ＭＳ ゴシック" panose="020B0609070205080204" pitchFamily="49" charset="-128"/>
                        </a:rPr>
                        <a:t>84.2</a:t>
                      </a:r>
                      <a:r>
                        <a:rPr kumimoji="1" lang="ja-JP" altLang="en-US" sz="2000" dirty="0" smtClean="0">
                          <a:latin typeface="ＭＳ ゴシック" panose="020B0609070205080204" pitchFamily="49" charset="-128"/>
                          <a:ea typeface="ＭＳ ゴシック" panose="020B0609070205080204" pitchFamily="49" charset="-128"/>
                        </a:rPr>
                        <a:t>％</a:t>
                      </a:r>
                      <a:endParaRPr kumimoji="1" lang="ja-JP" altLang="en-US" sz="20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solidFill>
                            <a:schemeClr val="tx1"/>
                          </a:solidFill>
                          <a:latin typeface="ＭＳ ゴシック" panose="020B0609070205080204" pitchFamily="49" charset="-128"/>
                          <a:ea typeface="ＭＳ ゴシック" panose="020B0609070205080204" pitchFamily="49" charset="-128"/>
                        </a:rPr>
                        <a:t>86.9</a:t>
                      </a:r>
                      <a:r>
                        <a:rPr kumimoji="1" lang="ja-JP" altLang="en-US" sz="2000" dirty="0" smtClean="0">
                          <a:solidFill>
                            <a:schemeClr val="tx1"/>
                          </a:solidFill>
                          <a:latin typeface="ＭＳ ゴシック" panose="020B0609070205080204" pitchFamily="49" charset="-128"/>
                          <a:ea typeface="ＭＳ ゴシック" panose="020B0609070205080204" pitchFamily="49" charset="-128"/>
                        </a:rPr>
                        <a:t>％</a:t>
                      </a:r>
                      <a:endParaRPr kumimoji="1" lang="ja-JP" altLang="en-US" sz="2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435359">
                <a:tc>
                  <a:txBody>
                    <a:bodyPr/>
                    <a:lstStyle/>
                    <a:p>
                      <a:pPr algn="l"/>
                      <a:r>
                        <a:rPr kumimoji="1" lang="ja-JP" altLang="en-US" sz="2000" dirty="0" smtClean="0"/>
                        <a:t>②紹介率</a:t>
                      </a:r>
                      <a:endParaRPr kumimoji="1" lang="ja-JP" altLang="en-US" sz="20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latin typeface="ＭＳ ゴシック" panose="020B0609070205080204" pitchFamily="49" charset="-128"/>
                          <a:ea typeface="ＭＳ ゴシック" panose="020B0609070205080204" pitchFamily="49" charset="-128"/>
                        </a:rPr>
                        <a:t>74.8</a:t>
                      </a:r>
                      <a:r>
                        <a:rPr kumimoji="1" lang="ja-JP" altLang="en-US" sz="2000" dirty="0" smtClean="0">
                          <a:latin typeface="ＭＳ ゴシック" panose="020B0609070205080204" pitchFamily="49" charset="-128"/>
                          <a:ea typeface="ＭＳ ゴシック" panose="020B0609070205080204" pitchFamily="49" charset="-128"/>
                        </a:rPr>
                        <a:t>％</a:t>
                      </a:r>
                      <a:endParaRPr kumimoji="1" lang="ja-JP" altLang="en-US" sz="20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solidFill>
                            <a:schemeClr val="tx1"/>
                          </a:solidFill>
                          <a:latin typeface="ＭＳ ゴシック" panose="020B0609070205080204" pitchFamily="49" charset="-128"/>
                          <a:ea typeface="ＭＳ ゴシック" panose="020B0609070205080204" pitchFamily="49" charset="-128"/>
                        </a:rPr>
                        <a:t>83.0</a:t>
                      </a:r>
                      <a:r>
                        <a:rPr kumimoji="1" lang="ja-JP" altLang="en-US" sz="2000" dirty="0" smtClean="0">
                          <a:solidFill>
                            <a:schemeClr val="tx1"/>
                          </a:solidFill>
                          <a:latin typeface="ＭＳ ゴシック" panose="020B0609070205080204" pitchFamily="49" charset="-128"/>
                          <a:ea typeface="ＭＳ ゴシック" panose="020B0609070205080204" pitchFamily="49" charset="-128"/>
                        </a:rPr>
                        <a:t>％</a:t>
                      </a:r>
                      <a:endParaRPr kumimoji="1" lang="ja-JP" altLang="en-US" sz="2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435359">
                <a:tc>
                  <a:txBody>
                    <a:bodyPr/>
                    <a:lstStyle/>
                    <a:p>
                      <a:pPr algn="l"/>
                      <a:r>
                        <a:rPr kumimoji="1" lang="ja-JP" altLang="en-US" sz="2000" dirty="0" smtClean="0"/>
                        <a:t>③逆紹介率</a:t>
                      </a:r>
                      <a:endParaRPr kumimoji="1" lang="ja-JP" altLang="en-US" sz="20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latin typeface="ＭＳ ゴシック" panose="020B0609070205080204" pitchFamily="49" charset="-128"/>
                          <a:ea typeface="ＭＳ ゴシック" panose="020B0609070205080204" pitchFamily="49" charset="-128"/>
                        </a:rPr>
                        <a:t>78.9</a:t>
                      </a:r>
                      <a:r>
                        <a:rPr kumimoji="1" lang="ja-JP" altLang="en-US" sz="2000" dirty="0" smtClean="0">
                          <a:latin typeface="ＭＳ ゴシック" panose="020B0609070205080204" pitchFamily="49" charset="-128"/>
                          <a:ea typeface="ＭＳ ゴシック" panose="020B0609070205080204" pitchFamily="49" charset="-128"/>
                        </a:rPr>
                        <a:t>％</a:t>
                      </a:r>
                      <a:endParaRPr kumimoji="1" lang="ja-JP" altLang="en-US" sz="20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solidFill>
                            <a:schemeClr val="tx1"/>
                          </a:solidFill>
                          <a:latin typeface="ＭＳ ゴシック" panose="020B0609070205080204" pitchFamily="49" charset="-128"/>
                          <a:ea typeface="ＭＳ ゴシック" panose="020B0609070205080204" pitchFamily="49" charset="-128"/>
                        </a:rPr>
                        <a:t>91.0</a:t>
                      </a:r>
                      <a:r>
                        <a:rPr kumimoji="1" lang="ja-JP" altLang="en-US" sz="2000" dirty="0" smtClean="0">
                          <a:solidFill>
                            <a:schemeClr val="tx1"/>
                          </a:solidFill>
                          <a:latin typeface="ＭＳ ゴシック" panose="020B0609070205080204" pitchFamily="49" charset="-128"/>
                          <a:ea typeface="ＭＳ ゴシック" panose="020B0609070205080204" pitchFamily="49" charset="-128"/>
                        </a:rPr>
                        <a:t>％</a:t>
                      </a:r>
                      <a:endParaRPr kumimoji="1" lang="ja-JP" altLang="en-US" sz="2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4064257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27384"/>
            <a:ext cx="9144000" cy="972000"/>
          </a:xfrm>
          <a:solidFill>
            <a:srgbClr val="0070C0"/>
          </a:solidFill>
        </p:spPr>
        <p:txBody>
          <a:bodyPr>
            <a:noAutofit/>
          </a:bodyPr>
          <a:lstStyle/>
          <a:p>
            <a:r>
              <a:rPr kumimoji="1" lang="ja-JP" altLang="en-US" sz="2800" dirty="0" smtClean="0">
                <a:solidFill>
                  <a:schemeClr val="bg1"/>
                </a:solidFill>
                <a:latin typeface="ＭＳ ゴシック" panose="020B0609070205080204" pitchFamily="49" charset="-128"/>
                <a:ea typeface="ＭＳ ゴシック" panose="020B0609070205080204" pitchFamily="49" charset="-128"/>
              </a:rPr>
              <a:t>３　具体的な計画</a:t>
            </a:r>
            <a:r>
              <a:rPr kumimoji="1" lang="en-US" altLang="ja-JP" sz="2800" dirty="0" smtClean="0">
                <a:solidFill>
                  <a:schemeClr val="bg1"/>
                </a:solidFill>
                <a:latin typeface="ＭＳ ゴシック" panose="020B0609070205080204" pitchFamily="49" charset="-128"/>
                <a:ea typeface="ＭＳ ゴシック" panose="020B0609070205080204" pitchFamily="49" charset="-128"/>
              </a:rPr>
              <a:t/>
            </a:r>
            <a:br>
              <a:rPr kumimoji="1" lang="en-US" altLang="ja-JP" sz="2800" dirty="0" smtClean="0">
                <a:solidFill>
                  <a:schemeClr val="bg1"/>
                </a:solidFill>
                <a:latin typeface="ＭＳ ゴシック" panose="020B0609070205080204" pitchFamily="49" charset="-128"/>
                <a:ea typeface="ＭＳ ゴシック" panose="020B0609070205080204" pitchFamily="49" charset="-128"/>
              </a:rPr>
            </a:br>
            <a:r>
              <a:rPr lang="en-US" altLang="ja-JP" sz="2800" dirty="0" smtClean="0">
                <a:solidFill>
                  <a:schemeClr val="bg1"/>
                </a:solidFill>
                <a:latin typeface="ＭＳ ゴシック" panose="020B0609070205080204" pitchFamily="49" charset="-128"/>
                <a:ea typeface="ＭＳ ゴシック" panose="020B0609070205080204" pitchFamily="49" charset="-128"/>
              </a:rPr>
              <a:t>(3)</a:t>
            </a:r>
            <a:r>
              <a:rPr lang="ja-JP" altLang="en-US" sz="2800" dirty="0" smtClean="0">
                <a:solidFill>
                  <a:schemeClr val="bg1"/>
                </a:solidFill>
                <a:latin typeface="ＭＳ ゴシック" panose="020B0609070205080204" pitchFamily="49" charset="-128"/>
                <a:ea typeface="ＭＳ ゴシック" panose="020B0609070205080204" pitchFamily="49" charset="-128"/>
              </a:rPr>
              <a:t>数値目標の達成に向けた取組みと課題（１）</a:t>
            </a:r>
            <a:endParaRPr kumimoji="1" lang="ja-JP" altLang="en-US" sz="2800" dirty="0">
              <a:solidFill>
                <a:schemeClr val="bg1"/>
              </a:solidFill>
              <a:latin typeface="ＭＳ ゴシック" panose="020B0609070205080204" pitchFamily="49" charset="-128"/>
              <a:ea typeface="ＭＳ ゴシック" panose="020B0609070205080204" pitchFamily="49" charset="-128"/>
            </a:endParaRPr>
          </a:p>
        </p:txBody>
      </p:sp>
      <p:sp>
        <p:nvSpPr>
          <p:cNvPr id="6" name="テキスト ボックス 5"/>
          <p:cNvSpPr txBox="1"/>
          <p:nvPr/>
        </p:nvSpPr>
        <p:spPr>
          <a:xfrm>
            <a:off x="214449" y="956035"/>
            <a:ext cx="8921508" cy="954107"/>
          </a:xfrm>
          <a:prstGeom prst="rect">
            <a:avLst/>
          </a:prstGeom>
          <a:noFill/>
        </p:spPr>
        <p:txBody>
          <a:bodyPr wrap="square" rIns="36000" rtlCol="0">
            <a:spAutoFit/>
          </a:bodyPr>
          <a:lstStyle/>
          <a:p>
            <a:r>
              <a:rPr lang="en-US" altLang="ja-JP" sz="2800" dirty="0" smtClean="0">
                <a:latin typeface="ＭＳ ゴシック" panose="020B0609070205080204" pitchFamily="49" charset="-128"/>
                <a:ea typeface="ＭＳ ゴシック" panose="020B0609070205080204" pitchFamily="49" charset="-128"/>
              </a:rPr>
              <a:t>【</a:t>
            </a:r>
            <a:r>
              <a:rPr lang="ja-JP" altLang="en-US" sz="2800" dirty="0" smtClean="0">
                <a:latin typeface="ＭＳ ゴシック" panose="020B0609070205080204" pitchFamily="49" charset="-128"/>
                <a:ea typeface="ＭＳ ゴシック" panose="020B0609070205080204" pitchFamily="49" charset="-128"/>
              </a:rPr>
              <a:t>取組みと課題</a:t>
            </a:r>
            <a:r>
              <a:rPr lang="en-US" altLang="ja-JP" sz="2800" dirty="0" smtClean="0">
                <a:latin typeface="ＭＳ ゴシック" panose="020B0609070205080204" pitchFamily="49" charset="-128"/>
                <a:ea typeface="ＭＳ ゴシック" panose="020B0609070205080204" pitchFamily="49" charset="-128"/>
              </a:rPr>
              <a:t>】</a:t>
            </a:r>
          </a:p>
          <a:p>
            <a:endParaRPr lang="en-US" altLang="ja-JP" sz="2800"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a:noFill/>
        </p:spPr>
        <p:txBody>
          <a:bodyPr/>
          <a:lstStyle/>
          <a:p>
            <a:fld id="{1C5E2A2E-42B5-4858-9116-6D14F207026F}" type="slidenum">
              <a:rPr kumimoji="1" lang="ja-JP" altLang="en-US" sz="2000" smtClean="0"/>
              <a:t>12</a:t>
            </a:fld>
            <a:endParaRPr kumimoji="1" lang="ja-JP" altLang="en-US" sz="2000" dirty="0"/>
          </a:p>
        </p:txBody>
      </p:sp>
      <p:sp>
        <p:nvSpPr>
          <p:cNvPr id="8" name="テキスト ボックス 7"/>
          <p:cNvSpPr txBox="1"/>
          <p:nvPr/>
        </p:nvSpPr>
        <p:spPr>
          <a:xfrm>
            <a:off x="178760" y="1416356"/>
            <a:ext cx="8637218" cy="5324535"/>
          </a:xfrm>
          <a:prstGeom prst="rect">
            <a:avLst/>
          </a:prstGeom>
          <a:noFill/>
        </p:spPr>
        <p:txBody>
          <a:bodyPr wrap="square" rtlCol="0">
            <a:spAutoFit/>
          </a:bodyPr>
          <a:lstStyle/>
          <a:p>
            <a:pPr marL="285750" indent="-285750">
              <a:buFont typeface="Wingdings" panose="05000000000000000000" pitchFamily="2" charset="2"/>
              <a:buChar char="n"/>
            </a:pPr>
            <a:r>
              <a:rPr lang="ja-JP" altLang="en-US" sz="1400" dirty="0"/>
              <a:t>　</a:t>
            </a:r>
            <a:r>
              <a:rPr lang="ja-JP" altLang="en-US" sz="1600" dirty="0">
                <a:latin typeface="+mn-ea"/>
              </a:rPr>
              <a:t>菊池構想区域は２０２５年まで人口は増加し、高齢者人口は２０４０年まで増加していくことから医療需要は現在より増加</a:t>
            </a:r>
            <a:r>
              <a:rPr lang="ja-JP" altLang="en-US" sz="1600" dirty="0" smtClean="0">
                <a:latin typeface="+mn-ea"/>
              </a:rPr>
              <a:t>すると見込まれている。小児</a:t>
            </a:r>
            <a:r>
              <a:rPr lang="ja-JP" altLang="en-US" sz="1600" dirty="0">
                <a:latin typeface="+mn-ea"/>
              </a:rPr>
              <a:t>年齢から高齢者まで幅広い層の対応を行う地域の中核病院として引き続き診療体制の充実に努め、地域包括ケアの中心的存在として貢献を行う</a:t>
            </a:r>
            <a:r>
              <a:rPr lang="ja-JP" altLang="en-US" sz="1600" dirty="0" smtClean="0">
                <a:latin typeface="+mn-ea"/>
              </a:rPr>
              <a:t>。</a:t>
            </a:r>
            <a:endParaRPr lang="en-US" altLang="ja-JP" sz="1600" dirty="0" smtClean="0">
              <a:latin typeface="+mn-ea"/>
            </a:endParaRPr>
          </a:p>
          <a:p>
            <a:pPr marL="285750" indent="-285750">
              <a:buFont typeface="Wingdings" panose="05000000000000000000" pitchFamily="2" charset="2"/>
              <a:buChar char="n"/>
            </a:pPr>
            <a:endParaRPr lang="en-US" altLang="ja-JP" sz="1600" dirty="0" smtClean="0">
              <a:latin typeface="+mn-ea"/>
            </a:endParaRPr>
          </a:p>
          <a:p>
            <a:pPr marL="285750" indent="-285750">
              <a:buFont typeface="Wingdings" panose="05000000000000000000" pitchFamily="2" charset="2"/>
              <a:buChar char="n"/>
            </a:pPr>
            <a:endParaRPr lang="en-US" altLang="ja-JP" sz="1300" dirty="0" smtClean="0">
              <a:latin typeface="+mn-ea"/>
            </a:endParaRPr>
          </a:p>
          <a:p>
            <a:pPr marL="285750" indent="-285750">
              <a:buFont typeface="Wingdings" panose="05000000000000000000" pitchFamily="2" charset="2"/>
              <a:buChar char="n"/>
            </a:pPr>
            <a:endParaRPr lang="en-US" altLang="ja-JP" sz="1300" dirty="0">
              <a:latin typeface="+mn-ea"/>
            </a:endParaRPr>
          </a:p>
          <a:p>
            <a:pPr marL="285750" indent="-285750">
              <a:buFont typeface="Wingdings" panose="05000000000000000000" pitchFamily="2" charset="2"/>
              <a:buChar char="n"/>
            </a:pPr>
            <a:r>
              <a:rPr lang="ja-JP" altLang="en-US" sz="1300" dirty="0">
                <a:latin typeface="+mn-ea"/>
              </a:rPr>
              <a:t>　</a:t>
            </a:r>
            <a:r>
              <a:rPr lang="ja-JP" altLang="en-US" sz="1600" dirty="0">
                <a:latin typeface="+mn-ea"/>
              </a:rPr>
              <a:t>県の推計によると２０２５年に</a:t>
            </a:r>
            <a:r>
              <a:rPr lang="ja-JP" altLang="en-US" sz="1600" dirty="0" smtClean="0">
                <a:latin typeface="+mn-ea"/>
              </a:rPr>
              <a:t>は構想区域の患者（急性</a:t>
            </a:r>
            <a:r>
              <a:rPr lang="ja-JP" altLang="en-US" sz="1600" dirty="0">
                <a:latin typeface="+mn-ea"/>
              </a:rPr>
              <a:t>・回復・</a:t>
            </a:r>
            <a:r>
              <a:rPr lang="ja-JP" altLang="en-US" sz="1600" dirty="0" smtClean="0">
                <a:latin typeface="+mn-ea"/>
              </a:rPr>
              <a:t>慢性期）の</a:t>
            </a:r>
            <a:r>
              <a:rPr lang="ja-JP" altLang="en-US" sz="1600" dirty="0">
                <a:latin typeface="+mn-ea"/>
              </a:rPr>
              <a:t>３９．１％が熊本構想区域へ流出すると予測</a:t>
            </a:r>
            <a:r>
              <a:rPr lang="ja-JP" altLang="en-US" sz="1600" dirty="0" smtClean="0">
                <a:latin typeface="+mn-ea"/>
              </a:rPr>
              <a:t>されている。新病院</a:t>
            </a:r>
            <a:r>
              <a:rPr lang="ja-JP" altLang="en-US" sz="1600" dirty="0">
                <a:latin typeface="+mn-ea"/>
              </a:rPr>
              <a:t>の完成</a:t>
            </a:r>
            <a:r>
              <a:rPr lang="ja-JP" altLang="en-US" sz="1600" dirty="0" smtClean="0">
                <a:latin typeface="+mn-ea"/>
              </a:rPr>
              <a:t>（令和元年</a:t>
            </a:r>
            <a:r>
              <a:rPr lang="en-US" altLang="ja-JP" sz="1600" dirty="0" smtClean="0">
                <a:latin typeface="+mn-ea"/>
              </a:rPr>
              <a:t>9</a:t>
            </a:r>
            <a:r>
              <a:rPr lang="ja-JP" altLang="en-US" sz="1600" dirty="0" smtClean="0">
                <a:latin typeface="+mn-ea"/>
              </a:rPr>
              <a:t>月）に伴い、個室病床を増床し、効率的な病床運営が可能になった。更に検査や手術等の診療</a:t>
            </a:r>
            <a:r>
              <a:rPr lang="ja-JP" altLang="en-US" sz="1600" dirty="0">
                <a:latin typeface="+mn-ea"/>
              </a:rPr>
              <a:t>機能が向上すること</a:t>
            </a:r>
            <a:r>
              <a:rPr lang="ja-JP" altLang="en-US" sz="1600" dirty="0" smtClean="0">
                <a:latin typeface="+mn-ea"/>
              </a:rPr>
              <a:t>で重症度</a:t>
            </a:r>
            <a:r>
              <a:rPr lang="ja-JP" altLang="en-US" sz="1600" dirty="0">
                <a:latin typeface="+mn-ea"/>
              </a:rPr>
              <a:t>の高い患者の受け入れも可能</a:t>
            </a:r>
            <a:r>
              <a:rPr lang="ja-JP" altLang="en-US" sz="1600" dirty="0" smtClean="0">
                <a:latin typeface="+mn-ea"/>
              </a:rPr>
              <a:t>となり、自圏</a:t>
            </a:r>
            <a:r>
              <a:rPr lang="ja-JP" altLang="en-US" sz="1600" dirty="0">
                <a:latin typeface="+mn-ea"/>
              </a:rPr>
              <a:t>での医療完結を</a:t>
            </a:r>
            <a:r>
              <a:rPr lang="ja-JP" altLang="en-US" sz="1600" dirty="0" smtClean="0">
                <a:latin typeface="+mn-ea"/>
              </a:rPr>
              <a:t>推進することが出来る。</a:t>
            </a:r>
            <a:endParaRPr lang="en-US" altLang="ja-JP" sz="1600" dirty="0" smtClean="0">
              <a:latin typeface="+mn-ea"/>
            </a:endParaRPr>
          </a:p>
          <a:p>
            <a:pPr marL="285750" indent="-285750">
              <a:buFont typeface="Wingdings" panose="05000000000000000000" pitchFamily="2" charset="2"/>
              <a:buChar char="n"/>
            </a:pPr>
            <a:endParaRPr lang="en-US" altLang="ja-JP" sz="1600" dirty="0">
              <a:solidFill>
                <a:srgbClr val="0070C0"/>
              </a:solidFill>
              <a:latin typeface="+mn-ea"/>
            </a:endParaRPr>
          </a:p>
          <a:p>
            <a:pPr marL="266700" lvl="0" indent="-266700">
              <a:buFont typeface="Wingdings" panose="05000000000000000000" pitchFamily="2" charset="2"/>
              <a:buChar char="n"/>
            </a:pPr>
            <a:r>
              <a:rPr lang="ja-JP" altLang="en-US" sz="1600" dirty="0" smtClean="0">
                <a:latin typeface="+mn-ea"/>
              </a:rPr>
              <a:t>  救急</a:t>
            </a:r>
            <a:r>
              <a:rPr lang="ja-JP" altLang="en-US" sz="1600" dirty="0">
                <a:latin typeface="+mn-ea"/>
              </a:rPr>
              <a:t>告示病院として菊池構想区域</a:t>
            </a:r>
            <a:r>
              <a:rPr lang="ja-JP" altLang="ja-JP" sz="1600" dirty="0">
                <a:latin typeface="+mn-ea"/>
              </a:rPr>
              <a:t>の多くの救急患者の受け入れを</a:t>
            </a:r>
            <a:r>
              <a:rPr lang="ja-JP" altLang="ja-JP" sz="1600" dirty="0" smtClean="0">
                <a:latin typeface="+mn-ea"/>
              </a:rPr>
              <a:t>行っている</a:t>
            </a:r>
            <a:r>
              <a:rPr lang="ja-JP" altLang="ja-JP" sz="1600" dirty="0">
                <a:latin typeface="+mn-ea"/>
              </a:rPr>
              <a:t>。特に</a:t>
            </a:r>
            <a:r>
              <a:rPr lang="ja-JP" altLang="en-US" sz="1600" dirty="0">
                <a:latin typeface="+mn-ea"/>
              </a:rPr>
              <a:t>季節性の疾患等により冬季に</a:t>
            </a:r>
            <a:r>
              <a:rPr lang="ja-JP" altLang="ja-JP" sz="1600" dirty="0" smtClean="0">
                <a:latin typeface="+mn-ea"/>
              </a:rPr>
              <a:t>救急</a:t>
            </a:r>
            <a:r>
              <a:rPr lang="ja-JP" altLang="en-US" sz="1600" dirty="0" smtClean="0">
                <a:latin typeface="+mn-ea"/>
              </a:rPr>
              <a:t>・入院</a:t>
            </a:r>
            <a:r>
              <a:rPr lang="ja-JP" altLang="en-US" sz="1600" dirty="0">
                <a:latin typeface="+mn-ea"/>
              </a:rPr>
              <a:t>患者が</a:t>
            </a:r>
            <a:r>
              <a:rPr lang="ja-JP" altLang="ja-JP" sz="1600" dirty="0">
                <a:latin typeface="+mn-ea"/>
              </a:rPr>
              <a:t>急増</a:t>
            </a:r>
            <a:r>
              <a:rPr lang="ja-JP" altLang="en-US" sz="1600" dirty="0">
                <a:latin typeface="+mn-ea"/>
              </a:rPr>
              <a:t>する傾向があるため</a:t>
            </a:r>
            <a:r>
              <a:rPr lang="ja-JP" altLang="ja-JP" sz="1600" dirty="0">
                <a:latin typeface="+mn-ea"/>
              </a:rPr>
              <a:t>、受け入れ可能な病床を確保</a:t>
            </a:r>
            <a:r>
              <a:rPr lang="ja-JP" altLang="en-US" sz="1600" dirty="0">
                <a:latin typeface="+mn-ea"/>
              </a:rPr>
              <a:t>し、引き続き</a:t>
            </a:r>
            <a:r>
              <a:rPr lang="ja-JP" altLang="ja-JP" sz="1600" dirty="0">
                <a:latin typeface="+mn-ea"/>
              </a:rPr>
              <a:t>救急体制に力を入れていく</a:t>
            </a:r>
            <a:r>
              <a:rPr lang="ja-JP" altLang="ja-JP" sz="1600" dirty="0" smtClean="0">
                <a:latin typeface="+mn-ea"/>
              </a:rPr>
              <a:t>。</a:t>
            </a:r>
            <a:endParaRPr lang="en-US" altLang="ja-JP" sz="1600" dirty="0" smtClean="0">
              <a:latin typeface="+mn-ea"/>
            </a:endParaRPr>
          </a:p>
          <a:p>
            <a:pPr lvl="0"/>
            <a:r>
              <a:rPr lang="ja-JP" altLang="en-US" sz="1600" dirty="0">
                <a:latin typeface="+mn-ea"/>
              </a:rPr>
              <a:t>　　　　　　　　　</a:t>
            </a:r>
            <a:r>
              <a:rPr lang="ja-JP" altLang="en-US" sz="1400" dirty="0">
                <a:latin typeface="+mn-ea"/>
              </a:rPr>
              <a:t>　　　　　　　　</a:t>
            </a:r>
            <a:r>
              <a:rPr lang="ja-JP" altLang="en-US" sz="1400" dirty="0" smtClean="0">
                <a:latin typeface="+mn-ea"/>
              </a:rPr>
              <a:t>　　   　　救急</a:t>
            </a:r>
            <a:r>
              <a:rPr lang="ja-JP" altLang="en-US" sz="1400" dirty="0">
                <a:latin typeface="+mn-ea"/>
              </a:rPr>
              <a:t>患者受入件数　</a:t>
            </a:r>
            <a:r>
              <a:rPr lang="ja-JP" altLang="en-US" sz="1400" dirty="0" smtClean="0">
                <a:latin typeface="+mn-ea"/>
              </a:rPr>
              <a:t>   　</a:t>
            </a:r>
            <a:r>
              <a:rPr lang="ja-JP" altLang="en-US" sz="1400" dirty="0">
                <a:latin typeface="+mn-ea"/>
              </a:rPr>
              <a:t>　うち救急車搬入件数</a:t>
            </a:r>
            <a:endParaRPr lang="en-US" altLang="ja-JP" sz="1400" dirty="0">
              <a:latin typeface="+mn-ea"/>
            </a:endParaRPr>
          </a:p>
          <a:p>
            <a:pPr marL="801688" lvl="0"/>
            <a:r>
              <a:rPr lang="ja-JP" altLang="en-US" sz="1400" dirty="0">
                <a:latin typeface="+mn-ea"/>
              </a:rPr>
              <a:t>　</a:t>
            </a:r>
            <a:r>
              <a:rPr lang="ja-JP" altLang="en-US" sz="1400" dirty="0" smtClean="0">
                <a:latin typeface="+mn-ea"/>
              </a:rPr>
              <a:t>２０２０年度　　　　　　　　　　　　３，５２０件　　　　　　　　　　　　１，１９８件</a:t>
            </a:r>
            <a:endParaRPr lang="en-US" altLang="ja-JP" sz="1400" dirty="0">
              <a:latin typeface="+mn-ea"/>
            </a:endParaRPr>
          </a:p>
          <a:p>
            <a:pPr marL="801688" lvl="0"/>
            <a:r>
              <a:rPr lang="en-US" altLang="ja-JP" sz="1400" dirty="0">
                <a:latin typeface="+mn-ea"/>
              </a:rPr>
              <a:t>  </a:t>
            </a:r>
            <a:r>
              <a:rPr lang="ja-JP" altLang="en-US" sz="1400" dirty="0" smtClean="0">
                <a:latin typeface="+mn-ea"/>
              </a:rPr>
              <a:t>２０２１年度　　　　　　　　　　　　４，３６６件　　　　　　　　　　　　１，３９８件</a:t>
            </a:r>
          </a:p>
          <a:p>
            <a:pPr marL="801688" lvl="0"/>
            <a:r>
              <a:rPr lang="ja-JP" altLang="en-US" sz="1400" dirty="0">
                <a:latin typeface="+mn-ea"/>
              </a:rPr>
              <a:t>　２０２２年度（１２月迄）　　</a:t>
            </a:r>
            <a:r>
              <a:rPr lang="ja-JP" altLang="en-US" sz="1400" dirty="0" smtClean="0">
                <a:latin typeface="+mn-ea"/>
              </a:rPr>
              <a:t> </a:t>
            </a:r>
            <a:r>
              <a:rPr lang="ja-JP" altLang="en-US" sz="1400" dirty="0">
                <a:latin typeface="+mn-ea"/>
              </a:rPr>
              <a:t>　　　</a:t>
            </a:r>
            <a:r>
              <a:rPr lang="ja-JP" altLang="en-US" sz="1400" dirty="0" smtClean="0">
                <a:latin typeface="+mn-ea"/>
              </a:rPr>
              <a:t>３，８６３件</a:t>
            </a:r>
            <a:r>
              <a:rPr lang="ja-JP" altLang="en-US" sz="1400" dirty="0">
                <a:latin typeface="+mn-ea"/>
              </a:rPr>
              <a:t>　　　</a:t>
            </a:r>
            <a:r>
              <a:rPr lang="ja-JP" altLang="en-US" sz="1400" dirty="0" smtClean="0">
                <a:latin typeface="+mn-ea"/>
              </a:rPr>
              <a:t>　</a:t>
            </a:r>
            <a:r>
              <a:rPr lang="ja-JP" altLang="en-US" sz="1400" dirty="0">
                <a:latin typeface="+mn-ea"/>
              </a:rPr>
              <a:t>　　　　</a:t>
            </a:r>
            <a:r>
              <a:rPr lang="ja-JP" altLang="en-US" sz="1400" dirty="0" smtClean="0">
                <a:latin typeface="+mn-ea"/>
              </a:rPr>
              <a:t>　　　　１，２９３件</a:t>
            </a:r>
            <a:endParaRPr lang="ja-JP" altLang="en-US" sz="1400" dirty="0">
              <a:latin typeface="+mn-ea"/>
            </a:endParaRPr>
          </a:p>
          <a:p>
            <a:pPr marL="271463" lvl="0" indent="530225"/>
            <a:r>
              <a:rPr lang="ja-JP" altLang="en-US" sz="1600" dirty="0" smtClean="0">
                <a:latin typeface="+mn-ea"/>
              </a:rPr>
              <a:t>　</a:t>
            </a:r>
            <a:r>
              <a:rPr lang="ja-JP" altLang="en-US" sz="1400" dirty="0" smtClean="0">
                <a:latin typeface="+mn-ea"/>
              </a:rPr>
              <a:t>当院の菊池</a:t>
            </a:r>
            <a:r>
              <a:rPr lang="ja-JP" altLang="en-US" sz="1400" dirty="0">
                <a:latin typeface="+mn-ea"/>
              </a:rPr>
              <a:t>広域連合の</a:t>
            </a:r>
            <a:r>
              <a:rPr lang="ja-JP" altLang="en-US" sz="1400" dirty="0" smtClean="0">
                <a:latin typeface="+mn-ea"/>
              </a:rPr>
              <a:t>救急車受入れ実績　１６．３％程度（</a:t>
            </a:r>
            <a:r>
              <a:rPr lang="en-US" altLang="ja-JP" sz="1400" dirty="0" smtClean="0">
                <a:latin typeface="+mn-ea"/>
              </a:rPr>
              <a:t>2022</a:t>
            </a:r>
            <a:r>
              <a:rPr lang="ja-JP" altLang="en-US" sz="1400" dirty="0" smtClean="0">
                <a:latin typeface="+mn-ea"/>
              </a:rPr>
              <a:t>年度</a:t>
            </a:r>
            <a:r>
              <a:rPr lang="en-US" altLang="ja-JP" sz="1400" dirty="0" smtClean="0">
                <a:latin typeface="+mn-ea"/>
              </a:rPr>
              <a:t>12</a:t>
            </a:r>
            <a:r>
              <a:rPr lang="ja-JP" altLang="en-US" sz="1400" dirty="0" smtClean="0">
                <a:latin typeface="+mn-ea"/>
              </a:rPr>
              <a:t>月迄）</a:t>
            </a:r>
            <a:endParaRPr lang="en-US" altLang="ja-JP" sz="1400" dirty="0" smtClean="0">
              <a:latin typeface="+mn-ea"/>
            </a:endParaRPr>
          </a:p>
          <a:p>
            <a:pPr marL="271463" lvl="0" indent="-271463"/>
            <a:r>
              <a:rPr lang="ja-JP" altLang="en-US" sz="1400" dirty="0">
                <a:latin typeface="+mn-ea"/>
              </a:rPr>
              <a:t>■　</a:t>
            </a:r>
            <a:r>
              <a:rPr lang="ja-JP" altLang="en-US" sz="1400" dirty="0" smtClean="0">
                <a:latin typeface="+mn-ea"/>
              </a:rPr>
              <a:t>　</a:t>
            </a:r>
            <a:r>
              <a:rPr lang="ja-JP" altLang="en-US" sz="1600" dirty="0" smtClean="0">
                <a:latin typeface="+mn-ea"/>
              </a:rPr>
              <a:t>当院が担っている政策</a:t>
            </a:r>
            <a:r>
              <a:rPr lang="ja-JP" altLang="en-US" sz="1600" dirty="0">
                <a:latin typeface="+mn-ea"/>
              </a:rPr>
              <a:t>医療４分野（神経筋疾患、重症心身障害、成育医療、骨運動器疾患）の専門施設</a:t>
            </a:r>
            <a:r>
              <a:rPr lang="ja-JP" altLang="en-US" sz="1600" dirty="0" smtClean="0">
                <a:latin typeface="+mn-ea"/>
              </a:rPr>
              <a:t>として一般</a:t>
            </a:r>
            <a:r>
              <a:rPr lang="ja-JP" altLang="en-US" sz="1600" dirty="0">
                <a:latin typeface="+mn-ea"/>
              </a:rPr>
              <a:t>医療と政策医療を両立させることを特徴と</a:t>
            </a:r>
            <a:r>
              <a:rPr lang="ja-JP" altLang="en-US" sz="1600" dirty="0" smtClean="0">
                <a:latin typeface="+mn-ea"/>
              </a:rPr>
              <a:t>しており、引き続き継続していく。</a:t>
            </a:r>
            <a:endParaRPr lang="en-US" altLang="ja-JP" sz="1600" dirty="0">
              <a:latin typeface="+mn-ea"/>
            </a:endParaRPr>
          </a:p>
        </p:txBody>
      </p:sp>
      <p:graphicFrame>
        <p:nvGraphicFramePr>
          <p:cNvPr id="3" name="表 2"/>
          <p:cNvGraphicFramePr>
            <a:graphicFrameLocks noGrp="1"/>
          </p:cNvGraphicFramePr>
          <p:nvPr>
            <p:extLst>
              <p:ext uri="{D42A27DB-BD31-4B8C-83A1-F6EECF244321}">
                <p14:modId xmlns:p14="http://schemas.microsoft.com/office/powerpoint/2010/main" val="3811763668"/>
              </p:ext>
            </p:extLst>
          </p:nvPr>
        </p:nvGraphicFramePr>
        <p:xfrm>
          <a:off x="5313569" y="2222016"/>
          <a:ext cx="3384377" cy="846944"/>
        </p:xfrm>
        <a:graphic>
          <a:graphicData uri="http://schemas.openxmlformats.org/drawingml/2006/table">
            <a:tbl>
              <a:tblPr>
                <a:tableStyleId>{5C22544A-7EE6-4342-B048-85BDC9FD1C3A}</a:tableStyleId>
              </a:tblPr>
              <a:tblGrid>
                <a:gridCol w="1128125">
                  <a:extLst>
                    <a:ext uri="{9D8B030D-6E8A-4147-A177-3AD203B41FA5}">
                      <a16:colId xmlns:a16="http://schemas.microsoft.com/office/drawing/2014/main" val="20000"/>
                    </a:ext>
                  </a:extLst>
                </a:gridCol>
                <a:gridCol w="752084">
                  <a:extLst>
                    <a:ext uri="{9D8B030D-6E8A-4147-A177-3AD203B41FA5}">
                      <a16:colId xmlns:a16="http://schemas.microsoft.com/office/drawing/2014/main" val="20001"/>
                    </a:ext>
                  </a:extLst>
                </a:gridCol>
                <a:gridCol w="752084">
                  <a:extLst>
                    <a:ext uri="{9D8B030D-6E8A-4147-A177-3AD203B41FA5}">
                      <a16:colId xmlns:a16="http://schemas.microsoft.com/office/drawing/2014/main" val="20002"/>
                    </a:ext>
                  </a:extLst>
                </a:gridCol>
                <a:gridCol w="752084">
                  <a:extLst>
                    <a:ext uri="{9D8B030D-6E8A-4147-A177-3AD203B41FA5}">
                      <a16:colId xmlns:a16="http://schemas.microsoft.com/office/drawing/2014/main" val="20003"/>
                    </a:ext>
                  </a:extLst>
                </a:gridCol>
              </a:tblGrid>
              <a:tr h="282379">
                <a:tc>
                  <a:txBody>
                    <a:bodyPr/>
                    <a:lstStyle/>
                    <a:p>
                      <a:pPr algn="l" fontAlgn="ctr"/>
                      <a:r>
                        <a:rPr lang="ja-JP" altLang="en-US" sz="1000" u="none" strike="noStrike" dirty="0">
                          <a:effectLst/>
                        </a:rPr>
                        <a:t>区分</a:t>
                      </a:r>
                      <a:endParaRPr lang="ja-JP" altLang="en-US" sz="1000" b="0" i="0" u="none" strike="noStrike" dirty="0">
                        <a:solidFill>
                          <a:srgbClr val="000000"/>
                        </a:solidFill>
                        <a:effectLst/>
                        <a:latin typeface="ＭＳ Ｐゴシック"/>
                      </a:endParaRPr>
                    </a:p>
                  </a:txBody>
                  <a:tcPr marL="7620" marR="7620" marT="7620" marB="0" anchor="ctr"/>
                </a:tc>
                <a:tc>
                  <a:txBody>
                    <a:bodyPr/>
                    <a:lstStyle/>
                    <a:p>
                      <a:pPr algn="ctr" fontAlgn="ctr"/>
                      <a:r>
                        <a:rPr lang="en-US" altLang="ja-JP" sz="1000" u="none" strike="noStrike" dirty="0" smtClean="0">
                          <a:effectLst/>
                        </a:rPr>
                        <a:t>2020</a:t>
                      </a:r>
                      <a:r>
                        <a:rPr lang="ja-JP" altLang="en-US" sz="1000" u="none" strike="noStrike" dirty="0" smtClean="0">
                          <a:effectLst/>
                        </a:rPr>
                        <a:t>年</a:t>
                      </a:r>
                      <a:endParaRPr lang="ja-JP" altLang="en-US" sz="1000" b="0" i="0" u="none" strike="noStrike" dirty="0">
                        <a:solidFill>
                          <a:srgbClr val="000000"/>
                        </a:solidFill>
                        <a:effectLst/>
                        <a:latin typeface="ＭＳ Ｐゴシック"/>
                      </a:endParaRPr>
                    </a:p>
                  </a:txBody>
                  <a:tcPr marL="7620" marR="7620" marT="7620" marB="0" anchor="ctr"/>
                </a:tc>
                <a:tc>
                  <a:txBody>
                    <a:bodyPr/>
                    <a:lstStyle/>
                    <a:p>
                      <a:pPr algn="ctr" fontAlgn="ctr"/>
                      <a:r>
                        <a:rPr lang="en-US" altLang="ja-JP" sz="1000" u="none" strike="noStrike" dirty="0">
                          <a:effectLst/>
                        </a:rPr>
                        <a:t>2025</a:t>
                      </a:r>
                      <a:r>
                        <a:rPr lang="ja-JP" altLang="en-US" sz="1000" u="none" strike="noStrike" dirty="0">
                          <a:effectLst/>
                        </a:rPr>
                        <a:t>年</a:t>
                      </a:r>
                      <a:endParaRPr lang="ja-JP" altLang="en-US" sz="1000" b="0" i="0" u="none" strike="noStrike" dirty="0">
                        <a:solidFill>
                          <a:srgbClr val="000000"/>
                        </a:solidFill>
                        <a:effectLst/>
                        <a:latin typeface="ＭＳ Ｐゴシック"/>
                      </a:endParaRPr>
                    </a:p>
                  </a:txBody>
                  <a:tcPr marL="7620" marR="7620" marT="7620" marB="0" anchor="ctr"/>
                </a:tc>
                <a:tc>
                  <a:txBody>
                    <a:bodyPr/>
                    <a:lstStyle/>
                    <a:p>
                      <a:pPr algn="ctr" fontAlgn="ctr"/>
                      <a:r>
                        <a:rPr lang="en-US" altLang="ja-JP" sz="1000" u="none" strike="noStrike" dirty="0">
                          <a:effectLst/>
                        </a:rPr>
                        <a:t>2040</a:t>
                      </a:r>
                      <a:r>
                        <a:rPr lang="ja-JP" altLang="en-US" sz="1000" u="none" strike="noStrike" dirty="0">
                          <a:effectLst/>
                        </a:rPr>
                        <a:t>年</a:t>
                      </a:r>
                      <a:endParaRPr lang="ja-JP" altLang="en-US" sz="1000" b="0" i="0" u="none" strike="noStrike" dirty="0">
                        <a:solidFill>
                          <a:srgbClr val="000000"/>
                        </a:solidFill>
                        <a:effectLst/>
                        <a:latin typeface="ＭＳ Ｐゴシック"/>
                      </a:endParaRPr>
                    </a:p>
                  </a:txBody>
                  <a:tcPr marL="7620" marR="7620" marT="7620" marB="0" anchor="ctr"/>
                </a:tc>
                <a:extLst>
                  <a:ext uri="{0D108BD9-81ED-4DB2-BD59-A6C34878D82A}">
                    <a16:rowId xmlns:a16="http://schemas.microsoft.com/office/drawing/2014/main" val="10000"/>
                  </a:ext>
                </a:extLst>
              </a:tr>
              <a:tr h="320878">
                <a:tc>
                  <a:txBody>
                    <a:bodyPr/>
                    <a:lstStyle/>
                    <a:p>
                      <a:pPr algn="l" fontAlgn="ctr"/>
                      <a:r>
                        <a:rPr lang="ja-JP" altLang="en-US" sz="1000" u="none" strike="noStrike" dirty="0">
                          <a:effectLst/>
                        </a:rPr>
                        <a:t>人口</a:t>
                      </a:r>
                      <a:endParaRPr lang="ja-JP" altLang="en-US" sz="1000" b="0" i="0" u="none" strike="noStrike" dirty="0">
                        <a:solidFill>
                          <a:srgbClr val="000000"/>
                        </a:solidFill>
                        <a:effectLst/>
                        <a:latin typeface="ＭＳ Ｐゴシック"/>
                      </a:endParaRPr>
                    </a:p>
                  </a:txBody>
                  <a:tcPr marL="7620" marR="7620" marT="7620" marB="0" anchor="ctr"/>
                </a:tc>
                <a:tc>
                  <a:txBody>
                    <a:bodyPr/>
                    <a:lstStyle/>
                    <a:p>
                      <a:pPr algn="r" fontAlgn="ctr"/>
                      <a:r>
                        <a:rPr lang="en-US" altLang="ja-JP" sz="1000" u="none" strike="noStrike" dirty="0" smtClean="0">
                          <a:effectLst/>
                        </a:rPr>
                        <a:t>177,642</a:t>
                      </a:r>
                      <a:endParaRPr lang="en-US" altLang="ja-JP" sz="1000" b="0" i="0" u="none" strike="noStrike" dirty="0">
                        <a:solidFill>
                          <a:srgbClr val="000000"/>
                        </a:solidFill>
                        <a:effectLst/>
                        <a:latin typeface="ＭＳ Ｐゴシック"/>
                      </a:endParaRPr>
                    </a:p>
                  </a:txBody>
                  <a:tcPr marL="7620" marR="7620" marT="7620" marB="0" anchor="ctr"/>
                </a:tc>
                <a:tc>
                  <a:txBody>
                    <a:bodyPr/>
                    <a:lstStyle/>
                    <a:p>
                      <a:pPr algn="r" fontAlgn="ctr"/>
                      <a:r>
                        <a:rPr lang="en-US" altLang="ja-JP" sz="1000" u="none" strike="noStrike" dirty="0">
                          <a:effectLst/>
                        </a:rPr>
                        <a:t>178,831</a:t>
                      </a:r>
                      <a:endParaRPr lang="en-US" altLang="ja-JP" sz="1000" b="0" i="0" u="none" strike="noStrike" dirty="0">
                        <a:solidFill>
                          <a:srgbClr val="000000"/>
                        </a:solidFill>
                        <a:effectLst/>
                        <a:latin typeface="ＭＳ Ｐゴシック"/>
                      </a:endParaRPr>
                    </a:p>
                  </a:txBody>
                  <a:tcPr marL="7620" marR="7620" marT="7620" marB="0" anchor="ctr"/>
                </a:tc>
                <a:tc>
                  <a:txBody>
                    <a:bodyPr/>
                    <a:lstStyle/>
                    <a:p>
                      <a:pPr algn="r" fontAlgn="ctr"/>
                      <a:r>
                        <a:rPr lang="en-US" altLang="ja-JP" sz="1000" u="none" strike="noStrike" dirty="0">
                          <a:effectLst/>
                        </a:rPr>
                        <a:t>174,997</a:t>
                      </a:r>
                      <a:endParaRPr lang="en-US" altLang="ja-JP" sz="1000" b="0" i="0" u="none" strike="noStrike" dirty="0">
                        <a:solidFill>
                          <a:srgbClr val="000000"/>
                        </a:solidFill>
                        <a:effectLst/>
                        <a:latin typeface="ＭＳ Ｐゴシック"/>
                      </a:endParaRPr>
                    </a:p>
                  </a:txBody>
                  <a:tcPr marL="7620" marR="7620" marT="7620" marB="0" anchor="ctr"/>
                </a:tc>
                <a:extLst>
                  <a:ext uri="{0D108BD9-81ED-4DB2-BD59-A6C34878D82A}">
                    <a16:rowId xmlns:a16="http://schemas.microsoft.com/office/drawing/2014/main" val="10001"/>
                  </a:ext>
                </a:extLst>
              </a:tr>
              <a:tr h="243687">
                <a:tc>
                  <a:txBody>
                    <a:bodyPr/>
                    <a:lstStyle/>
                    <a:p>
                      <a:pPr algn="l" fontAlgn="ctr"/>
                      <a:r>
                        <a:rPr lang="en-US" altLang="ja-JP" sz="1000" u="none" strike="noStrike">
                          <a:effectLst/>
                        </a:rPr>
                        <a:t>65</a:t>
                      </a:r>
                      <a:r>
                        <a:rPr lang="ja-JP" altLang="en-US" sz="1000" u="none" strike="noStrike">
                          <a:effectLst/>
                        </a:rPr>
                        <a:t>歳以上人口</a:t>
                      </a:r>
                      <a:endParaRPr lang="ja-JP" altLang="en-US" sz="1000" b="0" i="0" u="none" strike="noStrike">
                        <a:solidFill>
                          <a:srgbClr val="000000"/>
                        </a:solidFill>
                        <a:effectLst/>
                        <a:latin typeface="ＭＳ Ｐゴシック"/>
                      </a:endParaRPr>
                    </a:p>
                  </a:txBody>
                  <a:tcPr marL="7620" marR="7620" marT="7620" marB="0" anchor="ctr"/>
                </a:tc>
                <a:tc>
                  <a:txBody>
                    <a:bodyPr/>
                    <a:lstStyle/>
                    <a:p>
                      <a:pPr algn="r" fontAlgn="ctr"/>
                      <a:r>
                        <a:rPr lang="en-US" altLang="ja-JP" sz="1000" u="none" strike="noStrike" dirty="0" smtClean="0">
                          <a:effectLst/>
                        </a:rPr>
                        <a:t>47,132</a:t>
                      </a:r>
                      <a:endParaRPr lang="en-US" altLang="ja-JP" sz="1000" b="0" i="0" u="none" strike="noStrike" dirty="0">
                        <a:solidFill>
                          <a:srgbClr val="000000"/>
                        </a:solidFill>
                        <a:effectLst/>
                        <a:latin typeface="ＭＳ Ｐゴシック"/>
                      </a:endParaRPr>
                    </a:p>
                  </a:txBody>
                  <a:tcPr marL="7620" marR="7620" marT="7620" marB="0" anchor="ctr"/>
                </a:tc>
                <a:tc>
                  <a:txBody>
                    <a:bodyPr/>
                    <a:lstStyle/>
                    <a:p>
                      <a:pPr algn="r" fontAlgn="ctr"/>
                      <a:r>
                        <a:rPr lang="en-US" altLang="ja-JP" sz="1000" u="none" strike="noStrike" dirty="0">
                          <a:effectLst/>
                        </a:rPr>
                        <a:t>49,623</a:t>
                      </a:r>
                      <a:endParaRPr lang="en-US" altLang="ja-JP" sz="1000" b="0" i="0" u="none" strike="noStrike" dirty="0">
                        <a:solidFill>
                          <a:srgbClr val="000000"/>
                        </a:solidFill>
                        <a:effectLst/>
                        <a:latin typeface="ＭＳ Ｐゴシック"/>
                      </a:endParaRPr>
                    </a:p>
                  </a:txBody>
                  <a:tcPr marL="7620" marR="7620" marT="7620" marB="0" anchor="ctr"/>
                </a:tc>
                <a:tc>
                  <a:txBody>
                    <a:bodyPr/>
                    <a:lstStyle/>
                    <a:p>
                      <a:pPr algn="r" fontAlgn="ctr"/>
                      <a:r>
                        <a:rPr lang="en-US" altLang="ja-JP" sz="1000" u="none" strike="noStrike" dirty="0">
                          <a:effectLst/>
                        </a:rPr>
                        <a:t>53,315</a:t>
                      </a:r>
                      <a:endParaRPr lang="en-US" altLang="ja-JP" sz="1000" b="0" i="0" u="none" strike="noStrike" dirty="0">
                        <a:solidFill>
                          <a:srgbClr val="000000"/>
                        </a:solidFill>
                        <a:effectLst/>
                        <a:latin typeface="ＭＳ Ｐゴシック"/>
                      </a:endParaRPr>
                    </a:p>
                  </a:txBody>
                  <a:tcPr marL="7620" marR="7620" marT="7620"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0843319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27384"/>
            <a:ext cx="9144000" cy="972000"/>
          </a:xfrm>
          <a:solidFill>
            <a:srgbClr val="0070C0"/>
          </a:solidFill>
        </p:spPr>
        <p:txBody>
          <a:bodyPr>
            <a:noAutofit/>
          </a:bodyPr>
          <a:lstStyle/>
          <a:p>
            <a:r>
              <a:rPr lang="ja-JP" altLang="en-US" sz="2800" dirty="0" smtClean="0">
                <a:solidFill>
                  <a:schemeClr val="bg1"/>
                </a:solidFill>
                <a:latin typeface="ＭＳ ゴシック" panose="020B0609070205080204" pitchFamily="49" charset="-128"/>
                <a:ea typeface="ＭＳ ゴシック" panose="020B0609070205080204" pitchFamily="49" charset="-128"/>
              </a:rPr>
              <a:t>１　現状と課題</a:t>
            </a:r>
            <a:endParaRPr kumimoji="1" lang="ja-JP" altLang="en-US" sz="2800" dirty="0">
              <a:solidFill>
                <a:schemeClr val="bg1"/>
              </a:solidFill>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a:noFill/>
        </p:spPr>
        <p:txBody>
          <a:bodyPr/>
          <a:lstStyle/>
          <a:p>
            <a:fld id="{1C5E2A2E-42B5-4858-9116-6D14F207026F}" type="slidenum">
              <a:rPr kumimoji="1" lang="ja-JP" altLang="en-US" sz="2000" smtClean="0"/>
              <a:t>2</a:t>
            </a:fld>
            <a:endParaRPr kumimoji="1" lang="ja-JP" altLang="en-US" sz="2000" dirty="0"/>
          </a:p>
        </p:txBody>
      </p:sp>
      <p:sp>
        <p:nvSpPr>
          <p:cNvPr id="5" name="テキスト ボックス 4"/>
          <p:cNvSpPr txBox="1"/>
          <p:nvPr/>
        </p:nvSpPr>
        <p:spPr>
          <a:xfrm>
            <a:off x="111246" y="1040601"/>
            <a:ext cx="8921508" cy="4832092"/>
          </a:xfrm>
          <a:prstGeom prst="rect">
            <a:avLst/>
          </a:prstGeom>
          <a:noFill/>
        </p:spPr>
        <p:txBody>
          <a:bodyPr wrap="square" rIns="36000" rtlCol="0">
            <a:spAutoFit/>
          </a:bodyPr>
          <a:lstStyle/>
          <a:p>
            <a:r>
              <a:rPr lang="en-US" altLang="ja-JP" sz="2800" dirty="0" smtClean="0">
                <a:latin typeface="ＭＳ ゴシック" panose="020B0609070205080204" pitchFamily="49" charset="-128"/>
                <a:ea typeface="ＭＳ ゴシック" panose="020B0609070205080204" pitchFamily="49" charset="-128"/>
              </a:rPr>
              <a:t>【</a:t>
            </a:r>
            <a:r>
              <a:rPr lang="ja-JP" altLang="en-US" sz="2800" dirty="0" smtClean="0">
                <a:latin typeface="ＭＳ ゴシック" panose="020B0609070205080204" pitchFamily="49" charset="-128"/>
                <a:ea typeface="ＭＳ ゴシック" panose="020B0609070205080204" pitchFamily="49" charset="-128"/>
              </a:rPr>
              <a:t>自施設の</a:t>
            </a:r>
            <a:r>
              <a:rPr lang="ja-JP" altLang="en-US" sz="2800" dirty="0">
                <a:latin typeface="ＭＳ ゴシック" panose="020B0609070205080204" pitchFamily="49" charset="-128"/>
                <a:ea typeface="ＭＳ ゴシック" panose="020B0609070205080204" pitchFamily="49" charset="-128"/>
              </a:rPr>
              <a:t>現状と課題</a:t>
            </a:r>
            <a:r>
              <a:rPr lang="en-US" altLang="ja-JP" sz="2800" dirty="0" smtClean="0">
                <a:latin typeface="ＭＳ ゴシック" panose="020B0609070205080204" pitchFamily="49" charset="-128"/>
                <a:ea typeface="ＭＳ ゴシック" panose="020B0609070205080204" pitchFamily="49" charset="-128"/>
              </a:rPr>
              <a:t>】</a:t>
            </a: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smtClean="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smtClean="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smtClean="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smtClean="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smtClean="0">
              <a:latin typeface="ＭＳ ゴシック" panose="020B0609070205080204" pitchFamily="49" charset="-128"/>
              <a:ea typeface="ＭＳ ゴシック" panose="020B0609070205080204" pitchFamily="49" charset="-128"/>
            </a:endParaRPr>
          </a:p>
        </p:txBody>
      </p:sp>
      <p:sp>
        <p:nvSpPr>
          <p:cNvPr id="6" name="テキスト ボックス 5"/>
          <p:cNvSpPr txBox="1"/>
          <p:nvPr/>
        </p:nvSpPr>
        <p:spPr>
          <a:xfrm>
            <a:off x="289394" y="1556792"/>
            <a:ext cx="8675093" cy="5109091"/>
          </a:xfrm>
          <a:prstGeom prst="rect">
            <a:avLst/>
          </a:prstGeom>
          <a:noFill/>
        </p:spPr>
        <p:txBody>
          <a:bodyPr wrap="square" rtlCol="0">
            <a:spAutoFit/>
          </a:bodyPr>
          <a:lstStyle/>
          <a:p>
            <a:pPr lvl="0" eaLnBrk="0"/>
            <a:r>
              <a:rPr lang="ja-JP" altLang="ja-JP" sz="1600" dirty="0" smtClean="0">
                <a:ea typeface="ＤＦ特太ゴシック体" panose="02010609000101010101" pitchFamily="1" charset="-128"/>
              </a:rPr>
              <a:t>自施設</a:t>
            </a:r>
            <a:r>
              <a:rPr lang="ja-JP" altLang="ja-JP" sz="1600" dirty="0">
                <a:ea typeface="ＤＦ特太ゴシック体" panose="02010609000101010101" pitchFamily="1" charset="-128"/>
              </a:rPr>
              <a:t>の現状</a:t>
            </a:r>
          </a:p>
          <a:p>
            <a:pPr eaLnBrk="0"/>
            <a:r>
              <a:rPr lang="ja-JP" altLang="en-US" sz="1600" dirty="0" smtClean="0"/>
              <a:t>　</a:t>
            </a:r>
            <a:r>
              <a:rPr lang="ja-JP" altLang="ja-JP" sz="1400" dirty="0" smtClean="0"/>
              <a:t>当院</a:t>
            </a:r>
            <a:r>
              <a:rPr lang="ja-JP" altLang="ja-JP" sz="1400" dirty="0"/>
              <a:t>は</a:t>
            </a:r>
            <a:r>
              <a:rPr lang="ja-JP" altLang="ja-JP" sz="1400" dirty="0" smtClean="0"/>
              <a:t>「</a:t>
            </a:r>
            <a:r>
              <a:rPr lang="ja-JP" altLang="en-US" sz="1400" dirty="0" smtClean="0"/>
              <a:t>思いやりの心で　患者、地域、職員に愛される病院」</a:t>
            </a:r>
            <a:r>
              <a:rPr lang="ja-JP" altLang="ja-JP" sz="1400" dirty="0" smtClean="0"/>
              <a:t>を</a:t>
            </a:r>
            <a:r>
              <a:rPr lang="ja-JP" altLang="ja-JP" sz="1400" dirty="0"/>
              <a:t>理念とし、</a:t>
            </a:r>
            <a:r>
              <a:rPr lang="ja-JP" altLang="ja-JP" sz="1400" dirty="0" smtClean="0"/>
              <a:t>「</a:t>
            </a:r>
            <a:r>
              <a:rPr lang="ja-JP" altLang="en-US" sz="1400" dirty="0" smtClean="0"/>
              <a:t>治し、支える医療の実践」</a:t>
            </a:r>
            <a:r>
              <a:rPr lang="ja-JP" altLang="ja-JP" sz="1400" dirty="0" smtClean="0"/>
              <a:t>、</a:t>
            </a:r>
            <a:r>
              <a:rPr lang="ja-JP" altLang="ja-JP" sz="1400" dirty="0"/>
              <a:t>「</a:t>
            </a:r>
            <a:r>
              <a:rPr lang="ja-JP" altLang="ja-JP" sz="1400" dirty="0" smtClean="0"/>
              <a:t>専門</a:t>
            </a:r>
            <a:r>
              <a:rPr lang="ja-JP" altLang="en-US" sz="1400" dirty="0" smtClean="0"/>
              <a:t>医療の推進</a:t>
            </a:r>
            <a:r>
              <a:rPr lang="ja-JP" altLang="ja-JP" sz="1400" dirty="0" smtClean="0"/>
              <a:t>」</a:t>
            </a:r>
            <a:r>
              <a:rPr lang="ja-JP" altLang="ja-JP" sz="1400" dirty="0"/>
              <a:t>、「チーム</a:t>
            </a:r>
            <a:r>
              <a:rPr lang="ja-JP" altLang="ja-JP" sz="1400" dirty="0" smtClean="0"/>
              <a:t>医療</a:t>
            </a:r>
            <a:r>
              <a:rPr lang="ja-JP" altLang="en-US" sz="1400" dirty="0" smtClean="0"/>
              <a:t>の実践</a:t>
            </a:r>
            <a:r>
              <a:rPr lang="ja-JP" altLang="ja-JP" sz="1400" dirty="0" smtClean="0"/>
              <a:t>」</a:t>
            </a:r>
            <a:r>
              <a:rPr lang="ja-JP" altLang="ja-JP" sz="1400" dirty="0"/>
              <a:t>、「地域医療</a:t>
            </a:r>
            <a:r>
              <a:rPr lang="ja-JP" altLang="ja-JP" sz="1400" dirty="0" smtClean="0"/>
              <a:t>連携</a:t>
            </a:r>
            <a:r>
              <a:rPr lang="ja-JP" altLang="en-US" sz="1400" dirty="0" smtClean="0"/>
              <a:t>の推進と地域への貢献</a:t>
            </a:r>
            <a:r>
              <a:rPr lang="ja-JP" altLang="ja-JP" sz="1400" dirty="0" smtClean="0"/>
              <a:t>」</a:t>
            </a:r>
            <a:r>
              <a:rPr lang="ja-JP" altLang="ja-JP" sz="1400" dirty="0"/>
              <a:t>、「経営基盤の安定</a:t>
            </a:r>
            <a:r>
              <a:rPr lang="ja-JP" altLang="ja-JP" sz="1400" dirty="0" smtClean="0"/>
              <a:t>」</a:t>
            </a:r>
            <a:r>
              <a:rPr lang="ja-JP" altLang="en-US" sz="1400" dirty="0" smtClean="0"/>
              <a:t>、「働きがいのある職場作り」の６</a:t>
            </a:r>
            <a:r>
              <a:rPr lang="ja-JP" altLang="ja-JP" sz="1400" dirty="0" smtClean="0"/>
              <a:t>つ</a:t>
            </a:r>
            <a:r>
              <a:rPr lang="ja-JP" altLang="ja-JP" sz="1400" dirty="0"/>
              <a:t>の基本方針の下に病院運営を行っている</a:t>
            </a:r>
            <a:r>
              <a:rPr lang="ja-JP" altLang="ja-JP" sz="1400" dirty="0" smtClean="0"/>
              <a:t>。</a:t>
            </a:r>
            <a:endParaRPr lang="en-US" altLang="ja-JP" sz="1400" dirty="0" smtClean="0"/>
          </a:p>
          <a:p>
            <a:pPr eaLnBrk="0"/>
            <a:r>
              <a:rPr lang="ja-JP" altLang="en-US" sz="1400" dirty="0" smtClean="0"/>
              <a:t>　地域完結型医療の中心的役割を担うものとして、平成</a:t>
            </a:r>
            <a:r>
              <a:rPr lang="ja-JP" altLang="en-US" sz="1400" dirty="0"/>
              <a:t>２４年８月に</a:t>
            </a:r>
            <a:r>
              <a:rPr lang="ja-JP" altLang="ja-JP" sz="1400" dirty="0" smtClean="0"/>
              <a:t>地域</a:t>
            </a:r>
            <a:r>
              <a:rPr lang="ja-JP" altLang="ja-JP" sz="1400" dirty="0"/>
              <a:t>医療支援病院</a:t>
            </a:r>
            <a:r>
              <a:rPr lang="ja-JP" altLang="ja-JP" sz="1400" dirty="0" smtClean="0"/>
              <a:t>の</a:t>
            </a:r>
            <a:r>
              <a:rPr lang="ja-JP" altLang="en-US" sz="1400" dirty="0" smtClean="0"/>
              <a:t>承認</a:t>
            </a:r>
            <a:r>
              <a:rPr lang="ja-JP" altLang="ja-JP" sz="1400" dirty="0" smtClean="0"/>
              <a:t>を</a:t>
            </a:r>
            <a:r>
              <a:rPr lang="ja-JP" altLang="ja-JP" sz="1400" dirty="0"/>
              <a:t>受け、地域の医療施設や開業医等と密接な連携を取っており、急変患者の</a:t>
            </a:r>
            <a:r>
              <a:rPr lang="ja-JP" altLang="ja-JP" sz="1400" dirty="0" smtClean="0"/>
              <a:t>受入</a:t>
            </a:r>
            <a:r>
              <a:rPr lang="ja-JP" altLang="en-US" sz="1400" dirty="0" smtClean="0"/>
              <a:t>れや大型医療機器の共同利用、医療従事者への研修などを通じて地域の中核病院として地域医療への支援を行</a:t>
            </a:r>
            <a:r>
              <a:rPr lang="ja-JP" altLang="ja-JP" sz="1400" dirty="0" smtClean="0"/>
              <a:t>って</a:t>
            </a:r>
            <a:r>
              <a:rPr lang="ja-JP" altLang="ja-JP" sz="1400" dirty="0"/>
              <a:t>いる</a:t>
            </a:r>
            <a:r>
              <a:rPr lang="ja-JP" altLang="ja-JP" sz="1400" dirty="0" smtClean="0"/>
              <a:t>。</a:t>
            </a:r>
            <a:r>
              <a:rPr lang="ja-JP" altLang="en-US" sz="1400" dirty="0" smtClean="0"/>
              <a:t>また、救急医療にも力を入れ、令和３年度は年間で４，３６６名（うち救急車１，３９８名）の救急患者を受け入れ、そのうち１</a:t>
            </a:r>
            <a:r>
              <a:rPr lang="en-US" altLang="ja-JP" sz="1400" dirty="0" smtClean="0"/>
              <a:t>,</a:t>
            </a:r>
            <a:r>
              <a:rPr lang="ja-JP" altLang="en-US" sz="1400" dirty="0" smtClean="0"/>
              <a:t>５５７名</a:t>
            </a:r>
            <a:r>
              <a:rPr lang="en-US" altLang="ja-JP" sz="1400" dirty="0" smtClean="0"/>
              <a:t>(</a:t>
            </a:r>
            <a:r>
              <a:rPr lang="ja-JP" altLang="en-US" sz="1400" dirty="0" smtClean="0"/>
              <a:t>うち救急車７０８名</a:t>
            </a:r>
            <a:r>
              <a:rPr lang="en-US" altLang="ja-JP" sz="1400" dirty="0" smtClean="0"/>
              <a:t>)</a:t>
            </a:r>
            <a:r>
              <a:rPr lang="ja-JP" altLang="en-US" sz="1400" dirty="0" smtClean="0"/>
              <a:t>が入院し地域医療への貢献をしている。</a:t>
            </a:r>
            <a:endParaRPr lang="en-US" altLang="ja-JP" sz="1400" dirty="0" smtClean="0"/>
          </a:p>
          <a:p>
            <a:pPr eaLnBrk="0"/>
            <a:r>
              <a:rPr lang="ja-JP" altLang="en-US" sz="1400" dirty="0"/>
              <a:t>　</a:t>
            </a:r>
            <a:r>
              <a:rPr lang="ja-JP" altLang="en-US" sz="1400" dirty="0" smtClean="0"/>
              <a:t>がん診療については</a:t>
            </a:r>
            <a:r>
              <a:rPr lang="ja-JP" altLang="ja-JP" sz="1400" dirty="0" smtClean="0"/>
              <a:t>熊本県</a:t>
            </a:r>
            <a:r>
              <a:rPr lang="ja-JP" altLang="ja-JP" sz="1400" dirty="0"/>
              <a:t>指定がん診療連携拠点</a:t>
            </a:r>
            <a:r>
              <a:rPr lang="ja-JP" altLang="ja-JP" sz="1400" dirty="0" smtClean="0"/>
              <a:t>病院と</a:t>
            </a:r>
            <a:r>
              <a:rPr lang="ja-JP" altLang="ja-JP" sz="1400" dirty="0"/>
              <a:t>して</a:t>
            </a:r>
            <a:r>
              <a:rPr lang="ja-JP" altLang="ja-JP" sz="1400" dirty="0" smtClean="0"/>
              <a:t>、</a:t>
            </a:r>
            <a:r>
              <a:rPr lang="ja-JP" altLang="en-US" sz="1400" dirty="0" smtClean="0"/>
              <a:t>消化器がん、肺がんを中心に専門医療を展開している。また、</a:t>
            </a:r>
            <a:r>
              <a:rPr lang="ja-JP" altLang="ja-JP" sz="1400" dirty="0"/>
              <a:t>熊本県難病</a:t>
            </a:r>
            <a:r>
              <a:rPr lang="ja-JP" altLang="ja-JP" sz="1400" dirty="0" smtClean="0"/>
              <a:t>医療拠点</a:t>
            </a:r>
            <a:r>
              <a:rPr lang="ja-JP" altLang="ja-JP" sz="1400" dirty="0"/>
              <a:t>病院と</a:t>
            </a:r>
            <a:r>
              <a:rPr lang="ja-JP" altLang="ja-JP" sz="1400" dirty="0" smtClean="0"/>
              <a:t>して重度心身障</a:t>
            </a:r>
            <a:r>
              <a:rPr lang="ja-JP" altLang="en-US" sz="1400" dirty="0" smtClean="0"/>
              <a:t>がい児（</a:t>
            </a:r>
            <a:r>
              <a:rPr lang="ja-JP" altLang="ja-JP" sz="1400" dirty="0" smtClean="0"/>
              <a:t>者</a:t>
            </a:r>
            <a:r>
              <a:rPr lang="ja-JP" altLang="en-US" sz="1400" dirty="0" smtClean="0"/>
              <a:t>）</a:t>
            </a:r>
            <a:r>
              <a:rPr lang="ja-JP" altLang="ja-JP" sz="1400" dirty="0" smtClean="0"/>
              <a:t>医療</a:t>
            </a:r>
            <a:r>
              <a:rPr lang="ja-JP" altLang="en-US" sz="1400" dirty="0" smtClean="0"/>
              <a:t>、</a:t>
            </a:r>
            <a:r>
              <a:rPr lang="ja-JP" altLang="ja-JP" sz="1400" dirty="0" smtClean="0"/>
              <a:t>筋</a:t>
            </a:r>
            <a:r>
              <a:rPr lang="ja-JP" altLang="ja-JP" sz="1400" dirty="0"/>
              <a:t>ジストロフィーを含む神経</a:t>
            </a:r>
            <a:r>
              <a:rPr lang="ja-JP" altLang="ja-JP" sz="1400" dirty="0" smtClean="0"/>
              <a:t>難病</a:t>
            </a:r>
            <a:r>
              <a:rPr lang="ja-JP" altLang="en-US" sz="1400" dirty="0" smtClean="0"/>
              <a:t>などの障がい者</a:t>
            </a:r>
            <a:r>
              <a:rPr lang="ja-JP" altLang="ja-JP" sz="1400" dirty="0" smtClean="0"/>
              <a:t>医療</a:t>
            </a:r>
            <a:r>
              <a:rPr lang="ja-JP" altLang="en-US" sz="1400" dirty="0"/>
              <a:t>を</a:t>
            </a:r>
            <a:r>
              <a:rPr lang="ja-JP" altLang="ja-JP" sz="1400" dirty="0"/>
              <a:t>担っており、</a:t>
            </a:r>
            <a:r>
              <a:rPr lang="ja-JP" altLang="en-US" sz="1400" dirty="0"/>
              <a:t>菊池</a:t>
            </a:r>
            <a:r>
              <a:rPr lang="ja-JP" altLang="ja-JP" sz="1400" dirty="0"/>
              <a:t>構想区域</a:t>
            </a:r>
            <a:r>
              <a:rPr lang="ja-JP" altLang="en-US" sz="1400" dirty="0"/>
              <a:t>（以下「構想区域」という）</a:t>
            </a:r>
            <a:r>
              <a:rPr lang="ja-JP" altLang="ja-JP" sz="1400" dirty="0"/>
              <a:t>外</a:t>
            </a:r>
            <a:r>
              <a:rPr lang="ja-JP" altLang="en-US" sz="1400" dirty="0"/>
              <a:t>の熊本県全域の</a:t>
            </a:r>
            <a:r>
              <a:rPr lang="ja-JP" altLang="ja-JP" sz="1400" dirty="0"/>
              <a:t>患者</a:t>
            </a:r>
            <a:r>
              <a:rPr lang="ja-JP" altLang="en-US" sz="1400" dirty="0"/>
              <a:t>の</a:t>
            </a:r>
            <a:r>
              <a:rPr lang="ja-JP" altLang="ja-JP" sz="1400" dirty="0" smtClean="0"/>
              <a:t>受け入れ</a:t>
            </a:r>
            <a:r>
              <a:rPr lang="ja-JP" altLang="en-US" sz="1400" dirty="0" smtClean="0"/>
              <a:t>も</a:t>
            </a:r>
            <a:r>
              <a:rPr lang="ja-JP" altLang="ja-JP" sz="1400" dirty="0" smtClean="0"/>
              <a:t>行って</a:t>
            </a:r>
            <a:r>
              <a:rPr lang="ja-JP" altLang="ja-JP" sz="1400" dirty="0"/>
              <a:t>いる</a:t>
            </a:r>
            <a:r>
              <a:rPr lang="ja-JP" altLang="ja-JP" sz="1400" dirty="0" smtClean="0"/>
              <a:t>。</a:t>
            </a:r>
            <a:r>
              <a:rPr lang="ja-JP" altLang="en-US" sz="1400" dirty="0" smtClean="0"/>
              <a:t>特</a:t>
            </a:r>
            <a:r>
              <a:rPr lang="ja-JP" altLang="en-US" sz="1400" dirty="0"/>
              <a:t>に筋ジストロフィーについては県内唯一の入院での療養介護が可能な医療機関となって</a:t>
            </a:r>
            <a:r>
              <a:rPr lang="ja-JP" altLang="en-US" sz="1400" dirty="0" smtClean="0"/>
              <a:t>いる。更に成育医療については、てんかん、発達障害ならびに不登校、肥満等の小児慢性疾患が中心である。隣接している県立黒石原支援学校と協力して、医療と学校教育を連携させた医教連携のもとで成育医療を担っている。</a:t>
            </a:r>
            <a:endParaRPr lang="en-US" altLang="ja-JP" sz="1400" dirty="0" smtClean="0"/>
          </a:p>
          <a:p>
            <a:pPr eaLnBrk="0"/>
            <a:r>
              <a:rPr lang="ja-JP" altLang="en-US" sz="1400" dirty="0" smtClean="0"/>
              <a:t>　病床機能別では急性期医療と慢性期医療を中心に診療を行っており、所属する構想区域内にて総合的な診療可能な中核病院である一方、</a:t>
            </a:r>
            <a:r>
              <a:rPr lang="ja-JP" altLang="ja-JP" sz="1400" dirty="0" smtClean="0"/>
              <a:t>地域</a:t>
            </a:r>
            <a:r>
              <a:rPr lang="ja-JP" altLang="ja-JP" sz="1400" dirty="0"/>
              <a:t>の在宅医療を後方から支援する</a:t>
            </a:r>
            <a:r>
              <a:rPr lang="ja-JP" altLang="ja-JP" sz="1400" dirty="0" smtClean="0"/>
              <a:t>病院</a:t>
            </a:r>
            <a:r>
              <a:rPr lang="ja-JP" altLang="en-US" sz="1400" dirty="0" smtClean="0"/>
              <a:t>としての役割も果たしている。そのため</a:t>
            </a:r>
            <a:r>
              <a:rPr lang="ja-JP" altLang="ja-JP" sz="1400" dirty="0" smtClean="0"/>
              <a:t>平成</a:t>
            </a:r>
            <a:r>
              <a:rPr lang="ja-JP" altLang="en-US" sz="1400" dirty="0" smtClean="0"/>
              <a:t>２８</a:t>
            </a:r>
            <a:r>
              <a:rPr lang="ja-JP" altLang="ja-JP" sz="1400" dirty="0" smtClean="0"/>
              <a:t>年</a:t>
            </a:r>
            <a:r>
              <a:rPr lang="ja-JP" altLang="en-US" sz="1400" dirty="0" smtClean="0"/>
              <a:t>１１</a:t>
            </a:r>
            <a:r>
              <a:rPr lang="ja-JP" altLang="ja-JP" sz="1400" dirty="0" smtClean="0"/>
              <a:t>月</a:t>
            </a:r>
            <a:r>
              <a:rPr lang="ja-JP" altLang="ja-JP" sz="1400" dirty="0"/>
              <a:t>から</a:t>
            </a:r>
            <a:r>
              <a:rPr lang="ja-JP" altLang="ja-JP" sz="1400" dirty="0" smtClean="0"/>
              <a:t>、</a:t>
            </a:r>
            <a:r>
              <a:rPr lang="ja-JP" altLang="en-US" sz="1400" dirty="0" smtClean="0"/>
              <a:t>構想区域</a:t>
            </a:r>
            <a:r>
              <a:rPr lang="ja-JP" altLang="ja-JP" sz="1400" dirty="0" smtClean="0"/>
              <a:t>に</a:t>
            </a:r>
            <a:r>
              <a:rPr lang="ja-JP" altLang="ja-JP" sz="1400" dirty="0"/>
              <a:t>不足する回復期病床確保のため、急性期</a:t>
            </a:r>
            <a:r>
              <a:rPr lang="ja-JP" altLang="ja-JP" sz="1400" dirty="0" smtClean="0"/>
              <a:t>病床</a:t>
            </a:r>
            <a:r>
              <a:rPr lang="ja-JP" altLang="en-US" sz="1400" dirty="0" smtClean="0"/>
              <a:t>５２</a:t>
            </a:r>
            <a:r>
              <a:rPr lang="ja-JP" altLang="ja-JP" sz="1400" dirty="0" smtClean="0"/>
              <a:t>床</a:t>
            </a:r>
            <a:r>
              <a:rPr lang="en-US" altLang="ja-JP" sz="1400" dirty="0" smtClean="0"/>
              <a:t>(</a:t>
            </a:r>
            <a:r>
              <a:rPr lang="ja-JP" altLang="en-US" sz="1400" dirty="0" smtClean="0"/>
              <a:t>現在４６床</a:t>
            </a:r>
            <a:r>
              <a:rPr lang="en-US" altLang="ja-JP" sz="1400" dirty="0" smtClean="0"/>
              <a:t>)</a:t>
            </a:r>
            <a:r>
              <a:rPr lang="ja-JP" altLang="ja-JP" sz="1400" dirty="0" smtClean="0"/>
              <a:t>を</a:t>
            </a:r>
            <a:r>
              <a:rPr lang="ja-JP" altLang="ja-JP" sz="1400" dirty="0"/>
              <a:t>地域包括ケア病床へ</a:t>
            </a:r>
            <a:r>
              <a:rPr lang="ja-JP" altLang="ja-JP" sz="1400" dirty="0" smtClean="0"/>
              <a:t>と</a:t>
            </a:r>
            <a:r>
              <a:rPr lang="ja-JP" altLang="en-US" sz="1400" dirty="0" smtClean="0"/>
              <a:t>転換し、在宅患者受入れの円滑化を図って地域包括ケアシステムの一翼を担っている。</a:t>
            </a:r>
            <a:endParaRPr lang="en-US" altLang="ja-JP" sz="1400" dirty="0" smtClean="0"/>
          </a:p>
          <a:p>
            <a:pPr eaLnBrk="0"/>
            <a:r>
              <a:rPr lang="ja-JP" altLang="en-US" sz="1400" dirty="0"/>
              <a:t>　</a:t>
            </a:r>
            <a:r>
              <a:rPr lang="ja-JP" altLang="en-US" sz="1400" dirty="0" smtClean="0"/>
              <a:t>新型</a:t>
            </a:r>
            <a:r>
              <a:rPr lang="ja-JP" altLang="en-US" sz="1400" dirty="0"/>
              <a:t>コロナ患者については</a:t>
            </a:r>
            <a:r>
              <a:rPr lang="ja-JP" altLang="en-US" sz="1400" dirty="0" smtClean="0"/>
              <a:t>、</a:t>
            </a:r>
            <a:r>
              <a:rPr lang="en-US" altLang="ja-JP" sz="1400" dirty="0" smtClean="0"/>
              <a:t>R2.9.30</a:t>
            </a:r>
            <a:r>
              <a:rPr lang="ja-JP" altLang="en-US" sz="1400" dirty="0"/>
              <a:t>に重点医療機関の指定を受け、フェーズに応じて、対応病床数を変更し、受け入れを実施している。小児についても入院対応可能で</a:t>
            </a:r>
            <a:r>
              <a:rPr lang="ja-JP" altLang="en-US" sz="1400" dirty="0" smtClean="0"/>
              <a:t>あり、内科、小児科共同で診療にあたっている。併せて、ワクチンの基本型接種施設として、合志市と調整の上、乳幼児も含め、積極的にワクチン接種も実施している。</a:t>
            </a:r>
            <a:endParaRPr lang="en-US" altLang="ja-JP" sz="1400" dirty="0">
              <a:latin typeface="ＭＳ ゴシック" panose="020B0609070205080204" pitchFamily="49" charset="-128"/>
              <a:ea typeface="ＭＳ ゴシック" panose="020B0609070205080204" pitchFamily="49" charset="-128"/>
            </a:endParaRPr>
          </a:p>
          <a:p>
            <a:pPr eaLnBrk="0"/>
            <a:endParaRPr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9225306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noFill/>
        </p:spPr>
        <p:txBody>
          <a:bodyPr/>
          <a:lstStyle/>
          <a:p>
            <a:fld id="{1C5E2A2E-42B5-4858-9116-6D14F207026F}" type="slidenum">
              <a:rPr kumimoji="1" lang="ja-JP" altLang="en-US" sz="2000" smtClean="0"/>
              <a:t>3</a:t>
            </a:fld>
            <a:endParaRPr kumimoji="1" lang="ja-JP" altLang="en-US" sz="2000" dirty="0"/>
          </a:p>
        </p:txBody>
      </p:sp>
      <p:sp>
        <p:nvSpPr>
          <p:cNvPr id="2" name="正方形/長方形 1"/>
          <p:cNvSpPr/>
          <p:nvPr/>
        </p:nvSpPr>
        <p:spPr>
          <a:xfrm>
            <a:off x="179512" y="188640"/>
            <a:ext cx="8712968" cy="1754326"/>
          </a:xfrm>
          <a:prstGeom prst="rect">
            <a:avLst/>
          </a:prstGeom>
        </p:spPr>
        <p:txBody>
          <a:bodyPr wrap="square">
            <a:spAutoFit/>
          </a:bodyPr>
          <a:lstStyle/>
          <a:p>
            <a:pPr lvl="0" eaLnBrk="0"/>
            <a:r>
              <a:rPr lang="ja-JP" altLang="en-US" dirty="0">
                <a:ea typeface="ＤＦ特太ゴシック体" panose="02010609000101010101" pitchFamily="1" charset="-128"/>
              </a:rPr>
              <a:t>診療実績等</a:t>
            </a:r>
            <a:endParaRPr lang="ja-JP" altLang="ja-JP" dirty="0">
              <a:ea typeface="ＤＦ特太ゴシック体" panose="02010609000101010101" pitchFamily="1" charset="-128"/>
            </a:endParaRPr>
          </a:p>
          <a:p>
            <a:pPr eaLnBrk="0"/>
            <a:r>
              <a:rPr lang="ja-JP" altLang="ja-JP" b="1" dirty="0"/>
              <a:t>（救急外来診療状況</a:t>
            </a:r>
            <a:r>
              <a:rPr lang="ja-JP" altLang="ja-JP" dirty="0"/>
              <a:t>）</a:t>
            </a:r>
          </a:p>
          <a:p>
            <a:pPr eaLnBrk="0"/>
            <a:r>
              <a:rPr lang="ja-JP" altLang="en-US" dirty="0"/>
              <a:t>                                                             　   （</a:t>
            </a:r>
            <a:r>
              <a:rPr lang="en-US" altLang="ja-JP" dirty="0" smtClean="0"/>
              <a:t>2020</a:t>
            </a:r>
            <a:r>
              <a:rPr lang="ja-JP" altLang="en-US" dirty="0" smtClean="0"/>
              <a:t>年度</a:t>
            </a:r>
            <a:r>
              <a:rPr lang="ja-JP" altLang="en-US" dirty="0"/>
              <a:t>）　　　　（</a:t>
            </a:r>
            <a:r>
              <a:rPr lang="en-US" altLang="ja-JP" dirty="0" smtClean="0"/>
              <a:t>2021</a:t>
            </a:r>
            <a:r>
              <a:rPr lang="ja-JP" altLang="en-US" dirty="0" smtClean="0"/>
              <a:t>年度</a:t>
            </a:r>
            <a:r>
              <a:rPr lang="ja-JP" altLang="en-US" dirty="0"/>
              <a:t>）　</a:t>
            </a:r>
            <a:r>
              <a:rPr lang="ja-JP" altLang="en-US" dirty="0" smtClean="0"/>
              <a:t> 　（</a:t>
            </a:r>
            <a:r>
              <a:rPr lang="en-US" altLang="ja-JP" dirty="0" smtClean="0"/>
              <a:t>2022</a:t>
            </a:r>
            <a:r>
              <a:rPr lang="ja-JP" altLang="en-US" dirty="0" smtClean="0"/>
              <a:t>年</a:t>
            </a:r>
            <a:r>
              <a:rPr lang="en-US" altLang="ja-JP" dirty="0" smtClean="0"/>
              <a:t>12</a:t>
            </a:r>
            <a:r>
              <a:rPr lang="ja-JP" altLang="en-US" dirty="0" smtClean="0"/>
              <a:t>月迄</a:t>
            </a:r>
            <a:r>
              <a:rPr lang="en-US" altLang="ja-JP" dirty="0" smtClean="0"/>
              <a:t>)</a:t>
            </a:r>
            <a:r>
              <a:rPr lang="ja-JP" altLang="en-US" dirty="0" smtClean="0"/>
              <a:t>　</a:t>
            </a:r>
            <a:endParaRPr lang="en-US" altLang="ja-JP" dirty="0" smtClean="0"/>
          </a:p>
          <a:p>
            <a:pPr eaLnBrk="0"/>
            <a:r>
              <a:rPr lang="ja-JP" altLang="ja-JP" dirty="0" smtClean="0"/>
              <a:t>救急</a:t>
            </a:r>
            <a:r>
              <a:rPr lang="ja-JP" altLang="ja-JP" dirty="0"/>
              <a:t>患者取扱件数　</a:t>
            </a:r>
            <a:r>
              <a:rPr lang="en-US" altLang="ja-JP" dirty="0"/>
              <a:t>                            </a:t>
            </a:r>
            <a:r>
              <a:rPr lang="ja-JP" altLang="en-US" dirty="0" smtClean="0"/>
              <a:t>３，５２０名</a:t>
            </a:r>
            <a:r>
              <a:rPr lang="ja-JP" altLang="en-US" dirty="0"/>
              <a:t>　　　　</a:t>
            </a:r>
            <a:r>
              <a:rPr lang="ja-JP" altLang="en-US" dirty="0" smtClean="0"/>
              <a:t>　</a:t>
            </a:r>
            <a:r>
              <a:rPr lang="ja-JP" altLang="en-US" dirty="0"/>
              <a:t>　４，３６６名　　　　 </a:t>
            </a:r>
            <a:r>
              <a:rPr lang="ja-JP" altLang="en-US" dirty="0" smtClean="0"/>
              <a:t> 　３，８６３名</a:t>
            </a:r>
            <a:endParaRPr lang="en-US" altLang="ja-JP" dirty="0"/>
          </a:p>
          <a:p>
            <a:pPr eaLnBrk="0"/>
            <a:r>
              <a:rPr lang="ja-JP" altLang="en-US" dirty="0"/>
              <a:t>    　　 うち入院件数　　　　 </a:t>
            </a:r>
            <a:r>
              <a:rPr lang="ja-JP" altLang="en-US" dirty="0" smtClean="0"/>
              <a:t>   </a:t>
            </a:r>
            <a:r>
              <a:rPr lang="ja-JP" altLang="en-US" dirty="0"/>
              <a:t>　　  　  　</a:t>
            </a:r>
            <a:r>
              <a:rPr lang="ja-JP" altLang="en-US" dirty="0" smtClean="0"/>
              <a:t>１，２４５名</a:t>
            </a:r>
            <a:r>
              <a:rPr lang="ja-JP" altLang="en-US" dirty="0"/>
              <a:t>　　　　</a:t>
            </a:r>
            <a:r>
              <a:rPr lang="ja-JP" altLang="en-US" dirty="0" smtClean="0"/>
              <a:t>　</a:t>
            </a:r>
            <a:r>
              <a:rPr lang="ja-JP" altLang="en-US" dirty="0"/>
              <a:t>　１，５５７名　　　　 </a:t>
            </a:r>
            <a:r>
              <a:rPr lang="ja-JP" altLang="en-US" dirty="0" smtClean="0"/>
              <a:t>　１，５７３名</a:t>
            </a:r>
            <a:r>
              <a:rPr lang="ja-JP" altLang="en-US" dirty="0"/>
              <a:t>　</a:t>
            </a:r>
            <a:endParaRPr lang="ja-JP" altLang="ja-JP" dirty="0"/>
          </a:p>
          <a:p>
            <a:pPr eaLnBrk="0"/>
            <a:r>
              <a:rPr lang="ja-JP" altLang="en-US" dirty="0"/>
              <a:t>　    </a:t>
            </a:r>
            <a:r>
              <a:rPr lang="ja-JP" altLang="en-US" dirty="0" smtClean="0"/>
              <a:t>　　 </a:t>
            </a:r>
            <a:r>
              <a:rPr lang="ja-JP" altLang="ja-JP" dirty="0" smtClean="0"/>
              <a:t>救急車</a:t>
            </a:r>
            <a:r>
              <a:rPr lang="ja-JP" altLang="ja-JP" dirty="0"/>
              <a:t>件数　</a:t>
            </a:r>
            <a:r>
              <a:rPr lang="en-US" altLang="ja-JP" dirty="0"/>
              <a:t>  </a:t>
            </a:r>
            <a:r>
              <a:rPr lang="ja-JP" altLang="en-US" dirty="0"/>
              <a:t>　 </a:t>
            </a:r>
            <a:r>
              <a:rPr lang="en-US" altLang="ja-JP" dirty="0"/>
              <a:t>   </a:t>
            </a:r>
            <a:r>
              <a:rPr lang="en-US" altLang="ja-JP" dirty="0" smtClean="0"/>
              <a:t>     </a:t>
            </a:r>
            <a:r>
              <a:rPr lang="ja-JP" altLang="en-US" dirty="0" smtClean="0"/>
              <a:t>  </a:t>
            </a:r>
            <a:r>
              <a:rPr lang="ja-JP" altLang="en-US" dirty="0"/>
              <a:t>　  　　 </a:t>
            </a:r>
            <a:r>
              <a:rPr lang="ja-JP" altLang="en-US" dirty="0" smtClean="0"/>
              <a:t>１，１９８名</a:t>
            </a:r>
            <a:r>
              <a:rPr lang="ja-JP" altLang="en-US" dirty="0"/>
              <a:t>　　　　</a:t>
            </a:r>
            <a:r>
              <a:rPr lang="ja-JP" altLang="en-US" dirty="0" smtClean="0"/>
              <a:t>　</a:t>
            </a:r>
            <a:r>
              <a:rPr lang="ja-JP" altLang="en-US" dirty="0"/>
              <a:t>　１，３９８名　　　　　 </a:t>
            </a:r>
            <a:r>
              <a:rPr lang="ja-JP" altLang="en-US" dirty="0" smtClean="0"/>
              <a:t>１，２９３名</a:t>
            </a:r>
            <a:endParaRPr lang="ja-JP" altLang="en-US" dirty="0"/>
          </a:p>
        </p:txBody>
      </p:sp>
      <p:sp>
        <p:nvSpPr>
          <p:cNvPr id="3" name="正方形/長方形 2"/>
          <p:cNvSpPr/>
          <p:nvPr/>
        </p:nvSpPr>
        <p:spPr>
          <a:xfrm>
            <a:off x="179512" y="2054750"/>
            <a:ext cx="8712968" cy="1200329"/>
          </a:xfrm>
          <a:prstGeom prst="rect">
            <a:avLst/>
          </a:prstGeom>
        </p:spPr>
        <p:txBody>
          <a:bodyPr wrap="square">
            <a:spAutoFit/>
          </a:bodyPr>
          <a:lstStyle/>
          <a:p>
            <a:pPr eaLnBrk="0"/>
            <a:r>
              <a:rPr lang="ja-JP" altLang="en-US" b="1" dirty="0"/>
              <a:t>地域医療支援病院</a:t>
            </a:r>
            <a:r>
              <a:rPr lang="ja-JP" altLang="ja-JP" b="1" dirty="0"/>
              <a:t>紹介率・逆紹介率）</a:t>
            </a:r>
          </a:p>
          <a:p>
            <a:pPr eaLnBrk="0"/>
            <a:r>
              <a:rPr lang="ja-JP" altLang="en-US" dirty="0"/>
              <a:t>　　　　　　　　　　　                                （</a:t>
            </a:r>
            <a:r>
              <a:rPr lang="en-US" altLang="ja-JP" dirty="0"/>
              <a:t>2020</a:t>
            </a:r>
            <a:r>
              <a:rPr lang="ja-JP" altLang="en-US" dirty="0"/>
              <a:t>年度）　　　　（</a:t>
            </a:r>
            <a:r>
              <a:rPr lang="en-US" altLang="ja-JP" dirty="0"/>
              <a:t>2021</a:t>
            </a:r>
            <a:r>
              <a:rPr lang="ja-JP" altLang="en-US" dirty="0"/>
              <a:t>年度）　 　（</a:t>
            </a:r>
            <a:r>
              <a:rPr lang="en-US" altLang="ja-JP" dirty="0"/>
              <a:t>2022</a:t>
            </a:r>
            <a:r>
              <a:rPr lang="ja-JP" altLang="en-US" dirty="0"/>
              <a:t>年</a:t>
            </a:r>
            <a:r>
              <a:rPr lang="en-US" altLang="ja-JP" dirty="0"/>
              <a:t>12</a:t>
            </a:r>
            <a:r>
              <a:rPr lang="ja-JP" altLang="en-US" dirty="0"/>
              <a:t>月迄</a:t>
            </a:r>
            <a:r>
              <a:rPr lang="en-US" altLang="ja-JP" dirty="0"/>
              <a:t>)</a:t>
            </a:r>
            <a:r>
              <a:rPr lang="ja-JP" altLang="en-US" dirty="0"/>
              <a:t>　　　</a:t>
            </a:r>
            <a:endParaRPr lang="en-US" altLang="ja-JP" dirty="0"/>
          </a:p>
          <a:p>
            <a:pPr eaLnBrk="0"/>
            <a:r>
              <a:rPr lang="ja-JP" altLang="en-US" dirty="0"/>
              <a:t>　</a:t>
            </a:r>
            <a:r>
              <a:rPr lang="ja-JP" altLang="ja-JP" dirty="0" smtClean="0"/>
              <a:t>紹</a:t>
            </a:r>
            <a:r>
              <a:rPr lang="en-US" altLang="ja-JP" dirty="0" smtClean="0"/>
              <a:t>  </a:t>
            </a:r>
            <a:r>
              <a:rPr lang="ja-JP" altLang="ja-JP" dirty="0" smtClean="0"/>
              <a:t>介</a:t>
            </a:r>
            <a:r>
              <a:rPr lang="en-US" altLang="ja-JP" dirty="0" smtClean="0"/>
              <a:t>  </a:t>
            </a:r>
            <a:r>
              <a:rPr lang="ja-JP" altLang="ja-JP" dirty="0" smtClean="0"/>
              <a:t>率</a:t>
            </a:r>
            <a:r>
              <a:rPr lang="en-US" altLang="ja-JP" dirty="0" smtClean="0"/>
              <a:t>                                                 </a:t>
            </a:r>
            <a:r>
              <a:rPr lang="ja-JP" altLang="en-US" dirty="0" smtClean="0"/>
              <a:t>８２．９</a:t>
            </a:r>
            <a:r>
              <a:rPr lang="ja-JP" altLang="ja-JP" dirty="0" smtClean="0"/>
              <a:t>％</a:t>
            </a:r>
            <a:r>
              <a:rPr lang="en-US" altLang="ja-JP" dirty="0" smtClean="0"/>
              <a:t>                 </a:t>
            </a:r>
            <a:r>
              <a:rPr lang="ja-JP" altLang="en-US" dirty="0" smtClean="0"/>
              <a:t>８０．０％　　　　　</a:t>
            </a:r>
            <a:r>
              <a:rPr lang="ja-JP" altLang="en-US" dirty="0"/>
              <a:t>　 </a:t>
            </a:r>
            <a:r>
              <a:rPr lang="ja-JP" altLang="en-US" dirty="0" smtClean="0"/>
              <a:t>７４．８％</a:t>
            </a:r>
            <a:endParaRPr lang="en-US" altLang="ja-JP" dirty="0" smtClean="0"/>
          </a:p>
          <a:p>
            <a:pPr eaLnBrk="0"/>
            <a:r>
              <a:rPr lang="en-US" altLang="ja-JP" dirty="0" smtClean="0"/>
              <a:t>   </a:t>
            </a:r>
            <a:r>
              <a:rPr lang="ja-JP" altLang="ja-JP" dirty="0" smtClean="0"/>
              <a:t>逆紹介率</a:t>
            </a:r>
            <a:r>
              <a:rPr lang="en-US" altLang="ja-JP" dirty="0" smtClean="0"/>
              <a:t>                                                 </a:t>
            </a:r>
            <a:r>
              <a:rPr lang="ja-JP" altLang="en-US" dirty="0" smtClean="0"/>
              <a:t>８４．６％                 ８５．０％　　　　　</a:t>
            </a:r>
            <a:r>
              <a:rPr lang="ja-JP" altLang="en-US" dirty="0"/>
              <a:t>　 </a:t>
            </a:r>
            <a:r>
              <a:rPr lang="ja-JP" altLang="en-US" dirty="0" smtClean="0"/>
              <a:t>７８．９％ 　</a:t>
            </a:r>
            <a:endParaRPr lang="en-US" altLang="ja-JP" dirty="0"/>
          </a:p>
        </p:txBody>
      </p:sp>
      <p:sp>
        <p:nvSpPr>
          <p:cNvPr id="5" name="正方形/長方形 4"/>
          <p:cNvSpPr/>
          <p:nvPr/>
        </p:nvSpPr>
        <p:spPr>
          <a:xfrm>
            <a:off x="215516" y="3255079"/>
            <a:ext cx="8923842" cy="2031325"/>
          </a:xfrm>
          <a:prstGeom prst="rect">
            <a:avLst/>
          </a:prstGeom>
        </p:spPr>
        <p:txBody>
          <a:bodyPr wrap="square">
            <a:spAutoFit/>
          </a:bodyPr>
          <a:lstStyle/>
          <a:p>
            <a:pPr eaLnBrk="0"/>
            <a:r>
              <a:rPr lang="ja-JP" altLang="ja-JP" b="1" dirty="0"/>
              <a:t>（届出をしている入院基本料）</a:t>
            </a:r>
            <a:r>
              <a:rPr lang="ja-JP" altLang="en-US" b="1" dirty="0"/>
              <a:t>（</a:t>
            </a:r>
            <a:r>
              <a:rPr lang="en-US" altLang="ja-JP" b="1" dirty="0" smtClean="0"/>
              <a:t>2022</a:t>
            </a:r>
            <a:r>
              <a:rPr lang="ja-JP" altLang="en-US" b="1" dirty="0" smtClean="0"/>
              <a:t>年度</a:t>
            </a:r>
            <a:r>
              <a:rPr lang="ja-JP" altLang="en-US" b="1" dirty="0"/>
              <a:t>）</a:t>
            </a:r>
            <a:r>
              <a:rPr lang="en-US" altLang="ja-JP" b="1" dirty="0"/>
              <a:t>(</a:t>
            </a:r>
            <a:r>
              <a:rPr lang="ja-JP" altLang="en-US" b="1" dirty="0"/>
              <a:t>運営病床数</a:t>
            </a:r>
            <a:r>
              <a:rPr lang="en-US" altLang="ja-JP" b="1" dirty="0"/>
              <a:t>)</a:t>
            </a:r>
          </a:p>
          <a:p>
            <a:pPr eaLnBrk="0"/>
            <a:r>
              <a:rPr lang="en-US" altLang="ja-JP" dirty="0"/>
              <a:t>                                                                          </a:t>
            </a:r>
            <a:r>
              <a:rPr lang="ja-JP" altLang="en-US" dirty="0"/>
              <a:t>病床数</a:t>
            </a:r>
            <a:r>
              <a:rPr lang="en-US" altLang="ja-JP" dirty="0"/>
              <a:t>   </a:t>
            </a:r>
            <a:r>
              <a:rPr lang="en-US" altLang="ja-JP" dirty="0" smtClean="0"/>
              <a:t>   </a:t>
            </a:r>
            <a:r>
              <a:rPr lang="ja-JP" altLang="en-US" dirty="0"/>
              <a:t>平均在院日数　</a:t>
            </a:r>
            <a:r>
              <a:rPr lang="ja-JP" altLang="en-US" dirty="0" smtClean="0"/>
              <a:t>  </a:t>
            </a:r>
            <a:r>
              <a:rPr lang="ja-JP" altLang="en-US" dirty="0"/>
              <a:t>病床利用率</a:t>
            </a:r>
            <a:r>
              <a:rPr lang="en-US" altLang="ja-JP" dirty="0"/>
              <a:t> </a:t>
            </a:r>
            <a:endParaRPr lang="ja-JP" altLang="ja-JP" dirty="0"/>
          </a:p>
          <a:p>
            <a:pPr eaLnBrk="0"/>
            <a:r>
              <a:rPr lang="ja-JP" altLang="ja-JP" dirty="0"/>
              <a:t>・一般病棟１０対１入院基本料</a:t>
            </a:r>
            <a:r>
              <a:rPr lang="ja-JP" altLang="en-US" dirty="0"/>
              <a:t>　  　　　　 １２０</a:t>
            </a:r>
            <a:r>
              <a:rPr lang="ja-JP" altLang="ja-JP" dirty="0"/>
              <a:t>床</a:t>
            </a:r>
            <a:r>
              <a:rPr lang="en-US" altLang="ja-JP" dirty="0"/>
              <a:t>     </a:t>
            </a:r>
            <a:r>
              <a:rPr lang="en-US" altLang="ja-JP" dirty="0" smtClean="0"/>
              <a:t>        </a:t>
            </a:r>
            <a:r>
              <a:rPr lang="ja-JP" altLang="ja-JP" dirty="0"/>
              <a:t>１</a:t>
            </a:r>
            <a:r>
              <a:rPr lang="ja-JP" altLang="en-US" dirty="0"/>
              <a:t>７．４</a:t>
            </a:r>
            <a:r>
              <a:rPr lang="ja-JP" altLang="ja-JP" dirty="0"/>
              <a:t>日　</a:t>
            </a:r>
            <a:r>
              <a:rPr lang="en-US" altLang="ja-JP" dirty="0" smtClean="0"/>
              <a:t>        </a:t>
            </a:r>
            <a:r>
              <a:rPr lang="ja-JP" altLang="ja-JP" dirty="0"/>
              <a:t>８</a:t>
            </a:r>
            <a:r>
              <a:rPr lang="ja-JP" altLang="en-US" dirty="0"/>
              <a:t>２．９</a:t>
            </a:r>
            <a:r>
              <a:rPr lang="ja-JP" altLang="ja-JP" dirty="0"/>
              <a:t>％　</a:t>
            </a:r>
            <a:r>
              <a:rPr lang="en-US" altLang="ja-JP" dirty="0"/>
              <a:t> </a:t>
            </a:r>
            <a:endParaRPr lang="ja-JP" altLang="ja-JP" dirty="0"/>
          </a:p>
          <a:p>
            <a:pPr eaLnBrk="0"/>
            <a:r>
              <a:rPr lang="ja-JP" altLang="ja-JP" dirty="0"/>
              <a:t>・地域包括ケア病棟入院基本料</a:t>
            </a:r>
            <a:r>
              <a:rPr lang="ja-JP" altLang="en-US" dirty="0"/>
              <a:t>　　　　　   ４６</a:t>
            </a:r>
            <a:r>
              <a:rPr lang="ja-JP" altLang="ja-JP" dirty="0"/>
              <a:t>床</a:t>
            </a:r>
            <a:r>
              <a:rPr lang="en-US" altLang="ja-JP" dirty="0"/>
              <a:t>     </a:t>
            </a:r>
            <a:r>
              <a:rPr lang="en-US" altLang="ja-JP" dirty="0" smtClean="0"/>
              <a:t>        </a:t>
            </a:r>
            <a:r>
              <a:rPr lang="ja-JP" altLang="ja-JP" dirty="0"/>
              <a:t>２</a:t>
            </a:r>
            <a:r>
              <a:rPr lang="ja-JP" altLang="en-US" dirty="0"/>
              <a:t>１．７</a:t>
            </a:r>
            <a:r>
              <a:rPr lang="ja-JP" altLang="ja-JP" dirty="0"/>
              <a:t>日</a:t>
            </a:r>
            <a:r>
              <a:rPr lang="ja-JP" altLang="en-US" dirty="0"/>
              <a:t>　</a:t>
            </a:r>
            <a:r>
              <a:rPr lang="ja-JP" altLang="en-US" dirty="0" smtClean="0"/>
              <a:t>       </a:t>
            </a:r>
            <a:r>
              <a:rPr lang="ja-JP" altLang="en-US" dirty="0"/>
              <a:t>８１．９</a:t>
            </a:r>
            <a:r>
              <a:rPr lang="ja-JP" altLang="ja-JP" dirty="0"/>
              <a:t>％　</a:t>
            </a:r>
            <a:endParaRPr lang="en-US" altLang="ja-JP" dirty="0"/>
          </a:p>
          <a:p>
            <a:pPr eaLnBrk="0"/>
            <a:r>
              <a:rPr lang="ja-JP" altLang="ja-JP" dirty="0"/>
              <a:t>・小児入院医療管理料３</a:t>
            </a:r>
            <a:r>
              <a:rPr lang="en-US" altLang="ja-JP" dirty="0"/>
              <a:t>(</a:t>
            </a:r>
            <a:r>
              <a:rPr lang="ja-JP" altLang="en-US" dirty="0"/>
              <a:t>一般で算定中</a:t>
            </a:r>
            <a:r>
              <a:rPr lang="en-US" altLang="ja-JP" dirty="0"/>
              <a:t>) </a:t>
            </a:r>
            <a:r>
              <a:rPr lang="ja-JP" altLang="en-US" dirty="0"/>
              <a:t>  ３０</a:t>
            </a:r>
            <a:r>
              <a:rPr lang="ja-JP" altLang="ja-JP" dirty="0"/>
              <a:t>床</a:t>
            </a:r>
            <a:r>
              <a:rPr lang="en-US" altLang="ja-JP" dirty="0"/>
              <a:t> </a:t>
            </a:r>
            <a:r>
              <a:rPr lang="ja-JP" altLang="en-US" dirty="0"/>
              <a:t>　 </a:t>
            </a:r>
            <a:r>
              <a:rPr lang="ja-JP" altLang="en-US" dirty="0" smtClean="0"/>
              <a:t>       </a:t>
            </a:r>
            <a:r>
              <a:rPr lang="ja-JP" altLang="en-US" dirty="0"/>
              <a:t>　 ６．５</a:t>
            </a:r>
            <a:r>
              <a:rPr lang="ja-JP" altLang="ja-JP" dirty="0"/>
              <a:t>日　</a:t>
            </a:r>
            <a:r>
              <a:rPr lang="en-US" altLang="ja-JP" dirty="0" smtClean="0"/>
              <a:t>       </a:t>
            </a:r>
            <a:r>
              <a:rPr lang="ja-JP" altLang="en-US" dirty="0" smtClean="0"/>
              <a:t>１８．５％</a:t>
            </a:r>
            <a:r>
              <a:rPr lang="en-US" altLang="ja-JP" dirty="0" smtClean="0"/>
              <a:t>(</a:t>
            </a:r>
            <a:r>
              <a:rPr lang="ja-JP" altLang="en-US" sz="1400" dirty="0" smtClean="0"/>
              <a:t>コロナ専用病床</a:t>
            </a:r>
            <a:r>
              <a:rPr lang="en-US" altLang="ja-JP" dirty="0" smtClean="0"/>
              <a:t>)</a:t>
            </a:r>
            <a:endParaRPr lang="ja-JP" altLang="en-US" dirty="0"/>
          </a:p>
          <a:p>
            <a:pPr eaLnBrk="0"/>
            <a:r>
              <a:rPr lang="ja-JP" altLang="en-US" dirty="0"/>
              <a:t>・小児入院医療管理料４ 　　　　　　　　　　 １８床 　 </a:t>
            </a:r>
            <a:r>
              <a:rPr lang="ja-JP" altLang="en-US" dirty="0" smtClean="0"/>
              <a:t>        </a:t>
            </a:r>
            <a:r>
              <a:rPr lang="ja-JP" altLang="en-US" dirty="0"/>
              <a:t>１１．３日　</a:t>
            </a:r>
            <a:r>
              <a:rPr lang="ja-JP" altLang="en-US" dirty="0" smtClean="0"/>
              <a:t>        </a:t>
            </a:r>
            <a:r>
              <a:rPr lang="ja-JP" altLang="en-US" dirty="0"/>
              <a:t>６８．０％</a:t>
            </a:r>
            <a:endParaRPr lang="ja-JP" altLang="ja-JP" dirty="0"/>
          </a:p>
          <a:p>
            <a:pPr eaLnBrk="0"/>
            <a:r>
              <a:rPr lang="ja-JP" altLang="ja-JP" dirty="0"/>
              <a:t>・障害者施設等７対１入院基本料</a:t>
            </a:r>
            <a:r>
              <a:rPr lang="en-US" altLang="ja-JP" dirty="0"/>
              <a:t> </a:t>
            </a:r>
            <a:r>
              <a:rPr lang="ja-JP" altLang="en-US" dirty="0"/>
              <a:t>　　　　２０６</a:t>
            </a:r>
            <a:r>
              <a:rPr lang="ja-JP" altLang="ja-JP" dirty="0"/>
              <a:t>床</a:t>
            </a:r>
            <a:r>
              <a:rPr lang="ja-JP" altLang="en-US" dirty="0"/>
              <a:t>　 </a:t>
            </a:r>
            <a:r>
              <a:rPr lang="ja-JP" altLang="en-US" dirty="0" smtClean="0"/>
              <a:t>     </a:t>
            </a:r>
            <a:r>
              <a:rPr lang="ja-JP" altLang="en-US" dirty="0"/>
              <a:t>　 </a:t>
            </a:r>
            <a:r>
              <a:rPr lang="ja-JP" altLang="ja-JP" dirty="0"/>
              <a:t>９</a:t>
            </a:r>
            <a:r>
              <a:rPr lang="ja-JP" altLang="en-US" dirty="0"/>
              <a:t>８．３</a:t>
            </a:r>
            <a:r>
              <a:rPr lang="ja-JP" altLang="ja-JP" dirty="0"/>
              <a:t>日</a:t>
            </a:r>
            <a:r>
              <a:rPr lang="en-US" altLang="ja-JP" dirty="0"/>
              <a:t>  </a:t>
            </a:r>
            <a:r>
              <a:rPr lang="en-US" altLang="ja-JP" dirty="0" smtClean="0"/>
              <a:t>        </a:t>
            </a:r>
            <a:r>
              <a:rPr lang="ja-JP" altLang="en-US" dirty="0"/>
              <a:t>９３．０</a:t>
            </a:r>
            <a:r>
              <a:rPr lang="ja-JP" altLang="ja-JP" dirty="0"/>
              <a:t>％　</a:t>
            </a:r>
            <a:endParaRPr lang="en-US" altLang="ja-JP" dirty="0"/>
          </a:p>
        </p:txBody>
      </p:sp>
      <p:sp>
        <p:nvSpPr>
          <p:cNvPr id="7" name="正方形/長方形 6"/>
          <p:cNvSpPr/>
          <p:nvPr/>
        </p:nvSpPr>
        <p:spPr>
          <a:xfrm>
            <a:off x="215516" y="5289375"/>
            <a:ext cx="8712968" cy="1477328"/>
          </a:xfrm>
          <a:prstGeom prst="rect">
            <a:avLst/>
          </a:prstGeom>
        </p:spPr>
        <p:txBody>
          <a:bodyPr wrap="square">
            <a:spAutoFit/>
          </a:bodyPr>
          <a:lstStyle/>
          <a:p>
            <a:pPr eaLnBrk="0"/>
            <a:r>
              <a:rPr lang="ja-JP" altLang="en-US" b="1" dirty="0"/>
              <a:t>（職員数）</a:t>
            </a:r>
            <a:r>
              <a:rPr lang="en-US" altLang="ja-JP" b="1" dirty="0"/>
              <a:t>(2022.12.1</a:t>
            </a:r>
            <a:r>
              <a:rPr lang="ja-JP" altLang="en-US" b="1" dirty="0"/>
              <a:t>現在</a:t>
            </a:r>
            <a:r>
              <a:rPr lang="en-US" altLang="ja-JP" b="1" dirty="0"/>
              <a:t>)</a:t>
            </a:r>
          </a:p>
          <a:p>
            <a:pPr eaLnBrk="0"/>
            <a:r>
              <a:rPr lang="ja-JP" altLang="en-US" dirty="0"/>
              <a:t>　医師　　　　　　　   　３９名　　（常勤：　３８名   非常勤：　１名）</a:t>
            </a:r>
            <a:endParaRPr lang="en-US" altLang="ja-JP" dirty="0"/>
          </a:p>
          <a:p>
            <a:pPr eaLnBrk="0"/>
            <a:r>
              <a:rPr lang="ja-JP" altLang="en-US" dirty="0"/>
              <a:t>　看護職員　　　　　３２５名　   （常勤：２９３名　非常勤：３２名）</a:t>
            </a:r>
            <a:endParaRPr lang="en-US" altLang="ja-JP" dirty="0"/>
          </a:p>
          <a:p>
            <a:pPr eaLnBrk="0"/>
            <a:r>
              <a:rPr lang="ja-JP" altLang="en-US" dirty="0"/>
              <a:t>　その他専門職等  １２６名　   （常勤：１０２名　非常勤：２４名）</a:t>
            </a:r>
            <a:endParaRPr lang="en-US" altLang="ja-JP" dirty="0"/>
          </a:p>
          <a:p>
            <a:pPr eaLnBrk="0"/>
            <a:r>
              <a:rPr lang="ja-JP" altLang="en-US" dirty="0"/>
              <a:t>　事務職員等　　　     ４９名　　（常勤：　１７名   非常勤：３２名） </a:t>
            </a:r>
            <a:endParaRPr lang="ja-JP" altLang="ja-JP" dirty="0"/>
          </a:p>
        </p:txBody>
      </p:sp>
      <p:sp>
        <p:nvSpPr>
          <p:cNvPr id="8" name="正方形/長方形 7"/>
          <p:cNvSpPr/>
          <p:nvPr/>
        </p:nvSpPr>
        <p:spPr>
          <a:xfrm>
            <a:off x="215516" y="476672"/>
            <a:ext cx="2196244" cy="298860"/>
          </a:xfrm>
          <a:prstGeom prst="rect">
            <a:avLst/>
          </a:prstGeom>
          <a:solidFill>
            <a:schemeClr val="accent1">
              <a:lumMod val="60000"/>
              <a:lumOff val="4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正方形/長方形 13"/>
          <p:cNvSpPr/>
          <p:nvPr/>
        </p:nvSpPr>
        <p:spPr>
          <a:xfrm>
            <a:off x="215516" y="2051779"/>
            <a:ext cx="3780420" cy="297101"/>
          </a:xfrm>
          <a:prstGeom prst="rect">
            <a:avLst/>
          </a:prstGeom>
          <a:solidFill>
            <a:schemeClr val="accent1">
              <a:lumMod val="60000"/>
              <a:lumOff val="4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正方形/長方形 14"/>
          <p:cNvSpPr/>
          <p:nvPr/>
        </p:nvSpPr>
        <p:spPr>
          <a:xfrm>
            <a:off x="241471" y="3291420"/>
            <a:ext cx="5436604" cy="257789"/>
          </a:xfrm>
          <a:prstGeom prst="rect">
            <a:avLst/>
          </a:prstGeom>
          <a:solidFill>
            <a:schemeClr val="accent1">
              <a:lumMod val="60000"/>
              <a:lumOff val="4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正方形/長方形 15"/>
          <p:cNvSpPr/>
          <p:nvPr/>
        </p:nvSpPr>
        <p:spPr>
          <a:xfrm>
            <a:off x="241471" y="5287644"/>
            <a:ext cx="2608572" cy="302836"/>
          </a:xfrm>
          <a:prstGeom prst="rect">
            <a:avLst/>
          </a:prstGeom>
          <a:solidFill>
            <a:schemeClr val="accent1">
              <a:lumMod val="60000"/>
              <a:lumOff val="4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16829178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370509" y="202630"/>
            <a:ext cx="8229600" cy="562074"/>
          </a:xfrm>
        </p:spPr>
        <p:txBody>
          <a:bodyPr>
            <a:normAutofit/>
          </a:bodyPr>
          <a:lstStyle/>
          <a:p>
            <a:pPr algn="l"/>
            <a:r>
              <a:rPr lang="ja-JP" altLang="ja-JP" sz="2000" dirty="0"/>
              <a:t>指定発達支援医療</a:t>
            </a:r>
            <a:r>
              <a:rPr lang="ja-JP" altLang="ja-JP" sz="2000" dirty="0" smtClean="0"/>
              <a:t>機関</a:t>
            </a:r>
            <a:r>
              <a:rPr lang="ja-JP" altLang="en-US" sz="2000" dirty="0" smtClean="0"/>
              <a:t>について</a:t>
            </a:r>
            <a:endParaRPr kumimoji="1" lang="ja-JP" altLang="en-US" sz="2000" dirty="0"/>
          </a:p>
        </p:txBody>
      </p:sp>
      <p:sp>
        <p:nvSpPr>
          <p:cNvPr id="5" name="コンテンツ プレースホルダー 4"/>
          <p:cNvSpPr>
            <a:spLocks noGrp="1"/>
          </p:cNvSpPr>
          <p:nvPr>
            <p:ph sz="half" idx="1"/>
          </p:nvPr>
        </p:nvSpPr>
        <p:spPr>
          <a:xfrm>
            <a:off x="371113" y="2951579"/>
            <a:ext cx="4038600" cy="1044694"/>
          </a:xfrm>
        </p:spPr>
        <p:txBody>
          <a:bodyPr>
            <a:normAutofit/>
          </a:bodyPr>
          <a:lstStyle/>
          <a:p>
            <a:pPr marL="0" indent="0">
              <a:buNone/>
            </a:pPr>
            <a:r>
              <a:rPr lang="ja-JP" altLang="en-US" sz="1200" b="1" dirty="0" smtClean="0"/>
              <a:t>１．入院患者疾患の内訳（小児科）</a:t>
            </a:r>
            <a:endParaRPr lang="en-US" altLang="ja-JP" sz="1200" b="1" dirty="0" smtClean="0"/>
          </a:p>
          <a:p>
            <a:pPr marL="0" indent="0">
              <a:buNone/>
            </a:pPr>
            <a:endParaRPr lang="en-US" altLang="ja-JP" sz="1200" dirty="0"/>
          </a:p>
          <a:p>
            <a:pPr marL="0" indent="0">
              <a:buNone/>
            </a:pPr>
            <a:endParaRPr lang="en-US" altLang="ja-JP" sz="1200" dirty="0" smtClean="0"/>
          </a:p>
          <a:p>
            <a:pPr marL="0" indent="0">
              <a:buNone/>
            </a:pPr>
            <a:endParaRPr lang="en-US" altLang="ja-JP" sz="1200" dirty="0"/>
          </a:p>
          <a:p>
            <a:pPr marL="0" indent="0">
              <a:buNone/>
            </a:pPr>
            <a:endParaRPr lang="en-US" altLang="ja-JP" sz="1200" dirty="0" smtClean="0"/>
          </a:p>
          <a:p>
            <a:pPr marL="0" indent="0">
              <a:buNone/>
            </a:pPr>
            <a:endParaRPr lang="en-US" altLang="ja-JP" sz="1200" dirty="0" smtClean="0"/>
          </a:p>
          <a:p>
            <a:pPr marL="0" indent="0">
              <a:buNone/>
            </a:pPr>
            <a:endParaRPr lang="en-US" altLang="ja-JP" sz="1200" dirty="0"/>
          </a:p>
          <a:p>
            <a:pPr marL="0" indent="0">
              <a:buNone/>
            </a:pPr>
            <a:endParaRPr lang="en-US" altLang="ja-JP" sz="1200" dirty="0" smtClean="0"/>
          </a:p>
          <a:p>
            <a:pPr marL="0" indent="0">
              <a:buNone/>
            </a:pPr>
            <a:endParaRPr lang="en-US" altLang="ja-JP" sz="1200" dirty="0"/>
          </a:p>
          <a:p>
            <a:pPr marL="0" indent="0">
              <a:buNone/>
            </a:pPr>
            <a:endParaRPr kumimoji="1" lang="ja-JP" altLang="en-US" sz="1200" dirty="0"/>
          </a:p>
        </p:txBody>
      </p:sp>
      <p:sp>
        <p:nvSpPr>
          <p:cNvPr id="6" name="コンテンツ プレースホルダー 5"/>
          <p:cNvSpPr>
            <a:spLocks noGrp="1"/>
          </p:cNvSpPr>
          <p:nvPr>
            <p:ph sz="half" idx="2"/>
          </p:nvPr>
        </p:nvSpPr>
        <p:spPr>
          <a:xfrm>
            <a:off x="4730098" y="2742670"/>
            <a:ext cx="4038600" cy="3888432"/>
          </a:xfrm>
        </p:spPr>
        <p:txBody>
          <a:bodyPr>
            <a:normAutofit/>
          </a:bodyPr>
          <a:lstStyle/>
          <a:p>
            <a:pPr marL="0" indent="0">
              <a:buNone/>
            </a:pPr>
            <a:endParaRPr lang="en-US" altLang="ja-JP" sz="1200" b="1" dirty="0" smtClean="0"/>
          </a:p>
          <a:p>
            <a:pPr marL="0" indent="0">
              <a:buNone/>
            </a:pPr>
            <a:r>
              <a:rPr lang="ja-JP" altLang="en-US" sz="1200" b="1" dirty="0" smtClean="0"/>
              <a:t>２．重度心身障が</a:t>
            </a:r>
            <a:r>
              <a:rPr lang="ja-JP" altLang="en-US" sz="1200" b="1" dirty="0" err="1" smtClean="0"/>
              <a:t>い</a:t>
            </a:r>
            <a:r>
              <a:rPr lang="ja-JP" altLang="en-US" sz="1200" b="1" dirty="0" smtClean="0"/>
              <a:t>児・者病棟　　１日平均入院患者数</a:t>
            </a:r>
            <a:endParaRPr lang="en-US" altLang="ja-JP" sz="1200" dirty="0" smtClean="0"/>
          </a:p>
          <a:p>
            <a:pPr marL="0" indent="0">
              <a:buNone/>
            </a:pPr>
            <a:endParaRPr lang="en-US" altLang="ja-JP" sz="1200" dirty="0" smtClean="0"/>
          </a:p>
          <a:p>
            <a:pPr marL="0" indent="0">
              <a:buNone/>
            </a:pPr>
            <a:endParaRPr lang="en-US" altLang="ja-JP" sz="1200" b="1" dirty="0" smtClean="0"/>
          </a:p>
          <a:p>
            <a:pPr marL="0" indent="0">
              <a:buNone/>
            </a:pPr>
            <a:endParaRPr lang="en-US" altLang="ja-JP" sz="1200" b="1" dirty="0" smtClean="0"/>
          </a:p>
          <a:p>
            <a:pPr marL="0" indent="0">
              <a:buNone/>
            </a:pPr>
            <a:endParaRPr lang="en-US" altLang="ja-JP" sz="1200" b="1" dirty="0" smtClean="0"/>
          </a:p>
          <a:p>
            <a:pPr marL="0" indent="0">
              <a:buNone/>
            </a:pPr>
            <a:endParaRPr lang="en-US" altLang="ja-JP" sz="1200" b="1" dirty="0" smtClean="0"/>
          </a:p>
          <a:p>
            <a:pPr marL="0" indent="0">
              <a:buNone/>
            </a:pPr>
            <a:r>
              <a:rPr lang="ja-JP" altLang="en-US" sz="1200" b="1" dirty="0" smtClean="0"/>
              <a:t>３．多機能型通所事業利用者数</a:t>
            </a:r>
            <a:r>
              <a:rPr lang="ja-JP" altLang="en-US" sz="1200" dirty="0" smtClean="0"/>
              <a:t>（定員５名／日）</a:t>
            </a:r>
            <a:endParaRPr lang="en-US" altLang="ja-JP" sz="1200" dirty="0" smtClean="0"/>
          </a:p>
          <a:p>
            <a:pPr marL="0" indent="0">
              <a:buNone/>
            </a:pPr>
            <a:endParaRPr lang="en-US" altLang="ja-JP" sz="1200" dirty="0" smtClean="0"/>
          </a:p>
          <a:p>
            <a:pPr marL="0" indent="0">
              <a:buNone/>
            </a:pPr>
            <a:endParaRPr lang="en-US" altLang="ja-JP" sz="1200" dirty="0"/>
          </a:p>
          <a:p>
            <a:pPr marL="0" indent="0">
              <a:buNone/>
            </a:pPr>
            <a:endParaRPr lang="en-US" altLang="ja-JP" sz="1200" dirty="0" smtClean="0"/>
          </a:p>
          <a:p>
            <a:pPr marL="0" indent="0">
              <a:buNone/>
            </a:pPr>
            <a:endParaRPr lang="en-US" altLang="ja-JP" sz="1200" dirty="0"/>
          </a:p>
          <a:p>
            <a:pPr marL="0" indent="0">
              <a:buNone/>
            </a:pPr>
            <a:endParaRPr lang="en-US" altLang="ja-JP" sz="1200" dirty="0" smtClean="0"/>
          </a:p>
          <a:p>
            <a:pPr marL="0" indent="0">
              <a:buNone/>
            </a:pPr>
            <a:endParaRPr lang="en-US" altLang="ja-JP" sz="1200" dirty="0"/>
          </a:p>
          <a:p>
            <a:pPr marL="0" indent="0">
              <a:buNone/>
            </a:pPr>
            <a:endParaRPr lang="en-US" altLang="ja-JP" sz="1200" dirty="0" smtClean="0"/>
          </a:p>
        </p:txBody>
      </p:sp>
      <p:graphicFrame>
        <p:nvGraphicFramePr>
          <p:cNvPr id="10" name="表 9"/>
          <p:cNvGraphicFramePr>
            <a:graphicFrameLocks noGrp="1"/>
          </p:cNvGraphicFramePr>
          <p:nvPr>
            <p:extLst>
              <p:ext uri="{D42A27DB-BD31-4B8C-83A1-F6EECF244321}">
                <p14:modId xmlns:p14="http://schemas.microsoft.com/office/powerpoint/2010/main" val="930871112"/>
              </p:ext>
            </p:extLst>
          </p:nvPr>
        </p:nvGraphicFramePr>
        <p:xfrm>
          <a:off x="4788023" y="3212826"/>
          <a:ext cx="3960441" cy="990951"/>
        </p:xfrm>
        <a:graphic>
          <a:graphicData uri="http://schemas.openxmlformats.org/drawingml/2006/table">
            <a:tbl>
              <a:tblPr firstRow="1" bandRow="1">
                <a:tableStyleId>{5C22544A-7EE6-4342-B048-85BDC9FD1C3A}</a:tableStyleId>
              </a:tblPr>
              <a:tblGrid>
                <a:gridCol w="985462">
                  <a:extLst>
                    <a:ext uri="{9D8B030D-6E8A-4147-A177-3AD203B41FA5}">
                      <a16:colId xmlns:a16="http://schemas.microsoft.com/office/drawing/2014/main" val="20000"/>
                    </a:ext>
                  </a:extLst>
                </a:gridCol>
                <a:gridCol w="1004055">
                  <a:extLst>
                    <a:ext uri="{9D8B030D-6E8A-4147-A177-3AD203B41FA5}">
                      <a16:colId xmlns:a16="http://schemas.microsoft.com/office/drawing/2014/main" val="20001"/>
                    </a:ext>
                  </a:extLst>
                </a:gridCol>
                <a:gridCol w="985462">
                  <a:extLst>
                    <a:ext uri="{9D8B030D-6E8A-4147-A177-3AD203B41FA5}">
                      <a16:colId xmlns:a16="http://schemas.microsoft.com/office/drawing/2014/main" val="20002"/>
                    </a:ext>
                  </a:extLst>
                </a:gridCol>
                <a:gridCol w="985462">
                  <a:extLst>
                    <a:ext uri="{9D8B030D-6E8A-4147-A177-3AD203B41FA5}">
                      <a16:colId xmlns:a16="http://schemas.microsoft.com/office/drawing/2014/main" val="20003"/>
                    </a:ext>
                  </a:extLst>
                </a:gridCol>
              </a:tblGrid>
              <a:tr h="326679">
                <a:tc>
                  <a:txBody>
                    <a:bodyPr/>
                    <a:lstStyle/>
                    <a:p>
                      <a:pPr algn="ctr"/>
                      <a:r>
                        <a:rPr kumimoji="1" lang="ja-JP" altLang="en-US" sz="1400" dirty="0" smtClean="0"/>
                        <a:t>病棟名</a:t>
                      </a:r>
                      <a:endParaRPr kumimoji="1" lang="ja-JP" altLang="en-US" sz="1400" dirty="0"/>
                    </a:p>
                  </a:txBody>
                  <a:tcPr/>
                </a:tc>
                <a:tc>
                  <a:txBody>
                    <a:bodyPr/>
                    <a:lstStyle/>
                    <a:p>
                      <a:pPr algn="ctr"/>
                      <a:r>
                        <a:rPr kumimoji="1" lang="en-US" altLang="ja-JP" sz="1400" dirty="0" smtClean="0"/>
                        <a:t>2020</a:t>
                      </a:r>
                      <a:r>
                        <a:rPr kumimoji="1" lang="ja-JP" altLang="en-US" sz="1400" dirty="0" smtClean="0"/>
                        <a:t>年度</a:t>
                      </a:r>
                      <a:endParaRPr kumimoji="1" lang="ja-JP" altLang="en-US" sz="1400" dirty="0"/>
                    </a:p>
                  </a:txBody>
                  <a:tcPr/>
                </a:tc>
                <a:tc>
                  <a:txBody>
                    <a:bodyPr/>
                    <a:lstStyle/>
                    <a:p>
                      <a:pPr algn="ctr"/>
                      <a:r>
                        <a:rPr kumimoji="1" lang="en-US" altLang="ja-JP" sz="1400" dirty="0" smtClean="0"/>
                        <a:t>2021</a:t>
                      </a:r>
                      <a:r>
                        <a:rPr kumimoji="1" lang="ja-JP" altLang="en-US" sz="1400" dirty="0" smtClean="0"/>
                        <a:t>年度</a:t>
                      </a:r>
                      <a:endParaRPr kumimoji="1" lang="ja-JP" altLang="en-US" sz="1400" dirty="0"/>
                    </a:p>
                  </a:txBody>
                  <a:tcPr/>
                </a:tc>
                <a:tc>
                  <a:txBody>
                    <a:bodyPr/>
                    <a:lstStyle/>
                    <a:p>
                      <a:pPr algn="ctr"/>
                      <a:r>
                        <a:rPr kumimoji="1" lang="en-US" altLang="ja-JP" sz="1400" dirty="0" smtClean="0"/>
                        <a:t>2022</a:t>
                      </a:r>
                      <a:r>
                        <a:rPr kumimoji="1" lang="ja-JP" altLang="en-US" sz="1400" dirty="0" smtClean="0"/>
                        <a:t>年度</a:t>
                      </a:r>
                      <a:endParaRPr kumimoji="1" lang="ja-JP" altLang="en-US" sz="1400" dirty="0"/>
                    </a:p>
                  </a:txBody>
                  <a:tcPr/>
                </a:tc>
                <a:extLst>
                  <a:ext uri="{0D108BD9-81ED-4DB2-BD59-A6C34878D82A}">
                    <a16:rowId xmlns:a16="http://schemas.microsoft.com/office/drawing/2014/main" val="10000"/>
                  </a:ext>
                </a:extLst>
              </a:tr>
              <a:tr h="332136">
                <a:tc>
                  <a:txBody>
                    <a:bodyPr/>
                    <a:lstStyle/>
                    <a:p>
                      <a:pPr algn="ctr"/>
                      <a:r>
                        <a:rPr kumimoji="1" lang="ja-JP" altLang="en-US" sz="1400" dirty="0" smtClean="0"/>
                        <a:t>つくし１</a:t>
                      </a:r>
                      <a:endParaRPr kumimoji="1" lang="ja-JP" altLang="en-US" sz="1400" dirty="0"/>
                    </a:p>
                  </a:txBody>
                  <a:tcPr/>
                </a:tc>
                <a:tc>
                  <a:txBody>
                    <a:bodyPr/>
                    <a:lstStyle/>
                    <a:p>
                      <a:pPr algn="ctr"/>
                      <a:r>
                        <a:rPr kumimoji="1" lang="en-US" altLang="ja-JP" sz="1400" dirty="0" smtClean="0"/>
                        <a:t>36.4</a:t>
                      </a:r>
                      <a:endParaRPr kumimoji="1" lang="ja-JP" altLang="en-US" sz="1400" dirty="0"/>
                    </a:p>
                  </a:txBody>
                  <a:tcPr/>
                </a:tc>
                <a:tc>
                  <a:txBody>
                    <a:bodyPr/>
                    <a:lstStyle/>
                    <a:p>
                      <a:pPr algn="ctr"/>
                      <a:r>
                        <a:rPr kumimoji="1" lang="en-US" altLang="ja-JP" sz="1400" dirty="0" smtClean="0"/>
                        <a:t>37.0</a:t>
                      </a:r>
                      <a:endParaRPr kumimoji="1" lang="ja-JP" altLang="en-US" sz="1400" dirty="0"/>
                    </a:p>
                  </a:txBody>
                  <a:tcPr/>
                </a:tc>
                <a:tc>
                  <a:txBody>
                    <a:bodyPr/>
                    <a:lstStyle/>
                    <a:p>
                      <a:pPr algn="ctr"/>
                      <a:r>
                        <a:rPr lang="en-US" altLang="ja-JP" sz="1400" dirty="0" smtClean="0"/>
                        <a:t>35.7</a:t>
                      </a:r>
                      <a:endParaRPr lang="ja-JP" altLang="en-US" sz="1400" dirty="0"/>
                    </a:p>
                  </a:txBody>
                  <a:tcPr/>
                </a:tc>
                <a:extLst>
                  <a:ext uri="{0D108BD9-81ED-4DB2-BD59-A6C34878D82A}">
                    <a16:rowId xmlns:a16="http://schemas.microsoft.com/office/drawing/2014/main" val="10001"/>
                  </a:ext>
                </a:extLst>
              </a:tr>
              <a:tr h="332136">
                <a:tc>
                  <a:txBody>
                    <a:bodyPr/>
                    <a:lstStyle/>
                    <a:p>
                      <a:pPr algn="ctr"/>
                      <a:r>
                        <a:rPr kumimoji="1" lang="ja-JP" altLang="en-US" sz="1400" dirty="0" smtClean="0"/>
                        <a:t>つくし２</a:t>
                      </a:r>
                      <a:endParaRPr kumimoji="1" lang="ja-JP" altLang="en-US" sz="1400" dirty="0"/>
                    </a:p>
                  </a:txBody>
                  <a:tcPr/>
                </a:tc>
                <a:tc>
                  <a:txBody>
                    <a:bodyPr/>
                    <a:lstStyle/>
                    <a:p>
                      <a:pPr algn="ctr"/>
                      <a:r>
                        <a:rPr kumimoji="1" lang="en-US" altLang="ja-JP" sz="1400" dirty="0" smtClean="0"/>
                        <a:t>45.0</a:t>
                      </a:r>
                      <a:endParaRPr kumimoji="1" lang="ja-JP" altLang="en-US" sz="1400" dirty="0"/>
                    </a:p>
                  </a:txBody>
                  <a:tcPr/>
                </a:tc>
                <a:tc>
                  <a:txBody>
                    <a:bodyPr/>
                    <a:lstStyle/>
                    <a:p>
                      <a:pPr algn="ctr"/>
                      <a:r>
                        <a:rPr kumimoji="1" lang="en-US" altLang="ja-JP" sz="1400" dirty="0" smtClean="0"/>
                        <a:t>45.0</a:t>
                      </a:r>
                      <a:endParaRPr kumimoji="1" lang="ja-JP" altLang="en-US" sz="1400" dirty="0"/>
                    </a:p>
                  </a:txBody>
                  <a:tcPr/>
                </a:tc>
                <a:tc>
                  <a:txBody>
                    <a:bodyPr/>
                    <a:lstStyle/>
                    <a:p>
                      <a:pPr algn="ctr"/>
                      <a:r>
                        <a:rPr lang="en-US" altLang="ja-JP" sz="1400" dirty="0" smtClean="0"/>
                        <a:t>44.7</a:t>
                      </a:r>
                      <a:endParaRPr lang="ja-JP" altLang="en-US" sz="1400" dirty="0"/>
                    </a:p>
                  </a:txBody>
                  <a:tcPr/>
                </a:tc>
                <a:extLst>
                  <a:ext uri="{0D108BD9-81ED-4DB2-BD59-A6C34878D82A}">
                    <a16:rowId xmlns:a16="http://schemas.microsoft.com/office/drawing/2014/main" val="10002"/>
                  </a:ext>
                </a:extLst>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314297017"/>
              </p:ext>
            </p:extLst>
          </p:nvPr>
        </p:nvGraphicFramePr>
        <p:xfrm>
          <a:off x="4788024" y="4494342"/>
          <a:ext cx="3960440" cy="1886139"/>
        </p:xfrm>
        <a:graphic>
          <a:graphicData uri="http://schemas.openxmlformats.org/drawingml/2006/table">
            <a:tbl>
              <a:tblPr firstRow="1" bandRow="1">
                <a:tableStyleId>{5C22544A-7EE6-4342-B048-85BDC9FD1C3A}</a:tableStyleId>
              </a:tblPr>
              <a:tblGrid>
                <a:gridCol w="1052596">
                  <a:extLst>
                    <a:ext uri="{9D8B030D-6E8A-4147-A177-3AD203B41FA5}">
                      <a16:colId xmlns:a16="http://schemas.microsoft.com/office/drawing/2014/main" val="20000"/>
                    </a:ext>
                  </a:extLst>
                </a:gridCol>
                <a:gridCol w="927624">
                  <a:extLst>
                    <a:ext uri="{9D8B030D-6E8A-4147-A177-3AD203B41FA5}">
                      <a16:colId xmlns:a16="http://schemas.microsoft.com/office/drawing/2014/main" val="20001"/>
                    </a:ext>
                  </a:extLst>
                </a:gridCol>
                <a:gridCol w="990110">
                  <a:extLst>
                    <a:ext uri="{9D8B030D-6E8A-4147-A177-3AD203B41FA5}">
                      <a16:colId xmlns:a16="http://schemas.microsoft.com/office/drawing/2014/main" val="20002"/>
                    </a:ext>
                  </a:extLst>
                </a:gridCol>
                <a:gridCol w="990110">
                  <a:extLst>
                    <a:ext uri="{9D8B030D-6E8A-4147-A177-3AD203B41FA5}">
                      <a16:colId xmlns:a16="http://schemas.microsoft.com/office/drawing/2014/main" val="20003"/>
                    </a:ext>
                  </a:extLst>
                </a:gridCol>
              </a:tblGrid>
              <a:tr h="316998">
                <a:tc>
                  <a:txBody>
                    <a:bodyPr/>
                    <a:lstStyle/>
                    <a:p>
                      <a:pPr algn="ctr"/>
                      <a:r>
                        <a:rPr kumimoji="1" lang="ja-JP" altLang="en-US" sz="1400" dirty="0" smtClean="0"/>
                        <a:t>区分</a:t>
                      </a:r>
                      <a:endParaRPr kumimoji="1" lang="ja-JP" altLang="en-US" sz="1400" dirty="0"/>
                    </a:p>
                  </a:txBody>
                  <a:tcPr/>
                </a:tc>
                <a:tc>
                  <a:txBody>
                    <a:bodyPr/>
                    <a:lstStyle/>
                    <a:p>
                      <a:pPr algn="ctr"/>
                      <a:r>
                        <a:rPr kumimoji="1" lang="en-US" altLang="ja-JP" sz="1400" dirty="0" smtClean="0"/>
                        <a:t>2020</a:t>
                      </a:r>
                      <a:r>
                        <a:rPr kumimoji="1" lang="ja-JP" altLang="en-US" sz="1400" dirty="0" smtClean="0"/>
                        <a:t>年度</a:t>
                      </a:r>
                      <a:endParaRPr kumimoji="1" lang="ja-JP" altLang="en-US" sz="1400" dirty="0"/>
                    </a:p>
                  </a:txBody>
                  <a:tcPr/>
                </a:tc>
                <a:tc>
                  <a:txBody>
                    <a:bodyPr/>
                    <a:lstStyle/>
                    <a:p>
                      <a:pPr algn="ctr"/>
                      <a:r>
                        <a:rPr kumimoji="1" lang="en-US" altLang="ja-JP" sz="1400" dirty="0" smtClean="0"/>
                        <a:t>2021</a:t>
                      </a:r>
                      <a:r>
                        <a:rPr kumimoji="1" lang="ja-JP" altLang="en-US" sz="1400" dirty="0" smtClean="0"/>
                        <a:t>年度</a:t>
                      </a:r>
                      <a:endParaRPr kumimoji="1" lang="ja-JP" altLang="en-US" sz="1400" dirty="0"/>
                    </a:p>
                  </a:txBody>
                  <a:tcPr/>
                </a:tc>
                <a:tc>
                  <a:txBody>
                    <a:bodyPr/>
                    <a:lstStyle/>
                    <a:p>
                      <a:pPr algn="ctr"/>
                      <a:r>
                        <a:rPr kumimoji="1" lang="en-US" altLang="ja-JP" sz="1400" dirty="0" smtClean="0"/>
                        <a:t>2022</a:t>
                      </a:r>
                      <a:r>
                        <a:rPr kumimoji="1" lang="ja-JP" altLang="en-US" sz="1400" dirty="0" smtClean="0"/>
                        <a:t>年度</a:t>
                      </a:r>
                      <a:endParaRPr kumimoji="1" lang="ja-JP" altLang="en-US" sz="1400" dirty="0"/>
                    </a:p>
                  </a:txBody>
                  <a:tcPr/>
                </a:tc>
                <a:extLst>
                  <a:ext uri="{0D108BD9-81ED-4DB2-BD59-A6C34878D82A}">
                    <a16:rowId xmlns:a16="http://schemas.microsoft.com/office/drawing/2014/main" val="10000"/>
                  </a:ext>
                </a:extLst>
              </a:tr>
              <a:tr h="385681">
                <a:tc>
                  <a:txBody>
                    <a:bodyPr/>
                    <a:lstStyle/>
                    <a:p>
                      <a:pPr algn="ctr"/>
                      <a:r>
                        <a:rPr kumimoji="1" lang="ja-JP" altLang="en-US" sz="1400" dirty="0" smtClean="0"/>
                        <a:t>生活介護</a:t>
                      </a:r>
                      <a:endParaRPr kumimoji="1" lang="ja-JP" altLang="en-US" sz="1400" dirty="0"/>
                    </a:p>
                  </a:txBody>
                  <a:tcPr/>
                </a:tc>
                <a:tc>
                  <a:txBody>
                    <a:bodyPr/>
                    <a:lstStyle/>
                    <a:p>
                      <a:pPr algn="ctr"/>
                      <a:r>
                        <a:rPr kumimoji="1" lang="en-US" altLang="ja-JP" sz="1400" dirty="0" smtClean="0"/>
                        <a:t>460</a:t>
                      </a:r>
                      <a:endParaRPr kumimoji="1" lang="ja-JP" altLang="en-US" sz="1400" dirty="0"/>
                    </a:p>
                  </a:txBody>
                  <a:tcPr/>
                </a:tc>
                <a:tc>
                  <a:txBody>
                    <a:bodyPr/>
                    <a:lstStyle/>
                    <a:p>
                      <a:pPr algn="ctr"/>
                      <a:r>
                        <a:rPr kumimoji="1" lang="en-US" altLang="ja-JP" sz="1400" dirty="0" smtClean="0"/>
                        <a:t>455</a:t>
                      </a:r>
                      <a:endParaRPr kumimoji="1" lang="ja-JP" altLang="en-US" sz="1400" dirty="0"/>
                    </a:p>
                  </a:txBody>
                  <a:tcPr/>
                </a:tc>
                <a:tc>
                  <a:txBody>
                    <a:bodyPr/>
                    <a:lstStyle/>
                    <a:p>
                      <a:pPr algn="ctr"/>
                      <a:r>
                        <a:rPr kumimoji="1" lang="en-US" altLang="ja-JP" sz="1400" dirty="0" smtClean="0"/>
                        <a:t>375</a:t>
                      </a:r>
                      <a:endParaRPr kumimoji="1" lang="ja-JP" altLang="en-US" sz="1400" dirty="0"/>
                    </a:p>
                  </a:txBody>
                  <a:tcPr/>
                </a:tc>
                <a:extLst>
                  <a:ext uri="{0D108BD9-81ED-4DB2-BD59-A6C34878D82A}">
                    <a16:rowId xmlns:a16="http://schemas.microsoft.com/office/drawing/2014/main" val="10001"/>
                  </a:ext>
                </a:extLst>
              </a:tr>
              <a:tr h="385681">
                <a:tc>
                  <a:txBody>
                    <a:bodyPr/>
                    <a:lstStyle/>
                    <a:p>
                      <a:pPr algn="ctr"/>
                      <a:r>
                        <a:rPr kumimoji="1" lang="ja-JP" altLang="en-US" sz="1100" dirty="0" smtClean="0"/>
                        <a:t>児童発達支援</a:t>
                      </a:r>
                      <a:endParaRPr kumimoji="1" lang="ja-JP" altLang="en-US" sz="1100" dirty="0"/>
                    </a:p>
                  </a:txBody>
                  <a:tcPr/>
                </a:tc>
                <a:tc>
                  <a:txBody>
                    <a:bodyPr/>
                    <a:lstStyle/>
                    <a:p>
                      <a:pPr algn="ctr"/>
                      <a:r>
                        <a:rPr kumimoji="1" lang="en-US" altLang="ja-JP" sz="1400" dirty="0" smtClean="0"/>
                        <a:t>57</a:t>
                      </a:r>
                      <a:endParaRPr kumimoji="1" lang="ja-JP" altLang="en-US" sz="1400" dirty="0"/>
                    </a:p>
                  </a:txBody>
                  <a:tcPr/>
                </a:tc>
                <a:tc>
                  <a:txBody>
                    <a:bodyPr/>
                    <a:lstStyle/>
                    <a:p>
                      <a:pPr algn="ctr"/>
                      <a:r>
                        <a:rPr kumimoji="1" lang="en-US" altLang="ja-JP" sz="1400" dirty="0" smtClean="0"/>
                        <a:t>51</a:t>
                      </a:r>
                      <a:endParaRPr kumimoji="1" lang="ja-JP" altLang="en-US" sz="1400" dirty="0"/>
                    </a:p>
                  </a:txBody>
                  <a:tcPr/>
                </a:tc>
                <a:tc>
                  <a:txBody>
                    <a:bodyPr/>
                    <a:lstStyle/>
                    <a:p>
                      <a:pPr algn="ctr"/>
                      <a:r>
                        <a:rPr kumimoji="1" lang="en-US" altLang="ja-JP" sz="1400" dirty="0" smtClean="0"/>
                        <a:t>0</a:t>
                      </a:r>
                      <a:endParaRPr kumimoji="1" lang="ja-JP" altLang="en-US" sz="1400" dirty="0"/>
                    </a:p>
                  </a:txBody>
                  <a:tcPr/>
                </a:tc>
                <a:extLst>
                  <a:ext uri="{0D108BD9-81ED-4DB2-BD59-A6C34878D82A}">
                    <a16:rowId xmlns:a16="http://schemas.microsoft.com/office/drawing/2014/main" val="10002"/>
                  </a:ext>
                </a:extLst>
              </a:tr>
              <a:tr h="412098">
                <a:tc>
                  <a:txBody>
                    <a:bodyPr/>
                    <a:lstStyle/>
                    <a:p>
                      <a:pPr algn="ctr"/>
                      <a:r>
                        <a:rPr kumimoji="1" lang="ja-JP" altLang="en-US" sz="1000" dirty="0" smtClean="0"/>
                        <a:t>放課後ﾃﾞｲｻｰﾋﾞｽ（夏休みのみ）</a:t>
                      </a:r>
                      <a:endParaRPr kumimoji="1" lang="ja-JP" altLang="en-US" sz="1000" dirty="0"/>
                    </a:p>
                  </a:txBody>
                  <a:tcPr/>
                </a:tc>
                <a:tc>
                  <a:txBody>
                    <a:bodyPr/>
                    <a:lstStyle/>
                    <a:p>
                      <a:pPr algn="ctr"/>
                      <a:r>
                        <a:rPr kumimoji="1" lang="en-US" altLang="ja-JP" sz="1400" dirty="0" smtClean="0"/>
                        <a:t>53</a:t>
                      </a:r>
                      <a:endParaRPr kumimoji="1" lang="ja-JP" altLang="en-US" sz="1400" dirty="0"/>
                    </a:p>
                  </a:txBody>
                  <a:tcPr/>
                </a:tc>
                <a:tc>
                  <a:txBody>
                    <a:bodyPr/>
                    <a:lstStyle/>
                    <a:p>
                      <a:pPr algn="ctr"/>
                      <a:r>
                        <a:rPr kumimoji="1" lang="en-US" altLang="ja-JP" sz="1400" dirty="0" smtClean="0"/>
                        <a:t>49</a:t>
                      </a:r>
                      <a:endParaRPr kumimoji="1" lang="ja-JP" altLang="en-US" sz="1400" dirty="0"/>
                    </a:p>
                  </a:txBody>
                  <a:tcPr/>
                </a:tc>
                <a:tc>
                  <a:txBody>
                    <a:bodyPr/>
                    <a:lstStyle/>
                    <a:p>
                      <a:pPr algn="ctr"/>
                      <a:r>
                        <a:rPr kumimoji="1" lang="en-US" altLang="ja-JP" sz="1400" dirty="0" smtClean="0"/>
                        <a:t>47</a:t>
                      </a:r>
                      <a:endParaRPr kumimoji="1" lang="ja-JP" altLang="en-US" sz="1400" dirty="0"/>
                    </a:p>
                  </a:txBody>
                  <a:tcPr/>
                </a:tc>
                <a:extLst>
                  <a:ext uri="{0D108BD9-81ED-4DB2-BD59-A6C34878D82A}">
                    <a16:rowId xmlns:a16="http://schemas.microsoft.com/office/drawing/2014/main" val="10003"/>
                  </a:ext>
                </a:extLst>
              </a:tr>
              <a:tr h="385681">
                <a:tc>
                  <a:txBody>
                    <a:bodyPr/>
                    <a:lstStyle/>
                    <a:p>
                      <a:pPr algn="ctr"/>
                      <a:r>
                        <a:rPr kumimoji="1" lang="en-US" altLang="ja-JP" sz="1400" dirty="0" smtClean="0"/>
                        <a:t>1</a:t>
                      </a:r>
                      <a:r>
                        <a:rPr kumimoji="1" lang="ja-JP" altLang="en-US" sz="1400" dirty="0" smtClean="0"/>
                        <a:t>日平均</a:t>
                      </a:r>
                      <a:endParaRPr kumimoji="1" lang="ja-JP" altLang="en-US" sz="1400" dirty="0"/>
                    </a:p>
                  </a:txBody>
                  <a:tcPr/>
                </a:tc>
                <a:tc>
                  <a:txBody>
                    <a:bodyPr/>
                    <a:lstStyle/>
                    <a:p>
                      <a:pPr algn="ctr"/>
                      <a:r>
                        <a:rPr kumimoji="1" lang="en-US" altLang="ja-JP" sz="1400" dirty="0" smtClean="0"/>
                        <a:t>2.35</a:t>
                      </a:r>
                      <a:endParaRPr kumimoji="1" lang="ja-JP" altLang="en-US" sz="1400" dirty="0"/>
                    </a:p>
                  </a:txBody>
                  <a:tcPr/>
                </a:tc>
                <a:tc>
                  <a:txBody>
                    <a:bodyPr/>
                    <a:lstStyle/>
                    <a:p>
                      <a:pPr algn="ctr"/>
                      <a:r>
                        <a:rPr kumimoji="1" lang="en-US" altLang="ja-JP" sz="1400" dirty="0" smtClean="0"/>
                        <a:t>2.29</a:t>
                      </a:r>
                      <a:endParaRPr kumimoji="1" lang="ja-JP" altLang="en-US" sz="1400" dirty="0"/>
                    </a:p>
                  </a:txBody>
                  <a:tcPr/>
                </a:tc>
                <a:tc>
                  <a:txBody>
                    <a:bodyPr/>
                    <a:lstStyle/>
                    <a:p>
                      <a:pPr algn="ctr"/>
                      <a:r>
                        <a:rPr kumimoji="1" lang="en-US" altLang="ja-JP" sz="1400" dirty="0" smtClean="0"/>
                        <a:t>2.33</a:t>
                      </a:r>
                      <a:endParaRPr kumimoji="1" lang="ja-JP" altLang="en-US" sz="1400" dirty="0"/>
                    </a:p>
                  </a:txBody>
                  <a:tcPr/>
                </a:tc>
                <a:extLst>
                  <a:ext uri="{0D108BD9-81ED-4DB2-BD59-A6C34878D82A}">
                    <a16:rowId xmlns:a16="http://schemas.microsoft.com/office/drawing/2014/main" val="10004"/>
                  </a:ext>
                </a:extLst>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3488389657"/>
              </p:ext>
            </p:extLst>
          </p:nvPr>
        </p:nvGraphicFramePr>
        <p:xfrm>
          <a:off x="415219" y="3212827"/>
          <a:ext cx="4298526" cy="3172229"/>
        </p:xfrm>
        <a:graphic>
          <a:graphicData uri="http://schemas.openxmlformats.org/drawingml/2006/table">
            <a:tbl>
              <a:tblPr firstRow="1" bandRow="1">
                <a:tableStyleId>{5C22544A-7EE6-4342-B048-85BDC9FD1C3A}</a:tableStyleId>
              </a:tblPr>
              <a:tblGrid>
                <a:gridCol w="1206604">
                  <a:extLst>
                    <a:ext uri="{9D8B030D-6E8A-4147-A177-3AD203B41FA5}">
                      <a16:colId xmlns:a16="http://schemas.microsoft.com/office/drawing/2014/main" val="20000"/>
                    </a:ext>
                  </a:extLst>
                </a:gridCol>
                <a:gridCol w="1131191">
                  <a:extLst>
                    <a:ext uri="{9D8B030D-6E8A-4147-A177-3AD203B41FA5}">
                      <a16:colId xmlns:a16="http://schemas.microsoft.com/office/drawing/2014/main" val="20001"/>
                    </a:ext>
                  </a:extLst>
                </a:gridCol>
                <a:gridCol w="1055778">
                  <a:extLst>
                    <a:ext uri="{9D8B030D-6E8A-4147-A177-3AD203B41FA5}">
                      <a16:colId xmlns:a16="http://schemas.microsoft.com/office/drawing/2014/main" val="20002"/>
                    </a:ext>
                  </a:extLst>
                </a:gridCol>
                <a:gridCol w="904953">
                  <a:extLst>
                    <a:ext uri="{9D8B030D-6E8A-4147-A177-3AD203B41FA5}">
                      <a16:colId xmlns:a16="http://schemas.microsoft.com/office/drawing/2014/main" val="20003"/>
                    </a:ext>
                  </a:extLst>
                </a:gridCol>
              </a:tblGrid>
              <a:tr h="410946">
                <a:tc>
                  <a:txBody>
                    <a:bodyPr/>
                    <a:lstStyle/>
                    <a:p>
                      <a:pPr algn="ctr"/>
                      <a:r>
                        <a:rPr kumimoji="1" lang="ja-JP" altLang="en-US" sz="1400" dirty="0" smtClean="0"/>
                        <a:t>区分</a:t>
                      </a:r>
                      <a:endParaRPr kumimoji="1" lang="ja-JP" altLang="en-US" sz="1400" dirty="0"/>
                    </a:p>
                  </a:txBody>
                  <a:tcPr/>
                </a:tc>
                <a:tc>
                  <a:txBody>
                    <a:bodyPr/>
                    <a:lstStyle/>
                    <a:p>
                      <a:pPr algn="ctr"/>
                      <a:r>
                        <a:rPr kumimoji="1" lang="en-US" altLang="ja-JP" sz="1400" dirty="0" smtClean="0"/>
                        <a:t>2020</a:t>
                      </a:r>
                      <a:r>
                        <a:rPr kumimoji="1" lang="ja-JP" altLang="en-US" sz="1400" dirty="0" smtClean="0"/>
                        <a:t>年度</a:t>
                      </a:r>
                      <a:endParaRPr kumimoji="1" lang="ja-JP" altLang="en-US" sz="1400" dirty="0"/>
                    </a:p>
                  </a:txBody>
                  <a:tcPr/>
                </a:tc>
                <a:tc>
                  <a:txBody>
                    <a:bodyPr/>
                    <a:lstStyle/>
                    <a:p>
                      <a:pPr algn="ctr"/>
                      <a:r>
                        <a:rPr kumimoji="1" lang="en-US" altLang="ja-JP" sz="1400" dirty="0" smtClean="0"/>
                        <a:t>2021</a:t>
                      </a:r>
                      <a:r>
                        <a:rPr kumimoji="1" lang="ja-JP" altLang="en-US" sz="1400" dirty="0" smtClean="0"/>
                        <a:t>年度</a:t>
                      </a:r>
                      <a:endParaRPr kumimoji="1" lang="ja-JP" altLang="en-US" sz="1400" dirty="0"/>
                    </a:p>
                  </a:txBody>
                  <a:tcPr/>
                </a:tc>
                <a:tc>
                  <a:txBody>
                    <a:bodyPr/>
                    <a:lstStyle/>
                    <a:p>
                      <a:pPr algn="ctr"/>
                      <a:r>
                        <a:rPr kumimoji="1" lang="en-US" altLang="ja-JP" sz="1400" dirty="0" smtClean="0"/>
                        <a:t>2022</a:t>
                      </a:r>
                      <a:r>
                        <a:rPr kumimoji="1" lang="ja-JP" altLang="en-US" sz="1400" dirty="0" smtClean="0"/>
                        <a:t>年度</a:t>
                      </a:r>
                      <a:endParaRPr kumimoji="1" lang="ja-JP" altLang="en-US" sz="1400" dirty="0"/>
                    </a:p>
                  </a:txBody>
                  <a:tcPr/>
                </a:tc>
                <a:extLst>
                  <a:ext uri="{0D108BD9-81ED-4DB2-BD59-A6C34878D82A}">
                    <a16:rowId xmlns:a16="http://schemas.microsoft.com/office/drawing/2014/main" val="10000"/>
                  </a:ext>
                </a:extLst>
              </a:tr>
              <a:tr h="359014">
                <a:tc>
                  <a:txBody>
                    <a:bodyPr/>
                    <a:lstStyle/>
                    <a:p>
                      <a:pPr algn="ctr"/>
                      <a:r>
                        <a:rPr kumimoji="1" lang="ja-JP" altLang="en-US" sz="1100" dirty="0" smtClean="0"/>
                        <a:t>一般急性疾患</a:t>
                      </a:r>
                      <a:endParaRPr kumimoji="1" lang="ja-JP" altLang="en-US" sz="1100" dirty="0"/>
                    </a:p>
                  </a:txBody>
                  <a:tcPr/>
                </a:tc>
                <a:tc>
                  <a:txBody>
                    <a:bodyPr/>
                    <a:lstStyle/>
                    <a:p>
                      <a:pPr algn="ctr"/>
                      <a:r>
                        <a:rPr kumimoji="1" lang="en-US" altLang="ja-JP" sz="1200" dirty="0" smtClean="0"/>
                        <a:t>90</a:t>
                      </a:r>
                      <a:r>
                        <a:rPr kumimoji="1" lang="ja-JP" altLang="en-US" sz="1200" dirty="0" smtClean="0"/>
                        <a:t>（</a:t>
                      </a:r>
                      <a:r>
                        <a:rPr kumimoji="1" lang="en-US" altLang="ja-JP" sz="1200" dirty="0" smtClean="0"/>
                        <a:t>14.1%</a:t>
                      </a:r>
                      <a:r>
                        <a:rPr kumimoji="1" lang="ja-JP" altLang="en-US" sz="1200" dirty="0" smtClean="0"/>
                        <a:t>）</a:t>
                      </a:r>
                      <a:endParaRPr kumimoji="1" lang="ja-JP" altLang="en-US" sz="1200" dirty="0"/>
                    </a:p>
                  </a:txBody>
                  <a:tcPr/>
                </a:tc>
                <a:tc>
                  <a:txBody>
                    <a:bodyPr/>
                    <a:lstStyle/>
                    <a:p>
                      <a:pPr algn="ctr"/>
                      <a:r>
                        <a:rPr kumimoji="1" lang="en-US" altLang="ja-JP" sz="1200" dirty="0" smtClean="0"/>
                        <a:t>156(22.8%)</a:t>
                      </a:r>
                      <a:endParaRPr kumimoji="1" lang="ja-JP" altLang="en-US" sz="1200" dirty="0"/>
                    </a:p>
                  </a:txBody>
                  <a:tcPr/>
                </a:tc>
                <a:tc>
                  <a:txBody>
                    <a:bodyPr/>
                    <a:lstStyle/>
                    <a:p>
                      <a:pPr algn="ctr"/>
                      <a:r>
                        <a:rPr kumimoji="1" lang="en-US" altLang="ja-JP" sz="1200" dirty="0" smtClean="0"/>
                        <a:t>103(25.5%)</a:t>
                      </a:r>
                      <a:endParaRPr kumimoji="1" lang="ja-JP" altLang="en-US" sz="1200" dirty="0"/>
                    </a:p>
                  </a:txBody>
                  <a:tcPr/>
                </a:tc>
                <a:extLst>
                  <a:ext uri="{0D108BD9-81ED-4DB2-BD59-A6C34878D82A}">
                    <a16:rowId xmlns:a16="http://schemas.microsoft.com/office/drawing/2014/main" val="10001"/>
                  </a:ext>
                </a:extLst>
              </a:tr>
              <a:tr h="312520">
                <a:tc>
                  <a:txBody>
                    <a:bodyPr/>
                    <a:lstStyle/>
                    <a:p>
                      <a:pPr algn="ctr"/>
                      <a:r>
                        <a:rPr kumimoji="1" lang="ja-JP" altLang="en-US" sz="1100" dirty="0" smtClean="0"/>
                        <a:t>てんかん</a:t>
                      </a:r>
                      <a:endParaRPr kumimoji="1" lang="ja-JP" altLang="en-US" sz="1100" dirty="0"/>
                    </a:p>
                  </a:txBody>
                  <a:tcPr/>
                </a:tc>
                <a:tc>
                  <a:txBody>
                    <a:bodyPr/>
                    <a:lstStyle/>
                    <a:p>
                      <a:pPr algn="ctr"/>
                      <a:r>
                        <a:rPr kumimoji="1" lang="en-US" altLang="ja-JP" sz="1200" dirty="0" smtClean="0"/>
                        <a:t>139</a:t>
                      </a:r>
                      <a:r>
                        <a:rPr kumimoji="1" lang="ja-JP" altLang="en-US" sz="1200" dirty="0" smtClean="0"/>
                        <a:t>（</a:t>
                      </a:r>
                      <a:r>
                        <a:rPr kumimoji="1" lang="en-US" altLang="ja-JP" sz="1200" dirty="0" smtClean="0"/>
                        <a:t>21.7%</a:t>
                      </a:r>
                      <a:r>
                        <a:rPr kumimoji="1" lang="ja-JP" altLang="en-US" sz="1200" dirty="0" smtClean="0"/>
                        <a:t>）</a:t>
                      </a:r>
                      <a:endParaRPr kumimoji="1" lang="ja-JP" altLang="en-US" sz="1200" dirty="0"/>
                    </a:p>
                  </a:txBody>
                  <a:tcPr/>
                </a:tc>
                <a:tc>
                  <a:txBody>
                    <a:bodyPr/>
                    <a:lstStyle/>
                    <a:p>
                      <a:pPr algn="ctr"/>
                      <a:r>
                        <a:rPr kumimoji="1" lang="en-US" altLang="ja-JP" sz="1200" dirty="0" smtClean="0"/>
                        <a:t>128(18.8%)</a:t>
                      </a:r>
                      <a:endParaRPr kumimoji="1" lang="ja-JP" altLang="en-US" sz="1200" dirty="0"/>
                    </a:p>
                  </a:txBody>
                  <a:tcPr/>
                </a:tc>
                <a:tc>
                  <a:txBody>
                    <a:bodyPr/>
                    <a:lstStyle/>
                    <a:p>
                      <a:pPr algn="ctr"/>
                      <a:r>
                        <a:rPr kumimoji="1" lang="en-US" altLang="ja-JP" sz="1200" dirty="0" smtClean="0"/>
                        <a:t>92(22.7%)</a:t>
                      </a:r>
                      <a:endParaRPr kumimoji="1" lang="ja-JP" altLang="en-US" sz="1200" dirty="0"/>
                    </a:p>
                  </a:txBody>
                  <a:tcPr/>
                </a:tc>
                <a:extLst>
                  <a:ext uri="{0D108BD9-81ED-4DB2-BD59-A6C34878D82A}">
                    <a16:rowId xmlns:a16="http://schemas.microsoft.com/office/drawing/2014/main" val="10002"/>
                  </a:ext>
                </a:extLst>
              </a:tr>
              <a:tr h="322135">
                <a:tc>
                  <a:txBody>
                    <a:bodyPr/>
                    <a:lstStyle/>
                    <a:p>
                      <a:pPr algn="ctr"/>
                      <a:r>
                        <a:rPr kumimoji="1" lang="ja-JP" altLang="en-US" sz="1100" dirty="0" smtClean="0"/>
                        <a:t>不登校・心身症</a:t>
                      </a:r>
                      <a:endParaRPr kumimoji="1" lang="ja-JP" altLang="en-US" sz="1100" dirty="0"/>
                    </a:p>
                  </a:txBody>
                  <a:tcPr/>
                </a:tc>
                <a:tc>
                  <a:txBody>
                    <a:bodyPr/>
                    <a:lstStyle/>
                    <a:p>
                      <a:pPr algn="ctr"/>
                      <a:r>
                        <a:rPr kumimoji="1" lang="en-US" altLang="ja-JP" sz="1200" dirty="0" smtClean="0"/>
                        <a:t>10(1.6%)</a:t>
                      </a:r>
                      <a:endParaRPr kumimoji="1" lang="ja-JP" altLang="en-US" sz="1200" dirty="0"/>
                    </a:p>
                  </a:txBody>
                  <a:tcPr/>
                </a:tc>
                <a:tc>
                  <a:txBody>
                    <a:bodyPr/>
                    <a:lstStyle/>
                    <a:p>
                      <a:pPr algn="ctr"/>
                      <a:r>
                        <a:rPr kumimoji="1" lang="en-US" altLang="ja-JP" sz="1200" dirty="0" smtClean="0"/>
                        <a:t>11(1.6%)</a:t>
                      </a:r>
                      <a:endParaRPr kumimoji="1" lang="ja-JP" altLang="en-US" sz="1200" dirty="0"/>
                    </a:p>
                  </a:txBody>
                  <a:tcPr/>
                </a:tc>
                <a:tc>
                  <a:txBody>
                    <a:bodyPr/>
                    <a:lstStyle/>
                    <a:p>
                      <a:pPr algn="ctr"/>
                      <a:r>
                        <a:rPr kumimoji="1" lang="en-US" altLang="ja-JP" sz="1200" dirty="0" smtClean="0"/>
                        <a:t>8(2.0%)</a:t>
                      </a:r>
                      <a:endParaRPr kumimoji="1" lang="ja-JP" altLang="en-US" sz="1200" dirty="0"/>
                    </a:p>
                  </a:txBody>
                  <a:tcPr/>
                </a:tc>
                <a:extLst>
                  <a:ext uri="{0D108BD9-81ED-4DB2-BD59-A6C34878D82A}">
                    <a16:rowId xmlns:a16="http://schemas.microsoft.com/office/drawing/2014/main" val="10003"/>
                  </a:ext>
                </a:extLst>
              </a:tr>
              <a:tr h="312520">
                <a:tc>
                  <a:txBody>
                    <a:bodyPr/>
                    <a:lstStyle/>
                    <a:p>
                      <a:pPr algn="ctr"/>
                      <a:r>
                        <a:rPr kumimoji="1" lang="ja-JP" altLang="en-US" sz="1100" dirty="0" smtClean="0"/>
                        <a:t>内分泌疾患</a:t>
                      </a:r>
                      <a:endParaRPr kumimoji="1" lang="ja-JP" altLang="en-US" sz="1100" dirty="0"/>
                    </a:p>
                  </a:txBody>
                  <a:tcPr/>
                </a:tc>
                <a:tc>
                  <a:txBody>
                    <a:bodyPr/>
                    <a:lstStyle/>
                    <a:p>
                      <a:pPr algn="ctr"/>
                      <a:r>
                        <a:rPr kumimoji="1" lang="en-US" altLang="ja-JP" sz="1200" dirty="0" smtClean="0"/>
                        <a:t>10(1.6%)</a:t>
                      </a:r>
                      <a:endParaRPr kumimoji="1" lang="ja-JP" altLang="en-US" sz="1200" dirty="0"/>
                    </a:p>
                  </a:txBody>
                  <a:tcPr/>
                </a:tc>
                <a:tc>
                  <a:txBody>
                    <a:bodyPr/>
                    <a:lstStyle/>
                    <a:p>
                      <a:pPr algn="ctr"/>
                      <a:r>
                        <a:rPr kumimoji="1" lang="en-US" altLang="ja-JP" sz="1200" dirty="0" smtClean="0"/>
                        <a:t>4(0.6%)</a:t>
                      </a:r>
                      <a:endParaRPr kumimoji="1" lang="ja-JP" altLang="en-US" sz="1200" dirty="0"/>
                    </a:p>
                  </a:txBody>
                  <a:tcPr/>
                </a:tc>
                <a:tc>
                  <a:txBody>
                    <a:bodyPr/>
                    <a:lstStyle/>
                    <a:p>
                      <a:pPr algn="ctr"/>
                      <a:r>
                        <a:rPr kumimoji="1" lang="en-US" altLang="ja-JP" sz="1200" dirty="0" smtClean="0"/>
                        <a:t>3(0.7%)</a:t>
                      </a:r>
                      <a:endParaRPr kumimoji="1" lang="ja-JP" altLang="en-US" sz="1200" dirty="0"/>
                    </a:p>
                  </a:txBody>
                  <a:tcPr/>
                </a:tc>
                <a:extLst>
                  <a:ext uri="{0D108BD9-81ED-4DB2-BD59-A6C34878D82A}">
                    <a16:rowId xmlns:a16="http://schemas.microsoft.com/office/drawing/2014/main" val="10004"/>
                  </a:ext>
                </a:extLst>
              </a:tr>
              <a:tr h="480799">
                <a:tc>
                  <a:txBody>
                    <a:bodyPr/>
                    <a:lstStyle/>
                    <a:p>
                      <a:pPr algn="ctr"/>
                      <a:r>
                        <a:rPr kumimoji="1" lang="ja-JP" altLang="en-US" sz="1100" dirty="0" err="1" smtClean="0"/>
                        <a:t>重度障がい</a:t>
                      </a:r>
                      <a:r>
                        <a:rPr kumimoji="1" lang="ja-JP" altLang="en-US" sz="1100" dirty="0" smtClean="0"/>
                        <a:t>児</a:t>
                      </a:r>
                      <a:endParaRPr kumimoji="1" lang="en-US" altLang="ja-JP" sz="1100" dirty="0" smtClean="0"/>
                    </a:p>
                    <a:p>
                      <a:pPr algn="ctr"/>
                      <a:r>
                        <a:rPr kumimoji="1" lang="ja-JP" altLang="en-US" sz="1100" dirty="0" smtClean="0"/>
                        <a:t>ショートステイ</a:t>
                      </a:r>
                      <a:endParaRPr kumimoji="1" lang="ja-JP" altLang="en-US" sz="1100" dirty="0"/>
                    </a:p>
                  </a:txBody>
                  <a:tcPr/>
                </a:tc>
                <a:tc>
                  <a:txBody>
                    <a:bodyPr/>
                    <a:lstStyle/>
                    <a:p>
                      <a:pPr algn="ctr"/>
                      <a:endParaRPr kumimoji="1" lang="en-US" altLang="ja-JP" sz="1200" dirty="0" smtClean="0"/>
                    </a:p>
                    <a:p>
                      <a:pPr algn="ctr"/>
                      <a:r>
                        <a:rPr kumimoji="1" lang="en-US" altLang="ja-JP" sz="1200" dirty="0" smtClean="0"/>
                        <a:t>27(4.2%)</a:t>
                      </a:r>
                      <a:endParaRPr kumimoji="1" lang="ja-JP" altLang="en-US" sz="1200" dirty="0"/>
                    </a:p>
                  </a:txBody>
                  <a:tcPr/>
                </a:tc>
                <a:tc>
                  <a:txBody>
                    <a:bodyPr/>
                    <a:lstStyle/>
                    <a:p>
                      <a:pPr algn="ctr"/>
                      <a:endParaRPr kumimoji="1" lang="en-US" altLang="ja-JP" sz="1200" dirty="0" smtClean="0"/>
                    </a:p>
                    <a:p>
                      <a:pPr algn="ctr"/>
                      <a:r>
                        <a:rPr kumimoji="1" lang="en-US" altLang="ja-JP" sz="1200" dirty="0" smtClean="0"/>
                        <a:t>7(0.7%)</a:t>
                      </a:r>
                      <a:endParaRPr kumimoji="1" lang="ja-JP" altLang="en-US" sz="1200" dirty="0"/>
                    </a:p>
                  </a:txBody>
                  <a:tcPr/>
                </a:tc>
                <a:tc>
                  <a:txBody>
                    <a:bodyPr/>
                    <a:lstStyle/>
                    <a:p>
                      <a:pPr algn="ctr"/>
                      <a:endParaRPr kumimoji="1" lang="en-US" altLang="ja-JP" sz="1200" dirty="0" smtClean="0"/>
                    </a:p>
                    <a:p>
                      <a:pPr algn="ctr"/>
                      <a:r>
                        <a:rPr kumimoji="1" lang="en-US" altLang="ja-JP" sz="1200" dirty="0" smtClean="0"/>
                        <a:t>3(0.7%)</a:t>
                      </a:r>
                      <a:endParaRPr kumimoji="1" lang="ja-JP" altLang="en-US" sz="1200" dirty="0"/>
                    </a:p>
                  </a:txBody>
                  <a:tcPr/>
                </a:tc>
                <a:extLst>
                  <a:ext uri="{0D108BD9-81ED-4DB2-BD59-A6C34878D82A}">
                    <a16:rowId xmlns:a16="http://schemas.microsoft.com/office/drawing/2014/main" val="10005"/>
                  </a:ext>
                </a:extLst>
              </a:tr>
              <a:tr h="654812">
                <a:tc>
                  <a:txBody>
                    <a:bodyPr/>
                    <a:lstStyle/>
                    <a:p>
                      <a:pPr algn="ctr"/>
                      <a:r>
                        <a:rPr kumimoji="1" lang="ja-JP" altLang="en-US" sz="1100" dirty="0" smtClean="0"/>
                        <a:t>その他</a:t>
                      </a:r>
                      <a:endParaRPr kumimoji="1" lang="en-US" altLang="ja-JP" sz="1100" dirty="0" smtClean="0"/>
                    </a:p>
                    <a:p>
                      <a:pPr algn="l"/>
                      <a:r>
                        <a:rPr kumimoji="1" lang="en-US" altLang="ja-JP" sz="1100" dirty="0" smtClean="0"/>
                        <a:t>(</a:t>
                      </a:r>
                      <a:r>
                        <a:rPr kumimoji="1" lang="ja-JP" altLang="en-US" sz="1100" dirty="0" smtClean="0"/>
                        <a:t>慢性疾患、急性増悪等</a:t>
                      </a:r>
                      <a:r>
                        <a:rPr kumimoji="1" lang="en-US" altLang="ja-JP" sz="1100" dirty="0" smtClean="0"/>
                        <a:t>)</a:t>
                      </a:r>
                      <a:endParaRPr kumimoji="1" lang="ja-JP" altLang="en-US" sz="1100" dirty="0"/>
                    </a:p>
                  </a:txBody>
                  <a:tcPr/>
                </a:tc>
                <a:tc>
                  <a:txBody>
                    <a:bodyPr/>
                    <a:lstStyle/>
                    <a:p>
                      <a:pPr algn="ctr"/>
                      <a:endParaRPr kumimoji="1" lang="en-US" altLang="ja-JP" sz="1200" dirty="0" smtClean="0"/>
                    </a:p>
                    <a:p>
                      <a:pPr algn="ctr"/>
                      <a:r>
                        <a:rPr kumimoji="1" lang="en-US" altLang="ja-JP" sz="1200" dirty="0" smtClean="0"/>
                        <a:t>364(56.8%)</a:t>
                      </a:r>
                      <a:endParaRPr kumimoji="1" lang="ja-JP" altLang="en-US" sz="1200" dirty="0"/>
                    </a:p>
                  </a:txBody>
                  <a:tcPr/>
                </a:tc>
                <a:tc>
                  <a:txBody>
                    <a:bodyPr/>
                    <a:lstStyle/>
                    <a:p>
                      <a:pPr algn="ctr"/>
                      <a:endParaRPr kumimoji="1" lang="en-US" altLang="ja-JP" sz="1200" dirty="0" smtClean="0"/>
                    </a:p>
                    <a:p>
                      <a:pPr algn="ctr"/>
                      <a:r>
                        <a:rPr kumimoji="1" lang="en-US" altLang="ja-JP" sz="1200" dirty="0" smtClean="0"/>
                        <a:t>379(55.5%)</a:t>
                      </a:r>
                      <a:endParaRPr kumimoji="1" lang="ja-JP" altLang="en-US" sz="1200" dirty="0"/>
                    </a:p>
                  </a:txBody>
                  <a:tcPr/>
                </a:tc>
                <a:tc>
                  <a:txBody>
                    <a:bodyPr/>
                    <a:lstStyle/>
                    <a:p>
                      <a:pPr algn="ctr"/>
                      <a:endParaRPr kumimoji="1" lang="en-US" altLang="ja-JP" sz="1200" dirty="0" smtClean="0"/>
                    </a:p>
                    <a:p>
                      <a:pPr algn="ctr"/>
                      <a:r>
                        <a:rPr kumimoji="1" lang="en-US" altLang="ja-JP" sz="1200" dirty="0" smtClean="0"/>
                        <a:t>196(48.4%)</a:t>
                      </a:r>
                      <a:endParaRPr kumimoji="1" lang="ja-JP" altLang="en-US" sz="1200" dirty="0"/>
                    </a:p>
                  </a:txBody>
                  <a:tcPr/>
                </a:tc>
                <a:extLst>
                  <a:ext uri="{0D108BD9-81ED-4DB2-BD59-A6C34878D82A}">
                    <a16:rowId xmlns:a16="http://schemas.microsoft.com/office/drawing/2014/main" val="10006"/>
                  </a:ext>
                </a:extLst>
              </a:tr>
              <a:tr h="319483">
                <a:tc>
                  <a:txBody>
                    <a:bodyPr/>
                    <a:lstStyle/>
                    <a:p>
                      <a:pPr algn="ctr"/>
                      <a:r>
                        <a:rPr kumimoji="1" lang="ja-JP" altLang="en-US" sz="1100" dirty="0" smtClean="0"/>
                        <a:t>総計</a:t>
                      </a:r>
                      <a:endParaRPr kumimoji="1" lang="ja-JP" altLang="en-US" sz="1100" dirty="0"/>
                    </a:p>
                  </a:txBody>
                  <a:tcPr/>
                </a:tc>
                <a:tc>
                  <a:txBody>
                    <a:bodyPr/>
                    <a:lstStyle/>
                    <a:p>
                      <a:pPr algn="ctr"/>
                      <a:r>
                        <a:rPr kumimoji="1" lang="en-US" altLang="ja-JP" sz="1200" dirty="0" smtClean="0"/>
                        <a:t>640</a:t>
                      </a:r>
                      <a:endParaRPr kumimoji="1" lang="ja-JP" altLang="en-US" sz="1200" dirty="0"/>
                    </a:p>
                  </a:txBody>
                  <a:tcPr/>
                </a:tc>
                <a:tc>
                  <a:txBody>
                    <a:bodyPr/>
                    <a:lstStyle/>
                    <a:p>
                      <a:pPr algn="ctr"/>
                      <a:r>
                        <a:rPr kumimoji="1" lang="en-US" altLang="ja-JP" sz="1200" dirty="0" smtClean="0"/>
                        <a:t>683</a:t>
                      </a:r>
                      <a:endParaRPr kumimoji="1" lang="ja-JP" altLang="en-US" sz="1200" dirty="0"/>
                    </a:p>
                  </a:txBody>
                  <a:tcPr/>
                </a:tc>
                <a:tc>
                  <a:txBody>
                    <a:bodyPr/>
                    <a:lstStyle/>
                    <a:p>
                      <a:pPr algn="ctr"/>
                      <a:r>
                        <a:rPr kumimoji="1" lang="en-US" altLang="ja-JP" sz="1200" dirty="0" smtClean="0"/>
                        <a:t>405</a:t>
                      </a:r>
                      <a:endParaRPr kumimoji="1" lang="ja-JP" altLang="en-US" sz="1200" dirty="0"/>
                    </a:p>
                  </a:txBody>
                  <a:tcPr/>
                </a:tc>
                <a:extLst>
                  <a:ext uri="{0D108BD9-81ED-4DB2-BD59-A6C34878D82A}">
                    <a16:rowId xmlns:a16="http://schemas.microsoft.com/office/drawing/2014/main" val="10007"/>
                  </a:ext>
                </a:extLst>
              </a:tr>
            </a:tbl>
          </a:graphicData>
        </a:graphic>
      </p:graphicFrame>
      <p:sp>
        <p:nvSpPr>
          <p:cNvPr id="15" name="テキスト ボックス 14"/>
          <p:cNvSpPr txBox="1"/>
          <p:nvPr/>
        </p:nvSpPr>
        <p:spPr>
          <a:xfrm>
            <a:off x="407468" y="684462"/>
            <a:ext cx="3960440" cy="1615827"/>
          </a:xfrm>
          <a:prstGeom prst="rect">
            <a:avLst/>
          </a:prstGeom>
          <a:noFill/>
        </p:spPr>
        <p:txBody>
          <a:bodyPr wrap="square" rtlCol="0">
            <a:spAutoFit/>
          </a:bodyPr>
          <a:lstStyle/>
          <a:p>
            <a:r>
              <a:rPr lang="ja-JP" altLang="en-US" sz="1100" b="1" dirty="0" smtClean="0"/>
              <a:t>○国立病院機構中期計画</a:t>
            </a:r>
            <a:endParaRPr lang="en-US" altLang="ja-JP" sz="1100" b="1" dirty="0" smtClean="0"/>
          </a:p>
          <a:p>
            <a:r>
              <a:rPr lang="ja-JP" altLang="en-US" sz="1100" dirty="0" smtClean="0"/>
              <a:t>（国の政策医療への貢献）</a:t>
            </a:r>
            <a:endParaRPr lang="en-US" altLang="ja-JP" sz="1100" dirty="0" smtClean="0"/>
          </a:p>
          <a:p>
            <a:r>
              <a:rPr lang="ja-JP" altLang="en-US" sz="1100" dirty="0" smtClean="0"/>
              <a:t>医療依存度の高い重症心身障害児（者）や強度行動障害児（者）等、他の医療機関では受入れの難しい障害者の受入れ</a:t>
            </a:r>
            <a:endParaRPr lang="en-US" altLang="ja-JP" sz="1100" dirty="0" smtClean="0"/>
          </a:p>
          <a:p>
            <a:r>
              <a:rPr lang="ja-JP" altLang="en-US" sz="1100" dirty="0" smtClean="0"/>
              <a:t>（地域医療への貢献）</a:t>
            </a:r>
            <a:endParaRPr lang="en-US" altLang="ja-JP" sz="1100" dirty="0" smtClean="0"/>
          </a:p>
          <a:p>
            <a:r>
              <a:rPr lang="ja-JP" altLang="en-US" sz="1100" dirty="0" smtClean="0"/>
              <a:t>重症心身障害児（者）、筋ジストロフィー、神経難病等の在宅療養患者の支援のための一時的入院や通所支援等に取り組むこと</a:t>
            </a:r>
            <a:endParaRPr lang="en-US" altLang="ja-JP" sz="1100" dirty="0" smtClean="0"/>
          </a:p>
          <a:p>
            <a:endParaRPr lang="en-US" altLang="ja-JP" sz="1100" dirty="0" smtClean="0"/>
          </a:p>
        </p:txBody>
      </p:sp>
      <p:sp>
        <p:nvSpPr>
          <p:cNvPr id="16" name="テキスト ボックス 15"/>
          <p:cNvSpPr txBox="1"/>
          <p:nvPr/>
        </p:nvSpPr>
        <p:spPr>
          <a:xfrm>
            <a:off x="4426533" y="684462"/>
            <a:ext cx="4464496" cy="2462213"/>
          </a:xfrm>
          <a:prstGeom prst="rect">
            <a:avLst/>
          </a:prstGeom>
          <a:noFill/>
        </p:spPr>
        <p:txBody>
          <a:bodyPr wrap="square" rtlCol="0">
            <a:spAutoFit/>
          </a:bodyPr>
          <a:lstStyle/>
          <a:p>
            <a:r>
              <a:rPr lang="ja-JP" altLang="en-US" sz="1200" b="1" dirty="0" smtClean="0"/>
              <a:t>○小児科について</a:t>
            </a:r>
            <a:endParaRPr lang="en-US" altLang="ja-JP" sz="1200" b="1" dirty="0" smtClean="0"/>
          </a:p>
          <a:p>
            <a:r>
              <a:rPr lang="ja-JP" altLang="en-US" sz="1200" dirty="0" smtClean="0"/>
              <a:t>（概要及び活動状況）</a:t>
            </a:r>
            <a:endParaRPr lang="en-US" altLang="ja-JP" sz="1200" dirty="0" smtClean="0"/>
          </a:p>
          <a:p>
            <a:r>
              <a:rPr lang="ja-JP" altLang="en-US" sz="1200" dirty="0" smtClean="0"/>
              <a:t>１）地域の一般小児医療</a:t>
            </a:r>
            <a:br>
              <a:rPr lang="ja-JP" altLang="en-US" sz="1200" dirty="0" smtClean="0"/>
            </a:br>
            <a:r>
              <a:rPr lang="ja-JP" altLang="en-US" sz="1200" dirty="0" smtClean="0"/>
              <a:t>２）県下の重症心身障が</a:t>
            </a:r>
            <a:r>
              <a:rPr lang="ja-JP" altLang="en-US" sz="1200" dirty="0" err="1" smtClean="0"/>
              <a:t>い</a:t>
            </a:r>
            <a:r>
              <a:rPr lang="ja-JP" altLang="en-US" sz="1200" dirty="0" smtClean="0"/>
              <a:t>児・者の医療</a:t>
            </a:r>
            <a:br>
              <a:rPr lang="ja-JP" altLang="en-US" sz="1200" dirty="0" smtClean="0"/>
            </a:br>
            <a:r>
              <a:rPr lang="ja-JP" altLang="en-US" sz="1200" dirty="0" smtClean="0"/>
              <a:t>３）成育医療（小児神経疾患，てんかん，発達障害，不登校）４）重度心身障害ネットワーク</a:t>
            </a:r>
            <a:br>
              <a:rPr lang="ja-JP" altLang="en-US" sz="1200" dirty="0" smtClean="0"/>
            </a:br>
            <a:r>
              <a:rPr lang="ja-JP" altLang="en-US" sz="1200" dirty="0" smtClean="0"/>
              <a:t>５）障がい者総合支援法にもとづく療養介護事業</a:t>
            </a:r>
            <a:br>
              <a:rPr lang="ja-JP" altLang="en-US" sz="1200" dirty="0" smtClean="0"/>
            </a:br>
            <a:r>
              <a:rPr lang="ja-JP" altLang="en-US" sz="1200" dirty="0" smtClean="0"/>
              <a:t>６）多機能型通所事業「なかよし広場」</a:t>
            </a:r>
            <a:br>
              <a:rPr lang="ja-JP" altLang="en-US" sz="1200" dirty="0" smtClean="0"/>
            </a:br>
            <a:r>
              <a:rPr lang="ja-JP" altLang="en-US" sz="1200" dirty="0" smtClean="0"/>
              <a:t>７）短期入所・レスパイト入院　８）在宅支援訪問診療</a:t>
            </a:r>
            <a:br>
              <a:rPr lang="ja-JP" altLang="en-US" sz="1200" dirty="0" smtClean="0"/>
            </a:br>
            <a:r>
              <a:rPr lang="ja-JP" altLang="en-US" sz="1200" dirty="0" smtClean="0"/>
              <a:t>９）成育医療ネットワーク　　　</a:t>
            </a:r>
            <a:r>
              <a:rPr lang="en-US" altLang="ja-JP" sz="1200" dirty="0" smtClean="0"/>
              <a:t>10</a:t>
            </a:r>
            <a:r>
              <a:rPr lang="ja-JP" altLang="en-US" sz="1200" dirty="0" smtClean="0"/>
              <a:t>）小児心身症ネットワーク</a:t>
            </a:r>
            <a:br>
              <a:rPr lang="ja-JP" altLang="en-US" sz="1200" dirty="0" smtClean="0"/>
            </a:br>
            <a:r>
              <a:rPr lang="en-US" altLang="ja-JP" sz="1200" dirty="0" smtClean="0"/>
              <a:t>11</a:t>
            </a:r>
            <a:r>
              <a:rPr lang="ja-JP" altLang="en-US" sz="1200" dirty="0" smtClean="0"/>
              <a:t>）てんかんの診断，治療　　</a:t>
            </a:r>
            <a:r>
              <a:rPr lang="en-US" altLang="ja-JP" sz="1200" dirty="0" smtClean="0"/>
              <a:t>12</a:t>
            </a:r>
            <a:r>
              <a:rPr lang="ja-JP" altLang="en-US" sz="1200" dirty="0" smtClean="0"/>
              <a:t>）抗てんかん薬治験協力</a:t>
            </a:r>
            <a:endParaRPr lang="ja-JP" altLang="en-US" sz="1200" dirty="0"/>
          </a:p>
          <a:p>
            <a:endParaRPr kumimoji="1" lang="en-US" altLang="ja-JP" sz="1100" dirty="0" smtClean="0"/>
          </a:p>
          <a:p>
            <a:endParaRPr kumimoji="1" lang="ja-JP" altLang="en-US" sz="1100" dirty="0"/>
          </a:p>
        </p:txBody>
      </p:sp>
      <p:sp>
        <p:nvSpPr>
          <p:cNvPr id="18" name="正方形/長方形 17"/>
          <p:cNvSpPr/>
          <p:nvPr/>
        </p:nvSpPr>
        <p:spPr>
          <a:xfrm>
            <a:off x="397957" y="692696"/>
            <a:ext cx="8358930" cy="2097659"/>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336123" y="6432162"/>
            <a:ext cx="2041251" cy="1869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※2022</a:t>
            </a:r>
            <a:r>
              <a:rPr kumimoji="1" lang="ja-JP" altLang="en-US" sz="1600" dirty="0" smtClean="0">
                <a:solidFill>
                  <a:schemeClr val="tx1"/>
                </a:solidFill>
              </a:rPr>
              <a:t>年度は</a:t>
            </a:r>
            <a:r>
              <a:rPr kumimoji="1" lang="en-US" altLang="ja-JP" sz="1600" dirty="0" smtClean="0">
                <a:solidFill>
                  <a:schemeClr val="tx1"/>
                </a:solidFill>
              </a:rPr>
              <a:t>12</a:t>
            </a:r>
            <a:r>
              <a:rPr kumimoji="1" lang="ja-JP" altLang="en-US" sz="1600" dirty="0" smtClean="0">
                <a:solidFill>
                  <a:schemeClr val="tx1"/>
                </a:solidFill>
              </a:rPr>
              <a:t>月迄</a:t>
            </a:r>
            <a:endParaRPr kumimoji="1" lang="ja-JP" altLang="en-US" sz="1600" dirty="0">
              <a:solidFill>
                <a:schemeClr val="tx1"/>
              </a:solidFill>
            </a:endParaRPr>
          </a:p>
        </p:txBody>
      </p:sp>
      <p:sp>
        <p:nvSpPr>
          <p:cNvPr id="17" name="正方形/長方形 16"/>
          <p:cNvSpPr/>
          <p:nvPr/>
        </p:nvSpPr>
        <p:spPr>
          <a:xfrm>
            <a:off x="4708147" y="6468555"/>
            <a:ext cx="2041251" cy="1869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※2022</a:t>
            </a:r>
            <a:r>
              <a:rPr kumimoji="1" lang="ja-JP" altLang="en-US" sz="1600" dirty="0" smtClean="0">
                <a:solidFill>
                  <a:schemeClr val="tx1"/>
                </a:solidFill>
              </a:rPr>
              <a:t>年度は</a:t>
            </a:r>
            <a:r>
              <a:rPr kumimoji="1" lang="en-US" altLang="ja-JP" sz="1600" dirty="0" smtClean="0">
                <a:solidFill>
                  <a:schemeClr val="tx1"/>
                </a:solidFill>
              </a:rPr>
              <a:t>12</a:t>
            </a:r>
            <a:r>
              <a:rPr kumimoji="1" lang="ja-JP" altLang="en-US" sz="1600" dirty="0" smtClean="0">
                <a:solidFill>
                  <a:schemeClr val="tx1"/>
                </a:solidFill>
              </a:rPr>
              <a:t>月迄</a:t>
            </a:r>
            <a:endParaRPr kumimoji="1" lang="ja-JP" altLang="en-US" sz="1600" dirty="0">
              <a:solidFill>
                <a:schemeClr val="tx1"/>
              </a:solidFill>
            </a:endParaRPr>
          </a:p>
        </p:txBody>
      </p:sp>
    </p:spTree>
    <p:extLst>
      <p:ext uri="{BB962C8B-B14F-4D97-AF65-F5344CB8AC3E}">
        <p14:creationId xmlns:p14="http://schemas.microsoft.com/office/powerpoint/2010/main" val="36046046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51520" y="404664"/>
            <a:ext cx="8568952" cy="6463308"/>
          </a:xfrm>
          <a:prstGeom prst="rect">
            <a:avLst/>
          </a:prstGeom>
          <a:noFill/>
        </p:spPr>
        <p:txBody>
          <a:bodyPr wrap="square" rtlCol="0">
            <a:spAutoFit/>
          </a:bodyPr>
          <a:lstStyle/>
          <a:p>
            <a:pPr lvl="0" eaLnBrk="0"/>
            <a:r>
              <a:rPr lang="ja-JP" altLang="ja-JP" b="1" dirty="0" smtClean="0">
                <a:ea typeface="ＤＦ特太ゴシック体" panose="02010609000101010101" pitchFamily="1" charset="-128"/>
              </a:rPr>
              <a:t>自施設</a:t>
            </a:r>
            <a:r>
              <a:rPr lang="ja-JP" altLang="ja-JP" b="1" dirty="0">
                <a:ea typeface="ＤＦ特太ゴシック体" panose="02010609000101010101" pitchFamily="1" charset="-128"/>
              </a:rPr>
              <a:t>の</a:t>
            </a:r>
            <a:r>
              <a:rPr lang="ja-JP" altLang="ja-JP" b="1" dirty="0" smtClean="0">
                <a:ea typeface="ＤＦ特太ゴシック体" panose="02010609000101010101" pitchFamily="1" charset="-128"/>
              </a:rPr>
              <a:t>課題</a:t>
            </a:r>
            <a:endParaRPr lang="en-US" altLang="ja-JP" b="1" dirty="0" smtClean="0">
              <a:ea typeface="ＤＦ特太ゴシック体" panose="02010609000101010101" pitchFamily="1" charset="-128"/>
            </a:endParaRPr>
          </a:p>
          <a:p>
            <a:pPr lvl="0" eaLnBrk="0"/>
            <a:r>
              <a:rPr lang="en-US" altLang="ja-JP" sz="1600" b="1" dirty="0"/>
              <a:t> </a:t>
            </a:r>
            <a:r>
              <a:rPr lang="ja-JP" altLang="en-US" sz="1600" b="1" dirty="0" smtClean="0"/>
              <a:t>　　</a:t>
            </a:r>
            <a:r>
              <a:rPr lang="ja-JP" altLang="en-US" sz="1600" dirty="0" smtClean="0"/>
              <a:t>当院が掲げる理念に基づく医療の推進のためには、経営基盤の安定や、地域医療への貢献の　　</a:t>
            </a:r>
            <a:endParaRPr lang="en-US" altLang="ja-JP" sz="1600" dirty="0" smtClean="0"/>
          </a:p>
          <a:p>
            <a:pPr lvl="0" eaLnBrk="0"/>
            <a:r>
              <a:rPr lang="ja-JP" altLang="en-US" sz="1600" dirty="0"/>
              <a:t>　</a:t>
            </a:r>
            <a:r>
              <a:rPr lang="ja-JP" altLang="en-US" sz="1600" dirty="0" smtClean="0"/>
              <a:t>必要がある。そのための課題は下記のとおりである。</a:t>
            </a:r>
          </a:p>
          <a:p>
            <a:pPr eaLnBrk="0"/>
            <a:r>
              <a:rPr lang="ja-JP" altLang="en-US" sz="1500" b="1" dirty="0">
                <a:latin typeface="+mj-ea"/>
              </a:rPr>
              <a:t>　</a:t>
            </a:r>
            <a:r>
              <a:rPr lang="ja-JP" altLang="en-US" sz="1500" b="1" dirty="0" smtClean="0">
                <a:latin typeface="+mj-ea"/>
              </a:rPr>
              <a:t>１．</a:t>
            </a:r>
            <a:r>
              <a:rPr lang="ja-JP" altLang="ja-JP" sz="1500" b="1" dirty="0">
                <a:latin typeface="+mj-ea"/>
              </a:rPr>
              <a:t>救急医療</a:t>
            </a:r>
            <a:r>
              <a:rPr lang="ja-JP" altLang="ja-JP" sz="1500" b="1" dirty="0" smtClean="0">
                <a:latin typeface="+mj-ea"/>
              </a:rPr>
              <a:t>体制</a:t>
            </a:r>
            <a:r>
              <a:rPr lang="ja-JP" altLang="en-US" sz="1500" b="1" dirty="0" smtClean="0">
                <a:latin typeface="+mj-ea"/>
              </a:rPr>
              <a:t>について</a:t>
            </a:r>
            <a:endParaRPr lang="ja-JP" altLang="ja-JP" sz="1500" b="1" dirty="0">
              <a:latin typeface="+mj-ea"/>
            </a:endParaRPr>
          </a:p>
          <a:p>
            <a:pPr marL="361950" eaLnBrk="0"/>
            <a:r>
              <a:rPr lang="ja-JP" altLang="en-US" sz="1500" dirty="0" smtClean="0"/>
              <a:t>　</a:t>
            </a:r>
            <a:r>
              <a:rPr lang="ja-JP" altLang="ja-JP" sz="1600" dirty="0" smtClean="0"/>
              <a:t>当院</a:t>
            </a:r>
            <a:r>
              <a:rPr lang="ja-JP" altLang="ja-JP" sz="1600" dirty="0"/>
              <a:t>は</a:t>
            </a:r>
            <a:r>
              <a:rPr lang="ja-JP" altLang="en-US" sz="1600" dirty="0"/>
              <a:t>救急告示病院であり、構想区域</a:t>
            </a:r>
            <a:r>
              <a:rPr lang="ja-JP" altLang="ja-JP" sz="1600" dirty="0"/>
              <a:t>の救急医療を担う拠点</a:t>
            </a:r>
            <a:r>
              <a:rPr lang="ja-JP" altLang="ja-JP" sz="1600" dirty="0" smtClean="0"/>
              <a:t>病院</a:t>
            </a:r>
            <a:r>
              <a:rPr lang="ja-JP" altLang="en-US" sz="1600" dirty="0" smtClean="0"/>
              <a:t>のひとつであるが、救急専門医は不在であり、各診療科の医師が分担して担当し、可能な限りの患者</a:t>
            </a:r>
            <a:r>
              <a:rPr lang="ja-JP" altLang="en-US" sz="1600" dirty="0" smtClean="0"/>
              <a:t>受入れを行って</a:t>
            </a:r>
            <a:r>
              <a:rPr lang="ja-JP" altLang="en-US" sz="1600" dirty="0" smtClean="0"/>
              <a:t>いる。救急専門医不在のため一部の救急患者受入れに難渋している。</a:t>
            </a:r>
            <a:endParaRPr lang="en-US" altLang="ja-JP" sz="1600" dirty="0" smtClean="0"/>
          </a:p>
          <a:p>
            <a:pPr marL="361950" eaLnBrk="0"/>
            <a:r>
              <a:rPr lang="ja-JP" altLang="en-US" sz="1600" dirty="0"/>
              <a:t>　</a:t>
            </a:r>
            <a:r>
              <a:rPr lang="ja-JP" altLang="en-US" sz="1600" dirty="0" smtClean="0"/>
              <a:t>併せて、医師数の減少及び医師の働き方改革の影響により、現状の当直体制の維持が厳しい状況となっている。今後は、複数体制での医師当直が厳しくなり、夜間・休日の救急対応時間の制限も考慮しなくてはならない状況が考えられる。　　</a:t>
            </a:r>
          </a:p>
          <a:p>
            <a:pPr marL="361950" eaLnBrk="0"/>
            <a:r>
              <a:rPr lang="ja-JP" altLang="en-US" sz="1600" dirty="0"/>
              <a:t>　</a:t>
            </a:r>
            <a:r>
              <a:rPr lang="ja-JP" altLang="en-US" sz="1600" dirty="0" smtClean="0"/>
              <a:t>このような状況の中で如何に多くの救急患者受け入れ要請に応える体制を構築するかが課題である。</a:t>
            </a:r>
            <a:endParaRPr lang="en-US" altLang="ja-JP" sz="1500" dirty="0"/>
          </a:p>
          <a:p>
            <a:pPr eaLnBrk="0"/>
            <a:r>
              <a:rPr lang="ja-JP" altLang="en-US" sz="1500" dirty="0" smtClean="0"/>
              <a:t>　</a:t>
            </a:r>
            <a:r>
              <a:rPr lang="ja-JP" altLang="en-US" sz="1500" b="1" dirty="0" smtClean="0"/>
              <a:t>２．</a:t>
            </a:r>
            <a:r>
              <a:rPr lang="ja-JP" altLang="ja-JP" sz="1500" b="1" dirty="0" smtClean="0">
                <a:latin typeface="+mj-ea"/>
                <a:ea typeface="+mj-ea"/>
              </a:rPr>
              <a:t>入院患者</a:t>
            </a:r>
            <a:r>
              <a:rPr lang="ja-JP" altLang="en-US" sz="1500" b="1" dirty="0" smtClean="0">
                <a:latin typeface="+mj-ea"/>
                <a:ea typeface="+mj-ea"/>
              </a:rPr>
              <a:t>受入れの促進</a:t>
            </a:r>
            <a:endParaRPr lang="ja-JP" altLang="ja-JP" sz="1500" b="1" dirty="0">
              <a:latin typeface="+mj-ea"/>
              <a:ea typeface="+mj-ea"/>
            </a:endParaRPr>
          </a:p>
          <a:p>
            <a:pPr marL="631825" indent="-631825"/>
            <a:r>
              <a:rPr lang="ja-JP" altLang="en-US" sz="1500" dirty="0" smtClean="0"/>
              <a:t>　</a:t>
            </a:r>
            <a:r>
              <a:rPr lang="ja-JP" altLang="en-US" sz="1600" dirty="0" smtClean="0"/>
              <a:t>（一般）　 </a:t>
            </a:r>
            <a:r>
              <a:rPr lang="ja-JP" altLang="ja-JP" sz="1600" dirty="0" smtClean="0"/>
              <a:t>紹介率</a:t>
            </a:r>
            <a:r>
              <a:rPr lang="ja-JP" altLang="ja-JP" sz="1600" dirty="0"/>
              <a:t>・逆紹介率とも</a:t>
            </a:r>
            <a:r>
              <a:rPr lang="ja-JP" altLang="ja-JP" sz="1600" dirty="0" smtClean="0"/>
              <a:t>に</a:t>
            </a:r>
            <a:r>
              <a:rPr lang="ja-JP" altLang="en-US" sz="1600" dirty="0" smtClean="0"/>
              <a:t>７５％を超える数字で推移している。地域のかかりつけ医等での診療が難しい急性期の患者等を引き受けるため、また、外来医療機能の分化を推進するためにも地域の医療機関との連携をより一層強化していく必要がある。</a:t>
            </a:r>
            <a:endParaRPr lang="ja-JP" altLang="ja-JP" sz="1600" dirty="0" smtClean="0"/>
          </a:p>
          <a:p>
            <a:pPr marL="631825" indent="-631825" eaLnBrk="0"/>
            <a:r>
              <a:rPr lang="ja-JP" altLang="en-US" sz="1600" dirty="0" smtClean="0"/>
              <a:t>　（政策）　 重症心身障が</a:t>
            </a:r>
            <a:r>
              <a:rPr lang="ja-JP" altLang="en-US" sz="1600" dirty="0" err="1" smtClean="0"/>
              <a:t>い</a:t>
            </a:r>
            <a:r>
              <a:rPr lang="ja-JP" altLang="en-US" sz="1600" dirty="0" smtClean="0"/>
              <a:t>児（者）及び筋ジストロフィー患者への医療については、当院は熊本県難病医療拠点病院であることから、</a:t>
            </a:r>
            <a:r>
              <a:rPr lang="ja-JP" altLang="ja-JP" sz="1600" dirty="0" smtClean="0"/>
              <a:t>県難病相談支援センター</a:t>
            </a:r>
            <a:r>
              <a:rPr lang="ja-JP" altLang="en-US" sz="1600" dirty="0" smtClean="0"/>
              <a:t>や</a:t>
            </a:r>
            <a:r>
              <a:rPr lang="ja-JP" altLang="ja-JP" sz="1600" dirty="0" smtClean="0"/>
              <a:t>福祉</a:t>
            </a:r>
            <a:r>
              <a:rPr lang="ja-JP" altLang="ja-JP" sz="1600" dirty="0"/>
              <a:t>施設と連携</a:t>
            </a:r>
            <a:r>
              <a:rPr lang="ja-JP" altLang="ja-JP" sz="1600" dirty="0" smtClean="0"/>
              <a:t>し、入院支援</a:t>
            </a:r>
            <a:r>
              <a:rPr lang="ja-JP" altLang="en-US" sz="1600" dirty="0" smtClean="0"/>
              <a:t>や在宅医療支援を行うことにより入院患者受入れの促進を図りたい</a:t>
            </a:r>
            <a:r>
              <a:rPr lang="ja-JP" altLang="ja-JP" sz="1600" dirty="0" smtClean="0"/>
              <a:t>。</a:t>
            </a:r>
            <a:endParaRPr lang="ja-JP" altLang="en-US" sz="1500" dirty="0" smtClean="0"/>
          </a:p>
          <a:p>
            <a:pPr eaLnBrk="0"/>
            <a:r>
              <a:rPr lang="ja-JP" altLang="en-US" sz="1500" dirty="0" smtClean="0"/>
              <a:t>　</a:t>
            </a:r>
            <a:r>
              <a:rPr lang="ja-JP" altLang="en-US" sz="1500" b="1" dirty="0" smtClean="0"/>
              <a:t>３．診療科の充実</a:t>
            </a:r>
            <a:endParaRPr lang="en-US" altLang="ja-JP" sz="1500" b="1" dirty="0" smtClean="0"/>
          </a:p>
          <a:p>
            <a:pPr marL="450850" eaLnBrk="0"/>
            <a:r>
              <a:rPr lang="ja-JP" altLang="en-US" sz="1500" dirty="0" smtClean="0">
                <a:latin typeface="+mj-ea"/>
                <a:ea typeface="+mj-ea"/>
              </a:rPr>
              <a:t>　 </a:t>
            </a:r>
            <a:r>
              <a:rPr lang="ja-JP" altLang="en-US" sz="1600" dirty="0" smtClean="0">
                <a:latin typeface="+mj-ea"/>
                <a:ea typeface="+mj-ea"/>
              </a:rPr>
              <a:t>医師</a:t>
            </a:r>
            <a:r>
              <a:rPr lang="ja-JP" altLang="en-US" sz="1600" dirty="0">
                <a:latin typeface="+mj-ea"/>
                <a:ea typeface="+mj-ea"/>
              </a:rPr>
              <a:t>確保</a:t>
            </a:r>
            <a:r>
              <a:rPr lang="ja-JP" altLang="en-US" sz="1600" dirty="0" smtClean="0">
                <a:latin typeface="+mj-ea"/>
                <a:ea typeface="+mj-ea"/>
              </a:rPr>
              <a:t>は当院のみならず構想区域の医療へ与える影響も大きいことから、引き続き熊本大学と密接な連携をとることで診療科の充実を図っていく。</a:t>
            </a:r>
            <a:endParaRPr lang="ja-JP" altLang="en-US" sz="1500" dirty="0" smtClean="0">
              <a:latin typeface="+mj-ea"/>
              <a:ea typeface="+mj-ea"/>
            </a:endParaRPr>
          </a:p>
          <a:p>
            <a:pPr eaLnBrk="0"/>
            <a:r>
              <a:rPr lang="ja-JP" altLang="en-US" sz="1500" dirty="0">
                <a:latin typeface="+mj-ea"/>
                <a:ea typeface="+mj-ea"/>
              </a:rPr>
              <a:t>　</a:t>
            </a:r>
            <a:r>
              <a:rPr lang="ja-JP" altLang="en-US" sz="1500" b="1" dirty="0" smtClean="0">
                <a:latin typeface="+mj-ea"/>
                <a:ea typeface="+mj-ea"/>
              </a:rPr>
              <a:t>４．新型コロナ感染症対応</a:t>
            </a:r>
          </a:p>
          <a:p>
            <a:pPr marL="450850" eaLnBrk="0"/>
            <a:r>
              <a:rPr lang="ja-JP" altLang="en-US" sz="1500" dirty="0" smtClean="0">
                <a:latin typeface="+mj-ea"/>
                <a:ea typeface="+mj-ea"/>
              </a:rPr>
              <a:t>　</a:t>
            </a:r>
            <a:r>
              <a:rPr lang="ja-JP" altLang="en-US" sz="1600" dirty="0" smtClean="0">
                <a:latin typeface="+mj-ea"/>
                <a:ea typeface="+mj-ea"/>
              </a:rPr>
              <a:t>新型コロナ患者については、</a:t>
            </a:r>
            <a:r>
              <a:rPr lang="en-US" altLang="ja-JP" sz="1600" dirty="0" smtClean="0">
                <a:latin typeface="+mj-ea"/>
                <a:ea typeface="+mj-ea"/>
              </a:rPr>
              <a:t>R2.9.30</a:t>
            </a:r>
            <a:r>
              <a:rPr lang="ja-JP" altLang="en-US" sz="1600" dirty="0" smtClean="0">
                <a:latin typeface="+mj-ea"/>
                <a:ea typeface="+mj-ea"/>
              </a:rPr>
              <a:t>に重点医療機関の指定を</a:t>
            </a:r>
            <a:r>
              <a:rPr lang="ja-JP" altLang="en-US" sz="1600" dirty="0">
                <a:latin typeface="+mj-ea"/>
                <a:ea typeface="+mj-ea"/>
              </a:rPr>
              <a:t>受け</a:t>
            </a:r>
            <a:r>
              <a:rPr lang="ja-JP" altLang="en-US" sz="1600" dirty="0" smtClean="0">
                <a:latin typeface="+mj-ea"/>
                <a:ea typeface="+mj-ea"/>
              </a:rPr>
              <a:t>、３階病棟</a:t>
            </a:r>
            <a:r>
              <a:rPr lang="en-US" altLang="ja-JP" sz="1600" dirty="0" smtClean="0">
                <a:latin typeface="+mj-ea"/>
                <a:ea typeface="+mj-ea"/>
              </a:rPr>
              <a:t>(30</a:t>
            </a:r>
            <a:r>
              <a:rPr lang="ja-JP" altLang="en-US" sz="1600" dirty="0" smtClean="0">
                <a:latin typeface="+mj-ea"/>
                <a:ea typeface="+mj-ea"/>
              </a:rPr>
              <a:t>床</a:t>
            </a:r>
            <a:r>
              <a:rPr lang="en-US" altLang="ja-JP" sz="1600" dirty="0" smtClean="0">
                <a:latin typeface="+mj-ea"/>
                <a:ea typeface="+mj-ea"/>
              </a:rPr>
              <a:t>)</a:t>
            </a:r>
            <a:r>
              <a:rPr lang="ja-JP" altLang="en-US" sz="1600" dirty="0" smtClean="0">
                <a:latin typeface="+mj-ea"/>
                <a:ea typeface="+mj-ea"/>
              </a:rPr>
              <a:t>を</a:t>
            </a:r>
            <a:r>
              <a:rPr lang="ja-JP" altLang="en-US" sz="1600" dirty="0">
                <a:latin typeface="+mj-ea"/>
                <a:ea typeface="+mj-ea"/>
              </a:rPr>
              <a:t>コロナ対応病棟として、フェーズ</a:t>
            </a:r>
            <a:r>
              <a:rPr lang="ja-JP" altLang="en-US" sz="1600" dirty="0" smtClean="0">
                <a:latin typeface="+mj-ea"/>
                <a:ea typeface="+mj-ea"/>
              </a:rPr>
              <a:t>に応じて、対応病床数を変更し、受け入れを実施しているが、コロナ終息後の病棟運営についても、視野に入れて考えておく必要がある。</a:t>
            </a:r>
            <a:r>
              <a:rPr lang="ja-JP" altLang="en-US" sz="1600" dirty="0" smtClean="0"/>
              <a:t>　</a:t>
            </a:r>
            <a:endParaRPr lang="ja-JP" altLang="ja-JP" sz="1500" strike="sngStrike" dirty="0"/>
          </a:p>
        </p:txBody>
      </p:sp>
      <p:sp>
        <p:nvSpPr>
          <p:cNvPr id="4" name="スライド番号プレースホルダー 3"/>
          <p:cNvSpPr>
            <a:spLocks noGrp="1"/>
          </p:cNvSpPr>
          <p:nvPr>
            <p:ph type="sldNum" sz="quarter" idx="12"/>
          </p:nvPr>
        </p:nvSpPr>
        <p:spPr>
          <a:noFill/>
        </p:spPr>
        <p:txBody>
          <a:bodyPr/>
          <a:lstStyle/>
          <a:p>
            <a:fld id="{1C5E2A2E-42B5-4858-9116-6D14F207026F}" type="slidenum">
              <a:rPr kumimoji="1" lang="ja-JP" altLang="en-US" sz="2000" smtClean="0"/>
              <a:t>5</a:t>
            </a:fld>
            <a:endParaRPr kumimoji="1" lang="ja-JP" altLang="en-US" sz="2000" dirty="0"/>
          </a:p>
        </p:txBody>
      </p:sp>
      <p:sp>
        <p:nvSpPr>
          <p:cNvPr id="5" name="正方形/長方形 4"/>
          <p:cNvSpPr/>
          <p:nvPr/>
        </p:nvSpPr>
        <p:spPr>
          <a:xfrm>
            <a:off x="464450" y="1210242"/>
            <a:ext cx="2232248" cy="274542"/>
          </a:xfrm>
          <a:prstGeom prst="rect">
            <a:avLst/>
          </a:prstGeom>
          <a:solidFill>
            <a:schemeClr val="accent1">
              <a:lumMod val="60000"/>
              <a:lumOff val="4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p:cNvSpPr/>
          <p:nvPr/>
        </p:nvSpPr>
        <p:spPr>
          <a:xfrm>
            <a:off x="412563" y="3403652"/>
            <a:ext cx="2232248" cy="288032"/>
          </a:xfrm>
          <a:prstGeom prst="rect">
            <a:avLst/>
          </a:prstGeom>
          <a:solidFill>
            <a:schemeClr val="accent1">
              <a:lumMod val="60000"/>
              <a:lumOff val="4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正方形/長方形 7"/>
          <p:cNvSpPr/>
          <p:nvPr/>
        </p:nvSpPr>
        <p:spPr>
          <a:xfrm>
            <a:off x="420900" y="4991796"/>
            <a:ext cx="1584176" cy="288031"/>
          </a:xfrm>
          <a:prstGeom prst="rect">
            <a:avLst/>
          </a:prstGeom>
          <a:solidFill>
            <a:schemeClr val="accent1">
              <a:lumMod val="60000"/>
              <a:lumOff val="4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正方形/長方形 8"/>
          <p:cNvSpPr/>
          <p:nvPr/>
        </p:nvSpPr>
        <p:spPr>
          <a:xfrm>
            <a:off x="392442" y="5785868"/>
            <a:ext cx="2304256" cy="288031"/>
          </a:xfrm>
          <a:prstGeom prst="rect">
            <a:avLst/>
          </a:prstGeom>
          <a:solidFill>
            <a:schemeClr val="accent1">
              <a:lumMod val="60000"/>
              <a:lumOff val="4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16530786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27384"/>
            <a:ext cx="9144000" cy="972000"/>
          </a:xfrm>
          <a:solidFill>
            <a:srgbClr val="0070C0"/>
          </a:solidFill>
        </p:spPr>
        <p:txBody>
          <a:bodyPr>
            <a:noAutofit/>
          </a:bodyPr>
          <a:lstStyle/>
          <a:p>
            <a:r>
              <a:rPr lang="ja-JP" altLang="en-US" sz="2800" dirty="0" smtClean="0">
                <a:solidFill>
                  <a:schemeClr val="bg1"/>
                </a:solidFill>
                <a:latin typeface="ＭＳ ゴシック" panose="020B0609070205080204" pitchFamily="49" charset="-128"/>
                <a:ea typeface="ＭＳ ゴシック" panose="020B0609070205080204" pitchFamily="49" charset="-128"/>
              </a:rPr>
              <a:t>２　今後の方針</a:t>
            </a:r>
            <a:endParaRPr kumimoji="1" lang="ja-JP" altLang="en-US" sz="2800" dirty="0">
              <a:solidFill>
                <a:schemeClr val="bg1"/>
              </a:solidFill>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a:noFill/>
        </p:spPr>
        <p:txBody>
          <a:bodyPr/>
          <a:lstStyle/>
          <a:p>
            <a:fld id="{1C5E2A2E-42B5-4858-9116-6D14F207026F}" type="slidenum">
              <a:rPr kumimoji="1" lang="ja-JP" altLang="en-US" sz="2000" smtClean="0"/>
              <a:t>6</a:t>
            </a:fld>
            <a:endParaRPr kumimoji="1" lang="ja-JP" altLang="en-US" sz="2000" dirty="0"/>
          </a:p>
        </p:txBody>
      </p:sp>
      <p:sp>
        <p:nvSpPr>
          <p:cNvPr id="5" name="テキスト ボックス 4"/>
          <p:cNvSpPr txBox="1"/>
          <p:nvPr/>
        </p:nvSpPr>
        <p:spPr>
          <a:xfrm>
            <a:off x="107504" y="1012954"/>
            <a:ext cx="8640960" cy="4832092"/>
          </a:xfrm>
          <a:prstGeom prst="rect">
            <a:avLst/>
          </a:prstGeom>
          <a:noFill/>
        </p:spPr>
        <p:txBody>
          <a:bodyPr wrap="square" rIns="36000" rtlCol="0">
            <a:spAutoFit/>
          </a:bodyPr>
          <a:lstStyle/>
          <a:p>
            <a:r>
              <a:rPr lang="en-US" altLang="ja-JP" sz="2800" dirty="0" smtClean="0">
                <a:latin typeface="ＭＳ ゴシック" panose="020B0609070205080204" pitchFamily="49" charset="-128"/>
                <a:ea typeface="ＭＳ ゴシック" panose="020B0609070205080204" pitchFamily="49" charset="-128"/>
              </a:rPr>
              <a:t>【</a:t>
            </a:r>
            <a:r>
              <a:rPr lang="ja-JP" altLang="en-US" sz="2800" dirty="0" smtClean="0">
                <a:latin typeface="ＭＳ ゴシック" panose="020B0609070205080204" pitchFamily="49" charset="-128"/>
                <a:ea typeface="ＭＳ ゴシック" panose="020B0609070205080204" pitchFamily="49" charset="-128"/>
              </a:rPr>
              <a:t>地域において今後担うべき役割</a:t>
            </a:r>
            <a:r>
              <a:rPr lang="en-US" altLang="ja-JP" sz="2800" dirty="0" smtClean="0">
                <a:latin typeface="ＭＳ ゴシック" panose="020B0609070205080204" pitchFamily="49" charset="-128"/>
                <a:ea typeface="ＭＳ ゴシック" panose="020B0609070205080204" pitchFamily="49" charset="-128"/>
              </a:rPr>
              <a:t>】</a:t>
            </a:r>
          </a:p>
          <a:p>
            <a:endParaRPr lang="en-US" altLang="ja-JP" sz="2800" dirty="0" smtClean="0">
              <a:latin typeface="ＭＳ ゴシック" panose="020B0609070205080204" pitchFamily="49" charset="-128"/>
              <a:ea typeface="ＭＳ ゴシック" panose="020B0609070205080204" pitchFamily="49" charset="-128"/>
            </a:endParaRPr>
          </a:p>
          <a:p>
            <a:endParaRPr lang="en-US" altLang="ja-JP" sz="2800" dirty="0" smtClean="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smtClean="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smtClean="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smtClean="0">
              <a:latin typeface="ＭＳ ゴシック" panose="020B0609070205080204" pitchFamily="49" charset="-128"/>
              <a:ea typeface="ＭＳ ゴシック" panose="020B0609070205080204" pitchFamily="49" charset="-128"/>
            </a:endParaRPr>
          </a:p>
        </p:txBody>
      </p:sp>
      <p:sp>
        <p:nvSpPr>
          <p:cNvPr id="3" name="テキスト ボックス 2"/>
          <p:cNvSpPr txBox="1"/>
          <p:nvPr/>
        </p:nvSpPr>
        <p:spPr>
          <a:xfrm>
            <a:off x="140795" y="1470927"/>
            <a:ext cx="8784976" cy="5416868"/>
          </a:xfrm>
          <a:prstGeom prst="rect">
            <a:avLst/>
          </a:prstGeom>
          <a:noFill/>
        </p:spPr>
        <p:txBody>
          <a:bodyPr wrap="square" rtlCol="0">
            <a:spAutoFit/>
          </a:bodyPr>
          <a:lstStyle/>
          <a:p>
            <a:pPr eaLnBrk="0"/>
            <a:r>
              <a:rPr lang="ja-JP" altLang="en-US" sz="1500" b="1" dirty="0" smtClean="0"/>
              <a:t>１．</a:t>
            </a:r>
            <a:r>
              <a:rPr lang="ja-JP" altLang="ja-JP" sz="1500" b="1" dirty="0" smtClean="0"/>
              <a:t>救急</a:t>
            </a:r>
            <a:r>
              <a:rPr lang="ja-JP" altLang="ja-JP" sz="1500" b="1" dirty="0"/>
              <a:t>医療</a:t>
            </a:r>
          </a:p>
          <a:p>
            <a:pPr marL="180975" eaLnBrk="0"/>
            <a:r>
              <a:rPr lang="ja-JP" altLang="en-US" sz="1500" dirty="0"/>
              <a:t>　</a:t>
            </a:r>
            <a:r>
              <a:rPr lang="ja-JP" altLang="en-US" sz="1600" dirty="0" smtClean="0"/>
              <a:t>今後、ますます多様化する高齢者の疾患に対応する総合診療可能な医師の確保に努める。複数診療科にまたがる疾患患者にも対応できる体制を強化していく。</a:t>
            </a:r>
          </a:p>
          <a:p>
            <a:pPr marL="180975" eaLnBrk="0"/>
            <a:r>
              <a:rPr lang="ja-JP" altLang="en-US" sz="1600" dirty="0"/>
              <a:t>　</a:t>
            </a:r>
            <a:r>
              <a:rPr lang="ja-JP" altLang="en-US" sz="1600" dirty="0" smtClean="0"/>
              <a:t>救急医療に</a:t>
            </a:r>
            <a:r>
              <a:rPr lang="ja-JP" altLang="en-US" sz="1600" dirty="0"/>
              <a:t>ついては</a:t>
            </a:r>
            <a:r>
              <a:rPr lang="ja-JP" altLang="en-US" sz="1600" dirty="0" smtClean="0"/>
              <a:t>、医師の働き方改革等を踏まえたうえで、診療時間内はもとより、診療時間外においても可能な限り対応していく。対応不可能な場合には、近隣診療圏への搬送もやむを得ないと考える</a:t>
            </a:r>
            <a:r>
              <a:rPr lang="ja-JP" altLang="en-US" sz="1500" dirty="0" smtClean="0"/>
              <a:t>。</a:t>
            </a:r>
            <a:endParaRPr lang="en-US" altLang="ja-JP" sz="1500" dirty="0" smtClean="0"/>
          </a:p>
          <a:p>
            <a:pPr marL="180975" eaLnBrk="0"/>
            <a:endParaRPr lang="en-US" altLang="ja-JP" sz="1500" b="1" dirty="0" smtClean="0">
              <a:solidFill>
                <a:srgbClr val="FF0000"/>
              </a:solidFill>
            </a:endParaRPr>
          </a:p>
          <a:p>
            <a:pPr eaLnBrk="0"/>
            <a:r>
              <a:rPr lang="ja-JP" altLang="en-US" sz="1500" b="1" dirty="0" smtClean="0"/>
              <a:t>２．在宅医療支援の推進</a:t>
            </a:r>
            <a:endParaRPr lang="en-US" altLang="ja-JP" sz="1500" b="1" dirty="0" smtClean="0"/>
          </a:p>
          <a:p>
            <a:pPr marL="180975" eaLnBrk="0"/>
            <a:r>
              <a:rPr lang="ja-JP" altLang="en-US" sz="1500" b="1" dirty="0" smtClean="0"/>
              <a:t>　 </a:t>
            </a:r>
            <a:r>
              <a:rPr lang="ja-JP" altLang="en-US" sz="1600" dirty="0" smtClean="0"/>
              <a:t>今後増加が見込まれる高齢の在宅患者への対応を強化する。関連する医療・介護施設とのいっそうの連携強化によって在宅療養の後方支援の役割を果たす。また地域包括ケア病棟の機能を生かして、「疾患増悪時の緊急受け入れ」を円滑にするとともに「在宅・生活復帰支援」の充実を図る。これにより地域包括ケアシステムでの医療機能を果たす。</a:t>
            </a:r>
            <a:r>
              <a:rPr lang="ja-JP" altLang="en-US" sz="1600" dirty="0"/>
              <a:t>　</a:t>
            </a:r>
            <a:endParaRPr lang="en-US" altLang="ja-JP" sz="1600" dirty="0" smtClean="0"/>
          </a:p>
          <a:p>
            <a:pPr marL="180975" eaLnBrk="0"/>
            <a:endParaRPr lang="en-US" altLang="ja-JP" sz="1500" b="1" dirty="0"/>
          </a:p>
          <a:p>
            <a:pPr eaLnBrk="0"/>
            <a:r>
              <a:rPr lang="ja-JP" altLang="en-US" sz="1500" b="1" dirty="0" smtClean="0"/>
              <a:t>３．</a:t>
            </a:r>
            <a:r>
              <a:rPr lang="ja-JP" altLang="en-US" sz="1500" b="1" dirty="0" err="1" smtClean="0"/>
              <a:t>障</a:t>
            </a:r>
            <a:r>
              <a:rPr lang="ja-JP" altLang="en-US" sz="1500" b="1" dirty="0" err="1"/>
              <a:t>がい</a:t>
            </a:r>
            <a:r>
              <a:rPr lang="ja-JP" altLang="en-US" sz="1500" b="1" dirty="0"/>
              <a:t>者医療及びがん医療</a:t>
            </a:r>
            <a:endParaRPr lang="en-US" altLang="ja-JP" sz="1500" b="1" dirty="0"/>
          </a:p>
          <a:p>
            <a:pPr marL="180975" eaLnBrk="0"/>
            <a:r>
              <a:rPr lang="ja-JP" altLang="en-US" sz="1500" dirty="0"/>
              <a:t>　</a:t>
            </a:r>
            <a:r>
              <a:rPr lang="ja-JP" altLang="en-US" sz="1500" dirty="0" smtClean="0"/>
              <a:t> </a:t>
            </a:r>
            <a:r>
              <a:rPr lang="ja-JP" altLang="ja-JP" sz="1600" dirty="0"/>
              <a:t>重症心</a:t>
            </a:r>
            <a:r>
              <a:rPr lang="ja-JP" altLang="ja-JP" sz="1600" dirty="0" smtClean="0"/>
              <a:t>身障</a:t>
            </a:r>
            <a:r>
              <a:rPr lang="ja-JP" altLang="en-US" sz="1600" dirty="0" smtClean="0"/>
              <a:t>が</a:t>
            </a:r>
            <a:r>
              <a:rPr lang="ja-JP" altLang="en-US" sz="1600" dirty="0" err="1" smtClean="0"/>
              <a:t>い</a:t>
            </a:r>
            <a:r>
              <a:rPr lang="ja-JP" altLang="en-US" sz="1600" dirty="0" smtClean="0"/>
              <a:t>児（</a:t>
            </a:r>
            <a:r>
              <a:rPr lang="ja-JP" altLang="ja-JP" sz="1600" dirty="0" smtClean="0"/>
              <a:t>者</a:t>
            </a:r>
            <a:r>
              <a:rPr lang="ja-JP" altLang="en-US" sz="1600" dirty="0" smtClean="0"/>
              <a:t>）</a:t>
            </a:r>
            <a:r>
              <a:rPr lang="ja-JP" altLang="ja-JP" sz="1600" dirty="0" smtClean="0"/>
              <a:t>、</a:t>
            </a:r>
            <a:r>
              <a:rPr lang="ja-JP" altLang="ja-JP" sz="1600" dirty="0"/>
              <a:t>筋ジストロフィーを含む神経難病</a:t>
            </a:r>
            <a:r>
              <a:rPr lang="ja-JP" altLang="ja-JP" sz="1600" dirty="0" smtClean="0"/>
              <a:t>患者は</a:t>
            </a:r>
            <a:r>
              <a:rPr lang="ja-JP" altLang="en-US" sz="1600" dirty="0" smtClean="0"/>
              <a:t>従前より療養所として提供してきた機能であり、構想区域のみならず県全域からの紹介患者の診療にあたっている。県難病医療拠点病院として今後も要請に応えていく必要があると考えており、引き続き適切な医療を提供していく。</a:t>
            </a:r>
          </a:p>
          <a:p>
            <a:pPr marL="180975" eaLnBrk="0"/>
            <a:r>
              <a:rPr lang="ja-JP" altLang="en-US" sz="1600" dirty="0"/>
              <a:t>　</a:t>
            </a:r>
            <a:r>
              <a:rPr lang="ja-JP" altLang="en-US" sz="1600" dirty="0" smtClean="0"/>
              <a:t>がん医療については、「</a:t>
            </a:r>
            <a:r>
              <a:rPr lang="ja-JP" altLang="en-US" sz="1600" dirty="0"/>
              <a:t>熊本県がん診療連携拠点病院」として</a:t>
            </a:r>
            <a:r>
              <a:rPr lang="ja-JP" altLang="en-US" sz="1600" dirty="0" smtClean="0"/>
              <a:t>、各種がんの</a:t>
            </a:r>
            <a:r>
              <a:rPr lang="ja-JP" altLang="en-US" sz="1600" dirty="0"/>
              <a:t>診断治療はもとより、</a:t>
            </a:r>
            <a:r>
              <a:rPr lang="ja-JP" altLang="en-US" sz="1600" dirty="0" smtClean="0"/>
              <a:t>消化器及び呼吸器がんを中心に診断</a:t>
            </a:r>
            <a:r>
              <a:rPr lang="ja-JP" altLang="en-US" sz="1600" dirty="0"/>
              <a:t>治療をさらに充実するとともに、緩和</a:t>
            </a:r>
            <a:r>
              <a:rPr lang="ja-JP" altLang="en-US" sz="1600" dirty="0" smtClean="0"/>
              <a:t>治療にも取り組むことにより、地域</a:t>
            </a:r>
            <a:r>
              <a:rPr lang="ja-JP" altLang="en-US" sz="1600" dirty="0"/>
              <a:t>の医療発展</a:t>
            </a:r>
            <a:r>
              <a:rPr lang="ja-JP" altLang="en-US" sz="1600" dirty="0" smtClean="0"/>
              <a:t>のうえから</a:t>
            </a:r>
            <a:r>
              <a:rPr lang="ja-JP" altLang="en-US" sz="1600" dirty="0"/>
              <a:t>も地域連携を更に推進</a:t>
            </a:r>
            <a:r>
              <a:rPr lang="ja-JP" altLang="en-US" sz="1600" dirty="0" smtClean="0"/>
              <a:t>していく。</a:t>
            </a:r>
          </a:p>
          <a:p>
            <a:pPr marL="180975" eaLnBrk="0"/>
            <a:r>
              <a:rPr lang="ja-JP" altLang="en-US" sz="1500" dirty="0" smtClean="0"/>
              <a:t>　</a:t>
            </a:r>
          </a:p>
        </p:txBody>
      </p:sp>
      <p:sp>
        <p:nvSpPr>
          <p:cNvPr id="7" name="正方形/長方形 6"/>
          <p:cNvSpPr/>
          <p:nvPr/>
        </p:nvSpPr>
        <p:spPr>
          <a:xfrm>
            <a:off x="224643" y="1470927"/>
            <a:ext cx="1296144" cy="288032"/>
          </a:xfrm>
          <a:prstGeom prst="rect">
            <a:avLst/>
          </a:prstGeom>
          <a:solidFill>
            <a:schemeClr val="accent1">
              <a:lumMod val="60000"/>
              <a:lumOff val="4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正方形/長方形 7"/>
          <p:cNvSpPr/>
          <p:nvPr/>
        </p:nvSpPr>
        <p:spPr>
          <a:xfrm>
            <a:off x="140795" y="3099644"/>
            <a:ext cx="2081344" cy="332515"/>
          </a:xfrm>
          <a:prstGeom prst="rect">
            <a:avLst/>
          </a:prstGeom>
          <a:solidFill>
            <a:schemeClr val="accent1">
              <a:lumMod val="60000"/>
              <a:lumOff val="4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正方形/長方形 9"/>
          <p:cNvSpPr/>
          <p:nvPr/>
        </p:nvSpPr>
        <p:spPr>
          <a:xfrm>
            <a:off x="203915" y="4628828"/>
            <a:ext cx="2633744" cy="288031"/>
          </a:xfrm>
          <a:prstGeom prst="rect">
            <a:avLst/>
          </a:prstGeom>
          <a:solidFill>
            <a:schemeClr val="accent1">
              <a:lumMod val="60000"/>
              <a:lumOff val="4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10928929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27384"/>
            <a:ext cx="9144000" cy="972000"/>
          </a:xfrm>
          <a:solidFill>
            <a:srgbClr val="0070C0"/>
          </a:solidFill>
        </p:spPr>
        <p:txBody>
          <a:bodyPr>
            <a:noAutofit/>
          </a:bodyPr>
          <a:lstStyle/>
          <a:p>
            <a:r>
              <a:rPr lang="ja-JP" altLang="en-US" sz="2800" dirty="0" smtClean="0">
                <a:solidFill>
                  <a:schemeClr val="bg1"/>
                </a:solidFill>
                <a:latin typeface="ＭＳ ゴシック" panose="020B0609070205080204" pitchFamily="49" charset="-128"/>
                <a:ea typeface="ＭＳ ゴシック" panose="020B0609070205080204" pitchFamily="49" charset="-128"/>
              </a:rPr>
              <a:t>２　今後の方針</a:t>
            </a:r>
            <a:endParaRPr kumimoji="1" lang="ja-JP" altLang="en-US" sz="2800" dirty="0">
              <a:solidFill>
                <a:schemeClr val="bg1"/>
              </a:solidFill>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a:noFill/>
        </p:spPr>
        <p:txBody>
          <a:bodyPr/>
          <a:lstStyle/>
          <a:p>
            <a:fld id="{1C5E2A2E-42B5-4858-9116-6D14F207026F}" type="slidenum">
              <a:rPr kumimoji="1" lang="ja-JP" altLang="en-US" sz="2000" smtClean="0"/>
              <a:t>7</a:t>
            </a:fld>
            <a:endParaRPr kumimoji="1" lang="ja-JP" altLang="en-US" sz="2000" dirty="0"/>
          </a:p>
        </p:txBody>
      </p:sp>
      <p:sp>
        <p:nvSpPr>
          <p:cNvPr id="5" name="テキスト ボックス 4"/>
          <p:cNvSpPr txBox="1"/>
          <p:nvPr/>
        </p:nvSpPr>
        <p:spPr>
          <a:xfrm>
            <a:off x="107504" y="1012954"/>
            <a:ext cx="8640960" cy="4832092"/>
          </a:xfrm>
          <a:prstGeom prst="rect">
            <a:avLst/>
          </a:prstGeom>
          <a:noFill/>
        </p:spPr>
        <p:txBody>
          <a:bodyPr wrap="square" rIns="36000" rtlCol="0">
            <a:spAutoFit/>
          </a:bodyPr>
          <a:lstStyle/>
          <a:p>
            <a:r>
              <a:rPr lang="en-US" altLang="ja-JP" sz="2800" dirty="0" smtClean="0">
                <a:latin typeface="ＭＳ ゴシック" panose="020B0609070205080204" pitchFamily="49" charset="-128"/>
                <a:ea typeface="ＭＳ ゴシック" panose="020B0609070205080204" pitchFamily="49" charset="-128"/>
              </a:rPr>
              <a:t>【</a:t>
            </a:r>
            <a:r>
              <a:rPr lang="ja-JP" altLang="en-US" sz="2800" dirty="0" smtClean="0">
                <a:latin typeface="ＭＳ ゴシック" panose="020B0609070205080204" pitchFamily="49" charset="-128"/>
                <a:ea typeface="ＭＳ ゴシック" panose="020B0609070205080204" pitchFamily="49" charset="-128"/>
              </a:rPr>
              <a:t>地域において今後担うべき役割</a:t>
            </a:r>
            <a:r>
              <a:rPr lang="en-US" altLang="ja-JP" sz="2800" dirty="0" smtClean="0">
                <a:latin typeface="ＭＳ ゴシック" panose="020B0609070205080204" pitchFamily="49" charset="-128"/>
                <a:ea typeface="ＭＳ ゴシック" panose="020B0609070205080204" pitchFamily="49" charset="-128"/>
              </a:rPr>
              <a:t>】</a:t>
            </a:r>
          </a:p>
          <a:p>
            <a:endParaRPr lang="en-US" altLang="ja-JP" sz="2800" dirty="0" smtClean="0">
              <a:latin typeface="ＭＳ ゴシック" panose="020B0609070205080204" pitchFamily="49" charset="-128"/>
              <a:ea typeface="ＭＳ ゴシック" panose="020B0609070205080204" pitchFamily="49" charset="-128"/>
            </a:endParaRPr>
          </a:p>
          <a:p>
            <a:endParaRPr lang="en-US" altLang="ja-JP" sz="2800" dirty="0" smtClean="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smtClean="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smtClean="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smtClean="0">
              <a:latin typeface="ＭＳ ゴシック" panose="020B0609070205080204" pitchFamily="49" charset="-128"/>
              <a:ea typeface="ＭＳ ゴシック" panose="020B0609070205080204" pitchFamily="49" charset="-128"/>
            </a:endParaRPr>
          </a:p>
        </p:txBody>
      </p:sp>
      <p:sp>
        <p:nvSpPr>
          <p:cNvPr id="3" name="テキスト ボックス 2"/>
          <p:cNvSpPr txBox="1"/>
          <p:nvPr/>
        </p:nvSpPr>
        <p:spPr>
          <a:xfrm>
            <a:off x="157257" y="1484784"/>
            <a:ext cx="8784976" cy="3262432"/>
          </a:xfrm>
          <a:prstGeom prst="rect">
            <a:avLst/>
          </a:prstGeom>
          <a:noFill/>
        </p:spPr>
        <p:txBody>
          <a:bodyPr wrap="square" rtlCol="0">
            <a:spAutoFit/>
          </a:bodyPr>
          <a:lstStyle/>
          <a:p>
            <a:pPr marL="180975" eaLnBrk="0"/>
            <a:r>
              <a:rPr lang="ja-JP" altLang="en-US" sz="1500" dirty="0" smtClean="0"/>
              <a:t>　</a:t>
            </a:r>
          </a:p>
          <a:p>
            <a:pPr eaLnBrk="0"/>
            <a:r>
              <a:rPr lang="ja-JP" altLang="en-US" sz="1600" b="1" dirty="0" smtClean="0"/>
              <a:t>４．</a:t>
            </a:r>
            <a:r>
              <a:rPr lang="ja-JP" altLang="ja-JP" sz="1600" b="1" dirty="0" smtClean="0"/>
              <a:t>地域</a:t>
            </a:r>
            <a:r>
              <a:rPr lang="ja-JP" altLang="ja-JP" sz="1600" b="1" dirty="0"/>
              <a:t>医療</a:t>
            </a:r>
            <a:r>
              <a:rPr lang="ja-JP" altLang="ja-JP" sz="1600" b="1" dirty="0" smtClean="0"/>
              <a:t>支援</a:t>
            </a:r>
            <a:r>
              <a:rPr lang="ja-JP" altLang="en-US" sz="1600" b="1" dirty="0" smtClean="0"/>
              <a:t>の強化</a:t>
            </a:r>
            <a:endParaRPr lang="ja-JP" altLang="ja-JP" sz="1600" b="1" dirty="0"/>
          </a:p>
          <a:p>
            <a:pPr marL="180975" eaLnBrk="0"/>
            <a:r>
              <a:rPr lang="ja-JP" altLang="en-US" sz="1600" dirty="0"/>
              <a:t>　</a:t>
            </a:r>
            <a:r>
              <a:rPr lang="ja-JP" altLang="en-US" sz="1500" dirty="0" smtClean="0"/>
              <a:t>  </a:t>
            </a:r>
            <a:r>
              <a:rPr lang="ja-JP" altLang="ja-JP" sz="1600" dirty="0" smtClean="0"/>
              <a:t>地域</a:t>
            </a:r>
            <a:r>
              <a:rPr lang="ja-JP" altLang="ja-JP" sz="1600" dirty="0"/>
              <a:t>医療支援</a:t>
            </a:r>
            <a:r>
              <a:rPr lang="ja-JP" altLang="ja-JP" sz="1600" dirty="0" smtClean="0"/>
              <a:t>病院</a:t>
            </a:r>
            <a:r>
              <a:rPr lang="ja-JP" altLang="en-US" sz="1600" dirty="0" smtClean="0"/>
              <a:t>として</a:t>
            </a:r>
            <a:r>
              <a:rPr lang="ja-JP" altLang="ja-JP" sz="1600" dirty="0" smtClean="0"/>
              <a:t>、</a:t>
            </a:r>
            <a:r>
              <a:rPr lang="ja-JP" altLang="ja-JP" sz="1600" dirty="0"/>
              <a:t>引き続き紹介率、逆紹介率の向上に</a:t>
            </a:r>
            <a:r>
              <a:rPr lang="ja-JP" altLang="ja-JP" sz="1600" dirty="0" smtClean="0"/>
              <a:t>努め</a:t>
            </a:r>
            <a:r>
              <a:rPr lang="ja-JP" altLang="en-US" sz="1600" dirty="0" smtClean="0"/>
              <a:t>る。通常の紹介患者の受け入れはもとより、時間外の受け入れ対応を強化する等、地域の医療機関のニーズに対応していく。また大型医療機器の共同利用についても、効率的運用を図り、撮影及び報告の迅速化の向上を目指す。更に構想区域の医療従事者への研修会も積極的に開催していく。</a:t>
            </a:r>
            <a:endParaRPr lang="en-US" altLang="ja-JP" sz="1600" dirty="0" smtClean="0"/>
          </a:p>
          <a:p>
            <a:pPr marL="180975" eaLnBrk="0"/>
            <a:endParaRPr lang="en-US" altLang="ja-JP" sz="1500" dirty="0" smtClean="0"/>
          </a:p>
          <a:p>
            <a:pPr eaLnBrk="0"/>
            <a:r>
              <a:rPr kumimoji="1" lang="ja-JP" altLang="en-US" sz="1600" b="1" dirty="0" smtClean="0"/>
              <a:t>５．新型コロナ対策</a:t>
            </a:r>
          </a:p>
          <a:p>
            <a:pPr marL="180975" eaLnBrk="0"/>
            <a:r>
              <a:rPr lang="ja-JP" altLang="en-US" sz="1600" dirty="0" smtClean="0"/>
              <a:t>　新型コロナウイルス重点医療機関として、引き続き新型コロナ感染症患者の受入を行っていく。併せて、ワクチン接種についても、行政機関と調整の上、乳児、小児、一般全てにおいて、引き続き実施していく。</a:t>
            </a:r>
            <a:endParaRPr lang="en-US" altLang="ja-JP" sz="1600" dirty="0" smtClean="0"/>
          </a:p>
          <a:p>
            <a:pPr marL="180975" eaLnBrk="0"/>
            <a:r>
              <a:rPr lang="ja-JP" altLang="en-US" sz="1600" dirty="0"/>
              <a:t>　</a:t>
            </a:r>
            <a:r>
              <a:rPr lang="ja-JP" altLang="en-US" sz="1600" dirty="0" smtClean="0"/>
              <a:t>また、改正</a:t>
            </a:r>
            <a:r>
              <a:rPr lang="ja-JP" altLang="en-US" sz="1600" dirty="0"/>
              <a:t>感染症法に係る地域医療支援病院として、医療を提供するため、行政機関と調整のうえ、検討していく必要がある。</a:t>
            </a:r>
            <a:endParaRPr kumimoji="1" lang="ja-JP" altLang="en-US" sz="1600" dirty="0"/>
          </a:p>
        </p:txBody>
      </p:sp>
      <p:sp>
        <p:nvSpPr>
          <p:cNvPr id="8" name="正方形/長方形 7"/>
          <p:cNvSpPr/>
          <p:nvPr/>
        </p:nvSpPr>
        <p:spPr>
          <a:xfrm>
            <a:off x="241946" y="1733033"/>
            <a:ext cx="2169813" cy="288032"/>
          </a:xfrm>
          <a:prstGeom prst="rect">
            <a:avLst/>
          </a:prstGeom>
          <a:solidFill>
            <a:schemeClr val="accent1">
              <a:lumMod val="60000"/>
              <a:lumOff val="4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正方形/長方形 9"/>
          <p:cNvSpPr/>
          <p:nvPr/>
        </p:nvSpPr>
        <p:spPr>
          <a:xfrm>
            <a:off x="241946" y="3140968"/>
            <a:ext cx="1737766" cy="288032"/>
          </a:xfrm>
          <a:prstGeom prst="rect">
            <a:avLst/>
          </a:prstGeom>
          <a:solidFill>
            <a:schemeClr val="accent1">
              <a:lumMod val="60000"/>
              <a:lumOff val="4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1499216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27384"/>
            <a:ext cx="9144000" cy="972000"/>
          </a:xfrm>
          <a:solidFill>
            <a:srgbClr val="0070C0"/>
          </a:solidFill>
        </p:spPr>
        <p:txBody>
          <a:bodyPr>
            <a:noAutofit/>
          </a:bodyPr>
          <a:lstStyle/>
          <a:p>
            <a:r>
              <a:rPr lang="ja-JP" altLang="en-US" sz="2800" dirty="0" smtClean="0">
                <a:solidFill>
                  <a:schemeClr val="bg1"/>
                </a:solidFill>
                <a:latin typeface="ＭＳ ゴシック" panose="020B0609070205080204" pitchFamily="49" charset="-128"/>
                <a:ea typeface="ＭＳ ゴシック" panose="020B0609070205080204" pitchFamily="49" charset="-128"/>
              </a:rPr>
              <a:t>３　</a:t>
            </a:r>
            <a:r>
              <a:rPr lang="ja-JP" altLang="en-US" sz="2800" dirty="0">
                <a:solidFill>
                  <a:schemeClr val="bg1"/>
                </a:solidFill>
                <a:latin typeface="ＭＳ ゴシック" panose="020B0609070205080204" pitchFamily="49" charset="-128"/>
                <a:ea typeface="ＭＳ ゴシック" panose="020B0609070205080204" pitchFamily="49" charset="-128"/>
              </a:rPr>
              <a:t>具体的</a:t>
            </a:r>
            <a:r>
              <a:rPr lang="ja-JP" altLang="en-US" sz="2800" dirty="0" smtClean="0">
                <a:solidFill>
                  <a:schemeClr val="bg1"/>
                </a:solidFill>
                <a:latin typeface="ＭＳ ゴシック" panose="020B0609070205080204" pitchFamily="49" charset="-128"/>
                <a:ea typeface="ＭＳ ゴシック" panose="020B0609070205080204" pitchFamily="49" charset="-128"/>
              </a:rPr>
              <a:t>な計画</a:t>
            </a:r>
            <a:r>
              <a:rPr lang="en-US" altLang="ja-JP" sz="2800" dirty="0" smtClean="0">
                <a:solidFill>
                  <a:schemeClr val="bg1"/>
                </a:solidFill>
                <a:latin typeface="ＭＳ ゴシック" panose="020B0609070205080204" pitchFamily="49" charset="-128"/>
                <a:ea typeface="ＭＳ ゴシック" panose="020B0609070205080204" pitchFamily="49" charset="-128"/>
              </a:rPr>
              <a:t/>
            </a:r>
            <a:br>
              <a:rPr lang="en-US" altLang="ja-JP" sz="2800" dirty="0" smtClean="0">
                <a:solidFill>
                  <a:schemeClr val="bg1"/>
                </a:solidFill>
                <a:latin typeface="ＭＳ ゴシック" panose="020B0609070205080204" pitchFamily="49" charset="-128"/>
                <a:ea typeface="ＭＳ ゴシック" panose="020B0609070205080204" pitchFamily="49" charset="-128"/>
              </a:rPr>
            </a:br>
            <a:r>
              <a:rPr lang="en-US" altLang="ja-JP" sz="2800" dirty="0" smtClean="0">
                <a:solidFill>
                  <a:schemeClr val="bg1"/>
                </a:solidFill>
                <a:latin typeface="ＭＳ ゴシック" panose="020B0609070205080204" pitchFamily="49" charset="-128"/>
                <a:ea typeface="ＭＳ ゴシック" panose="020B0609070205080204" pitchFamily="49" charset="-128"/>
              </a:rPr>
              <a:t>(1)</a:t>
            </a:r>
            <a:r>
              <a:rPr lang="ja-JP" altLang="en-US" sz="2800" dirty="0">
                <a:solidFill>
                  <a:schemeClr val="bg1"/>
                </a:solidFill>
                <a:latin typeface="ＭＳ ゴシック" panose="020B0609070205080204" pitchFamily="49" charset="-128"/>
                <a:ea typeface="ＭＳ ゴシック" panose="020B0609070205080204" pitchFamily="49" charset="-128"/>
              </a:rPr>
              <a:t>今後提供する医療機能に関する</a:t>
            </a:r>
            <a:r>
              <a:rPr lang="ja-JP" altLang="en-US" sz="2800" dirty="0" smtClean="0">
                <a:solidFill>
                  <a:schemeClr val="bg1"/>
                </a:solidFill>
                <a:latin typeface="ＭＳ ゴシック" panose="020B0609070205080204" pitchFamily="49" charset="-128"/>
                <a:ea typeface="ＭＳ ゴシック" panose="020B0609070205080204" pitchFamily="49" charset="-128"/>
              </a:rPr>
              <a:t>事項</a:t>
            </a:r>
            <a:endParaRPr kumimoji="1" lang="ja-JP" altLang="en-US" sz="2800" dirty="0">
              <a:solidFill>
                <a:schemeClr val="bg1"/>
              </a:solidFill>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a:noFill/>
        </p:spPr>
        <p:txBody>
          <a:bodyPr/>
          <a:lstStyle/>
          <a:p>
            <a:fld id="{1C5E2A2E-42B5-4858-9116-6D14F207026F}" type="slidenum">
              <a:rPr kumimoji="1" lang="ja-JP" altLang="en-US" sz="2000" smtClean="0"/>
              <a:t>8</a:t>
            </a:fld>
            <a:endParaRPr kumimoji="1" lang="ja-JP" altLang="en-US" sz="2000" dirty="0"/>
          </a:p>
        </p:txBody>
      </p:sp>
      <p:sp>
        <p:nvSpPr>
          <p:cNvPr id="5" name="テキスト ボックス 4"/>
          <p:cNvSpPr txBox="1"/>
          <p:nvPr/>
        </p:nvSpPr>
        <p:spPr>
          <a:xfrm>
            <a:off x="111246" y="1102487"/>
            <a:ext cx="8921508" cy="523220"/>
          </a:xfrm>
          <a:prstGeom prst="rect">
            <a:avLst/>
          </a:prstGeom>
          <a:noFill/>
        </p:spPr>
        <p:txBody>
          <a:bodyPr wrap="square" rIns="36000" rtlCol="0">
            <a:spAutoFit/>
          </a:bodyPr>
          <a:lstStyle/>
          <a:p>
            <a:r>
              <a:rPr lang="en-US" altLang="ja-JP" sz="2800" dirty="0" smtClean="0">
                <a:latin typeface="ＭＳ ゴシック" panose="020B0609070205080204" pitchFamily="49" charset="-128"/>
                <a:ea typeface="ＭＳ ゴシック" panose="020B0609070205080204" pitchFamily="49" charset="-128"/>
              </a:rPr>
              <a:t>【</a:t>
            </a:r>
            <a:r>
              <a:rPr lang="ja-JP" altLang="en-US" sz="2800" dirty="0" smtClean="0">
                <a:latin typeface="ＭＳ ゴシック" panose="020B0609070205080204" pitchFamily="49" charset="-128"/>
                <a:ea typeface="ＭＳ ゴシック" panose="020B0609070205080204" pitchFamily="49" charset="-128"/>
              </a:rPr>
              <a:t>①４機能ごとの病床のあり方その１</a:t>
            </a:r>
            <a:r>
              <a:rPr lang="en-US" altLang="ja-JP" sz="2800" dirty="0" smtClean="0">
                <a:latin typeface="ＭＳ ゴシック" panose="020B0609070205080204" pitchFamily="49" charset="-128"/>
                <a:ea typeface="ＭＳ ゴシック" panose="020B0609070205080204" pitchFamily="49" charset="-128"/>
              </a:rPr>
              <a:t>】</a:t>
            </a:r>
          </a:p>
        </p:txBody>
      </p:sp>
      <p:graphicFrame>
        <p:nvGraphicFramePr>
          <p:cNvPr id="6" name="表 5"/>
          <p:cNvGraphicFramePr>
            <a:graphicFrameLocks noGrp="1"/>
          </p:cNvGraphicFramePr>
          <p:nvPr>
            <p:extLst>
              <p:ext uri="{D42A27DB-BD31-4B8C-83A1-F6EECF244321}">
                <p14:modId xmlns:p14="http://schemas.microsoft.com/office/powerpoint/2010/main" val="13038416"/>
              </p:ext>
            </p:extLst>
          </p:nvPr>
        </p:nvGraphicFramePr>
        <p:xfrm>
          <a:off x="378981" y="1760316"/>
          <a:ext cx="8352928" cy="4525627"/>
        </p:xfrm>
        <a:graphic>
          <a:graphicData uri="http://schemas.openxmlformats.org/drawingml/2006/table">
            <a:tbl>
              <a:tblPr firstRow="1" bandRow="1">
                <a:tableStyleId>{6E25E649-3F16-4E02-A733-19D2CDBF48F0}</a:tableStyleId>
              </a:tblPr>
              <a:tblGrid>
                <a:gridCol w="2088232">
                  <a:extLst>
                    <a:ext uri="{9D8B030D-6E8A-4147-A177-3AD203B41FA5}">
                      <a16:colId xmlns:a16="http://schemas.microsoft.com/office/drawing/2014/main" val="20000"/>
                    </a:ext>
                  </a:extLst>
                </a:gridCol>
                <a:gridCol w="2088232">
                  <a:extLst>
                    <a:ext uri="{9D8B030D-6E8A-4147-A177-3AD203B41FA5}">
                      <a16:colId xmlns:a16="http://schemas.microsoft.com/office/drawing/2014/main" val="20001"/>
                    </a:ext>
                  </a:extLst>
                </a:gridCol>
                <a:gridCol w="2088232">
                  <a:extLst>
                    <a:ext uri="{9D8B030D-6E8A-4147-A177-3AD203B41FA5}">
                      <a16:colId xmlns:a16="http://schemas.microsoft.com/office/drawing/2014/main" val="20002"/>
                    </a:ext>
                  </a:extLst>
                </a:gridCol>
                <a:gridCol w="2088232">
                  <a:extLst>
                    <a:ext uri="{9D8B030D-6E8A-4147-A177-3AD203B41FA5}">
                      <a16:colId xmlns:a16="http://schemas.microsoft.com/office/drawing/2014/main" val="20003"/>
                    </a:ext>
                  </a:extLst>
                </a:gridCol>
              </a:tblGrid>
              <a:tr h="652823">
                <a:tc>
                  <a:txBody>
                    <a:bodyPr/>
                    <a:lstStyle/>
                    <a:p>
                      <a:pPr algn="ctr"/>
                      <a:r>
                        <a:rPr kumimoji="1" lang="ja-JP" altLang="en-US" dirty="0" smtClean="0">
                          <a:latin typeface="ＭＳ ゴシック" panose="020B0609070205080204" pitchFamily="49" charset="-128"/>
                          <a:ea typeface="ＭＳ ゴシック" panose="020B0609070205080204" pitchFamily="49" charset="-128"/>
                        </a:rPr>
                        <a:t>病床機能</a:t>
                      </a:r>
                      <a:endParaRPr kumimoji="1" lang="ja-JP" altLang="en-US"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latin typeface="ＭＳ ゴシック" panose="020B0609070205080204" pitchFamily="49" charset="-128"/>
                          <a:ea typeface="ＭＳ ゴシック" panose="020B0609070205080204" pitchFamily="49" charset="-128"/>
                        </a:rPr>
                        <a:t>2017</a:t>
                      </a:r>
                      <a:r>
                        <a:rPr kumimoji="1" lang="ja-JP" altLang="en-US" dirty="0" smtClean="0">
                          <a:latin typeface="ＭＳ ゴシック" panose="020B0609070205080204" pitchFamily="49" charset="-128"/>
                          <a:ea typeface="ＭＳ ゴシック" panose="020B0609070205080204" pitchFamily="49" charset="-128"/>
                        </a:rPr>
                        <a:t>年</a:t>
                      </a:r>
                      <a:r>
                        <a:rPr kumimoji="1" lang="en-US" altLang="ja-JP" dirty="0" smtClean="0">
                          <a:latin typeface="ＭＳ ゴシック" panose="020B0609070205080204" pitchFamily="49" charset="-128"/>
                          <a:ea typeface="ＭＳ ゴシック" panose="020B0609070205080204" pitchFamily="49" charset="-128"/>
                        </a:rPr>
                        <a:t>(</a:t>
                      </a:r>
                      <a:r>
                        <a:rPr kumimoji="1" lang="ja-JP" altLang="en-US" dirty="0" smtClean="0">
                          <a:latin typeface="ＭＳ ゴシック" panose="020B0609070205080204" pitchFamily="49" charset="-128"/>
                          <a:ea typeface="ＭＳ ゴシック" panose="020B0609070205080204" pitchFamily="49" charset="-128"/>
                        </a:rPr>
                        <a:t>平成</a:t>
                      </a:r>
                      <a:r>
                        <a:rPr kumimoji="1" lang="en-US" altLang="ja-JP" dirty="0" smtClean="0">
                          <a:latin typeface="ＭＳ ゴシック" panose="020B0609070205080204" pitchFamily="49" charset="-128"/>
                          <a:ea typeface="ＭＳ ゴシック" panose="020B0609070205080204" pitchFamily="49" charset="-128"/>
                        </a:rPr>
                        <a:t>29</a:t>
                      </a:r>
                      <a:r>
                        <a:rPr kumimoji="1" lang="ja-JP" altLang="en-US" dirty="0" smtClean="0">
                          <a:latin typeface="ＭＳ ゴシック" panose="020B0609070205080204" pitchFamily="49" charset="-128"/>
                          <a:ea typeface="ＭＳ ゴシック" panose="020B0609070205080204" pitchFamily="49" charset="-128"/>
                        </a:rPr>
                        <a:t>年</a:t>
                      </a:r>
                      <a:r>
                        <a:rPr kumimoji="1" lang="en-US" altLang="ja-JP" dirty="0" smtClean="0">
                          <a:latin typeface="ＭＳ ゴシック" panose="020B0609070205080204" pitchFamily="49" charset="-128"/>
                          <a:ea typeface="ＭＳ ゴシック" panose="020B0609070205080204" pitchFamily="49" charset="-128"/>
                        </a:rPr>
                        <a:t>)</a:t>
                      </a:r>
                      <a:endParaRPr kumimoji="1" lang="ja-JP" altLang="en-US"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latin typeface="ＭＳ ゴシック" panose="020B0609070205080204" pitchFamily="49" charset="-128"/>
                          <a:ea typeface="ＭＳ ゴシック" panose="020B0609070205080204" pitchFamily="49" charset="-128"/>
                        </a:rPr>
                        <a:t>2023</a:t>
                      </a:r>
                      <a:r>
                        <a:rPr kumimoji="1" lang="ja-JP" altLang="en-US" dirty="0" smtClean="0">
                          <a:latin typeface="ＭＳ ゴシック" panose="020B0609070205080204" pitchFamily="49" charset="-128"/>
                          <a:ea typeface="ＭＳ ゴシック" panose="020B0609070205080204" pitchFamily="49" charset="-128"/>
                        </a:rPr>
                        <a:t>年</a:t>
                      </a:r>
                      <a:r>
                        <a:rPr kumimoji="1" lang="en-US" altLang="ja-JP" dirty="0" smtClean="0">
                          <a:latin typeface="ＭＳ ゴシック" panose="020B0609070205080204" pitchFamily="49" charset="-128"/>
                          <a:ea typeface="ＭＳ ゴシック" panose="020B0609070205080204" pitchFamily="49" charset="-128"/>
                        </a:rPr>
                        <a:t>(</a:t>
                      </a:r>
                      <a:r>
                        <a:rPr kumimoji="1" lang="ja-JP" altLang="en-US" dirty="0" smtClean="0">
                          <a:latin typeface="ＭＳ ゴシック" panose="020B0609070205080204" pitchFamily="49" charset="-128"/>
                          <a:ea typeface="ＭＳ ゴシック" panose="020B0609070205080204" pitchFamily="49" charset="-128"/>
                        </a:rPr>
                        <a:t>令和</a:t>
                      </a:r>
                      <a:r>
                        <a:rPr kumimoji="1" lang="en-US" altLang="ja-JP" dirty="0" smtClean="0">
                          <a:latin typeface="ＭＳ ゴシック" panose="020B0609070205080204" pitchFamily="49" charset="-128"/>
                          <a:ea typeface="ＭＳ ゴシック" panose="020B0609070205080204" pitchFamily="49" charset="-128"/>
                        </a:rPr>
                        <a:t>5</a:t>
                      </a:r>
                      <a:r>
                        <a:rPr kumimoji="1" lang="ja-JP" altLang="en-US" dirty="0" smtClean="0">
                          <a:latin typeface="ＭＳ ゴシック" panose="020B0609070205080204" pitchFamily="49" charset="-128"/>
                          <a:ea typeface="ＭＳ ゴシック" panose="020B0609070205080204" pitchFamily="49" charset="-128"/>
                        </a:rPr>
                        <a:t>年</a:t>
                      </a:r>
                      <a:r>
                        <a:rPr kumimoji="1" lang="en-US" altLang="ja-JP" dirty="0" smtClean="0">
                          <a:latin typeface="ＭＳ ゴシック" panose="020B0609070205080204" pitchFamily="49" charset="-128"/>
                          <a:ea typeface="ＭＳ ゴシック" panose="020B0609070205080204" pitchFamily="49" charset="-128"/>
                        </a:rPr>
                        <a:t>)</a:t>
                      </a:r>
                      <a:endParaRPr kumimoji="1" lang="ja-JP" altLang="en-US"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latin typeface="ＭＳ ゴシック" panose="020B0609070205080204" pitchFamily="49" charset="-128"/>
                          <a:ea typeface="ＭＳ ゴシック" panose="020B0609070205080204" pitchFamily="49" charset="-128"/>
                        </a:rPr>
                        <a:t>2025</a:t>
                      </a:r>
                      <a:r>
                        <a:rPr kumimoji="1" lang="ja-JP" altLang="en-US" dirty="0" smtClean="0">
                          <a:latin typeface="ＭＳ ゴシック" panose="020B0609070205080204" pitchFamily="49" charset="-128"/>
                          <a:ea typeface="ＭＳ ゴシック" panose="020B0609070205080204" pitchFamily="49" charset="-128"/>
                        </a:rPr>
                        <a:t>年</a:t>
                      </a:r>
                      <a:r>
                        <a:rPr kumimoji="1" lang="en-US" altLang="ja-JP" dirty="0" smtClean="0">
                          <a:latin typeface="ＭＳ ゴシック" panose="020B0609070205080204" pitchFamily="49" charset="-128"/>
                          <a:ea typeface="ＭＳ ゴシック" panose="020B0609070205080204" pitchFamily="49" charset="-128"/>
                        </a:rPr>
                        <a:t>(</a:t>
                      </a:r>
                      <a:r>
                        <a:rPr kumimoji="1" lang="ja-JP" altLang="en-US" dirty="0" smtClean="0">
                          <a:latin typeface="ＭＳ ゴシック" panose="020B0609070205080204" pitchFamily="49" charset="-128"/>
                          <a:ea typeface="ＭＳ ゴシック" panose="020B0609070205080204" pitchFamily="49" charset="-128"/>
                        </a:rPr>
                        <a:t>令和</a:t>
                      </a:r>
                      <a:r>
                        <a:rPr kumimoji="1" lang="en-US" altLang="ja-JP" dirty="0" smtClean="0">
                          <a:latin typeface="ＭＳ ゴシック" panose="020B0609070205080204" pitchFamily="49" charset="-128"/>
                          <a:ea typeface="ＭＳ ゴシック" panose="020B0609070205080204" pitchFamily="49" charset="-128"/>
                        </a:rPr>
                        <a:t>7</a:t>
                      </a:r>
                      <a:r>
                        <a:rPr kumimoji="1" lang="ja-JP" altLang="en-US" dirty="0" smtClean="0">
                          <a:latin typeface="ＭＳ ゴシック" panose="020B0609070205080204" pitchFamily="49" charset="-128"/>
                          <a:ea typeface="ＭＳ ゴシック" panose="020B0609070205080204" pitchFamily="49" charset="-128"/>
                        </a:rPr>
                        <a:t>年</a:t>
                      </a:r>
                      <a:r>
                        <a:rPr kumimoji="1" lang="en-US" altLang="ja-JP" dirty="0" smtClean="0">
                          <a:latin typeface="ＭＳ ゴシック" panose="020B0609070205080204" pitchFamily="49" charset="-128"/>
                          <a:ea typeface="ＭＳ ゴシック" panose="020B0609070205080204" pitchFamily="49" charset="-128"/>
                        </a:rPr>
                        <a:t>)</a:t>
                      </a:r>
                      <a:endParaRPr kumimoji="1" lang="ja-JP" altLang="en-US"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652823">
                <a:tc>
                  <a:txBody>
                    <a:bodyPr/>
                    <a:lstStyle/>
                    <a:p>
                      <a:r>
                        <a:rPr kumimoji="1" lang="ja-JP" altLang="en-US" dirty="0" smtClean="0">
                          <a:latin typeface="ＭＳ ゴシック" panose="020B0609070205080204" pitchFamily="49" charset="-128"/>
                          <a:ea typeface="ＭＳ ゴシック" panose="020B0609070205080204" pitchFamily="49" charset="-128"/>
                        </a:rPr>
                        <a:t>高度急性期</a:t>
                      </a:r>
                      <a:endParaRPr kumimoji="1" lang="ja-JP" altLang="en-US"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latin typeface="ＭＳ ゴシック" panose="020B0609070205080204" pitchFamily="49" charset="-128"/>
                          <a:ea typeface="ＭＳ ゴシック" panose="020B0609070205080204" pitchFamily="49" charset="-128"/>
                        </a:rPr>
                        <a:t>0</a:t>
                      </a:r>
                      <a:endParaRPr kumimoji="1" lang="ja-JP" altLang="en-US"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latin typeface="ＭＳ ゴシック" panose="020B0609070205080204" pitchFamily="49" charset="-128"/>
                          <a:ea typeface="ＭＳ ゴシック" panose="020B0609070205080204" pitchFamily="49" charset="-128"/>
                        </a:rPr>
                        <a:t>0</a:t>
                      </a:r>
                      <a:endParaRPr kumimoji="1" lang="ja-JP" altLang="en-US"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latin typeface="ＭＳ ゴシック" panose="020B0609070205080204" pitchFamily="49" charset="-128"/>
                          <a:ea typeface="ＭＳ ゴシック" panose="020B0609070205080204" pitchFamily="49" charset="-128"/>
                        </a:rPr>
                        <a:t>0</a:t>
                      </a:r>
                      <a:endParaRPr kumimoji="1" lang="ja-JP" altLang="en-US"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828994">
                <a:tc>
                  <a:txBody>
                    <a:bodyPr/>
                    <a:lstStyle/>
                    <a:p>
                      <a:r>
                        <a:rPr kumimoji="1" lang="ja-JP" altLang="en-US" dirty="0" smtClean="0">
                          <a:latin typeface="ＭＳ ゴシック" panose="020B0609070205080204" pitchFamily="49" charset="-128"/>
                          <a:ea typeface="ＭＳ ゴシック" panose="020B0609070205080204" pitchFamily="49" charset="-128"/>
                        </a:rPr>
                        <a:t>急性期</a:t>
                      </a:r>
                      <a:endParaRPr kumimoji="1" lang="ja-JP" altLang="en-US"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latin typeface="ＭＳ ゴシック" panose="020B0609070205080204" pitchFamily="49" charset="-128"/>
                          <a:ea typeface="ＭＳ ゴシック" panose="020B0609070205080204" pitchFamily="49" charset="-128"/>
                        </a:rPr>
                        <a:t>283</a:t>
                      </a:r>
                    </a:p>
                    <a:p>
                      <a:pPr algn="ctr"/>
                      <a:r>
                        <a:rPr kumimoji="1" lang="en-US" altLang="ja-JP" sz="1100" dirty="0" smtClean="0">
                          <a:latin typeface="ＭＳ ゴシック" panose="020B0609070205080204" pitchFamily="49" charset="-128"/>
                          <a:ea typeface="ＭＳ ゴシック" panose="020B0609070205080204" pitchFamily="49" charset="-128"/>
                        </a:rPr>
                        <a:t>(</a:t>
                      </a:r>
                      <a:r>
                        <a:rPr kumimoji="1" lang="ja-JP" altLang="en-US" sz="1100" dirty="0" smtClean="0">
                          <a:latin typeface="ＭＳ ゴシック" panose="020B0609070205080204" pitchFamily="49" charset="-128"/>
                          <a:ea typeface="ＭＳ ゴシック" panose="020B0609070205080204" pitchFamily="49" charset="-128"/>
                        </a:rPr>
                        <a:t>地域包括ケア病棟</a:t>
                      </a:r>
                      <a:endParaRPr kumimoji="1" lang="en-US" altLang="ja-JP" sz="1100" dirty="0" smtClean="0">
                        <a:latin typeface="ＭＳ ゴシック" panose="020B0609070205080204" pitchFamily="49" charset="-128"/>
                        <a:ea typeface="ＭＳ ゴシック" panose="020B0609070205080204" pitchFamily="49" charset="-128"/>
                      </a:endParaRPr>
                    </a:p>
                    <a:p>
                      <a:pPr algn="ctr"/>
                      <a:r>
                        <a:rPr kumimoji="1" lang="en-US" altLang="ja-JP" sz="1100" dirty="0" smtClean="0">
                          <a:latin typeface="ＭＳ ゴシック" panose="020B0609070205080204" pitchFamily="49" charset="-128"/>
                          <a:ea typeface="ＭＳ ゴシック" panose="020B0609070205080204" pitchFamily="49" charset="-128"/>
                        </a:rPr>
                        <a:t>52</a:t>
                      </a:r>
                      <a:r>
                        <a:rPr kumimoji="1" lang="ja-JP" altLang="en-US" sz="1100" dirty="0" smtClean="0">
                          <a:latin typeface="ＭＳ ゴシック" panose="020B0609070205080204" pitchFamily="49" charset="-128"/>
                          <a:ea typeface="ＭＳ ゴシック" panose="020B0609070205080204" pitchFamily="49" charset="-128"/>
                        </a:rPr>
                        <a:t>床含む</a:t>
                      </a:r>
                      <a:r>
                        <a:rPr kumimoji="1" lang="en-US" altLang="ja-JP" sz="1100" dirty="0" smtClean="0">
                          <a:latin typeface="ＭＳ ゴシック" panose="020B0609070205080204" pitchFamily="49" charset="-128"/>
                          <a:ea typeface="ＭＳ ゴシック" panose="020B0609070205080204" pitchFamily="49" charset="-128"/>
                        </a:rPr>
                        <a:t>)</a:t>
                      </a:r>
                      <a:endParaRPr kumimoji="1" lang="ja-JP" altLang="en-US" sz="11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latin typeface="ＭＳ ゴシック" panose="020B0609070205080204" pitchFamily="49" charset="-128"/>
                          <a:ea typeface="ＭＳ ゴシック" panose="020B0609070205080204" pitchFamily="49" charset="-128"/>
                        </a:rPr>
                        <a:t>174</a:t>
                      </a:r>
                      <a:endParaRPr kumimoji="1" lang="ja-JP" altLang="en-US"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latin typeface="ＭＳ ゴシック" panose="020B0609070205080204" pitchFamily="49" charset="-128"/>
                          <a:ea typeface="ＭＳ ゴシック" panose="020B0609070205080204" pitchFamily="49" charset="-128"/>
                        </a:rPr>
                        <a:t>174</a:t>
                      </a:r>
                      <a:endParaRPr kumimoji="1" lang="ja-JP" altLang="en-US"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652823">
                <a:tc>
                  <a:txBody>
                    <a:bodyPr/>
                    <a:lstStyle/>
                    <a:p>
                      <a:r>
                        <a:rPr kumimoji="1" lang="ja-JP" altLang="en-US" dirty="0" smtClean="0">
                          <a:latin typeface="ＭＳ ゴシック" panose="020B0609070205080204" pitchFamily="49" charset="-128"/>
                          <a:ea typeface="ＭＳ ゴシック" panose="020B0609070205080204" pitchFamily="49" charset="-128"/>
                        </a:rPr>
                        <a:t>回復期</a:t>
                      </a:r>
                      <a:endParaRPr kumimoji="1" lang="ja-JP" altLang="en-US"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latin typeface="ＭＳ ゴシック" panose="020B0609070205080204" pitchFamily="49" charset="-128"/>
                          <a:ea typeface="ＭＳ ゴシック" panose="020B0609070205080204" pitchFamily="49" charset="-128"/>
                        </a:rPr>
                        <a:t>0</a:t>
                      </a:r>
                      <a:endParaRPr kumimoji="1" lang="ja-JP" altLang="en-US"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latin typeface="ＭＳ ゴシック" panose="020B0609070205080204" pitchFamily="49" charset="-128"/>
                          <a:ea typeface="ＭＳ ゴシック" panose="020B0609070205080204" pitchFamily="49" charset="-128"/>
                        </a:rPr>
                        <a:t>46</a:t>
                      </a:r>
                      <a:endParaRPr kumimoji="1" lang="ja-JP" altLang="en-US" sz="12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ＭＳ ゴシック" panose="020B0609070205080204" pitchFamily="49" charset="-128"/>
                          <a:ea typeface="ＭＳ ゴシック" panose="020B0609070205080204" pitchFamily="49" charset="-128"/>
                        </a:rPr>
                        <a:t>46</a:t>
                      </a:r>
                      <a:endParaRPr kumimoji="1" lang="ja-JP" altLang="en-US"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652823">
                <a:tc>
                  <a:txBody>
                    <a:bodyPr/>
                    <a:lstStyle/>
                    <a:p>
                      <a:r>
                        <a:rPr kumimoji="1" lang="ja-JP" altLang="en-US" dirty="0" smtClean="0">
                          <a:latin typeface="ＭＳ ゴシック" panose="020B0609070205080204" pitchFamily="49" charset="-128"/>
                          <a:ea typeface="ＭＳ ゴシック" panose="020B0609070205080204" pitchFamily="49" charset="-128"/>
                        </a:rPr>
                        <a:t>慢性期</a:t>
                      </a:r>
                      <a:endParaRPr kumimoji="1" lang="ja-JP" altLang="en-US"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latin typeface="ＭＳ ゴシック" panose="020B0609070205080204" pitchFamily="49" charset="-128"/>
                          <a:ea typeface="ＭＳ ゴシック" panose="020B0609070205080204" pitchFamily="49" charset="-128"/>
                        </a:rPr>
                        <a:t>230</a:t>
                      </a:r>
                      <a:endParaRPr kumimoji="1" lang="ja-JP" altLang="en-US"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latin typeface="ＭＳ ゴシック" panose="020B0609070205080204" pitchFamily="49" charset="-128"/>
                          <a:ea typeface="ＭＳ ゴシック" panose="020B0609070205080204" pitchFamily="49" charset="-128"/>
                        </a:rPr>
                        <a:t>226</a:t>
                      </a:r>
                      <a:endParaRPr kumimoji="1" lang="ja-JP" altLang="en-US"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latin typeface="ＭＳ ゴシック" panose="020B0609070205080204" pitchFamily="49" charset="-128"/>
                          <a:ea typeface="ＭＳ ゴシック" panose="020B0609070205080204" pitchFamily="49" charset="-128"/>
                        </a:rPr>
                        <a:t>226</a:t>
                      </a:r>
                      <a:endParaRPr kumimoji="1" lang="ja-JP" altLang="en-US"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652823">
                <a:tc>
                  <a:txBody>
                    <a:bodyPr/>
                    <a:lstStyle/>
                    <a:p>
                      <a:r>
                        <a:rPr kumimoji="1" lang="ja-JP" altLang="en-US" dirty="0" smtClean="0">
                          <a:latin typeface="ＭＳ ゴシック" panose="020B0609070205080204" pitchFamily="49" charset="-128"/>
                          <a:ea typeface="ＭＳ ゴシック" panose="020B0609070205080204" pitchFamily="49" charset="-128"/>
                        </a:rPr>
                        <a:t>その他</a:t>
                      </a:r>
                      <a:endParaRPr kumimoji="1" lang="ja-JP" altLang="en-US"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latin typeface="ＭＳ ゴシック" panose="020B0609070205080204" pitchFamily="49" charset="-128"/>
                          <a:ea typeface="ＭＳ ゴシック" panose="020B0609070205080204" pitchFamily="49" charset="-128"/>
                        </a:rPr>
                        <a:t>0</a:t>
                      </a:r>
                      <a:endParaRPr kumimoji="1" lang="ja-JP" altLang="en-US"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latin typeface="ＭＳ ゴシック" panose="020B0609070205080204" pitchFamily="49" charset="-128"/>
                          <a:ea typeface="ＭＳ ゴシック" panose="020B0609070205080204" pitchFamily="49" charset="-128"/>
                        </a:rPr>
                        <a:t>0</a:t>
                      </a:r>
                      <a:endParaRPr kumimoji="1" lang="ja-JP" altLang="en-US"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latin typeface="ＭＳ ゴシック" panose="020B0609070205080204" pitchFamily="49" charset="-128"/>
                          <a:ea typeface="ＭＳ ゴシック" panose="020B0609070205080204" pitchFamily="49" charset="-128"/>
                        </a:rPr>
                        <a:t>0</a:t>
                      </a:r>
                      <a:endParaRPr kumimoji="1" lang="ja-JP" altLang="en-US"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432518">
                <a:tc>
                  <a:txBody>
                    <a:bodyPr/>
                    <a:lstStyle/>
                    <a:p>
                      <a:pPr algn="ctr"/>
                      <a:r>
                        <a:rPr kumimoji="1" lang="ja-JP" altLang="en-US" dirty="0" smtClean="0">
                          <a:latin typeface="ＭＳ ゴシック" panose="020B0609070205080204" pitchFamily="49" charset="-128"/>
                          <a:ea typeface="ＭＳ ゴシック" panose="020B0609070205080204" pitchFamily="49" charset="-128"/>
                        </a:rPr>
                        <a:t>合　　計</a:t>
                      </a:r>
                      <a:endParaRPr kumimoji="1" lang="ja-JP" altLang="en-US"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latin typeface="ＭＳ ゴシック" panose="020B0609070205080204" pitchFamily="49" charset="-128"/>
                          <a:ea typeface="ＭＳ ゴシック" panose="020B0609070205080204" pitchFamily="49" charset="-128"/>
                        </a:rPr>
                        <a:t>513</a:t>
                      </a:r>
                      <a:endParaRPr kumimoji="1" lang="ja-JP" altLang="en-US"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latin typeface="ＭＳ ゴシック" panose="020B0609070205080204" pitchFamily="49" charset="-128"/>
                          <a:ea typeface="ＭＳ ゴシック" panose="020B0609070205080204" pitchFamily="49" charset="-128"/>
                        </a:rPr>
                        <a:t>446</a:t>
                      </a:r>
                      <a:endParaRPr kumimoji="1" lang="ja-JP" altLang="en-US"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latin typeface="ＭＳ ゴシック" panose="020B0609070205080204" pitchFamily="49" charset="-128"/>
                          <a:ea typeface="ＭＳ ゴシック" panose="020B0609070205080204" pitchFamily="49" charset="-128"/>
                        </a:rPr>
                        <a:t>446</a:t>
                      </a:r>
                      <a:endParaRPr kumimoji="1" lang="ja-JP" altLang="en-US"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3" name="テキスト ボックス 2"/>
          <p:cNvSpPr txBox="1"/>
          <p:nvPr/>
        </p:nvSpPr>
        <p:spPr>
          <a:xfrm>
            <a:off x="6300192" y="1403064"/>
            <a:ext cx="2520280" cy="369332"/>
          </a:xfrm>
          <a:prstGeom prst="rect">
            <a:avLst/>
          </a:prstGeom>
          <a:noFill/>
        </p:spPr>
        <p:txBody>
          <a:bodyPr wrap="square" rtlCol="0">
            <a:spAutoFit/>
          </a:bodyPr>
          <a:lstStyle/>
          <a:p>
            <a:r>
              <a:rPr kumimoji="1" lang="en-US" altLang="ja-JP" dirty="0" smtClean="0">
                <a:latin typeface="ＭＳ ゴシック" panose="020B0609070205080204" pitchFamily="49" charset="-128"/>
                <a:ea typeface="ＭＳ ゴシック" panose="020B0609070205080204" pitchFamily="49" charset="-128"/>
              </a:rPr>
              <a:t>【</a:t>
            </a:r>
            <a:r>
              <a:rPr kumimoji="1" lang="ja-JP" altLang="en-US" b="1" dirty="0" smtClean="0">
                <a:latin typeface="ＭＳ ゴシック" panose="020B0609070205080204" pitchFamily="49" charset="-128"/>
                <a:ea typeface="ＭＳ ゴシック" panose="020B0609070205080204" pitchFamily="49" charset="-128"/>
              </a:rPr>
              <a:t>医療法上</a:t>
            </a:r>
            <a:r>
              <a:rPr kumimoji="1" lang="en-US" altLang="ja-JP" dirty="0" smtClean="0">
                <a:latin typeface="ＭＳ ゴシック" panose="020B0609070205080204" pitchFamily="49" charset="-128"/>
                <a:ea typeface="ＭＳ ゴシック" panose="020B0609070205080204" pitchFamily="49" charset="-128"/>
              </a:rPr>
              <a:t>】</a:t>
            </a:r>
            <a:r>
              <a:rPr kumimoji="1" lang="ja-JP" altLang="en-US" dirty="0" smtClean="0">
                <a:latin typeface="ＭＳ ゴシック" panose="020B0609070205080204" pitchFamily="49" charset="-128"/>
                <a:ea typeface="ＭＳ ゴシック" panose="020B0609070205080204" pitchFamily="49" charset="-128"/>
              </a:rPr>
              <a:t>単位：床</a:t>
            </a:r>
            <a:endParaRPr kumimoji="1" lang="ja-JP" altLang="en-US" dirty="0">
              <a:latin typeface="ＭＳ ゴシック" panose="020B0609070205080204" pitchFamily="49" charset="-128"/>
              <a:ea typeface="ＭＳ ゴシック" panose="020B0609070205080204" pitchFamily="49" charset="-128"/>
            </a:endParaRPr>
          </a:p>
        </p:txBody>
      </p:sp>
      <p:sp>
        <p:nvSpPr>
          <p:cNvPr id="7" name="テキスト ボックス 6"/>
          <p:cNvSpPr txBox="1"/>
          <p:nvPr/>
        </p:nvSpPr>
        <p:spPr>
          <a:xfrm>
            <a:off x="403755" y="6285943"/>
            <a:ext cx="7992888" cy="369332"/>
          </a:xfrm>
          <a:prstGeom prst="rect">
            <a:avLst/>
          </a:prstGeom>
          <a:noFill/>
        </p:spPr>
        <p:txBody>
          <a:bodyPr wrap="square" rtlCol="0">
            <a:spAutoFit/>
          </a:bodyPr>
          <a:lstStyle/>
          <a:p>
            <a:r>
              <a:rPr kumimoji="1" lang="ja-JP" altLang="en-US" dirty="0" smtClean="0"/>
              <a:t>令和元年</a:t>
            </a:r>
            <a:r>
              <a:rPr kumimoji="1" lang="en-US" altLang="ja-JP" dirty="0" smtClean="0"/>
              <a:t>9</a:t>
            </a:r>
            <a:r>
              <a:rPr kumimoji="1" lang="ja-JP" altLang="en-US" dirty="0" smtClean="0"/>
              <a:t>月</a:t>
            </a:r>
            <a:r>
              <a:rPr kumimoji="1" lang="en-US" altLang="ja-JP" dirty="0" smtClean="0"/>
              <a:t>1</a:t>
            </a:r>
            <a:r>
              <a:rPr kumimoji="1" lang="ja-JP" altLang="en-US" dirty="0" smtClean="0"/>
              <a:t>日、新病棟開棟時に病床利用率等を勘案して、病床数を減床した。</a:t>
            </a:r>
            <a:endParaRPr kumimoji="1" lang="ja-JP" altLang="en-US" dirty="0"/>
          </a:p>
        </p:txBody>
      </p:sp>
    </p:spTree>
    <p:extLst>
      <p:ext uri="{BB962C8B-B14F-4D97-AF65-F5344CB8AC3E}">
        <p14:creationId xmlns:p14="http://schemas.microsoft.com/office/powerpoint/2010/main" val="3176476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27384"/>
            <a:ext cx="9144000" cy="972000"/>
          </a:xfrm>
          <a:solidFill>
            <a:srgbClr val="0070C0"/>
          </a:solidFill>
        </p:spPr>
        <p:txBody>
          <a:bodyPr>
            <a:noAutofit/>
          </a:bodyPr>
          <a:lstStyle/>
          <a:p>
            <a:r>
              <a:rPr lang="ja-JP" altLang="en-US" sz="2800" dirty="0" smtClean="0">
                <a:solidFill>
                  <a:schemeClr val="bg1"/>
                </a:solidFill>
                <a:latin typeface="ＭＳ ゴシック" panose="020B0609070205080204" pitchFamily="49" charset="-128"/>
                <a:ea typeface="ＭＳ ゴシック" panose="020B0609070205080204" pitchFamily="49" charset="-128"/>
              </a:rPr>
              <a:t>３　具体的な計画</a:t>
            </a:r>
            <a:r>
              <a:rPr lang="en-US" altLang="ja-JP" sz="2800" dirty="0" smtClean="0">
                <a:solidFill>
                  <a:schemeClr val="bg1"/>
                </a:solidFill>
                <a:latin typeface="ＭＳ ゴシック" panose="020B0609070205080204" pitchFamily="49" charset="-128"/>
                <a:ea typeface="ＭＳ ゴシック" panose="020B0609070205080204" pitchFamily="49" charset="-128"/>
              </a:rPr>
              <a:t/>
            </a:r>
            <a:br>
              <a:rPr lang="en-US" altLang="ja-JP" sz="2800" dirty="0" smtClean="0">
                <a:solidFill>
                  <a:schemeClr val="bg1"/>
                </a:solidFill>
                <a:latin typeface="ＭＳ ゴシック" panose="020B0609070205080204" pitchFamily="49" charset="-128"/>
                <a:ea typeface="ＭＳ ゴシック" panose="020B0609070205080204" pitchFamily="49" charset="-128"/>
              </a:rPr>
            </a:br>
            <a:r>
              <a:rPr lang="en-US" altLang="ja-JP" sz="2800" dirty="0" smtClean="0">
                <a:solidFill>
                  <a:schemeClr val="bg1"/>
                </a:solidFill>
                <a:latin typeface="ＭＳ ゴシック" panose="020B0609070205080204" pitchFamily="49" charset="-128"/>
                <a:ea typeface="ＭＳ ゴシック" panose="020B0609070205080204" pitchFamily="49" charset="-128"/>
              </a:rPr>
              <a:t>(1)</a:t>
            </a:r>
            <a:r>
              <a:rPr lang="ja-JP" altLang="en-US" sz="2800" dirty="0" smtClean="0">
                <a:solidFill>
                  <a:schemeClr val="bg1"/>
                </a:solidFill>
                <a:latin typeface="ＭＳ ゴシック" panose="020B0609070205080204" pitchFamily="49" charset="-128"/>
                <a:ea typeface="ＭＳ ゴシック" panose="020B0609070205080204" pitchFamily="49" charset="-128"/>
              </a:rPr>
              <a:t>今後</a:t>
            </a:r>
            <a:r>
              <a:rPr lang="ja-JP" altLang="en-US" sz="2800" dirty="0">
                <a:solidFill>
                  <a:schemeClr val="bg1"/>
                </a:solidFill>
                <a:latin typeface="ＭＳ ゴシック" panose="020B0609070205080204" pitchFamily="49" charset="-128"/>
                <a:ea typeface="ＭＳ ゴシック" panose="020B0609070205080204" pitchFamily="49" charset="-128"/>
              </a:rPr>
              <a:t>提供する医療機能に関する</a:t>
            </a:r>
            <a:r>
              <a:rPr lang="ja-JP" altLang="en-US" sz="2800" dirty="0" smtClean="0">
                <a:solidFill>
                  <a:schemeClr val="bg1"/>
                </a:solidFill>
                <a:latin typeface="ＭＳ ゴシック" panose="020B0609070205080204" pitchFamily="49" charset="-128"/>
                <a:ea typeface="ＭＳ ゴシック" panose="020B0609070205080204" pitchFamily="49" charset="-128"/>
              </a:rPr>
              <a:t>事項</a:t>
            </a:r>
            <a:endParaRPr kumimoji="1" lang="ja-JP" altLang="en-US" sz="2800" dirty="0">
              <a:solidFill>
                <a:schemeClr val="bg1"/>
              </a:solidFill>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a:noFill/>
        </p:spPr>
        <p:txBody>
          <a:bodyPr/>
          <a:lstStyle/>
          <a:p>
            <a:fld id="{1C5E2A2E-42B5-4858-9116-6D14F207026F}" type="slidenum">
              <a:rPr kumimoji="1" lang="ja-JP" altLang="en-US" sz="2000" smtClean="0"/>
              <a:t>9</a:t>
            </a:fld>
            <a:endParaRPr kumimoji="1" lang="ja-JP" altLang="en-US" sz="2000" dirty="0"/>
          </a:p>
        </p:txBody>
      </p:sp>
      <p:sp>
        <p:nvSpPr>
          <p:cNvPr id="5" name="テキスト ボックス 4"/>
          <p:cNvSpPr txBox="1"/>
          <p:nvPr/>
        </p:nvSpPr>
        <p:spPr>
          <a:xfrm>
            <a:off x="251520" y="1052736"/>
            <a:ext cx="8712968" cy="5324535"/>
          </a:xfrm>
          <a:prstGeom prst="rect">
            <a:avLst/>
          </a:prstGeom>
          <a:noFill/>
        </p:spPr>
        <p:txBody>
          <a:bodyPr wrap="square" rIns="36000" rtlCol="0">
            <a:spAutoFit/>
          </a:bodyPr>
          <a:lstStyle/>
          <a:p>
            <a:r>
              <a:rPr lang="en-US" altLang="ja-JP" sz="2800" dirty="0" smtClean="0">
                <a:latin typeface="ＭＳ ゴシック" panose="020B0609070205080204" pitchFamily="49" charset="-128"/>
                <a:ea typeface="ＭＳ ゴシック" panose="020B0609070205080204" pitchFamily="49" charset="-128"/>
              </a:rPr>
              <a:t>【</a:t>
            </a:r>
            <a:r>
              <a:rPr lang="ja-JP" altLang="en-US" sz="2800" dirty="0">
                <a:latin typeface="ＭＳ ゴシック" panose="020B0609070205080204" pitchFamily="49" charset="-128"/>
                <a:ea typeface="ＭＳ ゴシック" panose="020B0609070205080204" pitchFamily="49" charset="-128"/>
              </a:rPr>
              <a:t> </a:t>
            </a:r>
            <a:r>
              <a:rPr lang="ja-JP" altLang="en-US" sz="2800" dirty="0" smtClean="0">
                <a:latin typeface="ＭＳ ゴシック" panose="020B0609070205080204" pitchFamily="49" charset="-128"/>
                <a:ea typeface="ＭＳ ゴシック" panose="020B0609070205080204" pitchFamily="49" charset="-128"/>
              </a:rPr>
              <a:t>①４</a:t>
            </a:r>
            <a:r>
              <a:rPr lang="ja-JP" altLang="en-US" sz="2800" dirty="0">
                <a:latin typeface="ＭＳ ゴシック" panose="020B0609070205080204" pitchFamily="49" charset="-128"/>
                <a:ea typeface="ＭＳ ゴシック" panose="020B0609070205080204" pitchFamily="49" charset="-128"/>
              </a:rPr>
              <a:t>機能ごとの病床の</a:t>
            </a:r>
            <a:r>
              <a:rPr lang="ja-JP" altLang="en-US" sz="2800" dirty="0" smtClean="0">
                <a:latin typeface="ＭＳ ゴシック" panose="020B0609070205080204" pitchFamily="49" charset="-128"/>
                <a:ea typeface="ＭＳ ゴシック" panose="020B0609070205080204" pitchFamily="49" charset="-128"/>
              </a:rPr>
              <a:t>あり方　その２</a:t>
            </a:r>
            <a:r>
              <a:rPr lang="en-US" altLang="ja-JP" sz="2800" dirty="0" smtClean="0">
                <a:latin typeface="ＭＳ ゴシック" panose="020B0609070205080204" pitchFamily="49" charset="-128"/>
                <a:ea typeface="ＭＳ ゴシック" panose="020B0609070205080204" pitchFamily="49" charset="-128"/>
              </a:rPr>
              <a:t>】</a:t>
            </a:r>
          </a:p>
          <a:p>
            <a:endParaRPr lang="en-US" altLang="ja-JP" sz="2800" dirty="0" smtClean="0">
              <a:latin typeface="ＭＳ ゴシック" panose="020B0609070205080204" pitchFamily="49" charset="-128"/>
              <a:ea typeface="ＭＳ ゴシック" panose="020B0609070205080204" pitchFamily="49" charset="-128"/>
            </a:endParaRPr>
          </a:p>
          <a:p>
            <a:r>
              <a:rPr lang="ja-JP" altLang="en-US" sz="1600" b="1" dirty="0" smtClean="0">
                <a:latin typeface="ＭＳ ゴシック" panose="020B0609070205080204" pitchFamily="49" charset="-128"/>
                <a:ea typeface="ＭＳ ゴシック" panose="020B0609070205080204" pitchFamily="49" charset="-128"/>
              </a:rPr>
              <a:t>（ア）急性期病床</a:t>
            </a:r>
            <a:endParaRPr lang="en-US" altLang="ja-JP" sz="1600" b="1" dirty="0" smtClean="0">
              <a:latin typeface="ＭＳ ゴシック" panose="020B0609070205080204" pitchFamily="49" charset="-128"/>
              <a:ea typeface="ＭＳ ゴシック" panose="020B0609070205080204" pitchFamily="49" charset="-128"/>
            </a:endParaRPr>
          </a:p>
          <a:p>
            <a:pPr marL="541338"/>
            <a:r>
              <a:rPr lang="ja-JP" altLang="en-US" sz="1600" dirty="0" smtClean="0">
                <a:latin typeface="ＭＳ ゴシック" panose="020B0609070205080204" pitchFamily="49" charset="-128"/>
                <a:ea typeface="ＭＳ ゴシック" panose="020B0609070205080204" pitchFamily="49" charset="-128"/>
              </a:rPr>
              <a:t>　令和元年９月外来・病棟建て替えを期に病床の一部を回復期にする等再編成した。</a:t>
            </a:r>
            <a:endParaRPr lang="en-US" altLang="ja-JP" sz="1600" dirty="0" smtClean="0">
              <a:latin typeface="ＭＳ ゴシック" panose="020B0609070205080204" pitchFamily="49" charset="-128"/>
              <a:ea typeface="ＭＳ ゴシック" panose="020B0609070205080204" pitchFamily="49" charset="-128"/>
            </a:endParaRPr>
          </a:p>
          <a:p>
            <a:pPr marL="541338"/>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急性期病床は今後も救急・手術を目的とした患者を収容し、医療の標準化や在院日数の短縮に取り組み、地域の救急急性期医療に貢献するために迅速かつ高度な診療が提供できるよう体制を整え診療機能を強化していく。</a:t>
            </a:r>
            <a:endParaRPr lang="en-US" altLang="ja-JP" sz="1600" dirty="0" smtClean="0">
              <a:latin typeface="ＭＳ ゴシック" panose="020B0609070205080204" pitchFamily="49" charset="-128"/>
              <a:ea typeface="ＭＳ ゴシック" panose="020B0609070205080204" pitchFamily="49" charset="-128"/>
            </a:endParaRPr>
          </a:p>
          <a:p>
            <a:endParaRPr lang="en-US" altLang="ja-JP" sz="1600" dirty="0" smtClean="0">
              <a:latin typeface="ＭＳ ゴシック" panose="020B0609070205080204" pitchFamily="49" charset="-128"/>
              <a:ea typeface="ＭＳ ゴシック" panose="020B0609070205080204" pitchFamily="49" charset="-128"/>
            </a:endParaRPr>
          </a:p>
          <a:p>
            <a:r>
              <a:rPr lang="ja-JP" altLang="en-US" sz="1600" b="1" dirty="0" smtClean="0">
                <a:latin typeface="ＭＳ ゴシック" panose="020B0609070205080204" pitchFamily="49" charset="-128"/>
                <a:ea typeface="ＭＳ ゴシック" panose="020B0609070205080204" pitchFamily="49" charset="-128"/>
              </a:rPr>
              <a:t>（イ）回復期病床</a:t>
            </a:r>
            <a:endParaRPr lang="en-US" altLang="ja-JP" sz="1600" b="1" dirty="0" smtClean="0">
              <a:latin typeface="ＭＳ ゴシック" panose="020B0609070205080204" pitchFamily="49" charset="-128"/>
              <a:ea typeface="ＭＳ ゴシック" panose="020B0609070205080204" pitchFamily="49" charset="-128"/>
            </a:endParaRPr>
          </a:p>
          <a:p>
            <a:pPr marL="541338"/>
            <a:r>
              <a:rPr lang="ja-JP" altLang="en-US" sz="1600" dirty="0" smtClean="0">
                <a:latin typeface="ＭＳ ゴシック" panose="020B0609070205080204" pitchFamily="49" charset="-128"/>
                <a:ea typeface="ＭＳ ゴシック" panose="020B0609070205080204" pitchFamily="49" charset="-128"/>
              </a:rPr>
              <a:t>　構想区域で不足するとされる回復期</a:t>
            </a:r>
            <a:r>
              <a:rPr lang="ja-JP" altLang="en-US" sz="1600" dirty="0">
                <a:latin typeface="ＭＳ ゴシック" panose="020B0609070205080204" pitchFamily="49" charset="-128"/>
                <a:ea typeface="ＭＳ ゴシック" panose="020B0609070205080204" pitchFamily="49" charset="-128"/>
              </a:rPr>
              <a:t>の病床を担う</a:t>
            </a:r>
            <a:r>
              <a:rPr lang="ja-JP" altLang="en-US" sz="1600" dirty="0" smtClean="0">
                <a:latin typeface="ＭＳ ゴシック" panose="020B0609070205080204" pitchFamily="49" charset="-128"/>
                <a:ea typeface="ＭＳ ゴシック" panose="020B0609070205080204" pitchFamily="49" charset="-128"/>
              </a:rPr>
              <a:t>ため、過剰とされる急性期病床の一部として運用していた地域包括ケア病棟</a:t>
            </a:r>
            <a:r>
              <a:rPr lang="ja-JP" altLang="en-US" sz="1600" dirty="0">
                <a:latin typeface="ＭＳ ゴシック" panose="020B0609070205080204" pitchFamily="49" charset="-128"/>
                <a:ea typeface="ＭＳ ゴシック" panose="020B0609070205080204" pitchFamily="49" charset="-128"/>
              </a:rPr>
              <a:t>を回復期</a:t>
            </a:r>
            <a:r>
              <a:rPr lang="ja-JP" altLang="en-US" sz="1600" dirty="0" smtClean="0">
                <a:latin typeface="ＭＳ ゴシック" panose="020B0609070205080204" pitchFamily="49" charset="-128"/>
                <a:ea typeface="ＭＳ ゴシック" panose="020B0609070205080204" pitchFamily="49" charset="-128"/>
              </a:rPr>
              <a:t>病床へ転換運用しており、引き続きサブアキュート、ポストアュートの両機能を充実しながら地域の地域包括ケアシステムの一翼を担っていく。</a:t>
            </a:r>
            <a:endParaRPr lang="en-US" altLang="ja-JP" sz="1600" dirty="0">
              <a:latin typeface="ＭＳ ゴシック" panose="020B0609070205080204" pitchFamily="49" charset="-128"/>
              <a:ea typeface="ＭＳ ゴシック" panose="020B0609070205080204" pitchFamily="49" charset="-128"/>
            </a:endParaRPr>
          </a:p>
          <a:p>
            <a:endParaRPr lang="en-US" altLang="ja-JP" sz="1600" dirty="0" smtClean="0">
              <a:latin typeface="ＭＳ ゴシック" panose="020B0609070205080204" pitchFamily="49" charset="-128"/>
              <a:ea typeface="ＭＳ ゴシック" panose="020B0609070205080204" pitchFamily="49" charset="-128"/>
            </a:endParaRPr>
          </a:p>
          <a:p>
            <a:pPr eaLnBrk="0"/>
            <a:r>
              <a:rPr lang="ja-JP" altLang="en-US" sz="1600" b="1" dirty="0" smtClean="0">
                <a:latin typeface="ＭＳ ゴシック" panose="020B0609070205080204" pitchFamily="49" charset="-128"/>
                <a:ea typeface="ＭＳ ゴシック" panose="020B0609070205080204" pitchFamily="49" charset="-128"/>
              </a:rPr>
              <a:t>（ウ）慢性期病床</a:t>
            </a:r>
            <a:endParaRPr lang="en-US" altLang="ja-JP" sz="1600" b="1" dirty="0" smtClean="0">
              <a:latin typeface="ＭＳ ゴシック" panose="020B0609070205080204" pitchFamily="49" charset="-128"/>
              <a:ea typeface="ＭＳ ゴシック" panose="020B0609070205080204" pitchFamily="49" charset="-128"/>
            </a:endParaRPr>
          </a:p>
          <a:p>
            <a:pPr marL="541338" eaLnBrk="0"/>
            <a:r>
              <a:rPr lang="ja-JP" altLang="en-US" sz="1600" dirty="0" smtClean="0">
                <a:latin typeface="ＭＳ ゴシック" panose="020B0609070205080204" pitchFamily="49" charset="-128"/>
                <a:ea typeface="ＭＳ ゴシック" panose="020B0609070205080204" pitchFamily="49" charset="-128"/>
              </a:rPr>
              <a:t>　神経難病等については</a:t>
            </a:r>
            <a:r>
              <a:rPr lang="ja-JP" altLang="en-US" sz="1600" dirty="0" smtClean="0"/>
              <a:t>県</a:t>
            </a:r>
            <a:r>
              <a:rPr lang="ja-JP" altLang="en-US" sz="1600" dirty="0"/>
              <a:t>難病</a:t>
            </a:r>
            <a:r>
              <a:rPr lang="ja-JP" altLang="en-US" sz="1600" dirty="0" smtClean="0"/>
              <a:t>医療拠点病院としての責務を全うするため、また重心 においては地域のニーズを満たすため、</a:t>
            </a:r>
            <a:r>
              <a:rPr lang="ja-JP" altLang="ja-JP" sz="1600" dirty="0" smtClean="0"/>
              <a:t>入院</a:t>
            </a:r>
            <a:r>
              <a:rPr lang="ja-JP" altLang="ja-JP" sz="1600" dirty="0"/>
              <a:t>支援</a:t>
            </a:r>
            <a:r>
              <a:rPr lang="ja-JP" altLang="en-US" sz="1600" dirty="0"/>
              <a:t>や在宅医療</a:t>
            </a:r>
            <a:r>
              <a:rPr lang="ja-JP" altLang="en-US" sz="1600" dirty="0" smtClean="0"/>
              <a:t>支援も行いつつ、引き続き体制の維持を 継続する</a:t>
            </a:r>
            <a:r>
              <a:rPr lang="ja-JP" altLang="ja-JP" sz="1600" dirty="0" smtClean="0"/>
              <a:t>。</a:t>
            </a:r>
            <a:endParaRPr lang="ja-JP" altLang="ja-JP" sz="1600" dirty="0"/>
          </a:p>
          <a:p>
            <a:endParaRPr lang="en-US" altLang="ja-JP" sz="28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8550550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5038</TotalTime>
  <Words>635</Words>
  <Application>Microsoft Office PowerPoint</Application>
  <PresentationFormat>画面に合わせる (4:3)</PresentationFormat>
  <Paragraphs>329</Paragraphs>
  <Slides>12</Slides>
  <Notes>8</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12</vt:i4>
      </vt:variant>
    </vt:vector>
  </HeadingPairs>
  <TitlesOfParts>
    <vt:vector size="19" baseType="lpstr">
      <vt:lpstr>ＤＦ特太ゴシック体</vt:lpstr>
      <vt:lpstr>ＭＳ Ｐゴシック</vt:lpstr>
      <vt:lpstr>ＭＳ ゴシック</vt:lpstr>
      <vt:lpstr>Arial</vt:lpstr>
      <vt:lpstr>Calibri</vt:lpstr>
      <vt:lpstr>Wingdings</vt:lpstr>
      <vt:lpstr>Office ​​テーマ</vt:lpstr>
      <vt:lpstr>熊本再春医療センターが 担う役割について</vt:lpstr>
      <vt:lpstr>１　現状と課題</vt:lpstr>
      <vt:lpstr>PowerPoint プレゼンテーション</vt:lpstr>
      <vt:lpstr>指定発達支援医療機関について</vt:lpstr>
      <vt:lpstr>PowerPoint プレゼンテーション</vt:lpstr>
      <vt:lpstr>２　今後の方針</vt:lpstr>
      <vt:lpstr>２　今後の方針</vt:lpstr>
      <vt:lpstr>３　具体的な計画 (1)今後提供する医療機能に関する事項</vt:lpstr>
      <vt:lpstr>３　具体的な計画 (1)今後提供する医療機能に関する事項</vt:lpstr>
      <vt:lpstr>３　具体的な計画 (1)今後提供する医療機能に関する事項</vt:lpstr>
      <vt:lpstr>３　具体的な計画 (2)数値目標</vt:lpstr>
      <vt:lpstr>３　具体的な計画 (3)数値目標の達成に向けた取組みと課題（１）</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地域医療構想調整会議の 運営について(案)</dc:title>
  <dc:creator>kumamoto</dc:creator>
  <cp:lastModifiedBy>0000572</cp:lastModifiedBy>
  <cp:revision>413</cp:revision>
  <cp:lastPrinted>2023-02-24T05:47:29Z</cp:lastPrinted>
  <dcterms:modified xsi:type="dcterms:W3CDTF">2023-02-27T06:38:11Z</dcterms:modified>
</cp:coreProperties>
</file>