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88" r:id="rId3"/>
    <p:sldId id="304" r:id="rId4"/>
    <p:sldId id="312" r:id="rId5"/>
    <p:sldId id="305" r:id="rId6"/>
    <p:sldId id="315" r:id="rId7"/>
    <p:sldId id="290" r:id="rId8"/>
    <p:sldId id="291" r:id="rId9"/>
    <p:sldId id="309" r:id="rId10"/>
    <p:sldId id="306" r:id="rId11"/>
    <p:sldId id="307" r:id="rId12"/>
    <p:sldId id="303" r:id="rId13"/>
  </p:sldIdLst>
  <p:sldSz cx="9144000" cy="6858000" type="screen4x3"/>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ECFF"/>
    <a:srgbClr val="FFFFCC"/>
    <a:srgbClr val="DB7E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濃色スタイル 1 - アクセント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38" autoAdjust="0"/>
    <p:restoredTop sz="81773" autoAdjust="0"/>
  </p:normalViewPr>
  <p:slideViewPr>
    <p:cSldViewPr>
      <p:cViewPr varScale="1">
        <p:scale>
          <a:sx n="60" d="100"/>
          <a:sy n="60" d="100"/>
        </p:scale>
        <p:origin x="1848" y="2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4276480" cy="337165"/>
          </a:xfrm>
          <a:prstGeom prst="rect">
            <a:avLst/>
          </a:prstGeom>
        </p:spPr>
        <p:txBody>
          <a:bodyPr vert="horz" lIns="90743" tIns="45371" rIns="90743" bIns="45371" rtlCol="0"/>
          <a:lstStyle>
            <a:lvl1pPr algn="l">
              <a:defRPr sz="1100"/>
            </a:lvl1pPr>
          </a:lstStyle>
          <a:p>
            <a:endParaRPr kumimoji="1" lang="ja-JP" altLang="en-US" dirty="0"/>
          </a:p>
        </p:txBody>
      </p:sp>
      <p:sp>
        <p:nvSpPr>
          <p:cNvPr id="3" name="日付プレースホルダー 2"/>
          <p:cNvSpPr>
            <a:spLocks noGrp="1"/>
          </p:cNvSpPr>
          <p:nvPr>
            <p:ph type="dt" sz="quarter" idx="1"/>
          </p:nvPr>
        </p:nvSpPr>
        <p:spPr>
          <a:xfrm>
            <a:off x="5587531" y="3"/>
            <a:ext cx="4276480" cy="337165"/>
          </a:xfrm>
          <a:prstGeom prst="rect">
            <a:avLst/>
          </a:prstGeom>
        </p:spPr>
        <p:txBody>
          <a:bodyPr vert="horz" lIns="90743" tIns="45371" rIns="90743" bIns="45371" rtlCol="0"/>
          <a:lstStyle>
            <a:lvl1pPr algn="r">
              <a:defRPr sz="1100"/>
            </a:lvl1pPr>
          </a:lstStyle>
          <a:p>
            <a:fld id="{72C01F30-99FF-4AEF-9A1A-2AA913A08BF6}" type="datetimeFigureOut">
              <a:rPr kumimoji="1" lang="ja-JP" altLang="en-US" smtClean="0"/>
              <a:t>2023/2/27</a:t>
            </a:fld>
            <a:endParaRPr kumimoji="1" lang="ja-JP" altLang="en-US" dirty="0"/>
          </a:p>
        </p:txBody>
      </p:sp>
      <p:sp>
        <p:nvSpPr>
          <p:cNvPr id="4" name="フッター プレースホルダー 3"/>
          <p:cNvSpPr>
            <a:spLocks noGrp="1"/>
          </p:cNvSpPr>
          <p:nvPr>
            <p:ph type="ftr" sz="quarter" idx="2"/>
          </p:nvPr>
        </p:nvSpPr>
        <p:spPr>
          <a:xfrm>
            <a:off x="0" y="6397522"/>
            <a:ext cx="4276480" cy="337164"/>
          </a:xfrm>
          <a:prstGeom prst="rect">
            <a:avLst/>
          </a:prstGeom>
        </p:spPr>
        <p:txBody>
          <a:bodyPr vert="horz" lIns="90743" tIns="45371" rIns="90743" bIns="45371" rtlCol="0" anchor="b"/>
          <a:lstStyle>
            <a:lvl1pPr algn="l">
              <a:defRPr sz="1100"/>
            </a:lvl1pPr>
          </a:lstStyle>
          <a:p>
            <a:endParaRPr kumimoji="1" lang="ja-JP" altLang="en-US" dirty="0"/>
          </a:p>
        </p:txBody>
      </p:sp>
      <p:sp>
        <p:nvSpPr>
          <p:cNvPr id="5" name="スライド番号プレースホルダー 4"/>
          <p:cNvSpPr>
            <a:spLocks noGrp="1"/>
          </p:cNvSpPr>
          <p:nvPr>
            <p:ph type="sldNum" sz="quarter" idx="3"/>
          </p:nvPr>
        </p:nvSpPr>
        <p:spPr>
          <a:xfrm>
            <a:off x="5587531" y="6397522"/>
            <a:ext cx="4276480" cy="337164"/>
          </a:xfrm>
          <a:prstGeom prst="rect">
            <a:avLst/>
          </a:prstGeom>
        </p:spPr>
        <p:txBody>
          <a:bodyPr vert="horz" lIns="90743" tIns="45371" rIns="90743" bIns="45371" rtlCol="0" anchor="b"/>
          <a:lstStyle>
            <a:lvl1pPr algn="r">
              <a:defRPr sz="1100"/>
            </a:lvl1pPr>
          </a:lstStyle>
          <a:p>
            <a:fld id="{ED3260DB-453A-45E6-88B6-2490C7551687}" type="slidenum">
              <a:rPr kumimoji="1" lang="ja-JP" altLang="en-US" smtClean="0"/>
              <a:t>‹#›</a:t>
            </a:fld>
            <a:endParaRPr kumimoji="1" lang="ja-JP" altLang="en-US" dirty="0"/>
          </a:p>
        </p:txBody>
      </p:sp>
    </p:spTree>
    <p:extLst>
      <p:ext uri="{BB962C8B-B14F-4D97-AF65-F5344CB8AC3E}">
        <p14:creationId xmlns:p14="http://schemas.microsoft.com/office/powerpoint/2010/main" val="1943845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4276480" cy="337165"/>
          </a:xfrm>
          <a:prstGeom prst="rect">
            <a:avLst/>
          </a:prstGeom>
        </p:spPr>
        <p:txBody>
          <a:bodyPr vert="horz" lIns="90743" tIns="45371" rIns="90743" bIns="45371" rtlCol="0"/>
          <a:lstStyle>
            <a:lvl1pPr algn="l">
              <a:defRPr sz="1100"/>
            </a:lvl1pPr>
          </a:lstStyle>
          <a:p>
            <a:endParaRPr kumimoji="1" lang="ja-JP" altLang="en-US" dirty="0"/>
          </a:p>
        </p:txBody>
      </p:sp>
      <p:sp>
        <p:nvSpPr>
          <p:cNvPr id="3" name="日付プレースホルダー 2"/>
          <p:cNvSpPr>
            <a:spLocks noGrp="1"/>
          </p:cNvSpPr>
          <p:nvPr>
            <p:ph type="dt" idx="1"/>
          </p:nvPr>
        </p:nvSpPr>
        <p:spPr>
          <a:xfrm>
            <a:off x="5587531" y="3"/>
            <a:ext cx="4276480" cy="337165"/>
          </a:xfrm>
          <a:prstGeom prst="rect">
            <a:avLst/>
          </a:prstGeom>
        </p:spPr>
        <p:txBody>
          <a:bodyPr vert="horz" lIns="90743" tIns="45371" rIns="90743" bIns="45371" rtlCol="0"/>
          <a:lstStyle>
            <a:lvl1pPr algn="r">
              <a:defRPr sz="1100"/>
            </a:lvl1pPr>
          </a:lstStyle>
          <a:p>
            <a:fld id="{AC587F76-7E3C-46E4-9FD6-73A0C6819E69}" type="datetimeFigureOut">
              <a:rPr kumimoji="1" lang="ja-JP" altLang="en-US" smtClean="0"/>
              <a:t>2023/2/27</a:t>
            </a:fld>
            <a:endParaRPr kumimoji="1" lang="ja-JP" altLang="en-US" dirty="0"/>
          </a:p>
        </p:txBody>
      </p:sp>
      <p:sp>
        <p:nvSpPr>
          <p:cNvPr id="4" name="スライド イメージ プレースホルダー 3"/>
          <p:cNvSpPr>
            <a:spLocks noGrp="1" noRot="1" noChangeAspect="1"/>
          </p:cNvSpPr>
          <p:nvPr>
            <p:ph type="sldImg" idx="2"/>
          </p:nvPr>
        </p:nvSpPr>
        <p:spPr>
          <a:xfrm>
            <a:off x="3248025" y="506413"/>
            <a:ext cx="3370263" cy="2527300"/>
          </a:xfrm>
          <a:prstGeom prst="rect">
            <a:avLst/>
          </a:prstGeom>
          <a:noFill/>
          <a:ln w="12700">
            <a:solidFill>
              <a:prstClr val="black"/>
            </a:solidFill>
          </a:ln>
        </p:spPr>
        <p:txBody>
          <a:bodyPr vert="horz" lIns="90743" tIns="45371" rIns="90743" bIns="45371" rtlCol="0" anchor="ctr"/>
          <a:lstStyle/>
          <a:p>
            <a:endParaRPr lang="ja-JP" altLang="en-US" dirty="0"/>
          </a:p>
        </p:txBody>
      </p:sp>
      <p:sp>
        <p:nvSpPr>
          <p:cNvPr id="5" name="ノート プレースホルダー 4"/>
          <p:cNvSpPr>
            <a:spLocks noGrp="1"/>
          </p:cNvSpPr>
          <p:nvPr>
            <p:ph type="body" sz="quarter" idx="3"/>
          </p:nvPr>
        </p:nvSpPr>
        <p:spPr>
          <a:xfrm>
            <a:off x="986176" y="3199302"/>
            <a:ext cx="7893971" cy="3031255"/>
          </a:xfrm>
          <a:prstGeom prst="rect">
            <a:avLst/>
          </a:prstGeom>
        </p:spPr>
        <p:txBody>
          <a:bodyPr vert="horz" lIns="90743" tIns="45371" rIns="90743" bIns="4537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397522"/>
            <a:ext cx="4276480" cy="337164"/>
          </a:xfrm>
          <a:prstGeom prst="rect">
            <a:avLst/>
          </a:prstGeom>
        </p:spPr>
        <p:txBody>
          <a:bodyPr vert="horz" lIns="90743" tIns="45371" rIns="90743" bIns="45371" rtlCol="0" anchor="b"/>
          <a:lstStyle>
            <a:lvl1pPr algn="l">
              <a:defRPr sz="1100"/>
            </a:lvl1pPr>
          </a:lstStyle>
          <a:p>
            <a:endParaRPr kumimoji="1" lang="ja-JP" altLang="en-US" dirty="0"/>
          </a:p>
        </p:txBody>
      </p:sp>
      <p:sp>
        <p:nvSpPr>
          <p:cNvPr id="7" name="スライド番号プレースホルダー 6"/>
          <p:cNvSpPr>
            <a:spLocks noGrp="1"/>
          </p:cNvSpPr>
          <p:nvPr>
            <p:ph type="sldNum" sz="quarter" idx="5"/>
          </p:nvPr>
        </p:nvSpPr>
        <p:spPr>
          <a:xfrm>
            <a:off x="5587531" y="6397522"/>
            <a:ext cx="4276480" cy="337164"/>
          </a:xfrm>
          <a:prstGeom prst="rect">
            <a:avLst/>
          </a:prstGeom>
        </p:spPr>
        <p:txBody>
          <a:bodyPr vert="horz" lIns="90743" tIns="45371" rIns="90743" bIns="45371" rtlCol="0" anchor="b"/>
          <a:lstStyle>
            <a:lvl1pPr algn="r">
              <a:defRPr sz="1100"/>
            </a:lvl1pPr>
          </a:lstStyle>
          <a:p>
            <a:fld id="{9F70269E-D69A-4BED-A8C9-4D8050CAF726}" type="slidenum">
              <a:rPr kumimoji="1" lang="ja-JP" altLang="en-US" smtClean="0"/>
              <a:t>‹#›</a:t>
            </a:fld>
            <a:endParaRPr kumimoji="1" lang="ja-JP" altLang="en-US" dirty="0"/>
          </a:p>
        </p:txBody>
      </p:sp>
    </p:spTree>
    <p:extLst>
      <p:ext uri="{BB962C8B-B14F-4D97-AF65-F5344CB8AC3E}">
        <p14:creationId xmlns:p14="http://schemas.microsoft.com/office/powerpoint/2010/main" val="36759137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施設基準届け出　一般</a:t>
            </a:r>
            <a:r>
              <a:rPr kumimoji="1" lang="en-US" altLang="ja-JP" dirty="0" smtClean="0"/>
              <a:t>138</a:t>
            </a:r>
            <a:r>
              <a:rPr kumimoji="1" lang="ja-JP" altLang="en-US" dirty="0" smtClean="0"/>
              <a:t>床</a:t>
            </a:r>
          </a:p>
          <a:p>
            <a:r>
              <a:rPr kumimoji="1" lang="ja-JP" altLang="en-US" dirty="0" smtClean="0"/>
              <a:t>　　　　　　　　　　　地域包括</a:t>
            </a:r>
            <a:r>
              <a:rPr kumimoji="1" lang="en-US" altLang="ja-JP" dirty="0" smtClean="0"/>
              <a:t>46</a:t>
            </a:r>
            <a:r>
              <a:rPr kumimoji="1" lang="ja-JP" altLang="en-US" dirty="0" smtClean="0"/>
              <a:t>床</a:t>
            </a:r>
          </a:p>
          <a:p>
            <a:r>
              <a:rPr kumimoji="1" lang="ja-JP" altLang="en-US" dirty="0" smtClean="0"/>
              <a:t>　　　　　　　　　　　障害</a:t>
            </a:r>
            <a:r>
              <a:rPr kumimoji="1" lang="en-US" altLang="ja-JP" dirty="0" smtClean="0"/>
              <a:t>226</a:t>
            </a:r>
            <a:r>
              <a:rPr kumimoji="1" lang="ja-JP" altLang="en-US" dirty="0" smtClean="0"/>
              <a:t>床</a:t>
            </a:r>
          </a:p>
          <a:p>
            <a:r>
              <a:rPr kumimoji="1" lang="ja-JP" altLang="en-US" dirty="0" smtClean="0"/>
              <a:t>　　　　　　　　　　　小児</a:t>
            </a:r>
            <a:r>
              <a:rPr kumimoji="1" lang="en-US" altLang="ja-JP" dirty="0" smtClean="0"/>
              <a:t>4</a:t>
            </a:r>
            <a:r>
              <a:rPr kumimoji="1" lang="ja-JP" altLang="en-US" dirty="0" smtClean="0"/>
              <a:t>　</a:t>
            </a:r>
            <a:r>
              <a:rPr kumimoji="1" lang="en-US" altLang="ja-JP" dirty="0" smtClean="0"/>
              <a:t>18</a:t>
            </a:r>
            <a:r>
              <a:rPr kumimoji="1" lang="ja-JP" altLang="en-US" dirty="0" smtClean="0"/>
              <a:t>床</a:t>
            </a:r>
          </a:p>
          <a:p>
            <a:r>
              <a:rPr kumimoji="1" lang="ja-JP" altLang="en-US" dirty="0" smtClean="0"/>
              <a:t>　　　　　　　　　　　小児</a:t>
            </a:r>
            <a:r>
              <a:rPr kumimoji="1" lang="en-US" altLang="ja-JP" dirty="0" smtClean="0"/>
              <a:t>3</a:t>
            </a:r>
            <a:r>
              <a:rPr kumimoji="1" lang="ja-JP" altLang="en-US" dirty="0" smtClean="0"/>
              <a:t>　</a:t>
            </a:r>
            <a:r>
              <a:rPr kumimoji="1" lang="en-US" altLang="ja-JP" dirty="0" smtClean="0"/>
              <a:t>30</a:t>
            </a:r>
            <a:r>
              <a:rPr kumimoji="1" lang="ja-JP" altLang="en-US" dirty="0" smtClean="0"/>
              <a:t>床</a:t>
            </a:r>
            <a:endParaRPr kumimoji="1" lang="ja-JP" altLang="en-US" dirty="0"/>
          </a:p>
        </p:txBody>
      </p:sp>
      <p:sp>
        <p:nvSpPr>
          <p:cNvPr id="4" name="スライド番号プレースホルダー 3"/>
          <p:cNvSpPr>
            <a:spLocks noGrp="1"/>
          </p:cNvSpPr>
          <p:nvPr>
            <p:ph type="sldNum" sz="quarter" idx="10"/>
          </p:nvPr>
        </p:nvSpPr>
        <p:spPr/>
        <p:txBody>
          <a:bodyPr/>
          <a:lstStyle/>
          <a:p>
            <a:fld id="{9F70269E-D69A-4BED-A8C9-4D8050CAF726}" type="slidenum">
              <a:rPr kumimoji="1" lang="ja-JP" altLang="en-US" smtClean="0"/>
              <a:t>3</a:t>
            </a:fld>
            <a:endParaRPr kumimoji="1" lang="ja-JP" altLang="en-US" dirty="0"/>
          </a:p>
        </p:txBody>
      </p:sp>
    </p:spTree>
    <p:extLst>
      <p:ext uri="{BB962C8B-B14F-4D97-AF65-F5344CB8AC3E}">
        <p14:creationId xmlns:p14="http://schemas.microsoft.com/office/powerpoint/2010/main" val="3566116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F70269E-D69A-4BED-A8C9-4D8050CAF726}" type="slidenum">
              <a:rPr kumimoji="1" lang="ja-JP" altLang="en-US" smtClean="0"/>
              <a:t>4</a:t>
            </a:fld>
            <a:endParaRPr kumimoji="1" lang="ja-JP" altLang="en-US" dirty="0"/>
          </a:p>
        </p:txBody>
      </p:sp>
    </p:spTree>
    <p:extLst>
      <p:ext uri="{BB962C8B-B14F-4D97-AF65-F5344CB8AC3E}">
        <p14:creationId xmlns:p14="http://schemas.microsoft.com/office/powerpoint/2010/main" val="2533294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F70269E-D69A-4BED-A8C9-4D8050CAF726}" type="slidenum">
              <a:rPr kumimoji="1" lang="ja-JP" altLang="en-US" smtClean="0"/>
              <a:t>5</a:t>
            </a:fld>
            <a:endParaRPr kumimoji="1" lang="ja-JP" altLang="en-US" dirty="0"/>
          </a:p>
        </p:txBody>
      </p:sp>
    </p:spTree>
    <p:extLst>
      <p:ext uri="{BB962C8B-B14F-4D97-AF65-F5344CB8AC3E}">
        <p14:creationId xmlns:p14="http://schemas.microsoft.com/office/powerpoint/2010/main" val="2917135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F70269E-D69A-4BED-A8C9-4D8050CAF726}" type="slidenum">
              <a:rPr kumimoji="1" lang="ja-JP" altLang="en-US" smtClean="0"/>
              <a:t>6</a:t>
            </a:fld>
            <a:endParaRPr kumimoji="1" lang="ja-JP" altLang="en-US" dirty="0"/>
          </a:p>
        </p:txBody>
      </p:sp>
    </p:spTree>
    <p:extLst>
      <p:ext uri="{BB962C8B-B14F-4D97-AF65-F5344CB8AC3E}">
        <p14:creationId xmlns:p14="http://schemas.microsoft.com/office/powerpoint/2010/main" val="4283015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F70269E-D69A-4BED-A8C9-4D8050CAF726}" type="slidenum">
              <a:rPr kumimoji="1" lang="ja-JP" altLang="en-US" smtClean="0"/>
              <a:t>7</a:t>
            </a:fld>
            <a:endParaRPr kumimoji="1" lang="ja-JP" altLang="en-US" dirty="0"/>
          </a:p>
        </p:txBody>
      </p:sp>
    </p:spTree>
    <p:extLst>
      <p:ext uri="{BB962C8B-B14F-4D97-AF65-F5344CB8AC3E}">
        <p14:creationId xmlns:p14="http://schemas.microsoft.com/office/powerpoint/2010/main" val="385554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F70269E-D69A-4BED-A8C9-4D8050CAF726}" type="slidenum">
              <a:rPr kumimoji="1" lang="ja-JP" altLang="en-US" smtClean="0"/>
              <a:t>8</a:t>
            </a:fld>
            <a:endParaRPr kumimoji="1" lang="ja-JP" altLang="en-US" dirty="0"/>
          </a:p>
        </p:txBody>
      </p:sp>
    </p:spTree>
    <p:extLst>
      <p:ext uri="{BB962C8B-B14F-4D97-AF65-F5344CB8AC3E}">
        <p14:creationId xmlns:p14="http://schemas.microsoft.com/office/powerpoint/2010/main" val="2964950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12</a:t>
            </a:r>
            <a:r>
              <a:rPr kumimoji="1" lang="ja-JP" altLang="en-US" dirty="0" smtClean="0"/>
              <a:t>月迄の</a:t>
            </a:r>
            <a:r>
              <a:rPr kumimoji="1" lang="en-US" altLang="ja-JP" dirty="0" smtClean="0"/>
              <a:t>1</a:t>
            </a:r>
            <a:r>
              <a:rPr kumimoji="1" lang="ja-JP" altLang="en-US" dirty="0" smtClean="0"/>
              <a:t>日平均患者数</a:t>
            </a:r>
            <a:r>
              <a:rPr kumimoji="1" lang="en-US" altLang="ja-JP" dirty="0" smtClean="0"/>
              <a:t>353.8</a:t>
            </a:r>
            <a:r>
              <a:rPr kumimoji="1" lang="ja-JP" altLang="en-US" dirty="0" smtClean="0"/>
              <a:t>人　</a:t>
            </a:r>
            <a:r>
              <a:rPr kumimoji="1" lang="en-US" altLang="ja-JP" dirty="0" smtClean="0"/>
              <a:t>÷</a:t>
            </a:r>
            <a:r>
              <a:rPr kumimoji="1" lang="ja-JP" altLang="en-US" dirty="0" smtClean="0"/>
              <a:t>　</a:t>
            </a:r>
            <a:r>
              <a:rPr kumimoji="1" lang="en-US" altLang="ja-JP" dirty="0" smtClean="0"/>
              <a:t>420</a:t>
            </a:r>
            <a:r>
              <a:rPr kumimoji="1" lang="ja-JP" altLang="en-US" dirty="0" smtClean="0"/>
              <a:t>床</a:t>
            </a:r>
            <a:r>
              <a:rPr kumimoji="1" lang="en-US" altLang="ja-JP" dirty="0" smtClean="0"/>
              <a:t>(</a:t>
            </a:r>
            <a:r>
              <a:rPr kumimoji="1" lang="ja-JP" altLang="en-US" dirty="0" smtClean="0"/>
              <a:t>運用病床</a:t>
            </a:r>
            <a:r>
              <a:rPr kumimoji="1" lang="en-US" altLang="ja-JP" dirty="0" smtClean="0"/>
              <a:t>)</a:t>
            </a:r>
            <a:endParaRPr kumimoji="1" lang="ja-JP" altLang="en-US" dirty="0" smtClean="0"/>
          </a:p>
          <a:p>
            <a:endParaRPr kumimoji="1" lang="ja-JP" altLang="en-US" dirty="0" smtClean="0"/>
          </a:p>
          <a:p>
            <a:endParaRPr kumimoji="1" lang="ja-JP" altLang="en-US" dirty="0" smtClean="0"/>
          </a:p>
          <a:p>
            <a:r>
              <a:rPr kumimoji="1" lang="en-US" altLang="ja-JP" dirty="0" smtClean="0"/>
              <a:t>2025</a:t>
            </a:r>
            <a:r>
              <a:rPr kumimoji="1" lang="ja-JP" altLang="en-US" dirty="0" smtClean="0"/>
              <a:t>年度見込み　</a:t>
            </a:r>
            <a:r>
              <a:rPr kumimoji="1" lang="en-US" altLang="ja-JP" dirty="0" smtClean="0"/>
              <a:t>365</a:t>
            </a:r>
            <a:r>
              <a:rPr kumimoji="1" lang="ja-JP" altLang="en-US" dirty="0" smtClean="0"/>
              <a:t>人　</a:t>
            </a:r>
            <a:r>
              <a:rPr kumimoji="1" lang="en-US" altLang="ja-JP" dirty="0" smtClean="0"/>
              <a:t>÷</a:t>
            </a:r>
            <a:r>
              <a:rPr kumimoji="1" lang="ja-JP" altLang="en-US" dirty="0" smtClean="0"/>
              <a:t>　</a:t>
            </a:r>
            <a:r>
              <a:rPr kumimoji="1" lang="en-US" altLang="ja-JP" dirty="0" smtClean="0"/>
              <a:t>420</a:t>
            </a:r>
            <a:r>
              <a:rPr kumimoji="1" lang="ja-JP" altLang="en-US"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9F70269E-D69A-4BED-A8C9-4D8050CAF726}" type="slidenum">
              <a:rPr kumimoji="1" lang="ja-JP" altLang="en-US" smtClean="0"/>
              <a:t>11</a:t>
            </a:fld>
            <a:endParaRPr kumimoji="1" lang="ja-JP" altLang="en-US" dirty="0"/>
          </a:p>
        </p:txBody>
      </p:sp>
    </p:spTree>
    <p:extLst>
      <p:ext uri="{BB962C8B-B14F-4D97-AF65-F5344CB8AC3E}">
        <p14:creationId xmlns:p14="http://schemas.microsoft.com/office/powerpoint/2010/main" val="1161111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F70269E-D69A-4BED-A8C9-4D8050CAF726}" type="slidenum">
              <a:rPr kumimoji="1" lang="ja-JP" altLang="en-US" smtClean="0"/>
              <a:t>12</a:t>
            </a:fld>
            <a:endParaRPr kumimoji="1" lang="ja-JP" altLang="en-US" dirty="0"/>
          </a:p>
        </p:txBody>
      </p:sp>
    </p:spTree>
    <p:extLst>
      <p:ext uri="{BB962C8B-B14F-4D97-AF65-F5344CB8AC3E}">
        <p14:creationId xmlns:p14="http://schemas.microsoft.com/office/powerpoint/2010/main" val="3257089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647AE65-7862-4790-A87F-F0E12CC39A73}" type="datetime1">
              <a:rPr kumimoji="1" lang="ja-JP" altLang="en-US" smtClean="0"/>
              <a:t>2023/2/27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C5E2A2E-42B5-4858-9116-6D14F207026F}" type="slidenum">
              <a:rPr kumimoji="1" lang="ja-JP" altLang="en-US" smtClean="0"/>
              <a:t>‹#›</a:t>
            </a:fld>
            <a:endParaRPr kumimoji="1" lang="ja-JP" altLang="en-US" dirty="0"/>
          </a:p>
        </p:txBody>
      </p:sp>
    </p:spTree>
    <p:extLst>
      <p:ext uri="{BB962C8B-B14F-4D97-AF65-F5344CB8AC3E}">
        <p14:creationId xmlns:p14="http://schemas.microsoft.com/office/powerpoint/2010/main" val="898592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B713273-E085-42BE-ACAE-0FDA66E5CC0F}" type="datetime1">
              <a:rPr kumimoji="1" lang="ja-JP" altLang="en-US" smtClean="0"/>
              <a:t>2023/2/27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C5E2A2E-42B5-4858-9116-6D14F207026F}" type="slidenum">
              <a:rPr kumimoji="1" lang="ja-JP" altLang="en-US" smtClean="0"/>
              <a:t>‹#›</a:t>
            </a:fld>
            <a:endParaRPr kumimoji="1" lang="ja-JP" altLang="en-US" dirty="0"/>
          </a:p>
        </p:txBody>
      </p:sp>
    </p:spTree>
    <p:extLst>
      <p:ext uri="{BB962C8B-B14F-4D97-AF65-F5344CB8AC3E}">
        <p14:creationId xmlns:p14="http://schemas.microsoft.com/office/powerpoint/2010/main" val="2268380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207D3F9-3C7B-4A65-81F2-484A8FD2DBEF}" type="datetime1">
              <a:rPr kumimoji="1" lang="ja-JP" altLang="en-US" smtClean="0"/>
              <a:t>2023/2/27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C5E2A2E-42B5-4858-9116-6D14F207026F}" type="slidenum">
              <a:rPr kumimoji="1" lang="ja-JP" altLang="en-US" smtClean="0"/>
              <a:t>‹#›</a:t>
            </a:fld>
            <a:endParaRPr kumimoji="1" lang="ja-JP" altLang="en-US" dirty="0"/>
          </a:p>
        </p:txBody>
      </p:sp>
    </p:spTree>
    <p:extLst>
      <p:ext uri="{BB962C8B-B14F-4D97-AF65-F5344CB8AC3E}">
        <p14:creationId xmlns:p14="http://schemas.microsoft.com/office/powerpoint/2010/main" val="1704462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E9629C-D17A-43A8-94AD-4FE4B719811B}" type="datetime1">
              <a:rPr kumimoji="1" lang="ja-JP" altLang="en-US" smtClean="0"/>
              <a:t>2023/2/27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C5E2A2E-42B5-4858-9116-6D14F207026F}" type="slidenum">
              <a:rPr kumimoji="1" lang="ja-JP" altLang="en-US" smtClean="0"/>
              <a:t>‹#›</a:t>
            </a:fld>
            <a:endParaRPr kumimoji="1" lang="ja-JP" altLang="en-US" dirty="0"/>
          </a:p>
        </p:txBody>
      </p:sp>
    </p:spTree>
    <p:extLst>
      <p:ext uri="{BB962C8B-B14F-4D97-AF65-F5344CB8AC3E}">
        <p14:creationId xmlns:p14="http://schemas.microsoft.com/office/powerpoint/2010/main" val="2352419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621ECF2-C387-4C3A-AA3E-DF7BAEC76CE1}" type="datetime1">
              <a:rPr kumimoji="1" lang="ja-JP" altLang="en-US" smtClean="0"/>
              <a:t>2023/2/27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C5E2A2E-42B5-4858-9116-6D14F207026F}" type="slidenum">
              <a:rPr kumimoji="1" lang="ja-JP" altLang="en-US" smtClean="0"/>
              <a:t>‹#›</a:t>
            </a:fld>
            <a:endParaRPr kumimoji="1" lang="ja-JP" altLang="en-US" dirty="0"/>
          </a:p>
        </p:txBody>
      </p:sp>
    </p:spTree>
    <p:extLst>
      <p:ext uri="{BB962C8B-B14F-4D97-AF65-F5344CB8AC3E}">
        <p14:creationId xmlns:p14="http://schemas.microsoft.com/office/powerpoint/2010/main" val="1045901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7211DE5-0ABA-45CB-AB86-30065A7A3883}" type="datetime1">
              <a:rPr kumimoji="1" lang="ja-JP" altLang="en-US" smtClean="0"/>
              <a:t>2023/2/27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C5E2A2E-42B5-4858-9116-6D14F207026F}" type="slidenum">
              <a:rPr kumimoji="1" lang="ja-JP" altLang="en-US" smtClean="0"/>
              <a:t>‹#›</a:t>
            </a:fld>
            <a:endParaRPr kumimoji="1" lang="ja-JP" altLang="en-US" dirty="0"/>
          </a:p>
        </p:txBody>
      </p:sp>
    </p:spTree>
    <p:extLst>
      <p:ext uri="{BB962C8B-B14F-4D97-AF65-F5344CB8AC3E}">
        <p14:creationId xmlns:p14="http://schemas.microsoft.com/office/powerpoint/2010/main" val="2830580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5CF256F-C38B-45CD-96F1-19BA0392A86F}" type="datetime1">
              <a:rPr kumimoji="1" lang="ja-JP" altLang="en-US" smtClean="0"/>
              <a:t>2023/2/27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1C5E2A2E-42B5-4858-9116-6D14F207026F}" type="slidenum">
              <a:rPr kumimoji="1" lang="ja-JP" altLang="en-US" smtClean="0"/>
              <a:t>‹#›</a:t>
            </a:fld>
            <a:endParaRPr kumimoji="1" lang="ja-JP" altLang="en-US" dirty="0"/>
          </a:p>
        </p:txBody>
      </p:sp>
    </p:spTree>
    <p:extLst>
      <p:ext uri="{BB962C8B-B14F-4D97-AF65-F5344CB8AC3E}">
        <p14:creationId xmlns:p14="http://schemas.microsoft.com/office/powerpoint/2010/main" val="1853915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9D390CE-4B31-422B-8DB6-A3888B512483}" type="datetime1">
              <a:rPr kumimoji="1" lang="ja-JP" altLang="en-US" smtClean="0"/>
              <a:t>2023/2/27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1C5E2A2E-42B5-4858-9116-6D14F207026F}" type="slidenum">
              <a:rPr kumimoji="1" lang="ja-JP" altLang="en-US" smtClean="0"/>
              <a:t>‹#›</a:t>
            </a:fld>
            <a:endParaRPr kumimoji="1" lang="ja-JP" altLang="en-US" dirty="0"/>
          </a:p>
        </p:txBody>
      </p:sp>
    </p:spTree>
    <p:extLst>
      <p:ext uri="{BB962C8B-B14F-4D97-AF65-F5344CB8AC3E}">
        <p14:creationId xmlns:p14="http://schemas.microsoft.com/office/powerpoint/2010/main" val="182677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2A13E49-8368-4CFB-99BE-8465EDA61BD2}" type="datetime1">
              <a:rPr kumimoji="1" lang="ja-JP" altLang="en-US" smtClean="0"/>
              <a:t>2023/2/27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1C5E2A2E-42B5-4858-9116-6D14F207026F}" type="slidenum">
              <a:rPr kumimoji="1" lang="ja-JP" altLang="en-US" smtClean="0"/>
              <a:t>‹#›</a:t>
            </a:fld>
            <a:endParaRPr kumimoji="1" lang="ja-JP" altLang="en-US" dirty="0"/>
          </a:p>
        </p:txBody>
      </p:sp>
    </p:spTree>
    <p:extLst>
      <p:ext uri="{BB962C8B-B14F-4D97-AF65-F5344CB8AC3E}">
        <p14:creationId xmlns:p14="http://schemas.microsoft.com/office/powerpoint/2010/main" val="4264883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8ADB16B-5C22-4197-95BE-7E1E3B3B6281}" type="datetime1">
              <a:rPr kumimoji="1" lang="ja-JP" altLang="en-US" smtClean="0"/>
              <a:t>2023/2/27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C5E2A2E-42B5-4858-9116-6D14F207026F}" type="slidenum">
              <a:rPr kumimoji="1" lang="ja-JP" altLang="en-US" smtClean="0"/>
              <a:t>‹#›</a:t>
            </a:fld>
            <a:endParaRPr kumimoji="1" lang="ja-JP" altLang="en-US" dirty="0"/>
          </a:p>
        </p:txBody>
      </p:sp>
    </p:spTree>
    <p:extLst>
      <p:ext uri="{BB962C8B-B14F-4D97-AF65-F5344CB8AC3E}">
        <p14:creationId xmlns:p14="http://schemas.microsoft.com/office/powerpoint/2010/main" val="1957374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F3288DD-B437-48C3-8B18-0F4D27589AD2}" type="datetime1">
              <a:rPr kumimoji="1" lang="ja-JP" altLang="en-US" smtClean="0"/>
              <a:t>2023/2/27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C5E2A2E-42B5-4858-9116-6D14F207026F}" type="slidenum">
              <a:rPr kumimoji="1" lang="ja-JP" altLang="en-US" smtClean="0"/>
              <a:t>‹#›</a:t>
            </a:fld>
            <a:endParaRPr kumimoji="1" lang="ja-JP" altLang="en-US" dirty="0"/>
          </a:p>
        </p:txBody>
      </p:sp>
    </p:spTree>
    <p:extLst>
      <p:ext uri="{BB962C8B-B14F-4D97-AF65-F5344CB8AC3E}">
        <p14:creationId xmlns:p14="http://schemas.microsoft.com/office/powerpoint/2010/main" val="272182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652831-BDDE-4412-ADAC-74E32CAC8D60}" type="datetime1">
              <a:rPr kumimoji="1" lang="ja-JP" altLang="en-US" smtClean="0"/>
              <a:t>2023/2/27</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05758" y="6501490"/>
            <a:ext cx="2133600" cy="365125"/>
          </a:xfrm>
          <a:prstGeom prst="rect">
            <a:avLst/>
          </a:prstGeom>
        </p:spPr>
        <p:txBody>
          <a:bodyPr vert="horz" lIns="91440" tIns="45720" rIns="91440" bIns="45720" rtlCol="0" anchor="ctr"/>
          <a:lstStyle>
            <a:lvl1pPr algn="r">
              <a:defRPr sz="2000">
                <a:solidFill>
                  <a:schemeClr val="tx1">
                    <a:tint val="75000"/>
                  </a:schemeClr>
                </a:solidFill>
                <a:latin typeface="ＭＳ ゴシック" panose="020B0609070205080204" pitchFamily="49" charset="-128"/>
                <a:ea typeface="ＭＳ ゴシック" panose="020B0609070205080204" pitchFamily="49" charset="-128"/>
              </a:defRPr>
            </a:lvl1pPr>
          </a:lstStyle>
          <a:p>
            <a:fld id="{1C5E2A2E-42B5-4858-9116-6D14F207026F}" type="slidenum">
              <a:rPr lang="ja-JP" altLang="en-US" smtClean="0"/>
              <a:pPr/>
              <a:t>‹#›</a:t>
            </a:fld>
            <a:endParaRPr lang="ja-JP" altLang="en-US" dirty="0"/>
          </a:p>
        </p:txBody>
      </p:sp>
    </p:spTree>
    <p:extLst>
      <p:ext uri="{BB962C8B-B14F-4D97-AF65-F5344CB8AC3E}">
        <p14:creationId xmlns:p14="http://schemas.microsoft.com/office/powerpoint/2010/main" val="3404952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1C5E2A2E-42B5-4858-9116-6D14F207026F}" type="slidenum">
              <a:rPr kumimoji="1" lang="ja-JP" altLang="en-US" sz="2000" smtClean="0"/>
              <a:t>1</a:t>
            </a:fld>
            <a:endParaRPr kumimoji="1" lang="ja-JP" altLang="en-US" sz="2000" dirty="0"/>
          </a:p>
        </p:txBody>
      </p:sp>
      <p:sp>
        <p:nvSpPr>
          <p:cNvPr id="6" name="タイトル 1"/>
          <p:cNvSpPr txBox="1">
            <a:spLocks/>
          </p:cNvSpPr>
          <p:nvPr/>
        </p:nvSpPr>
        <p:spPr>
          <a:xfrm>
            <a:off x="1044000" y="5085184"/>
            <a:ext cx="7056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400" dirty="0" smtClean="0">
                <a:latin typeface="ＭＳ ゴシック" panose="020B0609070205080204" pitchFamily="49" charset="-128"/>
                <a:ea typeface="ＭＳ ゴシック" panose="020B0609070205080204" pitchFamily="49" charset="-128"/>
              </a:rPr>
              <a:t>2023</a:t>
            </a:r>
            <a:r>
              <a:rPr lang="ja-JP" altLang="en-US" sz="2400" dirty="0" smtClean="0">
                <a:latin typeface="ＭＳ ゴシック" panose="020B0609070205080204" pitchFamily="49" charset="-128"/>
                <a:ea typeface="ＭＳ ゴシック" panose="020B0609070205080204" pitchFamily="49" charset="-128"/>
              </a:rPr>
              <a:t>年</a:t>
            </a:r>
            <a:r>
              <a:rPr lang="en-US" altLang="ja-JP" sz="2400" dirty="0" smtClean="0">
                <a:latin typeface="ＭＳ ゴシック" panose="020B0609070205080204" pitchFamily="49" charset="-128"/>
                <a:ea typeface="ＭＳ ゴシック" panose="020B0609070205080204" pitchFamily="49" charset="-128"/>
              </a:rPr>
              <a:t>3</a:t>
            </a:r>
            <a:r>
              <a:rPr lang="ja-JP" altLang="en-US" sz="2400" dirty="0" smtClean="0">
                <a:latin typeface="ＭＳ ゴシック" panose="020B0609070205080204" pitchFamily="49" charset="-128"/>
                <a:ea typeface="ＭＳ ゴシック" panose="020B0609070205080204" pitchFamily="49" charset="-128"/>
              </a:rPr>
              <a:t>月　熊本再春医療センター</a:t>
            </a:r>
            <a:endParaRPr lang="ja-JP" altLang="en-US" sz="2400" dirty="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6372200" y="480378"/>
            <a:ext cx="2159848" cy="461665"/>
          </a:xfrm>
          <a:prstGeom prst="rect">
            <a:avLst/>
          </a:prstGeom>
          <a:noFill/>
          <a:ln>
            <a:solidFill>
              <a:schemeClr val="tx1"/>
            </a:solidFill>
          </a:ln>
        </p:spPr>
        <p:txBody>
          <a:bodyPr wrap="square" rtlCol="0">
            <a:spAutoFit/>
          </a:bodyPr>
          <a:lstStyle/>
          <a:p>
            <a:pPr algn="ctr"/>
            <a:r>
              <a:rPr kumimoji="1" lang="ja-JP" altLang="en-US" sz="2400" b="1" dirty="0" smtClean="0">
                <a:latin typeface="ＭＳ ゴシック" panose="020B0609070205080204" pitchFamily="49" charset="-128"/>
                <a:ea typeface="ＭＳ ゴシック" panose="020B0609070205080204" pitchFamily="49" charset="-128"/>
              </a:rPr>
              <a:t>資料１－２</a:t>
            </a:r>
            <a:endParaRPr kumimoji="1" lang="ja-JP" altLang="en-US" b="1" dirty="0">
              <a:latin typeface="ＭＳ ゴシック" panose="020B0609070205080204" pitchFamily="49" charset="-128"/>
              <a:ea typeface="ＭＳ ゴシック" panose="020B0609070205080204" pitchFamily="49" charset="-128"/>
            </a:endParaRPr>
          </a:p>
        </p:txBody>
      </p:sp>
      <p:sp>
        <p:nvSpPr>
          <p:cNvPr id="4" name="タイトル 3"/>
          <p:cNvSpPr>
            <a:spLocks noGrp="1"/>
          </p:cNvSpPr>
          <p:nvPr>
            <p:ph type="ctrTitle"/>
          </p:nvPr>
        </p:nvSpPr>
        <p:spPr>
          <a:xfrm>
            <a:off x="0" y="2349080"/>
            <a:ext cx="9144000" cy="1800000"/>
          </a:xfrm>
        </p:spPr>
        <p:txBody>
          <a:bodyPr>
            <a:noAutofit/>
          </a:bodyPr>
          <a:lstStyle/>
          <a:p>
            <a:r>
              <a:rPr lang="ja-JP" altLang="en-US" sz="4800" dirty="0">
                <a:latin typeface="ＭＳ ゴシック" panose="020B0609070205080204" pitchFamily="49" charset="-128"/>
                <a:ea typeface="ＭＳ ゴシック" panose="020B0609070205080204" pitchFamily="49" charset="-128"/>
              </a:rPr>
              <a:t>熊本</a:t>
            </a:r>
            <a:r>
              <a:rPr lang="ja-JP" altLang="en-US" sz="4800" dirty="0" smtClean="0">
                <a:latin typeface="ＭＳ ゴシック" panose="020B0609070205080204" pitchFamily="49" charset="-128"/>
                <a:ea typeface="ＭＳ ゴシック" panose="020B0609070205080204" pitchFamily="49" charset="-128"/>
              </a:rPr>
              <a:t>再春医療センター</a:t>
            </a:r>
            <a:r>
              <a:rPr kumimoji="1" lang="ja-JP" altLang="en-US" sz="4800" dirty="0" smtClean="0">
                <a:latin typeface="ＭＳ ゴシック" panose="020B0609070205080204" pitchFamily="49" charset="-128"/>
                <a:ea typeface="ＭＳ ゴシック" panose="020B0609070205080204" pitchFamily="49" charset="-128"/>
              </a:rPr>
              <a:t>が</a:t>
            </a:r>
            <a:r>
              <a:rPr kumimoji="1" lang="en-US" altLang="ja-JP" sz="4800" dirty="0" smtClean="0">
                <a:latin typeface="ＭＳ ゴシック" panose="020B0609070205080204" pitchFamily="49" charset="-128"/>
                <a:ea typeface="ＭＳ ゴシック" panose="020B0609070205080204" pitchFamily="49" charset="-128"/>
              </a:rPr>
              <a:t/>
            </a:r>
            <a:br>
              <a:rPr kumimoji="1" lang="en-US" altLang="ja-JP" sz="4800" dirty="0" smtClean="0">
                <a:latin typeface="ＭＳ ゴシック" panose="020B0609070205080204" pitchFamily="49" charset="-128"/>
                <a:ea typeface="ＭＳ ゴシック" panose="020B0609070205080204" pitchFamily="49" charset="-128"/>
              </a:rPr>
            </a:br>
            <a:r>
              <a:rPr kumimoji="1" lang="ja-JP" altLang="en-US" sz="4800" dirty="0" smtClean="0">
                <a:latin typeface="ＭＳ ゴシック" panose="020B0609070205080204" pitchFamily="49" charset="-128"/>
                <a:ea typeface="ＭＳ ゴシック" panose="020B0609070205080204" pitchFamily="49" charset="-128"/>
              </a:rPr>
              <a:t>担う役割について</a:t>
            </a:r>
            <a:endParaRPr kumimoji="1" lang="ja-JP" altLang="en-US" sz="48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82895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lang="ja-JP" altLang="en-US" sz="2800" dirty="0">
                <a:solidFill>
                  <a:schemeClr val="bg1"/>
                </a:solidFill>
                <a:latin typeface="ＭＳ ゴシック" panose="020B0609070205080204" pitchFamily="49" charset="-128"/>
                <a:ea typeface="ＭＳ ゴシック" panose="020B0609070205080204" pitchFamily="49" charset="-128"/>
              </a:rPr>
              <a:t>３</a:t>
            </a:r>
            <a:r>
              <a:rPr lang="ja-JP" altLang="en-US" sz="2800" dirty="0" smtClean="0">
                <a:solidFill>
                  <a:schemeClr val="bg1"/>
                </a:solidFill>
                <a:latin typeface="ＭＳ ゴシック" panose="020B0609070205080204" pitchFamily="49" charset="-128"/>
                <a:ea typeface="ＭＳ ゴシック" panose="020B0609070205080204" pitchFamily="49" charset="-128"/>
              </a:rPr>
              <a:t>　具体的な計画</a:t>
            </a:r>
            <a:r>
              <a:rPr lang="en-US" altLang="ja-JP" sz="2800" dirty="0" smtClean="0">
                <a:solidFill>
                  <a:schemeClr val="bg1"/>
                </a:solidFill>
                <a:latin typeface="ＭＳ ゴシック" panose="020B0609070205080204" pitchFamily="49" charset="-128"/>
                <a:ea typeface="ＭＳ ゴシック" panose="020B0609070205080204" pitchFamily="49" charset="-128"/>
              </a:rPr>
              <a:t/>
            </a:r>
            <a:br>
              <a:rPr lang="en-US" altLang="ja-JP" sz="2800" dirty="0" smtClean="0">
                <a:solidFill>
                  <a:schemeClr val="bg1"/>
                </a:solidFill>
                <a:latin typeface="ＭＳ ゴシック" panose="020B0609070205080204" pitchFamily="49" charset="-128"/>
                <a:ea typeface="ＭＳ ゴシック" panose="020B0609070205080204" pitchFamily="49" charset="-128"/>
              </a:rPr>
            </a:br>
            <a:r>
              <a:rPr lang="en-US" altLang="ja-JP" sz="2800" dirty="0" smtClean="0">
                <a:solidFill>
                  <a:schemeClr val="bg1"/>
                </a:solidFill>
                <a:latin typeface="ＭＳ ゴシック" panose="020B0609070205080204" pitchFamily="49" charset="-128"/>
                <a:ea typeface="ＭＳ ゴシック" panose="020B0609070205080204" pitchFamily="49" charset="-128"/>
              </a:rPr>
              <a:t>(1)</a:t>
            </a:r>
            <a:r>
              <a:rPr lang="ja-JP" altLang="en-US" sz="2800" dirty="0" smtClean="0">
                <a:solidFill>
                  <a:schemeClr val="bg1"/>
                </a:solidFill>
                <a:latin typeface="ＭＳ ゴシック" panose="020B0609070205080204" pitchFamily="49" charset="-128"/>
                <a:ea typeface="ＭＳ ゴシック" panose="020B0609070205080204" pitchFamily="49" charset="-128"/>
              </a:rPr>
              <a:t>今後</a:t>
            </a:r>
            <a:r>
              <a:rPr lang="ja-JP" altLang="en-US" sz="2800" dirty="0">
                <a:solidFill>
                  <a:schemeClr val="bg1"/>
                </a:solidFill>
                <a:latin typeface="ＭＳ ゴシック" panose="020B0609070205080204" pitchFamily="49" charset="-128"/>
                <a:ea typeface="ＭＳ ゴシック" panose="020B0609070205080204" pitchFamily="49" charset="-128"/>
              </a:rPr>
              <a:t>提供する医療機能に関する</a:t>
            </a:r>
            <a:r>
              <a:rPr lang="ja-JP" altLang="en-US" sz="2800" dirty="0" smtClean="0">
                <a:solidFill>
                  <a:schemeClr val="bg1"/>
                </a:solidFill>
                <a:latin typeface="ＭＳ ゴシック" panose="020B0609070205080204" pitchFamily="49" charset="-128"/>
                <a:ea typeface="ＭＳ ゴシック" panose="020B0609070205080204" pitchFamily="49" charset="-128"/>
              </a:rPr>
              <a:t>事項</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10</a:t>
            </a:fld>
            <a:endParaRPr kumimoji="1" lang="ja-JP" altLang="en-US" sz="2000" dirty="0"/>
          </a:p>
        </p:txBody>
      </p:sp>
      <p:graphicFrame>
        <p:nvGraphicFramePr>
          <p:cNvPr id="3" name="表 2"/>
          <p:cNvGraphicFramePr>
            <a:graphicFrameLocks noGrp="1"/>
          </p:cNvGraphicFramePr>
          <p:nvPr>
            <p:extLst>
              <p:ext uri="{D42A27DB-BD31-4B8C-83A1-F6EECF244321}">
                <p14:modId xmlns:p14="http://schemas.microsoft.com/office/powerpoint/2010/main" val="3491942629"/>
              </p:ext>
            </p:extLst>
          </p:nvPr>
        </p:nvGraphicFramePr>
        <p:xfrm>
          <a:off x="111245" y="1628799"/>
          <a:ext cx="8709227" cy="4538119"/>
        </p:xfrm>
        <a:graphic>
          <a:graphicData uri="http://schemas.openxmlformats.org/drawingml/2006/table">
            <a:tbl>
              <a:tblPr firstRow="1" bandRow="1">
                <a:tableStyleId>{8799B23B-EC83-4686-B30A-512413B5E67A}</a:tableStyleId>
              </a:tblPr>
              <a:tblGrid>
                <a:gridCol w="1387852">
                  <a:extLst>
                    <a:ext uri="{9D8B030D-6E8A-4147-A177-3AD203B41FA5}">
                      <a16:colId xmlns:a16="http://schemas.microsoft.com/office/drawing/2014/main" val="20000"/>
                    </a:ext>
                  </a:extLst>
                </a:gridCol>
                <a:gridCol w="3504951">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2808312">
                  <a:extLst>
                    <a:ext uri="{9D8B030D-6E8A-4147-A177-3AD203B41FA5}">
                      <a16:colId xmlns:a16="http://schemas.microsoft.com/office/drawing/2014/main" val="20003"/>
                    </a:ext>
                  </a:extLst>
                </a:gridCol>
              </a:tblGrid>
              <a:tr h="654708">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dirty="0" smtClean="0">
                          <a:latin typeface="ＭＳ ゴシック" panose="020B0609070205080204" pitchFamily="49" charset="-128"/>
                          <a:ea typeface="ＭＳ ゴシック" panose="020B0609070205080204" pitchFamily="49" charset="-128"/>
                        </a:rPr>
                        <a:t>現時点</a:t>
                      </a:r>
                      <a:endParaRPr kumimoji="1" lang="en-US" altLang="ja-JP" dirty="0" smtClean="0">
                        <a:latin typeface="ＭＳ ゴシック" panose="020B0609070205080204" pitchFamily="49" charset="-128"/>
                        <a:ea typeface="ＭＳ ゴシック" panose="020B0609070205080204" pitchFamily="49" charset="-128"/>
                      </a:endParaRPr>
                    </a:p>
                    <a:p>
                      <a:pPr algn="ctr"/>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　</a:t>
                      </a:r>
                      <a:r>
                        <a:rPr kumimoji="1" lang="en-US" altLang="ja-JP" dirty="0" smtClean="0">
                          <a:latin typeface="ＭＳ ゴシック" panose="020B0609070205080204" pitchFamily="49" charset="-128"/>
                          <a:ea typeface="ＭＳ ゴシック" panose="020B0609070205080204" pitchFamily="49" charset="-128"/>
                        </a:rPr>
                        <a:t>2022</a:t>
                      </a:r>
                      <a:r>
                        <a:rPr kumimoji="1" lang="ja-JP" altLang="en-US" baseline="0" dirty="0" smtClean="0">
                          <a:latin typeface="ＭＳ ゴシック" panose="020B0609070205080204" pitchFamily="49" charset="-128"/>
                          <a:ea typeface="ＭＳ ゴシック" panose="020B0609070205080204" pitchFamily="49" charset="-128"/>
                        </a:rPr>
                        <a:t> </a:t>
                      </a:r>
                      <a:r>
                        <a:rPr kumimoji="1" lang="ja-JP" altLang="en-US" dirty="0" smtClean="0">
                          <a:latin typeface="ＭＳ ゴシック" panose="020B0609070205080204" pitchFamily="49" charset="-128"/>
                          <a:ea typeface="ＭＳ ゴシック" panose="020B0609070205080204" pitchFamily="49" charset="-128"/>
                        </a:rPr>
                        <a:t>年　</a:t>
                      </a:r>
                      <a:r>
                        <a:rPr kumimoji="1" lang="en-US" altLang="ja-JP" dirty="0" smtClean="0">
                          <a:latin typeface="ＭＳ ゴシック" panose="020B0609070205080204" pitchFamily="49" charset="-128"/>
                          <a:ea typeface="ＭＳ ゴシック" panose="020B0609070205080204" pitchFamily="49" charset="-128"/>
                        </a:rPr>
                        <a:t>12 </a:t>
                      </a:r>
                      <a:r>
                        <a:rPr kumimoji="1" lang="ja-JP" altLang="en-US" dirty="0" smtClean="0">
                          <a:latin typeface="ＭＳ ゴシック" panose="020B0609070205080204" pitchFamily="49" charset="-128"/>
                          <a:ea typeface="ＭＳ ゴシック" panose="020B0609070205080204" pitchFamily="49" charset="-128"/>
                        </a:rPr>
                        <a:t>月時点</a:t>
                      </a:r>
                      <a:r>
                        <a:rPr kumimoji="1" lang="en-US" altLang="ja-JP" dirty="0" smtClean="0">
                          <a:latin typeface="ＭＳ ゴシック" panose="020B0609070205080204" pitchFamily="49" charset="-128"/>
                          <a:ea typeface="ＭＳ ゴシック" panose="020B0609070205080204" pitchFamily="49" charset="-128"/>
                        </a:rPr>
                        <a:t>)</a:t>
                      </a: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2025</a:t>
                      </a:r>
                      <a:r>
                        <a:rPr kumimoji="1" lang="ja-JP" altLang="en-US" dirty="0" smtClean="0">
                          <a:latin typeface="ＭＳ ゴシック" panose="020B0609070205080204" pitchFamily="49" charset="-128"/>
                          <a:ea typeface="ＭＳ ゴシック" panose="020B0609070205080204" pitchFamily="49" charset="-128"/>
                        </a:rPr>
                        <a:t>年</a:t>
                      </a: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dirty="0" smtClean="0">
                          <a:latin typeface="ＭＳ ゴシック" panose="020B0609070205080204" pitchFamily="49" charset="-128"/>
                          <a:ea typeface="ＭＳ ゴシック" panose="020B0609070205080204" pitchFamily="49" charset="-128"/>
                        </a:rPr>
                        <a:t>理由・方策</a:t>
                      </a:r>
                      <a:endParaRPr kumimoji="1" lang="ja-JP" altLang="en-US"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0"/>
                  </a:ext>
                </a:extLst>
              </a:tr>
              <a:tr h="2369629">
                <a:tc>
                  <a:txBody>
                    <a:bodyPr/>
                    <a:lstStyle/>
                    <a:p>
                      <a:pPr algn="ctr"/>
                      <a:r>
                        <a:rPr kumimoji="1" lang="ja-JP" altLang="en-US" dirty="0" smtClean="0"/>
                        <a:t>維持</a:t>
                      </a: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l"/>
                      <a:r>
                        <a:rPr kumimoji="1" lang="ja-JP" altLang="en-US" sz="1500" dirty="0" smtClean="0">
                          <a:latin typeface="ＭＳ ゴシック" panose="020B0609070205080204" pitchFamily="49" charset="-128"/>
                          <a:ea typeface="ＭＳ ゴシック" panose="020B0609070205080204" pitchFamily="49" charset="-128"/>
                        </a:rPr>
                        <a:t>内科、脳神経内科、呼吸器内科、</a:t>
                      </a:r>
                    </a:p>
                    <a:p>
                      <a:pPr algn="l"/>
                      <a:r>
                        <a:rPr kumimoji="1" lang="ja-JP" altLang="en-US" sz="1500" dirty="0" smtClean="0">
                          <a:latin typeface="ＭＳ ゴシック" panose="020B0609070205080204" pitchFamily="49" charset="-128"/>
                          <a:ea typeface="ＭＳ ゴシック" panose="020B0609070205080204" pitchFamily="49" charset="-128"/>
                        </a:rPr>
                        <a:t>消化器内科、循環器内科、代謝内科、リウマチ科、小児科、外科、整形外科、</a:t>
                      </a:r>
                      <a:endParaRPr kumimoji="1" lang="en-US" altLang="ja-JP" sz="1500" dirty="0" smtClean="0">
                        <a:latin typeface="ＭＳ ゴシック" panose="020B0609070205080204" pitchFamily="49" charset="-128"/>
                        <a:ea typeface="ＭＳ ゴシック" panose="020B0609070205080204" pitchFamily="49" charset="-128"/>
                      </a:endParaRPr>
                    </a:p>
                    <a:p>
                      <a:pPr algn="l"/>
                      <a:r>
                        <a:rPr kumimoji="1" lang="ja-JP" altLang="en-US" sz="1500" dirty="0" smtClean="0">
                          <a:latin typeface="ＭＳ ゴシック" panose="020B0609070205080204" pitchFamily="49" charset="-128"/>
                          <a:ea typeface="ＭＳ ゴシック" panose="020B0609070205080204" pitchFamily="49" charset="-128"/>
                        </a:rPr>
                        <a:t>リハビリテーション科、放射線科、</a:t>
                      </a:r>
                    </a:p>
                    <a:p>
                      <a:pPr algn="l"/>
                      <a:r>
                        <a:rPr kumimoji="1" lang="ja-JP" altLang="en-US" sz="1500" dirty="0" smtClean="0">
                          <a:latin typeface="ＭＳ ゴシック" panose="020B0609070205080204" pitchFamily="49" charset="-128"/>
                          <a:ea typeface="ＭＳ ゴシック" panose="020B0609070205080204" pitchFamily="49" charset="-128"/>
                        </a:rPr>
                        <a:t>麻酔科、病理診断科、腫瘍内科、</a:t>
                      </a:r>
                    </a:p>
                    <a:p>
                      <a:pPr algn="l"/>
                      <a:r>
                        <a:rPr kumimoji="1" lang="ja-JP" altLang="en-US" sz="1500" dirty="0" smtClean="0">
                          <a:latin typeface="ＭＳ ゴシック" panose="020B0609070205080204" pitchFamily="49" charset="-128"/>
                          <a:ea typeface="ＭＳ ゴシック" panose="020B0609070205080204" pitchFamily="49" charset="-128"/>
                        </a:rPr>
                        <a:t>感染症内科、呼吸器外科、消化器外科　</a:t>
                      </a:r>
                    </a:p>
                    <a:p>
                      <a:pPr algn="l"/>
                      <a:endParaRPr kumimoji="1" lang="ja-JP" altLang="en-US" sz="1500" dirty="0" smtClean="0">
                        <a:latin typeface="ＭＳ ゴシック" panose="020B0609070205080204" pitchFamily="49" charset="-128"/>
                        <a:ea typeface="ＭＳ ゴシック" panose="020B0609070205080204" pitchFamily="49" charset="-128"/>
                      </a:endParaRPr>
                    </a:p>
                    <a:p>
                      <a:pPr algn="l"/>
                      <a:r>
                        <a:rPr kumimoji="1" lang="ja-JP" altLang="en-US" sz="1500" dirty="0" smtClean="0">
                          <a:latin typeface="ＭＳ ゴシック" panose="020B0609070205080204" pitchFamily="49" charset="-128"/>
                          <a:ea typeface="ＭＳ ゴシック" panose="020B0609070205080204" pitchFamily="49" charset="-128"/>
                        </a:rPr>
                        <a:t>　　　　　　　　　（計　</a:t>
                      </a:r>
                      <a:r>
                        <a:rPr kumimoji="1" lang="en-US" altLang="ja-JP" sz="1500" dirty="0" smtClean="0">
                          <a:latin typeface="ＭＳ ゴシック" panose="020B0609070205080204" pitchFamily="49" charset="-128"/>
                          <a:ea typeface="ＭＳ ゴシック" panose="020B0609070205080204" pitchFamily="49" charset="-128"/>
                        </a:rPr>
                        <a:t>18</a:t>
                      </a:r>
                      <a:r>
                        <a:rPr kumimoji="1" lang="ja-JP" altLang="en-US" sz="1500" dirty="0" smtClean="0">
                          <a:latin typeface="ＭＳ ゴシック" panose="020B0609070205080204" pitchFamily="49" charset="-128"/>
                          <a:ea typeface="ＭＳ ゴシック" panose="020B0609070205080204" pitchFamily="49" charset="-128"/>
                        </a:rPr>
                        <a:t>診療科）</a:t>
                      </a:r>
                      <a:endParaRPr kumimoji="1" lang="en-US" altLang="ja-JP" sz="1500" dirty="0" smtClean="0">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500" dirty="0" smtClean="0">
                          <a:latin typeface="ＭＳ ゴシック" panose="020B0609070205080204" pitchFamily="49" charset="-128"/>
                          <a:ea typeface="ＭＳ ゴシック" panose="020B0609070205080204" pitchFamily="49" charset="-128"/>
                        </a:rPr>
                        <a:t>同左</a:t>
                      </a:r>
                      <a:endParaRPr kumimoji="1" lang="en-US" altLang="ja-JP" sz="1500" dirty="0" smtClean="0">
                        <a:latin typeface="ＭＳ ゴシック" panose="020B0609070205080204" pitchFamily="49" charset="-128"/>
                        <a:ea typeface="ＭＳ ゴシック" panose="020B0609070205080204" pitchFamily="49" charset="-128"/>
                      </a:endParaRPr>
                    </a:p>
                  </a:txBody>
                  <a:tcPr anchor="ctr"/>
                </a:tc>
                <a:tc>
                  <a:txBody>
                    <a:bodyPr/>
                    <a:lstStyle/>
                    <a:p>
                      <a:pPr algn="l"/>
                      <a:r>
                        <a:rPr kumimoji="1" lang="ja-JP" altLang="en-US" sz="1500" dirty="0" smtClean="0">
                          <a:latin typeface="ＭＳ ゴシック" panose="020B0609070205080204" pitchFamily="49" charset="-128"/>
                          <a:ea typeface="ＭＳ ゴシック" panose="020B0609070205080204" pitchFamily="49" charset="-128"/>
                        </a:rPr>
                        <a:t>今後も地域の中核病院として幅広い診療の確保に努める。</a:t>
                      </a:r>
                      <a:endParaRPr kumimoji="1" lang="ja-JP" altLang="en-US" sz="15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1"/>
                  </a:ext>
                </a:extLst>
              </a:tr>
              <a:tr h="505670">
                <a:tc>
                  <a:txBody>
                    <a:bodyPr/>
                    <a:lstStyle/>
                    <a:p>
                      <a:pPr algn="ctr"/>
                      <a:r>
                        <a:rPr kumimoji="1" lang="ja-JP" altLang="en-US" dirty="0" smtClean="0"/>
                        <a:t>新設</a:t>
                      </a: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2"/>
                  </a:ext>
                </a:extLst>
              </a:tr>
              <a:tr h="504056">
                <a:tc>
                  <a:txBody>
                    <a:bodyPr/>
                    <a:lstStyle/>
                    <a:p>
                      <a:pPr algn="ctr"/>
                      <a:r>
                        <a:rPr kumimoji="1" lang="ja-JP" altLang="en-US" dirty="0" smtClean="0"/>
                        <a:t>廃止</a:t>
                      </a: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3"/>
                  </a:ext>
                </a:extLst>
              </a:tr>
              <a:tr h="504056">
                <a:tc>
                  <a:txBody>
                    <a:bodyPr/>
                    <a:lstStyle/>
                    <a:p>
                      <a:pPr algn="ctr"/>
                      <a:r>
                        <a:rPr kumimoji="1" lang="ja-JP" altLang="en-US" dirty="0" smtClean="0"/>
                        <a:t>変更・統合</a:t>
                      </a: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4"/>
                  </a:ext>
                </a:extLst>
              </a:tr>
            </a:tbl>
          </a:graphicData>
        </a:graphic>
      </p:graphicFrame>
      <p:sp>
        <p:nvSpPr>
          <p:cNvPr id="6" name="テキスト ボックス 5"/>
          <p:cNvSpPr txBox="1"/>
          <p:nvPr/>
        </p:nvSpPr>
        <p:spPr>
          <a:xfrm>
            <a:off x="111246" y="1052736"/>
            <a:ext cx="8921508" cy="523220"/>
          </a:xfrm>
          <a:prstGeom prst="rect">
            <a:avLst/>
          </a:prstGeom>
          <a:noFill/>
        </p:spPr>
        <p:txBody>
          <a:bodyPr wrap="square" rIns="36000" rtlCol="0">
            <a:spAutoFit/>
          </a:bodyPr>
          <a:lstStyle/>
          <a:p>
            <a:r>
              <a:rPr lang="en-US" altLang="ja-JP" sz="2800" dirty="0" smtClean="0">
                <a:latin typeface="ＭＳ ゴシック" panose="020B0609070205080204" pitchFamily="49" charset="-128"/>
                <a:ea typeface="ＭＳ ゴシック" panose="020B0609070205080204" pitchFamily="49" charset="-128"/>
              </a:rPr>
              <a:t>【</a:t>
            </a:r>
            <a:r>
              <a:rPr lang="ja-JP" altLang="en-US" sz="2800" dirty="0" smtClean="0">
                <a:latin typeface="ＭＳ ゴシック" panose="020B0609070205080204" pitchFamily="49" charset="-128"/>
                <a:ea typeface="ＭＳ ゴシック" panose="020B0609070205080204" pitchFamily="49" charset="-128"/>
              </a:rPr>
              <a:t>②診療科の見直し</a:t>
            </a:r>
            <a:r>
              <a:rPr lang="en-US" altLang="ja-JP" sz="2800" dirty="0" smtClean="0">
                <a:latin typeface="ＭＳ ゴシック" panose="020B0609070205080204" pitchFamily="49" charset="-128"/>
                <a:ea typeface="ＭＳ ゴシック" panose="020B0609070205080204" pitchFamily="49" charset="-128"/>
              </a:rPr>
              <a:t>】</a:t>
            </a:r>
          </a:p>
        </p:txBody>
      </p:sp>
    </p:spTree>
    <p:extLst>
      <p:ext uri="{BB962C8B-B14F-4D97-AF65-F5344CB8AC3E}">
        <p14:creationId xmlns:p14="http://schemas.microsoft.com/office/powerpoint/2010/main" val="21669948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lang="ja-JP" altLang="en-US" sz="2800" dirty="0">
                <a:solidFill>
                  <a:schemeClr val="bg1"/>
                </a:solidFill>
                <a:latin typeface="ＭＳ ゴシック" panose="020B0609070205080204" pitchFamily="49" charset="-128"/>
                <a:ea typeface="ＭＳ ゴシック" panose="020B0609070205080204" pitchFamily="49" charset="-128"/>
              </a:rPr>
              <a:t>３</a:t>
            </a:r>
            <a:r>
              <a:rPr lang="ja-JP" altLang="en-US" sz="2800" dirty="0" smtClean="0">
                <a:solidFill>
                  <a:schemeClr val="bg1"/>
                </a:solidFill>
                <a:latin typeface="ＭＳ ゴシック" panose="020B0609070205080204" pitchFamily="49" charset="-128"/>
                <a:ea typeface="ＭＳ ゴシック" panose="020B0609070205080204" pitchFamily="49" charset="-128"/>
              </a:rPr>
              <a:t>　具体的な計画</a:t>
            </a:r>
            <a:r>
              <a:rPr lang="en-US" altLang="ja-JP" sz="2800" dirty="0" smtClean="0">
                <a:solidFill>
                  <a:schemeClr val="bg1"/>
                </a:solidFill>
                <a:latin typeface="ＭＳ ゴシック" panose="020B0609070205080204" pitchFamily="49" charset="-128"/>
                <a:ea typeface="ＭＳ ゴシック" panose="020B0609070205080204" pitchFamily="49" charset="-128"/>
              </a:rPr>
              <a:t/>
            </a:r>
            <a:br>
              <a:rPr lang="en-US" altLang="ja-JP" sz="2800" dirty="0" smtClean="0">
                <a:solidFill>
                  <a:schemeClr val="bg1"/>
                </a:solidFill>
                <a:latin typeface="ＭＳ ゴシック" panose="020B0609070205080204" pitchFamily="49" charset="-128"/>
                <a:ea typeface="ＭＳ ゴシック" panose="020B0609070205080204" pitchFamily="49" charset="-128"/>
              </a:rPr>
            </a:br>
            <a:r>
              <a:rPr lang="en-US" altLang="ja-JP" sz="2800" dirty="0" smtClean="0">
                <a:solidFill>
                  <a:schemeClr val="bg1"/>
                </a:solidFill>
                <a:latin typeface="ＭＳ ゴシック" panose="020B0609070205080204" pitchFamily="49" charset="-128"/>
                <a:ea typeface="ＭＳ ゴシック" panose="020B0609070205080204" pitchFamily="49" charset="-128"/>
              </a:rPr>
              <a:t>(2)</a:t>
            </a:r>
            <a:r>
              <a:rPr lang="ja-JP" altLang="en-US" sz="2800" dirty="0" smtClean="0">
                <a:solidFill>
                  <a:schemeClr val="bg1"/>
                </a:solidFill>
                <a:latin typeface="ＭＳ ゴシック" panose="020B0609070205080204" pitchFamily="49" charset="-128"/>
                <a:ea typeface="ＭＳ ゴシック" panose="020B0609070205080204" pitchFamily="49" charset="-128"/>
              </a:rPr>
              <a:t>数値目標</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11</a:t>
            </a:fld>
            <a:endParaRPr kumimoji="1" lang="ja-JP" altLang="en-US" sz="2000" dirty="0"/>
          </a:p>
        </p:txBody>
      </p:sp>
      <p:graphicFrame>
        <p:nvGraphicFramePr>
          <p:cNvPr id="6" name="表 5"/>
          <p:cNvGraphicFramePr>
            <a:graphicFrameLocks noGrp="1"/>
          </p:cNvGraphicFramePr>
          <p:nvPr>
            <p:extLst>
              <p:ext uri="{D42A27DB-BD31-4B8C-83A1-F6EECF244321}">
                <p14:modId xmlns:p14="http://schemas.microsoft.com/office/powerpoint/2010/main" val="2097653093"/>
              </p:ext>
            </p:extLst>
          </p:nvPr>
        </p:nvGraphicFramePr>
        <p:xfrm>
          <a:off x="179509" y="1628799"/>
          <a:ext cx="8784978" cy="4752528"/>
        </p:xfrm>
        <a:graphic>
          <a:graphicData uri="http://schemas.openxmlformats.org/drawingml/2006/table">
            <a:tbl>
              <a:tblPr firstRow="1" bandRow="1">
                <a:tableStyleId>{69012ECD-51FC-41F1-AA8D-1B2483CD663E}</a:tableStyleId>
              </a:tblPr>
              <a:tblGrid>
                <a:gridCol w="1901982">
                  <a:extLst>
                    <a:ext uri="{9D8B030D-6E8A-4147-A177-3AD203B41FA5}">
                      <a16:colId xmlns:a16="http://schemas.microsoft.com/office/drawing/2014/main" val="20000"/>
                    </a:ext>
                  </a:extLst>
                </a:gridCol>
                <a:gridCol w="3441498">
                  <a:extLst>
                    <a:ext uri="{9D8B030D-6E8A-4147-A177-3AD203B41FA5}">
                      <a16:colId xmlns:a16="http://schemas.microsoft.com/office/drawing/2014/main" val="20001"/>
                    </a:ext>
                  </a:extLst>
                </a:gridCol>
                <a:gridCol w="3441498">
                  <a:extLst>
                    <a:ext uri="{9D8B030D-6E8A-4147-A177-3AD203B41FA5}">
                      <a16:colId xmlns:a16="http://schemas.microsoft.com/office/drawing/2014/main" val="20002"/>
                    </a:ext>
                  </a:extLst>
                </a:gridCol>
              </a:tblGrid>
              <a:tr h="446451">
                <a:tc>
                  <a:txBody>
                    <a:bodyPr/>
                    <a:lstStyle/>
                    <a:p>
                      <a:pPr algn="ct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現時点</a:t>
                      </a:r>
                      <a:r>
                        <a:rPr kumimoji="1" lang="en-US" altLang="ja-JP" dirty="0" smtClean="0"/>
                        <a:t>(</a:t>
                      </a:r>
                      <a:r>
                        <a:rPr kumimoji="1" lang="ja-JP" altLang="en-US" dirty="0" smtClean="0"/>
                        <a:t>　</a:t>
                      </a:r>
                      <a:r>
                        <a:rPr kumimoji="1" lang="en-US" altLang="ja-JP" dirty="0" smtClean="0"/>
                        <a:t>2022</a:t>
                      </a:r>
                      <a:r>
                        <a:rPr kumimoji="1" lang="ja-JP" altLang="en-US" dirty="0" smtClean="0"/>
                        <a:t>年　</a:t>
                      </a:r>
                      <a:r>
                        <a:rPr kumimoji="1" lang="en-US" altLang="ja-JP" dirty="0" smtClean="0"/>
                        <a:t>12</a:t>
                      </a:r>
                      <a:r>
                        <a:rPr kumimoji="1" lang="ja-JP" altLang="en-US" dirty="0" smtClean="0"/>
                        <a:t>月時点</a:t>
                      </a:r>
                      <a:r>
                        <a:rPr kumimoji="1" lang="en-US" altLang="ja-JP" dirty="0" smtClean="0"/>
                        <a:t>)</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t>2025</a:t>
                      </a:r>
                      <a:r>
                        <a:rPr kumimoji="1" lang="ja-JP" altLang="en-US" dirty="0" smtClean="0"/>
                        <a:t>年</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435359">
                <a:tc>
                  <a:txBody>
                    <a:bodyPr/>
                    <a:lstStyle/>
                    <a:p>
                      <a:pPr algn="l"/>
                      <a:r>
                        <a:rPr kumimoji="1" lang="ja-JP" altLang="en-US" sz="2000" dirty="0" smtClean="0"/>
                        <a:t>①病床稼働率</a:t>
                      </a:r>
                      <a:endParaRPr kumimoji="1" lang="ja-JP" altLang="en-US" sz="2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latin typeface="ＭＳ ゴシック" panose="020B0609070205080204" pitchFamily="49" charset="-128"/>
                          <a:ea typeface="ＭＳ ゴシック" panose="020B0609070205080204" pitchFamily="49" charset="-128"/>
                        </a:rPr>
                        <a:t>84.2</a:t>
                      </a:r>
                      <a:r>
                        <a:rPr kumimoji="1" lang="ja-JP" altLang="en-US" sz="2000" dirty="0" smtClean="0">
                          <a:latin typeface="ＭＳ ゴシック" panose="020B0609070205080204" pitchFamily="49" charset="-128"/>
                          <a:ea typeface="ＭＳ ゴシック" panose="020B0609070205080204" pitchFamily="49" charset="-128"/>
                        </a:rPr>
                        <a:t>％</a:t>
                      </a:r>
                      <a:endParaRPr kumimoji="1" lang="ja-JP" altLang="en-US" sz="2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latin typeface="ＭＳ ゴシック" panose="020B0609070205080204" pitchFamily="49" charset="-128"/>
                          <a:ea typeface="ＭＳ ゴシック" panose="020B0609070205080204" pitchFamily="49" charset="-128"/>
                        </a:rPr>
                        <a:t>86.9</a:t>
                      </a:r>
                      <a:r>
                        <a:rPr kumimoji="1" lang="ja-JP" altLang="en-US" sz="2000"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35359">
                <a:tc>
                  <a:txBody>
                    <a:bodyPr/>
                    <a:lstStyle/>
                    <a:p>
                      <a:pPr algn="l"/>
                      <a:r>
                        <a:rPr kumimoji="1" lang="ja-JP" altLang="en-US" sz="2000" dirty="0" smtClean="0"/>
                        <a:t>②紹介率</a:t>
                      </a:r>
                      <a:endParaRPr kumimoji="1" lang="ja-JP" altLang="en-US" sz="2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latin typeface="ＭＳ ゴシック" panose="020B0609070205080204" pitchFamily="49" charset="-128"/>
                          <a:ea typeface="ＭＳ ゴシック" panose="020B0609070205080204" pitchFamily="49" charset="-128"/>
                        </a:rPr>
                        <a:t>74.8</a:t>
                      </a:r>
                      <a:r>
                        <a:rPr kumimoji="1" lang="ja-JP" altLang="en-US" sz="2000" dirty="0" smtClean="0">
                          <a:latin typeface="ＭＳ ゴシック" panose="020B0609070205080204" pitchFamily="49" charset="-128"/>
                          <a:ea typeface="ＭＳ ゴシック" panose="020B0609070205080204" pitchFamily="49" charset="-128"/>
                        </a:rPr>
                        <a:t>％</a:t>
                      </a:r>
                      <a:endParaRPr kumimoji="1" lang="ja-JP" altLang="en-US" sz="2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latin typeface="ＭＳ ゴシック" panose="020B0609070205080204" pitchFamily="49" charset="-128"/>
                          <a:ea typeface="ＭＳ ゴシック" panose="020B0609070205080204" pitchFamily="49" charset="-128"/>
                        </a:rPr>
                        <a:t>83.0</a:t>
                      </a:r>
                      <a:r>
                        <a:rPr kumimoji="1" lang="ja-JP" altLang="en-US" sz="2000"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435359">
                <a:tc>
                  <a:txBody>
                    <a:bodyPr/>
                    <a:lstStyle/>
                    <a:p>
                      <a:pPr algn="l"/>
                      <a:r>
                        <a:rPr kumimoji="1" lang="ja-JP" altLang="en-US" sz="2000" dirty="0" smtClean="0"/>
                        <a:t>③逆紹介率</a:t>
                      </a:r>
                      <a:endParaRPr kumimoji="1" lang="ja-JP" altLang="en-US" sz="2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latin typeface="ＭＳ ゴシック" panose="020B0609070205080204" pitchFamily="49" charset="-128"/>
                          <a:ea typeface="ＭＳ ゴシック" panose="020B0609070205080204" pitchFamily="49" charset="-128"/>
                        </a:rPr>
                        <a:t>78.9</a:t>
                      </a:r>
                      <a:r>
                        <a:rPr kumimoji="1" lang="ja-JP" altLang="en-US" sz="2000" dirty="0" smtClean="0">
                          <a:latin typeface="ＭＳ ゴシック" panose="020B0609070205080204" pitchFamily="49" charset="-128"/>
                          <a:ea typeface="ＭＳ ゴシック" panose="020B0609070205080204" pitchFamily="49" charset="-128"/>
                        </a:rPr>
                        <a:t>％</a:t>
                      </a:r>
                      <a:endParaRPr kumimoji="1" lang="ja-JP" altLang="en-US" sz="2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latin typeface="ＭＳ ゴシック" panose="020B0609070205080204" pitchFamily="49" charset="-128"/>
                          <a:ea typeface="ＭＳ ゴシック" panose="020B0609070205080204" pitchFamily="49" charset="-128"/>
                        </a:rPr>
                        <a:t>91.0</a:t>
                      </a:r>
                      <a:r>
                        <a:rPr kumimoji="1" lang="ja-JP" altLang="en-US" sz="2000"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06425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kumimoji="1" lang="ja-JP" altLang="en-US" sz="2800" dirty="0" smtClean="0">
                <a:solidFill>
                  <a:schemeClr val="bg1"/>
                </a:solidFill>
                <a:latin typeface="ＭＳ ゴシック" panose="020B0609070205080204" pitchFamily="49" charset="-128"/>
                <a:ea typeface="ＭＳ ゴシック" panose="020B0609070205080204" pitchFamily="49" charset="-128"/>
              </a:rPr>
              <a:t>３　具体的な計画</a:t>
            </a:r>
            <a:r>
              <a:rPr kumimoji="1" lang="en-US" altLang="ja-JP" sz="2800" dirty="0" smtClean="0">
                <a:solidFill>
                  <a:schemeClr val="bg1"/>
                </a:solidFill>
                <a:latin typeface="ＭＳ ゴシック" panose="020B0609070205080204" pitchFamily="49" charset="-128"/>
                <a:ea typeface="ＭＳ ゴシック" panose="020B0609070205080204" pitchFamily="49" charset="-128"/>
              </a:rPr>
              <a:t/>
            </a:r>
            <a:br>
              <a:rPr kumimoji="1" lang="en-US" altLang="ja-JP" sz="2800" dirty="0" smtClean="0">
                <a:solidFill>
                  <a:schemeClr val="bg1"/>
                </a:solidFill>
                <a:latin typeface="ＭＳ ゴシック" panose="020B0609070205080204" pitchFamily="49" charset="-128"/>
                <a:ea typeface="ＭＳ ゴシック" panose="020B0609070205080204" pitchFamily="49" charset="-128"/>
              </a:rPr>
            </a:br>
            <a:r>
              <a:rPr lang="en-US" altLang="ja-JP" sz="2800" dirty="0" smtClean="0">
                <a:solidFill>
                  <a:schemeClr val="bg1"/>
                </a:solidFill>
                <a:latin typeface="ＭＳ ゴシック" panose="020B0609070205080204" pitchFamily="49" charset="-128"/>
                <a:ea typeface="ＭＳ ゴシック" panose="020B0609070205080204" pitchFamily="49" charset="-128"/>
              </a:rPr>
              <a:t>(3)</a:t>
            </a:r>
            <a:r>
              <a:rPr lang="ja-JP" altLang="en-US" sz="2800" dirty="0" smtClean="0">
                <a:solidFill>
                  <a:schemeClr val="bg1"/>
                </a:solidFill>
                <a:latin typeface="ＭＳ ゴシック" panose="020B0609070205080204" pitchFamily="49" charset="-128"/>
                <a:ea typeface="ＭＳ ゴシック" panose="020B0609070205080204" pitchFamily="49" charset="-128"/>
              </a:rPr>
              <a:t>数値目標の達成に向けた取組みと課題（１）</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214449" y="956035"/>
            <a:ext cx="8921508" cy="954107"/>
          </a:xfrm>
          <a:prstGeom prst="rect">
            <a:avLst/>
          </a:prstGeom>
          <a:noFill/>
        </p:spPr>
        <p:txBody>
          <a:bodyPr wrap="square" rIns="36000" rtlCol="0">
            <a:spAutoFit/>
          </a:bodyPr>
          <a:lstStyle/>
          <a:p>
            <a:r>
              <a:rPr lang="en-US" altLang="ja-JP" sz="2800" dirty="0" smtClean="0">
                <a:latin typeface="ＭＳ ゴシック" panose="020B0609070205080204" pitchFamily="49" charset="-128"/>
                <a:ea typeface="ＭＳ ゴシック" panose="020B0609070205080204" pitchFamily="49" charset="-128"/>
              </a:rPr>
              <a:t>【</a:t>
            </a:r>
            <a:r>
              <a:rPr lang="ja-JP" altLang="en-US" sz="2800" dirty="0" smtClean="0">
                <a:latin typeface="ＭＳ ゴシック" panose="020B0609070205080204" pitchFamily="49" charset="-128"/>
                <a:ea typeface="ＭＳ ゴシック" panose="020B0609070205080204" pitchFamily="49" charset="-128"/>
              </a:rPr>
              <a:t>取組みと課題</a:t>
            </a:r>
            <a:r>
              <a:rPr lang="en-US" altLang="ja-JP" sz="2800" dirty="0" smtClean="0">
                <a:latin typeface="ＭＳ ゴシック" panose="020B0609070205080204" pitchFamily="49" charset="-128"/>
                <a:ea typeface="ＭＳ ゴシック" panose="020B0609070205080204" pitchFamily="49" charset="-128"/>
              </a:rPr>
              <a:t>】</a:t>
            </a:r>
          </a:p>
          <a:p>
            <a:endParaRPr lang="en-US" altLang="ja-JP" sz="28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12</a:t>
            </a:fld>
            <a:endParaRPr kumimoji="1" lang="ja-JP" altLang="en-US" sz="2000" dirty="0"/>
          </a:p>
        </p:txBody>
      </p:sp>
      <p:sp>
        <p:nvSpPr>
          <p:cNvPr id="8" name="テキスト ボックス 7"/>
          <p:cNvSpPr txBox="1"/>
          <p:nvPr/>
        </p:nvSpPr>
        <p:spPr>
          <a:xfrm>
            <a:off x="178760" y="1416356"/>
            <a:ext cx="8637218" cy="5324535"/>
          </a:xfrm>
          <a:prstGeom prst="rect">
            <a:avLst/>
          </a:prstGeom>
          <a:noFill/>
        </p:spPr>
        <p:txBody>
          <a:bodyPr wrap="square" rtlCol="0">
            <a:spAutoFit/>
          </a:bodyPr>
          <a:lstStyle/>
          <a:p>
            <a:pPr marL="285750" indent="-285750">
              <a:buFont typeface="Wingdings" panose="05000000000000000000" pitchFamily="2" charset="2"/>
              <a:buChar char="n"/>
            </a:pPr>
            <a:r>
              <a:rPr lang="ja-JP" altLang="en-US" sz="1400" dirty="0"/>
              <a:t>　</a:t>
            </a:r>
            <a:r>
              <a:rPr lang="ja-JP" altLang="en-US" sz="1600" dirty="0">
                <a:latin typeface="+mn-ea"/>
              </a:rPr>
              <a:t>菊池構想区域は２０２５年まで人口は増加し、高齢者人口は２０４０年まで増加していくことから医療需要は現在より増加</a:t>
            </a:r>
            <a:r>
              <a:rPr lang="ja-JP" altLang="en-US" sz="1600" dirty="0" smtClean="0">
                <a:latin typeface="+mn-ea"/>
              </a:rPr>
              <a:t>すると見込まれている。小児</a:t>
            </a:r>
            <a:r>
              <a:rPr lang="ja-JP" altLang="en-US" sz="1600" dirty="0">
                <a:latin typeface="+mn-ea"/>
              </a:rPr>
              <a:t>年齢から高齢者まで幅広い層の対応を行う地域の中核病院として引き続き診療体制の充実に努め、地域包括ケアの中心的存在として貢献を行う</a:t>
            </a:r>
            <a:r>
              <a:rPr lang="ja-JP" altLang="en-US" sz="1600" dirty="0" smtClean="0">
                <a:latin typeface="+mn-ea"/>
              </a:rPr>
              <a:t>。</a:t>
            </a:r>
            <a:endParaRPr lang="en-US" altLang="ja-JP" sz="1600" dirty="0" smtClean="0">
              <a:latin typeface="+mn-ea"/>
            </a:endParaRPr>
          </a:p>
          <a:p>
            <a:pPr marL="285750" indent="-285750">
              <a:buFont typeface="Wingdings" panose="05000000000000000000" pitchFamily="2" charset="2"/>
              <a:buChar char="n"/>
            </a:pPr>
            <a:endParaRPr lang="en-US" altLang="ja-JP" sz="1600" dirty="0" smtClean="0">
              <a:latin typeface="+mn-ea"/>
            </a:endParaRPr>
          </a:p>
          <a:p>
            <a:pPr marL="285750" indent="-285750">
              <a:buFont typeface="Wingdings" panose="05000000000000000000" pitchFamily="2" charset="2"/>
              <a:buChar char="n"/>
            </a:pPr>
            <a:endParaRPr lang="en-US" altLang="ja-JP" sz="1300" dirty="0" smtClean="0">
              <a:latin typeface="+mn-ea"/>
            </a:endParaRPr>
          </a:p>
          <a:p>
            <a:pPr marL="285750" indent="-285750">
              <a:buFont typeface="Wingdings" panose="05000000000000000000" pitchFamily="2" charset="2"/>
              <a:buChar char="n"/>
            </a:pPr>
            <a:endParaRPr lang="en-US" altLang="ja-JP" sz="1300" dirty="0">
              <a:latin typeface="+mn-ea"/>
            </a:endParaRPr>
          </a:p>
          <a:p>
            <a:pPr marL="285750" indent="-285750">
              <a:buFont typeface="Wingdings" panose="05000000000000000000" pitchFamily="2" charset="2"/>
              <a:buChar char="n"/>
            </a:pPr>
            <a:r>
              <a:rPr lang="ja-JP" altLang="en-US" sz="1300" dirty="0">
                <a:latin typeface="+mn-ea"/>
              </a:rPr>
              <a:t>　</a:t>
            </a:r>
            <a:r>
              <a:rPr lang="ja-JP" altLang="en-US" sz="1600" dirty="0">
                <a:latin typeface="+mn-ea"/>
              </a:rPr>
              <a:t>県の推計によると２０２５年に</a:t>
            </a:r>
            <a:r>
              <a:rPr lang="ja-JP" altLang="en-US" sz="1600" dirty="0" smtClean="0">
                <a:latin typeface="+mn-ea"/>
              </a:rPr>
              <a:t>は構想区域の患者（急性</a:t>
            </a:r>
            <a:r>
              <a:rPr lang="ja-JP" altLang="en-US" sz="1600" dirty="0">
                <a:latin typeface="+mn-ea"/>
              </a:rPr>
              <a:t>・回復・</a:t>
            </a:r>
            <a:r>
              <a:rPr lang="ja-JP" altLang="en-US" sz="1600" dirty="0" smtClean="0">
                <a:latin typeface="+mn-ea"/>
              </a:rPr>
              <a:t>慢性期）の</a:t>
            </a:r>
            <a:r>
              <a:rPr lang="ja-JP" altLang="en-US" sz="1600" dirty="0">
                <a:latin typeface="+mn-ea"/>
              </a:rPr>
              <a:t>３９．１％が熊本構想区域へ流出すると予測</a:t>
            </a:r>
            <a:r>
              <a:rPr lang="ja-JP" altLang="en-US" sz="1600" dirty="0" smtClean="0">
                <a:latin typeface="+mn-ea"/>
              </a:rPr>
              <a:t>されている。新病院</a:t>
            </a:r>
            <a:r>
              <a:rPr lang="ja-JP" altLang="en-US" sz="1600" dirty="0">
                <a:latin typeface="+mn-ea"/>
              </a:rPr>
              <a:t>の完成</a:t>
            </a:r>
            <a:r>
              <a:rPr lang="ja-JP" altLang="en-US" sz="1600" dirty="0" smtClean="0">
                <a:latin typeface="+mn-ea"/>
              </a:rPr>
              <a:t>（令和元年</a:t>
            </a:r>
            <a:r>
              <a:rPr lang="en-US" altLang="ja-JP" sz="1600" dirty="0" smtClean="0">
                <a:latin typeface="+mn-ea"/>
              </a:rPr>
              <a:t>9</a:t>
            </a:r>
            <a:r>
              <a:rPr lang="ja-JP" altLang="en-US" sz="1600" dirty="0" smtClean="0">
                <a:latin typeface="+mn-ea"/>
              </a:rPr>
              <a:t>月）に伴い、個室病床を増床し、効率的な病床運営が可能になった。更に検査や手術等の診療</a:t>
            </a:r>
            <a:r>
              <a:rPr lang="ja-JP" altLang="en-US" sz="1600" dirty="0">
                <a:latin typeface="+mn-ea"/>
              </a:rPr>
              <a:t>機能が向上すること</a:t>
            </a:r>
            <a:r>
              <a:rPr lang="ja-JP" altLang="en-US" sz="1600" dirty="0" smtClean="0">
                <a:latin typeface="+mn-ea"/>
              </a:rPr>
              <a:t>で重症度</a:t>
            </a:r>
            <a:r>
              <a:rPr lang="ja-JP" altLang="en-US" sz="1600" dirty="0">
                <a:latin typeface="+mn-ea"/>
              </a:rPr>
              <a:t>の高い患者の受け入れも可能</a:t>
            </a:r>
            <a:r>
              <a:rPr lang="ja-JP" altLang="en-US" sz="1600" dirty="0" smtClean="0">
                <a:latin typeface="+mn-ea"/>
              </a:rPr>
              <a:t>となり、自圏</a:t>
            </a:r>
            <a:r>
              <a:rPr lang="ja-JP" altLang="en-US" sz="1600" dirty="0">
                <a:latin typeface="+mn-ea"/>
              </a:rPr>
              <a:t>での医療完結を</a:t>
            </a:r>
            <a:r>
              <a:rPr lang="ja-JP" altLang="en-US" sz="1600" dirty="0" smtClean="0">
                <a:latin typeface="+mn-ea"/>
              </a:rPr>
              <a:t>推進することが出来る。</a:t>
            </a:r>
            <a:endParaRPr lang="en-US" altLang="ja-JP" sz="1600" dirty="0" smtClean="0">
              <a:latin typeface="+mn-ea"/>
            </a:endParaRPr>
          </a:p>
          <a:p>
            <a:pPr marL="285750" indent="-285750">
              <a:buFont typeface="Wingdings" panose="05000000000000000000" pitchFamily="2" charset="2"/>
              <a:buChar char="n"/>
            </a:pPr>
            <a:endParaRPr lang="en-US" altLang="ja-JP" sz="1600" dirty="0">
              <a:solidFill>
                <a:srgbClr val="0070C0"/>
              </a:solidFill>
              <a:latin typeface="+mn-ea"/>
            </a:endParaRPr>
          </a:p>
          <a:p>
            <a:pPr marL="266700" lvl="0" indent="-266700">
              <a:buFont typeface="Wingdings" panose="05000000000000000000" pitchFamily="2" charset="2"/>
              <a:buChar char="n"/>
            </a:pPr>
            <a:r>
              <a:rPr lang="ja-JP" altLang="en-US" sz="1600" dirty="0" smtClean="0">
                <a:latin typeface="+mn-ea"/>
              </a:rPr>
              <a:t>  救急</a:t>
            </a:r>
            <a:r>
              <a:rPr lang="ja-JP" altLang="en-US" sz="1600" dirty="0">
                <a:latin typeface="+mn-ea"/>
              </a:rPr>
              <a:t>告示病院として菊池構想区域</a:t>
            </a:r>
            <a:r>
              <a:rPr lang="ja-JP" altLang="ja-JP" sz="1600" dirty="0">
                <a:latin typeface="+mn-ea"/>
              </a:rPr>
              <a:t>の多くの救急患者の受け入れを</a:t>
            </a:r>
            <a:r>
              <a:rPr lang="ja-JP" altLang="ja-JP" sz="1600" dirty="0" smtClean="0">
                <a:latin typeface="+mn-ea"/>
              </a:rPr>
              <a:t>行っている</a:t>
            </a:r>
            <a:r>
              <a:rPr lang="ja-JP" altLang="ja-JP" sz="1600" dirty="0">
                <a:latin typeface="+mn-ea"/>
              </a:rPr>
              <a:t>。特に</a:t>
            </a:r>
            <a:r>
              <a:rPr lang="ja-JP" altLang="en-US" sz="1600" dirty="0">
                <a:latin typeface="+mn-ea"/>
              </a:rPr>
              <a:t>季節性の疾患等により冬季に</a:t>
            </a:r>
            <a:r>
              <a:rPr lang="ja-JP" altLang="ja-JP" sz="1600" dirty="0" smtClean="0">
                <a:latin typeface="+mn-ea"/>
              </a:rPr>
              <a:t>救急</a:t>
            </a:r>
            <a:r>
              <a:rPr lang="ja-JP" altLang="en-US" sz="1600" dirty="0" smtClean="0">
                <a:latin typeface="+mn-ea"/>
              </a:rPr>
              <a:t>・入院</a:t>
            </a:r>
            <a:r>
              <a:rPr lang="ja-JP" altLang="en-US" sz="1600" dirty="0">
                <a:latin typeface="+mn-ea"/>
              </a:rPr>
              <a:t>患者が</a:t>
            </a:r>
            <a:r>
              <a:rPr lang="ja-JP" altLang="ja-JP" sz="1600" dirty="0">
                <a:latin typeface="+mn-ea"/>
              </a:rPr>
              <a:t>急増</a:t>
            </a:r>
            <a:r>
              <a:rPr lang="ja-JP" altLang="en-US" sz="1600" dirty="0">
                <a:latin typeface="+mn-ea"/>
              </a:rPr>
              <a:t>する傾向があるため</a:t>
            </a:r>
            <a:r>
              <a:rPr lang="ja-JP" altLang="ja-JP" sz="1600" dirty="0">
                <a:latin typeface="+mn-ea"/>
              </a:rPr>
              <a:t>、受け入れ可能な病床を確保</a:t>
            </a:r>
            <a:r>
              <a:rPr lang="ja-JP" altLang="en-US" sz="1600" dirty="0">
                <a:latin typeface="+mn-ea"/>
              </a:rPr>
              <a:t>し、引き続き</a:t>
            </a:r>
            <a:r>
              <a:rPr lang="ja-JP" altLang="ja-JP" sz="1600" dirty="0">
                <a:latin typeface="+mn-ea"/>
              </a:rPr>
              <a:t>救急体制に力を入れていく</a:t>
            </a:r>
            <a:r>
              <a:rPr lang="ja-JP" altLang="ja-JP" sz="1600" dirty="0" smtClean="0">
                <a:latin typeface="+mn-ea"/>
              </a:rPr>
              <a:t>。</a:t>
            </a:r>
            <a:endParaRPr lang="en-US" altLang="ja-JP" sz="1600" dirty="0" smtClean="0">
              <a:latin typeface="+mn-ea"/>
            </a:endParaRPr>
          </a:p>
          <a:p>
            <a:pPr lvl="0"/>
            <a:r>
              <a:rPr lang="ja-JP" altLang="en-US" sz="1600" dirty="0">
                <a:latin typeface="+mn-ea"/>
              </a:rPr>
              <a:t>　　　　　　　　　</a:t>
            </a:r>
            <a:r>
              <a:rPr lang="ja-JP" altLang="en-US" sz="1400" dirty="0">
                <a:latin typeface="+mn-ea"/>
              </a:rPr>
              <a:t>　　　　　　　　</a:t>
            </a:r>
            <a:r>
              <a:rPr lang="ja-JP" altLang="en-US" sz="1400" dirty="0" smtClean="0">
                <a:latin typeface="+mn-ea"/>
              </a:rPr>
              <a:t>　　   　　救急</a:t>
            </a:r>
            <a:r>
              <a:rPr lang="ja-JP" altLang="en-US" sz="1400" dirty="0">
                <a:latin typeface="+mn-ea"/>
              </a:rPr>
              <a:t>患者受入件数　</a:t>
            </a:r>
            <a:r>
              <a:rPr lang="ja-JP" altLang="en-US" sz="1400" dirty="0" smtClean="0">
                <a:latin typeface="+mn-ea"/>
              </a:rPr>
              <a:t>   　</a:t>
            </a:r>
            <a:r>
              <a:rPr lang="ja-JP" altLang="en-US" sz="1400" dirty="0">
                <a:latin typeface="+mn-ea"/>
              </a:rPr>
              <a:t>　うち救急車搬入件数</a:t>
            </a:r>
            <a:endParaRPr lang="en-US" altLang="ja-JP" sz="1400" dirty="0">
              <a:latin typeface="+mn-ea"/>
            </a:endParaRPr>
          </a:p>
          <a:p>
            <a:pPr marL="801688" lvl="0"/>
            <a:r>
              <a:rPr lang="ja-JP" altLang="en-US" sz="1400" dirty="0">
                <a:latin typeface="+mn-ea"/>
              </a:rPr>
              <a:t>　</a:t>
            </a:r>
            <a:r>
              <a:rPr lang="ja-JP" altLang="en-US" sz="1400" dirty="0" smtClean="0">
                <a:latin typeface="+mn-ea"/>
              </a:rPr>
              <a:t>２０２０年度　　　　　　　　　　　　３，５２０件　　　　　　　　　　　　１，１９８件</a:t>
            </a:r>
            <a:endParaRPr lang="en-US" altLang="ja-JP" sz="1400" dirty="0">
              <a:latin typeface="+mn-ea"/>
            </a:endParaRPr>
          </a:p>
          <a:p>
            <a:pPr marL="801688" lvl="0"/>
            <a:r>
              <a:rPr lang="en-US" altLang="ja-JP" sz="1400" dirty="0">
                <a:latin typeface="+mn-ea"/>
              </a:rPr>
              <a:t>  </a:t>
            </a:r>
            <a:r>
              <a:rPr lang="ja-JP" altLang="en-US" sz="1400" dirty="0" smtClean="0">
                <a:latin typeface="+mn-ea"/>
              </a:rPr>
              <a:t>２０２１年度　　　　　　　　　　　　４，３６６件　　　　　　　　　　　　１，３９８件</a:t>
            </a:r>
          </a:p>
          <a:p>
            <a:pPr marL="801688" lvl="0"/>
            <a:r>
              <a:rPr lang="ja-JP" altLang="en-US" sz="1400" dirty="0">
                <a:latin typeface="+mn-ea"/>
              </a:rPr>
              <a:t>　２０２２年度（１２月迄）　　</a:t>
            </a:r>
            <a:r>
              <a:rPr lang="ja-JP" altLang="en-US" sz="1400" dirty="0" smtClean="0">
                <a:latin typeface="+mn-ea"/>
              </a:rPr>
              <a:t> </a:t>
            </a:r>
            <a:r>
              <a:rPr lang="ja-JP" altLang="en-US" sz="1400" dirty="0">
                <a:latin typeface="+mn-ea"/>
              </a:rPr>
              <a:t>　　　</a:t>
            </a:r>
            <a:r>
              <a:rPr lang="ja-JP" altLang="en-US" sz="1400" dirty="0" smtClean="0">
                <a:latin typeface="+mn-ea"/>
              </a:rPr>
              <a:t>３，８６３件</a:t>
            </a:r>
            <a:r>
              <a:rPr lang="ja-JP" altLang="en-US" sz="1400" dirty="0">
                <a:latin typeface="+mn-ea"/>
              </a:rPr>
              <a:t>　　　</a:t>
            </a:r>
            <a:r>
              <a:rPr lang="ja-JP" altLang="en-US" sz="1400" dirty="0" smtClean="0">
                <a:latin typeface="+mn-ea"/>
              </a:rPr>
              <a:t>　</a:t>
            </a:r>
            <a:r>
              <a:rPr lang="ja-JP" altLang="en-US" sz="1400" dirty="0">
                <a:latin typeface="+mn-ea"/>
              </a:rPr>
              <a:t>　　　　</a:t>
            </a:r>
            <a:r>
              <a:rPr lang="ja-JP" altLang="en-US" sz="1400" dirty="0" smtClean="0">
                <a:latin typeface="+mn-ea"/>
              </a:rPr>
              <a:t>　　　　１，２９３件</a:t>
            </a:r>
            <a:endParaRPr lang="ja-JP" altLang="en-US" sz="1400" dirty="0">
              <a:latin typeface="+mn-ea"/>
            </a:endParaRPr>
          </a:p>
          <a:p>
            <a:pPr marL="271463" lvl="0" indent="530225"/>
            <a:r>
              <a:rPr lang="ja-JP" altLang="en-US" sz="1600" dirty="0" smtClean="0">
                <a:latin typeface="+mn-ea"/>
              </a:rPr>
              <a:t>　</a:t>
            </a:r>
            <a:r>
              <a:rPr lang="ja-JP" altLang="en-US" sz="1400" dirty="0" smtClean="0">
                <a:latin typeface="+mn-ea"/>
              </a:rPr>
              <a:t>当院の菊池</a:t>
            </a:r>
            <a:r>
              <a:rPr lang="ja-JP" altLang="en-US" sz="1400" dirty="0">
                <a:latin typeface="+mn-ea"/>
              </a:rPr>
              <a:t>広域連合の</a:t>
            </a:r>
            <a:r>
              <a:rPr lang="ja-JP" altLang="en-US" sz="1400" dirty="0" smtClean="0">
                <a:latin typeface="+mn-ea"/>
              </a:rPr>
              <a:t>救急車受入れ実績　１６．３％程度（</a:t>
            </a:r>
            <a:r>
              <a:rPr lang="en-US" altLang="ja-JP" sz="1400" dirty="0" smtClean="0">
                <a:latin typeface="+mn-ea"/>
              </a:rPr>
              <a:t>2022</a:t>
            </a:r>
            <a:r>
              <a:rPr lang="ja-JP" altLang="en-US" sz="1400" dirty="0" smtClean="0">
                <a:latin typeface="+mn-ea"/>
              </a:rPr>
              <a:t>年度</a:t>
            </a:r>
            <a:r>
              <a:rPr lang="en-US" altLang="ja-JP" sz="1400" dirty="0" smtClean="0">
                <a:latin typeface="+mn-ea"/>
              </a:rPr>
              <a:t>12</a:t>
            </a:r>
            <a:r>
              <a:rPr lang="ja-JP" altLang="en-US" sz="1400" dirty="0" smtClean="0">
                <a:latin typeface="+mn-ea"/>
              </a:rPr>
              <a:t>月迄）</a:t>
            </a:r>
            <a:endParaRPr lang="en-US" altLang="ja-JP" sz="1400" dirty="0" smtClean="0">
              <a:latin typeface="+mn-ea"/>
            </a:endParaRPr>
          </a:p>
          <a:p>
            <a:pPr marL="271463" lvl="0" indent="-271463"/>
            <a:r>
              <a:rPr lang="ja-JP" altLang="en-US" sz="1400" dirty="0">
                <a:latin typeface="+mn-ea"/>
              </a:rPr>
              <a:t>■　</a:t>
            </a:r>
            <a:r>
              <a:rPr lang="ja-JP" altLang="en-US" sz="1400" dirty="0" smtClean="0">
                <a:latin typeface="+mn-ea"/>
              </a:rPr>
              <a:t>　</a:t>
            </a:r>
            <a:r>
              <a:rPr lang="ja-JP" altLang="en-US" sz="1600" dirty="0" smtClean="0">
                <a:latin typeface="+mn-ea"/>
              </a:rPr>
              <a:t>当院が担っている政策</a:t>
            </a:r>
            <a:r>
              <a:rPr lang="ja-JP" altLang="en-US" sz="1600" dirty="0">
                <a:latin typeface="+mn-ea"/>
              </a:rPr>
              <a:t>医療４分野（神経筋疾患、重症心身障害、成育医療、骨運動器疾患）の専門施設</a:t>
            </a:r>
            <a:r>
              <a:rPr lang="ja-JP" altLang="en-US" sz="1600" dirty="0" smtClean="0">
                <a:latin typeface="+mn-ea"/>
              </a:rPr>
              <a:t>として一般</a:t>
            </a:r>
            <a:r>
              <a:rPr lang="ja-JP" altLang="en-US" sz="1600" dirty="0">
                <a:latin typeface="+mn-ea"/>
              </a:rPr>
              <a:t>医療と政策医療を両立させることを特徴と</a:t>
            </a:r>
            <a:r>
              <a:rPr lang="ja-JP" altLang="en-US" sz="1600" dirty="0" smtClean="0">
                <a:latin typeface="+mn-ea"/>
              </a:rPr>
              <a:t>しており、引き続き継続していく。</a:t>
            </a:r>
            <a:endParaRPr lang="en-US" altLang="ja-JP" sz="1600" dirty="0">
              <a:latin typeface="+mn-ea"/>
            </a:endParaRPr>
          </a:p>
        </p:txBody>
      </p:sp>
      <p:graphicFrame>
        <p:nvGraphicFramePr>
          <p:cNvPr id="3" name="表 2"/>
          <p:cNvGraphicFramePr>
            <a:graphicFrameLocks noGrp="1"/>
          </p:cNvGraphicFramePr>
          <p:nvPr>
            <p:extLst>
              <p:ext uri="{D42A27DB-BD31-4B8C-83A1-F6EECF244321}">
                <p14:modId xmlns:p14="http://schemas.microsoft.com/office/powerpoint/2010/main" val="3811763668"/>
              </p:ext>
            </p:extLst>
          </p:nvPr>
        </p:nvGraphicFramePr>
        <p:xfrm>
          <a:off x="5313569" y="2222016"/>
          <a:ext cx="3384377" cy="846944"/>
        </p:xfrm>
        <a:graphic>
          <a:graphicData uri="http://schemas.openxmlformats.org/drawingml/2006/table">
            <a:tbl>
              <a:tblPr>
                <a:tableStyleId>{5C22544A-7EE6-4342-B048-85BDC9FD1C3A}</a:tableStyleId>
              </a:tblPr>
              <a:tblGrid>
                <a:gridCol w="1128125">
                  <a:extLst>
                    <a:ext uri="{9D8B030D-6E8A-4147-A177-3AD203B41FA5}">
                      <a16:colId xmlns:a16="http://schemas.microsoft.com/office/drawing/2014/main" val="20000"/>
                    </a:ext>
                  </a:extLst>
                </a:gridCol>
                <a:gridCol w="752084">
                  <a:extLst>
                    <a:ext uri="{9D8B030D-6E8A-4147-A177-3AD203B41FA5}">
                      <a16:colId xmlns:a16="http://schemas.microsoft.com/office/drawing/2014/main" val="20001"/>
                    </a:ext>
                  </a:extLst>
                </a:gridCol>
                <a:gridCol w="752084">
                  <a:extLst>
                    <a:ext uri="{9D8B030D-6E8A-4147-A177-3AD203B41FA5}">
                      <a16:colId xmlns:a16="http://schemas.microsoft.com/office/drawing/2014/main" val="20002"/>
                    </a:ext>
                  </a:extLst>
                </a:gridCol>
                <a:gridCol w="752084">
                  <a:extLst>
                    <a:ext uri="{9D8B030D-6E8A-4147-A177-3AD203B41FA5}">
                      <a16:colId xmlns:a16="http://schemas.microsoft.com/office/drawing/2014/main" val="20003"/>
                    </a:ext>
                  </a:extLst>
                </a:gridCol>
              </a:tblGrid>
              <a:tr h="282379">
                <a:tc>
                  <a:txBody>
                    <a:bodyPr/>
                    <a:lstStyle/>
                    <a:p>
                      <a:pPr algn="l" fontAlgn="ctr"/>
                      <a:r>
                        <a:rPr lang="ja-JP" altLang="en-US" sz="1000" u="none" strike="noStrike" dirty="0">
                          <a:effectLst/>
                        </a:rPr>
                        <a:t>区分</a:t>
                      </a:r>
                      <a:endParaRPr lang="ja-JP" altLang="en-US" sz="1000" b="0" i="0" u="none" strike="noStrike" dirty="0">
                        <a:solidFill>
                          <a:srgbClr val="000000"/>
                        </a:solidFill>
                        <a:effectLst/>
                        <a:latin typeface="ＭＳ Ｐゴシック"/>
                      </a:endParaRPr>
                    </a:p>
                  </a:txBody>
                  <a:tcPr marL="7620" marR="7620" marT="7620" marB="0" anchor="ctr"/>
                </a:tc>
                <a:tc>
                  <a:txBody>
                    <a:bodyPr/>
                    <a:lstStyle/>
                    <a:p>
                      <a:pPr algn="ctr" fontAlgn="ctr"/>
                      <a:r>
                        <a:rPr lang="en-US" altLang="ja-JP" sz="1000" u="none" strike="noStrike" dirty="0" smtClean="0">
                          <a:effectLst/>
                        </a:rPr>
                        <a:t>2020</a:t>
                      </a:r>
                      <a:r>
                        <a:rPr lang="ja-JP" altLang="en-US" sz="1000" u="none" strike="noStrike" dirty="0" smtClean="0">
                          <a:effectLst/>
                        </a:rPr>
                        <a:t>年</a:t>
                      </a:r>
                      <a:endParaRPr lang="ja-JP" altLang="en-US" sz="1000" b="0" i="0" u="none" strike="noStrike" dirty="0">
                        <a:solidFill>
                          <a:srgbClr val="000000"/>
                        </a:solidFill>
                        <a:effectLst/>
                        <a:latin typeface="ＭＳ Ｐゴシック"/>
                      </a:endParaRPr>
                    </a:p>
                  </a:txBody>
                  <a:tcPr marL="7620" marR="7620" marT="7620" marB="0" anchor="ctr"/>
                </a:tc>
                <a:tc>
                  <a:txBody>
                    <a:bodyPr/>
                    <a:lstStyle/>
                    <a:p>
                      <a:pPr algn="ctr" fontAlgn="ctr"/>
                      <a:r>
                        <a:rPr lang="en-US" altLang="ja-JP" sz="1000" u="none" strike="noStrike" dirty="0">
                          <a:effectLst/>
                        </a:rPr>
                        <a:t>2025</a:t>
                      </a:r>
                      <a:r>
                        <a:rPr lang="ja-JP" altLang="en-US" sz="1000" u="none" strike="noStrike" dirty="0">
                          <a:effectLst/>
                        </a:rPr>
                        <a:t>年</a:t>
                      </a:r>
                      <a:endParaRPr lang="ja-JP" altLang="en-US" sz="1000" b="0" i="0" u="none" strike="noStrike" dirty="0">
                        <a:solidFill>
                          <a:srgbClr val="000000"/>
                        </a:solidFill>
                        <a:effectLst/>
                        <a:latin typeface="ＭＳ Ｐゴシック"/>
                      </a:endParaRPr>
                    </a:p>
                  </a:txBody>
                  <a:tcPr marL="7620" marR="7620" marT="7620" marB="0" anchor="ctr"/>
                </a:tc>
                <a:tc>
                  <a:txBody>
                    <a:bodyPr/>
                    <a:lstStyle/>
                    <a:p>
                      <a:pPr algn="ctr" fontAlgn="ctr"/>
                      <a:r>
                        <a:rPr lang="en-US" altLang="ja-JP" sz="1000" u="none" strike="noStrike" dirty="0">
                          <a:effectLst/>
                        </a:rPr>
                        <a:t>2040</a:t>
                      </a:r>
                      <a:r>
                        <a:rPr lang="ja-JP" altLang="en-US" sz="1000" u="none" strike="noStrike" dirty="0">
                          <a:effectLst/>
                        </a:rPr>
                        <a:t>年</a:t>
                      </a:r>
                      <a:endParaRPr lang="ja-JP" altLang="en-US" sz="1000" b="0" i="0" u="none" strike="noStrike" dirty="0">
                        <a:solidFill>
                          <a:srgbClr val="000000"/>
                        </a:solidFill>
                        <a:effectLst/>
                        <a:latin typeface="ＭＳ Ｐゴシック"/>
                      </a:endParaRPr>
                    </a:p>
                  </a:txBody>
                  <a:tcPr marL="7620" marR="7620" marT="7620" marB="0" anchor="ctr"/>
                </a:tc>
                <a:extLst>
                  <a:ext uri="{0D108BD9-81ED-4DB2-BD59-A6C34878D82A}">
                    <a16:rowId xmlns:a16="http://schemas.microsoft.com/office/drawing/2014/main" val="10000"/>
                  </a:ext>
                </a:extLst>
              </a:tr>
              <a:tr h="320878">
                <a:tc>
                  <a:txBody>
                    <a:bodyPr/>
                    <a:lstStyle/>
                    <a:p>
                      <a:pPr algn="l" fontAlgn="ctr"/>
                      <a:r>
                        <a:rPr lang="ja-JP" altLang="en-US" sz="1000" u="none" strike="noStrike" dirty="0">
                          <a:effectLst/>
                        </a:rPr>
                        <a:t>人口</a:t>
                      </a:r>
                      <a:endParaRPr lang="ja-JP" altLang="en-US" sz="1000" b="0" i="0" u="none" strike="noStrike" dirty="0">
                        <a:solidFill>
                          <a:srgbClr val="000000"/>
                        </a:solidFill>
                        <a:effectLst/>
                        <a:latin typeface="ＭＳ Ｐゴシック"/>
                      </a:endParaRPr>
                    </a:p>
                  </a:txBody>
                  <a:tcPr marL="7620" marR="7620" marT="7620" marB="0" anchor="ctr"/>
                </a:tc>
                <a:tc>
                  <a:txBody>
                    <a:bodyPr/>
                    <a:lstStyle/>
                    <a:p>
                      <a:pPr algn="r" fontAlgn="ctr"/>
                      <a:r>
                        <a:rPr lang="en-US" altLang="ja-JP" sz="1000" u="none" strike="noStrike" dirty="0" smtClean="0">
                          <a:effectLst/>
                        </a:rPr>
                        <a:t>177,642</a:t>
                      </a:r>
                      <a:endParaRPr lang="en-US" altLang="ja-JP" sz="1000" b="0" i="0" u="none" strike="noStrike" dirty="0">
                        <a:solidFill>
                          <a:srgbClr val="000000"/>
                        </a:solidFill>
                        <a:effectLst/>
                        <a:latin typeface="ＭＳ Ｐゴシック"/>
                      </a:endParaRPr>
                    </a:p>
                  </a:txBody>
                  <a:tcPr marL="7620" marR="7620" marT="7620" marB="0" anchor="ctr"/>
                </a:tc>
                <a:tc>
                  <a:txBody>
                    <a:bodyPr/>
                    <a:lstStyle/>
                    <a:p>
                      <a:pPr algn="r" fontAlgn="ctr"/>
                      <a:r>
                        <a:rPr lang="en-US" altLang="ja-JP" sz="1000" u="none" strike="noStrike" dirty="0">
                          <a:effectLst/>
                        </a:rPr>
                        <a:t>178,831</a:t>
                      </a:r>
                      <a:endParaRPr lang="en-US" altLang="ja-JP" sz="1000" b="0" i="0" u="none" strike="noStrike" dirty="0">
                        <a:solidFill>
                          <a:srgbClr val="000000"/>
                        </a:solidFill>
                        <a:effectLst/>
                        <a:latin typeface="ＭＳ Ｐゴシック"/>
                      </a:endParaRPr>
                    </a:p>
                  </a:txBody>
                  <a:tcPr marL="7620" marR="7620" marT="7620" marB="0" anchor="ctr"/>
                </a:tc>
                <a:tc>
                  <a:txBody>
                    <a:bodyPr/>
                    <a:lstStyle/>
                    <a:p>
                      <a:pPr algn="r" fontAlgn="ctr"/>
                      <a:r>
                        <a:rPr lang="en-US" altLang="ja-JP" sz="1000" u="none" strike="noStrike" dirty="0">
                          <a:effectLst/>
                        </a:rPr>
                        <a:t>174,997</a:t>
                      </a:r>
                      <a:endParaRPr lang="en-US" altLang="ja-JP" sz="1000" b="0" i="0" u="none" strike="noStrike" dirty="0">
                        <a:solidFill>
                          <a:srgbClr val="000000"/>
                        </a:solidFill>
                        <a:effectLst/>
                        <a:latin typeface="ＭＳ Ｐゴシック"/>
                      </a:endParaRPr>
                    </a:p>
                  </a:txBody>
                  <a:tcPr marL="7620" marR="7620" marT="7620" marB="0" anchor="ctr"/>
                </a:tc>
                <a:extLst>
                  <a:ext uri="{0D108BD9-81ED-4DB2-BD59-A6C34878D82A}">
                    <a16:rowId xmlns:a16="http://schemas.microsoft.com/office/drawing/2014/main" val="10001"/>
                  </a:ext>
                </a:extLst>
              </a:tr>
              <a:tr h="243687">
                <a:tc>
                  <a:txBody>
                    <a:bodyPr/>
                    <a:lstStyle/>
                    <a:p>
                      <a:pPr algn="l" fontAlgn="ctr"/>
                      <a:r>
                        <a:rPr lang="en-US" altLang="ja-JP" sz="1000" u="none" strike="noStrike">
                          <a:effectLst/>
                        </a:rPr>
                        <a:t>65</a:t>
                      </a:r>
                      <a:r>
                        <a:rPr lang="ja-JP" altLang="en-US" sz="1000" u="none" strike="noStrike">
                          <a:effectLst/>
                        </a:rPr>
                        <a:t>歳以上人口</a:t>
                      </a:r>
                      <a:endParaRPr lang="ja-JP" altLang="en-US" sz="1000" b="0" i="0" u="none" strike="noStrike">
                        <a:solidFill>
                          <a:srgbClr val="000000"/>
                        </a:solidFill>
                        <a:effectLst/>
                        <a:latin typeface="ＭＳ Ｐゴシック"/>
                      </a:endParaRPr>
                    </a:p>
                  </a:txBody>
                  <a:tcPr marL="7620" marR="7620" marT="7620" marB="0" anchor="ctr"/>
                </a:tc>
                <a:tc>
                  <a:txBody>
                    <a:bodyPr/>
                    <a:lstStyle/>
                    <a:p>
                      <a:pPr algn="r" fontAlgn="ctr"/>
                      <a:r>
                        <a:rPr lang="en-US" altLang="ja-JP" sz="1000" u="none" strike="noStrike" dirty="0" smtClean="0">
                          <a:effectLst/>
                        </a:rPr>
                        <a:t>47,132</a:t>
                      </a:r>
                      <a:endParaRPr lang="en-US" altLang="ja-JP" sz="1000" b="0" i="0" u="none" strike="noStrike" dirty="0">
                        <a:solidFill>
                          <a:srgbClr val="000000"/>
                        </a:solidFill>
                        <a:effectLst/>
                        <a:latin typeface="ＭＳ Ｐゴシック"/>
                      </a:endParaRPr>
                    </a:p>
                  </a:txBody>
                  <a:tcPr marL="7620" marR="7620" marT="7620" marB="0" anchor="ctr"/>
                </a:tc>
                <a:tc>
                  <a:txBody>
                    <a:bodyPr/>
                    <a:lstStyle/>
                    <a:p>
                      <a:pPr algn="r" fontAlgn="ctr"/>
                      <a:r>
                        <a:rPr lang="en-US" altLang="ja-JP" sz="1000" u="none" strike="noStrike" dirty="0">
                          <a:effectLst/>
                        </a:rPr>
                        <a:t>49,623</a:t>
                      </a:r>
                      <a:endParaRPr lang="en-US" altLang="ja-JP" sz="1000" b="0" i="0" u="none" strike="noStrike" dirty="0">
                        <a:solidFill>
                          <a:srgbClr val="000000"/>
                        </a:solidFill>
                        <a:effectLst/>
                        <a:latin typeface="ＭＳ Ｐゴシック"/>
                      </a:endParaRPr>
                    </a:p>
                  </a:txBody>
                  <a:tcPr marL="7620" marR="7620" marT="7620" marB="0" anchor="ctr"/>
                </a:tc>
                <a:tc>
                  <a:txBody>
                    <a:bodyPr/>
                    <a:lstStyle/>
                    <a:p>
                      <a:pPr algn="r" fontAlgn="ctr"/>
                      <a:r>
                        <a:rPr lang="en-US" altLang="ja-JP" sz="1000" u="none" strike="noStrike" dirty="0">
                          <a:effectLst/>
                        </a:rPr>
                        <a:t>53,315</a:t>
                      </a:r>
                      <a:endParaRPr lang="en-US" altLang="ja-JP" sz="1000" b="0" i="0" u="none" strike="noStrike" dirty="0">
                        <a:solidFill>
                          <a:srgbClr val="000000"/>
                        </a:solidFill>
                        <a:effectLst/>
                        <a:latin typeface="ＭＳ Ｐゴシック"/>
                      </a:endParaRPr>
                    </a:p>
                  </a:txBody>
                  <a:tcPr marL="7620" marR="7620" marT="762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0843319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lang="ja-JP" altLang="en-US" sz="2800" dirty="0" smtClean="0">
                <a:solidFill>
                  <a:schemeClr val="bg1"/>
                </a:solidFill>
                <a:latin typeface="ＭＳ ゴシック" panose="020B0609070205080204" pitchFamily="49" charset="-128"/>
                <a:ea typeface="ＭＳ ゴシック" panose="020B0609070205080204" pitchFamily="49" charset="-128"/>
              </a:rPr>
              <a:t>１　現状と課題</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2</a:t>
            </a:fld>
            <a:endParaRPr kumimoji="1" lang="ja-JP" altLang="en-US" sz="2000" dirty="0"/>
          </a:p>
        </p:txBody>
      </p:sp>
      <p:sp>
        <p:nvSpPr>
          <p:cNvPr id="5" name="テキスト ボックス 4"/>
          <p:cNvSpPr txBox="1"/>
          <p:nvPr/>
        </p:nvSpPr>
        <p:spPr>
          <a:xfrm>
            <a:off x="111246" y="1040601"/>
            <a:ext cx="8921508" cy="4832092"/>
          </a:xfrm>
          <a:prstGeom prst="rect">
            <a:avLst/>
          </a:prstGeom>
          <a:noFill/>
        </p:spPr>
        <p:txBody>
          <a:bodyPr wrap="square" rIns="36000" rtlCol="0">
            <a:spAutoFit/>
          </a:bodyPr>
          <a:lstStyle/>
          <a:p>
            <a:r>
              <a:rPr lang="en-US" altLang="ja-JP" sz="2800" dirty="0" smtClean="0">
                <a:latin typeface="ＭＳ ゴシック" panose="020B0609070205080204" pitchFamily="49" charset="-128"/>
                <a:ea typeface="ＭＳ ゴシック" panose="020B0609070205080204" pitchFamily="49" charset="-128"/>
              </a:rPr>
              <a:t>【</a:t>
            </a:r>
            <a:r>
              <a:rPr lang="ja-JP" altLang="en-US" sz="2800" dirty="0" smtClean="0">
                <a:latin typeface="ＭＳ ゴシック" panose="020B0609070205080204" pitchFamily="49" charset="-128"/>
                <a:ea typeface="ＭＳ ゴシック" panose="020B0609070205080204" pitchFamily="49" charset="-128"/>
              </a:rPr>
              <a:t>自施設の</a:t>
            </a:r>
            <a:r>
              <a:rPr lang="ja-JP" altLang="en-US" sz="2800" dirty="0">
                <a:latin typeface="ＭＳ ゴシック" panose="020B0609070205080204" pitchFamily="49" charset="-128"/>
                <a:ea typeface="ＭＳ ゴシック" panose="020B0609070205080204" pitchFamily="49" charset="-128"/>
              </a:rPr>
              <a:t>現状と課題</a:t>
            </a:r>
            <a:r>
              <a:rPr lang="en-US" altLang="ja-JP" sz="2800" dirty="0" smtClean="0">
                <a:latin typeface="ＭＳ ゴシック" panose="020B0609070205080204" pitchFamily="49" charset="-128"/>
                <a:ea typeface="ＭＳ ゴシック" panose="020B0609070205080204" pitchFamily="49" charset="-128"/>
              </a:rPr>
              <a:t>】</a:t>
            </a: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smtClean="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smtClean="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smtClean="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smtClean="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smtClean="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289394" y="1556792"/>
            <a:ext cx="8675093" cy="5109091"/>
          </a:xfrm>
          <a:prstGeom prst="rect">
            <a:avLst/>
          </a:prstGeom>
          <a:noFill/>
        </p:spPr>
        <p:txBody>
          <a:bodyPr wrap="square" rtlCol="0">
            <a:spAutoFit/>
          </a:bodyPr>
          <a:lstStyle/>
          <a:p>
            <a:pPr lvl="0" eaLnBrk="0"/>
            <a:r>
              <a:rPr lang="ja-JP" altLang="ja-JP" sz="1600" dirty="0" smtClean="0">
                <a:ea typeface="ＤＦ特太ゴシック体" panose="02010609000101010101" pitchFamily="1" charset="-128"/>
              </a:rPr>
              <a:t>自施設</a:t>
            </a:r>
            <a:r>
              <a:rPr lang="ja-JP" altLang="ja-JP" sz="1600" dirty="0">
                <a:ea typeface="ＤＦ特太ゴシック体" panose="02010609000101010101" pitchFamily="1" charset="-128"/>
              </a:rPr>
              <a:t>の現状</a:t>
            </a:r>
          </a:p>
          <a:p>
            <a:pPr eaLnBrk="0"/>
            <a:r>
              <a:rPr lang="ja-JP" altLang="en-US" sz="1600" dirty="0" smtClean="0"/>
              <a:t>　</a:t>
            </a:r>
            <a:r>
              <a:rPr lang="ja-JP" altLang="ja-JP" sz="1400" dirty="0" smtClean="0"/>
              <a:t>当院</a:t>
            </a:r>
            <a:r>
              <a:rPr lang="ja-JP" altLang="ja-JP" sz="1400" dirty="0"/>
              <a:t>は</a:t>
            </a:r>
            <a:r>
              <a:rPr lang="ja-JP" altLang="ja-JP" sz="1400" dirty="0" smtClean="0"/>
              <a:t>「</a:t>
            </a:r>
            <a:r>
              <a:rPr lang="ja-JP" altLang="en-US" sz="1400" dirty="0" smtClean="0"/>
              <a:t>思いやりの心で　患者、地域、職員に愛される病院」</a:t>
            </a:r>
            <a:r>
              <a:rPr lang="ja-JP" altLang="ja-JP" sz="1400" dirty="0" smtClean="0"/>
              <a:t>を</a:t>
            </a:r>
            <a:r>
              <a:rPr lang="ja-JP" altLang="ja-JP" sz="1400" dirty="0"/>
              <a:t>理念とし、</a:t>
            </a:r>
            <a:r>
              <a:rPr lang="ja-JP" altLang="ja-JP" sz="1400" dirty="0" smtClean="0"/>
              <a:t>「</a:t>
            </a:r>
            <a:r>
              <a:rPr lang="ja-JP" altLang="en-US" sz="1400" dirty="0" smtClean="0"/>
              <a:t>治し、支える医療の実践」</a:t>
            </a:r>
            <a:r>
              <a:rPr lang="ja-JP" altLang="ja-JP" sz="1400" dirty="0" smtClean="0"/>
              <a:t>、</a:t>
            </a:r>
            <a:r>
              <a:rPr lang="ja-JP" altLang="ja-JP" sz="1400" dirty="0"/>
              <a:t>「</a:t>
            </a:r>
            <a:r>
              <a:rPr lang="ja-JP" altLang="ja-JP" sz="1400" dirty="0" smtClean="0"/>
              <a:t>専門</a:t>
            </a:r>
            <a:r>
              <a:rPr lang="ja-JP" altLang="en-US" sz="1400" dirty="0" smtClean="0"/>
              <a:t>医療の推進</a:t>
            </a:r>
            <a:r>
              <a:rPr lang="ja-JP" altLang="ja-JP" sz="1400" dirty="0" smtClean="0"/>
              <a:t>」</a:t>
            </a:r>
            <a:r>
              <a:rPr lang="ja-JP" altLang="ja-JP" sz="1400" dirty="0"/>
              <a:t>、「チーム</a:t>
            </a:r>
            <a:r>
              <a:rPr lang="ja-JP" altLang="ja-JP" sz="1400" dirty="0" smtClean="0"/>
              <a:t>医療</a:t>
            </a:r>
            <a:r>
              <a:rPr lang="ja-JP" altLang="en-US" sz="1400" dirty="0" smtClean="0"/>
              <a:t>の実践</a:t>
            </a:r>
            <a:r>
              <a:rPr lang="ja-JP" altLang="ja-JP" sz="1400" dirty="0" smtClean="0"/>
              <a:t>」</a:t>
            </a:r>
            <a:r>
              <a:rPr lang="ja-JP" altLang="ja-JP" sz="1400" dirty="0"/>
              <a:t>、「地域医療</a:t>
            </a:r>
            <a:r>
              <a:rPr lang="ja-JP" altLang="ja-JP" sz="1400" dirty="0" smtClean="0"/>
              <a:t>連携</a:t>
            </a:r>
            <a:r>
              <a:rPr lang="ja-JP" altLang="en-US" sz="1400" dirty="0" smtClean="0"/>
              <a:t>の推進と地域への貢献</a:t>
            </a:r>
            <a:r>
              <a:rPr lang="ja-JP" altLang="ja-JP" sz="1400" dirty="0" smtClean="0"/>
              <a:t>」</a:t>
            </a:r>
            <a:r>
              <a:rPr lang="ja-JP" altLang="ja-JP" sz="1400" dirty="0"/>
              <a:t>、「経営基盤の安定</a:t>
            </a:r>
            <a:r>
              <a:rPr lang="ja-JP" altLang="ja-JP" sz="1400" dirty="0" smtClean="0"/>
              <a:t>」</a:t>
            </a:r>
            <a:r>
              <a:rPr lang="ja-JP" altLang="en-US" sz="1400" dirty="0" smtClean="0"/>
              <a:t>、「働きがいのある職場作り」の６</a:t>
            </a:r>
            <a:r>
              <a:rPr lang="ja-JP" altLang="ja-JP" sz="1400" dirty="0" smtClean="0"/>
              <a:t>つ</a:t>
            </a:r>
            <a:r>
              <a:rPr lang="ja-JP" altLang="ja-JP" sz="1400" dirty="0"/>
              <a:t>の基本方針の下に病院運営を行っている</a:t>
            </a:r>
            <a:r>
              <a:rPr lang="ja-JP" altLang="ja-JP" sz="1400" dirty="0" smtClean="0"/>
              <a:t>。</a:t>
            </a:r>
            <a:endParaRPr lang="en-US" altLang="ja-JP" sz="1400" dirty="0" smtClean="0"/>
          </a:p>
          <a:p>
            <a:pPr eaLnBrk="0"/>
            <a:r>
              <a:rPr lang="ja-JP" altLang="en-US" sz="1400" dirty="0" smtClean="0"/>
              <a:t>　地域完結型医療の中心的役割を担うものとして、平成</a:t>
            </a:r>
            <a:r>
              <a:rPr lang="ja-JP" altLang="en-US" sz="1400" dirty="0"/>
              <a:t>２４年８月に</a:t>
            </a:r>
            <a:r>
              <a:rPr lang="ja-JP" altLang="ja-JP" sz="1400" dirty="0" smtClean="0"/>
              <a:t>地域</a:t>
            </a:r>
            <a:r>
              <a:rPr lang="ja-JP" altLang="ja-JP" sz="1400" dirty="0"/>
              <a:t>医療支援病院</a:t>
            </a:r>
            <a:r>
              <a:rPr lang="ja-JP" altLang="ja-JP" sz="1400" dirty="0" smtClean="0"/>
              <a:t>の</a:t>
            </a:r>
            <a:r>
              <a:rPr lang="ja-JP" altLang="en-US" sz="1400" dirty="0" smtClean="0"/>
              <a:t>承認</a:t>
            </a:r>
            <a:r>
              <a:rPr lang="ja-JP" altLang="ja-JP" sz="1400" dirty="0" smtClean="0"/>
              <a:t>を</a:t>
            </a:r>
            <a:r>
              <a:rPr lang="ja-JP" altLang="ja-JP" sz="1400" dirty="0"/>
              <a:t>受け、地域の医療施設や開業医等と密接な連携を取っており、急変患者の</a:t>
            </a:r>
            <a:r>
              <a:rPr lang="ja-JP" altLang="ja-JP" sz="1400" dirty="0" smtClean="0"/>
              <a:t>受入</a:t>
            </a:r>
            <a:r>
              <a:rPr lang="ja-JP" altLang="en-US" sz="1400" dirty="0" smtClean="0"/>
              <a:t>れや大型医療機器の共同利用、医療従事者への研修などを通じて地域の中核病院として地域医療への支援を行</a:t>
            </a:r>
            <a:r>
              <a:rPr lang="ja-JP" altLang="ja-JP" sz="1400" dirty="0" smtClean="0"/>
              <a:t>って</a:t>
            </a:r>
            <a:r>
              <a:rPr lang="ja-JP" altLang="ja-JP" sz="1400" dirty="0"/>
              <a:t>いる</a:t>
            </a:r>
            <a:r>
              <a:rPr lang="ja-JP" altLang="ja-JP" sz="1400" dirty="0" smtClean="0"/>
              <a:t>。</a:t>
            </a:r>
            <a:r>
              <a:rPr lang="ja-JP" altLang="en-US" sz="1400" dirty="0" smtClean="0"/>
              <a:t>また、救急医療にも力を入れ、令和３年度は年間で４，３６６名（うち救急車１，３９８名）の救急患者を受け入れ、そのうち１</a:t>
            </a:r>
            <a:r>
              <a:rPr lang="en-US" altLang="ja-JP" sz="1400" dirty="0" smtClean="0"/>
              <a:t>,</a:t>
            </a:r>
            <a:r>
              <a:rPr lang="ja-JP" altLang="en-US" sz="1400" dirty="0" smtClean="0"/>
              <a:t>５５７名</a:t>
            </a:r>
            <a:r>
              <a:rPr lang="en-US" altLang="ja-JP" sz="1400" dirty="0" smtClean="0"/>
              <a:t>(</a:t>
            </a:r>
            <a:r>
              <a:rPr lang="ja-JP" altLang="en-US" sz="1400" dirty="0" smtClean="0"/>
              <a:t>うち救急車７０８名</a:t>
            </a:r>
            <a:r>
              <a:rPr lang="en-US" altLang="ja-JP" sz="1400" dirty="0" smtClean="0"/>
              <a:t>)</a:t>
            </a:r>
            <a:r>
              <a:rPr lang="ja-JP" altLang="en-US" sz="1400" dirty="0" smtClean="0"/>
              <a:t>が入院し地域医療への貢献をしている。</a:t>
            </a:r>
            <a:endParaRPr lang="en-US" altLang="ja-JP" sz="1400" dirty="0" smtClean="0"/>
          </a:p>
          <a:p>
            <a:pPr eaLnBrk="0"/>
            <a:r>
              <a:rPr lang="ja-JP" altLang="en-US" sz="1400" dirty="0"/>
              <a:t>　</a:t>
            </a:r>
            <a:r>
              <a:rPr lang="ja-JP" altLang="en-US" sz="1400" dirty="0" smtClean="0"/>
              <a:t>がん診療については</a:t>
            </a:r>
            <a:r>
              <a:rPr lang="ja-JP" altLang="ja-JP" sz="1400" dirty="0" smtClean="0"/>
              <a:t>熊本県</a:t>
            </a:r>
            <a:r>
              <a:rPr lang="ja-JP" altLang="ja-JP" sz="1400" dirty="0"/>
              <a:t>指定がん診療連携拠点</a:t>
            </a:r>
            <a:r>
              <a:rPr lang="ja-JP" altLang="ja-JP" sz="1400" dirty="0" smtClean="0"/>
              <a:t>病院と</a:t>
            </a:r>
            <a:r>
              <a:rPr lang="ja-JP" altLang="ja-JP" sz="1400" dirty="0"/>
              <a:t>して</a:t>
            </a:r>
            <a:r>
              <a:rPr lang="ja-JP" altLang="ja-JP" sz="1400" dirty="0" smtClean="0"/>
              <a:t>、</a:t>
            </a:r>
            <a:r>
              <a:rPr lang="ja-JP" altLang="en-US" sz="1400" dirty="0" smtClean="0"/>
              <a:t>消化器がん、肺がんを中心に専門医療を展開している。また、</a:t>
            </a:r>
            <a:r>
              <a:rPr lang="ja-JP" altLang="ja-JP" sz="1400" dirty="0"/>
              <a:t>熊本県難病</a:t>
            </a:r>
            <a:r>
              <a:rPr lang="ja-JP" altLang="ja-JP" sz="1400" dirty="0" smtClean="0"/>
              <a:t>医療拠点</a:t>
            </a:r>
            <a:r>
              <a:rPr lang="ja-JP" altLang="ja-JP" sz="1400" dirty="0"/>
              <a:t>病院と</a:t>
            </a:r>
            <a:r>
              <a:rPr lang="ja-JP" altLang="ja-JP" sz="1400" dirty="0" smtClean="0"/>
              <a:t>して重度心身障</a:t>
            </a:r>
            <a:r>
              <a:rPr lang="ja-JP" altLang="en-US" sz="1400" dirty="0" smtClean="0"/>
              <a:t>がい児（</a:t>
            </a:r>
            <a:r>
              <a:rPr lang="ja-JP" altLang="ja-JP" sz="1400" dirty="0" smtClean="0"/>
              <a:t>者</a:t>
            </a:r>
            <a:r>
              <a:rPr lang="ja-JP" altLang="en-US" sz="1400" dirty="0" smtClean="0"/>
              <a:t>）</a:t>
            </a:r>
            <a:r>
              <a:rPr lang="ja-JP" altLang="ja-JP" sz="1400" dirty="0" smtClean="0"/>
              <a:t>医療</a:t>
            </a:r>
            <a:r>
              <a:rPr lang="ja-JP" altLang="en-US" sz="1400" dirty="0" smtClean="0"/>
              <a:t>、</a:t>
            </a:r>
            <a:r>
              <a:rPr lang="ja-JP" altLang="ja-JP" sz="1400" dirty="0" smtClean="0"/>
              <a:t>筋</a:t>
            </a:r>
            <a:r>
              <a:rPr lang="ja-JP" altLang="ja-JP" sz="1400" dirty="0"/>
              <a:t>ジストロフィーを含む神経</a:t>
            </a:r>
            <a:r>
              <a:rPr lang="ja-JP" altLang="ja-JP" sz="1400" dirty="0" smtClean="0"/>
              <a:t>難病</a:t>
            </a:r>
            <a:r>
              <a:rPr lang="ja-JP" altLang="en-US" sz="1400" dirty="0" smtClean="0"/>
              <a:t>などの障がい者</a:t>
            </a:r>
            <a:r>
              <a:rPr lang="ja-JP" altLang="ja-JP" sz="1400" dirty="0" smtClean="0"/>
              <a:t>医療</a:t>
            </a:r>
            <a:r>
              <a:rPr lang="ja-JP" altLang="en-US" sz="1400" dirty="0"/>
              <a:t>を</a:t>
            </a:r>
            <a:r>
              <a:rPr lang="ja-JP" altLang="ja-JP" sz="1400" dirty="0"/>
              <a:t>担っており、</a:t>
            </a:r>
            <a:r>
              <a:rPr lang="ja-JP" altLang="en-US" sz="1400" dirty="0"/>
              <a:t>菊池</a:t>
            </a:r>
            <a:r>
              <a:rPr lang="ja-JP" altLang="ja-JP" sz="1400" dirty="0"/>
              <a:t>構想区域</a:t>
            </a:r>
            <a:r>
              <a:rPr lang="ja-JP" altLang="en-US" sz="1400" dirty="0"/>
              <a:t>（以下「構想区域」という）</a:t>
            </a:r>
            <a:r>
              <a:rPr lang="ja-JP" altLang="ja-JP" sz="1400" dirty="0"/>
              <a:t>外</a:t>
            </a:r>
            <a:r>
              <a:rPr lang="ja-JP" altLang="en-US" sz="1400" dirty="0"/>
              <a:t>の熊本県全域の</a:t>
            </a:r>
            <a:r>
              <a:rPr lang="ja-JP" altLang="ja-JP" sz="1400" dirty="0"/>
              <a:t>患者</a:t>
            </a:r>
            <a:r>
              <a:rPr lang="ja-JP" altLang="en-US" sz="1400" dirty="0"/>
              <a:t>の</a:t>
            </a:r>
            <a:r>
              <a:rPr lang="ja-JP" altLang="ja-JP" sz="1400" dirty="0" smtClean="0"/>
              <a:t>受け入れ</a:t>
            </a:r>
            <a:r>
              <a:rPr lang="ja-JP" altLang="en-US" sz="1400" dirty="0" smtClean="0"/>
              <a:t>も</a:t>
            </a:r>
            <a:r>
              <a:rPr lang="ja-JP" altLang="ja-JP" sz="1400" dirty="0" smtClean="0"/>
              <a:t>行って</a:t>
            </a:r>
            <a:r>
              <a:rPr lang="ja-JP" altLang="ja-JP" sz="1400" dirty="0"/>
              <a:t>いる</a:t>
            </a:r>
            <a:r>
              <a:rPr lang="ja-JP" altLang="ja-JP" sz="1400" dirty="0" smtClean="0"/>
              <a:t>。</a:t>
            </a:r>
            <a:r>
              <a:rPr lang="ja-JP" altLang="en-US" sz="1400" dirty="0" smtClean="0"/>
              <a:t>特</a:t>
            </a:r>
            <a:r>
              <a:rPr lang="ja-JP" altLang="en-US" sz="1400" dirty="0"/>
              <a:t>に筋ジストロフィーについては県内唯一の入院での療養介護が可能な医療機関となって</a:t>
            </a:r>
            <a:r>
              <a:rPr lang="ja-JP" altLang="en-US" sz="1400" dirty="0" smtClean="0"/>
              <a:t>いる。更に成育医療については、てんかん、発達障害ならびに不登校、肥満等の小児慢性疾患が中心である。隣接している県立黒石原支援学校と協力して、医療と学校教育を連携させた医教連携のもとで成育医療を担っている。</a:t>
            </a:r>
            <a:endParaRPr lang="en-US" altLang="ja-JP" sz="1400" dirty="0" smtClean="0"/>
          </a:p>
          <a:p>
            <a:pPr eaLnBrk="0"/>
            <a:r>
              <a:rPr lang="ja-JP" altLang="en-US" sz="1400" dirty="0" smtClean="0"/>
              <a:t>　病床機能別では急性期医療と慢性期医療を中心に診療を行っており、所属する構想区域内にて総合的な診療可能な中核病院である一方、</a:t>
            </a:r>
            <a:r>
              <a:rPr lang="ja-JP" altLang="ja-JP" sz="1400" dirty="0" smtClean="0"/>
              <a:t>地域</a:t>
            </a:r>
            <a:r>
              <a:rPr lang="ja-JP" altLang="ja-JP" sz="1400" dirty="0"/>
              <a:t>の在宅医療を後方から支援する</a:t>
            </a:r>
            <a:r>
              <a:rPr lang="ja-JP" altLang="ja-JP" sz="1400" dirty="0" smtClean="0"/>
              <a:t>病院</a:t>
            </a:r>
            <a:r>
              <a:rPr lang="ja-JP" altLang="en-US" sz="1400" dirty="0" smtClean="0"/>
              <a:t>としての役割も果たしている。そのため</a:t>
            </a:r>
            <a:r>
              <a:rPr lang="ja-JP" altLang="ja-JP" sz="1400" dirty="0" smtClean="0"/>
              <a:t>平成</a:t>
            </a:r>
            <a:r>
              <a:rPr lang="ja-JP" altLang="en-US" sz="1400" dirty="0" smtClean="0"/>
              <a:t>２８</a:t>
            </a:r>
            <a:r>
              <a:rPr lang="ja-JP" altLang="ja-JP" sz="1400" dirty="0" smtClean="0"/>
              <a:t>年</a:t>
            </a:r>
            <a:r>
              <a:rPr lang="ja-JP" altLang="en-US" sz="1400" dirty="0" smtClean="0"/>
              <a:t>１１</a:t>
            </a:r>
            <a:r>
              <a:rPr lang="ja-JP" altLang="ja-JP" sz="1400" dirty="0" smtClean="0"/>
              <a:t>月</a:t>
            </a:r>
            <a:r>
              <a:rPr lang="ja-JP" altLang="ja-JP" sz="1400" dirty="0"/>
              <a:t>から</a:t>
            </a:r>
            <a:r>
              <a:rPr lang="ja-JP" altLang="ja-JP" sz="1400" dirty="0" smtClean="0"/>
              <a:t>、</a:t>
            </a:r>
            <a:r>
              <a:rPr lang="ja-JP" altLang="en-US" sz="1400" dirty="0" smtClean="0"/>
              <a:t>構想区域</a:t>
            </a:r>
            <a:r>
              <a:rPr lang="ja-JP" altLang="ja-JP" sz="1400" dirty="0" smtClean="0"/>
              <a:t>に</a:t>
            </a:r>
            <a:r>
              <a:rPr lang="ja-JP" altLang="ja-JP" sz="1400" dirty="0"/>
              <a:t>不足する回復期病床確保のため、急性期</a:t>
            </a:r>
            <a:r>
              <a:rPr lang="ja-JP" altLang="ja-JP" sz="1400" dirty="0" smtClean="0"/>
              <a:t>病床</a:t>
            </a:r>
            <a:r>
              <a:rPr lang="ja-JP" altLang="en-US" sz="1400" dirty="0" smtClean="0"/>
              <a:t>５２</a:t>
            </a:r>
            <a:r>
              <a:rPr lang="ja-JP" altLang="ja-JP" sz="1400" dirty="0" smtClean="0"/>
              <a:t>床</a:t>
            </a:r>
            <a:r>
              <a:rPr lang="en-US" altLang="ja-JP" sz="1400" dirty="0" smtClean="0"/>
              <a:t>(</a:t>
            </a:r>
            <a:r>
              <a:rPr lang="ja-JP" altLang="en-US" sz="1400" dirty="0" smtClean="0"/>
              <a:t>現在４６床</a:t>
            </a:r>
            <a:r>
              <a:rPr lang="en-US" altLang="ja-JP" sz="1400" dirty="0" smtClean="0"/>
              <a:t>)</a:t>
            </a:r>
            <a:r>
              <a:rPr lang="ja-JP" altLang="ja-JP" sz="1400" dirty="0" smtClean="0"/>
              <a:t>を</a:t>
            </a:r>
            <a:r>
              <a:rPr lang="ja-JP" altLang="ja-JP" sz="1400" dirty="0"/>
              <a:t>地域包括ケア病床へ</a:t>
            </a:r>
            <a:r>
              <a:rPr lang="ja-JP" altLang="ja-JP" sz="1400" dirty="0" smtClean="0"/>
              <a:t>と</a:t>
            </a:r>
            <a:r>
              <a:rPr lang="ja-JP" altLang="en-US" sz="1400" dirty="0" smtClean="0"/>
              <a:t>転換し、在宅患者受入れの円滑化を図って地域包括ケアシステムの一翼を担っている。</a:t>
            </a:r>
            <a:endParaRPr lang="en-US" altLang="ja-JP" sz="1400" dirty="0" smtClean="0"/>
          </a:p>
          <a:p>
            <a:pPr eaLnBrk="0"/>
            <a:r>
              <a:rPr lang="ja-JP" altLang="en-US" sz="1400" dirty="0"/>
              <a:t>　</a:t>
            </a:r>
            <a:r>
              <a:rPr lang="ja-JP" altLang="en-US" sz="1400" dirty="0" smtClean="0"/>
              <a:t>新型</a:t>
            </a:r>
            <a:r>
              <a:rPr lang="ja-JP" altLang="en-US" sz="1400" dirty="0"/>
              <a:t>コロナ患者については</a:t>
            </a:r>
            <a:r>
              <a:rPr lang="ja-JP" altLang="en-US" sz="1400" dirty="0" smtClean="0"/>
              <a:t>、</a:t>
            </a:r>
            <a:r>
              <a:rPr lang="en-US" altLang="ja-JP" sz="1400" dirty="0" smtClean="0"/>
              <a:t>R2.9.30</a:t>
            </a:r>
            <a:r>
              <a:rPr lang="ja-JP" altLang="en-US" sz="1400" dirty="0"/>
              <a:t>に重点医療機関の指定を受け、フェーズに応じて、対応病床数を変更し、受け入れを実施している。小児についても入院対応可能で</a:t>
            </a:r>
            <a:r>
              <a:rPr lang="ja-JP" altLang="en-US" sz="1400" dirty="0" smtClean="0"/>
              <a:t>あり、内科、小児科共同で診療にあたっている。併せて、ワクチンの基本型接種施設として、合志市と調整の上、乳幼児も含め、積極的にワクチン接種も実施している。</a:t>
            </a:r>
            <a:endParaRPr lang="en-US" altLang="ja-JP" sz="1400" dirty="0">
              <a:latin typeface="ＭＳ ゴシック" panose="020B0609070205080204" pitchFamily="49" charset="-128"/>
              <a:ea typeface="ＭＳ ゴシック" panose="020B0609070205080204" pitchFamily="49" charset="-128"/>
            </a:endParaRPr>
          </a:p>
          <a:p>
            <a:pPr eaLnBrk="0"/>
            <a:endParaRPr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9225306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3</a:t>
            </a:fld>
            <a:endParaRPr kumimoji="1" lang="ja-JP" altLang="en-US" sz="2000" dirty="0"/>
          </a:p>
        </p:txBody>
      </p:sp>
      <p:sp>
        <p:nvSpPr>
          <p:cNvPr id="2" name="正方形/長方形 1"/>
          <p:cNvSpPr/>
          <p:nvPr/>
        </p:nvSpPr>
        <p:spPr>
          <a:xfrm>
            <a:off x="179512" y="188640"/>
            <a:ext cx="8712968" cy="1754326"/>
          </a:xfrm>
          <a:prstGeom prst="rect">
            <a:avLst/>
          </a:prstGeom>
        </p:spPr>
        <p:txBody>
          <a:bodyPr wrap="square">
            <a:spAutoFit/>
          </a:bodyPr>
          <a:lstStyle/>
          <a:p>
            <a:pPr lvl="0" eaLnBrk="0"/>
            <a:r>
              <a:rPr lang="ja-JP" altLang="en-US" dirty="0">
                <a:ea typeface="ＤＦ特太ゴシック体" panose="02010609000101010101" pitchFamily="1" charset="-128"/>
              </a:rPr>
              <a:t>診療実績等</a:t>
            </a:r>
            <a:endParaRPr lang="ja-JP" altLang="ja-JP" dirty="0">
              <a:ea typeface="ＤＦ特太ゴシック体" panose="02010609000101010101" pitchFamily="1" charset="-128"/>
            </a:endParaRPr>
          </a:p>
          <a:p>
            <a:pPr eaLnBrk="0"/>
            <a:r>
              <a:rPr lang="ja-JP" altLang="ja-JP" b="1" dirty="0"/>
              <a:t>（救急外来診療状況</a:t>
            </a:r>
            <a:r>
              <a:rPr lang="ja-JP" altLang="ja-JP" dirty="0"/>
              <a:t>）</a:t>
            </a:r>
          </a:p>
          <a:p>
            <a:pPr eaLnBrk="0"/>
            <a:r>
              <a:rPr lang="ja-JP" altLang="en-US" dirty="0"/>
              <a:t>                                                             　   （</a:t>
            </a:r>
            <a:r>
              <a:rPr lang="en-US" altLang="ja-JP" dirty="0" smtClean="0"/>
              <a:t>2020</a:t>
            </a:r>
            <a:r>
              <a:rPr lang="ja-JP" altLang="en-US" dirty="0" smtClean="0"/>
              <a:t>年度</a:t>
            </a:r>
            <a:r>
              <a:rPr lang="ja-JP" altLang="en-US" dirty="0"/>
              <a:t>）　　　　（</a:t>
            </a:r>
            <a:r>
              <a:rPr lang="en-US" altLang="ja-JP" dirty="0" smtClean="0"/>
              <a:t>2021</a:t>
            </a:r>
            <a:r>
              <a:rPr lang="ja-JP" altLang="en-US" dirty="0" smtClean="0"/>
              <a:t>年度</a:t>
            </a:r>
            <a:r>
              <a:rPr lang="ja-JP" altLang="en-US" dirty="0"/>
              <a:t>）　</a:t>
            </a:r>
            <a:r>
              <a:rPr lang="ja-JP" altLang="en-US" dirty="0" smtClean="0"/>
              <a:t> 　（</a:t>
            </a:r>
            <a:r>
              <a:rPr lang="en-US" altLang="ja-JP" dirty="0" smtClean="0"/>
              <a:t>2022</a:t>
            </a:r>
            <a:r>
              <a:rPr lang="ja-JP" altLang="en-US" dirty="0" smtClean="0"/>
              <a:t>年</a:t>
            </a:r>
            <a:r>
              <a:rPr lang="en-US" altLang="ja-JP" dirty="0" smtClean="0"/>
              <a:t>12</a:t>
            </a:r>
            <a:r>
              <a:rPr lang="ja-JP" altLang="en-US" dirty="0" smtClean="0"/>
              <a:t>月迄</a:t>
            </a:r>
            <a:r>
              <a:rPr lang="en-US" altLang="ja-JP" dirty="0" smtClean="0"/>
              <a:t>)</a:t>
            </a:r>
            <a:r>
              <a:rPr lang="ja-JP" altLang="en-US" dirty="0" smtClean="0"/>
              <a:t>　</a:t>
            </a:r>
            <a:endParaRPr lang="en-US" altLang="ja-JP" dirty="0" smtClean="0"/>
          </a:p>
          <a:p>
            <a:pPr eaLnBrk="0"/>
            <a:r>
              <a:rPr lang="ja-JP" altLang="ja-JP" dirty="0" smtClean="0"/>
              <a:t>救急</a:t>
            </a:r>
            <a:r>
              <a:rPr lang="ja-JP" altLang="ja-JP" dirty="0"/>
              <a:t>患者取扱件数　</a:t>
            </a:r>
            <a:r>
              <a:rPr lang="en-US" altLang="ja-JP" dirty="0"/>
              <a:t>                            </a:t>
            </a:r>
            <a:r>
              <a:rPr lang="ja-JP" altLang="en-US" dirty="0" smtClean="0"/>
              <a:t>３，５２０名</a:t>
            </a:r>
            <a:r>
              <a:rPr lang="ja-JP" altLang="en-US" dirty="0"/>
              <a:t>　　　　</a:t>
            </a:r>
            <a:r>
              <a:rPr lang="ja-JP" altLang="en-US" dirty="0" smtClean="0"/>
              <a:t>　</a:t>
            </a:r>
            <a:r>
              <a:rPr lang="ja-JP" altLang="en-US" dirty="0"/>
              <a:t>　４，３６６名　　　　 </a:t>
            </a:r>
            <a:r>
              <a:rPr lang="ja-JP" altLang="en-US" dirty="0" smtClean="0"/>
              <a:t> 　３，８６３名</a:t>
            </a:r>
            <a:endParaRPr lang="en-US" altLang="ja-JP" dirty="0"/>
          </a:p>
          <a:p>
            <a:pPr eaLnBrk="0"/>
            <a:r>
              <a:rPr lang="ja-JP" altLang="en-US" dirty="0"/>
              <a:t>    　　 うち入院件数　　　　 </a:t>
            </a:r>
            <a:r>
              <a:rPr lang="ja-JP" altLang="en-US" dirty="0" smtClean="0"/>
              <a:t>   </a:t>
            </a:r>
            <a:r>
              <a:rPr lang="ja-JP" altLang="en-US" dirty="0"/>
              <a:t>　　  　  　</a:t>
            </a:r>
            <a:r>
              <a:rPr lang="ja-JP" altLang="en-US" dirty="0" smtClean="0"/>
              <a:t>１，２４５名</a:t>
            </a:r>
            <a:r>
              <a:rPr lang="ja-JP" altLang="en-US" dirty="0"/>
              <a:t>　　　　</a:t>
            </a:r>
            <a:r>
              <a:rPr lang="ja-JP" altLang="en-US" dirty="0" smtClean="0"/>
              <a:t>　</a:t>
            </a:r>
            <a:r>
              <a:rPr lang="ja-JP" altLang="en-US" dirty="0"/>
              <a:t>　１，５５７名　　　　 </a:t>
            </a:r>
            <a:r>
              <a:rPr lang="ja-JP" altLang="en-US" dirty="0" smtClean="0"/>
              <a:t>　１，５７３名</a:t>
            </a:r>
            <a:r>
              <a:rPr lang="ja-JP" altLang="en-US" dirty="0"/>
              <a:t>　</a:t>
            </a:r>
            <a:endParaRPr lang="ja-JP" altLang="ja-JP" dirty="0"/>
          </a:p>
          <a:p>
            <a:pPr eaLnBrk="0"/>
            <a:r>
              <a:rPr lang="ja-JP" altLang="en-US" dirty="0"/>
              <a:t>　    </a:t>
            </a:r>
            <a:r>
              <a:rPr lang="ja-JP" altLang="en-US" dirty="0" smtClean="0"/>
              <a:t>　　 </a:t>
            </a:r>
            <a:r>
              <a:rPr lang="ja-JP" altLang="ja-JP" dirty="0" smtClean="0"/>
              <a:t>救急車</a:t>
            </a:r>
            <a:r>
              <a:rPr lang="ja-JP" altLang="ja-JP" dirty="0"/>
              <a:t>件数　</a:t>
            </a:r>
            <a:r>
              <a:rPr lang="en-US" altLang="ja-JP" dirty="0"/>
              <a:t>  </a:t>
            </a:r>
            <a:r>
              <a:rPr lang="ja-JP" altLang="en-US" dirty="0"/>
              <a:t>　 </a:t>
            </a:r>
            <a:r>
              <a:rPr lang="en-US" altLang="ja-JP" dirty="0"/>
              <a:t>   </a:t>
            </a:r>
            <a:r>
              <a:rPr lang="en-US" altLang="ja-JP" dirty="0" smtClean="0"/>
              <a:t>     </a:t>
            </a:r>
            <a:r>
              <a:rPr lang="ja-JP" altLang="en-US" dirty="0" smtClean="0"/>
              <a:t>  </a:t>
            </a:r>
            <a:r>
              <a:rPr lang="ja-JP" altLang="en-US" dirty="0"/>
              <a:t>　  　　 </a:t>
            </a:r>
            <a:r>
              <a:rPr lang="ja-JP" altLang="en-US" dirty="0" smtClean="0"/>
              <a:t>１，１９８名</a:t>
            </a:r>
            <a:r>
              <a:rPr lang="ja-JP" altLang="en-US" dirty="0"/>
              <a:t>　　　　</a:t>
            </a:r>
            <a:r>
              <a:rPr lang="ja-JP" altLang="en-US" dirty="0" smtClean="0"/>
              <a:t>　</a:t>
            </a:r>
            <a:r>
              <a:rPr lang="ja-JP" altLang="en-US" dirty="0"/>
              <a:t>　１，３９８名　　　　　 </a:t>
            </a:r>
            <a:r>
              <a:rPr lang="ja-JP" altLang="en-US" dirty="0" smtClean="0"/>
              <a:t>１，２９３名</a:t>
            </a:r>
            <a:endParaRPr lang="ja-JP" altLang="en-US" dirty="0"/>
          </a:p>
        </p:txBody>
      </p:sp>
      <p:sp>
        <p:nvSpPr>
          <p:cNvPr id="3" name="正方形/長方形 2"/>
          <p:cNvSpPr/>
          <p:nvPr/>
        </p:nvSpPr>
        <p:spPr>
          <a:xfrm>
            <a:off x="179512" y="2054750"/>
            <a:ext cx="8712968" cy="1200329"/>
          </a:xfrm>
          <a:prstGeom prst="rect">
            <a:avLst/>
          </a:prstGeom>
        </p:spPr>
        <p:txBody>
          <a:bodyPr wrap="square">
            <a:spAutoFit/>
          </a:bodyPr>
          <a:lstStyle/>
          <a:p>
            <a:pPr eaLnBrk="0"/>
            <a:r>
              <a:rPr lang="ja-JP" altLang="en-US" b="1" dirty="0"/>
              <a:t>地域医療支援病院</a:t>
            </a:r>
            <a:r>
              <a:rPr lang="ja-JP" altLang="ja-JP" b="1" dirty="0"/>
              <a:t>紹介率・逆紹介率）</a:t>
            </a:r>
          </a:p>
          <a:p>
            <a:pPr eaLnBrk="0"/>
            <a:r>
              <a:rPr lang="ja-JP" altLang="en-US" dirty="0"/>
              <a:t>　　　　　　　　　　　                                （</a:t>
            </a:r>
            <a:r>
              <a:rPr lang="en-US" altLang="ja-JP" dirty="0"/>
              <a:t>2020</a:t>
            </a:r>
            <a:r>
              <a:rPr lang="ja-JP" altLang="en-US" dirty="0"/>
              <a:t>年度）　　　　（</a:t>
            </a:r>
            <a:r>
              <a:rPr lang="en-US" altLang="ja-JP" dirty="0"/>
              <a:t>2021</a:t>
            </a:r>
            <a:r>
              <a:rPr lang="ja-JP" altLang="en-US" dirty="0"/>
              <a:t>年度）　 　（</a:t>
            </a:r>
            <a:r>
              <a:rPr lang="en-US" altLang="ja-JP" dirty="0"/>
              <a:t>2022</a:t>
            </a:r>
            <a:r>
              <a:rPr lang="ja-JP" altLang="en-US" dirty="0"/>
              <a:t>年</a:t>
            </a:r>
            <a:r>
              <a:rPr lang="en-US" altLang="ja-JP" dirty="0"/>
              <a:t>12</a:t>
            </a:r>
            <a:r>
              <a:rPr lang="ja-JP" altLang="en-US" dirty="0"/>
              <a:t>月迄</a:t>
            </a:r>
            <a:r>
              <a:rPr lang="en-US" altLang="ja-JP" dirty="0"/>
              <a:t>)</a:t>
            </a:r>
            <a:r>
              <a:rPr lang="ja-JP" altLang="en-US" dirty="0"/>
              <a:t>　　　</a:t>
            </a:r>
            <a:endParaRPr lang="en-US" altLang="ja-JP" dirty="0"/>
          </a:p>
          <a:p>
            <a:pPr eaLnBrk="0"/>
            <a:r>
              <a:rPr lang="ja-JP" altLang="en-US" dirty="0"/>
              <a:t>　</a:t>
            </a:r>
            <a:r>
              <a:rPr lang="ja-JP" altLang="ja-JP" dirty="0" smtClean="0"/>
              <a:t>紹</a:t>
            </a:r>
            <a:r>
              <a:rPr lang="en-US" altLang="ja-JP" dirty="0" smtClean="0"/>
              <a:t>  </a:t>
            </a:r>
            <a:r>
              <a:rPr lang="ja-JP" altLang="ja-JP" dirty="0" smtClean="0"/>
              <a:t>介</a:t>
            </a:r>
            <a:r>
              <a:rPr lang="en-US" altLang="ja-JP" dirty="0" smtClean="0"/>
              <a:t>  </a:t>
            </a:r>
            <a:r>
              <a:rPr lang="ja-JP" altLang="ja-JP" dirty="0" smtClean="0"/>
              <a:t>率</a:t>
            </a:r>
            <a:r>
              <a:rPr lang="en-US" altLang="ja-JP" dirty="0" smtClean="0"/>
              <a:t>                                                 </a:t>
            </a:r>
            <a:r>
              <a:rPr lang="ja-JP" altLang="en-US" dirty="0" smtClean="0"/>
              <a:t>８２．９</a:t>
            </a:r>
            <a:r>
              <a:rPr lang="ja-JP" altLang="ja-JP" dirty="0" smtClean="0"/>
              <a:t>％</a:t>
            </a:r>
            <a:r>
              <a:rPr lang="en-US" altLang="ja-JP" dirty="0" smtClean="0"/>
              <a:t>                 </a:t>
            </a:r>
            <a:r>
              <a:rPr lang="ja-JP" altLang="en-US" dirty="0" smtClean="0"/>
              <a:t>８０．０％　　　　　</a:t>
            </a:r>
            <a:r>
              <a:rPr lang="ja-JP" altLang="en-US" dirty="0"/>
              <a:t>　 </a:t>
            </a:r>
            <a:r>
              <a:rPr lang="ja-JP" altLang="en-US" dirty="0" smtClean="0"/>
              <a:t>７４．８％</a:t>
            </a:r>
            <a:endParaRPr lang="en-US" altLang="ja-JP" dirty="0" smtClean="0"/>
          </a:p>
          <a:p>
            <a:pPr eaLnBrk="0"/>
            <a:r>
              <a:rPr lang="en-US" altLang="ja-JP" dirty="0" smtClean="0"/>
              <a:t>   </a:t>
            </a:r>
            <a:r>
              <a:rPr lang="ja-JP" altLang="ja-JP" dirty="0" smtClean="0"/>
              <a:t>逆紹介率</a:t>
            </a:r>
            <a:r>
              <a:rPr lang="en-US" altLang="ja-JP" dirty="0" smtClean="0"/>
              <a:t>                                                 </a:t>
            </a:r>
            <a:r>
              <a:rPr lang="ja-JP" altLang="en-US" dirty="0" smtClean="0"/>
              <a:t>８４．６％                 ８５．０％　　　　　</a:t>
            </a:r>
            <a:r>
              <a:rPr lang="ja-JP" altLang="en-US" dirty="0"/>
              <a:t>　 </a:t>
            </a:r>
            <a:r>
              <a:rPr lang="ja-JP" altLang="en-US" dirty="0" smtClean="0"/>
              <a:t>７８．９％ 　</a:t>
            </a:r>
            <a:endParaRPr lang="en-US" altLang="ja-JP" dirty="0"/>
          </a:p>
        </p:txBody>
      </p:sp>
      <p:sp>
        <p:nvSpPr>
          <p:cNvPr id="5" name="正方形/長方形 4"/>
          <p:cNvSpPr/>
          <p:nvPr/>
        </p:nvSpPr>
        <p:spPr>
          <a:xfrm>
            <a:off x="215516" y="3255079"/>
            <a:ext cx="8923842" cy="2031325"/>
          </a:xfrm>
          <a:prstGeom prst="rect">
            <a:avLst/>
          </a:prstGeom>
        </p:spPr>
        <p:txBody>
          <a:bodyPr wrap="square">
            <a:spAutoFit/>
          </a:bodyPr>
          <a:lstStyle/>
          <a:p>
            <a:pPr eaLnBrk="0"/>
            <a:r>
              <a:rPr lang="ja-JP" altLang="ja-JP" b="1" dirty="0"/>
              <a:t>（届出をしている入院基本料）</a:t>
            </a:r>
            <a:r>
              <a:rPr lang="ja-JP" altLang="en-US" b="1" dirty="0"/>
              <a:t>（</a:t>
            </a:r>
            <a:r>
              <a:rPr lang="en-US" altLang="ja-JP" b="1" dirty="0" smtClean="0"/>
              <a:t>2022</a:t>
            </a:r>
            <a:r>
              <a:rPr lang="ja-JP" altLang="en-US" b="1" dirty="0" smtClean="0"/>
              <a:t>年度</a:t>
            </a:r>
            <a:r>
              <a:rPr lang="ja-JP" altLang="en-US" b="1" dirty="0"/>
              <a:t>）</a:t>
            </a:r>
            <a:r>
              <a:rPr lang="en-US" altLang="ja-JP" b="1" dirty="0"/>
              <a:t>(</a:t>
            </a:r>
            <a:r>
              <a:rPr lang="ja-JP" altLang="en-US" b="1" dirty="0"/>
              <a:t>運営病床数</a:t>
            </a:r>
            <a:r>
              <a:rPr lang="en-US" altLang="ja-JP" b="1" dirty="0"/>
              <a:t>)</a:t>
            </a:r>
          </a:p>
          <a:p>
            <a:pPr eaLnBrk="0"/>
            <a:r>
              <a:rPr lang="en-US" altLang="ja-JP" dirty="0"/>
              <a:t>                                                                          </a:t>
            </a:r>
            <a:r>
              <a:rPr lang="ja-JP" altLang="en-US" dirty="0"/>
              <a:t>病床数</a:t>
            </a:r>
            <a:r>
              <a:rPr lang="en-US" altLang="ja-JP" dirty="0"/>
              <a:t>   </a:t>
            </a:r>
            <a:r>
              <a:rPr lang="en-US" altLang="ja-JP" dirty="0" smtClean="0"/>
              <a:t>   </a:t>
            </a:r>
            <a:r>
              <a:rPr lang="ja-JP" altLang="en-US" dirty="0"/>
              <a:t>平均在院日数　</a:t>
            </a:r>
            <a:r>
              <a:rPr lang="ja-JP" altLang="en-US" dirty="0" smtClean="0"/>
              <a:t>  </a:t>
            </a:r>
            <a:r>
              <a:rPr lang="ja-JP" altLang="en-US" dirty="0"/>
              <a:t>病床利用率</a:t>
            </a:r>
            <a:r>
              <a:rPr lang="en-US" altLang="ja-JP" dirty="0"/>
              <a:t> </a:t>
            </a:r>
            <a:endParaRPr lang="ja-JP" altLang="ja-JP" dirty="0"/>
          </a:p>
          <a:p>
            <a:pPr eaLnBrk="0"/>
            <a:r>
              <a:rPr lang="ja-JP" altLang="ja-JP" dirty="0"/>
              <a:t>・一般病棟１０対１入院基本料</a:t>
            </a:r>
            <a:r>
              <a:rPr lang="ja-JP" altLang="en-US" dirty="0"/>
              <a:t>　  　　　　 １２０</a:t>
            </a:r>
            <a:r>
              <a:rPr lang="ja-JP" altLang="ja-JP" dirty="0"/>
              <a:t>床</a:t>
            </a:r>
            <a:r>
              <a:rPr lang="en-US" altLang="ja-JP" dirty="0"/>
              <a:t>     </a:t>
            </a:r>
            <a:r>
              <a:rPr lang="en-US" altLang="ja-JP" dirty="0" smtClean="0"/>
              <a:t>        </a:t>
            </a:r>
            <a:r>
              <a:rPr lang="ja-JP" altLang="ja-JP" dirty="0"/>
              <a:t>１</a:t>
            </a:r>
            <a:r>
              <a:rPr lang="ja-JP" altLang="en-US" dirty="0"/>
              <a:t>７．４</a:t>
            </a:r>
            <a:r>
              <a:rPr lang="ja-JP" altLang="ja-JP" dirty="0"/>
              <a:t>日　</a:t>
            </a:r>
            <a:r>
              <a:rPr lang="en-US" altLang="ja-JP" dirty="0" smtClean="0"/>
              <a:t>        </a:t>
            </a:r>
            <a:r>
              <a:rPr lang="ja-JP" altLang="ja-JP" dirty="0"/>
              <a:t>８</a:t>
            </a:r>
            <a:r>
              <a:rPr lang="ja-JP" altLang="en-US" dirty="0"/>
              <a:t>２．９</a:t>
            </a:r>
            <a:r>
              <a:rPr lang="ja-JP" altLang="ja-JP" dirty="0"/>
              <a:t>％　</a:t>
            </a:r>
            <a:r>
              <a:rPr lang="en-US" altLang="ja-JP" dirty="0"/>
              <a:t> </a:t>
            </a:r>
            <a:endParaRPr lang="ja-JP" altLang="ja-JP" dirty="0"/>
          </a:p>
          <a:p>
            <a:pPr eaLnBrk="0"/>
            <a:r>
              <a:rPr lang="ja-JP" altLang="ja-JP" dirty="0"/>
              <a:t>・地域包括ケア病棟入院基本料</a:t>
            </a:r>
            <a:r>
              <a:rPr lang="ja-JP" altLang="en-US" dirty="0"/>
              <a:t>　　　　　   ４６</a:t>
            </a:r>
            <a:r>
              <a:rPr lang="ja-JP" altLang="ja-JP" dirty="0"/>
              <a:t>床</a:t>
            </a:r>
            <a:r>
              <a:rPr lang="en-US" altLang="ja-JP" dirty="0"/>
              <a:t>     </a:t>
            </a:r>
            <a:r>
              <a:rPr lang="en-US" altLang="ja-JP" dirty="0" smtClean="0"/>
              <a:t>        </a:t>
            </a:r>
            <a:r>
              <a:rPr lang="ja-JP" altLang="ja-JP" dirty="0"/>
              <a:t>２</a:t>
            </a:r>
            <a:r>
              <a:rPr lang="ja-JP" altLang="en-US" dirty="0"/>
              <a:t>１．７</a:t>
            </a:r>
            <a:r>
              <a:rPr lang="ja-JP" altLang="ja-JP" dirty="0"/>
              <a:t>日</a:t>
            </a:r>
            <a:r>
              <a:rPr lang="ja-JP" altLang="en-US" dirty="0"/>
              <a:t>　</a:t>
            </a:r>
            <a:r>
              <a:rPr lang="ja-JP" altLang="en-US" dirty="0" smtClean="0"/>
              <a:t>       </a:t>
            </a:r>
            <a:r>
              <a:rPr lang="ja-JP" altLang="en-US" dirty="0"/>
              <a:t>８１．９</a:t>
            </a:r>
            <a:r>
              <a:rPr lang="ja-JP" altLang="ja-JP" dirty="0"/>
              <a:t>％　</a:t>
            </a:r>
            <a:endParaRPr lang="en-US" altLang="ja-JP" dirty="0"/>
          </a:p>
          <a:p>
            <a:pPr eaLnBrk="0"/>
            <a:r>
              <a:rPr lang="ja-JP" altLang="ja-JP" dirty="0"/>
              <a:t>・小児入院医療管理料３</a:t>
            </a:r>
            <a:r>
              <a:rPr lang="en-US" altLang="ja-JP" dirty="0"/>
              <a:t>(</a:t>
            </a:r>
            <a:r>
              <a:rPr lang="ja-JP" altLang="en-US" dirty="0"/>
              <a:t>一般で算定中</a:t>
            </a:r>
            <a:r>
              <a:rPr lang="en-US" altLang="ja-JP" dirty="0"/>
              <a:t>) </a:t>
            </a:r>
            <a:r>
              <a:rPr lang="ja-JP" altLang="en-US" dirty="0"/>
              <a:t>  ３０</a:t>
            </a:r>
            <a:r>
              <a:rPr lang="ja-JP" altLang="ja-JP" dirty="0"/>
              <a:t>床</a:t>
            </a:r>
            <a:r>
              <a:rPr lang="en-US" altLang="ja-JP" dirty="0"/>
              <a:t> </a:t>
            </a:r>
            <a:r>
              <a:rPr lang="ja-JP" altLang="en-US" dirty="0"/>
              <a:t>　 </a:t>
            </a:r>
            <a:r>
              <a:rPr lang="ja-JP" altLang="en-US" dirty="0" smtClean="0"/>
              <a:t>       </a:t>
            </a:r>
            <a:r>
              <a:rPr lang="ja-JP" altLang="en-US" dirty="0"/>
              <a:t>　 ６．５</a:t>
            </a:r>
            <a:r>
              <a:rPr lang="ja-JP" altLang="ja-JP" dirty="0"/>
              <a:t>日　</a:t>
            </a:r>
            <a:r>
              <a:rPr lang="en-US" altLang="ja-JP" dirty="0" smtClean="0"/>
              <a:t>       </a:t>
            </a:r>
            <a:r>
              <a:rPr lang="ja-JP" altLang="en-US" dirty="0" smtClean="0"/>
              <a:t>１８．５％</a:t>
            </a:r>
            <a:r>
              <a:rPr lang="en-US" altLang="ja-JP" dirty="0" smtClean="0"/>
              <a:t>(</a:t>
            </a:r>
            <a:r>
              <a:rPr lang="ja-JP" altLang="en-US" sz="1400" dirty="0" smtClean="0"/>
              <a:t>コロナ専用病床</a:t>
            </a:r>
            <a:r>
              <a:rPr lang="en-US" altLang="ja-JP" dirty="0" smtClean="0"/>
              <a:t>)</a:t>
            </a:r>
            <a:endParaRPr lang="ja-JP" altLang="en-US" dirty="0"/>
          </a:p>
          <a:p>
            <a:pPr eaLnBrk="0"/>
            <a:r>
              <a:rPr lang="ja-JP" altLang="en-US" dirty="0"/>
              <a:t>・小児入院医療管理料４ 　　　　　　　　　　 １８床 　 </a:t>
            </a:r>
            <a:r>
              <a:rPr lang="ja-JP" altLang="en-US" dirty="0" smtClean="0"/>
              <a:t>        </a:t>
            </a:r>
            <a:r>
              <a:rPr lang="ja-JP" altLang="en-US" dirty="0"/>
              <a:t>１１．３日　</a:t>
            </a:r>
            <a:r>
              <a:rPr lang="ja-JP" altLang="en-US" dirty="0" smtClean="0"/>
              <a:t>        </a:t>
            </a:r>
            <a:r>
              <a:rPr lang="ja-JP" altLang="en-US" dirty="0"/>
              <a:t>６８．０％</a:t>
            </a:r>
            <a:endParaRPr lang="ja-JP" altLang="ja-JP" dirty="0"/>
          </a:p>
          <a:p>
            <a:pPr eaLnBrk="0"/>
            <a:r>
              <a:rPr lang="ja-JP" altLang="ja-JP" dirty="0"/>
              <a:t>・障害者施設等７対１入院基本料</a:t>
            </a:r>
            <a:r>
              <a:rPr lang="en-US" altLang="ja-JP" dirty="0"/>
              <a:t> </a:t>
            </a:r>
            <a:r>
              <a:rPr lang="ja-JP" altLang="en-US" dirty="0"/>
              <a:t>　　　　２０６</a:t>
            </a:r>
            <a:r>
              <a:rPr lang="ja-JP" altLang="ja-JP" dirty="0"/>
              <a:t>床</a:t>
            </a:r>
            <a:r>
              <a:rPr lang="ja-JP" altLang="en-US" dirty="0"/>
              <a:t>　 </a:t>
            </a:r>
            <a:r>
              <a:rPr lang="ja-JP" altLang="en-US" dirty="0" smtClean="0"/>
              <a:t>     </a:t>
            </a:r>
            <a:r>
              <a:rPr lang="ja-JP" altLang="en-US" dirty="0"/>
              <a:t>　 </a:t>
            </a:r>
            <a:r>
              <a:rPr lang="ja-JP" altLang="ja-JP" dirty="0"/>
              <a:t>９</a:t>
            </a:r>
            <a:r>
              <a:rPr lang="ja-JP" altLang="en-US" dirty="0"/>
              <a:t>８．３</a:t>
            </a:r>
            <a:r>
              <a:rPr lang="ja-JP" altLang="ja-JP" dirty="0"/>
              <a:t>日</a:t>
            </a:r>
            <a:r>
              <a:rPr lang="en-US" altLang="ja-JP" dirty="0"/>
              <a:t>  </a:t>
            </a:r>
            <a:r>
              <a:rPr lang="en-US" altLang="ja-JP" dirty="0" smtClean="0"/>
              <a:t>        </a:t>
            </a:r>
            <a:r>
              <a:rPr lang="ja-JP" altLang="en-US" dirty="0"/>
              <a:t>９３．０</a:t>
            </a:r>
            <a:r>
              <a:rPr lang="ja-JP" altLang="ja-JP" dirty="0"/>
              <a:t>％　</a:t>
            </a:r>
            <a:endParaRPr lang="en-US" altLang="ja-JP" dirty="0"/>
          </a:p>
        </p:txBody>
      </p:sp>
      <p:sp>
        <p:nvSpPr>
          <p:cNvPr id="7" name="正方形/長方形 6"/>
          <p:cNvSpPr/>
          <p:nvPr/>
        </p:nvSpPr>
        <p:spPr>
          <a:xfrm>
            <a:off x="215516" y="5289375"/>
            <a:ext cx="8712968" cy="1477328"/>
          </a:xfrm>
          <a:prstGeom prst="rect">
            <a:avLst/>
          </a:prstGeom>
        </p:spPr>
        <p:txBody>
          <a:bodyPr wrap="square">
            <a:spAutoFit/>
          </a:bodyPr>
          <a:lstStyle/>
          <a:p>
            <a:pPr eaLnBrk="0"/>
            <a:r>
              <a:rPr lang="ja-JP" altLang="en-US" b="1" dirty="0"/>
              <a:t>（職員数）</a:t>
            </a:r>
            <a:r>
              <a:rPr lang="en-US" altLang="ja-JP" b="1" dirty="0"/>
              <a:t>(2022.12.1</a:t>
            </a:r>
            <a:r>
              <a:rPr lang="ja-JP" altLang="en-US" b="1" dirty="0"/>
              <a:t>現在</a:t>
            </a:r>
            <a:r>
              <a:rPr lang="en-US" altLang="ja-JP" b="1" dirty="0"/>
              <a:t>)</a:t>
            </a:r>
          </a:p>
          <a:p>
            <a:pPr eaLnBrk="0"/>
            <a:r>
              <a:rPr lang="ja-JP" altLang="en-US" dirty="0"/>
              <a:t>　医師　　　　　　　   　３９名　　（常勤：　３８名   非常勤：　１名）</a:t>
            </a:r>
            <a:endParaRPr lang="en-US" altLang="ja-JP" dirty="0"/>
          </a:p>
          <a:p>
            <a:pPr eaLnBrk="0"/>
            <a:r>
              <a:rPr lang="ja-JP" altLang="en-US" dirty="0"/>
              <a:t>　看護職員　　　　　３２５名　   （常勤：２９３名　非常勤：３２名）</a:t>
            </a:r>
            <a:endParaRPr lang="en-US" altLang="ja-JP" dirty="0"/>
          </a:p>
          <a:p>
            <a:pPr eaLnBrk="0"/>
            <a:r>
              <a:rPr lang="ja-JP" altLang="en-US" dirty="0"/>
              <a:t>　その他専門職等  １２６名　   （常勤：１０２名　非常勤：２４名）</a:t>
            </a:r>
            <a:endParaRPr lang="en-US" altLang="ja-JP" dirty="0"/>
          </a:p>
          <a:p>
            <a:pPr eaLnBrk="0"/>
            <a:r>
              <a:rPr lang="ja-JP" altLang="en-US" dirty="0"/>
              <a:t>　事務職員等　　　     ４９名　　（常勤：　１７名   非常勤：３２名） </a:t>
            </a:r>
            <a:endParaRPr lang="ja-JP" altLang="ja-JP" dirty="0"/>
          </a:p>
        </p:txBody>
      </p:sp>
      <p:sp>
        <p:nvSpPr>
          <p:cNvPr id="8" name="正方形/長方形 7"/>
          <p:cNvSpPr/>
          <p:nvPr/>
        </p:nvSpPr>
        <p:spPr>
          <a:xfrm>
            <a:off x="215516" y="476672"/>
            <a:ext cx="2196244" cy="298860"/>
          </a:xfrm>
          <a:prstGeom prst="rect">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p:nvPr/>
        </p:nvSpPr>
        <p:spPr>
          <a:xfrm>
            <a:off x="215516" y="2051779"/>
            <a:ext cx="3780420" cy="297101"/>
          </a:xfrm>
          <a:prstGeom prst="rect">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正方形/長方形 14"/>
          <p:cNvSpPr/>
          <p:nvPr/>
        </p:nvSpPr>
        <p:spPr>
          <a:xfrm>
            <a:off x="241471" y="3291420"/>
            <a:ext cx="5436604" cy="257789"/>
          </a:xfrm>
          <a:prstGeom prst="rect">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241471" y="5287644"/>
            <a:ext cx="2608572" cy="302836"/>
          </a:xfrm>
          <a:prstGeom prst="rect">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682917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70509" y="202630"/>
            <a:ext cx="8229600" cy="562074"/>
          </a:xfrm>
        </p:spPr>
        <p:txBody>
          <a:bodyPr>
            <a:normAutofit/>
          </a:bodyPr>
          <a:lstStyle/>
          <a:p>
            <a:pPr algn="l"/>
            <a:r>
              <a:rPr lang="ja-JP" altLang="ja-JP" sz="2000" dirty="0"/>
              <a:t>指定発達支援医療</a:t>
            </a:r>
            <a:r>
              <a:rPr lang="ja-JP" altLang="ja-JP" sz="2000" dirty="0" smtClean="0"/>
              <a:t>機関</a:t>
            </a:r>
            <a:r>
              <a:rPr lang="ja-JP" altLang="en-US" sz="2000" dirty="0" smtClean="0"/>
              <a:t>について</a:t>
            </a:r>
            <a:endParaRPr kumimoji="1" lang="ja-JP" altLang="en-US" sz="2000" dirty="0"/>
          </a:p>
        </p:txBody>
      </p:sp>
      <p:sp>
        <p:nvSpPr>
          <p:cNvPr id="5" name="コンテンツ プレースホルダー 4"/>
          <p:cNvSpPr>
            <a:spLocks noGrp="1"/>
          </p:cNvSpPr>
          <p:nvPr>
            <p:ph sz="half" idx="1"/>
          </p:nvPr>
        </p:nvSpPr>
        <p:spPr>
          <a:xfrm>
            <a:off x="371113" y="2951579"/>
            <a:ext cx="4038600" cy="1044694"/>
          </a:xfrm>
        </p:spPr>
        <p:txBody>
          <a:bodyPr>
            <a:normAutofit/>
          </a:bodyPr>
          <a:lstStyle/>
          <a:p>
            <a:pPr marL="0" indent="0">
              <a:buNone/>
            </a:pPr>
            <a:r>
              <a:rPr lang="ja-JP" altLang="en-US" sz="1200" b="1" dirty="0" smtClean="0"/>
              <a:t>１．入院患者疾患の内訳（小児科）</a:t>
            </a:r>
            <a:endParaRPr lang="en-US" altLang="ja-JP" sz="1200" b="1" dirty="0" smtClean="0"/>
          </a:p>
          <a:p>
            <a:pPr marL="0" indent="0">
              <a:buNone/>
            </a:pPr>
            <a:endParaRPr lang="en-US" altLang="ja-JP" sz="1200" dirty="0"/>
          </a:p>
          <a:p>
            <a:pPr marL="0" indent="0">
              <a:buNone/>
            </a:pPr>
            <a:endParaRPr lang="en-US" altLang="ja-JP" sz="1200" dirty="0" smtClean="0"/>
          </a:p>
          <a:p>
            <a:pPr marL="0" indent="0">
              <a:buNone/>
            </a:pPr>
            <a:endParaRPr lang="en-US" altLang="ja-JP" sz="1200" dirty="0"/>
          </a:p>
          <a:p>
            <a:pPr marL="0" indent="0">
              <a:buNone/>
            </a:pPr>
            <a:endParaRPr lang="en-US" altLang="ja-JP" sz="1200" dirty="0" smtClean="0"/>
          </a:p>
          <a:p>
            <a:pPr marL="0" indent="0">
              <a:buNone/>
            </a:pPr>
            <a:endParaRPr lang="en-US" altLang="ja-JP" sz="1200" dirty="0" smtClean="0"/>
          </a:p>
          <a:p>
            <a:pPr marL="0" indent="0">
              <a:buNone/>
            </a:pPr>
            <a:endParaRPr lang="en-US" altLang="ja-JP" sz="1200" dirty="0"/>
          </a:p>
          <a:p>
            <a:pPr marL="0" indent="0">
              <a:buNone/>
            </a:pPr>
            <a:endParaRPr lang="en-US" altLang="ja-JP" sz="1200" dirty="0" smtClean="0"/>
          </a:p>
          <a:p>
            <a:pPr marL="0" indent="0">
              <a:buNone/>
            </a:pPr>
            <a:endParaRPr lang="en-US" altLang="ja-JP" sz="1200" dirty="0"/>
          </a:p>
          <a:p>
            <a:pPr marL="0" indent="0">
              <a:buNone/>
            </a:pPr>
            <a:endParaRPr kumimoji="1" lang="ja-JP" altLang="en-US" sz="1200" dirty="0"/>
          </a:p>
        </p:txBody>
      </p:sp>
      <p:sp>
        <p:nvSpPr>
          <p:cNvPr id="6" name="コンテンツ プレースホルダー 5"/>
          <p:cNvSpPr>
            <a:spLocks noGrp="1"/>
          </p:cNvSpPr>
          <p:nvPr>
            <p:ph sz="half" idx="2"/>
          </p:nvPr>
        </p:nvSpPr>
        <p:spPr>
          <a:xfrm>
            <a:off x="4730098" y="2742670"/>
            <a:ext cx="4038600" cy="3888432"/>
          </a:xfrm>
        </p:spPr>
        <p:txBody>
          <a:bodyPr>
            <a:normAutofit/>
          </a:bodyPr>
          <a:lstStyle/>
          <a:p>
            <a:pPr marL="0" indent="0">
              <a:buNone/>
            </a:pPr>
            <a:endParaRPr lang="en-US" altLang="ja-JP" sz="1200" b="1" dirty="0" smtClean="0"/>
          </a:p>
          <a:p>
            <a:pPr marL="0" indent="0">
              <a:buNone/>
            </a:pPr>
            <a:r>
              <a:rPr lang="ja-JP" altLang="en-US" sz="1200" b="1" dirty="0" smtClean="0"/>
              <a:t>２．重度心身障が</a:t>
            </a:r>
            <a:r>
              <a:rPr lang="ja-JP" altLang="en-US" sz="1200" b="1" dirty="0" err="1" smtClean="0"/>
              <a:t>い</a:t>
            </a:r>
            <a:r>
              <a:rPr lang="ja-JP" altLang="en-US" sz="1200" b="1" dirty="0" smtClean="0"/>
              <a:t>児・者病棟　　１日平均入院患者数</a:t>
            </a:r>
            <a:endParaRPr lang="en-US" altLang="ja-JP" sz="1200" dirty="0" smtClean="0"/>
          </a:p>
          <a:p>
            <a:pPr marL="0" indent="0">
              <a:buNone/>
            </a:pPr>
            <a:endParaRPr lang="en-US" altLang="ja-JP" sz="1200" dirty="0" smtClean="0"/>
          </a:p>
          <a:p>
            <a:pPr marL="0" indent="0">
              <a:buNone/>
            </a:pPr>
            <a:endParaRPr lang="en-US" altLang="ja-JP" sz="1200" b="1" dirty="0" smtClean="0"/>
          </a:p>
          <a:p>
            <a:pPr marL="0" indent="0">
              <a:buNone/>
            </a:pPr>
            <a:endParaRPr lang="en-US" altLang="ja-JP" sz="1200" b="1" dirty="0" smtClean="0"/>
          </a:p>
          <a:p>
            <a:pPr marL="0" indent="0">
              <a:buNone/>
            </a:pPr>
            <a:endParaRPr lang="en-US" altLang="ja-JP" sz="1200" b="1" dirty="0" smtClean="0"/>
          </a:p>
          <a:p>
            <a:pPr marL="0" indent="0">
              <a:buNone/>
            </a:pPr>
            <a:endParaRPr lang="en-US" altLang="ja-JP" sz="1200" b="1" dirty="0" smtClean="0"/>
          </a:p>
          <a:p>
            <a:pPr marL="0" indent="0">
              <a:buNone/>
            </a:pPr>
            <a:r>
              <a:rPr lang="ja-JP" altLang="en-US" sz="1200" b="1" dirty="0" smtClean="0"/>
              <a:t>３．多機能型通所事業利用者数</a:t>
            </a:r>
            <a:r>
              <a:rPr lang="ja-JP" altLang="en-US" sz="1200" dirty="0" smtClean="0"/>
              <a:t>（定員５名／日）</a:t>
            </a:r>
            <a:endParaRPr lang="en-US" altLang="ja-JP" sz="1200" dirty="0" smtClean="0"/>
          </a:p>
          <a:p>
            <a:pPr marL="0" indent="0">
              <a:buNone/>
            </a:pPr>
            <a:endParaRPr lang="en-US" altLang="ja-JP" sz="1200" dirty="0" smtClean="0"/>
          </a:p>
          <a:p>
            <a:pPr marL="0" indent="0">
              <a:buNone/>
            </a:pPr>
            <a:endParaRPr lang="en-US" altLang="ja-JP" sz="1200" dirty="0"/>
          </a:p>
          <a:p>
            <a:pPr marL="0" indent="0">
              <a:buNone/>
            </a:pPr>
            <a:endParaRPr lang="en-US" altLang="ja-JP" sz="1200" dirty="0" smtClean="0"/>
          </a:p>
          <a:p>
            <a:pPr marL="0" indent="0">
              <a:buNone/>
            </a:pPr>
            <a:endParaRPr lang="en-US" altLang="ja-JP" sz="1200" dirty="0"/>
          </a:p>
          <a:p>
            <a:pPr marL="0" indent="0">
              <a:buNone/>
            </a:pPr>
            <a:endParaRPr lang="en-US" altLang="ja-JP" sz="1200" dirty="0" smtClean="0"/>
          </a:p>
          <a:p>
            <a:pPr marL="0" indent="0">
              <a:buNone/>
            </a:pPr>
            <a:endParaRPr lang="en-US" altLang="ja-JP" sz="1200" dirty="0"/>
          </a:p>
          <a:p>
            <a:pPr marL="0" indent="0">
              <a:buNone/>
            </a:pPr>
            <a:endParaRPr lang="en-US" altLang="ja-JP" sz="1200" dirty="0" smtClean="0"/>
          </a:p>
        </p:txBody>
      </p:sp>
      <p:graphicFrame>
        <p:nvGraphicFramePr>
          <p:cNvPr id="10" name="表 9"/>
          <p:cNvGraphicFramePr>
            <a:graphicFrameLocks noGrp="1"/>
          </p:cNvGraphicFramePr>
          <p:nvPr>
            <p:extLst>
              <p:ext uri="{D42A27DB-BD31-4B8C-83A1-F6EECF244321}">
                <p14:modId xmlns:p14="http://schemas.microsoft.com/office/powerpoint/2010/main" val="930871112"/>
              </p:ext>
            </p:extLst>
          </p:nvPr>
        </p:nvGraphicFramePr>
        <p:xfrm>
          <a:off x="4788023" y="3212826"/>
          <a:ext cx="3960441" cy="990951"/>
        </p:xfrm>
        <a:graphic>
          <a:graphicData uri="http://schemas.openxmlformats.org/drawingml/2006/table">
            <a:tbl>
              <a:tblPr firstRow="1" bandRow="1">
                <a:tableStyleId>{5C22544A-7EE6-4342-B048-85BDC9FD1C3A}</a:tableStyleId>
              </a:tblPr>
              <a:tblGrid>
                <a:gridCol w="985462">
                  <a:extLst>
                    <a:ext uri="{9D8B030D-6E8A-4147-A177-3AD203B41FA5}">
                      <a16:colId xmlns:a16="http://schemas.microsoft.com/office/drawing/2014/main" val="20000"/>
                    </a:ext>
                  </a:extLst>
                </a:gridCol>
                <a:gridCol w="1004055">
                  <a:extLst>
                    <a:ext uri="{9D8B030D-6E8A-4147-A177-3AD203B41FA5}">
                      <a16:colId xmlns:a16="http://schemas.microsoft.com/office/drawing/2014/main" val="20001"/>
                    </a:ext>
                  </a:extLst>
                </a:gridCol>
                <a:gridCol w="985462">
                  <a:extLst>
                    <a:ext uri="{9D8B030D-6E8A-4147-A177-3AD203B41FA5}">
                      <a16:colId xmlns:a16="http://schemas.microsoft.com/office/drawing/2014/main" val="20002"/>
                    </a:ext>
                  </a:extLst>
                </a:gridCol>
                <a:gridCol w="985462">
                  <a:extLst>
                    <a:ext uri="{9D8B030D-6E8A-4147-A177-3AD203B41FA5}">
                      <a16:colId xmlns:a16="http://schemas.microsoft.com/office/drawing/2014/main" val="20003"/>
                    </a:ext>
                  </a:extLst>
                </a:gridCol>
              </a:tblGrid>
              <a:tr h="326679">
                <a:tc>
                  <a:txBody>
                    <a:bodyPr/>
                    <a:lstStyle/>
                    <a:p>
                      <a:pPr algn="ctr"/>
                      <a:r>
                        <a:rPr kumimoji="1" lang="ja-JP" altLang="en-US" sz="1400" dirty="0" smtClean="0"/>
                        <a:t>病棟名</a:t>
                      </a:r>
                      <a:endParaRPr kumimoji="1" lang="ja-JP" altLang="en-US" sz="1400" dirty="0"/>
                    </a:p>
                  </a:txBody>
                  <a:tcPr/>
                </a:tc>
                <a:tc>
                  <a:txBody>
                    <a:bodyPr/>
                    <a:lstStyle/>
                    <a:p>
                      <a:pPr algn="ctr"/>
                      <a:r>
                        <a:rPr kumimoji="1" lang="en-US" altLang="ja-JP" sz="1400" dirty="0" smtClean="0"/>
                        <a:t>2020</a:t>
                      </a:r>
                      <a:r>
                        <a:rPr kumimoji="1" lang="ja-JP" altLang="en-US" sz="1400" dirty="0" smtClean="0"/>
                        <a:t>年度</a:t>
                      </a:r>
                      <a:endParaRPr kumimoji="1" lang="ja-JP" altLang="en-US" sz="1400" dirty="0"/>
                    </a:p>
                  </a:txBody>
                  <a:tcPr/>
                </a:tc>
                <a:tc>
                  <a:txBody>
                    <a:bodyPr/>
                    <a:lstStyle/>
                    <a:p>
                      <a:pPr algn="ctr"/>
                      <a:r>
                        <a:rPr kumimoji="1" lang="en-US" altLang="ja-JP" sz="1400" dirty="0" smtClean="0"/>
                        <a:t>2021</a:t>
                      </a:r>
                      <a:r>
                        <a:rPr kumimoji="1" lang="ja-JP" altLang="en-US" sz="1400" dirty="0" smtClean="0"/>
                        <a:t>年度</a:t>
                      </a:r>
                      <a:endParaRPr kumimoji="1" lang="ja-JP" altLang="en-US" sz="1400" dirty="0"/>
                    </a:p>
                  </a:txBody>
                  <a:tcPr/>
                </a:tc>
                <a:tc>
                  <a:txBody>
                    <a:bodyPr/>
                    <a:lstStyle/>
                    <a:p>
                      <a:pPr algn="ctr"/>
                      <a:r>
                        <a:rPr kumimoji="1" lang="en-US" altLang="ja-JP" sz="1400" dirty="0" smtClean="0"/>
                        <a:t>2022</a:t>
                      </a:r>
                      <a:r>
                        <a:rPr kumimoji="1" lang="ja-JP" altLang="en-US" sz="1400" dirty="0" smtClean="0"/>
                        <a:t>年度</a:t>
                      </a:r>
                      <a:endParaRPr kumimoji="1" lang="ja-JP" altLang="en-US" sz="1400" dirty="0"/>
                    </a:p>
                  </a:txBody>
                  <a:tcPr/>
                </a:tc>
                <a:extLst>
                  <a:ext uri="{0D108BD9-81ED-4DB2-BD59-A6C34878D82A}">
                    <a16:rowId xmlns:a16="http://schemas.microsoft.com/office/drawing/2014/main" val="10000"/>
                  </a:ext>
                </a:extLst>
              </a:tr>
              <a:tr h="332136">
                <a:tc>
                  <a:txBody>
                    <a:bodyPr/>
                    <a:lstStyle/>
                    <a:p>
                      <a:pPr algn="ctr"/>
                      <a:r>
                        <a:rPr kumimoji="1" lang="ja-JP" altLang="en-US" sz="1400" dirty="0" smtClean="0"/>
                        <a:t>つくし１</a:t>
                      </a:r>
                      <a:endParaRPr kumimoji="1" lang="ja-JP" altLang="en-US" sz="1400" dirty="0"/>
                    </a:p>
                  </a:txBody>
                  <a:tcPr/>
                </a:tc>
                <a:tc>
                  <a:txBody>
                    <a:bodyPr/>
                    <a:lstStyle/>
                    <a:p>
                      <a:pPr algn="ctr"/>
                      <a:r>
                        <a:rPr kumimoji="1" lang="en-US" altLang="ja-JP" sz="1400" dirty="0" smtClean="0"/>
                        <a:t>36.4</a:t>
                      </a:r>
                      <a:endParaRPr kumimoji="1" lang="ja-JP" altLang="en-US" sz="1400" dirty="0"/>
                    </a:p>
                  </a:txBody>
                  <a:tcPr/>
                </a:tc>
                <a:tc>
                  <a:txBody>
                    <a:bodyPr/>
                    <a:lstStyle/>
                    <a:p>
                      <a:pPr algn="ctr"/>
                      <a:r>
                        <a:rPr kumimoji="1" lang="en-US" altLang="ja-JP" sz="1400" dirty="0" smtClean="0"/>
                        <a:t>37.0</a:t>
                      </a:r>
                      <a:endParaRPr kumimoji="1" lang="ja-JP" altLang="en-US" sz="1400" dirty="0"/>
                    </a:p>
                  </a:txBody>
                  <a:tcPr/>
                </a:tc>
                <a:tc>
                  <a:txBody>
                    <a:bodyPr/>
                    <a:lstStyle/>
                    <a:p>
                      <a:pPr algn="ctr"/>
                      <a:r>
                        <a:rPr lang="en-US" altLang="ja-JP" sz="1400" dirty="0" smtClean="0"/>
                        <a:t>35.7</a:t>
                      </a:r>
                      <a:endParaRPr lang="ja-JP" altLang="en-US" sz="1400" dirty="0"/>
                    </a:p>
                  </a:txBody>
                  <a:tcPr/>
                </a:tc>
                <a:extLst>
                  <a:ext uri="{0D108BD9-81ED-4DB2-BD59-A6C34878D82A}">
                    <a16:rowId xmlns:a16="http://schemas.microsoft.com/office/drawing/2014/main" val="10001"/>
                  </a:ext>
                </a:extLst>
              </a:tr>
              <a:tr h="332136">
                <a:tc>
                  <a:txBody>
                    <a:bodyPr/>
                    <a:lstStyle/>
                    <a:p>
                      <a:pPr algn="ctr"/>
                      <a:r>
                        <a:rPr kumimoji="1" lang="ja-JP" altLang="en-US" sz="1400" dirty="0" smtClean="0"/>
                        <a:t>つくし２</a:t>
                      </a:r>
                      <a:endParaRPr kumimoji="1" lang="ja-JP" altLang="en-US" sz="1400" dirty="0"/>
                    </a:p>
                  </a:txBody>
                  <a:tcPr/>
                </a:tc>
                <a:tc>
                  <a:txBody>
                    <a:bodyPr/>
                    <a:lstStyle/>
                    <a:p>
                      <a:pPr algn="ctr"/>
                      <a:r>
                        <a:rPr kumimoji="1" lang="en-US" altLang="ja-JP" sz="1400" dirty="0" smtClean="0"/>
                        <a:t>45.0</a:t>
                      </a:r>
                      <a:endParaRPr kumimoji="1" lang="ja-JP" altLang="en-US" sz="1400" dirty="0"/>
                    </a:p>
                  </a:txBody>
                  <a:tcPr/>
                </a:tc>
                <a:tc>
                  <a:txBody>
                    <a:bodyPr/>
                    <a:lstStyle/>
                    <a:p>
                      <a:pPr algn="ctr"/>
                      <a:r>
                        <a:rPr kumimoji="1" lang="en-US" altLang="ja-JP" sz="1400" dirty="0" smtClean="0"/>
                        <a:t>45.0</a:t>
                      </a:r>
                      <a:endParaRPr kumimoji="1" lang="ja-JP" altLang="en-US" sz="1400" dirty="0"/>
                    </a:p>
                  </a:txBody>
                  <a:tcPr/>
                </a:tc>
                <a:tc>
                  <a:txBody>
                    <a:bodyPr/>
                    <a:lstStyle/>
                    <a:p>
                      <a:pPr algn="ctr"/>
                      <a:r>
                        <a:rPr lang="en-US" altLang="ja-JP" sz="1400" dirty="0" smtClean="0"/>
                        <a:t>44.7</a:t>
                      </a:r>
                      <a:endParaRPr lang="ja-JP" altLang="en-US" sz="1400" dirty="0"/>
                    </a:p>
                  </a:txBody>
                  <a:tcPr/>
                </a:tc>
                <a:extLst>
                  <a:ext uri="{0D108BD9-81ED-4DB2-BD59-A6C34878D82A}">
                    <a16:rowId xmlns:a16="http://schemas.microsoft.com/office/drawing/2014/main" val="10002"/>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14297017"/>
              </p:ext>
            </p:extLst>
          </p:nvPr>
        </p:nvGraphicFramePr>
        <p:xfrm>
          <a:off x="4788024" y="4494342"/>
          <a:ext cx="3960440" cy="1886139"/>
        </p:xfrm>
        <a:graphic>
          <a:graphicData uri="http://schemas.openxmlformats.org/drawingml/2006/table">
            <a:tbl>
              <a:tblPr firstRow="1" bandRow="1">
                <a:tableStyleId>{5C22544A-7EE6-4342-B048-85BDC9FD1C3A}</a:tableStyleId>
              </a:tblPr>
              <a:tblGrid>
                <a:gridCol w="1052596">
                  <a:extLst>
                    <a:ext uri="{9D8B030D-6E8A-4147-A177-3AD203B41FA5}">
                      <a16:colId xmlns:a16="http://schemas.microsoft.com/office/drawing/2014/main" val="20000"/>
                    </a:ext>
                  </a:extLst>
                </a:gridCol>
                <a:gridCol w="927624">
                  <a:extLst>
                    <a:ext uri="{9D8B030D-6E8A-4147-A177-3AD203B41FA5}">
                      <a16:colId xmlns:a16="http://schemas.microsoft.com/office/drawing/2014/main" val="20001"/>
                    </a:ext>
                  </a:extLst>
                </a:gridCol>
                <a:gridCol w="990110">
                  <a:extLst>
                    <a:ext uri="{9D8B030D-6E8A-4147-A177-3AD203B41FA5}">
                      <a16:colId xmlns:a16="http://schemas.microsoft.com/office/drawing/2014/main" val="20002"/>
                    </a:ext>
                  </a:extLst>
                </a:gridCol>
                <a:gridCol w="990110">
                  <a:extLst>
                    <a:ext uri="{9D8B030D-6E8A-4147-A177-3AD203B41FA5}">
                      <a16:colId xmlns:a16="http://schemas.microsoft.com/office/drawing/2014/main" val="20003"/>
                    </a:ext>
                  </a:extLst>
                </a:gridCol>
              </a:tblGrid>
              <a:tr h="316998">
                <a:tc>
                  <a:txBody>
                    <a:bodyPr/>
                    <a:lstStyle/>
                    <a:p>
                      <a:pPr algn="ctr"/>
                      <a:r>
                        <a:rPr kumimoji="1" lang="ja-JP" altLang="en-US" sz="1400" dirty="0" smtClean="0"/>
                        <a:t>区分</a:t>
                      </a:r>
                      <a:endParaRPr kumimoji="1" lang="ja-JP" altLang="en-US" sz="1400" dirty="0"/>
                    </a:p>
                  </a:txBody>
                  <a:tcPr/>
                </a:tc>
                <a:tc>
                  <a:txBody>
                    <a:bodyPr/>
                    <a:lstStyle/>
                    <a:p>
                      <a:pPr algn="ctr"/>
                      <a:r>
                        <a:rPr kumimoji="1" lang="en-US" altLang="ja-JP" sz="1400" dirty="0" smtClean="0"/>
                        <a:t>2020</a:t>
                      </a:r>
                      <a:r>
                        <a:rPr kumimoji="1" lang="ja-JP" altLang="en-US" sz="1400" dirty="0" smtClean="0"/>
                        <a:t>年度</a:t>
                      </a:r>
                      <a:endParaRPr kumimoji="1" lang="ja-JP" altLang="en-US" sz="1400" dirty="0"/>
                    </a:p>
                  </a:txBody>
                  <a:tcPr/>
                </a:tc>
                <a:tc>
                  <a:txBody>
                    <a:bodyPr/>
                    <a:lstStyle/>
                    <a:p>
                      <a:pPr algn="ctr"/>
                      <a:r>
                        <a:rPr kumimoji="1" lang="en-US" altLang="ja-JP" sz="1400" dirty="0" smtClean="0"/>
                        <a:t>2021</a:t>
                      </a:r>
                      <a:r>
                        <a:rPr kumimoji="1" lang="ja-JP" altLang="en-US" sz="1400" dirty="0" smtClean="0"/>
                        <a:t>年度</a:t>
                      </a:r>
                      <a:endParaRPr kumimoji="1" lang="ja-JP" altLang="en-US" sz="1400" dirty="0"/>
                    </a:p>
                  </a:txBody>
                  <a:tcPr/>
                </a:tc>
                <a:tc>
                  <a:txBody>
                    <a:bodyPr/>
                    <a:lstStyle/>
                    <a:p>
                      <a:pPr algn="ctr"/>
                      <a:r>
                        <a:rPr kumimoji="1" lang="en-US" altLang="ja-JP" sz="1400" dirty="0" smtClean="0"/>
                        <a:t>2022</a:t>
                      </a:r>
                      <a:r>
                        <a:rPr kumimoji="1" lang="ja-JP" altLang="en-US" sz="1400" dirty="0" smtClean="0"/>
                        <a:t>年度</a:t>
                      </a:r>
                      <a:endParaRPr kumimoji="1" lang="ja-JP" altLang="en-US" sz="1400" dirty="0"/>
                    </a:p>
                  </a:txBody>
                  <a:tcPr/>
                </a:tc>
                <a:extLst>
                  <a:ext uri="{0D108BD9-81ED-4DB2-BD59-A6C34878D82A}">
                    <a16:rowId xmlns:a16="http://schemas.microsoft.com/office/drawing/2014/main" val="10000"/>
                  </a:ext>
                </a:extLst>
              </a:tr>
              <a:tr h="385681">
                <a:tc>
                  <a:txBody>
                    <a:bodyPr/>
                    <a:lstStyle/>
                    <a:p>
                      <a:pPr algn="ctr"/>
                      <a:r>
                        <a:rPr kumimoji="1" lang="ja-JP" altLang="en-US" sz="1400" dirty="0" smtClean="0"/>
                        <a:t>生活介護</a:t>
                      </a:r>
                      <a:endParaRPr kumimoji="1" lang="ja-JP" altLang="en-US" sz="1400" dirty="0"/>
                    </a:p>
                  </a:txBody>
                  <a:tcPr/>
                </a:tc>
                <a:tc>
                  <a:txBody>
                    <a:bodyPr/>
                    <a:lstStyle/>
                    <a:p>
                      <a:pPr algn="ctr"/>
                      <a:r>
                        <a:rPr kumimoji="1" lang="en-US" altLang="ja-JP" sz="1400" dirty="0" smtClean="0"/>
                        <a:t>460</a:t>
                      </a:r>
                      <a:endParaRPr kumimoji="1" lang="ja-JP" altLang="en-US" sz="1400" dirty="0"/>
                    </a:p>
                  </a:txBody>
                  <a:tcPr/>
                </a:tc>
                <a:tc>
                  <a:txBody>
                    <a:bodyPr/>
                    <a:lstStyle/>
                    <a:p>
                      <a:pPr algn="ctr"/>
                      <a:r>
                        <a:rPr kumimoji="1" lang="en-US" altLang="ja-JP" sz="1400" dirty="0" smtClean="0"/>
                        <a:t>455</a:t>
                      </a:r>
                      <a:endParaRPr kumimoji="1" lang="ja-JP" altLang="en-US" sz="1400" dirty="0"/>
                    </a:p>
                  </a:txBody>
                  <a:tcPr/>
                </a:tc>
                <a:tc>
                  <a:txBody>
                    <a:bodyPr/>
                    <a:lstStyle/>
                    <a:p>
                      <a:pPr algn="ctr"/>
                      <a:r>
                        <a:rPr kumimoji="1" lang="en-US" altLang="ja-JP" sz="1400" dirty="0" smtClean="0"/>
                        <a:t>375</a:t>
                      </a:r>
                      <a:endParaRPr kumimoji="1" lang="ja-JP" altLang="en-US" sz="1400" dirty="0"/>
                    </a:p>
                  </a:txBody>
                  <a:tcPr/>
                </a:tc>
                <a:extLst>
                  <a:ext uri="{0D108BD9-81ED-4DB2-BD59-A6C34878D82A}">
                    <a16:rowId xmlns:a16="http://schemas.microsoft.com/office/drawing/2014/main" val="10001"/>
                  </a:ext>
                </a:extLst>
              </a:tr>
              <a:tr h="385681">
                <a:tc>
                  <a:txBody>
                    <a:bodyPr/>
                    <a:lstStyle/>
                    <a:p>
                      <a:pPr algn="ctr"/>
                      <a:r>
                        <a:rPr kumimoji="1" lang="ja-JP" altLang="en-US" sz="1100" dirty="0" smtClean="0"/>
                        <a:t>児童発達支援</a:t>
                      </a:r>
                      <a:endParaRPr kumimoji="1" lang="ja-JP" altLang="en-US" sz="1100" dirty="0"/>
                    </a:p>
                  </a:txBody>
                  <a:tcPr/>
                </a:tc>
                <a:tc>
                  <a:txBody>
                    <a:bodyPr/>
                    <a:lstStyle/>
                    <a:p>
                      <a:pPr algn="ctr"/>
                      <a:r>
                        <a:rPr kumimoji="1" lang="en-US" altLang="ja-JP" sz="1400" dirty="0" smtClean="0"/>
                        <a:t>57</a:t>
                      </a:r>
                      <a:endParaRPr kumimoji="1" lang="ja-JP" altLang="en-US" sz="1400" dirty="0"/>
                    </a:p>
                  </a:txBody>
                  <a:tcPr/>
                </a:tc>
                <a:tc>
                  <a:txBody>
                    <a:bodyPr/>
                    <a:lstStyle/>
                    <a:p>
                      <a:pPr algn="ctr"/>
                      <a:r>
                        <a:rPr kumimoji="1" lang="en-US" altLang="ja-JP" sz="1400" dirty="0" smtClean="0"/>
                        <a:t>51</a:t>
                      </a:r>
                      <a:endParaRPr kumimoji="1" lang="ja-JP" altLang="en-US" sz="1400" dirty="0"/>
                    </a:p>
                  </a:txBody>
                  <a:tcPr/>
                </a:tc>
                <a:tc>
                  <a:txBody>
                    <a:bodyPr/>
                    <a:lstStyle/>
                    <a:p>
                      <a:pPr algn="ctr"/>
                      <a:r>
                        <a:rPr kumimoji="1" lang="en-US" altLang="ja-JP" sz="1400" dirty="0" smtClean="0"/>
                        <a:t>0</a:t>
                      </a:r>
                      <a:endParaRPr kumimoji="1" lang="ja-JP" altLang="en-US" sz="1400" dirty="0"/>
                    </a:p>
                  </a:txBody>
                  <a:tcPr/>
                </a:tc>
                <a:extLst>
                  <a:ext uri="{0D108BD9-81ED-4DB2-BD59-A6C34878D82A}">
                    <a16:rowId xmlns:a16="http://schemas.microsoft.com/office/drawing/2014/main" val="10002"/>
                  </a:ext>
                </a:extLst>
              </a:tr>
              <a:tr h="412098">
                <a:tc>
                  <a:txBody>
                    <a:bodyPr/>
                    <a:lstStyle/>
                    <a:p>
                      <a:pPr algn="ctr"/>
                      <a:r>
                        <a:rPr kumimoji="1" lang="ja-JP" altLang="en-US" sz="1000" dirty="0" smtClean="0"/>
                        <a:t>放課後ﾃﾞｲｻｰﾋﾞｽ（夏休みのみ）</a:t>
                      </a:r>
                      <a:endParaRPr kumimoji="1" lang="ja-JP" altLang="en-US" sz="1000" dirty="0"/>
                    </a:p>
                  </a:txBody>
                  <a:tcPr/>
                </a:tc>
                <a:tc>
                  <a:txBody>
                    <a:bodyPr/>
                    <a:lstStyle/>
                    <a:p>
                      <a:pPr algn="ctr"/>
                      <a:r>
                        <a:rPr kumimoji="1" lang="en-US" altLang="ja-JP" sz="1400" dirty="0" smtClean="0"/>
                        <a:t>53</a:t>
                      </a:r>
                      <a:endParaRPr kumimoji="1" lang="ja-JP" altLang="en-US" sz="1400" dirty="0"/>
                    </a:p>
                  </a:txBody>
                  <a:tcPr/>
                </a:tc>
                <a:tc>
                  <a:txBody>
                    <a:bodyPr/>
                    <a:lstStyle/>
                    <a:p>
                      <a:pPr algn="ctr"/>
                      <a:r>
                        <a:rPr kumimoji="1" lang="en-US" altLang="ja-JP" sz="1400" dirty="0" smtClean="0"/>
                        <a:t>49</a:t>
                      </a:r>
                      <a:endParaRPr kumimoji="1" lang="ja-JP" altLang="en-US" sz="1400" dirty="0"/>
                    </a:p>
                  </a:txBody>
                  <a:tcPr/>
                </a:tc>
                <a:tc>
                  <a:txBody>
                    <a:bodyPr/>
                    <a:lstStyle/>
                    <a:p>
                      <a:pPr algn="ctr"/>
                      <a:r>
                        <a:rPr kumimoji="1" lang="en-US" altLang="ja-JP" sz="1400" dirty="0" smtClean="0"/>
                        <a:t>47</a:t>
                      </a:r>
                      <a:endParaRPr kumimoji="1" lang="ja-JP" altLang="en-US" sz="1400" dirty="0"/>
                    </a:p>
                  </a:txBody>
                  <a:tcPr/>
                </a:tc>
                <a:extLst>
                  <a:ext uri="{0D108BD9-81ED-4DB2-BD59-A6C34878D82A}">
                    <a16:rowId xmlns:a16="http://schemas.microsoft.com/office/drawing/2014/main" val="10003"/>
                  </a:ext>
                </a:extLst>
              </a:tr>
              <a:tr h="385681">
                <a:tc>
                  <a:txBody>
                    <a:bodyPr/>
                    <a:lstStyle/>
                    <a:p>
                      <a:pPr algn="ctr"/>
                      <a:r>
                        <a:rPr kumimoji="1" lang="en-US" altLang="ja-JP" sz="1400" dirty="0" smtClean="0"/>
                        <a:t>1</a:t>
                      </a:r>
                      <a:r>
                        <a:rPr kumimoji="1" lang="ja-JP" altLang="en-US" sz="1400" dirty="0" smtClean="0"/>
                        <a:t>日平均</a:t>
                      </a:r>
                      <a:endParaRPr kumimoji="1" lang="ja-JP" altLang="en-US" sz="1400" dirty="0"/>
                    </a:p>
                  </a:txBody>
                  <a:tcPr/>
                </a:tc>
                <a:tc>
                  <a:txBody>
                    <a:bodyPr/>
                    <a:lstStyle/>
                    <a:p>
                      <a:pPr algn="ctr"/>
                      <a:r>
                        <a:rPr kumimoji="1" lang="en-US" altLang="ja-JP" sz="1400" dirty="0" smtClean="0"/>
                        <a:t>2.35</a:t>
                      </a:r>
                      <a:endParaRPr kumimoji="1" lang="ja-JP" altLang="en-US" sz="1400" dirty="0"/>
                    </a:p>
                  </a:txBody>
                  <a:tcPr/>
                </a:tc>
                <a:tc>
                  <a:txBody>
                    <a:bodyPr/>
                    <a:lstStyle/>
                    <a:p>
                      <a:pPr algn="ctr"/>
                      <a:r>
                        <a:rPr kumimoji="1" lang="en-US" altLang="ja-JP" sz="1400" dirty="0" smtClean="0"/>
                        <a:t>2.29</a:t>
                      </a:r>
                      <a:endParaRPr kumimoji="1" lang="ja-JP" altLang="en-US" sz="1400" dirty="0"/>
                    </a:p>
                  </a:txBody>
                  <a:tcPr/>
                </a:tc>
                <a:tc>
                  <a:txBody>
                    <a:bodyPr/>
                    <a:lstStyle/>
                    <a:p>
                      <a:pPr algn="ctr"/>
                      <a:r>
                        <a:rPr kumimoji="1" lang="en-US" altLang="ja-JP" sz="1400" dirty="0" smtClean="0"/>
                        <a:t>2.33</a:t>
                      </a:r>
                      <a:endParaRPr kumimoji="1" lang="ja-JP" altLang="en-US" sz="1400" dirty="0"/>
                    </a:p>
                  </a:txBody>
                  <a:tcPr/>
                </a:tc>
                <a:extLst>
                  <a:ext uri="{0D108BD9-81ED-4DB2-BD59-A6C34878D82A}">
                    <a16:rowId xmlns:a16="http://schemas.microsoft.com/office/drawing/2014/main" val="10004"/>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488389657"/>
              </p:ext>
            </p:extLst>
          </p:nvPr>
        </p:nvGraphicFramePr>
        <p:xfrm>
          <a:off x="415219" y="3212827"/>
          <a:ext cx="4298526" cy="3172229"/>
        </p:xfrm>
        <a:graphic>
          <a:graphicData uri="http://schemas.openxmlformats.org/drawingml/2006/table">
            <a:tbl>
              <a:tblPr firstRow="1" bandRow="1">
                <a:tableStyleId>{5C22544A-7EE6-4342-B048-85BDC9FD1C3A}</a:tableStyleId>
              </a:tblPr>
              <a:tblGrid>
                <a:gridCol w="1206604">
                  <a:extLst>
                    <a:ext uri="{9D8B030D-6E8A-4147-A177-3AD203B41FA5}">
                      <a16:colId xmlns:a16="http://schemas.microsoft.com/office/drawing/2014/main" val="20000"/>
                    </a:ext>
                  </a:extLst>
                </a:gridCol>
                <a:gridCol w="1131191">
                  <a:extLst>
                    <a:ext uri="{9D8B030D-6E8A-4147-A177-3AD203B41FA5}">
                      <a16:colId xmlns:a16="http://schemas.microsoft.com/office/drawing/2014/main" val="20001"/>
                    </a:ext>
                  </a:extLst>
                </a:gridCol>
                <a:gridCol w="1055778">
                  <a:extLst>
                    <a:ext uri="{9D8B030D-6E8A-4147-A177-3AD203B41FA5}">
                      <a16:colId xmlns:a16="http://schemas.microsoft.com/office/drawing/2014/main" val="20002"/>
                    </a:ext>
                  </a:extLst>
                </a:gridCol>
                <a:gridCol w="904953">
                  <a:extLst>
                    <a:ext uri="{9D8B030D-6E8A-4147-A177-3AD203B41FA5}">
                      <a16:colId xmlns:a16="http://schemas.microsoft.com/office/drawing/2014/main" val="20003"/>
                    </a:ext>
                  </a:extLst>
                </a:gridCol>
              </a:tblGrid>
              <a:tr h="410946">
                <a:tc>
                  <a:txBody>
                    <a:bodyPr/>
                    <a:lstStyle/>
                    <a:p>
                      <a:pPr algn="ctr"/>
                      <a:r>
                        <a:rPr kumimoji="1" lang="ja-JP" altLang="en-US" sz="1400" dirty="0" smtClean="0"/>
                        <a:t>区分</a:t>
                      </a:r>
                      <a:endParaRPr kumimoji="1" lang="ja-JP" altLang="en-US" sz="1400" dirty="0"/>
                    </a:p>
                  </a:txBody>
                  <a:tcPr/>
                </a:tc>
                <a:tc>
                  <a:txBody>
                    <a:bodyPr/>
                    <a:lstStyle/>
                    <a:p>
                      <a:pPr algn="ctr"/>
                      <a:r>
                        <a:rPr kumimoji="1" lang="en-US" altLang="ja-JP" sz="1400" dirty="0" smtClean="0"/>
                        <a:t>2020</a:t>
                      </a:r>
                      <a:r>
                        <a:rPr kumimoji="1" lang="ja-JP" altLang="en-US" sz="1400" dirty="0" smtClean="0"/>
                        <a:t>年度</a:t>
                      </a:r>
                      <a:endParaRPr kumimoji="1" lang="ja-JP" altLang="en-US" sz="1400" dirty="0"/>
                    </a:p>
                  </a:txBody>
                  <a:tcPr/>
                </a:tc>
                <a:tc>
                  <a:txBody>
                    <a:bodyPr/>
                    <a:lstStyle/>
                    <a:p>
                      <a:pPr algn="ctr"/>
                      <a:r>
                        <a:rPr kumimoji="1" lang="en-US" altLang="ja-JP" sz="1400" dirty="0" smtClean="0"/>
                        <a:t>2021</a:t>
                      </a:r>
                      <a:r>
                        <a:rPr kumimoji="1" lang="ja-JP" altLang="en-US" sz="1400" dirty="0" smtClean="0"/>
                        <a:t>年度</a:t>
                      </a:r>
                      <a:endParaRPr kumimoji="1" lang="ja-JP" altLang="en-US" sz="1400" dirty="0"/>
                    </a:p>
                  </a:txBody>
                  <a:tcPr/>
                </a:tc>
                <a:tc>
                  <a:txBody>
                    <a:bodyPr/>
                    <a:lstStyle/>
                    <a:p>
                      <a:pPr algn="ctr"/>
                      <a:r>
                        <a:rPr kumimoji="1" lang="en-US" altLang="ja-JP" sz="1400" dirty="0" smtClean="0"/>
                        <a:t>2022</a:t>
                      </a:r>
                      <a:r>
                        <a:rPr kumimoji="1" lang="ja-JP" altLang="en-US" sz="1400" dirty="0" smtClean="0"/>
                        <a:t>年度</a:t>
                      </a:r>
                      <a:endParaRPr kumimoji="1" lang="ja-JP" altLang="en-US" sz="1400" dirty="0"/>
                    </a:p>
                  </a:txBody>
                  <a:tcPr/>
                </a:tc>
                <a:extLst>
                  <a:ext uri="{0D108BD9-81ED-4DB2-BD59-A6C34878D82A}">
                    <a16:rowId xmlns:a16="http://schemas.microsoft.com/office/drawing/2014/main" val="10000"/>
                  </a:ext>
                </a:extLst>
              </a:tr>
              <a:tr h="359014">
                <a:tc>
                  <a:txBody>
                    <a:bodyPr/>
                    <a:lstStyle/>
                    <a:p>
                      <a:pPr algn="ctr"/>
                      <a:r>
                        <a:rPr kumimoji="1" lang="ja-JP" altLang="en-US" sz="1100" dirty="0" smtClean="0"/>
                        <a:t>一般急性疾患</a:t>
                      </a:r>
                      <a:endParaRPr kumimoji="1" lang="ja-JP" altLang="en-US" sz="1100" dirty="0"/>
                    </a:p>
                  </a:txBody>
                  <a:tcPr/>
                </a:tc>
                <a:tc>
                  <a:txBody>
                    <a:bodyPr/>
                    <a:lstStyle/>
                    <a:p>
                      <a:pPr algn="ctr"/>
                      <a:r>
                        <a:rPr kumimoji="1" lang="en-US" altLang="ja-JP" sz="1200" dirty="0" smtClean="0"/>
                        <a:t>90</a:t>
                      </a:r>
                      <a:r>
                        <a:rPr kumimoji="1" lang="ja-JP" altLang="en-US" sz="1200" dirty="0" smtClean="0"/>
                        <a:t>（</a:t>
                      </a:r>
                      <a:r>
                        <a:rPr kumimoji="1" lang="en-US" altLang="ja-JP" sz="1200" dirty="0" smtClean="0"/>
                        <a:t>14.1%</a:t>
                      </a:r>
                      <a:r>
                        <a:rPr kumimoji="1" lang="ja-JP" altLang="en-US" sz="1200" dirty="0" smtClean="0"/>
                        <a:t>）</a:t>
                      </a:r>
                      <a:endParaRPr kumimoji="1" lang="ja-JP" altLang="en-US" sz="1200" dirty="0"/>
                    </a:p>
                  </a:txBody>
                  <a:tcPr/>
                </a:tc>
                <a:tc>
                  <a:txBody>
                    <a:bodyPr/>
                    <a:lstStyle/>
                    <a:p>
                      <a:pPr algn="ctr"/>
                      <a:r>
                        <a:rPr kumimoji="1" lang="en-US" altLang="ja-JP" sz="1200" dirty="0" smtClean="0"/>
                        <a:t>156(22.8%)</a:t>
                      </a:r>
                      <a:endParaRPr kumimoji="1" lang="ja-JP" altLang="en-US" sz="1200" dirty="0"/>
                    </a:p>
                  </a:txBody>
                  <a:tcPr/>
                </a:tc>
                <a:tc>
                  <a:txBody>
                    <a:bodyPr/>
                    <a:lstStyle/>
                    <a:p>
                      <a:pPr algn="ctr"/>
                      <a:r>
                        <a:rPr kumimoji="1" lang="en-US" altLang="ja-JP" sz="1200" dirty="0" smtClean="0"/>
                        <a:t>103(25.5%)</a:t>
                      </a:r>
                      <a:endParaRPr kumimoji="1" lang="ja-JP" altLang="en-US" sz="1200" dirty="0"/>
                    </a:p>
                  </a:txBody>
                  <a:tcPr/>
                </a:tc>
                <a:extLst>
                  <a:ext uri="{0D108BD9-81ED-4DB2-BD59-A6C34878D82A}">
                    <a16:rowId xmlns:a16="http://schemas.microsoft.com/office/drawing/2014/main" val="10001"/>
                  </a:ext>
                </a:extLst>
              </a:tr>
              <a:tr h="312520">
                <a:tc>
                  <a:txBody>
                    <a:bodyPr/>
                    <a:lstStyle/>
                    <a:p>
                      <a:pPr algn="ctr"/>
                      <a:r>
                        <a:rPr kumimoji="1" lang="ja-JP" altLang="en-US" sz="1100" dirty="0" smtClean="0"/>
                        <a:t>てんかん</a:t>
                      </a:r>
                      <a:endParaRPr kumimoji="1" lang="ja-JP" altLang="en-US" sz="1100" dirty="0"/>
                    </a:p>
                  </a:txBody>
                  <a:tcPr/>
                </a:tc>
                <a:tc>
                  <a:txBody>
                    <a:bodyPr/>
                    <a:lstStyle/>
                    <a:p>
                      <a:pPr algn="ctr"/>
                      <a:r>
                        <a:rPr kumimoji="1" lang="en-US" altLang="ja-JP" sz="1200" dirty="0" smtClean="0"/>
                        <a:t>139</a:t>
                      </a:r>
                      <a:r>
                        <a:rPr kumimoji="1" lang="ja-JP" altLang="en-US" sz="1200" dirty="0" smtClean="0"/>
                        <a:t>（</a:t>
                      </a:r>
                      <a:r>
                        <a:rPr kumimoji="1" lang="en-US" altLang="ja-JP" sz="1200" dirty="0" smtClean="0"/>
                        <a:t>21.7%</a:t>
                      </a:r>
                      <a:r>
                        <a:rPr kumimoji="1" lang="ja-JP" altLang="en-US" sz="1200" dirty="0" smtClean="0"/>
                        <a:t>）</a:t>
                      </a:r>
                      <a:endParaRPr kumimoji="1" lang="ja-JP" altLang="en-US" sz="1200" dirty="0"/>
                    </a:p>
                  </a:txBody>
                  <a:tcPr/>
                </a:tc>
                <a:tc>
                  <a:txBody>
                    <a:bodyPr/>
                    <a:lstStyle/>
                    <a:p>
                      <a:pPr algn="ctr"/>
                      <a:r>
                        <a:rPr kumimoji="1" lang="en-US" altLang="ja-JP" sz="1200" dirty="0" smtClean="0"/>
                        <a:t>128(18.8%)</a:t>
                      </a:r>
                      <a:endParaRPr kumimoji="1" lang="ja-JP" altLang="en-US" sz="1200" dirty="0"/>
                    </a:p>
                  </a:txBody>
                  <a:tcPr/>
                </a:tc>
                <a:tc>
                  <a:txBody>
                    <a:bodyPr/>
                    <a:lstStyle/>
                    <a:p>
                      <a:pPr algn="ctr"/>
                      <a:r>
                        <a:rPr kumimoji="1" lang="en-US" altLang="ja-JP" sz="1200" dirty="0" smtClean="0"/>
                        <a:t>92(22.7%)</a:t>
                      </a:r>
                      <a:endParaRPr kumimoji="1" lang="ja-JP" altLang="en-US" sz="1200" dirty="0"/>
                    </a:p>
                  </a:txBody>
                  <a:tcPr/>
                </a:tc>
                <a:extLst>
                  <a:ext uri="{0D108BD9-81ED-4DB2-BD59-A6C34878D82A}">
                    <a16:rowId xmlns:a16="http://schemas.microsoft.com/office/drawing/2014/main" val="10002"/>
                  </a:ext>
                </a:extLst>
              </a:tr>
              <a:tr h="322135">
                <a:tc>
                  <a:txBody>
                    <a:bodyPr/>
                    <a:lstStyle/>
                    <a:p>
                      <a:pPr algn="ctr"/>
                      <a:r>
                        <a:rPr kumimoji="1" lang="ja-JP" altLang="en-US" sz="1100" dirty="0" smtClean="0"/>
                        <a:t>不登校・心身症</a:t>
                      </a:r>
                      <a:endParaRPr kumimoji="1" lang="ja-JP" altLang="en-US" sz="1100" dirty="0"/>
                    </a:p>
                  </a:txBody>
                  <a:tcPr/>
                </a:tc>
                <a:tc>
                  <a:txBody>
                    <a:bodyPr/>
                    <a:lstStyle/>
                    <a:p>
                      <a:pPr algn="ctr"/>
                      <a:r>
                        <a:rPr kumimoji="1" lang="en-US" altLang="ja-JP" sz="1200" dirty="0" smtClean="0"/>
                        <a:t>10(1.6%)</a:t>
                      </a:r>
                      <a:endParaRPr kumimoji="1" lang="ja-JP" altLang="en-US" sz="1200" dirty="0"/>
                    </a:p>
                  </a:txBody>
                  <a:tcPr/>
                </a:tc>
                <a:tc>
                  <a:txBody>
                    <a:bodyPr/>
                    <a:lstStyle/>
                    <a:p>
                      <a:pPr algn="ctr"/>
                      <a:r>
                        <a:rPr kumimoji="1" lang="en-US" altLang="ja-JP" sz="1200" dirty="0" smtClean="0"/>
                        <a:t>11(1.6%)</a:t>
                      </a:r>
                      <a:endParaRPr kumimoji="1" lang="ja-JP" altLang="en-US" sz="1200" dirty="0"/>
                    </a:p>
                  </a:txBody>
                  <a:tcPr/>
                </a:tc>
                <a:tc>
                  <a:txBody>
                    <a:bodyPr/>
                    <a:lstStyle/>
                    <a:p>
                      <a:pPr algn="ctr"/>
                      <a:r>
                        <a:rPr kumimoji="1" lang="en-US" altLang="ja-JP" sz="1200" dirty="0" smtClean="0"/>
                        <a:t>8(2.0%)</a:t>
                      </a:r>
                      <a:endParaRPr kumimoji="1" lang="ja-JP" altLang="en-US" sz="1200" dirty="0"/>
                    </a:p>
                  </a:txBody>
                  <a:tcPr/>
                </a:tc>
                <a:extLst>
                  <a:ext uri="{0D108BD9-81ED-4DB2-BD59-A6C34878D82A}">
                    <a16:rowId xmlns:a16="http://schemas.microsoft.com/office/drawing/2014/main" val="10003"/>
                  </a:ext>
                </a:extLst>
              </a:tr>
              <a:tr h="312520">
                <a:tc>
                  <a:txBody>
                    <a:bodyPr/>
                    <a:lstStyle/>
                    <a:p>
                      <a:pPr algn="ctr"/>
                      <a:r>
                        <a:rPr kumimoji="1" lang="ja-JP" altLang="en-US" sz="1100" dirty="0" smtClean="0"/>
                        <a:t>内分泌疾患</a:t>
                      </a:r>
                      <a:endParaRPr kumimoji="1" lang="ja-JP" altLang="en-US" sz="1100" dirty="0"/>
                    </a:p>
                  </a:txBody>
                  <a:tcPr/>
                </a:tc>
                <a:tc>
                  <a:txBody>
                    <a:bodyPr/>
                    <a:lstStyle/>
                    <a:p>
                      <a:pPr algn="ctr"/>
                      <a:r>
                        <a:rPr kumimoji="1" lang="en-US" altLang="ja-JP" sz="1200" dirty="0" smtClean="0"/>
                        <a:t>10(1.6%)</a:t>
                      </a:r>
                      <a:endParaRPr kumimoji="1" lang="ja-JP" altLang="en-US" sz="1200" dirty="0"/>
                    </a:p>
                  </a:txBody>
                  <a:tcPr/>
                </a:tc>
                <a:tc>
                  <a:txBody>
                    <a:bodyPr/>
                    <a:lstStyle/>
                    <a:p>
                      <a:pPr algn="ctr"/>
                      <a:r>
                        <a:rPr kumimoji="1" lang="en-US" altLang="ja-JP" sz="1200" dirty="0" smtClean="0"/>
                        <a:t>4(0.6%)</a:t>
                      </a:r>
                      <a:endParaRPr kumimoji="1" lang="ja-JP" altLang="en-US" sz="1200" dirty="0"/>
                    </a:p>
                  </a:txBody>
                  <a:tcPr/>
                </a:tc>
                <a:tc>
                  <a:txBody>
                    <a:bodyPr/>
                    <a:lstStyle/>
                    <a:p>
                      <a:pPr algn="ctr"/>
                      <a:r>
                        <a:rPr kumimoji="1" lang="en-US" altLang="ja-JP" sz="1200" dirty="0" smtClean="0"/>
                        <a:t>3(0.7%)</a:t>
                      </a:r>
                      <a:endParaRPr kumimoji="1" lang="ja-JP" altLang="en-US" sz="1200" dirty="0"/>
                    </a:p>
                  </a:txBody>
                  <a:tcPr/>
                </a:tc>
                <a:extLst>
                  <a:ext uri="{0D108BD9-81ED-4DB2-BD59-A6C34878D82A}">
                    <a16:rowId xmlns:a16="http://schemas.microsoft.com/office/drawing/2014/main" val="10004"/>
                  </a:ext>
                </a:extLst>
              </a:tr>
              <a:tr h="480799">
                <a:tc>
                  <a:txBody>
                    <a:bodyPr/>
                    <a:lstStyle/>
                    <a:p>
                      <a:pPr algn="ctr"/>
                      <a:r>
                        <a:rPr kumimoji="1" lang="ja-JP" altLang="en-US" sz="1100" dirty="0" err="1" smtClean="0"/>
                        <a:t>重度障がい</a:t>
                      </a:r>
                      <a:r>
                        <a:rPr kumimoji="1" lang="ja-JP" altLang="en-US" sz="1100" dirty="0" smtClean="0"/>
                        <a:t>児</a:t>
                      </a:r>
                      <a:endParaRPr kumimoji="1" lang="en-US" altLang="ja-JP" sz="1100" dirty="0" smtClean="0"/>
                    </a:p>
                    <a:p>
                      <a:pPr algn="ctr"/>
                      <a:r>
                        <a:rPr kumimoji="1" lang="ja-JP" altLang="en-US" sz="1100" dirty="0" smtClean="0"/>
                        <a:t>ショートステイ</a:t>
                      </a:r>
                      <a:endParaRPr kumimoji="1" lang="ja-JP" altLang="en-US" sz="1100" dirty="0"/>
                    </a:p>
                  </a:txBody>
                  <a:tcPr/>
                </a:tc>
                <a:tc>
                  <a:txBody>
                    <a:bodyPr/>
                    <a:lstStyle/>
                    <a:p>
                      <a:pPr algn="ctr"/>
                      <a:endParaRPr kumimoji="1" lang="en-US" altLang="ja-JP" sz="1200" dirty="0" smtClean="0"/>
                    </a:p>
                    <a:p>
                      <a:pPr algn="ctr"/>
                      <a:r>
                        <a:rPr kumimoji="1" lang="en-US" altLang="ja-JP" sz="1200" dirty="0" smtClean="0"/>
                        <a:t>27(4.2%)</a:t>
                      </a:r>
                      <a:endParaRPr kumimoji="1" lang="ja-JP" altLang="en-US" sz="1200" dirty="0"/>
                    </a:p>
                  </a:txBody>
                  <a:tcPr/>
                </a:tc>
                <a:tc>
                  <a:txBody>
                    <a:bodyPr/>
                    <a:lstStyle/>
                    <a:p>
                      <a:pPr algn="ctr"/>
                      <a:endParaRPr kumimoji="1" lang="en-US" altLang="ja-JP" sz="1200" dirty="0" smtClean="0"/>
                    </a:p>
                    <a:p>
                      <a:pPr algn="ctr"/>
                      <a:r>
                        <a:rPr kumimoji="1" lang="en-US" altLang="ja-JP" sz="1200" dirty="0" smtClean="0"/>
                        <a:t>7(0.7%)</a:t>
                      </a:r>
                      <a:endParaRPr kumimoji="1" lang="ja-JP" altLang="en-US" sz="1200" dirty="0"/>
                    </a:p>
                  </a:txBody>
                  <a:tcPr/>
                </a:tc>
                <a:tc>
                  <a:txBody>
                    <a:bodyPr/>
                    <a:lstStyle/>
                    <a:p>
                      <a:pPr algn="ctr"/>
                      <a:endParaRPr kumimoji="1" lang="en-US" altLang="ja-JP" sz="1200" dirty="0" smtClean="0"/>
                    </a:p>
                    <a:p>
                      <a:pPr algn="ctr"/>
                      <a:r>
                        <a:rPr kumimoji="1" lang="en-US" altLang="ja-JP" sz="1200" dirty="0" smtClean="0"/>
                        <a:t>3(0.7%)</a:t>
                      </a:r>
                      <a:endParaRPr kumimoji="1" lang="ja-JP" altLang="en-US" sz="1200" dirty="0"/>
                    </a:p>
                  </a:txBody>
                  <a:tcPr/>
                </a:tc>
                <a:extLst>
                  <a:ext uri="{0D108BD9-81ED-4DB2-BD59-A6C34878D82A}">
                    <a16:rowId xmlns:a16="http://schemas.microsoft.com/office/drawing/2014/main" val="10005"/>
                  </a:ext>
                </a:extLst>
              </a:tr>
              <a:tr h="654812">
                <a:tc>
                  <a:txBody>
                    <a:bodyPr/>
                    <a:lstStyle/>
                    <a:p>
                      <a:pPr algn="ctr"/>
                      <a:r>
                        <a:rPr kumimoji="1" lang="ja-JP" altLang="en-US" sz="1100" dirty="0" smtClean="0"/>
                        <a:t>その他</a:t>
                      </a:r>
                      <a:endParaRPr kumimoji="1" lang="en-US" altLang="ja-JP" sz="1100" dirty="0" smtClean="0"/>
                    </a:p>
                    <a:p>
                      <a:pPr algn="l"/>
                      <a:r>
                        <a:rPr kumimoji="1" lang="en-US" altLang="ja-JP" sz="1100" dirty="0" smtClean="0"/>
                        <a:t>(</a:t>
                      </a:r>
                      <a:r>
                        <a:rPr kumimoji="1" lang="ja-JP" altLang="en-US" sz="1100" dirty="0" smtClean="0"/>
                        <a:t>慢性疾患、急性増悪等</a:t>
                      </a:r>
                      <a:r>
                        <a:rPr kumimoji="1" lang="en-US" altLang="ja-JP" sz="1100" dirty="0" smtClean="0"/>
                        <a:t>)</a:t>
                      </a:r>
                      <a:endParaRPr kumimoji="1" lang="ja-JP" altLang="en-US" sz="1100" dirty="0"/>
                    </a:p>
                  </a:txBody>
                  <a:tcPr/>
                </a:tc>
                <a:tc>
                  <a:txBody>
                    <a:bodyPr/>
                    <a:lstStyle/>
                    <a:p>
                      <a:pPr algn="ctr"/>
                      <a:endParaRPr kumimoji="1" lang="en-US" altLang="ja-JP" sz="1200" dirty="0" smtClean="0"/>
                    </a:p>
                    <a:p>
                      <a:pPr algn="ctr"/>
                      <a:r>
                        <a:rPr kumimoji="1" lang="en-US" altLang="ja-JP" sz="1200" dirty="0" smtClean="0"/>
                        <a:t>364(56.8%)</a:t>
                      </a:r>
                      <a:endParaRPr kumimoji="1" lang="ja-JP" altLang="en-US" sz="1200" dirty="0"/>
                    </a:p>
                  </a:txBody>
                  <a:tcPr/>
                </a:tc>
                <a:tc>
                  <a:txBody>
                    <a:bodyPr/>
                    <a:lstStyle/>
                    <a:p>
                      <a:pPr algn="ctr"/>
                      <a:endParaRPr kumimoji="1" lang="en-US" altLang="ja-JP" sz="1200" dirty="0" smtClean="0"/>
                    </a:p>
                    <a:p>
                      <a:pPr algn="ctr"/>
                      <a:r>
                        <a:rPr kumimoji="1" lang="en-US" altLang="ja-JP" sz="1200" dirty="0" smtClean="0"/>
                        <a:t>379(55.5%)</a:t>
                      </a:r>
                      <a:endParaRPr kumimoji="1" lang="ja-JP" altLang="en-US" sz="1200" dirty="0"/>
                    </a:p>
                  </a:txBody>
                  <a:tcPr/>
                </a:tc>
                <a:tc>
                  <a:txBody>
                    <a:bodyPr/>
                    <a:lstStyle/>
                    <a:p>
                      <a:pPr algn="ctr"/>
                      <a:endParaRPr kumimoji="1" lang="en-US" altLang="ja-JP" sz="1200" dirty="0" smtClean="0"/>
                    </a:p>
                    <a:p>
                      <a:pPr algn="ctr"/>
                      <a:r>
                        <a:rPr kumimoji="1" lang="en-US" altLang="ja-JP" sz="1200" dirty="0" smtClean="0"/>
                        <a:t>196(48.4%)</a:t>
                      </a:r>
                      <a:endParaRPr kumimoji="1" lang="ja-JP" altLang="en-US" sz="1200" dirty="0"/>
                    </a:p>
                  </a:txBody>
                  <a:tcPr/>
                </a:tc>
                <a:extLst>
                  <a:ext uri="{0D108BD9-81ED-4DB2-BD59-A6C34878D82A}">
                    <a16:rowId xmlns:a16="http://schemas.microsoft.com/office/drawing/2014/main" val="10006"/>
                  </a:ext>
                </a:extLst>
              </a:tr>
              <a:tr h="319483">
                <a:tc>
                  <a:txBody>
                    <a:bodyPr/>
                    <a:lstStyle/>
                    <a:p>
                      <a:pPr algn="ctr"/>
                      <a:r>
                        <a:rPr kumimoji="1" lang="ja-JP" altLang="en-US" sz="1100" dirty="0" smtClean="0"/>
                        <a:t>総計</a:t>
                      </a:r>
                      <a:endParaRPr kumimoji="1" lang="ja-JP" altLang="en-US" sz="1100" dirty="0"/>
                    </a:p>
                  </a:txBody>
                  <a:tcPr/>
                </a:tc>
                <a:tc>
                  <a:txBody>
                    <a:bodyPr/>
                    <a:lstStyle/>
                    <a:p>
                      <a:pPr algn="ctr"/>
                      <a:r>
                        <a:rPr kumimoji="1" lang="en-US" altLang="ja-JP" sz="1200" dirty="0" smtClean="0"/>
                        <a:t>640</a:t>
                      </a:r>
                      <a:endParaRPr kumimoji="1" lang="ja-JP" altLang="en-US" sz="1200" dirty="0"/>
                    </a:p>
                  </a:txBody>
                  <a:tcPr/>
                </a:tc>
                <a:tc>
                  <a:txBody>
                    <a:bodyPr/>
                    <a:lstStyle/>
                    <a:p>
                      <a:pPr algn="ctr"/>
                      <a:r>
                        <a:rPr kumimoji="1" lang="en-US" altLang="ja-JP" sz="1200" dirty="0" smtClean="0"/>
                        <a:t>683</a:t>
                      </a:r>
                      <a:endParaRPr kumimoji="1" lang="ja-JP" altLang="en-US" sz="1200" dirty="0"/>
                    </a:p>
                  </a:txBody>
                  <a:tcPr/>
                </a:tc>
                <a:tc>
                  <a:txBody>
                    <a:bodyPr/>
                    <a:lstStyle/>
                    <a:p>
                      <a:pPr algn="ctr"/>
                      <a:r>
                        <a:rPr kumimoji="1" lang="en-US" altLang="ja-JP" sz="1200" dirty="0" smtClean="0"/>
                        <a:t>405</a:t>
                      </a:r>
                      <a:endParaRPr kumimoji="1" lang="ja-JP" altLang="en-US" sz="1200" dirty="0"/>
                    </a:p>
                  </a:txBody>
                  <a:tcPr/>
                </a:tc>
                <a:extLst>
                  <a:ext uri="{0D108BD9-81ED-4DB2-BD59-A6C34878D82A}">
                    <a16:rowId xmlns:a16="http://schemas.microsoft.com/office/drawing/2014/main" val="10007"/>
                  </a:ext>
                </a:extLst>
              </a:tr>
            </a:tbl>
          </a:graphicData>
        </a:graphic>
      </p:graphicFrame>
      <p:sp>
        <p:nvSpPr>
          <p:cNvPr id="15" name="テキスト ボックス 14"/>
          <p:cNvSpPr txBox="1"/>
          <p:nvPr/>
        </p:nvSpPr>
        <p:spPr>
          <a:xfrm>
            <a:off x="407468" y="684462"/>
            <a:ext cx="3960440" cy="1615827"/>
          </a:xfrm>
          <a:prstGeom prst="rect">
            <a:avLst/>
          </a:prstGeom>
          <a:noFill/>
        </p:spPr>
        <p:txBody>
          <a:bodyPr wrap="square" rtlCol="0">
            <a:spAutoFit/>
          </a:bodyPr>
          <a:lstStyle/>
          <a:p>
            <a:r>
              <a:rPr lang="ja-JP" altLang="en-US" sz="1100" b="1" dirty="0" smtClean="0"/>
              <a:t>○国立病院機構中期計画</a:t>
            </a:r>
            <a:endParaRPr lang="en-US" altLang="ja-JP" sz="1100" b="1" dirty="0" smtClean="0"/>
          </a:p>
          <a:p>
            <a:r>
              <a:rPr lang="ja-JP" altLang="en-US" sz="1100" dirty="0" smtClean="0"/>
              <a:t>（国の政策医療への貢献）</a:t>
            </a:r>
            <a:endParaRPr lang="en-US" altLang="ja-JP" sz="1100" dirty="0" smtClean="0"/>
          </a:p>
          <a:p>
            <a:r>
              <a:rPr lang="ja-JP" altLang="en-US" sz="1100" dirty="0" smtClean="0"/>
              <a:t>医療依存度の高い重症心身障害児（者）や強度行動障害児（者）等、他の医療機関では受入れの難しい障害者の受入れ</a:t>
            </a:r>
            <a:endParaRPr lang="en-US" altLang="ja-JP" sz="1100" dirty="0" smtClean="0"/>
          </a:p>
          <a:p>
            <a:r>
              <a:rPr lang="ja-JP" altLang="en-US" sz="1100" dirty="0" smtClean="0"/>
              <a:t>（地域医療への貢献）</a:t>
            </a:r>
            <a:endParaRPr lang="en-US" altLang="ja-JP" sz="1100" dirty="0" smtClean="0"/>
          </a:p>
          <a:p>
            <a:r>
              <a:rPr lang="ja-JP" altLang="en-US" sz="1100" dirty="0" smtClean="0"/>
              <a:t>重症心身障害児（者）、筋ジストロフィー、神経難病等の在宅療養患者の支援のための一時的入院や通所支援等に取り組むこと</a:t>
            </a:r>
            <a:endParaRPr lang="en-US" altLang="ja-JP" sz="1100" dirty="0" smtClean="0"/>
          </a:p>
          <a:p>
            <a:endParaRPr lang="en-US" altLang="ja-JP" sz="1100" dirty="0" smtClean="0"/>
          </a:p>
        </p:txBody>
      </p:sp>
      <p:sp>
        <p:nvSpPr>
          <p:cNvPr id="16" name="テキスト ボックス 15"/>
          <p:cNvSpPr txBox="1"/>
          <p:nvPr/>
        </p:nvSpPr>
        <p:spPr>
          <a:xfrm>
            <a:off x="4426533" y="684462"/>
            <a:ext cx="4464496" cy="2462213"/>
          </a:xfrm>
          <a:prstGeom prst="rect">
            <a:avLst/>
          </a:prstGeom>
          <a:noFill/>
        </p:spPr>
        <p:txBody>
          <a:bodyPr wrap="square" rtlCol="0">
            <a:spAutoFit/>
          </a:bodyPr>
          <a:lstStyle/>
          <a:p>
            <a:r>
              <a:rPr lang="ja-JP" altLang="en-US" sz="1200" b="1" dirty="0" smtClean="0"/>
              <a:t>○小児科について</a:t>
            </a:r>
            <a:endParaRPr lang="en-US" altLang="ja-JP" sz="1200" b="1" dirty="0" smtClean="0"/>
          </a:p>
          <a:p>
            <a:r>
              <a:rPr lang="ja-JP" altLang="en-US" sz="1200" dirty="0" smtClean="0"/>
              <a:t>（概要及び活動状況）</a:t>
            </a:r>
            <a:endParaRPr lang="en-US" altLang="ja-JP" sz="1200" dirty="0" smtClean="0"/>
          </a:p>
          <a:p>
            <a:r>
              <a:rPr lang="ja-JP" altLang="en-US" sz="1200" dirty="0" smtClean="0"/>
              <a:t>１）地域の一般小児医療</a:t>
            </a:r>
            <a:br>
              <a:rPr lang="ja-JP" altLang="en-US" sz="1200" dirty="0" smtClean="0"/>
            </a:br>
            <a:r>
              <a:rPr lang="ja-JP" altLang="en-US" sz="1200" dirty="0" smtClean="0"/>
              <a:t>２）県下の重症心身障が</a:t>
            </a:r>
            <a:r>
              <a:rPr lang="ja-JP" altLang="en-US" sz="1200" dirty="0" err="1" smtClean="0"/>
              <a:t>い</a:t>
            </a:r>
            <a:r>
              <a:rPr lang="ja-JP" altLang="en-US" sz="1200" dirty="0" smtClean="0"/>
              <a:t>児・者の医療</a:t>
            </a:r>
            <a:br>
              <a:rPr lang="ja-JP" altLang="en-US" sz="1200" dirty="0" smtClean="0"/>
            </a:br>
            <a:r>
              <a:rPr lang="ja-JP" altLang="en-US" sz="1200" dirty="0" smtClean="0"/>
              <a:t>３）成育医療（小児神経疾患，てんかん，発達障害，不登校）４）重度心身障害ネットワーク</a:t>
            </a:r>
            <a:br>
              <a:rPr lang="ja-JP" altLang="en-US" sz="1200" dirty="0" smtClean="0"/>
            </a:br>
            <a:r>
              <a:rPr lang="ja-JP" altLang="en-US" sz="1200" dirty="0" smtClean="0"/>
              <a:t>５）障がい者総合支援法にもとづく療養介護事業</a:t>
            </a:r>
            <a:br>
              <a:rPr lang="ja-JP" altLang="en-US" sz="1200" dirty="0" smtClean="0"/>
            </a:br>
            <a:r>
              <a:rPr lang="ja-JP" altLang="en-US" sz="1200" dirty="0" smtClean="0"/>
              <a:t>６）多機能型通所事業「なかよし広場」</a:t>
            </a:r>
            <a:br>
              <a:rPr lang="ja-JP" altLang="en-US" sz="1200" dirty="0" smtClean="0"/>
            </a:br>
            <a:r>
              <a:rPr lang="ja-JP" altLang="en-US" sz="1200" dirty="0" smtClean="0"/>
              <a:t>７）短期入所・レスパイト入院　８）在宅支援訪問診療</a:t>
            </a:r>
            <a:br>
              <a:rPr lang="ja-JP" altLang="en-US" sz="1200" dirty="0" smtClean="0"/>
            </a:br>
            <a:r>
              <a:rPr lang="ja-JP" altLang="en-US" sz="1200" dirty="0" smtClean="0"/>
              <a:t>９）成育医療ネットワーク　　　</a:t>
            </a:r>
            <a:r>
              <a:rPr lang="en-US" altLang="ja-JP" sz="1200" dirty="0" smtClean="0"/>
              <a:t>10</a:t>
            </a:r>
            <a:r>
              <a:rPr lang="ja-JP" altLang="en-US" sz="1200" dirty="0" smtClean="0"/>
              <a:t>）小児心身症ネットワーク</a:t>
            </a:r>
            <a:br>
              <a:rPr lang="ja-JP" altLang="en-US" sz="1200" dirty="0" smtClean="0"/>
            </a:br>
            <a:r>
              <a:rPr lang="en-US" altLang="ja-JP" sz="1200" dirty="0" smtClean="0"/>
              <a:t>11</a:t>
            </a:r>
            <a:r>
              <a:rPr lang="ja-JP" altLang="en-US" sz="1200" dirty="0" smtClean="0"/>
              <a:t>）てんかんの診断，治療　　</a:t>
            </a:r>
            <a:r>
              <a:rPr lang="en-US" altLang="ja-JP" sz="1200" dirty="0" smtClean="0"/>
              <a:t>12</a:t>
            </a:r>
            <a:r>
              <a:rPr lang="ja-JP" altLang="en-US" sz="1200" dirty="0" smtClean="0"/>
              <a:t>）抗てんかん薬治験協力</a:t>
            </a:r>
            <a:endParaRPr lang="ja-JP" altLang="en-US" sz="1200" dirty="0"/>
          </a:p>
          <a:p>
            <a:endParaRPr kumimoji="1" lang="en-US" altLang="ja-JP" sz="1100" dirty="0" smtClean="0"/>
          </a:p>
          <a:p>
            <a:endParaRPr kumimoji="1" lang="ja-JP" altLang="en-US" sz="1100" dirty="0"/>
          </a:p>
        </p:txBody>
      </p:sp>
      <p:sp>
        <p:nvSpPr>
          <p:cNvPr id="18" name="正方形/長方形 17"/>
          <p:cNvSpPr/>
          <p:nvPr/>
        </p:nvSpPr>
        <p:spPr>
          <a:xfrm>
            <a:off x="397957" y="692696"/>
            <a:ext cx="8358930" cy="2097659"/>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336123" y="6432162"/>
            <a:ext cx="2041251" cy="186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※2022</a:t>
            </a:r>
            <a:r>
              <a:rPr kumimoji="1" lang="ja-JP" altLang="en-US" sz="1600" dirty="0" smtClean="0">
                <a:solidFill>
                  <a:schemeClr val="tx1"/>
                </a:solidFill>
              </a:rPr>
              <a:t>年度は</a:t>
            </a:r>
            <a:r>
              <a:rPr kumimoji="1" lang="en-US" altLang="ja-JP" sz="1600" dirty="0" smtClean="0">
                <a:solidFill>
                  <a:schemeClr val="tx1"/>
                </a:solidFill>
              </a:rPr>
              <a:t>12</a:t>
            </a:r>
            <a:r>
              <a:rPr kumimoji="1" lang="ja-JP" altLang="en-US" sz="1600" dirty="0" smtClean="0">
                <a:solidFill>
                  <a:schemeClr val="tx1"/>
                </a:solidFill>
              </a:rPr>
              <a:t>月迄</a:t>
            </a:r>
            <a:endParaRPr kumimoji="1" lang="ja-JP" altLang="en-US" sz="1600" dirty="0">
              <a:solidFill>
                <a:schemeClr val="tx1"/>
              </a:solidFill>
            </a:endParaRPr>
          </a:p>
        </p:txBody>
      </p:sp>
      <p:sp>
        <p:nvSpPr>
          <p:cNvPr id="17" name="正方形/長方形 16"/>
          <p:cNvSpPr/>
          <p:nvPr/>
        </p:nvSpPr>
        <p:spPr>
          <a:xfrm>
            <a:off x="4708147" y="6468555"/>
            <a:ext cx="2041251" cy="186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※2022</a:t>
            </a:r>
            <a:r>
              <a:rPr kumimoji="1" lang="ja-JP" altLang="en-US" sz="1600" dirty="0" smtClean="0">
                <a:solidFill>
                  <a:schemeClr val="tx1"/>
                </a:solidFill>
              </a:rPr>
              <a:t>年度は</a:t>
            </a:r>
            <a:r>
              <a:rPr kumimoji="1" lang="en-US" altLang="ja-JP" sz="1600" dirty="0" smtClean="0">
                <a:solidFill>
                  <a:schemeClr val="tx1"/>
                </a:solidFill>
              </a:rPr>
              <a:t>12</a:t>
            </a:r>
            <a:r>
              <a:rPr kumimoji="1" lang="ja-JP" altLang="en-US" sz="1600" dirty="0" smtClean="0">
                <a:solidFill>
                  <a:schemeClr val="tx1"/>
                </a:solidFill>
              </a:rPr>
              <a:t>月迄</a:t>
            </a:r>
            <a:endParaRPr kumimoji="1" lang="ja-JP" altLang="en-US" sz="1600" dirty="0">
              <a:solidFill>
                <a:schemeClr val="tx1"/>
              </a:solidFill>
            </a:endParaRPr>
          </a:p>
        </p:txBody>
      </p:sp>
    </p:spTree>
    <p:extLst>
      <p:ext uri="{BB962C8B-B14F-4D97-AF65-F5344CB8AC3E}">
        <p14:creationId xmlns:p14="http://schemas.microsoft.com/office/powerpoint/2010/main" val="36046046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51520" y="404664"/>
            <a:ext cx="8568952" cy="6463308"/>
          </a:xfrm>
          <a:prstGeom prst="rect">
            <a:avLst/>
          </a:prstGeom>
          <a:noFill/>
        </p:spPr>
        <p:txBody>
          <a:bodyPr wrap="square" rtlCol="0">
            <a:spAutoFit/>
          </a:bodyPr>
          <a:lstStyle/>
          <a:p>
            <a:pPr lvl="0" eaLnBrk="0"/>
            <a:r>
              <a:rPr lang="ja-JP" altLang="ja-JP" b="1" dirty="0" smtClean="0">
                <a:ea typeface="ＤＦ特太ゴシック体" panose="02010609000101010101" pitchFamily="1" charset="-128"/>
              </a:rPr>
              <a:t>自施設</a:t>
            </a:r>
            <a:r>
              <a:rPr lang="ja-JP" altLang="ja-JP" b="1" dirty="0">
                <a:ea typeface="ＤＦ特太ゴシック体" panose="02010609000101010101" pitchFamily="1" charset="-128"/>
              </a:rPr>
              <a:t>の</a:t>
            </a:r>
            <a:r>
              <a:rPr lang="ja-JP" altLang="ja-JP" b="1" dirty="0" smtClean="0">
                <a:ea typeface="ＤＦ特太ゴシック体" panose="02010609000101010101" pitchFamily="1" charset="-128"/>
              </a:rPr>
              <a:t>課題</a:t>
            </a:r>
            <a:endParaRPr lang="en-US" altLang="ja-JP" b="1" dirty="0" smtClean="0">
              <a:ea typeface="ＤＦ特太ゴシック体" panose="02010609000101010101" pitchFamily="1" charset="-128"/>
            </a:endParaRPr>
          </a:p>
          <a:p>
            <a:pPr lvl="0" eaLnBrk="0"/>
            <a:r>
              <a:rPr lang="en-US" altLang="ja-JP" sz="1600" b="1" dirty="0"/>
              <a:t> </a:t>
            </a:r>
            <a:r>
              <a:rPr lang="ja-JP" altLang="en-US" sz="1600" b="1" dirty="0" smtClean="0"/>
              <a:t>　　</a:t>
            </a:r>
            <a:r>
              <a:rPr lang="ja-JP" altLang="en-US" sz="1600" dirty="0" smtClean="0"/>
              <a:t>当院が掲げる理念に基づく医療の推進のためには、経営基盤の安定や、地域医療への貢献の　　</a:t>
            </a:r>
            <a:endParaRPr lang="en-US" altLang="ja-JP" sz="1600" dirty="0" smtClean="0"/>
          </a:p>
          <a:p>
            <a:pPr lvl="0" eaLnBrk="0"/>
            <a:r>
              <a:rPr lang="ja-JP" altLang="en-US" sz="1600" dirty="0"/>
              <a:t>　</a:t>
            </a:r>
            <a:r>
              <a:rPr lang="ja-JP" altLang="en-US" sz="1600" dirty="0" smtClean="0"/>
              <a:t>必要がある。そのための課題は下記のとおりである。</a:t>
            </a:r>
          </a:p>
          <a:p>
            <a:pPr eaLnBrk="0"/>
            <a:r>
              <a:rPr lang="ja-JP" altLang="en-US" sz="1500" b="1" dirty="0">
                <a:latin typeface="+mj-ea"/>
              </a:rPr>
              <a:t>　</a:t>
            </a:r>
            <a:r>
              <a:rPr lang="ja-JP" altLang="en-US" sz="1500" b="1" dirty="0" smtClean="0">
                <a:latin typeface="+mj-ea"/>
              </a:rPr>
              <a:t>１．</a:t>
            </a:r>
            <a:r>
              <a:rPr lang="ja-JP" altLang="ja-JP" sz="1500" b="1" dirty="0">
                <a:latin typeface="+mj-ea"/>
              </a:rPr>
              <a:t>救急医療</a:t>
            </a:r>
            <a:r>
              <a:rPr lang="ja-JP" altLang="ja-JP" sz="1500" b="1" dirty="0" smtClean="0">
                <a:latin typeface="+mj-ea"/>
              </a:rPr>
              <a:t>体制</a:t>
            </a:r>
            <a:r>
              <a:rPr lang="ja-JP" altLang="en-US" sz="1500" b="1" dirty="0" smtClean="0">
                <a:latin typeface="+mj-ea"/>
              </a:rPr>
              <a:t>について</a:t>
            </a:r>
            <a:endParaRPr lang="ja-JP" altLang="ja-JP" sz="1500" b="1" dirty="0">
              <a:latin typeface="+mj-ea"/>
            </a:endParaRPr>
          </a:p>
          <a:p>
            <a:pPr marL="361950" eaLnBrk="0"/>
            <a:r>
              <a:rPr lang="ja-JP" altLang="en-US" sz="1500" dirty="0" smtClean="0"/>
              <a:t>　</a:t>
            </a:r>
            <a:r>
              <a:rPr lang="ja-JP" altLang="ja-JP" sz="1600" dirty="0" smtClean="0"/>
              <a:t>当院</a:t>
            </a:r>
            <a:r>
              <a:rPr lang="ja-JP" altLang="ja-JP" sz="1600" dirty="0"/>
              <a:t>は</a:t>
            </a:r>
            <a:r>
              <a:rPr lang="ja-JP" altLang="en-US" sz="1600" dirty="0"/>
              <a:t>救急告示病院であり、構想区域</a:t>
            </a:r>
            <a:r>
              <a:rPr lang="ja-JP" altLang="ja-JP" sz="1600" dirty="0"/>
              <a:t>の救急医療を担う拠点</a:t>
            </a:r>
            <a:r>
              <a:rPr lang="ja-JP" altLang="ja-JP" sz="1600" dirty="0" smtClean="0"/>
              <a:t>病院</a:t>
            </a:r>
            <a:r>
              <a:rPr lang="ja-JP" altLang="en-US" sz="1600" dirty="0" smtClean="0"/>
              <a:t>のひとつであるが、救急専門医は不在であり、各診療科の医師が分担して担当し、可能な限りの患者</a:t>
            </a:r>
            <a:r>
              <a:rPr lang="ja-JP" altLang="en-US" sz="1600" dirty="0" smtClean="0"/>
              <a:t>受入れを行って</a:t>
            </a:r>
            <a:r>
              <a:rPr lang="ja-JP" altLang="en-US" sz="1600" dirty="0" smtClean="0"/>
              <a:t>いる。救急専門医不在のため一部の救急患者受入れに難渋している。</a:t>
            </a:r>
            <a:endParaRPr lang="en-US" altLang="ja-JP" sz="1600" dirty="0" smtClean="0"/>
          </a:p>
          <a:p>
            <a:pPr marL="361950" eaLnBrk="0"/>
            <a:r>
              <a:rPr lang="ja-JP" altLang="en-US" sz="1600" dirty="0"/>
              <a:t>　</a:t>
            </a:r>
            <a:r>
              <a:rPr lang="ja-JP" altLang="en-US" sz="1600" dirty="0" smtClean="0"/>
              <a:t>併せて、医師数の減少及び医師の働き方改革の影響により、現状の当直体制の維持が厳しい状況となっている。今後は、複数体制での医師当直が厳しくなり、夜間・休日の救急対応時間の制限も考慮しなくてはならない状況が考えられる。　　</a:t>
            </a:r>
          </a:p>
          <a:p>
            <a:pPr marL="361950" eaLnBrk="0"/>
            <a:r>
              <a:rPr lang="ja-JP" altLang="en-US" sz="1600" dirty="0"/>
              <a:t>　</a:t>
            </a:r>
            <a:r>
              <a:rPr lang="ja-JP" altLang="en-US" sz="1600" dirty="0" smtClean="0"/>
              <a:t>このような状況の中で如何に多くの救急患者受け入れ要請に応える体制を構築するかが課題である。</a:t>
            </a:r>
            <a:endParaRPr lang="en-US" altLang="ja-JP" sz="1500" dirty="0"/>
          </a:p>
          <a:p>
            <a:pPr eaLnBrk="0"/>
            <a:r>
              <a:rPr lang="ja-JP" altLang="en-US" sz="1500" dirty="0" smtClean="0"/>
              <a:t>　</a:t>
            </a:r>
            <a:r>
              <a:rPr lang="ja-JP" altLang="en-US" sz="1500" b="1" dirty="0" smtClean="0"/>
              <a:t>２．</a:t>
            </a:r>
            <a:r>
              <a:rPr lang="ja-JP" altLang="ja-JP" sz="1500" b="1" dirty="0" smtClean="0">
                <a:latin typeface="+mj-ea"/>
                <a:ea typeface="+mj-ea"/>
              </a:rPr>
              <a:t>入院患者</a:t>
            </a:r>
            <a:r>
              <a:rPr lang="ja-JP" altLang="en-US" sz="1500" b="1" dirty="0" smtClean="0">
                <a:latin typeface="+mj-ea"/>
                <a:ea typeface="+mj-ea"/>
              </a:rPr>
              <a:t>受入れの促進</a:t>
            </a:r>
            <a:endParaRPr lang="ja-JP" altLang="ja-JP" sz="1500" b="1" dirty="0">
              <a:latin typeface="+mj-ea"/>
              <a:ea typeface="+mj-ea"/>
            </a:endParaRPr>
          </a:p>
          <a:p>
            <a:pPr marL="631825" indent="-631825"/>
            <a:r>
              <a:rPr lang="ja-JP" altLang="en-US" sz="1500" dirty="0" smtClean="0"/>
              <a:t>　</a:t>
            </a:r>
            <a:r>
              <a:rPr lang="ja-JP" altLang="en-US" sz="1600" dirty="0" smtClean="0"/>
              <a:t>（一般）　 </a:t>
            </a:r>
            <a:r>
              <a:rPr lang="ja-JP" altLang="ja-JP" sz="1600" dirty="0" smtClean="0"/>
              <a:t>紹介率</a:t>
            </a:r>
            <a:r>
              <a:rPr lang="ja-JP" altLang="ja-JP" sz="1600" dirty="0"/>
              <a:t>・逆紹介率とも</a:t>
            </a:r>
            <a:r>
              <a:rPr lang="ja-JP" altLang="ja-JP" sz="1600" dirty="0" smtClean="0"/>
              <a:t>に</a:t>
            </a:r>
            <a:r>
              <a:rPr lang="ja-JP" altLang="en-US" sz="1600" dirty="0" smtClean="0"/>
              <a:t>７５％を超える数字で推移している。地域のかかりつけ医等での診療が難しい急性期の患者等を引き受けるため、また、外来医療機能の分化を推進するためにも地域の医療機関との連携をより一層強化していく必要がある。</a:t>
            </a:r>
            <a:endParaRPr lang="ja-JP" altLang="ja-JP" sz="1600" dirty="0" smtClean="0"/>
          </a:p>
          <a:p>
            <a:pPr marL="631825" indent="-631825" eaLnBrk="0"/>
            <a:r>
              <a:rPr lang="ja-JP" altLang="en-US" sz="1600" dirty="0" smtClean="0"/>
              <a:t>　（政策）　 重症心身障が</a:t>
            </a:r>
            <a:r>
              <a:rPr lang="ja-JP" altLang="en-US" sz="1600" dirty="0" err="1" smtClean="0"/>
              <a:t>い</a:t>
            </a:r>
            <a:r>
              <a:rPr lang="ja-JP" altLang="en-US" sz="1600" dirty="0" smtClean="0"/>
              <a:t>児（者）及び筋ジストロフィー患者への医療については、当院は熊本県難病医療拠点病院であることから、</a:t>
            </a:r>
            <a:r>
              <a:rPr lang="ja-JP" altLang="ja-JP" sz="1600" dirty="0" smtClean="0"/>
              <a:t>県難病相談支援センター</a:t>
            </a:r>
            <a:r>
              <a:rPr lang="ja-JP" altLang="en-US" sz="1600" dirty="0" smtClean="0"/>
              <a:t>や</a:t>
            </a:r>
            <a:r>
              <a:rPr lang="ja-JP" altLang="ja-JP" sz="1600" dirty="0" smtClean="0"/>
              <a:t>福祉</a:t>
            </a:r>
            <a:r>
              <a:rPr lang="ja-JP" altLang="ja-JP" sz="1600" dirty="0"/>
              <a:t>施設と連携</a:t>
            </a:r>
            <a:r>
              <a:rPr lang="ja-JP" altLang="ja-JP" sz="1600" dirty="0" smtClean="0"/>
              <a:t>し、入院支援</a:t>
            </a:r>
            <a:r>
              <a:rPr lang="ja-JP" altLang="en-US" sz="1600" dirty="0" smtClean="0"/>
              <a:t>や在宅医療支援を行うことにより入院患者受入れの促進を図りたい</a:t>
            </a:r>
            <a:r>
              <a:rPr lang="ja-JP" altLang="ja-JP" sz="1600" dirty="0" smtClean="0"/>
              <a:t>。</a:t>
            </a:r>
            <a:endParaRPr lang="ja-JP" altLang="en-US" sz="1500" dirty="0" smtClean="0"/>
          </a:p>
          <a:p>
            <a:pPr eaLnBrk="0"/>
            <a:r>
              <a:rPr lang="ja-JP" altLang="en-US" sz="1500" dirty="0" smtClean="0"/>
              <a:t>　</a:t>
            </a:r>
            <a:r>
              <a:rPr lang="ja-JP" altLang="en-US" sz="1500" b="1" dirty="0" smtClean="0"/>
              <a:t>３．診療科の充実</a:t>
            </a:r>
            <a:endParaRPr lang="en-US" altLang="ja-JP" sz="1500" b="1" dirty="0" smtClean="0"/>
          </a:p>
          <a:p>
            <a:pPr marL="450850" eaLnBrk="0"/>
            <a:r>
              <a:rPr lang="ja-JP" altLang="en-US" sz="1500" dirty="0" smtClean="0">
                <a:latin typeface="+mj-ea"/>
                <a:ea typeface="+mj-ea"/>
              </a:rPr>
              <a:t>　 </a:t>
            </a:r>
            <a:r>
              <a:rPr lang="ja-JP" altLang="en-US" sz="1600" dirty="0" smtClean="0">
                <a:latin typeface="+mj-ea"/>
                <a:ea typeface="+mj-ea"/>
              </a:rPr>
              <a:t>医師</a:t>
            </a:r>
            <a:r>
              <a:rPr lang="ja-JP" altLang="en-US" sz="1600" dirty="0">
                <a:latin typeface="+mj-ea"/>
                <a:ea typeface="+mj-ea"/>
              </a:rPr>
              <a:t>確保</a:t>
            </a:r>
            <a:r>
              <a:rPr lang="ja-JP" altLang="en-US" sz="1600" dirty="0" smtClean="0">
                <a:latin typeface="+mj-ea"/>
                <a:ea typeface="+mj-ea"/>
              </a:rPr>
              <a:t>は当院のみならず構想区域の医療へ与える影響も大きいことから、引き続き熊本大学と密接な連携をとることで診療科の充実を図っていく。</a:t>
            </a:r>
            <a:endParaRPr lang="ja-JP" altLang="en-US" sz="1500" dirty="0" smtClean="0">
              <a:latin typeface="+mj-ea"/>
              <a:ea typeface="+mj-ea"/>
            </a:endParaRPr>
          </a:p>
          <a:p>
            <a:pPr eaLnBrk="0"/>
            <a:r>
              <a:rPr lang="ja-JP" altLang="en-US" sz="1500" dirty="0">
                <a:latin typeface="+mj-ea"/>
                <a:ea typeface="+mj-ea"/>
              </a:rPr>
              <a:t>　</a:t>
            </a:r>
            <a:r>
              <a:rPr lang="ja-JP" altLang="en-US" sz="1500" b="1" dirty="0" smtClean="0">
                <a:latin typeface="+mj-ea"/>
                <a:ea typeface="+mj-ea"/>
              </a:rPr>
              <a:t>４．新型コロナ感染症対応</a:t>
            </a:r>
          </a:p>
          <a:p>
            <a:pPr marL="450850" eaLnBrk="0"/>
            <a:r>
              <a:rPr lang="ja-JP" altLang="en-US" sz="1500" dirty="0" smtClean="0">
                <a:latin typeface="+mj-ea"/>
                <a:ea typeface="+mj-ea"/>
              </a:rPr>
              <a:t>　</a:t>
            </a:r>
            <a:r>
              <a:rPr lang="ja-JP" altLang="en-US" sz="1600" dirty="0" smtClean="0">
                <a:latin typeface="+mj-ea"/>
                <a:ea typeface="+mj-ea"/>
              </a:rPr>
              <a:t>新型コロナ患者については、</a:t>
            </a:r>
            <a:r>
              <a:rPr lang="en-US" altLang="ja-JP" sz="1600" dirty="0" smtClean="0">
                <a:latin typeface="+mj-ea"/>
                <a:ea typeface="+mj-ea"/>
              </a:rPr>
              <a:t>R2.9.30</a:t>
            </a:r>
            <a:r>
              <a:rPr lang="ja-JP" altLang="en-US" sz="1600" dirty="0" smtClean="0">
                <a:latin typeface="+mj-ea"/>
                <a:ea typeface="+mj-ea"/>
              </a:rPr>
              <a:t>に重点医療機関の指定を</a:t>
            </a:r>
            <a:r>
              <a:rPr lang="ja-JP" altLang="en-US" sz="1600" dirty="0">
                <a:latin typeface="+mj-ea"/>
                <a:ea typeface="+mj-ea"/>
              </a:rPr>
              <a:t>受け</a:t>
            </a:r>
            <a:r>
              <a:rPr lang="ja-JP" altLang="en-US" sz="1600" dirty="0" smtClean="0">
                <a:latin typeface="+mj-ea"/>
                <a:ea typeface="+mj-ea"/>
              </a:rPr>
              <a:t>、３階病棟</a:t>
            </a:r>
            <a:r>
              <a:rPr lang="en-US" altLang="ja-JP" sz="1600" dirty="0" smtClean="0">
                <a:latin typeface="+mj-ea"/>
                <a:ea typeface="+mj-ea"/>
              </a:rPr>
              <a:t>(30</a:t>
            </a:r>
            <a:r>
              <a:rPr lang="ja-JP" altLang="en-US" sz="1600" dirty="0" smtClean="0">
                <a:latin typeface="+mj-ea"/>
                <a:ea typeface="+mj-ea"/>
              </a:rPr>
              <a:t>床</a:t>
            </a:r>
            <a:r>
              <a:rPr lang="en-US" altLang="ja-JP" sz="1600" dirty="0" smtClean="0">
                <a:latin typeface="+mj-ea"/>
                <a:ea typeface="+mj-ea"/>
              </a:rPr>
              <a:t>)</a:t>
            </a:r>
            <a:r>
              <a:rPr lang="ja-JP" altLang="en-US" sz="1600" dirty="0" smtClean="0">
                <a:latin typeface="+mj-ea"/>
                <a:ea typeface="+mj-ea"/>
              </a:rPr>
              <a:t>を</a:t>
            </a:r>
            <a:r>
              <a:rPr lang="ja-JP" altLang="en-US" sz="1600" dirty="0">
                <a:latin typeface="+mj-ea"/>
                <a:ea typeface="+mj-ea"/>
              </a:rPr>
              <a:t>コロナ対応病棟として、フェーズ</a:t>
            </a:r>
            <a:r>
              <a:rPr lang="ja-JP" altLang="en-US" sz="1600" dirty="0" smtClean="0">
                <a:latin typeface="+mj-ea"/>
                <a:ea typeface="+mj-ea"/>
              </a:rPr>
              <a:t>に応じて、対応病床数を変更し、受け入れを実施しているが、コロナ終息後の病棟運営についても、視野に入れて考えておく必要がある。</a:t>
            </a:r>
            <a:r>
              <a:rPr lang="ja-JP" altLang="en-US" sz="1600" dirty="0" smtClean="0"/>
              <a:t>　</a:t>
            </a:r>
            <a:endParaRPr lang="ja-JP" altLang="ja-JP" sz="1500" strike="sngStrike" dirty="0"/>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5</a:t>
            </a:fld>
            <a:endParaRPr kumimoji="1" lang="ja-JP" altLang="en-US" sz="2000" dirty="0"/>
          </a:p>
        </p:txBody>
      </p:sp>
      <p:sp>
        <p:nvSpPr>
          <p:cNvPr id="5" name="正方形/長方形 4"/>
          <p:cNvSpPr/>
          <p:nvPr/>
        </p:nvSpPr>
        <p:spPr>
          <a:xfrm>
            <a:off x="464450" y="1210242"/>
            <a:ext cx="2232248" cy="274542"/>
          </a:xfrm>
          <a:prstGeom prst="rect">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p:cNvSpPr/>
          <p:nvPr/>
        </p:nvSpPr>
        <p:spPr>
          <a:xfrm>
            <a:off x="412563" y="3403652"/>
            <a:ext cx="2232248" cy="288032"/>
          </a:xfrm>
          <a:prstGeom prst="rect">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正方形/長方形 7"/>
          <p:cNvSpPr/>
          <p:nvPr/>
        </p:nvSpPr>
        <p:spPr>
          <a:xfrm>
            <a:off x="420900" y="4991796"/>
            <a:ext cx="1584176" cy="288031"/>
          </a:xfrm>
          <a:prstGeom prst="rect">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a:off x="392442" y="5785868"/>
            <a:ext cx="2304256" cy="288031"/>
          </a:xfrm>
          <a:prstGeom prst="rect">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653078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lang="ja-JP" altLang="en-US" sz="2800" dirty="0" smtClean="0">
                <a:solidFill>
                  <a:schemeClr val="bg1"/>
                </a:solidFill>
                <a:latin typeface="ＭＳ ゴシック" panose="020B0609070205080204" pitchFamily="49" charset="-128"/>
                <a:ea typeface="ＭＳ ゴシック" panose="020B0609070205080204" pitchFamily="49" charset="-128"/>
              </a:rPr>
              <a:t>２　今後の方針</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6</a:t>
            </a:fld>
            <a:endParaRPr kumimoji="1" lang="ja-JP" altLang="en-US" sz="2000" dirty="0"/>
          </a:p>
        </p:txBody>
      </p:sp>
      <p:sp>
        <p:nvSpPr>
          <p:cNvPr id="5" name="テキスト ボックス 4"/>
          <p:cNvSpPr txBox="1"/>
          <p:nvPr/>
        </p:nvSpPr>
        <p:spPr>
          <a:xfrm>
            <a:off x="107504" y="1012954"/>
            <a:ext cx="8640960" cy="4832092"/>
          </a:xfrm>
          <a:prstGeom prst="rect">
            <a:avLst/>
          </a:prstGeom>
          <a:noFill/>
        </p:spPr>
        <p:txBody>
          <a:bodyPr wrap="square" rIns="36000" rtlCol="0">
            <a:spAutoFit/>
          </a:bodyPr>
          <a:lstStyle/>
          <a:p>
            <a:r>
              <a:rPr lang="en-US" altLang="ja-JP" sz="2800" dirty="0" smtClean="0">
                <a:latin typeface="ＭＳ ゴシック" panose="020B0609070205080204" pitchFamily="49" charset="-128"/>
                <a:ea typeface="ＭＳ ゴシック" panose="020B0609070205080204" pitchFamily="49" charset="-128"/>
              </a:rPr>
              <a:t>【</a:t>
            </a:r>
            <a:r>
              <a:rPr lang="ja-JP" altLang="en-US" sz="2800" dirty="0" smtClean="0">
                <a:latin typeface="ＭＳ ゴシック" panose="020B0609070205080204" pitchFamily="49" charset="-128"/>
                <a:ea typeface="ＭＳ ゴシック" panose="020B0609070205080204" pitchFamily="49" charset="-128"/>
              </a:rPr>
              <a:t>地域において今後担うべき役割</a:t>
            </a:r>
            <a:r>
              <a:rPr lang="en-US" altLang="ja-JP" sz="2800" dirty="0" smtClean="0">
                <a:latin typeface="ＭＳ ゴシック" panose="020B0609070205080204" pitchFamily="49" charset="-128"/>
                <a:ea typeface="ＭＳ ゴシック" panose="020B0609070205080204" pitchFamily="49" charset="-128"/>
              </a:rPr>
              <a:t>】</a:t>
            </a:r>
          </a:p>
          <a:p>
            <a:endParaRPr lang="en-US" altLang="ja-JP" sz="2800" dirty="0" smtClean="0">
              <a:latin typeface="ＭＳ ゴシック" panose="020B0609070205080204" pitchFamily="49" charset="-128"/>
              <a:ea typeface="ＭＳ ゴシック" panose="020B0609070205080204" pitchFamily="49" charset="-128"/>
            </a:endParaRPr>
          </a:p>
          <a:p>
            <a:endParaRPr lang="en-US" altLang="ja-JP" sz="2800" dirty="0" smtClean="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smtClean="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smtClean="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smtClean="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140795" y="1470927"/>
            <a:ext cx="8784976" cy="5416868"/>
          </a:xfrm>
          <a:prstGeom prst="rect">
            <a:avLst/>
          </a:prstGeom>
          <a:noFill/>
        </p:spPr>
        <p:txBody>
          <a:bodyPr wrap="square" rtlCol="0">
            <a:spAutoFit/>
          </a:bodyPr>
          <a:lstStyle/>
          <a:p>
            <a:pPr eaLnBrk="0"/>
            <a:r>
              <a:rPr lang="ja-JP" altLang="en-US" sz="1500" b="1" dirty="0" smtClean="0"/>
              <a:t>１．</a:t>
            </a:r>
            <a:r>
              <a:rPr lang="ja-JP" altLang="ja-JP" sz="1500" b="1" dirty="0" smtClean="0"/>
              <a:t>救急</a:t>
            </a:r>
            <a:r>
              <a:rPr lang="ja-JP" altLang="ja-JP" sz="1500" b="1" dirty="0"/>
              <a:t>医療</a:t>
            </a:r>
          </a:p>
          <a:p>
            <a:pPr marL="180975" eaLnBrk="0"/>
            <a:r>
              <a:rPr lang="ja-JP" altLang="en-US" sz="1500" dirty="0"/>
              <a:t>　</a:t>
            </a:r>
            <a:r>
              <a:rPr lang="ja-JP" altLang="en-US" sz="1600" dirty="0" smtClean="0"/>
              <a:t>今後、ますます多様化する高齢者の疾患に対応する総合診療可能な医師の確保に努める。複数診療科にまたがる疾患患者にも対応できる体制を強化していく。</a:t>
            </a:r>
          </a:p>
          <a:p>
            <a:pPr marL="180975" eaLnBrk="0"/>
            <a:r>
              <a:rPr lang="ja-JP" altLang="en-US" sz="1600" dirty="0"/>
              <a:t>　</a:t>
            </a:r>
            <a:r>
              <a:rPr lang="ja-JP" altLang="en-US" sz="1600" dirty="0" smtClean="0"/>
              <a:t>救急医療に</a:t>
            </a:r>
            <a:r>
              <a:rPr lang="ja-JP" altLang="en-US" sz="1600" dirty="0"/>
              <a:t>ついては</a:t>
            </a:r>
            <a:r>
              <a:rPr lang="ja-JP" altLang="en-US" sz="1600" dirty="0" smtClean="0"/>
              <a:t>、医師の働き方改革等を踏まえたうえで、診療時間内はもとより、診療時間外においても可能な限り対応していく。対応不可能な場合には、近隣診療圏への搬送もやむを得ないと考える</a:t>
            </a:r>
            <a:r>
              <a:rPr lang="ja-JP" altLang="en-US" sz="1500" dirty="0" smtClean="0"/>
              <a:t>。</a:t>
            </a:r>
            <a:endParaRPr lang="en-US" altLang="ja-JP" sz="1500" dirty="0" smtClean="0"/>
          </a:p>
          <a:p>
            <a:pPr marL="180975" eaLnBrk="0"/>
            <a:endParaRPr lang="en-US" altLang="ja-JP" sz="1500" b="1" dirty="0" smtClean="0">
              <a:solidFill>
                <a:srgbClr val="FF0000"/>
              </a:solidFill>
            </a:endParaRPr>
          </a:p>
          <a:p>
            <a:pPr eaLnBrk="0"/>
            <a:r>
              <a:rPr lang="ja-JP" altLang="en-US" sz="1500" b="1" dirty="0" smtClean="0"/>
              <a:t>２．在宅医療支援の推進</a:t>
            </a:r>
            <a:endParaRPr lang="en-US" altLang="ja-JP" sz="1500" b="1" dirty="0" smtClean="0"/>
          </a:p>
          <a:p>
            <a:pPr marL="180975" eaLnBrk="0"/>
            <a:r>
              <a:rPr lang="ja-JP" altLang="en-US" sz="1500" b="1" dirty="0" smtClean="0"/>
              <a:t>　 </a:t>
            </a:r>
            <a:r>
              <a:rPr lang="ja-JP" altLang="en-US" sz="1600" dirty="0" smtClean="0"/>
              <a:t>今後増加が見込まれる高齢の在宅患者への対応を強化する。関連する医療・介護施設とのいっそうの連携強化によって在宅療養の後方支援の役割を果たす。また地域包括ケア病棟の機能を生かして、「疾患増悪時の緊急受け入れ」を円滑にするとともに「在宅・生活復帰支援」の充実を図る。これにより地域包括ケアシステムでの医療機能を果たす。</a:t>
            </a:r>
            <a:r>
              <a:rPr lang="ja-JP" altLang="en-US" sz="1600" dirty="0"/>
              <a:t>　</a:t>
            </a:r>
            <a:endParaRPr lang="en-US" altLang="ja-JP" sz="1600" dirty="0" smtClean="0"/>
          </a:p>
          <a:p>
            <a:pPr marL="180975" eaLnBrk="0"/>
            <a:endParaRPr lang="en-US" altLang="ja-JP" sz="1500" b="1" dirty="0"/>
          </a:p>
          <a:p>
            <a:pPr eaLnBrk="0"/>
            <a:r>
              <a:rPr lang="ja-JP" altLang="en-US" sz="1500" b="1" dirty="0" smtClean="0"/>
              <a:t>３．</a:t>
            </a:r>
            <a:r>
              <a:rPr lang="ja-JP" altLang="en-US" sz="1500" b="1" dirty="0" err="1" smtClean="0"/>
              <a:t>障</a:t>
            </a:r>
            <a:r>
              <a:rPr lang="ja-JP" altLang="en-US" sz="1500" b="1" dirty="0" err="1"/>
              <a:t>がい</a:t>
            </a:r>
            <a:r>
              <a:rPr lang="ja-JP" altLang="en-US" sz="1500" b="1" dirty="0"/>
              <a:t>者医療及びがん医療</a:t>
            </a:r>
            <a:endParaRPr lang="en-US" altLang="ja-JP" sz="1500" b="1" dirty="0"/>
          </a:p>
          <a:p>
            <a:pPr marL="180975" eaLnBrk="0"/>
            <a:r>
              <a:rPr lang="ja-JP" altLang="en-US" sz="1500" dirty="0"/>
              <a:t>　</a:t>
            </a:r>
            <a:r>
              <a:rPr lang="ja-JP" altLang="en-US" sz="1500" dirty="0" smtClean="0"/>
              <a:t> </a:t>
            </a:r>
            <a:r>
              <a:rPr lang="ja-JP" altLang="ja-JP" sz="1600" dirty="0"/>
              <a:t>重症心</a:t>
            </a:r>
            <a:r>
              <a:rPr lang="ja-JP" altLang="ja-JP" sz="1600" dirty="0" smtClean="0"/>
              <a:t>身障</a:t>
            </a:r>
            <a:r>
              <a:rPr lang="ja-JP" altLang="en-US" sz="1600" dirty="0" smtClean="0"/>
              <a:t>が</a:t>
            </a:r>
            <a:r>
              <a:rPr lang="ja-JP" altLang="en-US" sz="1600" dirty="0" err="1" smtClean="0"/>
              <a:t>い</a:t>
            </a:r>
            <a:r>
              <a:rPr lang="ja-JP" altLang="en-US" sz="1600" dirty="0" smtClean="0"/>
              <a:t>児（</a:t>
            </a:r>
            <a:r>
              <a:rPr lang="ja-JP" altLang="ja-JP" sz="1600" dirty="0" smtClean="0"/>
              <a:t>者</a:t>
            </a:r>
            <a:r>
              <a:rPr lang="ja-JP" altLang="en-US" sz="1600" dirty="0" smtClean="0"/>
              <a:t>）</a:t>
            </a:r>
            <a:r>
              <a:rPr lang="ja-JP" altLang="ja-JP" sz="1600" dirty="0" smtClean="0"/>
              <a:t>、</a:t>
            </a:r>
            <a:r>
              <a:rPr lang="ja-JP" altLang="ja-JP" sz="1600" dirty="0"/>
              <a:t>筋ジストロフィーを含む神経難病</a:t>
            </a:r>
            <a:r>
              <a:rPr lang="ja-JP" altLang="ja-JP" sz="1600" dirty="0" smtClean="0"/>
              <a:t>患者は</a:t>
            </a:r>
            <a:r>
              <a:rPr lang="ja-JP" altLang="en-US" sz="1600" dirty="0" smtClean="0"/>
              <a:t>従前より療養所として提供してきた機能であり、構想区域のみならず県全域からの紹介患者の診療にあたっている。県難病医療拠点病院として今後も要請に応えていく必要があると考えており、引き続き適切な医療を提供していく。</a:t>
            </a:r>
          </a:p>
          <a:p>
            <a:pPr marL="180975" eaLnBrk="0"/>
            <a:r>
              <a:rPr lang="ja-JP" altLang="en-US" sz="1600" dirty="0"/>
              <a:t>　</a:t>
            </a:r>
            <a:r>
              <a:rPr lang="ja-JP" altLang="en-US" sz="1600" dirty="0" smtClean="0"/>
              <a:t>がん医療については、「</a:t>
            </a:r>
            <a:r>
              <a:rPr lang="ja-JP" altLang="en-US" sz="1600" dirty="0"/>
              <a:t>熊本県がん診療連携拠点病院」として</a:t>
            </a:r>
            <a:r>
              <a:rPr lang="ja-JP" altLang="en-US" sz="1600" dirty="0" smtClean="0"/>
              <a:t>、各種がんの</a:t>
            </a:r>
            <a:r>
              <a:rPr lang="ja-JP" altLang="en-US" sz="1600" dirty="0"/>
              <a:t>診断治療はもとより、</a:t>
            </a:r>
            <a:r>
              <a:rPr lang="ja-JP" altLang="en-US" sz="1600" dirty="0" smtClean="0"/>
              <a:t>消化器及び呼吸器がんを中心に診断</a:t>
            </a:r>
            <a:r>
              <a:rPr lang="ja-JP" altLang="en-US" sz="1600" dirty="0"/>
              <a:t>治療をさらに充実するとともに、緩和</a:t>
            </a:r>
            <a:r>
              <a:rPr lang="ja-JP" altLang="en-US" sz="1600" dirty="0" smtClean="0"/>
              <a:t>治療にも取り組むことにより、地域</a:t>
            </a:r>
            <a:r>
              <a:rPr lang="ja-JP" altLang="en-US" sz="1600" dirty="0"/>
              <a:t>の医療発展</a:t>
            </a:r>
            <a:r>
              <a:rPr lang="ja-JP" altLang="en-US" sz="1600" dirty="0" smtClean="0"/>
              <a:t>のうえから</a:t>
            </a:r>
            <a:r>
              <a:rPr lang="ja-JP" altLang="en-US" sz="1600" dirty="0"/>
              <a:t>も地域連携を更に推進</a:t>
            </a:r>
            <a:r>
              <a:rPr lang="ja-JP" altLang="en-US" sz="1600" dirty="0" smtClean="0"/>
              <a:t>していく。</a:t>
            </a:r>
          </a:p>
          <a:p>
            <a:pPr marL="180975" eaLnBrk="0"/>
            <a:r>
              <a:rPr lang="ja-JP" altLang="en-US" sz="1500" dirty="0" smtClean="0"/>
              <a:t>　</a:t>
            </a:r>
          </a:p>
        </p:txBody>
      </p:sp>
      <p:sp>
        <p:nvSpPr>
          <p:cNvPr id="7" name="正方形/長方形 6"/>
          <p:cNvSpPr/>
          <p:nvPr/>
        </p:nvSpPr>
        <p:spPr>
          <a:xfrm>
            <a:off x="224643" y="1470927"/>
            <a:ext cx="1296144" cy="288032"/>
          </a:xfrm>
          <a:prstGeom prst="rect">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正方形/長方形 7"/>
          <p:cNvSpPr/>
          <p:nvPr/>
        </p:nvSpPr>
        <p:spPr>
          <a:xfrm>
            <a:off x="140795" y="3099644"/>
            <a:ext cx="2081344" cy="332515"/>
          </a:xfrm>
          <a:prstGeom prst="rect">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p:nvPr/>
        </p:nvSpPr>
        <p:spPr>
          <a:xfrm>
            <a:off x="203915" y="4628828"/>
            <a:ext cx="2633744" cy="288031"/>
          </a:xfrm>
          <a:prstGeom prst="rect">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092892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lang="ja-JP" altLang="en-US" sz="2800" dirty="0" smtClean="0">
                <a:solidFill>
                  <a:schemeClr val="bg1"/>
                </a:solidFill>
                <a:latin typeface="ＭＳ ゴシック" panose="020B0609070205080204" pitchFamily="49" charset="-128"/>
                <a:ea typeface="ＭＳ ゴシック" panose="020B0609070205080204" pitchFamily="49" charset="-128"/>
              </a:rPr>
              <a:t>２　今後の方針</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7</a:t>
            </a:fld>
            <a:endParaRPr kumimoji="1" lang="ja-JP" altLang="en-US" sz="2000" dirty="0"/>
          </a:p>
        </p:txBody>
      </p:sp>
      <p:sp>
        <p:nvSpPr>
          <p:cNvPr id="5" name="テキスト ボックス 4"/>
          <p:cNvSpPr txBox="1"/>
          <p:nvPr/>
        </p:nvSpPr>
        <p:spPr>
          <a:xfrm>
            <a:off x="107504" y="1012954"/>
            <a:ext cx="8640960" cy="4832092"/>
          </a:xfrm>
          <a:prstGeom prst="rect">
            <a:avLst/>
          </a:prstGeom>
          <a:noFill/>
        </p:spPr>
        <p:txBody>
          <a:bodyPr wrap="square" rIns="36000" rtlCol="0">
            <a:spAutoFit/>
          </a:bodyPr>
          <a:lstStyle/>
          <a:p>
            <a:r>
              <a:rPr lang="en-US" altLang="ja-JP" sz="2800" dirty="0" smtClean="0">
                <a:latin typeface="ＭＳ ゴシック" panose="020B0609070205080204" pitchFamily="49" charset="-128"/>
                <a:ea typeface="ＭＳ ゴシック" panose="020B0609070205080204" pitchFamily="49" charset="-128"/>
              </a:rPr>
              <a:t>【</a:t>
            </a:r>
            <a:r>
              <a:rPr lang="ja-JP" altLang="en-US" sz="2800" dirty="0" smtClean="0">
                <a:latin typeface="ＭＳ ゴシック" panose="020B0609070205080204" pitchFamily="49" charset="-128"/>
                <a:ea typeface="ＭＳ ゴシック" panose="020B0609070205080204" pitchFamily="49" charset="-128"/>
              </a:rPr>
              <a:t>地域において今後担うべき役割</a:t>
            </a:r>
            <a:r>
              <a:rPr lang="en-US" altLang="ja-JP" sz="2800" dirty="0" smtClean="0">
                <a:latin typeface="ＭＳ ゴシック" panose="020B0609070205080204" pitchFamily="49" charset="-128"/>
                <a:ea typeface="ＭＳ ゴシック" panose="020B0609070205080204" pitchFamily="49" charset="-128"/>
              </a:rPr>
              <a:t>】</a:t>
            </a:r>
          </a:p>
          <a:p>
            <a:endParaRPr lang="en-US" altLang="ja-JP" sz="2800" dirty="0" smtClean="0">
              <a:latin typeface="ＭＳ ゴシック" panose="020B0609070205080204" pitchFamily="49" charset="-128"/>
              <a:ea typeface="ＭＳ ゴシック" panose="020B0609070205080204" pitchFamily="49" charset="-128"/>
            </a:endParaRPr>
          </a:p>
          <a:p>
            <a:endParaRPr lang="en-US" altLang="ja-JP" sz="2800" dirty="0" smtClean="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smtClean="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smtClean="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smtClean="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157257" y="1484784"/>
            <a:ext cx="8784976" cy="3262432"/>
          </a:xfrm>
          <a:prstGeom prst="rect">
            <a:avLst/>
          </a:prstGeom>
          <a:noFill/>
        </p:spPr>
        <p:txBody>
          <a:bodyPr wrap="square" rtlCol="0">
            <a:spAutoFit/>
          </a:bodyPr>
          <a:lstStyle/>
          <a:p>
            <a:pPr marL="180975" eaLnBrk="0"/>
            <a:r>
              <a:rPr lang="ja-JP" altLang="en-US" sz="1500" dirty="0" smtClean="0"/>
              <a:t>　</a:t>
            </a:r>
          </a:p>
          <a:p>
            <a:pPr eaLnBrk="0"/>
            <a:r>
              <a:rPr lang="ja-JP" altLang="en-US" sz="1600" b="1" dirty="0" smtClean="0"/>
              <a:t>４．</a:t>
            </a:r>
            <a:r>
              <a:rPr lang="ja-JP" altLang="ja-JP" sz="1600" b="1" dirty="0" smtClean="0"/>
              <a:t>地域</a:t>
            </a:r>
            <a:r>
              <a:rPr lang="ja-JP" altLang="ja-JP" sz="1600" b="1" dirty="0"/>
              <a:t>医療</a:t>
            </a:r>
            <a:r>
              <a:rPr lang="ja-JP" altLang="ja-JP" sz="1600" b="1" dirty="0" smtClean="0"/>
              <a:t>支援</a:t>
            </a:r>
            <a:r>
              <a:rPr lang="ja-JP" altLang="en-US" sz="1600" b="1" dirty="0" smtClean="0"/>
              <a:t>の強化</a:t>
            </a:r>
            <a:endParaRPr lang="ja-JP" altLang="ja-JP" sz="1600" b="1" dirty="0"/>
          </a:p>
          <a:p>
            <a:pPr marL="180975" eaLnBrk="0"/>
            <a:r>
              <a:rPr lang="ja-JP" altLang="en-US" sz="1600" dirty="0"/>
              <a:t>　</a:t>
            </a:r>
            <a:r>
              <a:rPr lang="ja-JP" altLang="en-US" sz="1500" dirty="0" smtClean="0"/>
              <a:t>  </a:t>
            </a:r>
            <a:r>
              <a:rPr lang="ja-JP" altLang="ja-JP" sz="1600" dirty="0" smtClean="0"/>
              <a:t>地域</a:t>
            </a:r>
            <a:r>
              <a:rPr lang="ja-JP" altLang="ja-JP" sz="1600" dirty="0"/>
              <a:t>医療支援</a:t>
            </a:r>
            <a:r>
              <a:rPr lang="ja-JP" altLang="ja-JP" sz="1600" dirty="0" smtClean="0"/>
              <a:t>病院</a:t>
            </a:r>
            <a:r>
              <a:rPr lang="ja-JP" altLang="en-US" sz="1600" dirty="0" smtClean="0"/>
              <a:t>として</a:t>
            </a:r>
            <a:r>
              <a:rPr lang="ja-JP" altLang="ja-JP" sz="1600" dirty="0" smtClean="0"/>
              <a:t>、</a:t>
            </a:r>
            <a:r>
              <a:rPr lang="ja-JP" altLang="ja-JP" sz="1600" dirty="0"/>
              <a:t>引き続き紹介率、逆紹介率の向上に</a:t>
            </a:r>
            <a:r>
              <a:rPr lang="ja-JP" altLang="ja-JP" sz="1600" dirty="0" smtClean="0"/>
              <a:t>努め</a:t>
            </a:r>
            <a:r>
              <a:rPr lang="ja-JP" altLang="en-US" sz="1600" dirty="0" smtClean="0"/>
              <a:t>る。通常の紹介患者の受け入れはもとより、時間外の受け入れ対応を強化する等、地域の医療機関のニーズに対応していく。また大型医療機器の共同利用についても、効率的運用を図り、撮影及び報告の迅速化の向上を目指す。更に構想区域の医療従事者への研修会も積極的に開催していく。</a:t>
            </a:r>
            <a:endParaRPr lang="en-US" altLang="ja-JP" sz="1600" dirty="0" smtClean="0"/>
          </a:p>
          <a:p>
            <a:pPr marL="180975" eaLnBrk="0"/>
            <a:endParaRPr lang="en-US" altLang="ja-JP" sz="1500" dirty="0" smtClean="0"/>
          </a:p>
          <a:p>
            <a:pPr eaLnBrk="0"/>
            <a:r>
              <a:rPr kumimoji="1" lang="ja-JP" altLang="en-US" sz="1600" b="1" dirty="0" smtClean="0"/>
              <a:t>５．新型コロナ対策</a:t>
            </a:r>
          </a:p>
          <a:p>
            <a:pPr marL="180975" eaLnBrk="0"/>
            <a:r>
              <a:rPr lang="ja-JP" altLang="en-US" sz="1600" dirty="0" smtClean="0"/>
              <a:t>　新型コロナウイルス重点医療機関として、引き続き新型コロナ感染症患者の受入を行っていく。併せて、ワクチン接種についても、行政機関と調整の上、乳児、小児、一般全てにおいて、引き続き実施していく。</a:t>
            </a:r>
            <a:endParaRPr lang="en-US" altLang="ja-JP" sz="1600" dirty="0" smtClean="0"/>
          </a:p>
          <a:p>
            <a:pPr marL="180975" eaLnBrk="0"/>
            <a:r>
              <a:rPr lang="ja-JP" altLang="en-US" sz="1600" dirty="0"/>
              <a:t>　</a:t>
            </a:r>
            <a:r>
              <a:rPr lang="ja-JP" altLang="en-US" sz="1600" dirty="0" smtClean="0"/>
              <a:t>また、改正</a:t>
            </a:r>
            <a:r>
              <a:rPr lang="ja-JP" altLang="en-US" sz="1600" dirty="0"/>
              <a:t>感染症法に係る地域医療支援病院として、医療を提供するため、行政機関と調整のうえ、検討していく必要がある。</a:t>
            </a:r>
            <a:endParaRPr kumimoji="1" lang="ja-JP" altLang="en-US" sz="1600" dirty="0"/>
          </a:p>
        </p:txBody>
      </p:sp>
      <p:sp>
        <p:nvSpPr>
          <p:cNvPr id="8" name="正方形/長方形 7"/>
          <p:cNvSpPr/>
          <p:nvPr/>
        </p:nvSpPr>
        <p:spPr>
          <a:xfrm>
            <a:off x="241946" y="1733033"/>
            <a:ext cx="2169813" cy="288032"/>
          </a:xfrm>
          <a:prstGeom prst="rect">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p:nvPr/>
        </p:nvSpPr>
        <p:spPr>
          <a:xfrm>
            <a:off x="241946" y="3140968"/>
            <a:ext cx="1737766" cy="288032"/>
          </a:xfrm>
          <a:prstGeom prst="rect">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499216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lang="ja-JP" altLang="en-US" sz="2800" dirty="0" smtClean="0">
                <a:solidFill>
                  <a:schemeClr val="bg1"/>
                </a:solidFill>
                <a:latin typeface="ＭＳ ゴシック" panose="020B0609070205080204" pitchFamily="49" charset="-128"/>
                <a:ea typeface="ＭＳ ゴシック" panose="020B0609070205080204" pitchFamily="49" charset="-128"/>
              </a:rPr>
              <a:t>３　</a:t>
            </a:r>
            <a:r>
              <a:rPr lang="ja-JP" altLang="en-US" sz="2800" dirty="0">
                <a:solidFill>
                  <a:schemeClr val="bg1"/>
                </a:solidFill>
                <a:latin typeface="ＭＳ ゴシック" panose="020B0609070205080204" pitchFamily="49" charset="-128"/>
                <a:ea typeface="ＭＳ ゴシック" panose="020B0609070205080204" pitchFamily="49" charset="-128"/>
              </a:rPr>
              <a:t>具体的</a:t>
            </a:r>
            <a:r>
              <a:rPr lang="ja-JP" altLang="en-US" sz="2800" dirty="0" smtClean="0">
                <a:solidFill>
                  <a:schemeClr val="bg1"/>
                </a:solidFill>
                <a:latin typeface="ＭＳ ゴシック" panose="020B0609070205080204" pitchFamily="49" charset="-128"/>
                <a:ea typeface="ＭＳ ゴシック" panose="020B0609070205080204" pitchFamily="49" charset="-128"/>
              </a:rPr>
              <a:t>な計画</a:t>
            </a:r>
            <a:r>
              <a:rPr lang="en-US" altLang="ja-JP" sz="2800" dirty="0" smtClean="0">
                <a:solidFill>
                  <a:schemeClr val="bg1"/>
                </a:solidFill>
                <a:latin typeface="ＭＳ ゴシック" panose="020B0609070205080204" pitchFamily="49" charset="-128"/>
                <a:ea typeface="ＭＳ ゴシック" panose="020B0609070205080204" pitchFamily="49" charset="-128"/>
              </a:rPr>
              <a:t/>
            </a:r>
            <a:br>
              <a:rPr lang="en-US" altLang="ja-JP" sz="2800" dirty="0" smtClean="0">
                <a:solidFill>
                  <a:schemeClr val="bg1"/>
                </a:solidFill>
                <a:latin typeface="ＭＳ ゴシック" panose="020B0609070205080204" pitchFamily="49" charset="-128"/>
                <a:ea typeface="ＭＳ ゴシック" panose="020B0609070205080204" pitchFamily="49" charset="-128"/>
              </a:rPr>
            </a:br>
            <a:r>
              <a:rPr lang="en-US" altLang="ja-JP" sz="2800" dirty="0" smtClean="0">
                <a:solidFill>
                  <a:schemeClr val="bg1"/>
                </a:solidFill>
                <a:latin typeface="ＭＳ ゴシック" panose="020B0609070205080204" pitchFamily="49" charset="-128"/>
                <a:ea typeface="ＭＳ ゴシック" panose="020B0609070205080204" pitchFamily="49" charset="-128"/>
              </a:rPr>
              <a:t>(1)</a:t>
            </a:r>
            <a:r>
              <a:rPr lang="ja-JP" altLang="en-US" sz="2800" dirty="0">
                <a:solidFill>
                  <a:schemeClr val="bg1"/>
                </a:solidFill>
                <a:latin typeface="ＭＳ ゴシック" panose="020B0609070205080204" pitchFamily="49" charset="-128"/>
                <a:ea typeface="ＭＳ ゴシック" panose="020B0609070205080204" pitchFamily="49" charset="-128"/>
              </a:rPr>
              <a:t>今後提供する医療機能に関する</a:t>
            </a:r>
            <a:r>
              <a:rPr lang="ja-JP" altLang="en-US" sz="2800" dirty="0" smtClean="0">
                <a:solidFill>
                  <a:schemeClr val="bg1"/>
                </a:solidFill>
                <a:latin typeface="ＭＳ ゴシック" panose="020B0609070205080204" pitchFamily="49" charset="-128"/>
                <a:ea typeface="ＭＳ ゴシック" panose="020B0609070205080204" pitchFamily="49" charset="-128"/>
              </a:rPr>
              <a:t>事項</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8</a:t>
            </a:fld>
            <a:endParaRPr kumimoji="1" lang="ja-JP" altLang="en-US" sz="2000" dirty="0"/>
          </a:p>
        </p:txBody>
      </p:sp>
      <p:sp>
        <p:nvSpPr>
          <p:cNvPr id="5" name="テキスト ボックス 4"/>
          <p:cNvSpPr txBox="1"/>
          <p:nvPr/>
        </p:nvSpPr>
        <p:spPr>
          <a:xfrm>
            <a:off x="111246" y="1102487"/>
            <a:ext cx="8921508" cy="523220"/>
          </a:xfrm>
          <a:prstGeom prst="rect">
            <a:avLst/>
          </a:prstGeom>
          <a:noFill/>
        </p:spPr>
        <p:txBody>
          <a:bodyPr wrap="square" rIns="36000" rtlCol="0">
            <a:spAutoFit/>
          </a:bodyPr>
          <a:lstStyle/>
          <a:p>
            <a:r>
              <a:rPr lang="en-US" altLang="ja-JP" sz="2800" dirty="0" smtClean="0">
                <a:latin typeface="ＭＳ ゴシック" panose="020B0609070205080204" pitchFamily="49" charset="-128"/>
                <a:ea typeface="ＭＳ ゴシック" panose="020B0609070205080204" pitchFamily="49" charset="-128"/>
              </a:rPr>
              <a:t>【</a:t>
            </a:r>
            <a:r>
              <a:rPr lang="ja-JP" altLang="en-US" sz="2800" dirty="0" smtClean="0">
                <a:latin typeface="ＭＳ ゴシック" panose="020B0609070205080204" pitchFamily="49" charset="-128"/>
                <a:ea typeface="ＭＳ ゴシック" panose="020B0609070205080204" pitchFamily="49" charset="-128"/>
              </a:rPr>
              <a:t>①４機能ごとの病床のあり方その１</a:t>
            </a:r>
            <a:r>
              <a:rPr lang="en-US" altLang="ja-JP" sz="2800" dirty="0" smtClean="0">
                <a:latin typeface="ＭＳ ゴシック" panose="020B0609070205080204" pitchFamily="49" charset="-128"/>
                <a:ea typeface="ＭＳ ゴシック" panose="020B0609070205080204" pitchFamily="49" charset="-128"/>
              </a:rPr>
              <a:t>】</a:t>
            </a:r>
          </a:p>
        </p:txBody>
      </p:sp>
      <p:graphicFrame>
        <p:nvGraphicFramePr>
          <p:cNvPr id="6" name="表 5"/>
          <p:cNvGraphicFramePr>
            <a:graphicFrameLocks noGrp="1"/>
          </p:cNvGraphicFramePr>
          <p:nvPr>
            <p:extLst>
              <p:ext uri="{D42A27DB-BD31-4B8C-83A1-F6EECF244321}">
                <p14:modId xmlns:p14="http://schemas.microsoft.com/office/powerpoint/2010/main" val="13038416"/>
              </p:ext>
            </p:extLst>
          </p:nvPr>
        </p:nvGraphicFramePr>
        <p:xfrm>
          <a:off x="378981" y="1760316"/>
          <a:ext cx="8352928" cy="4525627"/>
        </p:xfrm>
        <a:graphic>
          <a:graphicData uri="http://schemas.openxmlformats.org/drawingml/2006/table">
            <a:tbl>
              <a:tblPr firstRow="1" bandRow="1">
                <a:tableStyleId>{6E25E649-3F16-4E02-A733-19D2CDBF48F0}</a:tableStyleId>
              </a:tblPr>
              <a:tblGrid>
                <a:gridCol w="2088232">
                  <a:extLst>
                    <a:ext uri="{9D8B030D-6E8A-4147-A177-3AD203B41FA5}">
                      <a16:colId xmlns:a16="http://schemas.microsoft.com/office/drawing/2014/main" val="20000"/>
                    </a:ext>
                  </a:extLst>
                </a:gridCol>
                <a:gridCol w="2088232">
                  <a:extLst>
                    <a:ext uri="{9D8B030D-6E8A-4147-A177-3AD203B41FA5}">
                      <a16:colId xmlns:a16="http://schemas.microsoft.com/office/drawing/2014/main" val="20001"/>
                    </a:ext>
                  </a:extLst>
                </a:gridCol>
                <a:gridCol w="2088232">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tblGrid>
              <a:tr h="652823">
                <a:tc>
                  <a:txBody>
                    <a:bodyPr/>
                    <a:lstStyle/>
                    <a:p>
                      <a:pPr algn="ctr"/>
                      <a:r>
                        <a:rPr kumimoji="1" lang="ja-JP" altLang="en-US" dirty="0" smtClean="0">
                          <a:latin typeface="ＭＳ ゴシック" panose="020B0609070205080204" pitchFamily="49" charset="-128"/>
                          <a:ea typeface="ＭＳ ゴシック" panose="020B0609070205080204" pitchFamily="49" charset="-128"/>
                        </a:rPr>
                        <a:t>病床機能</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2017</a:t>
                      </a:r>
                      <a:r>
                        <a:rPr kumimoji="1" lang="ja-JP" altLang="en-US" dirty="0" smtClean="0">
                          <a:latin typeface="ＭＳ ゴシック" panose="020B0609070205080204" pitchFamily="49" charset="-128"/>
                          <a:ea typeface="ＭＳ ゴシック" panose="020B0609070205080204" pitchFamily="49" charset="-128"/>
                        </a:rPr>
                        <a:t>年</a:t>
                      </a:r>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平成</a:t>
                      </a:r>
                      <a:r>
                        <a:rPr kumimoji="1" lang="en-US" altLang="ja-JP" dirty="0" smtClean="0">
                          <a:latin typeface="ＭＳ ゴシック" panose="020B0609070205080204" pitchFamily="49" charset="-128"/>
                          <a:ea typeface="ＭＳ ゴシック" panose="020B0609070205080204" pitchFamily="49" charset="-128"/>
                        </a:rPr>
                        <a:t>29</a:t>
                      </a:r>
                      <a:r>
                        <a:rPr kumimoji="1" lang="ja-JP" altLang="en-US" dirty="0" smtClean="0">
                          <a:latin typeface="ＭＳ ゴシック" panose="020B0609070205080204" pitchFamily="49" charset="-128"/>
                          <a:ea typeface="ＭＳ ゴシック" panose="020B0609070205080204" pitchFamily="49" charset="-128"/>
                        </a:rPr>
                        <a:t>年</a:t>
                      </a:r>
                      <a:r>
                        <a:rPr kumimoji="1" lang="en-US" altLang="ja-JP" dirty="0" smtClean="0">
                          <a:latin typeface="ＭＳ ゴシック" panose="020B0609070205080204" pitchFamily="49" charset="-128"/>
                          <a:ea typeface="ＭＳ ゴシック" panose="020B0609070205080204" pitchFamily="49" charset="-128"/>
                        </a:rPr>
                        <a:t>)</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2023</a:t>
                      </a:r>
                      <a:r>
                        <a:rPr kumimoji="1" lang="ja-JP" altLang="en-US" dirty="0" smtClean="0">
                          <a:latin typeface="ＭＳ ゴシック" panose="020B0609070205080204" pitchFamily="49" charset="-128"/>
                          <a:ea typeface="ＭＳ ゴシック" panose="020B0609070205080204" pitchFamily="49" charset="-128"/>
                        </a:rPr>
                        <a:t>年</a:t>
                      </a:r>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令和</a:t>
                      </a:r>
                      <a:r>
                        <a:rPr kumimoji="1" lang="en-US" altLang="ja-JP" dirty="0" smtClean="0">
                          <a:latin typeface="ＭＳ ゴシック" panose="020B0609070205080204" pitchFamily="49" charset="-128"/>
                          <a:ea typeface="ＭＳ ゴシック" panose="020B0609070205080204" pitchFamily="49" charset="-128"/>
                        </a:rPr>
                        <a:t>5</a:t>
                      </a:r>
                      <a:r>
                        <a:rPr kumimoji="1" lang="ja-JP" altLang="en-US" dirty="0" smtClean="0">
                          <a:latin typeface="ＭＳ ゴシック" panose="020B0609070205080204" pitchFamily="49" charset="-128"/>
                          <a:ea typeface="ＭＳ ゴシック" panose="020B0609070205080204" pitchFamily="49" charset="-128"/>
                        </a:rPr>
                        <a:t>年</a:t>
                      </a:r>
                      <a:r>
                        <a:rPr kumimoji="1" lang="en-US" altLang="ja-JP" dirty="0" smtClean="0">
                          <a:latin typeface="ＭＳ ゴシック" panose="020B0609070205080204" pitchFamily="49" charset="-128"/>
                          <a:ea typeface="ＭＳ ゴシック" panose="020B0609070205080204" pitchFamily="49" charset="-128"/>
                        </a:rPr>
                        <a:t>)</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2025</a:t>
                      </a:r>
                      <a:r>
                        <a:rPr kumimoji="1" lang="ja-JP" altLang="en-US" dirty="0" smtClean="0">
                          <a:latin typeface="ＭＳ ゴシック" panose="020B0609070205080204" pitchFamily="49" charset="-128"/>
                          <a:ea typeface="ＭＳ ゴシック" panose="020B0609070205080204" pitchFamily="49" charset="-128"/>
                        </a:rPr>
                        <a:t>年</a:t>
                      </a:r>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令和</a:t>
                      </a:r>
                      <a:r>
                        <a:rPr kumimoji="1" lang="en-US" altLang="ja-JP" dirty="0" smtClean="0">
                          <a:latin typeface="ＭＳ ゴシック" panose="020B0609070205080204" pitchFamily="49" charset="-128"/>
                          <a:ea typeface="ＭＳ ゴシック" panose="020B0609070205080204" pitchFamily="49" charset="-128"/>
                        </a:rPr>
                        <a:t>7</a:t>
                      </a:r>
                      <a:r>
                        <a:rPr kumimoji="1" lang="ja-JP" altLang="en-US" dirty="0" smtClean="0">
                          <a:latin typeface="ＭＳ ゴシック" panose="020B0609070205080204" pitchFamily="49" charset="-128"/>
                          <a:ea typeface="ＭＳ ゴシック" panose="020B0609070205080204" pitchFamily="49" charset="-128"/>
                        </a:rPr>
                        <a:t>年</a:t>
                      </a:r>
                      <a:r>
                        <a:rPr kumimoji="1" lang="en-US" altLang="ja-JP" dirty="0" smtClean="0">
                          <a:latin typeface="ＭＳ ゴシック" panose="020B0609070205080204" pitchFamily="49" charset="-128"/>
                          <a:ea typeface="ＭＳ ゴシック" panose="020B0609070205080204" pitchFamily="49" charset="-128"/>
                        </a:rPr>
                        <a:t>)</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52823">
                <a:tc>
                  <a:txBody>
                    <a:bodyPr/>
                    <a:lstStyle/>
                    <a:p>
                      <a:r>
                        <a:rPr kumimoji="1" lang="ja-JP" altLang="en-US" dirty="0" smtClean="0">
                          <a:latin typeface="ＭＳ ゴシック" panose="020B0609070205080204" pitchFamily="49" charset="-128"/>
                          <a:ea typeface="ＭＳ ゴシック" panose="020B0609070205080204" pitchFamily="49" charset="-128"/>
                        </a:rPr>
                        <a:t>高度急性期</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0</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0</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0</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28994">
                <a:tc>
                  <a:txBody>
                    <a:bodyPr/>
                    <a:lstStyle/>
                    <a:p>
                      <a:r>
                        <a:rPr kumimoji="1" lang="ja-JP" altLang="en-US" dirty="0" smtClean="0">
                          <a:latin typeface="ＭＳ ゴシック" panose="020B0609070205080204" pitchFamily="49" charset="-128"/>
                          <a:ea typeface="ＭＳ ゴシック" panose="020B0609070205080204" pitchFamily="49" charset="-128"/>
                        </a:rPr>
                        <a:t>急性期</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283</a:t>
                      </a:r>
                    </a:p>
                    <a:p>
                      <a:pPr algn="ctr"/>
                      <a:r>
                        <a:rPr kumimoji="1" lang="en-US" altLang="ja-JP" sz="1100" dirty="0" smtClean="0">
                          <a:latin typeface="ＭＳ ゴシック" panose="020B0609070205080204" pitchFamily="49" charset="-128"/>
                          <a:ea typeface="ＭＳ ゴシック" panose="020B0609070205080204" pitchFamily="49" charset="-128"/>
                        </a:rPr>
                        <a:t>(</a:t>
                      </a:r>
                      <a:r>
                        <a:rPr kumimoji="1" lang="ja-JP" altLang="en-US" sz="1100" dirty="0" smtClean="0">
                          <a:latin typeface="ＭＳ ゴシック" panose="020B0609070205080204" pitchFamily="49" charset="-128"/>
                          <a:ea typeface="ＭＳ ゴシック" panose="020B0609070205080204" pitchFamily="49" charset="-128"/>
                        </a:rPr>
                        <a:t>地域包括ケア病棟</a:t>
                      </a:r>
                      <a:endParaRPr kumimoji="1" lang="en-US" altLang="ja-JP" sz="1100" dirty="0" smtClean="0">
                        <a:latin typeface="ＭＳ ゴシック" panose="020B0609070205080204" pitchFamily="49" charset="-128"/>
                        <a:ea typeface="ＭＳ ゴシック" panose="020B0609070205080204" pitchFamily="49" charset="-128"/>
                      </a:endParaRPr>
                    </a:p>
                    <a:p>
                      <a:pPr algn="ctr"/>
                      <a:r>
                        <a:rPr kumimoji="1" lang="en-US" altLang="ja-JP" sz="1100" dirty="0" smtClean="0">
                          <a:latin typeface="ＭＳ ゴシック" panose="020B0609070205080204" pitchFamily="49" charset="-128"/>
                          <a:ea typeface="ＭＳ ゴシック" panose="020B0609070205080204" pitchFamily="49" charset="-128"/>
                        </a:rPr>
                        <a:t>52</a:t>
                      </a:r>
                      <a:r>
                        <a:rPr kumimoji="1" lang="ja-JP" altLang="en-US" sz="1100" dirty="0" smtClean="0">
                          <a:latin typeface="ＭＳ ゴシック" panose="020B0609070205080204" pitchFamily="49" charset="-128"/>
                          <a:ea typeface="ＭＳ ゴシック" panose="020B0609070205080204" pitchFamily="49" charset="-128"/>
                        </a:rPr>
                        <a:t>床含む</a:t>
                      </a:r>
                      <a:r>
                        <a:rPr kumimoji="1" lang="en-US" altLang="ja-JP" sz="1100" dirty="0" smtClean="0">
                          <a:latin typeface="ＭＳ ゴシック" panose="020B0609070205080204" pitchFamily="49" charset="-128"/>
                          <a:ea typeface="ＭＳ ゴシック" panose="020B0609070205080204" pitchFamily="49" charset="-128"/>
                        </a:rPr>
                        <a:t>)</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174</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174</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52823">
                <a:tc>
                  <a:txBody>
                    <a:bodyPr/>
                    <a:lstStyle/>
                    <a:p>
                      <a:r>
                        <a:rPr kumimoji="1" lang="ja-JP" altLang="en-US" dirty="0" smtClean="0">
                          <a:latin typeface="ＭＳ ゴシック" panose="020B0609070205080204" pitchFamily="49" charset="-128"/>
                          <a:ea typeface="ＭＳ ゴシック" panose="020B0609070205080204" pitchFamily="49" charset="-128"/>
                        </a:rPr>
                        <a:t>回復期</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0</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46</a:t>
                      </a:r>
                      <a:endParaRPr kumimoji="1" lang="ja-JP" altLang="en-US" sz="12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ＭＳ ゴシック" panose="020B0609070205080204" pitchFamily="49" charset="-128"/>
                          <a:ea typeface="ＭＳ ゴシック" panose="020B0609070205080204" pitchFamily="49" charset="-128"/>
                        </a:rPr>
                        <a:t>46</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52823">
                <a:tc>
                  <a:txBody>
                    <a:bodyPr/>
                    <a:lstStyle/>
                    <a:p>
                      <a:r>
                        <a:rPr kumimoji="1" lang="ja-JP" altLang="en-US" dirty="0" smtClean="0">
                          <a:latin typeface="ＭＳ ゴシック" panose="020B0609070205080204" pitchFamily="49" charset="-128"/>
                          <a:ea typeface="ＭＳ ゴシック" panose="020B0609070205080204" pitchFamily="49" charset="-128"/>
                        </a:rPr>
                        <a:t>慢性期</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230</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226</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226</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52823">
                <a:tc>
                  <a:txBody>
                    <a:bodyPr/>
                    <a:lstStyle/>
                    <a:p>
                      <a:r>
                        <a:rPr kumimoji="1" lang="ja-JP" altLang="en-US" dirty="0" smtClean="0">
                          <a:latin typeface="ＭＳ ゴシック" panose="020B0609070205080204" pitchFamily="49" charset="-128"/>
                          <a:ea typeface="ＭＳ ゴシック" panose="020B0609070205080204" pitchFamily="49" charset="-128"/>
                        </a:rPr>
                        <a:t>その他</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0</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0</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0</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32518">
                <a:tc>
                  <a:txBody>
                    <a:bodyPr/>
                    <a:lstStyle/>
                    <a:p>
                      <a:pPr algn="ctr"/>
                      <a:r>
                        <a:rPr kumimoji="1" lang="ja-JP" altLang="en-US" dirty="0" smtClean="0">
                          <a:latin typeface="ＭＳ ゴシック" panose="020B0609070205080204" pitchFamily="49" charset="-128"/>
                          <a:ea typeface="ＭＳ ゴシック" panose="020B0609070205080204" pitchFamily="49" charset="-128"/>
                        </a:rPr>
                        <a:t>合　　計</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513</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446</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latin typeface="ＭＳ ゴシック" panose="020B0609070205080204" pitchFamily="49" charset="-128"/>
                          <a:ea typeface="ＭＳ ゴシック" panose="020B0609070205080204" pitchFamily="49" charset="-128"/>
                        </a:rPr>
                        <a:t>446</a:t>
                      </a:r>
                      <a:endParaRPr kumimoji="1" lang="ja-JP" altLang="en-US"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3" name="テキスト ボックス 2"/>
          <p:cNvSpPr txBox="1"/>
          <p:nvPr/>
        </p:nvSpPr>
        <p:spPr>
          <a:xfrm>
            <a:off x="6300192" y="1403064"/>
            <a:ext cx="252028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b="1" dirty="0" smtClean="0">
                <a:latin typeface="ＭＳ ゴシック" panose="020B0609070205080204" pitchFamily="49" charset="-128"/>
                <a:ea typeface="ＭＳ ゴシック" panose="020B0609070205080204" pitchFamily="49" charset="-128"/>
              </a:rPr>
              <a:t>医療法上</a:t>
            </a:r>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単位：床</a:t>
            </a:r>
            <a:endParaRPr kumimoji="1" lang="ja-JP" altLang="en-US" dirty="0">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403755" y="6285943"/>
            <a:ext cx="7992888" cy="369332"/>
          </a:xfrm>
          <a:prstGeom prst="rect">
            <a:avLst/>
          </a:prstGeom>
          <a:noFill/>
        </p:spPr>
        <p:txBody>
          <a:bodyPr wrap="square" rtlCol="0">
            <a:spAutoFit/>
          </a:bodyPr>
          <a:lstStyle/>
          <a:p>
            <a:r>
              <a:rPr kumimoji="1" lang="ja-JP" altLang="en-US" dirty="0" smtClean="0"/>
              <a:t>令和元年</a:t>
            </a:r>
            <a:r>
              <a:rPr kumimoji="1" lang="en-US" altLang="ja-JP" dirty="0" smtClean="0"/>
              <a:t>9</a:t>
            </a:r>
            <a:r>
              <a:rPr kumimoji="1" lang="ja-JP" altLang="en-US" dirty="0" smtClean="0"/>
              <a:t>月</a:t>
            </a:r>
            <a:r>
              <a:rPr kumimoji="1" lang="en-US" altLang="ja-JP" dirty="0" smtClean="0"/>
              <a:t>1</a:t>
            </a:r>
            <a:r>
              <a:rPr kumimoji="1" lang="ja-JP" altLang="en-US" dirty="0" smtClean="0"/>
              <a:t>日、新病棟開棟時に病床利用率等を勘案して、病床数を減床した。</a:t>
            </a:r>
            <a:endParaRPr kumimoji="1" lang="ja-JP" altLang="en-US" dirty="0"/>
          </a:p>
        </p:txBody>
      </p:sp>
    </p:spTree>
    <p:extLst>
      <p:ext uri="{BB962C8B-B14F-4D97-AF65-F5344CB8AC3E}">
        <p14:creationId xmlns:p14="http://schemas.microsoft.com/office/powerpoint/2010/main" val="317647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7384"/>
            <a:ext cx="9144000" cy="972000"/>
          </a:xfrm>
          <a:solidFill>
            <a:srgbClr val="0070C0"/>
          </a:solidFill>
        </p:spPr>
        <p:txBody>
          <a:bodyPr>
            <a:noAutofit/>
          </a:bodyPr>
          <a:lstStyle/>
          <a:p>
            <a:r>
              <a:rPr lang="ja-JP" altLang="en-US" sz="2800" dirty="0" smtClean="0">
                <a:solidFill>
                  <a:schemeClr val="bg1"/>
                </a:solidFill>
                <a:latin typeface="ＭＳ ゴシック" panose="020B0609070205080204" pitchFamily="49" charset="-128"/>
                <a:ea typeface="ＭＳ ゴシック" panose="020B0609070205080204" pitchFamily="49" charset="-128"/>
              </a:rPr>
              <a:t>３　具体的な計画</a:t>
            </a:r>
            <a:r>
              <a:rPr lang="en-US" altLang="ja-JP" sz="2800" dirty="0" smtClean="0">
                <a:solidFill>
                  <a:schemeClr val="bg1"/>
                </a:solidFill>
                <a:latin typeface="ＭＳ ゴシック" panose="020B0609070205080204" pitchFamily="49" charset="-128"/>
                <a:ea typeface="ＭＳ ゴシック" panose="020B0609070205080204" pitchFamily="49" charset="-128"/>
              </a:rPr>
              <a:t/>
            </a:r>
            <a:br>
              <a:rPr lang="en-US" altLang="ja-JP" sz="2800" dirty="0" smtClean="0">
                <a:solidFill>
                  <a:schemeClr val="bg1"/>
                </a:solidFill>
                <a:latin typeface="ＭＳ ゴシック" panose="020B0609070205080204" pitchFamily="49" charset="-128"/>
                <a:ea typeface="ＭＳ ゴシック" panose="020B0609070205080204" pitchFamily="49" charset="-128"/>
              </a:rPr>
            </a:br>
            <a:r>
              <a:rPr lang="en-US" altLang="ja-JP" sz="2800" dirty="0" smtClean="0">
                <a:solidFill>
                  <a:schemeClr val="bg1"/>
                </a:solidFill>
                <a:latin typeface="ＭＳ ゴシック" panose="020B0609070205080204" pitchFamily="49" charset="-128"/>
                <a:ea typeface="ＭＳ ゴシック" panose="020B0609070205080204" pitchFamily="49" charset="-128"/>
              </a:rPr>
              <a:t>(1)</a:t>
            </a:r>
            <a:r>
              <a:rPr lang="ja-JP" altLang="en-US" sz="2800" dirty="0" smtClean="0">
                <a:solidFill>
                  <a:schemeClr val="bg1"/>
                </a:solidFill>
                <a:latin typeface="ＭＳ ゴシック" panose="020B0609070205080204" pitchFamily="49" charset="-128"/>
                <a:ea typeface="ＭＳ ゴシック" panose="020B0609070205080204" pitchFamily="49" charset="-128"/>
              </a:rPr>
              <a:t>今後</a:t>
            </a:r>
            <a:r>
              <a:rPr lang="ja-JP" altLang="en-US" sz="2800" dirty="0">
                <a:solidFill>
                  <a:schemeClr val="bg1"/>
                </a:solidFill>
                <a:latin typeface="ＭＳ ゴシック" panose="020B0609070205080204" pitchFamily="49" charset="-128"/>
                <a:ea typeface="ＭＳ ゴシック" panose="020B0609070205080204" pitchFamily="49" charset="-128"/>
              </a:rPr>
              <a:t>提供する医療機能に関する</a:t>
            </a:r>
            <a:r>
              <a:rPr lang="ja-JP" altLang="en-US" sz="2800" dirty="0" smtClean="0">
                <a:solidFill>
                  <a:schemeClr val="bg1"/>
                </a:solidFill>
                <a:latin typeface="ＭＳ ゴシック" panose="020B0609070205080204" pitchFamily="49" charset="-128"/>
                <a:ea typeface="ＭＳ ゴシック" panose="020B0609070205080204" pitchFamily="49" charset="-128"/>
              </a:rPr>
              <a:t>事項</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noFill/>
        </p:spPr>
        <p:txBody>
          <a:bodyPr/>
          <a:lstStyle/>
          <a:p>
            <a:fld id="{1C5E2A2E-42B5-4858-9116-6D14F207026F}" type="slidenum">
              <a:rPr kumimoji="1" lang="ja-JP" altLang="en-US" sz="2000" smtClean="0"/>
              <a:t>9</a:t>
            </a:fld>
            <a:endParaRPr kumimoji="1" lang="ja-JP" altLang="en-US" sz="2000" dirty="0"/>
          </a:p>
        </p:txBody>
      </p:sp>
      <p:sp>
        <p:nvSpPr>
          <p:cNvPr id="5" name="テキスト ボックス 4"/>
          <p:cNvSpPr txBox="1"/>
          <p:nvPr/>
        </p:nvSpPr>
        <p:spPr>
          <a:xfrm>
            <a:off x="251520" y="1052736"/>
            <a:ext cx="8712968" cy="5324535"/>
          </a:xfrm>
          <a:prstGeom prst="rect">
            <a:avLst/>
          </a:prstGeom>
          <a:noFill/>
        </p:spPr>
        <p:txBody>
          <a:bodyPr wrap="square" rIns="36000" rtlCol="0">
            <a:spAutoFit/>
          </a:bodyPr>
          <a:lstStyle/>
          <a:p>
            <a:r>
              <a:rPr lang="en-US" altLang="ja-JP" sz="2800" dirty="0" smtClean="0">
                <a:latin typeface="ＭＳ ゴシック" panose="020B0609070205080204" pitchFamily="49" charset="-128"/>
                <a:ea typeface="ＭＳ ゴシック" panose="020B0609070205080204" pitchFamily="49" charset="-128"/>
              </a:rPr>
              <a:t>【</a:t>
            </a:r>
            <a:r>
              <a:rPr lang="ja-JP" altLang="en-US" sz="2800" dirty="0">
                <a:latin typeface="ＭＳ ゴシック" panose="020B0609070205080204" pitchFamily="49" charset="-128"/>
                <a:ea typeface="ＭＳ ゴシック" panose="020B0609070205080204" pitchFamily="49" charset="-128"/>
              </a:rPr>
              <a:t> </a:t>
            </a:r>
            <a:r>
              <a:rPr lang="ja-JP" altLang="en-US" sz="2800" dirty="0" smtClean="0">
                <a:latin typeface="ＭＳ ゴシック" panose="020B0609070205080204" pitchFamily="49" charset="-128"/>
                <a:ea typeface="ＭＳ ゴシック" panose="020B0609070205080204" pitchFamily="49" charset="-128"/>
              </a:rPr>
              <a:t>①４</a:t>
            </a:r>
            <a:r>
              <a:rPr lang="ja-JP" altLang="en-US" sz="2800" dirty="0">
                <a:latin typeface="ＭＳ ゴシック" panose="020B0609070205080204" pitchFamily="49" charset="-128"/>
                <a:ea typeface="ＭＳ ゴシック" panose="020B0609070205080204" pitchFamily="49" charset="-128"/>
              </a:rPr>
              <a:t>機能ごとの病床の</a:t>
            </a:r>
            <a:r>
              <a:rPr lang="ja-JP" altLang="en-US" sz="2800" dirty="0" smtClean="0">
                <a:latin typeface="ＭＳ ゴシック" panose="020B0609070205080204" pitchFamily="49" charset="-128"/>
                <a:ea typeface="ＭＳ ゴシック" panose="020B0609070205080204" pitchFamily="49" charset="-128"/>
              </a:rPr>
              <a:t>あり方　その２</a:t>
            </a:r>
            <a:r>
              <a:rPr lang="en-US" altLang="ja-JP" sz="2800" dirty="0" smtClean="0">
                <a:latin typeface="ＭＳ ゴシック" panose="020B0609070205080204" pitchFamily="49" charset="-128"/>
                <a:ea typeface="ＭＳ ゴシック" panose="020B0609070205080204" pitchFamily="49" charset="-128"/>
              </a:rPr>
              <a:t>】</a:t>
            </a:r>
          </a:p>
          <a:p>
            <a:endParaRPr lang="en-US" altLang="ja-JP" sz="2800" dirty="0" smtClean="0">
              <a:latin typeface="ＭＳ ゴシック" panose="020B0609070205080204" pitchFamily="49" charset="-128"/>
              <a:ea typeface="ＭＳ ゴシック" panose="020B0609070205080204" pitchFamily="49" charset="-128"/>
            </a:endParaRPr>
          </a:p>
          <a:p>
            <a:r>
              <a:rPr lang="ja-JP" altLang="en-US" sz="1600" b="1" dirty="0" smtClean="0">
                <a:latin typeface="ＭＳ ゴシック" panose="020B0609070205080204" pitchFamily="49" charset="-128"/>
                <a:ea typeface="ＭＳ ゴシック" panose="020B0609070205080204" pitchFamily="49" charset="-128"/>
              </a:rPr>
              <a:t>（ア）急性期病床</a:t>
            </a:r>
            <a:endParaRPr lang="en-US" altLang="ja-JP" sz="1600" b="1" dirty="0" smtClean="0">
              <a:latin typeface="ＭＳ ゴシック" panose="020B0609070205080204" pitchFamily="49" charset="-128"/>
              <a:ea typeface="ＭＳ ゴシック" panose="020B0609070205080204" pitchFamily="49" charset="-128"/>
            </a:endParaRPr>
          </a:p>
          <a:p>
            <a:pPr marL="541338"/>
            <a:r>
              <a:rPr lang="ja-JP" altLang="en-US" sz="1600" dirty="0" smtClean="0">
                <a:latin typeface="ＭＳ ゴシック" panose="020B0609070205080204" pitchFamily="49" charset="-128"/>
                <a:ea typeface="ＭＳ ゴシック" panose="020B0609070205080204" pitchFamily="49" charset="-128"/>
              </a:rPr>
              <a:t>　令和元年９月外来・病棟建て替えを期に病床の一部を回復期にする等再編成した。</a:t>
            </a:r>
            <a:endParaRPr lang="en-US" altLang="ja-JP" sz="1600" dirty="0" smtClean="0">
              <a:latin typeface="ＭＳ ゴシック" panose="020B0609070205080204" pitchFamily="49" charset="-128"/>
              <a:ea typeface="ＭＳ ゴシック" panose="020B0609070205080204" pitchFamily="49" charset="-128"/>
            </a:endParaRPr>
          </a:p>
          <a:p>
            <a:pPr marL="541338"/>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急性期病床は今後も救急・手術を目的とした患者を収容し、医療の標準化や在院日数の短縮に取り組み、地域の救急急性期医療に貢献するために迅速かつ高度な診療が提供できるよう体制を整え診療機能を強化していく。</a:t>
            </a:r>
            <a:endParaRPr lang="en-US" altLang="ja-JP" sz="1600" dirty="0" smtClean="0">
              <a:latin typeface="ＭＳ ゴシック" panose="020B0609070205080204" pitchFamily="49" charset="-128"/>
              <a:ea typeface="ＭＳ ゴシック" panose="020B0609070205080204" pitchFamily="49" charset="-128"/>
            </a:endParaRPr>
          </a:p>
          <a:p>
            <a:endParaRPr lang="en-US" altLang="ja-JP" sz="1600" dirty="0" smtClean="0">
              <a:latin typeface="ＭＳ ゴシック" panose="020B0609070205080204" pitchFamily="49" charset="-128"/>
              <a:ea typeface="ＭＳ ゴシック" panose="020B0609070205080204" pitchFamily="49" charset="-128"/>
            </a:endParaRPr>
          </a:p>
          <a:p>
            <a:r>
              <a:rPr lang="ja-JP" altLang="en-US" sz="1600" b="1" dirty="0" smtClean="0">
                <a:latin typeface="ＭＳ ゴシック" panose="020B0609070205080204" pitchFamily="49" charset="-128"/>
                <a:ea typeface="ＭＳ ゴシック" panose="020B0609070205080204" pitchFamily="49" charset="-128"/>
              </a:rPr>
              <a:t>（イ）回復期病床</a:t>
            </a:r>
            <a:endParaRPr lang="en-US" altLang="ja-JP" sz="1600" b="1" dirty="0" smtClean="0">
              <a:latin typeface="ＭＳ ゴシック" panose="020B0609070205080204" pitchFamily="49" charset="-128"/>
              <a:ea typeface="ＭＳ ゴシック" panose="020B0609070205080204" pitchFamily="49" charset="-128"/>
            </a:endParaRPr>
          </a:p>
          <a:p>
            <a:pPr marL="541338"/>
            <a:r>
              <a:rPr lang="ja-JP" altLang="en-US" sz="1600" dirty="0" smtClean="0">
                <a:latin typeface="ＭＳ ゴシック" panose="020B0609070205080204" pitchFamily="49" charset="-128"/>
                <a:ea typeface="ＭＳ ゴシック" panose="020B0609070205080204" pitchFamily="49" charset="-128"/>
              </a:rPr>
              <a:t>　構想区域で不足するとされる回復期</a:t>
            </a:r>
            <a:r>
              <a:rPr lang="ja-JP" altLang="en-US" sz="1600" dirty="0">
                <a:latin typeface="ＭＳ ゴシック" panose="020B0609070205080204" pitchFamily="49" charset="-128"/>
                <a:ea typeface="ＭＳ ゴシック" panose="020B0609070205080204" pitchFamily="49" charset="-128"/>
              </a:rPr>
              <a:t>の病床を担う</a:t>
            </a:r>
            <a:r>
              <a:rPr lang="ja-JP" altLang="en-US" sz="1600" dirty="0" smtClean="0">
                <a:latin typeface="ＭＳ ゴシック" panose="020B0609070205080204" pitchFamily="49" charset="-128"/>
                <a:ea typeface="ＭＳ ゴシック" panose="020B0609070205080204" pitchFamily="49" charset="-128"/>
              </a:rPr>
              <a:t>ため、過剰とされる急性期病床の一部として運用していた地域包括ケア病棟</a:t>
            </a:r>
            <a:r>
              <a:rPr lang="ja-JP" altLang="en-US" sz="1600" dirty="0">
                <a:latin typeface="ＭＳ ゴシック" panose="020B0609070205080204" pitchFamily="49" charset="-128"/>
                <a:ea typeface="ＭＳ ゴシック" panose="020B0609070205080204" pitchFamily="49" charset="-128"/>
              </a:rPr>
              <a:t>を回復期</a:t>
            </a:r>
            <a:r>
              <a:rPr lang="ja-JP" altLang="en-US" sz="1600" dirty="0" smtClean="0">
                <a:latin typeface="ＭＳ ゴシック" panose="020B0609070205080204" pitchFamily="49" charset="-128"/>
                <a:ea typeface="ＭＳ ゴシック" panose="020B0609070205080204" pitchFamily="49" charset="-128"/>
              </a:rPr>
              <a:t>病床へ転換運用しており、引き続きサブアキュート、ポストアュートの両機能を充実しながら地域の地域包括ケアシステムの一翼を担っていく。</a:t>
            </a:r>
            <a:endParaRPr lang="en-US" altLang="ja-JP" sz="1600" dirty="0">
              <a:latin typeface="ＭＳ ゴシック" panose="020B0609070205080204" pitchFamily="49" charset="-128"/>
              <a:ea typeface="ＭＳ ゴシック" panose="020B0609070205080204" pitchFamily="49" charset="-128"/>
            </a:endParaRPr>
          </a:p>
          <a:p>
            <a:endParaRPr lang="en-US" altLang="ja-JP" sz="1600" dirty="0" smtClean="0">
              <a:latin typeface="ＭＳ ゴシック" panose="020B0609070205080204" pitchFamily="49" charset="-128"/>
              <a:ea typeface="ＭＳ ゴシック" panose="020B0609070205080204" pitchFamily="49" charset="-128"/>
            </a:endParaRPr>
          </a:p>
          <a:p>
            <a:pPr eaLnBrk="0"/>
            <a:r>
              <a:rPr lang="ja-JP" altLang="en-US" sz="1600" b="1" dirty="0" smtClean="0">
                <a:latin typeface="ＭＳ ゴシック" panose="020B0609070205080204" pitchFamily="49" charset="-128"/>
                <a:ea typeface="ＭＳ ゴシック" panose="020B0609070205080204" pitchFamily="49" charset="-128"/>
              </a:rPr>
              <a:t>（ウ）慢性期病床</a:t>
            </a:r>
            <a:endParaRPr lang="en-US" altLang="ja-JP" sz="1600" b="1" dirty="0" smtClean="0">
              <a:latin typeface="ＭＳ ゴシック" panose="020B0609070205080204" pitchFamily="49" charset="-128"/>
              <a:ea typeface="ＭＳ ゴシック" panose="020B0609070205080204" pitchFamily="49" charset="-128"/>
            </a:endParaRPr>
          </a:p>
          <a:p>
            <a:pPr marL="541338" eaLnBrk="0"/>
            <a:r>
              <a:rPr lang="ja-JP" altLang="en-US" sz="1600" dirty="0" smtClean="0">
                <a:latin typeface="ＭＳ ゴシック" panose="020B0609070205080204" pitchFamily="49" charset="-128"/>
                <a:ea typeface="ＭＳ ゴシック" panose="020B0609070205080204" pitchFamily="49" charset="-128"/>
              </a:rPr>
              <a:t>　神経難病等については</a:t>
            </a:r>
            <a:r>
              <a:rPr lang="ja-JP" altLang="en-US" sz="1600" dirty="0" smtClean="0"/>
              <a:t>県</a:t>
            </a:r>
            <a:r>
              <a:rPr lang="ja-JP" altLang="en-US" sz="1600" dirty="0"/>
              <a:t>難病</a:t>
            </a:r>
            <a:r>
              <a:rPr lang="ja-JP" altLang="en-US" sz="1600" dirty="0" smtClean="0"/>
              <a:t>医療拠点病院としての責務を全うするため、また重心 においては地域のニーズを満たすため、</a:t>
            </a:r>
            <a:r>
              <a:rPr lang="ja-JP" altLang="ja-JP" sz="1600" dirty="0" smtClean="0"/>
              <a:t>入院</a:t>
            </a:r>
            <a:r>
              <a:rPr lang="ja-JP" altLang="ja-JP" sz="1600" dirty="0"/>
              <a:t>支援</a:t>
            </a:r>
            <a:r>
              <a:rPr lang="ja-JP" altLang="en-US" sz="1600" dirty="0"/>
              <a:t>や在宅医療</a:t>
            </a:r>
            <a:r>
              <a:rPr lang="ja-JP" altLang="en-US" sz="1600" dirty="0" smtClean="0"/>
              <a:t>支援も行いつつ、引き続き体制の維持を 継続する</a:t>
            </a:r>
            <a:r>
              <a:rPr lang="ja-JP" altLang="ja-JP" sz="1600" dirty="0" smtClean="0"/>
              <a:t>。</a:t>
            </a:r>
            <a:endParaRPr lang="ja-JP" altLang="ja-JP" sz="1600" dirty="0"/>
          </a:p>
          <a:p>
            <a:endParaRPr lang="en-US" altLang="ja-JP" sz="28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550550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5038</TotalTime>
  <Words>635</Words>
  <Application>Microsoft Office PowerPoint</Application>
  <PresentationFormat>画面に合わせる (4:3)</PresentationFormat>
  <Paragraphs>329</Paragraphs>
  <Slides>12</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ＤＦ特太ゴシック体</vt:lpstr>
      <vt:lpstr>ＭＳ Ｐゴシック</vt:lpstr>
      <vt:lpstr>ＭＳ ゴシック</vt:lpstr>
      <vt:lpstr>Arial</vt:lpstr>
      <vt:lpstr>Calibri</vt:lpstr>
      <vt:lpstr>Wingdings</vt:lpstr>
      <vt:lpstr>Office ​​テーマ</vt:lpstr>
      <vt:lpstr>熊本再春医療センターが 担う役割について</vt:lpstr>
      <vt:lpstr>１　現状と課題</vt:lpstr>
      <vt:lpstr>PowerPoint プレゼンテーション</vt:lpstr>
      <vt:lpstr>指定発達支援医療機関について</vt:lpstr>
      <vt:lpstr>PowerPoint プレゼンテーション</vt:lpstr>
      <vt:lpstr>２　今後の方針</vt:lpstr>
      <vt:lpstr>２　今後の方針</vt:lpstr>
      <vt:lpstr>３　具体的な計画 (1)今後提供する医療機能に関する事項</vt:lpstr>
      <vt:lpstr>３　具体的な計画 (1)今後提供する医療機能に関する事項</vt:lpstr>
      <vt:lpstr>３　具体的な計画 (1)今後提供する医療機能に関する事項</vt:lpstr>
      <vt:lpstr>３　具体的な計画 (2)数値目標</vt:lpstr>
      <vt:lpstr>３　具体的な計画 (3)数値目標の達成に向けた取組みと課題（１）</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地域医療構想調整会議の 運営について(案)</dc:title>
  <dc:creator>kumamoto</dc:creator>
  <cp:lastModifiedBy>0000572</cp:lastModifiedBy>
  <cp:revision>413</cp:revision>
  <cp:lastPrinted>2023-02-24T05:47:29Z</cp:lastPrinted>
  <dcterms:modified xsi:type="dcterms:W3CDTF">2023-02-27T06:38:11Z</dcterms:modified>
</cp:coreProperties>
</file>