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4"/>
  </p:sldMasterIdLst>
  <p:notesMasterIdLst>
    <p:notesMasterId r:id="rId15"/>
  </p:notesMasterIdLst>
  <p:sldIdLst>
    <p:sldId id="528" r:id="rId5"/>
    <p:sldId id="532" r:id="rId6"/>
    <p:sldId id="533" r:id="rId7"/>
    <p:sldId id="554" r:id="rId8"/>
    <p:sldId id="562" r:id="rId9"/>
    <p:sldId id="563" r:id="rId10"/>
    <p:sldId id="567" r:id="rId11"/>
    <p:sldId id="571" r:id="rId12"/>
    <p:sldId id="572" r:id="rId13"/>
    <p:sldId id="573" r:id="rId14"/>
  </p:sldIdLst>
  <p:sldSz cx="9144000" cy="6858000" type="screen4x3"/>
  <p:notesSz cx="6735763" cy="9866313"/>
  <p:defaultTextStyle>
    <a:defPPr>
      <a:defRPr lang="ja-JP"/>
    </a:defPPr>
    <a:lvl1pPr marL="0" algn="l" defTabSz="872722" rtl="0" eaLnBrk="1" latinLnBrk="0" hangingPunct="1">
      <a:defRPr kumimoji="1" sz="1800" kern="1200">
        <a:solidFill>
          <a:schemeClr val="tx1"/>
        </a:solidFill>
        <a:latin typeface="+mn-lt"/>
        <a:ea typeface="+mn-ea"/>
        <a:cs typeface="+mn-cs"/>
      </a:defRPr>
    </a:lvl1pPr>
    <a:lvl2pPr marL="436361" algn="l" defTabSz="872722" rtl="0" eaLnBrk="1" latinLnBrk="0" hangingPunct="1">
      <a:defRPr kumimoji="1" sz="1800" kern="1200">
        <a:solidFill>
          <a:schemeClr val="tx1"/>
        </a:solidFill>
        <a:latin typeface="+mn-lt"/>
        <a:ea typeface="+mn-ea"/>
        <a:cs typeface="+mn-cs"/>
      </a:defRPr>
    </a:lvl2pPr>
    <a:lvl3pPr marL="872722" algn="l" defTabSz="872722" rtl="0" eaLnBrk="1" latinLnBrk="0" hangingPunct="1">
      <a:defRPr kumimoji="1" sz="1800" kern="1200">
        <a:solidFill>
          <a:schemeClr val="tx1"/>
        </a:solidFill>
        <a:latin typeface="+mn-lt"/>
        <a:ea typeface="+mn-ea"/>
        <a:cs typeface="+mn-cs"/>
      </a:defRPr>
    </a:lvl3pPr>
    <a:lvl4pPr marL="1309083" algn="l" defTabSz="872722" rtl="0" eaLnBrk="1" latinLnBrk="0" hangingPunct="1">
      <a:defRPr kumimoji="1" sz="1800" kern="1200">
        <a:solidFill>
          <a:schemeClr val="tx1"/>
        </a:solidFill>
        <a:latin typeface="+mn-lt"/>
        <a:ea typeface="+mn-ea"/>
        <a:cs typeface="+mn-cs"/>
      </a:defRPr>
    </a:lvl4pPr>
    <a:lvl5pPr marL="1745445" algn="l" defTabSz="872722" rtl="0" eaLnBrk="1" latinLnBrk="0" hangingPunct="1">
      <a:defRPr kumimoji="1" sz="1800" kern="1200">
        <a:solidFill>
          <a:schemeClr val="tx1"/>
        </a:solidFill>
        <a:latin typeface="+mn-lt"/>
        <a:ea typeface="+mn-ea"/>
        <a:cs typeface="+mn-cs"/>
      </a:defRPr>
    </a:lvl5pPr>
    <a:lvl6pPr marL="2181806" algn="l" defTabSz="872722" rtl="0" eaLnBrk="1" latinLnBrk="0" hangingPunct="1">
      <a:defRPr kumimoji="1" sz="1800" kern="1200">
        <a:solidFill>
          <a:schemeClr val="tx1"/>
        </a:solidFill>
        <a:latin typeface="+mn-lt"/>
        <a:ea typeface="+mn-ea"/>
        <a:cs typeface="+mn-cs"/>
      </a:defRPr>
    </a:lvl6pPr>
    <a:lvl7pPr marL="2618167" algn="l" defTabSz="872722" rtl="0" eaLnBrk="1" latinLnBrk="0" hangingPunct="1">
      <a:defRPr kumimoji="1" sz="1800" kern="1200">
        <a:solidFill>
          <a:schemeClr val="tx1"/>
        </a:solidFill>
        <a:latin typeface="+mn-lt"/>
        <a:ea typeface="+mn-ea"/>
        <a:cs typeface="+mn-cs"/>
      </a:defRPr>
    </a:lvl7pPr>
    <a:lvl8pPr marL="3054529" algn="l" defTabSz="872722" rtl="0" eaLnBrk="1" latinLnBrk="0" hangingPunct="1">
      <a:defRPr kumimoji="1" sz="1800" kern="1200">
        <a:solidFill>
          <a:schemeClr val="tx1"/>
        </a:solidFill>
        <a:latin typeface="+mn-lt"/>
        <a:ea typeface="+mn-ea"/>
        <a:cs typeface="+mn-cs"/>
      </a:defRPr>
    </a:lvl8pPr>
    <a:lvl9pPr marL="3490890" algn="l" defTabSz="872722"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CC"/>
    <a:srgbClr val="FF00FF"/>
    <a:srgbClr val="006600"/>
    <a:srgbClr val="008000"/>
    <a:srgbClr val="33CC33"/>
    <a:srgbClr val="00FF00"/>
    <a:srgbClr val="1F497D"/>
    <a:srgbClr val="4D4D4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35" autoAdjust="0"/>
    <p:restoredTop sz="96043" autoAdjust="0"/>
  </p:normalViewPr>
  <p:slideViewPr>
    <p:cSldViewPr>
      <p:cViewPr>
        <p:scale>
          <a:sx n="100" d="100"/>
          <a:sy n="100" d="100"/>
        </p:scale>
        <p:origin x="714" y="-1194"/>
      </p:cViewPr>
      <p:guideLst>
        <p:guide orient="horz" pos="2160"/>
        <p:guide pos="31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1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43"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0"/>
            <a:ext cx="2918830" cy="493316"/>
          </a:xfrm>
          <a:prstGeom prst="rect">
            <a:avLst/>
          </a:prstGeom>
        </p:spPr>
        <p:txBody>
          <a:bodyPr vert="horz" lIns="90636" tIns="45317" rIns="90636" bIns="45317"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5376" y="0"/>
            <a:ext cx="2918830" cy="493316"/>
          </a:xfrm>
          <a:prstGeom prst="rect">
            <a:avLst/>
          </a:prstGeom>
        </p:spPr>
        <p:txBody>
          <a:bodyPr vert="horz" lIns="90636" tIns="45317" rIns="90636" bIns="45317" rtlCol="0"/>
          <a:lstStyle>
            <a:lvl1pPr algn="r">
              <a:defRPr sz="1200"/>
            </a:lvl1pPr>
          </a:lstStyle>
          <a:p>
            <a:fld id="{601456B5-DE8B-41C2-9539-7D49759F7095}" type="datetimeFigureOut">
              <a:rPr kumimoji="1" lang="ja-JP" altLang="en-US" smtClean="0"/>
              <a:pPr/>
              <a:t>2023/2/20</a:t>
            </a:fld>
            <a:endParaRPr kumimoji="1" lang="ja-JP" altLang="en-US" dirty="0"/>
          </a:p>
        </p:txBody>
      </p:sp>
      <p:sp>
        <p:nvSpPr>
          <p:cNvPr id="4" name="スライド イメージ プレースホルダ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6" tIns="45317" rIns="90636" bIns="45317" rtlCol="0" anchor="ctr"/>
          <a:lstStyle/>
          <a:p>
            <a:endParaRPr lang="ja-JP" altLang="en-US" dirty="0"/>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0636" tIns="45317" rIns="90636" bIns="4531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3" y="9371288"/>
            <a:ext cx="2918830" cy="493316"/>
          </a:xfrm>
          <a:prstGeom prst="rect">
            <a:avLst/>
          </a:prstGeom>
        </p:spPr>
        <p:txBody>
          <a:bodyPr vert="horz" lIns="90636" tIns="45317" rIns="90636" bIns="45317"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5376" y="9371288"/>
            <a:ext cx="2918830" cy="493316"/>
          </a:xfrm>
          <a:prstGeom prst="rect">
            <a:avLst/>
          </a:prstGeom>
        </p:spPr>
        <p:txBody>
          <a:bodyPr vert="horz" lIns="90636" tIns="45317" rIns="90636" bIns="45317" rtlCol="0" anchor="b"/>
          <a:lstStyle>
            <a:lvl1pPr algn="r">
              <a:defRPr sz="1200"/>
            </a:lvl1pPr>
          </a:lstStyle>
          <a:p>
            <a:fld id="{1014F3A9-05A9-4065-836A-B0086F22EE8F}" type="slidenum">
              <a:rPr kumimoji="1" lang="ja-JP" altLang="en-US" smtClean="0"/>
              <a:pPr/>
              <a:t>‹#›</a:t>
            </a:fld>
            <a:endParaRPr kumimoji="1" lang="ja-JP" altLang="en-US" dirty="0"/>
          </a:p>
        </p:txBody>
      </p:sp>
    </p:spTree>
    <p:extLst>
      <p:ext uri="{BB962C8B-B14F-4D97-AF65-F5344CB8AC3E}">
        <p14:creationId xmlns:p14="http://schemas.microsoft.com/office/powerpoint/2010/main" val="603248162"/>
      </p:ext>
    </p:extLst>
  </p:cSld>
  <p:clrMap bg1="lt1" tx1="dk1" bg2="lt2" tx2="dk2" accent1="accent1" accent2="accent2" accent3="accent3" accent4="accent4" accent5="accent5" accent6="accent6" hlink="hlink" folHlink="folHlink"/>
  <p:notesStyle>
    <a:lvl1pPr marL="0" algn="l" defTabSz="872722" rtl="0" eaLnBrk="1" latinLnBrk="0" hangingPunct="1">
      <a:defRPr kumimoji="1" sz="1100" kern="1200">
        <a:solidFill>
          <a:schemeClr val="tx1"/>
        </a:solidFill>
        <a:latin typeface="+mn-lt"/>
        <a:ea typeface="+mn-ea"/>
        <a:cs typeface="+mn-cs"/>
      </a:defRPr>
    </a:lvl1pPr>
    <a:lvl2pPr marL="436361" algn="l" defTabSz="872722" rtl="0" eaLnBrk="1" latinLnBrk="0" hangingPunct="1">
      <a:defRPr kumimoji="1" sz="1100" kern="1200">
        <a:solidFill>
          <a:schemeClr val="tx1"/>
        </a:solidFill>
        <a:latin typeface="+mn-lt"/>
        <a:ea typeface="+mn-ea"/>
        <a:cs typeface="+mn-cs"/>
      </a:defRPr>
    </a:lvl2pPr>
    <a:lvl3pPr marL="872722" algn="l" defTabSz="872722" rtl="0" eaLnBrk="1" latinLnBrk="0" hangingPunct="1">
      <a:defRPr kumimoji="1" sz="1100" kern="1200">
        <a:solidFill>
          <a:schemeClr val="tx1"/>
        </a:solidFill>
        <a:latin typeface="+mn-lt"/>
        <a:ea typeface="+mn-ea"/>
        <a:cs typeface="+mn-cs"/>
      </a:defRPr>
    </a:lvl3pPr>
    <a:lvl4pPr marL="1309083" algn="l" defTabSz="872722" rtl="0" eaLnBrk="1" latinLnBrk="0" hangingPunct="1">
      <a:defRPr kumimoji="1" sz="1100" kern="1200">
        <a:solidFill>
          <a:schemeClr val="tx1"/>
        </a:solidFill>
        <a:latin typeface="+mn-lt"/>
        <a:ea typeface="+mn-ea"/>
        <a:cs typeface="+mn-cs"/>
      </a:defRPr>
    </a:lvl4pPr>
    <a:lvl5pPr marL="1745445" algn="l" defTabSz="872722" rtl="0" eaLnBrk="1" latinLnBrk="0" hangingPunct="1">
      <a:defRPr kumimoji="1" sz="1100" kern="1200">
        <a:solidFill>
          <a:schemeClr val="tx1"/>
        </a:solidFill>
        <a:latin typeface="+mn-lt"/>
        <a:ea typeface="+mn-ea"/>
        <a:cs typeface="+mn-cs"/>
      </a:defRPr>
    </a:lvl5pPr>
    <a:lvl6pPr marL="2181806" algn="l" defTabSz="872722" rtl="0" eaLnBrk="1" latinLnBrk="0" hangingPunct="1">
      <a:defRPr kumimoji="1" sz="1100" kern="1200">
        <a:solidFill>
          <a:schemeClr val="tx1"/>
        </a:solidFill>
        <a:latin typeface="+mn-lt"/>
        <a:ea typeface="+mn-ea"/>
        <a:cs typeface="+mn-cs"/>
      </a:defRPr>
    </a:lvl6pPr>
    <a:lvl7pPr marL="2618167" algn="l" defTabSz="872722" rtl="0" eaLnBrk="1" latinLnBrk="0" hangingPunct="1">
      <a:defRPr kumimoji="1" sz="1100" kern="1200">
        <a:solidFill>
          <a:schemeClr val="tx1"/>
        </a:solidFill>
        <a:latin typeface="+mn-lt"/>
        <a:ea typeface="+mn-ea"/>
        <a:cs typeface="+mn-cs"/>
      </a:defRPr>
    </a:lvl7pPr>
    <a:lvl8pPr marL="3054529" algn="l" defTabSz="872722" rtl="0" eaLnBrk="1" latinLnBrk="0" hangingPunct="1">
      <a:defRPr kumimoji="1" sz="1100" kern="1200">
        <a:solidFill>
          <a:schemeClr val="tx1"/>
        </a:solidFill>
        <a:latin typeface="+mn-lt"/>
        <a:ea typeface="+mn-ea"/>
        <a:cs typeface="+mn-cs"/>
      </a:defRPr>
    </a:lvl8pPr>
    <a:lvl9pPr marL="3490890" algn="l" defTabSz="872722" rtl="0" eaLnBrk="1" latinLnBrk="0" hangingPunct="1">
      <a:defRPr kumimoji="1"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62"/>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1" y="3886201"/>
            <a:ext cx="6400800" cy="1752600"/>
          </a:xfrm>
          <a:prstGeom prst="rect">
            <a:avLst/>
          </a:prstGeom>
        </p:spPr>
        <p:txBody>
          <a:bodyPr/>
          <a:lstStyle>
            <a:lvl1pPr marL="0" indent="0" algn="ctr">
              <a:buNone/>
              <a:defRPr>
                <a:solidFill>
                  <a:schemeClr val="tx1">
                    <a:tint val="75000"/>
                  </a:schemeClr>
                </a:solidFill>
              </a:defRPr>
            </a:lvl1pPr>
            <a:lvl2pPr marL="436361" indent="0" algn="ctr">
              <a:buNone/>
              <a:defRPr>
                <a:solidFill>
                  <a:schemeClr val="tx1">
                    <a:tint val="75000"/>
                  </a:schemeClr>
                </a:solidFill>
              </a:defRPr>
            </a:lvl2pPr>
            <a:lvl3pPr marL="872722" indent="0" algn="ctr">
              <a:buNone/>
              <a:defRPr>
                <a:solidFill>
                  <a:schemeClr val="tx1">
                    <a:tint val="75000"/>
                  </a:schemeClr>
                </a:solidFill>
              </a:defRPr>
            </a:lvl3pPr>
            <a:lvl4pPr marL="1309083" indent="0" algn="ctr">
              <a:buNone/>
              <a:defRPr>
                <a:solidFill>
                  <a:schemeClr val="tx1">
                    <a:tint val="75000"/>
                  </a:schemeClr>
                </a:solidFill>
              </a:defRPr>
            </a:lvl4pPr>
            <a:lvl5pPr marL="1745445" indent="0" algn="ctr">
              <a:buNone/>
              <a:defRPr>
                <a:solidFill>
                  <a:schemeClr val="tx1">
                    <a:tint val="75000"/>
                  </a:schemeClr>
                </a:solidFill>
              </a:defRPr>
            </a:lvl5pPr>
            <a:lvl6pPr marL="2181806" indent="0" algn="ctr">
              <a:buNone/>
              <a:defRPr>
                <a:solidFill>
                  <a:schemeClr val="tx1">
                    <a:tint val="75000"/>
                  </a:schemeClr>
                </a:solidFill>
              </a:defRPr>
            </a:lvl6pPr>
            <a:lvl7pPr marL="2618167" indent="0" algn="ctr">
              <a:buNone/>
              <a:defRPr>
                <a:solidFill>
                  <a:schemeClr val="tx1">
                    <a:tint val="75000"/>
                  </a:schemeClr>
                </a:solidFill>
              </a:defRPr>
            </a:lvl7pPr>
            <a:lvl8pPr marL="3054529" indent="0" algn="ctr">
              <a:buNone/>
              <a:defRPr>
                <a:solidFill>
                  <a:schemeClr val="tx1">
                    <a:tint val="75000"/>
                  </a:schemeClr>
                </a:solidFill>
              </a:defRPr>
            </a:lvl8pPr>
            <a:lvl9pPr marL="349089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9E2DE70-AE98-4608-B31C-366CDDB7BF5A}"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96534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1600214"/>
            <a:ext cx="8229600" cy="4525963"/>
          </a:xfrm>
          <a:prstGeom prst="rect">
            <a:avLst/>
          </a:prstGeo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5C310A5-19ED-487F-A4E0-6E7C4926396B}"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4621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65"/>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6" y="274665"/>
            <a:ext cx="6019800" cy="5851525"/>
          </a:xfrm>
          <a:prstGeom prst="rect">
            <a:avLst/>
          </a:prstGeo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417F56A-C682-4B5D-8A55-1B7301C75D9C}"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4029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36832" y="274640"/>
            <a:ext cx="8673231" cy="469641"/>
          </a:xfrm>
        </p:spPr>
        <p:txBody>
          <a:bodyPr>
            <a:noAutofit/>
          </a:bodyPr>
          <a:lstStyle/>
          <a:p>
            <a:r>
              <a:rPr kumimoji="1" lang="ja-JP" altLang="en-US" dirty="0"/>
              <a:t>マスタ タイトルの書式設定</a:t>
            </a:r>
          </a:p>
        </p:txBody>
      </p:sp>
      <p:sp>
        <p:nvSpPr>
          <p:cNvPr id="3" name="コンテンツ プレースホルダ 2"/>
          <p:cNvSpPr>
            <a:spLocks noGrp="1"/>
          </p:cNvSpPr>
          <p:nvPr>
            <p:ph idx="1"/>
          </p:nvPr>
        </p:nvSpPr>
        <p:spPr>
          <a:xfrm>
            <a:off x="236832" y="961902"/>
            <a:ext cx="8673231" cy="1170971"/>
          </a:xfrm>
          <a:prstGeom prst="roundRect">
            <a:avLst>
              <a:gd name="adj" fmla="val 6329"/>
            </a:avLst>
          </a:prstGeom>
          <a:ln w="9525">
            <a:prstDash val="sysDash"/>
          </a:ln>
        </p:spPr>
        <p:txBody>
          <a:bodyPr/>
          <a:lstStyle>
            <a:lvl1pPr marL="239392" indent="-239392">
              <a:defRPr/>
            </a:lvl1pPr>
          </a:lstStyle>
          <a:p>
            <a:pPr lvl="0"/>
            <a:endParaRPr kumimoji="1" lang="en-US" altLang="ja-JP" dirty="0"/>
          </a:p>
        </p:txBody>
      </p:sp>
      <p:sp>
        <p:nvSpPr>
          <p:cNvPr id="4" name="日付プレースホルダ 3"/>
          <p:cNvSpPr>
            <a:spLocks noGrp="1"/>
          </p:cNvSpPr>
          <p:nvPr>
            <p:ph type="dt" sz="half" idx="10"/>
          </p:nvPr>
        </p:nvSpPr>
        <p:spPr/>
        <p:txBody>
          <a:bodyPr/>
          <a:lstStyle/>
          <a:p>
            <a:fld id="{1D7A2149-C831-46B4-8315-01237CD35032}"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87337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7"/>
            <a:ext cx="7772400" cy="1362075"/>
          </a:xfrm>
        </p:spPr>
        <p:txBody>
          <a:bodyPr anchor="t"/>
          <a:lstStyle>
            <a:lvl1pPr algn="l">
              <a:defRPr sz="39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21"/>
            <a:ext cx="7772400" cy="1500187"/>
          </a:xfrm>
          <a:prstGeom prst="rect">
            <a:avLst/>
          </a:prstGeom>
        </p:spPr>
        <p:txBody>
          <a:bodyPr anchor="b"/>
          <a:lstStyle>
            <a:lvl1pPr marL="0" indent="0">
              <a:buNone/>
              <a:defRPr sz="1900">
                <a:solidFill>
                  <a:schemeClr val="tx1">
                    <a:tint val="75000"/>
                  </a:schemeClr>
                </a:solidFill>
              </a:defRPr>
            </a:lvl1pPr>
            <a:lvl2pPr marL="436361" indent="0">
              <a:buNone/>
              <a:defRPr sz="1800">
                <a:solidFill>
                  <a:schemeClr val="tx1">
                    <a:tint val="75000"/>
                  </a:schemeClr>
                </a:solidFill>
              </a:defRPr>
            </a:lvl2pPr>
            <a:lvl3pPr marL="872722" indent="0">
              <a:buNone/>
              <a:defRPr sz="1500">
                <a:solidFill>
                  <a:schemeClr val="tx1">
                    <a:tint val="75000"/>
                  </a:schemeClr>
                </a:solidFill>
              </a:defRPr>
            </a:lvl3pPr>
            <a:lvl4pPr marL="1309083" indent="0">
              <a:buNone/>
              <a:defRPr sz="1300">
                <a:solidFill>
                  <a:schemeClr val="tx1">
                    <a:tint val="75000"/>
                  </a:schemeClr>
                </a:solidFill>
              </a:defRPr>
            </a:lvl4pPr>
            <a:lvl5pPr marL="1745445" indent="0">
              <a:buNone/>
              <a:defRPr sz="1300">
                <a:solidFill>
                  <a:schemeClr val="tx1">
                    <a:tint val="75000"/>
                  </a:schemeClr>
                </a:solidFill>
              </a:defRPr>
            </a:lvl5pPr>
            <a:lvl6pPr marL="2181806" indent="0">
              <a:buNone/>
              <a:defRPr sz="1300">
                <a:solidFill>
                  <a:schemeClr val="tx1">
                    <a:tint val="75000"/>
                  </a:schemeClr>
                </a:solidFill>
              </a:defRPr>
            </a:lvl6pPr>
            <a:lvl7pPr marL="2618167" indent="0">
              <a:buNone/>
              <a:defRPr sz="1300">
                <a:solidFill>
                  <a:schemeClr val="tx1">
                    <a:tint val="75000"/>
                  </a:schemeClr>
                </a:solidFill>
              </a:defRPr>
            </a:lvl7pPr>
            <a:lvl8pPr marL="3054529" indent="0">
              <a:buNone/>
              <a:defRPr sz="1300">
                <a:solidFill>
                  <a:schemeClr val="tx1">
                    <a:tint val="75000"/>
                  </a:schemeClr>
                </a:solidFill>
              </a:defRPr>
            </a:lvl8pPr>
            <a:lvl9pPr marL="3490890" indent="0">
              <a:buNone/>
              <a:defRPr sz="1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F1E263BE-9EEC-4E02-9AFD-C27EE2B9F29C}"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940280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7" y="1600214"/>
            <a:ext cx="4038600" cy="4525963"/>
          </a:xfrm>
          <a:prstGeom prst="rect">
            <a:avLst/>
          </a:prstGeo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14"/>
            <a:ext cx="4038600" cy="4525963"/>
          </a:xfrm>
          <a:prstGeom prst="rect">
            <a:avLst/>
          </a:prstGeo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C0148B6-CBEE-4B0D-8D1E-D5076716F6B7}"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7118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300" b="1"/>
            </a:lvl1pPr>
            <a:lvl2pPr marL="436361" indent="0">
              <a:buNone/>
              <a:defRPr sz="1900" b="1"/>
            </a:lvl2pPr>
            <a:lvl3pPr marL="872722" indent="0">
              <a:buNone/>
              <a:defRPr sz="1800" b="1"/>
            </a:lvl3pPr>
            <a:lvl4pPr marL="1309083" indent="0">
              <a:buNone/>
              <a:defRPr sz="1500" b="1"/>
            </a:lvl4pPr>
            <a:lvl5pPr marL="1745445" indent="0">
              <a:buNone/>
              <a:defRPr sz="1500" b="1"/>
            </a:lvl5pPr>
            <a:lvl6pPr marL="2181806" indent="0">
              <a:buNone/>
              <a:defRPr sz="1500" b="1"/>
            </a:lvl6pPr>
            <a:lvl7pPr marL="2618167" indent="0">
              <a:buNone/>
              <a:defRPr sz="1500" b="1"/>
            </a:lvl7pPr>
            <a:lvl8pPr marL="3054529" indent="0">
              <a:buNone/>
              <a:defRPr sz="1500" b="1"/>
            </a:lvl8pPr>
            <a:lvl9pPr marL="3490890" indent="0">
              <a:buNone/>
              <a:defRPr sz="1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9" y="1535113"/>
            <a:ext cx="4041776" cy="639762"/>
          </a:xfrm>
          <a:prstGeom prst="rect">
            <a:avLst/>
          </a:prstGeom>
        </p:spPr>
        <p:txBody>
          <a:bodyPr anchor="b"/>
          <a:lstStyle>
            <a:lvl1pPr marL="0" indent="0">
              <a:buNone/>
              <a:defRPr sz="2300" b="1"/>
            </a:lvl1pPr>
            <a:lvl2pPr marL="436361" indent="0">
              <a:buNone/>
              <a:defRPr sz="1900" b="1"/>
            </a:lvl2pPr>
            <a:lvl3pPr marL="872722" indent="0">
              <a:buNone/>
              <a:defRPr sz="1800" b="1"/>
            </a:lvl3pPr>
            <a:lvl4pPr marL="1309083" indent="0">
              <a:buNone/>
              <a:defRPr sz="1500" b="1"/>
            </a:lvl4pPr>
            <a:lvl5pPr marL="1745445" indent="0">
              <a:buNone/>
              <a:defRPr sz="1500" b="1"/>
            </a:lvl5pPr>
            <a:lvl6pPr marL="2181806" indent="0">
              <a:buNone/>
              <a:defRPr sz="1500" b="1"/>
            </a:lvl6pPr>
            <a:lvl7pPr marL="2618167" indent="0">
              <a:buNone/>
              <a:defRPr sz="1500" b="1"/>
            </a:lvl7pPr>
            <a:lvl8pPr marL="3054529" indent="0">
              <a:buNone/>
              <a:defRPr sz="1500" b="1"/>
            </a:lvl8pPr>
            <a:lvl9pPr marL="3490890" indent="0">
              <a:buNone/>
              <a:defRPr sz="1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9" y="2174875"/>
            <a:ext cx="4041776" cy="3951288"/>
          </a:xfrm>
          <a:prstGeom prst="rect">
            <a:avLst/>
          </a:prstGeo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C4476F5-97FA-40C3-B00C-E97BC75E66FC}"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713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31262" y="274638"/>
            <a:ext cx="8716136" cy="418058"/>
          </a:xfrm>
        </p:spPr>
        <p:txBody>
          <a:bodyPr>
            <a:noAutofit/>
          </a:bodyPr>
          <a:lstStyle/>
          <a:p>
            <a:r>
              <a:rPr kumimoji="1" lang="ja-JP" altLang="en-US" dirty="0"/>
              <a:t>マスタ タイトルの書式設定</a:t>
            </a:r>
          </a:p>
        </p:txBody>
      </p:sp>
      <p:sp>
        <p:nvSpPr>
          <p:cNvPr id="3" name="日付プレースホルダ 2"/>
          <p:cNvSpPr>
            <a:spLocks noGrp="1"/>
          </p:cNvSpPr>
          <p:nvPr>
            <p:ph type="dt" sz="half" idx="10"/>
          </p:nvPr>
        </p:nvSpPr>
        <p:spPr/>
        <p:txBody>
          <a:bodyPr/>
          <a:lstStyle/>
          <a:p>
            <a:fld id="{97421C58-DF5D-46C0-BD60-BAD9C3A26188}"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a:xfrm>
            <a:off x="7079782" y="6618171"/>
            <a:ext cx="2133600" cy="365125"/>
          </a:xfrm>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テキスト プレースホルダ 6"/>
          <p:cNvSpPr>
            <a:spLocks noGrp="1"/>
          </p:cNvSpPr>
          <p:nvPr>
            <p:ph type="body" sz="quarter" idx="13"/>
          </p:nvPr>
        </p:nvSpPr>
        <p:spPr>
          <a:xfrm>
            <a:off x="231306" y="908746"/>
            <a:ext cx="8706903" cy="1223963"/>
          </a:xfrm>
        </p:spPr>
        <p:txBody>
          <a:bodyPr/>
          <a:lstStyle/>
          <a:p>
            <a:pPr lvl="0"/>
            <a:endParaRPr kumimoji="1" lang="ja-JP" altLang="en-US" dirty="0"/>
          </a:p>
        </p:txBody>
      </p:sp>
      <p:sp>
        <p:nvSpPr>
          <p:cNvPr id="10" name="テキスト ボックス 9"/>
          <p:cNvSpPr txBox="1"/>
          <p:nvPr userDrawn="1"/>
        </p:nvSpPr>
        <p:spPr>
          <a:xfrm>
            <a:off x="0" y="-82527"/>
            <a:ext cx="664689" cy="426681"/>
          </a:xfrm>
          <a:prstGeom prst="rect">
            <a:avLst/>
          </a:prstGeom>
          <a:noFill/>
          <a:ln w="12700">
            <a:solidFill>
              <a:schemeClr val="tx1"/>
            </a:solidFill>
          </a:ln>
        </p:spPr>
        <p:txBody>
          <a:bodyPr wrap="square" lIns="87272" tIns="43637" rIns="87272" bIns="43637" rtlCol="0" anchor="ctr" anchorCtr="0">
            <a:spAutoFit/>
          </a:bodyPr>
          <a:lstStyle/>
          <a:p>
            <a:r>
              <a:rPr lang="ja-JP" altLang="en-US" sz="1100" dirty="0">
                <a:solidFill>
                  <a:prstClr val="black"/>
                </a:solidFill>
              </a:rPr>
              <a:t>機密性２</a:t>
            </a:r>
            <a:endParaRPr lang="en-US" altLang="ja-JP" sz="1100" dirty="0">
              <a:solidFill>
                <a:prstClr val="black"/>
              </a:solidFill>
            </a:endParaRPr>
          </a:p>
        </p:txBody>
      </p:sp>
      <p:sp>
        <p:nvSpPr>
          <p:cNvPr id="12" name="コンテンツ プレースホルダ 11"/>
          <p:cNvSpPr>
            <a:spLocks noGrp="1"/>
          </p:cNvSpPr>
          <p:nvPr>
            <p:ph sz="quarter" idx="14"/>
          </p:nvPr>
        </p:nvSpPr>
        <p:spPr>
          <a:xfrm>
            <a:off x="185065" y="2276872"/>
            <a:ext cx="8707316" cy="1225550"/>
          </a:xfrm>
        </p:spPr>
        <p:txBody>
          <a:bodyPr/>
          <a:lstStyle/>
          <a:p>
            <a:pPr lvl="0"/>
            <a:r>
              <a:rPr kumimoji="1" lang="ja-JP" altLang="en-US" dirty="0"/>
              <a:t>マスタ テキストの書式設定</a:t>
            </a:r>
          </a:p>
        </p:txBody>
      </p:sp>
    </p:spTree>
    <p:extLst>
      <p:ext uri="{BB962C8B-B14F-4D97-AF65-F5344CB8AC3E}">
        <p14:creationId xmlns:p14="http://schemas.microsoft.com/office/powerpoint/2010/main" val="2252828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EE69016-8B7E-44DB-9C1F-20BF6D12F083}"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35371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9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9" y="273076"/>
            <a:ext cx="5111749" cy="5853113"/>
          </a:xfrm>
          <a:prstGeom prst="rect">
            <a:avLst/>
          </a:prstGeo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10"/>
            <a:ext cx="3008313" cy="4691063"/>
          </a:xfrm>
          <a:prstGeom prst="rect">
            <a:avLst/>
          </a:prstGeom>
        </p:spPr>
        <p:txBody>
          <a:bodyPr/>
          <a:lstStyle>
            <a:lvl1pPr marL="0" indent="0">
              <a:buNone/>
              <a:defRPr sz="1300"/>
            </a:lvl1pPr>
            <a:lvl2pPr marL="436361" indent="0">
              <a:buNone/>
              <a:defRPr sz="1100"/>
            </a:lvl2pPr>
            <a:lvl3pPr marL="872722" indent="0">
              <a:buNone/>
              <a:defRPr sz="1000"/>
            </a:lvl3pPr>
            <a:lvl4pPr marL="1309083" indent="0">
              <a:buNone/>
              <a:defRPr sz="900"/>
            </a:lvl4pPr>
            <a:lvl5pPr marL="1745445" indent="0">
              <a:buNone/>
              <a:defRPr sz="900"/>
            </a:lvl5pPr>
            <a:lvl6pPr marL="2181806" indent="0">
              <a:buNone/>
              <a:defRPr sz="900"/>
            </a:lvl6pPr>
            <a:lvl7pPr marL="2618167" indent="0">
              <a:buNone/>
              <a:defRPr sz="900"/>
            </a:lvl7pPr>
            <a:lvl8pPr marL="3054529" indent="0">
              <a:buNone/>
              <a:defRPr sz="900"/>
            </a:lvl8pPr>
            <a:lvl9pPr marL="349089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3046ED2-50F6-4C51-9F33-BFB46C14D75D}"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31839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4" y="4800600"/>
            <a:ext cx="5486400" cy="566738"/>
          </a:xfrm>
        </p:spPr>
        <p:txBody>
          <a:bodyPr anchor="b"/>
          <a:lstStyle>
            <a:lvl1pPr algn="l">
              <a:defRPr sz="1900" b="1"/>
            </a:lvl1pPr>
          </a:lstStyle>
          <a:p>
            <a:r>
              <a:rPr kumimoji="1" lang="ja-JP" altLang="en-US"/>
              <a:t>マスタ タイトルの書式設定</a:t>
            </a:r>
          </a:p>
        </p:txBody>
      </p:sp>
      <p:sp>
        <p:nvSpPr>
          <p:cNvPr id="3" name="図プレースホルダ 2"/>
          <p:cNvSpPr>
            <a:spLocks noGrp="1"/>
          </p:cNvSpPr>
          <p:nvPr>
            <p:ph type="pic" idx="1"/>
          </p:nvPr>
        </p:nvSpPr>
        <p:spPr>
          <a:xfrm>
            <a:off x="1792294" y="612775"/>
            <a:ext cx="5486400" cy="4114800"/>
          </a:xfrm>
          <a:prstGeom prst="rect">
            <a:avLst/>
          </a:prstGeom>
        </p:spPr>
        <p:txBody>
          <a:bodyPr/>
          <a:lstStyle>
            <a:lvl1pPr marL="0" indent="0">
              <a:buNone/>
              <a:defRPr sz="3100"/>
            </a:lvl1pPr>
            <a:lvl2pPr marL="436361" indent="0">
              <a:buNone/>
              <a:defRPr sz="2600"/>
            </a:lvl2pPr>
            <a:lvl3pPr marL="872722" indent="0">
              <a:buNone/>
              <a:defRPr sz="2300"/>
            </a:lvl3pPr>
            <a:lvl4pPr marL="1309083" indent="0">
              <a:buNone/>
              <a:defRPr sz="1900"/>
            </a:lvl4pPr>
            <a:lvl5pPr marL="1745445" indent="0">
              <a:buNone/>
              <a:defRPr sz="1900"/>
            </a:lvl5pPr>
            <a:lvl6pPr marL="2181806" indent="0">
              <a:buNone/>
              <a:defRPr sz="1900"/>
            </a:lvl6pPr>
            <a:lvl7pPr marL="2618167" indent="0">
              <a:buNone/>
              <a:defRPr sz="1900"/>
            </a:lvl7pPr>
            <a:lvl8pPr marL="3054529" indent="0">
              <a:buNone/>
              <a:defRPr sz="1900"/>
            </a:lvl8pPr>
            <a:lvl9pPr marL="3490890" indent="0">
              <a:buNone/>
              <a:defRPr sz="1900"/>
            </a:lvl9pPr>
          </a:lstStyle>
          <a:p>
            <a:r>
              <a:rPr kumimoji="1" lang="ja-JP" altLang="en-US" dirty="0"/>
              <a:t>アイコンをクリックして図を追加</a:t>
            </a:r>
          </a:p>
        </p:txBody>
      </p:sp>
      <p:sp>
        <p:nvSpPr>
          <p:cNvPr id="4" name="テキスト プレースホルダ 3"/>
          <p:cNvSpPr>
            <a:spLocks noGrp="1"/>
          </p:cNvSpPr>
          <p:nvPr>
            <p:ph type="body" sz="half" idx="2"/>
          </p:nvPr>
        </p:nvSpPr>
        <p:spPr>
          <a:xfrm>
            <a:off x="1792294" y="5367338"/>
            <a:ext cx="5486400" cy="804862"/>
          </a:xfrm>
          <a:prstGeom prst="rect">
            <a:avLst/>
          </a:prstGeom>
        </p:spPr>
        <p:txBody>
          <a:bodyPr/>
          <a:lstStyle>
            <a:lvl1pPr marL="0" indent="0">
              <a:buNone/>
              <a:defRPr sz="1300"/>
            </a:lvl1pPr>
            <a:lvl2pPr marL="436361" indent="0">
              <a:buNone/>
              <a:defRPr sz="1100"/>
            </a:lvl2pPr>
            <a:lvl3pPr marL="872722" indent="0">
              <a:buNone/>
              <a:defRPr sz="1000"/>
            </a:lvl3pPr>
            <a:lvl4pPr marL="1309083" indent="0">
              <a:buNone/>
              <a:defRPr sz="900"/>
            </a:lvl4pPr>
            <a:lvl5pPr marL="1745445" indent="0">
              <a:buNone/>
              <a:defRPr sz="900"/>
            </a:lvl5pPr>
            <a:lvl6pPr marL="2181806" indent="0">
              <a:buNone/>
              <a:defRPr sz="900"/>
            </a:lvl6pPr>
            <a:lvl7pPr marL="2618167" indent="0">
              <a:buNone/>
              <a:defRPr sz="900"/>
            </a:lvl7pPr>
            <a:lvl8pPr marL="3054529" indent="0">
              <a:buNone/>
              <a:defRPr sz="900"/>
            </a:lvl8pPr>
            <a:lvl9pPr marL="349089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B7781EA-86D1-4082-AEE4-268F8E4FE677}"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9813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490066"/>
          </a:xfrm>
          <a:prstGeom prst="rect">
            <a:avLst/>
          </a:prstGeom>
        </p:spPr>
        <p:txBody>
          <a:bodyPr vert="horz" lIns="87272" tIns="43637" rIns="87272" bIns="43637" rtlCol="0" anchor="ctr">
            <a:normAutofit/>
          </a:bodyPr>
          <a:lstStyle/>
          <a:p>
            <a:r>
              <a:rPr kumimoji="1" lang="ja-JP" altLang="en-US"/>
              <a:t>マスタ タイトルの書式設定</a:t>
            </a:r>
          </a:p>
        </p:txBody>
      </p:sp>
      <p:sp>
        <p:nvSpPr>
          <p:cNvPr id="4" name="日付プレースホルダ 3"/>
          <p:cNvSpPr>
            <a:spLocks noGrp="1"/>
          </p:cNvSpPr>
          <p:nvPr>
            <p:ph type="dt" sz="half" idx="2"/>
          </p:nvPr>
        </p:nvSpPr>
        <p:spPr>
          <a:xfrm>
            <a:off x="457207" y="6356387"/>
            <a:ext cx="2133600" cy="365125"/>
          </a:xfrm>
          <a:prstGeom prst="rect">
            <a:avLst/>
          </a:prstGeom>
        </p:spPr>
        <p:txBody>
          <a:bodyPr vert="horz" lIns="87272" tIns="43637" rIns="87272" bIns="43637" rtlCol="0" anchor="ctr"/>
          <a:lstStyle>
            <a:lvl1pPr algn="l">
              <a:defRPr sz="1100">
                <a:solidFill>
                  <a:schemeClr val="tx1">
                    <a:tint val="75000"/>
                  </a:schemeClr>
                </a:solidFill>
              </a:defRPr>
            </a:lvl1pPr>
          </a:lstStyle>
          <a:p>
            <a:fld id="{1A09C641-873C-428A-91AC-BE1D1FAAE946}" type="datetime1">
              <a:rPr lang="ja-JP" altLang="en-US" smtClean="0">
                <a:solidFill>
                  <a:prstClr val="black">
                    <a:tint val="75000"/>
                  </a:prstClr>
                </a:solidFill>
              </a:rPr>
              <a:t>2023/2/20</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1" y="6356387"/>
            <a:ext cx="2895600" cy="365125"/>
          </a:xfrm>
          <a:prstGeom prst="rect">
            <a:avLst/>
          </a:prstGeom>
        </p:spPr>
        <p:txBody>
          <a:bodyPr vert="horz" lIns="87272" tIns="43637" rIns="87272" bIns="43637" rtlCol="0" anchor="ctr"/>
          <a:lstStyle>
            <a:lvl1pPr algn="ctr">
              <a:defRPr sz="11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010400" y="6492875"/>
            <a:ext cx="2133600" cy="365125"/>
          </a:xfrm>
          <a:prstGeom prst="rect">
            <a:avLst/>
          </a:prstGeom>
        </p:spPr>
        <p:txBody>
          <a:bodyPr vert="horz" lIns="87272" tIns="43637" rIns="87272" bIns="43637" rtlCol="0" anchor="ctr"/>
          <a:lstStyle>
            <a:lvl1pPr algn="r">
              <a:defRPr sz="2000">
                <a:solidFill>
                  <a:schemeClr val="tx1">
                    <a:tint val="75000"/>
                  </a:schemeClr>
                </a:solidFill>
                <a:latin typeface="ＭＳ ゴシック" panose="020B0609070205080204" pitchFamily="49" charset="-128"/>
                <a:ea typeface="ＭＳ ゴシック" panose="020B0609070205080204" pitchFamily="49" charset="-128"/>
              </a:defRPr>
            </a:lvl1pPr>
          </a:lstStyle>
          <a:p>
            <a:fld id="{32927FFD-3D24-4EC2-AEC8-E83A8D96C0AC}"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テキスト プレースホルダ 6"/>
          <p:cNvSpPr>
            <a:spLocks noGrp="1"/>
          </p:cNvSpPr>
          <p:nvPr>
            <p:ph type="body" idx="1"/>
          </p:nvPr>
        </p:nvSpPr>
        <p:spPr>
          <a:xfrm>
            <a:off x="384463" y="1124744"/>
            <a:ext cx="8501749" cy="1396752"/>
          </a:xfrm>
          <a:prstGeom prst="roundRect">
            <a:avLst>
              <a:gd name="adj" fmla="val 13080"/>
            </a:avLst>
          </a:prstGeom>
          <a:ln w="12700">
            <a:solidFill>
              <a:schemeClr val="tx1"/>
            </a:solidFill>
            <a:prstDash val="sysDot"/>
          </a:ln>
        </p:spPr>
        <p:txBody>
          <a:bodyPr vert="horz" lIns="87272" tIns="103077" rIns="68718" bIns="43637" rtlCol="0" anchor="ctr" anchorCtr="0">
            <a:noAutofit/>
          </a:bodyPr>
          <a:lstStyle/>
          <a:p>
            <a:pPr lvl="0"/>
            <a:endParaRPr kumimoji="1" lang="ja-JP" altLang="en-US" dirty="0"/>
          </a:p>
        </p:txBody>
      </p:sp>
    </p:spTree>
    <p:extLst>
      <p:ext uri="{BB962C8B-B14F-4D97-AF65-F5344CB8AC3E}">
        <p14:creationId xmlns:p14="http://schemas.microsoft.com/office/powerpoint/2010/main" val="1415290321"/>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hf hdr="0" ftr="0" dt="0"/>
  <p:txStyles>
    <p:titleStyle>
      <a:lvl1pPr algn="ctr" defTabSz="872722" rtl="0" eaLnBrk="1" latinLnBrk="0" hangingPunct="1">
        <a:spcBef>
          <a:spcPct val="0"/>
        </a:spcBef>
        <a:buNone/>
        <a:defRPr kumimoji="1" sz="2600" kern="1200">
          <a:solidFill>
            <a:schemeClr val="tx1"/>
          </a:solidFill>
          <a:latin typeface="HGP創英角ｺﾞｼｯｸUB" pitchFamily="50" charset="-128"/>
          <a:ea typeface="HGP創英角ｺﾞｼｯｸUB" pitchFamily="50" charset="-128"/>
          <a:cs typeface="+mj-cs"/>
        </a:defRPr>
      </a:lvl1pPr>
    </p:titleStyle>
    <p:bodyStyle>
      <a:lvl1pPr marL="251513" indent="-251513" algn="l" defTabSz="872722" rtl="0" eaLnBrk="1" latinLnBrk="0" hangingPunct="1">
        <a:spcBef>
          <a:spcPct val="20000"/>
        </a:spcBef>
        <a:buFont typeface="Arial" pitchFamily="34" charset="0"/>
        <a:buNone/>
        <a:defRPr kumimoji="1" sz="1900" kern="1200">
          <a:solidFill>
            <a:schemeClr val="tx1"/>
          </a:solidFill>
          <a:latin typeface="メイリオ" pitchFamily="50" charset="-128"/>
          <a:ea typeface="メイリオ" pitchFamily="50" charset="-128"/>
          <a:cs typeface="+mn-cs"/>
        </a:defRPr>
      </a:lvl1pPr>
      <a:lvl2pPr marL="709087" indent="-272726" algn="l" defTabSz="872722" rtl="0" eaLnBrk="1" latinLnBrk="0" hangingPunct="1">
        <a:spcBef>
          <a:spcPct val="20000"/>
        </a:spcBef>
        <a:buFont typeface="Arial" pitchFamily="34" charset="0"/>
        <a:buChar char="–"/>
        <a:defRPr kumimoji="1" sz="2600" kern="1200">
          <a:solidFill>
            <a:schemeClr val="tx1"/>
          </a:solidFill>
          <a:latin typeface="+mn-lt"/>
          <a:ea typeface="+mn-ea"/>
          <a:cs typeface="+mn-cs"/>
        </a:defRPr>
      </a:lvl2pPr>
      <a:lvl3pPr marL="1090903" indent="-218181" algn="l" defTabSz="872722" rtl="0" eaLnBrk="1" latinLnBrk="0" hangingPunct="1">
        <a:spcBef>
          <a:spcPct val="20000"/>
        </a:spcBef>
        <a:buFont typeface="Arial" pitchFamily="34" charset="0"/>
        <a:buChar char="•"/>
        <a:defRPr kumimoji="1" sz="2300" kern="1200">
          <a:solidFill>
            <a:schemeClr val="tx1"/>
          </a:solidFill>
          <a:latin typeface="+mn-lt"/>
          <a:ea typeface="+mn-ea"/>
          <a:cs typeface="+mn-cs"/>
        </a:defRPr>
      </a:lvl3pPr>
      <a:lvl4pPr marL="1527264"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4pPr>
      <a:lvl5pPr marL="1963626"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5pPr>
      <a:lvl6pPr marL="2399987"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6pPr>
      <a:lvl7pPr marL="2836348"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7pPr>
      <a:lvl8pPr marL="3272709"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8pPr>
      <a:lvl9pPr marL="3709070" indent="-218181" algn="l" defTabSz="872722" rtl="0" eaLnBrk="1" latinLnBrk="0" hangingPunct="1">
        <a:spcBef>
          <a:spcPct val="20000"/>
        </a:spcBef>
        <a:buFont typeface="Arial" pitchFamily="34" charset="0"/>
        <a:buChar char="•"/>
        <a:defRPr kumimoji="1" sz="1900" kern="1200">
          <a:solidFill>
            <a:schemeClr val="tx1"/>
          </a:solidFill>
          <a:latin typeface="+mn-lt"/>
          <a:ea typeface="+mn-ea"/>
          <a:cs typeface="+mn-cs"/>
        </a:defRPr>
      </a:lvl9pPr>
    </p:bodyStyle>
    <p:otherStyle>
      <a:defPPr>
        <a:defRPr lang="ja-JP"/>
      </a:defPPr>
      <a:lvl1pPr marL="0" algn="l" defTabSz="872722" rtl="0" eaLnBrk="1" latinLnBrk="0" hangingPunct="1">
        <a:defRPr kumimoji="1" sz="1800" kern="1200">
          <a:solidFill>
            <a:schemeClr val="tx1"/>
          </a:solidFill>
          <a:latin typeface="+mn-lt"/>
          <a:ea typeface="+mn-ea"/>
          <a:cs typeface="+mn-cs"/>
        </a:defRPr>
      </a:lvl1pPr>
      <a:lvl2pPr marL="436361" algn="l" defTabSz="872722" rtl="0" eaLnBrk="1" latinLnBrk="0" hangingPunct="1">
        <a:defRPr kumimoji="1" sz="1800" kern="1200">
          <a:solidFill>
            <a:schemeClr val="tx1"/>
          </a:solidFill>
          <a:latin typeface="+mn-lt"/>
          <a:ea typeface="+mn-ea"/>
          <a:cs typeface="+mn-cs"/>
        </a:defRPr>
      </a:lvl2pPr>
      <a:lvl3pPr marL="872722" algn="l" defTabSz="872722" rtl="0" eaLnBrk="1" latinLnBrk="0" hangingPunct="1">
        <a:defRPr kumimoji="1" sz="1800" kern="1200">
          <a:solidFill>
            <a:schemeClr val="tx1"/>
          </a:solidFill>
          <a:latin typeface="+mn-lt"/>
          <a:ea typeface="+mn-ea"/>
          <a:cs typeface="+mn-cs"/>
        </a:defRPr>
      </a:lvl3pPr>
      <a:lvl4pPr marL="1309083" algn="l" defTabSz="872722" rtl="0" eaLnBrk="1" latinLnBrk="0" hangingPunct="1">
        <a:defRPr kumimoji="1" sz="1800" kern="1200">
          <a:solidFill>
            <a:schemeClr val="tx1"/>
          </a:solidFill>
          <a:latin typeface="+mn-lt"/>
          <a:ea typeface="+mn-ea"/>
          <a:cs typeface="+mn-cs"/>
        </a:defRPr>
      </a:lvl4pPr>
      <a:lvl5pPr marL="1745445" algn="l" defTabSz="872722" rtl="0" eaLnBrk="1" latinLnBrk="0" hangingPunct="1">
        <a:defRPr kumimoji="1" sz="1800" kern="1200">
          <a:solidFill>
            <a:schemeClr val="tx1"/>
          </a:solidFill>
          <a:latin typeface="+mn-lt"/>
          <a:ea typeface="+mn-ea"/>
          <a:cs typeface="+mn-cs"/>
        </a:defRPr>
      </a:lvl5pPr>
      <a:lvl6pPr marL="2181806" algn="l" defTabSz="872722" rtl="0" eaLnBrk="1" latinLnBrk="0" hangingPunct="1">
        <a:defRPr kumimoji="1" sz="1800" kern="1200">
          <a:solidFill>
            <a:schemeClr val="tx1"/>
          </a:solidFill>
          <a:latin typeface="+mn-lt"/>
          <a:ea typeface="+mn-ea"/>
          <a:cs typeface="+mn-cs"/>
        </a:defRPr>
      </a:lvl6pPr>
      <a:lvl7pPr marL="2618167" algn="l" defTabSz="872722" rtl="0" eaLnBrk="1" latinLnBrk="0" hangingPunct="1">
        <a:defRPr kumimoji="1" sz="1800" kern="1200">
          <a:solidFill>
            <a:schemeClr val="tx1"/>
          </a:solidFill>
          <a:latin typeface="+mn-lt"/>
          <a:ea typeface="+mn-ea"/>
          <a:cs typeface="+mn-cs"/>
        </a:defRPr>
      </a:lvl7pPr>
      <a:lvl8pPr marL="3054529" algn="l" defTabSz="872722" rtl="0" eaLnBrk="1" latinLnBrk="0" hangingPunct="1">
        <a:defRPr kumimoji="1" sz="1800" kern="1200">
          <a:solidFill>
            <a:schemeClr val="tx1"/>
          </a:solidFill>
          <a:latin typeface="+mn-lt"/>
          <a:ea typeface="+mn-ea"/>
          <a:cs typeface="+mn-cs"/>
        </a:defRPr>
      </a:lvl8pPr>
      <a:lvl9pPr marL="3490890" algn="l" defTabSz="87272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160968"/>
            <a:ext cx="9144000" cy="3600000"/>
          </a:xfrm>
        </p:spPr>
        <p:txBody>
          <a:bodyPr>
            <a:noAutofit/>
          </a:bodyPr>
          <a:lstStyle/>
          <a:p>
            <a:r>
              <a:rPr lang="ja-JP" altLang="en-US" sz="4000" dirty="0" smtClean="0">
                <a:latin typeface="ＭＳ ゴシック" panose="020B0609070205080204" pitchFamily="49" charset="-128"/>
                <a:ea typeface="ＭＳ ゴシック" panose="020B0609070205080204" pitchFamily="49" charset="-128"/>
              </a:rPr>
              <a:t>医療機関の具体的対応方針について</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702000" y="5085184"/>
            <a:ext cx="774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ＭＳ ゴシック" panose="020B0609070205080204" pitchFamily="49" charset="-128"/>
                <a:ea typeface="ＭＳ ゴシック" panose="020B0609070205080204" pitchFamily="49" charset="-128"/>
              </a:rPr>
              <a:t>令和５年</a:t>
            </a:r>
            <a:r>
              <a:rPr lang="en-US" altLang="ja-JP" sz="2400" dirty="0" smtClean="0">
                <a:latin typeface="ＭＳ ゴシック" panose="020B0609070205080204" pitchFamily="49" charset="-128"/>
                <a:ea typeface="ＭＳ ゴシック" panose="020B0609070205080204" pitchFamily="49" charset="-128"/>
              </a:rPr>
              <a:t>(2023</a:t>
            </a:r>
            <a:r>
              <a:rPr lang="ja-JP" altLang="en-US" sz="2400" dirty="0" smtClean="0">
                <a:latin typeface="ＭＳ ゴシック" panose="020B0609070205080204" pitchFamily="49" charset="-128"/>
                <a:ea typeface="ＭＳ ゴシック" panose="020B0609070205080204" pitchFamily="49" charset="-128"/>
              </a:rPr>
              <a:t>年</a:t>
            </a:r>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３</a:t>
            </a:r>
            <a:r>
              <a:rPr lang="ja-JP" altLang="en-US" sz="2400" dirty="0" smtClean="0">
                <a:latin typeface="ＭＳ ゴシック" panose="020B0609070205080204" pitchFamily="49" charset="-128"/>
                <a:ea typeface="ＭＳ ゴシック" panose="020B0609070205080204" pitchFamily="49" charset="-128"/>
              </a:rPr>
              <a:t>月 熊本県</a:t>
            </a:r>
            <a:r>
              <a:rPr lang="ja-JP" altLang="en-US" sz="2400" dirty="0" smtClean="0">
                <a:latin typeface="ＭＳ ゴシック" panose="020B0609070205080204" pitchFamily="49" charset="-128"/>
                <a:ea typeface="ＭＳ ゴシック" panose="020B0609070205080204" pitchFamily="49" charset="-128"/>
              </a:rPr>
              <a:t>菊池</a:t>
            </a:r>
            <a:r>
              <a:rPr lang="ja-JP" altLang="en-US" sz="2400" dirty="0" smtClean="0">
                <a:latin typeface="ＭＳ ゴシック" panose="020B0609070205080204" pitchFamily="49" charset="-128"/>
                <a:ea typeface="ＭＳ ゴシック" panose="020B0609070205080204" pitchFamily="49" charset="-128"/>
              </a:rPr>
              <a:t>保健所</a:t>
            </a:r>
            <a:endParaRPr lang="en-US" altLang="ja-JP" sz="2400"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7197334" y="6501490"/>
            <a:ext cx="1939636" cy="365125"/>
          </a:xfrm>
        </p:spPr>
        <p:txBody>
          <a:bodyPr/>
          <a:lstStyle/>
          <a:p>
            <a:fld id="{1C5E2A2E-42B5-4858-9116-6D14F207026F}" type="slidenum">
              <a:rPr kumimoji="1" lang="ja-JP" altLang="en-US" sz="2000" smtClean="0">
                <a:latin typeface="ＭＳ ゴシック" panose="020B0609070205080204" pitchFamily="49" charset="-128"/>
                <a:ea typeface="ＭＳ ゴシック" panose="020B0609070205080204" pitchFamily="49" charset="-128"/>
              </a:rPr>
              <a:t>1</a:t>
            </a:fld>
            <a:endParaRPr kumimoji="1" lang="ja-JP" altLang="en-US" sz="200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6804248" y="260752"/>
            <a:ext cx="1980000" cy="5760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資料１</a:t>
            </a:r>
            <a:endParaRPr kumimoji="1"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0082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bwMode="white">
          <a:xfrm>
            <a:off x="8474642" y="6154227"/>
            <a:ext cx="179209" cy="348109"/>
          </a:xfrm>
          <a:prstGeom prst="rect">
            <a:avLst/>
          </a:prstGeom>
          <a:solidFill>
            <a:schemeClr val="bg1"/>
          </a:solidFill>
          <a:ln w="6350">
            <a:noFill/>
          </a:ln>
        </p:spPr>
        <p:txBody>
          <a:bodyPr wrap="square" rtlCol="0">
            <a:spAutoFit/>
          </a:bodyPr>
          <a:lstStyle/>
          <a:p>
            <a:pPr algn="ctr" defTabSz="805610">
              <a:defRPr/>
            </a:pP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 name="スライド番号プレースホルダー 3"/>
          <p:cNvSpPr>
            <a:spLocks noGrp="1"/>
          </p:cNvSpPr>
          <p:nvPr>
            <p:ph type="sldNum" sz="quarter" idx="12"/>
          </p:nvPr>
        </p:nvSpPr>
        <p:spPr>
          <a:xfrm>
            <a:off x="7010400" y="6492875"/>
            <a:ext cx="2133600" cy="365125"/>
          </a:xfrm>
        </p:spPr>
        <p:txBody>
          <a:bodyPr/>
          <a:lstStyle/>
          <a:p>
            <a:fld id="{32927FFD-3D24-4EC2-AEC8-E83A8D96C0AC}" type="slidenum">
              <a:rPr lang="ja-JP" altLang="en-US" smtClean="0">
                <a:solidFill>
                  <a:prstClr val="black">
                    <a:tint val="75000"/>
                  </a:prstClr>
                </a:solidFill>
              </a:rPr>
              <a:pPr/>
              <a:t>10</a:t>
            </a:fld>
            <a:endParaRPr lang="ja-JP" altLang="en-US" dirty="0">
              <a:solidFill>
                <a:prstClr val="black">
                  <a:tint val="75000"/>
                </a:prstClr>
              </a:solidFill>
            </a:endParaRPr>
          </a:p>
        </p:txBody>
      </p:sp>
      <p:grpSp>
        <p:nvGrpSpPr>
          <p:cNvPr id="4" name="Group 4"/>
          <p:cNvGrpSpPr>
            <a:grpSpLocks noChangeAspect="1"/>
          </p:cNvGrpSpPr>
          <p:nvPr/>
        </p:nvGrpSpPr>
        <p:grpSpPr bwMode="auto">
          <a:xfrm>
            <a:off x="103188" y="758825"/>
            <a:ext cx="8964612" cy="5640388"/>
            <a:chOff x="65" y="478"/>
            <a:chExt cx="5647" cy="3553"/>
          </a:xfrm>
        </p:grpSpPr>
        <p:sp>
          <p:nvSpPr>
            <p:cNvPr id="6" name="AutoShape 3"/>
            <p:cNvSpPr>
              <a:spLocks noChangeAspect="1" noChangeArrowheads="1" noTextEdit="1"/>
            </p:cNvSpPr>
            <p:nvPr/>
          </p:nvSpPr>
          <p:spPr bwMode="auto">
            <a:xfrm>
              <a:off x="65" y="478"/>
              <a:ext cx="5647" cy="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 y="478"/>
              <a:ext cx="5654" cy="3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正方形/長方形 10"/>
          <p:cNvSpPr/>
          <p:nvPr/>
        </p:nvSpPr>
        <p:spPr>
          <a:xfrm>
            <a:off x="52252" y="293492"/>
            <a:ext cx="9032630" cy="327196"/>
          </a:xfrm>
          <a:prstGeom prst="rect">
            <a:avLst/>
          </a:prstGeom>
          <a:solidFill>
            <a:srgbClr val="000066"/>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846"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a:cs typeface="メイリオ" panose="020B0604030504040204" pitchFamily="50" charset="-128"/>
              </a:rPr>
              <a:t>地域医療構想の進め方について③</a:t>
            </a:r>
            <a:r>
              <a:rPr kumimoji="1" lang="ja-JP" altLang="en-US" sz="110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a:cs typeface="メイリオ" panose="020B0604030504040204" pitchFamily="50" charset="-128"/>
              </a:rPr>
              <a:t>（令和４年３月２４日厚生労働省医政局長通知）</a:t>
            </a:r>
            <a:endParaRPr kumimoji="1" lang="en-US" altLang="ja-JP" sz="1846" i="0" u="none" strike="noStrike" kern="1200" cap="none" spc="0" normalizeH="0" baseline="0" noProof="0" dirty="0">
              <a:ln>
                <a:noFill/>
              </a:ln>
              <a:solidFill>
                <a:prstClr val="white"/>
              </a:solidFill>
              <a:effectLst/>
              <a:uLnTx/>
              <a:uFillTx/>
              <a:latin typeface="メイリオ" panose="020B0604030504040204" pitchFamily="50" charset="-128"/>
              <a:ea typeface="メイリオ"/>
              <a:cs typeface="メイリオ" panose="020B0604030504040204" pitchFamily="50" charset="-128"/>
            </a:endParaRPr>
          </a:p>
        </p:txBody>
      </p:sp>
      <p:sp>
        <p:nvSpPr>
          <p:cNvPr id="8" name="正方形/長方形 7"/>
          <p:cNvSpPr/>
          <p:nvPr/>
        </p:nvSpPr>
        <p:spPr>
          <a:xfrm>
            <a:off x="231765" y="299176"/>
            <a:ext cx="864095" cy="3215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参考</a:t>
            </a:r>
            <a:endParaRPr kumimoji="1" lang="ja-JP" altLang="en-US" sz="1400" dirty="0">
              <a:solidFill>
                <a:schemeClr val="tx1"/>
              </a:solidFill>
            </a:endParaRPr>
          </a:p>
        </p:txBody>
      </p:sp>
    </p:spTree>
    <p:extLst>
      <p:ext uri="{BB962C8B-B14F-4D97-AF65-F5344CB8AC3E}">
        <p14:creationId xmlns:p14="http://schemas.microsoft.com/office/powerpoint/2010/main" val="698109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5"/>
          <p:cNvSpPr>
            <a:spLocks noChangeArrowheads="1"/>
          </p:cNvSpPr>
          <p:nvPr/>
        </p:nvSpPr>
        <p:spPr bwMode="auto">
          <a:xfrm>
            <a:off x="179512" y="377864"/>
            <a:ext cx="8784976" cy="397458"/>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23215" fontAlgn="base">
              <a:spcBef>
                <a:spcPct val="0"/>
              </a:spcBef>
              <a:spcAft>
                <a:spcPct val="0"/>
              </a:spcAft>
              <a:buNone/>
              <a:defRPr/>
            </a:pPr>
            <a:r>
              <a:rPr lang="ja-JP" altLang="en-US" sz="1662" b="1" dirty="0" smtClean="0">
                <a:solidFill>
                  <a:prstClr val="white"/>
                </a:solidFill>
                <a:latin typeface="メイリオ" panose="020B0604030504040204" pitchFamily="50" charset="-128"/>
                <a:ea typeface="メイリオ" panose="020B0604030504040204" pitchFamily="50" charset="-128"/>
                <a:cs typeface="Arial"/>
              </a:rPr>
              <a:t>熊本県における地域</a:t>
            </a:r>
            <a:r>
              <a:rPr lang="ja-JP" altLang="en-US" sz="1662" b="1" dirty="0">
                <a:solidFill>
                  <a:prstClr val="white"/>
                </a:solidFill>
                <a:latin typeface="メイリオ" panose="020B0604030504040204" pitchFamily="50" charset="-128"/>
                <a:ea typeface="メイリオ" panose="020B0604030504040204" pitchFamily="50" charset="-128"/>
                <a:cs typeface="Arial"/>
              </a:rPr>
              <a:t>医療構想の進め方に</a:t>
            </a:r>
            <a:r>
              <a:rPr lang="ja-JP" altLang="en-US" sz="1662" b="1" dirty="0" smtClean="0">
                <a:solidFill>
                  <a:prstClr val="white"/>
                </a:solidFill>
                <a:latin typeface="メイリオ" panose="020B0604030504040204" pitchFamily="50" charset="-128"/>
                <a:ea typeface="メイリオ" panose="020B0604030504040204" pitchFamily="50" charset="-128"/>
                <a:cs typeface="Arial"/>
              </a:rPr>
              <a:t>ついて①</a:t>
            </a:r>
            <a:endParaRPr lang="en-US" altLang="ja-JP" sz="1662" b="1" dirty="0">
              <a:solidFill>
                <a:prstClr val="white"/>
              </a:solidFill>
              <a:latin typeface="メイリオ" panose="020B0604030504040204" pitchFamily="50" charset="-128"/>
              <a:ea typeface="メイリオ" panose="020B0604030504040204" pitchFamily="50" charset="-128"/>
              <a:cs typeface="Arial"/>
            </a:endParaRPr>
          </a:p>
        </p:txBody>
      </p:sp>
      <p:sp>
        <p:nvSpPr>
          <p:cNvPr id="10" name="テキスト ボックス 9"/>
          <p:cNvSpPr txBox="1"/>
          <p:nvPr/>
        </p:nvSpPr>
        <p:spPr>
          <a:xfrm>
            <a:off x="400851" y="980728"/>
            <a:ext cx="2329560" cy="348109"/>
          </a:xfrm>
          <a:prstGeom prst="rect">
            <a:avLst/>
          </a:prstGeom>
          <a:solidFill>
            <a:schemeClr val="bg1"/>
          </a:solidFill>
          <a:ln w="6350">
            <a:solidFill>
              <a:schemeClr val="tx1"/>
            </a:solidFill>
          </a:ln>
        </p:spPr>
        <p:txBody>
          <a:bodyPr wrap="square" rtlCol="0">
            <a:spAutoFit/>
          </a:bodyPr>
          <a:lstStyle/>
          <a:p>
            <a:pPr algn="ctr" defTabSz="805610">
              <a:defRPr/>
            </a:pP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現状・課題</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3" name="テキスト ボックス 12"/>
          <p:cNvSpPr txBox="1"/>
          <p:nvPr/>
        </p:nvSpPr>
        <p:spPr>
          <a:xfrm>
            <a:off x="505688" y="1564246"/>
            <a:ext cx="8163971" cy="1072666"/>
          </a:xfrm>
          <a:prstGeom prst="rect">
            <a:avLst/>
          </a:prstGeom>
          <a:noFill/>
        </p:spPr>
        <p:txBody>
          <a:bodyPr wrap="square" rtlCol="0">
            <a:spAutoFit/>
          </a:bodyPr>
          <a:lstStyle/>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地域医療構想に対する理解や医療機関相互の役割分担等に向けた具体的取組みの状況には、</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地域ごとに大きな差がある。</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462"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県として、地域医療構想の実現に向け、議論や検討を促進することに加え、議論の熟度に</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応じた支援策を準備し、地域や医療機関の主体的な取組みを支援することが重要。</a:t>
            </a:r>
            <a:endParaRPr lang="en-US" altLang="ja-JP" sz="1477" dirty="0">
              <a:solidFill>
                <a:prstClr val="black"/>
              </a:solidFill>
              <a:latin typeface="ＭＳ ゴシック" panose="020B0609070205080204" pitchFamily="49" charset="-128"/>
              <a:ea typeface="ＭＳ ゴシック" panose="020B0609070205080204" pitchFamily="49" charset="-128"/>
            </a:endParaRPr>
          </a:p>
        </p:txBody>
      </p:sp>
      <p:sp>
        <p:nvSpPr>
          <p:cNvPr id="18" name="テキスト ボックス 17"/>
          <p:cNvSpPr txBox="1"/>
          <p:nvPr/>
        </p:nvSpPr>
        <p:spPr>
          <a:xfrm>
            <a:off x="579899" y="2924944"/>
            <a:ext cx="6383611" cy="348109"/>
          </a:xfrm>
          <a:prstGeom prst="rect">
            <a:avLst/>
          </a:prstGeom>
          <a:solidFill>
            <a:schemeClr val="bg1"/>
          </a:solidFill>
          <a:ln w="6350">
            <a:solidFill>
              <a:schemeClr val="tx1"/>
            </a:solidFill>
            <a:prstDash val="dash"/>
          </a:ln>
        </p:spPr>
        <p:txBody>
          <a:bodyPr wrap="square" rtlCol="0">
            <a:spAutoFit/>
          </a:bodyPr>
          <a:lstStyle/>
          <a:p>
            <a:pPr algn="ctr" defTabSz="805610">
              <a:defRPr/>
            </a:pPr>
            <a:r>
              <a:rPr lang="ja-JP" altLang="en-US" sz="1662"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新型コロナウイルス感染症を踏まえた地域医療構想の考え方</a:t>
            </a:r>
            <a:endParaRPr lang="en-US" altLang="ja-JP" sz="1662"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9" name="テキスト ボックス 18"/>
          <p:cNvSpPr txBox="1"/>
          <p:nvPr/>
        </p:nvSpPr>
        <p:spPr>
          <a:xfrm>
            <a:off x="505688" y="3594231"/>
            <a:ext cx="8163971" cy="1740220"/>
          </a:xfrm>
          <a:prstGeom prst="rect">
            <a:avLst/>
          </a:prstGeom>
          <a:noFill/>
        </p:spPr>
        <p:txBody>
          <a:bodyPr wrap="square" rtlCol="0">
            <a:spAutoFit/>
          </a:bodyPr>
          <a:lstStyle/>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国では</a:t>
            </a:r>
            <a:r>
              <a:rPr lang="ja-JP" altLang="en-US" sz="1477" dirty="0" smtClean="0">
                <a:solidFill>
                  <a:prstClr val="black"/>
                </a:solidFill>
                <a:latin typeface="ＭＳ ゴシック" panose="020B0609070205080204" pitchFamily="49" charset="-128"/>
                <a:ea typeface="ＭＳ ゴシック" panose="020B0609070205080204" pitchFamily="49" charset="-128"/>
              </a:rPr>
              <a:t>、</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感染症対応により浮き彫りとなった課題にも対応できる質の高い効率的・効果的な　</a:t>
            </a:r>
            <a:endParaRPr lang="en-US" altLang="ja-JP" sz="1477" u="sng"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医療提供体制の構築に向けた取組みを引き続き着実に進めることが必要</a:t>
            </a:r>
            <a:r>
              <a:rPr lang="ja-JP" altLang="en-US" sz="1477" dirty="0" smtClean="0">
                <a:solidFill>
                  <a:prstClr val="black"/>
                </a:solidFill>
                <a:latin typeface="ＭＳ ゴシック" panose="020B0609070205080204" pitchFamily="49" charset="-128"/>
                <a:ea typeface="ＭＳ ゴシック" panose="020B0609070205080204" pitchFamily="49" charset="-128"/>
              </a:rPr>
              <a:t>とされ</a:t>
            </a:r>
            <a:r>
              <a:rPr lang="ja-JP" altLang="en-US" sz="1477" dirty="0">
                <a:solidFill>
                  <a:prstClr val="black"/>
                </a:solidFill>
                <a:latin typeface="ＭＳ ゴシック" panose="020B0609070205080204" pitchFamily="49" charset="-128"/>
                <a:ea typeface="ＭＳ ゴシック" panose="020B0609070205080204" pitchFamily="49" charset="-128"/>
              </a:rPr>
              <a:t>た</a:t>
            </a:r>
            <a:r>
              <a:rPr lang="ja-JP" altLang="en-US" sz="1477" dirty="0" smtClean="0">
                <a:solidFill>
                  <a:prstClr val="black"/>
                </a:solidFill>
                <a:latin typeface="ＭＳ ゴシック" panose="020B0609070205080204" pitchFamily="49" charset="-128"/>
                <a:ea typeface="ＭＳ ゴシック" panose="020B0609070205080204" pitchFamily="49" charset="-128"/>
              </a:rPr>
              <a:t>。</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923"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u="sng" dirty="0">
                <a:solidFill>
                  <a:prstClr val="black"/>
                </a:solidFill>
                <a:latin typeface="ＭＳ ゴシック" panose="020B0609070205080204" pitchFamily="49" charset="-128"/>
                <a:ea typeface="ＭＳ ゴシック" panose="020B0609070205080204" pitchFamily="49" charset="-128"/>
              </a:rPr>
              <a:t>県としても、今回の感染症への対応を通して、各地域において医療機関相互の役割分担や</a:t>
            </a:r>
            <a:endParaRPr lang="en-US" altLang="ja-JP" sz="1477" u="sng"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u="sng" dirty="0">
                <a:solidFill>
                  <a:prstClr val="black"/>
                </a:solidFill>
                <a:latin typeface="ＭＳ ゴシック" panose="020B0609070205080204" pitchFamily="49" charset="-128"/>
                <a:ea typeface="ＭＳ ゴシック" panose="020B0609070205080204" pitchFamily="49" charset="-128"/>
              </a:rPr>
              <a:t>連携についてあらかじめ協議しておくことが重要と認識</a:t>
            </a:r>
            <a:r>
              <a:rPr lang="ja-JP" altLang="en-US" sz="1477" dirty="0">
                <a:solidFill>
                  <a:prstClr val="black"/>
                </a:solidFill>
                <a:latin typeface="ＭＳ ゴシック" panose="020B0609070205080204" pitchFamily="49" charset="-128"/>
                <a:ea typeface="ＭＳ ゴシック" panose="020B0609070205080204" pitchFamily="49" charset="-128"/>
              </a:rPr>
              <a:t>。</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923"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また、天草・阿蘇地域においては、感染症対応の有無に関わらず、将来に向けて従前の課題</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に取り組む</a:t>
            </a:r>
            <a:r>
              <a:rPr lang="ja-JP" altLang="en-US" sz="1477" dirty="0" smtClean="0">
                <a:solidFill>
                  <a:prstClr val="black"/>
                </a:solidFill>
                <a:latin typeface="ＭＳ ゴシック" panose="020B0609070205080204" pitchFamily="49" charset="-128"/>
                <a:ea typeface="ＭＳ ゴシック" panose="020B0609070205080204" pitchFamily="49" charset="-128"/>
              </a:rPr>
              <a:t>動きが</a:t>
            </a:r>
            <a:r>
              <a:rPr lang="ja-JP" altLang="en-US" sz="1477" dirty="0">
                <a:solidFill>
                  <a:prstClr val="black"/>
                </a:solidFill>
                <a:latin typeface="ＭＳ ゴシック" panose="020B0609070205080204" pitchFamily="49" charset="-128"/>
                <a:ea typeface="ＭＳ ゴシック" panose="020B0609070205080204" pitchFamily="49" charset="-128"/>
              </a:rPr>
              <a:t>継続されていることから、そのような取組み</a:t>
            </a:r>
            <a:r>
              <a:rPr lang="ja-JP" altLang="en-US" sz="1477" dirty="0" smtClean="0">
                <a:solidFill>
                  <a:prstClr val="black"/>
                </a:solidFill>
                <a:latin typeface="ＭＳ ゴシック" panose="020B0609070205080204" pitchFamily="49" charset="-128"/>
                <a:ea typeface="ＭＳ ゴシック" panose="020B0609070205080204" pitchFamily="49" charset="-128"/>
              </a:rPr>
              <a:t>を引き続き支援</a:t>
            </a:r>
            <a:r>
              <a:rPr lang="ja-JP" altLang="en-US" sz="1477" dirty="0">
                <a:solidFill>
                  <a:prstClr val="black"/>
                </a:solidFill>
                <a:latin typeface="ＭＳ ゴシック" panose="020B0609070205080204" pitchFamily="49" charset="-128"/>
                <a:ea typeface="ＭＳ ゴシック" panose="020B0609070205080204" pitchFamily="49" charset="-128"/>
              </a:rPr>
              <a:t>していく。</a:t>
            </a:r>
          </a:p>
        </p:txBody>
      </p:sp>
      <p:sp>
        <p:nvSpPr>
          <p:cNvPr id="14" name="スライド番号プレースホルダー 3"/>
          <p:cNvSpPr>
            <a:spLocks noGrp="1"/>
          </p:cNvSpPr>
          <p:nvPr>
            <p:ph type="sldNum" sz="quarter" idx="12"/>
          </p:nvPr>
        </p:nvSpPr>
        <p:spPr>
          <a:xfrm>
            <a:off x="7010400" y="6492875"/>
            <a:ext cx="2133600" cy="365125"/>
          </a:xfrm>
        </p:spPr>
        <p:txBody>
          <a:bodyPr/>
          <a:lstStyle/>
          <a:p>
            <a:fld id="{32927FFD-3D24-4EC2-AEC8-E83A8D96C0AC}" type="slidenum">
              <a:rPr lang="ja-JP" altLang="en-US" smtClean="0">
                <a:solidFill>
                  <a:prstClr val="black">
                    <a:tint val="75000"/>
                  </a:prstClr>
                </a:solidFill>
              </a:rPr>
              <a:pPr/>
              <a:t>2</a:t>
            </a:fld>
            <a:endParaRPr lang="ja-JP" altLang="en-US" dirty="0">
              <a:solidFill>
                <a:prstClr val="black">
                  <a:tint val="75000"/>
                </a:prstClr>
              </a:solidFill>
            </a:endParaRPr>
          </a:p>
        </p:txBody>
      </p:sp>
      <p:sp>
        <p:nvSpPr>
          <p:cNvPr id="15" name="正方形/長方形 14"/>
          <p:cNvSpPr/>
          <p:nvPr/>
        </p:nvSpPr>
        <p:spPr>
          <a:xfrm>
            <a:off x="7004478" y="377864"/>
            <a:ext cx="2046738" cy="413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第６回熊本県地域医療構想調整会議</a:t>
            </a:r>
            <a:endParaRPr kumimoji="1" lang="en-US" altLang="ja-JP" sz="900" dirty="0" smtClean="0">
              <a:solidFill>
                <a:schemeClr val="tx1"/>
              </a:solidFill>
            </a:endParaRPr>
          </a:p>
          <a:p>
            <a:pPr algn="ctr"/>
            <a:r>
              <a:rPr kumimoji="1" lang="ja-JP" altLang="en-US" sz="900" dirty="0" smtClean="0">
                <a:solidFill>
                  <a:schemeClr val="tx1"/>
                </a:solidFill>
              </a:rPr>
              <a:t>（</a:t>
            </a:r>
            <a:r>
              <a:rPr lang="ja-JP" altLang="en-US" sz="900" dirty="0" smtClean="0">
                <a:solidFill>
                  <a:schemeClr val="tx1"/>
                </a:solidFill>
              </a:rPr>
              <a:t>令和４</a:t>
            </a:r>
            <a:r>
              <a:rPr kumimoji="1" lang="ja-JP" altLang="en-US" sz="900" dirty="0" smtClean="0">
                <a:solidFill>
                  <a:schemeClr val="tx1"/>
                </a:solidFill>
              </a:rPr>
              <a:t>年６月２日）資料１</a:t>
            </a:r>
            <a:r>
              <a:rPr kumimoji="1" lang="en-US" altLang="ja-JP" sz="900" dirty="0" smtClean="0">
                <a:solidFill>
                  <a:schemeClr val="tx1"/>
                </a:solidFill>
              </a:rPr>
              <a:t>※</a:t>
            </a:r>
            <a:r>
              <a:rPr kumimoji="1" lang="ja-JP" altLang="en-US" sz="900" dirty="0" smtClean="0">
                <a:solidFill>
                  <a:schemeClr val="tx1"/>
                </a:solidFill>
              </a:rPr>
              <a:t>一部修正</a:t>
            </a:r>
            <a:endParaRPr kumimoji="1" lang="ja-JP" altLang="en-US" sz="900" dirty="0">
              <a:solidFill>
                <a:schemeClr val="tx1"/>
              </a:solidFill>
            </a:endParaRPr>
          </a:p>
        </p:txBody>
      </p:sp>
    </p:spTree>
    <p:extLst>
      <p:ext uri="{BB962C8B-B14F-4D97-AF65-F5344CB8AC3E}">
        <p14:creationId xmlns:p14="http://schemas.microsoft.com/office/powerpoint/2010/main" val="2565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15"/>
          <p:cNvSpPr>
            <a:spLocks noChangeArrowheads="1"/>
          </p:cNvSpPr>
          <p:nvPr/>
        </p:nvSpPr>
        <p:spPr bwMode="auto">
          <a:xfrm>
            <a:off x="179512" y="366144"/>
            <a:ext cx="8784976" cy="397458"/>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23215" fontAlgn="base">
              <a:spcBef>
                <a:spcPct val="0"/>
              </a:spcBef>
              <a:spcAft>
                <a:spcPct val="0"/>
              </a:spcAft>
              <a:buNone/>
              <a:defRPr/>
            </a:pPr>
            <a:r>
              <a:rPr lang="ja-JP" altLang="en-US" sz="1662" b="1" dirty="0" smtClean="0">
                <a:solidFill>
                  <a:prstClr val="white"/>
                </a:solidFill>
                <a:latin typeface="メイリオ" panose="020B0604030504040204" pitchFamily="50" charset="-128"/>
                <a:ea typeface="メイリオ" panose="020B0604030504040204" pitchFamily="50" charset="-128"/>
                <a:cs typeface="Arial"/>
              </a:rPr>
              <a:t>熊本県における地域</a:t>
            </a:r>
            <a:r>
              <a:rPr lang="ja-JP" altLang="en-US" sz="1662" b="1" dirty="0">
                <a:solidFill>
                  <a:prstClr val="white"/>
                </a:solidFill>
                <a:latin typeface="メイリオ" panose="020B0604030504040204" pitchFamily="50" charset="-128"/>
                <a:ea typeface="メイリオ" panose="020B0604030504040204" pitchFamily="50" charset="-128"/>
                <a:cs typeface="Arial"/>
              </a:rPr>
              <a:t>医療構想の進め方に</a:t>
            </a:r>
            <a:r>
              <a:rPr lang="ja-JP" altLang="en-US" sz="1662" b="1" dirty="0" smtClean="0">
                <a:solidFill>
                  <a:prstClr val="white"/>
                </a:solidFill>
                <a:latin typeface="メイリオ" panose="020B0604030504040204" pitchFamily="50" charset="-128"/>
                <a:ea typeface="メイリオ" panose="020B0604030504040204" pitchFamily="50" charset="-128"/>
                <a:cs typeface="Arial"/>
              </a:rPr>
              <a:t>ついて②</a:t>
            </a:r>
            <a:endParaRPr lang="en-US" altLang="ja-JP" sz="1662" b="1" dirty="0">
              <a:solidFill>
                <a:prstClr val="white"/>
              </a:solidFill>
              <a:latin typeface="メイリオ" panose="020B0604030504040204" pitchFamily="50" charset="-128"/>
              <a:ea typeface="メイリオ" panose="020B0604030504040204" pitchFamily="50" charset="-128"/>
              <a:cs typeface="Arial"/>
            </a:endParaRPr>
          </a:p>
        </p:txBody>
      </p:sp>
      <p:sp>
        <p:nvSpPr>
          <p:cNvPr id="20" name="テキスト ボックス 19"/>
          <p:cNvSpPr txBox="1"/>
          <p:nvPr/>
        </p:nvSpPr>
        <p:spPr>
          <a:xfrm>
            <a:off x="400851" y="855336"/>
            <a:ext cx="2329560" cy="348109"/>
          </a:xfrm>
          <a:prstGeom prst="rect">
            <a:avLst/>
          </a:prstGeom>
          <a:solidFill>
            <a:schemeClr val="bg1"/>
          </a:solidFill>
          <a:ln w="6350">
            <a:solidFill>
              <a:schemeClr val="tx1"/>
            </a:solidFill>
          </a:ln>
        </p:spPr>
        <p:txBody>
          <a:bodyPr wrap="square" rtlCol="0">
            <a:spAutoFit/>
          </a:bodyPr>
          <a:lstStyle/>
          <a:p>
            <a:pPr algn="ctr" defTabSz="805610">
              <a:defRPr/>
            </a:pPr>
            <a:r>
              <a:rPr lang="ja-JP" altLang="en-US"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今後の取組の方向性</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1" name="テキスト ボックス 20"/>
          <p:cNvSpPr txBox="1"/>
          <p:nvPr/>
        </p:nvSpPr>
        <p:spPr>
          <a:xfrm>
            <a:off x="4582796" y="2575577"/>
            <a:ext cx="4329440" cy="1077218"/>
          </a:xfrm>
          <a:prstGeom prst="rect">
            <a:avLst/>
          </a:prstGeom>
          <a:noFill/>
          <a:ln w="6350">
            <a:solidFill>
              <a:schemeClr val="tx1"/>
            </a:solidFill>
            <a:prstDash val="sysDash"/>
          </a:ln>
        </p:spPr>
        <p:txBody>
          <a:bodyPr wrap="square" rtlCol="0">
            <a:spAutoFit/>
          </a:bodyPr>
          <a:lstStyle/>
          <a:p>
            <a:pPr defTabSz="805610">
              <a:defRPr/>
            </a:pPr>
            <a:r>
              <a:rPr lang="en-US" altLang="ja-JP" sz="1600" dirty="0">
                <a:solidFill>
                  <a:prstClr val="black"/>
                </a:solidFill>
                <a:latin typeface="ＭＳ ゴシック" panose="020B0609070205080204" pitchFamily="49" charset="-128"/>
                <a:ea typeface="ＭＳ ゴシック" panose="020B0609070205080204" pitchFamily="49" charset="-128"/>
              </a:rPr>
              <a:t>【</a:t>
            </a:r>
            <a:r>
              <a:rPr lang="ja-JP" altLang="en-US" sz="1600" dirty="0">
                <a:solidFill>
                  <a:prstClr val="black"/>
                </a:solidFill>
                <a:latin typeface="ＭＳ ゴシック" panose="020B0609070205080204" pitchFamily="49" charset="-128"/>
                <a:ea typeface="ＭＳ ゴシック" panose="020B0609070205080204" pitchFamily="49" charset="-128"/>
              </a:rPr>
              <a:t>熊本・上益城、宇城、阿蘇、天草</a:t>
            </a:r>
            <a:r>
              <a:rPr lang="en-US" altLang="ja-JP" sz="1600" dirty="0">
                <a:solidFill>
                  <a:prstClr val="black"/>
                </a:solidFill>
                <a:latin typeface="ＭＳ ゴシック" panose="020B0609070205080204" pitchFamily="49" charset="-128"/>
                <a:ea typeface="ＭＳ ゴシック" panose="020B0609070205080204" pitchFamily="49" charset="-128"/>
              </a:rPr>
              <a:t>】</a:t>
            </a: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公立・公的医療機関等の具体的対応方針</a:t>
            </a:r>
            <a:r>
              <a:rPr lang="ja-JP" altLang="en-US" sz="1600" dirty="0" smtClean="0">
                <a:solidFill>
                  <a:prstClr val="black"/>
                </a:solidFill>
                <a:latin typeface="ＭＳ ゴシック" panose="020B0609070205080204" pitchFamily="49" charset="-128"/>
                <a:ea typeface="ＭＳ ゴシック" panose="020B0609070205080204" pitchFamily="49" charset="-128"/>
              </a:rPr>
              <a:t>の</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a:t>
            </a:r>
            <a:r>
              <a:rPr lang="ja-JP" altLang="en-US" sz="1600" dirty="0" smtClean="0">
                <a:solidFill>
                  <a:prstClr val="black"/>
                </a:solidFill>
                <a:latin typeface="ＭＳ ゴシック" panose="020B0609070205080204" pitchFamily="49" charset="-128"/>
                <a:ea typeface="ＭＳ ゴシック" panose="020B0609070205080204" pitchFamily="49" charset="-128"/>
              </a:rPr>
              <a:t>再検証</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1600" dirty="0">
              <a:solidFill>
                <a:prstClr val="black"/>
              </a:solidFill>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337983" y="2590419"/>
            <a:ext cx="4068916" cy="1077218"/>
          </a:xfrm>
          <a:prstGeom prst="rect">
            <a:avLst/>
          </a:prstGeom>
          <a:noFill/>
          <a:ln w="6350">
            <a:solidFill>
              <a:schemeClr val="tx1"/>
            </a:solidFill>
            <a:prstDash val="sysDash"/>
          </a:ln>
        </p:spPr>
        <p:txBody>
          <a:bodyPr wrap="square" rtlCol="0">
            <a:spAutoFit/>
          </a:bodyPr>
          <a:lstStyle/>
          <a:p>
            <a:pPr defTabSz="805610">
              <a:defRPr/>
            </a:pPr>
            <a:r>
              <a:rPr lang="en-US" altLang="ja-JP" sz="1600" dirty="0">
                <a:solidFill>
                  <a:prstClr val="black"/>
                </a:solidFill>
                <a:latin typeface="ＭＳ ゴシック" panose="020B0609070205080204" pitchFamily="49" charset="-128"/>
                <a:ea typeface="ＭＳ ゴシック" panose="020B0609070205080204" pitchFamily="49" charset="-128"/>
              </a:rPr>
              <a:t>【</a:t>
            </a:r>
            <a:r>
              <a:rPr lang="ja-JP" altLang="en-US" sz="1600" dirty="0">
                <a:solidFill>
                  <a:prstClr val="black"/>
                </a:solidFill>
                <a:latin typeface="ＭＳ ゴシック" panose="020B0609070205080204" pitchFamily="49" charset="-128"/>
                <a:ea typeface="ＭＳ ゴシック" panose="020B0609070205080204" pitchFamily="49" charset="-128"/>
              </a:rPr>
              <a:t>全圏域</a:t>
            </a:r>
            <a:r>
              <a:rPr lang="en-US" altLang="ja-JP" sz="1600" dirty="0">
                <a:solidFill>
                  <a:prstClr val="black"/>
                </a:solidFill>
                <a:latin typeface="ＭＳ ゴシック" panose="020B0609070205080204" pitchFamily="49" charset="-128"/>
                <a:ea typeface="ＭＳ ゴシック" panose="020B0609070205080204" pitchFamily="49" charset="-128"/>
              </a:rPr>
              <a:t>】</a:t>
            </a: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地域医療構想に対する認識不足への対応</a:t>
            </a:r>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医療機関相互の役割分担や連携に</a:t>
            </a:r>
            <a:r>
              <a:rPr lang="ja-JP" altLang="en-US" sz="1600" dirty="0" smtClean="0">
                <a:solidFill>
                  <a:prstClr val="black"/>
                </a:solidFill>
                <a:latin typeface="ＭＳ ゴシック" panose="020B0609070205080204" pitchFamily="49" charset="-128"/>
                <a:ea typeface="ＭＳ ゴシック" panose="020B0609070205080204" pitchFamily="49" charset="-128"/>
              </a:rPr>
              <a:t>向けた</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a:t>
            </a:r>
            <a:r>
              <a:rPr lang="ja-JP" altLang="en-US" sz="1600" dirty="0" smtClean="0">
                <a:solidFill>
                  <a:prstClr val="black"/>
                </a:solidFill>
                <a:latin typeface="ＭＳ ゴシック" panose="020B0609070205080204" pitchFamily="49" charset="-128"/>
                <a:ea typeface="ＭＳ ゴシック" panose="020B0609070205080204" pitchFamily="49" charset="-128"/>
              </a:rPr>
              <a:t>取組み</a:t>
            </a:r>
            <a:endParaRPr lang="ja-JP" altLang="ja-JP" sz="1600" dirty="0">
              <a:solidFill>
                <a:prstClr val="black"/>
              </a:solidFill>
              <a:latin typeface="ＭＳ ゴシック" panose="020B0609070205080204" pitchFamily="49" charset="-128"/>
              <a:ea typeface="ＭＳ ゴシック" panose="020B0609070205080204" pitchFamily="49" charset="-128"/>
            </a:endParaRPr>
          </a:p>
        </p:txBody>
      </p:sp>
      <p:sp>
        <p:nvSpPr>
          <p:cNvPr id="23" name="下矢印 22"/>
          <p:cNvSpPr/>
          <p:nvPr/>
        </p:nvSpPr>
        <p:spPr>
          <a:xfrm>
            <a:off x="3806344" y="3813754"/>
            <a:ext cx="1407925" cy="537964"/>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5610">
              <a:defRPr/>
            </a:pPr>
            <a:endParaRPr lang="ja-JP" altLang="en-US" sz="1662">
              <a:solidFill>
                <a:prstClr val="white"/>
              </a:solidFill>
              <a:latin typeface="Calibri"/>
              <a:ea typeface="ＭＳ Ｐゴシック" panose="020B0600070205080204" pitchFamily="50" charset="-128"/>
            </a:endParaRPr>
          </a:p>
        </p:txBody>
      </p:sp>
      <p:sp>
        <p:nvSpPr>
          <p:cNvPr id="24" name="テキスト ボックス 23"/>
          <p:cNvSpPr txBox="1"/>
          <p:nvPr/>
        </p:nvSpPr>
        <p:spPr>
          <a:xfrm>
            <a:off x="4617403" y="4506750"/>
            <a:ext cx="4334022" cy="1938992"/>
          </a:xfrm>
          <a:prstGeom prst="rect">
            <a:avLst/>
          </a:prstGeom>
          <a:noFill/>
          <a:ln w="31750">
            <a:solidFill>
              <a:schemeClr val="tx1"/>
            </a:solidFill>
            <a:prstDash val="solid"/>
          </a:ln>
        </p:spPr>
        <p:txBody>
          <a:bodyPr wrap="square" rtlCol="0">
            <a:spAutoFit/>
          </a:bodyPr>
          <a:lstStyle/>
          <a:p>
            <a:pPr defTabSz="805610">
              <a:defRPr/>
            </a:pPr>
            <a:r>
              <a:rPr lang="ja-JP" altLang="en-US" b="1" dirty="0">
                <a:solidFill>
                  <a:prstClr val="black"/>
                </a:solidFill>
                <a:latin typeface="ＭＳ ゴシック" panose="020B0609070205080204" pitchFamily="49" charset="-128"/>
                <a:ea typeface="ＭＳ ゴシック" panose="020B0609070205080204" pitchFamily="49" charset="-128"/>
              </a:rPr>
              <a:t>　</a:t>
            </a:r>
            <a:r>
              <a:rPr lang="ja-JP" altLang="en-US" b="1" u="sng" dirty="0">
                <a:solidFill>
                  <a:prstClr val="black"/>
                </a:solidFill>
                <a:latin typeface="ＭＳ ゴシック" panose="020B0609070205080204" pitchFamily="49" charset="-128"/>
                <a:ea typeface="ＭＳ ゴシック" panose="020B0609070205080204" pitchFamily="49" charset="-128"/>
              </a:rPr>
              <a:t>再編等の具体案検討の加速化</a:t>
            </a:r>
            <a:r>
              <a:rPr lang="ja-JP" altLang="en-US" sz="1600" dirty="0">
                <a:solidFill>
                  <a:prstClr val="black"/>
                </a:solidFill>
                <a:latin typeface="ＭＳ ゴシック" panose="020B0609070205080204" pitchFamily="49" charset="-128"/>
                <a:ea typeface="ＭＳ ゴシック" panose="020B0609070205080204" pitchFamily="49" charset="-128"/>
              </a:rPr>
              <a:t>　　　　　　　　　</a:t>
            </a:r>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smtClean="0">
                <a:solidFill>
                  <a:prstClr val="black"/>
                </a:solidFill>
                <a:latin typeface="ＭＳ ゴシック" panose="020B0609070205080204" pitchFamily="49" charset="-128"/>
                <a:ea typeface="ＭＳ ゴシック" panose="020B0609070205080204" pitchFamily="49" charset="-128"/>
              </a:rPr>
              <a:t>③ </a:t>
            </a:r>
            <a:r>
              <a:rPr lang="ja-JP" altLang="en-US" sz="1600" dirty="0">
                <a:solidFill>
                  <a:prstClr val="black"/>
                </a:solidFill>
                <a:latin typeface="ＭＳ ゴシック" panose="020B0609070205080204" pitchFamily="49" charset="-128"/>
                <a:ea typeface="ＭＳ ゴシック" panose="020B0609070205080204" pitchFamily="49" charset="-128"/>
              </a:rPr>
              <a:t>基本計画策定や再編等に係る施設整備</a:t>
            </a:r>
            <a:r>
              <a:rPr lang="ja-JP" altLang="en-US" sz="1600" dirty="0" smtClean="0">
                <a:solidFill>
                  <a:prstClr val="black"/>
                </a:solidFill>
                <a:latin typeface="ＭＳ ゴシック" panose="020B0609070205080204" pitchFamily="49" charset="-128"/>
                <a:ea typeface="ＭＳ ゴシック" panose="020B0609070205080204" pitchFamily="49" charset="-128"/>
              </a:rPr>
              <a:t>へ</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a:t>
            </a:r>
            <a:r>
              <a:rPr lang="ja-JP" altLang="en-US" sz="1600" dirty="0" smtClean="0">
                <a:solidFill>
                  <a:prstClr val="black"/>
                </a:solidFill>
                <a:latin typeface="ＭＳ ゴシック" panose="020B0609070205080204" pitchFamily="49" charset="-128"/>
                <a:ea typeface="ＭＳ ゴシック" panose="020B0609070205080204" pitchFamily="49" charset="-128"/>
              </a:rPr>
              <a:t>の</a:t>
            </a:r>
            <a:r>
              <a:rPr lang="ja-JP" altLang="en-US" sz="1600" dirty="0">
                <a:solidFill>
                  <a:prstClr val="black"/>
                </a:solidFill>
                <a:latin typeface="ＭＳ ゴシック" panose="020B0609070205080204" pitchFamily="49" charset="-128"/>
                <a:ea typeface="ＭＳ ゴシック" panose="020B0609070205080204" pitchFamily="49" charset="-128"/>
              </a:rPr>
              <a:t>支援</a:t>
            </a:r>
            <a:r>
              <a:rPr lang="ja-JP" altLang="en-US" sz="1600" dirty="0" smtClean="0">
                <a:solidFill>
                  <a:prstClr val="black"/>
                </a:solidFill>
                <a:latin typeface="ＭＳ ゴシック" panose="020B0609070205080204" pitchFamily="49" charset="-128"/>
                <a:ea typeface="ＭＳ ゴシック" panose="020B0609070205080204" pitchFamily="49" charset="-128"/>
              </a:rPr>
              <a:t>等</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a:t>
            </a:r>
            <a:r>
              <a:rPr lang="ja-JP" altLang="en-US" sz="1600" dirty="0" smtClean="0">
                <a:solidFill>
                  <a:prstClr val="black"/>
                </a:solidFill>
                <a:latin typeface="ＭＳ ゴシック" panose="020B0609070205080204" pitchFamily="49" charset="-128"/>
                <a:ea typeface="ＭＳ ゴシック" panose="020B0609070205080204" pitchFamily="49" charset="-128"/>
              </a:rPr>
              <a:t>⇒</a:t>
            </a:r>
            <a:r>
              <a:rPr lang="ja-JP" altLang="en-US" sz="1600" dirty="0">
                <a:solidFill>
                  <a:prstClr val="black"/>
                </a:solidFill>
                <a:latin typeface="ＭＳ ゴシック" panose="020B0609070205080204" pitchFamily="49" charset="-128"/>
                <a:ea typeface="ＭＳ ゴシック" panose="020B0609070205080204" pitchFamily="49" charset="-128"/>
              </a:rPr>
              <a:t>　地域医療介護総合確保基金や</a:t>
            </a:r>
            <a:r>
              <a:rPr lang="ja-JP" altLang="en-US" sz="1600" dirty="0" smtClean="0">
                <a:solidFill>
                  <a:prstClr val="black"/>
                </a:solidFill>
                <a:latin typeface="ＭＳ ゴシック" panose="020B0609070205080204" pitchFamily="49" charset="-128"/>
                <a:ea typeface="ＭＳ ゴシック" panose="020B0609070205080204" pitchFamily="49" charset="-128"/>
              </a:rPr>
              <a:t>国庫補助</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a:t>
            </a:r>
            <a:r>
              <a:rPr lang="ja-JP" altLang="en-US" sz="1600" dirty="0" smtClean="0">
                <a:solidFill>
                  <a:prstClr val="black"/>
                </a:solidFill>
                <a:latin typeface="ＭＳ ゴシック" panose="020B0609070205080204" pitchFamily="49" charset="-128"/>
                <a:ea typeface="ＭＳ ゴシック" panose="020B0609070205080204" pitchFamily="49" charset="-128"/>
              </a:rPr>
              <a:t>を活用</a:t>
            </a:r>
            <a:r>
              <a:rPr lang="ja-JP" altLang="en-US" sz="1600" dirty="0">
                <a:solidFill>
                  <a:prstClr val="black"/>
                </a:solidFill>
                <a:latin typeface="ＭＳ ゴシック" panose="020B0609070205080204" pitchFamily="49" charset="-128"/>
                <a:ea typeface="ＭＳ ゴシック" panose="020B0609070205080204" pitchFamily="49" charset="-128"/>
              </a:rPr>
              <a:t>した</a:t>
            </a:r>
            <a:r>
              <a:rPr lang="ja-JP" altLang="en-US" sz="1600" dirty="0" smtClean="0">
                <a:solidFill>
                  <a:prstClr val="black"/>
                </a:solidFill>
                <a:latin typeface="ＭＳ ゴシック" panose="020B0609070205080204" pitchFamily="49" charset="-128"/>
                <a:ea typeface="ＭＳ ゴシック" panose="020B0609070205080204" pitchFamily="49" charset="-128"/>
              </a:rPr>
              <a:t>支援</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1600" dirty="0">
              <a:solidFill>
                <a:prstClr val="black"/>
              </a:solidFill>
              <a:latin typeface="ＭＳ ゴシック" panose="020B0609070205080204" pitchFamily="49" charset="-128"/>
              <a:ea typeface="ＭＳ ゴシック" panose="020B0609070205080204" pitchFamily="49" charset="-128"/>
            </a:endParaRPr>
          </a:p>
        </p:txBody>
      </p:sp>
      <p:sp>
        <p:nvSpPr>
          <p:cNvPr id="25" name="テキスト ボックス 24"/>
          <p:cNvSpPr txBox="1"/>
          <p:nvPr/>
        </p:nvSpPr>
        <p:spPr>
          <a:xfrm>
            <a:off x="166449" y="4506751"/>
            <a:ext cx="4279640" cy="1938992"/>
          </a:xfrm>
          <a:prstGeom prst="rect">
            <a:avLst/>
          </a:prstGeom>
          <a:noFill/>
          <a:ln w="31750">
            <a:solidFill>
              <a:schemeClr val="tx1"/>
            </a:solidFill>
            <a:prstDash val="solid"/>
          </a:ln>
        </p:spPr>
        <p:txBody>
          <a:bodyPr wrap="square" rtlCol="0">
            <a:spAutoFit/>
          </a:bodyPr>
          <a:lstStyle/>
          <a:p>
            <a:pPr defTabSz="805610">
              <a:defRPr/>
            </a:pPr>
            <a:r>
              <a:rPr lang="ja-JP" altLang="en-US" b="1" dirty="0">
                <a:solidFill>
                  <a:prstClr val="black"/>
                </a:solidFill>
                <a:latin typeface="ＭＳ ゴシック" panose="020B0609070205080204" pitchFamily="49" charset="-128"/>
                <a:ea typeface="ＭＳ ゴシック" panose="020B0609070205080204" pitchFamily="49" charset="-128"/>
              </a:rPr>
              <a:t>　</a:t>
            </a:r>
            <a:r>
              <a:rPr lang="en-US" altLang="ja-JP" b="1" u="sng" dirty="0">
                <a:solidFill>
                  <a:prstClr val="black"/>
                </a:solidFill>
                <a:latin typeface="ＭＳ ゴシック" panose="020B0609070205080204" pitchFamily="49" charset="-128"/>
                <a:ea typeface="ＭＳ ゴシック" panose="020B0609070205080204" pitchFamily="49" charset="-128"/>
              </a:rPr>
              <a:t>2025</a:t>
            </a:r>
            <a:r>
              <a:rPr lang="ja-JP" altLang="en-US" b="1" u="sng" dirty="0">
                <a:solidFill>
                  <a:prstClr val="black"/>
                </a:solidFill>
                <a:latin typeface="ＭＳ ゴシック" panose="020B0609070205080204" pitchFamily="49" charset="-128"/>
                <a:ea typeface="ＭＳ ゴシック" panose="020B0609070205080204" pitchFamily="49" charset="-128"/>
              </a:rPr>
              <a:t>年を見据えた検討着手の推進</a:t>
            </a:r>
            <a:r>
              <a:rPr lang="ja-JP" altLang="en-US" sz="1600" dirty="0">
                <a:solidFill>
                  <a:prstClr val="black"/>
                </a:solidFill>
                <a:latin typeface="ＭＳ ゴシック" panose="020B0609070205080204" pitchFamily="49" charset="-128"/>
                <a:ea typeface="ＭＳ ゴシック" panose="020B0609070205080204" pitchFamily="49" charset="-128"/>
              </a:rPr>
              <a:t>　　　　　　</a:t>
            </a:r>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smtClean="0">
                <a:solidFill>
                  <a:prstClr val="black"/>
                </a:solidFill>
                <a:latin typeface="ＭＳ ゴシック" panose="020B0609070205080204" pitchFamily="49" charset="-128"/>
                <a:ea typeface="ＭＳ ゴシック" panose="020B0609070205080204" pitchFamily="49" charset="-128"/>
              </a:rPr>
              <a:t>①</a:t>
            </a:r>
            <a:r>
              <a:rPr lang="ja-JP" altLang="en-US" sz="1600" dirty="0">
                <a:solidFill>
                  <a:prstClr val="black"/>
                </a:solidFill>
                <a:latin typeface="ＭＳ ゴシック" panose="020B0609070205080204" pitchFamily="49" charset="-128"/>
                <a:ea typeface="ＭＳ ゴシック" panose="020B0609070205080204" pitchFamily="49" charset="-128"/>
              </a:rPr>
              <a:t>　地域課題の見える化・共有</a:t>
            </a:r>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a:t>
            </a:r>
            <a:r>
              <a:rPr lang="ja-JP" altLang="en-US" sz="1600" dirty="0" smtClean="0">
                <a:solidFill>
                  <a:prstClr val="black"/>
                </a:solidFill>
                <a:latin typeface="ＭＳ ゴシック" panose="020B0609070205080204" pitchFamily="49" charset="-128"/>
                <a:ea typeface="ＭＳ ゴシック" panose="020B0609070205080204" pitchFamily="49" charset="-128"/>
              </a:rPr>
              <a:t>⇒</a:t>
            </a:r>
            <a:r>
              <a:rPr lang="ja-JP" altLang="en-US" sz="1600" dirty="0">
                <a:solidFill>
                  <a:prstClr val="black"/>
                </a:solidFill>
                <a:latin typeface="ＭＳ ゴシック" panose="020B0609070205080204" pitchFamily="49" charset="-128"/>
                <a:ea typeface="ＭＳ ゴシック" panose="020B0609070205080204" pitchFamily="49" charset="-128"/>
              </a:rPr>
              <a:t>　部会等を活用した協議の</a:t>
            </a:r>
            <a:r>
              <a:rPr lang="ja-JP" altLang="en-US" sz="1600" dirty="0" smtClean="0">
                <a:solidFill>
                  <a:prstClr val="black"/>
                </a:solidFill>
                <a:latin typeface="ＭＳ ゴシック" panose="020B0609070205080204" pitchFamily="49" charset="-128"/>
                <a:ea typeface="ＭＳ ゴシック" panose="020B0609070205080204" pitchFamily="49" charset="-128"/>
              </a:rPr>
              <a:t>場づくり</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②　具体的な連携策の検討</a:t>
            </a:r>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600" dirty="0">
                <a:solidFill>
                  <a:prstClr val="black"/>
                </a:solidFill>
                <a:latin typeface="ＭＳ ゴシック" panose="020B0609070205080204" pitchFamily="49" charset="-128"/>
                <a:ea typeface="ＭＳ ゴシック" panose="020B0609070205080204" pitchFamily="49" charset="-128"/>
              </a:rPr>
              <a:t>　　</a:t>
            </a:r>
            <a:r>
              <a:rPr lang="ja-JP" altLang="en-US" sz="1600" dirty="0" smtClean="0">
                <a:solidFill>
                  <a:prstClr val="black"/>
                </a:solidFill>
                <a:latin typeface="ＭＳ ゴシック" panose="020B0609070205080204" pitchFamily="49" charset="-128"/>
                <a:ea typeface="ＭＳ ゴシック" panose="020B0609070205080204" pitchFamily="49" charset="-128"/>
              </a:rPr>
              <a:t>⇒</a:t>
            </a:r>
            <a:r>
              <a:rPr lang="ja-JP" altLang="en-US" sz="1600" dirty="0">
                <a:solidFill>
                  <a:prstClr val="black"/>
                </a:solidFill>
                <a:latin typeface="ＭＳ ゴシック" panose="020B0609070205080204" pitchFamily="49" charset="-128"/>
                <a:ea typeface="ＭＳ ゴシック" panose="020B0609070205080204" pitchFamily="49" charset="-128"/>
              </a:rPr>
              <a:t>　課題解決に向けた方策検討への</a:t>
            </a:r>
            <a:r>
              <a:rPr lang="ja-JP" altLang="en-US" sz="1600" dirty="0" smtClean="0">
                <a:solidFill>
                  <a:prstClr val="black"/>
                </a:solidFill>
                <a:latin typeface="ＭＳ ゴシック" panose="020B0609070205080204" pitchFamily="49" charset="-128"/>
                <a:ea typeface="ＭＳ ゴシック" panose="020B0609070205080204" pitchFamily="49" charset="-128"/>
              </a:rPr>
              <a:t>支援</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ja-JP" altLang="ja-JP" sz="1600" dirty="0">
              <a:solidFill>
                <a:prstClr val="black"/>
              </a:solidFill>
              <a:latin typeface="ＭＳ ゴシック" panose="020B0609070205080204" pitchFamily="49" charset="-128"/>
              <a:ea typeface="ＭＳ ゴシック" panose="020B0609070205080204" pitchFamily="49" charset="-128"/>
            </a:endParaRPr>
          </a:p>
        </p:txBody>
      </p:sp>
      <p:sp>
        <p:nvSpPr>
          <p:cNvPr id="31" name="テキスト ボックス 30"/>
          <p:cNvSpPr txBox="1"/>
          <p:nvPr/>
        </p:nvSpPr>
        <p:spPr>
          <a:xfrm>
            <a:off x="492625" y="1301579"/>
            <a:ext cx="8314784" cy="1200329"/>
          </a:xfrm>
          <a:prstGeom prst="rect">
            <a:avLst/>
          </a:prstGeom>
          <a:noFill/>
        </p:spPr>
        <p:txBody>
          <a:bodyPr wrap="square" rtlCol="0">
            <a:spAutoFit/>
          </a:bodyPr>
          <a:lstStyle/>
          <a:p>
            <a:pPr defTabSz="805610">
              <a:defRPr/>
            </a:pPr>
            <a:r>
              <a:rPr lang="ja-JP" altLang="en-US" dirty="0">
                <a:solidFill>
                  <a:prstClr val="black"/>
                </a:solidFill>
                <a:latin typeface="ＭＳ ゴシック" panose="020B0609070205080204" pitchFamily="49" charset="-128"/>
                <a:ea typeface="ＭＳ ゴシック" panose="020B0609070205080204" pitchFamily="49" charset="-128"/>
              </a:rPr>
              <a:t>　</a:t>
            </a:r>
            <a:r>
              <a:rPr lang="ja-JP" altLang="en-US" dirty="0" smtClean="0">
                <a:solidFill>
                  <a:prstClr val="black"/>
                </a:solidFill>
                <a:latin typeface="ＭＳ ゴシック" panose="020B0609070205080204" pitchFamily="49" charset="-128"/>
                <a:ea typeface="ＭＳ ゴシック" panose="020B0609070205080204" pitchFamily="49" charset="-128"/>
              </a:rPr>
              <a:t>高齢化</a:t>
            </a:r>
            <a:r>
              <a:rPr lang="ja-JP" altLang="en-US" dirty="0">
                <a:solidFill>
                  <a:prstClr val="black"/>
                </a:solidFill>
                <a:latin typeface="ＭＳ ゴシック" panose="020B0609070205080204" pitchFamily="49" charset="-128"/>
                <a:ea typeface="ＭＳ ゴシック" panose="020B0609070205080204" pitchFamily="49" charset="-128"/>
              </a:rPr>
              <a:t>や人口減少が着実に進む中、地域医療構想の実現に向け、感染症対応を通して確認</a:t>
            </a:r>
            <a:r>
              <a:rPr lang="ja-JP" altLang="en-US" dirty="0" smtClean="0">
                <a:solidFill>
                  <a:prstClr val="black"/>
                </a:solidFill>
                <a:latin typeface="ＭＳ ゴシック" panose="020B0609070205080204" pitchFamily="49" charset="-128"/>
                <a:ea typeface="ＭＳ ゴシック" panose="020B0609070205080204" pitchFamily="49" charset="-128"/>
              </a:rPr>
              <a:t>された</a:t>
            </a:r>
            <a:r>
              <a:rPr lang="ja-JP" altLang="en-US" dirty="0">
                <a:solidFill>
                  <a:prstClr val="black"/>
                </a:solidFill>
                <a:latin typeface="ＭＳ ゴシック" panose="020B0609070205080204" pitchFamily="49" charset="-128"/>
                <a:ea typeface="ＭＳ ゴシック" panose="020B0609070205080204" pitchFamily="49" charset="-128"/>
              </a:rPr>
              <a:t>公立・公的医療機関が担うべき役割等も踏まえながら、地域での検討・議論の促進や</a:t>
            </a:r>
            <a:r>
              <a:rPr lang="ja-JP" altLang="en-US" dirty="0" smtClean="0">
                <a:solidFill>
                  <a:prstClr val="black"/>
                </a:solidFill>
                <a:latin typeface="ＭＳ ゴシック" panose="020B0609070205080204" pitchFamily="49" charset="-128"/>
                <a:ea typeface="ＭＳ ゴシック" panose="020B0609070205080204" pitchFamily="49" charset="-128"/>
              </a:rPr>
              <a:t>、財政</a:t>
            </a:r>
            <a:r>
              <a:rPr lang="ja-JP" altLang="en-US" dirty="0">
                <a:solidFill>
                  <a:prstClr val="black"/>
                </a:solidFill>
                <a:latin typeface="ＭＳ ゴシック" panose="020B0609070205080204" pitchFamily="49" charset="-128"/>
                <a:ea typeface="ＭＳ ゴシック" panose="020B0609070205080204" pitchFamily="49" charset="-128"/>
              </a:rPr>
              <a:t>支援により、地域の課題解決、分化・連携に向けた取組みを着実に進める。</a:t>
            </a:r>
          </a:p>
        </p:txBody>
      </p:sp>
      <p:sp>
        <p:nvSpPr>
          <p:cNvPr id="15" name="スライド番号プレースホルダー 3"/>
          <p:cNvSpPr>
            <a:spLocks noGrp="1"/>
          </p:cNvSpPr>
          <p:nvPr>
            <p:ph type="sldNum" sz="quarter" idx="12"/>
          </p:nvPr>
        </p:nvSpPr>
        <p:spPr>
          <a:xfrm>
            <a:off x="7010400" y="6492875"/>
            <a:ext cx="2133600" cy="365125"/>
          </a:xfrm>
        </p:spPr>
        <p:txBody>
          <a:bodyPr/>
          <a:lstStyle/>
          <a:p>
            <a:fld id="{32927FFD-3D24-4EC2-AEC8-E83A8D96C0AC}" type="slidenum">
              <a:rPr lang="ja-JP" altLang="en-US" smtClean="0">
                <a:solidFill>
                  <a:prstClr val="black">
                    <a:tint val="75000"/>
                  </a:prstClr>
                </a:solidFill>
              </a:rPr>
              <a:pPr/>
              <a:t>3</a:t>
            </a:fld>
            <a:endParaRPr lang="ja-JP" altLang="en-US" dirty="0">
              <a:solidFill>
                <a:prstClr val="black">
                  <a:tint val="75000"/>
                </a:prstClr>
              </a:solidFill>
            </a:endParaRPr>
          </a:p>
        </p:txBody>
      </p:sp>
      <p:sp>
        <p:nvSpPr>
          <p:cNvPr id="11" name="正方形/長方形 10"/>
          <p:cNvSpPr/>
          <p:nvPr/>
        </p:nvSpPr>
        <p:spPr>
          <a:xfrm>
            <a:off x="7010400" y="358045"/>
            <a:ext cx="2046738" cy="413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第６回熊本県地域医療構想調整会議</a:t>
            </a:r>
            <a:endParaRPr kumimoji="1" lang="en-US" altLang="ja-JP" sz="900" dirty="0" smtClean="0">
              <a:solidFill>
                <a:schemeClr val="tx1"/>
              </a:solidFill>
            </a:endParaRPr>
          </a:p>
          <a:p>
            <a:pPr algn="ctr"/>
            <a:r>
              <a:rPr kumimoji="1" lang="ja-JP" altLang="en-US" sz="900" dirty="0" smtClean="0">
                <a:solidFill>
                  <a:schemeClr val="tx1"/>
                </a:solidFill>
              </a:rPr>
              <a:t>（</a:t>
            </a:r>
            <a:r>
              <a:rPr lang="ja-JP" altLang="en-US" sz="900" dirty="0" smtClean="0">
                <a:solidFill>
                  <a:schemeClr val="tx1"/>
                </a:solidFill>
              </a:rPr>
              <a:t>令和４</a:t>
            </a:r>
            <a:r>
              <a:rPr kumimoji="1" lang="ja-JP" altLang="en-US" sz="900" dirty="0" smtClean="0">
                <a:solidFill>
                  <a:schemeClr val="tx1"/>
                </a:solidFill>
              </a:rPr>
              <a:t>年６月２日）資料１　</a:t>
            </a:r>
            <a:endParaRPr kumimoji="1" lang="ja-JP" altLang="en-US" sz="900" dirty="0">
              <a:solidFill>
                <a:schemeClr val="tx1"/>
              </a:solidFill>
            </a:endParaRPr>
          </a:p>
        </p:txBody>
      </p:sp>
    </p:spTree>
    <p:extLst>
      <p:ext uri="{BB962C8B-B14F-4D97-AF65-F5344CB8AC3E}">
        <p14:creationId xmlns:p14="http://schemas.microsoft.com/office/powerpoint/2010/main" val="1903983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15"/>
          <p:cNvSpPr>
            <a:spLocks noChangeArrowheads="1"/>
          </p:cNvSpPr>
          <p:nvPr/>
        </p:nvSpPr>
        <p:spPr bwMode="auto">
          <a:xfrm>
            <a:off x="179512" y="366144"/>
            <a:ext cx="8784976" cy="397458"/>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23215" fontAlgn="base">
              <a:spcBef>
                <a:spcPct val="0"/>
              </a:spcBef>
              <a:spcAft>
                <a:spcPct val="0"/>
              </a:spcAft>
              <a:buNone/>
              <a:defRPr/>
            </a:pPr>
            <a:r>
              <a:rPr lang="ja-JP" altLang="en-US" sz="1662" b="1" dirty="0" smtClean="0">
                <a:solidFill>
                  <a:prstClr val="white"/>
                </a:solidFill>
                <a:latin typeface="メイリオ" panose="020B0604030504040204" pitchFamily="50" charset="-128"/>
                <a:ea typeface="メイリオ" panose="020B0604030504040204" pitchFamily="50" charset="-128"/>
                <a:cs typeface="Arial"/>
              </a:rPr>
              <a:t>熊本県における地域</a:t>
            </a:r>
            <a:r>
              <a:rPr lang="ja-JP" altLang="en-US" sz="1662" b="1" dirty="0">
                <a:solidFill>
                  <a:prstClr val="white"/>
                </a:solidFill>
                <a:latin typeface="メイリオ" panose="020B0604030504040204" pitchFamily="50" charset="-128"/>
                <a:ea typeface="メイリオ" panose="020B0604030504040204" pitchFamily="50" charset="-128"/>
                <a:cs typeface="Arial"/>
              </a:rPr>
              <a:t>医療構想の進め方</a:t>
            </a:r>
            <a:r>
              <a:rPr lang="ja-JP" altLang="en-US" sz="1662" b="1">
                <a:solidFill>
                  <a:prstClr val="white"/>
                </a:solidFill>
                <a:latin typeface="メイリオ" panose="020B0604030504040204" pitchFamily="50" charset="-128"/>
                <a:ea typeface="メイリオ" panose="020B0604030504040204" pitchFamily="50" charset="-128"/>
                <a:cs typeface="Arial"/>
              </a:rPr>
              <a:t>に</a:t>
            </a:r>
            <a:r>
              <a:rPr lang="ja-JP" altLang="en-US" sz="1662" b="1" smtClean="0">
                <a:solidFill>
                  <a:prstClr val="white"/>
                </a:solidFill>
                <a:latin typeface="メイリオ" panose="020B0604030504040204" pitchFamily="50" charset="-128"/>
                <a:ea typeface="メイリオ" panose="020B0604030504040204" pitchFamily="50" charset="-128"/>
                <a:cs typeface="Arial"/>
              </a:rPr>
              <a:t>ついて③</a:t>
            </a:r>
            <a:endParaRPr lang="en-US" altLang="ja-JP" sz="1662" b="1" dirty="0">
              <a:solidFill>
                <a:prstClr val="white"/>
              </a:solidFill>
              <a:latin typeface="メイリオ" panose="020B0604030504040204" pitchFamily="50" charset="-128"/>
              <a:ea typeface="メイリオ" panose="020B0604030504040204" pitchFamily="50" charset="-128"/>
              <a:cs typeface="Arial"/>
            </a:endParaRPr>
          </a:p>
        </p:txBody>
      </p:sp>
      <p:sp>
        <p:nvSpPr>
          <p:cNvPr id="15" name="スライド番号プレースホルダー 3"/>
          <p:cNvSpPr>
            <a:spLocks noGrp="1"/>
          </p:cNvSpPr>
          <p:nvPr>
            <p:ph type="sldNum" sz="quarter" idx="12"/>
          </p:nvPr>
        </p:nvSpPr>
        <p:spPr>
          <a:xfrm>
            <a:off x="7010400" y="6492875"/>
            <a:ext cx="2133600" cy="365125"/>
          </a:xfrm>
        </p:spPr>
        <p:txBody>
          <a:bodyPr/>
          <a:lstStyle/>
          <a:p>
            <a:fld id="{32927FFD-3D24-4EC2-AEC8-E83A8D96C0AC}" type="slidenum">
              <a:rPr lang="ja-JP" altLang="en-US" smtClean="0">
                <a:solidFill>
                  <a:prstClr val="black">
                    <a:tint val="75000"/>
                  </a:prstClr>
                </a:solidFill>
              </a:rPr>
              <a:pPr/>
              <a:t>4</a:t>
            </a:fld>
            <a:endParaRPr lang="ja-JP" altLang="en-US" dirty="0">
              <a:solidFill>
                <a:prstClr val="black">
                  <a:tint val="75000"/>
                </a:prstClr>
              </a:solidFill>
            </a:endParaRPr>
          </a:p>
        </p:txBody>
      </p:sp>
      <p:sp>
        <p:nvSpPr>
          <p:cNvPr id="17" name="テキスト ボックス 16"/>
          <p:cNvSpPr txBox="1"/>
          <p:nvPr/>
        </p:nvSpPr>
        <p:spPr>
          <a:xfrm>
            <a:off x="361662" y="908720"/>
            <a:ext cx="8458800" cy="2322752"/>
          </a:xfrm>
          <a:prstGeom prst="rect">
            <a:avLst/>
          </a:prstGeom>
          <a:noFill/>
        </p:spPr>
        <p:txBody>
          <a:bodyPr wrap="square" rtlCol="0">
            <a:spAutoFit/>
          </a:bodyPr>
          <a:lstStyle/>
          <a:p>
            <a:pPr defTabSz="805610">
              <a:defRPr/>
            </a:pPr>
            <a:r>
              <a:rPr lang="ja-JP" altLang="en-US" sz="1477" dirty="0" smtClean="0">
                <a:solidFill>
                  <a:prstClr val="black"/>
                </a:solidFill>
                <a:latin typeface="ＭＳ ゴシック" panose="020B0609070205080204" pitchFamily="49" charset="-128"/>
                <a:ea typeface="ＭＳ ゴシック" panose="020B0609070205080204" pitchFamily="49" charset="-128"/>
              </a:rPr>
              <a:t>○ 今般、令和</a:t>
            </a:r>
            <a:r>
              <a:rPr lang="en-US" altLang="ja-JP" sz="1477" dirty="0" smtClean="0">
                <a:solidFill>
                  <a:prstClr val="black"/>
                </a:solidFill>
                <a:latin typeface="ＭＳ ゴシック" panose="020B0609070205080204" pitchFamily="49" charset="-128"/>
                <a:ea typeface="ＭＳ ゴシック" panose="020B0609070205080204" pitchFamily="49" charset="-128"/>
              </a:rPr>
              <a:t>4</a:t>
            </a:r>
            <a:r>
              <a:rPr lang="ja-JP" altLang="en-US" sz="1477" dirty="0" smtClean="0">
                <a:solidFill>
                  <a:prstClr val="black"/>
                </a:solidFill>
                <a:latin typeface="ＭＳ ゴシック" panose="020B0609070205080204" pitchFamily="49" charset="-128"/>
                <a:ea typeface="ＭＳ ゴシック" panose="020B0609070205080204" pitchFamily="49" charset="-128"/>
              </a:rPr>
              <a:t>年</a:t>
            </a:r>
            <a:r>
              <a:rPr lang="en-US" altLang="ja-JP" sz="1477" dirty="0">
                <a:solidFill>
                  <a:prstClr val="black"/>
                </a:solidFill>
                <a:latin typeface="ＭＳ ゴシック" panose="020B0609070205080204" pitchFamily="49" charset="-128"/>
                <a:ea typeface="ＭＳ ゴシック" panose="020B0609070205080204" pitchFamily="49" charset="-128"/>
              </a:rPr>
              <a:t>3</a:t>
            </a:r>
            <a:r>
              <a:rPr lang="ja-JP" altLang="en-US" sz="1477" dirty="0" smtClean="0">
                <a:solidFill>
                  <a:prstClr val="black"/>
                </a:solidFill>
                <a:latin typeface="ＭＳ ゴシック" panose="020B0609070205080204" pitchFamily="49" charset="-128"/>
                <a:ea typeface="ＭＳ ゴシック" panose="020B0609070205080204" pitchFamily="49" charset="-128"/>
              </a:rPr>
              <a:t>月</a:t>
            </a:r>
            <a:r>
              <a:rPr lang="en-US" altLang="ja-JP" sz="1477" dirty="0" smtClean="0">
                <a:solidFill>
                  <a:prstClr val="black"/>
                </a:solidFill>
                <a:latin typeface="ＭＳ ゴシック" panose="020B0609070205080204" pitchFamily="49" charset="-128"/>
                <a:ea typeface="ＭＳ ゴシック" panose="020B0609070205080204" pitchFamily="49" charset="-128"/>
              </a:rPr>
              <a:t>24</a:t>
            </a:r>
            <a:r>
              <a:rPr lang="ja-JP" altLang="en-US" sz="1477" dirty="0" smtClean="0">
                <a:solidFill>
                  <a:prstClr val="black"/>
                </a:solidFill>
                <a:latin typeface="ＭＳ ゴシック" panose="020B0609070205080204" pitchFamily="49" charset="-128"/>
                <a:ea typeface="ＭＳ ゴシック" panose="020B0609070205080204" pitchFamily="49" charset="-128"/>
              </a:rPr>
              <a:t>日付け厚生労働省医政局長通知</a:t>
            </a:r>
            <a:r>
              <a:rPr lang="ja-JP" altLang="en-US" sz="1477" dirty="0">
                <a:solidFill>
                  <a:prstClr val="black"/>
                </a:solidFill>
                <a:latin typeface="ＭＳ ゴシック" panose="020B0609070205080204" pitchFamily="49" charset="-128"/>
                <a:ea typeface="ＭＳ ゴシック" panose="020B0609070205080204" pitchFamily="49" charset="-128"/>
              </a:rPr>
              <a:t>において</a:t>
            </a:r>
            <a:r>
              <a:rPr lang="ja-JP" altLang="en-US" sz="1477" dirty="0" smtClean="0">
                <a:solidFill>
                  <a:prstClr val="black"/>
                </a:solidFill>
                <a:latin typeface="ＭＳ ゴシック" panose="020B0609070205080204" pitchFamily="49" charset="-128"/>
                <a:ea typeface="ＭＳ ゴシック" panose="020B0609070205080204" pitchFamily="49" charset="-128"/>
              </a:rPr>
              <a:t>、</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新型コロナウイルス感染症の感</a:t>
            </a:r>
            <a:endParaRPr lang="en-US" altLang="ja-JP" sz="1477" u="sng"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染拡大により病床の機能分化・連携等の重要性が認識されたこと</a:t>
            </a:r>
            <a:r>
              <a:rPr lang="ja-JP" altLang="en-US" sz="1477" dirty="0" smtClean="0">
                <a:solidFill>
                  <a:prstClr val="black"/>
                </a:solidFill>
                <a:latin typeface="ＭＳ ゴシック" panose="020B0609070205080204" pitchFamily="49" charset="-128"/>
                <a:ea typeface="ＭＳ ゴシック" panose="020B0609070205080204" pitchFamily="49" charset="-128"/>
              </a:rPr>
              <a:t>や、</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医師の時間外労働の上限規　</a:t>
            </a:r>
            <a:endParaRPr lang="en-US" altLang="ja-JP" sz="1477" u="sng"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制を遵守</a:t>
            </a:r>
            <a:r>
              <a:rPr lang="ja-JP" altLang="en-US" sz="1477" dirty="0" smtClean="0">
                <a:solidFill>
                  <a:prstClr val="black"/>
                </a:solidFill>
                <a:latin typeface="ＭＳ ゴシック" panose="020B0609070205080204" pitchFamily="49" charset="-128"/>
                <a:ea typeface="ＭＳ ゴシック" panose="020B0609070205080204" pitchFamily="49" charset="-128"/>
              </a:rPr>
              <a:t>しながら、同時に地域の医療提供体制の維持・確保を行うためには、地域全体での質が</a:t>
            </a:r>
            <a:endParaRPr lang="en-US" altLang="ja-JP" sz="1477"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dirty="0" smtClean="0">
                <a:solidFill>
                  <a:prstClr val="black"/>
                </a:solidFill>
                <a:latin typeface="ＭＳ ゴシック" panose="020B0609070205080204" pitchFamily="49" charset="-128"/>
                <a:ea typeface="ＭＳ ゴシック" panose="020B0609070205080204" pitchFamily="49" charset="-128"/>
              </a:rPr>
              <a:t>高く効率的で持続可能な医療提供体制の確保を図る取組みを進めることが重要であることに</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追加</a:t>
            </a:r>
            <a:endParaRPr lang="en-US" altLang="ja-JP" sz="1477" u="sng"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的に留意し、</a:t>
            </a:r>
            <a:r>
              <a:rPr lang="en-US" altLang="ja-JP" sz="1477" u="sng" dirty="0" smtClean="0">
                <a:solidFill>
                  <a:prstClr val="black"/>
                </a:solidFill>
                <a:latin typeface="ＭＳ ゴシック" panose="020B0609070205080204" pitchFamily="49" charset="-128"/>
                <a:ea typeface="ＭＳ ゴシック" panose="020B0609070205080204" pitchFamily="49" charset="-128"/>
              </a:rPr>
              <a:t>2022</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年度</a:t>
            </a:r>
            <a:r>
              <a:rPr lang="en-US" altLang="ja-JP" sz="1477" u="sng" dirty="0" smtClean="0">
                <a:solidFill>
                  <a:prstClr val="black"/>
                </a:solidFill>
                <a:latin typeface="ＭＳ ゴシック" panose="020B0609070205080204" pitchFamily="49" charset="-128"/>
                <a:ea typeface="ＭＳ ゴシック" panose="020B0609070205080204" pitchFamily="49" charset="-128"/>
              </a:rPr>
              <a:t>(</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令和</a:t>
            </a:r>
            <a:r>
              <a:rPr lang="en-US" altLang="ja-JP" sz="1477" u="sng" dirty="0" smtClean="0">
                <a:solidFill>
                  <a:prstClr val="black"/>
                </a:solidFill>
                <a:latin typeface="ＭＳ ゴシック" panose="020B0609070205080204" pitchFamily="49" charset="-128"/>
                <a:ea typeface="ＭＳ ゴシック" panose="020B0609070205080204" pitchFamily="49" charset="-128"/>
              </a:rPr>
              <a:t>4</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年度</a:t>
            </a:r>
            <a:r>
              <a:rPr lang="en-US" altLang="ja-JP" sz="1477" u="sng" dirty="0" smtClean="0">
                <a:solidFill>
                  <a:prstClr val="black"/>
                </a:solidFill>
                <a:latin typeface="ＭＳ ゴシック" panose="020B0609070205080204" pitchFamily="49" charset="-128"/>
                <a:ea typeface="ＭＳ ゴシック" panose="020B0609070205080204" pitchFamily="49" charset="-128"/>
              </a:rPr>
              <a:t>)</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及び</a:t>
            </a:r>
            <a:r>
              <a:rPr lang="en-US" altLang="ja-JP" sz="1477" u="sng" dirty="0" smtClean="0">
                <a:solidFill>
                  <a:prstClr val="black"/>
                </a:solidFill>
                <a:latin typeface="ＭＳ ゴシック" panose="020B0609070205080204" pitchFamily="49" charset="-128"/>
                <a:ea typeface="ＭＳ ゴシック" panose="020B0609070205080204" pitchFamily="49" charset="-128"/>
              </a:rPr>
              <a:t>2023</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年度</a:t>
            </a:r>
            <a:r>
              <a:rPr lang="en-US" altLang="ja-JP" sz="1477" u="sng" dirty="0" smtClean="0">
                <a:solidFill>
                  <a:prstClr val="black"/>
                </a:solidFill>
                <a:latin typeface="ＭＳ ゴシック" panose="020B0609070205080204" pitchFamily="49" charset="-128"/>
                <a:ea typeface="ＭＳ ゴシック" panose="020B0609070205080204" pitchFamily="49" charset="-128"/>
              </a:rPr>
              <a:t>(</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令和</a:t>
            </a:r>
            <a:r>
              <a:rPr lang="en-US" altLang="ja-JP" sz="1477" u="sng" dirty="0" smtClean="0">
                <a:solidFill>
                  <a:prstClr val="black"/>
                </a:solidFill>
                <a:latin typeface="ＭＳ ゴシック" panose="020B0609070205080204" pitchFamily="49" charset="-128"/>
                <a:ea typeface="ＭＳ ゴシック" panose="020B0609070205080204" pitchFamily="49" charset="-128"/>
              </a:rPr>
              <a:t>5</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年度</a:t>
            </a:r>
            <a:r>
              <a:rPr lang="en-US" altLang="ja-JP" sz="1477" u="sng" dirty="0" smtClean="0">
                <a:solidFill>
                  <a:prstClr val="black"/>
                </a:solidFill>
                <a:latin typeface="ＭＳ ゴシック" panose="020B0609070205080204" pitchFamily="49" charset="-128"/>
                <a:ea typeface="ＭＳ ゴシック" panose="020B0609070205080204" pitchFamily="49" charset="-128"/>
              </a:rPr>
              <a:t>)</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において具体的対応方針の策定や検</a:t>
            </a:r>
            <a:endParaRPr lang="en-US" altLang="ja-JP" sz="1477" u="sng"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u="sng" dirty="0" smtClean="0">
                <a:solidFill>
                  <a:prstClr val="black"/>
                </a:solidFill>
                <a:latin typeface="ＭＳ ゴシック" panose="020B0609070205080204" pitchFamily="49" charset="-128"/>
                <a:ea typeface="ＭＳ ゴシック" panose="020B0609070205080204" pitchFamily="49" charset="-128"/>
              </a:rPr>
              <a:t>証・見直しを行うこととされた</a:t>
            </a:r>
            <a:r>
              <a:rPr lang="ja-JP" altLang="en-US" sz="1477" dirty="0" smtClean="0">
                <a:solidFill>
                  <a:prstClr val="black"/>
                </a:solidFill>
                <a:latin typeface="ＭＳ ゴシック" panose="020B0609070205080204" pitchFamily="49" charset="-128"/>
                <a:ea typeface="ＭＳ ゴシック" panose="020B0609070205080204" pitchFamily="49" charset="-128"/>
              </a:rPr>
              <a:t>。</a:t>
            </a:r>
            <a:endParaRPr lang="en-US" altLang="ja-JP" sz="1477"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6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これまで公立・公的・民間医療機関においては、</a:t>
            </a:r>
            <a:r>
              <a:rPr lang="en-US" altLang="ja-JP" sz="1477" dirty="0">
                <a:solidFill>
                  <a:prstClr val="black"/>
                </a:solidFill>
                <a:latin typeface="ＭＳ ゴシック" panose="020B0609070205080204" pitchFamily="49" charset="-128"/>
                <a:ea typeface="ＭＳ ゴシック" panose="020B0609070205080204" pitchFamily="49" charset="-128"/>
              </a:rPr>
              <a:t>2025</a:t>
            </a:r>
            <a:r>
              <a:rPr lang="ja-JP" altLang="en-US" sz="1477" dirty="0">
                <a:solidFill>
                  <a:prstClr val="black"/>
                </a:solidFill>
                <a:latin typeface="ＭＳ ゴシック" panose="020B0609070205080204" pitchFamily="49" charset="-128"/>
                <a:ea typeface="ＭＳ ゴシック" panose="020B0609070205080204" pitchFamily="49" charset="-128"/>
              </a:rPr>
              <a:t>年を見据え、構想区域において担うべき</a:t>
            </a:r>
            <a:endParaRPr lang="en-US" altLang="ja-JP" sz="1477"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医療機関としての役割</a:t>
            </a:r>
            <a:r>
              <a:rPr lang="ja-JP" altLang="en-US" sz="1477" dirty="0" smtClean="0">
                <a:solidFill>
                  <a:prstClr val="black"/>
                </a:solidFill>
                <a:latin typeface="ＭＳ ゴシック" panose="020B0609070205080204" pitchFamily="49" charset="-128"/>
                <a:ea typeface="ＭＳ ゴシック" panose="020B0609070205080204" pitchFamily="49" charset="-128"/>
              </a:rPr>
              <a:t>や、医療</a:t>
            </a:r>
            <a:r>
              <a:rPr lang="ja-JP" altLang="en-US" sz="1477" dirty="0">
                <a:solidFill>
                  <a:prstClr val="black"/>
                </a:solidFill>
                <a:latin typeface="ＭＳ ゴシック" panose="020B0609070205080204" pitchFamily="49" charset="-128"/>
                <a:ea typeface="ＭＳ ゴシック" panose="020B0609070205080204" pitchFamily="49" charset="-128"/>
              </a:rPr>
              <a:t>機能ごとの病床数を含んだ具体的対応方針</a:t>
            </a:r>
            <a:r>
              <a:rPr lang="ja-JP" altLang="en-US" sz="1477" dirty="0" smtClean="0">
                <a:solidFill>
                  <a:prstClr val="black"/>
                </a:solidFill>
                <a:latin typeface="ＭＳ ゴシック" panose="020B0609070205080204" pitchFamily="49" charset="-128"/>
                <a:ea typeface="ＭＳ ゴシック" panose="020B0609070205080204" pitchFamily="49" charset="-128"/>
              </a:rPr>
              <a:t>を検討いただき、</a:t>
            </a:r>
            <a:endParaRPr lang="en-US" altLang="ja-JP" sz="1477"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dirty="0" smtClean="0">
                <a:solidFill>
                  <a:prstClr val="black"/>
                </a:solidFill>
                <a:latin typeface="ＭＳ ゴシック" panose="020B0609070205080204" pitchFamily="49" charset="-128"/>
                <a:ea typeface="ＭＳ ゴシック" panose="020B0609070205080204" pitchFamily="49" charset="-128"/>
              </a:rPr>
              <a:t>それぞれの</a:t>
            </a:r>
            <a:r>
              <a:rPr lang="ja-JP" altLang="en-US" sz="1477" dirty="0">
                <a:solidFill>
                  <a:prstClr val="black"/>
                </a:solidFill>
                <a:latin typeface="ＭＳ ゴシック" panose="020B0609070205080204" pitchFamily="49" charset="-128"/>
                <a:ea typeface="ＭＳ ゴシック" panose="020B0609070205080204" pitchFamily="49" charset="-128"/>
              </a:rPr>
              <a:t>地域調整会議で協議・合意いただいてきたところ</a:t>
            </a:r>
            <a:r>
              <a:rPr lang="ja-JP" altLang="en-US" sz="1477" dirty="0" smtClean="0">
                <a:solidFill>
                  <a:prstClr val="black"/>
                </a:solidFill>
                <a:latin typeface="ＭＳ ゴシック" panose="020B0609070205080204" pitchFamily="49" charset="-128"/>
                <a:ea typeface="ＭＳ ゴシック" panose="020B0609070205080204" pitchFamily="49" charset="-128"/>
              </a:rPr>
              <a:t>。</a:t>
            </a:r>
            <a:endParaRPr lang="en-US" altLang="ja-JP" sz="1477"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6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361664" y="3882222"/>
            <a:ext cx="8782336" cy="2348720"/>
          </a:xfrm>
          <a:prstGeom prst="rect">
            <a:avLst/>
          </a:prstGeom>
          <a:noFill/>
        </p:spPr>
        <p:txBody>
          <a:bodyPr wrap="square" rtlCol="0">
            <a:spAutoFit/>
          </a:bodyPr>
          <a:lstStyle/>
          <a:p>
            <a:pPr defTabSz="805610">
              <a:defRPr/>
            </a:pPr>
            <a:r>
              <a:rPr lang="ja-JP" altLang="en-US" sz="1477" dirty="0" smtClean="0">
                <a:solidFill>
                  <a:prstClr val="black"/>
                </a:solidFill>
                <a:latin typeface="ＭＳ ゴシック" panose="020B0609070205080204" pitchFamily="49" charset="-128"/>
                <a:ea typeface="ＭＳ ゴシック" panose="020B0609070205080204" pitchFamily="49" charset="-128"/>
              </a:rPr>
              <a:t>○ 本県では、まず、</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「公立・公的医療機関等の具体的対応方針の</a:t>
            </a:r>
            <a:r>
              <a:rPr lang="ja-JP" altLang="en-US" sz="1477" b="1" u="sng" dirty="0">
                <a:solidFill>
                  <a:prstClr val="black"/>
                </a:solidFill>
                <a:latin typeface="ＭＳ ゴシック" panose="020B0609070205080204" pitchFamily="49" charset="-128"/>
                <a:ea typeface="ＭＳ ゴシック" panose="020B0609070205080204" pitchFamily="49" charset="-128"/>
              </a:rPr>
              <a:t>再検証（令和元</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年度）</a:t>
            </a:r>
            <a:r>
              <a:rPr lang="ja-JP" altLang="en-US" sz="1477" b="1" u="sng" dirty="0">
                <a:solidFill>
                  <a:prstClr val="black"/>
                </a:solidFill>
                <a:latin typeface="ＭＳ ゴシック" panose="020B0609070205080204" pitchFamily="49" charset="-128"/>
                <a:ea typeface="ＭＳ ゴシック" panose="020B0609070205080204" pitchFamily="49" charset="-128"/>
              </a:rPr>
              <a:t>」</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の対象</a:t>
            </a:r>
            <a:endParaRPr lang="en-US" altLang="ja-JP" sz="1477" b="1" u="sng"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となった医療機関</a:t>
            </a:r>
            <a:r>
              <a:rPr lang="en-US" altLang="ja-JP" sz="1477" u="sng" baseline="30000" dirty="0" smtClean="0">
                <a:solidFill>
                  <a:prstClr val="black"/>
                </a:solidFill>
                <a:latin typeface="ＭＳ ゴシック" panose="020B0609070205080204" pitchFamily="49" charset="-128"/>
                <a:ea typeface="ＭＳ ゴシック" panose="020B0609070205080204" pitchFamily="49" charset="-128"/>
              </a:rPr>
              <a:t>※1</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の具体的対応方針の検証を引き続き進め、地域調整会議で協議</a:t>
            </a:r>
            <a:r>
              <a:rPr lang="ja-JP" altLang="en-US" sz="1477" dirty="0" smtClean="0">
                <a:solidFill>
                  <a:prstClr val="black"/>
                </a:solidFill>
                <a:latin typeface="ＭＳ ゴシック" panose="020B0609070205080204" pitchFamily="49" charset="-128"/>
                <a:ea typeface="ＭＳ ゴシック" panose="020B0609070205080204" pitchFamily="49" charset="-128"/>
              </a:rPr>
              <a:t>する。</a:t>
            </a:r>
            <a:endParaRPr lang="en-US" altLang="ja-JP" sz="1477"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500"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en-US" altLang="ja-JP" sz="1200" dirty="0" smtClean="0">
                <a:solidFill>
                  <a:prstClr val="black"/>
                </a:solidFill>
                <a:latin typeface="ＭＳ 明朝" panose="02020609040205080304" pitchFamily="17" charset="-128"/>
                <a:ea typeface="ＭＳ 明朝" panose="02020609040205080304" pitchFamily="17" charset="-128"/>
              </a:rPr>
              <a:t>※1</a:t>
            </a:r>
            <a:r>
              <a:rPr lang="ja-JP" altLang="en-US" sz="1200" dirty="0" smtClean="0">
                <a:solidFill>
                  <a:prstClr val="black"/>
                </a:solidFill>
                <a:latin typeface="ＭＳ 明朝" panose="02020609040205080304" pitchFamily="17" charset="-128"/>
                <a:ea typeface="ＭＳ 明朝" panose="02020609040205080304" pitchFamily="17" charset="-128"/>
              </a:rPr>
              <a:t>：協議未了の熊本市立植木病院、宇城市民病院、国立病院機構熊本南病院、小国公立病院</a:t>
            </a:r>
            <a:endParaRPr lang="en-US" altLang="ja-JP" sz="1200" dirty="0" smtClean="0">
              <a:solidFill>
                <a:prstClr val="black"/>
              </a:solidFill>
              <a:latin typeface="ＭＳ 明朝" panose="02020609040205080304" pitchFamily="17" charset="-128"/>
              <a:ea typeface="ＭＳ 明朝" panose="02020609040205080304" pitchFamily="17" charset="-128"/>
            </a:endParaRPr>
          </a:p>
          <a:p>
            <a:pPr defTabSz="805610">
              <a:defRPr/>
            </a:pPr>
            <a:endParaRPr lang="en-US" altLang="ja-JP" sz="600" dirty="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600" dirty="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smtClean="0">
                <a:solidFill>
                  <a:prstClr val="black"/>
                </a:solidFill>
                <a:latin typeface="ＭＳ ゴシック" panose="020B0609070205080204" pitchFamily="49" charset="-128"/>
                <a:ea typeface="ＭＳ ゴシック" panose="020B0609070205080204" pitchFamily="49" charset="-128"/>
              </a:rPr>
              <a:t>○ 上記以外の公立・公的医療機関、民間病院及び有床診療所について</a:t>
            </a:r>
            <a:r>
              <a:rPr lang="ja-JP" altLang="en-US" sz="1477" dirty="0">
                <a:solidFill>
                  <a:prstClr val="black"/>
                </a:solidFill>
                <a:latin typeface="ＭＳ ゴシック" panose="020B0609070205080204" pitchFamily="49" charset="-128"/>
                <a:ea typeface="ＭＳ ゴシック" panose="020B0609070205080204" pitchFamily="49" charset="-128"/>
              </a:rPr>
              <a:t>は、追加的に示された</a:t>
            </a:r>
            <a:r>
              <a:rPr lang="ja-JP" altLang="en-US" sz="1477" dirty="0" smtClean="0">
                <a:solidFill>
                  <a:prstClr val="black"/>
                </a:solidFill>
                <a:latin typeface="ＭＳ ゴシック" panose="020B0609070205080204" pitchFamily="49" charset="-128"/>
                <a:ea typeface="ＭＳ ゴシック" panose="020B0609070205080204" pitchFamily="49" charset="-128"/>
              </a:rPr>
              <a:t>留意事</a:t>
            </a:r>
            <a:endParaRPr lang="en-US" altLang="ja-JP" sz="1477"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dirty="0" smtClean="0">
                <a:solidFill>
                  <a:prstClr val="black"/>
                </a:solidFill>
                <a:latin typeface="ＭＳ ゴシック" panose="020B0609070205080204" pitchFamily="49" charset="-128"/>
                <a:ea typeface="ＭＳ ゴシック" panose="020B0609070205080204" pitchFamily="49" charset="-128"/>
              </a:rPr>
              <a:t>項</a:t>
            </a:r>
            <a:r>
              <a:rPr lang="ja-JP" altLang="en-US" sz="1477" dirty="0">
                <a:solidFill>
                  <a:prstClr val="black"/>
                </a:solidFill>
                <a:latin typeface="ＭＳ ゴシック" panose="020B0609070205080204" pitchFamily="49" charset="-128"/>
                <a:ea typeface="ＭＳ ゴシック" panose="020B0609070205080204" pitchFamily="49" charset="-128"/>
              </a:rPr>
              <a:t>を踏まえ</a:t>
            </a:r>
            <a:r>
              <a:rPr lang="ja-JP" altLang="en-US" sz="1477" b="1" u="sng" dirty="0">
                <a:solidFill>
                  <a:prstClr val="black"/>
                </a:solidFill>
                <a:latin typeface="ＭＳ ゴシック" panose="020B0609070205080204" pitchFamily="49" charset="-128"/>
                <a:ea typeface="ＭＳ ゴシック" panose="020B0609070205080204" pitchFamily="49" charset="-128"/>
              </a:rPr>
              <a:t>具体的対応方針の検証</a:t>
            </a:r>
            <a:r>
              <a:rPr lang="ja-JP" altLang="en-US" sz="1477" dirty="0">
                <a:solidFill>
                  <a:prstClr val="black"/>
                </a:solidFill>
                <a:latin typeface="ＭＳ ゴシック" panose="020B0609070205080204" pitchFamily="49" charset="-128"/>
                <a:ea typeface="ＭＳ ゴシック" panose="020B0609070205080204" pitchFamily="49" charset="-128"/>
              </a:rPr>
              <a:t>（公立病院</a:t>
            </a:r>
            <a:r>
              <a:rPr lang="ja-JP" altLang="en-US" sz="1477" dirty="0" smtClean="0">
                <a:solidFill>
                  <a:prstClr val="black"/>
                </a:solidFill>
                <a:latin typeface="ＭＳ ゴシック" panose="020B0609070205080204" pitchFamily="49" charset="-128"/>
                <a:ea typeface="ＭＳ ゴシック" panose="020B0609070205080204" pitchFamily="49" charset="-128"/>
              </a:rPr>
              <a:t>は</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a:t>
            </a:r>
            <a:r>
              <a:rPr lang="ja-JP" altLang="en-US" sz="1477" b="1" u="sng" dirty="0">
                <a:solidFill>
                  <a:prstClr val="black"/>
                </a:solidFill>
                <a:latin typeface="ＭＳ ゴシック" panose="020B0609070205080204" pitchFamily="49" charset="-128"/>
                <a:ea typeface="ＭＳ ゴシック" panose="020B0609070205080204" pitchFamily="49" charset="-128"/>
              </a:rPr>
              <a:t>公立病院経営強化プラン」</a:t>
            </a:r>
            <a:r>
              <a:rPr lang="ja-JP" altLang="en-US" sz="1477" dirty="0">
                <a:solidFill>
                  <a:prstClr val="black"/>
                </a:solidFill>
                <a:latin typeface="ＭＳ ゴシック" panose="020B0609070205080204" pitchFamily="49" charset="-128"/>
                <a:ea typeface="ＭＳ ゴシック" panose="020B0609070205080204" pitchFamily="49" charset="-128"/>
              </a:rPr>
              <a:t>の策定）</a:t>
            </a:r>
            <a:r>
              <a:rPr lang="ja-JP" altLang="en-US" sz="1477" b="1" u="sng" dirty="0">
                <a:solidFill>
                  <a:prstClr val="black"/>
                </a:solidFill>
                <a:latin typeface="ＭＳ ゴシック" panose="020B0609070205080204" pitchFamily="49" charset="-128"/>
                <a:ea typeface="ＭＳ ゴシック" panose="020B0609070205080204" pitchFamily="49" charset="-128"/>
              </a:rPr>
              <a:t>に</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着手</a:t>
            </a:r>
            <a:r>
              <a:rPr lang="ja-JP" altLang="en-US" sz="1477" dirty="0" smtClean="0">
                <a:solidFill>
                  <a:prstClr val="black"/>
                </a:solidFill>
                <a:latin typeface="ＭＳ ゴシック" panose="020B0609070205080204" pitchFamily="49" charset="-128"/>
                <a:ea typeface="ＭＳ ゴシック" panose="020B0609070205080204" pitchFamily="49" charset="-128"/>
              </a:rPr>
              <a:t>する。　</a:t>
            </a:r>
            <a:endParaRPr lang="en-US" altLang="ja-JP" sz="1477"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dirty="0" smtClean="0">
                <a:solidFill>
                  <a:prstClr val="black"/>
                </a:solidFill>
                <a:latin typeface="ＭＳ ゴシック" panose="020B0609070205080204" pitchFamily="49" charset="-128"/>
                <a:ea typeface="ＭＳ ゴシック" panose="020B0609070205080204" pitchFamily="49" charset="-128"/>
              </a:rPr>
              <a:t> 検証後、平成</a:t>
            </a:r>
            <a:r>
              <a:rPr lang="en-US" altLang="ja-JP" sz="1477" dirty="0">
                <a:solidFill>
                  <a:prstClr val="black"/>
                </a:solidFill>
                <a:latin typeface="ＭＳ ゴシック" panose="020B0609070205080204" pitchFamily="49" charset="-128"/>
                <a:ea typeface="ＭＳ ゴシック" panose="020B0609070205080204" pitchFamily="49" charset="-128"/>
              </a:rPr>
              <a:t>30</a:t>
            </a:r>
            <a:r>
              <a:rPr lang="ja-JP" altLang="en-US" sz="1477" dirty="0">
                <a:solidFill>
                  <a:prstClr val="black"/>
                </a:solidFill>
                <a:latin typeface="ＭＳ ゴシック" panose="020B0609070205080204" pitchFamily="49" charset="-128"/>
                <a:ea typeface="ＭＳ ゴシック" panose="020B0609070205080204" pitchFamily="49" charset="-128"/>
              </a:rPr>
              <a:t>年度以降実施</a:t>
            </a:r>
            <a:r>
              <a:rPr lang="ja-JP" altLang="en-US" sz="1477" dirty="0" smtClean="0">
                <a:solidFill>
                  <a:prstClr val="black"/>
                </a:solidFill>
                <a:latin typeface="ＭＳ ゴシック" panose="020B0609070205080204" pitchFamily="49" charset="-128"/>
                <a:ea typeface="ＭＳ ゴシック" panose="020B0609070205080204" pitchFamily="49" charset="-128"/>
              </a:rPr>
              <a:t>してきた協議の進め方</a:t>
            </a:r>
            <a:r>
              <a:rPr lang="en-US" altLang="ja-JP" sz="1477" baseline="30000" dirty="0" smtClean="0">
                <a:solidFill>
                  <a:prstClr val="black"/>
                </a:solidFill>
                <a:latin typeface="ＭＳ ゴシック" panose="020B0609070205080204" pitchFamily="49" charset="-128"/>
                <a:ea typeface="ＭＳ ゴシック" panose="020B0609070205080204" pitchFamily="49" charset="-128"/>
              </a:rPr>
              <a:t>※2</a:t>
            </a:r>
            <a:r>
              <a:rPr lang="ja-JP" altLang="en-US" sz="1477" dirty="0" smtClean="0">
                <a:solidFill>
                  <a:prstClr val="black"/>
                </a:solidFill>
                <a:latin typeface="ＭＳ ゴシック" panose="020B0609070205080204" pitchFamily="49" charset="-128"/>
                <a:ea typeface="ＭＳ ゴシック" panose="020B0609070205080204" pitchFamily="49" charset="-128"/>
              </a:rPr>
              <a:t>に</a:t>
            </a:r>
            <a:r>
              <a:rPr lang="ja-JP" altLang="en-US" sz="1477" dirty="0">
                <a:solidFill>
                  <a:prstClr val="black"/>
                </a:solidFill>
                <a:latin typeface="ＭＳ ゴシック" panose="020B0609070205080204" pitchFamily="49" charset="-128"/>
                <a:ea typeface="ＭＳ ゴシック" panose="020B0609070205080204" pitchFamily="49" charset="-128"/>
              </a:rPr>
              <a:t>沿って、</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地域調整会議</a:t>
            </a:r>
            <a:r>
              <a:rPr lang="ja-JP" altLang="en-US" sz="1477" b="1" u="sng" dirty="0">
                <a:solidFill>
                  <a:prstClr val="black"/>
                </a:solidFill>
                <a:latin typeface="ＭＳ ゴシック" panose="020B0609070205080204" pitchFamily="49" charset="-128"/>
                <a:ea typeface="ＭＳ ゴシック" panose="020B0609070205080204" pitchFamily="49" charset="-128"/>
              </a:rPr>
              <a:t>に</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おいて決定する</a:t>
            </a:r>
            <a:endParaRPr lang="en-US" altLang="ja-JP" sz="1477" b="1" u="sng"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r>
              <a:rPr lang="ja-JP" altLang="en-US" sz="1477" dirty="0">
                <a:solidFill>
                  <a:prstClr val="black"/>
                </a:solidFill>
                <a:latin typeface="ＭＳ ゴシック" panose="020B0609070205080204" pitchFamily="49" charset="-128"/>
                <a:ea typeface="ＭＳ ゴシック" panose="020B0609070205080204" pitchFamily="49" charset="-128"/>
              </a:rPr>
              <a:t>　</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協議</a:t>
            </a:r>
            <a:r>
              <a:rPr lang="ja-JP" altLang="en-US" sz="1477" b="1" u="sng" dirty="0">
                <a:solidFill>
                  <a:prstClr val="black"/>
                </a:solidFill>
                <a:latin typeface="ＭＳ ゴシック" panose="020B0609070205080204" pitchFamily="49" charset="-128"/>
                <a:ea typeface="ＭＳ ゴシック" panose="020B0609070205080204" pitchFamily="49" charset="-128"/>
              </a:rPr>
              <a:t>方法・協議</a:t>
            </a:r>
            <a:r>
              <a:rPr lang="ja-JP" altLang="en-US" sz="1477" b="1" u="sng" dirty="0" smtClean="0">
                <a:solidFill>
                  <a:prstClr val="black"/>
                </a:solidFill>
                <a:latin typeface="ＭＳ ゴシック" panose="020B0609070205080204" pitchFamily="49" charset="-128"/>
                <a:ea typeface="ＭＳ ゴシック" panose="020B0609070205080204" pitchFamily="49" charset="-128"/>
              </a:rPr>
              <a:t>順序</a:t>
            </a:r>
            <a:r>
              <a:rPr lang="ja-JP" altLang="en-US" sz="1477" dirty="0" smtClean="0">
                <a:solidFill>
                  <a:prstClr val="black"/>
                </a:solidFill>
                <a:latin typeface="ＭＳ ゴシック" panose="020B0609070205080204" pitchFamily="49" charset="-128"/>
                <a:ea typeface="ＭＳ ゴシック" panose="020B0609070205080204" pitchFamily="49" charset="-128"/>
              </a:rPr>
              <a:t>に基づき、令和</a:t>
            </a:r>
            <a:r>
              <a:rPr lang="en-US" altLang="ja-JP" sz="1477" dirty="0" smtClean="0">
                <a:solidFill>
                  <a:prstClr val="black"/>
                </a:solidFill>
                <a:latin typeface="ＭＳ ゴシック" panose="020B0609070205080204" pitchFamily="49" charset="-128"/>
                <a:ea typeface="ＭＳ ゴシック" panose="020B0609070205080204" pitchFamily="49" charset="-128"/>
              </a:rPr>
              <a:t>5</a:t>
            </a:r>
            <a:r>
              <a:rPr lang="ja-JP" altLang="en-US" sz="1477" dirty="0" smtClean="0">
                <a:solidFill>
                  <a:prstClr val="black"/>
                </a:solidFill>
                <a:latin typeface="ＭＳ ゴシック" panose="020B0609070205080204" pitchFamily="49" charset="-128"/>
                <a:ea typeface="ＭＳ ゴシック" panose="020B0609070205080204" pitchFamily="49" charset="-128"/>
              </a:rPr>
              <a:t>年度にかけて順次協議を行う。</a:t>
            </a:r>
            <a:endParaRPr lang="en-US" altLang="ja-JP" sz="1477" dirty="0" smtClean="0">
              <a:solidFill>
                <a:prstClr val="black"/>
              </a:solidFill>
              <a:latin typeface="ＭＳ ゴシック" panose="020B0609070205080204" pitchFamily="49" charset="-128"/>
              <a:ea typeface="ＭＳ ゴシック" panose="020B0609070205080204" pitchFamily="49" charset="-128"/>
            </a:endParaRPr>
          </a:p>
          <a:p>
            <a:pPr defTabSz="805610">
              <a:defRPr/>
            </a:pPr>
            <a:endParaRPr lang="en-US" altLang="ja-JP" sz="500" dirty="0" smtClean="0">
              <a:solidFill>
                <a:prstClr val="black"/>
              </a:solidFill>
              <a:latin typeface="ＭＳ 明朝" panose="02020609040205080304" pitchFamily="17" charset="-128"/>
              <a:ea typeface="ＭＳ 明朝" panose="02020609040205080304" pitchFamily="17" charset="-128"/>
            </a:endParaRPr>
          </a:p>
          <a:p>
            <a:pPr defTabSz="805610">
              <a:defRPr/>
            </a:pPr>
            <a:r>
              <a:rPr lang="en-US" altLang="ja-JP" sz="1200" dirty="0" smtClean="0">
                <a:solidFill>
                  <a:prstClr val="black"/>
                </a:solidFill>
                <a:latin typeface="ＭＳ 明朝" panose="02020609040205080304" pitchFamily="17" charset="-128"/>
                <a:ea typeface="ＭＳ 明朝" panose="02020609040205080304" pitchFamily="17" charset="-128"/>
              </a:rPr>
              <a:t>※2</a:t>
            </a:r>
            <a:r>
              <a:rPr lang="ja-JP" altLang="en-US" sz="1200" dirty="0" smtClean="0">
                <a:solidFill>
                  <a:prstClr val="black"/>
                </a:solidFill>
                <a:latin typeface="ＭＳ 明朝" panose="02020609040205080304" pitchFamily="17" charset="-128"/>
                <a:ea typeface="ＭＳ 明朝" panose="02020609040205080304" pitchFamily="17" charset="-128"/>
              </a:rPr>
              <a:t>：「政策医療を担う中心的な医療機関等」は統一様式により、その他の民間病院及び有床診療所については、地域調整</a:t>
            </a:r>
            <a:endParaRPr lang="en-US" altLang="ja-JP" sz="1200" dirty="0" smtClean="0">
              <a:solidFill>
                <a:prstClr val="black"/>
              </a:solidFill>
              <a:latin typeface="ＭＳ 明朝" panose="02020609040205080304" pitchFamily="17" charset="-128"/>
              <a:ea typeface="ＭＳ 明朝" panose="02020609040205080304" pitchFamily="17" charset="-128"/>
            </a:endParaRPr>
          </a:p>
          <a:p>
            <a:pPr defTabSz="805610">
              <a:defRPr/>
            </a:pPr>
            <a:r>
              <a:rPr lang="ja-JP" altLang="en-US" sz="1200" dirty="0">
                <a:solidFill>
                  <a:prstClr val="black"/>
                </a:solidFill>
                <a:latin typeface="ＭＳ 明朝" panose="02020609040205080304" pitchFamily="17" charset="-128"/>
                <a:ea typeface="ＭＳ 明朝" panose="02020609040205080304" pitchFamily="17" charset="-128"/>
              </a:rPr>
              <a:t>　</a:t>
            </a:r>
            <a:r>
              <a:rPr lang="ja-JP" altLang="en-US" sz="1200" dirty="0" smtClean="0">
                <a:solidFill>
                  <a:prstClr val="black"/>
                </a:solidFill>
                <a:latin typeface="ＭＳ 明朝" panose="02020609040205080304" pitchFamily="17" charset="-128"/>
                <a:ea typeface="ＭＳ 明朝" panose="02020609040205080304" pitchFamily="17" charset="-128"/>
              </a:rPr>
              <a:t>　会議で決定する</a:t>
            </a:r>
            <a:r>
              <a:rPr lang="ja-JP" altLang="en-US" sz="1200" dirty="0">
                <a:solidFill>
                  <a:prstClr val="black"/>
                </a:solidFill>
                <a:latin typeface="ＭＳ 明朝" panose="02020609040205080304" pitchFamily="17" charset="-128"/>
                <a:ea typeface="ＭＳ 明朝" panose="02020609040205080304" pitchFamily="17" charset="-128"/>
              </a:rPr>
              <a:t>方法（病床機能報告結果を一覧にした</a:t>
            </a:r>
            <a:r>
              <a:rPr lang="ja-JP" altLang="en-US" sz="1200" dirty="0" smtClean="0">
                <a:solidFill>
                  <a:prstClr val="black"/>
                </a:solidFill>
                <a:latin typeface="ＭＳ 明朝" panose="02020609040205080304" pitchFamily="17" charset="-128"/>
                <a:ea typeface="ＭＳ 明朝" panose="02020609040205080304" pitchFamily="17" charset="-128"/>
              </a:rPr>
              <a:t>資料により一括して協議する等）により協議する。</a:t>
            </a:r>
            <a:r>
              <a:rPr lang="ja-JP" altLang="en-US" sz="1050" dirty="0" smtClean="0">
                <a:solidFill>
                  <a:prstClr val="black"/>
                </a:solidFill>
                <a:latin typeface="ＭＳ 明朝" panose="02020609040205080304" pitchFamily="17" charset="-128"/>
                <a:ea typeface="ＭＳ 明朝" panose="02020609040205080304" pitchFamily="17" charset="-128"/>
              </a:rPr>
              <a:t>（Ｐ</a:t>
            </a:r>
            <a:r>
              <a:rPr lang="en-US" altLang="ja-JP" sz="1050" dirty="0" smtClean="0">
                <a:solidFill>
                  <a:prstClr val="black"/>
                </a:solidFill>
                <a:latin typeface="ＭＳ 明朝" panose="02020609040205080304" pitchFamily="17" charset="-128"/>
                <a:ea typeface="ＭＳ 明朝" panose="02020609040205080304" pitchFamily="17" charset="-128"/>
              </a:rPr>
              <a:t>19,20</a:t>
            </a:r>
            <a:r>
              <a:rPr lang="ja-JP" altLang="en-US" sz="1050" dirty="0" smtClean="0">
                <a:solidFill>
                  <a:prstClr val="black"/>
                </a:solidFill>
                <a:latin typeface="ＭＳ 明朝" panose="02020609040205080304" pitchFamily="17" charset="-128"/>
                <a:ea typeface="ＭＳ 明朝" panose="02020609040205080304" pitchFamily="17" charset="-128"/>
              </a:rPr>
              <a:t>参照）</a:t>
            </a:r>
            <a:endParaRPr lang="en-US" altLang="ja-JP" sz="1200" dirty="0" smtClean="0">
              <a:solidFill>
                <a:prstClr val="black"/>
              </a:solidFill>
              <a:latin typeface="ＭＳ 明朝" panose="02020609040205080304" pitchFamily="17" charset="-128"/>
              <a:ea typeface="ＭＳ 明朝" panose="02020609040205080304" pitchFamily="17" charset="-128"/>
            </a:endParaRPr>
          </a:p>
        </p:txBody>
      </p:sp>
      <p:sp>
        <p:nvSpPr>
          <p:cNvPr id="18" name="下矢印 17"/>
          <p:cNvSpPr/>
          <p:nvPr/>
        </p:nvSpPr>
        <p:spPr>
          <a:xfrm>
            <a:off x="3779912" y="3199913"/>
            <a:ext cx="1407925" cy="319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5610">
              <a:defRPr/>
            </a:pPr>
            <a:endParaRPr lang="ja-JP" altLang="en-US" sz="1662">
              <a:solidFill>
                <a:prstClr val="white"/>
              </a:solidFill>
              <a:latin typeface="Calibri"/>
              <a:ea typeface="ＭＳ Ｐゴシック" panose="020B0600070205080204" pitchFamily="50" charset="-128"/>
            </a:endParaRPr>
          </a:p>
        </p:txBody>
      </p:sp>
      <p:sp>
        <p:nvSpPr>
          <p:cNvPr id="2" name="正方形/長方形 1"/>
          <p:cNvSpPr/>
          <p:nvPr/>
        </p:nvSpPr>
        <p:spPr>
          <a:xfrm>
            <a:off x="218700" y="3704938"/>
            <a:ext cx="8745787" cy="27879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65328" y="3444177"/>
            <a:ext cx="3091029" cy="348109"/>
          </a:xfrm>
          <a:prstGeom prst="rect">
            <a:avLst/>
          </a:prstGeom>
          <a:solidFill>
            <a:schemeClr val="bg1"/>
          </a:solidFill>
          <a:ln w="6350">
            <a:solidFill>
              <a:schemeClr val="tx1"/>
            </a:solidFill>
          </a:ln>
        </p:spPr>
        <p:txBody>
          <a:bodyPr wrap="square" rtlCol="0">
            <a:spAutoFit/>
          </a:bodyPr>
          <a:lstStyle/>
          <a:p>
            <a:pPr algn="ctr" defTabSz="805610">
              <a:defRPr/>
            </a:pPr>
            <a:r>
              <a:rPr lang="ja-JP" altLang="en-US" sz="1662" b="1"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令和４年度の具体的な取組み</a:t>
            </a: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 name="正方形/長方形 8"/>
          <p:cNvSpPr/>
          <p:nvPr/>
        </p:nvSpPr>
        <p:spPr>
          <a:xfrm>
            <a:off x="7010400" y="364684"/>
            <a:ext cx="2046738" cy="413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第６回熊本県地域医療構想調整会議</a:t>
            </a:r>
            <a:endParaRPr kumimoji="1" lang="en-US" altLang="ja-JP" sz="900" dirty="0" smtClean="0">
              <a:solidFill>
                <a:schemeClr val="tx1"/>
              </a:solidFill>
            </a:endParaRPr>
          </a:p>
          <a:p>
            <a:pPr algn="ctr"/>
            <a:r>
              <a:rPr kumimoji="1" lang="ja-JP" altLang="en-US" sz="900" dirty="0" smtClean="0">
                <a:solidFill>
                  <a:schemeClr val="tx1"/>
                </a:solidFill>
              </a:rPr>
              <a:t>（</a:t>
            </a:r>
            <a:r>
              <a:rPr lang="ja-JP" altLang="en-US" sz="900" dirty="0" smtClean="0">
                <a:solidFill>
                  <a:schemeClr val="tx1"/>
                </a:solidFill>
              </a:rPr>
              <a:t>令和４</a:t>
            </a:r>
            <a:r>
              <a:rPr kumimoji="1" lang="ja-JP" altLang="en-US" sz="900" dirty="0" smtClean="0">
                <a:solidFill>
                  <a:schemeClr val="tx1"/>
                </a:solidFill>
              </a:rPr>
              <a:t>年６月２日）資料１　</a:t>
            </a:r>
            <a:endParaRPr kumimoji="1" lang="ja-JP" altLang="en-US" sz="900" dirty="0">
              <a:solidFill>
                <a:schemeClr val="tx1"/>
              </a:solidFill>
            </a:endParaRPr>
          </a:p>
        </p:txBody>
      </p:sp>
    </p:spTree>
    <p:extLst>
      <p:ext uri="{BB962C8B-B14F-4D97-AF65-F5344CB8AC3E}">
        <p14:creationId xmlns:p14="http://schemas.microsoft.com/office/powerpoint/2010/main" val="2012005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454943453"/>
              </p:ext>
            </p:extLst>
          </p:nvPr>
        </p:nvGraphicFramePr>
        <p:xfrm>
          <a:off x="36001" y="1361648"/>
          <a:ext cx="4968047" cy="4983480"/>
        </p:xfrm>
        <a:graphic>
          <a:graphicData uri="http://schemas.openxmlformats.org/drawingml/2006/table">
            <a:tbl>
              <a:tblPr/>
              <a:tblGrid>
                <a:gridCol w="4968047">
                  <a:extLst>
                    <a:ext uri="{9D8B030D-6E8A-4147-A177-3AD203B41FA5}">
                      <a16:colId xmlns:a16="http://schemas.microsoft.com/office/drawing/2014/main" val="295947945"/>
                    </a:ext>
                  </a:extLst>
                </a:gridCol>
              </a:tblGrid>
              <a:tr h="4983480">
                <a:tc>
                  <a:txBody>
                    <a:bodyPr/>
                    <a:lstStyle/>
                    <a:p>
                      <a:endParaRPr kumimoji="1" lang="ja-JP" altLang="en-US" dirty="0"/>
                    </a:p>
                  </a:txBody>
                  <a:tcPr>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extLst>
                  <a:ext uri="{0D108BD9-81ED-4DB2-BD59-A6C34878D82A}">
                    <a16:rowId xmlns:a16="http://schemas.microsoft.com/office/drawing/2014/main" val="4248377444"/>
                  </a:ext>
                </a:extLst>
              </a:tr>
            </a:tbl>
          </a:graphicData>
        </a:graphic>
      </p:graphicFrame>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5</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4163603281"/>
              </p:ext>
            </p:extLst>
          </p:nvPr>
        </p:nvGraphicFramePr>
        <p:xfrm>
          <a:off x="36001" y="1361648"/>
          <a:ext cx="9081740" cy="4983480"/>
        </p:xfrm>
        <a:graphic>
          <a:graphicData uri="http://schemas.openxmlformats.org/drawingml/2006/table">
            <a:tbl>
              <a:tblPr firstRow="1" bandRow="1">
                <a:tableStyleId>{5940675A-B579-460E-94D1-54222C63F5DA}</a:tableStyleId>
              </a:tblPr>
              <a:tblGrid>
                <a:gridCol w="828000">
                  <a:extLst>
                    <a:ext uri="{9D8B030D-6E8A-4147-A177-3AD203B41FA5}">
                      <a16:colId xmlns:a16="http://schemas.microsoft.com/office/drawing/2014/main" val="20000"/>
                    </a:ext>
                  </a:extLst>
                </a:gridCol>
                <a:gridCol w="4126870">
                  <a:extLst>
                    <a:ext uri="{9D8B030D-6E8A-4147-A177-3AD203B41FA5}">
                      <a16:colId xmlns:a16="http://schemas.microsoft.com/office/drawing/2014/main" val="20001"/>
                    </a:ext>
                  </a:extLst>
                </a:gridCol>
                <a:gridCol w="4126870">
                  <a:extLst>
                    <a:ext uri="{9D8B030D-6E8A-4147-A177-3AD203B41FA5}">
                      <a16:colId xmlns:a16="http://schemas.microsoft.com/office/drawing/2014/main" val="20002"/>
                    </a:ext>
                  </a:extLst>
                </a:gridCol>
              </a:tblGrid>
              <a:tr h="370840">
                <a:tc>
                  <a:txBody>
                    <a:bodyPr/>
                    <a:lstStyle/>
                    <a:p>
                      <a:pPr algn="ctr"/>
                      <a:r>
                        <a:rPr kumimoji="1" lang="ja-JP" altLang="en-US" sz="2000" dirty="0" smtClean="0">
                          <a:latin typeface="ＭＳ ゴシック" panose="020B0609070205080204" pitchFamily="49" charset="-128"/>
                          <a:ea typeface="ＭＳ ゴシック" panose="020B0609070205080204" pitchFamily="49" charset="-128"/>
                        </a:rPr>
                        <a:t>区分</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tc>
                <a:tc>
                  <a:txBody>
                    <a:bodyPr/>
                    <a:lstStyle/>
                    <a:p>
                      <a:pPr algn="l"/>
                      <a:r>
                        <a:rPr kumimoji="1" lang="ja-JP" altLang="en-US" sz="2000" dirty="0" smtClean="0">
                          <a:latin typeface="ＭＳ ゴシック" panose="020B0609070205080204" pitchFamily="49" charset="-128"/>
                          <a:ea typeface="ＭＳ ゴシック" panose="020B0609070205080204" pitchFamily="49" charset="-128"/>
                        </a:rPr>
                        <a:t>　政策医療を担う中心的な</a:t>
                      </a:r>
                      <a:endParaRPr kumimoji="1" lang="en-US" altLang="ja-JP" sz="2000" dirty="0" smtClean="0">
                        <a:latin typeface="ＭＳ ゴシック" panose="020B0609070205080204" pitchFamily="49" charset="-128"/>
                        <a:ea typeface="ＭＳ ゴシック" panose="020B0609070205080204" pitchFamily="49" charset="-128"/>
                      </a:endParaRPr>
                    </a:p>
                    <a:p>
                      <a:pPr algn="l"/>
                      <a:r>
                        <a:rPr kumimoji="1" lang="ja-JP" altLang="en-US" sz="2000" dirty="0" smtClean="0">
                          <a:latin typeface="ＭＳ ゴシック" panose="020B0609070205080204" pitchFamily="49" charset="-128"/>
                          <a:ea typeface="ＭＳ ゴシック" panose="020B0609070205080204" pitchFamily="49" charset="-128"/>
                        </a:rPr>
                        <a:t>　医療機関等</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lnR w="38100" cap="flat" cmpd="sng" algn="ctr">
                      <a:solidFill>
                        <a:schemeClr val="tx1"/>
                      </a:solidFill>
                      <a:prstDash val="solid"/>
                      <a:round/>
                      <a:headEnd type="none" w="med" len="med"/>
                      <a:tailEnd type="none" w="med" len="med"/>
                    </a:lnR>
                  </a:tcPr>
                </a:tc>
                <a:tc>
                  <a:txBody>
                    <a:bodyPr/>
                    <a:lstStyle/>
                    <a:p>
                      <a:pPr algn="ctr"/>
                      <a:r>
                        <a:rPr kumimoji="1" lang="ja-JP" altLang="en-US" sz="2000" dirty="0" smtClean="0">
                          <a:latin typeface="ＭＳ ゴシック" panose="020B0609070205080204" pitchFamily="49" charset="-128"/>
                          <a:ea typeface="ＭＳ ゴシック" panose="020B0609070205080204" pitchFamily="49" charset="-128"/>
                        </a:rPr>
                        <a:t>その他の病院及び有床診療所</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70840">
                <a:tc>
                  <a:txBody>
                    <a:bodyPr/>
                    <a:lstStyle/>
                    <a:p>
                      <a:r>
                        <a:rPr kumimoji="1" lang="ja-JP" altLang="en-US" sz="2000" dirty="0" smtClean="0">
                          <a:latin typeface="ＭＳ ゴシック" panose="020B0609070205080204" pitchFamily="49" charset="-128"/>
                          <a:ea typeface="ＭＳ ゴシック" panose="020B0609070205080204" pitchFamily="49" charset="-128"/>
                        </a:rPr>
                        <a:t>協議方法</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tc>
                <a:tc>
                  <a:txBody>
                    <a:bodyPr/>
                    <a:lstStyle/>
                    <a:p>
                      <a:r>
                        <a:rPr kumimoji="1" lang="ja-JP" altLang="en-US" sz="2000" dirty="0" smtClean="0">
                          <a:latin typeface="ＭＳ ゴシック" panose="020B0609070205080204" pitchFamily="49" charset="-128"/>
                          <a:ea typeface="ＭＳ ゴシック" panose="020B0609070205080204" pitchFamily="49" charset="-128"/>
                        </a:rPr>
                        <a:t>個別説明（「統一様式」）</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lnR w="38100" cap="flat" cmpd="sng" algn="ctr">
                      <a:solidFill>
                        <a:schemeClr val="tx1"/>
                      </a:solidFill>
                      <a:prstDash val="solid"/>
                      <a:round/>
                      <a:headEnd type="none" w="med" len="med"/>
                      <a:tailEnd type="none" w="med" len="med"/>
                    </a:lnR>
                  </a:tcPr>
                </a:tc>
                <a:tc>
                  <a:txBody>
                    <a:bodyPr/>
                    <a:lstStyle/>
                    <a:p>
                      <a:r>
                        <a:rPr kumimoji="1" lang="ja-JP" altLang="en-US" sz="2000" dirty="0" smtClean="0">
                          <a:latin typeface="ＭＳ ゴシック" panose="020B0609070205080204" pitchFamily="49" charset="-128"/>
                          <a:ea typeface="ＭＳ ゴシック" panose="020B0609070205080204" pitchFamily="49" charset="-128"/>
                        </a:rPr>
                        <a:t>地域調整会議で決定する方法</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a:t>
                      </a:r>
                      <a:r>
                        <a:rPr kumimoji="1" lang="ja-JP" altLang="en-US" sz="2000" u="none" dirty="0" smtClean="0">
                          <a:solidFill>
                            <a:srgbClr val="FF0000"/>
                          </a:solidFill>
                          <a:latin typeface="ＭＳ ゴシック" panose="020B0609070205080204" pitchFamily="49" charset="-128"/>
                          <a:ea typeface="ＭＳ ゴシック" panose="020B0609070205080204" pitchFamily="49" charset="-128"/>
                        </a:rPr>
                        <a:t>⇒ </a:t>
                      </a:r>
                      <a:r>
                        <a:rPr kumimoji="1" lang="ja-JP" altLang="en-US" sz="2000" u="sng" dirty="0" smtClean="0">
                          <a:solidFill>
                            <a:srgbClr val="FF0000"/>
                          </a:solidFill>
                          <a:latin typeface="ＭＳ ゴシック" panose="020B0609070205080204" pitchFamily="49" charset="-128"/>
                          <a:ea typeface="ＭＳ ゴシック" panose="020B0609070205080204" pitchFamily="49" charset="-128"/>
                        </a:rPr>
                        <a:t>一覧を用いて一括して協議</a:t>
                      </a:r>
                      <a:endParaRPr kumimoji="1" lang="en-US" altLang="ja-JP" sz="2000" u="sng" dirty="0" smtClean="0">
                        <a:solidFill>
                          <a:srgbClr val="FF0000"/>
                        </a:solidFill>
                        <a:latin typeface="ＭＳ ゴシック" panose="020B0609070205080204" pitchFamily="49" charset="-128"/>
                        <a:ea typeface="ＭＳ ゴシック" panose="020B0609070205080204" pitchFamily="49" charset="-128"/>
                      </a:endParaRPr>
                    </a:p>
                    <a:p>
                      <a:endParaRPr kumimoji="1" lang="en-US" altLang="ja-JP" sz="900" dirty="0" smtClean="0">
                        <a:latin typeface="ＭＳ ゴシック" panose="020B0609070205080204" pitchFamily="49" charset="-128"/>
                        <a:ea typeface="ＭＳ ゴシック" panose="020B0609070205080204" pitchFamily="49" charset="-128"/>
                      </a:endParaRPr>
                    </a:p>
                  </a:txBody>
                  <a:tcPr marL="36000" marR="3600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370840">
                <a:tc>
                  <a:txBody>
                    <a:bodyPr/>
                    <a:lstStyle/>
                    <a:p>
                      <a:r>
                        <a:rPr kumimoji="1" lang="ja-JP" altLang="en-US" sz="2000" dirty="0" smtClean="0">
                          <a:latin typeface="ＭＳ ゴシック" panose="020B0609070205080204" pitchFamily="49" charset="-128"/>
                          <a:ea typeface="ＭＳ ゴシック" panose="020B0609070205080204" pitchFamily="49" charset="-128"/>
                        </a:rPr>
                        <a:t>時期</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tc>
                <a:tc>
                  <a:txBody>
                    <a:bodyPr/>
                    <a:lstStyle/>
                    <a:p>
                      <a:r>
                        <a:rPr kumimoji="1" lang="ja-JP" altLang="en-US" sz="2000" dirty="0" smtClean="0">
                          <a:latin typeface="ＭＳ ゴシック" panose="020B0609070205080204" pitchFamily="49" charset="-128"/>
                          <a:ea typeface="ＭＳ ゴシック" panose="020B0609070205080204" pitchFamily="49" charset="-128"/>
                        </a:rPr>
                        <a:t>令和４～５年度</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lnR w="38100" cap="flat" cmpd="sng" algn="ctr">
                      <a:solidFill>
                        <a:schemeClr val="tx1"/>
                      </a:solidFill>
                      <a:prstDash val="solid"/>
                      <a:round/>
                      <a:headEnd type="none" w="med" len="med"/>
                      <a:tailEnd type="none" w="med" len="med"/>
                    </a:lnR>
                  </a:tcPr>
                </a:tc>
                <a:tc>
                  <a:txBody>
                    <a:bodyPr/>
                    <a:lstStyle/>
                    <a:p>
                      <a:r>
                        <a:rPr kumimoji="1" lang="ja-JP" altLang="en-US" sz="2000" dirty="0" smtClean="0">
                          <a:latin typeface="ＭＳ ゴシック" panose="020B0609070205080204" pitchFamily="49" charset="-128"/>
                          <a:ea typeface="ＭＳ ゴシック" panose="020B0609070205080204" pitchFamily="49" charset="-128"/>
                        </a:rPr>
                        <a:t>令和５年度</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r>
                        <a:rPr kumimoji="1" lang="ja-JP" altLang="en-US" sz="2000" dirty="0" smtClean="0">
                          <a:latin typeface="ＭＳ ゴシック" panose="020B0609070205080204" pitchFamily="49" charset="-128"/>
                          <a:ea typeface="ＭＳ ゴシック" panose="020B0609070205080204" pitchFamily="49" charset="-128"/>
                        </a:rPr>
                        <a:t>項目</a:t>
                      </a:r>
                      <a:endParaRPr kumimoji="1" lang="ja-JP" altLang="en-US" sz="2000" dirty="0">
                        <a:latin typeface="ＭＳ ゴシック" panose="020B0609070205080204" pitchFamily="49" charset="-128"/>
                        <a:ea typeface="ＭＳ ゴシック" panose="020B0609070205080204" pitchFamily="49" charset="-128"/>
                      </a:endParaRPr>
                    </a:p>
                  </a:txBody>
                  <a:tcPr marL="36000" marR="36000"/>
                </a:tc>
                <a:tc>
                  <a:txBody>
                    <a:bodyPr/>
                    <a:lstStyle/>
                    <a:p>
                      <a:pPr marL="261938" indent="-261938">
                        <a:buFont typeface="Wingdings" panose="05000000000000000000" pitchFamily="2" charset="2"/>
                        <a:buChar char="Ø"/>
                      </a:pPr>
                      <a:r>
                        <a:rPr kumimoji="1" lang="ja-JP" altLang="en-US" sz="2000" dirty="0" smtClean="0">
                          <a:latin typeface="ＭＳ ゴシック" panose="020B0609070205080204" pitchFamily="49" charset="-128"/>
                          <a:ea typeface="ＭＳ ゴシック" panose="020B0609070205080204" pitchFamily="49" charset="-128"/>
                        </a:rPr>
                        <a:t>医療機関や構想区域の現状と</a:t>
                      </a:r>
                      <a:endParaRPr kumimoji="1" lang="en-US" altLang="ja-JP" sz="2000" dirty="0" smtClean="0">
                        <a:latin typeface="ＭＳ ゴシック" panose="020B0609070205080204" pitchFamily="49" charset="-128"/>
                        <a:ea typeface="ＭＳ ゴシック" panose="020B0609070205080204" pitchFamily="49" charset="-128"/>
                      </a:endParaRPr>
                    </a:p>
                    <a:p>
                      <a:pPr marL="0" indent="0">
                        <a:buFont typeface="Wingdings" panose="05000000000000000000" pitchFamily="2" charset="2"/>
                        <a:buNone/>
                      </a:pPr>
                      <a:r>
                        <a:rPr kumimoji="1" lang="ja-JP" altLang="en-US" sz="2000" dirty="0" smtClean="0">
                          <a:latin typeface="ＭＳ ゴシック" panose="020B0609070205080204" pitchFamily="49" charset="-128"/>
                          <a:ea typeface="ＭＳ ゴシック" panose="020B0609070205080204" pitchFamily="49" charset="-128"/>
                        </a:rPr>
                        <a:t>　課題</a:t>
                      </a:r>
                      <a:endParaRPr kumimoji="1" lang="en-US" altLang="ja-JP" sz="2000" dirty="0" smtClean="0">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dirty="0" smtClean="0">
                          <a:latin typeface="ＭＳ ゴシック" panose="020B0609070205080204" pitchFamily="49" charset="-128"/>
                          <a:ea typeface="ＭＳ ゴシック" panose="020B0609070205080204" pitchFamily="49" charset="-128"/>
                        </a:rPr>
                        <a:t>地域において今後担うべき役割</a:t>
                      </a:r>
                      <a:endParaRPr kumimoji="1" lang="en-US" altLang="ja-JP" sz="2000" dirty="0" smtClean="0">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u="sng" dirty="0" smtClean="0">
                          <a:solidFill>
                            <a:srgbClr val="FF0000"/>
                          </a:solidFill>
                          <a:latin typeface="ＭＳ ゴシック" panose="020B0609070205080204" pitchFamily="49" charset="-128"/>
                          <a:ea typeface="ＭＳ ゴシック" panose="020B0609070205080204" pitchFamily="49" charset="-128"/>
                        </a:rPr>
                        <a:t>新興感染症への対応</a:t>
                      </a:r>
                      <a:endParaRPr kumimoji="1" lang="en-US" altLang="ja-JP" sz="2000" u="sng" dirty="0" smtClean="0">
                        <a:solidFill>
                          <a:srgbClr val="FF0000"/>
                        </a:solidFill>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u="sng" dirty="0" smtClean="0">
                          <a:solidFill>
                            <a:srgbClr val="FF0000"/>
                          </a:solidFill>
                          <a:latin typeface="ＭＳ ゴシック" panose="020B0609070205080204" pitchFamily="49" charset="-128"/>
                          <a:ea typeface="ＭＳ ゴシック" panose="020B0609070205080204" pitchFamily="49" charset="-128"/>
                        </a:rPr>
                        <a:t>医師の働き方改革を踏まえた</a:t>
                      </a:r>
                      <a:endParaRPr kumimoji="1" lang="en-US" altLang="ja-JP" sz="2000" u="sng" dirty="0" smtClean="0">
                        <a:solidFill>
                          <a:srgbClr val="FF0000"/>
                        </a:solidFill>
                        <a:latin typeface="ＭＳ ゴシック" panose="020B0609070205080204" pitchFamily="49" charset="-128"/>
                        <a:ea typeface="ＭＳ ゴシック" panose="020B0609070205080204" pitchFamily="49" charset="-128"/>
                      </a:endParaRPr>
                    </a:p>
                    <a:p>
                      <a:pPr marL="0" indent="0">
                        <a:buFont typeface="Wingdings" panose="05000000000000000000" pitchFamily="2" charset="2"/>
                        <a:buNone/>
                      </a:pPr>
                      <a:r>
                        <a:rPr kumimoji="1" lang="ja-JP" altLang="en-US" sz="2000" u="none" dirty="0" smtClean="0">
                          <a:solidFill>
                            <a:srgbClr val="FF0000"/>
                          </a:solidFill>
                          <a:latin typeface="ＭＳ ゴシック" panose="020B0609070205080204" pitchFamily="49" charset="-128"/>
                          <a:ea typeface="ＭＳ ゴシック" panose="020B0609070205080204" pitchFamily="49" charset="-128"/>
                        </a:rPr>
                        <a:t>　</a:t>
                      </a:r>
                      <a:r>
                        <a:rPr kumimoji="1" lang="ja-JP" altLang="en-US" sz="2000" u="sng" dirty="0" smtClean="0">
                          <a:solidFill>
                            <a:srgbClr val="FF0000"/>
                          </a:solidFill>
                          <a:latin typeface="ＭＳ ゴシック" panose="020B0609070205080204" pitchFamily="49" charset="-128"/>
                          <a:ea typeface="ＭＳ ゴシック" panose="020B0609070205080204" pitchFamily="49" charset="-128"/>
                        </a:rPr>
                        <a:t>医療従事者の確保対策</a:t>
                      </a:r>
                      <a:endParaRPr kumimoji="1" lang="en-US" altLang="ja-JP" sz="2000" dirty="0" smtClean="0">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dirty="0" smtClean="0">
                          <a:latin typeface="ＭＳ ゴシック" panose="020B0609070205080204" pitchFamily="49" charset="-128"/>
                          <a:ea typeface="ＭＳ ゴシック" panose="020B0609070205080204" pitchFamily="49" charset="-128"/>
                        </a:rPr>
                        <a:t>病床機能ごとの推移</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現状、</a:t>
                      </a:r>
                      <a:r>
                        <a:rPr kumimoji="1" lang="en-US" altLang="ja-JP" sz="1400" dirty="0" smtClean="0">
                          <a:latin typeface="ＭＳ ゴシック" panose="020B0609070205080204" pitchFamily="49" charset="-128"/>
                          <a:ea typeface="ＭＳ ゴシック" panose="020B0609070205080204" pitchFamily="49" charset="-128"/>
                        </a:rPr>
                        <a:t>2025</a:t>
                      </a:r>
                      <a:r>
                        <a:rPr kumimoji="1" lang="ja-JP" altLang="en-US" sz="1400" dirty="0" smtClean="0">
                          <a:latin typeface="ＭＳ ゴシック" panose="020B0609070205080204" pitchFamily="49" charset="-128"/>
                          <a:ea typeface="ＭＳ ゴシック" panose="020B0609070205080204" pitchFamily="49" charset="-128"/>
                        </a:rPr>
                        <a:t>年</a:t>
                      </a:r>
                      <a:r>
                        <a:rPr kumimoji="1" lang="en-US" altLang="ja-JP" sz="1400" dirty="0" smtClean="0">
                          <a:latin typeface="ＭＳ ゴシック" panose="020B0609070205080204" pitchFamily="49" charset="-128"/>
                          <a:ea typeface="ＭＳ ゴシック" panose="020B0609070205080204" pitchFamily="49" charset="-128"/>
                        </a:rPr>
                        <a:t>)</a:t>
                      </a:r>
                      <a:endParaRPr kumimoji="1" lang="en-US" altLang="ja-JP" sz="2000" dirty="0" smtClean="0">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dirty="0" smtClean="0">
                          <a:latin typeface="ＭＳ ゴシック" panose="020B0609070205080204" pitchFamily="49" charset="-128"/>
                          <a:ea typeface="ＭＳ ゴシック" panose="020B0609070205080204" pitchFamily="49" charset="-128"/>
                        </a:rPr>
                        <a:t>診療科の推移</a:t>
                      </a:r>
                      <a:endParaRPr kumimoji="1" lang="en-US" altLang="ja-JP" sz="2000" dirty="0" smtClean="0">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dirty="0" smtClean="0">
                          <a:latin typeface="ＭＳ ゴシック" panose="020B0609070205080204" pitchFamily="49" charset="-128"/>
                          <a:ea typeface="ＭＳ ゴシック" panose="020B0609070205080204" pitchFamily="49" charset="-128"/>
                        </a:rPr>
                        <a:t>病床稼働率や紹介率・逆紹介率</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数値目標</a:t>
                      </a:r>
                      <a:r>
                        <a:rPr kumimoji="1" lang="en-US" altLang="ja-JP" sz="1400" dirty="0" smtClean="0">
                          <a:latin typeface="ＭＳ ゴシック" panose="020B0609070205080204" pitchFamily="49" charset="-128"/>
                          <a:ea typeface="ＭＳ ゴシック" panose="020B0609070205080204" pitchFamily="49" charset="-128"/>
                        </a:rPr>
                        <a:t>)</a:t>
                      </a:r>
                    </a:p>
                  </a:txBody>
                  <a:tcPr marL="36000" marR="36000">
                    <a:lnR w="38100" cap="flat" cmpd="sng" algn="ctr">
                      <a:solidFill>
                        <a:schemeClr val="tx1"/>
                      </a:solidFill>
                      <a:prstDash val="solid"/>
                      <a:round/>
                      <a:headEnd type="none" w="med" len="med"/>
                      <a:tailEnd type="none" w="med" len="med"/>
                    </a:lnR>
                  </a:tcPr>
                </a:tc>
                <a:tc>
                  <a:txBody>
                    <a:bodyPr/>
                    <a:lstStyle/>
                    <a:p>
                      <a:pPr marL="261938" marR="0" indent="-261938"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dirty="0" smtClean="0">
                          <a:latin typeface="ＭＳ ゴシック" panose="020B0609070205080204" pitchFamily="49" charset="-128"/>
                          <a:ea typeface="ＭＳ ゴシック" panose="020B0609070205080204" pitchFamily="49" charset="-128"/>
                        </a:rPr>
                        <a:t>地域において今後担うべき役割</a:t>
                      </a:r>
                      <a:endParaRPr kumimoji="1" lang="en-US" altLang="ja-JP" sz="2000" dirty="0" smtClean="0">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u="sng" dirty="0" smtClean="0">
                          <a:solidFill>
                            <a:srgbClr val="FF0000"/>
                          </a:solidFill>
                          <a:latin typeface="ＭＳ ゴシック" panose="020B0609070205080204" pitchFamily="49" charset="-128"/>
                          <a:ea typeface="ＭＳ ゴシック" panose="020B0609070205080204" pitchFamily="49" charset="-128"/>
                        </a:rPr>
                        <a:t>新興感染症への対応</a:t>
                      </a:r>
                      <a:endParaRPr kumimoji="1" lang="en-US" altLang="ja-JP" sz="2000" u="sng" dirty="0" smtClean="0">
                        <a:solidFill>
                          <a:srgbClr val="FF0000"/>
                        </a:solidFill>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u="sng" dirty="0" smtClean="0">
                          <a:solidFill>
                            <a:srgbClr val="FF0000"/>
                          </a:solidFill>
                          <a:latin typeface="ＭＳ ゴシック" panose="020B0609070205080204" pitchFamily="49" charset="-128"/>
                          <a:ea typeface="ＭＳ ゴシック" panose="020B0609070205080204" pitchFamily="49" charset="-128"/>
                        </a:rPr>
                        <a:t>医師の働き方改革を踏まえた</a:t>
                      </a:r>
                      <a:endParaRPr kumimoji="1" lang="en-US" altLang="ja-JP" sz="2000" u="sng" dirty="0" smtClean="0">
                        <a:solidFill>
                          <a:srgbClr val="FF0000"/>
                        </a:solidFill>
                        <a:latin typeface="ＭＳ ゴシック" panose="020B0609070205080204" pitchFamily="49" charset="-128"/>
                        <a:ea typeface="ＭＳ ゴシック" panose="020B0609070205080204" pitchFamily="49" charset="-128"/>
                      </a:endParaRPr>
                    </a:p>
                    <a:p>
                      <a:pPr marL="0" indent="0">
                        <a:buFont typeface="Wingdings" panose="05000000000000000000" pitchFamily="2" charset="2"/>
                        <a:buNone/>
                      </a:pPr>
                      <a:r>
                        <a:rPr kumimoji="1" lang="ja-JP" altLang="en-US" sz="2000" u="none" dirty="0" smtClean="0">
                          <a:solidFill>
                            <a:srgbClr val="FF0000"/>
                          </a:solidFill>
                          <a:latin typeface="ＭＳ ゴシック" panose="020B0609070205080204" pitchFamily="49" charset="-128"/>
                          <a:ea typeface="ＭＳ ゴシック" panose="020B0609070205080204" pitchFamily="49" charset="-128"/>
                        </a:rPr>
                        <a:t>　</a:t>
                      </a:r>
                      <a:r>
                        <a:rPr kumimoji="1" lang="ja-JP" altLang="en-US" sz="2000" u="sng" dirty="0" smtClean="0">
                          <a:solidFill>
                            <a:srgbClr val="FF0000"/>
                          </a:solidFill>
                          <a:latin typeface="ＭＳ ゴシック" panose="020B0609070205080204" pitchFamily="49" charset="-128"/>
                          <a:ea typeface="ＭＳ ゴシック" panose="020B0609070205080204" pitchFamily="49" charset="-128"/>
                        </a:rPr>
                        <a:t>医療従事者の確保対策</a:t>
                      </a:r>
                      <a:endParaRPr kumimoji="1" lang="en-US" altLang="ja-JP" sz="2000" dirty="0" smtClean="0">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dirty="0" smtClean="0">
                          <a:latin typeface="ＭＳ ゴシック" panose="020B0609070205080204" pitchFamily="49" charset="-128"/>
                          <a:ea typeface="ＭＳ ゴシック" panose="020B0609070205080204" pitchFamily="49" charset="-128"/>
                        </a:rPr>
                        <a:t>病床機能ごとの推移</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現状、</a:t>
                      </a:r>
                      <a:r>
                        <a:rPr kumimoji="1" lang="en-US" altLang="ja-JP" sz="1400" dirty="0" smtClean="0">
                          <a:latin typeface="ＭＳ ゴシック" panose="020B0609070205080204" pitchFamily="49" charset="-128"/>
                          <a:ea typeface="ＭＳ ゴシック" panose="020B0609070205080204" pitchFamily="49" charset="-128"/>
                        </a:rPr>
                        <a:t>2025</a:t>
                      </a:r>
                      <a:r>
                        <a:rPr kumimoji="1" lang="ja-JP" altLang="en-US" sz="1400" dirty="0" smtClean="0">
                          <a:latin typeface="ＭＳ ゴシック" panose="020B0609070205080204" pitchFamily="49" charset="-128"/>
                          <a:ea typeface="ＭＳ ゴシック" panose="020B0609070205080204" pitchFamily="49" charset="-128"/>
                        </a:rPr>
                        <a:t>年</a:t>
                      </a:r>
                      <a:r>
                        <a:rPr kumimoji="1" lang="en-US" altLang="ja-JP" sz="1400" baseline="30000" dirty="0" smtClean="0">
                          <a:latin typeface="ＭＳ ゴシック" panose="020B0609070205080204" pitchFamily="49" charset="-128"/>
                          <a:ea typeface="ＭＳ ゴシック" panose="020B0609070205080204" pitchFamily="49" charset="-128"/>
                        </a:rPr>
                        <a:t>※</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2000" dirty="0" smtClean="0">
                          <a:latin typeface="ＭＳ ゴシック" panose="020B0609070205080204" pitchFamily="49" charset="-128"/>
                          <a:ea typeface="ＭＳ ゴシック" panose="020B0609070205080204" pitchFamily="49" charset="-128"/>
                        </a:rPr>
                        <a:t>＝病床機能報告を活用</a:t>
                      </a:r>
                      <a:endParaRPr kumimoji="1" lang="en-US" altLang="ja-JP" sz="2000" dirty="0" smtClean="0">
                        <a:latin typeface="ＭＳ ゴシック" panose="020B0609070205080204" pitchFamily="49" charset="-128"/>
                        <a:ea typeface="ＭＳ ゴシック" panose="020B0609070205080204" pitchFamily="49" charset="-128"/>
                      </a:endParaRPr>
                    </a:p>
                    <a:p>
                      <a:pPr marL="0" marR="0" lvl="0" indent="0" algn="l" defTabSz="872722"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ＭＳ ゴシック" panose="020B0609070205080204" pitchFamily="49" charset="-128"/>
                          <a:ea typeface="ＭＳ ゴシック" panose="020B0609070205080204" pitchFamily="49" charset="-128"/>
                        </a:rPr>
                        <a:t>　　</a:t>
                      </a:r>
                      <a:r>
                        <a:rPr kumimoji="1" lang="en-US" altLang="ja-JP" sz="1600" dirty="0" smtClean="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　病床機能報告では任意であるため、　　</a:t>
                      </a:r>
                      <a:endParaRPr kumimoji="1" lang="en-US" altLang="ja-JP" sz="1600" dirty="0" smtClean="0">
                        <a:latin typeface="ＭＳ ゴシック" panose="020B0609070205080204" pitchFamily="49" charset="-128"/>
                        <a:ea typeface="ＭＳ ゴシック" panose="020B0609070205080204" pitchFamily="49" charset="-128"/>
                      </a:endParaRPr>
                    </a:p>
                    <a:p>
                      <a:pPr marL="0" marR="0" lvl="0" indent="0" algn="l" defTabSz="872722"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ＭＳ ゴシック" panose="020B0609070205080204" pitchFamily="49" charset="-128"/>
                          <a:ea typeface="ＭＳ ゴシック" panose="020B0609070205080204" pitchFamily="49" charset="-128"/>
                        </a:rPr>
                        <a:t>　　　　必要に応じて聞き取り等</a:t>
                      </a:r>
                      <a:endParaRPr kumimoji="1" lang="en-US" altLang="ja-JP" sz="2000" dirty="0" smtClean="0">
                        <a:latin typeface="ＭＳ ゴシック" panose="020B0609070205080204" pitchFamily="49" charset="-128"/>
                        <a:ea typeface="ＭＳ ゴシック" panose="020B0609070205080204" pitchFamily="49" charset="-128"/>
                      </a:endParaRPr>
                    </a:p>
                    <a:p>
                      <a:pPr marL="261938" indent="-261938">
                        <a:buFont typeface="Wingdings" panose="05000000000000000000" pitchFamily="2" charset="2"/>
                        <a:buChar char="Ø"/>
                      </a:pPr>
                      <a:r>
                        <a:rPr kumimoji="1" lang="ja-JP" altLang="en-US" sz="2000" dirty="0" smtClean="0">
                          <a:latin typeface="ＭＳ ゴシック" panose="020B0609070205080204" pitchFamily="49" charset="-128"/>
                          <a:ea typeface="ＭＳ ゴシック" panose="020B0609070205080204" pitchFamily="49" charset="-128"/>
                        </a:rPr>
                        <a:t>その他地域調整会議が必要と</a:t>
                      </a:r>
                      <a:endParaRPr kumimoji="1" lang="en-US" altLang="ja-JP" sz="2000" dirty="0" smtClean="0">
                        <a:latin typeface="ＭＳ ゴシック" panose="020B0609070205080204" pitchFamily="49" charset="-128"/>
                        <a:ea typeface="ＭＳ ゴシック" panose="020B0609070205080204" pitchFamily="49" charset="-128"/>
                      </a:endParaRPr>
                    </a:p>
                    <a:p>
                      <a:pPr marL="0" indent="0">
                        <a:buFont typeface="Wingdings" panose="05000000000000000000" pitchFamily="2" charset="2"/>
                        <a:buNone/>
                      </a:pPr>
                      <a:r>
                        <a:rPr kumimoji="1" lang="ja-JP" altLang="en-US" sz="2000" dirty="0" smtClean="0">
                          <a:latin typeface="ＭＳ ゴシック" panose="020B0609070205080204" pitchFamily="49" charset="-128"/>
                          <a:ea typeface="ＭＳ ゴシック" panose="020B0609070205080204" pitchFamily="49" charset="-128"/>
                        </a:rPr>
                        <a:t>　認める項目</a:t>
                      </a:r>
                      <a:endParaRPr kumimoji="1" lang="en-US" altLang="ja-JP" sz="2000" dirty="0" smtClean="0">
                        <a:latin typeface="ＭＳ ゴシック" panose="020B0609070205080204" pitchFamily="49" charset="-128"/>
                        <a:ea typeface="ＭＳ ゴシック" panose="020B0609070205080204" pitchFamily="49" charset="-128"/>
                      </a:endParaRPr>
                    </a:p>
                  </a:txBody>
                  <a:tcPr marL="36000" marR="3600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AutoShape 15"/>
          <p:cNvSpPr>
            <a:spLocks noChangeArrowheads="1"/>
          </p:cNvSpPr>
          <p:nvPr/>
        </p:nvSpPr>
        <p:spPr bwMode="auto">
          <a:xfrm>
            <a:off x="101135" y="332656"/>
            <a:ext cx="8938228" cy="397458"/>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None/>
            </a:pPr>
            <a:r>
              <a:rPr lang="ja-JP" altLang="en-US" sz="1662" b="1" dirty="0">
                <a:solidFill>
                  <a:schemeClr val="bg1"/>
                </a:solidFill>
                <a:latin typeface="メイリオ" panose="020B0604030504040204" pitchFamily="50" charset="-128"/>
                <a:ea typeface="メイリオ" panose="020B0604030504040204" pitchFamily="50" charset="-128"/>
                <a:cs typeface="Arial"/>
              </a:rPr>
              <a:t>菊池</a:t>
            </a:r>
            <a:r>
              <a:rPr lang="ja-JP" altLang="en-US" sz="1662" b="1" dirty="0" smtClean="0">
                <a:solidFill>
                  <a:schemeClr val="bg1"/>
                </a:solidFill>
                <a:latin typeface="メイリオ" panose="020B0604030504040204" pitchFamily="50" charset="-128"/>
                <a:ea typeface="メイリオ" panose="020B0604030504040204" pitchFamily="50" charset="-128"/>
                <a:cs typeface="Arial"/>
              </a:rPr>
              <a:t>地域</a:t>
            </a:r>
            <a:r>
              <a:rPr lang="ja-JP" altLang="en-US" sz="1662" b="1" dirty="0" smtClean="0">
                <a:solidFill>
                  <a:schemeClr val="bg1"/>
                </a:solidFill>
                <a:latin typeface="メイリオ" panose="020B0604030504040204" pitchFamily="50" charset="-128"/>
                <a:ea typeface="メイリオ" panose="020B0604030504040204" pitchFamily="50" charset="-128"/>
                <a:cs typeface="Arial"/>
              </a:rPr>
              <a:t>医療構想調整会議の協議方法</a:t>
            </a:r>
            <a:endParaRPr lang="ja-JP" altLang="en-US" sz="1662" b="1" dirty="0">
              <a:solidFill>
                <a:schemeClr val="bg1"/>
              </a:solidFill>
              <a:latin typeface="メイリオ" panose="020B0604030504040204" pitchFamily="50" charset="-128"/>
              <a:ea typeface="メイリオ" panose="020B0604030504040204" pitchFamily="50" charset="-128"/>
              <a:cs typeface="Arial"/>
            </a:endParaRPr>
          </a:p>
        </p:txBody>
      </p:sp>
      <p:sp>
        <p:nvSpPr>
          <p:cNvPr id="12" name="テキスト ボックス 11"/>
          <p:cNvSpPr txBox="1"/>
          <p:nvPr/>
        </p:nvSpPr>
        <p:spPr>
          <a:xfrm>
            <a:off x="182152" y="882594"/>
            <a:ext cx="8782336" cy="338554"/>
          </a:xfrm>
          <a:prstGeom prst="rect">
            <a:avLst/>
          </a:prstGeom>
          <a:noFill/>
        </p:spPr>
        <p:txBody>
          <a:bodyPr wrap="square" rtlCol="0">
            <a:spAutoFit/>
          </a:bodyPr>
          <a:lstStyle/>
          <a:p>
            <a:pPr defTabSz="805610">
              <a:defRPr/>
            </a:pPr>
            <a:r>
              <a:rPr lang="ja-JP" altLang="en-US" sz="1600" dirty="0" smtClean="0">
                <a:solidFill>
                  <a:prstClr val="black"/>
                </a:solidFill>
                <a:latin typeface="ＭＳ ゴシック" panose="020B0609070205080204" pitchFamily="49" charset="-128"/>
                <a:ea typeface="ＭＳ ゴシック" panose="020B0609070205080204" pitchFamily="49" charset="-128"/>
              </a:rPr>
              <a:t>○ 従前の「統一様式」及び一覧等に、</a:t>
            </a:r>
            <a:r>
              <a:rPr lang="ja-JP" altLang="en-US" sz="1600" b="1" u="sng" dirty="0" smtClean="0">
                <a:solidFill>
                  <a:srgbClr val="FF0000"/>
                </a:solidFill>
                <a:latin typeface="ＭＳ ゴシック" panose="020B0609070205080204" pitchFamily="49" charset="-128"/>
                <a:ea typeface="ＭＳ ゴシック" panose="020B0609070205080204" pitchFamily="49" charset="-128"/>
              </a:rPr>
              <a:t>新たな留意事項</a:t>
            </a:r>
            <a:r>
              <a:rPr lang="ja-JP" altLang="en-US" sz="1600" dirty="0" smtClean="0">
                <a:solidFill>
                  <a:prstClr val="black"/>
                </a:solidFill>
                <a:latin typeface="ＭＳ ゴシック" panose="020B0609070205080204" pitchFamily="49" charset="-128"/>
                <a:ea typeface="ＭＳ ゴシック" panose="020B0609070205080204" pitchFamily="49" charset="-128"/>
              </a:rPr>
              <a:t>を追加で記載したうえで、再検証する。</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7010400" y="364684"/>
            <a:ext cx="2046738" cy="413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第</a:t>
            </a:r>
            <a:r>
              <a:rPr lang="ja-JP" altLang="en-US" sz="800" dirty="0" smtClean="0">
                <a:solidFill>
                  <a:schemeClr val="tx1"/>
                </a:solidFill>
              </a:rPr>
              <a:t>９</a:t>
            </a:r>
            <a:r>
              <a:rPr kumimoji="1" lang="ja-JP" altLang="en-US" sz="800" dirty="0" smtClean="0">
                <a:solidFill>
                  <a:schemeClr val="tx1"/>
                </a:solidFill>
              </a:rPr>
              <a:t>回菊池地域</a:t>
            </a:r>
            <a:r>
              <a:rPr kumimoji="1" lang="ja-JP" altLang="en-US" sz="800" dirty="0" smtClean="0">
                <a:solidFill>
                  <a:schemeClr val="tx1"/>
                </a:solidFill>
              </a:rPr>
              <a:t>医療構想調整会議</a:t>
            </a:r>
            <a:endParaRPr kumimoji="1" lang="en-US" altLang="ja-JP" sz="800" dirty="0" smtClean="0">
              <a:solidFill>
                <a:schemeClr val="tx1"/>
              </a:solidFill>
            </a:endParaRPr>
          </a:p>
          <a:p>
            <a:pPr algn="ctr"/>
            <a:r>
              <a:rPr kumimoji="1" lang="ja-JP" altLang="en-US" sz="800" dirty="0" smtClean="0">
                <a:solidFill>
                  <a:schemeClr val="tx1"/>
                </a:solidFill>
              </a:rPr>
              <a:t>（</a:t>
            </a:r>
            <a:r>
              <a:rPr lang="ja-JP" altLang="en-US" sz="800" dirty="0" smtClean="0">
                <a:solidFill>
                  <a:schemeClr val="tx1"/>
                </a:solidFill>
              </a:rPr>
              <a:t>令和</a:t>
            </a:r>
            <a:r>
              <a:rPr lang="ja-JP" altLang="en-US" sz="800" dirty="0" smtClean="0">
                <a:solidFill>
                  <a:schemeClr val="tx1"/>
                </a:solidFill>
              </a:rPr>
              <a:t>４</a:t>
            </a:r>
            <a:r>
              <a:rPr kumimoji="1" lang="ja-JP" altLang="en-US" sz="800" dirty="0" smtClean="0">
                <a:solidFill>
                  <a:schemeClr val="tx1"/>
                </a:solidFill>
              </a:rPr>
              <a:t>年１２月６日</a:t>
            </a:r>
            <a:r>
              <a:rPr kumimoji="1" lang="ja-JP" altLang="en-US" sz="800" dirty="0" smtClean="0">
                <a:solidFill>
                  <a:schemeClr val="tx1"/>
                </a:solidFill>
              </a:rPr>
              <a:t>）資料１　</a:t>
            </a:r>
            <a:endParaRPr kumimoji="1" lang="ja-JP" altLang="en-US" sz="800" dirty="0">
              <a:solidFill>
                <a:schemeClr val="tx1"/>
              </a:solidFill>
            </a:endParaRPr>
          </a:p>
        </p:txBody>
      </p:sp>
    </p:spTree>
    <p:extLst>
      <p:ext uri="{BB962C8B-B14F-4D97-AF65-F5344CB8AC3E}">
        <p14:creationId xmlns:p14="http://schemas.microsoft.com/office/powerpoint/2010/main" val="2759611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6</a:t>
            </a:fld>
            <a:endParaRPr kumimoji="1" lang="ja-JP" altLang="en-US" dirty="0"/>
          </a:p>
        </p:txBody>
      </p:sp>
      <p:sp>
        <p:nvSpPr>
          <p:cNvPr id="10" name="AutoShape 15"/>
          <p:cNvSpPr>
            <a:spLocks noChangeArrowheads="1"/>
          </p:cNvSpPr>
          <p:nvPr/>
        </p:nvSpPr>
        <p:spPr bwMode="auto">
          <a:xfrm>
            <a:off x="101135" y="332656"/>
            <a:ext cx="8938228" cy="397458"/>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None/>
            </a:pPr>
            <a:r>
              <a:rPr lang="ja-JP" altLang="en-US" sz="1662" b="1" dirty="0" smtClean="0">
                <a:solidFill>
                  <a:schemeClr val="bg1"/>
                </a:solidFill>
                <a:latin typeface="メイリオ" panose="020B0604030504040204" pitchFamily="50" charset="-128"/>
                <a:ea typeface="メイリオ" panose="020B0604030504040204" pitchFamily="50" charset="-128"/>
                <a:cs typeface="Arial"/>
              </a:rPr>
              <a:t>菊池地域</a:t>
            </a:r>
            <a:r>
              <a:rPr lang="ja-JP" altLang="en-US" sz="1662" b="1" dirty="0" smtClean="0">
                <a:solidFill>
                  <a:schemeClr val="bg1"/>
                </a:solidFill>
                <a:latin typeface="メイリオ" panose="020B0604030504040204" pitchFamily="50" charset="-128"/>
                <a:ea typeface="メイリオ" panose="020B0604030504040204" pitchFamily="50" charset="-128"/>
                <a:cs typeface="Arial"/>
              </a:rPr>
              <a:t>医療構想調整会議の協議順序</a:t>
            </a:r>
            <a:endParaRPr lang="en-US" altLang="ja-JP" sz="1662" b="1" dirty="0" smtClean="0">
              <a:solidFill>
                <a:schemeClr val="bg1"/>
              </a:solidFill>
              <a:latin typeface="メイリオ" panose="020B0604030504040204" pitchFamily="50" charset="-128"/>
              <a:ea typeface="メイリオ" panose="020B0604030504040204" pitchFamily="50" charset="-128"/>
              <a:cs typeface="Arial"/>
            </a:endParaRPr>
          </a:p>
        </p:txBody>
      </p:sp>
      <p:sp>
        <p:nvSpPr>
          <p:cNvPr id="12" name="正方形/長方形 11"/>
          <p:cNvSpPr/>
          <p:nvPr/>
        </p:nvSpPr>
        <p:spPr>
          <a:xfrm>
            <a:off x="424962" y="1014997"/>
            <a:ext cx="8640000" cy="126285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22558" y="1014998"/>
            <a:ext cx="3141410" cy="126285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411936" y="692696"/>
            <a:ext cx="8640000"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令和４</a:t>
            </a:r>
            <a:r>
              <a:rPr kumimoji="1" lang="ja-JP" altLang="en-US" sz="1400" dirty="0" smtClean="0">
                <a:latin typeface="ＭＳ ゴシック" panose="020B0609070205080204" pitchFamily="49" charset="-128"/>
                <a:ea typeface="ＭＳ ゴシック" panose="020B0609070205080204" pitchFamily="49" charset="-128"/>
              </a:rPr>
              <a:t>年度　　　　　　　　　　　　 　                 </a:t>
            </a:r>
            <a:r>
              <a:rPr lang="ja-JP" altLang="en-US" sz="1400" dirty="0" smtClean="0">
                <a:latin typeface="ＭＳ ゴシック" panose="020B0609070205080204" pitchFamily="49" charset="-128"/>
                <a:ea typeface="ＭＳ ゴシック" panose="020B0609070205080204" pitchFamily="49" charset="-128"/>
              </a:rPr>
              <a:t>令和５</a:t>
            </a:r>
            <a:r>
              <a:rPr kumimoji="1" lang="ja-JP" altLang="en-US" sz="1400" dirty="0" smtClean="0">
                <a:latin typeface="ＭＳ ゴシック" panose="020B0609070205080204" pitchFamily="49" charset="-128"/>
                <a:ea typeface="ＭＳ ゴシック" panose="020B0609070205080204" pitchFamily="49" charset="-128"/>
              </a:rPr>
              <a:t>年度</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5" name="正方形/長方形 14"/>
          <p:cNvSpPr/>
          <p:nvPr/>
        </p:nvSpPr>
        <p:spPr>
          <a:xfrm>
            <a:off x="371199" y="1013931"/>
            <a:ext cx="3192769" cy="36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latin typeface="ＭＳ ゴシック" panose="020B0609070205080204" pitchFamily="49" charset="-128"/>
                <a:ea typeface="ＭＳ ゴシック" panose="020B0609070205080204" pitchFamily="49" charset="-128"/>
              </a:rPr>
              <a:t>8</a:t>
            </a:r>
            <a:r>
              <a:rPr kumimoji="1" lang="ja-JP" altLang="en-US" sz="1200" dirty="0" smtClean="0">
                <a:latin typeface="ＭＳ ゴシック" panose="020B0609070205080204" pitchFamily="49" charset="-128"/>
                <a:ea typeface="ＭＳ ゴシック" panose="020B0609070205080204" pitchFamily="49" charset="-128"/>
              </a:rPr>
              <a:t>月 </a:t>
            </a:r>
            <a:r>
              <a:rPr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月 </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7" name="正方形/長方形 16"/>
          <p:cNvSpPr/>
          <p:nvPr/>
        </p:nvSpPr>
        <p:spPr>
          <a:xfrm>
            <a:off x="426812" y="1373988"/>
            <a:ext cx="8640000" cy="9038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2555776" y="1455190"/>
            <a:ext cx="720000" cy="61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smtClean="0">
                <a:latin typeface="ＭＳ ゴシック" panose="020B0609070205080204" pitchFamily="49" charset="-128"/>
                <a:ea typeface="ＭＳ ゴシック" panose="020B0609070205080204" pitchFamily="49" charset="-128"/>
              </a:rPr>
              <a:t>２月頃</a:t>
            </a:r>
            <a:endParaRPr kumimoji="1"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第２回</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会議</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20" name="角丸四角形 19"/>
          <p:cNvSpPr/>
          <p:nvPr/>
        </p:nvSpPr>
        <p:spPr>
          <a:xfrm>
            <a:off x="7812440" y="1455190"/>
            <a:ext cx="720000" cy="61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100" dirty="0">
                <a:latin typeface="ＭＳ ゴシック" panose="020B0609070205080204" pitchFamily="49" charset="-128"/>
                <a:ea typeface="ＭＳ ゴシック" panose="020B0609070205080204" pitchFamily="49" charset="-128"/>
              </a:rPr>
              <a:t>２</a:t>
            </a:r>
            <a:r>
              <a:rPr kumimoji="1" lang="ja-JP" altLang="en-US" sz="1100" dirty="0" smtClean="0">
                <a:latin typeface="ＭＳ ゴシック" panose="020B0609070205080204" pitchFamily="49" charset="-128"/>
                <a:ea typeface="ＭＳ ゴシック" panose="020B0609070205080204" pitchFamily="49" charset="-128"/>
              </a:rPr>
              <a:t>月ごろ</a:t>
            </a:r>
            <a:endParaRPr kumimoji="1"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第</a:t>
            </a:r>
            <a:r>
              <a:rPr lang="ja-JP" altLang="en-US" sz="1100" dirty="0">
                <a:latin typeface="ＭＳ ゴシック" panose="020B0609070205080204" pitchFamily="49" charset="-128"/>
                <a:ea typeface="ＭＳ ゴシック" panose="020B0609070205080204" pitchFamily="49" charset="-128"/>
              </a:rPr>
              <a:t>３</a:t>
            </a:r>
            <a:r>
              <a:rPr lang="ja-JP" altLang="en-US" sz="1100" dirty="0" smtClean="0">
                <a:latin typeface="ＭＳ ゴシック" panose="020B0609070205080204" pitchFamily="49" charset="-128"/>
                <a:ea typeface="ＭＳ ゴシック" panose="020B0609070205080204" pitchFamily="49" charset="-128"/>
              </a:rPr>
              <a:t>回</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会議</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21" name="角丸四角形 20"/>
          <p:cNvSpPr/>
          <p:nvPr/>
        </p:nvSpPr>
        <p:spPr>
          <a:xfrm>
            <a:off x="4569600" y="1455190"/>
            <a:ext cx="720000" cy="576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smtClean="0">
                <a:latin typeface="ＭＳ ゴシック" panose="020B0609070205080204" pitchFamily="49" charset="-128"/>
                <a:ea typeface="ＭＳ ゴシック" panose="020B0609070205080204" pitchFamily="49" charset="-128"/>
              </a:rPr>
              <a:t>６～７月</a:t>
            </a:r>
            <a:endParaRPr kumimoji="1" lang="en-US" altLang="ja-JP" sz="1100" dirty="0" smtClean="0">
              <a:latin typeface="ＭＳ ゴシック" panose="020B0609070205080204" pitchFamily="49" charset="-128"/>
              <a:ea typeface="ＭＳ ゴシック" panose="020B0609070205080204" pitchFamily="49" charset="-128"/>
            </a:endParaRPr>
          </a:p>
          <a:p>
            <a:pPr algn="ctr"/>
            <a:r>
              <a:rPr kumimoji="1" lang="ja-JP" altLang="en-US" sz="1100" dirty="0" smtClean="0">
                <a:latin typeface="ＭＳ ゴシック" panose="020B0609070205080204" pitchFamily="49" charset="-128"/>
                <a:ea typeface="ＭＳ ゴシック" panose="020B0609070205080204" pitchFamily="49" charset="-128"/>
              </a:rPr>
              <a:t>第１回</a:t>
            </a:r>
            <a:endParaRPr kumimoji="1" lang="en-US" altLang="ja-JP" sz="1100" dirty="0" smtClean="0">
              <a:latin typeface="ＭＳ ゴシック" panose="020B0609070205080204" pitchFamily="49" charset="-128"/>
              <a:ea typeface="ＭＳ ゴシック" panose="020B0609070205080204" pitchFamily="49" charset="-128"/>
            </a:endParaRPr>
          </a:p>
          <a:p>
            <a:pPr algn="ctr"/>
            <a:r>
              <a:rPr kumimoji="1" lang="ja-JP" altLang="en-US" sz="1100" dirty="0" smtClean="0">
                <a:latin typeface="ＭＳ ゴシック" panose="020B0609070205080204" pitchFamily="49" charset="-128"/>
                <a:ea typeface="ＭＳ ゴシック" panose="020B0609070205080204" pitchFamily="49" charset="-128"/>
              </a:rPr>
              <a:t>会議</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22" name="角丸四角形 21"/>
          <p:cNvSpPr/>
          <p:nvPr/>
        </p:nvSpPr>
        <p:spPr>
          <a:xfrm>
            <a:off x="6175807" y="1455190"/>
            <a:ext cx="720000" cy="61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dirty="0" smtClean="0">
                <a:latin typeface="ＭＳ ゴシック" panose="020B0609070205080204" pitchFamily="49" charset="-128"/>
                <a:ea typeface="ＭＳ ゴシック" panose="020B0609070205080204" pitchFamily="49" charset="-128"/>
              </a:rPr>
              <a:t>10</a:t>
            </a:r>
            <a:r>
              <a:rPr kumimoji="1" lang="ja-JP" altLang="en-US" sz="1100" dirty="0" smtClean="0">
                <a:latin typeface="ＭＳ ゴシック" panose="020B0609070205080204" pitchFamily="49" charset="-128"/>
                <a:ea typeface="ＭＳ ゴシック" panose="020B0609070205080204" pitchFamily="49" charset="-128"/>
              </a:rPr>
              <a:t>～</a:t>
            </a:r>
            <a:r>
              <a:rPr kumimoji="1" lang="en-US" altLang="ja-JP" sz="1100" dirty="0" smtClean="0">
                <a:latin typeface="ＭＳ ゴシック" panose="020B0609070205080204" pitchFamily="49" charset="-128"/>
                <a:ea typeface="ＭＳ ゴシック" panose="020B0609070205080204" pitchFamily="49" charset="-128"/>
              </a:rPr>
              <a:t>11</a:t>
            </a:r>
            <a:r>
              <a:rPr kumimoji="1" lang="ja-JP" altLang="en-US" sz="1100" dirty="0" smtClean="0">
                <a:latin typeface="ＭＳ ゴシック" panose="020B0609070205080204" pitchFamily="49" charset="-128"/>
                <a:ea typeface="ＭＳ ゴシック" panose="020B0609070205080204" pitchFamily="49" charset="-128"/>
              </a:rPr>
              <a:t>月</a:t>
            </a:r>
            <a:endParaRPr kumimoji="1" lang="en-US" altLang="ja-JP" sz="1100" dirty="0" smtClean="0">
              <a:latin typeface="ＭＳ ゴシック" panose="020B0609070205080204" pitchFamily="49" charset="-128"/>
              <a:ea typeface="ＭＳ ゴシック" panose="020B0609070205080204" pitchFamily="49" charset="-128"/>
            </a:endParaRPr>
          </a:p>
          <a:p>
            <a:pPr algn="ctr"/>
            <a:r>
              <a:rPr kumimoji="1" lang="ja-JP" altLang="en-US" sz="1100" dirty="0" smtClean="0">
                <a:latin typeface="ＭＳ ゴシック" panose="020B0609070205080204" pitchFamily="49" charset="-128"/>
                <a:ea typeface="ＭＳ ゴシック" panose="020B0609070205080204" pitchFamily="49" charset="-128"/>
              </a:rPr>
              <a:t>第２回</a:t>
            </a:r>
            <a:endParaRPr kumimoji="1" lang="en-US" altLang="ja-JP" sz="1100" dirty="0" smtClean="0">
              <a:latin typeface="ＭＳ ゴシック" panose="020B0609070205080204" pitchFamily="49" charset="-128"/>
              <a:ea typeface="ＭＳ ゴシック" panose="020B0609070205080204" pitchFamily="49" charset="-128"/>
            </a:endParaRPr>
          </a:p>
          <a:p>
            <a:pPr algn="ctr"/>
            <a:r>
              <a:rPr kumimoji="1" lang="ja-JP" altLang="en-US" sz="1100" dirty="0" smtClean="0">
                <a:latin typeface="ＭＳ ゴシック" panose="020B0609070205080204" pitchFamily="49" charset="-128"/>
                <a:ea typeface="ＭＳ ゴシック" panose="020B0609070205080204" pitchFamily="49" charset="-128"/>
              </a:rPr>
              <a:t>会議</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39" name="正方形/長方形 38"/>
          <p:cNvSpPr/>
          <p:nvPr/>
        </p:nvSpPr>
        <p:spPr>
          <a:xfrm>
            <a:off x="65610" y="1023141"/>
            <a:ext cx="360000" cy="125079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地域調整会議</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41" name="角丸四角形 40"/>
          <p:cNvSpPr/>
          <p:nvPr/>
        </p:nvSpPr>
        <p:spPr>
          <a:xfrm>
            <a:off x="1694552" y="1446140"/>
            <a:ext cx="576000" cy="612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dirty="0" smtClean="0">
                <a:solidFill>
                  <a:schemeClr val="tx1"/>
                </a:solidFill>
                <a:latin typeface="ＭＳ ゴシック" panose="020B0609070205080204" pitchFamily="49" charset="-128"/>
                <a:ea typeface="ＭＳ ゴシック" panose="020B0609070205080204" pitchFamily="49" charset="-128"/>
              </a:rPr>
              <a:t>12/6</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第１回会議</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43" name="正方形/長方形 42"/>
          <p:cNvSpPr/>
          <p:nvPr/>
        </p:nvSpPr>
        <p:spPr>
          <a:xfrm>
            <a:off x="3650104" y="1023141"/>
            <a:ext cx="5315696" cy="36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latin typeface="ＭＳ ゴシック" panose="020B0609070205080204" pitchFamily="49" charset="-128"/>
                <a:ea typeface="ＭＳ ゴシック" panose="020B0609070205080204" pitchFamily="49" charset="-128"/>
              </a:rPr>
              <a:t>4</a:t>
            </a:r>
            <a:r>
              <a:rPr lang="ja-JP" altLang="en-US" sz="1200" dirty="0" smtClean="0">
                <a:latin typeface="ＭＳ ゴシック" panose="020B0609070205080204" pitchFamily="49" charset="-128"/>
                <a:ea typeface="ＭＳ ゴシック" panose="020B0609070205080204" pitchFamily="49" charset="-128"/>
              </a:rPr>
              <a:t>月  </a:t>
            </a:r>
            <a:r>
              <a:rPr lang="en-US" altLang="ja-JP" sz="1200" dirty="0" smtClean="0">
                <a:latin typeface="ＭＳ ゴシック" panose="020B0609070205080204" pitchFamily="49" charset="-128"/>
                <a:ea typeface="ＭＳ ゴシック" panose="020B0609070205080204" pitchFamily="49" charset="-128"/>
              </a:rPr>
              <a:t>5</a:t>
            </a:r>
            <a:r>
              <a:rPr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7</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8</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月  </a:t>
            </a: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2" name="下矢印 1"/>
          <p:cNvSpPr/>
          <p:nvPr/>
        </p:nvSpPr>
        <p:spPr>
          <a:xfrm>
            <a:off x="130675" y="2420888"/>
            <a:ext cx="360076" cy="3025427"/>
          </a:xfrm>
          <a:prstGeom prst="downArrow">
            <a:avLst>
              <a:gd name="adj1" fmla="val 50000"/>
              <a:gd name="adj2" fmla="val 15883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5140049" y="1873728"/>
            <a:ext cx="315598" cy="337086"/>
          </a:xfrm>
          <a:prstGeom prst="roundRect">
            <a:avLst/>
          </a:prstGeom>
          <a:solidFill>
            <a:srgbClr val="FFFF00"/>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②</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50" name="角丸四角形 49"/>
          <p:cNvSpPr/>
          <p:nvPr/>
        </p:nvSpPr>
        <p:spPr>
          <a:xfrm>
            <a:off x="3178890" y="1869947"/>
            <a:ext cx="357080" cy="337086"/>
          </a:xfrm>
          <a:prstGeom prst="roundRect">
            <a:avLst/>
          </a:prstGeom>
          <a:solidFill>
            <a:srgbClr val="FFFF00"/>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①</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51" name="角丸四角形 50"/>
          <p:cNvSpPr/>
          <p:nvPr/>
        </p:nvSpPr>
        <p:spPr>
          <a:xfrm>
            <a:off x="6795306" y="1869947"/>
            <a:ext cx="296974" cy="337086"/>
          </a:xfrm>
          <a:prstGeom prst="roundRect">
            <a:avLst/>
          </a:prstGeom>
          <a:solidFill>
            <a:srgbClr val="FFFF00"/>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400" b="1" dirty="0" smtClean="0">
                <a:solidFill>
                  <a:schemeClr val="tx1"/>
                </a:solidFill>
                <a:latin typeface="ＭＳ ゴシック" panose="020B0609070205080204" pitchFamily="49" charset="-128"/>
                <a:ea typeface="ＭＳ ゴシック" panose="020B0609070205080204" pitchFamily="49" charset="-128"/>
              </a:rPr>
              <a:t>③</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52" name="角丸四角形 51"/>
          <p:cNvSpPr/>
          <p:nvPr/>
        </p:nvSpPr>
        <p:spPr>
          <a:xfrm>
            <a:off x="8414085" y="1867778"/>
            <a:ext cx="513224" cy="337086"/>
          </a:xfrm>
          <a:prstGeom prst="roundRect">
            <a:avLst/>
          </a:prstGeom>
          <a:solidFill>
            <a:srgbClr val="FFFF00"/>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400" b="1" dirty="0" smtClean="0">
                <a:solidFill>
                  <a:schemeClr val="tx1"/>
                </a:solidFill>
                <a:latin typeface="ＭＳ ゴシック" panose="020B0609070205080204" pitchFamily="49" charset="-128"/>
                <a:ea typeface="ＭＳ ゴシック" panose="020B0609070205080204" pitchFamily="49" charset="-128"/>
              </a:rPr>
              <a:t>④⑤</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29" name="正方形/長方形 28"/>
          <p:cNvSpPr/>
          <p:nvPr/>
        </p:nvSpPr>
        <p:spPr>
          <a:xfrm>
            <a:off x="7010400" y="364684"/>
            <a:ext cx="2046738" cy="413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第</a:t>
            </a:r>
            <a:r>
              <a:rPr lang="ja-JP" altLang="en-US" sz="800" dirty="0" smtClean="0">
                <a:solidFill>
                  <a:schemeClr val="tx1"/>
                </a:solidFill>
              </a:rPr>
              <a:t>９</a:t>
            </a:r>
            <a:r>
              <a:rPr kumimoji="1" lang="ja-JP" altLang="en-US" sz="800" dirty="0" smtClean="0">
                <a:solidFill>
                  <a:schemeClr val="tx1"/>
                </a:solidFill>
              </a:rPr>
              <a:t>回菊池地域</a:t>
            </a:r>
            <a:r>
              <a:rPr kumimoji="1" lang="ja-JP" altLang="en-US" sz="800" dirty="0" smtClean="0">
                <a:solidFill>
                  <a:schemeClr val="tx1"/>
                </a:solidFill>
              </a:rPr>
              <a:t>医療構想調整会議</a:t>
            </a:r>
            <a:endParaRPr kumimoji="1" lang="en-US" altLang="ja-JP" sz="800" dirty="0" smtClean="0">
              <a:solidFill>
                <a:schemeClr val="tx1"/>
              </a:solidFill>
            </a:endParaRPr>
          </a:p>
          <a:p>
            <a:pPr algn="ctr"/>
            <a:r>
              <a:rPr kumimoji="1" lang="ja-JP" altLang="en-US" sz="800" dirty="0" smtClean="0">
                <a:solidFill>
                  <a:schemeClr val="tx1"/>
                </a:solidFill>
              </a:rPr>
              <a:t>（</a:t>
            </a:r>
            <a:r>
              <a:rPr lang="ja-JP" altLang="en-US" sz="800" dirty="0" smtClean="0">
                <a:solidFill>
                  <a:schemeClr val="tx1"/>
                </a:solidFill>
              </a:rPr>
              <a:t>令和</a:t>
            </a:r>
            <a:r>
              <a:rPr lang="ja-JP" altLang="en-US" sz="800" dirty="0" smtClean="0">
                <a:solidFill>
                  <a:schemeClr val="tx1"/>
                </a:solidFill>
              </a:rPr>
              <a:t>４</a:t>
            </a:r>
            <a:r>
              <a:rPr kumimoji="1" lang="ja-JP" altLang="en-US" sz="800" dirty="0" smtClean="0">
                <a:solidFill>
                  <a:schemeClr val="tx1"/>
                </a:solidFill>
              </a:rPr>
              <a:t>年１２月６日</a:t>
            </a:r>
            <a:r>
              <a:rPr kumimoji="1" lang="ja-JP" altLang="en-US" sz="800" dirty="0" smtClean="0">
                <a:solidFill>
                  <a:schemeClr val="tx1"/>
                </a:solidFill>
              </a:rPr>
              <a:t>）資料１　</a:t>
            </a:r>
            <a:endParaRPr kumimoji="1" lang="ja-JP" altLang="en-US" sz="800" dirty="0">
              <a:solidFill>
                <a:schemeClr val="tx1"/>
              </a:solidFill>
            </a:endParaRPr>
          </a:p>
        </p:txBody>
      </p:sp>
      <p:sp>
        <p:nvSpPr>
          <p:cNvPr id="34" name="正方形/長方形 33"/>
          <p:cNvSpPr/>
          <p:nvPr/>
        </p:nvSpPr>
        <p:spPr>
          <a:xfrm>
            <a:off x="750589" y="2411023"/>
            <a:ext cx="7959248" cy="569451"/>
          </a:xfrm>
          <a:prstGeom prst="rect">
            <a:avLst/>
          </a:prstGeom>
          <a:solidFill>
            <a:srgbClr val="FFFFCC"/>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marL="174625" indent="-174625"/>
            <a:r>
              <a:rPr lang="ja-JP" altLang="en-US" sz="1400" dirty="0" smtClean="0">
                <a:solidFill>
                  <a:schemeClr val="tx1"/>
                </a:solidFill>
                <a:latin typeface="ＭＳ ゴシック" panose="020B0609070205080204" pitchFamily="49" charset="-128"/>
                <a:ea typeface="ＭＳ ゴシック" panose="020B0609070205080204" pitchFamily="49" charset="-128"/>
              </a:rPr>
              <a:t>①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政策</a:t>
            </a:r>
            <a:r>
              <a:rPr kumimoji="1" lang="ja-JP" altLang="en-US" sz="1400" dirty="0">
                <a:solidFill>
                  <a:schemeClr val="tx1"/>
                </a:solidFill>
                <a:latin typeface="ＭＳ ゴシック" panose="020B0609070205080204" pitchFamily="49" charset="-128"/>
                <a:ea typeface="ＭＳ ゴシック" panose="020B0609070205080204" pitchFamily="49" charset="-128"/>
              </a:rPr>
              <a:t>医療を担う中心的</a:t>
            </a:r>
            <a:r>
              <a:rPr lang="ja-JP" altLang="en-US" sz="1400" dirty="0">
                <a:solidFill>
                  <a:schemeClr val="tx1"/>
                </a:solidFill>
                <a:latin typeface="ＭＳ ゴシック" panose="020B0609070205080204" pitchFamily="49" charset="-128"/>
                <a:ea typeface="ＭＳ ゴシック" panose="020B0609070205080204" pitchFamily="49" charset="-128"/>
              </a:rPr>
              <a:t>な医療機関</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174625" indent="-174625"/>
            <a:r>
              <a:rPr lang="ja-JP" altLang="en-US" sz="1400" b="1" dirty="0" smtClean="0">
                <a:solidFill>
                  <a:schemeClr val="tx1"/>
                </a:solidFill>
                <a:latin typeface="ＭＳ ゴシック" panose="020B0609070205080204" pitchFamily="49" charset="-128"/>
                <a:ea typeface="ＭＳ ゴシック" panose="020B0609070205080204" pitchFamily="49" charset="-128"/>
              </a:rPr>
              <a:t>　・熊本再春医療センター　・菊池病院</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p:txBody>
      </p:sp>
      <p:sp>
        <p:nvSpPr>
          <p:cNvPr id="36" name="テキスト ボックス 35"/>
          <p:cNvSpPr txBox="1"/>
          <p:nvPr/>
        </p:nvSpPr>
        <p:spPr>
          <a:xfrm>
            <a:off x="170715" y="5517232"/>
            <a:ext cx="8539122" cy="646331"/>
          </a:xfrm>
          <a:prstGeom prst="rect">
            <a:avLst/>
          </a:prstGeom>
          <a:noFill/>
          <a:ln>
            <a:solidFill>
              <a:schemeClr val="tx1"/>
            </a:solidFill>
          </a:ln>
        </p:spPr>
        <p:txBody>
          <a:bodyPr wrap="square" rtlCol="0">
            <a:spAutoFit/>
          </a:bodyPr>
          <a:lstStyle/>
          <a:p>
            <a:r>
              <a:rPr kumimoji="1" lang="ja-JP" altLang="en-US" dirty="0"/>
              <a:t>〇政策医療を担う中心的な医療機関は、統一様式を用いて協議する。</a:t>
            </a:r>
            <a:endParaRPr kumimoji="1" lang="en-US" altLang="ja-JP" dirty="0"/>
          </a:p>
          <a:p>
            <a:pPr defTabSz="805610">
              <a:defRPr/>
            </a:pPr>
            <a:r>
              <a:rPr lang="ja-JP" altLang="en-US" dirty="0"/>
              <a:t>〇有床診療所の協議は</a:t>
            </a:r>
            <a:r>
              <a:rPr lang="ja-JP" altLang="en-US" dirty="0" smtClean="0"/>
              <a:t>、</a:t>
            </a:r>
            <a:r>
              <a:rPr lang="ja-JP" altLang="en-US" dirty="0" smtClean="0">
                <a:solidFill>
                  <a:prstClr val="black"/>
                </a:solidFill>
                <a:latin typeface="ＭＳ ゴシック" panose="020B0609070205080204" pitchFamily="49" charset="-128"/>
                <a:ea typeface="ＭＳ ゴシック" panose="020B0609070205080204" pitchFamily="49" charset="-128"/>
              </a:rPr>
              <a:t>病床</a:t>
            </a:r>
            <a:r>
              <a:rPr lang="ja-JP" altLang="en-US" dirty="0">
                <a:solidFill>
                  <a:prstClr val="black"/>
                </a:solidFill>
                <a:latin typeface="ＭＳ ゴシック" panose="020B0609070205080204" pitchFamily="49" charset="-128"/>
                <a:ea typeface="ＭＳ ゴシック" panose="020B0609070205080204" pitchFamily="49" charset="-128"/>
              </a:rPr>
              <a:t>機能報告等を活用した</a:t>
            </a:r>
            <a:r>
              <a:rPr lang="ja-JP" altLang="en-US" dirty="0" smtClean="0">
                <a:solidFill>
                  <a:prstClr val="black"/>
                </a:solidFill>
                <a:latin typeface="ＭＳ ゴシック" panose="020B0609070205080204" pitchFamily="49" charset="-128"/>
                <a:ea typeface="ＭＳ ゴシック" panose="020B0609070205080204" pitchFamily="49" charset="-128"/>
              </a:rPr>
              <a:t>一覧を</a:t>
            </a:r>
            <a:r>
              <a:rPr lang="ja-JP" altLang="en-US" dirty="0">
                <a:solidFill>
                  <a:prstClr val="black"/>
                </a:solidFill>
                <a:latin typeface="ＭＳ ゴシック" panose="020B0609070205080204" pitchFamily="49" charset="-128"/>
                <a:ea typeface="ＭＳ ゴシック" panose="020B0609070205080204" pitchFamily="49" charset="-128"/>
              </a:rPr>
              <a:t>用いて</a:t>
            </a:r>
            <a:r>
              <a:rPr lang="ja-JP" altLang="en-US" dirty="0" smtClean="0">
                <a:solidFill>
                  <a:prstClr val="black"/>
                </a:solidFill>
                <a:latin typeface="ＭＳ ゴシック" panose="020B0609070205080204" pitchFamily="49" charset="-128"/>
                <a:ea typeface="ＭＳ ゴシック" panose="020B0609070205080204" pitchFamily="49" charset="-128"/>
              </a:rPr>
              <a:t>一括協議する。</a:t>
            </a:r>
            <a:endParaRPr kumimoji="1" lang="ja-JP" altLang="en-US" dirty="0"/>
          </a:p>
        </p:txBody>
      </p:sp>
      <p:sp>
        <p:nvSpPr>
          <p:cNvPr id="48" name="正方形/長方形 47"/>
          <p:cNvSpPr/>
          <p:nvPr/>
        </p:nvSpPr>
        <p:spPr>
          <a:xfrm>
            <a:off x="750589" y="3077149"/>
            <a:ext cx="7959248" cy="580115"/>
          </a:xfrm>
          <a:prstGeom prst="rect">
            <a:avLst/>
          </a:prstGeom>
          <a:solidFill>
            <a:srgbClr val="FFFFCC"/>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marL="174625" indent="-174625"/>
            <a:r>
              <a:rPr lang="ja-JP" altLang="en-US" sz="1400" dirty="0" smtClean="0">
                <a:solidFill>
                  <a:schemeClr val="tx1"/>
                </a:solidFill>
                <a:latin typeface="ＭＳ ゴシック" panose="020B0609070205080204" pitchFamily="49" charset="-128"/>
                <a:ea typeface="ＭＳ ゴシック" panose="020B0609070205080204" pitchFamily="49" charset="-128"/>
              </a:rPr>
              <a:t>②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政策</a:t>
            </a:r>
            <a:r>
              <a:rPr kumimoji="1" lang="ja-JP" altLang="en-US" sz="1400" dirty="0">
                <a:solidFill>
                  <a:schemeClr val="tx1"/>
                </a:solidFill>
                <a:latin typeface="ＭＳ ゴシック" panose="020B0609070205080204" pitchFamily="49" charset="-128"/>
                <a:ea typeface="ＭＳ ゴシック" panose="020B0609070205080204" pitchFamily="49" charset="-128"/>
              </a:rPr>
              <a:t>医療を担う中心的</a:t>
            </a:r>
            <a:r>
              <a:rPr lang="ja-JP" altLang="en-US" sz="1400" dirty="0">
                <a:solidFill>
                  <a:schemeClr val="tx1"/>
                </a:solidFill>
                <a:latin typeface="ＭＳ ゴシック" panose="020B0609070205080204" pitchFamily="49" charset="-128"/>
                <a:ea typeface="ＭＳ ゴシック" panose="020B0609070205080204" pitchFamily="49" charset="-128"/>
              </a:rPr>
              <a:t>な医療機関</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174625" indent="-174625"/>
            <a:r>
              <a:rPr lang="ja-JP" altLang="en-US" sz="1400" b="1" dirty="0">
                <a:solidFill>
                  <a:schemeClr val="tx1"/>
                </a:solidFill>
                <a:latin typeface="ＭＳ ゴシック" panose="020B0609070205080204" pitchFamily="49" charset="-128"/>
                <a:ea typeface="ＭＳ ゴシック" panose="020B0609070205080204" pitchFamily="49" charset="-128"/>
              </a:rPr>
              <a:t>　</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a:solidFill>
                  <a:schemeClr val="tx1"/>
                </a:solidFill>
                <a:latin typeface="ＭＳ ゴシック" panose="020B0609070205080204" pitchFamily="49" charset="-128"/>
                <a:ea typeface="ＭＳ ゴシック" panose="020B0609070205080204" pitchFamily="49" charset="-128"/>
              </a:rPr>
              <a:t>菊池中央</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病院　</a:t>
            </a:r>
            <a:r>
              <a:rPr lang="ja-JP" altLang="en-US" sz="1400" b="1" dirty="0">
                <a:solidFill>
                  <a:schemeClr val="tx1"/>
                </a:solidFill>
                <a:latin typeface="ＭＳ ゴシック" panose="020B0609070205080204" pitchFamily="49" charset="-128"/>
                <a:ea typeface="ＭＳ ゴシック" panose="020B0609070205080204" pitchFamily="49" charset="-128"/>
              </a:rPr>
              <a:t> ・川口</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病院　</a:t>
            </a:r>
            <a:r>
              <a:rPr lang="ja-JP" altLang="en-US" sz="1400" b="1" dirty="0">
                <a:solidFill>
                  <a:schemeClr val="tx1"/>
                </a:solidFill>
                <a:latin typeface="ＭＳ ゴシック" panose="020B0609070205080204" pitchFamily="49" charset="-128"/>
                <a:ea typeface="ＭＳ ゴシック" panose="020B0609070205080204" pitchFamily="49" charset="-128"/>
              </a:rPr>
              <a:t> ・熊本セントラル病院</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p:txBody>
      </p:sp>
      <p:sp>
        <p:nvSpPr>
          <p:cNvPr id="54" name="正方形/長方形 53"/>
          <p:cNvSpPr/>
          <p:nvPr/>
        </p:nvSpPr>
        <p:spPr>
          <a:xfrm>
            <a:off x="750589" y="3767023"/>
            <a:ext cx="7959248" cy="582984"/>
          </a:xfrm>
          <a:prstGeom prst="rect">
            <a:avLst/>
          </a:prstGeom>
          <a:solidFill>
            <a:srgbClr val="FFFFCC"/>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marL="174625" indent="-174625"/>
            <a:r>
              <a:rPr lang="ja-JP" altLang="en-US" sz="1400" dirty="0" smtClean="0">
                <a:solidFill>
                  <a:schemeClr val="tx1"/>
                </a:solidFill>
                <a:latin typeface="ＭＳ ゴシック" panose="020B0609070205080204" pitchFamily="49" charset="-128"/>
                <a:ea typeface="ＭＳ ゴシック" panose="020B0609070205080204" pitchFamily="49" charset="-128"/>
              </a:rPr>
              <a:t>③　</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政策</a:t>
            </a:r>
            <a:r>
              <a:rPr kumimoji="1" lang="ja-JP" altLang="en-US" sz="1400" dirty="0">
                <a:solidFill>
                  <a:schemeClr val="tx1"/>
                </a:solidFill>
                <a:latin typeface="ＭＳ ゴシック" panose="020B0609070205080204" pitchFamily="49" charset="-128"/>
                <a:ea typeface="ＭＳ ゴシック" panose="020B0609070205080204" pitchFamily="49" charset="-128"/>
              </a:rPr>
              <a:t>医療を担う中心的</a:t>
            </a:r>
            <a:r>
              <a:rPr lang="ja-JP" altLang="en-US" sz="1400" dirty="0">
                <a:solidFill>
                  <a:schemeClr val="tx1"/>
                </a:solidFill>
                <a:latin typeface="ＭＳ ゴシック" panose="020B0609070205080204" pitchFamily="49" charset="-128"/>
                <a:ea typeface="ＭＳ ゴシック" panose="020B0609070205080204" pitchFamily="49" charset="-128"/>
              </a:rPr>
              <a:t>な医療機関</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174625" indent="-174625"/>
            <a:r>
              <a:rPr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400" b="1" dirty="0">
                <a:solidFill>
                  <a:schemeClr val="tx1"/>
                </a:solidFill>
                <a:latin typeface="ＭＳ ゴシック" panose="020B0609070205080204" pitchFamily="49" charset="-128"/>
                <a:ea typeface="ＭＳ ゴシック" panose="020B0609070205080204" pitchFamily="49" charset="-128"/>
              </a:rPr>
              <a:t>熊本リハビリテーション病院　</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・菊陽台病院　・菊池郡市医師会立病院</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p:txBody>
      </p:sp>
      <p:sp>
        <p:nvSpPr>
          <p:cNvPr id="55" name="正方形/長方形 54"/>
          <p:cNvSpPr/>
          <p:nvPr/>
        </p:nvSpPr>
        <p:spPr>
          <a:xfrm>
            <a:off x="748989" y="4492187"/>
            <a:ext cx="7959248" cy="805337"/>
          </a:xfrm>
          <a:prstGeom prst="rect">
            <a:avLst/>
          </a:prstGeom>
          <a:solidFill>
            <a:srgbClr val="FFFFCC"/>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marL="174625" indent="-174625"/>
            <a:r>
              <a:rPr lang="ja-JP" altLang="en-US" sz="1400" dirty="0" smtClean="0">
                <a:solidFill>
                  <a:schemeClr val="tx1"/>
                </a:solidFill>
                <a:latin typeface="ＭＳ ゴシック" panose="020B0609070205080204" pitchFamily="49" charset="-128"/>
                <a:ea typeface="ＭＳ ゴシック" panose="020B0609070205080204" pitchFamily="49" charset="-128"/>
              </a:rPr>
              <a:t>④　政策</a:t>
            </a:r>
            <a:r>
              <a:rPr lang="ja-JP" altLang="en-US" sz="1400" dirty="0">
                <a:solidFill>
                  <a:schemeClr val="tx1"/>
                </a:solidFill>
                <a:latin typeface="ＭＳ ゴシック" panose="020B0609070205080204" pitchFamily="49" charset="-128"/>
                <a:ea typeface="ＭＳ ゴシック" panose="020B0609070205080204" pitchFamily="49" charset="-128"/>
              </a:rPr>
              <a:t>医療を担う中心的な医療</a:t>
            </a:r>
            <a:r>
              <a:rPr lang="ja-JP" altLang="en-US" sz="1400" dirty="0" smtClean="0">
                <a:solidFill>
                  <a:schemeClr val="tx1"/>
                </a:solidFill>
                <a:latin typeface="ＭＳ ゴシック" panose="020B0609070205080204" pitchFamily="49" charset="-128"/>
                <a:ea typeface="ＭＳ ゴシック" panose="020B0609070205080204" pitchFamily="49" charset="-128"/>
              </a:rPr>
              <a:t>機関</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174625" indent="-174625"/>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b="1" dirty="0">
                <a:solidFill>
                  <a:schemeClr val="tx1"/>
                </a:solidFill>
                <a:latin typeface="ＭＳ ゴシック" panose="020B0609070205080204" pitchFamily="49" charset="-128"/>
                <a:ea typeface="ＭＳ ゴシック" panose="020B0609070205080204" pitchFamily="49" charset="-128"/>
              </a:rPr>
              <a:t>・岸病院</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pPr marL="174625" indent="-174625"/>
            <a:r>
              <a:rPr lang="ja-JP" altLang="en-US" sz="1400" dirty="0" smtClean="0">
                <a:solidFill>
                  <a:schemeClr val="tx1"/>
                </a:solidFill>
                <a:latin typeface="ＭＳ ゴシック" panose="020B0609070205080204" pitchFamily="49" charset="-128"/>
                <a:ea typeface="ＭＳ ゴシック" panose="020B0609070205080204" pitchFamily="49" charset="-128"/>
              </a:rPr>
              <a:t>⑤　有</a:t>
            </a:r>
            <a:r>
              <a:rPr lang="ja-JP" altLang="en-US" sz="1400" dirty="0">
                <a:solidFill>
                  <a:schemeClr val="tx1"/>
                </a:solidFill>
                <a:latin typeface="ＭＳ ゴシック" panose="020B0609070205080204" pitchFamily="49" charset="-128"/>
                <a:ea typeface="ＭＳ ゴシック" panose="020B0609070205080204" pitchFamily="49" charset="-128"/>
              </a:rPr>
              <a:t>床診療所</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55744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7</a:t>
            </a:fld>
            <a:endParaRPr kumimoji="1" lang="ja-JP" altLang="en-US" sz="2000" dirty="0"/>
          </a:p>
        </p:txBody>
      </p:sp>
      <p:sp>
        <p:nvSpPr>
          <p:cNvPr id="6" name="AutoShape 15"/>
          <p:cNvSpPr>
            <a:spLocks noChangeArrowheads="1"/>
          </p:cNvSpPr>
          <p:nvPr/>
        </p:nvSpPr>
        <p:spPr bwMode="auto">
          <a:xfrm>
            <a:off x="101135" y="117278"/>
            <a:ext cx="8938228" cy="397458"/>
          </a:xfrm>
          <a:prstGeom prst="roundRect">
            <a:avLst>
              <a:gd name="adj" fmla="val 21125"/>
            </a:avLst>
          </a:prstGeom>
          <a:solidFill>
            <a:srgbClr val="990008"/>
          </a:solidFill>
          <a:ln w="12700" cmpd="thickThin">
            <a:solidFill>
              <a:schemeClr val="tx1"/>
            </a:solidFill>
            <a:round/>
            <a:headEnd/>
            <a:tailEnd/>
          </a:ln>
          <a:effectLst>
            <a:outerShdw dist="107763" dir="2700000" algn="ctr" rotWithShape="0">
              <a:schemeClr val="bg2">
                <a:alpha val="50000"/>
              </a:schemeClr>
            </a:outerShdw>
          </a:effectLst>
        </p:spPr>
        <p:txBody>
          <a:bodyPr wrap="none" lIns="84313" tIns="42158" rIns="84313" bIns="42158" anchor="ctr" anchorCtr="1"/>
          <a:lstStyle>
            <a:lvl1pPr defTabSz="1000125" eaLnBrk="0" hangingPunct="0">
              <a:spcBef>
                <a:spcPct val="20000"/>
              </a:spcBef>
              <a:buChar char="•"/>
              <a:defRPr kumimoji="1" sz="3200">
                <a:solidFill>
                  <a:schemeClr val="tx1"/>
                </a:solidFill>
                <a:latin typeface="Arial" charset="0"/>
                <a:ea typeface="ＭＳ Ｐゴシック" charset="-128"/>
              </a:defRPr>
            </a:lvl1pPr>
            <a:lvl2pPr marL="500063" indent="-285750" defTabSz="1000125" eaLnBrk="0" hangingPunct="0">
              <a:spcBef>
                <a:spcPct val="20000"/>
              </a:spcBef>
              <a:buChar char="–"/>
              <a:defRPr kumimoji="1" sz="2800">
                <a:solidFill>
                  <a:schemeClr val="tx1"/>
                </a:solidFill>
                <a:latin typeface="Arial" charset="0"/>
                <a:ea typeface="ＭＳ Ｐゴシック" charset="-128"/>
              </a:defRPr>
            </a:lvl2pPr>
            <a:lvl3pPr marL="1000125" indent="-228600" defTabSz="1000125" eaLnBrk="0" hangingPunct="0">
              <a:spcBef>
                <a:spcPct val="20000"/>
              </a:spcBef>
              <a:buChar char="•"/>
              <a:defRPr kumimoji="1" sz="2400">
                <a:solidFill>
                  <a:schemeClr val="tx1"/>
                </a:solidFill>
                <a:latin typeface="Arial" charset="0"/>
                <a:ea typeface="ＭＳ Ｐゴシック" charset="-128"/>
              </a:defRPr>
            </a:lvl3pPr>
            <a:lvl4pPr marL="1500188" indent="-228600" defTabSz="1000125" eaLnBrk="0" hangingPunct="0">
              <a:spcBef>
                <a:spcPct val="20000"/>
              </a:spcBef>
              <a:buChar char="–"/>
              <a:defRPr kumimoji="1" sz="2000">
                <a:solidFill>
                  <a:schemeClr val="tx1"/>
                </a:solidFill>
                <a:latin typeface="Arial" charset="0"/>
                <a:ea typeface="ＭＳ Ｐゴシック" charset="-128"/>
              </a:defRPr>
            </a:lvl4pPr>
            <a:lvl5pPr marL="2000250" indent="-236538" defTabSz="1000125" eaLnBrk="0" hangingPunct="0">
              <a:spcBef>
                <a:spcPct val="20000"/>
              </a:spcBef>
              <a:buChar char="»"/>
              <a:defRPr kumimoji="1" sz="2000">
                <a:solidFill>
                  <a:schemeClr val="tx1"/>
                </a:solidFill>
                <a:latin typeface="Arial" charset="0"/>
                <a:ea typeface="ＭＳ Ｐゴシック" charset="-128"/>
              </a:defRPr>
            </a:lvl5pPr>
            <a:lvl6pPr marL="24574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146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3718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29050" indent="-236538" defTabSz="1000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None/>
            </a:pPr>
            <a:r>
              <a:rPr lang="ja-JP" altLang="en-US" sz="1662" b="1" dirty="0" smtClean="0">
                <a:solidFill>
                  <a:schemeClr val="bg1"/>
                </a:solidFill>
                <a:latin typeface="メイリオ" panose="020B0604030504040204" pitchFamily="50" charset="-128"/>
                <a:ea typeface="メイリオ" panose="020B0604030504040204" pitchFamily="50" charset="-128"/>
                <a:cs typeface="Arial"/>
              </a:rPr>
              <a:t>新たな留意事項等を追加した統一様式について</a:t>
            </a:r>
            <a:endParaRPr lang="ja-JP" altLang="en-US" sz="1662" b="1" dirty="0">
              <a:solidFill>
                <a:schemeClr val="bg1"/>
              </a:solidFill>
              <a:latin typeface="メイリオ" panose="020B0604030504040204" pitchFamily="50" charset="-128"/>
              <a:ea typeface="メイリオ" panose="020B0604030504040204" pitchFamily="50" charset="-128"/>
              <a:cs typeface="Arial"/>
            </a:endParaRPr>
          </a:p>
        </p:txBody>
      </p:sp>
      <p:sp>
        <p:nvSpPr>
          <p:cNvPr id="8" name="正方形/長方形 7"/>
          <p:cNvSpPr/>
          <p:nvPr/>
        </p:nvSpPr>
        <p:spPr>
          <a:xfrm>
            <a:off x="231765" y="146696"/>
            <a:ext cx="864095" cy="3215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イメージ</a:t>
            </a:r>
            <a:endParaRPr kumimoji="1" lang="ja-JP" altLang="en-US" sz="1400" dirty="0">
              <a:solidFill>
                <a:schemeClr val="tx1"/>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3113095243"/>
              </p:ext>
            </p:extLst>
          </p:nvPr>
        </p:nvGraphicFramePr>
        <p:xfrm>
          <a:off x="121277" y="640473"/>
          <a:ext cx="2183471" cy="3772753"/>
        </p:xfrm>
        <a:graphic>
          <a:graphicData uri="http://schemas.openxmlformats.org/drawingml/2006/table">
            <a:tbl>
              <a:tblPr firstRow="1" bandRow="1">
                <a:tableStyleId>{5940675A-B579-460E-94D1-54222C63F5DA}</a:tableStyleId>
              </a:tblPr>
              <a:tblGrid>
                <a:gridCol w="632374">
                  <a:extLst>
                    <a:ext uri="{9D8B030D-6E8A-4147-A177-3AD203B41FA5}">
                      <a16:colId xmlns:a16="http://schemas.microsoft.com/office/drawing/2014/main" val="20000"/>
                    </a:ext>
                  </a:extLst>
                </a:gridCol>
                <a:gridCol w="1551097">
                  <a:extLst>
                    <a:ext uri="{9D8B030D-6E8A-4147-A177-3AD203B41FA5}">
                      <a16:colId xmlns:a16="http://schemas.microsoft.com/office/drawing/2014/main" val="20001"/>
                    </a:ext>
                  </a:extLst>
                </a:gridCol>
              </a:tblGrid>
              <a:tr h="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統一様式</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dirty="0" smtClean="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573006">
                <a:tc>
                  <a:txBody>
                    <a:bodyPr/>
                    <a:lstStyle/>
                    <a:p>
                      <a:r>
                        <a:rPr lang="ja-JP" altLang="en-US" sz="1100" dirty="0" smtClean="0">
                          <a:latin typeface="ＭＳ ゴシック" panose="020B0609070205080204" pitchFamily="49" charset="-128"/>
                          <a:ea typeface="ＭＳ ゴシック" panose="020B0609070205080204" pitchFamily="49" charset="-128"/>
                        </a:rPr>
                        <a:t>１．現状と課題</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自施設の現状と課題</a:t>
                      </a:r>
                    </a:p>
                  </a:txBody>
                  <a:tcPr marL="36000" marR="36000" marT="72000" marB="72000" anchor="ctr"/>
                </a:tc>
                <a:extLst>
                  <a:ext uri="{0D108BD9-81ED-4DB2-BD59-A6C34878D82A}">
                    <a16:rowId xmlns:a16="http://schemas.microsoft.com/office/drawing/2014/main" val="10001"/>
                  </a:ext>
                </a:extLst>
              </a:tr>
              <a:tr h="505039">
                <a:tc>
                  <a:txBody>
                    <a:bodyPr/>
                    <a:lstStyle/>
                    <a:p>
                      <a:r>
                        <a:rPr kumimoji="1" lang="ja-JP" altLang="en-US" sz="1100" dirty="0" smtClean="0">
                          <a:latin typeface="ＭＳ ゴシック" panose="020B0609070205080204" pitchFamily="49" charset="-128"/>
                          <a:ea typeface="ＭＳ ゴシック" panose="020B0609070205080204" pitchFamily="49" charset="-128"/>
                        </a:rPr>
                        <a:t>２．今後の方針</a:t>
                      </a:r>
                      <a:endParaRPr kumimoji="1"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ゴシック" panose="020B0609070205080204" pitchFamily="49" charset="-128"/>
                          <a:ea typeface="ＭＳ ゴシック" panose="020B0609070205080204" pitchFamily="49" charset="-128"/>
                        </a:rPr>
                        <a:t>地域において今後担うべき役割</a:t>
                      </a:r>
                    </a:p>
                  </a:txBody>
                  <a:tcPr marL="36000" marR="36000" marT="72000" marB="72000" anchor="ctr"/>
                </a:tc>
                <a:extLst>
                  <a:ext uri="{0D108BD9-81ED-4DB2-BD59-A6C34878D82A}">
                    <a16:rowId xmlns:a16="http://schemas.microsoft.com/office/drawing/2014/main" val="10002"/>
                  </a:ext>
                </a:extLst>
              </a:tr>
              <a:tr h="16746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３．具体的な計画</a:t>
                      </a:r>
                      <a:endParaRPr lang="en-US" altLang="ja-JP" sz="1100" dirty="0" smtClean="0">
                        <a:latin typeface="ＭＳ ゴシック" panose="020B0609070205080204" pitchFamily="49" charset="-128"/>
                        <a:ea typeface="ＭＳ ゴシック" panose="020B0609070205080204" pitchFamily="49" charset="-128"/>
                      </a:endParaRPr>
                    </a:p>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174625" indent="-174625"/>
                      <a:r>
                        <a:rPr lang="en-US" altLang="ja-JP" sz="1100" dirty="0" smtClean="0">
                          <a:latin typeface="ＭＳ ゴシック" panose="020B0609070205080204" pitchFamily="49" charset="-128"/>
                          <a:ea typeface="ＭＳ ゴシック" panose="020B0609070205080204" pitchFamily="49" charset="-128"/>
                        </a:rPr>
                        <a:t>(1)</a:t>
                      </a:r>
                      <a:r>
                        <a:rPr lang="ja-JP" altLang="en-US" sz="1100" dirty="0" smtClean="0">
                          <a:latin typeface="ＭＳ ゴシック" panose="020B0609070205080204" pitchFamily="49" charset="-128"/>
                          <a:ea typeface="ＭＳ ゴシック" panose="020B0609070205080204" pitchFamily="49" charset="-128"/>
                        </a:rPr>
                        <a:t>今後提供する医療機能に関する事項</a:t>
                      </a:r>
                      <a:endParaRPr lang="en-US" altLang="ja-JP" sz="1100" dirty="0" smtClean="0">
                        <a:latin typeface="ＭＳ ゴシック" panose="020B0609070205080204" pitchFamily="49" charset="-128"/>
                        <a:ea typeface="ＭＳ ゴシック" panose="020B0609070205080204" pitchFamily="49" charset="-128"/>
                      </a:endParaRPr>
                    </a:p>
                    <a:p>
                      <a:pPr marL="261938" indent="-174625">
                        <a:buFont typeface="Wingdings" panose="05000000000000000000" pitchFamily="2" charset="2"/>
                        <a:buNone/>
                      </a:pPr>
                      <a:r>
                        <a:rPr lang="ja-JP" altLang="en-US" sz="1100" dirty="0" smtClean="0">
                          <a:latin typeface="ＭＳ ゴシック" panose="020B0609070205080204" pitchFamily="49" charset="-128"/>
                          <a:ea typeface="ＭＳ ゴシック" panose="020B0609070205080204" pitchFamily="49" charset="-128"/>
                        </a:rPr>
                        <a:t>①４機能ごとの病床のあり方</a:t>
                      </a:r>
                      <a:endParaRPr lang="en-US" altLang="ja-JP" sz="1100" dirty="0" smtClean="0">
                        <a:latin typeface="ＭＳ ゴシック" panose="020B0609070205080204" pitchFamily="49" charset="-128"/>
                        <a:ea typeface="ＭＳ ゴシック" panose="020B0609070205080204" pitchFamily="49" charset="-128"/>
                      </a:endParaRPr>
                    </a:p>
                    <a:p>
                      <a:pPr marL="261938" indent="-174625">
                        <a:buFont typeface="Wingdings" panose="05000000000000000000" pitchFamily="2" charset="2"/>
                        <a:buNone/>
                      </a:pPr>
                      <a:r>
                        <a:rPr lang="ja-JP" altLang="en-US" sz="1100" dirty="0" smtClean="0">
                          <a:latin typeface="ＭＳ ゴシック" panose="020B0609070205080204" pitchFamily="49" charset="-128"/>
                          <a:ea typeface="ＭＳ ゴシック" panose="020B0609070205080204" pitchFamily="49" charset="-128"/>
                        </a:rPr>
                        <a:t>②診療科の見直し</a:t>
                      </a:r>
                    </a:p>
                    <a:p>
                      <a:pPr marL="174625" indent="-174625"/>
                      <a:r>
                        <a:rPr lang="en-US" altLang="ja-JP" sz="1100" dirty="0" smtClean="0">
                          <a:latin typeface="ＭＳ ゴシック" panose="020B0609070205080204" pitchFamily="49" charset="-128"/>
                          <a:ea typeface="ＭＳ ゴシック" panose="020B0609070205080204" pitchFamily="49" charset="-128"/>
                        </a:rPr>
                        <a:t>(2)</a:t>
                      </a:r>
                      <a:r>
                        <a:rPr lang="ja-JP" altLang="en-US" sz="1100" dirty="0" smtClean="0">
                          <a:latin typeface="ＭＳ ゴシック" panose="020B0609070205080204" pitchFamily="49" charset="-128"/>
                          <a:ea typeface="ＭＳ ゴシック" panose="020B0609070205080204" pitchFamily="49" charset="-128"/>
                        </a:rPr>
                        <a:t>数値目標</a:t>
                      </a:r>
                      <a:endParaRPr lang="en-US" altLang="ja-JP" sz="1100" dirty="0" smtClean="0">
                        <a:latin typeface="ＭＳ ゴシック" panose="020B0609070205080204" pitchFamily="49" charset="-128"/>
                        <a:ea typeface="ＭＳ ゴシック" panose="020B0609070205080204" pitchFamily="49" charset="-128"/>
                      </a:endParaRPr>
                    </a:p>
                    <a:p>
                      <a:pPr marL="174625" indent="-87313"/>
                      <a:r>
                        <a:rPr lang="ja-JP" altLang="en-US" sz="1100" dirty="0" smtClean="0">
                          <a:latin typeface="ＭＳ ゴシック" panose="020B0609070205080204" pitchFamily="49" charset="-128"/>
                          <a:ea typeface="ＭＳ ゴシック" panose="020B0609070205080204" pitchFamily="49" charset="-128"/>
                        </a:rPr>
                        <a:t>①病床稼働率</a:t>
                      </a:r>
                      <a:endParaRPr lang="en-US" altLang="ja-JP" sz="1100" dirty="0" smtClean="0">
                        <a:latin typeface="ＭＳ ゴシック" panose="020B0609070205080204" pitchFamily="49" charset="-128"/>
                        <a:ea typeface="ＭＳ ゴシック" panose="020B0609070205080204" pitchFamily="49" charset="-128"/>
                      </a:endParaRPr>
                    </a:p>
                    <a:p>
                      <a:pPr marL="174625" indent="-87313"/>
                      <a:r>
                        <a:rPr lang="ja-JP" altLang="en-US" sz="1100" dirty="0" smtClean="0">
                          <a:latin typeface="ＭＳ ゴシック" panose="020B0609070205080204" pitchFamily="49" charset="-128"/>
                          <a:ea typeface="ＭＳ ゴシック" panose="020B0609070205080204" pitchFamily="49" charset="-128"/>
                        </a:rPr>
                        <a:t>②紹介率</a:t>
                      </a:r>
                      <a:endParaRPr lang="en-US" altLang="ja-JP" sz="1100" dirty="0" smtClean="0">
                        <a:latin typeface="ＭＳ ゴシック" panose="020B0609070205080204" pitchFamily="49" charset="-128"/>
                        <a:ea typeface="ＭＳ ゴシック" panose="020B0609070205080204" pitchFamily="49" charset="-128"/>
                      </a:endParaRPr>
                    </a:p>
                    <a:p>
                      <a:pPr marL="174625" indent="-87313"/>
                      <a:r>
                        <a:rPr lang="ja-JP" altLang="en-US" sz="1100" dirty="0" smtClean="0">
                          <a:latin typeface="ＭＳ ゴシック" panose="020B0609070205080204" pitchFamily="49" charset="-128"/>
                          <a:ea typeface="ＭＳ ゴシック" panose="020B0609070205080204" pitchFamily="49" charset="-128"/>
                        </a:rPr>
                        <a:t>③逆紹介率</a:t>
                      </a:r>
                      <a:endParaRPr lang="en-US" altLang="ja-JP" sz="1100" dirty="0" smtClean="0">
                        <a:latin typeface="ＭＳ ゴシック" panose="020B0609070205080204" pitchFamily="49" charset="-128"/>
                        <a:ea typeface="ＭＳ ゴシック" panose="020B0609070205080204" pitchFamily="49" charset="-128"/>
                      </a:endParaRPr>
                    </a:p>
                    <a:p>
                      <a:pPr marL="174625" indent="-174625"/>
                      <a:r>
                        <a:rPr lang="en-US" altLang="ja-JP" sz="1100" dirty="0" smtClean="0">
                          <a:latin typeface="ＭＳ ゴシック" panose="020B0609070205080204" pitchFamily="49" charset="-128"/>
                          <a:ea typeface="ＭＳ ゴシック" panose="020B0609070205080204" pitchFamily="49" charset="-128"/>
                        </a:rPr>
                        <a:t>(3)</a:t>
                      </a:r>
                      <a:r>
                        <a:rPr lang="ja-JP" altLang="en-US" sz="1100" dirty="0" smtClean="0">
                          <a:latin typeface="ＭＳ ゴシック" panose="020B0609070205080204" pitchFamily="49" charset="-128"/>
                          <a:ea typeface="ＭＳ ゴシック" panose="020B0609070205080204" pitchFamily="49" charset="-128"/>
                        </a:rPr>
                        <a:t>数値目標の達成に向けた取組みと課題</a:t>
                      </a:r>
                    </a:p>
                  </a:txBody>
                  <a:tcPr marL="36000" marR="36000" marT="72000" marB="72000" anchor="ctr"/>
                </a:tc>
                <a:extLst>
                  <a:ext uri="{0D108BD9-81ED-4DB2-BD59-A6C34878D82A}">
                    <a16:rowId xmlns:a16="http://schemas.microsoft.com/office/drawing/2014/main" val="10003"/>
                  </a:ext>
                </a:extLst>
              </a:tr>
              <a:tr h="395028">
                <a:tc gridSpan="2">
                  <a:txBody>
                    <a:bodyPr/>
                    <a:lstStyle/>
                    <a:p>
                      <a:r>
                        <a:rPr kumimoji="1" lang="ja-JP" altLang="en-US" sz="1100" dirty="0" smtClean="0">
                          <a:latin typeface="ＭＳ ゴシック" panose="020B0609070205080204" pitchFamily="49" charset="-128"/>
                          <a:ea typeface="ＭＳ ゴシック" panose="020B0609070205080204" pitchFamily="49" charset="-128"/>
                        </a:rPr>
                        <a:t>４．その他特記事項</a:t>
                      </a:r>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72000" marB="72000" anchor="ctr"/>
                </a:tc>
                <a:tc hMerge="1">
                  <a:txBody>
                    <a:bodyPr/>
                    <a:lstStyle/>
                    <a:p>
                      <a:pPr marL="174625" indent="-174625"/>
                      <a:endParaRPr lang="ja-JP" altLang="en-US" sz="1400" dirty="0" smtClean="0">
                        <a:latin typeface="ＭＳ ゴシック" panose="020B0609070205080204" pitchFamily="49" charset="-128"/>
                        <a:ea typeface="ＭＳ ゴシック" panose="020B0609070205080204" pitchFamily="49" charset="-128"/>
                      </a:endParaRPr>
                    </a:p>
                  </a:txBody>
                  <a:tcPr marL="36000" marR="36000" marT="72000" marB="72000" anchor="ctr"/>
                </a:tc>
                <a:extLst>
                  <a:ext uri="{0D108BD9-81ED-4DB2-BD59-A6C34878D82A}">
                    <a16:rowId xmlns:a16="http://schemas.microsoft.com/office/drawing/2014/main" val="10004"/>
                  </a:ext>
                </a:extLst>
              </a:tr>
            </a:tbl>
          </a:graphicData>
        </a:graphic>
      </p:graphicFrame>
      <p:sp>
        <p:nvSpPr>
          <p:cNvPr id="14" name="ストライプ矢印 13"/>
          <p:cNvSpPr/>
          <p:nvPr/>
        </p:nvSpPr>
        <p:spPr>
          <a:xfrm>
            <a:off x="6295603" y="1464705"/>
            <a:ext cx="288000" cy="2340000"/>
          </a:xfrm>
          <a:prstGeom prst="striped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3601070412"/>
              </p:ext>
            </p:extLst>
          </p:nvPr>
        </p:nvGraphicFramePr>
        <p:xfrm>
          <a:off x="2727042" y="2513415"/>
          <a:ext cx="3455890" cy="4239711"/>
        </p:xfrm>
        <a:graphic>
          <a:graphicData uri="http://schemas.openxmlformats.org/drawingml/2006/table">
            <a:tbl>
              <a:tblPr firstRow="1" bandRow="1">
                <a:tableStyleId>{5940675A-B579-460E-94D1-54222C63F5DA}</a:tableStyleId>
              </a:tblPr>
              <a:tblGrid>
                <a:gridCol w="1491777">
                  <a:extLst>
                    <a:ext uri="{9D8B030D-6E8A-4147-A177-3AD203B41FA5}">
                      <a16:colId xmlns:a16="http://schemas.microsoft.com/office/drawing/2014/main" val="20000"/>
                    </a:ext>
                  </a:extLst>
                </a:gridCol>
                <a:gridCol w="1964113">
                  <a:extLst>
                    <a:ext uri="{9D8B030D-6E8A-4147-A177-3AD203B41FA5}">
                      <a16:colId xmlns:a16="http://schemas.microsoft.com/office/drawing/2014/main" val="20001"/>
                    </a:ext>
                  </a:extLst>
                </a:gridCol>
              </a:tblGrid>
              <a:tr h="321807">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公立病院経営強化プラン</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dirty="0" smtClean="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1183807">
                <a:tc>
                  <a:txBody>
                    <a:bodyPr/>
                    <a:lstStyle/>
                    <a:p>
                      <a:r>
                        <a:rPr lang="en-US" altLang="ja-JP" sz="1100" dirty="0" smtClean="0">
                          <a:latin typeface="ＭＳ ゴシック" panose="020B0609070205080204" pitchFamily="49" charset="-128"/>
                          <a:ea typeface="ＭＳ ゴシック" panose="020B0609070205080204" pitchFamily="49" charset="-128"/>
                        </a:rPr>
                        <a:t>(1)</a:t>
                      </a:r>
                      <a:r>
                        <a:rPr lang="ja-JP" altLang="en-US" sz="1100" dirty="0" smtClean="0">
                          <a:latin typeface="ＭＳ ゴシック" panose="020B0609070205080204" pitchFamily="49" charset="-128"/>
                          <a:ea typeface="ＭＳ ゴシック" panose="020B0609070205080204" pitchFamily="49" charset="-128"/>
                        </a:rPr>
                        <a:t>役割・機能の最適化と連携の強化</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174625" marR="0" indent="-174625"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・地域医療構想等を踏まえた当該病院の役割・機能</a:t>
                      </a:r>
                      <a:endParaRPr lang="en-US" altLang="ja-JP" sz="1100" dirty="0" smtClean="0">
                        <a:latin typeface="ＭＳ ゴシック" panose="020B0609070205080204" pitchFamily="49" charset="-128"/>
                        <a:ea typeface="ＭＳ ゴシック" panose="020B0609070205080204" pitchFamily="49" charset="-128"/>
                      </a:endParaRPr>
                    </a:p>
                    <a:p>
                      <a:pPr marL="174625" marR="0" indent="-174625"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・地域包括ケアシステムの構築に向けて果たすべき役割・機能</a:t>
                      </a:r>
                      <a:endParaRPr lang="en-US" altLang="ja-JP" sz="1100" dirty="0" smtClean="0">
                        <a:latin typeface="ＭＳ ゴシック" panose="020B0609070205080204" pitchFamily="49" charset="-128"/>
                        <a:ea typeface="ＭＳ ゴシック" panose="020B0609070205080204" pitchFamily="49" charset="-128"/>
                      </a:endParaRPr>
                    </a:p>
                    <a:p>
                      <a:pPr marL="174625" marR="0" indent="-174625"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・機能分化・連携強化</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extLst>
                  <a:ext uri="{0D108BD9-81ED-4DB2-BD59-A6C34878D82A}">
                    <a16:rowId xmlns:a16="http://schemas.microsoft.com/office/drawing/2014/main" val="10001"/>
                  </a:ext>
                </a:extLst>
              </a:tr>
              <a:tr h="432048">
                <a:tc>
                  <a:txBody>
                    <a:bodyPr/>
                    <a:lstStyle/>
                    <a:p>
                      <a:r>
                        <a:rPr lang="en-US" altLang="ja-JP" sz="1100" dirty="0" smtClean="0">
                          <a:latin typeface="ＭＳ ゴシック" panose="020B0609070205080204" pitchFamily="49" charset="-128"/>
                          <a:ea typeface="ＭＳ ゴシック" panose="020B0609070205080204" pitchFamily="49" charset="-128"/>
                        </a:rPr>
                        <a:t>(2)</a:t>
                      </a:r>
                      <a:r>
                        <a:rPr lang="ja-JP" altLang="en-US" sz="1100" dirty="0" smtClean="0">
                          <a:latin typeface="ＭＳ ゴシック" panose="020B0609070205080204" pitchFamily="49" charset="-128"/>
                          <a:ea typeface="ＭＳ ゴシック" panose="020B0609070205080204" pitchFamily="49" charset="-128"/>
                        </a:rPr>
                        <a:t>医師・看護師の確保と働き方改革</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174625" marR="0" indent="-174625"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・医師・看護師等の確保</a:t>
                      </a:r>
                      <a:endParaRPr lang="en-US" altLang="ja-JP" sz="1100" dirty="0" smtClean="0">
                        <a:latin typeface="ＭＳ ゴシック" panose="020B0609070205080204" pitchFamily="49" charset="-128"/>
                        <a:ea typeface="ＭＳ ゴシック" panose="020B0609070205080204" pitchFamily="49" charset="-128"/>
                      </a:endParaRPr>
                    </a:p>
                    <a:p>
                      <a:pPr marL="174625" marR="0" indent="-174625"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・医師の働き方改革への対応</a:t>
                      </a:r>
                    </a:p>
                  </a:txBody>
                  <a:tcPr marL="36000" marR="36000" marT="72000" marB="72000" anchor="ctr"/>
                </a:tc>
                <a:extLst>
                  <a:ext uri="{0D108BD9-81ED-4DB2-BD59-A6C34878D82A}">
                    <a16:rowId xmlns:a16="http://schemas.microsoft.com/office/drawing/2014/main" val="10002"/>
                  </a:ext>
                </a:extLst>
              </a:tr>
              <a:tr h="384816">
                <a:tc>
                  <a:txBody>
                    <a:bodyPr/>
                    <a:lstStyle/>
                    <a:p>
                      <a:r>
                        <a:rPr kumimoji="1" lang="en-US" altLang="ja-JP" sz="1100" dirty="0" smtClean="0">
                          <a:latin typeface="ＭＳ ゴシック" panose="020B0609070205080204" pitchFamily="49" charset="-128"/>
                          <a:ea typeface="ＭＳ ゴシック" panose="020B0609070205080204" pitchFamily="49" charset="-128"/>
                        </a:rPr>
                        <a:t>(3)</a:t>
                      </a:r>
                      <a:r>
                        <a:rPr kumimoji="1" lang="ja-JP" altLang="en-US" sz="1100" dirty="0" smtClean="0">
                          <a:latin typeface="ＭＳ ゴシック" panose="020B0609070205080204" pitchFamily="49" charset="-128"/>
                          <a:ea typeface="ＭＳ ゴシック" panose="020B0609070205080204" pitchFamily="49" charset="-128"/>
                        </a:rPr>
                        <a:t>経営形態の見直し</a:t>
                      </a:r>
                      <a:endParaRPr kumimoji="1"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174625" marR="0" indent="-174625"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extLst>
                  <a:ext uri="{0D108BD9-81ED-4DB2-BD59-A6C34878D82A}">
                    <a16:rowId xmlns:a16="http://schemas.microsoft.com/office/drawing/2014/main" val="10003"/>
                  </a:ext>
                </a:extLst>
              </a:tr>
              <a:tr h="72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latin typeface="ＭＳ ゴシック" panose="020B0609070205080204" pitchFamily="49" charset="-128"/>
                          <a:ea typeface="ＭＳ ゴシック" panose="020B0609070205080204" pitchFamily="49" charset="-128"/>
                        </a:rPr>
                        <a:t>(4)</a:t>
                      </a:r>
                      <a:r>
                        <a:rPr lang="ja-JP" altLang="en-US" sz="1100" dirty="0" smtClean="0">
                          <a:latin typeface="ＭＳ ゴシック" panose="020B0609070205080204" pitchFamily="49" charset="-128"/>
                          <a:ea typeface="ＭＳ ゴシック" panose="020B0609070205080204" pitchFamily="49" charset="-128"/>
                        </a:rPr>
                        <a:t>新興感染症の感染拡大時等に備えた平時からの取組</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174625" indent="-174625"/>
                      <a:endParaRPr lang="ja-JP" altLang="en-US"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extLst>
                  <a:ext uri="{0D108BD9-81ED-4DB2-BD59-A6C34878D82A}">
                    <a16:rowId xmlns:a16="http://schemas.microsoft.com/office/drawing/2014/main" val="10004"/>
                  </a:ext>
                </a:extLst>
              </a:tr>
              <a:tr h="648072">
                <a:tc>
                  <a:txBody>
                    <a:bodyPr/>
                    <a:lstStyle/>
                    <a:p>
                      <a:r>
                        <a:rPr kumimoji="1" lang="en-US" altLang="ja-JP" sz="1100" dirty="0" smtClean="0">
                          <a:latin typeface="ＭＳ ゴシック" panose="020B0609070205080204" pitchFamily="49" charset="-128"/>
                          <a:ea typeface="ＭＳ ゴシック" panose="020B0609070205080204" pitchFamily="49" charset="-128"/>
                        </a:rPr>
                        <a:t>(5)</a:t>
                      </a:r>
                      <a:r>
                        <a:rPr kumimoji="1" lang="ja-JP" altLang="en-US" sz="1100" dirty="0" smtClean="0">
                          <a:latin typeface="ＭＳ ゴシック" panose="020B0609070205080204" pitchFamily="49" charset="-128"/>
                          <a:ea typeface="ＭＳ ゴシック" panose="020B0609070205080204" pitchFamily="49" charset="-128"/>
                        </a:rPr>
                        <a:t>施設・設備の最適化</a:t>
                      </a:r>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174625" indent="-174625"/>
                      <a:r>
                        <a:rPr kumimoji="1" lang="ja-JP" altLang="en-US" sz="1100" dirty="0" smtClean="0">
                          <a:latin typeface="ＭＳ ゴシック" panose="020B0609070205080204" pitchFamily="49" charset="-128"/>
                          <a:ea typeface="ＭＳ ゴシック" panose="020B0609070205080204" pitchFamily="49" charset="-128"/>
                        </a:rPr>
                        <a:t>・施設・設備の適正管理と整備費の抑制</a:t>
                      </a:r>
                      <a:endParaRPr kumimoji="1" lang="en-US" altLang="ja-JP" sz="1100" dirty="0" smtClean="0">
                        <a:latin typeface="ＭＳ ゴシック" panose="020B0609070205080204" pitchFamily="49" charset="-128"/>
                        <a:ea typeface="ＭＳ ゴシック" panose="020B0609070205080204" pitchFamily="49" charset="-128"/>
                      </a:endParaRPr>
                    </a:p>
                    <a:p>
                      <a:pPr marL="174625" indent="-174625"/>
                      <a:r>
                        <a:rPr kumimoji="1" lang="ja-JP" altLang="en-US" sz="1100" dirty="0" smtClean="0">
                          <a:latin typeface="ＭＳ ゴシック" panose="020B0609070205080204" pitchFamily="49" charset="-128"/>
                          <a:ea typeface="ＭＳ ゴシック" panose="020B0609070205080204" pitchFamily="49" charset="-128"/>
                        </a:rPr>
                        <a:t>・デジタル化への対応</a:t>
                      </a:r>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72000" marB="72000" anchor="ctr"/>
                </a:tc>
                <a:extLst>
                  <a:ext uri="{0D108BD9-81ED-4DB2-BD59-A6C34878D82A}">
                    <a16:rowId xmlns:a16="http://schemas.microsoft.com/office/drawing/2014/main" val="3945034521"/>
                  </a:ext>
                </a:extLst>
              </a:tr>
              <a:tr h="501849">
                <a:tc>
                  <a:txBody>
                    <a:bodyPr/>
                    <a:lstStyle/>
                    <a:p>
                      <a:r>
                        <a:rPr kumimoji="1" lang="en-US" altLang="ja-JP" sz="1100" dirty="0" smtClean="0">
                          <a:latin typeface="ＭＳ ゴシック" panose="020B0609070205080204" pitchFamily="49" charset="-128"/>
                          <a:ea typeface="ＭＳ ゴシック" panose="020B0609070205080204" pitchFamily="49" charset="-128"/>
                        </a:rPr>
                        <a:t>(6)</a:t>
                      </a:r>
                      <a:r>
                        <a:rPr kumimoji="1" lang="ja-JP" altLang="en-US" sz="1100" dirty="0" smtClean="0">
                          <a:latin typeface="ＭＳ ゴシック" panose="020B0609070205080204" pitchFamily="49" charset="-128"/>
                          <a:ea typeface="ＭＳ ゴシック" panose="020B0609070205080204" pitchFamily="49" charset="-128"/>
                        </a:rPr>
                        <a:t>経営の効率化等</a:t>
                      </a:r>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174625" indent="-174625"/>
                      <a:r>
                        <a:rPr kumimoji="1" lang="ja-JP" altLang="en-US" sz="1100" dirty="0" smtClean="0">
                          <a:latin typeface="ＭＳ ゴシック" panose="020B0609070205080204" pitchFamily="49" charset="-128"/>
                          <a:ea typeface="ＭＳ ゴシック" panose="020B0609070205080204" pitchFamily="49" charset="-128"/>
                        </a:rPr>
                        <a:t>・経営指標に係る数値目標</a:t>
                      </a:r>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72000" marB="72000" anchor="ctr"/>
                </a:tc>
                <a:extLst>
                  <a:ext uri="{0D108BD9-81ED-4DB2-BD59-A6C34878D82A}">
                    <a16:rowId xmlns:a16="http://schemas.microsoft.com/office/drawing/2014/main" val="10005"/>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3447514146"/>
              </p:ext>
            </p:extLst>
          </p:nvPr>
        </p:nvGraphicFramePr>
        <p:xfrm>
          <a:off x="2728989" y="640473"/>
          <a:ext cx="3453943" cy="1773120"/>
        </p:xfrm>
        <a:graphic>
          <a:graphicData uri="http://schemas.openxmlformats.org/drawingml/2006/table">
            <a:tbl>
              <a:tblPr firstRow="1" bandRow="1">
                <a:tableStyleId>{5940675A-B579-460E-94D1-54222C63F5DA}</a:tableStyleId>
              </a:tblPr>
              <a:tblGrid>
                <a:gridCol w="3453943">
                  <a:extLst>
                    <a:ext uri="{9D8B030D-6E8A-4147-A177-3AD203B41FA5}">
                      <a16:colId xmlns:a16="http://schemas.microsoft.com/office/drawing/2014/main" val="20000"/>
                    </a:ext>
                  </a:extLst>
                </a:gridCol>
              </a:tblGrid>
              <a:tr h="2137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新たな留意事項</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extLst>
                  <a:ext uri="{0D108BD9-81ED-4DB2-BD59-A6C34878D82A}">
                    <a16:rowId xmlns:a16="http://schemas.microsoft.com/office/drawing/2014/main" val="10000"/>
                  </a:ext>
                </a:extLst>
              </a:tr>
              <a:tr h="465208">
                <a:tc>
                  <a:txBody>
                    <a:bodyPr/>
                    <a:lstStyle/>
                    <a:p>
                      <a:r>
                        <a:rPr lang="ja-JP" altLang="en-US" sz="1100" dirty="0" smtClean="0">
                          <a:latin typeface="ＭＳ ゴシック" panose="020B0609070205080204" pitchFamily="49" charset="-128"/>
                          <a:ea typeface="ＭＳ ゴシック" panose="020B0609070205080204" pitchFamily="49" charset="-128"/>
                        </a:rPr>
                        <a:t>新型コロナウイルス感染症の感染拡大により病床の機能分化・連携等の重要性が改めて認識されたことを十分に考慮する。</a:t>
                      </a:r>
                      <a:r>
                        <a:rPr lang="en-US" altLang="ja-JP" sz="1100" dirty="0" smtClean="0">
                          <a:solidFill>
                            <a:srgbClr val="FF0000"/>
                          </a:solidFill>
                          <a:latin typeface="ＭＳ ゴシック" panose="020B0609070205080204" pitchFamily="49" charset="-128"/>
                          <a:ea typeface="ＭＳ ゴシック" panose="020B0609070205080204" pitchFamily="49" charset="-128"/>
                        </a:rPr>
                        <a:t>【</a:t>
                      </a:r>
                      <a:r>
                        <a:rPr lang="ja-JP" altLang="en-US" sz="1100" dirty="0" smtClean="0">
                          <a:solidFill>
                            <a:srgbClr val="FF0000"/>
                          </a:solidFill>
                          <a:latin typeface="ＭＳ ゴシック" panose="020B0609070205080204" pitchFamily="49" charset="-128"/>
                          <a:ea typeface="ＭＳ ゴシック" panose="020B0609070205080204" pitchFamily="49" charset="-128"/>
                        </a:rPr>
                        <a:t>新興感染症への対応</a:t>
                      </a:r>
                      <a:r>
                        <a:rPr lang="en-US" altLang="ja-JP" sz="1100" dirty="0" smtClean="0">
                          <a:solidFill>
                            <a:srgbClr val="FF0000"/>
                          </a:solidFill>
                          <a:latin typeface="ＭＳ ゴシック" panose="020B0609070205080204" pitchFamily="49" charset="-128"/>
                          <a:ea typeface="ＭＳ ゴシック" panose="020B0609070205080204" pitchFamily="49" charset="-128"/>
                        </a:rPr>
                        <a:t>】</a:t>
                      </a:r>
                    </a:p>
                  </a:txBody>
                  <a:tcPr marL="36000" marR="36000" marT="72000" marB="72000" anchor="ctr"/>
                </a:tc>
                <a:extLst>
                  <a:ext uri="{0D108BD9-81ED-4DB2-BD59-A6C34878D82A}">
                    <a16:rowId xmlns:a16="http://schemas.microsoft.com/office/drawing/2014/main" val="10001"/>
                  </a:ext>
                </a:extLst>
              </a:tr>
              <a:tr h="670445">
                <a:tc>
                  <a:txBody>
                    <a:bodyPr/>
                    <a:lstStyle/>
                    <a:p>
                      <a:r>
                        <a:rPr lang="en-US" altLang="ja-JP" sz="1100" dirty="0" smtClean="0">
                          <a:latin typeface="ＭＳ ゴシック" panose="020B0609070205080204" pitchFamily="49" charset="-128"/>
                          <a:ea typeface="ＭＳ ゴシック" panose="020B0609070205080204" pitchFamily="49" charset="-128"/>
                        </a:rPr>
                        <a:t>2024</a:t>
                      </a:r>
                      <a:r>
                        <a:rPr lang="ja-JP" altLang="en-US" sz="1100" dirty="0" smtClean="0">
                          <a:latin typeface="ＭＳ ゴシック" panose="020B0609070205080204" pitchFamily="49" charset="-128"/>
                          <a:ea typeface="ＭＳ ゴシック" panose="020B0609070205080204" pitchFamily="49" charset="-128"/>
                        </a:rPr>
                        <a:t>年度より医師の時間外労働の上限規制が適用され、</a:t>
                      </a:r>
                      <a:r>
                        <a:rPr lang="en-US" altLang="ja-JP" sz="1100" dirty="0" smtClean="0">
                          <a:latin typeface="ＭＳ ゴシック" panose="020B0609070205080204" pitchFamily="49" charset="-128"/>
                          <a:ea typeface="ＭＳ ゴシック" panose="020B0609070205080204" pitchFamily="49" charset="-128"/>
                        </a:rPr>
                        <a:t>2035</a:t>
                      </a:r>
                      <a:r>
                        <a:rPr lang="ja-JP" altLang="en-US" sz="1100" dirty="0" smtClean="0">
                          <a:latin typeface="ＭＳ ゴシック" panose="020B0609070205080204" pitchFamily="49" charset="-128"/>
                          <a:ea typeface="ＭＳ ゴシック" panose="020B0609070205080204" pitchFamily="49" charset="-128"/>
                        </a:rPr>
                        <a:t>年度末に暫定特例水準を解消することとされていることに十分留意する。</a:t>
                      </a:r>
                      <a:endParaRPr lang="en-US" altLang="ja-JP" sz="1100" dirty="0" smtClean="0">
                        <a:latin typeface="ＭＳ ゴシック" panose="020B0609070205080204" pitchFamily="49" charset="-128"/>
                        <a:ea typeface="ＭＳ ゴシック" panose="020B0609070205080204" pitchFamily="49" charset="-128"/>
                      </a:endParaRPr>
                    </a:p>
                    <a:p>
                      <a:r>
                        <a:rPr lang="en-US" altLang="ja-JP" sz="1100" dirty="0" smtClean="0">
                          <a:solidFill>
                            <a:srgbClr val="FF0000"/>
                          </a:solidFill>
                          <a:latin typeface="ＭＳ ゴシック" panose="020B0609070205080204" pitchFamily="49" charset="-128"/>
                          <a:ea typeface="ＭＳ ゴシック" panose="020B0609070205080204" pitchFamily="49" charset="-128"/>
                        </a:rPr>
                        <a:t>【</a:t>
                      </a:r>
                      <a:r>
                        <a:rPr lang="ja-JP" altLang="en-US" sz="1100" dirty="0" smtClean="0">
                          <a:solidFill>
                            <a:srgbClr val="FF0000"/>
                          </a:solidFill>
                          <a:latin typeface="ＭＳ ゴシック" panose="020B0609070205080204" pitchFamily="49" charset="-128"/>
                          <a:ea typeface="ＭＳ ゴシック" panose="020B0609070205080204" pitchFamily="49" charset="-128"/>
                        </a:rPr>
                        <a:t>医師の働き方改革を踏まえた医療従事者確保対策</a:t>
                      </a:r>
                      <a:r>
                        <a:rPr lang="en-US" altLang="ja-JP" sz="1100" dirty="0" smtClean="0">
                          <a:solidFill>
                            <a:srgbClr val="FF0000"/>
                          </a:solidFill>
                          <a:latin typeface="ＭＳ ゴシック" panose="020B0609070205080204" pitchFamily="49" charset="-128"/>
                          <a:ea typeface="ＭＳ ゴシック" panose="020B0609070205080204" pitchFamily="49" charset="-128"/>
                        </a:rPr>
                        <a:t>】</a:t>
                      </a:r>
                    </a:p>
                  </a:txBody>
                  <a:tcPr marL="36000" marR="36000" marT="72000" marB="72000" anchor="ctr"/>
                </a:tc>
                <a:extLst>
                  <a:ext uri="{0D108BD9-81ED-4DB2-BD59-A6C34878D82A}">
                    <a16:rowId xmlns:a16="http://schemas.microsoft.com/office/drawing/2014/main" val="1000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248794544"/>
              </p:ext>
            </p:extLst>
          </p:nvPr>
        </p:nvGraphicFramePr>
        <p:xfrm>
          <a:off x="6694948" y="640473"/>
          <a:ext cx="2376000" cy="4082274"/>
        </p:xfrm>
        <a:graphic>
          <a:graphicData uri="http://schemas.openxmlformats.org/drawingml/2006/table">
            <a:tbl>
              <a:tblPr firstRow="1" bandRow="1">
                <a:tableStyleId>{5940675A-B579-460E-94D1-54222C63F5DA}</a:tableStyleId>
              </a:tblPr>
              <a:tblGrid>
                <a:gridCol w="688134">
                  <a:extLst>
                    <a:ext uri="{9D8B030D-6E8A-4147-A177-3AD203B41FA5}">
                      <a16:colId xmlns:a16="http://schemas.microsoft.com/office/drawing/2014/main" val="20000"/>
                    </a:ext>
                  </a:extLst>
                </a:gridCol>
                <a:gridCol w="1687866">
                  <a:extLst>
                    <a:ext uri="{9D8B030D-6E8A-4147-A177-3AD203B41FA5}">
                      <a16:colId xmlns:a16="http://schemas.microsoft.com/office/drawing/2014/main" val="20001"/>
                    </a:ext>
                  </a:extLst>
                </a:gridCol>
              </a:tblGrid>
              <a:tr h="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統一様式</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dirty="0" smtClean="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573006">
                <a:tc>
                  <a:txBody>
                    <a:bodyPr/>
                    <a:lstStyle/>
                    <a:p>
                      <a:r>
                        <a:rPr lang="ja-JP" altLang="en-US" sz="1100" dirty="0" smtClean="0">
                          <a:latin typeface="ＭＳ ゴシック" panose="020B0609070205080204" pitchFamily="49" charset="-128"/>
                          <a:ea typeface="ＭＳ ゴシック" panose="020B0609070205080204" pitchFamily="49" charset="-128"/>
                        </a:rPr>
                        <a:t>１．現状と課題</a:t>
                      </a:r>
                      <a:endParaRPr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自施設の現状と課題</a:t>
                      </a:r>
                    </a:p>
                  </a:txBody>
                  <a:tcPr marL="36000" marR="36000" marT="72000" marB="72000" anchor="ctr"/>
                </a:tc>
                <a:extLst>
                  <a:ext uri="{0D108BD9-81ED-4DB2-BD59-A6C34878D82A}">
                    <a16:rowId xmlns:a16="http://schemas.microsoft.com/office/drawing/2014/main" val="10001"/>
                  </a:ext>
                </a:extLst>
              </a:tr>
              <a:tr h="505039">
                <a:tc>
                  <a:txBody>
                    <a:bodyPr/>
                    <a:lstStyle/>
                    <a:p>
                      <a:r>
                        <a:rPr kumimoji="1" lang="ja-JP" altLang="en-US" sz="1100" dirty="0" smtClean="0">
                          <a:latin typeface="ＭＳ ゴシック" panose="020B0609070205080204" pitchFamily="49" charset="-128"/>
                          <a:ea typeface="ＭＳ ゴシック" panose="020B0609070205080204" pitchFamily="49" charset="-128"/>
                        </a:rPr>
                        <a:t>２．今後の方針</a:t>
                      </a:r>
                      <a:endParaRPr kumimoji="1" lang="en-US" altLang="ja-JP" sz="1100" dirty="0" smtClean="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ゴシック" panose="020B0609070205080204" pitchFamily="49" charset="-128"/>
                          <a:ea typeface="ＭＳ ゴシック" panose="020B0609070205080204" pitchFamily="49" charset="-128"/>
                        </a:rPr>
                        <a:t>地域において今後担うべき役割</a:t>
                      </a:r>
                      <a:endParaRPr kumimoji="1" lang="en-US" altLang="ja-JP" sz="1100" dirty="0" smtClean="0">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ゴシック" panose="020B0609070205080204" pitchFamily="49" charset="-128"/>
                          <a:ea typeface="ＭＳ ゴシック" panose="020B0609070205080204" pitchFamily="49" charset="-128"/>
                        </a:rPr>
                        <a:t>　</a:t>
                      </a:r>
                      <a:r>
                        <a:rPr kumimoji="1" lang="ja-JP" altLang="en-US" sz="1100" u="none" dirty="0" smtClean="0">
                          <a:solidFill>
                            <a:srgbClr val="FF0000"/>
                          </a:solidFill>
                          <a:latin typeface="ＭＳ ゴシック" panose="020B0609070205080204" pitchFamily="49" charset="-128"/>
                          <a:ea typeface="ＭＳ ゴシック" panose="020B0609070205080204" pitchFamily="49" charset="-128"/>
                        </a:rPr>
                        <a:t>・</a:t>
                      </a:r>
                      <a:r>
                        <a:rPr kumimoji="1" lang="ja-JP" altLang="en-US" sz="1100" u="sng" dirty="0" smtClean="0">
                          <a:solidFill>
                            <a:srgbClr val="FF0000"/>
                          </a:solidFill>
                          <a:latin typeface="ＭＳ ゴシック" panose="020B0609070205080204" pitchFamily="49" charset="-128"/>
                          <a:ea typeface="ＭＳ ゴシック" panose="020B0609070205080204" pitchFamily="49" charset="-128"/>
                        </a:rPr>
                        <a:t>新興感染症への対応</a:t>
                      </a:r>
                    </a:p>
                  </a:txBody>
                  <a:tcPr marL="36000" marR="36000" marT="72000" marB="72000" anchor="ctr"/>
                </a:tc>
                <a:extLst>
                  <a:ext uri="{0D108BD9-81ED-4DB2-BD59-A6C34878D82A}">
                    <a16:rowId xmlns:a16="http://schemas.microsoft.com/office/drawing/2014/main" val="10002"/>
                  </a:ext>
                </a:extLst>
              </a:tr>
              <a:tr h="16746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ＭＳ ゴシック" panose="020B0609070205080204" pitchFamily="49" charset="-128"/>
                          <a:ea typeface="ＭＳ ゴシック" panose="020B0609070205080204" pitchFamily="49" charset="-128"/>
                        </a:rPr>
                        <a:t>３．具体的な計画</a:t>
                      </a:r>
                      <a:endParaRPr lang="en-US" altLang="ja-JP" sz="1100" dirty="0" smtClean="0">
                        <a:latin typeface="ＭＳ ゴシック" panose="020B0609070205080204" pitchFamily="49" charset="-128"/>
                        <a:ea typeface="ＭＳ ゴシック" panose="020B0609070205080204" pitchFamily="49" charset="-128"/>
                      </a:endParaRPr>
                    </a:p>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72000" marB="72000" anchor="ctr"/>
                </a:tc>
                <a:tc>
                  <a:txBody>
                    <a:bodyPr/>
                    <a:lstStyle/>
                    <a:p>
                      <a:pPr marL="174625" indent="-174625"/>
                      <a:r>
                        <a:rPr lang="en-US" altLang="ja-JP" sz="1100" dirty="0" smtClean="0">
                          <a:latin typeface="ＭＳ ゴシック" panose="020B0609070205080204" pitchFamily="49" charset="-128"/>
                          <a:ea typeface="ＭＳ ゴシック" panose="020B0609070205080204" pitchFamily="49" charset="-128"/>
                        </a:rPr>
                        <a:t>(1)</a:t>
                      </a:r>
                      <a:r>
                        <a:rPr lang="ja-JP" altLang="en-US" sz="1100" dirty="0" smtClean="0">
                          <a:latin typeface="ＭＳ ゴシック" panose="020B0609070205080204" pitchFamily="49" charset="-128"/>
                          <a:ea typeface="ＭＳ ゴシック" panose="020B0609070205080204" pitchFamily="49" charset="-128"/>
                        </a:rPr>
                        <a:t>今後提供する医療機能に関する事項</a:t>
                      </a:r>
                      <a:endParaRPr lang="en-US" altLang="ja-JP" sz="1100" dirty="0" smtClean="0">
                        <a:latin typeface="ＭＳ ゴシック" panose="020B0609070205080204" pitchFamily="49" charset="-128"/>
                        <a:ea typeface="ＭＳ ゴシック" panose="020B0609070205080204" pitchFamily="49" charset="-128"/>
                      </a:endParaRPr>
                    </a:p>
                    <a:p>
                      <a:pPr marL="261938" indent="-174625">
                        <a:buFont typeface="Wingdings" panose="05000000000000000000" pitchFamily="2" charset="2"/>
                        <a:buNone/>
                      </a:pPr>
                      <a:r>
                        <a:rPr lang="ja-JP" altLang="en-US" sz="1100" dirty="0" smtClean="0">
                          <a:latin typeface="ＭＳ ゴシック" panose="020B0609070205080204" pitchFamily="49" charset="-128"/>
                          <a:ea typeface="ＭＳ ゴシック" panose="020B0609070205080204" pitchFamily="49" charset="-128"/>
                        </a:rPr>
                        <a:t>①４機能ごとの病床のあり方</a:t>
                      </a:r>
                      <a:endParaRPr lang="en-US" altLang="ja-JP" sz="1100" dirty="0" smtClean="0">
                        <a:latin typeface="ＭＳ ゴシック" panose="020B0609070205080204" pitchFamily="49" charset="-128"/>
                        <a:ea typeface="ＭＳ ゴシック" panose="020B0609070205080204" pitchFamily="49" charset="-128"/>
                      </a:endParaRPr>
                    </a:p>
                    <a:p>
                      <a:pPr marL="261938" indent="-174625">
                        <a:buFont typeface="Wingdings" panose="05000000000000000000" pitchFamily="2" charset="2"/>
                        <a:buNone/>
                      </a:pPr>
                      <a:r>
                        <a:rPr lang="ja-JP" altLang="en-US" sz="1100" dirty="0" smtClean="0">
                          <a:latin typeface="ＭＳ ゴシック" panose="020B0609070205080204" pitchFamily="49" charset="-128"/>
                          <a:ea typeface="ＭＳ ゴシック" panose="020B0609070205080204" pitchFamily="49" charset="-128"/>
                        </a:rPr>
                        <a:t>②診療科の見直し</a:t>
                      </a:r>
                    </a:p>
                    <a:p>
                      <a:pPr marL="174625" indent="-174625"/>
                      <a:r>
                        <a:rPr lang="en-US" altLang="ja-JP" sz="1100" dirty="0" smtClean="0">
                          <a:latin typeface="ＭＳ ゴシック" panose="020B0609070205080204" pitchFamily="49" charset="-128"/>
                          <a:ea typeface="ＭＳ ゴシック" panose="020B0609070205080204" pitchFamily="49" charset="-128"/>
                        </a:rPr>
                        <a:t>(2)</a:t>
                      </a:r>
                      <a:r>
                        <a:rPr lang="ja-JP" altLang="en-US" sz="1100" dirty="0" smtClean="0">
                          <a:latin typeface="ＭＳ ゴシック" panose="020B0609070205080204" pitchFamily="49" charset="-128"/>
                          <a:ea typeface="ＭＳ ゴシック" panose="020B0609070205080204" pitchFamily="49" charset="-128"/>
                        </a:rPr>
                        <a:t>数値目標</a:t>
                      </a:r>
                      <a:endParaRPr lang="en-US" altLang="ja-JP" sz="1100" dirty="0" smtClean="0">
                        <a:latin typeface="ＭＳ ゴシック" panose="020B0609070205080204" pitchFamily="49" charset="-128"/>
                        <a:ea typeface="ＭＳ ゴシック" panose="020B0609070205080204" pitchFamily="49" charset="-128"/>
                      </a:endParaRPr>
                    </a:p>
                    <a:p>
                      <a:pPr marL="174625" indent="-87313"/>
                      <a:r>
                        <a:rPr lang="ja-JP" altLang="en-US" sz="1100" dirty="0" smtClean="0">
                          <a:latin typeface="ＭＳ ゴシック" panose="020B0609070205080204" pitchFamily="49" charset="-128"/>
                          <a:ea typeface="ＭＳ ゴシック" panose="020B0609070205080204" pitchFamily="49" charset="-128"/>
                        </a:rPr>
                        <a:t>①病床稼働率</a:t>
                      </a:r>
                      <a:endParaRPr lang="en-US" altLang="ja-JP" sz="1100" dirty="0" smtClean="0">
                        <a:latin typeface="ＭＳ ゴシック" panose="020B0609070205080204" pitchFamily="49" charset="-128"/>
                        <a:ea typeface="ＭＳ ゴシック" panose="020B0609070205080204" pitchFamily="49" charset="-128"/>
                      </a:endParaRPr>
                    </a:p>
                    <a:p>
                      <a:pPr marL="174625" indent="-87313"/>
                      <a:r>
                        <a:rPr lang="ja-JP" altLang="en-US" sz="1100" dirty="0" smtClean="0">
                          <a:latin typeface="ＭＳ ゴシック" panose="020B0609070205080204" pitchFamily="49" charset="-128"/>
                          <a:ea typeface="ＭＳ ゴシック" panose="020B0609070205080204" pitchFamily="49" charset="-128"/>
                        </a:rPr>
                        <a:t>②紹介率</a:t>
                      </a:r>
                      <a:endParaRPr lang="en-US" altLang="ja-JP" sz="1100" dirty="0" smtClean="0">
                        <a:latin typeface="ＭＳ ゴシック" panose="020B0609070205080204" pitchFamily="49" charset="-128"/>
                        <a:ea typeface="ＭＳ ゴシック" panose="020B0609070205080204" pitchFamily="49" charset="-128"/>
                      </a:endParaRPr>
                    </a:p>
                    <a:p>
                      <a:pPr marL="174625" indent="-87313"/>
                      <a:r>
                        <a:rPr lang="ja-JP" altLang="en-US" sz="1100" dirty="0" smtClean="0">
                          <a:latin typeface="ＭＳ ゴシック" panose="020B0609070205080204" pitchFamily="49" charset="-128"/>
                          <a:ea typeface="ＭＳ ゴシック" panose="020B0609070205080204" pitchFamily="49" charset="-128"/>
                        </a:rPr>
                        <a:t>③逆紹介率</a:t>
                      </a:r>
                      <a:endParaRPr lang="en-US" altLang="ja-JP" sz="1100" dirty="0" smtClean="0">
                        <a:latin typeface="ＭＳ ゴシック" panose="020B0609070205080204" pitchFamily="49" charset="-128"/>
                        <a:ea typeface="ＭＳ ゴシック" panose="020B0609070205080204" pitchFamily="49" charset="-128"/>
                      </a:endParaRPr>
                    </a:p>
                    <a:p>
                      <a:pPr marL="174625" indent="-174625"/>
                      <a:r>
                        <a:rPr lang="en-US" altLang="ja-JP" sz="1100" dirty="0" smtClean="0">
                          <a:latin typeface="ＭＳ ゴシック" panose="020B0609070205080204" pitchFamily="49" charset="-128"/>
                          <a:ea typeface="ＭＳ ゴシック" panose="020B0609070205080204" pitchFamily="49" charset="-128"/>
                        </a:rPr>
                        <a:t>(3)</a:t>
                      </a:r>
                      <a:r>
                        <a:rPr lang="ja-JP" altLang="en-US" sz="1100" dirty="0" smtClean="0">
                          <a:latin typeface="ＭＳ ゴシック" panose="020B0609070205080204" pitchFamily="49" charset="-128"/>
                          <a:ea typeface="ＭＳ ゴシック" panose="020B0609070205080204" pitchFamily="49" charset="-128"/>
                        </a:rPr>
                        <a:t>数値目標の達成に向けた取組みと課題</a:t>
                      </a:r>
                      <a:endParaRPr lang="en-US" altLang="ja-JP" sz="1100" dirty="0" smtClean="0">
                        <a:latin typeface="ＭＳ ゴシック" panose="020B0609070205080204" pitchFamily="49" charset="-128"/>
                        <a:ea typeface="ＭＳ ゴシック" panose="020B0609070205080204" pitchFamily="49" charset="-128"/>
                      </a:endParaRPr>
                    </a:p>
                    <a:p>
                      <a:pPr marL="174625" indent="-174625"/>
                      <a:r>
                        <a:rPr lang="ja-JP" altLang="en-US" sz="1100" dirty="0" smtClean="0">
                          <a:latin typeface="ＭＳ ゴシック" panose="020B0609070205080204" pitchFamily="49" charset="-128"/>
                          <a:ea typeface="ＭＳ ゴシック" panose="020B0609070205080204" pitchFamily="49" charset="-128"/>
                        </a:rPr>
                        <a:t>　</a:t>
                      </a:r>
                      <a:r>
                        <a:rPr lang="ja-JP" altLang="en-US" sz="1100" u="none" dirty="0" smtClean="0">
                          <a:solidFill>
                            <a:srgbClr val="FF0000"/>
                          </a:solidFill>
                          <a:latin typeface="ＭＳ ゴシック" panose="020B0609070205080204" pitchFamily="49" charset="-128"/>
                          <a:ea typeface="ＭＳ ゴシック" panose="020B0609070205080204" pitchFamily="49" charset="-128"/>
                        </a:rPr>
                        <a:t>・</a:t>
                      </a:r>
                      <a:r>
                        <a:rPr lang="ja-JP" altLang="en-US" sz="1100" u="sng" dirty="0" smtClean="0">
                          <a:solidFill>
                            <a:srgbClr val="FF0000"/>
                          </a:solidFill>
                          <a:latin typeface="ＭＳ ゴシック" panose="020B0609070205080204" pitchFamily="49" charset="-128"/>
                          <a:ea typeface="ＭＳ ゴシック" panose="020B0609070205080204" pitchFamily="49" charset="-128"/>
                        </a:rPr>
                        <a:t>医療従事者確保対策</a:t>
                      </a:r>
                    </a:p>
                  </a:txBody>
                  <a:tcPr marL="36000" marR="36000" marT="72000" marB="72000" anchor="ctr"/>
                </a:tc>
                <a:extLst>
                  <a:ext uri="{0D108BD9-81ED-4DB2-BD59-A6C34878D82A}">
                    <a16:rowId xmlns:a16="http://schemas.microsoft.com/office/drawing/2014/main" val="10003"/>
                  </a:ext>
                </a:extLst>
              </a:tr>
              <a:tr h="395028">
                <a:tc gridSpan="2">
                  <a:txBody>
                    <a:bodyPr/>
                    <a:lstStyle/>
                    <a:p>
                      <a:r>
                        <a:rPr kumimoji="1" lang="ja-JP" altLang="en-US" sz="1100" dirty="0" smtClean="0">
                          <a:latin typeface="ＭＳ ゴシック" panose="020B0609070205080204" pitchFamily="49" charset="-128"/>
                          <a:ea typeface="ＭＳ ゴシック" panose="020B0609070205080204" pitchFamily="49" charset="-128"/>
                        </a:rPr>
                        <a:t>４．その他特記事項</a:t>
                      </a:r>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72000" marB="72000" anchor="ctr"/>
                </a:tc>
                <a:tc hMerge="1">
                  <a:txBody>
                    <a:bodyPr/>
                    <a:lstStyle/>
                    <a:p>
                      <a:pPr marL="174625" indent="-174625"/>
                      <a:endParaRPr lang="ja-JP" altLang="en-US" sz="1400" dirty="0" smtClean="0">
                        <a:latin typeface="ＭＳ ゴシック" panose="020B0609070205080204" pitchFamily="49" charset="-128"/>
                        <a:ea typeface="ＭＳ ゴシック" panose="020B0609070205080204" pitchFamily="49" charset="-128"/>
                      </a:endParaRPr>
                    </a:p>
                  </a:txBody>
                  <a:tcPr marL="36000" marR="36000" marT="72000" marB="72000" anchor="ctr"/>
                </a:tc>
                <a:extLst>
                  <a:ext uri="{0D108BD9-81ED-4DB2-BD59-A6C34878D82A}">
                    <a16:rowId xmlns:a16="http://schemas.microsoft.com/office/drawing/2014/main" val="10004"/>
                  </a:ext>
                </a:extLst>
              </a:tr>
            </a:tbl>
          </a:graphicData>
        </a:graphic>
      </p:graphicFrame>
      <p:sp>
        <p:nvSpPr>
          <p:cNvPr id="20" name="角丸四角形 19"/>
          <p:cNvSpPr/>
          <p:nvPr/>
        </p:nvSpPr>
        <p:spPr>
          <a:xfrm>
            <a:off x="3779912" y="1340768"/>
            <a:ext cx="1440160" cy="216023"/>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2727042" y="4941168"/>
            <a:ext cx="1484918" cy="576064"/>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2776582" y="2192959"/>
            <a:ext cx="3307586" cy="160233"/>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2727042" y="4049514"/>
            <a:ext cx="1484918" cy="387598"/>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a:off x="6021684" y="4722747"/>
            <a:ext cx="468000" cy="0"/>
          </a:xfrm>
          <a:prstGeom prst="line">
            <a:avLst/>
          </a:prstGeom>
          <a:ln>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021684" y="6012904"/>
            <a:ext cx="468000" cy="0"/>
          </a:xfrm>
          <a:prstGeom prst="line">
            <a:avLst/>
          </a:prstGeom>
          <a:ln>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6021684" y="6525344"/>
            <a:ext cx="468000" cy="0"/>
          </a:xfrm>
          <a:prstGeom prst="line">
            <a:avLst/>
          </a:prstGeom>
          <a:ln>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H="1">
            <a:off x="6488546" y="4722747"/>
            <a:ext cx="568" cy="1802630"/>
          </a:xfrm>
          <a:prstGeom prst="line">
            <a:avLst/>
          </a:prstGeom>
          <a:ln>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6488546" y="6237312"/>
            <a:ext cx="396000" cy="0"/>
          </a:xfrm>
          <a:prstGeom prst="line">
            <a:avLst/>
          </a:prstGeom>
          <a:ln>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6951772" y="5971385"/>
            <a:ext cx="1717211" cy="612581"/>
          </a:xfrm>
          <a:prstGeom prst="round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公立病院は</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1400" dirty="0" smtClean="0">
                <a:solidFill>
                  <a:schemeClr val="tx1"/>
                </a:solidFill>
                <a:latin typeface="ＭＳ ゴシック" panose="020B0609070205080204" pitchFamily="49" charset="-128"/>
                <a:ea typeface="ＭＳ ゴシック" panose="020B0609070205080204" pitchFamily="49" charset="-128"/>
              </a:rPr>
              <a:t>追加で整理が必要</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38" name="十字形 37"/>
          <p:cNvSpPr/>
          <p:nvPr/>
        </p:nvSpPr>
        <p:spPr>
          <a:xfrm>
            <a:off x="2372601" y="2341516"/>
            <a:ext cx="307788" cy="293189"/>
          </a:xfrm>
          <a:prstGeom prst="plus">
            <a:avLst>
              <a:gd name="adj" fmla="val 4124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吹き出し 1"/>
          <p:cNvSpPr/>
          <p:nvPr/>
        </p:nvSpPr>
        <p:spPr>
          <a:xfrm>
            <a:off x="6694948" y="4811323"/>
            <a:ext cx="2344415" cy="1055558"/>
          </a:xfrm>
          <a:prstGeom prst="wedgeRectCallout">
            <a:avLst>
              <a:gd name="adj1" fmla="val 24587"/>
              <a:gd name="adj2" fmla="val -69978"/>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u="sng" dirty="0" smtClean="0">
                <a:solidFill>
                  <a:srgbClr val="FF0000"/>
                </a:solidFill>
              </a:rPr>
              <a:t>追加項目</a:t>
            </a:r>
            <a:r>
              <a:rPr lang="ja-JP" altLang="en-US" sz="1400" dirty="0" smtClean="0">
                <a:solidFill>
                  <a:schemeClr val="tx1"/>
                </a:solidFill>
              </a:rPr>
              <a:t>を統一様式に</a:t>
            </a:r>
            <a:endParaRPr lang="en-US" altLang="ja-JP" sz="1400" dirty="0" smtClean="0">
              <a:solidFill>
                <a:schemeClr val="tx1"/>
              </a:solidFill>
            </a:endParaRPr>
          </a:p>
          <a:p>
            <a:pPr algn="ctr"/>
            <a:r>
              <a:rPr lang="ja-JP" altLang="en-US" sz="1400" dirty="0" smtClean="0">
                <a:solidFill>
                  <a:schemeClr val="tx1"/>
                </a:solidFill>
              </a:rPr>
              <a:t>追加で記載したうえで</a:t>
            </a:r>
            <a:endParaRPr lang="en-US" altLang="ja-JP" sz="1400" dirty="0" smtClean="0">
              <a:solidFill>
                <a:schemeClr val="tx1"/>
              </a:solidFill>
            </a:endParaRPr>
          </a:p>
          <a:p>
            <a:pPr algn="ctr"/>
            <a:r>
              <a:rPr lang="ja-JP" altLang="en-US" sz="1400" dirty="0">
                <a:solidFill>
                  <a:schemeClr val="tx1"/>
                </a:solidFill>
              </a:rPr>
              <a:t>今後</a:t>
            </a:r>
            <a:r>
              <a:rPr lang="ja-JP" altLang="en-US" sz="1400" dirty="0" smtClean="0">
                <a:solidFill>
                  <a:schemeClr val="tx1"/>
                </a:solidFill>
              </a:rPr>
              <a:t>の方針・具体的な計画</a:t>
            </a:r>
            <a:endParaRPr lang="en-US" altLang="ja-JP" sz="1400" dirty="0" smtClean="0">
              <a:solidFill>
                <a:schemeClr val="tx1"/>
              </a:solidFill>
            </a:endParaRPr>
          </a:p>
          <a:p>
            <a:pPr algn="ctr"/>
            <a:r>
              <a:rPr lang="ja-JP" altLang="en-US" sz="1400" dirty="0" smtClean="0">
                <a:solidFill>
                  <a:schemeClr val="tx1"/>
                </a:solidFill>
              </a:rPr>
              <a:t>を再検証</a:t>
            </a:r>
            <a:endParaRPr kumimoji="1" lang="ja-JP" altLang="en-US" sz="1400" dirty="0">
              <a:solidFill>
                <a:schemeClr val="tx1"/>
              </a:solidFill>
            </a:endParaRPr>
          </a:p>
        </p:txBody>
      </p:sp>
    </p:spTree>
    <p:extLst>
      <p:ext uri="{BB962C8B-B14F-4D97-AF65-F5344CB8AC3E}">
        <p14:creationId xmlns:p14="http://schemas.microsoft.com/office/powerpoint/2010/main" val="2420309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bwMode="white">
          <a:xfrm>
            <a:off x="8474642" y="6154227"/>
            <a:ext cx="179209" cy="348109"/>
          </a:xfrm>
          <a:prstGeom prst="rect">
            <a:avLst/>
          </a:prstGeom>
          <a:solidFill>
            <a:schemeClr val="bg1"/>
          </a:solidFill>
          <a:ln w="6350">
            <a:noFill/>
          </a:ln>
        </p:spPr>
        <p:txBody>
          <a:bodyPr wrap="square" rtlCol="0">
            <a:spAutoFit/>
          </a:bodyPr>
          <a:lstStyle/>
          <a:p>
            <a:pPr algn="ctr" defTabSz="805610">
              <a:defRPr/>
            </a:pP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 name="スライド番号プレースホルダー 3"/>
          <p:cNvSpPr>
            <a:spLocks noGrp="1"/>
          </p:cNvSpPr>
          <p:nvPr>
            <p:ph type="sldNum" sz="quarter" idx="12"/>
          </p:nvPr>
        </p:nvSpPr>
        <p:spPr>
          <a:xfrm>
            <a:off x="7010400" y="6492875"/>
            <a:ext cx="2133600" cy="365125"/>
          </a:xfrm>
        </p:spPr>
        <p:txBody>
          <a:bodyPr/>
          <a:lstStyle/>
          <a:p>
            <a:fld id="{32927FFD-3D24-4EC2-AEC8-E83A8D96C0AC}" type="slidenum">
              <a:rPr lang="ja-JP" altLang="en-US" smtClean="0">
                <a:solidFill>
                  <a:prstClr val="black">
                    <a:tint val="75000"/>
                  </a:prstClr>
                </a:solidFill>
              </a:rPr>
              <a:pPr/>
              <a:t>8</a:t>
            </a:fld>
            <a:endParaRPr lang="ja-JP" altLang="en-US" dirty="0">
              <a:solidFill>
                <a:prstClr val="black">
                  <a:tint val="75000"/>
                </a:prstClr>
              </a:solidFill>
            </a:endParaRPr>
          </a:p>
        </p:txBody>
      </p:sp>
      <p:grpSp>
        <p:nvGrpSpPr>
          <p:cNvPr id="4" name="Group 4"/>
          <p:cNvGrpSpPr>
            <a:grpSpLocks noChangeAspect="1"/>
          </p:cNvGrpSpPr>
          <p:nvPr/>
        </p:nvGrpSpPr>
        <p:grpSpPr bwMode="auto">
          <a:xfrm>
            <a:off x="128588" y="717550"/>
            <a:ext cx="8923337" cy="5851525"/>
            <a:chOff x="113" y="300"/>
            <a:chExt cx="5621" cy="3686"/>
          </a:xfrm>
        </p:grpSpPr>
        <p:sp>
          <p:nvSpPr>
            <p:cNvPr id="6" name="AutoShape 3"/>
            <p:cNvSpPr>
              <a:spLocks noChangeAspect="1" noChangeArrowheads="1" noTextEdit="1"/>
            </p:cNvSpPr>
            <p:nvPr/>
          </p:nvSpPr>
          <p:spPr bwMode="auto">
            <a:xfrm>
              <a:off x="113" y="300"/>
              <a:ext cx="5621" cy="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300"/>
              <a:ext cx="5628" cy="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正方形/長方形 8"/>
          <p:cNvSpPr/>
          <p:nvPr/>
        </p:nvSpPr>
        <p:spPr>
          <a:xfrm>
            <a:off x="52252" y="293492"/>
            <a:ext cx="9032630" cy="327196"/>
          </a:xfrm>
          <a:prstGeom prst="rect">
            <a:avLst/>
          </a:prstGeom>
          <a:solidFill>
            <a:srgbClr val="000066"/>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846"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a:cs typeface="メイリオ" panose="020B0604030504040204" pitchFamily="50" charset="-128"/>
              </a:rPr>
              <a:t>地域医療構想の進め方について①</a:t>
            </a:r>
            <a:r>
              <a:rPr kumimoji="1" lang="ja-JP" altLang="en-US" sz="110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a:cs typeface="メイリオ" panose="020B0604030504040204" pitchFamily="50" charset="-128"/>
              </a:rPr>
              <a:t>（令和４年３月２４日厚生労働省医政局長通知）</a:t>
            </a:r>
            <a:endParaRPr kumimoji="1" lang="en-US" altLang="ja-JP" sz="1846" i="0" u="none" strike="noStrike" kern="1200" cap="none" spc="0" normalizeH="0" baseline="0" noProof="0" dirty="0">
              <a:ln>
                <a:noFill/>
              </a:ln>
              <a:solidFill>
                <a:prstClr val="white"/>
              </a:solidFill>
              <a:effectLst/>
              <a:uLnTx/>
              <a:uFillTx/>
              <a:latin typeface="メイリオ" panose="020B0604030504040204" pitchFamily="50" charset="-128"/>
              <a:ea typeface="メイリオ"/>
              <a:cs typeface="メイリオ" panose="020B0604030504040204" pitchFamily="50" charset="-128"/>
            </a:endParaRPr>
          </a:p>
        </p:txBody>
      </p:sp>
      <p:sp>
        <p:nvSpPr>
          <p:cNvPr id="8" name="正方形/長方形 7"/>
          <p:cNvSpPr/>
          <p:nvPr/>
        </p:nvSpPr>
        <p:spPr>
          <a:xfrm>
            <a:off x="231765" y="299176"/>
            <a:ext cx="864095" cy="3215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参考</a:t>
            </a:r>
            <a:endParaRPr kumimoji="1" lang="ja-JP" altLang="en-US" sz="1400" dirty="0">
              <a:solidFill>
                <a:schemeClr val="tx1"/>
              </a:solidFill>
            </a:endParaRPr>
          </a:p>
        </p:txBody>
      </p:sp>
    </p:spTree>
    <p:extLst>
      <p:ext uri="{BB962C8B-B14F-4D97-AF65-F5344CB8AC3E}">
        <p14:creationId xmlns:p14="http://schemas.microsoft.com/office/powerpoint/2010/main" val="3786933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bwMode="white">
          <a:xfrm>
            <a:off x="8474642" y="6154227"/>
            <a:ext cx="179209" cy="348109"/>
          </a:xfrm>
          <a:prstGeom prst="rect">
            <a:avLst/>
          </a:prstGeom>
          <a:solidFill>
            <a:schemeClr val="bg1"/>
          </a:solidFill>
          <a:ln w="6350">
            <a:noFill/>
          </a:ln>
        </p:spPr>
        <p:txBody>
          <a:bodyPr wrap="square" rtlCol="0">
            <a:spAutoFit/>
          </a:bodyPr>
          <a:lstStyle/>
          <a:p>
            <a:pPr algn="ctr" defTabSz="805610">
              <a:defRPr/>
            </a:pPr>
            <a:endParaRPr lang="en-US" altLang="ja-JP" sz="1662"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 name="スライド番号プレースホルダー 3"/>
          <p:cNvSpPr>
            <a:spLocks noGrp="1"/>
          </p:cNvSpPr>
          <p:nvPr>
            <p:ph type="sldNum" sz="quarter" idx="12"/>
          </p:nvPr>
        </p:nvSpPr>
        <p:spPr>
          <a:xfrm>
            <a:off x="7010400" y="6492875"/>
            <a:ext cx="2133600" cy="365125"/>
          </a:xfrm>
        </p:spPr>
        <p:txBody>
          <a:bodyPr/>
          <a:lstStyle/>
          <a:p>
            <a:fld id="{32927FFD-3D24-4EC2-AEC8-E83A8D96C0AC}" type="slidenum">
              <a:rPr lang="ja-JP" altLang="en-US" smtClean="0">
                <a:solidFill>
                  <a:prstClr val="black">
                    <a:tint val="75000"/>
                  </a:prstClr>
                </a:solidFill>
              </a:rPr>
              <a:pPr/>
              <a:t>9</a:t>
            </a:fld>
            <a:endParaRPr lang="ja-JP" altLang="en-US" dirty="0">
              <a:solidFill>
                <a:prstClr val="black">
                  <a:tint val="75000"/>
                </a:prstClr>
              </a:solidFill>
            </a:endParaRPr>
          </a:p>
        </p:txBody>
      </p:sp>
      <p:grpSp>
        <p:nvGrpSpPr>
          <p:cNvPr id="3" name="Group 4"/>
          <p:cNvGrpSpPr>
            <a:grpSpLocks noChangeAspect="1"/>
          </p:cNvGrpSpPr>
          <p:nvPr/>
        </p:nvGrpSpPr>
        <p:grpSpPr bwMode="auto">
          <a:xfrm>
            <a:off x="128588" y="765175"/>
            <a:ext cx="8980487" cy="5708650"/>
            <a:chOff x="81" y="482"/>
            <a:chExt cx="5657" cy="3596"/>
          </a:xfrm>
        </p:grpSpPr>
        <p:sp>
          <p:nvSpPr>
            <p:cNvPr id="7" name="AutoShape 3"/>
            <p:cNvSpPr>
              <a:spLocks noChangeAspect="1" noChangeArrowheads="1" noTextEdit="1"/>
            </p:cNvSpPr>
            <p:nvPr/>
          </p:nvSpPr>
          <p:spPr bwMode="auto">
            <a:xfrm>
              <a:off x="81" y="482"/>
              <a:ext cx="5657" cy="3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 y="482"/>
              <a:ext cx="5664" cy="3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正方形/長方形 10"/>
          <p:cNvSpPr/>
          <p:nvPr/>
        </p:nvSpPr>
        <p:spPr>
          <a:xfrm>
            <a:off x="52252" y="293492"/>
            <a:ext cx="9032630" cy="327196"/>
          </a:xfrm>
          <a:prstGeom prst="rect">
            <a:avLst/>
          </a:prstGeom>
          <a:solidFill>
            <a:srgbClr val="000066"/>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846"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a:cs typeface="メイリオ" panose="020B0604030504040204" pitchFamily="50" charset="-128"/>
              </a:rPr>
              <a:t>地域医療構想の進め方について②</a:t>
            </a:r>
            <a:r>
              <a:rPr kumimoji="1" lang="ja-JP" altLang="en-US" sz="110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a:cs typeface="メイリオ" panose="020B0604030504040204" pitchFamily="50" charset="-128"/>
              </a:rPr>
              <a:t>（令和４年３月２４日厚生労働省医政局長通知）</a:t>
            </a:r>
            <a:endParaRPr kumimoji="1" lang="en-US" altLang="ja-JP" sz="1846" i="0" u="none" strike="noStrike" kern="1200" cap="none" spc="0" normalizeH="0" baseline="0" noProof="0" dirty="0">
              <a:ln>
                <a:noFill/>
              </a:ln>
              <a:solidFill>
                <a:prstClr val="white"/>
              </a:solidFill>
              <a:effectLst/>
              <a:uLnTx/>
              <a:uFillTx/>
              <a:latin typeface="メイリオ" panose="020B0604030504040204" pitchFamily="50" charset="-128"/>
              <a:ea typeface="メイリオ"/>
              <a:cs typeface="メイリオ" panose="020B0604030504040204" pitchFamily="50" charset="-128"/>
            </a:endParaRPr>
          </a:p>
        </p:txBody>
      </p:sp>
      <p:sp>
        <p:nvSpPr>
          <p:cNvPr id="8" name="正方形/長方形 7"/>
          <p:cNvSpPr/>
          <p:nvPr/>
        </p:nvSpPr>
        <p:spPr>
          <a:xfrm>
            <a:off x="231765" y="299176"/>
            <a:ext cx="864095" cy="3215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参考</a:t>
            </a:r>
            <a:endParaRPr kumimoji="1" lang="ja-JP" altLang="en-US" sz="1400" dirty="0">
              <a:solidFill>
                <a:schemeClr val="tx1"/>
              </a:solidFill>
            </a:endParaRPr>
          </a:p>
        </p:txBody>
      </p:sp>
    </p:spTree>
    <p:extLst>
      <p:ext uri="{BB962C8B-B14F-4D97-AF65-F5344CB8AC3E}">
        <p14:creationId xmlns:p14="http://schemas.microsoft.com/office/powerpoint/2010/main" val="46858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CEEBAD7BF101045ABE72577637BD610" ma:contentTypeVersion="11" ma:contentTypeDescription="" ma:contentTypeScope="" ma:versionID="d86358c41636440c084776747847e120">
  <xsd:schema xmlns:xsd="http://www.w3.org/2001/XMLSchema" xmlns:p="http://schemas.microsoft.com/office/2006/metadata/properties" xmlns:ns2="8B97BE19-CDDD-400E-817A-CFDD13F7EC12" xmlns:ns3="e0a607d0-51b8-4c07-94f0-08235ad57688" targetNamespace="http://schemas.microsoft.com/office/2006/metadata/properties" ma:root="true" ma:fieldsID="7f22489691f7ec27f55d3f6d51d6e87d" ns2:_="" ns3:_="">
    <xsd:import namespace="8B97BE19-CDDD-400E-817A-CFDD13F7EC12"/>
    <xsd:import namespace="e0a607d0-51b8-4c07-94f0-08235ad5768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e0a607d0-51b8-4c07-94f0-08235ad5768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F62FBB-6F9C-46A6-93B5-53E53CEE0DA6}">
  <ds:schemaRefs>
    <ds:schemaRef ds:uri="http://schemas.microsoft.com/office/2006/metadata/properties"/>
    <ds:schemaRef ds:uri="http://schemas.microsoft.com/office/2006/documentManagement/types"/>
    <ds:schemaRef ds:uri="http://purl.org/dc/elements/1.1/"/>
    <ds:schemaRef ds:uri="8B97BE19-CDDD-400E-817A-CFDD13F7EC12"/>
    <ds:schemaRef ds:uri="http://schemas.openxmlformats.org/package/2006/metadata/core-properties"/>
    <ds:schemaRef ds:uri="http://purl.org/dc/terms/"/>
    <ds:schemaRef ds:uri="e0a607d0-51b8-4c07-94f0-08235ad57688"/>
    <ds:schemaRef ds:uri="http://www.w3.org/XML/1998/namespace"/>
    <ds:schemaRef ds:uri="http://purl.org/dc/dcmitype/"/>
  </ds:schemaRefs>
</ds:datastoreItem>
</file>

<file path=customXml/itemProps2.xml><?xml version="1.0" encoding="utf-8"?>
<ds:datastoreItem xmlns:ds="http://schemas.openxmlformats.org/officeDocument/2006/customXml" ds:itemID="{491AEC3C-B277-49D8-94B3-4D2B9E376D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e0a607d0-51b8-4c07-94f0-08235ad5768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A66BA9C-991E-4B55-B59A-CB9BEF8A4A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18669</TotalTime>
  <Words>989</Words>
  <Application>Microsoft Office PowerPoint</Application>
  <PresentationFormat>画面に合わせる (4:3)</PresentationFormat>
  <Paragraphs>219</Paragraphs>
  <Slides>10</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10</vt:i4>
      </vt:variant>
    </vt:vector>
  </HeadingPairs>
  <TitlesOfParts>
    <vt:vector size="20" baseType="lpstr">
      <vt:lpstr>HGP創英角ｺﾞｼｯｸUB</vt:lpstr>
      <vt:lpstr>ＭＳ Ｐゴシック</vt:lpstr>
      <vt:lpstr>ＭＳ ゴシック</vt:lpstr>
      <vt:lpstr>ＭＳ 明朝</vt:lpstr>
      <vt:lpstr>メイリオ</vt:lpstr>
      <vt:lpstr>Arial</vt:lpstr>
      <vt:lpstr>Calibri</vt:lpstr>
      <vt:lpstr>Times New Roman</vt:lpstr>
      <vt:lpstr>Wingdings</vt:lpstr>
      <vt:lpstr>1_blank</vt:lpstr>
      <vt:lpstr>医療機関の具体的対応方針について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0000572</cp:lastModifiedBy>
  <cp:revision>1253</cp:revision>
  <cp:lastPrinted>2022-06-24T02:35:07Z</cp:lastPrinted>
  <dcterms:created xsi:type="dcterms:W3CDTF">2013-03-12T06:11:54Z</dcterms:created>
  <dcterms:modified xsi:type="dcterms:W3CDTF">2023-02-20T11:16:57Z</dcterms:modified>
</cp:coreProperties>
</file>