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302" r:id="rId2"/>
    <p:sldId id="303" r:id="rId3"/>
    <p:sldId id="287" r:id="rId4"/>
    <p:sldId id="295" r:id="rId5"/>
    <p:sldId id="299" r:id="rId6"/>
    <p:sldId id="301" r:id="rId7"/>
  </p:sldIdLst>
  <p:sldSz cx="13208000" cy="990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56" autoAdjust="0"/>
    <p:restoredTop sz="94333" autoAdjust="0"/>
  </p:normalViewPr>
  <p:slideViewPr>
    <p:cSldViewPr snapToGrid="0">
      <p:cViewPr varScale="1">
        <p:scale>
          <a:sx n="76" d="100"/>
          <a:sy n="76" d="100"/>
        </p:scale>
        <p:origin x="117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447" cy="497837"/>
          </a:xfrm>
          <a:prstGeom prst="rect">
            <a:avLst/>
          </a:prstGeom>
        </p:spPr>
        <p:txBody>
          <a:bodyPr vert="horz" lIns="91285" tIns="45643" rIns="91285" bIns="456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5" y="3"/>
            <a:ext cx="2945447" cy="497837"/>
          </a:xfrm>
          <a:prstGeom prst="rect">
            <a:avLst/>
          </a:prstGeom>
        </p:spPr>
        <p:txBody>
          <a:bodyPr vert="horz" lIns="91285" tIns="45643" rIns="91285" bIns="45643" rtlCol="0"/>
          <a:lstStyle>
            <a:lvl1pPr algn="r">
              <a:defRPr sz="1200"/>
            </a:lvl1pPr>
          </a:lstStyle>
          <a:p>
            <a:fld id="{092DF3F6-DD8B-49CD-A39C-0628ADF967D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3" rIns="91285" bIns="456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6" y="4777027"/>
            <a:ext cx="5437506" cy="3908187"/>
          </a:xfrm>
          <a:prstGeom prst="rect">
            <a:avLst/>
          </a:prstGeom>
        </p:spPr>
        <p:txBody>
          <a:bodyPr vert="horz" lIns="91285" tIns="45643" rIns="91285" bIns="4564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801"/>
            <a:ext cx="2945447" cy="497837"/>
          </a:xfrm>
          <a:prstGeom prst="rect">
            <a:avLst/>
          </a:prstGeom>
        </p:spPr>
        <p:txBody>
          <a:bodyPr vert="horz" lIns="91285" tIns="45643" rIns="91285" bIns="456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5" y="9428801"/>
            <a:ext cx="2945447" cy="497837"/>
          </a:xfrm>
          <a:prstGeom prst="rect">
            <a:avLst/>
          </a:prstGeom>
        </p:spPr>
        <p:txBody>
          <a:bodyPr vert="horz" lIns="91285" tIns="45643" rIns="91285" bIns="45643" rtlCol="0" anchor="b"/>
          <a:lstStyle>
            <a:lvl1pPr algn="r">
              <a:defRPr sz="1200"/>
            </a:lvl1pPr>
          </a:lstStyle>
          <a:p>
            <a:fld id="{F335A794-EAA1-4E9D-83A7-6AC8297CB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64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dirty="0">
              <a:ea typeface="ＭＳ Ｐ明朝" pitchFamily="18" charset="-128"/>
            </a:endParaRPr>
          </a:p>
        </p:txBody>
      </p:sp>
      <p:sp>
        <p:nvSpPr>
          <p:cNvPr id="2253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171FBB-2CBF-4691-8732-10E07AEA2C6D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4696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dirty="0">
              <a:ea typeface="ＭＳ Ｐ明朝" pitchFamily="18" charset="-128"/>
            </a:endParaRPr>
          </a:p>
        </p:txBody>
      </p:sp>
      <p:sp>
        <p:nvSpPr>
          <p:cNvPr id="2253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171FBB-2CBF-4691-8732-10E07AEA2C6D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238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72941-672D-4BFB-A03E-89369E3B5CD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316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72941-672D-4BFB-A03E-89369E3B5CD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813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08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5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95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2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08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3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26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81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97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21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C10CE-88C5-4340-804A-669DC81228C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22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26604" y="8346137"/>
            <a:ext cx="6057383" cy="147797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34168" y="2261594"/>
            <a:ext cx="6049819" cy="4241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課題となった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問題（継続した課題でも可）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933599" y="2224577"/>
            <a:ext cx="6034609" cy="43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授業改善のポイント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226604" y="7809621"/>
            <a:ext cx="6057383" cy="43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誤答例から考えられる授業での子供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の姿</a:t>
            </a:r>
          </a:p>
        </p:txBody>
      </p:sp>
      <p:sp>
        <p:nvSpPr>
          <p:cNvPr id="19" name="テキスト ボックス 14"/>
          <p:cNvSpPr txBox="1">
            <a:spLocks noChangeArrowheads="1"/>
          </p:cNvSpPr>
          <p:nvPr/>
        </p:nvSpPr>
        <p:spPr bwMode="auto">
          <a:xfrm>
            <a:off x="234168" y="2774983"/>
            <a:ext cx="6049819" cy="464757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●学年、教科、問題番号（正答率　％）</a:t>
            </a:r>
            <a:endParaRPr kumimoji="0" lang="en-US" altLang="ja-JP" sz="21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33599" y="2774984"/>
            <a:ext cx="6029739" cy="4427754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○関連</a:t>
            </a:r>
            <a:r>
              <a:rPr kumimoji="0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する単元・内容等（指導事項</a:t>
            </a: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）の実施時期</a:t>
            </a:r>
            <a:endParaRPr kumimoji="0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○克服に向けた具体的な指導について</a:t>
            </a:r>
            <a:endParaRPr kumimoji="0" lang="en-US" altLang="ja-JP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（いつ、どのように指導）</a:t>
            </a:r>
            <a:endParaRPr kumimoji="0" lang="en-US" altLang="ja-JP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-63542"/>
            <a:ext cx="13208001" cy="827616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校内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研修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シート①「課題となった問題の確認とその克服に向けた授業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改善へ」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42132E-5D08-4ED8-B6D8-F63A2FA41D3A}"/>
              </a:ext>
            </a:extLst>
          </p:cNvPr>
          <p:cNvSpPr txBox="1"/>
          <p:nvPr/>
        </p:nvSpPr>
        <p:spPr>
          <a:xfrm>
            <a:off x="197807" y="598742"/>
            <a:ext cx="129085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◇各学校での分析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（正答率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等）を踏まえ、課題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となった問題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確認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し、課題克服に向けて</a:t>
            </a: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｢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授業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改善のポイント</a:t>
            </a: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｣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等を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書き入れましょう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本シートは、</a:t>
            </a:r>
            <a:r>
              <a:rPr kumimoji="0" lang="ja-JP" altLang="en-US" sz="2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課題克服ドリル等と併せて活用</a:t>
            </a:r>
            <a:r>
              <a:rPr kumimoji="0" lang="ja-JP" altLang="en-US" sz="2400" b="0" i="0" u="wavy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ja-JP" altLang="en-US" sz="2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ステップシート</a:t>
            </a:r>
            <a:r>
              <a:rPr kumimoji="0" lang="en-US" altLang="ja-JP" sz="1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〔※〕</a:t>
            </a:r>
            <a:r>
              <a:rPr kumimoji="0" lang="ja-JP" altLang="en-US" sz="2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</a:t>
            </a:r>
            <a:r>
              <a:rPr kumimoji="0" lang="ja-JP" altLang="en-US" sz="2400" b="0" i="0" u="wavy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ステップ３及び４の取組）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課題の克服に向けた授業改善に役立てましょう。</a:t>
            </a: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令和４年１２月７日付け教義第８３０号（別紙１）を参照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885863" y="7526841"/>
            <a:ext cx="6125210" cy="42324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改善状況の確認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9348770" y="7239860"/>
            <a:ext cx="1199396" cy="24018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14"/>
          <p:cNvSpPr txBox="1">
            <a:spLocks noChangeArrowheads="1"/>
          </p:cNvSpPr>
          <p:nvPr/>
        </p:nvSpPr>
        <p:spPr bwMode="auto">
          <a:xfrm>
            <a:off x="6856743" y="8015201"/>
            <a:ext cx="6125209" cy="179767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◆関連する類似問題での確認</a:t>
            </a:r>
            <a:endParaRPr kumimoji="0" lang="en-US" altLang="ja-JP" sz="2133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・</a:t>
            </a:r>
            <a:endParaRPr kumimoji="0" lang="en-US" altLang="ja-JP" sz="2133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133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～こんな子供の姿へ～</a:t>
            </a:r>
            <a:endParaRPr kumimoji="0" lang="en-US" altLang="ja-JP" sz="2133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1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4800" y="6199734"/>
            <a:ext cx="5810250" cy="1092731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誤答例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・（　％）</a:t>
            </a:r>
            <a:endParaRPr kumimoji="0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無答率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　％）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1678475" marR="0" lvl="0" indent="-16784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　　　　　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6320706" y="2168402"/>
            <a:ext cx="546399" cy="7120021"/>
            <a:chOff x="14092392" y="1965101"/>
            <a:chExt cx="546399" cy="7120021"/>
          </a:xfrm>
        </p:grpSpPr>
        <p:sp>
          <p:nvSpPr>
            <p:cNvPr id="24" name="正方形/長方形 23"/>
            <p:cNvSpPr/>
            <p:nvPr/>
          </p:nvSpPr>
          <p:spPr>
            <a:xfrm>
              <a:off x="14092392" y="8851900"/>
              <a:ext cx="316031" cy="23322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4304146" y="2122461"/>
              <a:ext cx="104278" cy="696266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6" name="右矢印 25"/>
            <p:cNvSpPr/>
            <p:nvPr/>
          </p:nvSpPr>
          <p:spPr>
            <a:xfrm>
              <a:off x="14304146" y="1965101"/>
              <a:ext cx="334645" cy="600299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3" name="下矢印 22"/>
          <p:cNvSpPr/>
          <p:nvPr/>
        </p:nvSpPr>
        <p:spPr>
          <a:xfrm>
            <a:off x="2655597" y="7528165"/>
            <a:ext cx="1199396" cy="225065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39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26604" y="8346137"/>
            <a:ext cx="6057383" cy="147797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-10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文章を読んで、自分の考えを広げたり深めたりする際に、叙述を根拠にした上で、自分の知識や経験と結び付けるまでに至っていない。</a:t>
            </a:r>
            <a:endParaRPr kumimoji="1" lang="en-US" altLang="ja-JP" sz="2000" b="0" i="0" u="none" strike="noStrike" kern="1200" cap="none" spc="-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34168" y="2261594"/>
            <a:ext cx="6049819" cy="4241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課題となった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問題（継続した課題でも可）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933599" y="2224577"/>
            <a:ext cx="6034609" cy="43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授業改善のポイント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226604" y="7809621"/>
            <a:ext cx="6057383" cy="43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誤答例から考えられる授業での子供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の姿</a:t>
            </a:r>
          </a:p>
        </p:txBody>
      </p:sp>
      <p:sp>
        <p:nvSpPr>
          <p:cNvPr id="19" name="テキスト ボックス 14"/>
          <p:cNvSpPr txBox="1">
            <a:spLocks noChangeArrowheads="1"/>
          </p:cNvSpPr>
          <p:nvPr/>
        </p:nvSpPr>
        <p:spPr bwMode="auto">
          <a:xfrm>
            <a:off x="234168" y="2774983"/>
            <a:ext cx="6049819" cy="464757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●中学校２年</a:t>
            </a:r>
            <a:r>
              <a:rPr kumimoji="0" lang="ja-JP" alt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国語</a:t>
            </a:r>
            <a:r>
              <a:rPr kumimoji="0" lang="ja-JP" alt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問題番号５（</a:t>
            </a:r>
            <a:r>
              <a:rPr kumimoji="0" lang="ja-JP" alt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２</a:t>
            </a: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）（４２．４％）</a:t>
            </a:r>
            <a:endParaRPr kumimoji="0" lang="en-US" altLang="ja-JP" sz="21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33599" y="2774984"/>
            <a:ext cx="6029739" cy="4263682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○関連</a:t>
            </a:r>
            <a:r>
              <a:rPr kumimoji="0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する単元・内容等（指導事項</a:t>
            </a: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）の実施時期</a:t>
            </a:r>
            <a:endParaRPr kumimoji="0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文学的な文章を扱う単元（２年思判表</a:t>
            </a:r>
            <a:r>
              <a:rPr kumimoji="0" lang="en-US" altLang="ja-JP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</a:t>
            </a: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（１）オ）</a:t>
            </a:r>
            <a:endParaRPr kumimoji="0" lang="en-US" altLang="ja-JP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en-US" altLang="ja-JP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関連の深い内容</a:t>
            </a:r>
            <a:r>
              <a:rPr kumimoji="0" lang="en-US" altLang="ja-JP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…</a:t>
            </a: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２年思判表</a:t>
            </a:r>
            <a:r>
              <a:rPr kumimoji="0" lang="en-US" altLang="ja-JP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</a:t>
            </a: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（１）イ、エ</a:t>
            </a:r>
            <a:endParaRPr kumimoji="0" lang="en-US" altLang="ja-JP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○克服に向けた具体的な指導について</a:t>
            </a:r>
            <a:endParaRPr kumimoji="0" lang="en-US" altLang="ja-JP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・文章を読んで、理解したことや考えたことを話し合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う際には、叙述を根拠にした上で、経験や知識と結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び付けて交流させる。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・文章を読んで、登場人物の言動の意味や表現の効果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について精査・解釈する場面においても、叙述を根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拠にした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上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で、交流させる。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-47147" y="-73957"/>
            <a:ext cx="13398500" cy="827616"/>
          </a:xfrm>
        </p:spPr>
        <p:txBody>
          <a:bodyPr>
            <a:noAutofit/>
          </a:bodyPr>
          <a:lstStyle/>
          <a:p>
            <a:r>
              <a:rPr lang="en-US" altLang="ja-JP" sz="27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〔</a:t>
            </a:r>
            <a:r>
              <a:rPr lang="ja-JP" altLang="en-US" sz="27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例</a:t>
            </a:r>
            <a:r>
              <a:rPr lang="en-US" altLang="ja-JP" sz="27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〕</a:t>
            </a:r>
            <a:r>
              <a:rPr lang="ja-JP" altLang="en-US" sz="27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校内</a:t>
            </a:r>
            <a:r>
              <a:rPr lang="ja-JP" altLang="en-US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研修</a:t>
            </a:r>
            <a:r>
              <a:rPr lang="ja-JP" altLang="en-US" sz="27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シート①「課題となった問題の確認とその克服に向けた授業</a:t>
            </a:r>
            <a:r>
              <a:rPr lang="ja-JP" altLang="en-US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改善へ」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42132E-5D08-4ED8-B6D8-F63A2FA41D3A}"/>
              </a:ext>
            </a:extLst>
          </p:cNvPr>
          <p:cNvSpPr txBox="1"/>
          <p:nvPr/>
        </p:nvSpPr>
        <p:spPr>
          <a:xfrm>
            <a:off x="197807" y="598742"/>
            <a:ext cx="129085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◇各学校での分析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（正答率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等）を踏まえ、課題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となった問題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確認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し、課題克服に向けて</a:t>
            </a: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｢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授業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改善のポイント</a:t>
            </a: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｣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等を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書き入れましょう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本シートは、</a:t>
            </a:r>
            <a:r>
              <a:rPr kumimoji="0" lang="ja-JP" altLang="en-US" sz="2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課題克服ドリル等と併せて活用</a:t>
            </a:r>
            <a:r>
              <a:rPr kumimoji="0" lang="ja-JP" altLang="en-US" sz="2400" b="0" i="0" u="wavy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ja-JP" altLang="en-US" sz="2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ステップシート</a:t>
            </a:r>
            <a:r>
              <a:rPr kumimoji="0" lang="en-US" altLang="ja-JP" sz="1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〔※〕</a:t>
            </a:r>
            <a:r>
              <a:rPr kumimoji="0" lang="ja-JP" altLang="en-US" sz="2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</a:t>
            </a:r>
            <a:r>
              <a:rPr kumimoji="0" lang="ja-JP" altLang="en-US" sz="2400" b="0" i="0" u="wavy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ステップ３及び４の取組）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課題の克服に向けた授業改善に役立てましょう。</a:t>
            </a: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令和４年１２月７日付け教義第８３０号（別紙１）を参照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885863" y="7479834"/>
            <a:ext cx="6125210" cy="42324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改善状況の確認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9348770" y="7157073"/>
            <a:ext cx="1199396" cy="24018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14"/>
          <p:cNvSpPr txBox="1">
            <a:spLocks noChangeArrowheads="1"/>
          </p:cNvSpPr>
          <p:nvPr/>
        </p:nvSpPr>
        <p:spPr bwMode="auto">
          <a:xfrm>
            <a:off x="6856743" y="7968009"/>
            <a:ext cx="6249657" cy="184487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◆関連する類似問題での確認</a:t>
            </a:r>
            <a:endParaRPr kumimoji="0" lang="en-US" altLang="ja-JP" sz="2133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・</a:t>
            </a:r>
            <a:r>
              <a:rPr kumimoji="0" lang="en-US" altLang="ja-JP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R</a:t>
            </a: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２全学調：中学３年</a:t>
            </a:r>
            <a:r>
              <a:rPr kumimoji="0" lang="ja-JP" altLang="en-US" sz="2133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３</a:t>
            </a:r>
            <a:r>
              <a:rPr kumimoji="0" lang="ja-JP" altLang="en-US" sz="2133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四</a:t>
            </a:r>
            <a:endParaRPr kumimoji="0" lang="en-US" altLang="ja-JP" sz="2133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～こんな子供の姿へ～</a:t>
            </a:r>
            <a:endParaRPr kumimoji="0" lang="en-US" altLang="ja-JP" sz="2133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文章を読んで考えたことを話し合う際に、叙述を根拠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にしながら知識や経験と結び付けて交流する子供。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0168" y="5352405"/>
            <a:ext cx="5810250" cy="1887455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誤答例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・「１」を選択（県 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7.2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％）</a:t>
            </a:r>
          </a:p>
          <a:p>
            <a:pPr marL="0" marR="0" lvl="0" indent="0" algn="l" defTabSz="4572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・「２」を選択（県 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32.2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％）</a:t>
            </a:r>
          </a:p>
          <a:p>
            <a:pPr marL="0" marR="0" lvl="0" indent="0" algn="l" defTabSz="4572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・「３」を選択（県 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17.5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％）　　</a:t>
            </a:r>
          </a:p>
          <a:p>
            <a:pPr marL="0" marR="0" lvl="0" indent="0" algn="l" defTabSz="4572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無答率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（県 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0.6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％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）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1678475" marR="0" lvl="0" indent="-16784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　　　　　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6320706" y="2168402"/>
            <a:ext cx="546399" cy="7120021"/>
            <a:chOff x="14092392" y="1965101"/>
            <a:chExt cx="546399" cy="7120021"/>
          </a:xfrm>
        </p:grpSpPr>
        <p:sp>
          <p:nvSpPr>
            <p:cNvPr id="24" name="正方形/長方形 23"/>
            <p:cNvSpPr/>
            <p:nvPr/>
          </p:nvSpPr>
          <p:spPr>
            <a:xfrm>
              <a:off x="14092392" y="8851900"/>
              <a:ext cx="316031" cy="23322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4304146" y="2122461"/>
              <a:ext cx="104278" cy="696266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6" name="右矢印 25"/>
            <p:cNvSpPr/>
            <p:nvPr/>
          </p:nvSpPr>
          <p:spPr>
            <a:xfrm>
              <a:off x="14304146" y="1965101"/>
              <a:ext cx="334645" cy="600299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3" name="下矢印 22"/>
          <p:cNvSpPr/>
          <p:nvPr/>
        </p:nvSpPr>
        <p:spPr>
          <a:xfrm>
            <a:off x="2655597" y="7528165"/>
            <a:ext cx="1199396" cy="225065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98156" y="4029972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著作権の関係により掲載しておりません。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各学校で問題を御確認ください。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59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329637" y="2466491"/>
            <a:ext cx="4985024" cy="9543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横軸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は、全国値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を１００とした時の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割合、</a:t>
            </a:r>
            <a:endParaRPr lang="en-US" altLang="ja-JP" sz="186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縦軸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は、前年度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と比較した伸び率</a:t>
            </a:r>
            <a:endParaRPr lang="en-US" altLang="ja-JP" sz="186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（全国値を１００とした時の割合の差）を算出。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17888" y="2415409"/>
            <a:ext cx="3111749" cy="420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133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学校群の４分類について</a:t>
            </a:r>
          </a:p>
        </p:txBody>
      </p:sp>
      <p:sp>
        <p:nvSpPr>
          <p:cNvPr id="5" name="角丸四角形吹き出し 4"/>
          <p:cNvSpPr/>
          <p:nvPr/>
        </p:nvSpPr>
        <p:spPr>
          <a:xfrm>
            <a:off x="8484782" y="2230976"/>
            <a:ext cx="4601037" cy="2486201"/>
          </a:xfrm>
          <a:prstGeom prst="wedgeRoundRectCallout">
            <a:avLst>
              <a:gd name="adj1" fmla="val -63566"/>
              <a:gd name="adj2" fmla="val 5118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自校の位置を把握しましょう。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の県学調の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結果から、自校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を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【A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に配置する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と、令和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４年度県学調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の結果で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は、自校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群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にあたる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でしょう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403475" y="2812752"/>
            <a:ext cx="3369347" cy="4955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endParaRPr kumimoji="1" lang="ja-JP" altLang="en-US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8208335" y="5038884"/>
            <a:ext cx="4877483" cy="1888911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「伸び（変容）」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を分析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し、その要因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書き</a:t>
            </a:r>
            <a:r>
              <a:rPr lang="ja-JP" altLang="en-US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しょう。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208335" y="7249502"/>
            <a:ext cx="4877483" cy="2462185"/>
          </a:xfrm>
          <a:prstGeom prst="roundRect">
            <a:avLst>
              <a:gd name="adj" fmla="val 14076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③今後の取組を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話し合いましょう。</a:t>
            </a:r>
            <a:endParaRPr kumimoji="1" lang="ja-JP" altLang="en-US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35263" y="9315463"/>
            <a:ext cx="90423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県学調と全学調で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は、全国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の調査に参加している母体数は異なっています。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0" y="248203"/>
            <a:ext cx="12649200" cy="5507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3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校内研修シート②「伸び（変容）」を分析する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442132E-5D08-4ED8-B6D8-F63A2FA41D3A}"/>
              </a:ext>
            </a:extLst>
          </p:cNvPr>
          <p:cNvSpPr txBox="1"/>
          <p:nvPr/>
        </p:nvSpPr>
        <p:spPr>
          <a:xfrm>
            <a:off x="219073" y="914561"/>
            <a:ext cx="13010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◇各学校でも自校の４分類を踏まえた「伸び（変容）」を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抽出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し、今後の取組を話し合いましょう。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63" y="3673417"/>
            <a:ext cx="7937646" cy="5534378"/>
          </a:xfrm>
          <a:prstGeom prst="rect">
            <a:avLst/>
          </a:prstGeom>
        </p:spPr>
      </p:pic>
      <p:sp>
        <p:nvSpPr>
          <p:cNvPr id="86" name="角丸四角形 85"/>
          <p:cNvSpPr/>
          <p:nvPr/>
        </p:nvSpPr>
        <p:spPr>
          <a:xfrm>
            <a:off x="217888" y="1513215"/>
            <a:ext cx="12697809" cy="5853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algn="ctr">
              <a:lnSpc>
                <a:spcPts val="15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同一集団の</a:t>
            </a:r>
            <a:r>
              <a:rPr lang="ja-JP" altLang="en-US" sz="2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伸び（変容）に</a:t>
            </a:r>
            <a:r>
              <a:rPr lang="ja-JP" altLang="en-US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着目した</a:t>
            </a:r>
            <a:r>
              <a:rPr lang="ja-JP" altLang="en-US" sz="2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分類　</a:t>
            </a:r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「熊本の学び」アクションプロジェクトハンドブックより一部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修正</a:t>
            </a:r>
            <a:endParaRPr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10572826" y="6906530"/>
            <a:ext cx="1080393" cy="401914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85" name="下矢印 84"/>
          <p:cNvSpPr/>
          <p:nvPr/>
        </p:nvSpPr>
        <p:spPr>
          <a:xfrm>
            <a:off x="10547953" y="4698750"/>
            <a:ext cx="1080393" cy="401914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4845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角丸四角形吹き出し 18"/>
          <p:cNvSpPr/>
          <p:nvPr/>
        </p:nvSpPr>
        <p:spPr>
          <a:xfrm>
            <a:off x="8591108" y="1997060"/>
            <a:ext cx="4494712" cy="2916000"/>
          </a:xfrm>
          <a:prstGeom prst="wedgeRoundRectCallout">
            <a:avLst>
              <a:gd name="adj1" fmla="val -63566"/>
              <a:gd name="adj2" fmla="val 5118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自校の位置を把握しましょう。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>
              <a:lnSpc>
                <a:spcPct val="150000"/>
              </a:lnSpc>
            </a:pP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年度の県学調の結果から、自校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を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【A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に配置する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と、令和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４年度県学調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の結果で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は、自校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何群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に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あたる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でしょう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329637" y="2445825"/>
            <a:ext cx="5103970" cy="9543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横軸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は、全国値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を１００とした時の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割合、</a:t>
            </a:r>
            <a:endParaRPr lang="en-US" altLang="ja-JP" sz="186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縦軸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は、前年度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と比較した伸び率</a:t>
            </a:r>
            <a:endParaRPr lang="en-US" altLang="ja-JP" sz="186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（全国値を１００とした時の割合の差）を算出。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17888" y="2436624"/>
            <a:ext cx="3111749" cy="420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133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学校群の４分類について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697433" y="2574497"/>
            <a:ext cx="4284000" cy="4861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小６国語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…B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群、小６算数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…A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群</a:t>
            </a:r>
            <a:endParaRPr kumimoji="1" lang="ja-JP" altLang="en-US" sz="2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8204915" y="5148318"/>
            <a:ext cx="4880903" cy="2589736"/>
          </a:xfrm>
          <a:prstGeom prst="roundRect">
            <a:avLst>
              <a:gd name="adj" fmla="val 8190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「伸び（変容）」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を分析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し、その要因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を書き</a:t>
            </a:r>
            <a:r>
              <a:rPr lang="ja-JP" altLang="en-US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しょう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204915" y="7912100"/>
            <a:ext cx="4880903" cy="1872633"/>
          </a:xfrm>
          <a:prstGeom prst="roundRect">
            <a:avLst>
              <a:gd name="adj" fmla="val 10685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③今後の取組を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話し合いましょう。</a:t>
            </a:r>
            <a:endParaRPr kumimoji="1" lang="ja-JP" altLang="en-US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35262" y="9446179"/>
            <a:ext cx="90423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県学調と全学調で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は、全国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の調査に参加している母体数は異なっています。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0" y="248203"/>
            <a:ext cx="11546958" cy="5507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3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〔</a:t>
            </a:r>
            <a:r>
              <a:rPr lang="ja-JP" altLang="en-US" sz="2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例</a:t>
            </a:r>
            <a:r>
              <a:rPr lang="en-US" altLang="ja-JP" sz="2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〕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校内研修シート②「伸び（変容）」を分析する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442132E-5D08-4ED8-B6D8-F63A2FA41D3A}"/>
              </a:ext>
            </a:extLst>
          </p:cNvPr>
          <p:cNvSpPr txBox="1"/>
          <p:nvPr/>
        </p:nvSpPr>
        <p:spPr>
          <a:xfrm>
            <a:off x="219073" y="808236"/>
            <a:ext cx="13010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◇各学校でも自校の４分類を踏まえた「伸び（変容）」を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抽出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し、今後の取組を話し合いましょう。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26080" y="5892458"/>
            <a:ext cx="5024351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国語は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、「知・技」の領域が昨年度より下降</a:t>
            </a:r>
            <a:endParaRPr kumimoji="1"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している。</a:t>
            </a:r>
            <a:endParaRPr kumimoji="1" lang="ja-JP" altLang="en-US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算数は、「数と計算」の平均正答率が昨年　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度より下降している。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126080" y="8384754"/>
            <a:ext cx="52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・「思･判･表」の指導を行う際に、関連</a:t>
            </a:r>
            <a:endParaRPr lang="en-US" altLang="ja-JP" sz="20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する「知･技」を明確にした指導を行う。</a:t>
            </a:r>
            <a:endParaRPr kumimoji="1" lang="ja-JP" altLang="en-US" sz="2000" dirty="0">
              <a:solidFill>
                <a:srgbClr val="00FFFF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・単元終了後においても、計算技能の定</a:t>
            </a:r>
            <a:endParaRPr lang="en-US" altLang="ja-JP" sz="20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en-US" altLang="ja-JP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</a:t>
            </a:r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着確認の場を設定する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17888" y="1321830"/>
            <a:ext cx="12697809" cy="5853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algn="ctr">
              <a:lnSpc>
                <a:spcPts val="15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同一集団の</a:t>
            </a:r>
            <a:r>
              <a:rPr lang="ja-JP" altLang="en-US" sz="2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伸び（変容）に</a:t>
            </a:r>
            <a:r>
              <a:rPr lang="ja-JP" altLang="en-US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着目した</a:t>
            </a:r>
            <a:r>
              <a:rPr lang="ja-JP" altLang="en-US" sz="2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分類　</a:t>
            </a:r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「熊本の学び」アクションプロジェクトハンドブックより一部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修正</a:t>
            </a:r>
            <a:endParaRPr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5" name="下矢印 84"/>
          <p:cNvSpPr/>
          <p:nvPr/>
        </p:nvSpPr>
        <p:spPr>
          <a:xfrm>
            <a:off x="11037048" y="4826340"/>
            <a:ext cx="1080393" cy="401914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2" name="下矢印 11"/>
          <p:cNvSpPr/>
          <p:nvPr/>
        </p:nvSpPr>
        <p:spPr>
          <a:xfrm>
            <a:off x="11146684" y="7683180"/>
            <a:ext cx="1080393" cy="316888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4" name="楕円 3"/>
          <p:cNvSpPr/>
          <p:nvPr/>
        </p:nvSpPr>
        <p:spPr>
          <a:xfrm>
            <a:off x="3141453" y="5614533"/>
            <a:ext cx="612000" cy="61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4770475" y="4624176"/>
            <a:ext cx="612000" cy="61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/>
          <p:cNvSpPr/>
          <p:nvPr/>
        </p:nvSpPr>
        <p:spPr>
          <a:xfrm>
            <a:off x="5467479" y="4301060"/>
            <a:ext cx="612000" cy="612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3923462" y="5276448"/>
            <a:ext cx="612000" cy="612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132706" y="3695793"/>
            <a:ext cx="7899644" cy="5590549"/>
            <a:chOff x="-4601070" y="3957612"/>
            <a:chExt cx="7899644" cy="5590549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4601070" y="3957612"/>
              <a:ext cx="7899644" cy="5590549"/>
            </a:xfrm>
            <a:prstGeom prst="rect">
              <a:avLst/>
            </a:prstGeom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60816" y="4964974"/>
              <a:ext cx="59503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Ｒ４</a:t>
              </a:r>
              <a:endParaRPr kumimoji="1"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算数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5" name="直線矢印コネクタ 14"/>
            <p:cNvCxnSpPr/>
            <p:nvPr/>
          </p:nvCxnSpPr>
          <p:spPr>
            <a:xfrm flipH="1">
              <a:off x="496763" y="4917510"/>
              <a:ext cx="247832" cy="193682"/>
            </a:xfrm>
            <a:prstGeom prst="straightConnector1">
              <a:avLst/>
            </a:prstGeom>
            <a:ln w="6032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テキスト ボックス 7"/>
            <p:cNvSpPr txBox="1"/>
            <p:nvPr/>
          </p:nvSpPr>
          <p:spPr>
            <a:xfrm>
              <a:off x="-1562390" y="5946412"/>
              <a:ext cx="59503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Ｒ４</a:t>
              </a:r>
              <a:endParaRPr kumimoji="1"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国語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-783499" y="5654411"/>
              <a:ext cx="59503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Ｒ３</a:t>
              </a:r>
              <a:endParaRPr kumimoji="1"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国語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>
            <a:xfrm flipH="1">
              <a:off x="-1065492" y="5897048"/>
              <a:ext cx="305999" cy="175717"/>
            </a:xfrm>
            <a:prstGeom prst="straightConnector1">
              <a:avLst/>
            </a:prstGeom>
            <a:ln w="6032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728696" y="4641858"/>
              <a:ext cx="59503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Ｒ３</a:t>
              </a:r>
              <a:endParaRPr kumimoji="1"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算数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8676168" y="3150886"/>
            <a:ext cx="4374833" cy="562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＊学校全体だけでなく、学年・クラス・</a:t>
            </a:r>
            <a:endParaRPr lang="en-US" altLang="ja-JP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個人単位でも分析することができます。</a:t>
            </a:r>
            <a:endParaRPr kumimoji="1" lang="ja-JP" altLang="en-US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392375" y="7003356"/>
            <a:ext cx="4547826" cy="793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＊正答率の低い問題の傾向や誤答の傾向、　</a:t>
            </a:r>
            <a:endParaRPr lang="en-US" altLang="ja-JP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昨年度の傾向との比較等、様々な視点か</a:t>
            </a:r>
            <a:endParaRPr lang="en-US" altLang="ja-JP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ら要因を分析しましょう。</a:t>
            </a:r>
            <a:endParaRPr kumimoji="1" lang="ja-JP" altLang="en-US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294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04981" y="4058653"/>
            <a:ext cx="8562572" cy="2157332"/>
          </a:xfrm>
          <a:prstGeom prst="roundRect">
            <a:avLst>
              <a:gd name="adj" fmla="val 1057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① 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「題材（問題場面等）」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や「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配列（問題の構成や順序）」、「問い方（条件設定や発問）」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の工夫に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ついて、気づいたことを話し合いましょう。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981" y="1403954"/>
            <a:ext cx="1246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◇各学校でも問題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を分析し、授業改善の方策を考えて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みましょう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5984" y="754191"/>
            <a:ext cx="9499600" cy="827616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校内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研修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シート③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「問題分析から授業改善へ」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2528" y="2833765"/>
            <a:ext cx="12608056" cy="1109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取り出した問題 ： 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学年（　　　　　）　　教科（　　　　　）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問題番号（　　　　　）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平均正答率　 ： 自校（　　　　　）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％、県（　　　　　）％　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目標値　：（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）％　　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53307" y="4058652"/>
            <a:ext cx="3907277" cy="570759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 今後の授業改善に向けた方策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（内容）をまとめましょう。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研究授業等で、進捗状況を確認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しましょう。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04981" y="6458675"/>
            <a:ext cx="8315243" cy="3307571"/>
          </a:xfrm>
          <a:prstGeom prst="roundRect">
            <a:avLst>
              <a:gd name="adj" fmla="val 66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② 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分析資料の解答類型等から、自校の子供たちのつまずきの状況を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確認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し、その要因を考えましょう。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8542945" y="8081069"/>
            <a:ext cx="510362" cy="119709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4207421" y="5718575"/>
            <a:ext cx="510362" cy="119709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32984" y="49845"/>
            <a:ext cx="90151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参考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92030" y="1928055"/>
            <a:ext cx="3387891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＜作成日＞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05402" y="1920656"/>
            <a:ext cx="3414072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＜活用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場面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＞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644954" y="1915355"/>
            <a:ext cx="5315629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＜状況の確認＞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4503" y="33711"/>
            <a:ext cx="12467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次年度も含め、本シートを校内研修、学年会、教科部会等、様々な場面で活用し、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問題分析を通した授業改善に取り組みましょう。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5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04981" y="4058653"/>
            <a:ext cx="8562572" cy="2157332"/>
          </a:xfrm>
          <a:prstGeom prst="roundRect">
            <a:avLst>
              <a:gd name="adj" fmla="val 1057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① 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「題材（問題場面等）」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や「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配列（問題の構成や順序）」、「問い方（条件設定や発問）」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の工夫に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ついて、気づいたことを話し合いましょう。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・生徒が身近に感じる生活場面を題材にしている。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・グラフから分かることを読み取りたくなるように、「お得である」理由を説明させる問い方をしている。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981" y="1403954"/>
            <a:ext cx="1246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◇各学校でも問題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を分析し、授業改善の方策を考えて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みましょう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5984" y="754191"/>
            <a:ext cx="9499600" cy="827616"/>
          </a:xfrm>
        </p:spPr>
        <p:txBody>
          <a:bodyPr>
            <a:normAutofit/>
          </a:bodyPr>
          <a:lstStyle/>
          <a:p>
            <a:r>
              <a:rPr lang="en-US" altLang="ja-JP" sz="2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〔</a:t>
            </a:r>
            <a:r>
              <a:rPr lang="ja-JP" altLang="en-US" sz="28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例</a:t>
            </a:r>
            <a:r>
              <a:rPr lang="en-US" altLang="ja-JP" sz="28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〕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校内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研修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シート③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「問題分析から授業改善へ」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2528" y="2757565"/>
            <a:ext cx="12608056" cy="1195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取り出した問題 ： 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学年（　２年　）　　教科（　数学　）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問題番号（　１７（２）　）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平均正答率　 ： 自校（　</a:t>
            </a:r>
            <a:r>
              <a:rPr lang="ja-JP" altLang="en-US" sz="28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）％、県（　</a:t>
            </a:r>
            <a:r>
              <a:rPr kumimoji="0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5.1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）％　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目標値　：（ </a:t>
            </a:r>
            <a:r>
              <a:rPr lang="en-US" altLang="ja-JP" sz="28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25.0 </a:t>
            </a:r>
            <a:r>
              <a:rPr kumimoji="0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％　　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53307" y="4058652"/>
            <a:ext cx="3907277" cy="570759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 今後の授業改善に向けた方策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（内容）をまとめましょう。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>
              <a:defRPr/>
            </a:pPr>
            <a:r>
              <a:rPr kumimoji="1" lang="ja-JP" altLang="en-US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教科書を参考に、生徒に　</a:t>
            </a:r>
            <a:endParaRPr kumimoji="1"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1"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とって身近</a:t>
            </a:r>
            <a:r>
              <a:rPr kumimoji="1" lang="ja-JP" altLang="en-US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</a:t>
            </a:r>
            <a:r>
              <a:rPr kumimoji="1"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事象を問題場</a:t>
            </a:r>
            <a:endParaRPr kumimoji="1"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1"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面として設定する。</a:t>
            </a:r>
            <a:endParaRPr kumimoji="1" lang="en-US" altLang="ja-JP" sz="24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・文章問題を取り扱う授業  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では、教師側から式や表な 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err="1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どを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与えるのではなく、問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題場面</a:t>
            </a:r>
            <a:r>
              <a:rPr lang="ja-JP" altLang="en-US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から分かること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を、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生徒自身が言葉や表、グラ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フなどに表す活動を</a:t>
            </a:r>
            <a:r>
              <a:rPr lang="ja-JP" altLang="en-US" sz="2400" dirty="0" err="1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設定す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る。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・自分の考えを書きたくなる　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err="1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ような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問い方（お得である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理由、など）の工夫を行う。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04981" y="6458675"/>
            <a:ext cx="8315243" cy="3307571"/>
          </a:xfrm>
          <a:prstGeom prst="roundRect">
            <a:avLst>
              <a:gd name="adj" fmla="val 66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② 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分析資料の解答類型等から、自校の子供たちのつまずきの状況を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確認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し、その要因を考えましょう。</a:t>
            </a:r>
            <a:endParaRPr kumimoji="0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・無答が多い。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→自分の考えを言葉や式、表、グラフなどを用いて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表現する活動が不足している。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・グラフの読み取りができていない。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→グラフに表された直線がどのような事象を表し　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</a:t>
            </a:r>
            <a:r>
              <a:rPr kumimoji="0" lang="ja-JP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た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ものなのか、理解できていない。</a:t>
            </a:r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8542945" y="8081069"/>
            <a:ext cx="510362" cy="119709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4207421" y="5718575"/>
            <a:ext cx="510362" cy="119709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32984" y="49845"/>
            <a:ext cx="90151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参考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92030" y="1889955"/>
            <a:ext cx="3387891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＜作成日＞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</a:t>
            </a:r>
            <a:r>
              <a:rPr kumimoji="1" lang="ja-JP" altLang="en-US" noProof="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令和５年５月１７日（水）</a:t>
            </a:r>
            <a:endParaRPr kumimoji="1" lang="en-US" altLang="ja-JP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05402" y="1882556"/>
            <a:ext cx="3414072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＜活用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場面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＞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教科部会（数学）　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644954" y="1877255"/>
            <a:ext cx="5315629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＜状況の確認＞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１０</a:t>
            </a:r>
            <a:r>
              <a:rPr kumimoji="1" lang="ja-JP" altLang="en-US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月の</a:t>
            </a:r>
            <a:r>
              <a:rPr kumimoji="1" lang="ja-JP" altLang="en-US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小研（教科</a:t>
            </a:r>
            <a:r>
              <a:rPr kumimoji="1" lang="ja-JP" altLang="en-US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別）での提案授業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4503" y="33711"/>
            <a:ext cx="12467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次年度も含め、本シートを校内研修、学年会、教科部会等、様々な場面で活用し、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問題分析を通した授業改善に取り組みましょう。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3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2958</TotalTime>
  <Words>925</Words>
  <Application>Microsoft Office PowerPoint</Application>
  <PresentationFormat>ユーザー設定</PresentationFormat>
  <Paragraphs>202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8" baseType="lpstr">
      <vt:lpstr>BIZ UDPゴシック</vt:lpstr>
      <vt:lpstr>BIZ UDゴシック</vt:lpstr>
      <vt:lpstr>ＭＳ Ｐ明朝</vt:lpstr>
      <vt:lpstr>ＭＳ ゴシック</vt:lpstr>
      <vt:lpstr>UD デジタル 教科書体 NK-R</vt:lpstr>
      <vt:lpstr>UD デジタル 教科書体 NP-R</vt:lpstr>
      <vt:lpstr>游ゴシック</vt:lpstr>
      <vt:lpstr>游ゴシック Light</vt:lpstr>
      <vt:lpstr>Arial</vt:lpstr>
      <vt:lpstr>Calibri</vt:lpstr>
      <vt:lpstr>Calibri Light</vt:lpstr>
      <vt:lpstr>Office テーマ</vt:lpstr>
      <vt:lpstr>　校内研修シート①「課題となった問題の確認とその克服に向けた授業改善へ」</vt:lpstr>
      <vt:lpstr>〔例〕校内研修シート①「課題となった問題の確認とその克服に向けた授業改善へ」</vt:lpstr>
      <vt:lpstr>PowerPoint プレゼンテーション</vt:lpstr>
      <vt:lpstr>PowerPoint プレゼンテーション</vt:lpstr>
      <vt:lpstr>　校内研修シート③　「問題分析から授業改善へ」</vt:lpstr>
      <vt:lpstr>〔例〕校内研修シート③　「問題分析から授業改善へ」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9930168</cp:lastModifiedBy>
  <cp:revision>203</cp:revision>
  <cp:lastPrinted>2023-02-15T07:54:13Z</cp:lastPrinted>
  <dcterms:created xsi:type="dcterms:W3CDTF">2020-02-10T09:55:19Z</dcterms:created>
  <dcterms:modified xsi:type="dcterms:W3CDTF">2023-02-24T05:59:14Z</dcterms:modified>
</cp:coreProperties>
</file>