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4" r:id="rId3"/>
    <p:sldId id="268" r:id="rId4"/>
    <p:sldId id="269" r:id="rId5"/>
    <p:sldId id="266" r:id="rId6"/>
    <p:sldId id="267"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32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2615563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2772514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254129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843070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3661181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4192772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2822891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3969613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4284885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21354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1A9B321-85F9-44F2-9124-F648E011FA39}" type="datetimeFigureOut">
              <a:rPr kumimoji="1" lang="ja-JP" altLang="en-US" smtClean="0"/>
              <a:t>2022/7/6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284220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9B321-85F9-44F2-9124-F648E011FA39}" type="datetimeFigureOut">
              <a:rPr kumimoji="1" lang="ja-JP" altLang="en-US" smtClean="0"/>
              <a:t>2022/7/6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6F7C1-9525-4B44-B546-39CBA0B52E7D}" type="slidenum">
              <a:rPr kumimoji="1" lang="ja-JP" altLang="en-US" smtClean="0"/>
              <a:t>‹#›</a:t>
            </a:fld>
            <a:endParaRPr kumimoji="1" lang="ja-JP" altLang="en-US"/>
          </a:p>
        </p:txBody>
      </p:sp>
    </p:spTree>
    <p:extLst>
      <p:ext uri="{BB962C8B-B14F-4D97-AF65-F5344CB8AC3E}">
        <p14:creationId xmlns:p14="http://schemas.microsoft.com/office/powerpoint/2010/main" val="1783246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160968"/>
            <a:ext cx="9144000" cy="3600000"/>
          </a:xfrm>
        </p:spPr>
        <p:txBody>
          <a:bodyPr anchor="ctr" anchorCtr="1">
            <a:noAutofit/>
          </a:bodyPr>
          <a:lstStyle/>
          <a:p>
            <a:r>
              <a:rPr lang="ja-JP" altLang="en-US" sz="3600" dirty="0" smtClean="0">
                <a:latin typeface="ＭＳ ゴシック" panose="020B0609070205080204" pitchFamily="49" charset="-128"/>
                <a:ea typeface="ＭＳ ゴシック" panose="020B0609070205080204" pitchFamily="49" charset="-128"/>
              </a:rPr>
              <a:t>令和４年度（２０２２年度）</a:t>
            </a:r>
            <a:r>
              <a:rPr lang="en-US" altLang="ja-JP" sz="3600" dirty="0" smtClean="0">
                <a:latin typeface="ＭＳ ゴシック" panose="020B0609070205080204" pitchFamily="49" charset="-128"/>
                <a:ea typeface="ＭＳ ゴシック" panose="020B0609070205080204" pitchFamily="49" charset="-128"/>
              </a:rPr>
              <a:t/>
            </a:r>
            <a:br>
              <a:rPr lang="en-US" altLang="ja-JP" sz="3600" dirty="0" smtClean="0">
                <a:latin typeface="ＭＳ ゴシック" panose="020B0609070205080204" pitchFamily="49" charset="-128"/>
                <a:ea typeface="ＭＳ ゴシック" panose="020B0609070205080204" pitchFamily="49" charset="-128"/>
              </a:rPr>
            </a:br>
            <a:r>
              <a:rPr lang="ja-JP" altLang="en-US" sz="3600" dirty="0" smtClean="0">
                <a:latin typeface="ＭＳ ゴシック" panose="020B0609070205080204" pitchFamily="49" charset="-128"/>
                <a:ea typeface="ＭＳ ゴシック" panose="020B0609070205080204" pitchFamily="49" charset="-128"/>
              </a:rPr>
              <a:t>県地域医療構想関係予算の概要について</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702000" y="5085184"/>
            <a:ext cx="774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ＭＳ ゴシック" panose="020B0609070205080204" pitchFamily="49" charset="-128"/>
                <a:ea typeface="ＭＳ ゴシック" panose="020B0609070205080204" pitchFamily="49" charset="-128"/>
              </a:rPr>
              <a:t>令和４年</a:t>
            </a:r>
            <a:r>
              <a:rPr lang="en-US" altLang="ja-JP" sz="2400" dirty="0" smtClean="0">
                <a:latin typeface="ＭＳ ゴシック" panose="020B0609070205080204" pitchFamily="49" charset="-128"/>
                <a:ea typeface="ＭＳ ゴシック" panose="020B0609070205080204" pitchFamily="49" charset="-128"/>
              </a:rPr>
              <a:t>(2022</a:t>
            </a:r>
            <a:r>
              <a:rPr lang="ja-JP" altLang="en-US" sz="2400" dirty="0" smtClean="0">
                <a:latin typeface="ＭＳ ゴシック" panose="020B0609070205080204" pitchFamily="49" charset="-128"/>
                <a:ea typeface="ＭＳ ゴシック" panose="020B0609070205080204" pitchFamily="49" charset="-128"/>
              </a:rPr>
              <a:t>年</a:t>
            </a:r>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７</a:t>
            </a:r>
            <a:r>
              <a:rPr lang="ja-JP" altLang="en-US" sz="2400" dirty="0" smtClean="0">
                <a:latin typeface="ＭＳ ゴシック" panose="020B0609070205080204" pitchFamily="49" charset="-128"/>
                <a:ea typeface="ＭＳ ゴシック" panose="020B0609070205080204" pitchFamily="49" charset="-128"/>
              </a:rPr>
              <a:t>月 熊本県健康福祉部医療政策課</a:t>
            </a:r>
            <a:endParaRPr lang="en-US" altLang="ja-JP" sz="2400"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1</a:t>
            </a:fld>
            <a:endParaRPr kumimoji="1" lang="ja-JP" altLang="en-US" sz="20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7367450" y="287383"/>
            <a:ext cx="1593669" cy="692331"/>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smtClean="0">
                <a:latin typeface="ＭＳ ゴシック" panose="020B0609070205080204" pitchFamily="49" charset="-128"/>
                <a:ea typeface="ＭＳ ゴシック" panose="020B0609070205080204" pitchFamily="49" charset="-128"/>
              </a:rPr>
              <a:t>資料５</a:t>
            </a:r>
            <a:endParaRPr kumimoji="1" lang="en-US" altLang="ja-JP" sz="24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54429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2134462" y="967786"/>
            <a:ext cx="5334724" cy="5394338"/>
          </a:xfrm>
          <a:prstGeom prst="roundRect">
            <a:avLst>
              <a:gd name="adj" fmla="val 21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AutoShape 15"/>
          <p:cNvSpPr>
            <a:spLocks noChangeArrowheads="1"/>
          </p:cNvSpPr>
          <p:nvPr/>
        </p:nvSpPr>
        <p:spPr bwMode="auto">
          <a:xfrm>
            <a:off x="53255" y="276005"/>
            <a:ext cx="8957876" cy="430579"/>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91339" tIns="45671" rIns="91339" bIns="45671"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None/>
            </a:pPr>
            <a:r>
              <a:rPr lang="ja-JP" altLang="en-US" sz="1600" b="1" dirty="0" smtClean="0">
                <a:solidFill>
                  <a:schemeClr val="bg1"/>
                </a:solidFill>
                <a:latin typeface="メイリオ" panose="020B0604030504040204" pitchFamily="50" charset="-128"/>
                <a:ea typeface="メイリオ" panose="020B0604030504040204" pitchFamily="50" charset="-128"/>
                <a:cs typeface="Arial"/>
              </a:rPr>
              <a:t>令和４年度（２０２２年度）の地域医療構想の具体的推進策について</a:t>
            </a:r>
            <a:endParaRPr lang="en-US" altLang="ja-JP" sz="1600" b="1" dirty="0" smtClean="0">
              <a:solidFill>
                <a:schemeClr val="bg1"/>
              </a:solidFill>
              <a:latin typeface="メイリオ" panose="020B0604030504040204" pitchFamily="50" charset="-128"/>
              <a:ea typeface="メイリオ" panose="020B0604030504040204" pitchFamily="50" charset="-128"/>
              <a:cs typeface="Arial"/>
            </a:endParaRPr>
          </a:p>
        </p:txBody>
      </p:sp>
      <p:sp>
        <p:nvSpPr>
          <p:cNvPr id="6" name="テキスト ボックス 5"/>
          <p:cNvSpPr txBox="1"/>
          <p:nvPr/>
        </p:nvSpPr>
        <p:spPr>
          <a:xfrm>
            <a:off x="187453" y="767384"/>
            <a:ext cx="1447383" cy="338554"/>
          </a:xfrm>
          <a:prstGeom prst="rect">
            <a:avLst/>
          </a:prstGeom>
          <a:solidFill>
            <a:schemeClr val="bg1"/>
          </a:solidFill>
          <a:ln w="6350">
            <a:solidFill>
              <a:schemeClr val="tx1"/>
            </a:solidFill>
          </a:ln>
        </p:spPr>
        <p:txBody>
          <a:bodyPr wrap="square" rtlCol="0">
            <a:spAutoFit/>
          </a:bodyPr>
          <a:lstStyle/>
          <a:p>
            <a:pPr algn="ctr"/>
            <a:r>
              <a:rPr lang="ja-JP" altLang="en-US" sz="16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方向性</a:t>
            </a:r>
            <a:endParaRPr lang="en-US" altLang="ja-JP" sz="16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0" name="テキスト ボックス 9"/>
          <p:cNvSpPr txBox="1"/>
          <p:nvPr/>
        </p:nvSpPr>
        <p:spPr>
          <a:xfrm>
            <a:off x="2339340" y="764598"/>
            <a:ext cx="4568560" cy="338554"/>
          </a:xfrm>
          <a:prstGeom prst="rect">
            <a:avLst/>
          </a:prstGeom>
          <a:solidFill>
            <a:schemeClr val="bg1"/>
          </a:solidFill>
          <a:ln w="6350">
            <a:solidFill>
              <a:schemeClr val="tx1"/>
            </a:solidFill>
          </a:ln>
        </p:spPr>
        <p:txBody>
          <a:bodyPr wrap="square" rtlCol="0">
            <a:spAutoFit/>
          </a:bodyPr>
          <a:lstStyle/>
          <a:p>
            <a:r>
              <a:rPr lang="ja-JP" altLang="en-US" sz="16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具体的取組み</a:t>
            </a:r>
            <a:endParaRPr lang="en-US" altLang="ja-JP" sz="16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 name="テキスト ボックス 10"/>
          <p:cNvSpPr txBox="1"/>
          <p:nvPr/>
        </p:nvSpPr>
        <p:spPr>
          <a:xfrm>
            <a:off x="7619996" y="796305"/>
            <a:ext cx="1264581" cy="338554"/>
          </a:xfrm>
          <a:prstGeom prst="rect">
            <a:avLst/>
          </a:prstGeom>
          <a:solidFill>
            <a:schemeClr val="bg1"/>
          </a:solidFill>
          <a:ln w="6350">
            <a:solidFill>
              <a:schemeClr val="tx1"/>
            </a:solidFill>
          </a:ln>
        </p:spPr>
        <p:txBody>
          <a:bodyPr wrap="square" rtlCol="0">
            <a:spAutoFit/>
          </a:bodyPr>
          <a:lstStyle/>
          <a:p>
            <a:pPr algn="ctr"/>
            <a:r>
              <a:rPr lang="ja-JP" altLang="en-US" sz="16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目標</a:t>
            </a:r>
            <a:endParaRPr lang="en-US" altLang="ja-JP" sz="16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 name="角丸四角形 1"/>
          <p:cNvSpPr/>
          <p:nvPr/>
        </p:nvSpPr>
        <p:spPr>
          <a:xfrm>
            <a:off x="157143" y="1501487"/>
            <a:ext cx="1593215" cy="1228725"/>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①　地域課題の</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見える化・共有</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18" name="角丸四角形 17"/>
          <p:cNvSpPr/>
          <p:nvPr/>
        </p:nvSpPr>
        <p:spPr>
          <a:xfrm>
            <a:off x="157143" y="2865718"/>
            <a:ext cx="1593215" cy="1228725"/>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②</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具体的な</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連携策の検討</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19" name="角丸四角形 18"/>
          <p:cNvSpPr/>
          <p:nvPr/>
        </p:nvSpPr>
        <p:spPr>
          <a:xfrm>
            <a:off x="159621" y="4271689"/>
            <a:ext cx="1593215" cy="1228725"/>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③　基本計画</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策定や再編等</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に係る施設整備への支援等</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2228270" y="1136647"/>
            <a:ext cx="5168900" cy="2558191"/>
          </a:xfrm>
          <a:prstGeom prst="rect">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 県から個別医療機関への働きかけ強化</a:t>
            </a:r>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 調整</a:t>
            </a:r>
            <a:r>
              <a:rPr kumimoji="1" lang="ja-JP" altLang="en-US" sz="1200" dirty="0">
                <a:solidFill>
                  <a:schemeClr val="tx1"/>
                </a:solidFill>
                <a:latin typeface="ＭＳ ゴシック" panose="020B0609070205080204" pitchFamily="49" charset="-128"/>
                <a:ea typeface="ＭＳ ゴシック" panose="020B0609070205080204" pitchFamily="49" charset="-128"/>
              </a:rPr>
              <a:t>会議の部会等を活用した連携策の磨き上げ</a:t>
            </a:r>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地域医療構想アドバイザーによるデータ分析（課題の見える化</a:t>
            </a: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200" dirty="0">
                <a:solidFill>
                  <a:schemeClr val="tx1"/>
                </a:solidFill>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助言及び研修会の開催</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9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 地域の課題解決に向けた方策検討に要する経費の補助</a:t>
            </a:r>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22" name="正方形/長方形 21"/>
          <p:cNvSpPr/>
          <p:nvPr/>
        </p:nvSpPr>
        <p:spPr>
          <a:xfrm>
            <a:off x="2228270" y="3750374"/>
            <a:ext cx="5168900" cy="2554299"/>
          </a:xfrm>
          <a:prstGeom prst="rect">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 再編等に関する基本計画策定への補助</a:t>
            </a:r>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 再編等を行う医療機関の施設設備整備への補助</a:t>
            </a:r>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 不足する病床機能への転換に対する補助</a:t>
            </a:r>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2668411" y="2448268"/>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地域医療構想アドバイザー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1,309</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テキスト ボックス 24"/>
          <p:cNvSpPr txBox="1"/>
          <p:nvPr/>
        </p:nvSpPr>
        <p:spPr>
          <a:xfrm>
            <a:off x="2684703" y="1723748"/>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地域医療構想調整会議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11,002</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p:cNvSpPr txBox="1"/>
          <p:nvPr/>
        </p:nvSpPr>
        <p:spPr>
          <a:xfrm>
            <a:off x="2685471" y="3341582"/>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医療</a:t>
            </a:r>
            <a:r>
              <a:rPr lang="ja-JP" altLang="en-US" sz="12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機能分化・連携調査研究支援</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事業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16,000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7" name="テキスト ボックス 26"/>
          <p:cNvSpPr txBox="1"/>
          <p:nvPr/>
        </p:nvSpPr>
        <p:spPr>
          <a:xfrm>
            <a:off x="2668411" y="2773670"/>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地域医療構想研修会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3,539</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8" name="テキスト ボックス 27"/>
          <p:cNvSpPr txBox="1"/>
          <p:nvPr/>
        </p:nvSpPr>
        <p:spPr>
          <a:xfrm>
            <a:off x="2698171" y="3986036"/>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病床機能再編推進事業</a:t>
            </a:r>
            <a:r>
              <a:rPr lang="ja-JP" altLang="en-US" sz="105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（ソフト）</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50,000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9" name="テキスト ボックス 28"/>
          <p:cNvSpPr txBox="1"/>
          <p:nvPr/>
        </p:nvSpPr>
        <p:spPr>
          <a:xfrm>
            <a:off x="2698171" y="4591016"/>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病床機能再編推進事業</a:t>
            </a:r>
            <a:r>
              <a:rPr lang="ja-JP" altLang="en-US" sz="105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ハード</a:t>
            </a:r>
            <a:r>
              <a:rPr lang="ja-JP" altLang="en-US" sz="105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88,057</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0" name="テキスト ボックス 29"/>
          <p:cNvSpPr txBox="1"/>
          <p:nvPr/>
        </p:nvSpPr>
        <p:spPr>
          <a:xfrm>
            <a:off x="2698171" y="5503107"/>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病床機能転換整備事業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36,530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0" name="下矢印 19"/>
          <p:cNvSpPr/>
          <p:nvPr/>
        </p:nvSpPr>
        <p:spPr>
          <a:xfrm>
            <a:off x="6907901" y="1016000"/>
            <a:ext cx="585788" cy="5288673"/>
          </a:xfrm>
          <a:prstGeom prst="downArrow">
            <a:avLst>
              <a:gd name="adj1" fmla="val 50000"/>
              <a:gd name="adj2" fmla="val 6574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地域</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ごとの取組み段階に応じて支援</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31" name="下矢印 30"/>
          <p:cNvSpPr/>
          <p:nvPr/>
        </p:nvSpPr>
        <p:spPr>
          <a:xfrm rot="16200000">
            <a:off x="1501795" y="2602501"/>
            <a:ext cx="944727" cy="320609"/>
          </a:xfrm>
          <a:prstGeom prst="downArrow">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rot="16200000">
            <a:off x="1501794" y="4725748"/>
            <a:ext cx="944727" cy="320609"/>
          </a:xfrm>
          <a:prstGeom prst="downArrow">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7532686" y="1266145"/>
            <a:ext cx="1458815" cy="5038528"/>
          </a:xfrm>
          <a:prstGeom prst="roundRect">
            <a:avLst>
              <a:gd name="adj" fmla="val 0"/>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各圏域における議論・取組みの活性化</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再検証対象医療機関（公立・公的６医療機関）の対応方針決定</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rgbClr val="FF0000"/>
                </a:solidFill>
                <a:latin typeface="ＭＳ ゴシック" panose="020B0609070205080204" pitchFamily="49" charset="-128"/>
                <a:ea typeface="ＭＳ ゴシック" panose="020B0609070205080204" pitchFamily="49" charset="-128"/>
              </a:rPr>
              <a:t>（</a:t>
            </a:r>
            <a:r>
              <a:rPr kumimoji="1" lang="ja-JP" altLang="en-US" sz="1400" dirty="0">
                <a:solidFill>
                  <a:srgbClr val="FF0000"/>
                </a:solidFill>
                <a:latin typeface="ＭＳ ゴシック" panose="020B0609070205080204" pitchFamily="49" charset="-128"/>
                <a:ea typeface="ＭＳ ゴシック" panose="020B0609070205080204" pitchFamily="49" charset="-128"/>
              </a:rPr>
              <a:t>Ｒ</a:t>
            </a:r>
            <a:r>
              <a:rPr kumimoji="1" lang="ja-JP" altLang="en-US" sz="1400" dirty="0" smtClean="0">
                <a:solidFill>
                  <a:srgbClr val="FF0000"/>
                </a:solidFill>
                <a:latin typeface="ＭＳ ゴシック" panose="020B0609070205080204" pitchFamily="49" charset="-128"/>
                <a:ea typeface="ＭＳ ゴシック" panose="020B0609070205080204" pitchFamily="49" charset="-128"/>
              </a:rPr>
              <a:t>４年度中）</a:t>
            </a:r>
            <a:endParaRPr kumimoji="1" lang="en-US" altLang="ja-JP" sz="1400" dirty="0" smtClean="0">
              <a:solidFill>
                <a:srgbClr val="FF0000"/>
              </a:solidFill>
              <a:latin typeface="ＭＳ ゴシック" panose="020B0609070205080204" pitchFamily="49" charset="-128"/>
              <a:ea typeface="ＭＳ ゴシック" panose="020B0609070205080204" pitchFamily="49" charset="-128"/>
            </a:endParaRPr>
          </a:p>
          <a:p>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天草市立病院等の見直しに係る取組みの推進</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2696558" y="5874149"/>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回復期病床機能強化事業　　　　　　　　 </a:t>
            </a:r>
            <a:r>
              <a:rPr lang="ja-JP" altLang="en-US"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31,000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6" name="テキスト ボックス 35"/>
          <p:cNvSpPr txBox="1"/>
          <p:nvPr/>
        </p:nvSpPr>
        <p:spPr>
          <a:xfrm>
            <a:off x="2397529" y="6332094"/>
            <a:ext cx="6067597" cy="461665"/>
          </a:xfrm>
          <a:prstGeom prst="rect">
            <a:avLst/>
          </a:prstGeom>
          <a:noFill/>
        </p:spPr>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上記の他</a:t>
            </a:r>
            <a:r>
              <a:rPr kumimoji="1" lang="ja-JP" altLang="en-US" sz="1200" dirty="0">
                <a:latin typeface="ＭＳ ゴシック" panose="020B0609070205080204" pitchFamily="49" charset="-128"/>
                <a:ea typeface="ＭＳ ゴシック" panose="020B0609070205080204" pitchFamily="49" charset="-128"/>
              </a:rPr>
              <a:t>、病床機能分化・連携推進事業に係る事務費　</a:t>
            </a:r>
            <a:r>
              <a:rPr kumimoji="1" lang="en-US" altLang="ja-JP" sz="1200" dirty="0">
                <a:solidFill>
                  <a:srgbClr val="FF0000"/>
                </a:solidFill>
                <a:latin typeface="ＭＳ ゴシック" panose="020B0609070205080204" pitchFamily="49" charset="-128"/>
                <a:ea typeface="ＭＳ ゴシック" panose="020B0609070205080204" pitchFamily="49" charset="-128"/>
              </a:rPr>
              <a:t>699</a:t>
            </a:r>
            <a:r>
              <a:rPr kumimoji="1" lang="ja-JP" altLang="en-US" sz="1200" dirty="0">
                <a:latin typeface="ＭＳ ゴシック" panose="020B0609070205080204" pitchFamily="49" charset="-128"/>
                <a:ea typeface="ＭＳ ゴシック" panose="020B0609070205080204" pitchFamily="49" charset="-128"/>
              </a:rPr>
              <a:t>千円</a:t>
            </a: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療養病床転換助成事業（国庫負担事業） </a:t>
            </a:r>
            <a:r>
              <a:rPr kumimoji="1" lang="en-US" altLang="ja-JP" sz="1200" dirty="0" smtClean="0">
                <a:solidFill>
                  <a:srgbClr val="FF0000"/>
                </a:solidFill>
                <a:latin typeface="ＭＳ ゴシック" panose="020B0609070205080204" pitchFamily="49" charset="-128"/>
                <a:ea typeface="ＭＳ ゴシック" panose="020B0609070205080204" pitchFamily="49" charset="-128"/>
              </a:rPr>
              <a:t>69,000</a:t>
            </a:r>
            <a:r>
              <a:rPr kumimoji="1" lang="ja-JP" altLang="en-US" sz="1200" dirty="0" smtClean="0">
                <a:latin typeface="ＭＳ ゴシック" panose="020B0609070205080204" pitchFamily="49" charset="-128"/>
                <a:ea typeface="ＭＳ ゴシック" panose="020B0609070205080204" pitchFamily="49" charset="-128"/>
              </a:rPr>
              <a:t>千円（法定負担金）</a:t>
            </a:r>
            <a:endParaRPr kumimoji="1" lang="en-US" altLang="ja-JP" sz="1200" dirty="0" smtClean="0">
              <a:latin typeface="ＭＳ ゴシック" panose="020B0609070205080204" pitchFamily="49" charset="-128"/>
              <a:ea typeface="ＭＳ ゴシック" panose="020B0609070205080204" pitchFamily="49" charset="-128"/>
            </a:endParaRPr>
          </a:p>
        </p:txBody>
      </p:sp>
      <p:sp>
        <p:nvSpPr>
          <p:cNvPr id="37" name="テキスト ボックス 36"/>
          <p:cNvSpPr txBox="1"/>
          <p:nvPr/>
        </p:nvSpPr>
        <p:spPr>
          <a:xfrm>
            <a:off x="2696558" y="4952886"/>
            <a:ext cx="4203700" cy="276999"/>
          </a:xfrm>
          <a:prstGeom prst="rect">
            <a:avLst/>
          </a:prstGeom>
          <a:solidFill>
            <a:schemeClr val="bg1"/>
          </a:solidFill>
          <a:ln w="19050">
            <a:solidFill>
              <a:schemeClr val="tx1"/>
            </a:solidFill>
          </a:ln>
        </p:spPr>
        <p:txBody>
          <a:bodyPr wrap="square" rtlCol="0">
            <a:spAutoFit/>
          </a:bodyPr>
          <a:lstStyle/>
          <a:p>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病床機能再編支援事業</a:t>
            </a:r>
            <a:r>
              <a:rPr lang="en-US" altLang="ja-JP" sz="9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9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ダウンサイジング</a:t>
            </a:r>
            <a:r>
              <a:rPr lang="en-US" altLang="ja-JP" sz="9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9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9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350,000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8" name="テキスト ボックス 37"/>
          <p:cNvSpPr txBox="1"/>
          <p:nvPr/>
        </p:nvSpPr>
        <p:spPr>
          <a:xfrm>
            <a:off x="4274820" y="801615"/>
            <a:ext cx="2569580" cy="276999"/>
          </a:xfrm>
          <a:prstGeom prst="rect">
            <a:avLst/>
          </a:prstGeom>
          <a:solidFill>
            <a:schemeClr val="bg1"/>
          </a:solidFill>
          <a:ln w="19050">
            <a:solidFill>
              <a:schemeClr val="tx1"/>
            </a:solidFill>
          </a:ln>
        </p:spPr>
        <p:txBody>
          <a:bodyPr wrap="square" rtlCol="0">
            <a:spAutoFit/>
          </a:bodyPr>
          <a:lstStyle/>
          <a:p>
            <a:pPr algn="ctr"/>
            <a:r>
              <a:rPr lang="ja-JP" altLang="en-US" sz="11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Ｒ</a:t>
            </a:r>
            <a:r>
              <a:rPr lang="ja-JP" altLang="en-US" sz="11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４</a:t>
            </a:r>
            <a:r>
              <a:rPr lang="ja-JP" altLang="en-US" sz="11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当初予算要求内容</a:t>
            </a:r>
            <a:r>
              <a:rPr lang="ja-JP" altLang="en-US" sz="1100" kern="10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b="1" kern="10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657,136</a:t>
            </a:r>
            <a:r>
              <a:rPr lang="ja-JP" altLang="en-US" sz="1100" b="1" kern="10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100"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9" name="テキスト ボックス 38"/>
          <p:cNvSpPr txBox="1"/>
          <p:nvPr/>
        </p:nvSpPr>
        <p:spPr>
          <a:xfrm>
            <a:off x="281081" y="5628112"/>
            <a:ext cx="1772820" cy="830997"/>
          </a:xfrm>
          <a:prstGeom prst="rect">
            <a:avLst/>
          </a:prstGeom>
          <a:noFill/>
        </p:spPr>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感染症対応をとおして確認された公立・公的医療機関が担うべき役割等も踏まえつつ検討</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4" name="大かっこ 3"/>
          <p:cNvSpPr/>
          <p:nvPr/>
        </p:nvSpPr>
        <p:spPr>
          <a:xfrm>
            <a:off x="170998" y="5641606"/>
            <a:ext cx="1896758" cy="817503"/>
          </a:xfrm>
          <a:prstGeom prst="bracketPair">
            <a:avLst>
              <a:gd name="adj" fmla="val 1836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テキスト ボックス 53"/>
          <p:cNvSpPr txBox="1"/>
          <p:nvPr/>
        </p:nvSpPr>
        <p:spPr>
          <a:xfrm>
            <a:off x="7703127" y="278918"/>
            <a:ext cx="1163782" cy="461665"/>
          </a:xfrm>
          <a:prstGeom prst="rect">
            <a:avLst/>
          </a:prstGeom>
          <a:solidFill>
            <a:schemeClr val="bg1"/>
          </a:solidFill>
          <a:ln w="6350">
            <a:solidFill>
              <a:schemeClr val="tx1"/>
            </a:solidFill>
          </a:ln>
        </p:spPr>
        <p:txBody>
          <a:bodyPr wrap="square" rtlCol="0">
            <a:spAutoFit/>
          </a:bodyPr>
          <a:lstStyle/>
          <a:p>
            <a:pPr algn="ctr"/>
            <a:r>
              <a:rPr lang="en-US" altLang="ja-JP" sz="12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R3.11.1</a:t>
            </a:r>
          </a:p>
          <a:p>
            <a:pPr algn="ctr"/>
            <a:r>
              <a:rPr lang="ja-JP" altLang="en-US" sz="12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医療</a:t>
            </a:r>
            <a:r>
              <a:rPr lang="ja-JP" altLang="en-US" sz="12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政策課</a:t>
            </a:r>
            <a:endParaRPr lang="en-US" altLang="ja-JP" sz="12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0"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2</a:t>
            </a:fld>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6145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5"/>
          <p:cNvSpPr>
            <a:spLocks noChangeArrowheads="1"/>
          </p:cNvSpPr>
          <p:nvPr/>
        </p:nvSpPr>
        <p:spPr bwMode="auto">
          <a:xfrm>
            <a:off x="157143" y="294732"/>
            <a:ext cx="8811859"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None/>
            </a:pPr>
            <a:r>
              <a:rPr lang="ja-JP" altLang="en-US" sz="1477" b="1" dirty="0" smtClean="0">
                <a:solidFill>
                  <a:schemeClr val="bg1"/>
                </a:solidFill>
                <a:latin typeface="メイリオ" panose="020B0604030504040204" pitchFamily="50" charset="-128"/>
                <a:ea typeface="メイリオ" panose="020B0604030504040204" pitchFamily="50" charset="-128"/>
                <a:cs typeface="Arial"/>
              </a:rPr>
              <a:t>令和</a:t>
            </a:r>
            <a:r>
              <a:rPr lang="ja-JP" altLang="en-US" sz="1477" b="1" dirty="0">
                <a:solidFill>
                  <a:schemeClr val="bg1"/>
                </a:solidFill>
                <a:latin typeface="メイリオ" panose="020B0604030504040204" pitchFamily="50" charset="-128"/>
                <a:ea typeface="メイリオ" panose="020B0604030504040204" pitchFamily="50" charset="-128"/>
                <a:cs typeface="Arial"/>
              </a:rPr>
              <a:t>４</a:t>
            </a:r>
            <a:r>
              <a:rPr lang="ja-JP" altLang="en-US" sz="1477" b="1" dirty="0" smtClean="0">
                <a:solidFill>
                  <a:schemeClr val="bg1"/>
                </a:solidFill>
                <a:latin typeface="メイリオ" panose="020B0604030504040204" pitchFamily="50" charset="-128"/>
                <a:ea typeface="メイリオ" panose="020B0604030504040204" pitchFamily="50" charset="-128"/>
                <a:cs typeface="Arial"/>
              </a:rPr>
              <a:t>年度</a:t>
            </a:r>
            <a:r>
              <a:rPr lang="ja-JP" altLang="en-US" sz="1477" b="1" dirty="0">
                <a:solidFill>
                  <a:schemeClr val="bg1"/>
                </a:solidFill>
                <a:latin typeface="メイリオ" panose="020B0604030504040204" pitchFamily="50" charset="-128"/>
                <a:ea typeface="メイリオ" panose="020B0604030504040204" pitchFamily="50" charset="-128"/>
                <a:cs typeface="Arial"/>
              </a:rPr>
              <a:t>（</a:t>
            </a:r>
            <a:r>
              <a:rPr lang="ja-JP" altLang="en-US" sz="1477" b="1" dirty="0" smtClean="0">
                <a:solidFill>
                  <a:schemeClr val="bg1"/>
                </a:solidFill>
                <a:latin typeface="メイリオ" panose="020B0604030504040204" pitchFamily="50" charset="-128"/>
                <a:ea typeface="メイリオ" panose="020B0604030504040204" pitchFamily="50" charset="-128"/>
                <a:cs typeface="Arial"/>
              </a:rPr>
              <a:t>２０２２年度）地域医療構想関係の主な事業について①</a:t>
            </a:r>
            <a:endParaRPr lang="en-US" altLang="ja-JP" sz="1477" b="1" dirty="0">
              <a:solidFill>
                <a:schemeClr val="bg1"/>
              </a:solidFill>
              <a:latin typeface="メイリオ" panose="020B0604030504040204" pitchFamily="50" charset="-128"/>
              <a:ea typeface="メイリオ" panose="020B0604030504040204" pitchFamily="50" charset="-128"/>
              <a:cs typeface="Arial"/>
            </a:endParaRPr>
          </a:p>
        </p:txBody>
      </p:sp>
      <p:sp>
        <p:nvSpPr>
          <p:cNvPr id="11" name="テキスト ボックス 10"/>
          <p:cNvSpPr txBox="1"/>
          <p:nvPr/>
        </p:nvSpPr>
        <p:spPr>
          <a:xfrm>
            <a:off x="426826" y="1486688"/>
            <a:ext cx="6403237" cy="348109"/>
          </a:xfrm>
          <a:prstGeom prst="rect">
            <a:avLst/>
          </a:prstGeom>
          <a:solidFill>
            <a:schemeClr val="bg1"/>
          </a:solidFill>
          <a:ln w="19050">
            <a:solidFill>
              <a:schemeClr val="tx1"/>
            </a:solidFill>
          </a:ln>
        </p:spPr>
        <p:txBody>
          <a:bodyPr wrap="square" rtlCol="0">
            <a:spAutoFit/>
          </a:bodyPr>
          <a:lstStyle/>
          <a:p>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地域医療構想研修会　　　　　　　　　　　 　　　 </a:t>
            </a:r>
            <a:r>
              <a:rPr lang="en-US" altLang="ja-JP"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3,539</a:t>
            </a:r>
            <a:r>
              <a:rPr lang="ja-JP" altLang="en-US"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 name="テキスト ボックス 11"/>
          <p:cNvSpPr txBox="1"/>
          <p:nvPr/>
        </p:nvSpPr>
        <p:spPr>
          <a:xfrm>
            <a:off x="426826" y="2859280"/>
            <a:ext cx="6403237" cy="348109"/>
          </a:xfrm>
          <a:prstGeom prst="rect">
            <a:avLst/>
          </a:prstGeom>
          <a:solidFill>
            <a:schemeClr val="bg1"/>
          </a:solidFill>
          <a:ln w="19050">
            <a:solidFill>
              <a:schemeClr val="tx1"/>
            </a:solidFill>
          </a:ln>
        </p:spPr>
        <p:txBody>
          <a:bodyPr wrap="square" rtlCol="0">
            <a:spAutoFit/>
          </a:bodyPr>
          <a:lstStyle/>
          <a:p>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病床機能再編推進事業</a:t>
            </a:r>
            <a:r>
              <a:rPr lang="ja-JP" altLang="en-US" sz="1662"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（ソフト）</a:t>
            </a: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50,000</a:t>
            </a: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3" name="テキスト ボックス 12"/>
          <p:cNvSpPr txBox="1"/>
          <p:nvPr/>
        </p:nvSpPr>
        <p:spPr>
          <a:xfrm>
            <a:off x="426826" y="4123201"/>
            <a:ext cx="6403237" cy="348109"/>
          </a:xfrm>
          <a:prstGeom prst="rect">
            <a:avLst/>
          </a:prstGeom>
          <a:solidFill>
            <a:schemeClr val="bg1"/>
          </a:solidFill>
          <a:ln w="19050">
            <a:solidFill>
              <a:schemeClr val="tx1"/>
            </a:solidFill>
          </a:ln>
        </p:spPr>
        <p:txBody>
          <a:bodyPr wrap="square" rtlCol="0">
            <a:spAutoFit/>
          </a:bodyPr>
          <a:lstStyle/>
          <a:p>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病床機能再編推進事業</a:t>
            </a:r>
            <a:r>
              <a:rPr lang="ja-JP" altLang="en-US" sz="1662"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（ハード）</a:t>
            </a: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88,057</a:t>
            </a:r>
            <a:r>
              <a:rPr lang="ja-JP" altLang="en-US"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テキスト ボックス 20"/>
          <p:cNvSpPr txBox="1"/>
          <p:nvPr/>
        </p:nvSpPr>
        <p:spPr>
          <a:xfrm>
            <a:off x="490375" y="1889433"/>
            <a:ext cx="8478627" cy="688843"/>
          </a:xfrm>
          <a:prstGeom prst="rect">
            <a:avLst/>
          </a:prstGeom>
          <a:noFill/>
        </p:spPr>
        <p:txBody>
          <a:bodyPr wrap="square" rIns="33231" rtlCol="0" anchor="t">
            <a:spAutoFit/>
          </a:bodyPr>
          <a:lstStyle/>
          <a:p>
            <a:r>
              <a:rPr lang="ja-JP" altLang="en-US" sz="1292" dirty="0">
                <a:latin typeface="ＭＳ ゴシック" panose="020B0609070205080204" pitchFamily="49" charset="-128"/>
                <a:ea typeface="ＭＳ ゴシック" panose="020B0609070205080204" pitchFamily="49" charset="-128"/>
              </a:rPr>
              <a:t>　</a:t>
            </a:r>
            <a:r>
              <a:rPr lang="ja-JP" altLang="ja-JP" sz="1292" dirty="0">
                <a:latin typeface="ＭＳ ゴシック" panose="020B0609070205080204" pitchFamily="49" charset="-128"/>
                <a:ea typeface="ＭＳ ゴシック" panose="020B0609070205080204" pitchFamily="49" charset="-128"/>
              </a:rPr>
              <a:t>地域医療構想調整会議において、各種データから地域課題を確認し、課題解決を議論するため、地域医療構想アドバイザーを選出し</a:t>
            </a:r>
            <a:r>
              <a:rPr lang="ja-JP" altLang="en-US" sz="1292" dirty="0">
                <a:latin typeface="ＭＳ ゴシック" panose="020B0609070205080204" pitchFamily="49" charset="-128"/>
                <a:ea typeface="ＭＳ ゴシック" panose="020B0609070205080204" pitchFamily="49" charset="-128"/>
              </a:rPr>
              <a:t>、</a:t>
            </a:r>
            <a:r>
              <a:rPr lang="ja-JP" altLang="ja-JP" sz="1292" dirty="0">
                <a:latin typeface="ＭＳ ゴシック" panose="020B0609070205080204" pitchFamily="49" charset="-128"/>
                <a:ea typeface="ＭＳ ゴシック" panose="020B0609070205080204" pitchFamily="49" charset="-128"/>
              </a:rPr>
              <a:t>詳細データに基づいた専門的見地から、医療関係者等における地域医療構想の必要性に対する理解向上・認識共有のための「地域医療構想研修会」を開催する。</a:t>
            </a:r>
            <a:endParaRPr lang="en-US" altLang="ja-JP" sz="1292" dirty="0">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490375" y="3245797"/>
            <a:ext cx="8478627" cy="745653"/>
          </a:xfrm>
          <a:prstGeom prst="rect">
            <a:avLst/>
          </a:prstGeom>
          <a:noFill/>
        </p:spPr>
        <p:txBody>
          <a:bodyPr wrap="square" rIns="33231" rtlCol="0" anchor="t">
            <a:spAutoFit/>
          </a:bodyPr>
          <a:lstStyle/>
          <a:p>
            <a:r>
              <a:rPr lang="ja-JP" altLang="en-US" sz="1292" dirty="0">
                <a:latin typeface="ＭＳ ゴシック" panose="020B0609070205080204" pitchFamily="49" charset="-128"/>
                <a:ea typeface="ＭＳ ゴシック" panose="020B0609070205080204" pitchFamily="49" charset="-128"/>
              </a:rPr>
              <a:t>　</a:t>
            </a:r>
            <a:r>
              <a:rPr lang="ja-JP" altLang="ja-JP" sz="1292" dirty="0">
                <a:latin typeface="ＭＳ ゴシック" panose="020B0609070205080204" pitchFamily="49" charset="-128"/>
                <a:ea typeface="ＭＳ ゴシック" panose="020B0609070205080204" pitchFamily="49" charset="-128"/>
              </a:rPr>
              <a:t>複数の医療機関で行う病床機能の再編に対して、再編に関する基本構想・計画</a:t>
            </a:r>
            <a:r>
              <a:rPr lang="ja-JP" altLang="en-US" sz="1292" dirty="0">
                <a:latin typeface="ＭＳ ゴシック" panose="020B0609070205080204" pitchFamily="49" charset="-128"/>
                <a:ea typeface="ＭＳ ゴシック" panose="020B0609070205080204" pitchFamily="49" charset="-128"/>
              </a:rPr>
              <a:t>策定</a:t>
            </a:r>
            <a:r>
              <a:rPr lang="ja-JP" altLang="ja-JP" sz="1292" dirty="0">
                <a:latin typeface="ＭＳ ゴシック" panose="020B0609070205080204" pitchFamily="49" charset="-128"/>
                <a:ea typeface="ＭＳ ゴシック" panose="020B0609070205080204" pitchFamily="49" charset="-128"/>
              </a:rPr>
              <a:t>を補助する。</a:t>
            </a:r>
            <a:endParaRPr lang="en-US" altLang="ja-JP" sz="1292" dirty="0">
              <a:latin typeface="ＭＳ ゴシック" panose="020B0609070205080204" pitchFamily="49" charset="-128"/>
              <a:ea typeface="ＭＳ ゴシック" panose="020B0609070205080204" pitchFamily="49" charset="-128"/>
            </a:endParaRPr>
          </a:p>
          <a:p>
            <a:endParaRPr lang="en-US" altLang="ja-JP" sz="369"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　（基準額）　 （計画数）　（補助率）</a:t>
            </a:r>
            <a:endParaRPr lang="en-US" altLang="ja-JP" sz="1292"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　</a:t>
            </a:r>
            <a:r>
              <a:rPr lang="en-US" altLang="ja-JP" sz="1292" dirty="0">
                <a:latin typeface="ＭＳ 明朝" panose="02020609040205080304" pitchFamily="17" charset="-128"/>
                <a:ea typeface="ＭＳ 明朝" panose="02020609040205080304" pitchFamily="17" charset="-128"/>
              </a:rPr>
              <a:t>5,000</a:t>
            </a:r>
            <a:r>
              <a:rPr lang="ja-JP" altLang="en-US" sz="1292" dirty="0">
                <a:latin typeface="ＭＳ 明朝" panose="02020609040205080304" pitchFamily="17" charset="-128"/>
                <a:ea typeface="ＭＳ 明朝" panose="02020609040205080304" pitchFamily="17" charset="-128"/>
              </a:rPr>
              <a:t>千円　</a:t>
            </a:r>
            <a:r>
              <a:rPr lang="en-US" altLang="ja-JP" sz="1292" dirty="0">
                <a:latin typeface="ＭＳ 明朝" panose="02020609040205080304" pitchFamily="17" charset="-128"/>
                <a:ea typeface="ＭＳ 明朝" panose="02020609040205080304" pitchFamily="17" charset="-128"/>
              </a:rPr>
              <a:t>×</a:t>
            </a:r>
            <a:r>
              <a:rPr lang="ja-JP" altLang="en-US" sz="1292" dirty="0">
                <a:latin typeface="ＭＳ 明朝" panose="02020609040205080304" pitchFamily="17" charset="-128"/>
                <a:ea typeface="ＭＳ 明朝" panose="02020609040205080304" pitchFamily="17" charset="-128"/>
              </a:rPr>
              <a:t>　</a:t>
            </a:r>
            <a:r>
              <a:rPr lang="en-US" altLang="ja-JP" sz="1292" dirty="0">
                <a:latin typeface="ＭＳ 明朝" panose="02020609040205080304" pitchFamily="17" charset="-128"/>
                <a:ea typeface="ＭＳ 明朝" panose="02020609040205080304" pitchFamily="17" charset="-128"/>
              </a:rPr>
              <a:t>10</a:t>
            </a:r>
            <a:r>
              <a:rPr lang="ja-JP" altLang="en-US" sz="1292" dirty="0">
                <a:latin typeface="ＭＳ 明朝" panose="02020609040205080304" pitchFamily="17" charset="-128"/>
                <a:ea typeface="ＭＳ 明朝" panose="02020609040205080304" pitchFamily="17" charset="-128"/>
              </a:rPr>
              <a:t>計画　</a:t>
            </a:r>
            <a:r>
              <a:rPr lang="en-US" altLang="ja-JP" sz="1292" dirty="0">
                <a:latin typeface="ＭＳ 明朝" panose="02020609040205080304" pitchFamily="17" charset="-128"/>
                <a:ea typeface="ＭＳ 明朝" panose="02020609040205080304" pitchFamily="17" charset="-128"/>
              </a:rPr>
              <a:t>×</a:t>
            </a:r>
            <a:r>
              <a:rPr lang="ja-JP" altLang="en-US" sz="1292" dirty="0">
                <a:latin typeface="ＭＳ 明朝" panose="02020609040205080304" pitchFamily="17" charset="-128"/>
                <a:ea typeface="ＭＳ 明朝" panose="02020609040205080304" pitchFamily="17" charset="-128"/>
              </a:rPr>
              <a:t>　</a:t>
            </a:r>
            <a:r>
              <a:rPr lang="en-US" altLang="ja-JP" sz="1292" dirty="0">
                <a:latin typeface="ＭＳ 明朝" panose="02020609040205080304" pitchFamily="17" charset="-128"/>
                <a:ea typeface="ＭＳ 明朝" panose="02020609040205080304" pitchFamily="17" charset="-128"/>
              </a:rPr>
              <a:t>10/10</a:t>
            </a:r>
            <a:r>
              <a:rPr lang="ja-JP" altLang="en-US" sz="1292" dirty="0">
                <a:latin typeface="ＭＳ 明朝" panose="02020609040205080304" pitchFamily="17" charset="-128"/>
                <a:ea typeface="ＭＳ 明朝" panose="02020609040205080304" pitchFamily="17" charset="-128"/>
              </a:rPr>
              <a:t>　＝　</a:t>
            </a:r>
            <a:r>
              <a:rPr lang="en-US" altLang="ja-JP" sz="1292" dirty="0">
                <a:latin typeface="ＭＳ 明朝" panose="02020609040205080304" pitchFamily="17" charset="-128"/>
                <a:ea typeface="ＭＳ 明朝" panose="02020609040205080304" pitchFamily="17" charset="-128"/>
              </a:rPr>
              <a:t>50,000</a:t>
            </a:r>
            <a:r>
              <a:rPr lang="ja-JP" altLang="en-US" sz="1292" dirty="0" smtClean="0">
                <a:latin typeface="ＭＳ 明朝" panose="02020609040205080304" pitchFamily="17" charset="-128"/>
                <a:ea typeface="ＭＳ 明朝" panose="02020609040205080304" pitchFamily="17" charset="-128"/>
              </a:rPr>
              <a:t>千円</a:t>
            </a:r>
            <a:endParaRPr lang="en-US" altLang="ja-JP" sz="1292" dirty="0">
              <a:latin typeface="ＭＳ 明朝" panose="02020609040205080304" pitchFamily="17" charset="-128"/>
              <a:ea typeface="ＭＳ 明朝" panose="02020609040205080304" pitchFamily="17" charset="-128"/>
            </a:endParaRPr>
          </a:p>
        </p:txBody>
      </p:sp>
      <p:sp>
        <p:nvSpPr>
          <p:cNvPr id="20" name="テキスト ボックス 19"/>
          <p:cNvSpPr txBox="1"/>
          <p:nvPr/>
        </p:nvSpPr>
        <p:spPr>
          <a:xfrm>
            <a:off x="490375" y="4591468"/>
            <a:ext cx="8478627" cy="546816"/>
          </a:xfrm>
          <a:prstGeom prst="rect">
            <a:avLst/>
          </a:prstGeom>
          <a:noFill/>
        </p:spPr>
        <p:txBody>
          <a:bodyPr wrap="square" rIns="33231" rtlCol="0" anchor="t">
            <a:spAutoFit/>
          </a:bodyPr>
          <a:lstStyle/>
          <a:p>
            <a:r>
              <a:rPr lang="ja-JP" altLang="en-US" sz="1292" dirty="0">
                <a:latin typeface="ＭＳ ゴシック" panose="020B0609070205080204" pitchFamily="49" charset="-128"/>
                <a:ea typeface="ＭＳ ゴシック" panose="020B0609070205080204" pitchFamily="49" charset="-128"/>
              </a:rPr>
              <a:t>　</a:t>
            </a:r>
            <a:r>
              <a:rPr lang="ja-JP" altLang="ja-JP" sz="1292" dirty="0">
                <a:latin typeface="ＭＳ ゴシック" panose="020B0609070205080204" pitchFamily="49" charset="-128"/>
                <a:ea typeface="ＭＳ ゴシック" panose="020B0609070205080204" pitchFamily="49" charset="-128"/>
              </a:rPr>
              <a:t>複数の医療機関で行う病床機能の再編に対して、再編</a:t>
            </a:r>
            <a:r>
              <a:rPr lang="ja-JP" altLang="en-US" sz="1292" dirty="0">
                <a:latin typeface="ＭＳ ゴシック" panose="020B0609070205080204" pitchFamily="49" charset="-128"/>
                <a:ea typeface="ＭＳ ゴシック" panose="020B0609070205080204" pitchFamily="49" charset="-128"/>
              </a:rPr>
              <a:t>に伴う施設・設備整備費用を助成</a:t>
            </a:r>
            <a:r>
              <a:rPr lang="ja-JP" altLang="ja-JP" sz="1292" dirty="0">
                <a:latin typeface="ＭＳ ゴシック" panose="020B0609070205080204" pitchFamily="49" charset="-128"/>
                <a:ea typeface="ＭＳ ゴシック" panose="020B0609070205080204" pitchFamily="49" charset="-128"/>
              </a:rPr>
              <a:t>する。</a:t>
            </a:r>
            <a:endParaRPr lang="en-US" altLang="ja-JP" sz="1292" dirty="0">
              <a:latin typeface="ＭＳ ゴシック" panose="020B0609070205080204" pitchFamily="49" charset="-128"/>
              <a:ea typeface="ＭＳ ゴシック" panose="020B0609070205080204" pitchFamily="49" charset="-128"/>
            </a:endParaRPr>
          </a:p>
          <a:p>
            <a:endParaRPr lang="en-US" altLang="ja-JP" sz="369"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　（補助率）</a:t>
            </a:r>
            <a:r>
              <a:rPr lang="en-US" altLang="ja-JP" sz="1292" dirty="0" smtClean="0">
                <a:latin typeface="ＭＳ 明朝" panose="02020609040205080304" pitchFamily="17" charset="-128"/>
                <a:ea typeface="ＭＳ 明朝" panose="02020609040205080304" pitchFamily="17" charset="-128"/>
              </a:rPr>
              <a:t>1/2</a:t>
            </a:r>
            <a:r>
              <a:rPr lang="ja-JP" altLang="en-US" sz="1292" dirty="0" smtClean="0">
                <a:latin typeface="ＭＳ 明朝" panose="02020609040205080304" pitchFamily="17" charset="-128"/>
                <a:ea typeface="ＭＳ 明朝" panose="02020609040205080304" pitchFamily="17" charset="-128"/>
              </a:rPr>
              <a:t>　</a:t>
            </a:r>
            <a:r>
              <a:rPr lang="en-US" altLang="ja-JP" sz="1292" dirty="0" smtClean="0">
                <a:latin typeface="ＭＳ 明朝" panose="02020609040205080304" pitchFamily="17" charset="-128"/>
                <a:ea typeface="ＭＳ 明朝" panose="02020609040205080304" pitchFamily="17" charset="-128"/>
              </a:rPr>
              <a:t>※</a:t>
            </a:r>
            <a:r>
              <a:rPr lang="ja-JP" altLang="en-US" sz="1292" dirty="0" smtClean="0">
                <a:latin typeface="ＭＳ 明朝" panose="02020609040205080304" pitchFamily="17" charset="-128"/>
                <a:ea typeface="ＭＳ 明朝" panose="02020609040205080304" pitchFamily="17" charset="-128"/>
              </a:rPr>
              <a:t>「重点支援区域」の場合は</a:t>
            </a:r>
            <a:r>
              <a:rPr lang="en-US" altLang="ja-JP" sz="1292" dirty="0" smtClean="0">
                <a:latin typeface="ＭＳ 明朝" panose="02020609040205080304" pitchFamily="17" charset="-128"/>
                <a:ea typeface="ＭＳ 明朝" panose="02020609040205080304" pitchFamily="17" charset="-128"/>
              </a:rPr>
              <a:t>3/4</a:t>
            </a:r>
            <a:r>
              <a:rPr lang="ja-JP" altLang="en-US" sz="1292" dirty="0">
                <a:latin typeface="ＭＳ 明朝" panose="02020609040205080304" pitchFamily="17" charset="-128"/>
                <a:ea typeface="ＭＳ 明朝" panose="02020609040205080304" pitchFamily="17" charset="-128"/>
              </a:rPr>
              <a:t>　　（</a:t>
            </a:r>
            <a:r>
              <a:rPr lang="ja-JP" altLang="en-US" sz="1292" dirty="0" smtClean="0">
                <a:latin typeface="ＭＳ 明朝" panose="02020609040205080304" pitchFamily="17" charset="-128"/>
                <a:ea typeface="ＭＳ 明朝" panose="02020609040205080304" pitchFamily="17" charset="-128"/>
              </a:rPr>
              <a:t>令和３年度：天草市にて活用実績あり）</a:t>
            </a:r>
            <a:endParaRPr lang="en-US" altLang="ja-JP" sz="1292" b="1" u="sng"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7013065" y="4148289"/>
            <a:ext cx="1286875" cy="291170"/>
          </a:xfrm>
          <a:prstGeom prst="rect">
            <a:avLst/>
          </a:prstGeom>
          <a:solidFill>
            <a:srgbClr val="FFFF00"/>
          </a:solidFill>
          <a:ln w="19050">
            <a:solidFill>
              <a:schemeClr val="tx1"/>
            </a:solidFill>
          </a:ln>
        </p:spPr>
        <p:txBody>
          <a:bodyPr wrap="square" rtlCol="0">
            <a:spAutoFit/>
          </a:bodyPr>
          <a:lstStyle/>
          <a:p>
            <a:pPr algn="ctr"/>
            <a:r>
              <a:rPr lang="ja-JP" altLang="en-US"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Ｒ元年度創設</a:t>
            </a:r>
            <a:endParaRPr lang="en-US" altLang="ja-JP"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8" name="テキスト ボックス 17"/>
          <p:cNvSpPr txBox="1"/>
          <p:nvPr/>
        </p:nvSpPr>
        <p:spPr>
          <a:xfrm>
            <a:off x="7013065" y="2897727"/>
            <a:ext cx="1286875" cy="291170"/>
          </a:xfrm>
          <a:prstGeom prst="rect">
            <a:avLst/>
          </a:prstGeom>
          <a:solidFill>
            <a:srgbClr val="FFFF00"/>
          </a:solidFill>
          <a:ln w="19050">
            <a:solidFill>
              <a:schemeClr val="tx1"/>
            </a:solidFill>
          </a:ln>
        </p:spPr>
        <p:txBody>
          <a:bodyPr wrap="square" rtlCol="0">
            <a:spAutoFit/>
          </a:bodyPr>
          <a:lstStyle/>
          <a:p>
            <a:pPr algn="ctr"/>
            <a:r>
              <a:rPr lang="ja-JP" altLang="en-US"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Ｒ２年度創設</a:t>
            </a:r>
            <a:endParaRPr lang="en-US" altLang="ja-JP"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5" name="テキスト ボックス 14"/>
          <p:cNvSpPr txBox="1"/>
          <p:nvPr/>
        </p:nvSpPr>
        <p:spPr>
          <a:xfrm>
            <a:off x="426826" y="5373378"/>
            <a:ext cx="6403237" cy="348109"/>
          </a:xfrm>
          <a:prstGeom prst="rect">
            <a:avLst/>
          </a:prstGeom>
          <a:solidFill>
            <a:schemeClr val="bg1"/>
          </a:solidFill>
          <a:ln w="19050">
            <a:solidFill>
              <a:schemeClr val="tx1"/>
            </a:solidFill>
          </a:ln>
        </p:spPr>
        <p:txBody>
          <a:bodyPr wrap="square" rtlCol="0">
            <a:spAutoFit/>
          </a:bodyPr>
          <a:lstStyle/>
          <a:p>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医療機能分化・連携調査研究支援事業　　 　　　　</a:t>
            </a:r>
            <a:r>
              <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16,000</a:t>
            </a: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2" name="テキスト ボックス 21"/>
          <p:cNvSpPr txBox="1"/>
          <p:nvPr/>
        </p:nvSpPr>
        <p:spPr>
          <a:xfrm>
            <a:off x="400850" y="5764692"/>
            <a:ext cx="8478627" cy="745653"/>
          </a:xfrm>
          <a:prstGeom prst="rect">
            <a:avLst/>
          </a:prstGeom>
          <a:noFill/>
        </p:spPr>
        <p:txBody>
          <a:bodyPr wrap="square" rIns="33231" rtlCol="0" anchor="t">
            <a:spAutoFit/>
          </a:bodyPr>
          <a:lstStyle/>
          <a:p>
            <a:r>
              <a:rPr lang="ja-JP" altLang="en-US" sz="1292" dirty="0">
                <a:latin typeface="ＭＳ ゴシック" panose="020B0609070205080204" pitchFamily="49" charset="-128"/>
                <a:ea typeface="ＭＳ ゴシック" panose="020B0609070205080204" pitchFamily="49" charset="-128"/>
              </a:rPr>
              <a:t>　</a:t>
            </a:r>
            <a:r>
              <a:rPr lang="ja-JP" altLang="ja-JP" sz="1292" dirty="0">
                <a:latin typeface="ＭＳ ゴシック" panose="020B0609070205080204" pitchFamily="49" charset="-128"/>
                <a:ea typeface="ＭＳ ゴシック" panose="020B0609070205080204" pitchFamily="49" charset="-128"/>
              </a:rPr>
              <a:t>医師会等が行う将来の病床機能及び外来機能の分化・連携に関する調査・研究を補助する。</a:t>
            </a:r>
            <a:endParaRPr lang="en-US" altLang="ja-JP" sz="1292" dirty="0">
              <a:latin typeface="ＭＳ ゴシック" panose="020B0609070205080204" pitchFamily="49" charset="-128"/>
              <a:ea typeface="ＭＳ ゴシック" panose="020B0609070205080204" pitchFamily="49" charset="-128"/>
            </a:endParaRPr>
          </a:p>
          <a:p>
            <a:endParaRPr lang="en-US" altLang="ja-JP" sz="369"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　（基準額）　（団体数）　（補助率）</a:t>
            </a:r>
            <a:endParaRPr lang="en-US" altLang="ja-JP" sz="1292"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　</a:t>
            </a:r>
            <a:r>
              <a:rPr lang="en-US" altLang="ja-JP" sz="1292" dirty="0">
                <a:latin typeface="ＭＳ 明朝" panose="02020609040205080304" pitchFamily="17" charset="-128"/>
                <a:ea typeface="ＭＳ 明朝" panose="02020609040205080304" pitchFamily="17" charset="-128"/>
              </a:rPr>
              <a:t>2,000</a:t>
            </a:r>
            <a:r>
              <a:rPr lang="ja-JP" altLang="en-US" sz="1292" dirty="0">
                <a:latin typeface="ＭＳ 明朝" panose="02020609040205080304" pitchFamily="17" charset="-128"/>
                <a:ea typeface="ＭＳ 明朝" panose="02020609040205080304" pitchFamily="17" charset="-128"/>
              </a:rPr>
              <a:t>千円　</a:t>
            </a:r>
            <a:r>
              <a:rPr lang="en-US" altLang="ja-JP" sz="1292" dirty="0">
                <a:latin typeface="ＭＳ 明朝" panose="02020609040205080304" pitchFamily="17" charset="-128"/>
                <a:ea typeface="ＭＳ 明朝" panose="02020609040205080304" pitchFamily="17" charset="-128"/>
              </a:rPr>
              <a:t>×</a:t>
            </a:r>
            <a:r>
              <a:rPr lang="ja-JP" altLang="en-US" sz="1292" dirty="0">
                <a:latin typeface="ＭＳ 明朝" panose="02020609040205080304" pitchFamily="17" charset="-128"/>
                <a:ea typeface="ＭＳ 明朝" panose="02020609040205080304" pitchFamily="17" charset="-128"/>
              </a:rPr>
              <a:t>　</a:t>
            </a:r>
            <a:r>
              <a:rPr lang="en-US" altLang="ja-JP" sz="1292" dirty="0">
                <a:latin typeface="ＭＳ 明朝" panose="02020609040205080304" pitchFamily="17" charset="-128"/>
                <a:ea typeface="ＭＳ 明朝" panose="02020609040205080304" pitchFamily="17" charset="-128"/>
              </a:rPr>
              <a:t>8</a:t>
            </a:r>
            <a:r>
              <a:rPr lang="ja-JP" altLang="en-US" sz="1292" dirty="0">
                <a:latin typeface="ＭＳ 明朝" panose="02020609040205080304" pitchFamily="17" charset="-128"/>
                <a:ea typeface="ＭＳ 明朝" panose="02020609040205080304" pitchFamily="17" charset="-128"/>
              </a:rPr>
              <a:t>団体　</a:t>
            </a:r>
            <a:r>
              <a:rPr lang="en-US" altLang="ja-JP" sz="1292" dirty="0">
                <a:latin typeface="ＭＳ 明朝" panose="02020609040205080304" pitchFamily="17" charset="-128"/>
                <a:ea typeface="ＭＳ 明朝" panose="02020609040205080304" pitchFamily="17" charset="-128"/>
              </a:rPr>
              <a:t>×</a:t>
            </a:r>
            <a:r>
              <a:rPr lang="ja-JP" altLang="en-US" sz="1292" dirty="0">
                <a:latin typeface="ＭＳ 明朝" panose="02020609040205080304" pitchFamily="17" charset="-128"/>
                <a:ea typeface="ＭＳ 明朝" panose="02020609040205080304" pitchFamily="17" charset="-128"/>
              </a:rPr>
              <a:t>　</a:t>
            </a:r>
            <a:r>
              <a:rPr lang="en-US" altLang="ja-JP" sz="1292" dirty="0">
                <a:latin typeface="ＭＳ 明朝" panose="02020609040205080304" pitchFamily="17" charset="-128"/>
                <a:ea typeface="ＭＳ 明朝" panose="02020609040205080304" pitchFamily="17" charset="-128"/>
              </a:rPr>
              <a:t>10/10</a:t>
            </a:r>
            <a:r>
              <a:rPr lang="ja-JP" altLang="en-US" sz="1292" dirty="0">
                <a:latin typeface="ＭＳ 明朝" panose="02020609040205080304" pitchFamily="17" charset="-128"/>
                <a:ea typeface="ＭＳ 明朝" panose="02020609040205080304" pitchFamily="17" charset="-128"/>
              </a:rPr>
              <a:t>　＝　</a:t>
            </a:r>
            <a:r>
              <a:rPr lang="en-US" altLang="ja-JP" sz="1292" dirty="0">
                <a:latin typeface="ＭＳ 明朝" panose="02020609040205080304" pitchFamily="17" charset="-128"/>
                <a:ea typeface="ＭＳ 明朝" panose="02020609040205080304" pitchFamily="17" charset="-128"/>
              </a:rPr>
              <a:t>16,000</a:t>
            </a:r>
            <a:r>
              <a:rPr lang="ja-JP" altLang="en-US" sz="1292" dirty="0">
                <a:latin typeface="ＭＳ 明朝" panose="02020609040205080304" pitchFamily="17" charset="-128"/>
                <a:ea typeface="ＭＳ 明朝" panose="02020609040205080304" pitchFamily="17" charset="-128"/>
              </a:rPr>
              <a:t>千円　</a:t>
            </a:r>
            <a:endParaRPr lang="en-US" altLang="ja-JP" sz="1292" dirty="0">
              <a:latin typeface="ＭＳ 明朝" panose="02020609040205080304" pitchFamily="17" charset="-128"/>
              <a:ea typeface="ＭＳ 明朝" panose="02020609040205080304" pitchFamily="17" charset="-128"/>
            </a:endParaRPr>
          </a:p>
        </p:txBody>
      </p:sp>
      <p:sp>
        <p:nvSpPr>
          <p:cNvPr id="25" name="テキスト ボックス 24"/>
          <p:cNvSpPr txBox="1"/>
          <p:nvPr/>
        </p:nvSpPr>
        <p:spPr>
          <a:xfrm>
            <a:off x="7013065" y="5401576"/>
            <a:ext cx="1286875" cy="291170"/>
          </a:xfrm>
          <a:prstGeom prst="rect">
            <a:avLst/>
          </a:prstGeom>
          <a:solidFill>
            <a:srgbClr val="FFFF00"/>
          </a:solidFill>
          <a:ln w="19050">
            <a:solidFill>
              <a:schemeClr val="tx1"/>
            </a:solidFill>
          </a:ln>
        </p:spPr>
        <p:txBody>
          <a:bodyPr wrap="square" rtlCol="0">
            <a:spAutoFit/>
          </a:bodyPr>
          <a:lstStyle/>
          <a:p>
            <a:pPr algn="ctr"/>
            <a:r>
              <a:rPr lang="ja-JP" altLang="en-US"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Ｒ２年度創設</a:t>
            </a:r>
            <a:endParaRPr lang="en-US" altLang="ja-JP"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テキスト ボックス 15"/>
          <p:cNvSpPr txBox="1"/>
          <p:nvPr/>
        </p:nvSpPr>
        <p:spPr>
          <a:xfrm>
            <a:off x="235054" y="913509"/>
            <a:ext cx="8901916" cy="291170"/>
          </a:xfrm>
          <a:prstGeom prst="rect">
            <a:avLst/>
          </a:prstGeom>
          <a:noFill/>
        </p:spPr>
        <p:txBody>
          <a:bodyPr wrap="square" rIns="33231" rtlCol="0" anchor="t">
            <a:spAutoFit/>
          </a:bodyPr>
          <a:lstStyle/>
          <a:p>
            <a:r>
              <a:rPr lang="ja-JP" altLang="en-US" sz="1292" dirty="0" smtClean="0">
                <a:latin typeface="ＭＳ ゴシック" panose="020B0609070205080204" pitchFamily="49" charset="-128"/>
                <a:ea typeface="ＭＳ ゴシック" panose="020B0609070205080204" pitchFamily="49" charset="-128"/>
              </a:rPr>
              <a:t>地域医療介護総合確保基金（医療分）を活用して県で予算化した地域医療構想関係の主な事業概要は以下のとおり。</a:t>
            </a:r>
            <a:endParaRPr lang="en-US" altLang="ja-JP" sz="1292" dirty="0">
              <a:latin typeface="ＭＳ ゴシック" panose="020B0609070205080204" pitchFamily="49" charset="-128"/>
              <a:ea typeface="ＭＳ ゴシック" panose="020B0609070205080204" pitchFamily="49" charset="-128"/>
            </a:endParaRPr>
          </a:p>
        </p:txBody>
      </p:sp>
      <p:sp>
        <p:nvSpPr>
          <p:cNvPr id="19" name="角丸四角形 18"/>
          <p:cNvSpPr/>
          <p:nvPr/>
        </p:nvSpPr>
        <p:spPr>
          <a:xfrm>
            <a:off x="157143" y="856230"/>
            <a:ext cx="8811859" cy="441981"/>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23"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3</a:t>
            </a:fld>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38859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57144" y="5712031"/>
            <a:ext cx="8748302" cy="955964"/>
          </a:xfrm>
          <a:prstGeom prst="rect">
            <a:avLst/>
          </a:prstGeom>
          <a:solidFill>
            <a:schemeClr val="accent2">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26832" y="2129602"/>
            <a:ext cx="6403237" cy="348109"/>
          </a:xfrm>
          <a:prstGeom prst="rect">
            <a:avLst/>
          </a:prstGeom>
          <a:solidFill>
            <a:schemeClr val="bg1"/>
          </a:solidFill>
          <a:ln w="19050">
            <a:solidFill>
              <a:schemeClr val="tx1"/>
            </a:solidFill>
          </a:ln>
        </p:spPr>
        <p:txBody>
          <a:bodyPr wrap="square" rtlCol="0">
            <a:spAutoFit/>
          </a:bodyPr>
          <a:lstStyle/>
          <a:p>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病床機能転換整備事業　　　　　　　　　　　　 　</a:t>
            </a:r>
            <a:r>
              <a:rPr lang="en-US" altLang="ja-JP"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36,530</a:t>
            </a: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8" name="テキスト ボックス 17"/>
          <p:cNvSpPr txBox="1"/>
          <p:nvPr/>
        </p:nvSpPr>
        <p:spPr>
          <a:xfrm>
            <a:off x="426832" y="3609195"/>
            <a:ext cx="6403237" cy="348109"/>
          </a:xfrm>
          <a:prstGeom prst="rect">
            <a:avLst/>
          </a:prstGeom>
          <a:solidFill>
            <a:schemeClr val="bg1"/>
          </a:solidFill>
          <a:ln w="19050">
            <a:solidFill>
              <a:schemeClr val="tx1"/>
            </a:solidFill>
          </a:ln>
        </p:spPr>
        <p:txBody>
          <a:bodyPr wrap="square" rtlCol="0">
            <a:spAutoFit/>
          </a:bodyPr>
          <a:lstStyle/>
          <a:p>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回復期病床機能強化事業　　　　　　　　 　　　　</a:t>
            </a:r>
            <a:r>
              <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31,000</a:t>
            </a: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9" name="テキスト ボックス 18"/>
          <p:cNvSpPr txBox="1"/>
          <p:nvPr/>
        </p:nvSpPr>
        <p:spPr>
          <a:xfrm>
            <a:off x="426832" y="814473"/>
            <a:ext cx="6403237" cy="348109"/>
          </a:xfrm>
          <a:prstGeom prst="rect">
            <a:avLst/>
          </a:prstGeom>
          <a:solidFill>
            <a:schemeClr val="bg1"/>
          </a:solidFill>
          <a:ln w="19050">
            <a:solidFill>
              <a:schemeClr val="tx1"/>
            </a:solidFill>
          </a:ln>
        </p:spPr>
        <p:txBody>
          <a:bodyPr wrap="square" rtlCol="0">
            <a:spAutoFit/>
          </a:bodyPr>
          <a:lstStyle/>
          <a:p>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病床機能再編支援事業　　　　　　　　　　　　</a:t>
            </a:r>
            <a:r>
              <a:rPr lang="en-US" altLang="ja-JP" sz="1662"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662"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350,000</a:t>
            </a: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千円</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2" name="テキスト ボックス 21"/>
          <p:cNvSpPr txBox="1"/>
          <p:nvPr/>
        </p:nvSpPr>
        <p:spPr>
          <a:xfrm>
            <a:off x="426824" y="1200654"/>
            <a:ext cx="8478627" cy="759952"/>
          </a:xfrm>
          <a:prstGeom prst="rect">
            <a:avLst/>
          </a:prstGeom>
          <a:noFill/>
        </p:spPr>
        <p:txBody>
          <a:bodyPr wrap="square" rIns="33231" rtlCol="0" anchor="t">
            <a:spAutoFit/>
          </a:bodyPr>
          <a:lstStyle/>
          <a:p>
            <a:pPr eaLnBrk="0" hangingPunct="0"/>
            <a:r>
              <a:rPr lang="ja-JP" altLang="en-US" sz="1292" dirty="0">
                <a:latin typeface="ＭＳ ゴシック" panose="020B0609070205080204" pitchFamily="49" charset="-128"/>
                <a:ea typeface="ＭＳ ゴシック" panose="020B0609070205080204" pitchFamily="49" charset="-128"/>
              </a:rPr>
              <a:t>　</a:t>
            </a:r>
            <a:r>
              <a:rPr lang="ja-JP" altLang="ja-JP" sz="1292" dirty="0">
                <a:latin typeface="ＭＳ ゴシック" panose="020B0609070205080204" pitchFamily="49" charset="-128"/>
                <a:ea typeface="ＭＳ ゴシック" panose="020B0609070205080204" pitchFamily="49" charset="-128"/>
              </a:rPr>
              <a:t>地域医療構想調整会議の合意を踏まえて行う医療機関の自主的な病床の</a:t>
            </a:r>
            <a:r>
              <a:rPr lang="ja-JP" altLang="en-US" sz="1292" dirty="0">
                <a:latin typeface="ＭＳ ゴシック" panose="020B0609070205080204" pitchFamily="49" charset="-128"/>
                <a:ea typeface="ＭＳ ゴシック" panose="020B0609070205080204" pitchFamily="49" charset="-128"/>
              </a:rPr>
              <a:t>再編や</a:t>
            </a:r>
            <a:r>
              <a:rPr lang="ja-JP" altLang="ja-JP" sz="1292" dirty="0" smtClean="0">
                <a:latin typeface="ＭＳ ゴシック" panose="020B0609070205080204" pitchFamily="49" charset="-128"/>
                <a:ea typeface="ＭＳ ゴシック" panose="020B0609070205080204" pitchFamily="49" charset="-128"/>
              </a:rPr>
              <a:t>削減に</a:t>
            </a:r>
            <a:r>
              <a:rPr lang="ja-JP" altLang="ja-JP" sz="1292" dirty="0">
                <a:latin typeface="ＭＳ ゴシック" panose="020B0609070205080204" pitchFamily="49" charset="-128"/>
                <a:ea typeface="ＭＳ ゴシック" panose="020B0609070205080204" pitchFamily="49" charset="-128"/>
              </a:rPr>
              <a:t>対し、</a:t>
            </a:r>
            <a:r>
              <a:rPr lang="ja-JP" altLang="en-US" sz="1292" dirty="0">
                <a:latin typeface="ＭＳ ゴシック" panose="020B0609070205080204" pitchFamily="49" charset="-128"/>
                <a:ea typeface="ＭＳ ゴシック" panose="020B0609070205080204" pitchFamily="49" charset="-128"/>
              </a:rPr>
              <a:t>病床の</a:t>
            </a:r>
            <a:r>
              <a:rPr lang="ja-JP" altLang="ja-JP" sz="1292" dirty="0">
                <a:latin typeface="ＭＳ ゴシック" panose="020B0609070205080204" pitchFamily="49" charset="-128"/>
                <a:ea typeface="ＭＳ ゴシック" panose="020B0609070205080204" pitchFamily="49" charset="-128"/>
              </a:rPr>
              <a:t>削減数に</a:t>
            </a:r>
            <a:endParaRPr lang="en-US" altLang="ja-JP" sz="1292" dirty="0">
              <a:latin typeface="ＭＳ ゴシック" panose="020B0609070205080204" pitchFamily="49" charset="-128"/>
              <a:ea typeface="ＭＳ ゴシック" panose="020B0609070205080204" pitchFamily="49" charset="-128"/>
            </a:endParaRPr>
          </a:p>
          <a:p>
            <a:pPr eaLnBrk="0" hangingPunct="0"/>
            <a:r>
              <a:rPr lang="ja-JP" altLang="ja-JP" sz="1292" dirty="0">
                <a:latin typeface="ＭＳ ゴシック" panose="020B0609070205080204" pitchFamily="49" charset="-128"/>
                <a:ea typeface="ＭＳ ゴシック" panose="020B0609070205080204" pitchFamily="49" charset="-128"/>
              </a:rPr>
              <a:t>応じた給付金を交付する</a:t>
            </a:r>
            <a:r>
              <a:rPr lang="ja-JP" altLang="ja-JP" sz="1292" dirty="0" smtClean="0">
                <a:latin typeface="ＭＳ ゴシック" panose="020B0609070205080204" pitchFamily="49" charset="-128"/>
                <a:ea typeface="ＭＳ ゴシック" panose="020B0609070205080204" pitchFamily="49" charset="-128"/>
              </a:rPr>
              <a:t>。</a:t>
            </a:r>
            <a:r>
              <a:rPr lang="ja-JP" altLang="en-US" sz="1292" dirty="0">
                <a:latin typeface="ＭＳ 明朝" panose="02020609040205080304" pitchFamily="17" charset="-128"/>
                <a:ea typeface="ＭＳ 明朝" panose="02020609040205080304" pitchFamily="17" charset="-128"/>
              </a:rPr>
              <a:t>　</a:t>
            </a:r>
            <a:endParaRPr lang="en-US" altLang="ja-JP" sz="1292" dirty="0">
              <a:latin typeface="ＭＳ 明朝" panose="02020609040205080304" pitchFamily="17" charset="-128"/>
              <a:ea typeface="ＭＳ 明朝" panose="02020609040205080304" pitchFamily="17" charset="-128"/>
            </a:endParaRPr>
          </a:p>
          <a:p>
            <a:pPr eaLnBrk="0" hangingPunct="0"/>
            <a:endParaRPr lang="en-US" altLang="ja-JP" sz="462" dirty="0">
              <a:latin typeface="ＭＳ 明朝" panose="02020609040205080304" pitchFamily="17" charset="-128"/>
              <a:ea typeface="ＭＳ 明朝" panose="02020609040205080304" pitchFamily="17" charset="-128"/>
            </a:endParaRPr>
          </a:p>
          <a:p>
            <a:pPr eaLnBrk="0" hangingPunct="0"/>
            <a:r>
              <a:rPr lang="ja-JP" altLang="en-US" sz="1292" dirty="0">
                <a:latin typeface="ＭＳ 明朝" panose="02020609040205080304" pitchFamily="17" charset="-128"/>
                <a:ea typeface="ＭＳ 明朝" panose="02020609040205080304" pitchFamily="17" charset="-128"/>
              </a:rPr>
              <a:t>（補助率）</a:t>
            </a:r>
            <a:r>
              <a:rPr lang="en-US" altLang="ja-JP" sz="1292" dirty="0">
                <a:latin typeface="ＭＳ 明朝" panose="02020609040205080304" pitchFamily="17" charset="-128"/>
                <a:ea typeface="ＭＳ 明朝" panose="02020609040205080304" pitchFamily="17" charset="-128"/>
              </a:rPr>
              <a:t>10/10</a:t>
            </a:r>
            <a:r>
              <a:rPr lang="ja-JP" altLang="en-US" sz="1292" dirty="0">
                <a:latin typeface="ＭＳ 明朝" panose="02020609040205080304" pitchFamily="17" charset="-128"/>
                <a:ea typeface="ＭＳ 明朝" panose="02020609040205080304" pitchFamily="17" charset="-128"/>
              </a:rPr>
              <a:t>　（</a:t>
            </a:r>
            <a:r>
              <a:rPr lang="ja-JP" altLang="en-US" sz="1292" dirty="0" smtClean="0">
                <a:latin typeface="ＭＳ 明朝" panose="02020609040205080304" pitchFamily="17" charset="-128"/>
                <a:ea typeface="ＭＳ 明朝" panose="02020609040205080304" pitchFamily="17" charset="-128"/>
              </a:rPr>
              <a:t>令和３年度：</a:t>
            </a:r>
            <a:r>
              <a:rPr lang="ja-JP" altLang="en-US" sz="1292" dirty="0">
                <a:latin typeface="ＭＳ 明朝" panose="02020609040205080304" pitchFamily="17" charset="-128"/>
                <a:ea typeface="ＭＳ 明朝" panose="02020609040205080304" pitchFamily="17" charset="-128"/>
              </a:rPr>
              <a:t>６</a:t>
            </a:r>
            <a:r>
              <a:rPr lang="ja-JP" altLang="en-US" sz="1292" dirty="0" smtClean="0">
                <a:latin typeface="ＭＳ 明朝" panose="02020609040205080304" pitchFamily="17" charset="-128"/>
                <a:ea typeface="ＭＳ 明朝" panose="02020609040205080304" pitchFamily="17" charset="-128"/>
              </a:rPr>
              <a:t>医療</a:t>
            </a:r>
            <a:r>
              <a:rPr lang="ja-JP" altLang="en-US" sz="1292" dirty="0">
                <a:latin typeface="ＭＳ 明朝" panose="02020609040205080304" pitchFamily="17" charset="-128"/>
                <a:ea typeface="ＭＳ 明朝" panose="02020609040205080304" pitchFamily="17" charset="-128"/>
              </a:rPr>
              <a:t>機関 </a:t>
            </a:r>
            <a:r>
              <a:rPr lang="en-US" altLang="ja-JP" sz="1292" dirty="0" smtClean="0">
                <a:latin typeface="ＭＳ 明朝" panose="02020609040205080304" pitchFamily="17" charset="-128"/>
                <a:ea typeface="ＭＳ 明朝" panose="02020609040205080304" pitchFamily="17" charset="-128"/>
              </a:rPr>
              <a:t>227,088</a:t>
            </a:r>
            <a:r>
              <a:rPr lang="ja-JP" altLang="en-US" sz="1292" dirty="0" smtClean="0">
                <a:latin typeface="ＭＳ 明朝" panose="02020609040205080304" pitchFamily="17" charset="-128"/>
                <a:ea typeface="ＭＳ 明朝" panose="02020609040205080304" pitchFamily="17" charset="-128"/>
              </a:rPr>
              <a:t>千円</a:t>
            </a:r>
            <a:r>
              <a:rPr lang="ja-JP" altLang="en-US" sz="1292" dirty="0">
                <a:latin typeface="ＭＳ 明朝" panose="02020609040205080304" pitchFamily="17" charset="-128"/>
                <a:ea typeface="ＭＳ 明朝" panose="02020609040205080304" pitchFamily="17" charset="-128"/>
              </a:rPr>
              <a:t>）</a:t>
            </a:r>
            <a:endParaRPr lang="en-US" altLang="ja-JP" sz="1292"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426821" y="2531153"/>
            <a:ext cx="8478627" cy="745653"/>
          </a:xfrm>
          <a:prstGeom prst="rect">
            <a:avLst/>
          </a:prstGeom>
          <a:noFill/>
        </p:spPr>
        <p:txBody>
          <a:bodyPr wrap="square" rIns="33231" rtlCol="0" anchor="t">
            <a:spAutoFit/>
          </a:bodyPr>
          <a:lstStyle/>
          <a:p>
            <a:r>
              <a:rPr lang="ja-JP" altLang="en-US" sz="1292" dirty="0">
                <a:latin typeface="ＭＳ ゴシック" panose="020B0609070205080204" pitchFamily="49" charset="-128"/>
                <a:ea typeface="ＭＳ ゴシック" panose="020B0609070205080204" pitchFamily="49" charset="-128"/>
              </a:rPr>
              <a:t>「不足する病床機能」以外の病床機能から「不足する病床機能」に転換を図る一般病床又は療養病床を有する</a:t>
            </a:r>
            <a:endParaRPr lang="en-US" altLang="ja-JP" sz="1292" dirty="0">
              <a:latin typeface="ＭＳ ゴシック" panose="020B0609070205080204" pitchFamily="49" charset="-128"/>
              <a:ea typeface="ＭＳ ゴシック" panose="020B0609070205080204" pitchFamily="49" charset="-128"/>
            </a:endParaRPr>
          </a:p>
          <a:p>
            <a:r>
              <a:rPr lang="ja-JP" altLang="en-US" sz="1292" dirty="0">
                <a:latin typeface="ＭＳ ゴシック" panose="020B0609070205080204" pitchFamily="49" charset="-128"/>
                <a:ea typeface="ＭＳ ゴシック" panose="020B0609070205080204" pitchFamily="49" charset="-128"/>
              </a:rPr>
              <a:t>病院・有床診療所に対して施設・設備整備費用を助成する。</a:t>
            </a:r>
            <a:endParaRPr lang="en-US" altLang="ja-JP" sz="1292" dirty="0">
              <a:latin typeface="ＭＳ ゴシック" panose="020B0609070205080204" pitchFamily="49" charset="-128"/>
              <a:ea typeface="ＭＳ ゴシック" panose="020B0609070205080204" pitchFamily="49" charset="-128"/>
            </a:endParaRPr>
          </a:p>
          <a:p>
            <a:endParaRPr lang="en-US" altLang="ja-JP" sz="369"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（補助率）</a:t>
            </a:r>
            <a:r>
              <a:rPr lang="en-US" altLang="ja-JP" sz="1292" dirty="0">
                <a:latin typeface="ＭＳ 明朝" panose="02020609040205080304" pitchFamily="17" charset="-128"/>
                <a:ea typeface="ＭＳ 明朝" panose="02020609040205080304" pitchFamily="17" charset="-128"/>
              </a:rPr>
              <a:t>1/2</a:t>
            </a:r>
            <a:r>
              <a:rPr lang="ja-JP" altLang="en-US" sz="1292" dirty="0">
                <a:latin typeface="ＭＳ 明朝" panose="02020609040205080304" pitchFamily="17" charset="-128"/>
                <a:ea typeface="ＭＳ 明朝" panose="02020609040205080304" pitchFamily="17" charset="-128"/>
              </a:rPr>
              <a:t>　　（</a:t>
            </a:r>
            <a:r>
              <a:rPr lang="ja-JP" altLang="en-US" sz="1292" dirty="0" smtClean="0">
                <a:latin typeface="ＭＳ 明朝" panose="02020609040205080304" pitchFamily="17" charset="-128"/>
                <a:ea typeface="ＭＳ 明朝" panose="02020609040205080304" pitchFamily="17" charset="-128"/>
              </a:rPr>
              <a:t>令和３年度：有明圏域で活用実績あり）</a:t>
            </a:r>
            <a:endParaRPr lang="en-US" altLang="ja-JP" sz="1292" dirty="0">
              <a:latin typeface="ＭＳ ゴシック" panose="020B0609070205080204" pitchFamily="49" charset="-128"/>
              <a:ea typeface="ＭＳ ゴシック" panose="020B0609070205080204" pitchFamily="49" charset="-128"/>
            </a:endParaRPr>
          </a:p>
        </p:txBody>
      </p:sp>
      <p:sp>
        <p:nvSpPr>
          <p:cNvPr id="24" name="テキスト ボックス 23"/>
          <p:cNvSpPr txBox="1"/>
          <p:nvPr/>
        </p:nvSpPr>
        <p:spPr>
          <a:xfrm>
            <a:off x="426819" y="3989076"/>
            <a:ext cx="8478627" cy="1455783"/>
          </a:xfrm>
          <a:prstGeom prst="rect">
            <a:avLst/>
          </a:prstGeom>
          <a:noFill/>
        </p:spPr>
        <p:txBody>
          <a:bodyPr wrap="square" rIns="33231" rtlCol="0" anchor="t">
            <a:spAutoFit/>
          </a:bodyPr>
          <a:lstStyle/>
          <a:p>
            <a:r>
              <a:rPr lang="ja-JP" altLang="en-US" sz="1292" dirty="0">
                <a:latin typeface="ＭＳ ゴシック" panose="020B0609070205080204" pitchFamily="49" charset="-128"/>
                <a:ea typeface="ＭＳ ゴシック" panose="020B0609070205080204" pitchFamily="49" charset="-128"/>
              </a:rPr>
              <a:t>○ </a:t>
            </a:r>
            <a:r>
              <a:rPr lang="ja-JP" altLang="ja-JP" sz="1292" dirty="0">
                <a:latin typeface="ＭＳ ゴシック" panose="020B0609070205080204" pitchFamily="49" charset="-128"/>
                <a:ea typeface="ＭＳ ゴシック" panose="020B0609070205080204" pitchFamily="49" charset="-128"/>
              </a:rPr>
              <a:t>回復期の病床機能を有する医療機関が実施する、回復期機能の強化に必要な医療機器等の購入費に対</a:t>
            </a:r>
            <a:r>
              <a:rPr lang="ja-JP" altLang="en-US" sz="1292" dirty="0">
                <a:latin typeface="ＭＳ ゴシック" panose="020B0609070205080204" pitchFamily="49" charset="-128"/>
                <a:ea typeface="ＭＳ ゴシック" panose="020B0609070205080204" pitchFamily="49" charset="-128"/>
              </a:rPr>
              <a:t>する</a:t>
            </a:r>
            <a:r>
              <a:rPr lang="ja-JP" altLang="ja-JP" sz="1292" dirty="0">
                <a:latin typeface="ＭＳ ゴシック" panose="020B0609070205080204" pitchFamily="49" charset="-128"/>
                <a:ea typeface="ＭＳ ゴシック" panose="020B0609070205080204" pitchFamily="49" charset="-128"/>
              </a:rPr>
              <a:t>補助</a:t>
            </a:r>
            <a:endParaRPr lang="en-US" altLang="ja-JP" sz="1292" dirty="0">
              <a:latin typeface="ＭＳ ゴシック" panose="020B0609070205080204" pitchFamily="49" charset="-128"/>
              <a:ea typeface="ＭＳ ゴシック" panose="020B0609070205080204" pitchFamily="49" charset="-128"/>
            </a:endParaRPr>
          </a:p>
          <a:p>
            <a:endParaRPr lang="en-US" altLang="ja-JP" sz="369"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（基準額）</a:t>
            </a:r>
            <a:r>
              <a:rPr lang="en-US" altLang="ja-JP" sz="1292" dirty="0">
                <a:latin typeface="ＭＳ 明朝" panose="02020609040205080304" pitchFamily="17" charset="-128"/>
                <a:ea typeface="ＭＳ 明朝" panose="02020609040205080304" pitchFamily="17" charset="-128"/>
              </a:rPr>
              <a:t>10,000</a:t>
            </a:r>
            <a:r>
              <a:rPr lang="ja-JP" altLang="en-US" sz="1292" dirty="0">
                <a:latin typeface="ＭＳ 明朝" panose="02020609040205080304" pitchFamily="17" charset="-128"/>
                <a:ea typeface="ＭＳ 明朝" panose="02020609040205080304" pitchFamily="17" charset="-128"/>
              </a:rPr>
              <a:t>千円</a:t>
            </a:r>
            <a:r>
              <a:rPr lang="en-US" altLang="ja-JP" sz="1292" dirty="0">
                <a:latin typeface="ＭＳ 明朝" panose="02020609040205080304" pitchFamily="17" charset="-128"/>
                <a:ea typeface="ＭＳ 明朝" panose="02020609040205080304" pitchFamily="17" charset="-128"/>
              </a:rPr>
              <a:t>/</a:t>
            </a:r>
            <a:r>
              <a:rPr lang="ja-JP" altLang="en-US" sz="1292" dirty="0">
                <a:latin typeface="ＭＳ 明朝" panose="02020609040205080304" pitchFamily="17" charset="-128"/>
                <a:ea typeface="ＭＳ 明朝" panose="02020609040205080304" pitchFamily="17" charset="-128"/>
              </a:rPr>
              <a:t>事業者（補助率）</a:t>
            </a:r>
            <a:r>
              <a:rPr lang="en-US" altLang="ja-JP" sz="1292" dirty="0">
                <a:latin typeface="ＭＳ 明朝" panose="02020609040205080304" pitchFamily="17" charset="-128"/>
                <a:ea typeface="ＭＳ 明朝" panose="02020609040205080304" pitchFamily="17" charset="-128"/>
              </a:rPr>
              <a:t>1/3</a:t>
            </a:r>
            <a:r>
              <a:rPr lang="ja-JP" altLang="en-US" sz="1292" dirty="0">
                <a:latin typeface="ＭＳ 明朝" panose="02020609040205080304" pitchFamily="17" charset="-128"/>
                <a:ea typeface="ＭＳ 明朝" panose="02020609040205080304" pitchFamily="17" charset="-128"/>
              </a:rPr>
              <a:t>　　　（</a:t>
            </a:r>
            <a:r>
              <a:rPr lang="ja-JP" altLang="en-US" sz="1292" dirty="0" smtClean="0">
                <a:latin typeface="ＭＳ 明朝" panose="02020609040205080304" pitchFamily="17" charset="-128"/>
                <a:ea typeface="ＭＳ 明朝" panose="02020609040205080304" pitchFamily="17" charset="-128"/>
              </a:rPr>
              <a:t>令和</a:t>
            </a:r>
            <a:r>
              <a:rPr lang="ja-JP" altLang="en-US" sz="1292" dirty="0">
                <a:latin typeface="ＭＳ 明朝" panose="02020609040205080304" pitchFamily="17" charset="-128"/>
                <a:ea typeface="ＭＳ 明朝" panose="02020609040205080304" pitchFamily="17" charset="-128"/>
              </a:rPr>
              <a:t>３</a:t>
            </a:r>
            <a:r>
              <a:rPr lang="ja-JP" altLang="en-US" sz="1292" dirty="0" smtClean="0">
                <a:latin typeface="ＭＳ 明朝" panose="02020609040205080304" pitchFamily="17" charset="-128"/>
                <a:ea typeface="ＭＳ 明朝" panose="02020609040205080304" pitchFamily="17" charset="-128"/>
              </a:rPr>
              <a:t>年度：１２医療機関 </a:t>
            </a:r>
            <a:r>
              <a:rPr lang="en-US" altLang="ja-JP" sz="1292" dirty="0" smtClean="0">
                <a:latin typeface="ＭＳ 明朝" panose="02020609040205080304" pitchFamily="17" charset="-128"/>
                <a:ea typeface="ＭＳ 明朝" panose="02020609040205080304" pitchFamily="17" charset="-128"/>
              </a:rPr>
              <a:t>13,680</a:t>
            </a:r>
            <a:r>
              <a:rPr lang="ja-JP" altLang="en-US" sz="1292" dirty="0" smtClean="0">
                <a:latin typeface="ＭＳ 明朝" panose="02020609040205080304" pitchFamily="17" charset="-128"/>
                <a:ea typeface="ＭＳ 明朝" panose="02020609040205080304" pitchFamily="17" charset="-128"/>
              </a:rPr>
              <a:t>千円</a:t>
            </a:r>
            <a:r>
              <a:rPr lang="ja-JP" altLang="en-US" sz="1292" dirty="0">
                <a:latin typeface="ＭＳ 明朝" panose="02020609040205080304" pitchFamily="17" charset="-128"/>
                <a:ea typeface="ＭＳ 明朝" panose="02020609040205080304" pitchFamily="17" charset="-128"/>
              </a:rPr>
              <a:t>）</a:t>
            </a:r>
            <a:endParaRPr lang="en-US" altLang="ja-JP" sz="1292" dirty="0">
              <a:latin typeface="ＭＳ 明朝" panose="02020609040205080304" pitchFamily="17" charset="-128"/>
              <a:ea typeface="ＭＳ 明朝" panose="02020609040205080304" pitchFamily="17" charset="-128"/>
            </a:endParaRPr>
          </a:p>
          <a:p>
            <a:endParaRPr lang="en-US" altLang="ja-JP" sz="1292" dirty="0">
              <a:latin typeface="ＭＳ 明朝" panose="02020609040205080304" pitchFamily="17" charset="-128"/>
              <a:ea typeface="ＭＳ 明朝" panose="02020609040205080304" pitchFamily="17" charset="-128"/>
            </a:endParaRPr>
          </a:p>
          <a:p>
            <a:endParaRPr lang="en-US" altLang="ja-JP" sz="369" dirty="0">
              <a:latin typeface="ＭＳ ゴシック" panose="020B0609070205080204" pitchFamily="49" charset="-128"/>
              <a:ea typeface="ＭＳ ゴシック" panose="020B0609070205080204" pitchFamily="49" charset="-128"/>
            </a:endParaRPr>
          </a:p>
          <a:p>
            <a:r>
              <a:rPr lang="ja-JP" altLang="en-US" sz="1292" dirty="0">
                <a:latin typeface="ＭＳ ゴシック" panose="020B0609070205080204" pitchFamily="49" charset="-128"/>
                <a:ea typeface="ＭＳ ゴシック" panose="020B0609070205080204" pitchFamily="49" charset="-128"/>
              </a:rPr>
              <a:t>○ 医療従事者（主に、理学療法士、作業療法士、言語聴覚士等）を対象とした、知識・技術を習得するための</a:t>
            </a:r>
            <a:endParaRPr lang="en-US" altLang="ja-JP" sz="1292" dirty="0">
              <a:latin typeface="ＭＳ ゴシック" panose="020B0609070205080204" pitchFamily="49" charset="-128"/>
              <a:ea typeface="ＭＳ ゴシック" panose="020B0609070205080204" pitchFamily="49" charset="-128"/>
            </a:endParaRPr>
          </a:p>
          <a:p>
            <a:r>
              <a:rPr lang="ja-JP" altLang="en-US" sz="1292" dirty="0">
                <a:latin typeface="ＭＳ ゴシック" panose="020B0609070205080204" pitchFamily="49" charset="-128"/>
                <a:ea typeface="ＭＳ ゴシック" panose="020B0609070205080204" pitchFamily="49" charset="-128"/>
              </a:rPr>
              <a:t>　研修を行う医療関係団体に対して補助する。</a:t>
            </a:r>
            <a:endParaRPr lang="en-US" altLang="ja-JP" sz="1292" dirty="0">
              <a:latin typeface="ＭＳ ゴシック" panose="020B0609070205080204" pitchFamily="49" charset="-128"/>
              <a:ea typeface="ＭＳ ゴシック" panose="020B0609070205080204" pitchFamily="49" charset="-128"/>
            </a:endParaRPr>
          </a:p>
          <a:p>
            <a:endParaRPr lang="en-US" altLang="ja-JP" sz="369" dirty="0">
              <a:latin typeface="ＭＳ 明朝" panose="02020609040205080304" pitchFamily="17" charset="-128"/>
              <a:ea typeface="ＭＳ 明朝" panose="02020609040205080304" pitchFamily="17" charset="-128"/>
            </a:endParaRPr>
          </a:p>
          <a:p>
            <a:r>
              <a:rPr lang="ja-JP" altLang="en-US" sz="1292" dirty="0">
                <a:latin typeface="ＭＳ 明朝" panose="02020609040205080304" pitchFamily="17" charset="-128"/>
                <a:ea typeface="ＭＳ 明朝" panose="02020609040205080304" pitchFamily="17" charset="-128"/>
              </a:rPr>
              <a:t>（基準額）</a:t>
            </a:r>
            <a:r>
              <a:rPr lang="en-US" altLang="ja-JP" sz="1292" dirty="0">
                <a:latin typeface="ＭＳ 明朝" panose="02020609040205080304" pitchFamily="17" charset="-128"/>
                <a:ea typeface="ＭＳ 明朝" panose="02020609040205080304" pitchFamily="17" charset="-128"/>
              </a:rPr>
              <a:t>500</a:t>
            </a:r>
            <a:r>
              <a:rPr lang="ja-JP" altLang="en-US" sz="1292" dirty="0">
                <a:latin typeface="ＭＳ 明朝" panose="02020609040205080304" pitchFamily="17" charset="-128"/>
                <a:ea typeface="ＭＳ 明朝" panose="02020609040205080304" pitchFamily="17" charset="-128"/>
              </a:rPr>
              <a:t>千円</a:t>
            </a:r>
            <a:r>
              <a:rPr lang="en-US" altLang="ja-JP" sz="1292" dirty="0">
                <a:latin typeface="ＭＳ 明朝" panose="02020609040205080304" pitchFamily="17" charset="-128"/>
                <a:ea typeface="ＭＳ 明朝" panose="02020609040205080304" pitchFamily="17" charset="-128"/>
              </a:rPr>
              <a:t>/</a:t>
            </a:r>
            <a:r>
              <a:rPr lang="ja-JP" altLang="en-US" sz="1292" dirty="0">
                <a:latin typeface="ＭＳ 明朝" panose="02020609040205080304" pitchFamily="17" charset="-128"/>
                <a:ea typeface="ＭＳ 明朝" panose="02020609040205080304" pitchFamily="17" charset="-128"/>
              </a:rPr>
              <a:t>団体（補助率）</a:t>
            </a:r>
            <a:r>
              <a:rPr lang="en-US" altLang="ja-JP" sz="1292" dirty="0">
                <a:latin typeface="ＭＳ 明朝" panose="02020609040205080304" pitchFamily="17" charset="-128"/>
                <a:ea typeface="ＭＳ 明朝" panose="02020609040205080304" pitchFamily="17" charset="-128"/>
              </a:rPr>
              <a:t>10/10</a:t>
            </a:r>
            <a:r>
              <a:rPr lang="ja-JP" altLang="en-US" sz="1292" dirty="0">
                <a:latin typeface="ＭＳ 明朝" panose="02020609040205080304" pitchFamily="17" charset="-128"/>
                <a:ea typeface="ＭＳ 明朝" panose="02020609040205080304" pitchFamily="17" charset="-128"/>
              </a:rPr>
              <a:t>　　　 　（</a:t>
            </a:r>
            <a:r>
              <a:rPr lang="ja-JP" altLang="en-US" sz="1292" dirty="0" smtClean="0">
                <a:latin typeface="ＭＳ 明朝" panose="02020609040205080304" pitchFamily="17" charset="-128"/>
                <a:ea typeface="ＭＳ 明朝" panose="02020609040205080304" pitchFamily="17" charset="-128"/>
              </a:rPr>
              <a:t>令和３年度：１団体 </a:t>
            </a:r>
            <a:r>
              <a:rPr lang="en-US" altLang="ja-JP" sz="1292" dirty="0" smtClean="0">
                <a:latin typeface="ＭＳ 明朝" panose="02020609040205080304" pitchFamily="17" charset="-128"/>
                <a:ea typeface="ＭＳ 明朝" panose="02020609040205080304" pitchFamily="17" charset="-128"/>
              </a:rPr>
              <a:t>321</a:t>
            </a:r>
            <a:r>
              <a:rPr lang="ja-JP" altLang="en-US" sz="1292" dirty="0" smtClean="0">
                <a:latin typeface="ＭＳ 明朝" panose="02020609040205080304" pitchFamily="17" charset="-128"/>
                <a:ea typeface="ＭＳ 明朝" panose="02020609040205080304" pitchFamily="17" charset="-128"/>
              </a:rPr>
              <a:t>千円</a:t>
            </a:r>
            <a:r>
              <a:rPr lang="ja-JP" altLang="en-US" sz="1292" dirty="0">
                <a:latin typeface="ＭＳ 明朝" panose="02020609040205080304" pitchFamily="17" charset="-128"/>
                <a:ea typeface="ＭＳ 明朝" panose="02020609040205080304" pitchFamily="17" charset="-128"/>
              </a:rPr>
              <a:t>）</a:t>
            </a:r>
            <a:endParaRPr lang="en-US" altLang="ja-JP" sz="1292" dirty="0">
              <a:latin typeface="ＭＳ 明朝" panose="02020609040205080304" pitchFamily="17" charset="-128"/>
              <a:ea typeface="ＭＳ 明朝" panose="02020609040205080304" pitchFamily="17" charset="-128"/>
            </a:endParaRPr>
          </a:p>
        </p:txBody>
      </p:sp>
      <p:sp>
        <p:nvSpPr>
          <p:cNvPr id="10" name="テキスト ボックス 9"/>
          <p:cNvSpPr txBox="1"/>
          <p:nvPr/>
        </p:nvSpPr>
        <p:spPr>
          <a:xfrm>
            <a:off x="6923540" y="852840"/>
            <a:ext cx="1286875" cy="291170"/>
          </a:xfrm>
          <a:prstGeom prst="rect">
            <a:avLst/>
          </a:prstGeom>
          <a:solidFill>
            <a:srgbClr val="FFFF00"/>
          </a:solidFill>
          <a:ln w="19050">
            <a:solidFill>
              <a:schemeClr val="tx1"/>
            </a:solidFill>
          </a:ln>
        </p:spPr>
        <p:txBody>
          <a:bodyPr wrap="square" rtlCol="0">
            <a:spAutoFit/>
          </a:bodyPr>
          <a:lstStyle/>
          <a:p>
            <a:pPr algn="ctr"/>
            <a:r>
              <a:rPr lang="ja-JP" altLang="en-US"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Ｒ２年度創設</a:t>
            </a:r>
            <a:endParaRPr lang="en-US" altLang="ja-JP"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3" name="AutoShape 15"/>
          <p:cNvSpPr>
            <a:spLocks noChangeArrowheads="1"/>
          </p:cNvSpPr>
          <p:nvPr/>
        </p:nvSpPr>
        <p:spPr bwMode="auto">
          <a:xfrm>
            <a:off x="157143" y="294732"/>
            <a:ext cx="8811859"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None/>
            </a:pPr>
            <a:r>
              <a:rPr lang="ja-JP" altLang="en-US" sz="1477" b="1" dirty="0" smtClean="0">
                <a:solidFill>
                  <a:schemeClr val="bg1"/>
                </a:solidFill>
                <a:latin typeface="メイリオ" panose="020B0604030504040204" pitchFamily="50" charset="-128"/>
                <a:ea typeface="メイリオ" panose="020B0604030504040204" pitchFamily="50" charset="-128"/>
                <a:cs typeface="Arial"/>
              </a:rPr>
              <a:t>令和</a:t>
            </a:r>
            <a:r>
              <a:rPr lang="ja-JP" altLang="en-US" sz="1477" b="1" dirty="0">
                <a:solidFill>
                  <a:schemeClr val="bg1"/>
                </a:solidFill>
                <a:latin typeface="メイリオ" panose="020B0604030504040204" pitchFamily="50" charset="-128"/>
                <a:ea typeface="メイリオ" panose="020B0604030504040204" pitchFamily="50" charset="-128"/>
                <a:cs typeface="Arial"/>
              </a:rPr>
              <a:t>４</a:t>
            </a:r>
            <a:r>
              <a:rPr lang="ja-JP" altLang="en-US" sz="1477" b="1" dirty="0" smtClean="0">
                <a:solidFill>
                  <a:schemeClr val="bg1"/>
                </a:solidFill>
                <a:latin typeface="メイリオ" panose="020B0604030504040204" pitchFamily="50" charset="-128"/>
                <a:ea typeface="メイリオ" panose="020B0604030504040204" pitchFamily="50" charset="-128"/>
                <a:cs typeface="Arial"/>
              </a:rPr>
              <a:t>年度</a:t>
            </a:r>
            <a:r>
              <a:rPr lang="ja-JP" altLang="en-US" sz="1477" b="1" dirty="0">
                <a:solidFill>
                  <a:schemeClr val="bg1"/>
                </a:solidFill>
                <a:latin typeface="メイリオ" panose="020B0604030504040204" pitchFamily="50" charset="-128"/>
                <a:ea typeface="メイリオ" panose="020B0604030504040204" pitchFamily="50" charset="-128"/>
                <a:cs typeface="Arial"/>
              </a:rPr>
              <a:t>（</a:t>
            </a:r>
            <a:r>
              <a:rPr lang="ja-JP" altLang="en-US" sz="1477" b="1" dirty="0" smtClean="0">
                <a:solidFill>
                  <a:schemeClr val="bg1"/>
                </a:solidFill>
                <a:latin typeface="メイリオ" panose="020B0604030504040204" pitchFamily="50" charset="-128"/>
                <a:ea typeface="メイリオ" panose="020B0604030504040204" pitchFamily="50" charset="-128"/>
                <a:cs typeface="Arial"/>
              </a:rPr>
              <a:t>２０２２年度）地域医療構想関係の主な事業について②</a:t>
            </a:r>
            <a:endParaRPr lang="en-US" altLang="ja-JP" sz="1477" b="1" dirty="0">
              <a:solidFill>
                <a:schemeClr val="bg1"/>
              </a:solidFill>
              <a:latin typeface="メイリオ" panose="020B0604030504040204" pitchFamily="50" charset="-128"/>
              <a:ea typeface="メイリオ" panose="020B0604030504040204" pitchFamily="50" charset="-128"/>
              <a:cs typeface="Arial"/>
            </a:endParaRPr>
          </a:p>
        </p:txBody>
      </p:sp>
      <p:sp>
        <p:nvSpPr>
          <p:cNvPr id="17" name="テキスト ボックス 16"/>
          <p:cNvSpPr txBox="1"/>
          <p:nvPr/>
        </p:nvSpPr>
        <p:spPr>
          <a:xfrm>
            <a:off x="194315" y="5752076"/>
            <a:ext cx="8825088" cy="861774"/>
          </a:xfrm>
          <a:prstGeom prst="rect">
            <a:avLst/>
          </a:prstGeom>
          <a:noFill/>
        </p:spPr>
        <p:txBody>
          <a:bodyPr wrap="square" rIns="33231" rtlCol="0" anchor="t">
            <a:spAutoFit/>
          </a:bodyPr>
          <a:lstStyle/>
          <a:p>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 医療機関や地域での検討が進むよう、活用できる事業について、県ホームページや医師会等を通じて、</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　事業の周知を図る。</a:t>
            </a:r>
            <a:endParaRPr lang="en-US" altLang="ja-JP" sz="1400" dirty="0" smtClean="0">
              <a:latin typeface="ＭＳ ゴシック" panose="020B0609070205080204" pitchFamily="49" charset="-128"/>
              <a:ea typeface="ＭＳ ゴシック" panose="020B0609070205080204" pitchFamily="49" charset="-128"/>
            </a:endParaRPr>
          </a:p>
          <a:p>
            <a:endParaRPr lang="en-US" altLang="ja-JP" sz="8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 事業の実施にあたっては、必要に応じて地域調整会議で協議を行う。</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12"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4</a:t>
            </a:fld>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37490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5536673" y="3446588"/>
            <a:ext cx="878508" cy="1727682"/>
          </a:xfrm>
          <a:prstGeom prst="roundRect">
            <a:avLst/>
          </a:prstGeom>
          <a:no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6312">
              <a:defRPr/>
            </a:pPr>
            <a:endParaRPr lang="ja-JP" altLang="en-US" sz="1607">
              <a:solidFill>
                <a:prstClr val="white"/>
              </a:solidFill>
              <a:latin typeface="Calibri"/>
              <a:ea typeface="ＭＳ Ｐゴシック" panose="020B0600070205080204" pitchFamily="50" charset="-128"/>
            </a:endParaRPr>
          </a:p>
        </p:txBody>
      </p:sp>
      <p:pic>
        <p:nvPicPr>
          <p:cNvPr id="63" name="図 62"/>
          <p:cNvPicPr>
            <a:picLocks noChangeAspect="1"/>
          </p:cNvPicPr>
          <p:nvPr/>
        </p:nvPicPr>
        <p:blipFill>
          <a:blip r:embed="rId2"/>
          <a:stretch>
            <a:fillRect/>
          </a:stretch>
        </p:blipFill>
        <p:spPr>
          <a:xfrm>
            <a:off x="6728975" y="5738485"/>
            <a:ext cx="809407" cy="598100"/>
          </a:xfrm>
          <a:prstGeom prst="rect">
            <a:avLst/>
          </a:prstGeom>
        </p:spPr>
      </p:pic>
      <p:sp>
        <p:nvSpPr>
          <p:cNvPr id="20" name="角丸四角形 19"/>
          <p:cNvSpPr/>
          <p:nvPr/>
        </p:nvSpPr>
        <p:spPr>
          <a:xfrm>
            <a:off x="643176" y="3761696"/>
            <a:ext cx="4810859" cy="2470327"/>
          </a:xfrm>
          <a:prstGeom prst="roundRect">
            <a:avLst/>
          </a:prstGeom>
          <a:ln>
            <a:solidFill>
              <a:srgbClr val="00B0F0"/>
            </a:solidFill>
          </a:ln>
        </p:spPr>
        <p:style>
          <a:lnRef idx="2">
            <a:schemeClr val="accent5"/>
          </a:lnRef>
          <a:fillRef idx="1">
            <a:schemeClr val="lt1"/>
          </a:fillRef>
          <a:effectRef idx="0">
            <a:schemeClr val="accent5"/>
          </a:effectRef>
          <a:fontRef idx="minor">
            <a:schemeClr val="dk1"/>
          </a:fontRef>
        </p:style>
        <p:txBody>
          <a:bodyPr lIns="29665" tIns="29665" rIns="29665" bIns="29665" rtlCol="0" anchor="ctr"/>
          <a:lstStyle/>
          <a:p>
            <a:pPr algn="ctr" defTabSz="816312">
              <a:defRPr/>
            </a:pPr>
            <a:endParaRPr lang="ja-JP" altLang="en-US" sz="1153" b="1" dirty="0">
              <a:solidFill>
                <a:prstClr val="white"/>
              </a:solidFill>
              <a:latin typeface="Calibri"/>
              <a:ea typeface="ＭＳ Ｐゴシック" panose="020B0600070205080204" pitchFamily="50" charset="-128"/>
            </a:endParaRPr>
          </a:p>
        </p:txBody>
      </p:sp>
      <p:sp>
        <p:nvSpPr>
          <p:cNvPr id="7" name="正方形/長方形 6"/>
          <p:cNvSpPr/>
          <p:nvPr/>
        </p:nvSpPr>
        <p:spPr>
          <a:xfrm>
            <a:off x="760450" y="4061497"/>
            <a:ext cx="4576347" cy="939253"/>
          </a:xfrm>
          <a:prstGeom prst="rect">
            <a:avLst/>
          </a:prstGeom>
          <a:ln>
            <a:solidFill>
              <a:srgbClr val="0000CC"/>
            </a:solidFill>
          </a:ln>
        </p:spPr>
        <p:style>
          <a:lnRef idx="2">
            <a:schemeClr val="accent5"/>
          </a:lnRef>
          <a:fillRef idx="1">
            <a:schemeClr val="lt1"/>
          </a:fillRef>
          <a:effectRef idx="0">
            <a:schemeClr val="accent5"/>
          </a:effectRef>
          <a:fontRef idx="minor">
            <a:schemeClr val="dk1"/>
          </a:fontRef>
        </p:style>
        <p:txBody>
          <a:bodyPr wrap="square" lIns="29665" tIns="29665" rIns="29665" bIns="29665" anchor="ctr" anchorCtr="0">
            <a:spAutoFit/>
          </a:bodyPr>
          <a:lstStyle/>
          <a:p>
            <a:pPr defTabSz="816312">
              <a:defRPr/>
            </a:pPr>
            <a:r>
              <a:rPr lang="en-US" altLang="ja-JP" sz="982" dirty="0">
                <a:solidFill>
                  <a:srgbClr val="0000CC"/>
                </a:solidFill>
                <a:latin typeface="メイリオ" panose="020B0604030504040204" pitchFamily="50" charset="-128"/>
                <a:ea typeface="メイリオ" panose="020B0604030504040204" pitchFamily="50" charset="-128"/>
              </a:rPr>
              <a:t>【</a:t>
            </a:r>
            <a:r>
              <a:rPr lang="ja-JP" altLang="en-US" sz="982" dirty="0">
                <a:solidFill>
                  <a:srgbClr val="0000CC"/>
                </a:solidFill>
                <a:latin typeface="メイリオ" panose="020B0604030504040204" pitchFamily="50" charset="-128"/>
                <a:ea typeface="メイリオ" panose="020B0604030504040204" pitchFamily="50" charset="-128"/>
              </a:rPr>
              <a:t>２</a:t>
            </a:r>
            <a:r>
              <a:rPr lang="en-US" altLang="ja-JP" sz="982" dirty="0">
                <a:solidFill>
                  <a:srgbClr val="0000CC"/>
                </a:solidFill>
                <a:latin typeface="メイリオ" panose="020B0604030504040204" pitchFamily="50" charset="-128"/>
                <a:ea typeface="メイリオ" panose="020B0604030504040204" pitchFamily="50" charset="-128"/>
              </a:rPr>
              <a:t>.</a:t>
            </a:r>
            <a:r>
              <a:rPr lang="ja-JP" altLang="en-US" sz="982" dirty="0">
                <a:solidFill>
                  <a:srgbClr val="0000CC"/>
                </a:solidFill>
                <a:latin typeface="メイリオ" panose="020B0604030504040204" pitchFamily="50" charset="-128"/>
                <a:ea typeface="メイリオ" panose="020B0604030504040204" pitchFamily="50" charset="-128"/>
              </a:rPr>
              <a:t>統合支援給付金支給事業</a:t>
            </a:r>
            <a:r>
              <a:rPr lang="en-US" altLang="ja-JP" sz="982" dirty="0">
                <a:solidFill>
                  <a:srgbClr val="0000CC"/>
                </a:solidFill>
                <a:latin typeface="メイリオ" panose="020B0604030504040204" pitchFamily="50" charset="-128"/>
                <a:ea typeface="メイリオ" panose="020B0604030504040204" pitchFamily="50" charset="-128"/>
              </a:rPr>
              <a:t>】</a:t>
            </a:r>
          </a:p>
          <a:p>
            <a:pPr defTabSz="816312">
              <a:defRPr/>
            </a:pPr>
            <a:r>
              <a:rPr lang="ja-JP" altLang="en-US" sz="982" dirty="0">
                <a:solidFill>
                  <a:prstClr val="black"/>
                </a:solidFill>
                <a:latin typeface="メイリオ" panose="020B0604030504040204" pitchFamily="50" charset="-128"/>
                <a:ea typeface="メイリオ" panose="020B0604030504040204" pitchFamily="50" charset="-128"/>
              </a:rPr>
              <a:t>　統合（廃止病院あり）に伴い病床数を減少する場合のコスト等に充当するため、統合計画に参加する医療機関（統合関係医療機関）全体で減少する病床１床当たり、病床稼働率に応じた額を支給（配分は統合関係医療機関全体で調整）</a:t>
            </a:r>
            <a:endParaRPr lang="en-US" altLang="ja-JP" sz="982" dirty="0">
              <a:solidFill>
                <a:srgbClr val="0000CC"/>
              </a:solidFill>
              <a:latin typeface="メイリオ" panose="020B0604030504040204" pitchFamily="50" charset="-128"/>
              <a:ea typeface="メイリオ" panose="020B0604030504040204" pitchFamily="50" charset="-128"/>
            </a:endParaRPr>
          </a:p>
          <a:p>
            <a:pPr defTabSz="816312">
              <a:defRPr/>
            </a:pPr>
            <a:r>
              <a:rPr lang="ja-JP" altLang="en-US" sz="893" dirty="0">
                <a:solidFill>
                  <a:prstClr val="black"/>
                </a:solidFill>
                <a:latin typeface="メイリオ" panose="020B0604030504040204" pitchFamily="50" charset="-128"/>
                <a:ea typeface="メイリオ" panose="020B0604030504040204" pitchFamily="50" charset="-128"/>
              </a:rPr>
              <a:t> 　</a:t>
            </a:r>
            <a:r>
              <a:rPr lang="en-US" altLang="ja-JP" sz="893" dirty="0">
                <a:solidFill>
                  <a:prstClr val="black"/>
                </a:solidFill>
                <a:latin typeface="メイリオ" panose="020B0604030504040204" pitchFamily="50" charset="-128"/>
                <a:ea typeface="メイリオ" panose="020B0604030504040204" pitchFamily="50" charset="-128"/>
              </a:rPr>
              <a:t>※</a:t>
            </a:r>
            <a:r>
              <a:rPr lang="ja-JP" altLang="en-US" sz="893" dirty="0">
                <a:solidFill>
                  <a:prstClr val="black"/>
                </a:solidFill>
                <a:latin typeface="メイリオ" panose="020B0604030504040204" pitchFamily="50" charset="-128"/>
                <a:ea typeface="メイリオ" panose="020B0604030504040204" pitchFamily="50" charset="-128"/>
              </a:rPr>
              <a:t>重点支援区域として指定された関係医療機関については一層手厚く支援</a:t>
            </a:r>
            <a:endParaRPr lang="en-US" altLang="ja-JP" sz="893" dirty="0">
              <a:solidFill>
                <a:prstClr val="black"/>
              </a:solidFill>
              <a:latin typeface="メイリオ" panose="020B0604030504040204" pitchFamily="50" charset="-128"/>
              <a:ea typeface="メイリオ" panose="020B0604030504040204" pitchFamily="50" charset="-128"/>
            </a:endParaRPr>
          </a:p>
          <a:p>
            <a:pPr defTabSz="816312">
              <a:defRPr/>
            </a:pPr>
            <a:r>
              <a:rPr lang="ja-JP" altLang="en-US" sz="893" dirty="0">
                <a:solidFill>
                  <a:prstClr val="black"/>
                </a:solidFill>
                <a:latin typeface="メイリオ" panose="020B0604030504040204" pitchFamily="50" charset="-128"/>
                <a:ea typeface="メイリオ" panose="020B0604030504040204" pitchFamily="50" charset="-128"/>
              </a:rPr>
              <a:t> 　</a:t>
            </a:r>
            <a:r>
              <a:rPr lang="en-US" altLang="ja-JP" sz="893" dirty="0">
                <a:solidFill>
                  <a:prstClr val="black"/>
                </a:solidFill>
                <a:latin typeface="メイリオ" panose="020B0604030504040204" pitchFamily="50" charset="-128"/>
                <a:ea typeface="メイリオ" panose="020B0604030504040204" pitchFamily="50" charset="-128"/>
              </a:rPr>
              <a:t>※</a:t>
            </a:r>
            <a:r>
              <a:rPr lang="ja-JP" altLang="en-US" sz="893" dirty="0">
                <a:solidFill>
                  <a:prstClr val="black"/>
                </a:solidFill>
                <a:latin typeface="メイリオ" panose="020B0604030504040204" pitchFamily="50" charset="-128"/>
                <a:ea typeface="メイリオ" panose="020B0604030504040204" pitchFamily="50" charset="-128"/>
              </a:rPr>
              <a:t>統合関係医療機関の対象３区分の総病床数が</a:t>
            </a:r>
            <a:r>
              <a:rPr lang="en-US" altLang="ja-JP" sz="893" dirty="0">
                <a:solidFill>
                  <a:prstClr val="black"/>
                </a:solidFill>
                <a:latin typeface="メイリオ" panose="020B0604030504040204" pitchFamily="50" charset="-128"/>
                <a:ea typeface="メイリオ" panose="020B0604030504040204" pitchFamily="50" charset="-128"/>
              </a:rPr>
              <a:t>10</a:t>
            </a:r>
            <a:r>
              <a:rPr lang="ja-JP" altLang="en-US" sz="893" dirty="0">
                <a:solidFill>
                  <a:prstClr val="black"/>
                </a:solidFill>
                <a:latin typeface="メイリオ" panose="020B0604030504040204" pitchFamily="50" charset="-128"/>
                <a:ea typeface="メイリオ" panose="020B0604030504040204" pitchFamily="50" charset="-128"/>
              </a:rPr>
              <a:t>％以上減少する場合に対象</a:t>
            </a:r>
            <a:endParaRPr lang="en-US" altLang="ja-JP" sz="893" dirty="0">
              <a:solidFill>
                <a:prstClr val="black"/>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878310" y="417291"/>
            <a:ext cx="5562969" cy="339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defTabSz="612250">
              <a:defRPr/>
            </a:pPr>
            <a:r>
              <a:rPr lang="ja-JP" altLang="en-US" sz="1813" b="1" dirty="0">
                <a:solidFill>
                  <a:prstClr val="black"/>
                </a:solidFill>
                <a:latin typeface="メイリオ" panose="020B0604030504040204" pitchFamily="50" charset="-128"/>
                <a:ea typeface="メイリオ" panose="020B0604030504040204" pitchFamily="50" charset="-128"/>
              </a:rPr>
              <a:t>病床機能再編支援事業</a:t>
            </a:r>
            <a:r>
              <a:rPr lang="ja-JP" altLang="en-US" sz="1072" b="1" dirty="0">
                <a:solidFill>
                  <a:prstClr val="black"/>
                </a:solidFill>
                <a:latin typeface="メイリオ" panose="020B0604030504040204" pitchFamily="50" charset="-128"/>
                <a:ea typeface="メイリオ" panose="020B0604030504040204" pitchFamily="50" charset="-128"/>
              </a:rPr>
              <a:t>（地域医療介護総合確保基金 事業区分</a:t>
            </a:r>
            <a:r>
              <a:rPr lang="en-US" altLang="ja-JP" sz="1072" b="1" dirty="0">
                <a:solidFill>
                  <a:prstClr val="black"/>
                </a:solidFill>
                <a:latin typeface="メイリオ" panose="020B0604030504040204" pitchFamily="50" charset="-128"/>
                <a:ea typeface="メイリオ" panose="020B0604030504040204" pitchFamily="50" charset="-128"/>
              </a:rPr>
              <a:t>Ⅰ</a:t>
            </a:r>
            <a:r>
              <a:rPr lang="ja-JP" altLang="en-US" sz="1072" b="1" dirty="0">
                <a:solidFill>
                  <a:prstClr val="black"/>
                </a:solidFill>
                <a:latin typeface="メイリオ" panose="020B0604030504040204" pitchFamily="50" charset="-128"/>
                <a:ea typeface="メイリオ" panose="020B0604030504040204" pitchFamily="50" charset="-128"/>
              </a:rPr>
              <a:t>－２）</a:t>
            </a:r>
            <a:endParaRPr lang="ja-JP" altLang="en-US" sz="2500" b="1" dirty="0">
              <a:solidFill>
                <a:prstClr val="black"/>
              </a:solidFill>
              <a:latin typeface="メイリオ" panose="020B0604030504040204" pitchFamily="50" charset="-128"/>
              <a:ea typeface="メイリオ" panose="020B0604030504040204" pitchFamily="50" charset="-128"/>
            </a:endParaRPr>
          </a:p>
        </p:txBody>
      </p:sp>
      <p:cxnSp>
        <p:nvCxnSpPr>
          <p:cNvPr id="6" name="直線コネクタ 5"/>
          <p:cNvCxnSpPr/>
          <p:nvPr/>
        </p:nvCxnSpPr>
        <p:spPr>
          <a:xfrm flipV="1">
            <a:off x="529764" y="749007"/>
            <a:ext cx="8162851" cy="17664"/>
          </a:xfrm>
          <a:prstGeom prst="line">
            <a:avLst/>
          </a:prstGeom>
          <a:ln w="444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2"/>
          <p:cNvSpPr txBox="1"/>
          <p:nvPr/>
        </p:nvSpPr>
        <p:spPr>
          <a:xfrm>
            <a:off x="624866" y="868643"/>
            <a:ext cx="7957149" cy="1279254"/>
          </a:xfrm>
          <a:prstGeom prst="rect">
            <a:avLst/>
          </a:prstGeom>
          <a:solidFill>
            <a:schemeClr val="accent6">
              <a:lumMod val="20000"/>
              <a:lumOff val="80000"/>
            </a:schemeClr>
          </a:solidFill>
          <a:ln>
            <a:solidFill>
              <a:srgbClr val="385D8A"/>
            </a:solidFill>
          </a:ln>
        </p:spPr>
        <p:style>
          <a:lnRef idx="2">
            <a:schemeClr val="accent2"/>
          </a:lnRef>
          <a:fillRef idx="1">
            <a:schemeClr val="lt1"/>
          </a:fillRef>
          <a:effectRef idx="0">
            <a:schemeClr val="accent2"/>
          </a:effectRef>
          <a:fontRef idx="minor">
            <a:schemeClr val="dk1"/>
          </a:fontRef>
        </p:style>
        <p:txBody>
          <a:bodyPr wrap="square" lIns="29665" tIns="29665" rIns="29665" bIns="29665"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71741" defTabSz="737937" fontAlgn="base">
              <a:lnSpc>
                <a:spcPts val="1400"/>
              </a:lnSpc>
              <a:spcBef>
                <a:spcPct val="0"/>
              </a:spcBef>
              <a:spcAft>
                <a:spcPct val="0"/>
              </a:spcAft>
              <a:defRPr/>
            </a:pPr>
            <a:r>
              <a:rPr lang="ja-JP" altLang="en-US" sz="1072" dirty="0">
                <a:solidFill>
                  <a:prstClr val="black"/>
                </a:solidFill>
                <a:latin typeface="メイリオ" panose="020B0604030504040204" pitchFamily="50" charset="-128"/>
                <a:ea typeface="メイリオ" panose="020B0604030504040204" pitchFamily="50" charset="-128"/>
              </a:rPr>
              <a:t>○中長期的な人口減少・高齢化の進行を見据えつつ、今般の新型コロナウイルス感染症への対応により顕在化した地域医療の</a:t>
            </a:r>
            <a:endParaRPr lang="en-US" altLang="ja-JP" sz="1072" dirty="0">
              <a:solidFill>
                <a:prstClr val="black"/>
              </a:solidFill>
              <a:latin typeface="メイリオ" panose="020B0604030504040204" pitchFamily="50" charset="-128"/>
              <a:ea typeface="メイリオ" panose="020B0604030504040204" pitchFamily="50" charset="-128"/>
            </a:endParaRPr>
          </a:p>
          <a:p>
            <a:pPr marL="71741" defTabSz="737937" fontAlgn="base">
              <a:lnSpc>
                <a:spcPts val="1400"/>
              </a:lnSpc>
              <a:spcBef>
                <a:spcPct val="0"/>
              </a:spcBef>
              <a:spcAft>
                <a:spcPct val="0"/>
              </a:spcAft>
              <a:defRPr/>
            </a:pPr>
            <a:r>
              <a:rPr lang="ja-JP" altLang="en-US" sz="1072" dirty="0">
                <a:solidFill>
                  <a:prstClr val="black"/>
                </a:solidFill>
                <a:latin typeface="メイリオ" panose="020B0604030504040204" pitchFamily="50" charset="-128"/>
                <a:ea typeface="メイリオ" panose="020B0604030504040204" pitchFamily="50" charset="-128"/>
              </a:rPr>
              <a:t>　課題への対応を含め、地域の実情に応じた質の高い効率的な医療提供体制を構築する必要がある。 </a:t>
            </a:r>
            <a:endParaRPr lang="en-US" altLang="ja-JP" sz="1072" dirty="0">
              <a:solidFill>
                <a:prstClr val="black"/>
              </a:solidFill>
              <a:latin typeface="メイリオ" panose="020B0604030504040204" pitchFamily="50" charset="-128"/>
              <a:ea typeface="メイリオ" panose="020B0604030504040204" pitchFamily="50" charset="-128"/>
            </a:endParaRPr>
          </a:p>
          <a:p>
            <a:pPr marL="71741" defTabSz="737937" fontAlgn="base">
              <a:lnSpc>
                <a:spcPts val="1400"/>
              </a:lnSpc>
              <a:spcBef>
                <a:spcPct val="0"/>
              </a:spcBef>
              <a:spcAft>
                <a:spcPct val="0"/>
              </a:spcAft>
              <a:defRPr/>
            </a:pPr>
            <a:r>
              <a:rPr lang="ja-JP" altLang="en-US" sz="1072" dirty="0">
                <a:solidFill>
                  <a:prstClr val="black"/>
                </a:solidFill>
                <a:latin typeface="メイリオ" panose="020B0604030504040204" pitchFamily="50" charset="-128"/>
                <a:ea typeface="メイリオ" panose="020B0604030504040204" pitchFamily="50" charset="-128"/>
              </a:rPr>
              <a:t>〇こうした中、地域医療構想の実現を図る観点から、地域医療構想調整会議等の合意を踏まえ、自主的に行われる病床減少を伴</a:t>
            </a:r>
            <a:endParaRPr lang="en-US" altLang="ja-JP" sz="1072" dirty="0">
              <a:solidFill>
                <a:prstClr val="black"/>
              </a:solidFill>
              <a:latin typeface="メイリオ" panose="020B0604030504040204" pitchFamily="50" charset="-128"/>
              <a:ea typeface="メイリオ" panose="020B0604030504040204" pitchFamily="50" charset="-128"/>
            </a:endParaRPr>
          </a:p>
          <a:p>
            <a:pPr marL="71741" defTabSz="737937" fontAlgn="base">
              <a:lnSpc>
                <a:spcPts val="1400"/>
              </a:lnSpc>
              <a:spcBef>
                <a:spcPct val="0"/>
              </a:spcBef>
              <a:spcAft>
                <a:spcPct val="0"/>
              </a:spcAft>
              <a:defRPr/>
            </a:pPr>
            <a:r>
              <a:rPr lang="ja-JP" altLang="en-US" sz="1072" dirty="0">
                <a:solidFill>
                  <a:prstClr val="black"/>
                </a:solidFill>
                <a:latin typeface="メイリオ" panose="020B0604030504040204" pitchFamily="50" charset="-128"/>
                <a:ea typeface="メイリオ" panose="020B0604030504040204" pitchFamily="50" charset="-128"/>
              </a:rPr>
              <a:t>　</a:t>
            </a:r>
            <a:r>
              <a:rPr lang="ja-JP" altLang="en-US" sz="1072" dirty="0" err="1">
                <a:solidFill>
                  <a:prstClr val="black"/>
                </a:solidFill>
                <a:latin typeface="メイリオ" panose="020B0604030504040204" pitchFamily="50" charset="-128"/>
                <a:ea typeface="メイリオ" panose="020B0604030504040204" pitchFamily="50" charset="-128"/>
              </a:rPr>
              <a:t>う</a:t>
            </a:r>
            <a:r>
              <a:rPr lang="ja-JP" altLang="en-US" sz="1072" dirty="0">
                <a:solidFill>
                  <a:prstClr val="black"/>
                </a:solidFill>
                <a:latin typeface="メイリオ" panose="020B0604030504040204" pitchFamily="50" charset="-128"/>
                <a:ea typeface="メイリオ" panose="020B0604030504040204" pitchFamily="50" charset="-128"/>
              </a:rPr>
              <a:t>病床機能再編や、病床減少を伴う医療機関の統合等に取り組む際の財政支援</a:t>
            </a:r>
            <a:r>
              <a:rPr lang="ja-JP" altLang="en-US" sz="803" dirty="0">
                <a:solidFill>
                  <a:prstClr val="black"/>
                </a:solidFill>
                <a:latin typeface="メイリオ" panose="020B0604030504040204" pitchFamily="50" charset="-128"/>
                <a:ea typeface="メイリオ" panose="020B0604030504040204" pitchFamily="50" charset="-128"/>
              </a:rPr>
              <a:t>*</a:t>
            </a:r>
            <a:r>
              <a:rPr lang="en-US" altLang="ja-JP" sz="803" dirty="0">
                <a:solidFill>
                  <a:prstClr val="black"/>
                </a:solidFill>
                <a:latin typeface="メイリオ" panose="020B0604030504040204" pitchFamily="50" charset="-128"/>
                <a:ea typeface="メイリオ" panose="020B0604030504040204" pitchFamily="50" charset="-128"/>
              </a:rPr>
              <a:t>1</a:t>
            </a:r>
            <a:r>
              <a:rPr lang="ja-JP" altLang="en-US" sz="1072" dirty="0">
                <a:solidFill>
                  <a:prstClr val="black"/>
                </a:solidFill>
                <a:latin typeface="メイリオ" panose="020B0604030504040204" pitchFamily="50" charset="-128"/>
                <a:ea typeface="メイリオ" panose="020B0604030504040204" pitchFamily="50" charset="-128"/>
              </a:rPr>
              <a:t>を実施する。</a:t>
            </a:r>
            <a:endParaRPr lang="en-US" altLang="ja-JP" sz="1072" dirty="0">
              <a:solidFill>
                <a:prstClr val="black"/>
              </a:solidFill>
              <a:latin typeface="メイリオ" panose="020B0604030504040204" pitchFamily="50" charset="-128"/>
              <a:ea typeface="メイリオ" panose="020B0604030504040204" pitchFamily="50" charset="-128"/>
            </a:endParaRPr>
          </a:p>
          <a:p>
            <a:pPr marL="71741" defTabSz="737937" fontAlgn="base">
              <a:lnSpc>
                <a:spcPts val="1400"/>
              </a:lnSpc>
              <a:spcBef>
                <a:spcPct val="0"/>
              </a:spcBef>
              <a:spcAft>
                <a:spcPct val="0"/>
              </a:spcAft>
              <a:defRPr/>
            </a:pPr>
            <a:r>
              <a:rPr lang="ja-JP" altLang="en-US" sz="1072" dirty="0">
                <a:solidFill>
                  <a:prstClr val="black"/>
                </a:solidFill>
                <a:latin typeface="メイリオ" panose="020B0604030504040204" pitchFamily="50" charset="-128"/>
                <a:ea typeface="メイリオ" panose="020B0604030504040204" pitchFamily="50" charset="-128"/>
              </a:rPr>
              <a:t>○令和２年度に予算事業として措置された本事業について法改正を行い、新たに地域医療介護総合確保基金の中に位置付け、</a:t>
            </a:r>
            <a:endParaRPr lang="en-US" altLang="ja-JP" sz="1072" dirty="0">
              <a:solidFill>
                <a:prstClr val="black"/>
              </a:solidFill>
              <a:latin typeface="メイリオ" panose="020B0604030504040204" pitchFamily="50" charset="-128"/>
              <a:ea typeface="メイリオ" panose="020B0604030504040204" pitchFamily="50" charset="-128"/>
            </a:endParaRPr>
          </a:p>
          <a:p>
            <a:pPr marL="71741" defTabSz="737937" fontAlgn="base">
              <a:lnSpc>
                <a:spcPts val="1400"/>
              </a:lnSpc>
              <a:spcBef>
                <a:spcPct val="0"/>
              </a:spcBef>
              <a:spcAft>
                <a:spcPct val="0"/>
              </a:spcAft>
              <a:defRPr/>
            </a:pPr>
            <a:r>
              <a:rPr lang="ja-JP" altLang="en-US" sz="1072" dirty="0">
                <a:solidFill>
                  <a:prstClr val="black"/>
                </a:solidFill>
                <a:latin typeface="メイリオ" panose="020B0604030504040204" pitchFamily="50" charset="-128"/>
                <a:ea typeface="メイリオ" panose="020B0604030504040204" pitchFamily="50" charset="-128"/>
              </a:rPr>
              <a:t>　引き続き事業を実施する。</a:t>
            </a:r>
            <a:r>
              <a:rPr lang="en-US" altLang="ja-JP" sz="1072" dirty="0">
                <a:solidFill>
                  <a:prstClr val="black"/>
                </a:solidFill>
                <a:latin typeface="メイリオ" panose="020B0604030504040204" pitchFamily="50" charset="-128"/>
                <a:ea typeface="メイリオ" panose="020B0604030504040204" pitchFamily="50" charset="-128"/>
              </a:rPr>
              <a:t>【</a:t>
            </a:r>
            <a:r>
              <a:rPr lang="ja-JP" altLang="en-US" sz="1072" dirty="0">
                <a:solidFill>
                  <a:prstClr val="black"/>
                </a:solidFill>
                <a:latin typeface="メイリオ" panose="020B0604030504040204" pitchFamily="50" charset="-128"/>
                <a:ea typeface="メイリオ" panose="020B0604030504040204" pitchFamily="50" charset="-128"/>
              </a:rPr>
              <a:t>補助スキーム：定額補助（国１０／１０）</a:t>
            </a:r>
            <a:r>
              <a:rPr lang="en-US" altLang="ja-JP" sz="1072" dirty="0">
                <a:solidFill>
                  <a:prstClr val="black"/>
                </a:solidFill>
                <a:latin typeface="メイリオ" panose="020B0604030504040204" pitchFamily="50" charset="-128"/>
                <a:ea typeface="メイリオ" panose="020B0604030504040204" pitchFamily="50" charset="-128"/>
              </a:rPr>
              <a:t>】</a:t>
            </a:r>
          </a:p>
        </p:txBody>
      </p:sp>
      <p:sp>
        <p:nvSpPr>
          <p:cNvPr id="11" name="正方形/長方形 10"/>
          <p:cNvSpPr/>
          <p:nvPr/>
        </p:nvSpPr>
        <p:spPr>
          <a:xfrm>
            <a:off x="714671" y="2617898"/>
            <a:ext cx="4626224" cy="939253"/>
          </a:xfrm>
          <a:prstGeom prst="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wrap="square" lIns="29665" tIns="29665" rIns="29665" bIns="29665" anchor="ctr" anchorCtr="0">
            <a:spAutoFit/>
          </a:bodyPr>
          <a:lstStyle/>
          <a:p>
            <a:pPr defTabSz="816312">
              <a:defRPr/>
            </a:pPr>
            <a:r>
              <a:rPr lang="en-US" altLang="ja-JP" sz="982" dirty="0">
                <a:solidFill>
                  <a:srgbClr val="00B050"/>
                </a:solidFill>
                <a:latin typeface="メイリオ" panose="020B0604030504040204" pitchFamily="50" charset="-128"/>
                <a:ea typeface="メイリオ" panose="020B0604030504040204" pitchFamily="50" charset="-128"/>
              </a:rPr>
              <a:t>【</a:t>
            </a:r>
            <a:r>
              <a:rPr lang="ja-JP" altLang="en-US" sz="982" dirty="0">
                <a:solidFill>
                  <a:srgbClr val="00B050"/>
                </a:solidFill>
                <a:latin typeface="メイリオ" panose="020B0604030504040204" pitchFamily="50" charset="-128"/>
                <a:ea typeface="メイリオ" panose="020B0604030504040204" pitchFamily="50" charset="-128"/>
              </a:rPr>
              <a:t>１</a:t>
            </a:r>
            <a:r>
              <a:rPr lang="en-US" altLang="ja-JP" sz="982" dirty="0">
                <a:solidFill>
                  <a:srgbClr val="00B050"/>
                </a:solidFill>
                <a:latin typeface="メイリオ" panose="020B0604030504040204" pitchFamily="50" charset="-128"/>
                <a:ea typeface="メイリオ" panose="020B0604030504040204" pitchFamily="50" charset="-128"/>
              </a:rPr>
              <a:t>.</a:t>
            </a:r>
            <a:r>
              <a:rPr lang="ja-JP" altLang="en-US" sz="982" dirty="0">
                <a:solidFill>
                  <a:srgbClr val="00B050"/>
                </a:solidFill>
                <a:latin typeface="メイリオ" panose="020B0604030504040204" pitchFamily="50" charset="-128"/>
                <a:ea typeface="メイリオ" panose="020B0604030504040204" pitchFamily="50" charset="-128"/>
              </a:rPr>
              <a:t>単独支援給付金支給事業</a:t>
            </a:r>
            <a:r>
              <a:rPr lang="en-US" altLang="ja-JP" sz="982" dirty="0">
                <a:solidFill>
                  <a:srgbClr val="00B050"/>
                </a:solidFill>
                <a:latin typeface="メイリオ" panose="020B0604030504040204" pitchFamily="50" charset="-128"/>
                <a:ea typeface="メイリオ" panose="020B0604030504040204" pitchFamily="50" charset="-128"/>
              </a:rPr>
              <a:t>】 </a:t>
            </a:r>
          </a:p>
          <a:p>
            <a:pPr defTabSz="816312">
              <a:defRPr/>
            </a:pPr>
            <a:r>
              <a:rPr lang="ja-JP" altLang="en-US" sz="982" b="1" dirty="0">
                <a:solidFill>
                  <a:srgbClr val="00B050"/>
                </a:solidFill>
                <a:latin typeface="メイリオ" panose="020B0604030504040204" pitchFamily="50" charset="-128"/>
                <a:ea typeface="メイリオ" panose="020B0604030504040204" pitchFamily="50" charset="-128"/>
              </a:rPr>
              <a:t>　 </a:t>
            </a:r>
            <a:r>
              <a:rPr lang="ja-JP" altLang="en-US" sz="982" dirty="0">
                <a:solidFill>
                  <a:prstClr val="black"/>
                </a:solidFill>
                <a:latin typeface="メイリオ" panose="020B0604030504040204" pitchFamily="50" charset="-128"/>
                <a:ea typeface="メイリオ" panose="020B0604030504040204" pitchFamily="50" charset="-128"/>
              </a:rPr>
              <a:t>病床数の減少を伴う病床機能再編に関する計画を作成した医療機関（統合により廃止する場合も含む）に対し、減少する病床</a:t>
            </a:r>
            <a:r>
              <a:rPr lang="en-US" altLang="ja-JP" sz="982" dirty="0">
                <a:solidFill>
                  <a:prstClr val="black"/>
                </a:solidFill>
                <a:latin typeface="メイリオ" panose="020B0604030504040204" pitchFamily="50" charset="-128"/>
                <a:ea typeface="メイリオ" panose="020B0604030504040204" pitchFamily="50" charset="-128"/>
              </a:rPr>
              <a:t>1</a:t>
            </a:r>
            <a:r>
              <a:rPr lang="ja-JP" altLang="en-US" sz="982" dirty="0">
                <a:solidFill>
                  <a:prstClr val="black"/>
                </a:solidFill>
                <a:latin typeface="メイリオ" panose="020B0604030504040204" pitchFamily="50" charset="-128"/>
                <a:ea typeface="メイリオ" panose="020B0604030504040204" pitchFamily="50" charset="-128"/>
              </a:rPr>
              <a:t>床当たり、病床稼働率に応じた額を支給</a:t>
            </a:r>
            <a:endParaRPr lang="en-US" altLang="ja-JP" sz="982" dirty="0">
              <a:solidFill>
                <a:prstClr val="black"/>
              </a:solidFill>
              <a:latin typeface="メイリオ" panose="020B0604030504040204" pitchFamily="50" charset="-128"/>
              <a:ea typeface="メイリオ" panose="020B0604030504040204" pitchFamily="50" charset="-128"/>
            </a:endParaRPr>
          </a:p>
          <a:p>
            <a:pPr defTabSz="816312">
              <a:defRPr/>
            </a:pPr>
            <a:r>
              <a:rPr lang="ja-JP" altLang="en-US" sz="893" dirty="0">
                <a:solidFill>
                  <a:prstClr val="black"/>
                </a:solidFill>
                <a:latin typeface="メイリオ" panose="020B0604030504040204" pitchFamily="50" charset="-128"/>
                <a:ea typeface="メイリオ" panose="020B0604030504040204" pitchFamily="50" charset="-128"/>
              </a:rPr>
              <a:t>　 </a:t>
            </a:r>
            <a:r>
              <a:rPr lang="en-US" altLang="ja-JP" sz="893" dirty="0">
                <a:solidFill>
                  <a:prstClr val="black"/>
                </a:solidFill>
                <a:latin typeface="メイリオ" panose="020B0604030504040204" pitchFamily="50" charset="-128"/>
                <a:ea typeface="メイリオ" panose="020B0604030504040204" pitchFamily="50" charset="-128"/>
              </a:rPr>
              <a:t>※</a:t>
            </a:r>
            <a:r>
              <a:rPr lang="ja-JP" altLang="en-US" sz="893" dirty="0">
                <a:solidFill>
                  <a:prstClr val="black"/>
                </a:solidFill>
                <a:latin typeface="メイリオ" panose="020B0604030504040204" pitchFamily="50" charset="-128"/>
                <a:ea typeface="メイリオ" panose="020B0604030504040204" pitchFamily="50" charset="-128"/>
              </a:rPr>
              <a:t>病床機能再編後の対象３区分</a:t>
            </a:r>
            <a:r>
              <a:rPr lang="ja-JP" altLang="en-US" sz="714" dirty="0">
                <a:solidFill>
                  <a:prstClr val="black"/>
                </a:solidFill>
                <a:latin typeface="メイリオ" panose="020B0604030504040204" pitchFamily="50" charset="-128"/>
                <a:ea typeface="メイリオ" panose="020B0604030504040204" pitchFamily="50" charset="-128"/>
              </a:rPr>
              <a:t>*</a:t>
            </a:r>
            <a:r>
              <a:rPr lang="en-US" altLang="ja-JP" sz="714" dirty="0">
                <a:solidFill>
                  <a:prstClr val="black"/>
                </a:solidFill>
                <a:latin typeface="メイリオ" panose="020B0604030504040204" pitchFamily="50" charset="-128"/>
                <a:ea typeface="メイリオ" panose="020B0604030504040204" pitchFamily="50" charset="-128"/>
              </a:rPr>
              <a:t>2</a:t>
            </a:r>
            <a:r>
              <a:rPr lang="ja-JP" altLang="en-US" sz="893" dirty="0">
                <a:solidFill>
                  <a:prstClr val="black"/>
                </a:solidFill>
                <a:latin typeface="メイリオ" panose="020B0604030504040204" pitchFamily="50" charset="-128"/>
                <a:ea typeface="メイリオ" panose="020B0604030504040204" pitchFamily="50" charset="-128"/>
              </a:rPr>
              <a:t>の許可病床数が、平成</a:t>
            </a:r>
            <a:r>
              <a:rPr lang="en-US" altLang="ja-JP" sz="893" dirty="0">
                <a:solidFill>
                  <a:prstClr val="black"/>
                </a:solidFill>
                <a:latin typeface="メイリオ" panose="020B0604030504040204" pitchFamily="50" charset="-128"/>
                <a:ea typeface="メイリオ" panose="020B0604030504040204" pitchFamily="50" charset="-128"/>
              </a:rPr>
              <a:t>30</a:t>
            </a:r>
            <a:r>
              <a:rPr lang="ja-JP" altLang="en-US" sz="893" dirty="0">
                <a:solidFill>
                  <a:prstClr val="black"/>
                </a:solidFill>
                <a:latin typeface="メイリオ" panose="020B0604030504040204" pitchFamily="50" charset="-128"/>
                <a:ea typeface="メイリオ" panose="020B0604030504040204" pitchFamily="50" charset="-128"/>
              </a:rPr>
              <a:t>年度病床機能報告における</a:t>
            </a:r>
            <a:endParaRPr lang="en-US" altLang="ja-JP" sz="893" dirty="0">
              <a:solidFill>
                <a:prstClr val="black"/>
              </a:solidFill>
              <a:latin typeface="メイリオ" panose="020B0604030504040204" pitchFamily="50" charset="-128"/>
              <a:ea typeface="メイリオ" panose="020B0604030504040204" pitchFamily="50" charset="-128"/>
            </a:endParaRPr>
          </a:p>
          <a:p>
            <a:pPr defTabSz="816312">
              <a:defRPr/>
            </a:pPr>
            <a:r>
              <a:rPr lang="ja-JP" altLang="en-US" sz="893" dirty="0">
                <a:solidFill>
                  <a:prstClr val="black"/>
                </a:solidFill>
                <a:latin typeface="メイリオ" panose="020B0604030504040204" pitchFamily="50" charset="-128"/>
                <a:ea typeface="メイリオ" panose="020B0604030504040204" pitchFamily="50" charset="-128"/>
              </a:rPr>
              <a:t>　　対象３区分として報告された稼働病床数の合計の</a:t>
            </a:r>
            <a:r>
              <a:rPr lang="en-US" altLang="ja-JP" sz="893" dirty="0">
                <a:solidFill>
                  <a:prstClr val="black"/>
                </a:solidFill>
                <a:latin typeface="メイリオ" panose="020B0604030504040204" pitchFamily="50" charset="-128"/>
                <a:ea typeface="メイリオ" panose="020B0604030504040204" pitchFamily="50" charset="-128"/>
              </a:rPr>
              <a:t>90</a:t>
            </a:r>
            <a:r>
              <a:rPr lang="ja-JP" altLang="en-US" sz="893" dirty="0">
                <a:solidFill>
                  <a:prstClr val="black"/>
                </a:solidFill>
                <a:latin typeface="メイリオ" panose="020B0604030504040204" pitchFamily="50" charset="-128"/>
                <a:ea typeface="メイリオ" panose="020B0604030504040204" pitchFamily="50" charset="-128"/>
              </a:rPr>
              <a:t>％以下となること</a:t>
            </a:r>
            <a:endParaRPr lang="en-US" altLang="ja-JP" sz="893" dirty="0">
              <a:solidFill>
                <a:prstClr val="black"/>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763507" y="5141484"/>
            <a:ext cx="4574315" cy="953103"/>
          </a:xfrm>
          <a:prstGeom prst="rect">
            <a:avLst/>
          </a:prstGeom>
          <a:ln>
            <a:solidFill>
              <a:srgbClr val="FF00FF"/>
            </a:solidFill>
          </a:ln>
        </p:spPr>
        <p:style>
          <a:lnRef idx="2">
            <a:schemeClr val="accent2"/>
          </a:lnRef>
          <a:fillRef idx="1">
            <a:schemeClr val="lt1"/>
          </a:fillRef>
          <a:effectRef idx="0">
            <a:schemeClr val="accent2"/>
          </a:effectRef>
          <a:fontRef idx="minor">
            <a:schemeClr val="dk1"/>
          </a:fontRef>
        </p:style>
        <p:txBody>
          <a:bodyPr wrap="square" lIns="29665" tIns="29665" rIns="29665" bIns="29665" anchor="ctr" anchorCtr="0">
            <a:spAutoFit/>
          </a:bodyPr>
          <a:lstStyle/>
          <a:p>
            <a:pPr defTabSz="816312">
              <a:defRPr/>
            </a:pPr>
            <a:r>
              <a:rPr lang="en-US" altLang="ja-JP" sz="1072" dirty="0">
                <a:solidFill>
                  <a:srgbClr val="FF00FF"/>
                </a:solidFill>
                <a:latin typeface="メイリオ" panose="020B0604030504040204" pitchFamily="50" charset="-128"/>
                <a:ea typeface="メイリオ" panose="020B0604030504040204" pitchFamily="50" charset="-128"/>
              </a:rPr>
              <a:t>【</a:t>
            </a:r>
            <a:r>
              <a:rPr lang="ja-JP" altLang="en-US" sz="1072" dirty="0">
                <a:solidFill>
                  <a:srgbClr val="FF00FF"/>
                </a:solidFill>
                <a:latin typeface="メイリオ" panose="020B0604030504040204" pitchFamily="50" charset="-128"/>
                <a:ea typeface="メイリオ" panose="020B0604030504040204" pitchFamily="50" charset="-128"/>
              </a:rPr>
              <a:t>３</a:t>
            </a:r>
            <a:r>
              <a:rPr lang="en-US" altLang="ja-JP" sz="1072" dirty="0">
                <a:solidFill>
                  <a:srgbClr val="FF00FF"/>
                </a:solidFill>
                <a:latin typeface="メイリオ" panose="020B0604030504040204" pitchFamily="50" charset="-128"/>
                <a:ea typeface="メイリオ" panose="020B0604030504040204" pitchFamily="50" charset="-128"/>
              </a:rPr>
              <a:t>.</a:t>
            </a:r>
            <a:r>
              <a:rPr lang="ja-JP" altLang="en-US" sz="1072" dirty="0">
                <a:solidFill>
                  <a:srgbClr val="FF00FF"/>
                </a:solidFill>
                <a:latin typeface="メイリオ" panose="020B0604030504040204" pitchFamily="50" charset="-128"/>
                <a:ea typeface="メイリオ" panose="020B0604030504040204" pitchFamily="50" charset="-128"/>
              </a:rPr>
              <a:t>債務整理支援給付金支給事業</a:t>
            </a:r>
            <a:r>
              <a:rPr lang="en-US" altLang="ja-JP" sz="1072" dirty="0">
                <a:solidFill>
                  <a:srgbClr val="FF00FF"/>
                </a:solidFill>
                <a:latin typeface="メイリオ" panose="020B0604030504040204" pitchFamily="50" charset="-128"/>
                <a:ea typeface="メイリオ" panose="020B0604030504040204" pitchFamily="50" charset="-128"/>
              </a:rPr>
              <a:t>】</a:t>
            </a:r>
          </a:p>
          <a:p>
            <a:pPr defTabSz="816312">
              <a:defRPr/>
            </a:pPr>
            <a:r>
              <a:rPr lang="ja-JP" altLang="en-US" sz="982" dirty="0">
                <a:solidFill>
                  <a:srgbClr val="FF00FF"/>
                </a:solidFill>
                <a:latin typeface="メイリオ" panose="020B0604030504040204" pitchFamily="50" charset="-128"/>
                <a:ea typeface="メイリオ" panose="020B0604030504040204" pitchFamily="50" charset="-128"/>
              </a:rPr>
              <a:t>　</a:t>
            </a:r>
            <a:r>
              <a:rPr lang="en-US" altLang="ja-JP" sz="982" dirty="0">
                <a:solidFill>
                  <a:srgbClr val="FF00FF"/>
                </a:solidFill>
                <a:latin typeface="メイリオ" panose="020B0604030504040204" pitchFamily="50" charset="-128"/>
                <a:ea typeface="メイリオ" panose="020B0604030504040204" pitchFamily="50" charset="-128"/>
              </a:rPr>
              <a:t> </a:t>
            </a:r>
            <a:r>
              <a:rPr lang="ja-JP" altLang="en-US" sz="982" dirty="0">
                <a:solidFill>
                  <a:prstClr val="black"/>
                </a:solidFill>
                <a:latin typeface="メイリオ" panose="020B0604030504040204" pitchFamily="50" charset="-128"/>
                <a:ea typeface="メイリオ" panose="020B0604030504040204" pitchFamily="50" charset="-128"/>
              </a:rPr>
              <a:t>統合（廃止病院あり）に伴い病床数を減少する場合において、廃止される医療機関の残債を統合後に残る医療機関に承継させる場合、当該引継債務に発生する利子について一定の上限を設けて統合後医療機関へ支給</a:t>
            </a:r>
            <a:endParaRPr lang="en-US" altLang="ja-JP" sz="982" dirty="0">
              <a:solidFill>
                <a:srgbClr val="FF00FF"/>
              </a:solidFill>
              <a:latin typeface="メイリオ" panose="020B0604030504040204" pitchFamily="50" charset="-128"/>
              <a:ea typeface="メイリオ" panose="020B0604030504040204" pitchFamily="50" charset="-128"/>
            </a:endParaRPr>
          </a:p>
          <a:p>
            <a:pPr defTabSz="816312">
              <a:defRPr/>
            </a:pPr>
            <a:r>
              <a:rPr lang="ja-JP" altLang="en-US" sz="893" dirty="0">
                <a:solidFill>
                  <a:prstClr val="black"/>
                </a:solidFill>
                <a:latin typeface="メイリオ" panose="020B0604030504040204" pitchFamily="50" charset="-128"/>
                <a:ea typeface="メイリオ" panose="020B0604030504040204" pitchFamily="50" charset="-128"/>
              </a:rPr>
              <a:t> 　</a:t>
            </a:r>
            <a:r>
              <a:rPr lang="en-US" altLang="ja-JP" sz="893" dirty="0">
                <a:solidFill>
                  <a:prstClr val="black"/>
                </a:solidFill>
                <a:latin typeface="メイリオ" panose="020B0604030504040204" pitchFamily="50" charset="-128"/>
                <a:ea typeface="メイリオ" panose="020B0604030504040204" pitchFamily="50" charset="-128"/>
              </a:rPr>
              <a:t>※</a:t>
            </a:r>
            <a:r>
              <a:rPr lang="ja-JP" altLang="en-US" sz="893" dirty="0">
                <a:solidFill>
                  <a:prstClr val="black"/>
                </a:solidFill>
                <a:latin typeface="メイリオ" panose="020B0604030504040204" pitchFamily="50" charset="-128"/>
                <a:ea typeface="メイリオ" panose="020B0604030504040204" pitchFamily="50" charset="-128"/>
              </a:rPr>
              <a:t>統合関係医療機関の対象３区分の総病床数の</a:t>
            </a:r>
            <a:r>
              <a:rPr lang="en-US" altLang="ja-JP" sz="893" dirty="0">
                <a:solidFill>
                  <a:prstClr val="black"/>
                </a:solidFill>
                <a:latin typeface="メイリオ" panose="020B0604030504040204" pitchFamily="50" charset="-128"/>
                <a:ea typeface="メイリオ" panose="020B0604030504040204" pitchFamily="50" charset="-128"/>
              </a:rPr>
              <a:t>10</a:t>
            </a:r>
            <a:r>
              <a:rPr lang="ja-JP" altLang="en-US" sz="893" dirty="0">
                <a:solidFill>
                  <a:prstClr val="black"/>
                </a:solidFill>
                <a:latin typeface="メイリオ" panose="020B0604030504040204" pitchFamily="50" charset="-128"/>
                <a:ea typeface="メイリオ" panose="020B0604030504040204" pitchFamily="50" charset="-128"/>
              </a:rPr>
              <a:t>％以上減少する場合に対象</a:t>
            </a:r>
            <a:endParaRPr lang="en-US" altLang="ja-JP" sz="893" dirty="0">
              <a:solidFill>
                <a:prstClr val="black"/>
              </a:solidFill>
              <a:latin typeface="メイリオ" panose="020B0604030504040204" pitchFamily="50" charset="-128"/>
              <a:ea typeface="メイリオ" panose="020B0604030504040204" pitchFamily="50" charset="-128"/>
            </a:endParaRPr>
          </a:p>
          <a:p>
            <a:pPr defTabSz="816312">
              <a:defRPr/>
            </a:pPr>
            <a:r>
              <a:rPr lang="ja-JP" altLang="en-US" sz="893" dirty="0">
                <a:solidFill>
                  <a:prstClr val="black"/>
                </a:solidFill>
                <a:latin typeface="メイリオ" panose="020B0604030504040204" pitchFamily="50" charset="-128"/>
                <a:ea typeface="メイリオ" panose="020B0604030504040204" pitchFamily="50" charset="-128"/>
              </a:rPr>
              <a:t> 　</a:t>
            </a:r>
            <a:r>
              <a:rPr lang="en-US" altLang="ja-JP" sz="893" dirty="0">
                <a:solidFill>
                  <a:prstClr val="black"/>
                </a:solidFill>
                <a:latin typeface="メイリオ" panose="020B0604030504040204" pitchFamily="50" charset="-128"/>
                <a:ea typeface="メイリオ" panose="020B0604030504040204" pitchFamily="50" charset="-128"/>
              </a:rPr>
              <a:t>※</a:t>
            </a:r>
            <a:r>
              <a:rPr lang="ja-JP" altLang="en-US" sz="893" dirty="0">
                <a:solidFill>
                  <a:prstClr val="black"/>
                </a:solidFill>
                <a:latin typeface="メイリオ" panose="020B0604030504040204" pitchFamily="50" charset="-128"/>
                <a:ea typeface="メイリオ" panose="020B0604030504040204" pitchFamily="50" charset="-128"/>
              </a:rPr>
              <a:t>承継に伴い当該引継ぎ債務を金融機関等からの融資に借り換えた場合に限る</a:t>
            </a:r>
            <a:endParaRPr lang="ja-JP" altLang="en-US" sz="893" u="sng" dirty="0">
              <a:solidFill>
                <a:srgbClr val="FF0000"/>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5673786" y="2328123"/>
            <a:ext cx="614458" cy="797389"/>
          </a:xfrm>
          <a:prstGeom prst="rect">
            <a:avLst/>
          </a:prstGeom>
        </p:spPr>
      </p:pic>
      <p:sp>
        <p:nvSpPr>
          <p:cNvPr id="4" name="正方形/長方形 3"/>
          <p:cNvSpPr/>
          <p:nvPr/>
        </p:nvSpPr>
        <p:spPr>
          <a:xfrm>
            <a:off x="5539394" y="3155636"/>
            <a:ext cx="911728" cy="18686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病床</a:t>
            </a:r>
            <a:r>
              <a:rPr lang="en-US" altLang="ja-JP" sz="803" dirty="0">
                <a:solidFill>
                  <a:prstClr val="black"/>
                </a:solidFill>
                <a:latin typeface="メイリオ" panose="020B0604030504040204" pitchFamily="50" charset="-128"/>
                <a:ea typeface="メイリオ" panose="020B0604030504040204" pitchFamily="50" charset="-128"/>
              </a:rPr>
              <a:t>200</a:t>
            </a:r>
            <a:r>
              <a:rPr lang="ja-JP" altLang="en-US" sz="803" dirty="0">
                <a:solidFill>
                  <a:prstClr val="black"/>
                </a:solidFill>
                <a:latin typeface="メイリオ" panose="020B0604030504040204" pitchFamily="50" charset="-128"/>
                <a:ea typeface="メイリオ" panose="020B0604030504040204" pitchFamily="50" charset="-128"/>
              </a:rPr>
              <a:t>床</a:t>
            </a:r>
          </a:p>
        </p:txBody>
      </p:sp>
      <p:sp>
        <p:nvSpPr>
          <p:cNvPr id="5" name="角丸四角形 4"/>
          <p:cNvSpPr/>
          <p:nvPr/>
        </p:nvSpPr>
        <p:spPr>
          <a:xfrm>
            <a:off x="1314717" y="2276418"/>
            <a:ext cx="3518676" cy="277519"/>
          </a:xfrm>
          <a:prstGeom prst="roundRect">
            <a:avLst/>
          </a:prstGeom>
          <a:ln/>
        </p:spPr>
        <p:style>
          <a:lnRef idx="1">
            <a:schemeClr val="accent3"/>
          </a:lnRef>
          <a:fillRef idx="3">
            <a:schemeClr val="accent3"/>
          </a:fillRef>
          <a:effectRef idx="2">
            <a:schemeClr val="accent3"/>
          </a:effectRef>
          <a:fontRef idx="minor">
            <a:schemeClr val="lt1"/>
          </a:fontRef>
        </p:style>
        <p:txBody>
          <a:bodyPr lIns="29665" tIns="29665" rIns="29665" bIns="29665" rtlCol="0" anchor="ctr"/>
          <a:lstStyle/>
          <a:p>
            <a:pPr algn="ctr" defTabSz="816312">
              <a:defRPr/>
            </a:pPr>
            <a:r>
              <a:rPr lang="ja-JP" altLang="en-US" sz="1483" b="1" dirty="0">
                <a:solidFill>
                  <a:prstClr val="white"/>
                </a:solidFill>
                <a:latin typeface="メイリオ" panose="020B0604030504040204" pitchFamily="50" charset="-128"/>
                <a:ea typeface="メイリオ" panose="020B0604030504040204" pitchFamily="50" charset="-128"/>
              </a:rPr>
              <a:t>「単独医療機関」</a:t>
            </a:r>
            <a:r>
              <a:rPr lang="ja-JP" altLang="en-US" sz="1152" b="1" dirty="0">
                <a:solidFill>
                  <a:prstClr val="white"/>
                </a:solidFill>
                <a:latin typeface="メイリオ" panose="020B0604030504040204" pitchFamily="50" charset="-128"/>
                <a:ea typeface="メイリオ" panose="020B0604030504040204" pitchFamily="50" charset="-128"/>
              </a:rPr>
              <a:t>の取組</a:t>
            </a:r>
            <a:r>
              <a:rPr lang="ja-JP" altLang="en-US" sz="1153" b="1" dirty="0">
                <a:solidFill>
                  <a:prstClr val="white"/>
                </a:solidFill>
                <a:latin typeface="メイリオ" panose="020B0604030504040204" pitchFamily="50" charset="-128"/>
                <a:ea typeface="メイリオ" panose="020B0604030504040204" pitchFamily="50" charset="-128"/>
              </a:rPr>
              <a:t>に対する財政支援　</a:t>
            </a:r>
          </a:p>
        </p:txBody>
      </p:sp>
      <p:sp>
        <p:nvSpPr>
          <p:cNvPr id="15" name="右矢印 14"/>
          <p:cNvSpPr/>
          <p:nvPr/>
        </p:nvSpPr>
        <p:spPr>
          <a:xfrm>
            <a:off x="6475828" y="2480337"/>
            <a:ext cx="1145512" cy="448724"/>
          </a:xfrm>
          <a:prstGeom prst="rightArrow">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defTabSz="816312">
              <a:defRPr/>
            </a:pPr>
            <a:r>
              <a:rPr lang="ja-JP" altLang="en-US" sz="824" dirty="0">
                <a:solidFill>
                  <a:prstClr val="black"/>
                </a:solidFill>
                <a:latin typeface="メイリオ" panose="020B0604030504040204" pitchFamily="50" charset="-128"/>
                <a:ea typeface="メイリオ" panose="020B0604030504040204" pitchFamily="50" charset="-128"/>
              </a:rPr>
              <a:t>再編</a:t>
            </a:r>
          </a:p>
        </p:txBody>
      </p:sp>
      <p:sp>
        <p:nvSpPr>
          <p:cNvPr id="18" name="四角形吹き出し 17"/>
          <p:cNvSpPr/>
          <p:nvPr/>
        </p:nvSpPr>
        <p:spPr>
          <a:xfrm>
            <a:off x="6718386" y="3015137"/>
            <a:ext cx="865051" cy="307288"/>
          </a:xfrm>
          <a:prstGeom prst="wedgeRectCallout">
            <a:avLst>
              <a:gd name="adj1" fmla="val 64964"/>
              <a:gd name="adj2" fmla="val -50184"/>
            </a:avLst>
          </a:prstGeom>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defTabSz="816312">
              <a:defRPr/>
            </a:pPr>
            <a:r>
              <a:rPr lang="ja-JP" altLang="en-US" sz="742" dirty="0">
                <a:solidFill>
                  <a:prstClr val="black"/>
                </a:solidFill>
                <a:latin typeface="メイリオ" panose="020B0604030504040204" pitchFamily="50" charset="-128"/>
                <a:ea typeface="メイリオ" panose="020B0604030504040204" pitchFamily="50" charset="-128"/>
              </a:rPr>
              <a:t>減少する病床数</a:t>
            </a:r>
            <a:endParaRPr lang="en-US" altLang="ja-JP" sz="742" dirty="0">
              <a:solidFill>
                <a:prstClr val="black"/>
              </a:solidFill>
              <a:latin typeface="メイリオ" panose="020B0604030504040204" pitchFamily="50" charset="-128"/>
              <a:ea typeface="メイリオ" panose="020B0604030504040204" pitchFamily="50" charset="-128"/>
            </a:endParaRPr>
          </a:p>
          <a:p>
            <a:pPr defTabSz="816312">
              <a:defRPr/>
            </a:pPr>
            <a:r>
              <a:rPr lang="ja-JP" altLang="en-US" sz="742" dirty="0">
                <a:solidFill>
                  <a:prstClr val="black"/>
                </a:solidFill>
                <a:latin typeface="メイリオ" panose="020B0604030504040204" pitchFamily="50" charset="-128"/>
                <a:ea typeface="メイリオ" panose="020B0604030504040204" pitchFamily="50" charset="-128"/>
              </a:rPr>
              <a:t>について支給</a:t>
            </a:r>
          </a:p>
        </p:txBody>
      </p:sp>
      <p:pic>
        <p:nvPicPr>
          <p:cNvPr id="23" name="図 22"/>
          <p:cNvPicPr>
            <a:picLocks noChangeAspect="1"/>
          </p:cNvPicPr>
          <p:nvPr/>
        </p:nvPicPr>
        <p:blipFill>
          <a:blip r:embed="rId4"/>
          <a:stretch>
            <a:fillRect/>
          </a:stretch>
        </p:blipFill>
        <p:spPr>
          <a:xfrm>
            <a:off x="5772482" y="3672643"/>
            <a:ext cx="433287" cy="545504"/>
          </a:xfrm>
          <a:prstGeom prst="rect">
            <a:avLst/>
          </a:prstGeom>
        </p:spPr>
      </p:pic>
      <p:pic>
        <p:nvPicPr>
          <p:cNvPr id="26" name="図 25"/>
          <p:cNvPicPr>
            <a:picLocks noChangeAspect="1"/>
          </p:cNvPicPr>
          <p:nvPr/>
        </p:nvPicPr>
        <p:blipFill>
          <a:blip r:embed="rId5"/>
          <a:stretch>
            <a:fillRect/>
          </a:stretch>
        </p:blipFill>
        <p:spPr>
          <a:xfrm>
            <a:off x="5780904" y="4391347"/>
            <a:ext cx="410293" cy="483658"/>
          </a:xfrm>
          <a:prstGeom prst="rect">
            <a:avLst/>
          </a:prstGeom>
        </p:spPr>
      </p:pic>
      <p:pic>
        <p:nvPicPr>
          <p:cNvPr id="28" name="図 27"/>
          <p:cNvPicPr>
            <a:picLocks noChangeAspect="1"/>
          </p:cNvPicPr>
          <p:nvPr/>
        </p:nvPicPr>
        <p:blipFill>
          <a:blip r:embed="rId2"/>
          <a:stretch>
            <a:fillRect/>
          </a:stretch>
        </p:blipFill>
        <p:spPr>
          <a:xfrm>
            <a:off x="7566280" y="3494876"/>
            <a:ext cx="1011471" cy="747412"/>
          </a:xfrm>
          <a:prstGeom prst="rect">
            <a:avLst/>
          </a:prstGeom>
        </p:spPr>
      </p:pic>
      <p:sp>
        <p:nvSpPr>
          <p:cNvPr id="29" name="正方形/長方形 28"/>
          <p:cNvSpPr/>
          <p:nvPr/>
        </p:nvSpPr>
        <p:spPr>
          <a:xfrm>
            <a:off x="5553692" y="4200983"/>
            <a:ext cx="811118" cy="14429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Ａ病院：</a:t>
            </a:r>
            <a:r>
              <a:rPr lang="en-US" altLang="ja-JP" sz="803" dirty="0">
                <a:solidFill>
                  <a:prstClr val="black"/>
                </a:solidFill>
                <a:latin typeface="メイリオ" panose="020B0604030504040204" pitchFamily="50" charset="-128"/>
                <a:ea typeface="メイリオ" panose="020B0604030504040204" pitchFamily="50" charset="-128"/>
              </a:rPr>
              <a:t>200</a:t>
            </a:r>
            <a:r>
              <a:rPr lang="ja-JP" altLang="en-US" sz="803" dirty="0">
                <a:solidFill>
                  <a:prstClr val="black"/>
                </a:solidFill>
                <a:latin typeface="メイリオ" panose="020B0604030504040204" pitchFamily="50" charset="-128"/>
                <a:ea typeface="メイリオ" panose="020B0604030504040204" pitchFamily="50" charset="-128"/>
              </a:rPr>
              <a:t>床</a:t>
            </a:r>
          </a:p>
        </p:txBody>
      </p:sp>
      <p:sp>
        <p:nvSpPr>
          <p:cNvPr id="30" name="正方形/長方形 29"/>
          <p:cNvSpPr/>
          <p:nvPr/>
        </p:nvSpPr>
        <p:spPr>
          <a:xfrm>
            <a:off x="5558230" y="4841856"/>
            <a:ext cx="883050" cy="29042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Ｂ病院：</a:t>
            </a:r>
            <a:r>
              <a:rPr lang="en-US" altLang="ja-JP" sz="803" dirty="0">
                <a:solidFill>
                  <a:prstClr val="black"/>
                </a:solidFill>
                <a:latin typeface="メイリオ" panose="020B0604030504040204" pitchFamily="50" charset="-128"/>
                <a:ea typeface="メイリオ" panose="020B0604030504040204" pitchFamily="50" charset="-128"/>
              </a:rPr>
              <a:t>100</a:t>
            </a:r>
            <a:r>
              <a:rPr lang="ja-JP" altLang="en-US" sz="803" dirty="0">
                <a:solidFill>
                  <a:prstClr val="black"/>
                </a:solidFill>
                <a:latin typeface="メイリオ" panose="020B0604030504040204" pitchFamily="50" charset="-128"/>
                <a:ea typeface="メイリオ" panose="020B0604030504040204" pitchFamily="50" charset="-128"/>
              </a:rPr>
              <a:t>床</a:t>
            </a:r>
            <a:endParaRPr lang="en-US" altLang="ja-JP" sz="803" dirty="0">
              <a:solidFill>
                <a:prstClr val="black"/>
              </a:solidFill>
              <a:latin typeface="メイリオ" panose="020B0604030504040204" pitchFamily="50" charset="-128"/>
              <a:ea typeface="メイリオ" panose="020B0604030504040204" pitchFamily="50" charset="-128"/>
            </a:endParaRPr>
          </a:p>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廃止（廃業）</a:t>
            </a:r>
          </a:p>
        </p:txBody>
      </p:sp>
      <p:sp>
        <p:nvSpPr>
          <p:cNvPr id="31" name="正方形/長方形 30"/>
          <p:cNvSpPr/>
          <p:nvPr/>
        </p:nvSpPr>
        <p:spPr>
          <a:xfrm>
            <a:off x="7483719" y="4244458"/>
            <a:ext cx="1122705" cy="29039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統合後のＡ総合病院</a:t>
            </a:r>
            <a:endParaRPr lang="en-US" altLang="ja-JP" sz="803" dirty="0">
              <a:solidFill>
                <a:prstClr val="black"/>
              </a:solidFill>
              <a:latin typeface="メイリオ" panose="020B0604030504040204" pitchFamily="50" charset="-128"/>
              <a:ea typeface="メイリオ" panose="020B0604030504040204" pitchFamily="50" charset="-128"/>
            </a:endParaRPr>
          </a:p>
          <a:p>
            <a:pPr algn="ctr" defTabSz="816312">
              <a:defRPr/>
            </a:pPr>
            <a:r>
              <a:rPr lang="en-US" altLang="ja-JP" sz="803" dirty="0">
                <a:solidFill>
                  <a:prstClr val="black"/>
                </a:solidFill>
                <a:latin typeface="メイリオ" panose="020B0604030504040204" pitchFamily="50" charset="-128"/>
                <a:ea typeface="メイリオ" panose="020B0604030504040204" pitchFamily="50" charset="-128"/>
              </a:rPr>
              <a:t>250</a:t>
            </a:r>
            <a:r>
              <a:rPr lang="ja-JP" altLang="en-US" sz="803" dirty="0">
                <a:solidFill>
                  <a:prstClr val="black"/>
                </a:solidFill>
                <a:latin typeface="メイリオ" panose="020B0604030504040204" pitchFamily="50" charset="-128"/>
                <a:ea typeface="メイリオ" panose="020B0604030504040204" pitchFamily="50" charset="-128"/>
              </a:rPr>
              <a:t>床</a:t>
            </a:r>
          </a:p>
        </p:txBody>
      </p:sp>
      <p:sp>
        <p:nvSpPr>
          <p:cNvPr id="34" name="四角形吹き出し 33"/>
          <p:cNvSpPr/>
          <p:nvPr/>
        </p:nvSpPr>
        <p:spPr>
          <a:xfrm>
            <a:off x="6491033" y="4545833"/>
            <a:ext cx="1364262" cy="436691"/>
          </a:xfrm>
          <a:prstGeom prst="wedgeRectCallout">
            <a:avLst>
              <a:gd name="adj1" fmla="val 34415"/>
              <a:gd name="adj2" fmla="val -75151"/>
            </a:avLst>
          </a:prstGeom>
          <a:ln>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defTabSz="816312">
              <a:defRPr/>
            </a:pPr>
            <a:r>
              <a:rPr lang="ja-JP" altLang="en-US" sz="742" dirty="0">
                <a:solidFill>
                  <a:prstClr val="black"/>
                </a:solidFill>
                <a:latin typeface="メイリオ" panose="020B0604030504040204" pitchFamily="50" charset="-128"/>
                <a:ea typeface="メイリオ" panose="020B0604030504040204" pitchFamily="50" charset="-128"/>
              </a:rPr>
              <a:t>純減した</a:t>
            </a:r>
            <a:r>
              <a:rPr lang="en-US" altLang="ja-JP" sz="742" dirty="0">
                <a:solidFill>
                  <a:prstClr val="black"/>
                </a:solidFill>
                <a:latin typeface="メイリオ" panose="020B0604030504040204" pitchFamily="50" charset="-128"/>
                <a:ea typeface="メイリオ" panose="020B0604030504040204" pitchFamily="50" charset="-128"/>
              </a:rPr>
              <a:t>50</a:t>
            </a:r>
            <a:r>
              <a:rPr lang="ja-JP" altLang="en-US" sz="742" dirty="0">
                <a:solidFill>
                  <a:prstClr val="black"/>
                </a:solidFill>
                <a:latin typeface="メイリオ" panose="020B0604030504040204" pitchFamily="50" charset="-128"/>
                <a:ea typeface="メイリオ" panose="020B0604030504040204" pitchFamily="50" charset="-128"/>
              </a:rPr>
              <a:t>床について支給</a:t>
            </a:r>
            <a:endParaRPr lang="en-US" altLang="ja-JP" sz="742" dirty="0">
              <a:solidFill>
                <a:prstClr val="black"/>
              </a:solidFill>
              <a:latin typeface="メイリオ" panose="020B0604030504040204" pitchFamily="50" charset="-128"/>
              <a:ea typeface="メイリオ" panose="020B0604030504040204" pitchFamily="50" charset="-128"/>
            </a:endParaRPr>
          </a:p>
          <a:p>
            <a:pPr defTabSz="816312">
              <a:defRPr/>
            </a:pPr>
            <a:r>
              <a:rPr lang="ja-JP" altLang="en-US" sz="742" dirty="0">
                <a:solidFill>
                  <a:prstClr val="black"/>
                </a:solidFill>
                <a:latin typeface="メイリオ" panose="020B0604030504040204" pitchFamily="50" charset="-128"/>
                <a:ea typeface="メイリオ" panose="020B0604030504040204" pitchFamily="50" charset="-128"/>
              </a:rPr>
              <a:t>配分はＢ病院を含めた統合関係医療機関全体で調整</a:t>
            </a:r>
          </a:p>
        </p:txBody>
      </p:sp>
      <p:sp>
        <p:nvSpPr>
          <p:cNvPr id="44" name="テキスト ボックス 43"/>
          <p:cNvSpPr txBox="1"/>
          <p:nvPr/>
        </p:nvSpPr>
        <p:spPr>
          <a:xfrm>
            <a:off x="762594" y="6256078"/>
            <a:ext cx="3214078" cy="339452"/>
          </a:xfrm>
          <a:prstGeom prst="rect">
            <a:avLst/>
          </a:prstGeom>
          <a:noFill/>
        </p:spPr>
        <p:txBody>
          <a:bodyPr wrap="square" rtlCol="0">
            <a:spAutoFit/>
          </a:bodyPr>
          <a:lstStyle/>
          <a:p>
            <a:pPr defTabSz="816312">
              <a:defRPr/>
            </a:pPr>
            <a:r>
              <a:rPr lang="ja-JP" altLang="en-US" sz="803" dirty="0">
                <a:solidFill>
                  <a:prstClr val="black"/>
                </a:solidFill>
                <a:latin typeface="メイリオ" panose="020B0604030504040204" pitchFamily="50" charset="-128"/>
                <a:ea typeface="メイリオ" panose="020B0604030504040204" pitchFamily="50" charset="-128"/>
              </a:rPr>
              <a:t>*</a:t>
            </a:r>
            <a:r>
              <a:rPr lang="en-US" altLang="ja-JP" sz="803" dirty="0">
                <a:solidFill>
                  <a:prstClr val="black"/>
                </a:solidFill>
                <a:latin typeface="メイリオ" panose="020B0604030504040204" pitchFamily="50" charset="-128"/>
                <a:ea typeface="メイリオ" panose="020B0604030504040204" pitchFamily="50" charset="-128"/>
              </a:rPr>
              <a:t>1 </a:t>
            </a:r>
            <a:r>
              <a:rPr lang="ja-JP" altLang="en-US" sz="803" dirty="0">
                <a:solidFill>
                  <a:prstClr val="black"/>
                </a:solidFill>
                <a:latin typeface="メイリオ" panose="020B0604030504040204" pitchFamily="50" charset="-128"/>
                <a:ea typeface="メイリオ" panose="020B0604030504040204" pitchFamily="50" charset="-128"/>
              </a:rPr>
              <a:t>財政支援　･･･使途に制約のない給付金を支給</a:t>
            </a:r>
            <a:endParaRPr lang="en-US" altLang="ja-JP" sz="803" dirty="0">
              <a:solidFill>
                <a:prstClr val="black"/>
              </a:solidFill>
              <a:latin typeface="メイリオ" panose="020B0604030504040204" pitchFamily="50" charset="-128"/>
              <a:ea typeface="メイリオ" panose="020B0604030504040204" pitchFamily="50" charset="-128"/>
            </a:endParaRPr>
          </a:p>
          <a:p>
            <a:pPr defTabSz="816312">
              <a:defRPr/>
            </a:pPr>
            <a:r>
              <a:rPr lang="ja-JP" altLang="en-US" sz="803" dirty="0">
                <a:solidFill>
                  <a:prstClr val="black"/>
                </a:solidFill>
                <a:latin typeface="メイリオ" panose="020B0604030504040204" pitchFamily="50" charset="-128"/>
                <a:ea typeface="メイリオ" panose="020B0604030504040204" pitchFamily="50" charset="-128"/>
              </a:rPr>
              <a:t>*</a:t>
            </a:r>
            <a:r>
              <a:rPr lang="en-US" altLang="ja-JP" sz="803" dirty="0">
                <a:solidFill>
                  <a:prstClr val="black"/>
                </a:solidFill>
                <a:latin typeface="メイリオ" panose="020B0604030504040204" pitchFamily="50" charset="-128"/>
                <a:ea typeface="メイリオ" panose="020B0604030504040204" pitchFamily="50" charset="-128"/>
              </a:rPr>
              <a:t>2 </a:t>
            </a:r>
            <a:r>
              <a:rPr lang="ja-JP" altLang="en-US" sz="803"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対象３区分･･･高度急性期機能、急性期機能、慢性期機能</a:t>
            </a:r>
          </a:p>
        </p:txBody>
      </p:sp>
      <p:pic>
        <p:nvPicPr>
          <p:cNvPr id="45" name="図 44"/>
          <p:cNvPicPr>
            <a:picLocks noChangeAspect="1"/>
          </p:cNvPicPr>
          <p:nvPr/>
        </p:nvPicPr>
        <p:blipFill>
          <a:blip r:embed="rId3"/>
          <a:stretch>
            <a:fillRect/>
          </a:stretch>
        </p:blipFill>
        <p:spPr>
          <a:xfrm>
            <a:off x="7808922" y="2416363"/>
            <a:ext cx="546463" cy="709150"/>
          </a:xfrm>
          <a:prstGeom prst="rect">
            <a:avLst/>
          </a:prstGeom>
        </p:spPr>
      </p:pic>
      <p:sp>
        <p:nvSpPr>
          <p:cNvPr id="48" name="正方形/長方形 47"/>
          <p:cNvSpPr/>
          <p:nvPr/>
        </p:nvSpPr>
        <p:spPr>
          <a:xfrm>
            <a:off x="7621340" y="3163002"/>
            <a:ext cx="897274" cy="18850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病床</a:t>
            </a:r>
            <a:r>
              <a:rPr lang="en-US" altLang="ja-JP" sz="803" dirty="0">
                <a:solidFill>
                  <a:prstClr val="black"/>
                </a:solidFill>
                <a:latin typeface="メイリオ" panose="020B0604030504040204" pitchFamily="50" charset="-128"/>
                <a:ea typeface="メイリオ" panose="020B0604030504040204" pitchFamily="50" charset="-128"/>
              </a:rPr>
              <a:t>150</a:t>
            </a:r>
            <a:r>
              <a:rPr lang="ja-JP" altLang="en-US" sz="803" dirty="0">
                <a:solidFill>
                  <a:prstClr val="black"/>
                </a:solidFill>
                <a:latin typeface="メイリオ" panose="020B0604030504040204" pitchFamily="50" charset="-128"/>
                <a:ea typeface="メイリオ" panose="020B0604030504040204" pitchFamily="50" charset="-128"/>
              </a:rPr>
              <a:t>床</a:t>
            </a:r>
          </a:p>
        </p:txBody>
      </p:sp>
      <p:sp>
        <p:nvSpPr>
          <p:cNvPr id="19" name="フローチャート: 磁気ディスク 18"/>
          <p:cNvSpPr/>
          <p:nvPr/>
        </p:nvSpPr>
        <p:spPr>
          <a:xfrm>
            <a:off x="6853347" y="5324203"/>
            <a:ext cx="449971" cy="385734"/>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defTabSz="816312">
              <a:defRPr/>
            </a:pPr>
            <a:r>
              <a:rPr lang="ja-JP" altLang="en-US" sz="893" dirty="0">
                <a:solidFill>
                  <a:prstClr val="black"/>
                </a:solidFill>
                <a:latin typeface="メイリオ" panose="020B0604030504040204" pitchFamily="50" charset="-128"/>
                <a:ea typeface="メイリオ" panose="020B0604030504040204" pitchFamily="50" charset="-128"/>
              </a:rPr>
              <a:t>債務</a:t>
            </a:r>
          </a:p>
        </p:txBody>
      </p:sp>
      <p:sp>
        <p:nvSpPr>
          <p:cNvPr id="58" name="フローチャート: 磁気ディスク 57"/>
          <p:cNvSpPr/>
          <p:nvPr/>
        </p:nvSpPr>
        <p:spPr>
          <a:xfrm>
            <a:off x="6853347" y="5175434"/>
            <a:ext cx="449971" cy="261876"/>
          </a:xfrm>
          <a:prstGeom prst="flowChartMagneticDisk">
            <a:avLst/>
          </a:prstGeom>
          <a:solidFill>
            <a:schemeClr val="bg1">
              <a:alpha val="0"/>
            </a:schemeClr>
          </a:solidFill>
          <a:ln>
            <a:prstDash val="sysDash"/>
          </a:ln>
        </p:spPr>
        <p:style>
          <a:lnRef idx="1">
            <a:schemeClr val="accent2"/>
          </a:lnRef>
          <a:fillRef idx="2">
            <a:schemeClr val="accent2"/>
          </a:fillRef>
          <a:effectRef idx="1">
            <a:schemeClr val="accent2"/>
          </a:effectRef>
          <a:fontRef idx="minor">
            <a:schemeClr val="dk1"/>
          </a:fontRef>
        </p:style>
        <p:txBody>
          <a:bodyPr rtlCol="0" anchor="ctr" anchorCtr="0"/>
          <a:lstStyle/>
          <a:p>
            <a:pPr algn="ctr" defTabSz="816312">
              <a:defRPr/>
            </a:pPr>
            <a:r>
              <a:rPr lang="ja-JP" altLang="en-US" sz="893" dirty="0">
                <a:solidFill>
                  <a:prstClr val="black"/>
                </a:solidFill>
                <a:latin typeface="メイリオ" panose="020B0604030504040204" pitchFamily="50" charset="-128"/>
                <a:ea typeface="メイリオ" panose="020B0604030504040204" pitchFamily="50" charset="-128"/>
              </a:rPr>
              <a:t>金利</a:t>
            </a:r>
          </a:p>
        </p:txBody>
      </p:sp>
      <p:pic>
        <p:nvPicPr>
          <p:cNvPr id="62" name="図 61"/>
          <p:cNvPicPr>
            <a:picLocks noChangeAspect="1"/>
          </p:cNvPicPr>
          <p:nvPr/>
        </p:nvPicPr>
        <p:blipFill>
          <a:blip r:embed="rId5"/>
          <a:stretch>
            <a:fillRect/>
          </a:stretch>
        </p:blipFill>
        <p:spPr>
          <a:xfrm>
            <a:off x="5772482" y="5850992"/>
            <a:ext cx="410293" cy="483658"/>
          </a:xfrm>
          <a:prstGeom prst="rect">
            <a:avLst/>
          </a:prstGeom>
        </p:spPr>
      </p:pic>
      <p:sp>
        <p:nvSpPr>
          <p:cNvPr id="60" name="フローチャート: 磁気ディスク 59"/>
          <p:cNvSpPr/>
          <p:nvPr/>
        </p:nvSpPr>
        <p:spPr>
          <a:xfrm>
            <a:off x="5751752" y="5319763"/>
            <a:ext cx="449971" cy="385734"/>
          </a:xfrm>
          <a:prstGeom prst="flowChartMagneticDisk">
            <a:avLst/>
          </a:prstGeom>
          <a:ln/>
        </p:spPr>
        <p:style>
          <a:lnRef idx="1">
            <a:schemeClr val="accent4"/>
          </a:lnRef>
          <a:fillRef idx="2">
            <a:schemeClr val="accent4"/>
          </a:fillRef>
          <a:effectRef idx="1">
            <a:schemeClr val="accent4"/>
          </a:effectRef>
          <a:fontRef idx="minor">
            <a:schemeClr val="dk1"/>
          </a:fontRef>
        </p:style>
        <p:txBody>
          <a:bodyPr rtlCol="0" anchor="ctr" anchorCtr="0"/>
          <a:lstStyle/>
          <a:p>
            <a:pPr algn="ctr" defTabSz="816312">
              <a:defRPr/>
            </a:pPr>
            <a:r>
              <a:rPr lang="ja-JP" altLang="en-US" sz="893" dirty="0">
                <a:solidFill>
                  <a:prstClr val="black"/>
                </a:solidFill>
                <a:latin typeface="メイリオ" panose="020B0604030504040204" pitchFamily="50" charset="-128"/>
                <a:ea typeface="メイリオ" panose="020B0604030504040204" pitchFamily="50" charset="-128"/>
              </a:rPr>
              <a:t>債務</a:t>
            </a:r>
          </a:p>
        </p:txBody>
      </p:sp>
      <p:sp>
        <p:nvSpPr>
          <p:cNvPr id="64" name="右矢印 63"/>
          <p:cNvSpPr/>
          <p:nvPr/>
        </p:nvSpPr>
        <p:spPr>
          <a:xfrm>
            <a:off x="6288244" y="5381884"/>
            <a:ext cx="508737" cy="322890"/>
          </a:xfrm>
          <a:prstGeom prst="rightArrow">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defTabSz="816312">
              <a:defRPr/>
            </a:pPr>
            <a:r>
              <a:rPr lang="ja-JP" altLang="en-US" sz="824" dirty="0">
                <a:solidFill>
                  <a:prstClr val="black"/>
                </a:solidFill>
                <a:latin typeface="メイリオ" panose="020B0604030504040204" pitchFamily="50" charset="-128"/>
                <a:ea typeface="メイリオ" panose="020B0604030504040204" pitchFamily="50" charset="-128"/>
              </a:rPr>
              <a:t>承継</a:t>
            </a:r>
          </a:p>
        </p:txBody>
      </p:sp>
      <p:sp>
        <p:nvSpPr>
          <p:cNvPr id="65" name="四角形吹き出し 64"/>
          <p:cNvSpPr/>
          <p:nvPr/>
        </p:nvSpPr>
        <p:spPr>
          <a:xfrm>
            <a:off x="7489302" y="5579190"/>
            <a:ext cx="965478" cy="318591"/>
          </a:xfrm>
          <a:prstGeom prst="wedgeRectCallout">
            <a:avLst>
              <a:gd name="adj1" fmla="val -36789"/>
              <a:gd name="adj2" fmla="val -96258"/>
            </a:avLst>
          </a:prstGeom>
          <a:ln>
            <a:solidFill>
              <a:srgbClr val="FF00FF"/>
            </a:solidFill>
          </a:ln>
        </p:spPr>
        <p:style>
          <a:lnRef idx="2">
            <a:schemeClr val="accent2"/>
          </a:lnRef>
          <a:fillRef idx="1">
            <a:schemeClr val="lt1"/>
          </a:fillRef>
          <a:effectRef idx="0">
            <a:schemeClr val="accent2"/>
          </a:effectRef>
          <a:fontRef idx="minor">
            <a:schemeClr val="dk1"/>
          </a:fontRef>
        </p:style>
        <p:txBody>
          <a:bodyPr rtlCol="0" anchor="ctr"/>
          <a:lstStyle/>
          <a:p>
            <a:pPr defTabSz="816312">
              <a:defRPr/>
            </a:pPr>
            <a:r>
              <a:rPr lang="ja-JP" altLang="en-US" sz="742" dirty="0">
                <a:solidFill>
                  <a:prstClr val="black"/>
                </a:solidFill>
                <a:latin typeface="メイリオ" panose="020B0604030504040204" pitchFamily="50" charset="-128"/>
                <a:ea typeface="メイリオ" panose="020B0604030504040204" pitchFamily="50" charset="-128"/>
              </a:rPr>
              <a:t>引き継いだ債務の利子負担を軽減</a:t>
            </a:r>
          </a:p>
        </p:txBody>
      </p:sp>
      <p:sp>
        <p:nvSpPr>
          <p:cNvPr id="66" name="フローチャート: 磁気ディスク 65"/>
          <p:cNvSpPr/>
          <p:nvPr/>
        </p:nvSpPr>
        <p:spPr>
          <a:xfrm>
            <a:off x="8023581" y="5146778"/>
            <a:ext cx="449971" cy="261876"/>
          </a:xfrm>
          <a:prstGeom prst="flowChartMagneticDisk">
            <a:avLst/>
          </a:prstGeom>
        </p:spPr>
        <p:style>
          <a:lnRef idx="1">
            <a:schemeClr val="accent2"/>
          </a:lnRef>
          <a:fillRef idx="2">
            <a:schemeClr val="accent2"/>
          </a:fillRef>
          <a:effectRef idx="1">
            <a:schemeClr val="accent2"/>
          </a:effectRef>
          <a:fontRef idx="minor">
            <a:schemeClr val="dk1"/>
          </a:fontRef>
        </p:style>
        <p:txBody>
          <a:bodyPr rtlCol="0" anchor="ctr" anchorCtr="0"/>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利子</a:t>
            </a:r>
            <a:endParaRPr lang="en-US" altLang="ja-JP" sz="803" dirty="0">
              <a:solidFill>
                <a:prstClr val="black"/>
              </a:solidFill>
              <a:latin typeface="メイリオ" panose="020B0604030504040204" pitchFamily="50" charset="-128"/>
              <a:ea typeface="メイリオ" panose="020B0604030504040204" pitchFamily="50" charset="-128"/>
            </a:endParaRPr>
          </a:p>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総額</a:t>
            </a:r>
          </a:p>
        </p:txBody>
      </p:sp>
      <p:sp>
        <p:nvSpPr>
          <p:cNvPr id="22" name="左矢印 21"/>
          <p:cNvSpPr/>
          <p:nvPr/>
        </p:nvSpPr>
        <p:spPr>
          <a:xfrm>
            <a:off x="7386579" y="5089079"/>
            <a:ext cx="508737" cy="339823"/>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816312">
              <a:defRPr/>
            </a:pPr>
            <a:r>
              <a:rPr lang="ja-JP" altLang="en-US" sz="822" dirty="0">
                <a:solidFill>
                  <a:prstClr val="black"/>
                </a:solidFill>
                <a:latin typeface="メイリオ" panose="020B0604030504040204" pitchFamily="50" charset="-128"/>
                <a:ea typeface="メイリオ" panose="020B0604030504040204" pitchFamily="50" charset="-128"/>
              </a:rPr>
              <a:t>支給</a:t>
            </a:r>
          </a:p>
        </p:txBody>
      </p:sp>
      <p:sp>
        <p:nvSpPr>
          <p:cNvPr id="68" name="正方形/長方形 67"/>
          <p:cNvSpPr/>
          <p:nvPr/>
        </p:nvSpPr>
        <p:spPr>
          <a:xfrm>
            <a:off x="5553692" y="6358549"/>
            <a:ext cx="811118" cy="14429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廃止となる病院</a:t>
            </a:r>
          </a:p>
        </p:txBody>
      </p:sp>
      <p:sp>
        <p:nvSpPr>
          <p:cNvPr id="69" name="正方形/長方形 68"/>
          <p:cNvSpPr/>
          <p:nvPr/>
        </p:nvSpPr>
        <p:spPr>
          <a:xfrm>
            <a:off x="6727265" y="6358549"/>
            <a:ext cx="811118" cy="14429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803" dirty="0">
                <a:solidFill>
                  <a:prstClr val="black"/>
                </a:solidFill>
                <a:latin typeface="メイリオ" panose="020B0604030504040204" pitchFamily="50" charset="-128"/>
                <a:ea typeface="メイリオ" panose="020B0604030504040204" pitchFamily="50" charset="-128"/>
              </a:rPr>
              <a:t>統合後の病院</a:t>
            </a:r>
          </a:p>
        </p:txBody>
      </p:sp>
      <p:sp>
        <p:nvSpPr>
          <p:cNvPr id="70" name="右矢印 69"/>
          <p:cNvSpPr/>
          <p:nvPr/>
        </p:nvSpPr>
        <p:spPr>
          <a:xfrm>
            <a:off x="6497816" y="3845361"/>
            <a:ext cx="935457" cy="448724"/>
          </a:xfrm>
          <a:prstGeom prst="rightArrow">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defTabSz="816312">
              <a:defRPr/>
            </a:pPr>
            <a:r>
              <a:rPr lang="ja-JP" altLang="en-US" sz="824" dirty="0">
                <a:solidFill>
                  <a:prstClr val="black"/>
                </a:solidFill>
                <a:latin typeface="メイリオ" panose="020B0604030504040204" pitchFamily="50" charset="-128"/>
                <a:ea typeface="メイリオ" panose="020B0604030504040204" pitchFamily="50" charset="-128"/>
              </a:rPr>
              <a:t>統合</a:t>
            </a:r>
          </a:p>
        </p:txBody>
      </p:sp>
      <p:sp>
        <p:nvSpPr>
          <p:cNvPr id="49" name="メモ 48"/>
          <p:cNvSpPr/>
          <p:nvPr/>
        </p:nvSpPr>
        <p:spPr>
          <a:xfrm>
            <a:off x="6340447" y="2328834"/>
            <a:ext cx="346566" cy="328063"/>
          </a:xfrm>
          <a:prstGeom prst="foldedCorner">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defTabSz="816312">
              <a:defRPr/>
            </a:pPr>
            <a:r>
              <a:rPr lang="ja-JP" altLang="en-US" sz="714" dirty="0">
                <a:solidFill>
                  <a:prstClr val="black"/>
                </a:solidFill>
                <a:latin typeface="メイリオ" panose="020B0604030504040204" pitchFamily="50" charset="-128"/>
                <a:ea typeface="メイリオ" panose="020B0604030504040204" pitchFamily="50" charset="-128"/>
              </a:rPr>
              <a:t>計画</a:t>
            </a:r>
            <a:endParaRPr lang="en-US" altLang="ja-JP" sz="714" dirty="0">
              <a:solidFill>
                <a:prstClr val="black"/>
              </a:solidFill>
              <a:latin typeface="メイリオ" panose="020B0604030504040204" pitchFamily="50" charset="-128"/>
              <a:ea typeface="メイリオ" panose="020B0604030504040204" pitchFamily="50" charset="-128"/>
            </a:endParaRPr>
          </a:p>
          <a:p>
            <a:pPr algn="ctr" defTabSz="816312">
              <a:defRPr/>
            </a:pPr>
            <a:r>
              <a:rPr lang="ja-JP" altLang="en-US" sz="714" dirty="0">
                <a:solidFill>
                  <a:prstClr val="black"/>
                </a:solidFill>
                <a:latin typeface="メイリオ" panose="020B0604030504040204" pitchFamily="50" charset="-128"/>
                <a:ea typeface="メイリオ" panose="020B0604030504040204" pitchFamily="50" charset="-128"/>
              </a:rPr>
              <a:t>作成</a:t>
            </a:r>
          </a:p>
        </p:txBody>
      </p:sp>
      <p:sp>
        <p:nvSpPr>
          <p:cNvPr id="43" name="正方形/長方形 42"/>
          <p:cNvSpPr/>
          <p:nvPr/>
        </p:nvSpPr>
        <p:spPr>
          <a:xfrm>
            <a:off x="5578934" y="3490732"/>
            <a:ext cx="811118" cy="14429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9665" tIns="29665" rIns="29665" bIns="29665" rtlCol="0" anchor="ctr"/>
          <a:lstStyle/>
          <a:p>
            <a:pPr algn="ctr" defTabSz="816312">
              <a:defRPr/>
            </a:pPr>
            <a:r>
              <a:rPr lang="ja-JP" altLang="en-US" sz="714" dirty="0">
                <a:solidFill>
                  <a:srgbClr val="4F81BD"/>
                </a:solidFill>
                <a:latin typeface="メイリオ" panose="020B0604030504040204" pitchFamily="50" charset="-128"/>
                <a:ea typeface="メイリオ" panose="020B0604030504040204" pitchFamily="50" charset="-128"/>
              </a:rPr>
              <a:t>統合関係医療機関</a:t>
            </a:r>
          </a:p>
        </p:txBody>
      </p:sp>
      <p:sp>
        <p:nvSpPr>
          <p:cNvPr id="42" name="テキスト ボックス 41"/>
          <p:cNvSpPr txBox="1"/>
          <p:nvPr/>
        </p:nvSpPr>
        <p:spPr>
          <a:xfrm>
            <a:off x="6116824" y="377400"/>
            <a:ext cx="2552369" cy="312137"/>
          </a:xfrm>
          <a:prstGeom prst="rect">
            <a:avLst/>
          </a:prstGeom>
          <a:solidFill>
            <a:srgbClr val="FFFFFF">
              <a:alpha val="41176"/>
            </a:srgbClr>
          </a:solidFill>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defTabSz="704770">
              <a:defRPr/>
            </a:pPr>
            <a:r>
              <a:rPr lang="ja-JP" altLang="en-US" sz="714" dirty="0">
                <a:solidFill>
                  <a:prstClr val="black"/>
                </a:solidFill>
                <a:latin typeface="メイリオ" panose="020B0604030504040204" pitchFamily="50" charset="-128"/>
                <a:ea typeface="メイリオ" panose="020B0604030504040204" pitchFamily="50" charset="-128"/>
              </a:rPr>
              <a:t>令和３年度予算額：地域医療介護総合確保基金（医療分）公費</a:t>
            </a:r>
            <a:r>
              <a:rPr lang="en-US" altLang="ja-JP" sz="714" dirty="0">
                <a:solidFill>
                  <a:prstClr val="black"/>
                </a:solidFill>
                <a:latin typeface="メイリオ" panose="020B0604030504040204" pitchFamily="50" charset="-128"/>
                <a:ea typeface="メイリオ" panose="020B0604030504040204" pitchFamily="50" charset="-128"/>
              </a:rPr>
              <a:t>1,179</a:t>
            </a:r>
            <a:r>
              <a:rPr lang="ja-JP" altLang="en-US" sz="714" dirty="0">
                <a:solidFill>
                  <a:prstClr val="black"/>
                </a:solidFill>
                <a:latin typeface="メイリオ" panose="020B0604030504040204" pitchFamily="50" charset="-128"/>
                <a:ea typeface="メイリオ" panose="020B0604030504040204" pitchFamily="50" charset="-128"/>
              </a:rPr>
              <a:t>億円の内数（</a:t>
            </a:r>
            <a:r>
              <a:rPr lang="en-US" altLang="ja-JP" sz="714" dirty="0">
                <a:solidFill>
                  <a:prstClr val="black"/>
                </a:solidFill>
                <a:latin typeface="メイリオ" panose="020B0604030504040204" pitchFamily="50" charset="-128"/>
                <a:ea typeface="メイリオ" panose="020B0604030504040204" pitchFamily="50" charset="-128"/>
              </a:rPr>
              <a:t>195</a:t>
            </a:r>
            <a:r>
              <a:rPr lang="ja-JP" altLang="en-US" sz="714" dirty="0">
                <a:solidFill>
                  <a:prstClr val="black"/>
                </a:solidFill>
                <a:latin typeface="メイリオ" panose="020B0604030504040204" pitchFamily="50" charset="-128"/>
                <a:ea typeface="メイリオ" panose="020B0604030504040204" pitchFamily="50" charset="-128"/>
              </a:rPr>
              <a:t>億円）</a:t>
            </a:r>
            <a:endParaRPr lang="zh-TW" altLang="en-US" sz="714" dirty="0">
              <a:solidFill>
                <a:prstClr val="black"/>
              </a:solidFill>
              <a:latin typeface="メイリオ" panose="020B0604030504040204" pitchFamily="50" charset="-128"/>
              <a:ea typeface="メイリオ" panose="020B0604030504040204" pitchFamily="50" charset="-128"/>
            </a:endParaRPr>
          </a:p>
        </p:txBody>
      </p:sp>
      <p:sp>
        <p:nvSpPr>
          <p:cNvPr id="46" name="メモ 45"/>
          <p:cNvSpPr/>
          <p:nvPr/>
        </p:nvSpPr>
        <p:spPr>
          <a:xfrm>
            <a:off x="6364923" y="3683356"/>
            <a:ext cx="346566" cy="328063"/>
          </a:xfrm>
          <a:prstGeom prst="foldedCorner">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defTabSz="816312">
              <a:defRPr/>
            </a:pPr>
            <a:r>
              <a:rPr lang="ja-JP" altLang="en-US" sz="714" dirty="0">
                <a:solidFill>
                  <a:prstClr val="black"/>
                </a:solidFill>
                <a:latin typeface="メイリオ" panose="020B0604030504040204" pitchFamily="50" charset="-128"/>
                <a:ea typeface="メイリオ" panose="020B0604030504040204" pitchFamily="50" charset="-128"/>
              </a:rPr>
              <a:t>計画</a:t>
            </a:r>
            <a:endParaRPr lang="en-US" altLang="ja-JP" sz="714" dirty="0">
              <a:solidFill>
                <a:prstClr val="black"/>
              </a:solidFill>
              <a:latin typeface="メイリオ" panose="020B0604030504040204" pitchFamily="50" charset="-128"/>
              <a:ea typeface="メイリオ" panose="020B0604030504040204" pitchFamily="50" charset="-128"/>
            </a:endParaRPr>
          </a:p>
          <a:p>
            <a:pPr algn="ctr" defTabSz="816312">
              <a:defRPr/>
            </a:pPr>
            <a:r>
              <a:rPr lang="ja-JP" altLang="en-US" sz="714" dirty="0">
                <a:solidFill>
                  <a:prstClr val="black"/>
                </a:solidFill>
                <a:latin typeface="メイリオ" panose="020B0604030504040204" pitchFamily="50" charset="-128"/>
                <a:ea typeface="メイリオ" panose="020B0604030504040204" pitchFamily="50" charset="-128"/>
              </a:rPr>
              <a:t>作成</a:t>
            </a:r>
          </a:p>
        </p:txBody>
      </p:sp>
      <p:sp>
        <p:nvSpPr>
          <p:cNvPr id="47" name="角丸四角形 46"/>
          <p:cNvSpPr/>
          <p:nvPr/>
        </p:nvSpPr>
        <p:spPr>
          <a:xfrm>
            <a:off x="1314717" y="3640470"/>
            <a:ext cx="3518676" cy="289603"/>
          </a:xfrm>
          <a:prstGeom prst="roundRect">
            <a:avLst/>
          </a:prstGeom>
          <a:ln/>
        </p:spPr>
        <p:style>
          <a:lnRef idx="1">
            <a:schemeClr val="accent5"/>
          </a:lnRef>
          <a:fillRef idx="3">
            <a:schemeClr val="accent5"/>
          </a:fillRef>
          <a:effectRef idx="2">
            <a:schemeClr val="accent5"/>
          </a:effectRef>
          <a:fontRef idx="minor">
            <a:schemeClr val="lt1"/>
          </a:fontRef>
        </p:style>
        <p:txBody>
          <a:bodyPr lIns="29665" tIns="29665" rIns="29665" bIns="29665" rtlCol="0" anchor="ctr"/>
          <a:lstStyle/>
          <a:p>
            <a:pPr algn="ctr" defTabSz="816312">
              <a:defRPr/>
            </a:pPr>
            <a:r>
              <a:rPr lang="ja-JP" altLang="en-US" sz="1483" b="1" dirty="0">
                <a:solidFill>
                  <a:prstClr val="white"/>
                </a:solidFill>
                <a:latin typeface="メイリオ" panose="020B0604030504040204" pitchFamily="50" charset="-128"/>
                <a:ea typeface="メイリオ" panose="020B0604030504040204" pitchFamily="50" charset="-128"/>
              </a:rPr>
              <a:t>「複数医療機関」</a:t>
            </a:r>
            <a:r>
              <a:rPr lang="ja-JP" altLang="en-US" sz="1152" b="1" dirty="0">
                <a:solidFill>
                  <a:prstClr val="white"/>
                </a:solidFill>
                <a:latin typeface="メイリオ" panose="020B0604030504040204" pitchFamily="50" charset="-128"/>
                <a:ea typeface="メイリオ" panose="020B0604030504040204" pitchFamily="50" charset="-128"/>
              </a:rPr>
              <a:t>の取組</a:t>
            </a:r>
            <a:r>
              <a:rPr lang="ja-JP" altLang="en-US" sz="1153" b="1" dirty="0">
                <a:solidFill>
                  <a:prstClr val="white"/>
                </a:solidFill>
                <a:latin typeface="メイリオ" panose="020B0604030504040204" pitchFamily="50" charset="-128"/>
                <a:ea typeface="メイリオ" panose="020B0604030504040204" pitchFamily="50" charset="-128"/>
              </a:rPr>
              <a:t>に対する財政支援　</a:t>
            </a:r>
          </a:p>
        </p:txBody>
      </p:sp>
      <p:sp>
        <p:nvSpPr>
          <p:cNvPr id="50"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5</a:t>
            </a:fld>
            <a:endParaRPr kumimoji="1" lang="ja-JP" altLang="en-US" sz="2000" dirty="0">
              <a:latin typeface="ＭＳ ゴシック" panose="020B0609070205080204" pitchFamily="49" charset="-128"/>
              <a:ea typeface="ＭＳ ゴシック" panose="020B0609070205080204" pitchFamily="49" charset="-128"/>
            </a:endParaRPr>
          </a:p>
        </p:txBody>
      </p:sp>
      <p:sp>
        <p:nvSpPr>
          <p:cNvPr id="51" name="正方形/長方形 50"/>
          <p:cNvSpPr/>
          <p:nvPr/>
        </p:nvSpPr>
        <p:spPr>
          <a:xfrm>
            <a:off x="237064" y="394019"/>
            <a:ext cx="615120" cy="3215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参考</a:t>
            </a:r>
            <a:endParaRPr kumimoji="1" lang="ja-JP" altLang="en-US" sz="1400" dirty="0">
              <a:solidFill>
                <a:schemeClr val="tx1"/>
              </a:solidFill>
            </a:endParaRPr>
          </a:p>
        </p:txBody>
      </p:sp>
    </p:spTree>
    <p:extLst>
      <p:ext uri="{BB962C8B-B14F-4D97-AF65-F5344CB8AC3E}">
        <p14:creationId xmlns:p14="http://schemas.microsoft.com/office/powerpoint/2010/main" val="1544854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800" dirty="0" smtClean="0">
                <a:latin typeface="ＭＳ ゴシック" panose="020B0609070205080204" pitchFamily="49" charset="-128"/>
                <a:ea typeface="ＭＳ ゴシック" panose="020B0609070205080204" pitchFamily="49" charset="-128"/>
              </a:rPr>
              <a:t>給付対象の判断基準について</a:t>
            </a:r>
            <a:r>
              <a:rPr lang="en-US" altLang="ja-JP" sz="2800" dirty="0" smtClean="0">
                <a:latin typeface="ＭＳ ゴシック" panose="020B0609070205080204" pitchFamily="49" charset="-128"/>
                <a:ea typeface="ＭＳ ゴシック" panose="020B0609070205080204" pitchFamily="49" charset="-128"/>
              </a:rPr>
              <a:t/>
            </a:r>
            <a:br>
              <a:rPr lang="en-US" altLang="ja-JP" sz="2800" dirty="0" smtClean="0">
                <a:latin typeface="ＭＳ ゴシック" panose="020B0609070205080204" pitchFamily="49" charset="-128"/>
                <a:ea typeface="ＭＳ ゴシック" panose="020B0609070205080204" pitchFamily="49" charset="-128"/>
              </a:rPr>
            </a:br>
            <a:r>
              <a:rPr lang="ja-JP" altLang="en-US" sz="2800" dirty="0" smtClean="0">
                <a:latin typeface="ＭＳ ゴシック" panose="020B0609070205080204" pitchFamily="49" charset="-128"/>
                <a:ea typeface="ＭＳ ゴシック" panose="020B0609070205080204" pitchFamily="49" charset="-128"/>
              </a:rPr>
              <a:t>（病床機能再編支援事業）</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0" y="955169"/>
            <a:ext cx="9139358" cy="5786199"/>
          </a:xfrm>
          <a:prstGeom prst="rect">
            <a:avLst/>
          </a:prstGeom>
          <a:noFill/>
        </p:spPr>
        <p:txBody>
          <a:bodyPr wrap="square" rIns="36000" rtlCol="0" anchor="t">
            <a:spAutoFit/>
          </a:bodyPr>
          <a:lstStyle/>
          <a:p>
            <a:endParaRPr lang="en-US" altLang="ja-JP" sz="2600" dirty="0" smtClean="0">
              <a:latin typeface="ＭＳ ゴシック" panose="020B0609070205080204" pitchFamily="49" charset="-128"/>
              <a:ea typeface="ＭＳ ゴシック" panose="020B0609070205080204" pitchFamily="49" charset="-128"/>
            </a:endParaRPr>
          </a:p>
          <a:p>
            <a:r>
              <a:rPr lang="ja-JP" altLang="en-US" sz="2600" dirty="0">
                <a:latin typeface="ＭＳ ゴシック" panose="020B0609070205080204" pitchFamily="49" charset="-128"/>
                <a:ea typeface="ＭＳ ゴシック" panose="020B0609070205080204" pitchFamily="49" charset="-128"/>
              </a:rPr>
              <a:t>　</a:t>
            </a:r>
            <a:r>
              <a:rPr lang="ja-JP" altLang="en-US" sz="2600" dirty="0" smtClean="0">
                <a:latin typeface="ＭＳ ゴシック" panose="020B0609070205080204" pitchFamily="49" charset="-128"/>
                <a:ea typeface="ＭＳ ゴシック" panose="020B0609070205080204" pitchFamily="49" charset="-128"/>
              </a:rPr>
              <a:t>　</a:t>
            </a:r>
            <a:r>
              <a:rPr lang="ja-JP" altLang="en-US" sz="2600" u="sng" dirty="0" smtClean="0">
                <a:latin typeface="ＭＳ ゴシック" panose="020B0609070205080204" pitchFamily="49" charset="-128"/>
                <a:ea typeface="ＭＳ ゴシック" panose="020B0609070205080204" pitchFamily="49" charset="-128"/>
              </a:rPr>
              <a:t>地域医療構想調整会議において、</a:t>
            </a:r>
            <a:r>
              <a:rPr lang="ja-JP" altLang="en-US" sz="2600" dirty="0" smtClean="0">
                <a:latin typeface="ＭＳ ゴシック" panose="020B0609070205080204" pitchFamily="49" charset="-128"/>
                <a:ea typeface="ＭＳ ゴシック" panose="020B0609070205080204" pitchFamily="49" charset="-128"/>
              </a:rPr>
              <a:t>２０２５年に向け、</a:t>
            </a:r>
            <a:endParaRPr lang="en-US" altLang="ja-JP" sz="2600" dirty="0" smtClean="0">
              <a:latin typeface="ＭＳ ゴシック" panose="020B0609070205080204" pitchFamily="49" charset="-128"/>
              <a:ea typeface="ＭＳ ゴシック" panose="020B0609070205080204" pitchFamily="49" charset="-128"/>
            </a:endParaRPr>
          </a:p>
          <a:p>
            <a:r>
              <a:rPr lang="ja-JP" altLang="en-US" sz="2600" dirty="0">
                <a:latin typeface="ＭＳ ゴシック" panose="020B0609070205080204" pitchFamily="49" charset="-128"/>
                <a:ea typeface="ＭＳ ゴシック" panose="020B0609070205080204" pitchFamily="49" charset="-128"/>
              </a:rPr>
              <a:t>　</a:t>
            </a:r>
            <a:r>
              <a:rPr lang="ja-JP" altLang="en-US" sz="2600" dirty="0" smtClean="0">
                <a:latin typeface="ＭＳ ゴシック" panose="020B0609070205080204" pitchFamily="49" charset="-128"/>
                <a:ea typeface="ＭＳ ゴシック" panose="020B0609070205080204" pitchFamily="49" charset="-128"/>
              </a:rPr>
              <a:t>引き続き、</a:t>
            </a:r>
            <a:r>
              <a:rPr lang="ja-JP" altLang="en-US" sz="2600" u="sng" dirty="0" smtClean="0">
                <a:latin typeface="ＭＳ ゴシック" panose="020B0609070205080204" pitchFamily="49" charset="-128"/>
                <a:ea typeface="ＭＳ ゴシック" panose="020B0609070205080204" pitchFamily="49" charset="-128"/>
              </a:rPr>
              <a:t>地域のニーズに応じた医療を提供する役割を</a:t>
            </a:r>
            <a:endParaRPr lang="en-US" altLang="ja-JP" sz="2600" u="sng" dirty="0" smtClean="0">
              <a:latin typeface="ＭＳ ゴシック" panose="020B0609070205080204" pitchFamily="49" charset="-128"/>
              <a:ea typeface="ＭＳ ゴシック" panose="020B0609070205080204" pitchFamily="49" charset="-128"/>
            </a:endParaRPr>
          </a:p>
          <a:p>
            <a:r>
              <a:rPr lang="ja-JP" altLang="en-US" sz="2600" dirty="0">
                <a:latin typeface="ＭＳ ゴシック" panose="020B0609070205080204" pitchFamily="49" charset="-128"/>
                <a:ea typeface="ＭＳ ゴシック" panose="020B0609070205080204" pitchFamily="49" charset="-128"/>
              </a:rPr>
              <a:t>　</a:t>
            </a:r>
            <a:r>
              <a:rPr lang="ja-JP" altLang="en-US" sz="2600" u="sng" dirty="0" smtClean="0">
                <a:latin typeface="ＭＳ ゴシック" panose="020B0609070205080204" pitchFamily="49" charset="-128"/>
                <a:ea typeface="ＭＳ ゴシック" panose="020B0609070205080204" pitchFamily="49" charset="-128"/>
              </a:rPr>
              <a:t>担うことが確認できた医療機関</a:t>
            </a:r>
            <a:r>
              <a:rPr lang="ja-JP" altLang="en-US" sz="2600" dirty="0" smtClean="0">
                <a:latin typeface="ＭＳ ゴシック" panose="020B0609070205080204" pitchFamily="49" charset="-128"/>
                <a:ea typeface="ＭＳ ゴシック" panose="020B0609070205080204" pitchFamily="49" charset="-128"/>
              </a:rPr>
              <a:t>が給付対象と</a:t>
            </a:r>
            <a:r>
              <a:rPr lang="ja-JP" altLang="en-US" sz="2600" dirty="0">
                <a:latin typeface="ＭＳ ゴシック" panose="020B0609070205080204" pitchFamily="49" charset="-128"/>
                <a:ea typeface="ＭＳ ゴシック" panose="020B0609070205080204" pitchFamily="49" charset="-128"/>
              </a:rPr>
              <a:t>なる</a:t>
            </a:r>
            <a:r>
              <a:rPr lang="ja-JP" altLang="en-US" sz="2600" dirty="0" smtClean="0">
                <a:latin typeface="ＭＳ ゴシック" panose="020B0609070205080204" pitchFamily="49" charset="-128"/>
                <a:ea typeface="ＭＳ ゴシック" panose="020B0609070205080204" pitchFamily="49" charset="-128"/>
              </a:rPr>
              <a:t>。</a:t>
            </a:r>
            <a:endParaRPr lang="en-US" altLang="ja-JP" sz="2600" dirty="0" smtClean="0">
              <a:latin typeface="ＭＳ ゴシック" panose="020B0609070205080204" pitchFamily="49" charset="-128"/>
              <a:ea typeface="ＭＳ ゴシック" panose="020B0609070205080204" pitchFamily="49" charset="-128"/>
            </a:endParaRPr>
          </a:p>
          <a:p>
            <a:endParaRPr lang="en-US" altLang="ja-JP" sz="2600" dirty="0" smtClean="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smtClean="0">
                <a:latin typeface="ＭＳ ゴシック" panose="020B0609070205080204" pitchFamily="49" charset="-128"/>
                <a:ea typeface="ＭＳ ゴシック" panose="020B0609070205080204" pitchFamily="49" charset="-128"/>
              </a:rPr>
              <a:t>　　　例：急性期、慢性期</a:t>
            </a:r>
            <a:r>
              <a:rPr lang="ja-JP" altLang="en-US" sz="2000" dirty="0">
                <a:latin typeface="ＭＳ ゴシック" panose="020B0609070205080204" pitchFamily="49" charset="-128"/>
                <a:ea typeface="ＭＳ ゴシック" panose="020B0609070205080204" pitchFamily="49" charset="-128"/>
              </a:rPr>
              <a:t>病床を削減し、</a:t>
            </a:r>
            <a:r>
              <a:rPr lang="ja-JP" altLang="en-US" sz="2000" dirty="0" smtClean="0">
                <a:latin typeface="ＭＳ ゴシック" panose="020B0609070205080204" pitchFamily="49" charset="-128"/>
                <a:ea typeface="ＭＳ ゴシック" panose="020B0609070205080204" pitchFamily="49" charset="-128"/>
              </a:rPr>
              <a:t>回復期機能の強化を図る</a:t>
            </a:r>
            <a:endParaRPr lang="en-US" altLang="ja-JP" sz="2000" dirty="0" smtClean="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　　　　地域のニーズを踏まえ、外来、在宅医療等に注力する</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等</a:t>
            </a:r>
            <a:endParaRPr lang="en-US" altLang="ja-JP" sz="4400"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　</a:t>
            </a:r>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u="sng"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899589" y="3467585"/>
            <a:ext cx="4456283" cy="840630"/>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smtClean="0">
                <a:solidFill>
                  <a:schemeClr val="tx1"/>
                </a:solidFill>
                <a:latin typeface="ＭＳ ゴシック" panose="020B0609070205080204" pitchFamily="49" charset="-128"/>
                <a:ea typeface="ＭＳ ゴシック" panose="020B0609070205080204" pitchFamily="49" charset="-128"/>
              </a:rPr>
              <a:t>病床数の減少後も地域で</a:t>
            </a:r>
            <a:endParaRPr kumimoji="1" lang="en-US" altLang="ja-JP" sz="26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2600" dirty="0" smtClean="0">
                <a:solidFill>
                  <a:schemeClr val="tx1"/>
                </a:solidFill>
                <a:latin typeface="ＭＳ ゴシック" panose="020B0609070205080204" pitchFamily="49" charset="-128"/>
                <a:ea typeface="ＭＳ ゴシック" panose="020B0609070205080204" pitchFamily="49" charset="-128"/>
              </a:rPr>
              <a:t>必要な役割を担う場合</a:t>
            </a:r>
            <a:endParaRPr kumimoji="1" lang="ja-JP" altLang="en-US" sz="2600" dirty="0">
              <a:solidFill>
                <a:schemeClr val="tx1"/>
              </a:solidFill>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899589" y="5324674"/>
            <a:ext cx="4456283" cy="840630"/>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600" dirty="0" smtClean="0">
                <a:solidFill>
                  <a:schemeClr val="tx1"/>
                </a:solidFill>
                <a:latin typeface="ＭＳ ゴシック" panose="020B0609070205080204" pitchFamily="49" charset="-128"/>
                <a:ea typeface="ＭＳ ゴシック" panose="020B0609070205080204" pitchFamily="49" charset="-128"/>
              </a:rPr>
              <a:t>病床数の減少に伴い</a:t>
            </a:r>
            <a:endParaRPr lang="en-US" altLang="ja-JP" sz="2600"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2600" dirty="0" smtClean="0">
                <a:solidFill>
                  <a:schemeClr val="tx1"/>
                </a:solidFill>
                <a:latin typeface="ＭＳ ゴシック" panose="020B0609070205080204" pitchFamily="49" charset="-128"/>
                <a:ea typeface="ＭＳ ゴシック" panose="020B0609070205080204" pitchFamily="49" charset="-128"/>
              </a:rPr>
              <a:t>医療機関を廃止する場合</a:t>
            </a:r>
            <a:endParaRPr lang="en-US" altLang="ja-JP" sz="26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 name="右矢印 4"/>
          <p:cNvSpPr/>
          <p:nvPr/>
        </p:nvSpPr>
        <p:spPr>
          <a:xfrm>
            <a:off x="5771838" y="3640045"/>
            <a:ext cx="792088" cy="495709"/>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5771838" y="5497134"/>
            <a:ext cx="792088" cy="495709"/>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633811" y="3467585"/>
            <a:ext cx="1885614" cy="840630"/>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600" dirty="0" smtClean="0">
                <a:solidFill>
                  <a:schemeClr val="tx1"/>
                </a:solidFill>
                <a:latin typeface="ＭＳ ゴシック" panose="020B0609070205080204" pitchFamily="49" charset="-128"/>
                <a:ea typeface="ＭＳ ゴシック" panose="020B0609070205080204" pitchFamily="49" charset="-128"/>
              </a:rPr>
              <a:t>対　象</a:t>
            </a:r>
            <a:endParaRPr kumimoji="1" lang="ja-JP" altLang="en-US" sz="2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6633811" y="5306916"/>
            <a:ext cx="1885614" cy="840630"/>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smtClean="0">
                <a:solidFill>
                  <a:schemeClr val="tx1"/>
                </a:solidFill>
                <a:latin typeface="ＭＳ ゴシック" panose="020B0609070205080204" pitchFamily="49" charset="-128"/>
                <a:ea typeface="ＭＳ ゴシック" panose="020B0609070205080204" pitchFamily="49" charset="-128"/>
              </a:rPr>
              <a:t>対象外</a:t>
            </a:r>
            <a:endParaRPr kumimoji="1" lang="ja-JP" altLang="en-US" sz="2600" dirty="0">
              <a:solidFill>
                <a:schemeClr val="tx1"/>
              </a:solidFill>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220664" y="2732386"/>
            <a:ext cx="3847280" cy="840630"/>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smtClean="0">
                <a:solidFill>
                  <a:schemeClr val="tx1"/>
                </a:solidFill>
                <a:latin typeface="ＭＳ ゴシック" panose="020B0609070205080204" pitchFamily="49" charset="-128"/>
                <a:ea typeface="ＭＳ ゴシック" panose="020B0609070205080204" pitchFamily="49" charset="-128"/>
              </a:rPr>
              <a:t>＜</a:t>
            </a:r>
            <a:r>
              <a:rPr lang="ja-JP" altLang="en-US" sz="2600" dirty="0">
                <a:solidFill>
                  <a:schemeClr val="tx1"/>
                </a:solidFill>
                <a:latin typeface="ＭＳ ゴシック" panose="020B0609070205080204" pitchFamily="49" charset="-128"/>
                <a:ea typeface="ＭＳ ゴシック" panose="020B0609070205080204" pitchFamily="49" charset="-128"/>
              </a:rPr>
              <a:t>具体的</a:t>
            </a:r>
            <a:r>
              <a:rPr lang="ja-JP" altLang="en-US" sz="2600" dirty="0" smtClean="0">
                <a:solidFill>
                  <a:schemeClr val="tx1"/>
                </a:solidFill>
                <a:latin typeface="ＭＳ ゴシック" panose="020B0609070205080204" pitchFamily="49" charset="-128"/>
                <a:ea typeface="ＭＳ ゴシック" panose="020B0609070205080204" pitchFamily="49" charset="-128"/>
              </a:rPr>
              <a:t>な</a:t>
            </a:r>
            <a:r>
              <a:rPr kumimoji="1" lang="ja-JP" altLang="en-US" sz="2600" dirty="0" smtClean="0">
                <a:solidFill>
                  <a:schemeClr val="tx1"/>
                </a:solidFill>
                <a:latin typeface="ＭＳ ゴシック" panose="020B0609070205080204" pitchFamily="49" charset="-128"/>
                <a:ea typeface="ＭＳ ゴシック" panose="020B0609070205080204" pitchFamily="49" charset="-128"/>
              </a:rPr>
              <a:t>イメージ＞</a:t>
            </a:r>
            <a:endParaRPr kumimoji="1" lang="ja-JP" altLang="en-US" sz="2600" dirty="0">
              <a:solidFill>
                <a:schemeClr val="tx1"/>
              </a:solidFill>
              <a:latin typeface="ＭＳ ゴシック" panose="020B0609070205080204" pitchFamily="49" charset="-128"/>
              <a:ea typeface="ＭＳ ゴシック" panose="020B0609070205080204" pitchFamily="49" charset="-128"/>
            </a:endParaRPr>
          </a:p>
        </p:txBody>
      </p:sp>
      <p:sp>
        <p:nvSpPr>
          <p:cNvPr id="12"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6</a:t>
            </a:fld>
            <a:endParaRPr kumimoji="1"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323528" y="277326"/>
            <a:ext cx="720080" cy="3215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参考</a:t>
            </a:r>
            <a:endParaRPr kumimoji="1" lang="ja-JP" altLang="en-US" sz="1400" dirty="0">
              <a:solidFill>
                <a:schemeClr val="tx1"/>
              </a:solidFill>
            </a:endParaRPr>
          </a:p>
        </p:txBody>
      </p:sp>
    </p:spTree>
    <p:extLst>
      <p:ext uri="{BB962C8B-B14F-4D97-AF65-F5344CB8AC3E}">
        <p14:creationId xmlns:p14="http://schemas.microsoft.com/office/powerpoint/2010/main" val="2634386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3081</TotalTime>
  <Words>768</Words>
  <Application>Microsoft Office PowerPoint</Application>
  <PresentationFormat>画面に合わせる (4:3)</PresentationFormat>
  <Paragraphs>191</Paragraphs>
  <Slides>6</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6</vt:i4>
      </vt:variant>
    </vt:vector>
  </HeadingPairs>
  <TitlesOfParts>
    <vt:vector size="17" baseType="lpstr">
      <vt:lpstr>ＭＳ Ｐゴシック</vt:lpstr>
      <vt:lpstr>ＭＳ ゴシック</vt:lpstr>
      <vt:lpstr>ＭＳ 明朝</vt:lpstr>
      <vt:lpstr>メイリオ</vt:lpstr>
      <vt:lpstr>游ゴシック</vt:lpstr>
      <vt:lpstr>游ゴシック Light</vt:lpstr>
      <vt:lpstr>Arial</vt:lpstr>
      <vt:lpstr>Calibri</vt:lpstr>
      <vt:lpstr>Calibri Light</vt:lpstr>
      <vt:lpstr>Times New Roman</vt:lpstr>
      <vt:lpstr>Office テーマ</vt:lpstr>
      <vt:lpstr>令和４年度（２０２２年度） 県地域医療構想関係予算の概要について</vt:lpstr>
      <vt:lpstr>PowerPoint プレゼンテーション</vt:lpstr>
      <vt:lpstr>PowerPoint プレゼンテーション</vt:lpstr>
      <vt:lpstr>PowerPoint プレゼンテーション</vt:lpstr>
      <vt:lpstr>PowerPoint プレゼンテーション</vt:lpstr>
      <vt:lpstr>給付対象の判断基準について （病床機能再編支援事業）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kumamoto</dc:creator>
  <cp:lastModifiedBy>1950364</cp:lastModifiedBy>
  <cp:revision>131</cp:revision>
  <cp:lastPrinted>2022-05-26T08:01:54Z</cp:lastPrinted>
  <dcterms:created xsi:type="dcterms:W3CDTF">2020-09-29T00:52:27Z</dcterms:created>
  <dcterms:modified xsi:type="dcterms:W3CDTF">2022-07-06T06:22:34Z</dcterms:modified>
</cp:coreProperties>
</file>