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 id="2147483986" r:id="rId5"/>
  </p:sldMasterIdLst>
  <p:notesMasterIdLst>
    <p:notesMasterId r:id="rId23"/>
  </p:notesMasterIdLst>
  <p:sldIdLst>
    <p:sldId id="528" r:id="rId6"/>
    <p:sldId id="572" r:id="rId7"/>
    <p:sldId id="556" r:id="rId8"/>
    <p:sldId id="558" r:id="rId9"/>
    <p:sldId id="559" r:id="rId10"/>
    <p:sldId id="571" r:id="rId11"/>
    <p:sldId id="578" r:id="rId12"/>
    <p:sldId id="573" r:id="rId13"/>
    <p:sldId id="563" r:id="rId14"/>
    <p:sldId id="577" r:id="rId15"/>
    <p:sldId id="561" r:id="rId16"/>
    <p:sldId id="568" r:id="rId17"/>
    <p:sldId id="569" r:id="rId18"/>
    <p:sldId id="575" r:id="rId19"/>
    <p:sldId id="574" r:id="rId20"/>
    <p:sldId id="564" r:id="rId21"/>
    <p:sldId id="570" r:id="rId22"/>
  </p:sldIdLst>
  <p:sldSz cx="9144000" cy="6858000" type="screen4x3"/>
  <p:notesSz cx="6797675" cy="9926638"/>
  <p:defaultText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00FF"/>
    <a:srgbClr val="006600"/>
    <a:srgbClr val="008000"/>
    <a:srgbClr val="33CC33"/>
    <a:srgbClr val="00FF00"/>
    <a:srgbClr val="1F497D"/>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6043" autoAdjust="0"/>
  </p:normalViewPr>
  <p:slideViewPr>
    <p:cSldViewPr>
      <p:cViewPr varScale="1">
        <p:scale>
          <a:sx n="45" d="100"/>
          <a:sy n="45" d="100"/>
        </p:scale>
        <p:origin x="1194" y="42"/>
      </p:cViewPr>
      <p:guideLst>
        <p:guide orient="horz" pos="2160"/>
        <p:guide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72.16.40.10\&#21307;&#30274;&#25919;&#31574;&#35506;&#20849;&#26377;&#65288;&#33256;&#26178;&#65289;\salvaged%20data(&#21307;&#30274;&#25919;&#31574;&#35506;)\03%20&#21307;&#24107;&#30906;&#20445;&#29677;\20%20&#21307;&#30274;&#27861;&#12539;&#21307;&#24107;&#27861;&#25913;&#27491;&#65288;H30.7&#65289;&#12289;&#22320;&#22495;&#21307;&#30274;&#23550;&#31574;&#21332;&#35696;&#20250;\03%20&#21307;&#24107;&#30906;&#20445;&#35336;&#30011;\09%20&#31532;&#65299;&#22238;&#22320;&#22495;&#21307;&#30274;&#23550;&#31574;&#21332;&#35696;&#20250;\&#36028;&#20184;&#29992;&#36039;&#26009;&#6529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72.16.40.10\&#21307;&#30274;&#25919;&#31574;&#35506;&#20849;&#26377;&#65288;&#33256;&#26178;&#65289;\salvaged%20data(&#21307;&#30274;&#25919;&#31574;&#35506;)\03%20&#21307;&#24107;&#30906;&#20445;&#29677;\20%20&#21307;&#30274;&#27861;&#12539;&#21307;&#24107;&#27861;&#25913;&#27491;&#65288;H30.7&#65289;&#12289;&#22320;&#22495;&#21307;&#30274;&#23550;&#31574;&#21332;&#35696;&#20250;\03%20&#21307;&#24107;&#30906;&#20445;&#35336;&#30011;\09%20&#31532;&#65299;&#22238;&#22320;&#22495;&#21307;&#30274;&#23550;&#31574;&#21332;&#35696;&#20250;\&#36028;&#20184;&#29992;&#36039;&#26009;&#6529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0424910266243196E-2"/>
          <c:y val="0.18478785107956017"/>
          <c:w val="0.86124866970253522"/>
          <c:h val="0.63276932133173702"/>
        </c:manualLayout>
      </c:layout>
      <c:barChart>
        <c:barDir val="col"/>
        <c:grouping val="clustered"/>
        <c:varyColors val="0"/>
        <c:ser>
          <c:idx val="0"/>
          <c:order val="0"/>
          <c:tx>
            <c:strRef>
              <c:f>Sheet1!$B$1</c:f>
              <c:strCache>
                <c:ptCount val="1"/>
                <c:pt idx="0">
                  <c:v>人口10万人当たりの在宅当番医数(単位：施設)</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熊本・
上益城</c:v>
                </c:pt>
                <c:pt idx="1">
                  <c:v>宇城</c:v>
                </c:pt>
                <c:pt idx="2">
                  <c:v>有明</c:v>
                </c:pt>
                <c:pt idx="3">
                  <c:v>鹿本</c:v>
                </c:pt>
                <c:pt idx="4">
                  <c:v>菊池</c:v>
                </c:pt>
                <c:pt idx="5">
                  <c:v>阿蘇</c:v>
                </c:pt>
                <c:pt idx="6">
                  <c:v>八代</c:v>
                </c:pt>
                <c:pt idx="7">
                  <c:v>芦北</c:v>
                </c:pt>
                <c:pt idx="8">
                  <c:v>球磨</c:v>
                </c:pt>
                <c:pt idx="9">
                  <c:v>天草</c:v>
                </c:pt>
              </c:strCache>
            </c:strRef>
          </c:cat>
          <c:val>
            <c:numRef>
              <c:f>Sheet1!$B$2:$B$11</c:f>
              <c:numCache>
                <c:formatCode>0.0</c:formatCode>
                <c:ptCount val="10"/>
                <c:pt idx="0">
                  <c:v>60</c:v>
                </c:pt>
                <c:pt idx="1">
                  <c:v>62.33</c:v>
                </c:pt>
                <c:pt idx="2">
                  <c:v>53.53</c:v>
                </c:pt>
                <c:pt idx="3">
                  <c:v>64.12</c:v>
                </c:pt>
                <c:pt idx="4">
                  <c:v>54.11</c:v>
                </c:pt>
                <c:pt idx="5">
                  <c:v>37.590000000000003</c:v>
                </c:pt>
                <c:pt idx="6">
                  <c:v>58.81</c:v>
                </c:pt>
                <c:pt idx="7">
                  <c:v>63.05</c:v>
                </c:pt>
                <c:pt idx="8">
                  <c:v>77.569999999999993</c:v>
                </c:pt>
                <c:pt idx="9">
                  <c:v>55.98</c:v>
                </c:pt>
              </c:numCache>
            </c:numRef>
          </c:val>
          <c:extLst>
            <c:ext xmlns:c16="http://schemas.microsoft.com/office/drawing/2014/chart" uri="{C3380CC4-5D6E-409C-BE32-E72D297353CC}">
              <c16:uniqueId val="{00000000-6CCA-42D0-8FCA-D4A241B7057F}"/>
            </c:ext>
          </c:extLst>
        </c:ser>
        <c:dLbls>
          <c:showLegendKey val="0"/>
          <c:showVal val="0"/>
          <c:showCatName val="0"/>
          <c:showSerName val="0"/>
          <c:showPercent val="0"/>
          <c:showBubbleSize val="0"/>
        </c:dLbls>
        <c:gapWidth val="219"/>
        <c:overlap val="-27"/>
        <c:axId val="556695440"/>
        <c:axId val="556700360"/>
      </c:barChart>
      <c:catAx>
        <c:axId val="55669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556700360"/>
        <c:crosses val="autoZero"/>
        <c:auto val="1"/>
        <c:lblAlgn val="ctr"/>
        <c:lblOffset val="100"/>
        <c:noMultiLvlLbl val="0"/>
      </c:catAx>
      <c:valAx>
        <c:axId val="55670036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5566954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59592587998784E-2"/>
          <c:y val="0.11354783642197357"/>
          <c:w val="0.81248642729027964"/>
          <c:h val="0.56671339987153513"/>
        </c:manualLayout>
      </c:layout>
      <c:barChart>
        <c:barDir val="col"/>
        <c:grouping val="clustered"/>
        <c:varyColors val="0"/>
        <c:ser>
          <c:idx val="0"/>
          <c:order val="0"/>
          <c:tx>
            <c:strRef>
              <c:f>Sheet1!$B$1</c:f>
              <c:strCache>
                <c:ptCount val="1"/>
                <c:pt idx="0">
                  <c:v>人口10万人当たりの診療所医師数(人)</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熊本・
上益城</c:v>
                </c:pt>
                <c:pt idx="1">
                  <c:v>宇城</c:v>
                </c:pt>
                <c:pt idx="2">
                  <c:v>有明</c:v>
                </c:pt>
                <c:pt idx="3">
                  <c:v>鹿本</c:v>
                </c:pt>
                <c:pt idx="4">
                  <c:v>菊池</c:v>
                </c:pt>
                <c:pt idx="5">
                  <c:v>阿蘇</c:v>
                </c:pt>
                <c:pt idx="6">
                  <c:v>八代</c:v>
                </c:pt>
                <c:pt idx="7">
                  <c:v>芦北</c:v>
                </c:pt>
                <c:pt idx="8">
                  <c:v>球磨</c:v>
                </c:pt>
                <c:pt idx="9">
                  <c:v>天草</c:v>
                </c:pt>
              </c:strCache>
            </c:strRef>
          </c:cat>
          <c:val>
            <c:numRef>
              <c:f>Sheet1!$B$2:$B$11</c:f>
              <c:numCache>
                <c:formatCode>0.0</c:formatCode>
                <c:ptCount val="10"/>
                <c:pt idx="0">
                  <c:v>100.36</c:v>
                </c:pt>
                <c:pt idx="1">
                  <c:v>80.010000000000005</c:v>
                </c:pt>
                <c:pt idx="2">
                  <c:v>84.92</c:v>
                </c:pt>
                <c:pt idx="3">
                  <c:v>81.09</c:v>
                </c:pt>
                <c:pt idx="4">
                  <c:v>69.099999999999994</c:v>
                </c:pt>
                <c:pt idx="5">
                  <c:v>54.82</c:v>
                </c:pt>
                <c:pt idx="6">
                  <c:v>90.69</c:v>
                </c:pt>
                <c:pt idx="7">
                  <c:v>75.66</c:v>
                </c:pt>
                <c:pt idx="8">
                  <c:v>77.569999999999993</c:v>
                </c:pt>
                <c:pt idx="9">
                  <c:v>73.790000000000006</c:v>
                </c:pt>
              </c:numCache>
            </c:numRef>
          </c:val>
          <c:extLst>
            <c:ext xmlns:c16="http://schemas.microsoft.com/office/drawing/2014/chart" uri="{C3380CC4-5D6E-409C-BE32-E72D297353CC}">
              <c16:uniqueId val="{00000000-6B06-4B00-A3E2-AAE7753719EE}"/>
            </c:ext>
          </c:extLst>
        </c:ser>
        <c:dLbls>
          <c:dLblPos val="ctr"/>
          <c:showLegendKey val="0"/>
          <c:showVal val="1"/>
          <c:showCatName val="0"/>
          <c:showSerName val="0"/>
          <c:showPercent val="0"/>
          <c:showBubbleSize val="0"/>
        </c:dLbls>
        <c:gapWidth val="247"/>
        <c:overlap val="-27"/>
        <c:axId val="307153840"/>
        <c:axId val="307154824"/>
      </c:barChart>
      <c:lineChart>
        <c:grouping val="stacked"/>
        <c:varyColors val="0"/>
        <c:ser>
          <c:idx val="1"/>
          <c:order val="1"/>
          <c:tx>
            <c:strRef>
              <c:f>Sheet1!$C$1</c:f>
              <c:strCache>
                <c:ptCount val="1"/>
                <c:pt idx="0">
                  <c:v>60歳以上の診療所医師の割合</c:v>
                </c:pt>
              </c:strCache>
            </c:strRef>
          </c:tx>
          <c:spPr>
            <a:ln w="15875" cap="rnd">
              <a:solidFill>
                <a:schemeClr val="accent2"/>
              </a:solidFill>
              <a:round/>
            </a:ln>
            <a:effectLst/>
          </c:spPr>
          <c:marker>
            <c:symbol val="circle"/>
            <c:size val="5"/>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marker>
          <c:dLbls>
            <c:dLbl>
              <c:idx val="1"/>
              <c:layout>
                <c:manualLayout>
                  <c:x val="-7.5199479146603063E-2"/>
                  <c:y val="-3.1787020109689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6-4B00-A3E2-AAE7753719EE}"/>
                </c:ext>
              </c:extLst>
            </c:dLbl>
            <c:dLbl>
              <c:idx val="2"/>
              <c:layout>
                <c:manualLayout>
                  <c:x val="-8.0575647987090424E-2"/>
                  <c:y val="-0.133755990908641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06-4B00-A3E2-AAE7753719EE}"/>
                </c:ext>
              </c:extLst>
            </c:dLbl>
            <c:dLbl>
              <c:idx val="3"/>
              <c:layout>
                <c:manualLayout>
                  <c:x val="-8.0575647987090465E-2"/>
                  <c:y val="-5.5318321063293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06-4B00-A3E2-AAE7753719EE}"/>
                </c:ext>
              </c:extLst>
            </c:dLbl>
            <c:dLbl>
              <c:idx val="4"/>
              <c:layout>
                <c:manualLayout>
                  <c:x val="-8.0575647987090465E-2"/>
                  <c:y val="-9.4537155985967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06-4B00-A3E2-AAE7753719EE}"/>
                </c:ext>
              </c:extLst>
            </c:dLbl>
            <c:dLbl>
              <c:idx val="5"/>
              <c:layout>
                <c:manualLayout>
                  <c:x val="-7.5199479146603146E-2"/>
                  <c:y val="-7.10058550323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06-4B00-A3E2-AAE7753719EE}"/>
                </c:ext>
              </c:extLst>
            </c:dLbl>
            <c:dLbl>
              <c:idx val="6"/>
              <c:layout>
                <c:manualLayout>
                  <c:x val="-0.10208032334903994"/>
                  <c:y val="-0.1102246899550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06-4B00-A3E2-AAE7753719EE}"/>
                </c:ext>
              </c:extLst>
            </c:dLbl>
            <c:dLbl>
              <c:idx val="7"/>
              <c:layout>
                <c:manualLayout>
                  <c:x val="-9.5265711853436325E-2"/>
                  <c:y val="-0.1064273110178300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06-4B00-A3E2-AAE7753719EE}"/>
                </c:ext>
              </c:extLst>
            </c:dLbl>
            <c:dLbl>
              <c:idx val="8"/>
              <c:layout>
                <c:manualLayout>
                  <c:x val="-7.5199479146603146E-2"/>
                  <c:y val="-3.1787020109689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06-4B00-A3E2-AAE7753719EE}"/>
                </c:ext>
              </c:extLst>
            </c:dLbl>
            <c:dLbl>
              <c:idx val="9"/>
              <c:layout>
                <c:manualLayout>
                  <c:x val="-6.5543541252782805E-2"/>
                  <c:y val="-4.747455407875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06-4B00-A3E2-AAE7753719EE}"/>
                </c:ext>
              </c:extLst>
            </c:dLbl>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熊本・
上益城</c:v>
                </c:pt>
                <c:pt idx="1">
                  <c:v>宇城</c:v>
                </c:pt>
                <c:pt idx="2">
                  <c:v>有明</c:v>
                </c:pt>
                <c:pt idx="3">
                  <c:v>鹿本</c:v>
                </c:pt>
                <c:pt idx="4">
                  <c:v>菊池</c:v>
                </c:pt>
                <c:pt idx="5">
                  <c:v>阿蘇</c:v>
                </c:pt>
                <c:pt idx="6">
                  <c:v>八代</c:v>
                </c:pt>
                <c:pt idx="7">
                  <c:v>芦北</c:v>
                </c:pt>
                <c:pt idx="8">
                  <c:v>球磨</c:v>
                </c:pt>
                <c:pt idx="9">
                  <c:v>天草</c:v>
                </c:pt>
              </c:strCache>
            </c:strRef>
          </c:cat>
          <c:val>
            <c:numRef>
              <c:f>Sheet1!$C$2:$C$11</c:f>
              <c:numCache>
                <c:formatCode>0.0%</c:formatCode>
                <c:ptCount val="10"/>
                <c:pt idx="0">
                  <c:v>0.49199999999999999</c:v>
                </c:pt>
                <c:pt idx="1">
                  <c:v>0.58699999999999997</c:v>
                </c:pt>
                <c:pt idx="2">
                  <c:v>0.55500000000000005</c:v>
                </c:pt>
                <c:pt idx="3">
                  <c:v>0.625</c:v>
                </c:pt>
                <c:pt idx="4">
                  <c:v>0.49199999999999999</c:v>
                </c:pt>
                <c:pt idx="5">
                  <c:v>0.51200000000000001</c:v>
                </c:pt>
                <c:pt idx="6">
                  <c:v>0.52700000000000002</c:v>
                </c:pt>
                <c:pt idx="7">
                  <c:v>0.51400000000000001</c:v>
                </c:pt>
                <c:pt idx="8">
                  <c:v>0.65200000000000002</c:v>
                </c:pt>
                <c:pt idx="9">
                  <c:v>0.57999999999999996</c:v>
                </c:pt>
              </c:numCache>
            </c:numRef>
          </c:val>
          <c:smooth val="0"/>
          <c:extLst>
            <c:ext xmlns:c16="http://schemas.microsoft.com/office/drawing/2014/chart" uri="{C3380CC4-5D6E-409C-BE32-E72D297353CC}">
              <c16:uniqueId val="{0000000A-6B06-4B00-A3E2-AAE7753719EE}"/>
            </c:ext>
          </c:extLst>
        </c:ser>
        <c:dLbls>
          <c:dLblPos val="ctr"/>
          <c:showLegendKey val="0"/>
          <c:showVal val="1"/>
          <c:showCatName val="0"/>
          <c:showSerName val="0"/>
          <c:showPercent val="0"/>
          <c:showBubbleSize val="0"/>
        </c:dLbls>
        <c:marker val="1"/>
        <c:smooth val="0"/>
        <c:axId val="307155808"/>
        <c:axId val="307155480"/>
      </c:lineChart>
      <c:catAx>
        <c:axId val="30715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307154824"/>
        <c:crosses val="autoZero"/>
        <c:auto val="1"/>
        <c:lblAlgn val="ctr"/>
        <c:lblOffset val="100"/>
        <c:noMultiLvlLbl val="0"/>
      </c:catAx>
      <c:valAx>
        <c:axId val="3071548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lumMod val="50000"/>
                    <a:lumOff val="50000"/>
                  </a:schemeClr>
                </a:solidFill>
                <a:latin typeface="+mn-lt"/>
                <a:ea typeface="+mn-ea"/>
                <a:cs typeface="+mn-cs"/>
              </a:defRPr>
            </a:pPr>
            <a:endParaRPr lang="ja-JP"/>
          </a:p>
        </c:txPr>
        <c:crossAx val="307153840"/>
        <c:crosses val="autoZero"/>
        <c:crossBetween val="between"/>
        <c:majorUnit val="20"/>
      </c:valAx>
      <c:valAx>
        <c:axId val="307155480"/>
        <c:scaling>
          <c:orientation val="minMax"/>
          <c:min val="0.2"/>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lumMod val="50000"/>
                    <a:lumOff val="50000"/>
                  </a:schemeClr>
                </a:solidFill>
                <a:latin typeface="+mn-lt"/>
                <a:ea typeface="+mn-ea"/>
                <a:cs typeface="+mn-cs"/>
              </a:defRPr>
            </a:pPr>
            <a:endParaRPr lang="ja-JP"/>
          </a:p>
        </c:txPr>
        <c:crossAx val="307155808"/>
        <c:crosses val="max"/>
        <c:crossBetween val="between"/>
        <c:majorUnit val="0.1"/>
      </c:valAx>
      <c:catAx>
        <c:axId val="307155808"/>
        <c:scaling>
          <c:orientation val="minMax"/>
        </c:scaling>
        <c:delete val="1"/>
        <c:axPos val="b"/>
        <c:numFmt formatCode="General" sourceLinked="1"/>
        <c:majorTickMark val="none"/>
        <c:minorTickMark val="none"/>
        <c:tickLblPos val="nextTo"/>
        <c:crossAx val="307155480"/>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5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Entry>
      <c:legendEntry>
        <c:idx val="1"/>
        <c:txPr>
          <a:bodyPr rot="0" spcFirstLastPara="1" vertOverflow="ellipsis" vert="horz" wrap="square" anchor="ctr" anchorCtr="1"/>
          <a:lstStyle/>
          <a:p>
            <a:pPr>
              <a:defRPr sz="5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Entry>
      <c:layout>
        <c:manualLayout>
          <c:xMode val="edge"/>
          <c:yMode val="edge"/>
          <c:x val="0.25053285452976093"/>
          <c:y val="0.79160720643142579"/>
          <c:w val="0.73871480778926435"/>
          <c:h val="0.1575800434804091"/>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5659" cy="496332"/>
          </a:xfrm>
          <a:prstGeom prst="rect">
            <a:avLst/>
          </a:prstGeom>
        </p:spPr>
        <p:txBody>
          <a:bodyPr vert="horz" lIns="91298" tIns="45648" rIns="91298" bIns="45648"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5" y="0"/>
            <a:ext cx="2945659" cy="496332"/>
          </a:xfrm>
          <a:prstGeom prst="rect">
            <a:avLst/>
          </a:prstGeom>
        </p:spPr>
        <p:txBody>
          <a:bodyPr vert="horz" lIns="91298" tIns="45648" rIns="91298" bIns="45648" rtlCol="0"/>
          <a:lstStyle>
            <a:lvl1pPr algn="r">
              <a:defRPr sz="1200"/>
            </a:lvl1pPr>
          </a:lstStyle>
          <a:p>
            <a:fld id="{601456B5-DE8B-41C2-9539-7D49759F7095}" type="datetimeFigureOut">
              <a:rPr kumimoji="1" lang="ja-JP" altLang="en-US" smtClean="0"/>
              <a:pPr/>
              <a:t>2022/11/4</a:t>
            </a:fld>
            <a:endParaRPr kumimoji="1" lang="ja-JP" altLang="en-US" dirty="0"/>
          </a:p>
        </p:txBody>
      </p:sp>
      <p:sp>
        <p:nvSpPr>
          <p:cNvPr id="4" name="スライド イメージ プレースホルダ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298" tIns="45648" rIns="91298" bIns="45648" rtlCol="0" anchor="ctr"/>
          <a:lstStyle/>
          <a:p>
            <a:endParaRPr lang="ja-JP" altLang="en-US" dirty="0"/>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298" tIns="45648" rIns="91298" bIns="4564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428586"/>
            <a:ext cx="2945659" cy="496332"/>
          </a:xfrm>
          <a:prstGeom prst="rect">
            <a:avLst/>
          </a:prstGeom>
        </p:spPr>
        <p:txBody>
          <a:bodyPr vert="horz" lIns="91298" tIns="45648" rIns="91298" bIns="45648"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5" y="9428586"/>
            <a:ext cx="2945659" cy="496332"/>
          </a:xfrm>
          <a:prstGeom prst="rect">
            <a:avLst/>
          </a:prstGeom>
        </p:spPr>
        <p:txBody>
          <a:bodyPr vert="horz" lIns="91298" tIns="45648" rIns="91298" bIns="45648" rtlCol="0" anchor="b"/>
          <a:lstStyle>
            <a:lvl1pPr algn="r">
              <a:defRPr sz="1200"/>
            </a:lvl1pPr>
          </a:lstStyle>
          <a:p>
            <a:fld id="{1014F3A9-05A9-4065-836A-B0086F22EE8F}" type="slidenum">
              <a:rPr kumimoji="1" lang="ja-JP" altLang="en-US" smtClean="0"/>
              <a:pPr/>
              <a:t>‹#›</a:t>
            </a:fld>
            <a:endParaRPr kumimoji="1" lang="ja-JP" altLang="en-US" dirty="0"/>
          </a:p>
        </p:txBody>
      </p:sp>
    </p:spTree>
    <p:extLst>
      <p:ext uri="{BB962C8B-B14F-4D97-AF65-F5344CB8AC3E}">
        <p14:creationId xmlns:p14="http://schemas.microsoft.com/office/powerpoint/2010/main" val="603248162"/>
      </p:ext>
    </p:extLst>
  </p:cSld>
  <p:clrMap bg1="lt1" tx1="dk1" bg2="lt2" tx2="dk2" accent1="accent1" accent2="accent2" accent3="accent3" accent4="accent4" accent5="accent5" accent6="accent6" hlink="hlink" folHlink="folHlink"/>
  <p:notesStyle>
    <a:lvl1pPr marL="0" algn="l" defTabSz="872722" rtl="0" eaLnBrk="1" latinLnBrk="0" hangingPunct="1">
      <a:defRPr kumimoji="1" sz="1100" kern="1200">
        <a:solidFill>
          <a:schemeClr val="tx1"/>
        </a:solidFill>
        <a:latin typeface="+mn-lt"/>
        <a:ea typeface="+mn-ea"/>
        <a:cs typeface="+mn-cs"/>
      </a:defRPr>
    </a:lvl1pPr>
    <a:lvl2pPr marL="436361" algn="l" defTabSz="872722" rtl="0" eaLnBrk="1" latinLnBrk="0" hangingPunct="1">
      <a:defRPr kumimoji="1" sz="1100" kern="1200">
        <a:solidFill>
          <a:schemeClr val="tx1"/>
        </a:solidFill>
        <a:latin typeface="+mn-lt"/>
        <a:ea typeface="+mn-ea"/>
        <a:cs typeface="+mn-cs"/>
      </a:defRPr>
    </a:lvl2pPr>
    <a:lvl3pPr marL="872722" algn="l" defTabSz="872722" rtl="0" eaLnBrk="1" latinLnBrk="0" hangingPunct="1">
      <a:defRPr kumimoji="1" sz="1100" kern="1200">
        <a:solidFill>
          <a:schemeClr val="tx1"/>
        </a:solidFill>
        <a:latin typeface="+mn-lt"/>
        <a:ea typeface="+mn-ea"/>
        <a:cs typeface="+mn-cs"/>
      </a:defRPr>
    </a:lvl3pPr>
    <a:lvl4pPr marL="1309083" algn="l" defTabSz="872722" rtl="0" eaLnBrk="1" latinLnBrk="0" hangingPunct="1">
      <a:defRPr kumimoji="1" sz="1100" kern="1200">
        <a:solidFill>
          <a:schemeClr val="tx1"/>
        </a:solidFill>
        <a:latin typeface="+mn-lt"/>
        <a:ea typeface="+mn-ea"/>
        <a:cs typeface="+mn-cs"/>
      </a:defRPr>
    </a:lvl4pPr>
    <a:lvl5pPr marL="1745445" algn="l" defTabSz="872722" rtl="0" eaLnBrk="1" latinLnBrk="0" hangingPunct="1">
      <a:defRPr kumimoji="1" sz="1100" kern="1200">
        <a:solidFill>
          <a:schemeClr val="tx1"/>
        </a:solidFill>
        <a:latin typeface="+mn-lt"/>
        <a:ea typeface="+mn-ea"/>
        <a:cs typeface="+mn-cs"/>
      </a:defRPr>
    </a:lvl5pPr>
    <a:lvl6pPr marL="2181806" algn="l" defTabSz="872722" rtl="0" eaLnBrk="1" latinLnBrk="0" hangingPunct="1">
      <a:defRPr kumimoji="1" sz="1100" kern="1200">
        <a:solidFill>
          <a:schemeClr val="tx1"/>
        </a:solidFill>
        <a:latin typeface="+mn-lt"/>
        <a:ea typeface="+mn-ea"/>
        <a:cs typeface="+mn-cs"/>
      </a:defRPr>
    </a:lvl6pPr>
    <a:lvl7pPr marL="2618167" algn="l" defTabSz="872722" rtl="0" eaLnBrk="1" latinLnBrk="0" hangingPunct="1">
      <a:defRPr kumimoji="1" sz="1100" kern="1200">
        <a:solidFill>
          <a:schemeClr val="tx1"/>
        </a:solidFill>
        <a:latin typeface="+mn-lt"/>
        <a:ea typeface="+mn-ea"/>
        <a:cs typeface="+mn-cs"/>
      </a:defRPr>
    </a:lvl7pPr>
    <a:lvl8pPr marL="3054529" algn="l" defTabSz="872722" rtl="0" eaLnBrk="1" latinLnBrk="0" hangingPunct="1">
      <a:defRPr kumimoji="1" sz="1100" kern="1200">
        <a:solidFill>
          <a:schemeClr val="tx1"/>
        </a:solidFill>
        <a:latin typeface="+mn-lt"/>
        <a:ea typeface="+mn-ea"/>
        <a:cs typeface="+mn-cs"/>
      </a:defRPr>
    </a:lvl8pPr>
    <a:lvl9pPr marL="3490890" algn="l" defTabSz="872722"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2505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23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1"/>
            <a:ext cx="6400800" cy="1752600"/>
          </a:xfrm>
          <a:prstGeom prst="rect">
            <a:avLst/>
          </a:prstGeom>
        </p:spPr>
        <p:txBody>
          <a:bodyPr/>
          <a:lstStyle>
            <a:lvl1pPr marL="0" indent="0" algn="ctr">
              <a:buNone/>
              <a:defRPr>
                <a:solidFill>
                  <a:schemeClr val="tx1">
                    <a:tint val="75000"/>
                  </a:schemeClr>
                </a:solidFill>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E2DE70-AE98-4608-B31C-366CDDB7BF5A}"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65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1600214"/>
            <a:ext cx="82296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5C310A5-19ED-487F-A4E0-6E7C4926396B}"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462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5"/>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6" y="274665"/>
            <a:ext cx="60198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17F56A-C682-4B5D-8A55-1B7301C75D9C}"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402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0344A3C-AF53-4C32-927A-CE9794AC39C8}" type="datetime1">
              <a:rPr kumimoji="1" lang="ja-JP" altLang="en-US" smtClean="0"/>
              <a:t>2022/11/4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54810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1F170C-A2ED-4AAB-B3A2-650143D74496}" type="datetime1">
              <a:rPr kumimoji="1" lang="ja-JP" altLang="en-US" smtClean="0"/>
              <a:t>2022/11/4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93652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8C8BF33-6371-42E9-9312-492E28539735}" type="datetime1">
              <a:rPr kumimoji="1" lang="ja-JP" altLang="en-US" smtClean="0"/>
              <a:t>2022/11/4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42328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093ECC-C1E2-4A7C-ACD9-737AEF0A901D}" type="datetime1">
              <a:rPr kumimoji="1" lang="ja-JP" altLang="en-US" smtClean="0"/>
              <a:t>2022/11/4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79012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9CA004-F181-4E55-9838-D7A37B48A068}" type="datetime1">
              <a:rPr kumimoji="1" lang="ja-JP" altLang="en-US" smtClean="0"/>
              <a:t>2022/11/4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70682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32BD09-7A6D-4ED9-9F42-754525EA8D4B}" type="datetime1">
              <a:rPr kumimoji="1" lang="ja-JP" altLang="en-US" smtClean="0"/>
              <a:t>2022/11/4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2659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D7A5-EA6A-4952-B006-99CC6075578C}" type="datetime1">
              <a:rPr kumimoji="1" lang="ja-JP" altLang="en-US" smtClean="0"/>
              <a:t>2022/11/4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5791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1E592C-63EC-46E9-BFDE-18346B81A97A}" type="datetime1">
              <a:rPr kumimoji="1" lang="ja-JP" altLang="en-US" smtClean="0"/>
              <a:t>2022/11/4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6226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6832" y="274640"/>
            <a:ext cx="8673231" cy="469641"/>
          </a:xfrm>
        </p:spPr>
        <p:txBody>
          <a:bodyPr>
            <a:noAutofit/>
          </a:bodyPr>
          <a:lstStyle/>
          <a:p>
            <a:r>
              <a:rPr kumimoji="1" lang="ja-JP" altLang="en-US" dirty="0"/>
              <a:t>マスタ タイトルの書式設定</a:t>
            </a:r>
          </a:p>
        </p:txBody>
      </p:sp>
      <p:sp>
        <p:nvSpPr>
          <p:cNvPr id="3" name="コンテンツ プレースホルダ 2"/>
          <p:cNvSpPr>
            <a:spLocks noGrp="1"/>
          </p:cNvSpPr>
          <p:nvPr>
            <p:ph idx="1"/>
          </p:nvPr>
        </p:nvSpPr>
        <p:spPr>
          <a:xfrm>
            <a:off x="236832" y="961902"/>
            <a:ext cx="8673231" cy="1170971"/>
          </a:xfrm>
          <a:prstGeom prst="roundRect">
            <a:avLst>
              <a:gd name="adj" fmla="val 6329"/>
            </a:avLst>
          </a:prstGeom>
          <a:ln w="9525">
            <a:prstDash val="sysDash"/>
          </a:ln>
        </p:spPr>
        <p:txBody>
          <a:bodyPr/>
          <a:lstStyle>
            <a:lvl1pPr marL="239392" indent="-239392">
              <a:defRPr/>
            </a:lvl1pPr>
          </a:lstStyle>
          <a:p>
            <a:pPr lvl="0"/>
            <a:endParaRPr kumimoji="1" lang="en-US" altLang="ja-JP" dirty="0"/>
          </a:p>
        </p:txBody>
      </p:sp>
      <p:sp>
        <p:nvSpPr>
          <p:cNvPr id="4" name="日付プレースホルダ 3"/>
          <p:cNvSpPr>
            <a:spLocks noGrp="1"/>
          </p:cNvSpPr>
          <p:nvPr>
            <p:ph type="dt" sz="half" idx="10"/>
          </p:nvPr>
        </p:nvSpPr>
        <p:spPr/>
        <p:txBody>
          <a:bodyPr/>
          <a:lstStyle/>
          <a:p>
            <a:fld id="{1D7A2149-C831-46B4-8315-01237CD35032}"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733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2ABB56A-A80F-4A67-B5F6-8CFDF013A7E1}" type="datetime1">
              <a:rPr kumimoji="1" lang="ja-JP" altLang="en-US" smtClean="0"/>
              <a:t>2022/11/4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14609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09E475-0F11-4C02-B895-06EDFD12B721}" type="datetime1">
              <a:rPr kumimoji="1" lang="ja-JP" altLang="en-US" smtClean="0"/>
              <a:t>2022/11/4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199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EF5596-129C-4C91-A7A4-F785F8FD7CBA}" type="datetime1">
              <a:rPr kumimoji="1" lang="ja-JP" altLang="en-US" smtClean="0"/>
              <a:t>2022/11/4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3796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7"/>
            <a:ext cx="7772400" cy="1362075"/>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21"/>
            <a:ext cx="7772400" cy="1500187"/>
          </a:xfrm>
          <a:prstGeom prst="rect">
            <a:avLst/>
          </a:prstGeom>
        </p:spPr>
        <p:txBody>
          <a:bodyPr anchor="b"/>
          <a:lstStyle>
            <a:lvl1pPr marL="0" indent="0">
              <a:buNone/>
              <a:defRPr sz="1900">
                <a:solidFill>
                  <a:schemeClr val="tx1">
                    <a:tint val="75000"/>
                  </a:schemeClr>
                </a:solidFill>
              </a:defRPr>
            </a:lvl1pPr>
            <a:lvl2pPr marL="436361" indent="0">
              <a:buNone/>
              <a:defRPr sz="1800">
                <a:solidFill>
                  <a:schemeClr val="tx1">
                    <a:tint val="75000"/>
                  </a:schemeClr>
                </a:solidFill>
              </a:defRPr>
            </a:lvl2pPr>
            <a:lvl3pPr marL="872722" indent="0">
              <a:buNone/>
              <a:defRPr sz="1500">
                <a:solidFill>
                  <a:schemeClr val="tx1">
                    <a:tint val="75000"/>
                  </a:schemeClr>
                </a:solidFill>
              </a:defRPr>
            </a:lvl3pPr>
            <a:lvl4pPr marL="1309083" indent="0">
              <a:buNone/>
              <a:defRPr sz="1300">
                <a:solidFill>
                  <a:schemeClr val="tx1">
                    <a:tint val="75000"/>
                  </a:schemeClr>
                </a:solidFill>
              </a:defRPr>
            </a:lvl4pPr>
            <a:lvl5pPr marL="1745445" indent="0">
              <a:buNone/>
              <a:defRPr sz="1300">
                <a:solidFill>
                  <a:schemeClr val="tx1">
                    <a:tint val="75000"/>
                  </a:schemeClr>
                </a:solidFill>
              </a:defRPr>
            </a:lvl5pPr>
            <a:lvl6pPr marL="2181806" indent="0">
              <a:buNone/>
              <a:defRPr sz="1300">
                <a:solidFill>
                  <a:schemeClr val="tx1">
                    <a:tint val="75000"/>
                  </a:schemeClr>
                </a:solidFill>
              </a:defRPr>
            </a:lvl6pPr>
            <a:lvl7pPr marL="2618167" indent="0">
              <a:buNone/>
              <a:defRPr sz="1300">
                <a:solidFill>
                  <a:schemeClr val="tx1">
                    <a:tint val="75000"/>
                  </a:schemeClr>
                </a:solidFill>
              </a:defRPr>
            </a:lvl7pPr>
            <a:lvl8pPr marL="3054529" indent="0">
              <a:buNone/>
              <a:defRPr sz="1300">
                <a:solidFill>
                  <a:schemeClr val="tx1">
                    <a:tint val="75000"/>
                  </a:schemeClr>
                </a:solidFill>
              </a:defRPr>
            </a:lvl8pPr>
            <a:lvl9pPr marL="3490890"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1E263BE-9EEC-4E02-9AFD-C27EE2B9F29C}"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4028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7"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C0148B6-CBEE-4B0D-8D1E-D5076716F6B7}"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118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6"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6"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4476F5-97FA-40C3-B00C-E97BC75E66FC}"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13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31262" y="274638"/>
            <a:ext cx="8716136" cy="418058"/>
          </a:xfrm>
        </p:spPr>
        <p:txBody>
          <a:bodyPr>
            <a:noAutofit/>
          </a:bodyPr>
          <a:lstStyle/>
          <a:p>
            <a:r>
              <a:rPr kumimoji="1" lang="ja-JP" altLang="en-US" dirty="0"/>
              <a:t>マスタ タイトルの書式設定</a:t>
            </a:r>
          </a:p>
        </p:txBody>
      </p:sp>
      <p:sp>
        <p:nvSpPr>
          <p:cNvPr id="3" name="日付プレースホルダ 2"/>
          <p:cNvSpPr>
            <a:spLocks noGrp="1"/>
          </p:cNvSpPr>
          <p:nvPr>
            <p:ph type="dt" sz="half" idx="10"/>
          </p:nvPr>
        </p:nvSpPr>
        <p:spPr/>
        <p:txBody>
          <a:bodyPr/>
          <a:lstStyle/>
          <a:p>
            <a:fld id="{97421C58-DF5D-46C0-BD60-BAD9C3A26188}"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a:xfrm>
            <a:off x="7079782" y="6618171"/>
            <a:ext cx="2133600" cy="365125"/>
          </a:xfrm>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sz="quarter" idx="13"/>
          </p:nvPr>
        </p:nvSpPr>
        <p:spPr>
          <a:xfrm>
            <a:off x="231306" y="908746"/>
            <a:ext cx="8706903" cy="1223963"/>
          </a:xfrm>
        </p:spPr>
        <p:txBody>
          <a:bodyPr/>
          <a:lstStyle/>
          <a:p>
            <a:pPr lvl="0"/>
            <a:endParaRPr kumimoji="1" lang="ja-JP" altLang="en-US" dirty="0"/>
          </a:p>
        </p:txBody>
      </p:sp>
      <p:sp>
        <p:nvSpPr>
          <p:cNvPr id="10" name="テキスト ボックス 9"/>
          <p:cNvSpPr txBox="1"/>
          <p:nvPr userDrawn="1"/>
        </p:nvSpPr>
        <p:spPr>
          <a:xfrm>
            <a:off x="0" y="-82527"/>
            <a:ext cx="664689" cy="426681"/>
          </a:xfrm>
          <a:prstGeom prst="rect">
            <a:avLst/>
          </a:prstGeom>
          <a:noFill/>
          <a:ln w="12700">
            <a:solidFill>
              <a:schemeClr val="tx1"/>
            </a:solidFill>
          </a:ln>
        </p:spPr>
        <p:txBody>
          <a:bodyPr wrap="square" lIns="87272" tIns="43637" rIns="87272" bIns="43637" rtlCol="0" anchor="ctr" anchorCtr="0">
            <a:spAutoFit/>
          </a:bodyPr>
          <a:lstStyle/>
          <a:p>
            <a:r>
              <a:rPr lang="ja-JP" altLang="en-US" sz="1100" dirty="0">
                <a:solidFill>
                  <a:prstClr val="black"/>
                </a:solidFill>
              </a:rPr>
              <a:t>機密性２</a:t>
            </a:r>
            <a:endParaRPr lang="en-US" altLang="ja-JP" sz="1100" dirty="0">
              <a:solidFill>
                <a:prstClr val="black"/>
              </a:solidFill>
            </a:endParaRPr>
          </a:p>
        </p:txBody>
      </p:sp>
      <p:sp>
        <p:nvSpPr>
          <p:cNvPr id="12" name="コンテンツ プレースホルダ 11"/>
          <p:cNvSpPr>
            <a:spLocks noGrp="1"/>
          </p:cNvSpPr>
          <p:nvPr>
            <p:ph sz="quarter" idx="14"/>
          </p:nvPr>
        </p:nvSpPr>
        <p:spPr>
          <a:xfrm>
            <a:off x="185065" y="2276872"/>
            <a:ext cx="8707316" cy="1225550"/>
          </a:xfrm>
        </p:spPr>
        <p:txBody>
          <a:bodyPr/>
          <a:lstStyle/>
          <a:p>
            <a:pPr lvl="0"/>
            <a:r>
              <a:rPr kumimoji="1" lang="ja-JP" altLang="en-US" dirty="0"/>
              <a:t>マスタ テキストの書式設定</a:t>
            </a:r>
          </a:p>
        </p:txBody>
      </p:sp>
    </p:spTree>
    <p:extLst>
      <p:ext uri="{BB962C8B-B14F-4D97-AF65-F5344CB8AC3E}">
        <p14:creationId xmlns:p14="http://schemas.microsoft.com/office/powerpoint/2010/main" val="22528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E69016-8B7E-44DB-9C1F-20BF6D12F083}"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3537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9" y="273076"/>
            <a:ext cx="5111749" cy="5853113"/>
          </a:xfrm>
          <a:prstGeom prst="rect">
            <a:avLst/>
          </a:prstGeo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10"/>
            <a:ext cx="3008313" cy="4691063"/>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3046ED2-50F6-4C51-9F33-BFB46C14D75D}"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183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4" y="4800600"/>
            <a:ext cx="54864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792294" y="612775"/>
            <a:ext cx="5486400" cy="4114800"/>
          </a:xfrm>
          <a:prstGeom prst="rect">
            <a:avLst/>
          </a:prstGeo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1792294" y="5367338"/>
            <a:ext cx="5486400" cy="804862"/>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B7781EA-86D1-4082-AEE4-268F8E4FE677}"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813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490066"/>
          </a:xfrm>
          <a:prstGeom prst="rect">
            <a:avLst/>
          </a:prstGeom>
        </p:spPr>
        <p:txBody>
          <a:bodyPr vert="horz" lIns="87272" tIns="43637" rIns="87272" bIns="43637"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457207" y="6356387"/>
            <a:ext cx="2133600" cy="365125"/>
          </a:xfrm>
          <a:prstGeom prst="rect">
            <a:avLst/>
          </a:prstGeom>
        </p:spPr>
        <p:txBody>
          <a:bodyPr vert="horz" lIns="87272" tIns="43637" rIns="87272" bIns="43637" rtlCol="0" anchor="ctr"/>
          <a:lstStyle>
            <a:lvl1pPr algn="l">
              <a:defRPr sz="1100">
                <a:solidFill>
                  <a:schemeClr val="tx1">
                    <a:tint val="75000"/>
                  </a:schemeClr>
                </a:solidFill>
              </a:defRPr>
            </a:lvl1pPr>
          </a:lstStyle>
          <a:p>
            <a:fld id="{1A09C641-873C-428A-91AC-BE1D1FAAE946}" type="datetime1">
              <a:rPr lang="ja-JP" altLang="en-US" smtClean="0">
                <a:solidFill>
                  <a:prstClr val="black">
                    <a:tint val="75000"/>
                  </a:prstClr>
                </a:solidFill>
              </a:rPr>
              <a:t>2022/11/4</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387"/>
            <a:ext cx="2895600" cy="365125"/>
          </a:xfrm>
          <a:prstGeom prst="rect">
            <a:avLst/>
          </a:prstGeom>
        </p:spPr>
        <p:txBody>
          <a:bodyPr vert="horz" lIns="87272" tIns="43637" rIns="87272" bIns="43637" rtlCol="0" anchor="ctr"/>
          <a:lstStyle>
            <a:lvl1pPr algn="ctr">
              <a:defRPr sz="11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87272" tIns="43637" rIns="87272" bIns="43637" rtlCol="0" anchor="ctr"/>
          <a:lstStyle>
            <a:lvl1pPr algn="r">
              <a:defRPr sz="2000">
                <a:solidFill>
                  <a:schemeClr val="tx1">
                    <a:tint val="75000"/>
                  </a:schemeClr>
                </a:solidFill>
                <a:latin typeface="ＭＳ ゴシック" panose="020B0609070205080204" pitchFamily="49" charset="-128"/>
                <a:ea typeface="ＭＳ ゴシック" panose="020B0609070205080204" pitchFamily="49" charset="-128"/>
              </a:defRPr>
            </a:lvl1p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idx="1"/>
          </p:nvPr>
        </p:nvSpPr>
        <p:spPr>
          <a:xfrm>
            <a:off x="384463" y="1124744"/>
            <a:ext cx="8501749" cy="1396752"/>
          </a:xfrm>
          <a:prstGeom prst="roundRect">
            <a:avLst>
              <a:gd name="adj" fmla="val 13080"/>
            </a:avLst>
          </a:prstGeom>
          <a:ln w="12700">
            <a:solidFill>
              <a:schemeClr val="tx1"/>
            </a:solidFill>
            <a:prstDash val="sysDot"/>
          </a:ln>
        </p:spPr>
        <p:txBody>
          <a:bodyPr vert="horz" lIns="87272" tIns="103077" rIns="68718" bIns="43637" rtlCol="0" anchor="ctr" anchorCtr="0">
            <a:noAutofit/>
          </a:bodyPr>
          <a:lstStyle/>
          <a:p>
            <a:pPr lvl="0"/>
            <a:endParaRPr kumimoji="1" lang="ja-JP" altLang="en-US" dirty="0"/>
          </a:p>
        </p:txBody>
      </p:sp>
    </p:spTree>
    <p:extLst>
      <p:ext uri="{BB962C8B-B14F-4D97-AF65-F5344CB8AC3E}">
        <p14:creationId xmlns:p14="http://schemas.microsoft.com/office/powerpoint/2010/main" val="14152903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ctr" defTabSz="872722" rtl="0" eaLnBrk="1" latinLnBrk="0" hangingPunct="1">
        <a:spcBef>
          <a:spcPct val="0"/>
        </a:spcBef>
        <a:buNone/>
        <a:defRPr kumimoji="1" sz="2600" kern="1200">
          <a:solidFill>
            <a:schemeClr val="tx1"/>
          </a:solidFill>
          <a:latin typeface="HGP創英角ｺﾞｼｯｸUB" pitchFamily="50" charset="-128"/>
          <a:ea typeface="HGP創英角ｺﾞｼｯｸUB" pitchFamily="50" charset="-128"/>
          <a:cs typeface="+mj-cs"/>
        </a:defRPr>
      </a:lvl1pPr>
    </p:titleStyle>
    <p:bodyStyle>
      <a:lvl1pPr marL="251513" indent="-251513" algn="l" defTabSz="872722" rtl="0" eaLnBrk="1" latinLnBrk="0" hangingPunct="1">
        <a:spcBef>
          <a:spcPct val="20000"/>
        </a:spcBef>
        <a:buFont typeface="Arial" pitchFamily="34" charset="0"/>
        <a:buNone/>
        <a:defRPr kumimoji="1" sz="1900" kern="1200">
          <a:solidFill>
            <a:schemeClr val="tx1"/>
          </a:solidFill>
          <a:latin typeface="メイリオ" pitchFamily="50" charset="-128"/>
          <a:ea typeface="メイリオ" pitchFamily="50" charset="-128"/>
          <a:cs typeface="+mn-cs"/>
        </a:defRPr>
      </a:lvl1pPr>
      <a:lvl2pPr marL="709087" indent="-272726" algn="l" defTabSz="872722"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2A22D13-09DB-4581-8F9F-F147F2161BE4}" type="datetime1">
              <a:rPr kumimoji="1" lang="ja-JP" altLang="en-US" smtClean="0"/>
              <a:t>2022/11/4</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63611508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0968"/>
            <a:ext cx="9144000" cy="3600000"/>
          </a:xfrm>
        </p:spPr>
        <p:txBody>
          <a:bodyPr>
            <a:noAutofit/>
          </a:bodyPr>
          <a:lstStyle/>
          <a:p>
            <a:r>
              <a:rPr lang="ja-JP" altLang="en-US" sz="4400" dirty="0" smtClean="0">
                <a:latin typeface="ＭＳ ゴシック" panose="020B0609070205080204" pitchFamily="49" charset="-128"/>
                <a:ea typeface="ＭＳ ゴシック" panose="020B0609070205080204" pitchFamily="49" charset="-128"/>
              </a:rPr>
              <a:t>熊本県外来医療計画及び</a:t>
            </a:r>
            <a:r>
              <a:rPr lang="en-US" altLang="ja-JP" sz="4400" dirty="0" smtClean="0">
                <a:latin typeface="ＭＳ ゴシック" panose="020B0609070205080204" pitchFamily="49" charset="-128"/>
                <a:ea typeface="ＭＳ ゴシック" panose="020B0609070205080204" pitchFamily="49" charset="-128"/>
              </a:rPr>
              <a:t/>
            </a:r>
            <a:br>
              <a:rPr lang="en-US" altLang="ja-JP" sz="4400" dirty="0" smtClean="0">
                <a:latin typeface="ＭＳ ゴシック" panose="020B0609070205080204" pitchFamily="49" charset="-128"/>
                <a:ea typeface="ＭＳ ゴシック" panose="020B0609070205080204" pitchFamily="49" charset="-128"/>
              </a:rPr>
            </a:br>
            <a:r>
              <a:rPr lang="ja-JP" altLang="en-US" sz="4400" dirty="0" smtClean="0">
                <a:latin typeface="ＭＳ ゴシック" panose="020B0609070205080204" pitchFamily="49" charset="-128"/>
                <a:ea typeface="ＭＳ ゴシック" panose="020B0609070205080204" pitchFamily="49" charset="-128"/>
              </a:rPr>
              <a:t>外来機能報告について</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702000" y="5085184"/>
            <a:ext cx="7740000" cy="720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ＭＳ ゴシック" panose="020B0609070205080204" pitchFamily="49" charset="-128"/>
                <a:ea typeface="ＭＳ ゴシック" panose="020B0609070205080204" pitchFamily="49" charset="-128"/>
              </a:rPr>
              <a:t>令和４年</a:t>
            </a:r>
            <a:r>
              <a:rPr lang="en-US" altLang="ja-JP" sz="2400" dirty="0" smtClean="0">
                <a:latin typeface="ＭＳ ゴシック" panose="020B0609070205080204" pitchFamily="49" charset="-128"/>
                <a:ea typeface="ＭＳ ゴシック" panose="020B0609070205080204" pitchFamily="49" charset="-128"/>
              </a:rPr>
              <a:t>(2022</a:t>
            </a:r>
            <a:r>
              <a:rPr lang="ja-JP" altLang="en-US" sz="2400" dirty="0" smtClean="0">
                <a:latin typeface="ＭＳ ゴシック" panose="020B0609070205080204" pitchFamily="49" charset="-128"/>
                <a:ea typeface="ＭＳ ゴシック" panose="020B0609070205080204" pitchFamily="49" charset="-128"/>
              </a:rPr>
              <a:t>年</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７</a:t>
            </a:r>
            <a:r>
              <a:rPr lang="ja-JP" altLang="en-US" sz="2400" dirty="0" smtClean="0">
                <a:latin typeface="ＭＳ ゴシック" panose="020B0609070205080204" pitchFamily="49" charset="-128"/>
                <a:ea typeface="ＭＳ ゴシック" panose="020B0609070205080204" pitchFamily="49" charset="-128"/>
              </a:rPr>
              <a:t>月 熊本県健康福祉部医療</a:t>
            </a:r>
            <a:r>
              <a:rPr lang="ja-JP" altLang="en-US" sz="2400" dirty="0" smtClean="0">
                <a:latin typeface="ＭＳ ゴシック" panose="020B0609070205080204" pitchFamily="49" charset="-128"/>
                <a:ea typeface="ＭＳ ゴシック" panose="020B0609070205080204" pitchFamily="49" charset="-128"/>
              </a:rPr>
              <a:t>政策課</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１１月 熊本県人吉保健所</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8"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a:t>
            </a:fld>
            <a:endParaRPr kumimoji="1" lang="ja-JP" altLang="en-US" sz="20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6948264" y="176662"/>
            <a:ext cx="1980000" cy="57600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ＭＳ ゴシック" panose="020B0609070205080204" pitchFamily="49" charset="-128"/>
                <a:ea typeface="ＭＳ ゴシック" panose="020B0609070205080204" pitchFamily="49" charset="-128"/>
              </a:rPr>
              <a:t>資料４</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2008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a:grpSpLocks noChangeAspect="1"/>
          </p:cNvGrpSpPr>
          <p:nvPr/>
        </p:nvGrpSpPr>
        <p:grpSpPr bwMode="auto">
          <a:xfrm>
            <a:off x="211138" y="557771"/>
            <a:ext cx="8849099" cy="6135637"/>
            <a:chOff x="133" y="785"/>
            <a:chExt cx="4957" cy="3437"/>
          </a:xfrm>
        </p:grpSpPr>
        <p:sp>
          <p:nvSpPr>
            <p:cNvPr id="9" name="AutoShape 7"/>
            <p:cNvSpPr>
              <a:spLocks noChangeAspect="1" noChangeArrowheads="1" noTextEdit="1"/>
            </p:cNvSpPr>
            <p:nvPr/>
          </p:nvSpPr>
          <p:spPr bwMode="auto">
            <a:xfrm>
              <a:off x="133" y="785"/>
              <a:ext cx="4957" cy="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 y="785"/>
              <a:ext cx="4963" cy="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7" name="テキスト ボックス 6"/>
          <p:cNvSpPr txBox="1"/>
          <p:nvPr/>
        </p:nvSpPr>
        <p:spPr>
          <a:xfrm>
            <a:off x="6732240" y="404394"/>
            <a:ext cx="2327997" cy="426079"/>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ja-JP" altLang="en-US" sz="923" dirty="0" smtClean="0">
                <a:solidFill>
                  <a:prstClr val="black"/>
                </a:solidFill>
                <a:latin typeface="ＭＳ Ｐゴシック" panose="020B0600070205080204" pitchFamily="50" charset="-128"/>
                <a:ea typeface="ＭＳ Ｐゴシック" panose="020B0600070205080204" pitchFamily="50" charset="-128"/>
              </a:rPr>
              <a:t>第３回地域医療構想及び医師確保計画に</a:t>
            </a:r>
            <a:endParaRPr lang="en-US" altLang="ja-JP"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smtClean="0">
                <a:solidFill>
                  <a:prstClr val="black"/>
                </a:solidFill>
                <a:latin typeface="ＭＳ Ｐゴシック" panose="020B0600070205080204" pitchFamily="50" charset="-128"/>
                <a:ea typeface="ＭＳ Ｐゴシック" panose="020B0600070205080204" pitchFamily="50" charset="-128"/>
              </a:rPr>
              <a:t>関するワーキンググループ</a:t>
            </a:r>
            <a:endParaRPr lang="en-US" altLang="ja-JP"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smtClean="0">
                <a:solidFill>
                  <a:prstClr val="black"/>
                </a:solidFill>
                <a:latin typeface="ＭＳ Ｐゴシック" panose="020B0600070205080204" pitchFamily="50" charset="-128"/>
                <a:ea typeface="ＭＳ Ｐゴシック" panose="020B0600070205080204" pitchFamily="50" charset="-128"/>
              </a:rPr>
              <a:t>（令和４年３月２日）資料</a:t>
            </a:r>
            <a:r>
              <a:rPr lang="ja-JP" altLang="en-US" sz="923" dirty="0">
                <a:solidFill>
                  <a:prstClr val="black"/>
                </a:solidFill>
                <a:latin typeface="ＭＳ Ｐゴシック" panose="020B0600070205080204" pitchFamily="50" charset="-128"/>
                <a:ea typeface="ＭＳ Ｐゴシック" panose="020B0600070205080204" pitchFamily="50" charset="-128"/>
              </a:rPr>
              <a:t>１</a:t>
            </a:r>
            <a:endParaRPr lang="en-US" altLang="ja-JP" sz="923" dirty="0" smtClean="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164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grpSp>
        <p:nvGrpSpPr>
          <p:cNvPr id="4" name="Group 4"/>
          <p:cNvGrpSpPr>
            <a:grpSpLocks noChangeAspect="1"/>
          </p:cNvGrpSpPr>
          <p:nvPr/>
        </p:nvGrpSpPr>
        <p:grpSpPr bwMode="auto">
          <a:xfrm>
            <a:off x="107504" y="404664"/>
            <a:ext cx="8935209" cy="6168857"/>
            <a:chOff x="422" y="463"/>
            <a:chExt cx="4916" cy="3394"/>
          </a:xfrm>
        </p:grpSpPr>
        <p:sp>
          <p:nvSpPr>
            <p:cNvPr id="5" name="AutoShape 3"/>
            <p:cNvSpPr>
              <a:spLocks noChangeAspect="1" noChangeArrowheads="1" noTextEdit="1"/>
            </p:cNvSpPr>
            <p:nvPr/>
          </p:nvSpPr>
          <p:spPr bwMode="auto">
            <a:xfrm>
              <a:off x="422" y="463"/>
              <a:ext cx="4916" cy="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 y="463"/>
              <a:ext cx="4919" cy="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p:cNvSpPr txBox="1"/>
          <p:nvPr/>
        </p:nvSpPr>
        <p:spPr>
          <a:xfrm>
            <a:off x="7668344" y="299890"/>
            <a:ext cx="1391893" cy="426079"/>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zh-CN" altLang="en-US" sz="923" dirty="0">
                <a:solidFill>
                  <a:prstClr val="black"/>
                </a:solidFill>
                <a:latin typeface="ＭＳ Ｐゴシック" panose="020B0600070205080204" pitchFamily="50" charset="-128"/>
                <a:ea typeface="ＭＳ Ｐゴシック" panose="020B0600070205080204" pitchFamily="50" charset="-128"/>
              </a:rPr>
              <a:t>令和</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３年度</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zh-CN" altLang="en-US" sz="923" dirty="0" smtClean="0">
                <a:solidFill>
                  <a:prstClr val="black"/>
                </a:solidFill>
                <a:latin typeface="ＭＳ Ｐゴシック" panose="020B0600070205080204" pitchFamily="50" charset="-128"/>
                <a:ea typeface="ＭＳ Ｐゴシック" panose="020B0600070205080204" pitchFamily="50" charset="-128"/>
              </a:rPr>
              <a:t>第２回</a:t>
            </a:r>
            <a:r>
              <a:rPr lang="zh-CN" altLang="en-US" sz="923" dirty="0">
                <a:solidFill>
                  <a:prstClr val="black"/>
                </a:solidFill>
                <a:latin typeface="ＭＳ Ｐゴシック" panose="020B0600070205080204" pitchFamily="50" charset="-128"/>
                <a:ea typeface="ＭＳ Ｐゴシック" panose="020B0600070205080204" pitchFamily="50" charset="-128"/>
              </a:rPr>
              <a:t>医療政策</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研修会</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資料</a:t>
            </a:r>
          </a:p>
        </p:txBody>
      </p:sp>
      <p:sp>
        <p:nvSpPr>
          <p:cNvPr id="10"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11</a:t>
            </a:fld>
            <a:endParaRPr kumimoji="1" lang="ja-JP" altLang="en-US" sz="2000" dirty="0">
              <a:latin typeface="ＭＳ ゴシック" panose="020B0609070205080204" pitchFamily="49" charset="-128"/>
              <a:ea typeface="ＭＳ ゴシック" panose="020B0609070205080204" pitchFamily="49" charset="-128"/>
            </a:endParaRPr>
          </a:p>
        </p:txBody>
      </p:sp>
      <p:sp>
        <p:nvSpPr>
          <p:cNvPr id="11" name="スライド番号プレースホルダー 3"/>
          <p:cNvSpPr txBox="1">
            <a:spLocks/>
          </p:cNvSpPr>
          <p:nvPr/>
        </p:nvSpPr>
        <p:spPr bwMode="white">
          <a:xfrm>
            <a:off x="8749324" y="6352158"/>
            <a:ext cx="288032" cy="221363"/>
          </a:xfrm>
          <a:prstGeom prst="rect">
            <a:avLst/>
          </a:prstGeom>
          <a:solidFill>
            <a:schemeClr val="bg1"/>
          </a:solidFill>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endParaRPr lang="ja-JP" altLang="en-US" dirty="0"/>
          </a:p>
        </p:txBody>
      </p:sp>
    </p:spTree>
    <p:extLst>
      <p:ext uri="{BB962C8B-B14F-4D97-AF65-F5344CB8AC3E}">
        <p14:creationId xmlns:p14="http://schemas.microsoft.com/office/powerpoint/2010/main" val="260503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grpSp>
        <p:nvGrpSpPr>
          <p:cNvPr id="4" name="Group 4"/>
          <p:cNvGrpSpPr>
            <a:grpSpLocks noChangeAspect="1"/>
          </p:cNvGrpSpPr>
          <p:nvPr/>
        </p:nvGrpSpPr>
        <p:grpSpPr bwMode="auto">
          <a:xfrm>
            <a:off x="139254" y="516931"/>
            <a:ext cx="8869631" cy="6123582"/>
            <a:chOff x="422" y="463"/>
            <a:chExt cx="4916" cy="3394"/>
          </a:xfrm>
        </p:grpSpPr>
        <p:sp>
          <p:nvSpPr>
            <p:cNvPr id="5" name="AutoShape 3"/>
            <p:cNvSpPr>
              <a:spLocks noChangeAspect="1" noChangeArrowheads="1" noTextEdit="1"/>
            </p:cNvSpPr>
            <p:nvPr/>
          </p:nvSpPr>
          <p:spPr bwMode="auto">
            <a:xfrm>
              <a:off x="422" y="463"/>
              <a:ext cx="4916" cy="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 y="463"/>
              <a:ext cx="4919" cy="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p:cNvSpPr txBox="1"/>
          <p:nvPr/>
        </p:nvSpPr>
        <p:spPr>
          <a:xfrm>
            <a:off x="7668344" y="299890"/>
            <a:ext cx="1391893" cy="426079"/>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zh-CN" altLang="en-US" sz="923" dirty="0">
                <a:solidFill>
                  <a:prstClr val="black"/>
                </a:solidFill>
                <a:latin typeface="ＭＳ Ｐゴシック" panose="020B0600070205080204" pitchFamily="50" charset="-128"/>
                <a:ea typeface="ＭＳ Ｐゴシック" panose="020B0600070205080204" pitchFamily="50" charset="-128"/>
              </a:rPr>
              <a:t>令和</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３年度</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zh-CN" altLang="en-US" sz="923" dirty="0" smtClean="0">
                <a:solidFill>
                  <a:prstClr val="black"/>
                </a:solidFill>
                <a:latin typeface="ＭＳ Ｐゴシック" panose="020B0600070205080204" pitchFamily="50" charset="-128"/>
                <a:ea typeface="ＭＳ Ｐゴシック" panose="020B0600070205080204" pitchFamily="50" charset="-128"/>
              </a:rPr>
              <a:t>第２回</a:t>
            </a:r>
            <a:r>
              <a:rPr lang="zh-CN" altLang="en-US" sz="923" dirty="0">
                <a:solidFill>
                  <a:prstClr val="black"/>
                </a:solidFill>
                <a:latin typeface="ＭＳ Ｐゴシック" panose="020B0600070205080204" pitchFamily="50" charset="-128"/>
                <a:ea typeface="ＭＳ Ｐゴシック" panose="020B0600070205080204" pitchFamily="50" charset="-128"/>
              </a:rPr>
              <a:t>医療政策</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研修会</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資料</a:t>
            </a:r>
          </a:p>
        </p:txBody>
      </p:sp>
      <p:sp>
        <p:nvSpPr>
          <p:cNvPr id="11" name="スライド番号プレースホルダー 3"/>
          <p:cNvSpPr txBox="1">
            <a:spLocks/>
          </p:cNvSpPr>
          <p:nvPr/>
        </p:nvSpPr>
        <p:spPr bwMode="white">
          <a:xfrm>
            <a:off x="8749324" y="6417473"/>
            <a:ext cx="288032" cy="221363"/>
          </a:xfrm>
          <a:prstGeom prst="rect">
            <a:avLst/>
          </a:prstGeom>
          <a:solidFill>
            <a:schemeClr val="bg1"/>
          </a:solidFill>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12</a:t>
            </a:fld>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4157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grpSp>
        <p:nvGrpSpPr>
          <p:cNvPr id="4" name="Group 4"/>
          <p:cNvGrpSpPr>
            <a:grpSpLocks noChangeAspect="1"/>
          </p:cNvGrpSpPr>
          <p:nvPr/>
        </p:nvGrpSpPr>
        <p:grpSpPr bwMode="auto">
          <a:xfrm>
            <a:off x="154112" y="502072"/>
            <a:ext cx="8815438" cy="6086167"/>
            <a:chOff x="422" y="463"/>
            <a:chExt cx="4916" cy="3394"/>
          </a:xfrm>
        </p:grpSpPr>
        <p:sp>
          <p:nvSpPr>
            <p:cNvPr id="5" name="AutoShape 3"/>
            <p:cNvSpPr>
              <a:spLocks noChangeAspect="1" noChangeArrowheads="1" noTextEdit="1"/>
            </p:cNvSpPr>
            <p:nvPr/>
          </p:nvSpPr>
          <p:spPr bwMode="auto">
            <a:xfrm>
              <a:off x="422" y="463"/>
              <a:ext cx="4916" cy="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 y="463"/>
              <a:ext cx="4919" cy="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p:cNvSpPr txBox="1"/>
          <p:nvPr/>
        </p:nvSpPr>
        <p:spPr>
          <a:xfrm>
            <a:off x="7668344" y="299890"/>
            <a:ext cx="1391893" cy="426079"/>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zh-CN" altLang="en-US" sz="923" dirty="0">
                <a:solidFill>
                  <a:prstClr val="black"/>
                </a:solidFill>
                <a:latin typeface="ＭＳ Ｐゴシック" panose="020B0600070205080204" pitchFamily="50" charset="-128"/>
                <a:ea typeface="ＭＳ Ｐゴシック" panose="020B0600070205080204" pitchFamily="50" charset="-128"/>
              </a:rPr>
              <a:t>令和</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３年度</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zh-CN" altLang="en-US" sz="923" dirty="0" smtClean="0">
                <a:solidFill>
                  <a:prstClr val="black"/>
                </a:solidFill>
                <a:latin typeface="ＭＳ Ｐゴシック" panose="020B0600070205080204" pitchFamily="50" charset="-128"/>
                <a:ea typeface="ＭＳ Ｐゴシック" panose="020B0600070205080204" pitchFamily="50" charset="-128"/>
              </a:rPr>
              <a:t>第２回</a:t>
            </a:r>
            <a:r>
              <a:rPr lang="zh-CN" altLang="en-US" sz="923" dirty="0">
                <a:solidFill>
                  <a:prstClr val="black"/>
                </a:solidFill>
                <a:latin typeface="ＭＳ Ｐゴシック" panose="020B0600070205080204" pitchFamily="50" charset="-128"/>
                <a:ea typeface="ＭＳ Ｐゴシック" panose="020B0600070205080204" pitchFamily="50" charset="-128"/>
              </a:rPr>
              <a:t>医療政策</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研修会</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資料</a:t>
            </a:r>
          </a:p>
        </p:txBody>
      </p:sp>
      <p:sp>
        <p:nvSpPr>
          <p:cNvPr id="11" name="スライド番号プレースホルダー 3"/>
          <p:cNvSpPr txBox="1">
            <a:spLocks/>
          </p:cNvSpPr>
          <p:nvPr/>
        </p:nvSpPr>
        <p:spPr bwMode="white">
          <a:xfrm>
            <a:off x="8749324" y="6417473"/>
            <a:ext cx="288032" cy="221363"/>
          </a:xfrm>
          <a:prstGeom prst="rect">
            <a:avLst/>
          </a:prstGeom>
          <a:solidFill>
            <a:schemeClr val="bg1"/>
          </a:solidFill>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13</a:t>
            </a:fld>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368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grpSp>
        <p:nvGrpSpPr>
          <p:cNvPr id="3" name="Group 4"/>
          <p:cNvGrpSpPr>
            <a:grpSpLocks noChangeAspect="1"/>
          </p:cNvGrpSpPr>
          <p:nvPr/>
        </p:nvGrpSpPr>
        <p:grpSpPr bwMode="auto">
          <a:xfrm>
            <a:off x="186387" y="404664"/>
            <a:ext cx="8771226" cy="5976664"/>
            <a:chOff x="413" y="479"/>
            <a:chExt cx="4934" cy="3362"/>
          </a:xfrm>
        </p:grpSpPr>
        <p:sp>
          <p:nvSpPr>
            <p:cNvPr id="6" name="AutoShape 3"/>
            <p:cNvSpPr>
              <a:spLocks noChangeAspect="1" noChangeArrowheads="1" noTextEdit="1"/>
            </p:cNvSpPr>
            <p:nvPr/>
          </p:nvSpPr>
          <p:spPr bwMode="auto">
            <a:xfrm>
              <a:off x="413" y="479"/>
              <a:ext cx="4934" cy="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 y="479"/>
              <a:ext cx="4940" cy="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p:cNvSpPr txBox="1"/>
          <p:nvPr/>
        </p:nvSpPr>
        <p:spPr>
          <a:xfrm>
            <a:off x="7668344" y="299890"/>
            <a:ext cx="1391893" cy="426079"/>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zh-CN" altLang="en-US" sz="923" dirty="0">
                <a:solidFill>
                  <a:prstClr val="black"/>
                </a:solidFill>
                <a:latin typeface="ＭＳ Ｐゴシック" panose="020B0600070205080204" pitchFamily="50" charset="-128"/>
                <a:ea typeface="ＭＳ Ｐゴシック" panose="020B0600070205080204" pitchFamily="50" charset="-128"/>
              </a:rPr>
              <a:t>令和</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３年度</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zh-CN" altLang="en-US" sz="923" dirty="0" smtClean="0">
                <a:solidFill>
                  <a:prstClr val="black"/>
                </a:solidFill>
                <a:latin typeface="ＭＳ Ｐゴシック" panose="020B0600070205080204" pitchFamily="50" charset="-128"/>
                <a:ea typeface="ＭＳ Ｐゴシック" panose="020B0600070205080204" pitchFamily="50" charset="-128"/>
              </a:rPr>
              <a:t>第２回</a:t>
            </a:r>
            <a:r>
              <a:rPr lang="zh-CN" altLang="en-US" sz="923" dirty="0">
                <a:solidFill>
                  <a:prstClr val="black"/>
                </a:solidFill>
                <a:latin typeface="ＭＳ Ｐゴシック" panose="020B0600070205080204" pitchFamily="50" charset="-128"/>
                <a:ea typeface="ＭＳ Ｐゴシック" panose="020B0600070205080204" pitchFamily="50" charset="-128"/>
              </a:rPr>
              <a:t>医療政策</a:t>
            </a:r>
            <a:r>
              <a:rPr lang="zh-CN" altLang="en-US" sz="923" dirty="0" smtClean="0">
                <a:solidFill>
                  <a:prstClr val="black"/>
                </a:solidFill>
                <a:latin typeface="ＭＳ Ｐゴシック" panose="020B0600070205080204" pitchFamily="50" charset="-128"/>
                <a:ea typeface="ＭＳ Ｐゴシック" panose="020B0600070205080204" pitchFamily="50" charset="-128"/>
              </a:rPr>
              <a:t>研修会</a:t>
            </a:r>
            <a:endParaRPr lang="en-US" altLang="zh-CN" sz="923" dirty="0" smtClean="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資料</a:t>
            </a:r>
          </a:p>
        </p:txBody>
      </p:sp>
      <p:sp>
        <p:nvSpPr>
          <p:cNvPr id="10" name="スライド番号プレースホルダー 3"/>
          <p:cNvSpPr txBox="1">
            <a:spLocks/>
          </p:cNvSpPr>
          <p:nvPr/>
        </p:nvSpPr>
        <p:spPr>
          <a:xfrm>
            <a:off x="7197334" y="6501490"/>
            <a:ext cx="1939636" cy="365125"/>
          </a:xfrm>
          <a:prstGeom prst="rect">
            <a:avLst/>
          </a:prstGeom>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fld id="{1C5E2A2E-42B5-4858-9116-6D14F207026F}" type="slidenum">
              <a:rPr lang="ja-JP" altLang="en-US" smtClean="0"/>
              <a:pPr/>
              <a:t>14</a:t>
            </a:fld>
            <a:endParaRPr lang="ja-JP" altLang="en-US" dirty="0"/>
          </a:p>
        </p:txBody>
      </p:sp>
    </p:spTree>
    <p:extLst>
      <p:ext uri="{BB962C8B-B14F-4D97-AF65-F5344CB8AC3E}">
        <p14:creationId xmlns:p14="http://schemas.microsoft.com/office/powerpoint/2010/main" val="375615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54241" y="1126180"/>
            <a:ext cx="9269599" cy="5078313"/>
          </a:xfrm>
          <a:prstGeom prst="rect">
            <a:avLst/>
          </a:prstGeom>
          <a:noFill/>
        </p:spPr>
        <p:txBody>
          <a:bodyPr wrap="square" rIns="36000" rtlCol="0" anchor="t">
            <a:spAutoFit/>
          </a:bodyPr>
          <a:lstStyle/>
          <a:p>
            <a:pPr marL="803275" indent="-442913">
              <a:buFont typeface="Wingdings" panose="05000000000000000000" pitchFamily="2" charset="2"/>
              <a:buChar char="u"/>
            </a:pPr>
            <a:r>
              <a:rPr lang="ja-JP" altLang="en-US" sz="2000" dirty="0" smtClean="0">
                <a:latin typeface="ＭＳ ゴシック" panose="020B0609070205080204" pitchFamily="49" charset="-128"/>
                <a:ea typeface="ＭＳ ゴシック" panose="020B0609070205080204" pitchFamily="49" charset="-128"/>
              </a:rPr>
              <a:t>これまでの病診連携については、外来医療の機能も含め、地域で構築</a:t>
            </a:r>
            <a:endParaRPr lang="en-US" altLang="ja-JP" sz="2000" dirty="0" smtClean="0">
              <a:latin typeface="ＭＳ ゴシック" panose="020B0609070205080204" pitchFamily="49" charset="-128"/>
              <a:ea typeface="ＭＳ ゴシック" panose="020B0609070205080204" pitchFamily="49" charset="-128"/>
            </a:endParaRPr>
          </a:p>
          <a:p>
            <a:pPr marL="360362"/>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されてきた経緯がある。</a:t>
            </a:r>
            <a:endParaRPr lang="en-US" altLang="ja-JP" sz="2000" dirty="0" smtClean="0">
              <a:latin typeface="ＭＳ ゴシック" panose="020B0609070205080204" pitchFamily="49" charset="-128"/>
              <a:ea typeface="ＭＳ ゴシック" panose="020B0609070205080204" pitchFamily="49" charset="-128"/>
            </a:endParaRPr>
          </a:p>
          <a:p>
            <a:pPr marL="803275" indent="-442913">
              <a:buFont typeface="Wingdings" panose="05000000000000000000" pitchFamily="2" charset="2"/>
              <a:buChar char="u"/>
            </a:pPr>
            <a:endParaRPr lang="en-US" altLang="ja-JP" sz="1600" dirty="0" smtClean="0">
              <a:latin typeface="ＭＳ ゴシック" panose="020B0609070205080204" pitchFamily="49" charset="-128"/>
              <a:ea typeface="ＭＳ ゴシック" panose="020B0609070205080204" pitchFamily="49" charset="-128"/>
            </a:endParaRPr>
          </a:p>
          <a:p>
            <a:pPr marL="803275" indent="-442913">
              <a:buFont typeface="Wingdings" panose="05000000000000000000" pitchFamily="2" charset="2"/>
              <a:buChar char="u"/>
            </a:pPr>
            <a:r>
              <a:rPr lang="ja-JP" altLang="en-US" sz="2000" dirty="0" smtClean="0">
                <a:latin typeface="ＭＳ ゴシック" panose="020B0609070205080204" pitchFamily="49" charset="-128"/>
                <a:ea typeface="ＭＳ ゴシック" panose="020B0609070205080204" pitchFamily="49" charset="-128"/>
              </a:rPr>
              <a:t>また、地域のかかりつけ医の機能を担う病院や、専門医療を提供する</a:t>
            </a:r>
            <a:endParaRPr lang="en-US" altLang="ja-JP" sz="2000" dirty="0" smtClean="0">
              <a:latin typeface="ＭＳ ゴシック" panose="020B0609070205080204" pitchFamily="49" charset="-128"/>
              <a:ea typeface="ＭＳ ゴシック" panose="020B0609070205080204" pitchFamily="49" charset="-128"/>
            </a:endParaRPr>
          </a:p>
          <a:p>
            <a:pPr marL="360362"/>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診療所など、医療機関によって担う役割は様々である。</a:t>
            </a:r>
            <a:endParaRPr lang="en-US" altLang="ja-JP" sz="2000" dirty="0" smtClean="0">
              <a:latin typeface="ＭＳ ゴシック" panose="020B0609070205080204" pitchFamily="49" charset="-128"/>
              <a:ea typeface="ＭＳ ゴシック" panose="020B0609070205080204" pitchFamily="49" charset="-128"/>
            </a:endParaRPr>
          </a:p>
          <a:p>
            <a:pPr marL="360362"/>
            <a:endParaRPr lang="en-US" altLang="ja-JP" sz="1600" dirty="0">
              <a:latin typeface="ＭＳ ゴシック" panose="020B0609070205080204" pitchFamily="49" charset="-128"/>
              <a:ea typeface="ＭＳ ゴシック" panose="020B0609070205080204" pitchFamily="49" charset="-128"/>
            </a:endParaRPr>
          </a:p>
          <a:p>
            <a:pPr marL="803275" indent="-442913">
              <a:buFont typeface="Wingdings" panose="05000000000000000000" pitchFamily="2" charset="2"/>
              <a:buChar char="u"/>
            </a:pPr>
            <a:r>
              <a:rPr lang="ja-JP" altLang="en-US" sz="2000" dirty="0" smtClean="0"/>
              <a:t>そのような地域の実情を踏まえ、</a:t>
            </a:r>
            <a:endParaRPr lang="en-US" altLang="ja-JP" sz="2000" dirty="0" smtClean="0"/>
          </a:p>
          <a:p>
            <a:pPr marL="360362"/>
            <a:r>
              <a:rPr lang="ja-JP" altLang="en-US" sz="2000" dirty="0" smtClean="0"/>
              <a:t>　① 重点</a:t>
            </a:r>
            <a:r>
              <a:rPr lang="ja-JP" altLang="en-US" sz="2000" dirty="0"/>
              <a:t>外来基準に</a:t>
            </a:r>
            <a:r>
              <a:rPr lang="ja-JP" altLang="en-US" sz="2000" u="sng" dirty="0"/>
              <a:t>該当するが</a:t>
            </a:r>
            <a:r>
              <a:rPr lang="ja-JP" altLang="en-US" sz="2000" dirty="0"/>
              <a:t>、紹介受診重点医療機関と</a:t>
            </a:r>
            <a:r>
              <a:rPr lang="ja-JP" altLang="en-US" sz="2000" dirty="0" smtClean="0"/>
              <a:t>なる</a:t>
            </a:r>
            <a:r>
              <a:rPr lang="ja-JP" altLang="en-US" sz="2000" u="sng" dirty="0" smtClean="0"/>
              <a:t>意向を有さない</a:t>
            </a:r>
            <a:endParaRPr lang="en-US" altLang="ja-JP" sz="2000" u="sng" dirty="0" smtClean="0"/>
          </a:p>
          <a:p>
            <a:pPr marL="360362"/>
            <a:r>
              <a:rPr lang="ja-JP" altLang="en-US" sz="2000" dirty="0"/>
              <a:t>　</a:t>
            </a:r>
            <a:r>
              <a:rPr lang="ja-JP" altLang="en-US" sz="2000" dirty="0" smtClean="0"/>
              <a:t>　　医療</a:t>
            </a:r>
            <a:r>
              <a:rPr lang="ja-JP" altLang="en-US" sz="2000" dirty="0"/>
              <a:t>機関</a:t>
            </a:r>
            <a:endParaRPr lang="en-US" altLang="ja-JP" sz="2000" dirty="0"/>
          </a:p>
          <a:p>
            <a:r>
              <a:rPr lang="ja-JP" altLang="en-US" sz="2000" dirty="0"/>
              <a:t>　　　</a:t>
            </a:r>
            <a:r>
              <a:rPr lang="ja-JP" altLang="en-US" sz="2000" dirty="0" smtClean="0"/>
              <a:t>② 重点</a:t>
            </a:r>
            <a:r>
              <a:rPr lang="ja-JP" altLang="en-US" sz="2000" dirty="0"/>
              <a:t>外来基準に</a:t>
            </a:r>
            <a:r>
              <a:rPr lang="ja-JP" altLang="en-US" sz="2000" u="sng" dirty="0"/>
              <a:t>該当しないが</a:t>
            </a:r>
            <a:r>
              <a:rPr lang="ja-JP" altLang="en-US" sz="2000" dirty="0"/>
              <a:t>、紹介受診重点医療機関</a:t>
            </a:r>
            <a:r>
              <a:rPr lang="ja-JP" altLang="en-US" sz="2000" dirty="0" smtClean="0"/>
              <a:t>となる</a:t>
            </a:r>
            <a:r>
              <a:rPr lang="ja-JP" altLang="en-US" sz="2000" u="sng" dirty="0"/>
              <a:t>意向を</a:t>
            </a:r>
            <a:r>
              <a:rPr lang="ja-JP" altLang="en-US" sz="2000" u="sng" dirty="0" smtClean="0"/>
              <a:t>有する</a:t>
            </a:r>
            <a:endParaRPr lang="en-US" altLang="ja-JP" sz="2000" u="sng" dirty="0" smtClean="0"/>
          </a:p>
          <a:p>
            <a:r>
              <a:rPr lang="ja-JP" altLang="en-US" sz="2000" dirty="0"/>
              <a:t>　</a:t>
            </a:r>
            <a:r>
              <a:rPr lang="ja-JP" altLang="en-US" sz="2000" dirty="0" smtClean="0"/>
              <a:t>　　　　医療</a:t>
            </a:r>
            <a:r>
              <a:rPr lang="ja-JP" altLang="en-US" sz="2000" dirty="0"/>
              <a:t>機関</a:t>
            </a:r>
            <a:endParaRPr lang="en-US" altLang="ja-JP" sz="2000" dirty="0"/>
          </a:p>
          <a:p>
            <a:r>
              <a:rPr lang="ja-JP" altLang="en-US" sz="2000" dirty="0"/>
              <a:t>　　　</a:t>
            </a:r>
            <a:r>
              <a:rPr lang="ja-JP" altLang="en-US" sz="2000" dirty="0" smtClean="0"/>
              <a:t>　を</a:t>
            </a:r>
            <a:r>
              <a:rPr lang="ja-JP" altLang="en-US" sz="2000" dirty="0"/>
              <a:t>対象とし、</a:t>
            </a:r>
            <a:r>
              <a:rPr lang="ja-JP" altLang="en-US" sz="2000" u="sng" dirty="0">
                <a:solidFill>
                  <a:srgbClr val="FF0000"/>
                </a:solidFill>
              </a:rPr>
              <a:t>地域としてどの医療機関を「紹介受診重点医療機関</a:t>
            </a:r>
            <a:r>
              <a:rPr lang="ja-JP" altLang="en-US" sz="2000" u="sng" dirty="0" smtClean="0">
                <a:solidFill>
                  <a:srgbClr val="FF0000"/>
                </a:solidFill>
              </a:rPr>
              <a:t>」とする</a:t>
            </a:r>
            <a:r>
              <a:rPr lang="ja-JP" altLang="en-US" sz="2000" u="sng" dirty="0">
                <a:solidFill>
                  <a:srgbClr val="FF0000"/>
                </a:solidFill>
              </a:rPr>
              <a:t>か</a:t>
            </a:r>
            <a:r>
              <a:rPr lang="ja-JP" altLang="en-US" sz="2000" u="sng" dirty="0" smtClean="0">
                <a:solidFill>
                  <a:srgbClr val="FF0000"/>
                </a:solidFill>
              </a:rPr>
              <a:t>、</a:t>
            </a:r>
            <a:endParaRPr lang="en-US" altLang="ja-JP" sz="2000" u="sng" dirty="0" smtClean="0">
              <a:solidFill>
                <a:srgbClr val="FF0000"/>
              </a:solidFill>
            </a:endParaRPr>
          </a:p>
          <a:p>
            <a:r>
              <a:rPr lang="ja-JP" altLang="en-US" sz="2000" dirty="0">
                <a:solidFill>
                  <a:srgbClr val="FF0000"/>
                </a:solidFill>
              </a:rPr>
              <a:t>　</a:t>
            </a:r>
            <a:r>
              <a:rPr lang="ja-JP" altLang="en-US" sz="2000" dirty="0" smtClean="0">
                <a:solidFill>
                  <a:srgbClr val="FF0000"/>
                </a:solidFill>
              </a:rPr>
              <a:t>　　</a:t>
            </a:r>
            <a:r>
              <a:rPr lang="ja-JP" altLang="en-US" sz="2000" u="sng" dirty="0" smtClean="0">
                <a:solidFill>
                  <a:srgbClr val="FF0000"/>
                </a:solidFill>
              </a:rPr>
              <a:t>地域</a:t>
            </a:r>
            <a:r>
              <a:rPr lang="ja-JP" altLang="en-US" sz="2000" u="sng" dirty="0">
                <a:solidFill>
                  <a:srgbClr val="FF0000"/>
                </a:solidFill>
              </a:rPr>
              <a:t>調整会議において協議・</a:t>
            </a:r>
            <a:r>
              <a:rPr lang="ja-JP" altLang="en-US" sz="2000" u="sng" dirty="0" smtClean="0">
                <a:solidFill>
                  <a:srgbClr val="FF0000"/>
                </a:solidFill>
              </a:rPr>
              <a:t>決定</a:t>
            </a:r>
            <a:r>
              <a:rPr lang="en-US" altLang="ja-JP" sz="2000" u="sng" baseline="30000" dirty="0" smtClean="0">
                <a:solidFill>
                  <a:srgbClr val="FF0000"/>
                </a:solidFill>
              </a:rPr>
              <a:t>※</a:t>
            </a:r>
            <a:r>
              <a:rPr lang="ja-JP" altLang="en-US" sz="2000" dirty="0" smtClean="0"/>
              <a:t>し、明確化する。</a:t>
            </a:r>
            <a:endParaRPr lang="en-US" altLang="ja-JP" sz="2000" dirty="0" smtClean="0"/>
          </a:p>
          <a:p>
            <a:r>
              <a:rPr lang="ja-JP" altLang="en-US" sz="2000" dirty="0"/>
              <a:t>　</a:t>
            </a:r>
            <a:r>
              <a:rPr lang="ja-JP" altLang="en-US" sz="2000" dirty="0" smtClean="0"/>
              <a:t>　　</a:t>
            </a:r>
            <a:r>
              <a:rPr lang="en-US" altLang="ja-JP" sz="1600" dirty="0" smtClean="0">
                <a:latin typeface="ＭＳ 明朝" panose="02020609040205080304" pitchFamily="17" charset="-128"/>
                <a:ea typeface="ＭＳ 明朝" panose="02020609040205080304" pitchFamily="17" charset="-128"/>
              </a:rPr>
              <a:t>※</a:t>
            </a:r>
            <a:r>
              <a:rPr lang="ja-JP" altLang="en-US" sz="1600" dirty="0" smtClean="0">
                <a:latin typeface="ＭＳ 明朝" panose="02020609040205080304" pitchFamily="17" charset="-128"/>
                <a:ea typeface="ＭＳ 明朝" panose="02020609040205080304" pitchFamily="17" charset="-128"/>
              </a:rPr>
              <a:t>　重点外来基準を満たした医療機関であって、紹介受診重点医療機関の役割を担う意向を</a:t>
            </a:r>
            <a:endParaRPr lang="en-US" altLang="ja-JP" sz="1600" dirty="0" smtClean="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　</a:t>
            </a:r>
            <a:r>
              <a:rPr lang="ja-JP" altLang="en-US" sz="1600" dirty="0" smtClean="0">
                <a:latin typeface="ＭＳ 明朝" panose="02020609040205080304" pitchFamily="17" charset="-128"/>
                <a:ea typeface="ＭＳ 明朝" panose="02020609040205080304" pitchFamily="17" charset="-128"/>
              </a:rPr>
              <a:t>　　　有する場合は、特別な事情がない限り、紹介受診重点医療機関となることが想定される。</a:t>
            </a:r>
            <a:endParaRPr lang="en-US" altLang="ja-JP" sz="1600" dirty="0" smtClean="0">
              <a:latin typeface="ＭＳ 明朝" panose="02020609040205080304" pitchFamily="17" charset="-128"/>
              <a:ea typeface="ＭＳ 明朝" panose="02020609040205080304" pitchFamily="17" charset="-128"/>
            </a:endParaRPr>
          </a:p>
          <a:p>
            <a:endParaRPr lang="en-US" altLang="ja-JP" sz="1600" dirty="0" smtClean="0"/>
          </a:p>
          <a:p>
            <a:pPr marL="803275" indent="-442913">
              <a:buFont typeface="Wingdings" panose="05000000000000000000" pitchFamily="2" charset="2"/>
              <a:buChar char="u"/>
            </a:pPr>
            <a:r>
              <a:rPr lang="ja-JP" altLang="en-US" sz="2000" dirty="0" smtClean="0"/>
              <a:t>決定された紹介受診重点医療機関は、令和４年度末に県から公表する。</a:t>
            </a:r>
            <a:endParaRPr lang="en-US" altLang="ja-JP" sz="2000" dirty="0">
              <a:latin typeface="ＭＳ ゴシック" panose="020B0609070205080204" pitchFamily="49" charset="-128"/>
              <a:ea typeface="ＭＳ ゴシック" panose="020B0609070205080204" pitchFamily="49" charset="-128"/>
            </a:endParaRPr>
          </a:p>
        </p:txBody>
      </p:sp>
      <p:sp>
        <p:nvSpPr>
          <p:cNvPr id="6" name="スライド番号プレースホルダー 3"/>
          <p:cNvSpPr txBox="1">
            <a:spLocks/>
          </p:cNvSpPr>
          <p:nvPr/>
        </p:nvSpPr>
        <p:spPr>
          <a:xfrm>
            <a:off x="7197334" y="6501490"/>
            <a:ext cx="1939636" cy="365125"/>
          </a:xfrm>
          <a:prstGeom prst="rect">
            <a:avLst/>
          </a:prstGeom>
        </p:spPr>
        <p:txBody>
          <a:bodyPr vert="horz" lIns="91440" tIns="45720" rIns="91440" bIns="45720" rtlCol="0" anchor="ctr"/>
          <a:lstStyle>
            <a:defPPr>
              <a:defRPr lang="ja-JP"/>
            </a:defPPr>
            <a:lvl1pPr marL="0" algn="r" defTabSz="872722" rtl="0" eaLnBrk="1" latinLnBrk="0" hangingPunct="1">
              <a:defRPr kumimoji="1" sz="1108" kern="1200">
                <a:solidFill>
                  <a:schemeClr val="tx1">
                    <a:tint val="75000"/>
                  </a:schemeClr>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fld id="{1C5E2A2E-42B5-4858-9116-6D14F207026F}" type="slidenum">
              <a:rPr lang="ja-JP" altLang="en-US" sz="2000" smtClean="0">
                <a:latin typeface="ＭＳ ゴシック" panose="020B0609070205080204" pitchFamily="49" charset="-128"/>
                <a:ea typeface="ＭＳ ゴシック" panose="020B0609070205080204" pitchFamily="49" charset="-128"/>
              </a:rPr>
              <a:pPr/>
              <a:t>15</a:t>
            </a:fld>
            <a:endParaRPr lang="ja-JP" altLang="en-US" sz="2000" dirty="0">
              <a:latin typeface="ＭＳ ゴシック" panose="020B0609070205080204" pitchFamily="49" charset="-128"/>
              <a:ea typeface="ＭＳ ゴシック" panose="020B0609070205080204" pitchFamily="49" charset="-128"/>
            </a:endParaRPr>
          </a:p>
        </p:txBody>
      </p:sp>
      <p:sp>
        <p:nvSpPr>
          <p:cNvPr id="8" name="AutoShape 15"/>
          <p:cNvSpPr>
            <a:spLocks noChangeArrowheads="1"/>
          </p:cNvSpPr>
          <p:nvPr/>
        </p:nvSpPr>
        <p:spPr bwMode="auto">
          <a:xfrm>
            <a:off x="179511" y="358782"/>
            <a:ext cx="8875409" cy="504056"/>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2400" dirty="0" smtClean="0">
                <a:solidFill>
                  <a:prstClr val="white"/>
                </a:solidFill>
                <a:latin typeface="ＭＳ ゴシック" panose="020B0609070205080204" pitchFamily="49" charset="-128"/>
                <a:ea typeface="ＭＳ ゴシック" panose="020B0609070205080204" pitchFamily="49" charset="-128"/>
                <a:cs typeface="Arial"/>
              </a:rPr>
              <a:t>紹介受診重点医療機関の設定に向けた県の方針</a:t>
            </a:r>
          </a:p>
        </p:txBody>
      </p:sp>
      <p:sp>
        <p:nvSpPr>
          <p:cNvPr id="9" name="正方形/長方形 8"/>
          <p:cNvSpPr/>
          <p:nvPr/>
        </p:nvSpPr>
        <p:spPr>
          <a:xfrm>
            <a:off x="7841989" y="437199"/>
            <a:ext cx="1280672" cy="391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872722" rtl="0" eaLnBrk="1" latinLnBrk="0" hangingPunct="1">
              <a:defRPr kumimoji="1" sz="1800" kern="1200">
                <a:solidFill>
                  <a:schemeClr val="lt1"/>
                </a:solidFill>
                <a:latin typeface="+mn-lt"/>
                <a:ea typeface="+mn-ea"/>
                <a:cs typeface="+mn-cs"/>
              </a:defRPr>
            </a:lvl1pPr>
            <a:lvl2pPr marL="436361" algn="l" defTabSz="872722" rtl="0" eaLnBrk="1" latinLnBrk="0" hangingPunct="1">
              <a:defRPr kumimoji="1" sz="1800" kern="1200">
                <a:solidFill>
                  <a:schemeClr val="lt1"/>
                </a:solidFill>
                <a:latin typeface="+mn-lt"/>
                <a:ea typeface="+mn-ea"/>
                <a:cs typeface="+mn-cs"/>
              </a:defRPr>
            </a:lvl2pPr>
            <a:lvl3pPr marL="872722" algn="l" defTabSz="872722" rtl="0" eaLnBrk="1" latinLnBrk="0" hangingPunct="1">
              <a:defRPr kumimoji="1" sz="1800" kern="1200">
                <a:solidFill>
                  <a:schemeClr val="lt1"/>
                </a:solidFill>
                <a:latin typeface="+mn-lt"/>
                <a:ea typeface="+mn-ea"/>
                <a:cs typeface="+mn-cs"/>
              </a:defRPr>
            </a:lvl3pPr>
            <a:lvl4pPr marL="1309083" algn="l" defTabSz="872722" rtl="0" eaLnBrk="1" latinLnBrk="0" hangingPunct="1">
              <a:defRPr kumimoji="1" sz="1800" kern="1200">
                <a:solidFill>
                  <a:schemeClr val="lt1"/>
                </a:solidFill>
                <a:latin typeface="+mn-lt"/>
                <a:ea typeface="+mn-ea"/>
                <a:cs typeface="+mn-cs"/>
              </a:defRPr>
            </a:lvl4pPr>
            <a:lvl5pPr marL="1745445" algn="l" defTabSz="872722" rtl="0" eaLnBrk="1" latinLnBrk="0" hangingPunct="1">
              <a:defRPr kumimoji="1" sz="1800" kern="1200">
                <a:solidFill>
                  <a:schemeClr val="lt1"/>
                </a:solidFill>
                <a:latin typeface="+mn-lt"/>
                <a:ea typeface="+mn-ea"/>
                <a:cs typeface="+mn-cs"/>
              </a:defRPr>
            </a:lvl5pPr>
            <a:lvl6pPr marL="2181806" algn="l" defTabSz="872722" rtl="0" eaLnBrk="1" latinLnBrk="0" hangingPunct="1">
              <a:defRPr kumimoji="1" sz="1800" kern="1200">
                <a:solidFill>
                  <a:schemeClr val="lt1"/>
                </a:solidFill>
                <a:latin typeface="+mn-lt"/>
                <a:ea typeface="+mn-ea"/>
                <a:cs typeface="+mn-cs"/>
              </a:defRPr>
            </a:lvl6pPr>
            <a:lvl7pPr marL="2618167" algn="l" defTabSz="872722" rtl="0" eaLnBrk="1" latinLnBrk="0" hangingPunct="1">
              <a:defRPr kumimoji="1" sz="1800" kern="1200">
                <a:solidFill>
                  <a:schemeClr val="lt1"/>
                </a:solidFill>
                <a:latin typeface="+mn-lt"/>
                <a:ea typeface="+mn-ea"/>
                <a:cs typeface="+mn-cs"/>
              </a:defRPr>
            </a:lvl7pPr>
            <a:lvl8pPr marL="3054529" algn="l" defTabSz="872722" rtl="0" eaLnBrk="1" latinLnBrk="0" hangingPunct="1">
              <a:defRPr kumimoji="1" sz="1800" kern="1200">
                <a:solidFill>
                  <a:schemeClr val="lt1"/>
                </a:solidFill>
                <a:latin typeface="+mn-lt"/>
                <a:ea typeface="+mn-ea"/>
                <a:cs typeface="+mn-cs"/>
              </a:defRPr>
            </a:lvl8pPr>
            <a:lvl9pPr marL="3490890" algn="l" defTabSz="872722" rtl="0" eaLnBrk="1" latinLnBrk="0" hangingPunct="1">
              <a:defRPr kumimoji="1" sz="1800" kern="1200">
                <a:solidFill>
                  <a:schemeClr val="lt1"/>
                </a:solidFill>
                <a:latin typeface="+mn-lt"/>
                <a:ea typeface="+mn-ea"/>
                <a:cs typeface="+mn-cs"/>
              </a:defRPr>
            </a:lvl9pPr>
          </a:lstStyle>
          <a:p>
            <a:pPr algn="ctr"/>
            <a:r>
              <a:rPr kumimoji="1" lang="ja-JP" altLang="en-US" sz="700" dirty="0" smtClean="0">
                <a:solidFill>
                  <a:schemeClr val="tx1"/>
                </a:solidFill>
              </a:rPr>
              <a:t>第６回熊本県地域医療</a:t>
            </a:r>
            <a:endParaRPr kumimoji="1" lang="en-US" altLang="ja-JP" sz="700" dirty="0" smtClean="0">
              <a:solidFill>
                <a:schemeClr val="tx1"/>
              </a:solidFill>
            </a:endParaRPr>
          </a:p>
          <a:p>
            <a:pPr algn="ctr"/>
            <a:r>
              <a:rPr kumimoji="1" lang="ja-JP" altLang="en-US" sz="700" dirty="0" smtClean="0">
                <a:solidFill>
                  <a:schemeClr val="tx1"/>
                </a:solidFill>
              </a:rPr>
              <a:t>構想調整会議</a:t>
            </a:r>
            <a:endParaRPr kumimoji="1" lang="en-US" altLang="ja-JP" sz="700" dirty="0" smtClean="0">
              <a:solidFill>
                <a:schemeClr val="tx1"/>
              </a:solidFill>
            </a:endParaRPr>
          </a:p>
          <a:p>
            <a:pPr algn="ctr"/>
            <a:r>
              <a:rPr kumimoji="1" lang="ja-JP" altLang="en-US" sz="700" dirty="0" smtClean="0">
                <a:solidFill>
                  <a:schemeClr val="tx1"/>
                </a:solidFill>
              </a:rPr>
              <a:t>（</a:t>
            </a:r>
            <a:r>
              <a:rPr lang="ja-JP" altLang="en-US" sz="700" dirty="0" smtClean="0">
                <a:solidFill>
                  <a:schemeClr val="tx1"/>
                </a:solidFill>
              </a:rPr>
              <a:t>令和４</a:t>
            </a:r>
            <a:r>
              <a:rPr kumimoji="1" lang="ja-JP" altLang="en-US" sz="700" dirty="0" smtClean="0">
                <a:solidFill>
                  <a:schemeClr val="tx1"/>
                </a:solidFill>
              </a:rPr>
              <a:t>年６月２日）資料</a:t>
            </a:r>
            <a:r>
              <a:rPr lang="ja-JP" altLang="en-US" sz="700" dirty="0">
                <a:solidFill>
                  <a:schemeClr val="tx1"/>
                </a:solidFill>
              </a:rPr>
              <a:t>３</a:t>
            </a:r>
            <a:endParaRPr kumimoji="1" lang="ja-JP" altLang="en-US" sz="700" dirty="0">
              <a:solidFill>
                <a:schemeClr val="tx1"/>
              </a:solidFill>
            </a:endParaRPr>
          </a:p>
        </p:txBody>
      </p:sp>
    </p:spTree>
    <p:extLst>
      <p:ext uri="{BB962C8B-B14F-4D97-AF65-F5344CB8AC3E}">
        <p14:creationId xmlns:p14="http://schemas.microsoft.com/office/powerpoint/2010/main" val="1601802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128881" y="6112213"/>
            <a:ext cx="7509486" cy="390620"/>
          </a:xfrm>
          <a:prstGeom prst="rect">
            <a:avLst/>
          </a:prstGeom>
          <a:noFill/>
        </p:spPr>
        <p:txBody>
          <a:bodyPr wrap="square" rtlCol="0">
            <a:spAutoFit/>
          </a:bodyPr>
          <a:lstStyle/>
          <a:p>
            <a:pPr defTabSz="844083">
              <a:defRPr/>
            </a:pPr>
            <a:r>
              <a:rPr lang="ja-JP" altLang="en-US" sz="969" dirty="0">
                <a:solidFill>
                  <a:prstClr val="black"/>
                </a:solidFill>
                <a:latin typeface="Calibri"/>
                <a:ea typeface="ＭＳ Ｐゴシック" panose="020B0600070205080204" pitchFamily="50" charset="-128"/>
              </a:rPr>
              <a:t>出典：特定機能病院一覧等を基に作成（一般病床規模別の病院数は平成</a:t>
            </a:r>
            <a:r>
              <a:rPr lang="en-US" altLang="ja-JP" sz="969" dirty="0">
                <a:solidFill>
                  <a:prstClr val="black"/>
                </a:solidFill>
                <a:latin typeface="ＭＳ Ｐゴシック" panose="020B0600070205080204" pitchFamily="50" charset="-128"/>
                <a:ea typeface="ＭＳ Ｐゴシック" panose="020B0600070205080204" pitchFamily="50" charset="-128"/>
              </a:rPr>
              <a:t>29</a:t>
            </a:r>
            <a:r>
              <a:rPr lang="ja-JP" altLang="en-US" sz="969" dirty="0">
                <a:solidFill>
                  <a:prstClr val="black"/>
                </a:solidFill>
                <a:latin typeface="Calibri"/>
                <a:ea typeface="ＭＳ Ｐゴシック" panose="020B0600070205080204" pitchFamily="50" charset="-128"/>
              </a:rPr>
              <a:t>年度医療施設調査より集計）</a:t>
            </a:r>
            <a:endParaRPr lang="en-US" altLang="ja-JP" sz="969" dirty="0">
              <a:solidFill>
                <a:prstClr val="black"/>
              </a:solidFill>
              <a:latin typeface="Calibri"/>
              <a:ea typeface="ＭＳ Ｐゴシック" panose="020B0600070205080204" pitchFamily="50" charset="-128"/>
            </a:endParaRPr>
          </a:p>
          <a:p>
            <a:pPr defTabSz="844083">
              <a:defRPr/>
            </a:pPr>
            <a:r>
              <a:rPr lang="en-US" altLang="ja-JP" sz="969" dirty="0">
                <a:solidFill>
                  <a:prstClr val="black"/>
                </a:solidFill>
                <a:latin typeface="ＭＳ Ｐゴシック"/>
                <a:ea typeface="ＭＳ Ｐゴシック" panose="020B0600070205080204" pitchFamily="50" charset="-128"/>
              </a:rPr>
              <a:t>※</a:t>
            </a:r>
            <a:r>
              <a:rPr lang="ja-JP" altLang="en-US" sz="969" dirty="0">
                <a:solidFill>
                  <a:prstClr val="black"/>
                </a:solidFill>
                <a:latin typeface="ＭＳ Ｐゴシック"/>
                <a:ea typeface="ＭＳ Ｐゴシック" panose="020B0600070205080204" pitchFamily="50" charset="-128"/>
              </a:rPr>
              <a:t>　病床数は一般病床の数であり、特定機能病院は平成</a:t>
            </a:r>
            <a:r>
              <a:rPr lang="en-US" altLang="ja-JP" sz="969" dirty="0">
                <a:solidFill>
                  <a:prstClr val="black"/>
                </a:solidFill>
                <a:latin typeface="ＭＳ Ｐゴシック"/>
                <a:ea typeface="ＭＳ Ｐゴシック" panose="020B0600070205080204" pitchFamily="50" charset="-128"/>
              </a:rPr>
              <a:t>31</a:t>
            </a:r>
            <a:r>
              <a:rPr lang="ja-JP" altLang="en-US" sz="969" dirty="0">
                <a:solidFill>
                  <a:prstClr val="black"/>
                </a:solidFill>
                <a:latin typeface="ＭＳ Ｐゴシック"/>
                <a:ea typeface="ＭＳ Ｐゴシック" panose="020B0600070205080204" pitchFamily="50" charset="-128"/>
              </a:rPr>
              <a:t>年４月、地域医療支援病院は平成</a:t>
            </a:r>
            <a:r>
              <a:rPr lang="en-US" altLang="ja-JP" sz="969" dirty="0">
                <a:solidFill>
                  <a:prstClr val="black"/>
                </a:solidFill>
                <a:latin typeface="ＭＳ Ｐゴシック"/>
                <a:ea typeface="ＭＳ Ｐゴシック" panose="020B0600070205080204" pitchFamily="50" charset="-128"/>
              </a:rPr>
              <a:t>30</a:t>
            </a:r>
            <a:r>
              <a:rPr lang="ja-JP" altLang="en-US" sz="969" dirty="0">
                <a:solidFill>
                  <a:prstClr val="black"/>
                </a:solidFill>
                <a:latin typeface="ＭＳ Ｐゴシック"/>
                <a:ea typeface="ＭＳ Ｐゴシック" panose="020B0600070205080204" pitchFamily="50" charset="-128"/>
              </a:rPr>
              <a:t>年１２月時点。</a:t>
            </a:r>
            <a:endParaRPr lang="en-US" altLang="ja-JP" sz="969" dirty="0">
              <a:solidFill>
                <a:prstClr val="black"/>
              </a:solidFill>
              <a:latin typeface="ＭＳ Ｐゴシック"/>
              <a:ea typeface="ＭＳ Ｐゴシック" panose="020B0600070205080204" pitchFamily="50" charset="-128"/>
            </a:endParaRPr>
          </a:p>
        </p:txBody>
      </p:sp>
      <p:sp>
        <p:nvSpPr>
          <p:cNvPr id="21" name="スライド番号プレースホルダー 1"/>
          <p:cNvSpPr txBox="1">
            <a:spLocks/>
          </p:cNvSpPr>
          <p:nvPr/>
        </p:nvSpPr>
        <p:spPr>
          <a:xfrm>
            <a:off x="3229105" y="4678028"/>
            <a:ext cx="2057400" cy="337038"/>
          </a:xfrm>
          <a:prstGeom prst="rect">
            <a:avLst/>
          </a:prstGeom>
        </p:spPr>
        <p:txBody>
          <a:bodyPr vert="horz" lIns="84406" tIns="42203" rIns="84406" bIns="42203"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44083">
              <a:defRPr/>
            </a:pPr>
            <a:endParaRPr lang="ja-JP" altLang="en-US" sz="18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nvPr>
        </p:nvGraphicFramePr>
        <p:xfrm>
          <a:off x="1128881" y="2959120"/>
          <a:ext cx="7663015" cy="3093947"/>
        </p:xfrm>
        <a:graphic>
          <a:graphicData uri="http://schemas.openxmlformats.org/drawingml/2006/table">
            <a:tbl>
              <a:tblPr firstRow="1" bandRow="1">
                <a:tableStyleId>{5940675A-B579-460E-94D1-54222C63F5DA}</a:tableStyleId>
              </a:tblPr>
              <a:tblGrid>
                <a:gridCol w="1118433">
                  <a:extLst>
                    <a:ext uri="{9D8B030D-6E8A-4147-A177-3AD203B41FA5}">
                      <a16:colId xmlns:a16="http://schemas.microsoft.com/office/drawing/2014/main" val="2925471349"/>
                    </a:ext>
                  </a:extLst>
                </a:gridCol>
                <a:gridCol w="1339948">
                  <a:extLst>
                    <a:ext uri="{9D8B030D-6E8A-4147-A177-3AD203B41FA5}">
                      <a16:colId xmlns:a16="http://schemas.microsoft.com/office/drawing/2014/main" val="2229749827"/>
                    </a:ext>
                  </a:extLst>
                </a:gridCol>
                <a:gridCol w="1591408">
                  <a:extLst>
                    <a:ext uri="{9D8B030D-6E8A-4147-A177-3AD203B41FA5}">
                      <a16:colId xmlns:a16="http://schemas.microsoft.com/office/drawing/2014/main" val="3928807564"/>
                    </a:ext>
                  </a:extLst>
                </a:gridCol>
                <a:gridCol w="2386232">
                  <a:extLst>
                    <a:ext uri="{9D8B030D-6E8A-4147-A177-3AD203B41FA5}">
                      <a16:colId xmlns:a16="http://schemas.microsoft.com/office/drawing/2014/main" val="3472491944"/>
                    </a:ext>
                  </a:extLst>
                </a:gridCol>
                <a:gridCol w="31652">
                  <a:extLst>
                    <a:ext uri="{9D8B030D-6E8A-4147-A177-3AD203B41FA5}">
                      <a16:colId xmlns:a16="http://schemas.microsoft.com/office/drawing/2014/main" val="2354023849"/>
                    </a:ext>
                  </a:extLst>
                </a:gridCol>
                <a:gridCol w="1195342">
                  <a:extLst>
                    <a:ext uri="{9D8B030D-6E8A-4147-A177-3AD203B41FA5}">
                      <a16:colId xmlns:a16="http://schemas.microsoft.com/office/drawing/2014/main" val="1497463114"/>
                    </a:ext>
                  </a:extLst>
                </a:gridCol>
              </a:tblGrid>
              <a:tr h="289195">
                <a:tc>
                  <a:txBody>
                    <a:bodyPr/>
                    <a:lstStyle/>
                    <a:p>
                      <a:pPr algn="ctr"/>
                      <a:r>
                        <a:rPr kumimoji="1" lang="ja-JP" altLang="en-US" sz="1300" dirty="0" smtClean="0"/>
                        <a:t>病床数</a:t>
                      </a:r>
                      <a:r>
                        <a:rPr kumimoji="1" lang="ja-JP" altLang="en-US" sz="1100" dirty="0" smtClean="0"/>
                        <a:t>（</a:t>
                      </a:r>
                      <a:r>
                        <a:rPr kumimoji="1" lang="en-US" altLang="ja-JP" sz="1100" dirty="0" smtClean="0"/>
                        <a:t>※</a:t>
                      </a:r>
                      <a:r>
                        <a:rPr kumimoji="1" lang="ja-JP" altLang="en-US" sz="1100" dirty="0" smtClean="0"/>
                        <a:t>）</a:t>
                      </a:r>
                      <a:endParaRPr kumimoji="1" lang="ja-JP" altLang="en-US" sz="1300" dirty="0"/>
                    </a:p>
                  </a:txBody>
                  <a:tcPr marL="84406" marR="84406" marT="42203" marB="42203" anchor="ctr"/>
                </a:tc>
                <a:tc>
                  <a:txBody>
                    <a:bodyPr/>
                    <a:lstStyle/>
                    <a:p>
                      <a:pPr algn="ctr"/>
                      <a:r>
                        <a:rPr kumimoji="1" lang="ja-JP" altLang="en-US" sz="1300" dirty="0" smtClean="0"/>
                        <a:t>特定機能病院</a:t>
                      </a:r>
                      <a:endParaRPr kumimoji="1" lang="ja-JP" altLang="en-US" sz="1300" dirty="0"/>
                    </a:p>
                  </a:txBody>
                  <a:tcPr marL="84406" marR="84406" marT="42203" marB="42203" anchor="ctr"/>
                </a:tc>
                <a:tc>
                  <a:txBody>
                    <a:bodyPr/>
                    <a:lstStyle/>
                    <a:p>
                      <a:pPr algn="ctr"/>
                      <a:r>
                        <a:rPr kumimoji="1" lang="ja-JP" altLang="en-US" sz="1300" dirty="0" smtClean="0"/>
                        <a:t>地域医療支援病院</a:t>
                      </a:r>
                      <a:endParaRPr kumimoji="1" lang="ja-JP" altLang="en-US" sz="1300" dirty="0"/>
                    </a:p>
                  </a:txBody>
                  <a:tcPr marL="84406" marR="84406" marT="42203" marB="42203" anchor="ctr"/>
                </a:tc>
                <a:tc>
                  <a:txBody>
                    <a:bodyPr/>
                    <a:lstStyle/>
                    <a:p>
                      <a:pPr algn="ctr"/>
                      <a:r>
                        <a:rPr kumimoji="1" lang="ja-JP" altLang="en-US" sz="1300" dirty="0" smtClean="0"/>
                        <a:t>その他</a:t>
                      </a:r>
                      <a:endParaRPr kumimoji="1" lang="ja-JP" altLang="en-US" sz="1300" dirty="0"/>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ja-JP" altLang="en-US"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t>全体</a:t>
                      </a:r>
                      <a:endParaRPr kumimoji="1" lang="ja-JP" altLang="en-US" sz="1300" dirty="0"/>
                    </a:p>
                  </a:txBody>
                  <a:tcPr marL="84406" marR="84406" marT="42203" marB="4220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86711"/>
                  </a:ext>
                </a:extLst>
              </a:tr>
              <a:tr h="694838">
                <a:tc>
                  <a:txBody>
                    <a:bodyPr/>
                    <a:lstStyle/>
                    <a:p>
                      <a:pPr algn="ctr"/>
                      <a:r>
                        <a:rPr kumimoji="1" lang="en-US" altLang="ja-JP" sz="1300" dirty="0" smtClean="0">
                          <a:latin typeface="+mn-ea"/>
                          <a:ea typeface="+mn-ea"/>
                        </a:rPr>
                        <a:t>400</a:t>
                      </a:r>
                      <a:r>
                        <a:rPr kumimoji="1" lang="ja-JP" altLang="en-US" sz="1300" dirty="0" smtClean="0"/>
                        <a:t>床以上</a:t>
                      </a:r>
                      <a:endParaRPr kumimoji="1" lang="ja-JP" altLang="en-US" sz="1300" dirty="0"/>
                    </a:p>
                  </a:txBody>
                  <a:tcPr marL="84406" marR="84406" marT="42203" marB="42203" anchor="ctr"/>
                </a:tc>
                <a:tc>
                  <a:txBody>
                    <a:bodyPr/>
                    <a:lstStyle/>
                    <a:p>
                      <a:pPr algn="ctr"/>
                      <a:endParaRPr kumimoji="1" lang="en-US" altLang="ja-JP" sz="1300" dirty="0" smtClean="0">
                        <a:latin typeface="+mn-ea"/>
                        <a:ea typeface="+mn-ea"/>
                      </a:endParaRPr>
                    </a:p>
                  </a:txBody>
                  <a:tcPr marL="84406" marR="84406" marT="42203" marB="42203" anchor="ctr">
                    <a:solidFill>
                      <a:schemeClr val="accent3">
                        <a:lumMod val="40000"/>
                        <a:lumOff val="60000"/>
                      </a:schemeClr>
                    </a:solidFill>
                  </a:tcPr>
                </a:tc>
                <a:tc>
                  <a:txBody>
                    <a:bodyPr/>
                    <a:lstStyle/>
                    <a:p>
                      <a:pPr algn="ctr"/>
                      <a:endParaRPr lang="en-US" altLang="ja-JP" sz="1300" dirty="0" smtClean="0">
                        <a:latin typeface="+mn-ea"/>
                        <a:ea typeface="+mn-ea"/>
                      </a:endParaRPr>
                    </a:p>
                  </a:txBody>
                  <a:tcPr marL="84406" marR="84406" marT="42203" marB="42203" anchor="ctr">
                    <a:solidFill>
                      <a:schemeClr val="accent3">
                        <a:lumMod val="40000"/>
                        <a:lumOff val="60000"/>
                      </a:schemeClr>
                    </a:solidFill>
                  </a:tcPr>
                </a:tc>
                <a:tc>
                  <a:txBody>
                    <a:bodyPr/>
                    <a:lstStyle/>
                    <a:p>
                      <a:pPr algn="ctr"/>
                      <a:endParaRPr kumimoji="1" lang="en-US" altLang="ja-JP" sz="1300" dirty="0" smtClean="0">
                        <a:latin typeface="+mn-ea"/>
                        <a:ea typeface="+mn-ea"/>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300" dirty="0">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300" dirty="0" smtClean="0">
                          <a:latin typeface="+mn-ea"/>
                          <a:ea typeface="+mn-ea"/>
                        </a:rPr>
                        <a:t>538</a:t>
                      </a:r>
                    </a:p>
                    <a:p>
                      <a:pPr algn="ctr"/>
                      <a:r>
                        <a:rPr kumimoji="1" lang="en-US" altLang="ja-JP" sz="1300" dirty="0" smtClean="0">
                          <a:latin typeface="+mn-ea"/>
                          <a:ea typeface="+mn-ea"/>
                        </a:rPr>
                        <a:t>(6.4%)</a:t>
                      </a:r>
                      <a:endParaRPr kumimoji="1" lang="ja-JP" altLang="en-US" sz="1300" dirty="0">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852918"/>
                  </a:ext>
                </a:extLst>
              </a:tr>
              <a:tr h="694838">
                <a:tc>
                  <a:txBody>
                    <a:bodyPr/>
                    <a:lstStyle/>
                    <a:p>
                      <a:pPr algn="ctr"/>
                      <a:r>
                        <a:rPr kumimoji="1" lang="en-US" altLang="ja-JP" sz="1300" dirty="0" smtClean="0">
                          <a:latin typeface="+mn-ea"/>
                          <a:ea typeface="+mn-ea"/>
                        </a:rPr>
                        <a:t>200</a:t>
                      </a:r>
                      <a:r>
                        <a:rPr kumimoji="1" lang="ja-JP" altLang="en-US" sz="1300" dirty="0" smtClean="0">
                          <a:latin typeface="+mn-ea"/>
                          <a:ea typeface="+mn-ea"/>
                        </a:rPr>
                        <a:t>～</a:t>
                      </a:r>
                      <a:r>
                        <a:rPr kumimoji="1" lang="en-US" altLang="ja-JP" sz="1300" dirty="0" smtClean="0">
                          <a:latin typeface="+mn-ea"/>
                          <a:ea typeface="+mn-ea"/>
                        </a:rPr>
                        <a:t>399</a:t>
                      </a:r>
                      <a:r>
                        <a:rPr kumimoji="1" lang="ja-JP" altLang="en-US" sz="1300" dirty="0" smtClean="0"/>
                        <a:t>床</a:t>
                      </a:r>
                      <a:endParaRPr kumimoji="1" lang="ja-JP" altLang="en-US" sz="1300" dirty="0"/>
                    </a:p>
                  </a:txBody>
                  <a:tcPr marL="84406" marR="84406" marT="42203" marB="42203" anchor="ctr"/>
                </a:tc>
                <a:tc>
                  <a:txBody>
                    <a:bodyPr/>
                    <a:lstStyle/>
                    <a:p>
                      <a:pPr algn="ctr"/>
                      <a:endParaRPr kumimoji="1" lang="en-US" altLang="ja-JP" sz="1300" dirty="0" smtClean="0">
                        <a:latin typeface="+mn-ea"/>
                        <a:ea typeface="+mn-ea"/>
                      </a:endParaRPr>
                    </a:p>
                  </a:txBody>
                  <a:tcPr marL="84406" marR="84406" marT="42203" marB="42203" anchor="ctr">
                    <a:solidFill>
                      <a:schemeClr val="accent3">
                        <a:lumMod val="40000"/>
                        <a:lumOff val="60000"/>
                      </a:schemeClr>
                    </a:solidFill>
                  </a:tcPr>
                </a:tc>
                <a:tc>
                  <a:txBody>
                    <a:bodyPr/>
                    <a:lstStyle/>
                    <a:p>
                      <a:pPr algn="ctr"/>
                      <a:endParaRPr kumimoji="1" lang="en-US" altLang="ja-JP" sz="1300" dirty="0" smtClean="0">
                        <a:latin typeface="+mn-ea"/>
                        <a:ea typeface="+mn-ea"/>
                      </a:endParaRPr>
                    </a:p>
                  </a:txBody>
                  <a:tcPr marL="84406" marR="84406" marT="42203" marB="42203" anchor="ctr">
                    <a:solidFill>
                      <a:schemeClr val="accent3">
                        <a:lumMod val="40000"/>
                        <a:lumOff val="60000"/>
                      </a:schemeClr>
                    </a:solidFill>
                  </a:tcPr>
                </a:tc>
                <a:tc>
                  <a:txBody>
                    <a:bodyPr/>
                    <a:lstStyle/>
                    <a:p>
                      <a:pPr algn="ctr"/>
                      <a:endParaRPr kumimoji="1" lang="en-US" altLang="ja-JP" sz="1300" dirty="0" smtClean="0">
                        <a:latin typeface="+mn-ea"/>
                        <a:ea typeface="+mn-ea"/>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endParaRPr kumimoji="1" lang="ja-JP" altLang="en-US" sz="1300" dirty="0">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300" dirty="0" smtClean="0">
                          <a:latin typeface="+mn-ea"/>
                          <a:ea typeface="+mn-ea"/>
                        </a:rPr>
                        <a:t>816</a:t>
                      </a:r>
                    </a:p>
                    <a:p>
                      <a:pPr algn="ctr"/>
                      <a:r>
                        <a:rPr kumimoji="1" lang="en-US" altLang="ja-JP" sz="1300" dirty="0" smtClean="0">
                          <a:latin typeface="+mn-ea"/>
                          <a:ea typeface="+mn-ea"/>
                        </a:rPr>
                        <a:t>(9.7%)</a:t>
                      </a:r>
                      <a:endParaRPr kumimoji="1" lang="ja-JP" altLang="en-US" sz="1300" dirty="0">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52861084"/>
                  </a:ext>
                </a:extLst>
              </a:tr>
              <a:tr h="694838">
                <a:tc>
                  <a:txBody>
                    <a:bodyPr/>
                    <a:lstStyle/>
                    <a:p>
                      <a:pPr algn="ctr"/>
                      <a:r>
                        <a:rPr kumimoji="1" lang="en-US" altLang="ja-JP" sz="1300" dirty="0" smtClean="0">
                          <a:latin typeface="+mn-ea"/>
                          <a:ea typeface="+mn-ea"/>
                        </a:rPr>
                        <a:t>200</a:t>
                      </a:r>
                      <a:r>
                        <a:rPr kumimoji="1" lang="ja-JP" altLang="en-US" sz="1300" dirty="0" smtClean="0"/>
                        <a:t>床未満</a:t>
                      </a:r>
                      <a:endParaRPr kumimoji="1" lang="en-US" altLang="ja-JP" sz="1300" dirty="0" smtClean="0"/>
                    </a:p>
                  </a:txBody>
                  <a:tcPr marL="84406" marR="84406" marT="42203" marB="42203" anchor="ctr"/>
                </a:tc>
                <a:tc>
                  <a:txBody>
                    <a:bodyPr/>
                    <a:lstStyle/>
                    <a:p>
                      <a:pPr algn="ctr"/>
                      <a:r>
                        <a:rPr kumimoji="1" lang="en-US" altLang="ja-JP" sz="1300" dirty="0" smtClean="0">
                          <a:latin typeface="+mn-ea"/>
                          <a:ea typeface="+mn-ea"/>
                        </a:rPr>
                        <a:t>0</a:t>
                      </a:r>
                    </a:p>
                    <a:p>
                      <a:pPr algn="ctr"/>
                      <a:r>
                        <a:rPr kumimoji="1" lang="en-US" altLang="ja-JP" sz="1300" dirty="0" smtClean="0">
                          <a:latin typeface="+mn-ea"/>
                          <a:ea typeface="+mn-ea"/>
                        </a:rPr>
                        <a:t>(0%)</a:t>
                      </a:r>
                      <a:endParaRPr kumimoji="1" lang="ja-JP" altLang="en-US" sz="1300" dirty="0">
                        <a:latin typeface="+mn-ea"/>
                        <a:ea typeface="+mn-ea"/>
                      </a:endParaRPr>
                    </a:p>
                  </a:txBody>
                  <a:tcPr marL="84406" marR="84406" marT="42203" marB="42203" anchor="ctr"/>
                </a:tc>
                <a:tc>
                  <a:txBody>
                    <a:bodyPr/>
                    <a:lstStyle/>
                    <a:p>
                      <a:pPr algn="ctr"/>
                      <a:r>
                        <a:rPr kumimoji="1" lang="en-US" altLang="ja-JP" sz="1300" dirty="0" smtClean="0">
                          <a:latin typeface="+mn-ea"/>
                          <a:ea typeface="+mn-ea"/>
                        </a:rPr>
                        <a:t>27</a:t>
                      </a:r>
                    </a:p>
                    <a:p>
                      <a:pPr algn="ctr"/>
                      <a:r>
                        <a:rPr kumimoji="1" lang="en-US" altLang="ja-JP" sz="1300" dirty="0" smtClean="0">
                          <a:latin typeface="+mn-ea"/>
                          <a:ea typeface="+mn-ea"/>
                        </a:rPr>
                        <a:t>(0.3%)</a:t>
                      </a:r>
                      <a:endParaRPr kumimoji="1" lang="ja-JP" altLang="en-US" sz="1300" dirty="0">
                        <a:latin typeface="+mn-ea"/>
                        <a:ea typeface="+mn-ea"/>
                      </a:endParaRPr>
                    </a:p>
                  </a:txBody>
                  <a:tcPr marL="84406" marR="84406" marT="42203" marB="42203" anchor="ctr"/>
                </a:tc>
                <a:tc>
                  <a:txBody>
                    <a:bodyPr/>
                    <a:lstStyle/>
                    <a:p>
                      <a:pPr algn="ctr"/>
                      <a:r>
                        <a:rPr kumimoji="1" lang="en-US" altLang="ja-JP" sz="1300" dirty="0" smtClean="0">
                          <a:latin typeface="+mn-ea"/>
                          <a:ea typeface="+mn-ea"/>
                        </a:rPr>
                        <a:t>7,031</a:t>
                      </a:r>
                    </a:p>
                    <a:p>
                      <a:pPr algn="ctr"/>
                      <a:r>
                        <a:rPr kumimoji="1" lang="en-US" altLang="ja-JP" sz="1300" dirty="0" smtClean="0">
                          <a:latin typeface="+mn-ea"/>
                          <a:ea typeface="+mn-ea"/>
                        </a:rPr>
                        <a:t>(83.6%)</a:t>
                      </a:r>
                      <a:endParaRPr kumimoji="1" lang="ja-JP" altLang="en-US" sz="1300" dirty="0">
                        <a:latin typeface="+mn-ea"/>
                        <a:ea typeface="+mn-ea"/>
                      </a:endParaRPr>
                    </a:p>
                  </a:txBody>
                  <a:tcPr marL="0" marR="0" marT="0" marB="0" anchor="ctr"/>
                </a:tc>
                <a:tc>
                  <a:txBody>
                    <a:bodyPr/>
                    <a:lstStyle/>
                    <a:p>
                      <a:pPr algn="ctr"/>
                      <a:endParaRPr kumimoji="1" lang="ja-JP" altLang="en-US" sz="1300" dirty="0">
                        <a:latin typeface="+mn-ea"/>
                        <a:ea typeface="+mn-ea"/>
                      </a:endParaRPr>
                    </a:p>
                  </a:txBody>
                  <a:tcPr marL="0" marR="0" marT="0" marB="0" anchor="ctr">
                    <a:lnT w="12700" cmpd="sng">
                      <a:noFill/>
                    </a:lnT>
                  </a:tcPr>
                </a:tc>
                <a:tc>
                  <a:txBody>
                    <a:bodyPr/>
                    <a:lstStyle/>
                    <a:p>
                      <a:pPr algn="ctr"/>
                      <a:r>
                        <a:rPr kumimoji="1" lang="en-US" altLang="ja-JP" sz="1300" dirty="0" smtClean="0">
                          <a:latin typeface="+mn-ea"/>
                          <a:ea typeface="+mn-ea"/>
                        </a:rPr>
                        <a:t>7,058</a:t>
                      </a:r>
                    </a:p>
                    <a:p>
                      <a:pPr algn="ctr"/>
                      <a:r>
                        <a:rPr kumimoji="1" lang="en-US" altLang="ja-JP" sz="1300" dirty="0" smtClean="0">
                          <a:latin typeface="+mn-ea"/>
                          <a:ea typeface="+mn-ea"/>
                        </a:rPr>
                        <a:t>(83.9%)</a:t>
                      </a:r>
                      <a:endParaRPr kumimoji="1" lang="ja-JP" altLang="en-US" sz="1300" dirty="0">
                        <a:latin typeface="+mn-ea"/>
                        <a:ea typeface="+mn-ea"/>
                      </a:endParaRPr>
                    </a:p>
                  </a:txBody>
                  <a:tcPr marL="84406" marR="84406" marT="42203" marB="42203" anchor="ctr"/>
                </a:tc>
                <a:extLst>
                  <a:ext uri="{0D108BD9-81ED-4DB2-BD59-A6C34878D82A}">
                    <a16:rowId xmlns:a16="http://schemas.microsoft.com/office/drawing/2014/main" val="2055066061"/>
                  </a:ext>
                </a:extLst>
              </a:tr>
              <a:tr h="0">
                <a:tc>
                  <a:txBody>
                    <a:bodyPr/>
                    <a:lstStyle/>
                    <a:p>
                      <a:pPr algn="ctr"/>
                      <a:endParaRPr kumimoji="1" lang="en-US" altLang="ja-JP" sz="100" dirty="0" smtClean="0"/>
                    </a:p>
                  </a:txBody>
                  <a:tcPr marL="0" marR="0" marT="0" marB="0" anchor="ctr"/>
                </a:tc>
                <a:tc>
                  <a:txBody>
                    <a:bodyPr/>
                    <a:lstStyle/>
                    <a:p>
                      <a:pPr algn="ctr"/>
                      <a:endParaRPr kumimoji="1" lang="ja-JP" altLang="en-US" sz="100" dirty="0">
                        <a:latin typeface="+mn-ea"/>
                        <a:ea typeface="+mn-ea"/>
                      </a:endParaRPr>
                    </a:p>
                  </a:txBody>
                  <a:tcPr marL="0" marR="0" marT="0" marB="0" anchor="ctr"/>
                </a:tc>
                <a:tc>
                  <a:txBody>
                    <a:bodyPr/>
                    <a:lstStyle/>
                    <a:p>
                      <a:pPr algn="ctr"/>
                      <a:endParaRPr kumimoji="1" lang="ja-JP" altLang="en-US" sz="100" dirty="0">
                        <a:latin typeface="+mn-ea"/>
                        <a:ea typeface="+mn-ea"/>
                      </a:endParaRPr>
                    </a:p>
                  </a:txBody>
                  <a:tcPr marL="0" marR="0" marT="0" marB="0" anchor="ctr"/>
                </a:tc>
                <a:tc>
                  <a:txBody>
                    <a:bodyPr/>
                    <a:lstStyle/>
                    <a:p>
                      <a:pPr algn="ctr"/>
                      <a:endParaRPr kumimoji="1" lang="ja-JP" altLang="en-US" sz="100" dirty="0">
                        <a:latin typeface="+mn-ea"/>
                        <a:ea typeface="+mn-ea"/>
                      </a:endParaRPr>
                    </a:p>
                  </a:txBody>
                  <a:tcPr marL="0" marR="0" marT="0" marB="0" anchor="ctr"/>
                </a:tc>
                <a:tc>
                  <a:txBody>
                    <a:bodyPr/>
                    <a:lstStyle/>
                    <a:p>
                      <a:pPr algn="ctr"/>
                      <a:endParaRPr kumimoji="1" lang="ja-JP" altLang="en-US" sz="100" dirty="0">
                        <a:latin typeface="+mn-ea"/>
                        <a:ea typeface="+mn-ea"/>
                      </a:endParaRPr>
                    </a:p>
                  </a:txBody>
                  <a:tcPr marL="0" marR="0" marT="0" marB="0" anchor="ctr"/>
                </a:tc>
                <a:tc>
                  <a:txBody>
                    <a:bodyPr/>
                    <a:lstStyle/>
                    <a:p>
                      <a:pPr algn="ctr"/>
                      <a:endParaRPr kumimoji="1" lang="ja-JP" altLang="en-US" sz="100" dirty="0">
                        <a:latin typeface="+mn-ea"/>
                        <a:ea typeface="+mn-ea"/>
                      </a:endParaRPr>
                    </a:p>
                  </a:txBody>
                  <a:tcPr marL="0" marR="0" marT="0" marB="0" anchor="ctr"/>
                </a:tc>
                <a:extLst>
                  <a:ext uri="{0D108BD9-81ED-4DB2-BD59-A6C34878D82A}">
                    <a16:rowId xmlns:a16="http://schemas.microsoft.com/office/drawing/2014/main" val="1142053560"/>
                  </a:ext>
                </a:extLst>
              </a:tr>
              <a:tr h="694838">
                <a:tc>
                  <a:txBody>
                    <a:bodyPr/>
                    <a:lstStyle/>
                    <a:p>
                      <a:pPr algn="ctr"/>
                      <a:r>
                        <a:rPr kumimoji="1" lang="ja-JP" altLang="en-US" sz="1300" dirty="0" smtClean="0"/>
                        <a:t>全体</a:t>
                      </a:r>
                      <a:endParaRPr kumimoji="1" lang="en-US" altLang="ja-JP" sz="1300" dirty="0" smtClean="0"/>
                    </a:p>
                  </a:txBody>
                  <a:tcPr marL="84406" marR="84406" marT="42203" marB="42203" anchor="ctr"/>
                </a:tc>
                <a:tc>
                  <a:txBody>
                    <a:bodyPr/>
                    <a:lstStyle/>
                    <a:p>
                      <a:pPr algn="ctr"/>
                      <a:r>
                        <a:rPr kumimoji="1" lang="en-US" altLang="ja-JP" sz="1300" dirty="0" smtClean="0">
                          <a:latin typeface="+mn-ea"/>
                          <a:ea typeface="+mn-ea"/>
                        </a:rPr>
                        <a:t>86</a:t>
                      </a:r>
                    </a:p>
                    <a:p>
                      <a:pPr algn="ctr"/>
                      <a:r>
                        <a:rPr kumimoji="1" lang="en-US" altLang="ja-JP" sz="1300" dirty="0" smtClean="0">
                          <a:latin typeface="+mn-ea"/>
                          <a:ea typeface="+mn-ea"/>
                        </a:rPr>
                        <a:t>(1.0%)</a:t>
                      </a:r>
                      <a:endParaRPr kumimoji="1" lang="ja-JP" altLang="en-US" sz="1300" dirty="0">
                        <a:latin typeface="+mn-ea"/>
                        <a:ea typeface="+mn-ea"/>
                      </a:endParaRPr>
                    </a:p>
                  </a:txBody>
                  <a:tcPr marL="84406" marR="84406" marT="42203" marB="42203" anchor="ctr"/>
                </a:tc>
                <a:tc>
                  <a:txBody>
                    <a:bodyPr/>
                    <a:lstStyle/>
                    <a:p>
                      <a:pPr algn="ctr"/>
                      <a:r>
                        <a:rPr kumimoji="1" lang="en-US" altLang="ja-JP" sz="1300" dirty="0" smtClean="0">
                          <a:latin typeface="+mn-ea"/>
                          <a:ea typeface="+mn-ea"/>
                        </a:rPr>
                        <a:t>607</a:t>
                      </a:r>
                    </a:p>
                    <a:p>
                      <a:pPr algn="ctr"/>
                      <a:r>
                        <a:rPr kumimoji="1" lang="en-US" altLang="ja-JP" sz="1300" dirty="0" smtClean="0">
                          <a:latin typeface="+mn-ea"/>
                          <a:ea typeface="+mn-ea"/>
                        </a:rPr>
                        <a:t>(7.2%)</a:t>
                      </a:r>
                      <a:endParaRPr kumimoji="1" lang="ja-JP" altLang="en-US" sz="1300" dirty="0">
                        <a:latin typeface="+mn-ea"/>
                        <a:ea typeface="+mn-ea"/>
                      </a:endParaRPr>
                    </a:p>
                  </a:txBody>
                  <a:tcPr marL="84406" marR="84406" marT="42203" marB="42203" anchor="ctr"/>
                </a:tc>
                <a:tc>
                  <a:txBody>
                    <a:bodyPr/>
                    <a:lstStyle/>
                    <a:p>
                      <a:pPr algn="ctr"/>
                      <a:r>
                        <a:rPr kumimoji="1" lang="en-US" altLang="ja-JP" sz="1300" dirty="0" smtClean="0">
                          <a:latin typeface="+mn-ea"/>
                          <a:ea typeface="+mn-ea"/>
                        </a:rPr>
                        <a:t>7,719</a:t>
                      </a:r>
                    </a:p>
                    <a:p>
                      <a:pPr algn="ctr"/>
                      <a:r>
                        <a:rPr kumimoji="1" lang="en-US" altLang="ja-JP" sz="1300" dirty="0" smtClean="0">
                          <a:latin typeface="+mn-ea"/>
                          <a:ea typeface="+mn-ea"/>
                        </a:rPr>
                        <a:t>(91.8%)</a:t>
                      </a:r>
                      <a:endParaRPr kumimoji="1" lang="ja-JP" altLang="en-US" sz="1300" dirty="0">
                        <a:latin typeface="+mn-ea"/>
                        <a:ea typeface="+mn-ea"/>
                      </a:endParaRPr>
                    </a:p>
                  </a:txBody>
                  <a:tcPr marL="0" marR="0" marT="0" marB="0" anchor="ctr"/>
                </a:tc>
                <a:tc>
                  <a:txBody>
                    <a:bodyPr/>
                    <a:lstStyle/>
                    <a:p>
                      <a:pPr algn="ctr"/>
                      <a:endParaRPr kumimoji="1" lang="ja-JP" altLang="en-US" sz="1300" dirty="0">
                        <a:latin typeface="+mn-ea"/>
                        <a:ea typeface="+mn-ea"/>
                      </a:endParaRPr>
                    </a:p>
                  </a:txBody>
                  <a:tcPr marL="0" marR="0" marT="0" marB="0" anchor="ctr"/>
                </a:tc>
                <a:tc>
                  <a:txBody>
                    <a:bodyPr/>
                    <a:lstStyle/>
                    <a:p>
                      <a:pPr algn="ctr"/>
                      <a:r>
                        <a:rPr kumimoji="1" lang="en-US" altLang="ja-JP" sz="1300" dirty="0" smtClean="0">
                          <a:latin typeface="+mn-ea"/>
                          <a:ea typeface="+mn-ea"/>
                        </a:rPr>
                        <a:t>8,412</a:t>
                      </a:r>
                    </a:p>
                    <a:p>
                      <a:pPr algn="ctr"/>
                      <a:r>
                        <a:rPr kumimoji="1" lang="en-US" altLang="ja-JP" sz="1300" dirty="0" smtClean="0">
                          <a:latin typeface="+mn-ea"/>
                          <a:ea typeface="+mn-ea"/>
                        </a:rPr>
                        <a:t>(100%)</a:t>
                      </a:r>
                      <a:endParaRPr kumimoji="1" lang="ja-JP" altLang="en-US" sz="1300" dirty="0">
                        <a:latin typeface="+mn-ea"/>
                        <a:ea typeface="+mn-ea"/>
                      </a:endParaRPr>
                    </a:p>
                  </a:txBody>
                  <a:tcPr marL="84406" marR="84406" marT="42203" marB="42203" anchor="ctr"/>
                </a:tc>
                <a:extLst>
                  <a:ext uri="{0D108BD9-81ED-4DB2-BD59-A6C34878D82A}">
                    <a16:rowId xmlns:a16="http://schemas.microsoft.com/office/drawing/2014/main" val="2240195778"/>
                  </a:ext>
                </a:extLst>
              </a:tr>
            </a:tbl>
          </a:graphicData>
        </a:graphic>
      </p:graphicFrame>
      <p:cxnSp>
        <p:nvCxnSpPr>
          <p:cNvPr id="10" name="直線コネクタ 9"/>
          <p:cNvCxnSpPr/>
          <p:nvPr/>
        </p:nvCxnSpPr>
        <p:spPr>
          <a:xfrm flipV="1">
            <a:off x="1128881" y="4614755"/>
            <a:ext cx="4034532" cy="149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63413" y="3256529"/>
            <a:ext cx="8992" cy="13909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0" y="4306522"/>
            <a:ext cx="1012873" cy="376385"/>
          </a:xfrm>
          <a:prstGeom prst="rect">
            <a:avLst/>
          </a:prstGeom>
          <a:noFill/>
        </p:spPr>
        <p:txBody>
          <a:bodyPr wrap="square" rtlCol="0">
            <a:spAutoFit/>
          </a:bodyPr>
          <a:lstStyle/>
          <a:p>
            <a:pPr algn="r" defTabSz="844083">
              <a:defRPr/>
            </a:pPr>
            <a:r>
              <a:rPr lang="ja-JP" altLang="en-US" sz="923" b="1" dirty="0">
                <a:solidFill>
                  <a:srgbClr val="00B050"/>
                </a:solidFill>
                <a:latin typeface="Calibri"/>
                <a:ea typeface="ＭＳ Ｐゴシック" panose="020B0600070205080204" pitchFamily="50" charset="-128"/>
              </a:rPr>
              <a:t>現在の定額負担（義務）対象病院</a:t>
            </a:r>
            <a:endParaRPr lang="en-US" altLang="ja-JP" sz="923" b="1" dirty="0">
              <a:solidFill>
                <a:srgbClr val="00B050"/>
              </a:solidFill>
              <a:latin typeface="Calibri"/>
              <a:ea typeface="ＭＳ Ｐゴシック" panose="020B0600070205080204" pitchFamily="50" charset="-128"/>
            </a:endParaRPr>
          </a:p>
        </p:txBody>
      </p:sp>
      <p:sp>
        <p:nvSpPr>
          <p:cNvPr id="28" name="テキスト ボックス 27"/>
          <p:cNvSpPr txBox="1"/>
          <p:nvPr/>
        </p:nvSpPr>
        <p:spPr>
          <a:xfrm>
            <a:off x="159852" y="334866"/>
            <a:ext cx="9144000" cy="255776"/>
          </a:xfrm>
          <a:prstGeom prst="rect">
            <a:avLst/>
          </a:prstGeom>
          <a:noFill/>
        </p:spPr>
        <p:txBody>
          <a:bodyPr wrap="square" lIns="0" tIns="0" rIns="0" bIns="0" rtlCol="0">
            <a:spAutoFit/>
          </a:bodyPr>
          <a:lstStyle/>
          <a:p>
            <a:pPr algn="ctr" defTabSz="844083">
              <a:defRPr/>
            </a:pPr>
            <a:r>
              <a:rPr lang="ja-JP" altLang="en-US" sz="1662" b="1" dirty="0">
                <a:solidFill>
                  <a:prstClr val="black"/>
                </a:solidFill>
                <a:latin typeface="Meiryo UI" panose="020B0604030504040204" pitchFamily="50" charset="-128"/>
                <a:ea typeface="Meiryo UI" panose="020B0604030504040204" pitchFamily="50" charset="-128"/>
              </a:rPr>
              <a:t>（参考）定額負担の対象病院拡大について</a:t>
            </a:r>
            <a:endParaRPr lang="zh-TW" altLang="en-US" sz="1662" b="1" dirty="0">
              <a:solidFill>
                <a:prstClr val="black"/>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0" y="610402"/>
            <a:ext cx="9144000" cy="34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cxnSp>
        <p:nvCxnSpPr>
          <p:cNvPr id="16" name="直線コネクタ 15"/>
          <p:cNvCxnSpPr/>
          <p:nvPr/>
        </p:nvCxnSpPr>
        <p:spPr>
          <a:xfrm flipV="1">
            <a:off x="1128881" y="4629920"/>
            <a:ext cx="6415807" cy="32886"/>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7565611" y="3251104"/>
            <a:ext cx="1" cy="1388016"/>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 y="4700295"/>
            <a:ext cx="1012873" cy="376385"/>
          </a:xfrm>
          <a:prstGeom prst="rect">
            <a:avLst/>
          </a:prstGeom>
          <a:noFill/>
        </p:spPr>
        <p:txBody>
          <a:bodyPr wrap="square" rtlCol="0">
            <a:spAutoFit/>
          </a:bodyPr>
          <a:lstStyle/>
          <a:p>
            <a:pPr algn="r" defTabSz="844083">
              <a:defRPr/>
            </a:pPr>
            <a:r>
              <a:rPr lang="ja-JP" altLang="en-US" sz="923" b="1" dirty="0">
                <a:solidFill>
                  <a:srgbClr val="1F497D">
                    <a:lumMod val="60000"/>
                    <a:lumOff val="40000"/>
                  </a:srgbClr>
                </a:solidFill>
                <a:latin typeface="Calibri"/>
                <a:ea typeface="ＭＳ Ｐゴシック" panose="020B0600070205080204" pitchFamily="50" charset="-128"/>
              </a:rPr>
              <a:t>現在の定額負担（任意）対象病院</a:t>
            </a:r>
            <a:endParaRPr lang="en-US" altLang="ja-JP" sz="923" b="1" dirty="0">
              <a:solidFill>
                <a:srgbClr val="1F497D">
                  <a:lumMod val="60000"/>
                  <a:lumOff val="40000"/>
                </a:srgbClr>
              </a:solidFill>
              <a:latin typeface="Calibri"/>
              <a:ea typeface="ＭＳ Ｐゴシック" panose="020B0600070205080204" pitchFamily="50" charset="-128"/>
            </a:endParaRPr>
          </a:p>
        </p:txBody>
      </p:sp>
      <p:sp>
        <p:nvSpPr>
          <p:cNvPr id="22" name="正方形/長方形 21"/>
          <p:cNvSpPr/>
          <p:nvPr/>
        </p:nvSpPr>
        <p:spPr>
          <a:xfrm>
            <a:off x="159853" y="744322"/>
            <a:ext cx="8824295" cy="20928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65886" indent="-165886" algn="just" defTabSz="843321">
              <a:lnSpc>
                <a:spcPts val="1846"/>
              </a:lnSpc>
              <a:spcAft>
                <a:spcPts val="554"/>
              </a:spcAft>
              <a:defRPr/>
            </a:pP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〇　</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大病院と中小病院・診療所の外来における機能分化を推進する観点から、</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紹介状がない患者の大病院外来の初診・再診時の定額負担制度の拡充</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する</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必要がある。</a:t>
            </a:r>
          </a:p>
          <a:p>
            <a:pPr marL="165886" indent="-165886" algn="just" defTabSz="843321">
              <a:lnSpc>
                <a:spcPts val="1846"/>
              </a:lnSpc>
              <a:spcAft>
                <a:spcPts val="554"/>
              </a:spcAft>
              <a:defRPr/>
            </a:pP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〇　</a:t>
            </a:r>
            <a:r>
              <a:rPr lang="ja-JP" altLang="ja-JP" sz="1292"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外来機能報告</a:t>
            </a:r>
            <a:r>
              <a:rPr lang="ja-JP" altLang="en-US" sz="1292"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創設することで</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新たに</a:t>
            </a:r>
            <a:r>
              <a:rPr lang="ja-JP" altLang="en-US" sz="1292"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「紹介受診重点医療機関」</a:t>
            </a:r>
            <a:r>
              <a:rPr lang="ja-JP" altLang="en-US" sz="1292"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（紹介患者への外来を基本とする医療機関）を、</a:t>
            </a:r>
            <a:r>
              <a:rPr lang="ja-JP" altLang="en-US"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地域の実情を踏まえつつ、</a:t>
            </a:r>
            <a:r>
              <a:rPr lang="ja-JP"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明確化</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する</a:t>
            </a:r>
            <a:r>
              <a:rPr lang="ja-JP" altLang="en-US" sz="1292"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こととされた。</a:t>
            </a:r>
            <a:endParaRPr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65886" indent="-165886" algn="just" defTabSz="843321">
              <a:lnSpc>
                <a:spcPts val="1846"/>
              </a:lnSpc>
              <a:spcAft>
                <a:spcPts val="554"/>
              </a:spcAft>
              <a:defRPr/>
            </a:pP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紹介患者への外来を基本とする医療機関は、</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紹介患者への外来医療を基本として、状態が落ち着いたら逆紹介により再診患者を地域に戻す役割を担うこと</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としており</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こうした役割が十分に発揮され、保険医療機関間相互間の機能の分担が進むようにするために</a:t>
            </a:r>
            <a:r>
              <a:rPr lang="ja-JP" altLang="en-US" sz="1292"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92"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紹介受診重点医療機関の</a:t>
            </a:r>
            <a:r>
              <a:rPr lang="ja-JP" altLang="en-US"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うち、</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現在選定療養の対象となっている</a:t>
            </a:r>
            <a:r>
              <a:rPr lang="ja-JP"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一般病床</a:t>
            </a:r>
            <a:r>
              <a:rPr lang="ja-JP" altLang="en-US"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数</a:t>
            </a:r>
            <a:r>
              <a:rPr lang="en-US"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200</a:t>
            </a:r>
            <a:r>
              <a:rPr lang="ja-JP"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床以上の</a:t>
            </a:r>
            <a:r>
              <a:rPr lang="ja-JP" altLang="en-US"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病院</a:t>
            </a:r>
            <a:r>
              <a:rPr lang="ja-JP"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en-US"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92"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定額負担制度の徴収義務対象に加える</a:t>
            </a:r>
            <a:r>
              <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こと</a:t>
            </a:r>
            <a:r>
              <a:rPr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とする。</a:t>
            </a:r>
            <a:endParaRPr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p:cNvSpPr/>
          <p:nvPr/>
        </p:nvSpPr>
        <p:spPr>
          <a:xfrm>
            <a:off x="5189884" y="3251104"/>
            <a:ext cx="2354804" cy="1358225"/>
          </a:xfrm>
          <a:prstGeom prst="rect">
            <a:avLst/>
          </a:prstGeom>
          <a:noFill/>
          <a:ln>
            <a:no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r" defTabSz="843321">
              <a:spcBef>
                <a:spcPts val="1108"/>
              </a:spcBef>
              <a:defRPr/>
            </a:pPr>
            <a:endParaRPr lang="en-US" altLang="ja-JP" sz="1477" b="1"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170221" y="3573016"/>
            <a:ext cx="1169106" cy="738664"/>
          </a:xfrm>
          <a:prstGeom prst="rect">
            <a:avLst/>
          </a:prstGeom>
          <a:noFill/>
        </p:spPr>
        <p:txBody>
          <a:bodyPr wrap="square" rtlCol="0">
            <a:spAutoFit/>
          </a:bodyPr>
          <a:lstStyle/>
          <a:p>
            <a:pPr defTabSz="843321">
              <a:defRPr/>
            </a:pPr>
            <a:r>
              <a:rPr lang="ja-JP" altLang="en-US" sz="1050" dirty="0" smtClean="0">
                <a:solidFill>
                  <a:srgbClr val="00B050"/>
                </a:solidFill>
                <a:latin typeface="Meiryo UI" panose="020B0604030504040204" pitchFamily="50" charset="-128"/>
                <a:ea typeface="Meiryo UI" panose="020B0604030504040204" pitchFamily="50" charset="-128"/>
              </a:rPr>
              <a:t>紹介受診重点医療機関（</a:t>
            </a:r>
            <a:r>
              <a:rPr lang="ja-JP" altLang="en-US" sz="1050" dirty="0">
                <a:solidFill>
                  <a:srgbClr val="00B050"/>
                </a:solidFill>
                <a:latin typeface="Meiryo UI" panose="020B0604030504040204" pitchFamily="50" charset="-128"/>
                <a:ea typeface="Meiryo UI" panose="020B0604030504040204" pitchFamily="50" charset="-128"/>
              </a:rPr>
              <a:t>紹介患者への外来を基本とする医療機関</a:t>
            </a:r>
            <a:r>
              <a:rPr lang="ja-JP" altLang="en-US" sz="1050" b="1" dirty="0">
                <a:solidFill>
                  <a:srgbClr val="00B050"/>
                </a:solidFill>
                <a:latin typeface="Meiryo UI" panose="020B0604030504040204" pitchFamily="50" charset="-128"/>
                <a:ea typeface="Meiryo UI" panose="020B0604030504040204" pitchFamily="50" charset="-128"/>
              </a:rPr>
              <a:t>）</a:t>
            </a:r>
          </a:p>
        </p:txBody>
      </p:sp>
      <p:sp>
        <p:nvSpPr>
          <p:cNvPr id="27" name="正方形/長方形 26"/>
          <p:cNvSpPr/>
          <p:nvPr/>
        </p:nvSpPr>
        <p:spPr>
          <a:xfrm>
            <a:off x="2285999" y="3274426"/>
            <a:ext cx="4092542" cy="1304352"/>
          </a:xfrm>
          <a:prstGeom prst="rect">
            <a:avLst/>
          </a:prstGeom>
          <a:noFill/>
          <a:ln w="50800">
            <a:solidFill>
              <a:srgbClr val="00B05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r" defTabSz="843321">
              <a:spcBef>
                <a:spcPts val="1108"/>
              </a:spcBef>
              <a:defRPr/>
            </a:pPr>
            <a:endParaRPr lang="en-US" altLang="ja-JP" sz="1477" b="1" dirty="0">
              <a:solidFill>
                <a:srgbClr val="FF0000"/>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634454" y="3439397"/>
            <a:ext cx="662855" cy="39972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6547">
              <a:defRPr/>
            </a:pPr>
            <a:endParaRPr lang="en-US" altLang="ja-JP" sz="1292" dirty="0">
              <a:solidFill>
                <a:prstClr val="white"/>
              </a:solidFill>
              <a:latin typeface="ＭＳ Ｐゴシック" panose="020B0600070205080204" pitchFamily="50" charset="-128"/>
              <a:ea typeface="ＭＳ Ｐゴシック" panose="020B0600070205080204" pitchFamily="50" charset="-128"/>
            </a:endParaRP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86</a:t>
            </a: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en-US" altLang="ja-JP" sz="1292"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a:p>
            <a:pPr algn="ctr" defTabSz="843321">
              <a:defRPr/>
            </a:pP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4121356" y="3441178"/>
            <a:ext cx="662855" cy="39972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6547">
              <a:defRPr/>
            </a:pPr>
            <a:endParaRPr lang="en-US" altLang="ja-JP" sz="1292" dirty="0">
              <a:solidFill>
                <a:prstClr val="white"/>
              </a:solidFill>
              <a:latin typeface="ＭＳ Ｐゴシック" panose="020B0600070205080204" pitchFamily="50" charset="-128"/>
              <a:ea typeface="ＭＳ Ｐゴシック" panose="020B0600070205080204" pitchFamily="50" charset="-128"/>
            </a:endParaRP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328</a:t>
            </a: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(3.9%)</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a:p>
            <a:pPr algn="ctr" defTabSz="843321">
              <a:defRPr/>
            </a:pP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2636235" y="4103605"/>
            <a:ext cx="662855" cy="39972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6547">
              <a:defRPr/>
            </a:pPr>
            <a:endParaRPr lang="en-US" altLang="ja-JP" sz="1292" dirty="0">
              <a:solidFill>
                <a:prstClr val="white"/>
              </a:solidFill>
              <a:latin typeface="ＭＳ Ｐゴシック" panose="020B0600070205080204" pitchFamily="50" charset="-128"/>
              <a:ea typeface="ＭＳ Ｐゴシック" panose="020B0600070205080204" pitchFamily="50" charset="-128"/>
            </a:endParaRP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0</a:t>
            </a: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(0%)</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a:p>
            <a:pPr algn="ctr" defTabSz="843321">
              <a:defRPr/>
            </a:pP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4110671" y="4092922"/>
            <a:ext cx="662855" cy="39972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6547">
              <a:defRPr/>
            </a:pPr>
            <a:endParaRPr lang="en-US" altLang="ja-JP" sz="1292" dirty="0">
              <a:solidFill>
                <a:prstClr val="white"/>
              </a:solidFill>
              <a:latin typeface="ＭＳ Ｐゴシック" panose="020B0600070205080204" pitchFamily="50" charset="-128"/>
              <a:ea typeface="ＭＳ Ｐゴシック" panose="020B0600070205080204" pitchFamily="50" charset="-128"/>
            </a:endParaRP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252</a:t>
            </a:r>
          </a:p>
          <a:p>
            <a:pPr algn="ctr" defTabSz="556547">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(3.0%)</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a:p>
            <a:pPr algn="ctr" defTabSz="843321">
              <a:defRPr/>
            </a:pP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4" name="正方形/長方形 33"/>
          <p:cNvSpPr/>
          <p:nvPr/>
        </p:nvSpPr>
        <p:spPr>
          <a:xfrm>
            <a:off x="6429424" y="4048282"/>
            <a:ext cx="662855" cy="39972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321">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564</a:t>
            </a:r>
          </a:p>
          <a:p>
            <a:pPr algn="ctr" defTabSz="843321">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(6.7%)</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6429424" y="3436694"/>
            <a:ext cx="662855" cy="39972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321">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124</a:t>
            </a:r>
          </a:p>
          <a:p>
            <a:pPr algn="ctr" defTabSz="843321">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(1.5%)</a:t>
            </a:r>
            <a:endParaRPr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6599579" y="298119"/>
            <a:ext cx="2492308" cy="142027"/>
          </a:xfrm>
          <a:prstGeom prst="rect">
            <a:avLst/>
          </a:prstGeom>
          <a:solidFill>
            <a:schemeClr val="bg1"/>
          </a:solidFill>
          <a:ln>
            <a:solidFill>
              <a:schemeClr val="tx1"/>
            </a:solidFill>
          </a:ln>
        </p:spPr>
        <p:txBody>
          <a:bodyPr wrap="square" lIns="33231" tIns="0" rIns="33231" bIns="0" rtlCol="0">
            <a:spAutoFit/>
          </a:bodyPr>
          <a:lstStyle/>
          <a:p>
            <a:pPr algn="ctr" defTabSz="843914">
              <a:defRPr/>
            </a:pPr>
            <a:r>
              <a:rPr lang="ja-JP" altLang="en-US" sz="923" dirty="0">
                <a:solidFill>
                  <a:prstClr val="black"/>
                </a:solidFill>
                <a:latin typeface="Segoe UI"/>
                <a:ea typeface="HGSｺﾞｼｯｸM"/>
              </a:rPr>
              <a:t>医療保険部会資料</a:t>
            </a:r>
            <a:r>
              <a:rPr lang="en-US" altLang="ja-JP" sz="923" dirty="0">
                <a:solidFill>
                  <a:prstClr val="black"/>
                </a:solidFill>
                <a:latin typeface="Segoe UI"/>
                <a:ea typeface="HGSｺﾞｼｯｸM"/>
              </a:rPr>
              <a:t>(</a:t>
            </a:r>
            <a:r>
              <a:rPr lang="ja-JP" altLang="en-US" sz="923" dirty="0">
                <a:solidFill>
                  <a:prstClr val="black"/>
                </a:solidFill>
                <a:latin typeface="Segoe UI"/>
                <a:ea typeface="HGSｺﾞｼｯｸM"/>
              </a:rPr>
              <a:t>一部改</a:t>
            </a:r>
            <a:r>
              <a:rPr lang="en-US" altLang="ja-JP" sz="923" dirty="0">
                <a:solidFill>
                  <a:prstClr val="black"/>
                </a:solidFill>
                <a:latin typeface="Segoe UI"/>
                <a:ea typeface="HGSｺﾞｼｯｸM"/>
              </a:rPr>
              <a:t>)(</a:t>
            </a:r>
            <a:r>
              <a:rPr lang="ja-JP" altLang="en-US" sz="923" dirty="0">
                <a:solidFill>
                  <a:prstClr val="black"/>
                </a:solidFill>
                <a:latin typeface="Segoe UI"/>
                <a:ea typeface="HGSｺﾞｼｯｸM"/>
              </a:rPr>
              <a:t>令和</a:t>
            </a:r>
            <a:r>
              <a:rPr lang="en-US" altLang="ja-JP" sz="923" dirty="0">
                <a:solidFill>
                  <a:prstClr val="black"/>
                </a:solidFill>
                <a:latin typeface="Segoe UI"/>
                <a:ea typeface="HGSｺﾞｼｯｸM"/>
              </a:rPr>
              <a:t>2</a:t>
            </a:r>
            <a:r>
              <a:rPr lang="ja-JP" altLang="en-US" sz="923" dirty="0">
                <a:solidFill>
                  <a:prstClr val="black"/>
                </a:solidFill>
                <a:latin typeface="Segoe UI"/>
                <a:ea typeface="HGSｺﾞｼｯｸM"/>
              </a:rPr>
              <a:t>年</a:t>
            </a:r>
            <a:r>
              <a:rPr lang="en-US" altLang="ja-JP" sz="923" dirty="0">
                <a:solidFill>
                  <a:prstClr val="black"/>
                </a:solidFill>
                <a:latin typeface="Segoe UI"/>
                <a:ea typeface="HGSｺﾞｼｯｸM"/>
              </a:rPr>
              <a:t>12</a:t>
            </a:r>
            <a:r>
              <a:rPr lang="ja-JP" altLang="en-US" sz="923" dirty="0">
                <a:solidFill>
                  <a:prstClr val="black"/>
                </a:solidFill>
                <a:latin typeface="Segoe UI"/>
                <a:ea typeface="HGSｺﾞｼｯｸM"/>
              </a:rPr>
              <a:t>月</a:t>
            </a:r>
            <a:r>
              <a:rPr lang="en-US" altLang="ja-JP" sz="923" dirty="0">
                <a:solidFill>
                  <a:prstClr val="black"/>
                </a:solidFill>
                <a:latin typeface="Segoe UI"/>
                <a:ea typeface="HGSｺﾞｼｯｸM"/>
              </a:rPr>
              <a:t>23</a:t>
            </a:r>
            <a:r>
              <a:rPr lang="ja-JP" altLang="en-US" sz="923" dirty="0">
                <a:solidFill>
                  <a:prstClr val="black"/>
                </a:solidFill>
                <a:latin typeface="Segoe UI"/>
                <a:ea typeface="HGSｺﾞｼｯｸM"/>
              </a:rPr>
              <a:t>日</a:t>
            </a:r>
            <a:r>
              <a:rPr lang="en-US" altLang="ja-JP" sz="923" dirty="0">
                <a:solidFill>
                  <a:prstClr val="black"/>
                </a:solidFill>
                <a:latin typeface="Segoe UI"/>
                <a:ea typeface="HGSｺﾞｼｯｸM"/>
              </a:rPr>
              <a:t>)</a:t>
            </a:r>
            <a:endParaRPr lang="ja-JP" altLang="en-US" sz="923" dirty="0">
              <a:solidFill>
                <a:prstClr val="black"/>
              </a:solidFill>
              <a:latin typeface="Segoe UI"/>
              <a:ea typeface="HGSｺﾞｼｯｸM"/>
            </a:endParaRPr>
          </a:p>
        </p:txBody>
      </p:sp>
      <p:sp>
        <p:nvSpPr>
          <p:cNvPr id="37" name="下矢印 36"/>
          <p:cNvSpPr/>
          <p:nvPr/>
        </p:nvSpPr>
        <p:spPr>
          <a:xfrm rot="16200000">
            <a:off x="5568066" y="3014503"/>
            <a:ext cx="288512" cy="851634"/>
          </a:xfrm>
          <a:prstGeom prst="downArrow">
            <a:avLst>
              <a:gd name="adj1" fmla="val 53008"/>
              <a:gd name="adj2" fmla="val 50000"/>
            </a:avLst>
          </a:prstGeom>
          <a:solidFill>
            <a:schemeClr val="accent3">
              <a:lumMod val="40000"/>
              <a:lumOff val="60000"/>
            </a:schemeClr>
          </a:solidFill>
          <a:ln>
            <a:solidFill>
              <a:srgbClr val="00B050"/>
            </a:solidFill>
            <a:prstDash val="dash"/>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defTabSz="843321">
              <a:defRPr/>
            </a:pPr>
            <a:r>
              <a:rPr lang="ja-JP" altLang="en-US" sz="1292" dirty="0">
                <a:solidFill>
                  <a:srgbClr val="00B050"/>
                </a:solidFill>
                <a:latin typeface="Calibri"/>
                <a:ea typeface="ＭＳ Ｐゴシック" panose="020B0600070205080204" pitchFamily="50" charset="-128"/>
              </a:rPr>
              <a:t>拡大</a:t>
            </a:r>
          </a:p>
        </p:txBody>
      </p:sp>
      <p:sp>
        <p:nvSpPr>
          <p:cNvPr id="35" name="スライド番号プレースホルダー 3"/>
          <p:cNvSpPr txBox="1">
            <a:spLocks/>
          </p:cNvSpPr>
          <p:nvPr/>
        </p:nvSpPr>
        <p:spPr>
          <a:xfrm>
            <a:off x="7197334" y="6501490"/>
            <a:ext cx="1939636" cy="365125"/>
          </a:xfrm>
          <a:prstGeom prst="rect">
            <a:avLst/>
          </a:prstGeom>
        </p:spPr>
        <p:txBody>
          <a:bodyPr vert="horz" lIns="91440" tIns="45720" rIns="91440" bIns="45720" rtlCol="0" anchor="ctr"/>
          <a:lstStyle>
            <a:defPPr>
              <a:defRPr lang="ja-JP"/>
            </a:defPPr>
            <a:lvl1pPr marL="0" algn="r" defTabSz="872722" rtl="0" eaLnBrk="1" latinLnBrk="0" hangingPunct="1">
              <a:defRPr kumimoji="1" sz="1108" kern="1200">
                <a:solidFill>
                  <a:schemeClr val="tx1">
                    <a:tint val="75000"/>
                  </a:schemeClr>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fld id="{1C5E2A2E-42B5-4858-9116-6D14F207026F}" type="slidenum">
              <a:rPr lang="ja-JP" altLang="en-US" sz="2000" smtClean="0">
                <a:latin typeface="ＭＳ ゴシック" panose="020B0609070205080204" pitchFamily="49" charset="-128"/>
                <a:ea typeface="ＭＳ ゴシック" panose="020B0609070205080204" pitchFamily="49" charset="-128"/>
              </a:rPr>
              <a:pPr/>
              <a:t>16</a:t>
            </a:fld>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800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92769" y="305098"/>
            <a:ext cx="8951441" cy="6180063"/>
            <a:chOff x="422" y="463"/>
            <a:chExt cx="4916" cy="3394"/>
          </a:xfrm>
        </p:grpSpPr>
        <p:sp>
          <p:nvSpPr>
            <p:cNvPr id="5" name="AutoShape 3"/>
            <p:cNvSpPr>
              <a:spLocks noChangeAspect="1" noChangeArrowheads="1" noTextEdit="1"/>
            </p:cNvSpPr>
            <p:nvPr/>
          </p:nvSpPr>
          <p:spPr bwMode="auto">
            <a:xfrm>
              <a:off x="422" y="463"/>
              <a:ext cx="4916" cy="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 y="463"/>
              <a:ext cx="4919" cy="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スライド番号プレースホルダー 2"/>
          <p:cNvSpPr txBox="1">
            <a:spLocks/>
          </p:cNvSpPr>
          <p:nvPr/>
        </p:nvSpPr>
        <p:spPr bwMode="white">
          <a:xfrm>
            <a:off x="8223200" y="6060864"/>
            <a:ext cx="693440" cy="358781"/>
          </a:xfrm>
          <a:prstGeom prst="rect">
            <a:avLst/>
          </a:prstGeom>
          <a:solidFill>
            <a:schemeClr val="bg1"/>
          </a:solidFill>
        </p:spPr>
        <p:txBody>
          <a:bodyPr vert="horz" lIns="91440" tIns="45720" rIns="91440" bIns="45720" rtlCol="0" anchor="ctr"/>
          <a:lstStyle>
            <a:defPPr>
              <a:defRPr lang="ja-JP"/>
            </a:defPPr>
            <a:lvl1pPr marL="0" algn="r" defTabSz="872722" rtl="0" eaLnBrk="1" latinLnBrk="0" hangingPunct="1">
              <a:defRPr kumimoji="1" sz="1108" kern="1200">
                <a:solidFill>
                  <a:schemeClr val="tx1">
                    <a:tint val="75000"/>
                  </a:schemeClr>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endParaRPr lang="ja-JP" altLang="en-US" sz="2000" dirty="0">
              <a:solidFill>
                <a:prstClr val="black">
                  <a:tint val="75000"/>
                </a:prstClr>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3"/>
          <p:cNvSpPr txBox="1">
            <a:spLocks/>
          </p:cNvSpPr>
          <p:nvPr/>
        </p:nvSpPr>
        <p:spPr>
          <a:xfrm>
            <a:off x="7197334" y="6501490"/>
            <a:ext cx="1939636" cy="365125"/>
          </a:xfrm>
          <a:prstGeom prst="rect">
            <a:avLst/>
          </a:prstGeom>
        </p:spPr>
        <p:txBody>
          <a:bodyPr vert="horz" lIns="91440" tIns="45720" rIns="91440" bIns="45720" rtlCol="0" anchor="ctr"/>
          <a:lstStyle>
            <a:defPPr>
              <a:defRPr lang="ja-JP"/>
            </a:defPPr>
            <a:lvl1pPr marL="0" algn="r" defTabSz="872722" rtl="0" eaLnBrk="1" latinLnBrk="0" hangingPunct="1">
              <a:defRPr kumimoji="1" sz="1108" kern="1200">
                <a:solidFill>
                  <a:schemeClr val="tx1">
                    <a:tint val="75000"/>
                  </a:schemeClr>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fld id="{1C5E2A2E-42B5-4858-9116-6D14F207026F}" type="slidenum">
              <a:rPr lang="ja-JP" altLang="en-US" sz="2000" smtClean="0">
                <a:latin typeface="ＭＳ ゴシック" panose="020B0609070205080204" pitchFamily="49" charset="-128"/>
                <a:ea typeface="ＭＳ ゴシック" panose="020B0609070205080204" pitchFamily="49" charset="-128"/>
              </a:rPr>
              <a:pPr/>
              <a:t>17</a:t>
            </a:fld>
            <a:endParaRPr lang="ja-JP" altLang="en-US" sz="20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64583" y="357390"/>
            <a:ext cx="792087" cy="215444"/>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参考</a:t>
            </a:r>
            <a:endParaRPr lang="ja-JP" altLang="en-US"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903130" y="4581128"/>
            <a:ext cx="41898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4631" y="4583509"/>
            <a:ext cx="576064"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#7400</a:t>
            </a:r>
            <a:endParaRPr kumimoji="1" lang="ja-JP" altLang="en-US" sz="1200" dirty="0">
              <a:solidFill>
                <a:schemeClr val="tx1"/>
              </a:solidFill>
            </a:endParaRPr>
          </a:p>
        </p:txBody>
      </p:sp>
      <p:sp>
        <p:nvSpPr>
          <p:cNvPr id="11" name="テキスト ボックス 10"/>
          <p:cNvSpPr txBox="1"/>
          <p:nvPr/>
        </p:nvSpPr>
        <p:spPr>
          <a:xfrm>
            <a:off x="6855246" y="252072"/>
            <a:ext cx="2167954" cy="426079"/>
          </a:xfrm>
          <a:prstGeom prst="rect">
            <a:avLst/>
          </a:prstGeom>
          <a:solidFill>
            <a:schemeClr val="bg1"/>
          </a:solidFill>
          <a:ln>
            <a:solidFill>
              <a:schemeClr val="tx1"/>
            </a:solidFill>
          </a:ln>
        </p:spPr>
        <p:txBody>
          <a:bodyPr wrap="square" lIns="33231" tIns="0" rIns="33231" bIns="0" rtlCol="0">
            <a:spAutoFit/>
          </a:bodyPr>
          <a:lstStyle/>
          <a:p>
            <a:pPr algn="ctr" defTabSz="843914">
              <a:defRPr/>
            </a:pPr>
            <a:r>
              <a:rPr lang="ja-JP" altLang="en-US" sz="923" dirty="0" smtClean="0">
                <a:solidFill>
                  <a:prstClr val="black"/>
                </a:solidFill>
                <a:latin typeface="Segoe UI"/>
                <a:ea typeface="HGSｺﾞｼｯｸM"/>
              </a:rPr>
              <a:t>令和</a:t>
            </a:r>
            <a:r>
              <a:rPr lang="en-US" altLang="ja-JP" sz="923" dirty="0">
                <a:solidFill>
                  <a:prstClr val="black"/>
                </a:solidFill>
                <a:latin typeface="Segoe UI"/>
                <a:ea typeface="HGSｺﾞｼｯｸM"/>
              </a:rPr>
              <a:t>2</a:t>
            </a:r>
            <a:r>
              <a:rPr lang="ja-JP" altLang="en-US" sz="923" dirty="0">
                <a:solidFill>
                  <a:prstClr val="black"/>
                </a:solidFill>
                <a:latin typeface="Segoe UI"/>
                <a:ea typeface="HGSｺﾞｼｯｸM"/>
              </a:rPr>
              <a:t>年</a:t>
            </a:r>
            <a:r>
              <a:rPr lang="en-US" altLang="ja-JP" sz="923" dirty="0" smtClean="0">
                <a:solidFill>
                  <a:prstClr val="black"/>
                </a:solidFill>
                <a:latin typeface="Segoe UI"/>
                <a:ea typeface="HGSｺﾞｼｯｸM"/>
              </a:rPr>
              <a:t>10</a:t>
            </a:r>
            <a:r>
              <a:rPr lang="ja-JP" altLang="en-US" sz="923" dirty="0" smtClean="0">
                <a:solidFill>
                  <a:prstClr val="black"/>
                </a:solidFill>
                <a:latin typeface="Segoe UI"/>
                <a:ea typeface="HGSｺﾞｼｯｸM"/>
              </a:rPr>
              <a:t>月</a:t>
            </a:r>
            <a:r>
              <a:rPr lang="en-US" altLang="ja-JP" sz="923" dirty="0" smtClean="0">
                <a:solidFill>
                  <a:prstClr val="black"/>
                </a:solidFill>
                <a:latin typeface="Segoe UI"/>
                <a:ea typeface="HGSｺﾞｼｯｸM"/>
              </a:rPr>
              <a:t>30</a:t>
            </a:r>
            <a:r>
              <a:rPr lang="ja-JP" altLang="en-US" sz="923" dirty="0" smtClean="0">
                <a:solidFill>
                  <a:prstClr val="black"/>
                </a:solidFill>
                <a:latin typeface="Segoe UI"/>
                <a:ea typeface="HGSｺﾞｼｯｸM"/>
              </a:rPr>
              <a:t>日　第</a:t>
            </a:r>
            <a:r>
              <a:rPr lang="en-US" altLang="ja-JP" sz="923" dirty="0" smtClean="0">
                <a:solidFill>
                  <a:prstClr val="black"/>
                </a:solidFill>
                <a:latin typeface="Segoe UI"/>
                <a:ea typeface="HGSｺﾞｼｯｸM"/>
              </a:rPr>
              <a:t>22</a:t>
            </a:r>
            <a:r>
              <a:rPr lang="ja-JP" altLang="en-US" sz="923" dirty="0" smtClean="0">
                <a:solidFill>
                  <a:prstClr val="black"/>
                </a:solidFill>
                <a:latin typeface="Segoe UI"/>
                <a:ea typeface="HGSｺﾞｼｯｸM"/>
              </a:rPr>
              <a:t>回医療計画の</a:t>
            </a:r>
            <a:endParaRPr lang="en-US" altLang="ja-JP" sz="923" dirty="0" smtClean="0">
              <a:solidFill>
                <a:prstClr val="black"/>
              </a:solidFill>
              <a:latin typeface="Segoe UI"/>
              <a:ea typeface="HGSｺﾞｼｯｸM"/>
            </a:endParaRPr>
          </a:p>
          <a:p>
            <a:pPr algn="ctr" defTabSz="843914">
              <a:defRPr/>
            </a:pPr>
            <a:r>
              <a:rPr lang="ja-JP" altLang="en-US" sz="923" dirty="0" smtClean="0">
                <a:solidFill>
                  <a:prstClr val="black"/>
                </a:solidFill>
                <a:latin typeface="Segoe UI"/>
                <a:ea typeface="HGSｺﾞｼｯｸM"/>
              </a:rPr>
              <a:t>見直し等に関する検討会　資料１</a:t>
            </a:r>
            <a:endParaRPr lang="en-US" altLang="ja-JP" sz="923" dirty="0" smtClean="0">
              <a:solidFill>
                <a:prstClr val="black"/>
              </a:solidFill>
              <a:latin typeface="Segoe UI"/>
              <a:ea typeface="HGSｺﾞｼｯｸM"/>
            </a:endParaRPr>
          </a:p>
          <a:p>
            <a:pPr algn="ctr" defTabSz="843914">
              <a:defRPr/>
            </a:pPr>
            <a:r>
              <a:rPr lang="ja-JP" altLang="en-US" sz="923" dirty="0" smtClean="0">
                <a:solidFill>
                  <a:prstClr val="black"/>
                </a:solidFill>
                <a:latin typeface="Segoe UI"/>
                <a:ea typeface="HGSｺﾞｼｯｸM"/>
              </a:rPr>
              <a:t>（一部修正）</a:t>
            </a:r>
            <a:endParaRPr lang="ja-JP" altLang="en-US" sz="923" dirty="0">
              <a:solidFill>
                <a:prstClr val="black"/>
              </a:solidFill>
              <a:latin typeface="Segoe UI"/>
              <a:ea typeface="HGSｺﾞｼｯｸM"/>
            </a:endParaRPr>
          </a:p>
        </p:txBody>
      </p:sp>
      <p:sp>
        <p:nvSpPr>
          <p:cNvPr id="6" name="正方形/長方形 5"/>
          <p:cNvSpPr/>
          <p:nvPr/>
        </p:nvSpPr>
        <p:spPr>
          <a:xfrm>
            <a:off x="6072263" y="2029895"/>
            <a:ext cx="731985"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925963" y="2021410"/>
            <a:ext cx="8513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6">
                    <a:lumMod val="75000"/>
                  </a:schemeClr>
                </a:solidFill>
              </a:rPr>
              <a:t>♯</a:t>
            </a:r>
            <a:r>
              <a:rPr kumimoji="1" lang="en-US" altLang="ja-JP" sz="1600" dirty="0" smtClean="0">
                <a:solidFill>
                  <a:schemeClr val="accent6">
                    <a:lumMod val="75000"/>
                  </a:schemeClr>
                </a:solidFill>
              </a:rPr>
              <a:t>7400</a:t>
            </a:r>
            <a:endParaRPr kumimoji="1" lang="ja-JP" altLang="en-US" sz="1600" dirty="0">
              <a:solidFill>
                <a:schemeClr val="accent6">
                  <a:lumMod val="75000"/>
                </a:schemeClr>
              </a:solidFill>
            </a:endParaRPr>
          </a:p>
        </p:txBody>
      </p:sp>
    </p:spTree>
    <p:extLst>
      <p:ext uri="{BB962C8B-B14F-4D97-AF65-F5344CB8AC3E}">
        <p14:creationId xmlns:p14="http://schemas.microsoft.com/office/powerpoint/2010/main" val="341013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0968"/>
            <a:ext cx="9144000" cy="3600000"/>
          </a:xfrm>
        </p:spPr>
        <p:txBody>
          <a:bodyPr>
            <a:noAutofit/>
          </a:bodyPr>
          <a:lstStyle/>
          <a:p>
            <a:r>
              <a:rPr lang="ja-JP" altLang="en-US" sz="4400" dirty="0" smtClean="0">
                <a:latin typeface="ＭＳ ゴシック" panose="020B0609070205080204" pitchFamily="49" charset="-128"/>
                <a:ea typeface="ＭＳ ゴシック" panose="020B0609070205080204" pitchFamily="49" charset="-128"/>
              </a:rPr>
              <a:t>熊本県外来医療計画について</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2</a:t>
            </a:fld>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50975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800" dirty="0" smtClean="0">
                <a:latin typeface="ＭＳ ゴシック" panose="020B0609070205080204" pitchFamily="49" charset="-128"/>
                <a:ea typeface="ＭＳ ゴシック" panose="020B0609070205080204" pitchFamily="49" charset="-128"/>
              </a:rPr>
              <a:t>熊本県外来医療計画</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36000" y="936000"/>
            <a:ext cx="9072000" cy="523220"/>
          </a:xfrm>
          <a:prstGeom prst="rect">
            <a:avLst/>
          </a:prstGeom>
          <a:noFill/>
        </p:spPr>
        <p:txBody>
          <a:bodyPr wrap="square" rIns="36000" rtlCol="0" anchor="t">
            <a:spAutoFit/>
          </a:bodyPr>
          <a:lstStyle/>
          <a:p>
            <a:pPr marL="457200" indent="-457200">
              <a:buFont typeface="+mj-ea"/>
              <a:buAutoNum type="circleNumDbPlain"/>
            </a:pPr>
            <a:endParaRPr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72000" y="2044866"/>
            <a:ext cx="9072000" cy="3354765"/>
          </a:xfrm>
          <a:prstGeom prst="rect">
            <a:avLst/>
          </a:prstGeom>
          <a:noFill/>
        </p:spPr>
        <p:txBody>
          <a:bodyPr wrap="square" rIns="36000" rtlCol="0" anchor="t">
            <a:spAutoFit/>
          </a:bodyPr>
          <a:lstStyle/>
          <a:p>
            <a:pPr marL="360363" indent="-360363">
              <a:buFont typeface="Wingdings" panose="05000000000000000000" pitchFamily="2" charset="2"/>
              <a:buChar char="l"/>
              <a:tabLst>
                <a:tab pos="803275" algn="l"/>
              </a:tabLst>
            </a:pPr>
            <a:endParaRPr lang="en-US" altLang="ja-JP" sz="1600" dirty="0" smtClean="0">
              <a:latin typeface="ＭＳ ゴシック" panose="020B0609070205080204" pitchFamily="49" charset="-128"/>
              <a:ea typeface="ＭＳ ゴシック" panose="020B0609070205080204" pitchFamily="49" charset="-128"/>
            </a:endParaRPr>
          </a:p>
          <a:p>
            <a:pPr marL="360363" indent="-360363">
              <a:buFont typeface="Wingdings" panose="05000000000000000000" pitchFamily="2" charset="2"/>
              <a:buChar char="l"/>
              <a:tabLst>
                <a:tab pos="803275" algn="l"/>
              </a:tabLst>
            </a:pPr>
            <a:r>
              <a:rPr lang="ja-JP" altLang="en-US" sz="2800" dirty="0">
                <a:latin typeface="ＭＳ ゴシック" panose="020B0609070205080204" pitchFamily="49" charset="-128"/>
                <a:ea typeface="ＭＳ ゴシック" panose="020B0609070205080204" pitchFamily="49" charset="-128"/>
              </a:rPr>
              <a:t>地域の医療提供体制の基礎となる外来医療の</a:t>
            </a:r>
            <a:r>
              <a:rPr lang="ja-JP" altLang="en-US" sz="2800" dirty="0" smtClean="0">
                <a:latin typeface="ＭＳ ゴシック" panose="020B0609070205080204" pitchFamily="49" charset="-128"/>
                <a:ea typeface="ＭＳ ゴシック" panose="020B0609070205080204" pitchFamily="49" charset="-128"/>
              </a:rPr>
              <a:t>安定的</a:t>
            </a:r>
            <a:endParaRPr lang="en-US" altLang="ja-JP" sz="2800" dirty="0" smtClean="0">
              <a:latin typeface="ＭＳ ゴシック" panose="020B0609070205080204" pitchFamily="49" charset="-128"/>
              <a:ea typeface="ＭＳ ゴシック" panose="020B0609070205080204" pitchFamily="49" charset="-128"/>
            </a:endParaRPr>
          </a:p>
          <a:p>
            <a:pPr>
              <a:tabLst>
                <a:tab pos="803275" algn="l"/>
              </a:tabLst>
            </a:pP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な</a:t>
            </a:r>
            <a:r>
              <a:rPr lang="ja-JP" altLang="en-US" sz="2800" dirty="0">
                <a:latin typeface="ＭＳ ゴシック" panose="020B0609070205080204" pitchFamily="49" charset="-128"/>
                <a:ea typeface="ＭＳ ゴシック" panose="020B0609070205080204" pitchFamily="49" charset="-128"/>
              </a:rPr>
              <a:t>確保を図るため、医療計画の一部として</a:t>
            </a:r>
            <a:r>
              <a:rPr lang="ja-JP" altLang="en-US" sz="2800" dirty="0" smtClean="0">
                <a:latin typeface="ＭＳ ゴシック" panose="020B0609070205080204" pitchFamily="49" charset="-128"/>
                <a:ea typeface="ＭＳ ゴシック" panose="020B0609070205080204" pitchFamily="49" charset="-128"/>
              </a:rPr>
              <a:t>、令和２</a:t>
            </a:r>
            <a:endParaRPr lang="en-US" altLang="ja-JP" sz="2800" dirty="0" smtClean="0">
              <a:latin typeface="ＭＳ ゴシック" panose="020B0609070205080204" pitchFamily="49" charset="-128"/>
              <a:ea typeface="ＭＳ ゴシック" panose="020B0609070205080204" pitchFamily="49" charset="-128"/>
            </a:endParaRPr>
          </a:p>
          <a:p>
            <a:pPr>
              <a:tabLst>
                <a:tab pos="803275" algn="l"/>
              </a:tabLst>
            </a:pP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年３月に「熊本県外来</a:t>
            </a:r>
            <a:r>
              <a:rPr lang="ja-JP" altLang="en-US" sz="2800" dirty="0">
                <a:latin typeface="ＭＳ ゴシック" panose="020B0609070205080204" pitchFamily="49" charset="-128"/>
                <a:ea typeface="ＭＳ ゴシック" panose="020B0609070205080204" pitchFamily="49" charset="-128"/>
              </a:rPr>
              <a:t>医療</a:t>
            </a:r>
            <a:r>
              <a:rPr lang="ja-JP" altLang="en-US" sz="2800" dirty="0" smtClean="0">
                <a:latin typeface="ＭＳ ゴシック" panose="020B0609070205080204" pitchFamily="49" charset="-128"/>
                <a:ea typeface="ＭＳ ゴシック" panose="020B0609070205080204" pitchFamily="49" charset="-128"/>
              </a:rPr>
              <a:t>計画」を策定。</a:t>
            </a:r>
            <a:endParaRPr lang="en-US" altLang="ja-JP" sz="2800" dirty="0" smtClean="0">
              <a:latin typeface="ＭＳ ゴシック" panose="020B0609070205080204" pitchFamily="49" charset="-128"/>
              <a:ea typeface="ＭＳ ゴシック" panose="020B0609070205080204" pitchFamily="49" charset="-128"/>
            </a:endParaRPr>
          </a:p>
          <a:p>
            <a:pPr marL="360363" indent="-360363">
              <a:buFont typeface="Wingdings" panose="05000000000000000000" pitchFamily="2" charset="2"/>
              <a:buChar char="l"/>
              <a:tabLst>
                <a:tab pos="803275" algn="l"/>
              </a:tabLst>
            </a:pPr>
            <a:endParaRPr lang="en-US" altLang="ja-JP" sz="2800" dirty="0" smtClean="0">
              <a:latin typeface="ＭＳ ゴシック" panose="020B0609070205080204" pitchFamily="49" charset="-128"/>
              <a:ea typeface="ＭＳ ゴシック" panose="020B0609070205080204" pitchFamily="49" charset="-128"/>
            </a:endParaRPr>
          </a:p>
          <a:p>
            <a:pPr>
              <a:tabLst>
                <a:tab pos="803275" algn="l"/>
              </a:tabLst>
            </a:pPr>
            <a:endParaRPr lang="en-US" altLang="ja-JP" sz="2800" dirty="0">
              <a:latin typeface="ＭＳ ゴシック" panose="020B0609070205080204" pitchFamily="49" charset="-128"/>
              <a:ea typeface="ＭＳ ゴシック" panose="020B0609070205080204" pitchFamily="49" charset="-128"/>
            </a:endParaRPr>
          </a:p>
          <a:p>
            <a:pPr marL="360363" indent="-360363">
              <a:buFont typeface="Wingdings" panose="05000000000000000000" pitchFamily="2" charset="2"/>
              <a:buChar char="l"/>
              <a:tabLst>
                <a:tab pos="803275" algn="l"/>
              </a:tabLst>
            </a:pPr>
            <a:r>
              <a:rPr lang="zh-TW" altLang="en-US" sz="2800" dirty="0">
                <a:latin typeface="ＭＳ ゴシック" panose="020B0609070205080204" pitchFamily="49" charset="-128"/>
                <a:ea typeface="ＭＳ ゴシック" panose="020B0609070205080204" pitchFamily="49" charset="-128"/>
              </a:rPr>
              <a:t>計画期間：令和２年度～令和５年度（４年間</a:t>
            </a:r>
            <a:r>
              <a:rPr lang="zh-TW" altLang="en-US" sz="2800" dirty="0" smtClean="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endParaRPr>
          </a:p>
          <a:p>
            <a:pPr marL="360363" indent="-360363">
              <a:buFont typeface="Wingdings" panose="05000000000000000000" pitchFamily="2" charset="2"/>
              <a:buChar char="l"/>
              <a:tabLst>
                <a:tab pos="803275" algn="l"/>
              </a:tabLst>
            </a:pPr>
            <a:endParaRPr lang="en-US" altLang="ja-JP" sz="2800" dirty="0" smtClean="0">
              <a:latin typeface="ＭＳ ゴシック" panose="020B0609070205080204" pitchFamily="49" charset="-128"/>
              <a:ea typeface="ＭＳ ゴシック" panose="020B0609070205080204" pitchFamily="49" charset="-128"/>
            </a:endParaRPr>
          </a:p>
        </p:txBody>
      </p:sp>
      <p:sp>
        <p:nvSpPr>
          <p:cNvPr id="8"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3</a:t>
            </a:fld>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77953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800" dirty="0" smtClean="0">
                <a:latin typeface="ＭＳ ゴシック" panose="020B0609070205080204" pitchFamily="49" charset="-128"/>
                <a:ea typeface="ＭＳ ゴシック" panose="020B0609070205080204" pitchFamily="49" charset="-128"/>
              </a:rPr>
              <a:t>熊本県外来医療計画</a:t>
            </a:r>
            <a:r>
              <a:rPr kumimoji="1" lang="en-US" altLang="ja-JP" sz="2800" dirty="0" smtClean="0">
                <a:latin typeface="ＭＳ ゴシック" panose="020B0609070205080204" pitchFamily="49" charset="-128"/>
                <a:ea typeface="ＭＳ ゴシック" panose="020B0609070205080204" pitchFamily="49" charset="-128"/>
              </a:rPr>
              <a:t/>
            </a:r>
            <a:br>
              <a:rPr kumimoji="1" lang="en-US" altLang="ja-JP" sz="2800" dirty="0" smtClean="0">
                <a:latin typeface="ＭＳ ゴシック" panose="020B0609070205080204" pitchFamily="49" charset="-128"/>
                <a:ea typeface="ＭＳ ゴシック" panose="020B0609070205080204" pitchFamily="49" charset="-128"/>
              </a:rPr>
            </a:br>
            <a:r>
              <a:rPr kumimoji="1" lang="ja-JP" altLang="en-US" sz="2800" dirty="0" smtClean="0">
                <a:latin typeface="ＭＳ ゴシック" panose="020B0609070205080204" pitchFamily="49" charset="-128"/>
                <a:ea typeface="ＭＳ ゴシック" panose="020B0609070205080204" pitchFamily="49" charset="-128"/>
              </a:rPr>
              <a:t>（外来医療に関する現状・課題）</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4</a:t>
            </a:fld>
            <a:endParaRPr lang="ja-JP" altLang="en-US" dirty="0">
              <a:solidFill>
                <a:prstClr val="black">
                  <a:tint val="75000"/>
                </a:prstClr>
              </a:solidFill>
            </a:endParaRPr>
          </a:p>
        </p:txBody>
      </p:sp>
      <p:graphicFrame>
        <p:nvGraphicFramePr>
          <p:cNvPr id="8" name="グラフ 7"/>
          <p:cNvGraphicFramePr>
            <a:graphicFrameLocks/>
          </p:cNvGraphicFramePr>
          <p:nvPr>
            <p:extLst>
              <p:ext uri="{D42A27DB-BD31-4B8C-83A1-F6EECF244321}">
                <p14:modId xmlns:p14="http://schemas.microsoft.com/office/powerpoint/2010/main" val="1739770922"/>
              </p:ext>
            </p:extLst>
          </p:nvPr>
        </p:nvGraphicFramePr>
        <p:xfrm>
          <a:off x="5220072" y="3861048"/>
          <a:ext cx="3353678" cy="2022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2831400479"/>
              </p:ext>
            </p:extLst>
          </p:nvPr>
        </p:nvGraphicFramePr>
        <p:xfrm>
          <a:off x="5220812" y="1655534"/>
          <a:ext cx="3348745" cy="2377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88319" y="1130822"/>
            <a:ext cx="4633999" cy="5544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51033" tIns="51033" rIns="51033" bIns="51033" rtlCol="0" anchor="t" anchorCtr="0"/>
          <a:lstStyle/>
          <a:p>
            <a:pPr marL="258789" indent="-135018"/>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外来医療を中心として担う診療所医師の偏在や高齢化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78054" indent="-121515"/>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・菊池や阿蘇地域などで、人口</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10</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万人当たりの診療所医師数が県平均を下回る（熊本・上益城の７割未満）</a:t>
            </a:r>
            <a:endPar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endParaRPr>
          </a:p>
          <a:p>
            <a:pPr marL="378054" indent="-121515"/>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・鹿本や球磨地域の</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60</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歳以上の診療所医師の割合が</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60</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％を超えている（全国平均：</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47.3</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％、県平均：</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52.1</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endParaRPr>
          </a:p>
          <a:p>
            <a:pPr marL="258789" indent="-135018"/>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後継者や医療従事者不足による診療所の閉鎖の増加や有床診療所の無床化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初期救急や学校医等の継続に必要な協力医師の高齢化、負担増加</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78054" indent="-121515"/>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・阿蘇地域では、人口</a:t>
            </a:r>
            <a:r>
              <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10</a:t>
            </a:r>
            <a:r>
              <a:rPr lang="ja-JP" altLang="en-US"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万人当たりの在宅当番医数が県平均を大きく下回る</a:t>
            </a:r>
            <a:endParaRPr lang="en-US" altLang="ja-JP" sz="160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endParaRPr>
          </a:p>
          <a:p>
            <a:pPr marL="258789" indent="-135018"/>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医師の専門医志向の高まりに伴う地域における総合診療医の不足</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分化・連携の協議に必要なデータのさらなる収集・整理</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8789" indent="-135018"/>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5812415" y="1674263"/>
            <a:ext cx="2347793" cy="2617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51" dirty="0">
                <a:latin typeface="メイリオ" panose="020B0604030504040204" pitchFamily="50" charset="-128"/>
                <a:ea typeface="メイリオ" panose="020B0604030504040204" pitchFamily="50" charset="-128"/>
              </a:rPr>
              <a:t>【</a:t>
            </a:r>
            <a:r>
              <a:rPr lang="ja-JP" altLang="en-US" sz="851" dirty="0">
                <a:latin typeface="メイリオ" panose="020B0604030504040204" pitchFamily="50" charset="-128"/>
                <a:ea typeface="メイリオ" panose="020B0604030504040204" pitchFamily="50" charset="-128"/>
              </a:rPr>
              <a:t>診療所医師の状況</a:t>
            </a:r>
            <a:r>
              <a:rPr lang="en-US" altLang="ja-JP" sz="851" dirty="0">
                <a:latin typeface="メイリオ" panose="020B0604030504040204" pitchFamily="50" charset="-128"/>
                <a:ea typeface="メイリオ" panose="020B0604030504040204" pitchFamily="50" charset="-128"/>
              </a:rPr>
              <a:t>】</a:t>
            </a:r>
            <a:endParaRPr lang="ja-JP" altLang="en-US" sz="851" dirty="0">
              <a:latin typeface="メイリオ" panose="020B0604030504040204" pitchFamily="50" charset="-128"/>
              <a:ea typeface="メイリオ" panose="020B0604030504040204" pitchFamily="50" charset="-128"/>
            </a:endParaRPr>
          </a:p>
        </p:txBody>
      </p:sp>
      <p:cxnSp>
        <p:nvCxnSpPr>
          <p:cNvPr id="13" name="直線コネクタ 12"/>
          <p:cNvCxnSpPr/>
          <p:nvPr/>
        </p:nvCxnSpPr>
        <p:spPr>
          <a:xfrm>
            <a:off x="5560189" y="2090678"/>
            <a:ext cx="2653733" cy="0"/>
          </a:xfrm>
          <a:prstGeom prst="line">
            <a:avLst/>
          </a:prstGeom>
          <a:ln w="15875">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506475" y="4579707"/>
            <a:ext cx="2857867" cy="0"/>
          </a:xfrm>
          <a:prstGeom prst="line">
            <a:avLst/>
          </a:prstGeom>
          <a:ln w="15875">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5" name="四角形吹き出し 14"/>
          <p:cNvSpPr/>
          <p:nvPr/>
        </p:nvSpPr>
        <p:spPr>
          <a:xfrm>
            <a:off x="6785124" y="4246465"/>
            <a:ext cx="561367" cy="255167"/>
          </a:xfrm>
          <a:prstGeom prst="wedgeRectCallout">
            <a:avLst>
              <a:gd name="adj1" fmla="val 5959"/>
              <a:gd name="adj2" fmla="val 78374"/>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709" dirty="0">
                <a:latin typeface="メイリオ" panose="020B0604030504040204" pitchFamily="50" charset="-128"/>
                <a:ea typeface="メイリオ" panose="020B0604030504040204" pitchFamily="50" charset="-128"/>
              </a:rPr>
              <a:t>県平均施設数</a:t>
            </a:r>
            <a:endParaRPr lang="en-US" altLang="ja-JP" sz="709" dirty="0">
              <a:latin typeface="メイリオ" panose="020B0604030504040204" pitchFamily="50" charset="-128"/>
              <a:ea typeface="メイリオ" panose="020B0604030504040204" pitchFamily="50" charset="-128"/>
            </a:endParaRPr>
          </a:p>
          <a:p>
            <a:pPr algn="ctr"/>
            <a:r>
              <a:rPr lang="en-US" altLang="ja-JP" sz="709" dirty="0">
                <a:latin typeface="メイリオ" panose="020B0604030504040204" pitchFamily="50" charset="-128"/>
                <a:ea typeface="メイリオ" panose="020B0604030504040204" pitchFamily="50" charset="-128"/>
              </a:rPr>
              <a:t>58.9</a:t>
            </a:r>
            <a:r>
              <a:rPr lang="ja-JP" altLang="en-US" sz="709" dirty="0">
                <a:latin typeface="メイリオ" panose="020B0604030504040204" pitchFamily="50" charset="-128"/>
                <a:ea typeface="メイリオ" panose="020B0604030504040204" pitchFamily="50" charset="-128"/>
              </a:rPr>
              <a:t>施設</a:t>
            </a:r>
          </a:p>
        </p:txBody>
      </p:sp>
      <p:sp>
        <p:nvSpPr>
          <p:cNvPr id="16" name="四角形吹き出し 15"/>
          <p:cNvSpPr/>
          <p:nvPr/>
        </p:nvSpPr>
        <p:spPr>
          <a:xfrm>
            <a:off x="7682453" y="1672460"/>
            <a:ext cx="561367" cy="255167"/>
          </a:xfrm>
          <a:prstGeom prst="wedgeRectCallout">
            <a:avLst>
              <a:gd name="adj1" fmla="val 36746"/>
              <a:gd name="adj2" fmla="val 112241"/>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709" dirty="0">
                <a:latin typeface="メイリオ" panose="020B0604030504040204" pitchFamily="50" charset="-128"/>
                <a:ea typeface="メイリオ" panose="020B0604030504040204" pitchFamily="50" charset="-128"/>
              </a:rPr>
              <a:t>県平均医師数</a:t>
            </a:r>
            <a:endParaRPr lang="en-US" altLang="ja-JP" sz="709" dirty="0">
              <a:latin typeface="メイリオ" panose="020B0604030504040204" pitchFamily="50" charset="-128"/>
              <a:ea typeface="メイリオ" panose="020B0604030504040204" pitchFamily="50" charset="-128"/>
            </a:endParaRPr>
          </a:p>
          <a:p>
            <a:pPr algn="ctr"/>
            <a:r>
              <a:rPr lang="en-US" altLang="ja-JP" sz="709" dirty="0">
                <a:latin typeface="メイリオ" panose="020B0604030504040204" pitchFamily="50" charset="-128"/>
                <a:ea typeface="メイリオ" panose="020B0604030504040204" pitchFamily="50" charset="-128"/>
              </a:rPr>
              <a:t>88.0</a:t>
            </a:r>
            <a:r>
              <a:rPr lang="ja-JP" altLang="en-US" sz="709" dirty="0">
                <a:latin typeface="メイリオ" panose="020B0604030504040204" pitchFamily="50" charset="-128"/>
                <a:ea typeface="メイリオ" panose="020B0604030504040204" pitchFamily="50" charset="-128"/>
              </a:rPr>
              <a:t>人</a:t>
            </a:r>
          </a:p>
        </p:txBody>
      </p:sp>
      <p:sp>
        <p:nvSpPr>
          <p:cNvPr id="17" name="正方形/長方形 16"/>
          <p:cNvSpPr/>
          <p:nvPr/>
        </p:nvSpPr>
        <p:spPr>
          <a:xfrm>
            <a:off x="5879927" y="3483938"/>
            <a:ext cx="663433" cy="4592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709" dirty="0">
                <a:latin typeface="メイリオ" panose="020B0604030504040204" pitchFamily="50" charset="-128"/>
                <a:ea typeface="メイリオ" panose="020B0604030504040204" pitchFamily="50" charset="-128"/>
              </a:rPr>
              <a:t>左軸：</a:t>
            </a:r>
            <a:endParaRPr lang="en-US" altLang="ja-JP" sz="851" dirty="0">
              <a:latin typeface="メイリオ" panose="020B0604030504040204" pitchFamily="50" charset="-128"/>
              <a:ea typeface="メイリオ" panose="020B0604030504040204" pitchFamily="50" charset="-128"/>
            </a:endParaRPr>
          </a:p>
          <a:p>
            <a:pPr algn="ctr"/>
            <a:endParaRPr lang="en-US" altLang="ja-JP" sz="567" dirty="0">
              <a:latin typeface="メイリオ" panose="020B0604030504040204" pitchFamily="50" charset="-128"/>
              <a:ea typeface="メイリオ" panose="020B0604030504040204" pitchFamily="50" charset="-128"/>
            </a:endParaRPr>
          </a:p>
          <a:p>
            <a:pPr algn="ctr"/>
            <a:r>
              <a:rPr lang="ja-JP" altLang="en-US" sz="709" dirty="0">
                <a:latin typeface="メイリオ" panose="020B0604030504040204" pitchFamily="50" charset="-128"/>
                <a:ea typeface="メイリオ" panose="020B0604030504040204" pitchFamily="50" charset="-128"/>
              </a:rPr>
              <a:t>右軸：</a:t>
            </a:r>
          </a:p>
        </p:txBody>
      </p:sp>
      <p:sp>
        <p:nvSpPr>
          <p:cNvPr id="18" name="正方形/長方形 17"/>
          <p:cNvSpPr/>
          <p:nvPr/>
        </p:nvSpPr>
        <p:spPr>
          <a:xfrm>
            <a:off x="5247478" y="1674263"/>
            <a:ext cx="510333" cy="2617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67" dirty="0">
                <a:latin typeface="メイリオ" panose="020B0604030504040204" pitchFamily="50" charset="-128"/>
                <a:ea typeface="メイリオ" panose="020B0604030504040204" pitchFamily="50" charset="-128"/>
              </a:rPr>
              <a:t>（人）</a:t>
            </a:r>
          </a:p>
        </p:txBody>
      </p:sp>
      <p:sp>
        <p:nvSpPr>
          <p:cNvPr id="19" name="正方形/長方形 18"/>
          <p:cNvSpPr/>
          <p:nvPr/>
        </p:nvSpPr>
        <p:spPr>
          <a:xfrm>
            <a:off x="5151876" y="4032685"/>
            <a:ext cx="612400" cy="2617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67" dirty="0">
                <a:latin typeface="メイリオ" panose="020B0604030504040204" pitchFamily="50" charset="-128"/>
                <a:ea typeface="メイリオ" panose="020B0604030504040204" pitchFamily="50" charset="-128"/>
              </a:rPr>
              <a:t>（施設）</a:t>
            </a:r>
          </a:p>
        </p:txBody>
      </p:sp>
      <p:sp>
        <p:nvSpPr>
          <p:cNvPr id="20" name="正方形/長方形 19"/>
          <p:cNvSpPr/>
          <p:nvPr/>
        </p:nvSpPr>
        <p:spPr>
          <a:xfrm>
            <a:off x="5713162" y="4000636"/>
            <a:ext cx="2347793" cy="2617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51" dirty="0">
                <a:latin typeface="メイリオ" panose="020B0604030504040204" pitchFamily="50" charset="-128"/>
                <a:ea typeface="メイリオ" panose="020B0604030504040204" pitchFamily="50" charset="-128"/>
              </a:rPr>
              <a:t>【</a:t>
            </a:r>
            <a:r>
              <a:rPr lang="ja-JP" altLang="en-US" sz="851" dirty="0">
                <a:latin typeface="メイリオ" panose="020B0604030504040204" pitchFamily="50" charset="-128"/>
                <a:ea typeface="メイリオ" panose="020B0604030504040204" pitchFamily="50" charset="-128"/>
              </a:rPr>
              <a:t>人口</a:t>
            </a:r>
            <a:r>
              <a:rPr lang="en-US" altLang="ja-JP" sz="851" dirty="0">
                <a:latin typeface="メイリオ" panose="020B0604030504040204" pitchFamily="50" charset="-128"/>
                <a:ea typeface="メイリオ" panose="020B0604030504040204" pitchFamily="50" charset="-128"/>
              </a:rPr>
              <a:t>10</a:t>
            </a:r>
            <a:r>
              <a:rPr lang="ja-JP" altLang="en-US" sz="851" dirty="0">
                <a:latin typeface="メイリオ" panose="020B0604030504040204" pitchFamily="50" charset="-128"/>
                <a:ea typeface="メイリオ" panose="020B0604030504040204" pitchFamily="50" charset="-128"/>
              </a:rPr>
              <a:t>万人当たりの在宅当番医数</a:t>
            </a:r>
            <a:r>
              <a:rPr lang="en-US" altLang="ja-JP" sz="851" dirty="0">
                <a:latin typeface="メイリオ" panose="020B0604030504040204" pitchFamily="50" charset="-128"/>
                <a:ea typeface="メイリオ" panose="020B0604030504040204" pitchFamily="50" charset="-128"/>
              </a:rPr>
              <a:t>】</a:t>
            </a:r>
            <a:endParaRPr lang="ja-JP" altLang="en-US" sz="85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163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800" dirty="0" smtClean="0">
                <a:latin typeface="ＭＳ ゴシック" panose="020B0609070205080204" pitchFamily="49" charset="-128"/>
                <a:ea typeface="ＭＳ ゴシック" panose="020B0609070205080204" pitchFamily="49" charset="-128"/>
              </a:rPr>
              <a:t>熊本県外来医療計画</a:t>
            </a:r>
            <a:r>
              <a:rPr kumimoji="1" lang="en-US" altLang="ja-JP" sz="2800" dirty="0" smtClean="0">
                <a:latin typeface="ＭＳ ゴシック" panose="020B0609070205080204" pitchFamily="49" charset="-128"/>
                <a:ea typeface="ＭＳ ゴシック" panose="020B0609070205080204" pitchFamily="49" charset="-128"/>
              </a:rPr>
              <a:t/>
            </a:r>
            <a:br>
              <a:rPr kumimoji="1" lang="en-US" altLang="ja-JP" sz="2800" dirty="0" smtClean="0">
                <a:latin typeface="ＭＳ ゴシック" panose="020B0609070205080204" pitchFamily="49" charset="-128"/>
                <a:ea typeface="ＭＳ ゴシック" panose="020B0609070205080204" pitchFamily="49" charset="-128"/>
              </a:rPr>
            </a:br>
            <a:r>
              <a:rPr kumimoji="1" lang="ja-JP" altLang="en-US" sz="2800" dirty="0" smtClean="0">
                <a:latin typeface="ＭＳ ゴシック" panose="020B0609070205080204" pitchFamily="49" charset="-128"/>
                <a:ea typeface="ＭＳ ゴシック" panose="020B0609070205080204" pitchFamily="49" charset="-128"/>
              </a:rPr>
              <a:t>（今後の施策の方向性）</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5</a:t>
            </a:fld>
            <a:endParaRPr lang="ja-JP" altLang="en-US" dirty="0">
              <a:solidFill>
                <a:prstClr val="black">
                  <a:tint val="75000"/>
                </a:prstClr>
              </a:solidFill>
            </a:endParaRPr>
          </a:p>
        </p:txBody>
      </p:sp>
      <p:sp>
        <p:nvSpPr>
          <p:cNvPr id="30" name="正方形/長方形 29"/>
          <p:cNvSpPr/>
          <p:nvPr/>
        </p:nvSpPr>
        <p:spPr>
          <a:xfrm>
            <a:off x="254103" y="2420888"/>
            <a:ext cx="1597148" cy="2369506"/>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033" tIns="51033" rIns="51033" bIns="51033" rtlCol="0" anchor="ctr"/>
          <a:lstStyle/>
          <a:p>
            <a:pPr marL="130518" indent="-130518">
              <a:tabLst>
                <a:tab pos="130518" algn="l"/>
              </a:tabLst>
            </a:pP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外来医療の分化・連携の推進</a:t>
            </a:r>
          </a:p>
        </p:txBody>
      </p:sp>
      <p:sp>
        <p:nvSpPr>
          <p:cNvPr id="31" name="正方形/長方形 30"/>
          <p:cNvSpPr/>
          <p:nvPr/>
        </p:nvSpPr>
        <p:spPr>
          <a:xfrm>
            <a:off x="251520" y="5002007"/>
            <a:ext cx="1597148" cy="1307313"/>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033" tIns="51033" rIns="51033" bIns="51033" rtlCol="0" anchor="ctr"/>
          <a:lstStyle/>
          <a:p>
            <a:pPr marL="130518" indent="-130518">
              <a:tabLst>
                <a:tab pos="130518" algn="l"/>
              </a:tabLst>
            </a:pP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外来医療を担う医師の養成・確保</a:t>
            </a:r>
          </a:p>
        </p:txBody>
      </p:sp>
      <p:sp>
        <p:nvSpPr>
          <p:cNvPr id="32" name="右矢印 31"/>
          <p:cNvSpPr/>
          <p:nvPr/>
        </p:nvSpPr>
        <p:spPr>
          <a:xfrm>
            <a:off x="2030691" y="3342892"/>
            <a:ext cx="295769" cy="751707"/>
          </a:xfrm>
          <a:prstGeom prst="right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52" dirty="0"/>
          </a:p>
        </p:txBody>
      </p:sp>
      <p:sp>
        <p:nvSpPr>
          <p:cNvPr id="33" name="正方形/長方形 32"/>
          <p:cNvSpPr/>
          <p:nvPr/>
        </p:nvSpPr>
        <p:spPr>
          <a:xfrm>
            <a:off x="2411760" y="2420888"/>
            <a:ext cx="6552728" cy="2369506"/>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033" tIns="51033" rIns="51033" bIns="51033" rtlCol="0" anchor="ctr"/>
          <a:lstStyle/>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地域ごとの外来機能の見える化、地域医療構想調整</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での</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情報共有及び病床機能と外来機能の一体的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協議</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病診連携等）</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3769" indent="-123769"/>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在宅当番医制などの医師会等の分化・連携の取組みの促進</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3769" indent="-123769"/>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医療機器の共同利用の促進</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3769" indent="-123769"/>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くまもとメディカルネットワークなどＩＣＴを活用</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3769" indent="-123769"/>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取組み</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の推進</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3769" indent="-123769"/>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県民の医療のかかり方の普及啓発</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411760" y="5000135"/>
            <a:ext cx="6552728" cy="1307313"/>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033" tIns="51033" rIns="51033" bIns="51033" rtlCol="0" anchor="ctr"/>
          <a:lstStyle/>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総合診療専門医など地域の外来医療を担う医師の養成</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事業承継制度等の後継者確保</a:t>
            </a:r>
            <a:r>
              <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対策の検討</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1515" indent="-12151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初期救急や学校医等に係る新規開業者への協力要請</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右矢印 34"/>
          <p:cNvSpPr/>
          <p:nvPr/>
        </p:nvSpPr>
        <p:spPr>
          <a:xfrm>
            <a:off x="2023063" y="5277937"/>
            <a:ext cx="295769" cy="751707"/>
          </a:xfrm>
          <a:prstGeom prst="right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52" dirty="0"/>
          </a:p>
        </p:txBody>
      </p:sp>
      <p:sp>
        <p:nvSpPr>
          <p:cNvPr id="11" name="テキスト ボックス 10"/>
          <p:cNvSpPr txBox="1"/>
          <p:nvPr/>
        </p:nvSpPr>
        <p:spPr>
          <a:xfrm>
            <a:off x="36000" y="1008946"/>
            <a:ext cx="9072000" cy="1200329"/>
          </a:xfrm>
          <a:prstGeom prst="rect">
            <a:avLst/>
          </a:prstGeom>
          <a:noFill/>
        </p:spPr>
        <p:txBody>
          <a:bodyPr wrap="square" rIns="36000" rtlCol="0" anchor="t">
            <a:spAutoFit/>
          </a:bodyPr>
          <a:lstStyle/>
          <a:p>
            <a:pPr marL="360363" indent="-360363">
              <a:buFont typeface="Wingdings" panose="05000000000000000000" pitchFamily="2" charset="2"/>
              <a:buChar char="l"/>
              <a:tabLst>
                <a:tab pos="803275" algn="l"/>
              </a:tabLst>
            </a:pPr>
            <a:endParaRPr lang="en-US" altLang="ja-JP" sz="1600" dirty="0" smtClean="0">
              <a:latin typeface="ＭＳ ゴシック" panose="020B0609070205080204" pitchFamily="49" charset="-128"/>
              <a:ea typeface="ＭＳ ゴシック" panose="020B0609070205080204" pitchFamily="49" charset="-128"/>
            </a:endParaRPr>
          </a:p>
          <a:p>
            <a:pPr marL="360363" indent="-360363">
              <a:buFont typeface="Wingdings" panose="05000000000000000000" pitchFamily="2" charset="2"/>
              <a:buChar char="l"/>
              <a:tabLst>
                <a:tab pos="803275" algn="l"/>
              </a:tabLst>
            </a:pPr>
            <a:r>
              <a:rPr lang="ja-JP" altLang="en-US" sz="2800" dirty="0" smtClean="0">
                <a:latin typeface="ＭＳ ゴシック" panose="020B0609070205080204" pitchFamily="49" charset="-128"/>
                <a:ea typeface="ＭＳ ゴシック" panose="020B0609070205080204" pitchFamily="49" charset="-128"/>
              </a:rPr>
              <a:t>各地域</a:t>
            </a:r>
            <a:r>
              <a:rPr lang="ja-JP" altLang="en-US" sz="2800" dirty="0">
                <a:latin typeface="ＭＳ ゴシック" panose="020B0609070205080204" pitchFamily="49" charset="-128"/>
                <a:ea typeface="ＭＳ ゴシック" panose="020B0609070205080204" pitchFamily="49" charset="-128"/>
              </a:rPr>
              <a:t>の実情を踏まえ、次に掲げる取組みを推進することで、住民に身近な外来医療を維持する</a:t>
            </a:r>
            <a:r>
              <a:rPr lang="ja-JP" altLang="en-US" sz="2800" dirty="0" smtClean="0">
                <a:latin typeface="ＭＳ ゴシック" panose="020B0609070205080204" pitchFamily="49" charset="-128"/>
                <a:ea typeface="ＭＳ ゴシック" panose="020B0609070205080204" pitchFamily="49" charset="-128"/>
              </a:rPr>
              <a:t>。</a:t>
            </a:r>
            <a:endParaRPr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5485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6773" y="4600561"/>
            <a:ext cx="8748471" cy="1942851"/>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4536" y="883748"/>
            <a:ext cx="8819464" cy="400110"/>
          </a:xfrm>
          <a:prstGeom prst="rect">
            <a:avLst/>
          </a:prstGeom>
          <a:noFill/>
        </p:spPr>
        <p:txBody>
          <a:bodyPr wrap="square" rIns="36000" rtlCol="0" anchor="t">
            <a:spAutoFit/>
          </a:bodyPr>
          <a:lstStyle/>
          <a:p>
            <a:r>
              <a:rPr lang="ja-JP" altLang="en-US" sz="2000" dirty="0" smtClean="0">
                <a:latin typeface="ＭＳ ゴシック" panose="020B0609070205080204" pitchFamily="49" charset="-128"/>
                <a:ea typeface="ＭＳ ゴシック" panose="020B0609070205080204" pitchFamily="49" charset="-128"/>
              </a:rPr>
              <a:t>県外来医療計画に定める方向性のうち、以下の点について取組みを進める。</a:t>
            </a:r>
            <a:endParaRPr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5" name="テキスト ボックス 4"/>
          <p:cNvSpPr txBox="1"/>
          <p:nvPr/>
        </p:nvSpPr>
        <p:spPr>
          <a:xfrm>
            <a:off x="-156756" y="1302988"/>
            <a:ext cx="9072000" cy="5247590"/>
          </a:xfrm>
          <a:prstGeom prst="rect">
            <a:avLst/>
          </a:prstGeom>
          <a:noFill/>
        </p:spPr>
        <p:txBody>
          <a:bodyPr wrap="square" rIns="36000" rtlCol="0" anchor="t">
            <a:spAutoFit/>
          </a:bodyPr>
          <a:lstStyle/>
          <a:p>
            <a:pPr marL="803275" indent="-442913">
              <a:buFont typeface="Wingdings" panose="05000000000000000000" pitchFamily="2" charset="2"/>
              <a:buChar char="u"/>
            </a:pPr>
            <a:r>
              <a:rPr lang="ja-JP" altLang="en-US" sz="2400" dirty="0" smtClean="0">
                <a:latin typeface="ＭＳ ゴシック" panose="020B0609070205080204" pitchFamily="49" charset="-128"/>
                <a:ea typeface="ＭＳ ゴシック" panose="020B0609070205080204" pitchFamily="49" charset="-128"/>
              </a:rPr>
              <a:t>医療機器</a:t>
            </a:r>
            <a:r>
              <a:rPr lang="en-US" altLang="ja-JP" sz="2400" baseline="30000" dirty="0" smtClean="0">
                <a:latin typeface="ＭＳ ゴシック" panose="020B0609070205080204" pitchFamily="49" charset="-128"/>
                <a:ea typeface="ＭＳ ゴシック" panose="020B0609070205080204" pitchFamily="49" charset="-128"/>
              </a:rPr>
              <a:t>※1</a:t>
            </a:r>
            <a:r>
              <a:rPr lang="ja-JP" altLang="en-US" sz="2400" dirty="0" smtClean="0">
                <a:latin typeface="ＭＳ ゴシック" panose="020B0609070205080204" pitchFamily="49" charset="-128"/>
                <a:ea typeface="ＭＳ ゴシック" panose="020B0609070205080204" pitchFamily="49" charset="-128"/>
              </a:rPr>
              <a:t>の</a:t>
            </a:r>
            <a:r>
              <a:rPr lang="ja-JP" altLang="en-US" sz="2400" dirty="0">
                <a:latin typeface="ＭＳ ゴシック" panose="020B0609070205080204" pitchFamily="49" charset="-128"/>
                <a:ea typeface="ＭＳ ゴシック" panose="020B0609070205080204" pitchFamily="49" charset="-128"/>
              </a:rPr>
              <a:t>共同</a:t>
            </a:r>
            <a:r>
              <a:rPr lang="ja-JP" altLang="en-US" sz="2400" dirty="0" smtClean="0">
                <a:latin typeface="ＭＳ ゴシック" panose="020B0609070205080204" pitchFamily="49" charset="-128"/>
                <a:ea typeface="ＭＳ ゴシック" panose="020B0609070205080204" pitchFamily="49" charset="-128"/>
              </a:rPr>
              <a:t>利用</a:t>
            </a:r>
            <a:r>
              <a:rPr lang="en-US" altLang="ja-JP" sz="2400" baseline="30000" dirty="0" smtClean="0">
                <a:latin typeface="ＭＳ ゴシック" panose="020B0609070205080204" pitchFamily="49" charset="-128"/>
                <a:ea typeface="ＭＳ ゴシック" panose="020B0609070205080204" pitchFamily="49" charset="-128"/>
              </a:rPr>
              <a:t>※2</a:t>
            </a:r>
            <a:r>
              <a:rPr lang="ja-JP" altLang="en-US" sz="2400" dirty="0" smtClean="0">
                <a:latin typeface="ＭＳ ゴシック" panose="020B0609070205080204" pitchFamily="49" charset="-128"/>
                <a:ea typeface="ＭＳ ゴシック" panose="020B0609070205080204" pitchFamily="49" charset="-128"/>
              </a:rPr>
              <a:t>を</a:t>
            </a:r>
            <a:r>
              <a:rPr lang="ja-JP" altLang="en-US" sz="2400" dirty="0">
                <a:latin typeface="ＭＳ ゴシック" panose="020B0609070205080204" pitchFamily="49" charset="-128"/>
                <a:ea typeface="ＭＳ ゴシック" panose="020B0609070205080204" pitchFamily="49" charset="-128"/>
              </a:rPr>
              <a:t>促進するため</a:t>
            </a:r>
            <a:r>
              <a:rPr lang="ja-JP" altLang="en-US" sz="2400" dirty="0" smtClean="0">
                <a:latin typeface="ＭＳ ゴシック" panose="020B0609070205080204" pitchFamily="49" charset="-128"/>
                <a:ea typeface="ＭＳ ゴシック" panose="020B0609070205080204" pitchFamily="49" charset="-128"/>
              </a:rPr>
              <a:t>、</a:t>
            </a:r>
            <a:r>
              <a:rPr lang="ja-JP" altLang="en-US" sz="2400" u="sng" dirty="0" smtClean="0">
                <a:solidFill>
                  <a:srgbClr val="FF0000"/>
                </a:solidFill>
                <a:latin typeface="ＭＳ ゴシック" panose="020B0609070205080204" pitchFamily="49" charset="-128"/>
                <a:ea typeface="ＭＳ ゴシック" panose="020B0609070205080204" pitchFamily="49" charset="-128"/>
              </a:rPr>
              <a:t>共同利用の実態を調査</a:t>
            </a:r>
            <a:r>
              <a:rPr lang="ja-JP" altLang="en-US" sz="2400" dirty="0" smtClean="0">
                <a:latin typeface="ＭＳ ゴシック" panose="020B0609070205080204" pitchFamily="49" charset="-128"/>
                <a:ea typeface="ＭＳ ゴシック" panose="020B0609070205080204" pitchFamily="49" charset="-128"/>
              </a:rPr>
              <a:t>するとともに、新規</a:t>
            </a:r>
            <a:r>
              <a:rPr lang="ja-JP" altLang="en-US" sz="2400" dirty="0">
                <a:latin typeface="ＭＳ ゴシック" panose="020B0609070205080204" pitchFamily="49" charset="-128"/>
                <a:ea typeface="ＭＳ ゴシック" panose="020B0609070205080204" pitchFamily="49" charset="-128"/>
              </a:rPr>
              <a:t>購入</a:t>
            </a:r>
            <a:r>
              <a:rPr lang="ja-JP" altLang="en-US" sz="2400" dirty="0" smtClean="0">
                <a:latin typeface="ＭＳ ゴシック" panose="020B0609070205080204" pitchFamily="49" charset="-128"/>
                <a:ea typeface="ＭＳ ゴシック" panose="020B0609070205080204" pitchFamily="49" charset="-128"/>
              </a:rPr>
              <a:t>希望者</a:t>
            </a:r>
            <a:r>
              <a:rPr lang="ja-JP" altLang="en-US" sz="1600" dirty="0" smtClean="0">
                <a:latin typeface="ＭＳ ゴシック" panose="020B0609070205080204" pitchFamily="49" charset="-128"/>
                <a:ea typeface="ＭＳ ゴシック" panose="020B0609070205080204" pitchFamily="49" charset="-128"/>
              </a:rPr>
              <a:t>（更新</a:t>
            </a:r>
            <a:r>
              <a:rPr lang="ja-JP" altLang="en-US" sz="1600" dirty="0">
                <a:latin typeface="ＭＳ ゴシック" panose="020B0609070205080204" pitchFamily="49" charset="-128"/>
                <a:ea typeface="ＭＳ ゴシック" panose="020B0609070205080204" pitchFamily="49" charset="-128"/>
              </a:rPr>
              <a:t>含む）</a:t>
            </a:r>
            <a:r>
              <a:rPr lang="ja-JP" altLang="en-US" sz="2400" dirty="0">
                <a:latin typeface="ＭＳ ゴシック" panose="020B0609070205080204" pitchFamily="49" charset="-128"/>
                <a:ea typeface="ＭＳ ゴシック" panose="020B0609070205080204" pitchFamily="49" charset="-128"/>
              </a:rPr>
              <a:t>に</a:t>
            </a:r>
            <a:r>
              <a:rPr lang="ja-JP" altLang="en-US" sz="2400" dirty="0" smtClean="0">
                <a:latin typeface="ＭＳ ゴシック" panose="020B0609070205080204" pitchFamily="49" charset="-128"/>
                <a:ea typeface="ＭＳ ゴシック" panose="020B0609070205080204" pitchFamily="49" charset="-128"/>
              </a:rPr>
              <a:t>対して、</a:t>
            </a:r>
            <a:r>
              <a:rPr lang="ja-JP" altLang="en-US" sz="2400" u="sng" dirty="0" smtClean="0">
                <a:solidFill>
                  <a:srgbClr val="FF0000"/>
                </a:solidFill>
                <a:latin typeface="ＭＳ ゴシック" panose="020B0609070205080204" pitchFamily="49" charset="-128"/>
                <a:ea typeface="ＭＳ ゴシック" panose="020B0609070205080204" pitchFamily="49" charset="-128"/>
              </a:rPr>
              <a:t>共同</a:t>
            </a:r>
            <a:r>
              <a:rPr lang="ja-JP" altLang="en-US" sz="2400" u="sng" dirty="0">
                <a:solidFill>
                  <a:srgbClr val="FF0000"/>
                </a:solidFill>
                <a:latin typeface="ＭＳ ゴシック" panose="020B0609070205080204" pitchFamily="49" charset="-128"/>
                <a:ea typeface="ＭＳ ゴシック" panose="020B0609070205080204" pitchFamily="49" charset="-128"/>
              </a:rPr>
              <a:t>利用の意向を確認</a:t>
            </a:r>
            <a:r>
              <a:rPr lang="ja-JP" altLang="en-US" sz="2400" dirty="0">
                <a:latin typeface="ＭＳ ゴシック" panose="020B0609070205080204" pitchFamily="49" charset="-128"/>
                <a:ea typeface="ＭＳ ゴシック" panose="020B0609070205080204" pitchFamily="49" charset="-128"/>
              </a:rPr>
              <a:t>する</a:t>
            </a:r>
            <a:r>
              <a:rPr lang="ja-JP" altLang="en-US" sz="2400" dirty="0" smtClean="0">
                <a:latin typeface="ＭＳ ゴシック" panose="020B0609070205080204" pitchFamily="49" charset="-128"/>
                <a:ea typeface="ＭＳ ゴシック" panose="020B0609070205080204" pitchFamily="49" charset="-128"/>
              </a:rPr>
              <a:t>。</a:t>
            </a:r>
            <a:endParaRPr lang="en-US" altLang="ja-JP" sz="2400" dirty="0" smtClean="0">
              <a:latin typeface="ＭＳ ゴシック" panose="020B0609070205080204" pitchFamily="49" charset="-128"/>
              <a:ea typeface="ＭＳ ゴシック" panose="020B0609070205080204" pitchFamily="49" charset="-128"/>
            </a:endParaRPr>
          </a:p>
          <a:p>
            <a:pPr marL="360362"/>
            <a:endParaRPr lang="en-US" altLang="ja-JP" dirty="0" smtClean="0">
              <a:latin typeface="ＭＳ ゴシック" panose="020B0609070205080204" pitchFamily="49" charset="-128"/>
              <a:ea typeface="ＭＳ ゴシック" panose="020B0609070205080204" pitchFamily="49" charset="-128"/>
            </a:endParaRPr>
          </a:p>
          <a:p>
            <a:pPr marL="360362"/>
            <a:endParaRPr lang="en-US" altLang="ja-JP" dirty="0" smtClean="0">
              <a:latin typeface="ＭＳ ゴシック" panose="020B0609070205080204" pitchFamily="49" charset="-128"/>
              <a:ea typeface="ＭＳ ゴシック" panose="020B0609070205080204" pitchFamily="49" charset="-128"/>
            </a:endParaRPr>
          </a:p>
          <a:p>
            <a:pPr marL="803275" indent="-442913">
              <a:buFont typeface="Wingdings" panose="05000000000000000000" pitchFamily="2" charset="2"/>
              <a:buChar char="u"/>
            </a:pPr>
            <a:r>
              <a:rPr lang="ja-JP" altLang="en-US" sz="2400" dirty="0" smtClean="0">
                <a:latin typeface="ＭＳ ゴシック" panose="020B0609070205080204" pitchFamily="49" charset="-128"/>
                <a:ea typeface="ＭＳ ゴシック" panose="020B0609070205080204" pitchFamily="49" charset="-128"/>
              </a:rPr>
              <a:t>県内で一般診療所を新規開業する医師に対して、届出の際に、初期救急、公衆衛生分野、在宅医療等の</a:t>
            </a:r>
            <a:r>
              <a:rPr lang="ja-JP" altLang="en-US" sz="2400" u="sng" dirty="0" smtClean="0">
                <a:solidFill>
                  <a:srgbClr val="FF0000"/>
                </a:solidFill>
                <a:latin typeface="ＭＳ ゴシック" panose="020B0609070205080204" pitchFamily="49" charset="-128"/>
                <a:ea typeface="ＭＳ ゴシック" panose="020B0609070205080204" pitchFamily="49" charset="-128"/>
              </a:rPr>
              <a:t>外来医療機能への協力について意向を確認</a:t>
            </a:r>
            <a:r>
              <a:rPr lang="ja-JP" altLang="en-US" sz="2400" dirty="0" smtClean="0">
                <a:latin typeface="ＭＳ ゴシック" panose="020B0609070205080204" pitchFamily="49" charset="-128"/>
                <a:ea typeface="ＭＳ ゴシック" panose="020B0609070205080204" pitchFamily="49" charset="-128"/>
              </a:rPr>
              <a:t>する。確認する外来医療機能</a:t>
            </a:r>
            <a:r>
              <a:rPr lang="ja-JP" altLang="en-US" sz="1600" dirty="0" smtClean="0">
                <a:latin typeface="ＭＳ ゴシック" panose="020B0609070205080204" pitchFamily="49" charset="-128"/>
                <a:ea typeface="ＭＳ ゴシック" panose="020B0609070205080204" pitchFamily="49" charset="-128"/>
              </a:rPr>
              <a:t>（地域で不足する機能）</a:t>
            </a:r>
            <a:r>
              <a:rPr lang="ja-JP" altLang="en-US" sz="2400" dirty="0" smtClean="0">
                <a:latin typeface="ＭＳ ゴシック" panose="020B0609070205080204" pitchFamily="49" charset="-128"/>
                <a:ea typeface="ＭＳ ゴシック" panose="020B0609070205080204" pitchFamily="49" charset="-128"/>
              </a:rPr>
              <a:t>は、地域調整会議で協議し設定する。</a:t>
            </a:r>
            <a:endParaRPr lang="en-US" altLang="ja-JP" sz="1100" dirty="0">
              <a:latin typeface="ＭＳ ゴシック" panose="020B0609070205080204" pitchFamily="49" charset="-128"/>
              <a:ea typeface="ＭＳ ゴシック" panose="020B0609070205080204" pitchFamily="49" charset="-128"/>
            </a:endParaRPr>
          </a:p>
          <a:p>
            <a:pPr marL="803275" indent="-442913">
              <a:buFont typeface="Wingdings" panose="05000000000000000000" pitchFamily="2" charset="2"/>
              <a:buChar char="u"/>
            </a:pPr>
            <a:endParaRPr lang="en-US" altLang="ja-JP" sz="1100" dirty="0">
              <a:latin typeface="ＭＳ ゴシック" panose="020B0609070205080204" pitchFamily="49" charset="-128"/>
              <a:ea typeface="ＭＳ ゴシック" panose="020B0609070205080204" pitchFamily="49" charset="-128"/>
            </a:endParaRPr>
          </a:p>
          <a:p>
            <a:pPr marL="360362"/>
            <a:r>
              <a:rPr lang="ja-JP" altLang="en-US" sz="2400" dirty="0" smtClean="0">
                <a:latin typeface="ＭＳ ゴシック" panose="020B0609070205080204" pitchFamily="49" charset="-128"/>
                <a:ea typeface="ＭＳ ゴシック" panose="020B0609070205080204" pitchFamily="49" charset="-128"/>
              </a:rPr>
              <a:t>⇒ 機器購入・開業の届出の際に、県で定めた確認様式を</a:t>
            </a:r>
            <a:endParaRPr lang="en-US" altLang="ja-JP" sz="2400" dirty="0" smtClean="0">
              <a:latin typeface="ＭＳ ゴシック" panose="020B0609070205080204" pitchFamily="49" charset="-128"/>
              <a:ea typeface="ＭＳ ゴシック" panose="020B0609070205080204" pitchFamily="49" charset="-128"/>
            </a:endParaRPr>
          </a:p>
          <a:p>
            <a:pPr marL="360362"/>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管轄保健所に提出することとし、今後の地域医療構想調整</a:t>
            </a:r>
            <a:endParaRPr lang="en-US" altLang="ja-JP" sz="2400" dirty="0" smtClean="0">
              <a:latin typeface="ＭＳ ゴシック" panose="020B0609070205080204" pitchFamily="49" charset="-128"/>
              <a:ea typeface="ＭＳ ゴシック" panose="020B0609070205080204" pitchFamily="49" charset="-128"/>
            </a:endParaRPr>
          </a:p>
          <a:p>
            <a:pPr marL="360362"/>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会議でその</a:t>
            </a:r>
            <a:r>
              <a:rPr lang="ja-JP" altLang="en-US" sz="2400" dirty="0">
                <a:latin typeface="ＭＳ ゴシック" panose="020B0609070205080204" pitchFamily="49" charset="-128"/>
                <a:ea typeface="ＭＳ ゴシック" panose="020B0609070205080204" pitchFamily="49" charset="-128"/>
              </a:rPr>
              <a:t>提出</a:t>
            </a:r>
            <a:r>
              <a:rPr lang="ja-JP" altLang="en-US" sz="2400" dirty="0" smtClean="0">
                <a:latin typeface="ＭＳ ゴシック" panose="020B0609070205080204" pitchFamily="49" charset="-128"/>
                <a:ea typeface="ＭＳ ゴシック" panose="020B0609070205080204" pitchFamily="49" charset="-128"/>
              </a:rPr>
              <a:t>状況を報告する。</a:t>
            </a:r>
            <a:endParaRPr lang="en-US" altLang="ja-JP" sz="2400" dirty="0">
              <a:latin typeface="ＭＳ ゴシック" panose="020B0609070205080204" pitchFamily="49" charset="-128"/>
              <a:ea typeface="ＭＳ ゴシック" panose="020B0609070205080204" pitchFamily="49" charset="-128"/>
            </a:endParaRPr>
          </a:p>
          <a:p>
            <a:pPr marL="360362"/>
            <a:r>
              <a:rPr lang="ja-JP" altLang="en-US" sz="2400" dirty="0" smtClean="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その他、県において、地域での協議に必要な初期救急等の</a:t>
            </a:r>
            <a:endParaRPr lang="en-US" altLang="ja-JP" sz="2400" dirty="0" smtClean="0">
              <a:latin typeface="ＭＳ ゴシック" panose="020B0609070205080204" pitchFamily="49" charset="-128"/>
              <a:ea typeface="ＭＳ ゴシック" panose="020B0609070205080204" pitchFamily="49" charset="-128"/>
            </a:endParaRPr>
          </a:p>
          <a:p>
            <a:pPr marL="360362"/>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データ収集を継続的に行う。</a:t>
            </a:r>
            <a:endParaRPr lang="en-US" altLang="ja-JP" sz="24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987824" y="2446428"/>
            <a:ext cx="5881740" cy="461665"/>
          </a:xfrm>
          <a:prstGeom prst="rect">
            <a:avLst/>
          </a:prstGeom>
          <a:noFill/>
        </p:spPr>
        <p:txBody>
          <a:bodyPr wrap="square" rIns="36000" rtlCol="0" anchor="t">
            <a:spAutoFit/>
          </a:bodyPr>
          <a:lstStyle/>
          <a:p>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：ＣＴ、ＭＲＩ、ＰＥＴ</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マンモグラフィー、放射線治療（体外照射）を対象</a:t>
            </a:r>
            <a:endParaRPr lang="en-US" altLang="ja-JP" sz="1200" dirty="0" smtClean="0">
              <a:latin typeface="ＭＳ ゴシック" panose="020B0609070205080204" pitchFamily="49" charset="-128"/>
              <a:ea typeface="ＭＳ ゴシック" panose="020B0609070205080204" pitchFamily="49" charset="-128"/>
            </a:endParaRPr>
          </a:p>
          <a:p>
            <a:r>
              <a:rPr lang="en-US" altLang="ja-JP" sz="1200" dirty="0" smtClean="0">
                <a:latin typeface="ＭＳ ゴシック" panose="020B0609070205080204" pitchFamily="49" charset="-128"/>
                <a:ea typeface="ＭＳ ゴシック" panose="020B0609070205080204" pitchFamily="49" charset="-128"/>
              </a:rPr>
              <a:t>※2</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連携先</a:t>
            </a:r>
            <a:r>
              <a:rPr lang="ja-JP" altLang="en-US" sz="1200" dirty="0" smtClean="0">
                <a:latin typeface="ＭＳ ゴシック" panose="020B0609070205080204" pitchFamily="49" charset="-128"/>
                <a:ea typeface="ＭＳ ゴシック" panose="020B0609070205080204" pitchFamily="49" charset="-128"/>
              </a:rPr>
              <a:t>の医療機関から紹介された患者のために利用される場合を含む</a:t>
            </a:r>
            <a:endParaRPr lang="ja-JP" altLang="en-US" sz="1200" dirty="0">
              <a:latin typeface="ＭＳ ゴシック" panose="020B0609070205080204" pitchFamily="49" charset="-128"/>
              <a:ea typeface="ＭＳ ゴシック" panose="020B0609070205080204" pitchFamily="49" charset="-128"/>
            </a:endParaRPr>
          </a:p>
        </p:txBody>
      </p:sp>
      <p:sp>
        <p:nvSpPr>
          <p:cNvPr id="9" name="AutoShape 15"/>
          <p:cNvSpPr>
            <a:spLocks noChangeArrowheads="1"/>
          </p:cNvSpPr>
          <p:nvPr/>
        </p:nvSpPr>
        <p:spPr bwMode="auto">
          <a:xfrm>
            <a:off x="179511" y="313223"/>
            <a:ext cx="8875409" cy="504056"/>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2400" dirty="0" smtClean="0">
                <a:solidFill>
                  <a:prstClr val="white"/>
                </a:solidFill>
                <a:latin typeface="ＭＳ ゴシック" panose="020B0609070205080204" pitchFamily="49" charset="-128"/>
                <a:ea typeface="ＭＳ ゴシック" panose="020B0609070205080204" pitchFamily="49" charset="-128"/>
                <a:cs typeface="Arial"/>
              </a:rPr>
              <a:t>令和４年度から具体的に取り組む事項</a:t>
            </a:r>
          </a:p>
        </p:txBody>
      </p:sp>
      <p:sp>
        <p:nvSpPr>
          <p:cNvPr id="10" name="正方形/長方形 9"/>
          <p:cNvSpPr/>
          <p:nvPr/>
        </p:nvSpPr>
        <p:spPr>
          <a:xfrm>
            <a:off x="7236296" y="357576"/>
            <a:ext cx="1818624" cy="43329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872722" rtl="0" eaLnBrk="1" latinLnBrk="0" hangingPunct="1">
              <a:defRPr kumimoji="1" sz="1800" kern="1200">
                <a:solidFill>
                  <a:schemeClr val="lt1"/>
                </a:solidFill>
                <a:latin typeface="+mn-lt"/>
                <a:ea typeface="+mn-ea"/>
                <a:cs typeface="+mn-cs"/>
              </a:defRPr>
            </a:lvl1pPr>
            <a:lvl2pPr marL="436361" algn="l" defTabSz="872722" rtl="0" eaLnBrk="1" latinLnBrk="0" hangingPunct="1">
              <a:defRPr kumimoji="1" sz="1800" kern="1200">
                <a:solidFill>
                  <a:schemeClr val="lt1"/>
                </a:solidFill>
                <a:latin typeface="+mn-lt"/>
                <a:ea typeface="+mn-ea"/>
                <a:cs typeface="+mn-cs"/>
              </a:defRPr>
            </a:lvl2pPr>
            <a:lvl3pPr marL="872722" algn="l" defTabSz="872722" rtl="0" eaLnBrk="1" latinLnBrk="0" hangingPunct="1">
              <a:defRPr kumimoji="1" sz="1800" kern="1200">
                <a:solidFill>
                  <a:schemeClr val="lt1"/>
                </a:solidFill>
                <a:latin typeface="+mn-lt"/>
                <a:ea typeface="+mn-ea"/>
                <a:cs typeface="+mn-cs"/>
              </a:defRPr>
            </a:lvl3pPr>
            <a:lvl4pPr marL="1309083" algn="l" defTabSz="872722" rtl="0" eaLnBrk="1" latinLnBrk="0" hangingPunct="1">
              <a:defRPr kumimoji="1" sz="1800" kern="1200">
                <a:solidFill>
                  <a:schemeClr val="lt1"/>
                </a:solidFill>
                <a:latin typeface="+mn-lt"/>
                <a:ea typeface="+mn-ea"/>
                <a:cs typeface="+mn-cs"/>
              </a:defRPr>
            </a:lvl4pPr>
            <a:lvl5pPr marL="1745445" algn="l" defTabSz="872722" rtl="0" eaLnBrk="1" latinLnBrk="0" hangingPunct="1">
              <a:defRPr kumimoji="1" sz="1800" kern="1200">
                <a:solidFill>
                  <a:schemeClr val="lt1"/>
                </a:solidFill>
                <a:latin typeface="+mn-lt"/>
                <a:ea typeface="+mn-ea"/>
                <a:cs typeface="+mn-cs"/>
              </a:defRPr>
            </a:lvl5pPr>
            <a:lvl6pPr marL="2181806" algn="l" defTabSz="872722" rtl="0" eaLnBrk="1" latinLnBrk="0" hangingPunct="1">
              <a:defRPr kumimoji="1" sz="1800" kern="1200">
                <a:solidFill>
                  <a:schemeClr val="lt1"/>
                </a:solidFill>
                <a:latin typeface="+mn-lt"/>
                <a:ea typeface="+mn-ea"/>
                <a:cs typeface="+mn-cs"/>
              </a:defRPr>
            </a:lvl6pPr>
            <a:lvl7pPr marL="2618167" algn="l" defTabSz="872722" rtl="0" eaLnBrk="1" latinLnBrk="0" hangingPunct="1">
              <a:defRPr kumimoji="1" sz="1800" kern="1200">
                <a:solidFill>
                  <a:schemeClr val="lt1"/>
                </a:solidFill>
                <a:latin typeface="+mn-lt"/>
                <a:ea typeface="+mn-ea"/>
                <a:cs typeface="+mn-cs"/>
              </a:defRPr>
            </a:lvl7pPr>
            <a:lvl8pPr marL="3054529" algn="l" defTabSz="872722" rtl="0" eaLnBrk="1" latinLnBrk="0" hangingPunct="1">
              <a:defRPr kumimoji="1" sz="1800" kern="1200">
                <a:solidFill>
                  <a:schemeClr val="lt1"/>
                </a:solidFill>
                <a:latin typeface="+mn-lt"/>
                <a:ea typeface="+mn-ea"/>
                <a:cs typeface="+mn-cs"/>
              </a:defRPr>
            </a:lvl8pPr>
            <a:lvl9pPr marL="3490890" algn="l" defTabSz="872722"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tx1"/>
                </a:solidFill>
              </a:rPr>
              <a:t>第６回熊本県地域医療構想調整会議</a:t>
            </a:r>
            <a:endParaRPr kumimoji="1" lang="en-US" altLang="ja-JP" sz="800" dirty="0" smtClean="0">
              <a:solidFill>
                <a:schemeClr val="tx1"/>
              </a:solidFill>
            </a:endParaRPr>
          </a:p>
          <a:p>
            <a:pPr algn="ctr"/>
            <a:r>
              <a:rPr kumimoji="1" lang="ja-JP" altLang="en-US" sz="800" dirty="0" smtClean="0">
                <a:solidFill>
                  <a:schemeClr val="tx1"/>
                </a:solidFill>
              </a:rPr>
              <a:t>（</a:t>
            </a:r>
            <a:r>
              <a:rPr lang="ja-JP" altLang="en-US" sz="800" dirty="0" smtClean="0">
                <a:solidFill>
                  <a:schemeClr val="tx1"/>
                </a:solidFill>
              </a:rPr>
              <a:t>令和４</a:t>
            </a:r>
            <a:r>
              <a:rPr kumimoji="1" lang="ja-JP" altLang="en-US" sz="800" dirty="0" smtClean="0">
                <a:solidFill>
                  <a:schemeClr val="tx1"/>
                </a:solidFill>
              </a:rPr>
              <a:t>年６月２日）資料</a:t>
            </a:r>
            <a:r>
              <a:rPr lang="ja-JP" altLang="en-US" sz="800" dirty="0">
                <a:solidFill>
                  <a:schemeClr val="tx1"/>
                </a:solidFill>
              </a:rPr>
              <a:t>３</a:t>
            </a:r>
            <a:endParaRPr kumimoji="1" lang="ja-JP" altLang="en-US" sz="800" dirty="0">
              <a:solidFill>
                <a:schemeClr val="tx1"/>
              </a:solidFill>
            </a:endParaRPr>
          </a:p>
        </p:txBody>
      </p:sp>
    </p:spTree>
    <p:extLst>
      <p:ext uri="{BB962C8B-B14F-4D97-AF65-F5344CB8AC3E}">
        <p14:creationId xmlns:p14="http://schemas.microsoft.com/office/powerpoint/2010/main" val="67567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5" y="5773570"/>
            <a:ext cx="8424937" cy="867439"/>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9" name="AutoShape 15"/>
          <p:cNvSpPr>
            <a:spLocks noChangeArrowheads="1"/>
          </p:cNvSpPr>
          <p:nvPr/>
        </p:nvSpPr>
        <p:spPr bwMode="auto">
          <a:xfrm>
            <a:off x="179511" y="313223"/>
            <a:ext cx="8875409" cy="364645"/>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2000" dirty="0" smtClean="0">
                <a:solidFill>
                  <a:prstClr val="white"/>
                </a:solidFill>
                <a:latin typeface="ＭＳ ゴシック" panose="020B0609070205080204" pitchFamily="49" charset="-128"/>
                <a:ea typeface="ＭＳ ゴシック" panose="020B0609070205080204" pitchFamily="49" charset="-128"/>
                <a:cs typeface="Arial"/>
              </a:rPr>
              <a:t>　球磨地域において協力の意向を確認する外来医療機能</a:t>
            </a:r>
          </a:p>
        </p:txBody>
      </p:sp>
      <p:sp>
        <p:nvSpPr>
          <p:cNvPr id="11" name="テキスト ボックス 10"/>
          <p:cNvSpPr txBox="1"/>
          <p:nvPr/>
        </p:nvSpPr>
        <p:spPr>
          <a:xfrm>
            <a:off x="-26897" y="790830"/>
            <a:ext cx="9072000" cy="584775"/>
          </a:xfrm>
          <a:prstGeom prst="rect">
            <a:avLst/>
          </a:prstGeom>
          <a:noFill/>
        </p:spPr>
        <p:txBody>
          <a:bodyPr wrap="square" rIns="36000" rtlCol="0" anchor="t">
            <a:spAutoFit/>
          </a:bodyPr>
          <a:lstStyle/>
          <a:p>
            <a:pPr marL="803275" indent="-442913">
              <a:buFont typeface="Wingdings" panose="05000000000000000000" pitchFamily="2" charset="2"/>
              <a:buChar char="u"/>
            </a:pPr>
            <a:r>
              <a:rPr lang="ja-JP" altLang="en-US" sz="1600" dirty="0" smtClean="0">
                <a:latin typeface="ＭＳ ゴシック" panose="020B0609070205080204" pitchFamily="49" charset="-128"/>
                <a:ea typeface="ＭＳ ゴシック" panose="020B0609070205080204" pitchFamily="49" charset="-128"/>
              </a:rPr>
              <a:t>外来医療機能に関する第８回球磨地域医療構想調整会議</a:t>
            </a:r>
            <a:r>
              <a:rPr lang="ja-JP" altLang="en-US"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R1.12.12</a:t>
            </a:r>
            <a:r>
              <a:rPr lang="ja-JP" altLang="en-US" sz="1200" dirty="0" smtClean="0">
                <a:latin typeface="ＭＳ ゴシック" panose="020B0609070205080204" pitchFamily="49" charset="-128"/>
                <a:ea typeface="ＭＳ ゴシック" panose="020B0609070205080204" pitchFamily="49" charset="-128"/>
              </a:rPr>
              <a:t>開催）</a:t>
            </a:r>
            <a:r>
              <a:rPr lang="ja-JP" altLang="en-US" sz="1600" dirty="0" smtClean="0">
                <a:latin typeface="ＭＳ ゴシック" panose="020B0609070205080204" pitchFamily="49" charset="-128"/>
                <a:ea typeface="ＭＳ ゴシック" panose="020B0609070205080204" pitchFamily="49" charset="-128"/>
              </a:rPr>
              <a:t>の協議概要は以下のとおり。</a:t>
            </a:r>
            <a:endParaRPr lang="en-US" altLang="ja-JP" sz="1600"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72007" y="5840525"/>
            <a:ext cx="8566680" cy="715581"/>
          </a:xfrm>
          <a:prstGeom prst="rect">
            <a:avLst/>
          </a:prstGeom>
          <a:noFill/>
        </p:spPr>
        <p:txBody>
          <a:bodyPr wrap="square" rIns="36000" rtlCol="0" anchor="t">
            <a:spAutoFit/>
          </a:bodyPr>
          <a:lstStyle/>
          <a:p>
            <a:pPr marL="360362"/>
            <a:r>
              <a:rPr lang="ja-JP" altLang="en-US" sz="1350" smtClean="0">
                <a:latin typeface="ＭＳ ゴシック" panose="020B0609070205080204" pitchFamily="49" charset="-128"/>
                <a:ea typeface="ＭＳ ゴシック" panose="020B0609070205080204" pitchFamily="49" charset="-128"/>
              </a:rPr>
              <a:t>上記の結果</a:t>
            </a:r>
            <a:r>
              <a:rPr lang="ja-JP" altLang="en-US" sz="1350" dirty="0" smtClean="0">
                <a:latin typeface="ＭＳ ゴシック" panose="020B0609070205080204" pitchFamily="49" charset="-128"/>
                <a:ea typeface="ＭＳ ゴシック" panose="020B0609070205080204" pitchFamily="49" charset="-128"/>
              </a:rPr>
              <a:t>を踏まえ、球磨地域</a:t>
            </a:r>
            <a:r>
              <a:rPr lang="ja-JP" altLang="en-US" sz="1350" dirty="0">
                <a:latin typeface="ＭＳ ゴシック" panose="020B0609070205080204" pitchFamily="49" charset="-128"/>
                <a:ea typeface="ＭＳ ゴシック" panose="020B0609070205080204" pitchFamily="49" charset="-128"/>
              </a:rPr>
              <a:t>で</a:t>
            </a:r>
            <a:r>
              <a:rPr lang="ja-JP" altLang="en-US" sz="1350" dirty="0" smtClean="0">
                <a:latin typeface="ＭＳ ゴシック" panose="020B0609070205080204" pitchFamily="49" charset="-128"/>
                <a:ea typeface="ＭＳ ゴシック" panose="020B0609070205080204" pitchFamily="49" charset="-128"/>
              </a:rPr>
              <a:t>一般</a:t>
            </a:r>
            <a:r>
              <a:rPr lang="ja-JP" altLang="en-US" sz="1350" dirty="0">
                <a:latin typeface="ＭＳ ゴシック" panose="020B0609070205080204" pitchFamily="49" charset="-128"/>
                <a:ea typeface="ＭＳ ゴシック" panose="020B0609070205080204" pitchFamily="49" charset="-128"/>
              </a:rPr>
              <a:t>診療所を新規開業する医師に</a:t>
            </a:r>
            <a:r>
              <a:rPr lang="ja-JP" altLang="en-US" sz="1350" dirty="0" smtClean="0">
                <a:latin typeface="ＭＳ ゴシック" panose="020B0609070205080204" pitchFamily="49" charset="-128"/>
                <a:ea typeface="ＭＳ ゴシック" panose="020B0609070205080204" pitchFamily="49" charset="-128"/>
              </a:rPr>
              <a:t>対して協力の意向を確認する外来医療機能は、</a:t>
            </a:r>
            <a:r>
              <a:rPr lang="ja-JP" altLang="en-US" sz="1350" b="1" dirty="0" smtClean="0">
                <a:solidFill>
                  <a:srgbClr val="FF0000"/>
                </a:solidFill>
                <a:latin typeface="ＭＳ ゴシック" panose="020B0609070205080204" pitchFamily="49" charset="-128"/>
                <a:ea typeface="ＭＳ ゴシック" panose="020B0609070205080204" pitchFamily="49" charset="-128"/>
              </a:rPr>
              <a:t>「初期救急（在宅当番医）」、「学校医」、「予防接種」、「産業医」、「在宅医療」</a:t>
            </a:r>
            <a:r>
              <a:rPr lang="ja-JP" altLang="en-US" sz="1350" dirty="0" smtClean="0">
                <a:latin typeface="ＭＳ ゴシック" panose="020B0609070205080204" pitchFamily="49" charset="-128"/>
                <a:ea typeface="ＭＳ ゴシック" panose="020B0609070205080204" pitchFamily="49" charset="-128"/>
              </a:rPr>
              <a:t>の５項目とすることが考えられる。（令和４年度中に決定する。</a:t>
            </a:r>
            <a:r>
              <a:rPr lang="ja-JP" altLang="en-US" sz="1300" dirty="0" smtClean="0">
                <a:latin typeface="ＭＳ ゴシック" panose="020B0609070205080204" pitchFamily="49" charset="-128"/>
                <a:ea typeface="ＭＳ ゴシック" panose="020B0609070205080204" pitchFamily="49" charset="-128"/>
              </a:rPr>
              <a:t>）</a:t>
            </a:r>
            <a:endParaRPr lang="en-US" altLang="ja-JP" sz="1300" dirty="0">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43006511"/>
              </p:ext>
            </p:extLst>
          </p:nvPr>
        </p:nvGraphicFramePr>
        <p:xfrm>
          <a:off x="539552" y="1413671"/>
          <a:ext cx="8280920" cy="4232171"/>
        </p:xfrm>
        <a:graphic>
          <a:graphicData uri="http://schemas.openxmlformats.org/drawingml/2006/table">
            <a:tbl>
              <a:tblPr firstRow="1" firstCol="1" bandRow="1"/>
              <a:tblGrid>
                <a:gridCol w="1160808">
                  <a:extLst>
                    <a:ext uri="{9D8B030D-6E8A-4147-A177-3AD203B41FA5}">
                      <a16:colId xmlns:a16="http://schemas.microsoft.com/office/drawing/2014/main" val="570510087"/>
                    </a:ext>
                  </a:extLst>
                </a:gridCol>
                <a:gridCol w="7120112">
                  <a:extLst>
                    <a:ext uri="{9D8B030D-6E8A-4147-A177-3AD203B41FA5}">
                      <a16:colId xmlns:a16="http://schemas.microsoft.com/office/drawing/2014/main" val="4102771837"/>
                    </a:ext>
                  </a:extLst>
                </a:gridCol>
              </a:tblGrid>
              <a:tr h="230175">
                <a:tc>
                  <a:txBody>
                    <a:bodyPr/>
                    <a:lstStyle/>
                    <a:p>
                      <a:pPr algn="ctr">
                        <a:spcAft>
                          <a:spcPts val="0"/>
                        </a:spcAft>
                      </a:pPr>
                      <a:r>
                        <a:rPr lang="ja-JP" sz="1500" kern="100" dirty="0">
                          <a:effectLst/>
                          <a:latin typeface="+mn-ea"/>
                          <a:ea typeface="+mn-ea"/>
                          <a:cs typeface="Times New Roman" panose="02020603050405020304" pitchFamily="18" charset="0"/>
                        </a:rPr>
                        <a:t>分野</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500" kern="100">
                          <a:effectLst/>
                          <a:latin typeface="+mn-ea"/>
                          <a:ea typeface="+mn-ea"/>
                          <a:cs typeface="Times New Roman" panose="02020603050405020304" pitchFamily="18" charset="0"/>
                        </a:rPr>
                        <a:t>目指すべき方向性</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141488"/>
                  </a:ext>
                </a:extLst>
              </a:tr>
              <a:tr h="909072">
                <a:tc>
                  <a:txBody>
                    <a:bodyPr/>
                    <a:lstStyle/>
                    <a:p>
                      <a:pPr algn="just">
                        <a:spcAft>
                          <a:spcPts val="0"/>
                        </a:spcAft>
                      </a:pPr>
                      <a:r>
                        <a:rPr lang="ja-JP" sz="1500" kern="100" dirty="0">
                          <a:effectLst/>
                          <a:latin typeface="+mn-ea"/>
                          <a:ea typeface="+mn-ea"/>
                          <a:cs typeface="Times New Roman" panose="02020603050405020304" pitchFamily="18" charset="0"/>
                        </a:rPr>
                        <a:t>初期救急</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500" kern="100" dirty="0">
                          <a:effectLst/>
                          <a:latin typeface="+mn-ea"/>
                          <a:ea typeface="+mn-ea"/>
                          <a:cs typeface="Times New Roman" panose="02020603050405020304" pitchFamily="18" charset="0"/>
                        </a:rPr>
                        <a:t>・休日診療の維持及び夜間診療体制整備の検討（スタッフ含め）</a:t>
                      </a:r>
                    </a:p>
                    <a:p>
                      <a:pPr algn="just">
                        <a:spcAft>
                          <a:spcPts val="0"/>
                        </a:spcAft>
                      </a:pPr>
                      <a:r>
                        <a:rPr lang="ja-JP" sz="1500" kern="100" dirty="0">
                          <a:effectLst/>
                          <a:latin typeface="+mn-ea"/>
                          <a:ea typeface="+mn-ea"/>
                          <a:cs typeface="Times New Roman" panose="02020603050405020304" pitchFamily="18" charset="0"/>
                        </a:rPr>
                        <a:t>・勤務医を始め若手医師の確保</a:t>
                      </a:r>
                    </a:p>
                    <a:p>
                      <a:pPr algn="just">
                        <a:spcAft>
                          <a:spcPts val="0"/>
                        </a:spcAft>
                      </a:pPr>
                      <a:r>
                        <a:rPr lang="ja-JP" sz="1500" kern="100" dirty="0">
                          <a:effectLst/>
                          <a:latin typeface="+mn-ea"/>
                          <a:ea typeface="+mn-ea"/>
                          <a:cs typeface="Times New Roman" panose="02020603050405020304" pitchFamily="18" charset="0"/>
                        </a:rPr>
                        <a:t>・初期救急にかかる前に訪問看護が対応するなど在宅医療の充実化</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37035"/>
                  </a:ext>
                </a:extLst>
              </a:tr>
              <a:tr h="1064178">
                <a:tc>
                  <a:txBody>
                    <a:bodyPr/>
                    <a:lstStyle/>
                    <a:p>
                      <a:pPr algn="just">
                        <a:spcAft>
                          <a:spcPts val="0"/>
                        </a:spcAft>
                      </a:pPr>
                      <a:r>
                        <a:rPr lang="ja-JP" sz="1500" kern="100" dirty="0">
                          <a:effectLst/>
                          <a:latin typeface="+mn-ea"/>
                          <a:ea typeface="+mn-ea"/>
                          <a:cs typeface="Times New Roman" panose="02020603050405020304" pitchFamily="18" charset="0"/>
                        </a:rPr>
                        <a:t>公衆衛生分野</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500" kern="100" dirty="0">
                          <a:effectLst/>
                          <a:latin typeface="+mn-ea"/>
                          <a:ea typeface="+mn-ea"/>
                          <a:cs typeface="Times New Roman" panose="02020603050405020304" pitchFamily="18" charset="0"/>
                        </a:rPr>
                        <a:t>・学校医：学校医に求められる内容も多岐にわたるため、専門科以外とも連携できる体制を検討</a:t>
                      </a:r>
                    </a:p>
                    <a:p>
                      <a:pPr algn="just">
                        <a:spcAft>
                          <a:spcPts val="0"/>
                        </a:spcAft>
                      </a:pPr>
                      <a:r>
                        <a:rPr lang="ja-JP" sz="1500" kern="100" dirty="0">
                          <a:effectLst/>
                          <a:latin typeface="+mn-ea"/>
                          <a:ea typeface="+mn-ea"/>
                          <a:cs typeface="Times New Roman" panose="02020603050405020304" pitchFamily="18" charset="0"/>
                        </a:rPr>
                        <a:t>・予防接種：今後も引き続き実施し、新規開業を行う医師に協力要請を行う。</a:t>
                      </a:r>
                    </a:p>
                    <a:p>
                      <a:pPr algn="just">
                        <a:spcAft>
                          <a:spcPts val="0"/>
                        </a:spcAft>
                      </a:pPr>
                      <a:r>
                        <a:rPr lang="ja-JP" sz="1500" kern="100" dirty="0">
                          <a:effectLst/>
                          <a:latin typeface="+mn-ea"/>
                          <a:ea typeface="+mn-ea"/>
                          <a:cs typeface="Times New Roman" panose="02020603050405020304" pitchFamily="18" charset="0"/>
                        </a:rPr>
                        <a:t>・産業医：一定数の医師は確保できているが、産業医の資格を有していない医師に対しても協力要請を行っていく。</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176055"/>
                  </a:ext>
                </a:extLst>
              </a:tr>
              <a:tr h="1029226">
                <a:tc>
                  <a:txBody>
                    <a:bodyPr/>
                    <a:lstStyle/>
                    <a:p>
                      <a:pPr algn="just">
                        <a:spcAft>
                          <a:spcPts val="0"/>
                        </a:spcAft>
                      </a:pPr>
                      <a:r>
                        <a:rPr lang="ja-JP" sz="1500" kern="100">
                          <a:effectLst/>
                          <a:latin typeface="+mn-ea"/>
                          <a:ea typeface="+mn-ea"/>
                          <a:cs typeface="Times New Roman" panose="02020603050405020304" pitchFamily="18" charset="0"/>
                        </a:rPr>
                        <a:t>在宅医療</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500" kern="100" dirty="0" smtClean="0">
                          <a:effectLst/>
                          <a:latin typeface="+mn-ea"/>
                          <a:ea typeface="+mn-ea"/>
                          <a:cs typeface="Times New Roman" panose="02020603050405020304" pitchFamily="18" charset="0"/>
                        </a:rPr>
                        <a:t>　</a:t>
                      </a:r>
                      <a:r>
                        <a:rPr lang="ja-JP" sz="1500" kern="100" dirty="0" smtClean="0">
                          <a:effectLst/>
                          <a:latin typeface="+mn-ea"/>
                          <a:ea typeface="+mn-ea"/>
                          <a:cs typeface="Times New Roman" panose="02020603050405020304" pitchFamily="18" charset="0"/>
                        </a:rPr>
                        <a:t>在宅</a:t>
                      </a:r>
                      <a:r>
                        <a:rPr lang="ja-JP" sz="1500" kern="100" dirty="0">
                          <a:effectLst/>
                          <a:latin typeface="+mn-ea"/>
                          <a:ea typeface="+mn-ea"/>
                          <a:cs typeface="Times New Roman" panose="02020603050405020304" pitchFamily="18" charset="0"/>
                        </a:rPr>
                        <a:t>医療について２５の医療機関が対応しているものの、今後在宅医療の需要が一層高まることが予想されるため、サポートセンターの設置などの体制整備を引き続き進めるとともに、新規開業を行う医師及び既に開業している医師にも引き続き協力要請を行い、在宅医療の提供体制の充実を目指す。</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966344"/>
                  </a:ext>
                </a:extLst>
              </a:tr>
              <a:tr h="920698">
                <a:tc>
                  <a:txBody>
                    <a:bodyPr/>
                    <a:lstStyle/>
                    <a:p>
                      <a:pPr algn="just">
                        <a:spcAft>
                          <a:spcPts val="0"/>
                        </a:spcAft>
                      </a:pPr>
                      <a:r>
                        <a:rPr lang="ja-JP" sz="1500" kern="100">
                          <a:effectLst/>
                          <a:latin typeface="+mn-ea"/>
                          <a:ea typeface="+mn-ea"/>
                          <a:cs typeface="Times New Roman" panose="02020603050405020304" pitchFamily="18" charset="0"/>
                        </a:rPr>
                        <a:t>医療機器の状況</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just">
                        <a:spcAft>
                          <a:spcPts val="0"/>
                        </a:spcAft>
                      </a:pPr>
                      <a:r>
                        <a:rPr lang="ja-JP" sz="1500" kern="100" dirty="0">
                          <a:effectLst/>
                          <a:latin typeface="+mn-ea"/>
                          <a:ea typeface="+mn-ea"/>
                          <a:cs typeface="Times New Roman" panose="02020603050405020304" pitchFamily="18" charset="0"/>
                        </a:rPr>
                        <a:t>現状においても、人吉医療センター（地域医療支援病院）を中心に医療機器の共同利用を図っている。引き続き、地域における共同利用を進めるとともに、高額な医療機器については、購入、更新等の場合には、地域医療構想調整会議で協議を行うこととする。</a:t>
                      </a:r>
                    </a:p>
                  </a:txBody>
                  <a:tcPr marL="27541" marR="2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044216"/>
                  </a:ext>
                </a:extLst>
              </a:tr>
            </a:tbl>
          </a:graphicData>
        </a:graphic>
      </p:graphicFrame>
    </p:spTree>
    <p:extLst>
      <p:ext uri="{BB962C8B-B14F-4D97-AF65-F5344CB8AC3E}">
        <p14:creationId xmlns:p14="http://schemas.microsoft.com/office/powerpoint/2010/main" val="2518099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0968"/>
            <a:ext cx="9144000" cy="3600000"/>
          </a:xfrm>
        </p:spPr>
        <p:txBody>
          <a:bodyPr>
            <a:noAutofit/>
          </a:bodyPr>
          <a:lstStyle/>
          <a:p>
            <a:r>
              <a:rPr lang="ja-JP" altLang="en-US" sz="4400" dirty="0" smtClean="0">
                <a:latin typeface="ＭＳ ゴシック" panose="020B0609070205080204" pitchFamily="49" charset="-128"/>
                <a:ea typeface="ＭＳ ゴシック" panose="020B0609070205080204" pitchFamily="49" charset="-128"/>
              </a:rPr>
              <a:t>外来機能報告について</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8</a:t>
            </a:fld>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5348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395171" y="1895102"/>
            <a:ext cx="1859805" cy="275909"/>
          </a:xfrm>
          <a:prstGeom prst="rect">
            <a:avLst/>
          </a:prstGeom>
          <a:noFill/>
        </p:spPr>
        <p:txBody>
          <a:bodyPr wrap="none" rtlCol="0">
            <a:spAutoFit/>
          </a:bodyPr>
          <a:lstStyle/>
          <a:p>
            <a:pPr defTabSz="779173">
              <a:defRPr/>
            </a:pPr>
            <a:r>
              <a:rPr lang="ja-JP" altLang="en-US" sz="1193" b="1" u="sng" dirty="0">
                <a:solidFill>
                  <a:prstClr val="black"/>
                </a:solidFill>
                <a:latin typeface="メイリオ" panose="020B0604030504040204" pitchFamily="50" charset="-128"/>
                <a:ea typeface="メイリオ" panose="020B0604030504040204" pitchFamily="50" charset="-128"/>
              </a:rPr>
              <a:t>２．改革の方向性（案）</a:t>
            </a:r>
          </a:p>
        </p:txBody>
      </p:sp>
      <p:sp>
        <p:nvSpPr>
          <p:cNvPr id="60" name="正方形/長方形 59"/>
          <p:cNvSpPr/>
          <p:nvPr/>
        </p:nvSpPr>
        <p:spPr>
          <a:xfrm>
            <a:off x="502282" y="2170872"/>
            <a:ext cx="8390198" cy="1526700"/>
          </a:xfrm>
          <a:prstGeom prst="rect">
            <a:avLst/>
          </a:prstGeom>
          <a:ln w="12700">
            <a:solidFill>
              <a:schemeClr val="accent5">
                <a:lumMod val="75000"/>
              </a:schemeClr>
            </a:solidFill>
          </a:ln>
        </p:spPr>
        <p:txBody>
          <a:bodyPr wrap="square" rIns="0">
            <a:spAutoFit/>
          </a:bodyPr>
          <a:lstStyle/>
          <a:p>
            <a:pPr marL="229965" indent="-229965" defTabSz="779173">
              <a:tabLst>
                <a:tab pos="73048" algn="l"/>
              </a:tabLst>
              <a:defRPr/>
            </a:pPr>
            <a:r>
              <a:rPr lang="ja-JP" altLang="en-US" sz="1193" dirty="0">
                <a:solidFill>
                  <a:prstClr val="black"/>
                </a:solidFill>
                <a:latin typeface="メイリオ" panose="020B0604030504040204" pitchFamily="50" charset="-128"/>
                <a:ea typeface="メイリオ" panose="020B0604030504040204" pitchFamily="50" charset="-128"/>
              </a:rPr>
              <a:t>○　地域の医療機関の外来機能の明確化･連携に向けて、データに基づく議論を地域で進めるため、</a:t>
            </a:r>
            <a:endParaRPr lang="en-US" altLang="ja-JP" sz="1193" dirty="0">
              <a:solidFill>
                <a:prstClr val="black"/>
              </a:solidFill>
              <a:latin typeface="メイリオ" panose="020B0604030504040204" pitchFamily="50" charset="-128"/>
              <a:ea typeface="メイリオ" panose="020B0604030504040204" pitchFamily="50" charset="-128"/>
            </a:endParaRPr>
          </a:p>
          <a:p>
            <a:pPr marL="308422" indent="-154211" defTabSz="779173">
              <a:spcBef>
                <a:spcPts val="681"/>
              </a:spcBef>
              <a:defRPr/>
            </a:pPr>
            <a:r>
              <a:rPr lang="ja-JP" altLang="en-US" sz="1193" dirty="0">
                <a:solidFill>
                  <a:prstClr val="black"/>
                </a:solidFill>
                <a:latin typeface="メイリオ" panose="020B0604030504040204" pitchFamily="50" charset="-128"/>
                <a:ea typeface="メイリオ" panose="020B0604030504040204" pitchFamily="50" charset="-128"/>
              </a:rPr>
              <a:t>①　</a:t>
            </a:r>
            <a:r>
              <a:rPr lang="ja-JP" altLang="en-US" sz="1193" u="sng" dirty="0">
                <a:solidFill>
                  <a:srgbClr val="FF0000"/>
                </a:solidFill>
                <a:latin typeface="メイリオ" panose="020B0604030504040204" pitchFamily="50" charset="-128"/>
                <a:ea typeface="メイリオ" panose="020B0604030504040204" pitchFamily="50" charset="-128"/>
              </a:rPr>
              <a:t>医療機関が都道府県に外来医療の実施状況を報告</a:t>
            </a:r>
            <a:r>
              <a:rPr lang="ja-JP" altLang="en-US" sz="1193" dirty="0">
                <a:solidFill>
                  <a:prstClr val="black"/>
                </a:solidFill>
                <a:latin typeface="メイリオ" panose="020B0604030504040204" pitchFamily="50" charset="-128"/>
                <a:ea typeface="メイリオ" panose="020B0604030504040204" pitchFamily="50" charset="-128"/>
              </a:rPr>
              <a:t>する。</a:t>
            </a:r>
            <a:endParaRPr lang="en-US" altLang="ja-JP" sz="1193" dirty="0">
              <a:solidFill>
                <a:prstClr val="black"/>
              </a:solidFill>
              <a:latin typeface="メイリオ" panose="020B0604030504040204" pitchFamily="50" charset="-128"/>
              <a:ea typeface="メイリオ" panose="020B0604030504040204" pitchFamily="50" charset="-128"/>
            </a:endParaRPr>
          </a:p>
          <a:p>
            <a:pPr marL="308422" indent="-154211" defTabSz="779173">
              <a:spcBef>
                <a:spcPts val="681"/>
              </a:spcBef>
              <a:defRPr/>
            </a:pPr>
            <a:r>
              <a:rPr lang="ja-JP" altLang="en-US" sz="1193" dirty="0">
                <a:solidFill>
                  <a:prstClr val="black"/>
                </a:solidFill>
                <a:latin typeface="メイリオ" panose="020B0604030504040204" pitchFamily="50" charset="-128"/>
                <a:ea typeface="メイリオ" panose="020B0604030504040204" pitchFamily="50" charset="-128"/>
              </a:rPr>
              <a:t>②　①の外来機能報告を踏まえ、</a:t>
            </a:r>
            <a:r>
              <a:rPr lang="ja-JP" altLang="en-US" sz="1193" u="sng" dirty="0">
                <a:solidFill>
                  <a:srgbClr val="FF0000"/>
                </a:solidFill>
                <a:latin typeface="メイリオ" panose="020B0604030504040204" pitchFamily="50" charset="-128"/>
                <a:ea typeface="メイリオ" panose="020B0604030504040204" pitchFamily="50" charset="-128"/>
              </a:rPr>
              <a:t>「地域の協議の場」において、外来機能の明確化・連携に向けて必要な協議</a:t>
            </a:r>
            <a:r>
              <a:rPr lang="ja-JP" altLang="en-US" sz="1193" dirty="0">
                <a:solidFill>
                  <a:prstClr val="black"/>
                </a:solidFill>
                <a:latin typeface="メイリオ" panose="020B0604030504040204" pitchFamily="50" charset="-128"/>
                <a:ea typeface="メイリオ" panose="020B0604030504040204" pitchFamily="50" charset="-128"/>
              </a:rPr>
              <a:t>を行う。</a:t>
            </a:r>
            <a:endParaRPr lang="en-US" altLang="ja-JP" sz="1193" dirty="0">
              <a:solidFill>
                <a:prstClr val="black"/>
              </a:solidFill>
              <a:latin typeface="メイリオ" panose="020B0604030504040204" pitchFamily="50" charset="-128"/>
              <a:ea typeface="メイリオ" panose="020B0604030504040204" pitchFamily="50" charset="-128"/>
            </a:endParaRPr>
          </a:p>
          <a:p>
            <a:pPr marL="537035" indent="-232669" defTabSz="844083">
              <a:spcBef>
                <a:spcPts val="852"/>
              </a:spcBef>
              <a:defRPr/>
            </a:pPr>
            <a:r>
              <a:rPr lang="ja-JP" altLang="en-US" sz="1193" dirty="0">
                <a:solidFill>
                  <a:prstClr val="black"/>
                </a:solidFill>
                <a:latin typeface="メイリオ" panose="020B0604030504040204" pitchFamily="50" charset="-128"/>
                <a:ea typeface="メイリオ" panose="020B0604030504040204" pitchFamily="50" charset="-128"/>
              </a:rPr>
              <a:t>→　①・②において、協議促進や患者の分かりやすさの観点から、</a:t>
            </a:r>
            <a:r>
              <a:rPr lang="ja-JP" altLang="en-US" sz="1193" u="sng" dirty="0">
                <a:solidFill>
                  <a:srgbClr val="FF0000"/>
                </a:solidFill>
                <a:latin typeface="メイリオ" panose="020B0604030504040204" pitchFamily="50" charset="-128"/>
                <a:ea typeface="メイリオ" panose="020B0604030504040204" pitchFamily="50" charset="-128"/>
              </a:rPr>
              <a:t>「医療資源を重点的に活用する外来」を地域で</a:t>
            </a:r>
            <a:r>
              <a:rPr lang="ja-JP" altLang="en-US" sz="1193" u="sng" dirty="0" smtClean="0">
                <a:solidFill>
                  <a:srgbClr val="FF0000"/>
                </a:solidFill>
                <a:latin typeface="メイリオ" panose="020B0604030504040204" pitchFamily="50" charset="-128"/>
                <a:ea typeface="メイリオ" panose="020B0604030504040204" pitchFamily="50" charset="-128"/>
              </a:rPr>
              <a:t>基幹的</a:t>
            </a:r>
            <a:r>
              <a:rPr lang="ja-JP" altLang="en-US" sz="1193" u="sng" dirty="0">
                <a:solidFill>
                  <a:srgbClr val="FF0000"/>
                </a:solidFill>
                <a:latin typeface="メイリオ" panose="020B0604030504040204" pitchFamily="50" charset="-128"/>
                <a:ea typeface="メイリオ" panose="020B0604030504040204" pitchFamily="50" charset="-128"/>
              </a:rPr>
              <a:t>に担う医療機関</a:t>
            </a:r>
            <a:r>
              <a:rPr lang="ja-JP" altLang="en-US" sz="1023" u="sng" dirty="0">
                <a:solidFill>
                  <a:srgbClr val="FF0000"/>
                </a:solidFill>
                <a:latin typeface="メイリオ" panose="020B0604030504040204" pitchFamily="50" charset="-128"/>
                <a:ea typeface="メイリオ" panose="020B0604030504040204" pitchFamily="50" charset="-128"/>
              </a:rPr>
              <a:t>（紹介患者への外来を基本とする医療機関）</a:t>
            </a:r>
            <a:r>
              <a:rPr lang="ja-JP" altLang="en-US" sz="1193" u="sng" dirty="0">
                <a:solidFill>
                  <a:srgbClr val="FF0000"/>
                </a:solidFill>
                <a:latin typeface="メイリオ" panose="020B0604030504040204" pitchFamily="50" charset="-128"/>
                <a:ea typeface="メイリオ" panose="020B0604030504040204" pitchFamily="50" charset="-128"/>
              </a:rPr>
              <a:t>を明確化</a:t>
            </a:r>
            <a:endParaRPr lang="en-US" altLang="ja-JP" sz="1193" dirty="0">
              <a:solidFill>
                <a:prstClr val="black"/>
              </a:solidFill>
              <a:latin typeface="メイリオ" panose="020B0604030504040204" pitchFamily="50" charset="-128"/>
              <a:ea typeface="メイリオ" panose="020B0604030504040204" pitchFamily="50" charset="-128"/>
            </a:endParaRPr>
          </a:p>
          <a:p>
            <a:pPr marL="612787" indent="-5411" defTabSz="779173">
              <a:spcBef>
                <a:spcPts val="511"/>
              </a:spcBef>
              <a:defRPr/>
            </a:pPr>
            <a:r>
              <a:rPr lang="ja-JP" altLang="en-US" sz="1023" dirty="0">
                <a:solidFill>
                  <a:prstClr val="black"/>
                </a:solidFill>
                <a:latin typeface="メイリオ" panose="020B0604030504040204" pitchFamily="50" charset="-128"/>
                <a:ea typeface="メイリオ" panose="020B0604030504040204" pitchFamily="50" charset="-128"/>
              </a:rPr>
              <a:t>・　医療機関が外来機能報告の中で報告し、国の示す基準を参考にして、地域の協議の場で確認することにより決定</a:t>
            </a:r>
            <a:endParaRPr lang="en-US" altLang="ja-JP" sz="1023" dirty="0">
              <a:solidFill>
                <a:prstClr val="black"/>
              </a:solidFill>
              <a:latin typeface="メイリオ" panose="020B0604030504040204" pitchFamily="50" charset="-128"/>
              <a:ea typeface="メイリオ" panose="020B0604030504040204" pitchFamily="50" charset="-128"/>
            </a:endParaRPr>
          </a:p>
        </p:txBody>
      </p:sp>
      <p:sp>
        <p:nvSpPr>
          <p:cNvPr id="2" name="右矢印 1"/>
          <p:cNvSpPr/>
          <p:nvPr/>
        </p:nvSpPr>
        <p:spPr>
          <a:xfrm>
            <a:off x="384458" y="3920075"/>
            <a:ext cx="265876" cy="240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470">
              <a:defRPr/>
            </a:pPr>
            <a:endParaRPr lang="ja-JP" altLang="en-US" sz="1533">
              <a:solidFill>
                <a:prstClr val="white"/>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583864" y="3957855"/>
            <a:ext cx="8538700" cy="275909"/>
          </a:xfrm>
          <a:prstGeom prst="rect">
            <a:avLst/>
          </a:prstGeom>
          <a:ln>
            <a:noFill/>
          </a:ln>
        </p:spPr>
        <p:txBody>
          <a:bodyPr wrap="square">
            <a:spAutoFit/>
          </a:bodyPr>
          <a:lstStyle/>
          <a:p>
            <a:pPr marL="154211" indent="-154211" algn="ctr" defTabSz="779173">
              <a:spcBef>
                <a:spcPts val="511"/>
              </a:spcBef>
              <a:defRPr/>
            </a:pPr>
            <a:r>
              <a:rPr lang="ja-JP" altLang="en-US" sz="1193" dirty="0">
                <a:solidFill>
                  <a:prstClr val="black"/>
                </a:solidFill>
                <a:latin typeface="メイリオ" panose="020B0604030504040204" pitchFamily="50" charset="-128"/>
                <a:ea typeface="メイリオ" panose="020B0604030504040204" pitchFamily="50" charset="-128"/>
              </a:rPr>
              <a:t>患者の流れがより円滑になることで、病院の外来患者の待ち時間の短縮や勤務医の外来負担の軽減、医師働き方改革に寄与</a:t>
            </a:r>
            <a:endParaRPr lang="en-US" altLang="ja-JP" sz="1193" dirty="0">
              <a:solidFill>
                <a:prstClr val="black"/>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1462145" y="4223041"/>
            <a:ext cx="6433301" cy="1399799"/>
            <a:chOff x="4186905" y="4814607"/>
            <a:chExt cx="5872563" cy="2059770"/>
          </a:xfrm>
        </p:grpSpPr>
        <p:pic>
          <p:nvPicPr>
            <p:cNvPr id="41" name="Picture 11" descr="C:\Users\KYKQA\Pictures\イラスト\medical_kojin_byou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7070" y="5890274"/>
              <a:ext cx="370128" cy="2815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1" descr="C:\Users\KYKQA\Pictures\イラスト\medical_kojin_byou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496" y="5378155"/>
              <a:ext cx="349001" cy="33033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KTIOM\AppData\Local\Microsoft\Windows\Temporary Internet Files\Content.IE5\YO97QDGR\MC90023965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62777" y="5325500"/>
              <a:ext cx="888785" cy="820200"/>
            </a:xfrm>
            <a:prstGeom prst="rect">
              <a:avLst/>
            </a:prstGeom>
            <a:noFill/>
            <a:ln w="28575">
              <a:noFill/>
              <a:prstDash val="sysDash"/>
            </a:ln>
            <a:extLst>
              <a:ext uri="{909E8E84-426E-40DD-AFC4-6F175D3DCCD1}">
                <a14:hiddenFill xmlns:a14="http://schemas.microsoft.com/office/drawing/2010/main">
                  <a:solidFill>
                    <a:srgbClr val="FFFFFF"/>
                  </a:solidFill>
                </a14:hiddenFill>
              </a:ext>
            </a:extLst>
          </p:spPr>
        </p:pic>
        <p:sp>
          <p:nvSpPr>
            <p:cNvPr id="48" name="右矢印 47"/>
            <p:cNvSpPr/>
            <p:nvPr/>
          </p:nvSpPr>
          <p:spPr>
            <a:xfrm>
              <a:off x="6409354" y="5421907"/>
              <a:ext cx="543086" cy="444830"/>
            </a:xfrm>
            <a:prstGeom prst="rightArrow">
              <a:avLst>
                <a:gd name="adj1" fmla="val 50000"/>
                <a:gd name="adj2" fmla="val 28132"/>
              </a:avLst>
            </a:prstGeom>
            <a:solidFill>
              <a:schemeClr val="accent6">
                <a:lumMod val="20000"/>
                <a:lumOff val="8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78470">
                <a:defRPr/>
              </a:pPr>
              <a:r>
                <a:rPr lang="ja-JP" altLang="en-US" sz="1023" b="1" dirty="0">
                  <a:solidFill>
                    <a:prstClr val="black"/>
                  </a:solidFill>
                  <a:latin typeface="メイリオ" panose="020B0604030504040204" pitchFamily="50" charset="-128"/>
                  <a:ea typeface="メイリオ" panose="020B0604030504040204" pitchFamily="50" charset="-128"/>
                </a:rPr>
                <a:t>紹介</a:t>
              </a:r>
              <a:endParaRPr lang="ja-JP" altLang="en-US" sz="894" b="1" dirty="0">
                <a:solidFill>
                  <a:prstClr val="black"/>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6521837" y="4814607"/>
              <a:ext cx="3537631" cy="599130"/>
            </a:xfrm>
            <a:prstGeom prst="rect">
              <a:avLst/>
            </a:prstGeom>
            <a:noFill/>
          </p:spPr>
          <p:txBody>
            <a:bodyPr wrap="square" rtlCol="0" anchor="ctr" anchorCtr="0">
              <a:spAutoFit/>
            </a:bodyPr>
            <a:lstStyle/>
            <a:p>
              <a:pPr algn="ctr" defTabSz="778470">
                <a:defRPr/>
              </a:pPr>
              <a:r>
                <a:rPr lang="ja-JP" altLang="en-US" sz="1023" b="1" dirty="0">
                  <a:solidFill>
                    <a:prstClr val="black"/>
                  </a:solidFill>
                  <a:latin typeface="メイリオ" panose="020B0604030504040204" pitchFamily="50" charset="-128"/>
                  <a:ea typeface="メイリオ" panose="020B0604030504040204" pitchFamily="50" charset="-128"/>
                </a:rPr>
                <a:t>「医療資源を重点的に活用する外来」を地域で基幹的に</a:t>
              </a:r>
              <a:endParaRPr lang="en-US" altLang="ja-JP" sz="1023" b="1" dirty="0">
                <a:solidFill>
                  <a:prstClr val="black"/>
                </a:solidFill>
                <a:latin typeface="メイリオ" panose="020B0604030504040204" pitchFamily="50" charset="-128"/>
                <a:ea typeface="メイリオ" panose="020B0604030504040204" pitchFamily="50" charset="-128"/>
              </a:endParaRPr>
            </a:p>
            <a:p>
              <a:pPr algn="ctr" defTabSz="778470">
                <a:defRPr/>
              </a:pPr>
              <a:r>
                <a:rPr lang="ja-JP" altLang="en-US" sz="1023" b="1" dirty="0">
                  <a:solidFill>
                    <a:prstClr val="black"/>
                  </a:solidFill>
                  <a:latin typeface="メイリオ" panose="020B0604030504040204" pitchFamily="50" charset="-128"/>
                  <a:ea typeface="メイリオ" panose="020B0604030504040204" pitchFamily="50" charset="-128"/>
                </a:rPr>
                <a:t>担う医療機関（紹介患者への外来を基本とする医療機関）</a:t>
              </a:r>
              <a:endParaRPr lang="ja-JP" altLang="en-US" sz="894" b="1" dirty="0">
                <a:solidFill>
                  <a:prstClr val="black"/>
                </a:solidFill>
                <a:latin typeface="メイリオ" panose="020B0604030504040204" pitchFamily="50" charset="-128"/>
                <a:ea typeface="メイリオ" panose="020B0604030504040204" pitchFamily="50" charset="-128"/>
              </a:endParaRPr>
            </a:p>
          </p:txBody>
        </p:sp>
        <p:sp>
          <p:nvSpPr>
            <p:cNvPr id="51" name="右矢印 50"/>
            <p:cNvSpPr/>
            <p:nvPr/>
          </p:nvSpPr>
          <p:spPr>
            <a:xfrm flipH="1">
              <a:off x="6409354" y="5868821"/>
              <a:ext cx="543086" cy="471956"/>
            </a:xfrm>
            <a:prstGeom prst="rightArrow">
              <a:avLst>
                <a:gd name="adj1" fmla="val 50000"/>
                <a:gd name="adj2" fmla="val 33511"/>
              </a:avLst>
            </a:prstGeom>
            <a:solidFill>
              <a:schemeClr val="accent6">
                <a:lumMod val="20000"/>
                <a:lumOff val="8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78470">
                <a:defRPr/>
              </a:pPr>
              <a:r>
                <a:rPr lang="ja-JP" altLang="en-US" sz="1023" b="1" dirty="0">
                  <a:solidFill>
                    <a:prstClr val="black"/>
                  </a:solidFill>
                  <a:latin typeface="メイリオ" panose="020B0604030504040204" pitchFamily="50" charset="-128"/>
                  <a:ea typeface="メイリオ" panose="020B0604030504040204" pitchFamily="50" charset="-128"/>
                </a:rPr>
                <a:t>逆紹介</a:t>
              </a:r>
              <a:endParaRPr lang="ja-JP" altLang="en-US" sz="894" b="1" dirty="0">
                <a:solidFill>
                  <a:prstClr val="black"/>
                </a:solidFill>
                <a:latin typeface="メイリオ" panose="020B0604030504040204" pitchFamily="50" charset="-128"/>
                <a:ea typeface="メイリオ" panose="020B0604030504040204" pitchFamily="50" charset="-128"/>
              </a:endParaRPr>
            </a:p>
          </p:txBody>
        </p:sp>
        <p:sp>
          <p:nvSpPr>
            <p:cNvPr id="54" name="上矢印吹き出し 53"/>
            <p:cNvSpPr/>
            <p:nvPr/>
          </p:nvSpPr>
          <p:spPr>
            <a:xfrm>
              <a:off x="6952441" y="6245931"/>
              <a:ext cx="2454307" cy="628446"/>
            </a:xfrm>
            <a:prstGeom prst="upArrowCallout">
              <a:avLst>
                <a:gd name="adj1" fmla="val 66394"/>
                <a:gd name="adj2" fmla="val 53977"/>
                <a:gd name="adj3" fmla="val 18246"/>
                <a:gd name="adj4" fmla="val 72036"/>
              </a:avLst>
            </a:prstGeom>
            <a:solidFill>
              <a:srgbClr val="FFFFCC"/>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rtlCol="0" anchor="ctr"/>
            <a:lstStyle/>
            <a:p>
              <a:pPr algn="ctr" defTabSz="778470">
                <a:defRPr/>
              </a:pPr>
              <a:r>
                <a:rPr lang="ja-JP" altLang="en-US" sz="937" dirty="0">
                  <a:solidFill>
                    <a:prstClr val="black"/>
                  </a:solidFill>
                  <a:latin typeface="メイリオ" panose="020B0604030504040204" pitchFamily="50" charset="-128"/>
                  <a:ea typeface="メイリオ" panose="020B0604030504040204" pitchFamily="50" charset="-128"/>
                </a:rPr>
                <a:t>外来機能報告、「地域の協議の場」での協議、紹介患者への外来を基本とする医療機関の明確化</a:t>
              </a:r>
              <a:endParaRPr lang="ja-JP" altLang="en-US" sz="894" dirty="0">
                <a:solidFill>
                  <a:prstClr val="black"/>
                </a:solidFill>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4186905" y="4929101"/>
              <a:ext cx="2229734" cy="367498"/>
            </a:xfrm>
            <a:prstGeom prst="rect">
              <a:avLst/>
            </a:prstGeom>
            <a:noFill/>
          </p:spPr>
          <p:txBody>
            <a:bodyPr wrap="square" rtlCol="0" anchor="ctr" anchorCtr="0">
              <a:spAutoFit/>
            </a:bodyPr>
            <a:lstStyle/>
            <a:p>
              <a:pPr algn="ctr" defTabSz="778470">
                <a:defRPr/>
              </a:pPr>
              <a:r>
                <a:rPr lang="ja-JP" altLang="en-US" sz="1023" b="1" dirty="0">
                  <a:solidFill>
                    <a:prstClr val="black"/>
                  </a:solidFill>
                  <a:latin typeface="メイリオ" panose="020B0604030504040204" pitchFamily="50" charset="-128"/>
                  <a:ea typeface="メイリオ" panose="020B0604030504040204" pitchFamily="50" charset="-128"/>
                </a:rPr>
                <a:t>かかりつけ医機能を担う医療機関</a:t>
              </a:r>
              <a:endParaRPr lang="ja-JP" altLang="en-US" sz="894" b="1" dirty="0">
                <a:solidFill>
                  <a:prstClr val="black"/>
                </a:solidFill>
                <a:latin typeface="メイリオ" panose="020B0604030504040204" pitchFamily="50" charset="-128"/>
                <a:ea typeface="メイリオ" panose="020B0604030504040204" pitchFamily="50" charset="-128"/>
              </a:endParaRPr>
            </a:p>
          </p:txBody>
        </p:sp>
        <p:sp>
          <p:nvSpPr>
            <p:cNvPr id="56" name="角丸四角形吹き出し 55"/>
            <p:cNvSpPr/>
            <p:nvPr/>
          </p:nvSpPr>
          <p:spPr>
            <a:xfrm>
              <a:off x="8371886" y="5432635"/>
              <a:ext cx="1505557" cy="739226"/>
            </a:xfrm>
            <a:prstGeom prst="wedgeRoundRectCallout">
              <a:avLst>
                <a:gd name="adj1" fmla="val -59945"/>
                <a:gd name="adj2" fmla="val 12041"/>
                <a:gd name="adj3" fmla="val 16667"/>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defTabSz="778470">
                <a:defRPr/>
              </a:pPr>
              <a:r>
                <a:rPr lang="ja-JP" altLang="en-US" sz="937" dirty="0">
                  <a:solidFill>
                    <a:prstClr val="black"/>
                  </a:solidFill>
                  <a:latin typeface="メイリオ" panose="020B0604030504040204" pitchFamily="50" charset="-128"/>
                  <a:ea typeface="メイリオ" panose="020B0604030504040204" pitchFamily="50" charset="-128"/>
                </a:rPr>
                <a:t>病院の外来患者の待ち時間の短縮、勤務医の外来負担の軽減、医師働き方改革</a:t>
              </a:r>
            </a:p>
          </p:txBody>
        </p:sp>
        <p:pic>
          <p:nvPicPr>
            <p:cNvPr id="57" name="Picture 6" descr="学校,学業,建物"/>
            <p:cNvPicPr>
              <a:picLocks noChangeAspect="1" noChangeArrowheads="1"/>
            </p:cNvPicPr>
            <p:nvPr/>
          </p:nvPicPr>
          <p:blipFill>
            <a:blip r:embed="rId5" cstate="print"/>
            <a:srcRect/>
            <a:stretch>
              <a:fillRect/>
            </a:stretch>
          </p:blipFill>
          <p:spPr bwMode="auto">
            <a:xfrm>
              <a:off x="5188291" y="5331964"/>
              <a:ext cx="466680" cy="518789"/>
            </a:xfrm>
            <a:prstGeom prst="rect">
              <a:avLst/>
            </a:prstGeom>
            <a:noFill/>
          </p:spPr>
        </p:pic>
        <p:sp>
          <p:nvSpPr>
            <p:cNvPr id="64" name="上矢印吹き出し 63"/>
            <p:cNvSpPr/>
            <p:nvPr/>
          </p:nvSpPr>
          <p:spPr>
            <a:xfrm>
              <a:off x="4444384" y="6237542"/>
              <a:ext cx="1891475" cy="636835"/>
            </a:xfrm>
            <a:prstGeom prst="upArrowCallout">
              <a:avLst>
                <a:gd name="adj1" fmla="val 66394"/>
                <a:gd name="adj2" fmla="val 53977"/>
                <a:gd name="adj3" fmla="val 18246"/>
                <a:gd name="adj4" fmla="val 72036"/>
              </a:avLst>
            </a:prstGeom>
            <a:solidFill>
              <a:srgbClr val="FFFFCC"/>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78470">
                <a:defRPr/>
              </a:pPr>
              <a:r>
                <a:rPr lang="ja-JP" altLang="en-US" sz="937" dirty="0">
                  <a:solidFill>
                    <a:prstClr val="black"/>
                  </a:solidFill>
                  <a:latin typeface="メイリオ" panose="020B0604030504040204" pitchFamily="50" charset="-128"/>
                  <a:ea typeface="メイリオ" panose="020B0604030504040204" pitchFamily="50" charset="-128"/>
                </a:rPr>
                <a:t>かかりつけ医機能の強化</a:t>
              </a:r>
              <a:endParaRPr lang="en-US" altLang="ja-JP" sz="937" dirty="0">
                <a:solidFill>
                  <a:prstClr val="black"/>
                </a:solidFill>
                <a:latin typeface="メイリオ" panose="020B0604030504040204" pitchFamily="50" charset="-128"/>
                <a:ea typeface="メイリオ" panose="020B0604030504040204" pitchFamily="50" charset="-128"/>
              </a:endParaRPr>
            </a:p>
            <a:p>
              <a:pPr algn="ctr" defTabSz="778470">
                <a:defRPr/>
              </a:pPr>
              <a:r>
                <a:rPr lang="ja-JP" altLang="en-US" sz="937" dirty="0">
                  <a:solidFill>
                    <a:prstClr val="black"/>
                  </a:solidFill>
                  <a:latin typeface="メイリオ" panose="020B0604030504040204" pitchFamily="50" charset="-128"/>
                  <a:ea typeface="メイリオ" panose="020B0604030504040204" pitchFamily="50" charset="-128"/>
                </a:rPr>
                <a:t>（好事例の収集、横展開等）</a:t>
              </a:r>
              <a:endParaRPr lang="en-US" altLang="ja-JP" sz="937" dirty="0">
                <a:solidFill>
                  <a:prstClr val="black"/>
                </a:solidFill>
                <a:latin typeface="メイリオ" panose="020B0604030504040204" pitchFamily="50" charset="-128"/>
                <a:ea typeface="メイリオ" panose="020B0604030504040204" pitchFamily="50" charset="-128"/>
              </a:endParaRPr>
            </a:p>
          </p:txBody>
        </p:sp>
        <p:pic>
          <p:nvPicPr>
            <p:cNvPr id="35" name="図 34"/>
            <p:cNvPicPr>
              <a:picLocks noChangeAspect="1"/>
            </p:cNvPicPr>
            <p:nvPr/>
          </p:nvPicPr>
          <p:blipFill>
            <a:blip r:embed="rId6"/>
            <a:stretch>
              <a:fillRect/>
            </a:stretch>
          </p:blipFill>
          <p:spPr>
            <a:xfrm>
              <a:off x="4571708" y="5777914"/>
              <a:ext cx="481158" cy="468016"/>
            </a:xfrm>
            <a:prstGeom prst="rect">
              <a:avLst/>
            </a:prstGeom>
          </p:spPr>
        </p:pic>
      </p:grpSp>
      <p:sp>
        <p:nvSpPr>
          <p:cNvPr id="26" name="テキスト ボックス 25"/>
          <p:cNvSpPr txBox="1"/>
          <p:nvPr/>
        </p:nvSpPr>
        <p:spPr>
          <a:xfrm>
            <a:off x="2179119" y="5755413"/>
            <a:ext cx="5018769" cy="738407"/>
          </a:xfrm>
          <a:prstGeom prst="rect">
            <a:avLst/>
          </a:prstGeom>
          <a:noFill/>
          <a:ln w="9525" cmpd="sng">
            <a:solidFill>
              <a:schemeClr val="accent5">
                <a:lumMod val="75000"/>
              </a:schemeClr>
            </a:solidFill>
            <a:prstDash val="dash"/>
          </a:ln>
        </p:spPr>
        <p:txBody>
          <a:bodyPr wrap="square" rIns="0" bIns="0" rtlCol="0">
            <a:spAutoFit/>
          </a:bodyPr>
          <a:lstStyle/>
          <a:p>
            <a:pPr defTabSz="778470">
              <a:defRPr/>
            </a:pPr>
            <a:r>
              <a:rPr lang="en-US" altLang="ja-JP" sz="937" u="sng" dirty="0">
                <a:solidFill>
                  <a:prstClr val="black"/>
                </a:solidFill>
                <a:latin typeface="メイリオ" panose="020B0604030504040204" pitchFamily="50" charset="-128"/>
                <a:ea typeface="メイリオ" panose="020B0604030504040204" pitchFamily="50" charset="-128"/>
              </a:rPr>
              <a:t>〈</a:t>
            </a:r>
            <a:r>
              <a:rPr lang="ja-JP" altLang="en-US" sz="937" u="sng" dirty="0">
                <a:solidFill>
                  <a:prstClr val="black"/>
                </a:solidFill>
                <a:latin typeface="メイリオ" panose="020B0604030504040204" pitchFamily="50" charset="-128"/>
                <a:ea typeface="メイリオ" panose="020B0604030504040204" pitchFamily="50" charset="-128"/>
              </a:rPr>
              <a:t>「医療資源を重点的に活用する外来」のイメージ</a:t>
            </a:r>
            <a:r>
              <a:rPr lang="en-US" altLang="ja-JP" sz="937" u="sng" dirty="0">
                <a:solidFill>
                  <a:prstClr val="black"/>
                </a:solidFill>
                <a:latin typeface="メイリオ" panose="020B0604030504040204" pitchFamily="50" charset="-128"/>
                <a:ea typeface="メイリオ" panose="020B0604030504040204" pitchFamily="50" charset="-128"/>
              </a:rPr>
              <a:t>〉</a:t>
            </a:r>
            <a:endParaRPr lang="en-US" altLang="ja-JP" sz="937" dirty="0">
              <a:solidFill>
                <a:prstClr val="black"/>
              </a:solidFill>
              <a:latin typeface="メイリオ" panose="020B0604030504040204" pitchFamily="50" charset="-128"/>
              <a:ea typeface="メイリオ" panose="020B0604030504040204" pitchFamily="50" charset="-128"/>
            </a:endParaRPr>
          </a:p>
          <a:p>
            <a:pPr indent="74401" defTabSz="778470">
              <a:spcBef>
                <a:spcPts val="256"/>
              </a:spcBef>
              <a:defRPr/>
            </a:pPr>
            <a:r>
              <a:rPr lang="ja-JP" altLang="en-US" sz="937" dirty="0">
                <a:solidFill>
                  <a:prstClr val="black"/>
                </a:solidFill>
                <a:latin typeface="メイリオ" panose="020B0604030504040204" pitchFamily="50" charset="-128"/>
                <a:ea typeface="メイリオ" panose="020B0604030504040204" pitchFamily="50" charset="-128"/>
              </a:rPr>
              <a:t>○医療資源を重点的に活用する入院の前後の外来　（悪性腫瘍手術の前後の外来　など）</a:t>
            </a:r>
            <a:endParaRPr lang="en-US" altLang="ja-JP" sz="937" dirty="0">
              <a:solidFill>
                <a:prstClr val="black"/>
              </a:solidFill>
              <a:latin typeface="メイリオ" panose="020B0604030504040204" pitchFamily="50" charset="-128"/>
              <a:ea typeface="メイリオ" panose="020B0604030504040204" pitchFamily="50" charset="-128"/>
            </a:endParaRPr>
          </a:p>
          <a:p>
            <a:pPr indent="74401" defTabSz="778470">
              <a:spcBef>
                <a:spcPts val="256"/>
              </a:spcBef>
              <a:defRPr/>
            </a:pPr>
            <a:r>
              <a:rPr lang="ja-JP" altLang="en-US" sz="937" dirty="0">
                <a:solidFill>
                  <a:prstClr val="black"/>
                </a:solidFill>
                <a:latin typeface="メイリオ" panose="020B0604030504040204" pitchFamily="50" charset="-128"/>
                <a:ea typeface="メイリオ" panose="020B0604030504040204" pitchFamily="50" charset="-128"/>
              </a:rPr>
              <a:t>○高額等の医療機器・設備を必要とする外来　（外来化学療法、外来放射線治療　など）</a:t>
            </a:r>
            <a:endParaRPr lang="en-US" altLang="ja-JP" sz="937" dirty="0">
              <a:solidFill>
                <a:prstClr val="black"/>
              </a:solidFill>
              <a:latin typeface="メイリオ" panose="020B0604030504040204" pitchFamily="50" charset="-128"/>
              <a:ea typeface="メイリオ" panose="020B0604030504040204" pitchFamily="50" charset="-128"/>
            </a:endParaRPr>
          </a:p>
          <a:p>
            <a:pPr marL="148800" indent="-74401" defTabSz="778470">
              <a:spcBef>
                <a:spcPts val="256"/>
              </a:spcBef>
              <a:defRPr/>
            </a:pPr>
            <a:r>
              <a:rPr lang="ja-JP" altLang="en-US" sz="937" dirty="0">
                <a:solidFill>
                  <a:prstClr val="black"/>
                </a:solidFill>
                <a:latin typeface="メイリオ" panose="020B0604030504040204" pitchFamily="50" charset="-128"/>
                <a:ea typeface="メイリオ" panose="020B0604030504040204" pitchFamily="50" charset="-128"/>
              </a:rPr>
              <a:t>○特定の領域に特化した機能を有する外来　（紹介患者に対する外来　など）</a:t>
            </a:r>
            <a:endParaRPr lang="en-US" altLang="ja-JP" sz="937" dirty="0">
              <a:solidFill>
                <a:prstClr val="black"/>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99796" y="703775"/>
            <a:ext cx="1555234" cy="275909"/>
          </a:xfrm>
          <a:prstGeom prst="rect">
            <a:avLst/>
          </a:prstGeom>
          <a:noFill/>
        </p:spPr>
        <p:txBody>
          <a:bodyPr wrap="none" rtlCol="0">
            <a:spAutoFit/>
          </a:bodyPr>
          <a:lstStyle/>
          <a:p>
            <a:pPr defTabSz="779173">
              <a:defRPr/>
            </a:pPr>
            <a:r>
              <a:rPr lang="ja-JP" altLang="en-US" sz="1193" b="1" u="sng" dirty="0">
                <a:solidFill>
                  <a:prstClr val="black"/>
                </a:solidFill>
                <a:latin typeface="メイリオ" panose="020B0604030504040204" pitchFamily="50" charset="-128"/>
                <a:ea typeface="メイリオ" panose="020B0604030504040204" pitchFamily="50" charset="-128"/>
              </a:rPr>
              <a:t>１．外来医療の課題</a:t>
            </a:r>
          </a:p>
        </p:txBody>
      </p:sp>
      <p:sp>
        <p:nvSpPr>
          <p:cNvPr id="24" name="正方形/長方形 23"/>
          <p:cNvSpPr/>
          <p:nvPr/>
        </p:nvSpPr>
        <p:spPr>
          <a:xfrm>
            <a:off x="502284" y="949201"/>
            <a:ext cx="8272112" cy="890757"/>
          </a:xfrm>
          <a:prstGeom prst="rect">
            <a:avLst/>
          </a:prstGeom>
          <a:ln w="12700">
            <a:noFill/>
          </a:ln>
        </p:spPr>
        <p:txBody>
          <a:bodyPr wrap="square" rIns="0">
            <a:spAutoFit/>
          </a:bodyPr>
          <a:lstStyle/>
          <a:p>
            <a:pPr marL="155565" indent="-155565" defTabSz="779173">
              <a:tabLst>
                <a:tab pos="73048" algn="l"/>
              </a:tabLst>
              <a:defRPr/>
            </a:pPr>
            <a:r>
              <a:rPr lang="ja-JP" altLang="en-US" sz="1193" dirty="0">
                <a:solidFill>
                  <a:prstClr val="black"/>
                </a:solidFill>
                <a:latin typeface="メイリオ" panose="020B0604030504040204" pitchFamily="50" charset="-128"/>
                <a:ea typeface="メイリオ" panose="020B0604030504040204" pitchFamily="50" charset="-128"/>
              </a:rPr>
              <a:t>○　患者の医療機関の選択に当たり、外来機能の情報が十分得られず、また、患者にいわゆる大病院志向がある中、一部の医療機関に外来患者が集中し、患者の待ち時間や勤務医の外来負担等の課題が生じている。</a:t>
            </a:r>
            <a:endParaRPr lang="en-US" altLang="ja-JP" sz="1193" dirty="0">
              <a:solidFill>
                <a:prstClr val="black"/>
              </a:solidFill>
              <a:latin typeface="メイリオ" panose="020B0604030504040204" pitchFamily="50" charset="-128"/>
              <a:ea typeface="メイリオ" panose="020B0604030504040204" pitchFamily="50" charset="-128"/>
            </a:endParaRPr>
          </a:p>
          <a:p>
            <a:pPr marL="155565" indent="-155565" defTabSz="779173">
              <a:spcBef>
                <a:spcPts val="511"/>
              </a:spcBef>
              <a:tabLst>
                <a:tab pos="73048" algn="l"/>
              </a:tabLst>
              <a:defRPr/>
            </a:pPr>
            <a:r>
              <a:rPr lang="ja-JP" altLang="en-US" sz="1193" dirty="0">
                <a:solidFill>
                  <a:prstClr val="black"/>
                </a:solidFill>
                <a:latin typeface="メイリオ" panose="020B0604030504040204" pitchFamily="50" charset="-128"/>
                <a:ea typeface="メイリオ" panose="020B0604030504040204" pitchFamily="50" charset="-128"/>
              </a:rPr>
              <a:t>○　人口減少や高齢化、外来医療の高度化等が進む中、かかりつけ医機能の強化とともに、外来機能の明確化･連携を進めていく必要</a:t>
            </a:r>
            <a:r>
              <a:rPr lang="en-US" altLang="ja-JP" sz="1193" dirty="0">
                <a:solidFill>
                  <a:prstClr val="black"/>
                </a:solidFill>
                <a:latin typeface="メイリオ" panose="020B0604030504040204" pitchFamily="50" charset="-128"/>
                <a:ea typeface="メイリオ" panose="020B0604030504040204" pitchFamily="50" charset="-128"/>
              </a:rPr>
              <a:t>｡</a:t>
            </a:r>
            <a:endParaRPr lang="en-US" altLang="ja-JP" sz="1023" dirty="0">
              <a:solidFill>
                <a:prstClr val="black"/>
              </a:solidFill>
              <a:latin typeface="メイリオ" panose="020B0604030504040204" pitchFamily="50" charset="-128"/>
              <a:ea typeface="メイリオ" panose="020B0604030504040204" pitchFamily="50" charset="-128"/>
            </a:endParaRPr>
          </a:p>
        </p:txBody>
      </p:sp>
      <p:sp>
        <p:nvSpPr>
          <p:cNvPr id="27" name="タイトル 1"/>
          <p:cNvSpPr txBox="1">
            <a:spLocks/>
          </p:cNvSpPr>
          <p:nvPr/>
        </p:nvSpPr>
        <p:spPr>
          <a:xfrm>
            <a:off x="351695" y="356463"/>
            <a:ext cx="8440614" cy="304029"/>
          </a:xfrm>
          <a:prstGeom prst="rect">
            <a:avLst/>
          </a:prstGeom>
          <a:solidFill>
            <a:srgbClr val="0070C0"/>
          </a:solidFill>
        </p:spPr>
        <p:txBody>
          <a:bodyPr vert="horz" lIns="77913" tIns="38957" rIns="77913" bIns="38957"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defTabSz="779173">
              <a:defRPr/>
            </a:pPr>
            <a:r>
              <a:rPr lang="ja-JP" altLang="en-US" sz="1292" b="1" dirty="0">
                <a:solidFill>
                  <a:prstClr val="white"/>
                </a:solidFill>
                <a:latin typeface="メイリオ" panose="020B0604030504040204" pitchFamily="50" charset="-128"/>
                <a:ea typeface="メイリオ" panose="020B0604030504040204" pitchFamily="50" charset="-128"/>
              </a:rPr>
              <a:t>外来医療の機能の明確化･連携</a:t>
            </a:r>
          </a:p>
        </p:txBody>
      </p:sp>
      <p:sp>
        <p:nvSpPr>
          <p:cNvPr id="5" name="テキスト ボックス 4"/>
          <p:cNvSpPr txBox="1"/>
          <p:nvPr/>
        </p:nvSpPr>
        <p:spPr>
          <a:xfrm>
            <a:off x="7975931" y="299890"/>
            <a:ext cx="1084306" cy="284052"/>
          </a:xfrm>
          <a:prstGeom prst="rect">
            <a:avLst/>
          </a:prstGeom>
          <a:solidFill>
            <a:schemeClr val="bg1"/>
          </a:solidFill>
          <a:ln w="12700">
            <a:solidFill>
              <a:schemeClr val="tx1"/>
            </a:solidFill>
          </a:ln>
        </p:spPr>
        <p:txBody>
          <a:bodyPr wrap="square" lIns="33231" tIns="0" rIns="33231" bIns="0" rtlCol="0">
            <a:spAutoFit/>
          </a:bodyPr>
          <a:lstStyle/>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令和３年２月８日</a:t>
            </a:r>
            <a:endParaRPr lang="en-US" altLang="ja-JP" sz="923"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923" dirty="0">
                <a:solidFill>
                  <a:prstClr val="black"/>
                </a:solidFill>
                <a:latin typeface="ＭＳ Ｐゴシック" panose="020B0600070205080204" pitchFamily="50" charset="-128"/>
                <a:ea typeface="ＭＳ Ｐゴシック" panose="020B0600070205080204" pitchFamily="50" charset="-128"/>
              </a:rPr>
              <a:t>医療部会資料</a:t>
            </a:r>
          </a:p>
        </p:txBody>
      </p:sp>
      <p:sp>
        <p:nvSpPr>
          <p:cNvPr id="28" name="スライド番号プレースホルダー 2"/>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val="243138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1AEC3C-B277-49D8-94B3-4D2B9E376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A66BA9C-991E-4B55-B59A-CB9BEF8A4A13}">
  <ds:schemaRefs>
    <ds:schemaRef ds:uri="http://schemas.microsoft.com/sharepoint/v3/contenttype/forms"/>
  </ds:schemaRefs>
</ds:datastoreItem>
</file>

<file path=customXml/itemProps3.xml><?xml version="1.0" encoding="utf-8"?>
<ds:datastoreItem xmlns:ds="http://schemas.openxmlformats.org/officeDocument/2006/customXml" ds:itemID="{EDF62FBB-6F9C-46A6-93B5-53E53CEE0DA6}">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8B97BE19-CDDD-400E-817A-CFDD13F7EC12"/>
    <ds:schemaRef ds:uri="e0a607d0-51b8-4c07-94f0-08235ad576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18484</TotalTime>
  <Words>1138</Words>
  <Application>Microsoft Office PowerPoint</Application>
  <PresentationFormat>画面に合わせる (4:3)</PresentationFormat>
  <Paragraphs>231</Paragraphs>
  <Slides>17</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17</vt:i4>
      </vt:variant>
    </vt:vector>
  </HeadingPairs>
  <TitlesOfParts>
    <vt:vector size="31" baseType="lpstr">
      <vt:lpstr>HGP創英角ｺﾞｼｯｸUB</vt:lpstr>
      <vt:lpstr>HGSｺﾞｼｯｸM</vt:lpstr>
      <vt:lpstr>Meiryo UI</vt:lpstr>
      <vt:lpstr>ＭＳ Ｐゴシック</vt:lpstr>
      <vt:lpstr>ＭＳ ゴシック</vt:lpstr>
      <vt:lpstr>ＭＳ 明朝</vt:lpstr>
      <vt:lpstr>メイリオ</vt:lpstr>
      <vt:lpstr>Arial</vt:lpstr>
      <vt:lpstr>Calibri</vt:lpstr>
      <vt:lpstr>Segoe UI</vt:lpstr>
      <vt:lpstr>Times New Roman</vt:lpstr>
      <vt:lpstr>Wingdings</vt:lpstr>
      <vt:lpstr>1_blank</vt:lpstr>
      <vt:lpstr>4_Office ​​テーマ</vt:lpstr>
      <vt:lpstr>熊本県外来医療計画及び 外来機能報告について</vt:lpstr>
      <vt:lpstr>熊本県外来医療計画について</vt:lpstr>
      <vt:lpstr>熊本県外来医療計画</vt:lpstr>
      <vt:lpstr>熊本県外来医療計画 （外来医療に関する現状・課題）</vt:lpstr>
      <vt:lpstr>熊本県外来医療計画 （今後の施策の方向性）</vt:lpstr>
      <vt:lpstr>PowerPoint プレゼンテーション</vt:lpstr>
      <vt:lpstr>PowerPoint プレゼンテーション</vt:lpstr>
      <vt:lpstr>外来機能報告について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0250388</cp:lastModifiedBy>
  <cp:revision>1217</cp:revision>
  <cp:lastPrinted>2022-11-04T08:14:29Z</cp:lastPrinted>
  <dcterms:created xsi:type="dcterms:W3CDTF">2013-03-12T06:11:54Z</dcterms:created>
  <dcterms:modified xsi:type="dcterms:W3CDTF">2022-11-04T10:47:21Z</dcterms:modified>
</cp:coreProperties>
</file>