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4"/>
  </p:sldMasterIdLst>
  <p:notesMasterIdLst>
    <p:notesMasterId r:id="rId31"/>
  </p:notesMasterIdLst>
  <p:sldIdLst>
    <p:sldId id="528" r:id="rId5"/>
    <p:sldId id="555" r:id="rId6"/>
    <p:sldId id="539" r:id="rId7"/>
    <p:sldId id="549" r:id="rId8"/>
    <p:sldId id="540" r:id="rId9"/>
    <p:sldId id="531" r:id="rId10"/>
    <p:sldId id="550" r:id="rId11"/>
    <p:sldId id="534" r:id="rId12"/>
    <p:sldId id="541" r:id="rId13"/>
    <p:sldId id="542" r:id="rId14"/>
    <p:sldId id="532" r:id="rId15"/>
    <p:sldId id="533" r:id="rId16"/>
    <p:sldId id="554" r:id="rId17"/>
    <p:sldId id="553" r:id="rId18"/>
    <p:sldId id="551" r:id="rId19"/>
    <p:sldId id="552" r:id="rId20"/>
    <p:sldId id="568" r:id="rId21"/>
    <p:sldId id="569" r:id="rId22"/>
    <p:sldId id="570" r:id="rId23"/>
    <p:sldId id="546" r:id="rId24"/>
    <p:sldId id="547" r:id="rId25"/>
    <p:sldId id="548" r:id="rId26"/>
    <p:sldId id="562" r:id="rId27"/>
    <p:sldId id="567" r:id="rId28"/>
    <p:sldId id="565" r:id="rId29"/>
    <p:sldId id="563" r:id="rId30"/>
  </p:sldIdLst>
  <p:sldSz cx="9144000" cy="6858000" type="screen4x3"/>
  <p:notesSz cx="6797675" cy="9926638"/>
  <p:defaultTextStyle>
    <a:defPPr>
      <a:defRPr lang="ja-JP"/>
    </a:defPPr>
    <a:lvl1pPr marL="0" algn="l" defTabSz="872722" rtl="0" eaLnBrk="1" latinLnBrk="0" hangingPunct="1">
      <a:defRPr kumimoji="1" sz="1800" kern="1200">
        <a:solidFill>
          <a:schemeClr val="tx1"/>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CC"/>
    <a:srgbClr val="FF00FF"/>
    <a:srgbClr val="006600"/>
    <a:srgbClr val="008000"/>
    <a:srgbClr val="33CC33"/>
    <a:srgbClr val="00FF00"/>
    <a:srgbClr val="1F497D"/>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35" autoAdjust="0"/>
    <p:restoredTop sz="96043" autoAdjust="0"/>
  </p:normalViewPr>
  <p:slideViewPr>
    <p:cSldViewPr>
      <p:cViewPr varScale="1">
        <p:scale>
          <a:sx n="73" d="100"/>
          <a:sy n="73" d="100"/>
        </p:scale>
        <p:origin x="1494" y="54"/>
      </p:cViewPr>
      <p:guideLst>
        <p:guide orient="horz" pos="2160"/>
        <p:guide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1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945659" cy="496332"/>
          </a:xfrm>
          <a:prstGeom prst="rect">
            <a:avLst/>
          </a:prstGeom>
        </p:spPr>
        <p:txBody>
          <a:bodyPr vert="horz" lIns="91298" tIns="45648" rIns="91298" bIns="45648"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50445" y="0"/>
            <a:ext cx="2945659" cy="496332"/>
          </a:xfrm>
          <a:prstGeom prst="rect">
            <a:avLst/>
          </a:prstGeom>
        </p:spPr>
        <p:txBody>
          <a:bodyPr vert="horz" lIns="91298" tIns="45648" rIns="91298" bIns="45648" rtlCol="0"/>
          <a:lstStyle>
            <a:lvl1pPr algn="r">
              <a:defRPr sz="1200"/>
            </a:lvl1pPr>
          </a:lstStyle>
          <a:p>
            <a:fld id="{601456B5-DE8B-41C2-9539-7D49759F7095}" type="datetimeFigureOut">
              <a:rPr kumimoji="1" lang="ja-JP" altLang="en-US" smtClean="0"/>
              <a:pPr/>
              <a:t>2022/11/1</a:t>
            </a:fld>
            <a:endParaRPr kumimoji="1" lang="ja-JP" altLang="en-US" dirty="0"/>
          </a:p>
        </p:txBody>
      </p:sp>
      <p:sp>
        <p:nvSpPr>
          <p:cNvPr id="4" name="スライド イメージ プレースホルダ 3"/>
          <p:cNvSpPr>
            <a:spLocks noGrp="1" noRot="1" noChangeAspect="1"/>
          </p:cNvSpPr>
          <p:nvPr>
            <p:ph type="sldImg" idx="2"/>
          </p:nvPr>
        </p:nvSpPr>
        <p:spPr>
          <a:xfrm>
            <a:off x="919163" y="746125"/>
            <a:ext cx="4959350" cy="3719513"/>
          </a:xfrm>
          <a:prstGeom prst="rect">
            <a:avLst/>
          </a:prstGeom>
          <a:noFill/>
          <a:ln w="12700">
            <a:solidFill>
              <a:prstClr val="black"/>
            </a:solidFill>
          </a:ln>
        </p:spPr>
        <p:txBody>
          <a:bodyPr vert="horz" lIns="91298" tIns="45648" rIns="91298" bIns="45648" rtlCol="0" anchor="ctr"/>
          <a:lstStyle/>
          <a:p>
            <a:endParaRPr lang="ja-JP" altLang="en-US" dirty="0"/>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1298" tIns="45648" rIns="91298" bIns="4564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3" y="9428586"/>
            <a:ext cx="2945659" cy="496332"/>
          </a:xfrm>
          <a:prstGeom prst="rect">
            <a:avLst/>
          </a:prstGeom>
        </p:spPr>
        <p:txBody>
          <a:bodyPr vert="horz" lIns="91298" tIns="45648" rIns="91298" bIns="45648"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50445" y="9428586"/>
            <a:ext cx="2945659" cy="496332"/>
          </a:xfrm>
          <a:prstGeom prst="rect">
            <a:avLst/>
          </a:prstGeom>
        </p:spPr>
        <p:txBody>
          <a:bodyPr vert="horz" lIns="91298" tIns="45648" rIns="91298" bIns="45648" rtlCol="0" anchor="b"/>
          <a:lstStyle>
            <a:lvl1pPr algn="r">
              <a:defRPr sz="1200"/>
            </a:lvl1pPr>
          </a:lstStyle>
          <a:p>
            <a:fld id="{1014F3A9-05A9-4065-836A-B0086F22EE8F}" type="slidenum">
              <a:rPr kumimoji="1" lang="ja-JP" altLang="en-US" smtClean="0"/>
              <a:pPr/>
              <a:t>‹#›</a:t>
            </a:fld>
            <a:endParaRPr kumimoji="1" lang="ja-JP" altLang="en-US" dirty="0"/>
          </a:p>
        </p:txBody>
      </p:sp>
    </p:spTree>
    <p:extLst>
      <p:ext uri="{BB962C8B-B14F-4D97-AF65-F5344CB8AC3E}">
        <p14:creationId xmlns:p14="http://schemas.microsoft.com/office/powerpoint/2010/main" val="603248162"/>
      </p:ext>
    </p:extLst>
  </p:cSld>
  <p:clrMap bg1="lt1" tx1="dk1" bg2="lt2" tx2="dk2" accent1="accent1" accent2="accent2" accent3="accent3" accent4="accent4" accent5="accent5" accent6="accent6" hlink="hlink" folHlink="folHlink"/>
  <p:notesStyle>
    <a:lvl1pPr marL="0" algn="l" defTabSz="872722" rtl="0" eaLnBrk="1" latinLnBrk="0" hangingPunct="1">
      <a:defRPr kumimoji="1" sz="1100" kern="1200">
        <a:solidFill>
          <a:schemeClr val="tx1"/>
        </a:solidFill>
        <a:latin typeface="+mn-lt"/>
        <a:ea typeface="+mn-ea"/>
        <a:cs typeface="+mn-cs"/>
      </a:defRPr>
    </a:lvl1pPr>
    <a:lvl2pPr marL="436361" algn="l" defTabSz="872722" rtl="0" eaLnBrk="1" latinLnBrk="0" hangingPunct="1">
      <a:defRPr kumimoji="1" sz="1100" kern="1200">
        <a:solidFill>
          <a:schemeClr val="tx1"/>
        </a:solidFill>
        <a:latin typeface="+mn-lt"/>
        <a:ea typeface="+mn-ea"/>
        <a:cs typeface="+mn-cs"/>
      </a:defRPr>
    </a:lvl2pPr>
    <a:lvl3pPr marL="872722" algn="l" defTabSz="872722" rtl="0" eaLnBrk="1" latinLnBrk="0" hangingPunct="1">
      <a:defRPr kumimoji="1" sz="1100" kern="1200">
        <a:solidFill>
          <a:schemeClr val="tx1"/>
        </a:solidFill>
        <a:latin typeface="+mn-lt"/>
        <a:ea typeface="+mn-ea"/>
        <a:cs typeface="+mn-cs"/>
      </a:defRPr>
    </a:lvl3pPr>
    <a:lvl4pPr marL="1309083" algn="l" defTabSz="872722" rtl="0" eaLnBrk="1" latinLnBrk="0" hangingPunct="1">
      <a:defRPr kumimoji="1" sz="1100" kern="1200">
        <a:solidFill>
          <a:schemeClr val="tx1"/>
        </a:solidFill>
        <a:latin typeface="+mn-lt"/>
        <a:ea typeface="+mn-ea"/>
        <a:cs typeface="+mn-cs"/>
      </a:defRPr>
    </a:lvl4pPr>
    <a:lvl5pPr marL="1745445" algn="l" defTabSz="872722" rtl="0" eaLnBrk="1" latinLnBrk="0" hangingPunct="1">
      <a:defRPr kumimoji="1" sz="1100" kern="1200">
        <a:solidFill>
          <a:schemeClr val="tx1"/>
        </a:solidFill>
        <a:latin typeface="+mn-lt"/>
        <a:ea typeface="+mn-ea"/>
        <a:cs typeface="+mn-cs"/>
      </a:defRPr>
    </a:lvl5pPr>
    <a:lvl6pPr marL="2181806" algn="l" defTabSz="872722" rtl="0" eaLnBrk="1" latinLnBrk="0" hangingPunct="1">
      <a:defRPr kumimoji="1" sz="1100" kern="1200">
        <a:solidFill>
          <a:schemeClr val="tx1"/>
        </a:solidFill>
        <a:latin typeface="+mn-lt"/>
        <a:ea typeface="+mn-ea"/>
        <a:cs typeface="+mn-cs"/>
      </a:defRPr>
    </a:lvl6pPr>
    <a:lvl7pPr marL="2618167" algn="l" defTabSz="872722" rtl="0" eaLnBrk="1" latinLnBrk="0" hangingPunct="1">
      <a:defRPr kumimoji="1" sz="1100" kern="1200">
        <a:solidFill>
          <a:schemeClr val="tx1"/>
        </a:solidFill>
        <a:latin typeface="+mn-lt"/>
        <a:ea typeface="+mn-ea"/>
        <a:cs typeface="+mn-cs"/>
      </a:defRPr>
    </a:lvl7pPr>
    <a:lvl8pPr marL="3054529" algn="l" defTabSz="872722" rtl="0" eaLnBrk="1" latinLnBrk="0" hangingPunct="1">
      <a:defRPr kumimoji="1" sz="1100" kern="1200">
        <a:solidFill>
          <a:schemeClr val="tx1"/>
        </a:solidFill>
        <a:latin typeface="+mn-lt"/>
        <a:ea typeface="+mn-ea"/>
        <a:cs typeface="+mn-cs"/>
      </a:defRPr>
    </a:lvl8pPr>
    <a:lvl9pPr marL="3490890" algn="l" defTabSz="872722"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883BCFB-B6E0-40FF-90FB-0C63EFDB9940}" type="slidenum">
              <a:rPr kumimoji="1" lang="ja-JP" altLang="en-US" smtClean="0"/>
              <a:t>2</a:t>
            </a:fld>
            <a:endParaRPr kumimoji="1" lang="ja-JP" altLang="en-US"/>
          </a:p>
        </p:txBody>
      </p:sp>
    </p:spTree>
    <p:extLst>
      <p:ext uri="{BB962C8B-B14F-4D97-AF65-F5344CB8AC3E}">
        <p14:creationId xmlns:p14="http://schemas.microsoft.com/office/powerpoint/2010/main" val="57417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1" y="3886201"/>
            <a:ext cx="6400800" cy="1752600"/>
          </a:xfrm>
          <a:prstGeom prst="rect">
            <a:avLst/>
          </a:prstGeom>
        </p:spPr>
        <p:txBody>
          <a:bodyPr/>
          <a:lstStyle>
            <a:lvl1pPr marL="0" indent="0" algn="ctr">
              <a:buNone/>
              <a:defRPr>
                <a:solidFill>
                  <a:schemeClr val="tx1">
                    <a:tint val="75000"/>
                  </a:schemeClr>
                </a:solidFill>
              </a:defRPr>
            </a:lvl1pPr>
            <a:lvl2pPr marL="436361" indent="0" algn="ctr">
              <a:buNone/>
              <a:defRPr>
                <a:solidFill>
                  <a:schemeClr val="tx1">
                    <a:tint val="75000"/>
                  </a:schemeClr>
                </a:solidFill>
              </a:defRPr>
            </a:lvl2pPr>
            <a:lvl3pPr marL="872722" indent="0" algn="ctr">
              <a:buNone/>
              <a:defRPr>
                <a:solidFill>
                  <a:schemeClr val="tx1">
                    <a:tint val="75000"/>
                  </a:schemeClr>
                </a:solidFill>
              </a:defRPr>
            </a:lvl3pPr>
            <a:lvl4pPr marL="1309083" indent="0" algn="ctr">
              <a:buNone/>
              <a:defRPr>
                <a:solidFill>
                  <a:schemeClr val="tx1">
                    <a:tint val="75000"/>
                  </a:schemeClr>
                </a:solidFill>
              </a:defRPr>
            </a:lvl4pPr>
            <a:lvl5pPr marL="1745445" indent="0" algn="ctr">
              <a:buNone/>
              <a:defRPr>
                <a:solidFill>
                  <a:schemeClr val="tx1">
                    <a:tint val="75000"/>
                  </a:schemeClr>
                </a:solidFill>
              </a:defRPr>
            </a:lvl5pPr>
            <a:lvl6pPr marL="2181806" indent="0" algn="ctr">
              <a:buNone/>
              <a:defRPr>
                <a:solidFill>
                  <a:schemeClr val="tx1">
                    <a:tint val="75000"/>
                  </a:schemeClr>
                </a:solidFill>
              </a:defRPr>
            </a:lvl6pPr>
            <a:lvl7pPr marL="2618167" indent="0" algn="ctr">
              <a:buNone/>
              <a:defRPr>
                <a:solidFill>
                  <a:schemeClr val="tx1">
                    <a:tint val="75000"/>
                  </a:schemeClr>
                </a:solidFill>
              </a:defRPr>
            </a:lvl7pPr>
            <a:lvl8pPr marL="3054529" indent="0" algn="ctr">
              <a:buNone/>
              <a:defRPr>
                <a:solidFill>
                  <a:schemeClr val="tx1">
                    <a:tint val="75000"/>
                  </a:schemeClr>
                </a:solidFill>
              </a:defRPr>
            </a:lvl8pPr>
            <a:lvl9pPr marL="349089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9E2DE70-AE98-4608-B31C-366CDDB7BF5A}"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9653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1600214"/>
            <a:ext cx="8229600" cy="4525963"/>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5C310A5-19ED-487F-A4E0-6E7C4926396B}"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462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5"/>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6" y="274665"/>
            <a:ext cx="6019800" cy="5851525"/>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417F56A-C682-4B5D-8A55-1B7301C75D9C}"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402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36832" y="274640"/>
            <a:ext cx="8673231" cy="469641"/>
          </a:xfrm>
        </p:spPr>
        <p:txBody>
          <a:bodyPr>
            <a:noAutofit/>
          </a:bodyPr>
          <a:lstStyle/>
          <a:p>
            <a:r>
              <a:rPr kumimoji="1" lang="ja-JP" altLang="en-US" dirty="0"/>
              <a:t>マスタ タイトルの書式設定</a:t>
            </a:r>
          </a:p>
        </p:txBody>
      </p:sp>
      <p:sp>
        <p:nvSpPr>
          <p:cNvPr id="3" name="コンテンツ プレースホルダ 2"/>
          <p:cNvSpPr>
            <a:spLocks noGrp="1"/>
          </p:cNvSpPr>
          <p:nvPr>
            <p:ph idx="1"/>
          </p:nvPr>
        </p:nvSpPr>
        <p:spPr>
          <a:xfrm>
            <a:off x="236832" y="961902"/>
            <a:ext cx="8673231" cy="1170971"/>
          </a:xfrm>
          <a:prstGeom prst="roundRect">
            <a:avLst>
              <a:gd name="adj" fmla="val 6329"/>
            </a:avLst>
          </a:prstGeom>
          <a:ln w="9525">
            <a:prstDash val="sysDash"/>
          </a:ln>
        </p:spPr>
        <p:txBody>
          <a:bodyPr/>
          <a:lstStyle>
            <a:lvl1pPr marL="239392" indent="-239392">
              <a:defRPr/>
            </a:lvl1pPr>
          </a:lstStyle>
          <a:p>
            <a:pPr lvl="0"/>
            <a:endParaRPr kumimoji="1" lang="en-US" altLang="ja-JP" dirty="0"/>
          </a:p>
        </p:txBody>
      </p:sp>
      <p:sp>
        <p:nvSpPr>
          <p:cNvPr id="4" name="日付プレースホルダ 3"/>
          <p:cNvSpPr>
            <a:spLocks noGrp="1"/>
          </p:cNvSpPr>
          <p:nvPr>
            <p:ph type="dt" sz="half" idx="10"/>
          </p:nvPr>
        </p:nvSpPr>
        <p:spPr/>
        <p:txBody>
          <a:bodyPr/>
          <a:lstStyle/>
          <a:p>
            <a:fld id="{1D7A2149-C831-46B4-8315-01237CD35032}"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8733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7"/>
            <a:ext cx="7772400" cy="1362075"/>
          </a:xfrm>
        </p:spPr>
        <p:txBody>
          <a:bodyPr anchor="t"/>
          <a:lstStyle>
            <a:lvl1pPr algn="l">
              <a:defRPr sz="39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21"/>
            <a:ext cx="7772400" cy="1500187"/>
          </a:xfrm>
          <a:prstGeom prst="rect">
            <a:avLst/>
          </a:prstGeom>
        </p:spPr>
        <p:txBody>
          <a:bodyPr anchor="b"/>
          <a:lstStyle>
            <a:lvl1pPr marL="0" indent="0">
              <a:buNone/>
              <a:defRPr sz="1900">
                <a:solidFill>
                  <a:schemeClr val="tx1">
                    <a:tint val="75000"/>
                  </a:schemeClr>
                </a:solidFill>
              </a:defRPr>
            </a:lvl1pPr>
            <a:lvl2pPr marL="436361" indent="0">
              <a:buNone/>
              <a:defRPr sz="1800">
                <a:solidFill>
                  <a:schemeClr val="tx1">
                    <a:tint val="75000"/>
                  </a:schemeClr>
                </a:solidFill>
              </a:defRPr>
            </a:lvl2pPr>
            <a:lvl3pPr marL="872722" indent="0">
              <a:buNone/>
              <a:defRPr sz="1500">
                <a:solidFill>
                  <a:schemeClr val="tx1">
                    <a:tint val="75000"/>
                  </a:schemeClr>
                </a:solidFill>
              </a:defRPr>
            </a:lvl3pPr>
            <a:lvl4pPr marL="1309083" indent="0">
              <a:buNone/>
              <a:defRPr sz="1300">
                <a:solidFill>
                  <a:schemeClr val="tx1">
                    <a:tint val="75000"/>
                  </a:schemeClr>
                </a:solidFill>
              </a:defRPr>
            </a:lvl4pPr>
            <a:lvl5pPr marL="1745445" indent="0">
              <a:buNone/>
              <a:defRPr sz="1300">
                <a:solidFill>
                  <a:schemeClr val="tx1">
                    <a:tint val="75000"/>
                  </a:schemeClr>
                </a:solidFill>
              </a:defRPr>
            </a:lvl5pPr>
            <a:lvl6pPr marL="2181806" indent="0">
              <a:buNone/>
              <a:defRPr sz="1300">
                <a:solidFill>
                  <a:schemeClr val="tx1">
                    <a:tint val="75000"/>
                  </a:schemeClr>
                </a:solidFill>
              </a:defRPr>
            </a:lvl6pPr>
            <a:lvl7pPr marL="2618167" indent="0">
              <a:buNone/>
              <a:defRPr sz="1300">
                <a:solidFill>
                  <a:schemeClr val="tx1">
                    <a:tint val="75000"/>
                  </a:schemeClr>
                </a:solidFill>
              </a:defRPr>
            </a:lvl7pPr>
            <a:lvl8pPr marL="3054529" indent="0">
              <a:buNone/>
              <a:defRPr sz="1300">
                <a:solidFill>
                  <a:schemeClr val="tx1">
                    <a:tint val="75000"/>
                  </a:schemeClr>
                </a:solidFill>
              </a:defRPr>
            </a:lvl8pPr>
            <a:lvl9pPr marL="3490890" indent="0">
              <a:buNone/>
              <a:defRPr sz="1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1E263BE-9EEC-4E02-9AFD-C27EE2B9F29C}"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4028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7" y="1600214"/>
            <a:ext cx="4038600" cy="4525963"/>
          </a:xfrm>
          <a:prstGeom prst="rect">
            <a:avLst/>
          </a:prstGeo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14"/>
            <a:ext cx="4038600" cy="4525963"/>
          </a:xfrm>
          <a:prstGeom prst="rect">
            <a:avLst/>
          </a:prstGeo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C0148B6-CBEE-4B0D-8D1E-D5076716F6B7}"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7118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300" b="1"/>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9" y="1535113"/>
            <a:ext cx="4041776" cy="639762"/>
          </a:xfrm>
          <a:prstGeom prst="rect">
            <a:avLst/>
          </a:prstGeom>
        </p:spPr>
        <p:txBody>
          <a:bodyPr anchor="b"/>
          <a:lstStyle>
            <a:lvl1pPr marL="0" indent="0">
              <a:buNone/>
              <a:defRPr sz="2300" b="1"/>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9" y="2174875"/>
            <a:ext cx="4041776" cy="3951288"/>
          </a:xfrm>
          <a:prstGeom prst="rect">
            <a:avLst/>
          </a:prstGeo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C4476F5-97FA-40C3-B00C-E97BC75E66FC}"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713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31262" y="274638"/>
            <a:ext cx="8716136" cy="418058"/>
          </a:xfrm>
        </p:spPr>
        <p:txBody>
          <a:bodyPr>
            <a:noAutofit/>
          </a:bodyPr>
          <a:lstStyle/>
          <a:p>
            <a:r>
              <a:rPr kumimoji="1" lang="ja-JP" altLang="en-US" dirty="0"/>
              <a:t>マスタ タイトルの書式設定</a:t>
            </a:r>
          </a:p>
        </p:txBody>
      </p:sp>
      <p:sp>
        <p:nvSpPr>
          <p:cNvPr id="3" name="日付プレースホルダ 2"/>
          <p:cNvSpPr>
            <a:spLocks noGrp="1"/>
          </p:cNvSpPr>
          <p:nvPr>
            <p:ph type="dt" sz="half" idx="10"/>
          </p:nvPr>
        </p:nvSpPr>
        <p:spPr/>
        <p:txBody>
          <a:bodyPr/>
          <a:lstStyle/>
          <a:p>
            <a:fld id="{97421C58-DF5D-46C0-BD60-BAD9C3A26188}"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a:xfrm>
            <a:off x="7079782" y="6618171"/>
            <a:ext cx="2133600" cy="365125"/>
          </a:xfrm>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プレースホルダ 6"/>
          <p:cNvSpPr>
            <a:spLocks noGrp="1"/>
          </p:cNvSpPr>
          <p:nvPr>
            <p:ph type="body" sz="quarter" idx="13"/>
          </p:nvPr>
        </p:nvSpPr>
        <p:spPr>
          <a:xfrm>
            <a:off x="231306" y="908746"/>
            <a:ext cx="8706903" cy="1223963"/>
          </a:xfrm>
        </p:spPr>
        <p:txBody>
          <a:bodyPr/>
          <a:lstStyle/>
          <a:p>
            <a:pPr lvl="0"/>
            <a:endParaRPr kumimoji="1" lang="ja-JP" altLang="en-US" dirty="0"/>
          </a:p>
        </p:txBody>
      </p:sp>
      <p:sp>
        <p:nvSpPr>
          <p:cNvPr id="10" name="テキスト ボックス 9"/>
          <p:cNvSpPr txBox="1"/>
          <p:nvPr userDrawn="1"/>
        </p:nvSpPr>
        <p:spPr>
          <a:xfrm>
            <a:off x="0" y="-82527"/>
            <a:ext cx="664689" cy="426681"/>
          </a:xfrm>
          <a:prstGeom prst="rect">
            <a:avLst/>
          </a:prstGeom>
          <a:noFill/>
          <a:ln w="12700">
            <a:solidFill>
              <a:schemeClr val="tx1"/>
            </a:solidFill>
          </a:ln>
        </p:spPr>
        <p:txBody>
          <a:bodyPr wrap="square" lIns="87272" tIns="43637" rIns="87272" bIns="43637" rtlCol="0" anchor="ctr" anchorCtr="0">
            <a:spAutoFit/>
          </a:bodyPr>
          <a:lstStyle/>
          <a:p>
            <a:r>
              <a:rPr lang="ja-JP" altLang="en-US" sz="1100" dirty="0">
                <a:solidFill>
                  <a:prstClr val="black"/>
                </a:solidFill>
              </a:rPr>
              <a:t>機密性２</a:t>
            </a:r>
            <a:endParaRPr lang="en-US" altLang="ja-JP" sz="1100" dirty="0">
              <a:solidFill>
                <a:prstClr val="black"/>
              </a:solidFill>
            </a:endParaRPr>
          </a:p>
        </p:txBody>
      </p:sp>
      <p:sp>
        <p:nvSpPr>
          <p:cNvPr id="12" name="コンテンツ プレースホルダ 11"/>
          <p:cNvSpPr>
            <a:spLocks noGrp="1"/>
          </p:cNvSpPr>
          <p:nvPr>
            <p:ph sz="quarter" idx="14"/>
          </p:nvPr>
        </p:nvSpPr>
        <p:spPr>
          <a:xfrm>
            <a:off x="185065" y="2276872"/>
            <a:ext cx="8707316" cy="1225550"/>
          </a:xfrm>
        </p:spPr>
        <p:txBody>
          <a:bodyPr/>
          <a:lstStyle/>
          <a:p>
            <a:pPr lvl="0"/>
            <a:r>
              <a:rPr kumimoji="1" lang="ja-JP" altLang="en-US" dirty="0"/>
              <a:t>マスタ テキストの書式設定</a:t>
            </a:r>
          </a:p>
        </p:txBody>
      </p:sp>
    </p:spTree>
    <p:extLst>
      <p:ext uri="{BB962C8B-B14F-4D97-AF65-F5344CB8AC3E}">
        <p14:creationId xmlns:p14="http://schemas.microsoft.com/office/powerpoint/2010/main" val="22528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E69016-8B7E-44DB-9C1F-20BF6D12F083}"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3537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9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9" y="273076"/>
            <a:ext cx="5111749" cy="5853113"/>
          </a:xfrm>
          <a:prstGeom prst="rect">
            <a:avLst/>
          </a:prstGeo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10"/>
            <a:ext cx="3008313" cy="4691063"/>
          </a:xfrm>
          <a:prstGeom prst="rect">
            <a:avLst/>
          </a:prstGeom>
        </p:spPr>
        <p:txBody>
          <a:bodyPr/>
          <a:lstStyle>
            <a:lvl1pPr marL="0" indent="0">
              <a:buNone/>
              <a:defRPr sz="1300"/>
            </a:lvl1pPr>
            <a:lvl2pPr marL="436361" indent="0">
              <a:buNone/>
              <a:defRPr sz="1100"/>
            </a:lvl2pPr>
            <a:lvl3pPr marL="872722" indent="0">
              <a:buNone/>
              <a:defRPr sz="1000"/>
            </a:lvl3pPr>
            <a:lvl4pPr marL="1309083" indent="0">
              <a:buNone/>
              <a:defRPr sz="900"/>
            </a:lvl4pPr>
            <a:lvl5pPr marL="1745445" indent="0">
              <a:buNone/>
              <a:defRPr sz="900"/>
            </a:lvl5pPr>
            <a:lvl6pPr marL="2181806" indent="0">
              <a:buNone/>
              <a:defRPr sz="900"/>
            </a:lvl6pPr>
            <a:lvl7pPr marL="2618167" indent="0">
              <a:buNone/>
              <a:defRPr sz="900"/>
            </a:lvl7pPr>
            <a:lvl8pPr marL="3054529" indent="0">
              <a:buNone/>
              <a:defRPr sz="900"/>
            </a:lvl8pPr>
            <a:lvl9pPr marL="349089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B3046ED2-50F6-4C51-9F33-BFB46C14D75D}"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183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4" y="4800600"/>
            <a:ext cx="5486400" cy="566738"/>
          </a:xfrm>
        </p:spPr>
        <p:txBody>
          <a:bodyPr anchor="b"/>
          <a:lstStyle>
            <a:lvl1pPr algn="l">
              <a:defRPr sz="1900" b="1"/>
            </a:lvl1pPr>
          </a:lstStyle>
          <a:p>
            <a:r>
              <a:rPr kumimoji="1" lang="ja-JP" altLang="en-US"/>
              <a:t>マスタ タイトルの書式設定</a:t>
            </a:r>
          </a:p>
        </p:txBody>
      </p:sp>
      <p:sp>
        <p:nvSpPr>
          <p:cNvPr id="3" name="図プレースホルダ 2"/>
          <p:cNvSpPr>
            <a:spLocks noGrp="1"/>
          </p:cNvSpPr>
          <p:nvPr>
            <p:ph type="pic" idx="1"/>
          </p:nvPr>
        </p:nvSpPr>
        <p:spPr>
          <a:xfrm>
            <a:off x="1792294" y="612775"/>
            <a:ext cx="5486400" cy="4114800"/>
          </a:xfrm>
          <a:prstGeom prst="rect">
            <a:avLst/>
          </a:prstGeom>
        </p:spPr>
        <p:txBody>
          <a:bodyPr/>
          <a:lstStyle>
            <a:lvl1pPr marL="0" indent="0">
              <a:buNone/>
              <a:defRPr sz="3100"/>
            </a:lvl1pPr>
            <a:lvl2pPr marL="436361" indent="0">
              <a:buNone/>
              <a:defRPr sz="2600"/>
            </a:lvl2pPr>
            <a:lvl3pPr marL="872722" indent="0">
              <a:buNone/>
              <a:defRPr sz="2300"/>
            </a:lvl3pPr>
            <a:lvl4pPr marL="1309083" indent="0">
              <a:buNone/>
              <a:defRPr sz="1900"/>
            </a:lvl4pPr>
            <a:lvl5pPr marL="1745445" indent="0">
              <a:buNone/>
              <a:defRPr sz="1900"/>
            </a:lvl5pPr>
            <a:lvl6pPr marL="2181806" indent="0">
              <a:buNone/>
              <a:defRPr sz="1900"/>
            </a:lvl6pPr>
            <a:lvl7pPr marL="2618167" indent="0">
              <a:buNone/>
              <a:defRPr sz="1900"/>
            </a:lvl7pPr>
            <a:lvl8pPr marL="3054529" indent="0">
              <a:buNone/>
              <a:defRPr sz="1900"/>
            </a:lvl8pPr>
            <a:lvl9pPr marL="3490890" indent="0">
              <a:buNone/>
              <a:defRPr sz="1900"/>
            </a:lvl9pPr>
          </a:lstStyle>
          <a:p>
            <a:r>
              <a:rPr kumimoji="1" lang="ja-JP" altLang="en-US" dirty="0"/>
              <a:t>アイコンをクリックして図を追加</a:t>
            </a:r>
          </a:p>
        </p:txBody>
      </p:sp>
      <p:sp>
        <p:nvSpPr>
          <p:cNvPr id="4" name="テキスト プレースホルダ 3"/>
          <p:cNvSpPr>
            <a:spLocks noGrp="1"/>
          </p:cNvSpPr>
          <p:nvPr>
            <p:ph type="body" sz="half" idx="2"/>
          </p:nvPr>
        </p:nvSpPr>
        <p:spPr>
          <a:xfrm>
            <a:off x="1792294" y="5367338"/>
            <a:ext cx="5486400" cy="804862"/>
          </a:xfrm>
          <a:prstGeom prst="rect">
            <a:avLst/>
          </a:prstGeom>
        </p:spPr>
        <p:txBody>
          <a:bodyPr/>
          <a:lstStyle>
            <a:lvl1pPr marL="0" indent="0">
              <a:buNone/>
              <a:defRPr sz="1300"/>
            </a:lvl1pPr>
            <a:lvl2pPr marL="436361" indent="0">
              <a:buNone/>
              <a:defRPr sz="1100"/>
            </a:lvl2pPr>
            <a:lvl3pPr marL="872722" indent="0">
              <a:buNone/>
              <a:defRPr sz="1000"/>
            </a:lvl3pPr>
            <a:lvl4pPr marL="1309083" indent="0">
              <a:buNone/>
              <a:defRPr sz="900"/>
            </a:lvl4pPr>
            <a:lvl5pPr marL="1745445" indent="0">
              <a:buNone/>
              <a:defRPr sz="900"/>
            </a:lvl5pPr>
            <a:lvl6pPr marL="2181806" indent="0">
              <a:buNone/>
              <a:defRPr sz="900"/>
            </a:lvl6pPr>
            <a:lvl7pPr marL="2618167" indent="0">
              <a:buNone/>
              <a:defRPr sz="900"/>
            </a:lvl7pPr>
            <a:lvl8pPr marL="3054529" indent="0">
              <a:buNone/>
              <a:defRPr sz="900"/>
            </a:lvl8pPr>
            <a:lvl9pPr marL="349089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B7781EA-86D1-4082-AEE4-268F8E4FE677}"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813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490066"/>
          </a:xfrm>
          <a:prstGeom prst="rect">
            <a:avLst/>
          </a:prstGeom>
        </p:spPr>
        <p:txBody>
          <a:bodyPr vert="horz" lIns="87272" tIns="43637" rIns="87272" bIns="43637" rtlCol="0" anchor="ctr">
            <a:normAutofit/>
          </a:bodyPr>
          <a:lstStyle/>
          <a:p>
            <a:r>
              <a:rPr kumimoji="1" lang="ja-JP" altLang="en-US"/>
              <a:t>マスタ タイトルの書式設定</a:t>
            </a:r>
          </a:p>
        </p:txBody>
      </p:sp>
      <p:sp>
        <p:nvSpPr>
          <p:cNvPr id="4" name="日付プレースホルダ 3"/>
          <p:cNvSpPr>
            <a:spLocks noGrp="1"/>
          </p:cNvSpPr>
          <p:nvPr>
            <p:ph type="dt" sz="half" idx="2"/>
          </p:nvPr>
        </p:nvSpPr>
        <p:spPr>
          <a:xfrm>
            <a:off x="457207" y="6356387"/>
            <a:ext cx="2133600" cy="365125"/>
          </a:xfrm>
          <a:prstGeom prst="rect">
            <a:avLst/>
          </a:prstGeom>
        </p:spPr>
        <p:txBody>
          <a:bodyPr vert="horz" lIns="87272" tIns="43637" rIns="87272" bIns="43637" rtlCol="0" anchor="ctr"/>
          <a:lstStyle>
            <a:lvl1pPr algn="l">
              <a:defRPr sz="1100">
                <a:solidFill>
                  <a:schemeClr val="tx1">
                    <a:tint val="75000"/>
                  </a:schemeClr>
                </a:solidFill>
              </a:defRPr>
            </a:lvl1pPr>
          </a:lstStyle>
          <a:p>
            <a:fld id="{1A09C641-873C-428A-91AC-BE1D1FAAE946}" type="datetime1">
              <a:rPr lang="ja-JP" altLang="en-US" smtClean="0">
                <a:solidFill>
                  <a:prstClr val="black">
                    <a:tint val="75000"/>
                  </a:prstClr>
                </a:solidFill>
              </a:rPr>
              <a:t>2022/11/1</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1" y="6356387"/>
            <a:ext cx="2895600" cy="365125"/>
          </a:xfrm>
          <a:prstGeom prst="rect">
            <a:avLst/>
          </a:prstGeom>
        </p:spPr>
        <p:txBody>
          <a:bodyPr vert="horz" lIns="87272" tIns="43637" rIns="87272" bIns="43637" rtlCol="0" anchor="ctr"/>
          <a:lstStyle>
            <a:lvl1pPr algn="ctr">
              <a:defRPr sz="11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10400" y="6492875"/>
            <a:ext cx="2133600" cy="365125"/>
          </a:xfrm>
          <a:prstGeom prst="rect">
            <a:avLst/>
          </a:prstGeom>
        </p:spPr>
        <p:txBody>
          <a:bodyPr vert="horz" lIns="87272" tIns="43637" rIns="87272" bIns="43637" rtlCol="0" anchor="ctr"/>
          <a:lstStyle>
            <a:lvl1pPr algn="r">
              <a:defRPr sz="2000">
                <a:solidFill>
                  <a:schemeClr val="tx1">
                    <a:tint val="75000"/>
                  </a:schemeClr>
                </a:solidFill>
                <a:latin typeface="ＭＳ ゴシック" panose="020B0609070205080204" pitchFamily="49" charset="-128"/>
                <a:ea typeface="ＭＳ ゴシック" panose="020B0609070205080204" pitchFamily="49" charset="-128"/>
              </a:defRPr>
            </a:lvl1p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プレースホルダ 6"/>
          <p:cNvSpPr>
            <a:spLocks noGrp="1"/>
          </p:cNvSpPr>
          <p:nvPr>
            <p:ph type="body" idx="1"/>
          </p:nvPr>
        </p:nvSpPr>
        <p:spPr>
          <a:xfrm>
            <a:off x="384463" y="1124744"/>
            <a:ext cx="8501749" cy="1396752"/>
          </a:xfrm>
          <a:prstGeom prst="roundRect">
            <a:avLst>
              <a:gd name="adj" fmla="val 13080"/>
            </a:avLst>
          </a:prstGeom>
          <a:ln w="12700">
            <a:solidFill>
              <a:schemeClr val="tx1"/>
            </a:solidFill>
            <a:prstDash val="sysDot"/>
          </a:ln>
        </p:spPr>
        <p:txBody>
          <a:bodyPr vert="horz" lIns="87272" tIns="103077" rIns="68718" bIns="43637" rtlCol="0" anchor="ctr" anchorCtr="0">
            <a:noAutofit/>
          </a:bodyPr>
          <a:lstStyle/>
          <a:p>
            <a:pPr lvl="0"/>
            <a:endParaRPr kumimoji="1" lang="ja-JP" altLang="en-US" dirty="0"/>
          </a:p>
        </p:txBody>
      </p:sp>
    </p:spTree>
    <p:extLst>
      <p:ext uri="{BB962C8B-B14F-4D97-AF65-F5344CB8AC3E}">
        <p14:creationId xmlns:p14="http://schemas.microsoft.com/office/powerpoint/2010/main" val="141529032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ftr="0" dt="0"/>
  <p:txStyles>
    <p:titleStyle>
      <a:lvl1pPr algn="ctr" defTabSz="872722" rtl="0" eaLnBrk="1" latinLnBrk="0" hangingPunct="1">
        <a:spcBef>
          <a:spcPct val="0"/>
        </a:spcBef>
        <a:buNone/>
        <a:defRPr kumimoji="1" sz="2600" kern="1200">
          <a:solidFill>
            <a:schemeClr val="tx1"/>
          </a:solidFill>
          <a:latin typeface="HGP創英角ｺﾞｼｯｸUB" pitchFamily="50" charset="-128"/>
          <a:ea typeface="HGP創英角ｺﾞｼｯｸUB" pitchFamily="50" charset="-128"/>
          <a:cs typeface="+mj-cs"/>
        </a:defRPr>
      </a:lvl1pPr>
    </p:titleStyle>
    <p:bodyStyle>
      <a:lvl1pPr marL="251513" indent="-251513" algn="l" defTabSz="872722" rtl="0" eaLnBrk="1" latinLnBrk="0" hangingPunct="1">
        <a:spcBef>
          <a:spcPct val="20000"/>
        </a:spcBef>
        <a:buFont typeface="Arial" pitchFamily="34" charset="0"/>
        <a:buNone/>
        <a:defRPr kumimoji="1" sz="1900" kern="1200">
          <a:solidFill>
            <a:schemeClr val="tx1"/>
          </a:solidFill>
          <a:latin typeface="メイリオ" pitchFamily="50" charset="-128"/>
          <a:ea typeface="メイリオ" pitchFamily="50" charset="-128"/>
          <a:cs typeface="+mn-cs"/>
        </a:defRPr>
      </a:lvl1pPr>
      <a:lvl2pPr marL="709087" indent="-272726" algn="l" defTabSz="872722"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090903" indent="-218181" algn="l" defTabSz="872722" rtl="0" eaLnBrk="1" latinLnBrk="0" hangingPunct="1">
        <a:spcBef>
          <a:spcPct val="20000"/>
        </a:spcBef>
        <a:buFont typeface="Arial" pitchFamily="34" charset="0"/>
        <a:buChar char="•"/>
        <a:defRPr kumimoji="1" sz="2300" kern="1200">
          <a:solidFill>
            <a:schemeClr val="tx1"/>
          </a:solidFill>
          <a:latin typeface="+mn-lt"/>
          <a:ea typeface="+mn-ea"/>
          <a:cs typeface="+mn-cs"/>
        </a:defRPr>
      </a:lvl3pPr>
      <a:lvl4pPr marL="1527264"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4pPr>
      <a:lvl5pPr marL="1963626"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5pPr>
      <a:lvl6pPr marL="2399987"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72722" rtl="0" eaLnBrk="1" latinLnBrk="0" hangingPunct="1">
        <a:defRPr kumimoji="1" sz="1800" kern="1200">
          <a:solidFill>
            <a:schemeClr val="tx1"/>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160968"/>
            <a:ext cx="9144000" cy="3600000"/>
          </a:xfrm>
        </p:spPr>
        <p:txBody>
          <a:bodyPr>
            <a:noAutofit/>
          </a:bodyPr>
          <a:lstStyle/>
          <a:p>
            <a:r>
              <a:rPr lang="ja-JP" altLang="en-US" sz="4400" dirty="0" smtClean="0">
                <a:latin typeface="ＭＳ ゴシック" panose="020B0609070205080204" pitchFamily="49" charset="-128"/>
                <a:ea typeface="ＭＳ ゴシック" panose="020B0609070205080204" pitchFamily="49" charset="-128"/>
              </a:rPr>
              <a:t>新型コロナウイルス感染症を</a:t>
            </a:r>
            <a:r>
              <a:rPr lang="en-US" altLang="ja-JP" sz="4400" dirty="0" smtClean="0">
                <a:latin typeface="ＭＳ ゴシック" panose="020B0609070205080204" pitchFamily="49" charset="-128"/>
                <a:ea typeface="ＭＳ ゴシック" panose="020B0609070205080204" pitchFamily="49" charset="-128"/>
              </a:rPr>
              <a:t/>
            </a:r>
            <a:br>
              <a:rPr lang="en-US" altLang="ja-JP" sz="4400" dirty="0" smtClean="0">
                <a:latin typeface="ＭＳ ゴシック" panose="020B0609070205080204" pitchFamily="49" charset="-128"/>
                <a:ea typeface="ＭＳ ゴシック" panose="020B0609070205080204" pitchFamily="49" charset="-128"/>
              </a:rPr>
            </a:br>
            <a:r>
              <a:rPr lang="ja-JP" altLang="en-US" sz="4400" dirty="0" smtClean="0">
                <a:latin typeface="ＭＳ ゴシック" panose="020B0609070205080204" pitchFamily="49" charset="-128"/>
                <a:ea typeface="ＭＳ ゴシック" panose="020B0609070205080204" pitchFamily="49" charset="-128"/>
              </a:rPr>
              <a:t>踏まえた地域医療構想の</a:t>
            </a:r>
            <a:r>
              <a:rPr lang="en-US" altLang="ja-JP" sz="4400" dirty="0" smtClean="0">
                <a:latin typeface="ＭＳ ゴシック" panose="020B0609070205080204" pitchFamily="49" charset="-128"/>
                <a:ea typeface="ＭＳ ゴシック" panose="020B0609070205080204" pitchFamily="49" charset="-128"/>
              </a:rPr>
              <a:t/>
            </a:r>
            <a:br>
              <a:rPr lang="en-US" altLang="ja-JP" sz="4400" dirty="0" smtClean="0">
                <a:latin typeface="ＭＳ ゴシック" panose="020B0609070205080204" pitchFamily="49" charset="-128"/>
                <a:ea typeface="ＭＳ ゴシック" panose="020B0609070205080204" pitchFamily="49" charset="-128"/>
              </a:rPr>
            </a:br>
            <a:r>
              <a:rPr lang="ja-JP" altLang="en-US" sz="4400" dirty="0" smtClean="0">
                <a:latin typeface="ＭＳ ゴシック" panose="020B0609070205080204" pitchFamily="49" charset="-128"/>
                <a:ea typeface="ＭＳ ゴシック" panose="020B0609070205080204" pitchFamily="49" charset="-128"/>
              </a:rPr>
              <a:t>進め方について</a:t>
            </a:r>
            <a:endParaRPr kumimoji="1" lang="ja-JP" altLang="en-US" sz="4400" dirty="0">
              <a:latin typeface="ＭＳ ゴシック" panose="020B0609070205080204" pitchFamily="49" charset="-128"/>
              <a:ea typeface="ＭＳ ゴシック" panose="020B0609070205080204" pitchFamily="49" charset="-128"/>
            </a:endParaRPr>
          </a:p>
        </p:txBody>
      </p:sp>
      <p:sp>
        <p:nvSpPr>
          <p:cNvPr id="6" name="タイトル 1"/>
          <p:cNvSpPr txBox="1">
            <a:spLocks/>
          </p:cNvSpPr>
          <p:nvPr/>
        </p:nvSpPr>
        <p:spPr>
          <a:xfrm>
            <a:off x="702000" y="5085184"/>
            <a:ext cx="77400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ＭＳ ゴシック" panose="020B0609070205080204" pitchFamily="49" charset="-128"/>
                <a:ea typeface="ＭＳ ゴシック" panose="020B0609070205080204" pitchFamily="49" charset="-128"/>
              </a:rPr>
              <a:t>令和４年</a:t>
            </a:r>
            <a:r>
              <a:rPr lang="en-US" altLang="ja-JP" sz="2400" dirty="0" smtClean="0">
                <a:latin typeface="ＭＳ ゴシック" panose="020B0609070205080204" pitchFamily="49" charset="-128"/>
                <a:ea typeface="ＭＳ ゴシック" panose="020B0609070205080204" pitchFamily="49" charset="-128"/>
              </a:rPr>
              <a:t>(2022</a:t>
            </a:r>
            <a:r>
              <a:rPr lang="ja-JP" altLang="en-US" sz="2400" dirty="0" smtClean="0">
                <a:latin typeface="ＭＳ ゴシック" panose="020B0609070205080204" pitchFamily="49" charset="-128"/>
                <a:ea typeface="ＭＳ ゴシック" panose="020B0609070205080204" pitchFamily="49" charset="-128"/>
              </a:rPr>
              <a:t>年</a:t>
            </a:r>
            <a:r>
              <a:rPr lang="en-US" altLang="ja-JP" sz="2400" dirty="0" smtClean="0">
                <a:latin typeface="ＭＳ ゴシック" panose="020B0609070205080204" pitchFamily="49" charset="-128"/>
                <a:ea typeface="ＭＳ ゴシック" panose="020B0609070205080204" pitchFamily="49" charset="-128"/>
              </a:rPr>
              <a:t>)</a:t>
            </a:r>
            <a:r>
              <a:rPr lang="ja-JP" altLang="en-US" sz="2400" dirty="0" smtClean="0">
                <a:latin typeface="ＭＳ ゴシック" panose="020B0609070205080204" pitchFamily="49" charset="-128"/>
                <a:ea typeface="ＭＳ ゴシック" panose="020B0609070205080204" pitchFamily="49" charset="-128"/>
              </a:rPr>
              <a:t>１１月　熊本県人吉保健所</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7197334" y="6501490"/>
            <a:ext cx="1939636" cy="365125"/>
          </a:xfrm>
        </p:spPr>
        <p:txBody>
          <a:bodyPr/>
          <a:lstStyle/>
          <a:p>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t>1</a:t>
            </a:fld>
            <a:endParaRPr kumimoji="1" lang="ja-JP" altLang="en-US" sz="2000" dirty="0">
              <a:latin typeface="ＭＳ ゴシック" panose="020B0609070205080204" pitchFamily="49" charset="-128"/>
              <a:ea typeface="ＭＳ ゴシック" panose="020B0609070205080204" pitchFamily="49" charset="-128"/>
            </a:endParaRPr>
          </a:p>
        </p:txBody>
      </p:sp>
      <p:sp>
        <p:nvSpPr>
          <p:cNvPr id="7" name="正方形/長方形 6"/>
          <p:cNvSpPr/>
          <p:nvPr/>
        </p:nvSpPr>
        <p:spPr>
          <a:xfrm>
            <a:off x="6804248" y="260752"/>
            <a:ext cx="1980000" cy="576000"/>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smtClean="0">
                <a:latin typeface="ＭＳ ゴシック" panose="020B0609070205080204" pitchFamily="49" charset="-128"/>
                <a:ea typeface="ＭＳ ゴシック" panose="020B0609070205080204" pitchFamily="49" charset="-128"/>
              </a:rPr>
              <a:t>資料１</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2008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bwMode="white">
          <a:xfrm>
            <a:off x="8474642" y="6154227"/>
            <a:ext cx="179209" cy="348109"/>
          </a:xfrm>
          <a:prstGeom prst="rect">
            <a:avLst/>
          </a:prstGeom>
          <a:solidFill>
            <a:schemeClr val="bg1"/>
          </a:solidFill>
          <a:ln w="6350">
            <a:noFill/>
          </a:ln>
        </p:spPr>
        <p:txBody>
          <a:bodyPr wrap="square" rtlCol="0">
            <a:spAutoFit/>
          </a:bodyPr>
          <a:lstStyle/>
          <a:p>
            <a:pPr algn="ctr" defTabSz="805610">
              <a:defRPr/>
            </a:pP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10</a:t>
            </a:fld>
            <a:endParaRPr lang="ja-JP" altLang="en-US" dirty="0">
              <a:solidFill>
                <a:prstClr val="black">
                  <a:tint val="75000"/>
                </a:prstClr>
              </a:solidFill>
            </a:endParaRPr>
          </a:p>
        </p:txBody>
      </p:sp>
      <p:grpSp>
        <p:nvGrpSpPr>
          <p:cNvPr id="4" name="Group 4"/>
          <p:cNvGrpSpPr>
            <a:grpSpLocks noChangeAspect="1"/>
          </p:cNvGrpSpPr>
          <p:nvPr/>
        </p:nvGrpSpPr>
        <p:grpSpPr bwMode="auto">
          <a:xfrm>
            <a:off x="103188" y="758825"/>
            <a:ext cx="8964612" cy="5640388"/>
            <a:chOff x="65" y="478"/>
            <a:chExt cx="5647" cy="3553"/>
          </a:xfrm>
        </p:grpSpPr>
        <p:sp>
          <p:nvSpPr>
            <p:cNvPr id="6" name="AutoShape 3"/>
            <p:cNvSpPr>
              <a:spLocks noChangeAspect="1" noChangeArrowheads="1" noTextEdit="1"/>
            </p:cNvSpPr>
            <p:nvPr/>
          </p:nvSpPr>
          <p:spPr bwMode="auto">
            <a:xfrm>
              <a:off x="65" y="478"/>
              <a:ext cx="5647" cy="3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 y="478"/>
              <a:ext cx="5654" cy="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正方形/長方形 10"/>
          <p:cNvSpPr/>
          <p:nvPr/>
        </p:nvSpPr>
        <p:spPr>
          <a:xfrm>
            <a:off x="52252" y="293492"/>
            <a:ext cx="9032630" cy="327196"/>
          </a:xfrm>
          <a:prstGeom prst="rect">
            <a:avLst/>
          </a:prstGeom>
          <a:solidFill>
            <a:srgbClr val="00006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a:cs typeface="メイリオ" panose="020B0604030504040204" pitchFamily="50" charset="-128"/>
              </a:rPr>
              <a:t>地域医療構想の進め方について③</a:t>
            </a:r>
            <a:r>
              <a:rPr kumimoji="1" lang="ja-JP" altLang="en-US" sz="110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a:cs typeface="メイリオ" panose="020B0604030504040204" pitchFamily="50" charset="-128"/>
              </a:rPr>
              <a:t>（令和４年３月２４日厚生労働省医政局長通知）</a:t>
            </a:r>
            <a:endParaRPr kumimoji="1" lang="en-US" altLang="ja-JP" sz="1846"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endParaRPr>
          </a:p>
        </p:txBody>
      </p:sp>
    </p:spTree>
    <p:extLst>
      <p:ext uri="{BB962C8B-B14F-4D97-AF65-F5344CB8AC3E}">
        <p14:creationId xmlns:p14="http://schemas.microsoft.com/office/powerpoint/2010/main" val="3079526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5"/>
          <p:cNvSpPr>
            <a:spLocks noChangeArrowheads="1"/>
          </p:cNvSpPr>
          <p:nvPr/>
        </p:nvSpPr>
        <p:spPr bwMode="auto">
          <a:xfrm>
            <a:off x="179512" y="377864"/>
            <a:ext cx="8784976"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23215" fontAlgn="base">
              <a:spcBef>
                <a:spcPct val="0"/>
              </a:spcBef>
              <a:spcAft>
                <a:spcPct val="0"/>
              </a:spcAft>
              <a:buNone/>
              <a:defRPr/>
            </a:pPr>
            <a:r>
              <a:rPr lang="ja-JP" altLang="en-US" sz="1662" b="1" dirty="0" smtClean="0">
                <a:solidFill>
                  <a:prstClr val="white"/>
                </a:solidFill>
                <a:latin typeface="メイリオ" panose="020B0604030504040204" pitchFamily="50" charset="-128"/>
                <a:ea typeface="メイリオ" panose="020B0604030504040204" pitchFamily="50" charset="-128"/>
                <a:cs typeface="Arial"/>
              </a:rPr>
              <a:t>熊本県における地域</a:t>
            </a:r>
            <a:r>
              <a:rPr lang="ja-JP" altLang="en-US" sz="1662" b="1" dirty="0">
                <a:solidFill>
                  <a:prstClr val="white"/>
                </a:solidFill>
                <a:latin typeface="メイリオ" panose="020B0604030504040204" pitchFamily="50" charset="-128"/>
                <a:ea typeface="メイリオ" panose="020B0604030504040204" pitchFamily="50" charset="-128"/>
                <a:cs typeface="Arial"/>
              </a:rPr>
              <a:t>医療構想の進め方に</a:t>
            </a:r>
            <a:r>
              <a:rPr lang="ja-JP" altLang="en-US" sz="1662" b="1" dirty="0" smtClean="0">
                <a:solidFill>
                  <a:prstClr val="white"/>
                </a:solidFill>
                <a:latin typeface="メイリオ" panose="020B0604030504040204" pitchFamily="50" charset="-128"/>
                <a:ea typeface="メイリオ" panose="020B0604030504040204" pitchFamily="50" charset="-128"/>
                <a:cs typeface="Arial"/>
              </a:rPr>
              <a:t>ついて①</a:t>
            </a:r>
            <a:endParaRPr lang="en-US" altLang="ja-JP" sz="1662" b="1" dirty="0">
              <a:solidFill>
                <a:prstClr val="white"/>
              </a:solidFill>
              <a:latin typeface="メイリオ" panose="020B0604030504040204" pitchFamily="50" charset="-128"/>
              <a:ea typeface="メイリオ" panose="020B0604030504040204" pitchFamily="50" charset="-128"/>
              <a:cs typeface="Arial"/>
            </a:endParaRPr>
          </a:p>
        </p:txBody>
      </p:sp>
      <p:sp>
        <p:nvSpPr>
          <p:cNvPr id="6" name="テキスト ボックス 5"/>
          <p:cNvSpPr txBox="1"/>
          <p:nvPr/>
        </p:nvSpPr>
        <p:spPr>
          <a:xfrm>
            <a:off x="400851" y="887794"/>
            <a:ext cx="2329560" cy="348109"/>
          </a:xfrm>
          <a:prstGeom prst="rect">
            <a:avLst/>
          </a:prstGeom>
          <a:solidFill>
            <a:schemeClr val="bg1"/>
          </a:solidFill>
          <a:ln w="6350">
            <a:solidFill>
              <a:schemeClr val="tx1"/>
            </a:solidFill>
          </a:ln>
        </p:spPr>
        <p:txBody>
          <a:bodyPr wrap="square" rtlCol="0">
            <a:spAutoFit/>
          </a:bodyPr>
          <a:lstStyle/>
          <a:p>
            <a:pPr algn="ctr" defTabSz="805610">
              <a:defRPr/>
            </a:pPr>
            <a:r>
              <a:rPr lang="ja-JP" altLang="en-US"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これまでの取組の成果</a:t>
            </a: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pic>
        <p:nvPicPr>
          <p:cNvPr id="3" name="図 2"/>
          <p:cNvPicPr>
            <a:picLocks noChangeAspect="1"/>
          </p:cNvPicPr>
          <p:nvPr/>
        </p:nvPicPr>
        <p:blipFill>
          <a:blip r:embed="rId2"/>
          <a:stretch>
            <a:fillRect/>
          </a:stretch>
        </p:blipFill>
        <p:spPr>
          <a:xfrm>
            <a:off x="3308438" y="926899"/>
            <a:ext cx="5361224" cy="1670208"/>
          </a:xfrm>
          <a:prstGeom prst="rect">
            <a:avLst/>
          </a:prstGeom>
        </p:spPr>
      </p:pic>
      <p:sp>
        <p:nvSpPr>
          <p:cNvPr id="10" name="テキスト ボックス 9"/>
          <p:cNvSpPr txBox="1"/>
          <p:nvPr/>
        </p:nvSpPr>
        <p:spPr>
          <a:xfrm>
            <a:off x="400851" y="2433051"/>
            <a:ext cx="2329560" cy="348109"/>
          </a:xfrm>
          <a:prstGeom prst="rect">
            <a:avLst/>
          </a:prstGeom>
          <a:solidFill>
            <a:schemeClr val="bg1"/>
          </a:solidFill>
          <a:ln w="6350">
            <a:solidFill>
              <a:schemeClr val="tx1"/>
            </a:solidFill>
          </a:ln>
        </p:spPr>
        <p:txBody>
          <a:bodyPr wrap="square" rtlCol="0">
            <a:spAutoFit/>
          </a:bodyPr>
          <a:lstStyle/>
          <a:p>
            <a:pPr algn="ctr" defTabSz="805610">
              <a:defRPr/>
            </a:pPr>
            <a:r>
              <a:rPr lang="ja-JP" altLang="en-US"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現状・課題</a:t>
            </a: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4" name="テキスト ボックス 3"/>
          <p:cNvSpPr txBox="1"/>
          <p:nvPr/>
        </p:nvSpPr>
        <p:spPr>
          <a:xfrm>
            <a:off x="505691" y="1276768"/>
            <a:ext cx="2914161" cy="1001556"/>
          </a:xfrm>
          <a:prstGeom prst="rect">
            <a:avLst/>
          </a:prstGeom>
          <a:noFill/>
        </p:spPr>
        <p:txBody>
          <a:bodyPr wrap="square" rtlCol="0">
            <a:spAutoFit/>
          </a:bodyPr>
          <a:lstStyle/>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高齢化に伴う患者ニーズ</a:t>
            </a:r>
            <a:r>
              <a:rPr lang="ja-JP" altLang="en-US" sz="1477" dirty="0" smtClean="0">
                <a:solidFill>
                  <a:prstClr val="black"/>
                </a:solidFill>
                <a:latin typeface="ＭＳ ゴシック" panose="020B0609070205080204" pitchFamily="49" charset="-128"/>
                <a:ea typeface="ＭＳ ゴシック" panose="020B0609070205080204" pitchFamily="49" charset="-128"/>
              </a:rPr>
              <a:t>の</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smtClean="0">
                <a:solidFill>
                  <a:prstClr val="black"/>
                </a:solidFill>
                <a:latin typeface="ＭＳ ゴシック" panose="020B0609070205080204" pitchFamily="49" charset="-128"/>
                <a:ea typeface="ＭＳ ゴシック" panose="020B0609070205080204" pitchFamily="49" charset="-128"/>
              </a:rPr>
              <a:t>変化</a:t>
            </a:r>
            <a:r>
              <a:rPr lang="ja-JP" altLang="en-US" sz="1477" dirty="0">
                <a:solidFill>
                  <a:prstClr val="black"/>
                </a:solidFill>
                <a:latin typeface="ＭＳ ゴシック" panose="020B0609070205080204" pitchFamily="49" charset="-128"/>
                <a:ea typeface="ＭＳ ゴシック" panose="020B0609070205080204" pitchFamily="49" charset="-128"/>
              </a:rPr>
              <a:t>を踏まえた各医療機関</a:t>
            </a:r>
            <a:r>
              <a:rPr lang="ja-JP" altLang="en-US" sz="1477" dirty="0" smtClean="0">
                <a:solidFill>
                  <a:prstClr val="black"/>
                </a:solidFill>
                <a:latin typeface="ＭＳ ゴシック" panose="020B0609070205080204" pitchFamily="49" charset="-128"/>
                <a:ea typeface="ＭＳ ゴシック" panose="020B0609070205080204" pitchFamily="49" charset="-128"/>
              </a:rPr>
              <a:t>の</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smtClean="0">
                <a:solidFill>
                  <a:prstClr val="black"/>
                </a:solidFill>
                <a:latin typeface="ＭＳ ゴシック" panose="020B0609070205080204" pitchFamily="49" charset="-128"/>
                <a:ea typeface="ＭＳ ゴシック" panose="020B0609070205080204" pitchFamily="49" charset="-128"/>
              </a:rPr>
              <a:t>自主的</a:t>
            </a:r>
            <a:r>
              <a:rPr lang="ja-JP" altLang="en-US" sz="1477" dirty="0">
                <a:solidFill>
                  <a:prstClr val="black"/>
                </a:solidFill>
                <a:latin typeface="ＭＳ ゴシック" panose="020B0609070205080204" pitchFamily="49" charset="-128"/>
                <a:ea typeface="ＭＳ ゴシック" panose="020B0609070205080204" pitchFamily="49" charset="-128"/>
              </a:rPr>
              <a:t>な取組みによる</a:t>
            </a:r>
            <a:r>
              <a:rPr lang="ja-JP" altLang="en-US" sz="1477" dirty="0" smtClean="0">
                <a:solidFill>
                  <a:prstClr val="black"/>
                </a:solidFill>
                <a:latin typeface="ＭＳ ゴシック" panose="020B0609070205080204" pitchFamily="49" charset="-128"/>
                <a:ea typeface="ＭＳ ゴシック" panose="020B0609070205080204" pitchFamily="49" charset="-128"/>
              </a:rPr>
              <a:t>回復期</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smtClean="0">
                <a:solidFill>
                  <a:prstClr val="black"/>
                </a:solidFill>
                <a:latin typeface="ＭＳ ゴシック" panose="020B0609070205080204" pitchFamily="49" charset="-128"/>
                <a:ea typeface="ＭＳ ゴシック" panose="020B0609070205080204" pitchFamily="49" charset="-128"/>
              </a:rPr>
              <a:t>や</a:t>
            </a:r>
            <a:r>
              <a:rPr lang="ja-JP" altLang="en-US" sz="1477" dirty="0">
                <a:solidFill>
                  <a:prstClr val="black"/>
                </a:solidFill>
                <a:latin typeface="ＭＳ ゴシック" panose="020B0609070205080204" pitchFamily="49" charset="-128"/>
                <a:ea typeface="ＭＳ ゴシック" panose="020B0609070205080204" pitchFamily="49" charset="-128"/>
              </a:rPr>
              <a:t>介護への転換が進んでいる。</a:t>
            </a:r>
          </a:p>
        </p:txBody>
      </p:sp>
      <p:sp>
        <p:nvSpPr>
          <p:cNvPr id="12" name="テキスト ボックス 11"/>
          <p:cNvSpPr txBox="1"/>
          <p:nvPr/>
        </p:nvSpPr>
        <p:spPr>
          <a:xfrm>
            <a:off x="3419852" y="2551758"/>
            <a:ext cx="4923692" cy="262829"/>
          </a:xfrm>
          <a:prstGeom prst="rect">
            <a:avLst/>
          </a:prstGeom>
          <a:noFill/>
        </p:spPr>
        <p:txBody>
          <a:bodyPr wrap="square" rtlCol="0">
            <a:spAutoFit/>
          </a:bodyPr>
          <a:lstStyle/>
          <a:p>
            <a:pPr defTabSz="805610">
              <a:defRPr/>
            </a:pPr>
            <a:r>
              <a:rPr lang="en-US" altLang="ja-JP" sz="1108" dirty="0">
                <a:solidFill>
                  <a:prstClr val="black"/>
                </a:solidFill>
                <a:latin typeface="ＭＳ ゴシック" panose="020B0609070205080204" pitchFamily="49" charset="-128"/>
                <a:ea typeface="ＭＳ ゴシック" panose="020B0609070205080204" pitchFamily="49" charset="-128"/>
              </a:rPr>
              <a:t>※2025</a:t>
            </a:r>
            <a:r>
              <a:rPr lang="ja-JP" altLang="en-US" sz="1108" dirty="0">
                <a:solidFill>
                  <a:prstClr val="black"/>
                </a:solidFill>
                <a:latin typeface="ＭＳ ゴシック" panose="020B0609070205080204" pitchFamily="49" charset="-128"/>
                <a:ea typeface="ＭＳ ゴシック" panose="020B0609070205080204" pitchFamily="49" charset="-128"/>
              </a:rPr>
              <a:t>年（見込み）は、</a:t>
            </a:r>
            <a:r>
              <a:rPr lang="en-US" altLang="ja-JP" sz="1108" dirty="0">
                <a:solidFill>
                  <a:prstClr val="black"/>
                </a:solidFill>
                <a:latin typeface="ＭＳ ゴシック" panose="020B0609070205080204" pitchFamily="49" charset="-128"/>
                <a:ea typeface="ＭＳ ゴシック" panose="020B0609070205080204" pitchFamily="49" charset="-128"/>
              </a:rPr>
              <a:t>2019</a:t>
            </a:r>
            <a:r>
              <a:rPr lang="ja-JP" altLang="en-US" sz="1108" dirty="0">
                <a:solidFill>
                  <a:prstClr val="black"/>
                </a:solidFill>
                <a:latin typeface="ＭＳ ゴシック" panose="020B0609070205080204" pitchFamily="49" charset="-128"/>
                <a:ea typeface="ＭＳ ゴシック" panose="020B0609070205080204" pitchFamily="49" charset="-128"/>
              </a:rPr>
              <a:t>年時点での各医療機関の</a:t>
            </a:r>
            <a:r>
              <a:rPr lang="en-US" altLang="ja-JP" sz="1108" dirty="0">
                <a:solidFill>
                  <a:prstClr val="black"/>
                </a:solidFill>
                <a:latin typeface="ＭＳ ゴシック" panose="020B0609070205080204" pitchFamily="49" charset="-128"/>
                <a:ea typeface="ＭＳ ゴシック" panose="020B0609070205080204" pitchFamily="49" charset="-128"/>
              </a:rPr>
              <a:t>2025</a:t>
            </a:r>
            <a:r>
              <a:rPr lang="ja-JP" altLang="en-US" sz="1108" dirty="0">
                <a:solidFill>
                  <a:prstClr val="black"/>
                </a:solidFill>
                <a:latin typeface="ＭＳ ゴシック" panose="020B0609070205080204" pitchFamily="49" charset="-128"/>
                <a:ea typeface="ＭＳ ゴシック" panose="020B0609070205080204" pitchFamily="49" charset="-128"/>
              </a:rPr>
              <a:t>年の予定を集計</a:t>
            </a:r>
          </a:p>
        </p:txBody>
      </p:sp>
      <p:sp>
        <p:nvSpPr>
          <p:cNvPr id="13" name="テキスト ボックス 12"/>
          <p:cNvSpPr txBox="1"/>
          <p:nvPr/>
        </p:nvSpPr>
        <p:spPr>
          <a:xfrm>
            <a:off x="505688" y="2812340"/>
            <a:ext cx="8163971" cy="1072666"/>
          </a:xfrm>
          <a:prstGeom prst="rect">
            <a:avLst/>
          </a:prstGeom>
          <a:noFill/>
        </p:spPr>
        <p:txBody>
          <a:bodyPr wrap="square" rtlCol="0">
            <a:spAutoFit/>
          </a:bodyPr>
          <a:lstStyle/>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地域医療構想に対する理解や医療機関相互の役割分担等に向けた具体的取組みの状況には、</a:t>
            </a:r>
            <a:endParaRPr lang="en-US" altLang="ja-JP" sz="1477"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地域ごとに大きな差がある。</a:t>
            </a:r>
            <a:endParaRPr lang="en-US" altLang="ja-JP" sz="1477" dirty="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462"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県として、地域医療構想の実現に向け、議論や検討を促進することに加え、議論の熟度に</a:t>
            </a:r>
            <a:endParaRPr lang="en-US" altLang="ja-JP" sz="1477"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応じた支援策を準備し、地域や医療機関の主体的な取組みを支援することが重要。</a:t>
            </a:r>
            <a:endParaRPr lang="en-US" altLang="ja-JP" sz="1477" dirty="0">
              <a:solidFill>
                <a:prstClr val="black"/>
              </a:solidFill>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579899" y="3955107"/>
            <a:ext cx="6383611" cy="348109"/>
          </a:xfrm>
          <a:prstGeom prst="rect">
            <a:avLst/>
          </a:prstGeom>
          <a:solidFill>
            <a:schemeClr val="bg1"/>
          </a:solidFill>
          <a:ln w="6350">
            <a:solidFill>
              <a:schemeClr val="tx1"/>
            </a:solidFill>
            <a:prstDash val="dash"/>
          </a:ln>
        </p:spPr>
        <p:txBody>
          <a:bodyPr wrap="square" rtlCol="0">
            <a:spAutoFit/>
          </a:bodyPr>
          <a:lstStyle/>
          <a:p>
            <a:pPr algn="ctr" defTabSz="805610">
              <a:defRPr/>
            </a:pPr>
            <a:r>
              <a:rPr lang="ja-JP" altLang="en-US" sz="1662"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新型コロナウイルス感染症を踏まえた地域医療構想の考え方</a:t>
            </a:r>
            <a:endParaRPr lang="en-US" altLang="ja-JP" sz="1662"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9" name="テキスト ボックス 18"/>
          <p:cNvSpPr txBox="1"/>
          <p:nvPr/>
        </p:nvSpPr>
        <p:spPr>
          <a:xfrm>
            <a:off x="505688" y="4408370"/>
            <a:ext cx="8163971" cy="1740220"/>
          </a:xfrm>
          <a:prstGeom prst="rect">
            <a:avLst/>
          </a:prstGeom>
          <a:noFill/>
        </p:spPr>
        <p:txBody>
          <a:bodyPr wrap="square" rtlCol="0">
            <a:spAutoFit/>
          </a:bodyPr>
          <a:lstStyle/>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国では</a:t>
            </a:r>
            <a:r>
              <a:rPr lang="ja-JP" altLang="en-US" sz="1477" dirty="0" smtClean="0">
                <a:solidFill>
                  <a:prstClr val="black"/>
                </a:solidFill>
                <a:latin typeface="ＭＳ ゴシック" panose="020B0609070205080204" pitchFamily="49" charset="-128"/>
                <a:ea typeface="ＭＳ ゴシック" panose="020B0609070205080204" pitchFamily="49" charset="-128"/>
              </a:rPr>
              <a:t>、感染症対応により浮き彫りとなった課題にも対応できる質の高い効率的・効果的な　</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dirty="0" smtClean="0">
                <a:solidFill>
                  <a:prstClr val="black"/>
                </a:solidFill>
                <a:latin typeface="ＭＳ ゴシック" panose="020B0609070205080204" pitchFamily="49" charset="-128"/>
                <a:ea typeface="ＭＳ ゴシック" panose="020B0609070205080204" pitchFamily="49" charset="-128"/>
              </a:rPr>
              <a:t>医療提供体制の構築に向けた取組みを引き続き着実に進めることが必要とされ</a:t>
            </a:r>
            <a:r>
              <a:rPr lang="ja-JP" altLang="en-US" sz="1477" dirty="0">
                <a:solidFill>
                  <a:prstClr val="black"/>
                </a:solidFill>
                <a:latin typeface="ＭＳ ゴシック" panose="020B0609070205080204" pitchFamily="49" charset="-128"/>
                <a:ea typeface="ＭＳ ゴシック" panose="020B0609070205080204" pitchFamily="49" charset="-128"/>
              </a:rPr>
              <a:t>た</a:t>
            </a:r>
            <a:r>
              <a:rPr lang="ja-JP" altLang="en-US" sz="1477" dirty="0" smtClean="0">
                <a:solidFill>
                  <a:prstClr val="black"/>
                </a:solidFill>
                <a:latin typeface="ＭＳ ゴシック" panose="020B0609070205080204" pitchFamily="49" charset="-128"/>
                <a:ea typeface="ＭＳ ゴシック" panose="020B0609070205080204" pitchFamily="49" charset="-128"/>
              </a:rPr>
              <a:t>。</a:t>
            </a:r>
            <a:endParaRPr lang="en-US" altLang="ja-JP" sz="1477" dirty="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923"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県としても、今回の感染症への対応を通して、各地域において医療機関相互の役割分担や</a:t>
            </a:r>
            <a:endParaRPr lang="en-US" altLang="ja-JP" sz="1477"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連携についてあらかじめ協議しておくことが重要と認識。</a:t>
            </a:r>
            <a:endParaRPr lang="en-US" altLang="ja-JP" sz="1477" dirty="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923"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また、天草・阿蘇地域においては、感染症対応の有無に関わらず、将来に向けて従前の課題</a:t>
            </a:r>
            <a:endParaRPr lang="en-US" altLang="ja-JP" sz="1477"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に取り組む動き</a:t>
            </a:r>
            <a:r>
              <a:rPr lang="en-US" altLang="ja-JP" sz="1477" baseline="30000" dirty="0">
                <a:solidFill>
                  <a:prstClr val="black"/>
                </a:solidFill>
                <a:latin typeface="ＭＳ ゴシック" panose="020B0609070205080204" pitchFamily="49" charset="-128"/>
                <a:ea typeface="ＭＳ ゴシック" panose="020B0609070205080204" pitchFamily="49" charset="-128"/>
              </a:rPr>
              <a:t>※</a:t>
            </a:r>
            <a:r>
              <a:rPr lang="ja-JP" altLang="en-US" sz="1477" dirty="0">
                <a:solidFill>
                  <a:prstClr val="black"/>
                </a:solidFill>
                <a:latin typeface="ＭＳ ゴシック" panose="020B0609070205080204" pitchFamily="49" charset="-128"/>
                <a:ea typeface="ＭＳ ゴシック" panose="020B0609070205080204" pitchFamily="49" charset="-128"/>
              </a:rPr>
              <a:t>が継続されていることから、そのような取組み</a:t>
            </a:r>
            <a:r>
              <a:rPr lang="ja-JP" altLang="en-US" sz="1477" dirty="0" smtClean="0">
                <a:solidFill>
                  <a:prstClr val="black"/>
                </a:solidFill>
                <a:latin typeface="ＭＳ ゴシック" panose="020B0609070205080204" pitchFamily="49" charset="-128"/>
                <a:ea typeface="ＭＳ ゴシック" panose="020B0609070205080204" pitchFamily="49" charset="-128"/>
              </a:rPr>
              <a:t>を引き続き支援</a:t>
            </a:r>
            <a:r>
              <a:rPr lang="ja-JP" altLang="en-US" sz="1477" dirty="0">
                <a:solidFill>
                  <a:prstClr val="black"/>
                </a:solidFill>
                <a:latin typeface="ＭＳ ゴシック" panose="020B0609070205080204" pitchFamily="49" charset="-128"/>
                <a:ea typeface="ＭＳ ゴシック" panose="020B0609070205080204" pitchFamily="49" charset="-128"/>
              </a:rPr>
              <a:t>していく。</a:t>
            </a:r>
          </a:p>
        </p:txBody>
      </p:sp>
      <p:sp>
        <p:nvSpPr>
          <p:cNvPr id="21" name="テキスト ボックス 20"/>
          <p:cNvSpPr txBox="1"/>
          <p:nvPr/>
        </p:nvSpPr>
        <p:spPr>
          <a:xfrm>
            <a:off x="683773" y="6117275"/>
            <a:ext cx="7717326" cy="262829"/>
          </a:xfrm>
          <a:prstGeom prst="rect">
            <a:avLst/>
          </a:prstGeom>
          <a:noFill/>
          <a:ln w="6350">
            <a:noFill/>
          </a:ln>
        </p:spPr>
        <p:txBody>
          <a:bodyPr wrap="square" rtlCol="0">
            <a:spAutoFit/>
          </a:bodyPr>
          <a:lstStyle/>
          <a:p>
            <a:pPr defTabSz="805610">
              <a:defRPr/>
            </a:pPr>
            <a:r>
              <a:rPr lang="en-US" altLang="ja-JP" sz="1108" dirty="0">
                <a:solidFill>
                  <a:prstClr val="black"/>
                </a:solidFill>
                <a:latin typeface="ＭＳ 明朝" panose="02020609040205080304" pitchFamily="17" charset="-128"/>
                <a:ea typeface="ＭＳ 明朝" panose="02020609040205080304" pitchFamily="17" charset="-128"/>
              </a:rPr>
              <a:t>※ </a:t>
            </a:r>
            <a:r>
              <a:rPr lang="ja-JP" altLang="en-US" sz="1108" dirty="0">
                <a:solidFill>
                  <a:prstClr val="black"/>
                </a:solidFill>
                <a:latin typeface="ＭＳ 明朝" panose="02020609040205080304" pitchFamily="17" charset="-128"/>
                <a:ea typeface="ＭＳ 明朝" panose="02020609040205080304" pitchFamily="17" charset="-128"/>
              </a:rPr>
              <a:t>天草市立４病院の分化・連携、阿蘇地域での公立病院の連携（小国公立病院と阿蘇医療センター）等</a:t>
            </a:r>
            <a:endParaRPr lang="en-US" altLang="ja-JP" sz="1108" dirty="0">
              <a:solidFill>
                <a:prstClr val="black"/>
              </a:solidFill>
              <a:latin typeface="ＭＳ 明朝" panose="02020609040205080304" pitchFamily="17" charset="-128"/>
              <a:ea typeface="ＭＳ 明朝" panose="02020609040205080304" pitchFamily="17" charset="-128"/>
            </a:endParaRPr>
          </a:p>
        </p:txBody>
      </p:sp>
      <p:sp>
        <p:nvSpPr>
          <p:cNvPr id="14"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11</a:t>
            </a:fld>
            <a:endParaRPr lang="ja-JP" altLang="en-US" dirty="0">
              <a:solidFill>
                <a:prstClr val="black">
                  <a:tint val="75000"/>
                </a:prstClr>
              </a:solidFill>
            </a:endParaRPr>
          </a:p>
        </p:txBody>
      </p:sp>
      <p:sp>
        <p:nvSpPr>
          <p:cNvPr id="15" name="正方形/長方形 14"/>
          <p:cNvSpPr/>
          <p:nvPr/>
        </p:nvSpPr>
        <p:spPr>
          <a:xfrm>
            <a:off x="7004478" y="377864"/>
            <a:ext cx="2046738" cy="4136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第６回熊本県地域医療構想調整会議</a:t>
            </a:r>
            <a:endParaRPr kumimoji="1" lang="en-US" altLang="ja-JP" sz="900" dirty="0" smtClean="0">
              <a:solidFill>
                <a:schemeClr val="tx1"/>
              </a:solidFill>
            </a:endParaRPr>
          </a:p>
          <a:p>
            <a:pPr algn="ctr"/>
            <a:r>
              <a:rPr kumimoji="1" lang="ja-JP" altLang="en-US" sz="900" dirty="0" smtClean="0">
                <a:solidFill>
                  <a:schemeClr val="tx1"/>
                </a:solidFill>
              </a:rPr>
              <a:t>（</a:t>
            </a:r>
            <a:r>
              <a:rPr lang="ja-JP" altLang="en-US" sz="900" dirty="0" smtClean="0">
                <a:solidFill>
                  <a:schemeClr val="tx1"/>
                </a:solidFill>
              </a:rPr>
              <a:t>令和４</a:t>
            </a:r>
            <a:r>
              <a:rPr kumimoji="1" lang="ja-JP" altLang="en-US" sz="900" dirty="0" smtClean="0">
                <a:solidFill>
                  <a:schemeClr val="tx1"/>
                </a:solidFill>
              </a:rPr>
              <a:t>年６月２日）資料１　</a:t>
            </a:r>
            <a:endParaRPr kumimoji="1" lang="ja-JP" altLang="en-US" sz="900" dirty="0">
              <a:solidFill>
                <a:schemeClr val="tx1"/>
              </a:solidFill>
            </a:endParaRPr>
          </a:p>
        </p:txBody>
      </p:sp>
    </p:spTree>
    <p:extLst>
      <p:ext uri="{BB962C8B-B14F-4D97-AF65-F5344CB8AC3E}">
        <p14:creationId xmlns:p14="http://schemas.microsoft.com/office/powerpoint/2010/main" val="2565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15"/>
          <p:cNvSpPr>
            <a:spLocks noChangeArrowheads="1"/>
          </p:cNvSpPr>
          <p:nvPr/>
        </p:nvSpPr>
        <p:spPr bwMode="auto">
          <a:xfrm>
            <a:off x="179512" y="366144"/>
            <a:ext cx="8784976"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23215" fontAlgn="base">
              <a:spcBef>
                <a:spcPct val="0"/>
              </a:spcBef>
              <a:spcAft>
                <a:spcPct val="0"/>
              </a:spcAft>
              <a:buNone/>
              <a:defRPr/>
            </a:pPr>
            <a:r>
              <a:rPr lang="ja-JP" altLang="en-US" sz="1662" b="1" dirty="0" smtClean="0">
                <a:solidFill>
                  <a:prstClr val="white"/>
                </a:solidFill>
                <a:latin typeface="メイリオ" panose="020B0604030504040204" pitchFamily="50" charset="-128"/>
                <a:ea typeface="メイリオ" panose="020B0604030504040204" pitchFamily="50" charset="-128"/>
                <a:cs typeface="Arial"/>
              </a:rPr>
              <a:t>熊本県における地域</a:t>
            </a:r>
            <a:r>
              <a:rPr lang="ja-JP" altLang="en-US" sz="1662" b="1" dirty="0">
                <a:solidFill>
                  <a:prstClr val="white"/>
                </a:solidFill>
                <a:latin typeface="メイリオ" panose="020B0604030504040204" pitchFamily="50" charset="-128"/>
                <a:ea typeface="メイリオ" panose="020B0604030504040204" pitchFamily="50" charset="-128"/>
                <a:cs typeface="Arial"/>
              </a:rPr>
              <a:t>医療構想の進め方に</a:t>
            </a:r>
            <a:r>
              <a:rPr lang="ja-JP" altLang="en-US" sz="1662" b="1" dirty="0" smtClean="0">
                <a:solidFill>
                  <a:prstClr val="white"/>
                </a:solidFill>
                <a:latin typeface="メイリオ" panose="020B0604030504040204" pitchFamily="50" charset="-128"/>
                <a:ea typeface="メイリオ" panose="020B0604030504040204" pitchFamily="50" charset="-128"/>
                <a:cs typeface="Arial"/>
              </a:rPr>
              <a:t>ついて②</a:t>
            </a:r>
            <a:endParaRPr lang="en-US" altLang="ja-JP" sz="1662" b="1" dirty="0">
              <a:solidFill>
                <a:prstClr val="white"/>
              </a:solidFill>
              <a:latin typeface="メイリオ" panose="020B0604030504040204" pitchFamily="50" charset="-128"/>
              <a:ea typeface="メイリオ" panose="020B0604030504040204" pitchFamily="50" charset="-128"/>
              <a:cs typeface="Arial"/>
            </a:endParaRPr>
          </a:p>
        </p:txBody>
      </p:sp>
      <p:sp>
        <p:nvSpPr>
          <p:cNvPr id="20" name="テキスト ボックス 19"/>
          <p:cNvSpPr txBox="1"/>
          <p:nvPr/>
        </p:nvSpPr>
        <p:spPr>
          <a:xfrm>
            <a:off x="400851" y="855336"/>
            <a:ext cx="2329560" cy="348109"/>
          </a:xfrm>
          <a:prstGeom prst="rect">
            <a:avLst/>
          </a:prstGeom>
          <a:solidFill>
            <a:schemeClr val="bg1"/>
          </a:solidFill>
          <a:ln w="6350">
            <a:solidFill>
              <a:schemeClr val="tx1"/>
            </a:solidFill>
          </a:ln>
        </p:spPr>
        <p:txBody>
          <a:bodyPr wrap="square" rtlCol="0">
            <a:spAutoFit/>
          </a:bodyPr>
          <a:lstStyle/>
          <a:p>
            <a:pPr algn="ctr" defTabSz="805610">
              <a:defRPr/>
            </a:pPr>
            <a:r>
              <a:rPr lang="ja-JP" altLang="en-US"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今後の取組の方向性</a:t>
            </a: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1" name="テキスト ボックス 20"/>
          <p:cNvSpPr txBox="1"/>
          <p:nvPr/>
        </p:nvSpPr>
        <p:spPr>
          <a:xfrm>
            <a:off x="4582796" y="2575577"/>
            <a:ext cx="4329440" cy="1077218"/>
          </a:xfrm>
          <a:prstGeom prst="rect">
            <a:avLst/>
          </a:prstGeom>
          <a:noFill/>
          <a:ln w="6350">
            <a:solidFill>
              <a:schemeClr val="tx1"/>
            </a:solidFill>
            <a:prstDash val="sysDash"/>
          </a:ln>
        </p:spPr>
        <p:txBody>
          <a:bodyPr wrap="square" rtlCol="0">
            <a:spAutoFit/>
          </a:bodyPr>
          <a:lstStyle/>
          <a:p>
            <a:pPr defTabSz="805610">
              <a:defRPr/>
            </a:pPr>
            <a:r>
              <a:rPr lang="en-US" altLang="ja-JP" sz="1600" dirty="0">
                <a:solidFill>
                  <a:prstClr val="black"/>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rPr>
              <a:t>熊本・上益城、宇城、阿蘇、天草</a:t>
            </a:r>
            <a:r>
              <a:rPr lang="en-US" altLang="ja-JP" sz="1600" dirty="0">
                <a:solidFill>
                  <a:prstClr val="black"/>
                </a:solidFill>
                <a:latin typeface="ＭＳ ゴシック" panose="020B0609070205080204" pitchFamily="49" charset="-128"/>
                <a:ea typeface="ＭＳ ゴシック" panose="020B0609070205080204" pitchFamily="49" charset="-128"/>
              </a:rPr>
              <a:t>】</a:t>
            </a: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公立・公的医療機関等の具体的対応方針</a:t>
            </a:r>
            <a:r>
              <a:rPr lang="ja-JP" altLang="en-US" sz="1600" dirty="0" smtClean="0">
                <a:solidFill>
                  <a:prstClr val="black"/>
                </a:solidFill>
                <a:latin typeface="ＭＳ ゴシック" panose="020B0609070205080204" pitchFamily="49" charset="-128"/>
                <a:ea typeface="ＭＳ ゴシック" panose="020B0609070205080204" pitchFamily="49" charset="-128"/>
              </a:rPr>
              <a:t>の</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再検証</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337983" y="2590419"/>
            <a:ext cx="4068916" cy="1077218"/>
          </a:xfrm>
          <a:prstGeom prst="rect">
            <a:avLst/>
          </a:prstGeom>
          <a:noFill/>
          <a:ln w="6350">
            <a:solidFill>
              <a:schemeClr val="tx1"/>
            </a:solidFill>
            <a:prstDash val="sysDash"/>
          </a:ln>
        </p:spPr>
        <p:txBody>
          <a:bodyPr wrap="square" rtlCol="0">
            <a:spAutoFit/>
          </a:bodyPr>
          <a:lstStyle/>
          <a:p>
            <a:pPr defTabSz="805610">
              <a:defRPr/>
            </a:pPr>
            <a:r>
              <a:rPr lang="en-US" altLang="ja-JP" sz="1600" dirty="0">
                <a:solidFill>
                  <a:prstClr val="black"/>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rPr>
              <a:t>全圏域</a:t>
            </a:r>
            <a:r>
              <a:rPr lang="en-US" altLang="ja-JP" sz="1600" dirty="0">
                <a:solidFill>
                  <a:prstClr val="black"/>
                </a:solidFill>
                <a:latin typeface="ＭＳ ゴシック" panose="020B0609070205080204" pitchFamily="49" charset="-128"/>
                <a:ea typeface="ＭＳ ゴシック" panose="020B0609070205080204" pitchFamily="49" charset="-128"/>
              </a:rPr>
              <a:t>】</a:t>
            </a: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地域医療構想に対する認識不足への対応</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医療機関相互の役割分担や連携に</a:t>
            </a:r>
            <a:r>
              <a:rPr lang="ja-JP" altLang="en-US" sz="1600" dirty="0" smtClean="0">
                <a:solidFill>
                  <a:prstClr val="black"/>
                </a:solidFill>
                <a:latin typeface="ＭＳ ゴシック" panose="020B0609070205080204" pitchFamily="49" charset="-128"/>
                <a:ea typeface="ＭＳ ゴシック" panose="020B0609070205080204" pitchFamily="49" charset="-128"/>
              </a:rPr>
              <a:t>向けた</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取組み</a:t>
            </a:r>
            <a:endParaRPr lang="ja-JP"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23" name="下矢印 22"/>
          <p:cNvSpPr/>
          <p:nvPr/>
        </p:nvSpPr>
        <p:spPr>
          <a:xfrm>
            <a:off x="3806344" y="3813754"/>
            <a:ext cx="1407925" cy="537964"/>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5610">
              <a:defRPr/>
            </a:pPr>
            <a:endParaRPr lang="ja-JP" altLang="en-US" sz="1662">
              <a:solidFill>
                <a:prstClr val="white"/>
              </a:solidFill>
              <a:latin typeface="Calibri"/>
              <a:ea typeface="ＭＳ Ｐゴシック" panose="020B0600070205080204" pitchFamily="50" charset="-128"/>
            </a:endParaRPr>
          </a:p>
        </p:txBody>
      </p:sp>
      <p:sp>
        <p:nvSpPr>
          <p:cNvPr id="24" name="テキスト ボックス 23"/>
          <p:cNvSpPr txBox="1"/>
          <p:nvPr/>
        </p:nvSpPr>
        <p:spPr>
          <a:xfrm>
            <a:off x="4617403" y="4506750"/>
            <a:ext cx="4334022" cy="1938992"/>
          </a:xfrm>
          <a:prstGeom prst="rect">
            <a:avLst/>
          </a:prstGeom>
          <a:noFill/>
          <a:ln w="31750">
            <a:solidFill>
              <a:schemeClr val="tx1"/>
            </a:solidFill>
            <a:prstDash val="solid"/>
          </a:ln>
        </p:spPr>
        <p:txBody>
          <a:bodyPr wrap="square" rtlCol="0">
            <a:spAutoFit/>
          </a:bodyPr>
          <a:lstStyle/>
          <a:p>
            <a:pPr defTabSz="805610">
              <a:defRPr/>
            </a:pPr>
            <a:r>
              <a:rPr lang="ja-JP" altLang="en-US" b="1" dirty="0">
                <a:solidFill>
                  <a:prstClr val="black"/>
                </a:solidFill>
                <a:latin typeface="ＭＳ ゴシック" panose="020B0609070205080204" pitchFamily="49" charset="-128"/>
                <a:ea typeface="ＭＳ ゴシック" panose="020B0609070205080204" pitchFamily="49" charset="-128"/>
              </a:rPr>
              <a:t>　</a:t>
            </a:r>
            <a:r>
              <a:rPr lang="ja-JP" altLang="en-US" b="1" u="sng" dirty="0">
                <a:solidFill>
                  <a:prstClr val="black"/>
                </a:solidFill>
                <a:latin typeface="ＭＳ ゴシック" panose="020B0609070205080204" pitchFamily="49" charset="-128"/>
                <a:ea typeface="ＭＳ ゴシック" panose="020B0609070205080204" pitchFamily="49" charset="-128"/>
              </a:rPr>
              <a:t>再編等の具体案検討の加速化</a:t>
            </a:r>
            <a:r>
              <a:rPr lang="ja-JP" altLang="en-US" sz="1600" dirty="0">
                <a:solidFill>
                  <a:prstClr val="black"/>
                </a:solidFill>
                <a:latin typeface="ＭＳ ゴシック" panose="020B0609070205080204" pitchFamily="49" charset="-128"/>
                <a:ea typeface="ＭＳ ゴシック" panose="020B0609070205080204" pitchFamily="49" charset="-128"/>
              </a:rPr>
              <a:t>　　　　　　　　　</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③ </a:t>
            </a:r>
            <a:r>
              <a:rPr lang="ja-JP" altLang="en-US" sz="1600" dirty="0">
                <a:solidFill>
                  <a:prstClr val="black"/>
                </a:solidFill>
                <a:latin typeface="ＭＳ ゴシック" panose="020B0609070205080204" pitchFamily="49" charset="-128"/>
                <a:ea typeface="ＭＳ ゴシック" panose="020B0609070205080204" pitchFamily="49" charset="-128"/>
              </a:rPr>
              <a:t>基本計画策定や再編等に係る施設整備</a:t>
            </a:r>
            <a:r>
              <a:rPr lang="ja-JP" altLang="en-US" sz="1600" dirty="0" smtClean="0">
                <a:solidFill>
                  <a:prstClr val="black"/>
                </a:solidFill>
                <a:latin typeface="ＭＳ ゴシック" panose="020B0609070205080204" pitchFamily="49" charset="-128"/>
                <a:ea typeface="ＭＳ ゴシック" panose="020B0609070205080204" pitchFamily="49" charset="-128"/>
              </a:rPr>
              <a:t>へ</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の</a:t>
            </a:r>
            <a:r>
              <a:rPr lang="ja-JP" altLang="en-US" sz="1600" dirty="0">
                <a:solidFill>
                  <a:prstClr val="black"/>
                </a:solidFill>
                <a:latin typeface="ＭＳ ゴシック" panose="020B0609070205080204" pitchFamily="49" charset="-128"/>
                <a:ea typeface="ＭＳ ゴシック" panose="020B0609070205080204" pitchFamily="49" charset="-128"/>
              </a:rPr>
              <a:t>支援</a:t>
            </a:r>
            <a:r>
              <a:rPr lang="ja-JP" altLang="en-US" sz="1600" dirty="0" smtClean="0">
                <a:solidFill>
                  <a:prstClr val="black"/>
                </a:solidFill>
                <a:latin typeface="ＭＳ ゴシック" panose="020B0609070205080204" pitchFamily="49" charset="-128"/>
                <a:ea typeface="ＭＳ ゴシック" panose="020B0609070205080204" pitchFamily="49" charset="-128"/>
              </a:rPr>
              <a:t>等</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rPr>
              <a:t>　地域医療介護総合確保基金や</a:t>
            </a:r>
            <a:r>
              <a:rPr lang="ja-JP" altLang="en-US" sz="1600" dirty="0" smtClean="0">
                <a:solidFill>
                  <a:prstClr val="black"/>
                </a:solidFill>
                <a:latin typeface="ＭＳ ゴシック" panose="020B0609070205080204" pitchFamily="49" charset="-128"/>
                <a:ea typeface="ＭＳ ゴシック" panose="020B0609070205080204" pitchFamily="49" charset="-128"/>
              </a:rPr>
              <a:t>国庫補助</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を活用</a:t>
            </a:r>
            <a:r>
              <a:rPr lang="ja-JP" altLang="en-US" sz="1600" dirty="0">
                <a:solidFill>
                  <a:prstClr val="black"/>
                </a:solidFill>
                <a:latin typeface="ＭＳ ゴシック" panose="020B0609070205080204" pitchFamily="49" charset="-128"/>
                <a:ea typeface="ＭＳ ゴシック" panose="020B0609070205080204" pitchFamily="49" charset="-128"/>
              </a:rPr>
              <a:t>した</a:t>
            </a:r>
            <a:r>
              <a:rPr lang="ja-JP" altLang="en-US" sz="1600" dirty="0" smtClean="0">
                <a:solidFill>
                  <a:prstClr val="black"/>
                </a:solidFill>
                <a:latin typeface="ＭＳ ゴシック" panose="020B0609070205080204" pitchFamily="49" charset="-128"/>
                <a:ea typeface="ＭＳ ゴシック" panose="020B0609070205080204" pitchFamily="49" charset="-128"/>
              </a:rPr>
              <a:t>支援</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25" name="テキスト ボックス 24"/>
          <p:cNvSpPr txBox="1"/>
          <p:nvPr/>
        </p:nvSpPr>
        <p:spPr>
          <a:xfrm>
            <a:off x="166449" y="4506751"/>
            <a:ext cx="4279640" cy="1938992"/>
          </a:xfrm>
          <a:prstGeom prst="rect">
            <a:avLst/>
          </a:prstGeom>
          <a:noFill/>
          <a:ln w="31750">
            <a:solidFill>
              <a:schemeClr val="tx1"/>
            </a:solidFill>
            <a:prstDash val="solid"/>
          </a:ln>
        </p:spPr>
        <p:txBody>
          <a:bodyPr wrap="square" rtlCol="0">
            <a:spAutoFit/>
          </a:bodyPr>
          <a:lstStyle/>
          <a:p>
            <a:pPr defTabSz="805610">
              <a:defRPr/>
            </a:pPr>
            <a:r>
              <a:rPr lang="ja-JP" altLang="en-US" b="1" dirty="0">
                <a:solidFill>
                  <a:prstClr val="black"/>
                </a:solidFill>
                <a:latin typeface="ＭＳ ゴシック" panose="020B0609070205080204" pitchFamily="49" charset="-128"/>
                <a:ea typeface="ＭＳ ゴシック" panose="020B0609070205080204" pitchFamily="49" charset="-128"/>
              </a:rPr>
              <a:t>　</a:t>
            </a:r>
            <a:r>
              <a:rPr lang="en-US" altLang="ja-JP" b="1" u="sng" dirty="0">
                <a:solidFill>
                  <a:prstClr val="black"/>
                </a:solidFill>
                <a:latin typeface="ＭＳ ゴシック" panose="020B0609070205080204" pitchFamily="49" charset="-128"/>
                <a:ea typeface="ＭＳ ゴシック" panose="020B0609070205080204" pitchFamily="49" charset="-128"/>
              </a:rPr>
              <a:t>2025</a:t>
            </a:r>
            <a:r>
              <a:rPr lang="ja-JP" altLang="en-US" b="1" u="sng" dirty="0">
                <a:solidFill>
                  <a:prstClr val="black"/>
                </a:solidFill>
                <a:latin typeface="ＭＳ ゴシック" panose="020B0609070205080204" pitchFamily="49" charset="-128"/>
                <a:ea typeface="ＭＳ ゴシック" panose="020B0609070205080204" pitchFamily="49" charset="-128"/>
              </a:rPr>
              <a:t>年を見据えた検討着手の推進</a:t>
            </a:r>
            <a:r>
              <a:rPr lang="ja-JP" altLang="en-US" sz="1600" dirty="0">
                <a:solidFill>
                  <a:prstClr val="black"/>
                </a:solidFill>
                <a:latin typeface="ＭＳ ゴシック" panose="020B0609070205080204" pitchFamily="49" charset="-128"/>
                <a:ea typeface="ＭＳ ゴシック" panose="020B0609070205080204" pitchFamily="49" charset="-128"/>
              </a:rPr>
              <a:t>　　　　　　</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①</a:t>
            </a:r>
            <a:r>
              <a:rPr lang="ja-JP" altLang="en-US" sz="1600" dirty="0">
                <a:solidFill>
                  <a:prstClr val="black"/>
                </a:solidFill>
                <a:latin typeface="ＭＳ ゴシック" panose="020B0609070205080204" pitchFamily="49" charset="-128"/>
                <a:ea typeface="ＭＳ ゴシック" panose="020B0609070205080204" pitchFamily="49" charset="-128"/>
              </a:rPr>
              <a:t>　地域課題の見える化・共有</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rPr>
              <a:t>　部会等を活用した協議の</a:t>
            </a:r>
            <a:r>
              <a:rPr lang="ja-JP" altLang="en-US" sz="1600" dirty="0" smtClean="0">
                <a:solidFill>
                  <a:prstClr val="black"/>
                </a:solidFill>
                <a:latin typeface="ＭＳ ゴシック" panose="020B0609070205080204" pitchFamily="49" charset="-128"/>
                <a:ea typeface="ＭＳ ゴシック" panose="020B0609070205080204" pitchFamily="49" charset="-128"/>
              </a:rPr>
              <a:t>場づくり</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②　具体的な連携策の検討</a:t>
            </a:r>
            <a:endParaRPr lang="en-US" altLang="ja-JP" sz="1600"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rPr>
              <a:t>　課題解決に向けた方策検討への</a:t>
            </a:r>
            <a:r>
              <a:rPr lang="ja-JP" altLang="en-US" sz="1600" dirty="0" smtClean="0">
                <a:solidFill>
                  <a:prstClr val="black"/>
                </a:solidFill>
                <a:latin typeface="ＭＳ ゴシック" panose="020B0609070205080204" pitchFamily="49" charset="-128"/>
                <a:ea typeface="ＭＳ ゴシック" panose="020B0609070205080204" pitchFamily="49" charset="-128"/>
              </a:rPr>
              <a:t>支援</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ja-JP"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31" name="テキスト ボックス 30"/>
          <p:cNvSpPr txBox="1"/>
          <p:nvPr/>
        </p:nvSpPr>
        <p:spPr>
          <a:xfrm>
            <a:off x="492625" y="1301579"/>
            <a:ext cx="8314784" cy="1200329"/>
          </a:xfrm>
          <a:prstGeom prst="rect">
            <a:avLst/>
          </a:prstGeom>
          <a:noFill/>
        </p:spPr>
        <p:txBody>
          <a:bodyPr wrap="square" rtlCol="0">
            <a:spAutoFit/>
          </a:bodyPr>
          <a:lstStyle/>
          <a:p>
            <a:pPr defTabSz="805610">
              <a:defRPr/>
            </a:pPr>
            <a:r>
              <a:rPr lang="ja-JP" altLang="en-US" dirty="0">
                <a:solidFill>
                  <a:prstClr val="black"/>
                </a:solidFill>
                <a:latin typeface="ＭＳ ゴシック" panose="020B0609070205080204" pitchFamily="49" charset="-128"/>
                <a:ea typeface="ＭＳ ゴシック" panose="020B0609070205080204" pitchFamily="49" charset="-128"/>
              </a:rPr>
              <a:t>　</a:t>
            </a:r>
            <a:r>
              <a:rPr lang="ja-JP" altLang="en-US" dirty="0" smtClean="0">
                <a:solidFill>
                  <a:prstClr val="black"/>
                </a:solidFill>
                <a:latin typeface="ＭＳ ゴシック" panose="020B0609070205080204" pitchFamily="49" charset="-128"/>
                <a:ea typeface="ＭＳ ゴシック" panose="020B0609070205080204" pitchFamily="49" charset="-128"/>
              </a:rPr>
              <a:t>高齢化</a:t>
            </a:r>
            <a:r>
              <a:rPr lang="ja-JP" altLang="en-US" dirty="0">
                <a:solidFill>
                  <a:prstClr val="black"/>
                </a:solidFill>
                <a:latin typeface="ＭＳ ゴシック" panose="020B0609070205080204" pitchFamily="49" charset="-128"/>
                <a:ea typeface="ＭＳ ゴシック" panose="020B0609070205080204" pitchFamily="49" charset="-128"/>
              </a:rPr>
              <a:t>や人口減少が着実に進む中、地域医療構想の実現に向け、感染症対応を通して確認</a:t>
            </a:r>
            <a:r>
              <a:rPr lang="ja-JP" altLang="en-US" dirty="0" smtClean="0">
                <a:solidFill>
                  <a:prstClr val="black"/>
                </a:solidFill>
                <a:latin typeface="ＭＳ ゴシック" panose="020B0609070205080204" pitchFamily="49" charset="-128"/>
                <a:ea typeface="ＭＳ ゴシック" panose="020B0609070205080204" pitchFamily="49" charset="-128"/>
              </a:rPr>
              <a:t>された</a:t>
            </a:r>
            <a:r>
              <a:rPr lang="ja-JP" altLang="en-US" dirty="0">
                <a:solidFill>
                  <a:prstClr val="black"/>
                </a:solidFill>
                <a:latin typeface="ＭＳ ゴシック" panose="020B0609070205080204" pitchFamily="49" charset="-128"/>
                <a:ea typeface="ＭＳ ゴシック" panose="020B0609070205080204" pitchFamily="49" charset="-128"/>
              </a:rPr>
              <a:t>公立・公的医療機関が担うべき役割等も踏まえながら、地域での検討・議論の促進や</a:t>
            </a:r>
            <a:r>
              <a:rPr lang="ja-JP" altLang="en-US" dirty="0" smtClean="0">
                <a:solidFill>
                  <a:prstClr val="black"/>
                </a:solidFill>
                <a:latin typeface="ＭＳ ゴシック" panose="020B0609070205080204" pitchFamily="49" charset="-128"/>
                <a:ea typeface="ＭＳ ゴシック" panose="020B0609070205080204" pitchFamily="49" charset="-128"/>
              </a:rPr>
              <a:t>、財政</a:t>
            </a:r>
            <a:r>
              <a:rPr lang="ja-JP" altLang="en-US" dirty="0">
                <a:solidFill>
                  <a:prstClr val="black"/>
                </a:solidFill>
                <a:latin typeface="ＭＳ ゴシック" panose="020B0609070205080204" pitchFamily="49" charset="-128"/>
                <a:ea typeface="ＭＳ ゴシック" panose="020B0609070205080204" pitchFamily="49" charset="-128"/>
              </a:rPr>
              <a:t>支援により、地域の課題解決、分化・連携に向けた取組みを着実に進める。</a:t>
            </a:r>
          </a:p>
        </p:txBody>
      </p:sp>
      <p:sp>
        <p:nvSpPr>
          <p:cNvPr id="1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12</a:t>
            </a:fld>
            <a:endParaRPr lang="ja-JP" altLang="en-US" dirty="0">
              <a:solidFill>
                <a:prstClr val="black">
                  <a:tint val="75000"/>
                </a:prstClr>
              </a:solidFill>
            </a:endParaRPr>
          </a:p>
        </p:txBody>
      </p:sp>
      <p:sp>
        <p:nvSpPr>
          <p:cNvPr id="11" name="正方形/長方形 10"/>
          <p:cNvSpPr/>
          <p:nvPr/>
        </p:nvSpPr>
        <p:spPr>
          <a:xfrm>
            <a:off x="7010400" y="358045"/>
            <a:ext cx="2046738" cy="4136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第６回熊本県地域医療構想調整会議</a:t>
            </a:r>
            <a:endParaRPr kumimoji="1" lang="en-US" altLang="ja-JP" sz="900" dirty="0" smtClean="0">
              <a:solidFill>
                <a:schemeClr val="tx1"/>
              </a:solidFill>
            </a:endParaRPr>
          </a:p>
          <a:p>
            <a:pPr algn="ctr"/>
            <a:r>
              <a:rPr kumimoji="1" lang="ja-JP" altLang="en-US" sz="900" dirty="0" smtClean="0">
                <a:solidFill>
                  <a:schemeClr val="tx1"/>
                </a:solidFill>
              </a:rPr>
              <a:t>（</a:t>
            </a:r>
            <a:r>
              <a:rPr lang="ja-JP" altLang="en-US" sz="900" dirty="0" smtClean="0">
                <a:solidFill>
                  <a:schemeClr val="tx1"/>
                </a:solidFill>
              </a:rPr>
              <a:t>令和４</a:t>
            </a:r>
            <a:r>
              <a:rPr kumimoji="1" lang="ja-JP" altLang="en-US" sz="900" dirty="0" smtClean="0">
                <a:solidFill>
                  <a:schemeClr val="tx1"/>
                </a:solidFill>
              </a:rPr>
              <a:t>年６月２日）資料１　</a:t>
            </a:r>
            <a:endParaRPr kumimoji="1" lang="ja-JP" altLang="en-US" sz="900" dirty="0">
              <a:solidFill>
                <a:schemeClr val="tx1"/>
              </a:solidFill>
            </a:endParaRPr>
          </a:p>
        </p:txBody>
      </p:sp>
    </p:spTree>
    <p:extLst>
      <p:ext uri="{BB962C8B-B14F-4D97-AF65-F5344CB8AC3E}">
        <p14:creationId xmlns:p14="http://schemas.microsoft.com/office/powerpoint/2010/main" val="1903983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15"/>
          <p:cNvSpPr>
            <a:spLocks noChangeArrowheads="1"/>
          </p:cNvSpPr>
          <p:nvPr/>
        </p:nvSpPr>
        <p:spPr bwMode="auto">
          <a:xfrm>
            <a:off x="179512" y="366144"/>
            <a:ext cx="8784976"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defTabSz="923215" fontAlgn="base">
              <a:spcBef>
                <a:spcPct val="0"/>
              </a:spcBef>
              <a:spcAft>
                <a:spcPct val="0"/>
              </a:spcAft>
              <a:buNone/>
              <a:defRPr/>
            </a:pPr>
            <a:r>
              <a:rPr lang="ja-JP" altLang="en-US" sz="1662" b="1" dirty="0" smtClean="0">
                <a:solidFill>
                  <a:prstClr val="white"/>
                </a:solidFill>
                <a:latin typeface="メイリオ" panose="020B0604030504040204" pitchFamily="50" charset="-128"/>
                <a:ea typeface="メイリオ" panose="020B0604030504040204" pitchFamily="50" charset="-128"/>
                <a:cs typeface="Arial"/>
              </a:rPr>
              <a:t>熊本県における地域</a:t>
            </a:r>
            <a:r>
              <a:rPr lang="ja-JP" altLang="en-US" sz="1662" b="1" dirty="0">
                <a:solidFill>
                  <a:prstClr val="white"/>
                </a:solidFill>
                <a:latin typeface="メイリオ" panose="020B0604030504040204" pitchFamily="50" charset="-128"/>
                <a:ea typeface="メイリオ" panose="020B0604030504040204" pitchFamily="50" charset="-128"/>
                <a:cs typeface="Arial"/>
              </a:rPr>
              <a:t>医療構想の進め方</a:t>
            </a:r>
            <a:r>
              <a:rPr lang="ja-JP" altLang="en-US" sz="1662" b="1">
                <a:solidFill>
                  <a:prstClr val="white"/>
                </a:solidFill>
                <a:latin typeface="メイリオ" panose="020B0604030504040204" pitchFamily="50" charset="-128"/>
                <a:ea typeface="メイリオ" panose="020B0604030504040204" pitchFamily="50" charset="-128"/>
                <a:cs typeface="Arial"/>
              </a:rPr>
              <a:t>に</a:t>
            </a:r>
            <a:r>
              <a:rPr lang="ja-JP" altLang="en-US" sz="1662" b="1" smtClean="0">
                <a:solidFill>
                  <a:prstClr val="white"/>
                </a:solidFill>
                <a:latin typeface="メイリオ" panose="020B0604030504040204" pitchFamily="50" charset="-128"/>
                <a:ea typeface="メイリオ" panose="020B0604030504040204" pitchFamily="50" charset="-128"/>
                <a:cs typeface="Arial"/>
              </a:rPr>
              <a:t>ついて③</a:t>
            </a:r>
            <a:endParaRPr lang="en-US" altLang="ja-JP" sz="1662" b="1" dirty="0">
              <a:solidFill>
                <a:prstClr val="white"/>
              </a:solidFill>
              <a:latin typeface="メイリオ" panose="020B0604030504040204" pitchFamily="50" charset="-128"/>
              <a:ea typeface="メイリオ" panose="020B0604030504040204" pitchFamily="50" charset="-128"/>
              <a:cs typeface="Arial"/>
            </a:endParaRPr>
          </a:p>
        </p:txBody>
      </p:sp>
      <p:sp>
        <p:nvSpPr>
          <p:cNvPr id="1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13</a:t>
            </a:fld>
            <a:endParaRPr lang="ja-JP" altLang="en-US" dirty="0">
              <a:solidFill>
                <a:prstClr val="black">
                  <a:tint val="75000"/>
                </a:prstClr>
              </a:solidFill>
            </a:endParaRPr>
          </a:p>
        </p:txBody>
      </p:sp>
      <p:sp>
        <p:nvSpPr>
          <p:cNvPr id="17" name="テキスト ボックス 16"/>
          <p:cNvSpPr txBox="1"/>
          <p:nvPr/>
        </p:nvSpPr>
        <p:spPr>
          <a:xfrm>
            <a:off x="361662" y="908720"/>
            <a:ext cx="8458800" cy="2322752"/>
          </a:xfrm>
          <a:prstGeom prst="rect">
            <a:avLst/>
          </a:prstGeom>
          <a:noFill/>
        </p:spPr>
        <p:txBody>
          <a:bodyPr wrap="square" rtlCol="0">
            <a:spAutoFit/>
          </a:bodyPr>
          <a:lstStyle/>
          <a:p>
            <a:pPr defTabSz="805610">
              <a:defRPr/>
            </a:pPr>
            <a:r>
              <a:rPr lang="ja-JP" altLang="en-US" sz="1477" dirty="0" smtClean="0">
                <a:solidFill>
                  <a:prstClr val="black"/>
                </a:solidFill>
                <a:latin typeface="ＭＳ ゴシック" panose="020B0609070205080204" pitchFamily="49" charset="-128"/>
                <a:ea typeface="ＭＳ ゴシック" panose="020B0609070205080204" pitchFamily="49" charset="-128"/>
              </a:rPr>
              <a:t>○ 今般、令和</a:t>
            </a:r>
            <a:r>
              <a:rPr lang="en-US" altLang="ja-JP" sz="1477" dirty="0" smtClean="0">
                <a:solidFill>
                  <a:prstClr val="black"/>
                </a:solidFill>
                <a:latin typeface="ＭＳ ゴシック" panose="020B0609070205080204" pitchFamily="49" charset="-128"/>
                <a:ea typeface="ＭＳ ゴシック" panose="020B0609070205080204" pitchFamily="49" charset="-128"/>
              </a:rPr>
              <a:t>4</a:t>
            </a:r>
            <a:r>
              <a:rPr lang="ja-JP" altLang="en-US" sz="1477" dirty="0" smtClean="0">
                <a:solidFill>
                  <a:prstClr val="black"/>
                </a:solidFill>
                <a:latin typeface="ＭＳ ゴシック" panose="020B0609070205080204" pitchFamily="49" charset="-128"/>
                <a:ea typeface="ＭＳ ゴシック" panose="020B0609070205080204" pitchFamily="49" charset="-128"/>
              </a:rPr>
              <a:t>年</a:t>
            </a:r>
            <a:r>
              <a:rPr lang="en-US" altLang="ja-JP" sz="1477" dirty="0">
                <a:solidFill>
                  <a:prstClr val="black"/>
                </a:solidFill>
                <a:latin typeface="ＭＳ ゴシック" panose="020B0609070205080204" pitchFamily="49" charset="-128"/>
                <a:ea typeface="ＭＳ ゴシック" panose="020B0609070205080204" pitchFamily="49" charset="-128"/>
              </a:rPr>
              <a:t>3</a:t>
            </a:r>
            <a:r>
              <a:rPr lang="ja-JP" altLang="en-US" sz="1477" dirty="0" smtClean="0">
                <a:solidFill>
                  <a:prstClr val="black"/>
                </a:solidFill>
                <a:latin typeface="ＭＳ ゴシック" panose="020B0609070205080204" pitchFamily="49" charset="-128"/>
                <a:ea typeface="ＭＳ ゴシック" panose="020B0609070205080204" pitchFamily="49" charset="-128"/>
              </a:rPr>
              <a:t>月</a:t>
            </a:r>
            <a:r>
              <a:rPr lang="en-US" altLang="ja-JP" sz="1477" dirty="0" smtClean="0">
                <a:solidFill>
                  <a:prstClr val="black"/>
                </a:solidFill>
                <a:latin typeface="ＭＳ ゴシック" panose="020B0609070205080204" pitchFamily="49" charset="-128"/>
                <a:ea typeface="ＭＳ ゴシック" panose="020B0609070205080204" pitchFamily="49" charset="-128"/>
              </a:rPr>
              <a:t>24</a:t>
            </a:r>
            <a:r>
              <a:rPr lang="ja-JP" altLang="en-US" sz="1477" dirty="0" smtClean="0">
                <a:solidFill>
                  <a:prstClr val="black"/>
                </a:solidFill>
                <a:latin typeface="ＭＳ ゴシック" panose="020B0609070205080204" pitchFamily="49" charset="-128"/>
                <a:ea typeface="ＭＳ ゴシック" panose="020B0609070205080204" pitchFamily="49" charset="-128"/>
              </a:rPr>
              <a:t>日付け厚生労働省医政局長通知</a:t>
            </a:r>
            <a:r>
              <a:rPr lang="ja-JP" altLang="en-US" sz="1477" dirty="0">
                <a:solidFill>
                  <a:prstClr val="black"/>
                </a:solidFill>
                <a:latin typeface="ＭＳ ゴシック" panose="020B0609070205080204" pitchFamily="49" charset="-128"/>
                <a:ea typeface="ＭＳ ゴシック" panose="020B0609070205080204" pitchFamily="49" charset="-128"/>
              </a:rPr>
              <a:t>において</a:t>
            </a:r>
            <a:r>
              <a:rPr lang="ja-JP" altLang="en-US" sz="1477" dirty="0" smtClean="0">
                <a:solidFill>
                  <a:prstClr val="black"/>
                </a:solidFill>
                <a:latin typeface="ＭＳ ゴシック" panose="020B0609070205080204" pitchFamily="49" charset="-128"/>
                <a:ea typeface="ＭＳ ゴシック" panose="020B0609070205080204" pitchFamily="49" charset="-128"/>
              </a:rPr>
              <a:t>、</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新型コロナウイルス感染症の感</a:t>
            </a:r>
            <a:endParaRPr lang="en-US" altLang="ja-JP" sz="1477" u="sng"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染拡大により病床の機能分化・連携等の重要性が認識されたこと</a:t>
            </a:r>
            <a:r>
              <a:rPr lang="ja-JP" altLang="en-US" sz="1477" dirty="0" smtClean="0">
                <a:solidFill>
                  <a:prstClr val="black"/>
                </a:solidFill>
                <a:latin typeface="ＭＳ ゴシック" panose="020B0609070205080204" pitchFamily="49" charset="-128"/>
                <a:ea typeface="ＭＳ ゴシック" panose="020B0609070205080204" pitchFamily="49" charset="-128"/>
              </a:rPr>
              <a:t>や、</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医師の時間外労働の上限規　</a:t>
            </a:r>
            <a:endParaRPr lang="en-US" altLang="ja-JP" sz="1477" u="sng"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制を遵守</a:t>
            </a:r>
            <a:r>
              <a:rPr lang="ja-JP" altLang="en-US" sz="1477" dirty="0" smtClean="0">
                <a:solidFill>
                  <a:prstClr val="black"/>
                </a:solidFill>
                <a:latin typeface="ＭＳ ゴシック" panose="020B0609070205080204" pitchFamily="49" charset="-128"/>
                <a:ea typeface="ＭＳ ゴシック" panose="020B0609070205080204" pitchFamily="49" charset="-128"/>
              </a:rPr>
              <a:t>しながら、同時に地域の医療提供体制の維持・確保を行うためには、地域全体での質が</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dirty="0" smtClean="0">
                <a:solidFill>
                  <a:prstClr val="black"/>
                </a:solidFill>
                <a:latin typeface="ＭＳ ゴシック" panose="020B0609070205080204" pitchFamily="49" charset="-128"/>
                <a:ea typeface="ＭＳ ゴシック" panose="020B0609070205080204" pitchFamily="49" charset="-128"/>
              </a:rPr>
              <a:t>高く効率的で持続可能な医療提供体制の確保を図る取組みを進めることが重要であることに</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追加</a:t>
            </a:r>
            <a:endParaRPr lang="en-US" altLang="ja-JP" sz="1477" u="sng"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的に留意し、</a:t>
            </a:r>
            <a:r>
              <a:rPr lang="en-US" altLang="ja-JP" sz="1477" u="sng" dirty="0" smtClean="0">
                <a:solidFill>
                  <a:prstClr val="black"/>
                </a:solidFill>
                <a:latin typeface="ＭＳ ゴシック" panose="020B0609070205080204" pitchFamily="49" charset="-128"/>
                <a:ea typeface="ＭＳ ゴシック" panose="020B0609070205080204" pitchFamily="49" charset="-128"/>
              </a:rPr>
              <a:t>2022</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年度</a:t>
            </a:r>
            <a:r>
              <a:rPr lang="en-US" altLang="ja-JP" sz="1477" u="sng" dirty="0" smtClean="0">
                <a:solidFill>
                  <a:prstClr val="black"/>
                </a:solidFill>
                <a:latin typeface="ＭＳ ゴシック" panose="020B0609070205080204" pitchFamily="49" charset="-128"/>
                <a:ea typeface="ＭＳ ゴシック" panose="020B0609070205080204" pitchFamily="49" charset="-128"/>
              </a:rPr>
              <a:t>(</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令和</a:t>
            </a:r>
            <a:r>
              <a:rPr lang="en-US" altLang="ja-JP" sz="1477" u="sng" dirty="0" smtClean="0">
                <a:solidFill>
                  <a:prstClr val="black"/>
                </a:solidFill>
                <a:latin typeface="ＭＳ ゴシック" panose="020B0609070205080204" pitchFamily="49" charset="-128"/>
                <a:ea typeface="ＭＳ ゴシック" panose="020B0609070205080204" pitchFamily="49" charset="-128"/>
              </a:rPr>
              <a:t>4</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年度</a:t>
            </a:r>
            <a:r>
              <a:rPr lang="en-US" altLang="ja-JP" sz="1477" u="sng" dirty="0" smtClean="0">
                <a:solidFill>
                  <a:prstClr val="black"/>
                </a:solidFill>
                <a:latin typeface="ＭＳ ゴシック" panose="020B0609070205080204" pitchFamily="49" charset="-128"/>
                <a:ea typeface="ＭＳ ゴシック" panose="020B0609070205080204" pitchFamily="49" charset="-128"/>
              </a:rPr>
              <a:t>)</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及び</a:t>
            </a:r>
            <a:r>
              <a:rPr lang="en-US" altLang="ja-JP" sz="1477" u="sng" dirty="0" smtClean="0">
                <a:solidFill>
                  <a:prstClr val="black"/>
                </a:solidFill>
                <a:latin typeface="ＭＳ ゴシック" panose="020B0609070205080204" pitchFamily="49" charset="-128"/>
                <a:ea typeface="ＭＳ ゴシック" panose="020B0609070205080204" pitchFamily="49" charset="-128"/>
              </a:rPr>
              <a:t>2023</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年度</a:t>
            </a:r>
            <a:r>
              <a:rPr lang="en-US" altLang="ja-JP" sz="1477" u="sng" dirty="0" smtClean="0">
                <a:solidFill>
                  <a:prstClr val="black"/>
                </a:solidFill>
                <a:latin typeface="ＭＳ ゴシック" panose="020B0609070205080204" pitchFamily="49" charset="-128"/>
                <a:ea typeface="ＭＳ ゴシック" panose="020B0609070205080204" pitchFamily="49" charset="-128"/>
              </a:rPr>
              <a:t>(</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令和</a:t>
            </a:r>
            <a:r>
              <a:rPr lang="en-US" altLang="ja-JP" sz="1477" u="sng" dirty="0" smtClean="0">
                <a:solidFill>
                  <a:prstClr val="black"/>
                </a:solidFill>
                <a:latin typeface="ＭＳ ゴシック" panose="020B0609070205080204" pitchFamily="49" charset="-128"/>
                <a:ea typeface="ＭＳ ゴシック" panose="020B0609070205080204" pitchFamily="49" charset="-128"/>
              </a:rPr>
              <a:t>5</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年度</a:t>
            </a:r>
            <a:r>
              <a:rPr lang="en-US" altLang="ja-JP" sz="1477" u="sng" dirty="0" smtClean="0">
                <a:solidFill>
                  <a:prstClr val="black"/>
                </a:solidFill>
                <a:latin typeface="ＭＳ ゴシック" panose="020B0609070205080204" pitchFamily="49" charset="-128"/>
                <a:ea typeface="ＭＳ ゴシック" panose="020B0609070205080204" pitchFamily="49" charset="-128"/>
              </a:rPr>
              <a:t>)</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において具体的対応方針の策定や検</a:t>
            </a:r>
            <a:endParaRPr lang="en-US" altLang="ja-JP" sz="1477" u="sng"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u="sng" dirty="0" smtClean="0">
                <a:solidFill>
                  <a:prstClr val="black"/>
                </a:solidFill>
                <a:latin typeface="ＭＳ ゴシック" panose="020B0609070205080204" pitchFamily="49" charset="-128"/>
                <a:ea typeface="ＭＳ ゴシック" panose="020B0609070205080204" pitchFamily="49" charset="-128"/>
              </a:rPr>
              <a:t>証・見直しを行うこととされた</a:t>
            </a:r>
            <a:r>
              <a:rPr lang="ja-JP" altLang="en-US" sz="1477" dirty="0" smtClean="0">
                <a:solidFill>
                  <a:prstClr val="black"/>
                </a:solidFill>
                <a:latin typeface="ＭＳ ゴシック" panose="020B0609070205080204" pitchFamily="49" charset="-128"/>
                <a:ea typeface="ＭＳ ゴシック" panose="020B0609070205080204" pitchFamily="49" charset="-128"/>
              </a:rPr>
              <a:t>。</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これまで公立・公的・民間医療機関においては、</a:t>
            </a:r>
            <a:r>
              <a:rPr lang="en-US" altLang="ja-JP" sz="1477" dirty="0">
                <a:solidFill>
                  <a:prstClr val="black"/>
                </a:solidFill>
                <a:latin typeface="ＭＳ ゴシック" panose="020B0609070205080204" pitchFamily="49" charset="-128"/>
                <a:ea typeface="ＭＳ ゴシック" panose="020B0609070205080204" pitchFamily="49" charset="-128"/>
              </a:rPr>
              <a:t>2025</a:t>
            </a:r>
            <a:r>
              <a:rPr lang="ja-JP" altLang="en-US" sz="1477" dirty="0">
                <a:solidFill>
                  <a:prstClr val="black"/>
                </a:solidFill>
                <a:latin typeface="ＭＳ ゴシック" panose="020B0609070205080204" pitchFamily="49" charset="-128"/>
                <a:ea typeface="ＭＳ ゴシック" panose="020B0609070205080204" pitchFamily="49" charset="-128"/>
              </a:rPr>
              <a:t>年を見据え、構想区域において担うべき</a:t>
            </a:r>
            <a:endParaRPr lang="en-US" altLang="ja-JP" sz="1477"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医療機関としての役割</a:t>
            </a:r>
            <a:r>
              <a:rPr lang="ja-JP" altLang="en-US" sz="1477" dirty="0" smtClean="0">
                <a:solidFill>
                  <a:prstClr val="black"/>
                </a:solidFill>
                <a:latin typeface="ＭＳ ゴシック" panose="020B0609070205080204" pitchFamily="49" charset="-128"/>
                <a:ea typeface="ＭＳ ゴシック" panose="020B0609070205080204" pitchFamily="49" charset="-128"/>
              </a:rPr>
              <a:t>や、医療</a:t>
            </a:r>
            <a:r>
              <a:rPr lang="ja-JP" altLang="en-US" sz="1477" dirty="0">
                <a:solidFill>
                  <a:prstClr val="black"/>
                </a:solidFill>
                <a:latin typeface="ＭＳ ゴシック" panose="020B0609070205080204" pitchFamily="49" charset="-128"/>
                <a:ea typeface="ＭＳ ゴシック" panose="020B0609070205080204" pitchFamily="49" charset="-128"/>
              </a:rPr>
              <a:t>機能ごとの病床数を含んだ具体的対応方針</a:t>
            </a:r>
            <a:r>
              <a:rPr lang="ja-JP" altLang="en-US" sz="1477" dirty="0" smtClean="0">
                <a:solidFill>
                  <a:prstClr val="black"/>
                </a:solidFill>
                <a:latin typeface="ＭＳ ゴシック" panose="020B0609070205080204" pitchFamily="49" charset="-128"/>
                <a:ea typeface="ＭＳ ゴシック" panose="020B0609070205080204" pitchFamily="49" charset="-128"/>
              </a:rPr>
              <a:t>を検討いただき、</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dirty="0" smtClean="0">
                <a:solidFill>
                  <a:prstClr val="black"/>
                </a:solidFill>
                <a:latin typeface="ＭＳ ゴシック" panose="020B0609070205080204" pitchFamily="49" charset="-128"/>
                <a:ea typeface="ＭＳ ゴシック" panose="020B0609070205080204" pitchFamily="49" charset="-128"/>
              </a:rPr>
              <a:t>それぞれの</a:t>
            </a:r>
            <a:r>
              <a:rPr lang="ja-JP" altLang="en-US" sz="1477" dirty="0">
                <a:solidFill>
                  <a:prstClr val="black"/>
                </a:solidFill>
                <a:latin typeface="ＭＳ ゴシック" panose="020B0609070205080204" pitchFamily="49" charset="-128"/>
                <a:ea typeface="ＭＳ ゴシック" panose="020B0609070205080204" pitchFamily="49" charset="-128"/>
              </a:rPr>
              <a:t>地域調整会議で協議・合意いただいてきたところ</a:t>
            </a:r>
            <a:r>
              <a:rPr lang="ja-JP" altLang="en-US" sz="1477" dirty="0" smtClean="0">
                <a:solidFill>
                  <a:prstClr val="black"/>
                </a:solidFill>
                <a:latin typeface="ＭＳ ゴシック" panose="020B0609070205080204" pitchFamily="49" charset="-128"/>
                <a:ea typeface="ＭＳ ゴシック" panose="020B0609070205080204" pitchFamily="49" charset="-128"/>
              </a:rPr>
              <a:t>。</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600" dirty="0" smtClean="0">
              <a:solidFill>
                <a:prstClr val="black"/>
              </a:solidFill>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361664" y="3882222"/>
            <a:ext cx="8782336" cy="2348720"/>
          </a:xfrm>
          <a:prstGeom prst="rect">
            <a:avLst/>
          </a:prstGeom>
          <a:noFill/>
        </p:spPr>
        <p:txBody>
          <a:bodyPr wrap="square" rtlCol="0">
            <a:spAutoFit/>
          </a:bodyPr>
          <a:lstStyle/>
          <a:p>
            <a:pPr defTabSz="805610">
              <a:defRPr/>
            </a:pPr>
            <a:r>
              <a:rPr lang="ja-JP" altLang="en-US" sz="1477" dirty="0" smtClean="0">
                <a:solidFill>
                  <a:prstClr val="black"/>
                </a:solidFill>
                <a:latin typeface="ＭＳ ゴシック" panose="020B0609070205080204" pitchFamily="49" charset="-128"/>
                <a:ea typeface="ＭＳ ゴシック" panose="020B0609070205080204" pitchFamily="49" charset="-128"/>
              </a:rPr>
              <a:t>○ 本県では、まず、</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「公立・公的医療機関等の具体的対応方針の</a:t>
            </a:r>
            <a:r>
              <a:rPr lang="ja-JP" altLang="en-US" sz="1477" b="1" u="sng" dirty="0">
                <a:solidFill>
                  <a:prstClr val="black"/>
                </a:solidFill>
                <a:latin typeface="ＭＳ ゴシック" panose="020B0609070205080204" pitchFamily="49" charset="-128"/>
                <a:ea typeface="ＭＳ ゴシック" panose="020B0609070205080204" pitchFamily="49" charset="-128"/>
              </a:rPr>
              <a:t>再検証（令和元</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年度）</a:t>
            </a:r>
            <a:r>
              <a:rPr lang="ja-JP" altLang="en-US" sz="1477" b="1" u="sng" dirty="0">
                <a:solidFill>
                  <a:prstClr val="black"/>
                </a:solidFill>
                <a:latin typeface="ＭＳ ゴシック" panose="020B0609070205080204" pitchFamily="49" charset="-128"/>
                <a:ea typeface="ＭＳ ゴシック" panose="020B0609070205080204" pitchFamily="49" charset="-128"/>
              </a:rPr>
              <a:t>」</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の対象</a:t>
            </a:r>
            <a:endParaRPr lang="en-US" altLang="ja-JP" sz="1477" b="1" u="sng"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となった医療機関</a:t>
            </a:r>
            <a:r>
              <a:rPr lang="en-US" altLang="ja-JP" sz="1477" u="sng" baseline="30000" dirty="0" smtClean="0">
                <a:solidFill>
                  <a:prstClr val="black"/>
                </a:solidFill>
                <a:latin typeface="ＭＳ ゴシック" panose="020B0609070205080204" pitchFamily="49" charset="-128"/>
                <a:ea typeface="ＭＳ ゴシック" panose="020B0609070205080204" pitchFamily="49" charset="-128"/>
              </a:rPr>
              <a:t>※1</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の具体的対応方針の検証を引き続き進め、地域調整会議で協議</a:t>
            </a:r>
            <a:r>
              <a:rPr lang="ja-JP" altLang="en-US" sz="1477" dirty="0" smtClean="0">
                <a:solidFill>
                  <a:prstClr val="black"/>
                </a:solidFill>
                <a:latin typeface="ＭＳ ゴシック" panose="020B0609070205080204" pitchFamily="49" charset="-128"/>
                <a:ea typeface="ＭＳ ゴシック" panose="020B0609070205080204" pitchFamily="49" charset="-128"/>
              </a:rPr>
              <a:t>する。</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5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en-US" altLang="ja-JP" sz="1200" dirty="0" smtClean="0">
                <a:solidFill>
                  <a:prstClr val="black"/>
                </a:solidFill>
                <a:latin typeface="ＭＳ 明朝" panose="02020609040205080304" pitchFamily="17" charset="-128"/>
                <a:ea typeface="ＭＳ 明朝" panose="02020609040205080304" pitchFamily="17" charset="-128"/>
              </a:rPr>
              <a:t>※1</a:t>
            </a:r>
            <a:r>
              <a:rPr lang="ja-JP" altLang="en-US" sz="1200" dirty="0" smtClean="0">
                <a:solidFill>
                  <a:prstClr val="black"/>
                </a:solidFill>
                <a:latin typeface="ＭＳ 明朝" panose="02020609040205080304" pitchFamily="17" charset="-128"/>
                <a:ea typeface="ＭＳ 明朝" panose="02020609040205080304" pitchFamily="17" charset="-128"/>
              </a:rPr>
              <a:t>：協議未了の熊本市立植木病院、宇城市民病院、国立病院機構熊本南病院、小国公立病院</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defTabSz="805610">
              <a:defRPr/>
            </a:pPr>
            <a:endParaRPr lang="en-US" altLang="ja-JP" sz="600" dirty="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600" dirty="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smtClean="0">
                <a:solidFill>
                  <a:prstClr val="black"/>
                </a:solidFill>
                <a:latin typeface="ＭＳ ゴシック" panose="020B0609070205080204" pitchFamily="49" charset="-128"/>
                <a:ea typeface="ＭＳ ゴシック" panose="020B0609070205080204" pitchFamily="49" charset="-128"/>
              </a:rPr>
              <a:t>○ 上記以外の公立・公的医療機関、民間病院及び有床診療所について</a:t>
            </a:r>
            <a:r>
              <a:rPr lang="ja-JP" altLang="en-US" sz="1477" dirty="0">
                <a:solidFill>
                  <a:prstClr val="black"/>
                </a:solidFill>
                <a:latin typeface="ＭＳ ゴシック" panose="020B0609070205080204" pitchFamily="49" charset="-128"/>
                <a:ea typeface="ＭＳ ゴシック" panose="020B0609070205080204" pitchFamily="49" charset="-128"/>
              </a:rPr>
              <a:t>は、追加的に示された</a:t>
            </a:r>
            <a:r>
              <a:rPr lang="ja-JP" altLang="en-US" sz="1477" dirty="0" smtClean="0">
                <a:solidFill>
                  <a:prstClr val="black"/>
                </a:solidFill>
                <a:latin typeface="ＭＳ ゴシック" panose="020B0609070205080204" pitchFamily="49" charset="-128"/>
                <a:ea typeface="ＭＳ ゴシック" panose="020B0609070205080204" pitchFamily="49" charset="-128"/>
              </a:rPr>
              <a:t>留意事</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dirty="0" smtClean="0">
                <a:solidFill>
                  <a:prstClr val="black"/>
                </a:solidFill>
                <a:latin typeface="ＭＳ ゴシック" panose="020B0609070205080204" pitchFamily="49" charset="-128"/>
                <a:ea typeface="ＭＳ ゴシック" panose="020B0609070205080204" pitchFamily="49" charset="-128"/>
              </a:rPr>
              <a:t>項</a:t>
            </a:r>
            <a:r>
              <a:rPr lang="ja-JP" altLang="en-US" sz="1477" dirty="0">
                <a:solidFill>
                  <a:prstClr val="black"/>
                </a:solidFill>
                <a:latin typeface="ＭＳ ゴシック" panose="020B0609070205080204" pitchFamily="49" charset="-128"/>
                <a:ea typeface="ＭＳ ゴシック" panose="020B0609070205080204" pitchFamily="49" charset="-128"/>
              </a:rPr>
              <a:t>を踏まえ</a:t>
            </a:r>
            <a:r>
              <a:rPr lang="ja-JP" altLang="en-US" sz="1477" b="1" u="sng" dirty="0">
                <a:solidFill>
                  <a:prstClr val="black"/>
                </a:solidFill>
                <a:latin typeface="ＭＳ ゴシック" panose="020B0609070205080204" pitchFamily="49" charset="-128"/>
                <a:ea typeface="ＭＳ ゴシック" panose="020B0609070205080204" pitchFamily="49" charset="-128"/>
              </a:rPr>
              <a:t>具体的対応方針の検証</a:t>
            </a:r>
            <a:r>
              <a:rPr lang="ja-JP" altLang="en-US" sz="1477" dirty="0">
                <a:solidFill>
                  <a:prstClr val="black"/>
                </a:solidFill>
                <a:latin typeface="ＭＳ ゴシック" panose="020B0609070205080204" pitchFamily="49" charset="-128"/>
                <a:ea typeface="ＭＳ ゴシック" panose="020B0609070205080204" pitchFamily="49" charset="-128"/>
              </a:rPr>
              <a:t>（公立病院</a:t>
            </a:r>
            <a:r>
              <a:rPr lang="ja-JP" altLang="en-US" sz="1477" dirty="0" smtClean="0">
                <a:solidFill>
                  <a:prstClr val="black"/>
                </a:solidFill>
                <a:latin typeface="ＭＳ ゴシック" panose="020B0609070205080204" pitchFamily="49" charset="-128"/>
                <a:ea typeface="ＭＳ ゴシック" panose="020B0609070205080204" pitchFamily="49" charset="-128"/>
              </a:rPr>
              <a:t>は</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a:t>
            </a:r>
            <a:r>
              <a:rPr lang="ja-JP" altLang="en-US" sz="1477" b="1" u="sng" dirty="0">
                <a:solidFill>
                  <a:prstClr val="black"/>
                </a:solidFill>
                <a:latin typeface="ＭＳ ゴシック" panose="020B0609070205080204" pitchFamily="49" charset="-128"/>
                <a:ea typeface="ＭＳ ゴシック" panose="020B0609070205080204" pitchFamily="49" charset="-128"/>
              </a:rPr>
              <a:t>公立病院経営強化プラン」</a:t>
            </a:r>
            <a:r>
              <a:rPr lang="ja-JP" altLang="en-US" sz="1477" dirty="0">
                <a:solidFill>
                  <a:prstClr val="black"/>
                </a:solidFill>
                <a:latin typeface="ＭＳ ゴシック" panose="020B0609070205080204" pitchFamily="49" charset="-128"/>
                <a:ea typeface="ＭＳ ゴシック" panose="020B0609070205080204" pitchFamily="49" charset="-128"/>
              </a:rPr>
              <a:t>の策定）</a:t>
            </a:r>
            <a:r>
              <a:rPr lang="ja-JP" altLang="en-US" sz="1477" b="1" u="sng" dirty="0">
                <a:solidFill>
                  <a:prstClr val="black"/>
                </a:solidFill>
                <a:latin typeface="ＭＳ ゴシック" panose="020B0609070205080204" pitchFamily="49" charset="-128"/>
                <a:ea typeface="ＭＳ ゴシック" panose="020B0609070205080204" pitchFamily="49" charset="-128"/>
              </a:rPr>
              <a:t>に</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着手</a:t>
            </a:r>
            <a:r>
              <a:rPr lang="ja-JP" altLang="en-US" sz="1477" dirty="0" smtClean="0">
                <a:solidFill>
                  <a:prstClr val="black"/>
                </a:solidFill>
                <a:latin typeface="ＭＳ ゴシック" panose="020B0609070205080204" pitchFamily="49" charset="-128"/>
                <a:ea typeface="ＭＳ ゴシック" panose="020B0609070205080204" pitchFamily="49" charset="-128"/>
              </a:rPr>
              <a:t>する。　</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dirty="0" smtClean="0">
                <a:solidFill>
                  <a:prstClr val="black"/>
                </a:solidFill>
                <a:latin typeface="ＭＳ ゴシック" panose="020B0609070205080204" pitchFamily="49" charset="-128"/>
                <a:ea typeface="ＭＳ ゴシック" panose="020B0609070205080204" pitchFamily="49" charset="-128"/>
              </a:rPr>
              <a:t> 検証後、平成</a:t>
            </a:r>
            <a:r>
              <a:rPr lang="en-US" altLang="ja-JP" sz="1477" dirty="0">
                <a:solidFill>
                  <a:prstClr val="black"/>
                </a:solidFill>
                <a:latin typeface="ＭＳ ゴシック" panose="020B0609070205080204" pitchFamily="49" charset="-128"/>
                <a:ea typeface="ＭＳ ゴシック" panose="020B0609070205080204" pitchFamily="49" charset="-128"/>
              </a:rPr>
              <a:t>30</a:t>
            </a:r>
            <a:r>
              <a:rPr lang="ja-JP" altLang="en-US" sz="1477" dirty="0">
                <a:solidFill>
                  <a:prstClr val="black"/>
                </a:solidFill>
                <a:latin typeface="ＭＳ ゴシック" panose="020B0609070205080204" pitchFamily="49" charset="-128"/>
                <a:ea typeface="ＭＳ ゴシック" panose="020B0609070205080204" pitchFamily="49" charset="-128"/>
              </a:rPr>
              <a:t>年度以降実施</a:t>
            </a:r>
            <a:r>
              <a:rPr lang="ja-JP" altLang="en-US" sz="1477" dirty="0" smtClean="0">
                <a:solidFill>
                  <a:prstClr val="black"/>
                </a:solidFill>
                <a:latin typeface="ＭＳ ゴシック" panose="020B0609070205080204" pitchFamily="49" charset="-128"/>
                <a:ea typeface="ＭＳ ゴシック" panose="020B0609070205080204" pitchFamily="49" charset="-128"/>
              </a:rPr>
              <a:t>してきた協議の進め方</a:t>
            </a:r>
            <a:r>
              <a:rPr lang="en-US" altLang="ja-JP" sz="1477" baseline="30000" dirty="0" smtClean="0">
                <a:solidFill>
                  <a:prstClr val="black"/>
                </a:solidFill>
                <a:latin typeface="ＭＳ ゴシック" panose="020B0609070205080204" pitchFamily="49" charset="-128"/>
                <a:ea typeface="ＭＳ ゴシック" panose="020B0609070205080204" pitchFamily="49" charset="-128"/>
              </a:rPr>
              <a:t>※2</a:t>
            </a:r>
            <a:r>
              <a:rPr lang="ja-JP" altLang="en-US" sz="1477" dirty="0" smtClean="0">
                <a:solidFill>
                  <a:prstClr val="black"/>
                </a:solidFill>
                <a:latin typeface="ＭＳ ゴシック" panose="020B0609070205080204" pitchFamily="49" charset="-128"/>
                <a:ea typeface="ＭＳ ゴシック" panose="020B0609070205080204" pitchFamily="49" charset="-128"/>
              </a:rPr>
              <a:t>に</a:t>
            </a:r>
            <a:r>
              <a:rPr lang="ja-JP" altLang="en-US" sz="1477" dirty="0">
                <a:solidFill>
                  <a:prstClr val="black"/>
                </a:solidFill>
                <a:latin typeface="ＭＳ ゴシック" panose="020B0609070205080204" pitchFamily="49" charset="-128"/>
                <a:ea typeface="ＭＳ ゴシック" panose="020B0609070205080204" pitchFamily="49" charset="-128"/>
              </a:rPr>
              <a:t>沿って、</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地域調整会議</a:t>
            </a:r>
            <a:r>
              <a:rPr lang="ja-JP" altLang="en-US" sz="1477" b="1" u="sng" dirty="0">
                <a:solidFill>
                  <a:prstClr val="black"/>
                </a:solidFill>
                <a:latin typeface="ＭＳ ゴシック" panose="020B0609070205080204" pitchFamily="49" charset="-128"/>
                <a:ea typeface="ＭＳ ゴシック" panose="020B0609070205080204" pitchFamily="49" charset="-128"/>
              </a:rPr>
              <a:t>に</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おいて決定する</a:t>
            </a:r>
            <a:endParaRPr lang="en-US" altLang="ja-JP" sz="1477" b="1" u="sng"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477" dirty="0">
                <a:solidFill>
                  <a:prstClr val="black"/>
                </a:solidFill>
                <a:latin typeface="ＭＳ ゴシック" panose="020B0609070205080204" pitchFamily="49" charset="-128"/>
                <a:ea typeface="ＭＳ ゴシック" panose="020B0609070205080204" pitchFamily="49" charset="-128"/>
              </a:rPr>
              <a:t>　</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協議</a:t>
            </a:r>
            <a:r>
              <a:rPr lang="ja-JP" altLang="en-US" sz="1477" b="1" u="sng" dirty="0">
                <a:solidFill>
                  <a:prstClr val="black"/>
                </a:solidFill>
                <a:latin typeface="ＭＳ ゴシック" panose="020B0609070205080204" pitchFamily="49" charset="-128"/>
                <a:ea typeface="ＭＳ ゴシック" panose="020B0609070205080204" pitchFamily="49" charset="-128"/>
              </a:rPr>
              <a:t>方法・協議</a:t>
            </a:r>
            <a:r>
              <a:rPr lang="ja-JP" altLang="en-US" sz="1477" b="1" u="sng" dirty="0" smtClean="0">
                <a:solidFill>
                  <a:prstClr val="black"/>
                </a:solidFill>
                <a:latin typeface="ＭＳ ゴシック" panose="020B0609070205080204" pitchFamily="49" charset="-128"/>
                <a:ea typeface="ＭＳ ゴシック" panose="020B0609070205080204" pitchFamily="49" charset="-128"/>
              </a:rPr>
              <a:t>順序</a:t>
            </a:r>
            <a:r>
              <a:rPr lang="ja-JP" altLang="en-US" sz="1477" dirty="0" smtClean="0">
                <a:solidFill>
                  <a:prstClr val="black"/>
                </a:solidFill>
                <a:latin typeface="ＭＳ ゴシック" panose="020B0609070205080204" pitchFamily="49" charset="-128"/>
                <a:ea typeface="ＭＳ ゴシック" panose="020B0609070205080204" pitchFamily="49" charset="-128"/>
              </a:rPr>
              <a:t>に基づき、令和</a:t>
            </a:r>
            <a:r>
              <a:rPr lang="en-US" altLang="ja-JP" sz="1477" dirty="0" smtClean="0">
                <a:solidFill>
                  <a:prstClr val="black"/>
                </a:solidFill>
                <a:latin typeface="ＭＳ ゴシック" panose="020B0609070205080204" pitchFamily="49" charset="-128"/>
                <a:ea typeface="ＭＳ ゴシック" panose="020B0609070205080204" pitchFamily="49" charset="-128"/>
              </a:rPr>
              <a:t>5</a:t>
            </a:r>
            <a:r>
              <a:rPr lang="ja-JP" altLang="en-US" sz="1477" dirty="0" smtClean="0">
                <a:solidFill>
                  <a:prstClr val="black"/>
                </a:solidFill>
                <a:latin typeface="ＭＳ ゴシック" panose="020B0609070205080204" pitchFamily="49" charset="-128"/>
                <a:ea typeface="ＭＳ ゴシック" panose="020B0609070205080204" pitchFamily="49" charset="-128"/>
              </a:rPr>
              <a:t>年度にかけて順次協議を行う。</a:t>
            </a:r>
            <a:endParaRPr lang="en-US" altLang="ja-JP" sz="1477"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500" dirty="0" smtClean="0">
              <a:solidFill>
                <a:prstClr val="black"/>
              </a:solidFill>
              <a:latin typeface="ＭＳ 明朝" panose="02020609040205080304" pitchFamily="17" charset="-128"/>
              <a:ea typeface="ＭＳ 明朝" panose="02020609040205080304" pitchFamily="17" charset="-128"/>
            </a:endParaRPr>
          </a:p>
          <a:p>
            <a:pPr defTabSz="805610">
              <a:defRPr/>
            </a:pPr>
            <a:r>
              <a:rPr lang="en-US" altLang="ja-JP" sz="1200" dirty="0" smtClean="0">
                <a:solidFill>
                  <a:prstClr val="black"/>
                </a:solidFill>
                <a:latin typeface="ＭＳ 明朝" panose="02020609040205080304" pitchFamily="17" charset="-128"/>
                <a:ea typeface="ＭＳ 明朝" panose="02020609040205080304" pitchFamily="17" charset="-128"/>
              </a:rPr>
              <a:t>※2</a:t>
            </a:r>
            <a:r>
              <a:rPr lang="ja-JP" altLang="en-US" sz="1200" dirty="0" smtClean="0">
                <a:solidFill>
                  <a:prstClr val="black"/>
                </a:solidFill>
                <a:latin typeface="ＭＳ 明朝" panose="02020609040205080304" pitchFamily="17" charset="-128"/>
                <a:ea typeface="ＭＳ 明朝" panose="02020609040205080304" pitchFamily="17" charset="-128"/>
              </a:rPr>
              <a:t>：「政策医療を担う中心的な医療機関等」は統一様式により、その他の民間病院及び有床診療所については、地域調整</a:t>
            </a:r>
            <a:endParaRPr lang="en-US" altLang="ja-JP" sz="1200" dirty="0" smtClean="0">
              <a:solidFill>
                <a:prstClr val="black"/>
              </a:solidFill>
              <a:latin typeface="ＭＳ 明朝" panose="02020609040205080304" pitchFamily="17" charset="-128"/>
              <a:ea typeface="ＭＳ 明朝" panose="02020609040205080304" pitchFamily="17" charset="-128"/>
            </a:endParaRPr>
          </a:p>
          <a:p>
            <a:pPr defTabSz="805610">
              <a:defRPr/>
            </a:pPr>
            <a:r>
              <a:rPr lang="ja-JP" altLang="en-US" sz="1200" dirty="0">
                <a:solidFill>
                  <a:prstClr val="black"/>
                </a:solidFill>
                <a:latin typeface="ＭＳ 明朝" panose="02020609040205080304" pitchFamily="17" charset="-128"/>
                <a:ea typeface="ＭＳ 明朝" panose="02020609040205080304" pitchFamily="17" charset="-128"/>
              </a:rPr>
              <a:t>　</a:t>
            </a:r>
            <a:r>
              <a:rPr lang="ja-JP" altLang="en-US" sz="1200" dirty="0" smtClean="0">
                <a:solidFill>
                  <a:prstClr val="black"/>
                </a:solidFill>
                <a:latin typeface="ＭＳ 明朝" panose="02020609040205080304" pitchFamily="17" charset="-128"/>
                <a:ea typeface="ＭＳ 明朝" panose="02020609040205080304" pitchFamily="17" charset="-128"/>
              </a:rPr>
              <a:t>　会議で決定する</a:t>
            </a:r>
            <a:r>
              <a:rPr lang="ja-JP" altLang="en-US" sz="1200" dirty="0">
                <a:solidFill>
                  <a:prstClr val="black"/>
                </a:solidFill>
                <a:latin typeface="ＭＳ 明朝" panose="02020609040205080304" pitchFamily="17" charset="-128"/>
                <a:ea typeface="ＭＳ 明朝" panose="02020609040205080304" pitchFamily="17" charset="-128"/>
              </a:rPr>
              <a:t>方法（病床機能報告結果を一覧にした</a:t>
            </a:r>
            <a:r>
              <a:rPr lang="ja-JP" altLang="en-US" sz="1200" dirty="0" smtClean="0">
                <a:solidFill>
                  <a:prstClr val="black"/>
                </a:solidFill>
                <a:latin typeface="ＭＳ 明朝" panose="02020609040205080304" pitchFamily="17" charset="-128"/>
                <a:ea typeface="ＭＳ 明朝" panose="02020609040205080304" pitchFamily="17" charset="-128"/>
              </a:rPr>
              <a:t>資料により一括して協議する等）により協議する。</a:t>
            </a:r>
            <a:r>
              <a:rPr lang="ja-JP" altLang="en-US" sz="1050" dirty="0" smtClean="0">
                <a:solidFill>
                  <a:prstClr val="black"/>
                </a:solidFill>
                <a:latin typeface="ＭＳ 明朝" panose="02020609040205080304" pitchFamily="17" charset="-128"/>
                <a:ea typeface="ＭＳ 明朝" panose="02020609040205080304" pitchFamily="17" charset="-128"/>
              </a:rPr>
              <a:t>（Ｐ</a:t>
            </a:r>
            <a:r>
              <a:rPr lang="en-US" altLang="ja-JP" sz="1050" dirty="0" smtClean="0">
                <a:solidFill>
                  <a:prstClr val="black"/>
                </a:solidFill>
                <a:latin typeface="ＭＳ 明朝" panose="02020609040205080304" pitchFamily="17" charset="-128"/>
                <a:ea typeface="ＭＳ 明朝" panose="02020609040205080304" pitchFamily="17" charset="-128"/>
              </a:rPr>
              <a:t>19,20</a:t>
            </a:r>
            <a:r>
              <a:rPr lang="ja-JP" altLang="en-US" sz="1050" dirty="0" smtClean="0">
                <a:solidFill>
                  <a:prstClr val="black"/>
                </a:solidFill>
                <a:latin typeface="ＭＳ 明朝" panose="02020609040205080304" pitchFamily="17" charset="-128"/>
                <a:ea typeface="ＭＳ 明朝" panose="02020609040205080304" pitchFamily="17" charset="-128"/>
              </a:rPr>
              <a:t>参照）</a:t>
            </a:r>
            <a:endParaRPr lang="en-US" altLang="ja-JP" sz="1200" dirty="0" smtClean="0">
              <a:solidFill>
                <a:prstClr val="black"/>
              </a:solidFill>
              <a:latin typeface="ＭＳ 明朝" panose="02020609040205080304" pitchFamily="17" charset="-128"/>
              <a:ea typeface="ＭＳ 明朝" panose="02020609040205080304" pitchFamily="17" charset="-128"/>
            </a:endParaRPr>
          </a:p>
        </p:txBody>
      </p:sp>
      <p:sp>
        <p:nvSpPr>
          <p:cNvPr id="18" name="下矢印 17"/>
          <p:cNvSpPr/>
          <p:nvPr/>
        </p:nvSpPr>
        <p:spPr>
          <a:xfrm>
            <a:off x="3779912" y="3199913"/>
            <a:ext cx="1407925" cy="319383"/>
          </a:xfrm>
          <a:prstGeom prst="downArrow">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5610">
              <a:defRPr/>
            </a:pPr>
            <a:endParaRPr lang="ja-JP" altLang="en-US" sz="1662">
              <a:solidFill>
                <a:prstClr val="white"/>
              </a:solidFill>
              <a:latin typeface="Calibri"/>
              <a:ea typeface="ＭＳ Ｐゴシック" panose="020B0600070205080204" pitchFamily="50" charset="-128"/>
            </a:endParaRPr>
          </a:p>
        </p:txBody>
      </p:sp>
      <p:sp>
        <p:nvSpPr>
          <p:cNvPr id="2" name="正方形/長方形 1"/>
          <p:cNvSpPr/>
          <p:nvPr/>
        </p:nvSpPr>
        <p:spPr>
          <a:xfrm>
            <a:off x="218700" y="3704938"/>
            <a:ext cx="8745787" cy="27879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65328" y="3444177"/>
            <a:ext cx="3091029" cy="348109"/>
          </a:xfrm>
          <a:prstGeom prst="rect">
            <a:avLst/>
          </a:prstGeom>
          <a:solidFill>
            <a:schemeClr val="bg1"/>
          </a:solidFill>
          <a:ln w="6350">
            <a:solidFill>
              <a:schemeClr val="tx1"/>
            </a:solidFill>
          </a:ln>
        </p:spPr>
        <p:txBody>
          <a:bodyPr wrap="square" rtlCol="0">
            <a:spAutoFit/>
          </a:bodyPr>
          <a:lstStyle/>
          <a:p>
            <a:pPr algn="ctr" defTabSz="805610">
              <a:defRPr/>
            </a:pPr>
            <a:r>
              <a:rPr lang="ja-JP" altLang="en-US" sz="1662" b="1" kern="100" dirty="0" smtClean="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令和４年度の具体的な取組み</a:t>
            </a: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9" name="正方形/長方形 8"/>
          <p:cNvSpPr/>
          <p:nvPr/>
        </p:nvSpPr>
        <p:spPr>
          <a:xfrm>
            <a:off x="7010400" y="364684"/>
            <a:ext cx="2046738" cy="4136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rPr>
              <a:t>第６回熊本県地域医療構想調整会議</a:t>
            </a:r>
            <a:endParaRPr kumimoji="1" lang="en-US" altLang="ja-JP" sz="900" dirty="0" smtClean="0">
              <a:solidFill>
                <a:schemeClr val="tx1"/>
              </a:solidFill>
            </a:endParaRPr>
          </a:p>
          <a:p>
            <a:pPr algn="ctr"/>
            <a:r>
              <a:rPr kumimoji="1" lang="ja-JP" altLang="en-US" sz="900" dirty="0" smtClean="0">
                <a:solidFill>
                  <a:schemeClr val="tx1"/>
                </a:solidFill>
              </a:rPr>
              <a:t>（</a:t>
            </a:r>
            <a:r>
              <a:rPr lang="ja-JP" altLang="en-US" sz="900" dirty="0" smtClean="0">
                <a:solidFill>
                  <a:schemeClr val="tx1"/>
                </a:solidFill>
              </a:rPr>
              <a:t>令和４</a:t>
            </a:r>
            <a:r>
              <a:rPr kumimoji="1" lang="ja-JP" altLang="en-US" sz="900" dirty="0" smtClean="0">
                <a:solidFill>
                  <a:schemeClr val="tx1"/>
                </a:solidFill>
              </a:rPr>
              <a:t>年６月２日）資料１　</a:t>
            </a:r>
            <a:endParaRPr kumimoji="1" lang="ja-JP" altLang="en-US" sz="900" dirty="0">
              <a:solidFill>
                <a:schemeClr val="tx1"/>
              </a:solidFill>
            </a:endParaRPr>
          </a:p>
        </p:txBody>
      </p:sp>
    </p:spTree>
    <p:extLst>
      <p:ext uri="{BB962C8B-B14F-4D97-AF65-F5344CB8AC3E}">
        <p14:creationId xmlns:p14="http://schemas.microsoft.com/office/powerpoint/2010/main" val="2012005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14</a:t>
            </a:fld>
            <a:endParaRPr kumimoji="1" lang="ja-JP" altLang="en-US"/>
          </a:p>
        </p:txBody>
      </p:sp>
      <p:sp>
        <p:nvSpPr>
          <p:cNvPr id="7" name="テキスト ボックス 6"/>
          <p:cNvSpPr txBox="1"/>
          <p:nvPr/>
        </p:nvSpPr>
        <p:spPr>
          <a:xfrm>
            <a:off x="123389" y="987710"/>
            <a:ext cx="2076287" cy="348109"/>
          </a:xfrm>
          <a:prstGeom prst="rect">
            <a:avLst/>
          </a:prstGeom>
          <a:solidFill>
            <a:schemeClr val="bg1"/>
          </a:solidFill>
          <a:ln w="6350">
            <a:solidFill>
              <a:schemeClr val="tx1"/>
            </a:solidFill>
          </a:ln>
        </p:spPr>
        <p:txBody>
          <a:bodyPr wrap="square" rtlCol="0">
            <a:spAutoFit/>
          </a:bodyPr>
          <a:lstStyle/>
          <a:p>
            <a:pPr algn="ctr"/>
            <a:r>
              <a:rPr lang="ja-JP" altLang="en-US"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対象医療機関</a:t>
            </a: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8" name="テキスト ボックス 7"/>
          <p:cNvSpPr txBox="1"/>
          <p:nvPr/>
        </p:nvSpPr>
        <p:spPr>
          <a:xfrm>
            <a:off x="123388" y="1382025"/>
            <a:ext cx="8814298" cy="2365519"/>
          </a:xfrm>
          <a:prstGeom prst="rect">
            <a:avLst/>
          </a:prstGeom>
          <a:noFill/>
        </p:spPr>
        <p:txBody>
          <a:bodyPr wrap="square" rIns="33231" rtlCol="0" anchor="t">
            <a:spAutoFit/>
          </a:bodyPr>
          <a:lstStyle/>
          <a:p>
            <a:r>
              <a:rPr lang="ja-JP" altLang="en-US" sz="1662" dirty="0">
                <a:latin typeface="ＭＳ ゴシック" panose="020B0609070205080204" pitchFamily="49" charset="-128"/>
                <a:ea typeface="ＭＳ ゴシック" panose="020B0609070205080204" pitchFamily="49" charset="-128"/>
              </a:rPr>
              <a:t>　　再検証対象医療機関は、</a:t>
            </a:r>
            <a:r>
              <a:rPr lang="ja-JP" altLang="en-US" sz="1662" u="sng" dirty="0">
                <a:latin typeface="ＭＳ ゴシック" panose="020B0609070205080204" pitchFamily="49" charset="-128"/>
                <a:ea typeface="ＭＳ ゴシック" panose="020B0609070205080204" pitchFamily="49" charset="-128"/>
              </a:rPr>
              <a:t>がん、心血管疾患、脳卒中などの全ての領域において「診療</a:t>
            </a:r>
            <a:endParaRPr lang="en-US" altLang="ja-JP" sz="1662" u="sng" dirty="0">
              <a:latin typeface="ＭＳ ゴシック" panose="020B0609070205080204" pitchFamily="49" charset="-128"/>
              <a:ea typeface="ＭＳ ゴシック" panose="020B0609070205080204" pitchFamily="49" charset="-128"/>
            </a:endParaRPr>
          </a:p>
          <a:p>
            <a:r>
              <a:rPr lang="ja-JP" altLang="en-US" sz="1662" dirty="0">
                <a:latin typeface="ＭＳ ゴシック" panose="020B0609070205080204" pitchFamily="49" charset="-128"/>
                <a:ea typeface="ＭＳ ゴシック" panose="020B0609070205080204" pitchFamily="49" charset="-128"/>
              </a:rPr>
              <a:t>　</a:t>
            </a:r>
            <a:r>
              <a:rPr lang="ja-JP" altLang="en-US" sz="1662" u="sng" dirty="0">
                <a:latin typeface="ＭＳ ゴシック" panose="020B0609070205080204" pitchFamily="49" charset="-128"/>
                <a:ea typeface="ＭＳ ゴシック" panose="020B0609070205080204" pitchFamily="49" charset="-128"/>
              </a:rPr>
              <a:t>実績が特に少ない」</a:t>
            </a:r>
            <a:r>
              <a:rPr lang="en-US" altLang="ja-JP" sz="1662" u="sng" dirty="0">
                <a:latin typeface="ＭＳ ゴシック" panose="020B0609070205080204" pitchFamily="49" charset="-128"/>
                <a:ea typeface="ＭＳ ゴシック" panose="020B0609070205080204" pitchFamily="49" charset="-128"/>
              </a:rPr>
              <a:t>(9</a:t>
            </a:r>
            <a:r>
              <a:rPr lang="ja-JP" altLang="en-US" sz="1662" u="sng" dirty="0">
                <a:latin typeface="ＭＳ ゴシック" panose="020B0609070205080204" pitchFamily="49" charset="-128"/>
                <a:ea typeface="ＭＳ ゴシック" panose="020B0609070205080204" pitchFamily="49" charset="-128"/>
              </a:rPr>
              <a:t>領域</a:t>
            </a:r>
            <a:r>
              <a:rPr lang="en-US" altLang="ja-JP" sz="1662" u="sng" dirty="0">
                <a:latin typeface="ＭＳ ゴシック" panose="020B0609070205080204" pitchFamily="49" charset="-128"/>
                <a:ea typeface="ＭＳ ゴシック" panose="020B0609070205080204" pitchFamily="49" charset="-128"/>
              </a:rPr>
              <a:t>)</a:t>
            </a:r>
            <a:r>
              <a:rPr lang="ja-JP" altLang="en-US" sz="1662" u="sng" dirty="0">
                <a:latin typeface="ＭＳ ゴシック" panose="020B0609070205080204" pitchFamily="49" charset="-128"/>
                <a:ea typeface="ＭＳ ゴシック" panose="020B0609070205080204" pitchFamily="49" charset="-128"/>
              </a:rPr>
              <a:t>又は「類似かつ近接」</a:t>
            </a:r>
            <a:r>
              <a:rPr lang="en-US" altLang="ja-JP" sz="1662" u="sng" dirty="0">
                <a:latin typeface="ＭＳ ゴシック" panose="020B0609070205080204" pitchFamily="49" charset="-128"/>
                <a:ea typeface="ＭＳ ゴシック" panose="020B0609070205080204" pitchFamily="49" charset="-128"/>
              </a:rPr>
              <a:t>(6</a:t>
            </a:r>
            <a:r>
              <a:rPr lang="ja-JP" altLang="en-US" sz="1662" u="sng" dirty="0">
                <a:latin typeface="ＭＳ ゴシック" panose="020B0609070205080204" pitchFamily="49" charset="-128"/>
                <a:ea typeface="ＭＳ ゴシック" panose="020B0609070205080204" pitchFamily="49" charset="-128"/>
              </a:rPr>
              <a:t>領域</a:t>
            </a:r>
            <a:r>
              <a:rPr lang="en-US" altLang="ja-JP" sz="1662" u="sng" dirty="0">
                <a:latin typeface="ＭＳ ゴシック" panose="020B0609070205080204" pitchFamily="49" charset="-128"/>
                <a:ea typeface="ＭＳ ゴシック" panose="020B0609070205080204" pitchFamily="49" charset="-128"/>
              </a:rPr>
              <a:t>)</a:t>
            </a:r>
            <a:r>
              <a:rPr lang="ja-JP" altLang="en-US" sz="1662" u="sng" dirty="0">
                <a:latin typeface="ＭＳ ゴシック" panose="020B0609070205080204" pitchFamily="49" charset="-128"/>
                <a:ea typeface="ＭＳ ゴシック" panose="020B0609070205080204" pitchFamily="49" charset="-128"/>
              </a:rPr>
              <a:t>の要件に該当する医療機関</a:t>
            </a:r>
            <a:r>
              <a:rPr lang="ja-JP" altLang="en-US" sz="1662" dirty="0">
                <a:latin typeface="ＭＳ ゴシック" panose="020B0609070205080204" pitchFamily="49" charset="-128"/>
                <a:ea typeface="ＭＳ ゴシック" panose="020B0609070205080204" pitchFamily="49" charset="-128"/>
              </a:rPr>
              <a:t>で、</a:t>
            </a:r>
            <a:endParaRPr lang="en-US" altLang="ja-JP" sz="1662" dirty="0">
              <a:latin typeface="ＭＳ ゴシック" panose="020B0609070205080204" pitchFamily="49" charset="-128"/>
              <a:ea typeface="ＭＳ ゴシック" panose="020B0609070205080204" pitchFamily="49" charset="-128"/>
            </a:endParaRPr>
          </a:p>
          <a:p>
            <a:r>
              <a:rPr lang="ja-JP" altLang="en-US" sz="1662" dirty="0">
                <a:latin typeface="ＭＳ ゴシック" panose="020B0609070205080204" pitchFamily="49" charset="-128"/>
                <a:ea typeface="ＭＳ ゴシック" panose="020B0609070205080204" pitchFamily="49" charset="-128"/>
              </a:rPr>
              <a:t>　本県では、次の</a:t>
            </a:r>
            <a:r>
              <a:rPr lang="en-US" altLang="ja-JP" sz="1662" dirty="0">
                <a:latin typeface="ＭＳ ゴシック" panose="020B0609070205080204" pitchFamily="49" charset="-128"/>
                <a:ea typeface="ＭＳ ゴシック" panose="020B0609070205080204" pitchFamily="49" charset="-128"/>
              </a:rPr>
              <a:t>6</a:t>
            </a:r>
            <a:r>
              <a:rPr lang="ja-JP" altLang="en-US" sz="1662" dirty="0">
                <a:latin typeface="ＭＳ ゴシック" panose="020B0609070205080204" pitchFamily="49" charset="-128"/>
                <a:ea typeface="ＭＳ ゴシック" panose="020B0609070205080204" pitchFamily="49" charset="-128"/>
              </a:rPr>
              <a:t>病院が対象。</a:t>
            </a:r>
            <a:endParaRPr lang="en-US" altLang="ja-JP" sz="1662" dirty="0">
              <a:latin typeface="ＭＳ ゴシック" panose="020B0609070205080204" pitchFamily="49" charset="-128"/>
              <a:ea typeface="ＭＳ ゴシック" panose="020B0609070205080204" pitchFamily="49" charset="-128"/>
            </a:endParaRPr>
          </a:p>
          <a:p>
            <a:endParaRPr lang="en-US" altLang="ja-JP" sz="923" dirty="0">
              <a:latin typeface="ＭＳ ゴシック" panose="020B0609070205080204" pitchFamily="49" charset="-128"/>
              <a:ea typeface="ＭＳ ゴシック" panose="020B0609070205080204" pitchFamily="49" charset="-128"/>
            </a:endParaRPr>
          </a:p>
          <a:p>
            <a:pPr marL="665301" indent="-256449">
              <a:buFont typeface="Arial" panose="020B0604020202020204" pitchFamily="34" charset="0"/>
              <a:buChar char="•"/>
            </a:pPr>
            <a:r>
              <a:rPr lang="ja-JP" altLang="en-US" sz="1477" dirty="0">
                <a:latin typeface="ＭＳ ゴシック" panose="020B0609070205080204" pitchFamily="49" charset="-128"/>
                <a:ea typeface="ＭＳ ゴシック" panose="020B0609070205080204" pitchFamily="49" charset="-128"/>
              </a:rPr>
              <a:t>熊本市立植木病院</a:t>
            </a:r>
            <a:r>
              <a:rPr lang="en-US" altLang="ja-JP" sz="1477" dirty="0">
                <a:latin typeface="ＭＳ ゴシック" panose="020B0609070205080204" pitchFamily="49" charset="-128"/>
                <a:ea typeface="ＭＳ ゴシック" panose="020B0609070205080204" pitchFamily="49" charset="-128"/>
              </a:rPr>
              <a:t>(</a:t>
            </a:r>
            <a:r>
              <a:rPr lang="ja-JP" altLang="en-US" sz="1477" dirty="0">
                <a:latin typeface="ＭＳ ゴシック" panose="020B0609070205080204" pitchFamily="49" charset="-128"/>
                <a:ea typeface="ＭＳ ゴシック" panose="020B0609070205080204" pitchFamily="49" charset="-128"/>
              </a:rPr>
              <a:t>熊本・上益城</a:t>
            </a:r>
            <a:r>
              <a:rPr lang="en-US" altLang="ja-JP" sz="1477" dirty="0">
                <a:latin typeface="ＭＳ ゴシック" panose="020B0609070205080204" pitchFamily="49" charset="-128"/>
                <a:ea typeface="ＭＳ ゴシック" panose="020B0609070205080204" pitchFamily="49" charset="-128"/>
              </a:rPr>
              <a:t>)</a:t>
            </a:r>
          </a:p>
          <a:p>
            <a:pPr marL="665301" indent="-256449">
              <a:buFont typeface="Arial" panose="020B0604020202020204" pitchFamily="34" charset="0"/>
              <a:buChar char="•"/>
            </a:pPr>
            <a:r>
              <a:rPr lang="ja-JP" altLang="en-US" sz="1477" dirty="0">
                <a:latin typeface="ＭＳ ゴシック" panose="020B0609070205080204" pitchFamily="49" charset="-128"/>
                <a:ea typeface="ＭＳ ゴシック" panose="020B0609070205080204" pitchFamily="49" charset="-128"/>
              </a:rPr>
              <a:t>熊本医師会立熊本地域医療センター</a:t>
            </a:r>
            <a:r>
              <a:rPr lang="en-US" altLang="ja-JP" sz="1477" dirty="0">
                <a:latin typeface="ＭＳ ゴシック" panose="020B0609070205080204" pitchFamily="49" charset="-128"/>
                <a:ea typeface="ＭＳ ゴシック" panose="020B0609070205080204" pitchFamily="49" charset="-128"/>
              </a:rPr>
              <a:t>(</a:t>
            </a:r>
            <a:r>
              <a:rPr lang="ja-JP" altLang="en-US" sz="1477" dirty="0">
                <a:latin typeface="ＭＳ ゴシック" panose="020B0609070205080204" pitchFamily="49" charset="-128"/>
                <a:ea typeface="ＭＳ ゴシック" panose="020B0609070205080204" pitchFamily="49" charset="-128"/>
              </a:rPr>
              <a:t>熊本・上益城</a:t>
            </a:r>
            <a:r>
              <a:rPr lang="en-US" altLang="ja-JP" sz="1477" dirty="0">
                <a:latin typeface="ＭＳ ゴシック" panose="020B0609070205080204" pitchFamily="49" charset="-128"/>
                <a:ea typeface="ＭＳ ゴシック" panose="020B0609070205080204" pitchFamily="49" charset="-128"/>
              </a:rPr>
              <a:t>)</a:t>
            </a:r>
          </a:p>
          <a:p>
            <a:pPr marL="665301" indent="-256449">
              <a:buFont typeface="Arial" panose="020B0604020202020204" pitchFamily="34" charset="0"/>
              <a:buChar char="•"/>
            </a:pPr>
            <a:r>
              <a:rPr lang="ja-JP" altLang="en-US" sz="1477" dirty="0">
                <a:latin typeface="ＭＳ ゴシック" panose="020B0609070205080204" pitchFamily="49" charset="-128"/>
                <a:ea typeface="ＭＳ ゴシック" panose="020B0609070205080204" pitchFamily="49" charset="-128"/>
              </a:rPr>
              <a:t>宇城市民病院</a:t>
            </a:r>
            <a:r>
              <a:rPr lang="en-US" altLang="ja-JP" sz="1477" dirty="0">
                <a:latin typeface="ＭＳ ゴシック" panose="020B0609070205080204" pitchFamily="49" charset="-128"/>
                <a:ea typeface="ＭＳ ゴシック" panose="020B0609070205080204" pitchFamily="49" charset="-128"/>
              </a:rPr>
              <a:t>(</a:t>
            </a:r>
            <a:r>
              <a:rPr lang="ja-JP" altLang="en-US" sz="1477" dirty="0">
                <a:latin typeface="ＭＳ ゴシック" panose="020B0609070205080204" pitchFamily="49" charset="-128"/>
                <a:ea typeface="ＭＳ ゴシック" panose="020B0609070205080204" pitchFamily="49" charset="-128"/>
              </a:rPr>
              <a:t>宇城</a:t>
            </a:r>
            <a:r>
              <a:rPr lang="en-US" altLang="ja-JP" sz="1477" dirty="0">
                <a:latin typeface="ＭＳ ゴシック" panose="020B0609070205080204" pitchFamily="49" charset="-128"/>
                <a:ea typeface="ＭＳ ゴシック" panose="020B0609070205080204" pitchFamily="49" charset="-128"/>
              </a:rPr>
              <a:t>)</a:t>
            </a:r>
          </a:p>
          <a:p>
            <a:pPr marL="665301" indent="-256449">
              <a:buFont typeface="Arial" panose="020B0604020202020204" pitchFamily="34" charset="0"/>
              <a:buChar char="•"/>
            </a:pPr>
            <a:r>
              <a:rPr lang="ja-JP" altLang="en-US" sz="1477" dirty="0">
                <a:latin typeface="ＭＳ ゴシック" panose="020B0609070205080204" pitchFamily="49" charset="-128"/>
                <a:ea typeface="ＭＳ ゴシック" panose="020B0609070205080204" pitchFamily="49" charset="-128"/>
              </a:rPr>
              <a:t>国立病院機構熊本南病院</a:t>
            </a:r>
            <a:r>
              <a:rPr lang="en-US" altLang="ja-JP" sz="1477" dirty="0">
                <a:latin typeface="ＭＳ ゴシック" panose="020B0609070205080204" pitchFamily="49" charset="-128"/>
                <a:ea typeface="ＭＳ ゴシック" panose="020B0609070205080204" pitchFamily="49" charset="-128"/>
              </a:rPr>
              <a:t>(</a:t>
            </a:r>
            <a:r>
              <a:rPr lang="ja-JP" altLang="en-US" sz="1477" dirty="0">
                <a:latin typeface="ＭＳ ゴシック" panose="020B0609070205080204" pitchFamily="49" charset="-128"/>
                <a:ea typeface="ＭＳ ゴシック" panose="020B0609070205080204" pitchFamily="49" charset="-128"/>
              </a:rPr>
              <a:t>宇城</a:t>
            </a:r>
            <a:r>
              <a:rPr lang="en-US" altLang="ja-JP" sz="1477" dirty="0">
                <a:latin typeface="ＭＳ ゴシック" panose="020B0609070205080204" pitchFamily="49" charset="-128"/>
                <a:ea typeface="ＭＳ ゴシック" panose="020B0609070205080204" pitchFamily="49" charset="-128"/>
              </a:rPr>
              <a:t>)</a:t>
            </a:r>
          </a:p>
          <a:p>
            <a:pPr marL="665301" indent="-256449">
              <a:buFont typeface="Arial" panose="020B0604020202020204" pitchFamily="34" charset="0"/>
              <a:buChar char="•"/>
            </a:pPr>
            <a:r>
              <a:rPr lang="ja-JP" altLang="en-US" sz="1477" dirty="0">
                <a:latin typeface="ＭＳ ゴシック" panose="020B0609070205080204" pitchFamily="49" charset="-128"/>
                <a:ea typeface="ＭＳ ゴシック" panose="020B0609070205080204" pitchFamily="49" charset="-128"/>
              </a:rPr>
              <a:t>小国公立病院</a:t>
            </a:r>
            <a:r>
              <a:rPr lang="en-US" altLang="ja-JP" sz="1477" dirty="0">
                <a:latin typeface="ＭＳ ゴシック" panose="020B0609070205080204" pitchFamily="49" charset="-128"/>
                <a:ea typeface="ＭＳ ゴシック" panose="020B0609070205080204" pitchFamily="49" charset="-128"/>
              </a:rPr>
              <a:t>(</a:t>
            </a:r>
            <a:r>
              <a:rPr lang="ja-JP" altLang="en-US" sz="1477" dirty="0">
                <a:latin typeface="ＭＳ ゴシック" panose="020B0609070205080204" pitchFamily="49" charset="-128"/>
                <a:ea typeface="ＭＳ ゴシック" panose="020B0609070205080204" pitchFamily="49" charset="-128"/>
              </a:rPr>
              <a:t>阿蘇</a:t>
            </a:r>
            <a:r>
              <a:rPr lang="en-US" altLang="ja-JP" sz="1477" dirty="0">
                <a:latin typeface="ＭＳ ゴシック" panose="020B0609070205080204" pitchFamily="49" charset="-128"/>
                <a:ea typeface="ＭＳ ゴシック" panose="020B0609070205080204" pitchFamily="49" charset="-128"/>
              </a:rPr>
              <a:t>)</a:t>
            </a:r>
          </a:p>
          <a:p>
            <a:pPr marL="665301" indent="-256449">
              <a:buFont typeface="Arial" panose="020B0604020202020204" pitchFamily="34" charset="0"/>
              <a:buChar char="•"/>
            </a:pPr>
            <a:r>
              <a:rPr lang="ja-JP" altLang="en-US" sz="1477" dirty="0">
                <a:latin typeface="ＭＳ ゴシック" panose="020B0609070205080204" pitchFamily="49" charset="-128"/>
                <a:ea typeface="ＭＳ ゴシック" panose="020B0609070205080204" pitchFamily="49" charset="-128"/>
              </a:rPr>
              <a:t>天草市立牛深市民病院</a:t>
            </a:r>
            <a:r>
              <a:rPr lang="en-US" altLang="ja-JP" sz="1477" dirty="0">
                <a:latin typeface="ＭＳ ゴシック" panose="020B0609070205080204" pitchFamily="49" charset="-128"/>
                <a:ea typeface="ＭＳ ゴシック" panose="020B0609070205080204" pitchFamily="49" charset="-128"/>
              </a:rPr>
              <a:t>(</a:t>
            </a:r>
            <a:r>
              <a:rPr lang="ja-JP" altLang="en-US" sz="1477" dirty="0">
                <a:latin typeface="ＭＳ ゴシック" panose="020B0609070205080204" pitchFamily="49" charset="-128"/>
                <a:ea typeface="ＭＳ ゴシック" panose="020B0609070205080204" pitchFamily="49" charset="-128"/>
              </a:rPr>
              <a:t>天草</a:t>
            </a:r>
            <a:r>
              <a:rPr lang="en-US" altLang="ja-JP" sz="1477" dirty="0">
                <a:latin typeface="ＭＳ ゴシック" panose="020B0609070205080204" pitchFamily="49" charset="-128"/>
                <a:ea typeface="ＭＳ ゴシック" panose="020B0609070205080204" pitchFamily="49" charset="-128"/>
              </a:rPr>
              <a:t>)</a:t>
            </a:r>
          </a:p>
        </p:txBody>
      </p:sp>
      <p:sp>
        <p:nvSpPr>
          <p:cNvPr id="9" name="テキスト ボックス 8"/>
          <p:cNvSpPr txBox="1"/>
          <p:nvPr/>
        </p:nvSpPr>
        <p:spPr>
          <a:xfrm>
            <a:off x="123388" y="4050766"/>
            <a:ext cx="2076287" cy="348109"/>
          </a:xfrm>
          <a:prstGeom prst="rect">
            <a:avLst/>
          </a:prstGeom>
          <a:solidFill>
            <a:schemeClr val="bg1"/>
          </a:solidFill>
          <a:ln w="6350">
            <a:solidFill>
              <a:schemeClr val="tx1"/>
            </a:solidFill>
          </a:ln>
        </p:spPr>
        <p:txBody>
          <a:bodyPr wrap="square" rtlCol="0">
            <a:spAutoFit/>
          </a:bodyPr>
          <a:lstStyle/>
          <a:p>
            <a:pPr algn="ctr"/>
            <a:r>
              <a:rPr lang="ja-JP" altLang="en-US"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要請内容</a:t>
            </a: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テキスト ボックス 9"/>
          <p:cNvSpPr txBox="1"/>
          <p:nvPr/>
        </p:nvSpPr>
        <p:spPr>
          <a:xfrm>
            <a:off x="343459" y="4420098"/>
            <a:ext cx="8478627" cy="1953868"/>
          </a:xfrm>
          <a:prstGeom prst="rect">
            <a:avLst/>
          </a:prstGeom>
          <a:noFill/>
        </p:spPr>
        <p:txBody>
          <a:bodyPr wrap="square" rIns="33231" rtlCol="0" anchor="t">
            <a:spAutoFit/>
          </a:bodyPr>
          <a:lstStyle/>
          <a:p>
            <a:r>
              <a:rPr lang="ja-JP" altLang="en-US" sz="1662" dirty="0">
                <a:latin typeface="ＭＳ ゴシック" panose="020B0609070205080204" pitchFamily="49" charset="-128"/>
                <a:ea typeface="ＭＳ ゴシック" panose="020B0609070205080204" pitchFamily="49" charset="-128"/>
              </a:rPr>
              <a:t>　再検証対象医療機関は、次の点について検討を行い、その結果を反映した具体的対応方針を地域医療構想調整会議において説明し、合意を得ること。</a:t>
            </a:r>
            <a:endParaRPr lang="en-US" altLang="ja-JP" sz="1662"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pPr marL="474796" indent="-474796">
              <a:buFont typeface="+mj-ea"/>
              <a:buAutoNum type="circleNumDbPlain"/>
            </a:pPr>
            <a:r>
              <a:rPr lang="ja-JP" altLang="en-US" sz="1662" dirty="0">
                <a:latin typeface="ＭＳ ゴシック" panose="020B0609070205080204" pitchFamily="49" charset="-128"/>
                <a:ea typeface="ＭＳ ゴシック" panose="020B0609070205080204" pitchFamily="49" charset="-128"/>
              </a:rPr>
              <a:t>現在の地域における急性期機能や、将来の人口推移とそれに伴う医療需要の変化等を踏まえた、</a:t>
            </a:r>
            <a:r>
              <a:rPr lang="en-US" altLang="ja-JP" sz="1662" dirty="0">
                <a:latin typeface="ＭＳ ゴシック" panose="020B0609070205080204" pitchFamily="49" charset="-128"/>
                <a:ea typeface="ＭＳ ゴシック" panose="020B0609070205080204" pitchFamily="49" charset="-128"/>
              </a:rPr>
              <a:t>2025 </a:t>
            </a:r>
            <a:r>
              <a:rPr lang="ja-JP" altLang="en-US" sz="1662" dirty="0">
                <a:latin typeface="ＭＳ ゴシック" panose="020B0609070205080204" pitchFamily="49" charset="-128"/>
                <a:ea typeface="ＭＳ ゴシック" panose="020B0609070205080204" pitchFamily="49" charset="-128"/>
              </a:rPr>
              <a:t>年を見据えた自医療機関の役割</a:t>
            </a:r>
            <a:endParaRPr lang="en-US" altLang="ja-JP" sz="1662" dirty="0">
              <a:latin typeface="ＭＳ ゴシック" panose="020B0609070205080204" pitchFamily="49" charset="-128"/>
              <a:ea typeface="ＭＳ ゴシック" panose="020B0609070205080204" pitchFamily="49" charset="-128"/>
            </a:endParaRPr>
          </a:p>
          <a:p>
            <a:pPr marL="474796" indent="-474796">
              <a:buFont typeface="+mj-ea"/>
              <a:buAutoNum type="circleNumDbPlain"/>
            </a:pPr>
            <a:r>
              <a:rPr lang="ja-JP" altLang="en-US" sz="1662" dirty="0">
                <a:latin typeface="ＭＳ ゴシック" panose="020B0609070205080204" pitchFamily="49" charset="-128"/>
                <a:ea typeface="ＭＳ ゴシック" panose="020B0609070205080204" pitchFamily="49" charset="-128"/>
              </a:rPr>
              <a:t>分析対象とした領域ごとの医療機能の方向性（他の医療機関との機能統合や連携、機能縮小・廃止等）</a:t>
            </a:r>
            <a:endParaRPr lang="en-US" altLang="ja-JP" sz="1662" dirty="0">
              <a:latin typeface="ＭＳ ゴシック" panose="020B0609070205080204" pitchFamily="49" charset="-128"/>
              <a:ea typeface="ＭＳ ゴシック" panose="020B0609070205080204" pitchFamily="49" charset="-128"/>
            </a:endParaRPr>
          </a:p>
          <a:p>
            <a:pPr marL="474796" indent="-474796">
              <a:buFont typeface="+mj-ea"/>
              <a:buAutoNum type="circleNumDbPlain"/>
            </a:pPr>
            <a:r>
              <a:rPr lang="ja-JP" altLang="en-US" sz="1662" dirty="0">
                <a:latin typeface="ＭＳ ゴシック" panose="020B0609070205080204" pitchFamily="49" charset="-128"/>
                <a:ea typeface="ＭＳ ゴシック" panose="020B0609070205080204" pitchFamily="49" charset="-128"/>
              </a:rPr>
              <a:t>上記を踏まえた機能別の病床数</a:t>
            </a:r>
            <a:endParaRPr lang="en-US" altLang="ja-JP" sz="1662" dirty="0">
              <a:latin typeface="ＭＳ ゴシック" panose="020B0609070205080204" pitchFamily="49" charset="-128"/>
              <a:ea typeface="ＭＳ ゴシック" panose="020B0609070205080204" pitchFamily="49" charset="-128"/>
            </a:endParaRPr>
          </a:p>
        </p:txBody>
      </p:sp>
      <p:sp>
        <p:nvSpPr>
          <p:cNvPr id="2" name="四角形吹き出し 1"/>
          <p:cNvSpPr/>
          <p:nvPr/>
        </p:nvSpPr>
        <p:spPr>
          <a:xfrm>
            <a:off x="3734330" y="2971903"/>
            <a:ext cx="5064369" cy="1283485"/>
          </a:xfrm>
          <a:prstGeom prst="wedgeRectCallout">
            <a:avLst>
              <a:gd name="adj1" fmla="val -41287"/>
              <a:gd name="adj2" fmla="val 625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77" dirty="0">
                <a:solidFill>
                  <a:schemeClr val="tx1"/>
                </a:solidFill>
                <a:latin typeface="ＭＳ ゴシック" panose="020B0609070205080204" pitchFamily="49" charset="-128"/>
                <a:ea typeface="ＭＳ ゴシック" panose="020B0609070205080204" pitchFamily="49" charset="-128"/>
              </a:rPr>
              <a:t>【</a:t>
            </a:r>
            <a:r>
              <a:rPr lang="ja-JP" altLang="en-US" sz="1477" dirty="0">
                <a:solidFill>
                  <a:schemeClr val="tx1"/>
                </a:solidFill>
                <a:latin typeface="ＭＳ ゴシック" panose="020B0609070205080204" pitchFamily="49" charset="-128"/>
                <a:ea typeface="ＭＳ ゴシック" panose="020B0609070205080204" pitchFamily="49" charset="-128"/>
              </a:rPr>
              <a:t>再検証要請の趣旨</a:t>
            </a:r>
            <a:r>
              <a:rPr lang="en-US" altLang="ja-JP" sz="1477" dirty="0">
                <a:solidFill>
                  <a:schemeClr val="tx1"/>
                </a:solidFill>
                <a:latin typeface="ＭＳ ゴシック" panose="020B0609070205080204" pitchFamily="49" charset="-128"/>
                <a:ea typeface="ＭＳ ゴシック" panose="020B0609070205080204" pitchFamily="49" charset="-128"/>
              </a:rPr>
              <a:t>】</a:t>
            </a:r>
          </a:p>
          <a:p>
            <a:r>
              <a:rPr lang="ja-JP" altLang="en-US" sz="1477" dirty="0">
                <a:solidFill>
                  <a:schemeClr val="tx1"/>
                </a:solidFill>
                <a:latin typeface="ＭＳ ゴシック" panose="020B0609070205080204" pitchFamily="49" charset="-128"/>
                <a:ea typeface="ＭＳ ゴシック" panose="020B0609070205080204" pitchFamily="49" charset="-128"/>
              </a:rPr>
              <a:t>　各医療機関の役割等の再検証をお願いするもので、医療機関そのものの統廃合を機械的に決めるものでもない。</a:t>
            </a:r>
            <a:endParaRPr lang="en-US" altLang="ja-JP" sz="1477" dirty="0">
              <a:solidFill>
                <a:schemeClr val="tx1"/>
              </a:solidFill>
              <a:latin typeface="ＭＳ ゴシック" panose="020B0609070205080204" pitchFamily="49" charset="-128"/>
              <a:ea typeface="ＭＳ ゴシック" panose="020B0609070205080204" pitchFamily="49" charset="-128"/>
            </a:endParaRPr>
          </a:p>
          <a:p>
            <a:r>
              <a:rPr lang="ja-JP" altLang="en-US" sz="1477" dirty="0">
                <a:solidFill>
                  <a:schemeClr val="tx1"/>
                </a:solidFill>
                <a:latin typeface="ＭＳ ゴシック" panose="020B0609070205080204" pitchFamily="49" charset="-128"/>
                <a:ea typeface="ＭＳ ゴシック" panose="020B0609070205080204" pitchFamily="49" charset="-128"/>
              </a:rPr>
              <a:t>　地域の実情を踏まえ、地域調整会議で、</a:t>
            </a:r>
            <a:r>
              <a:rPr lang="en-US" altLang="ja-JP" sz="1477" dirty="0">
                <a:solidFill>
                  <a:schemeClr val="tx1"/>
                </a:solidFill>
                <a:latin typeface="ＭＳ ゴシック" panose="020B0609070205080204" pitchFamily="49" charset="-128"/>
                <a:ea typeface="ＭＳ ゴシック" panose="020B0609070205080204" pitchFamily="49" charset="-128"/>
              </a:rPr>
              <a:t>2025</a:t>
            </a:r>
            <a:r>
              <a:rPr lang="ja-JP" altLang="en-US" sz="1477" dirty="0">
                <a:solidFill>
                  <a:schemeClr val="tx1"/>
                </a:solidFill>
                <a:latin typeface="ＭＳ ゴシック" panose="020B0609070205080204" pitchFamily="49" charset="-128"/>
                <a:ea typeface="ＭＳ ゴシック" panose="020B0609070205080204" pitchFamily="49" charset="-128"/>
              </a:rPr>
              <a:t>年のあるべき姿に向けて必要な医療機能の議論を進めて頂きたい。</a:t>
            </a:r>
          </a:p>
        </p:txBody>
      </p:sp>
      <p:sp>
        <p:nvSpPr>
          <p:cNvPr id="12" name="AutoShape 15"/>
          <p:cNvSpPr>
            <a:spLocks noChangeArrowheads="1"/>
          </p:cNvSpPr>
          <p:nvPr/>
        </p:nvSpPr>
        <p:spPr bwMode="auto">
          <a:xfrm>
            <a:off x="179513" y="332656"/>
            <a:ext cx="8758174"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None/>
            </a:pP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公立・</a:t>
            </a:r>
            <a:r>
              <a:rPr lang="ja-JP" altLang="en-US" sz="1662" b="1" dirty="0">
                <a:solidFill>
                  <a:schemeClr val="bg1"/>
                </a:solidFill>
                <a:latin typeface="メイリオ" panose="020B0604030504040204" pitchFamily="50" charset="-128"/>
                <a:ea typeface="メイリオ" panose="020B0604030504040204" pitchFamily="50" charset="-128"/>
                <a:cs typeface="Arial"/>
              </a:rPr>
              <a:t>公的医療機関等の具体的対応方針の再検証要請への対応</a:t>
            </a: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状況①</a:t>
            </a:r>
            <a:endParaRPr lang="ja-JP" altLang="en-US" sz="1662" b="1" dirty="0">
              <a:solidFill>
                <a:schemeClr val="bg1"/>
              </a:solidFill>
              <a:latin typeface="メイリオ" panose="020B0604030504040204" pitchFamily="50" charset="-128"/>
              <a:ea typeface="メイリオ" panose="020B0604030504040204" pitchFamily="50" charset="-128"/>
              <a:cs typeface="Arial"/>
            </a:endParaRPr>
          </a:p>
        </p:txBody>
      </p:sp>
      <p:sp>
        <p:nvSpPr>
          <p:cNvPr id="11" name="正方形/長方形 10"/>
          <p:cNvSpPr/>
          <p:nvPr/>
        </p:nvSpPr>
        <p:spPr>
          <a:xfrm>
            <a:off x="258213" y="355704"/>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spTree>
    <p:extLst>
      <p:ext uri="{BB962C8B-B14F-4D97-AF65-F5344CB8AC3E}">
        <p14:creationId xmlns:p14="http://schemas.microsoft.com/office/powerpoint/2010/main" val="15070731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92689" y="2321594"/>
            <a:ext cx="8154864" cy="546945"/>
          </a:xfrm>
          <a:prstGeom prst="rect">
            <a:avLst/>
          </a:prstGeom>
          <a:noFill/>
        </p:spPr>
        <p:txBody>
          <a:bodyPr wrap="square" rtlCol="0">
            <a:spAutoFit/>
          </a:bodyPr>
          <a:lstStyle/>
          <a:p>
            <a:r>
              <a:rPr lang="ja-JP" altLang="en-US" sz="1477" dirty="0">
                <a:latin typeface="ＭＳ ゴシック" panose="020B0609070205080204" pitchFamily="49" charset="-128"/>
                <a:ea typeface="ＭＳ ゴシック" panose="020B0609070205080204" pitchFamily="49" charset="-128"/>
              </a:rPr>
              <a:t>○ 植木病院事務局において、熊本市民病院や、近隣の医療機関との役割分担、診療実績等の</a:t>
            </a:r>
            <a:endParaRPr lang="en-US" altLang="ja-JP" sz="1477"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分析を実施中。</a:t>
            </a:r>
            <a:endParaRPr lang="en-US" altLang="ja-JP" sz="1477" dirty="0">
              <a:latin typeface="ＭＳ ゴシック" panose="020B0609070205080204" pitchFamily="49" charset="-128"/>
              <a:ea typeface="ＭＳ ゴシック" panose="020B0609070205080204" pitchFamily="49" charset="-128"/>
            </a:endParaRPr>
          </a:p>
        </p:txBody>
      </p:sp>
      <p:sp>
        <p:nvSpPr>
          <p:cNvPr id="6" name="テキスト ボックス 5"/>
          <p:cNvSpPr txBox="1"/>
          <p:nvPr/>
        </p:nvSpPr>
        <p:spPr>
          <a:xfrm>
            <a:off x="315228" y="1955913"/>
            <a:ext cx="2344845" cy="319639"/>
          </a:xfrm>
          <a:prstGeom prst="rect">
            <a:avLst/>
          </a:prstGeom>
          <a:solidFill>
            <a:schemeClr val="bg1"/>
          </a:solidFill>
          <a:ln w="6350">
            <a:solidFill>
              <a:schemeClr val="tx1"/>
            </a:solidFill>
          </a:ln>
        </p:spPr>
        <p:txBody>
          <a:bodyPr wrap="square" rtlCol="0">
            <a:spAutoFit/>
          </a:bodyPr>
          <a:lstStyle/>
          <a:p>
            <a:pPr algn="ctr"/>
            <a:r>
              <a:rPr lang="ja-JP" altLang="en-US"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熊本市立植木病院</a:t>
            </a:r>
            <a:endParaRPr lang="en-US" altLang="ja-JP"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0" name="AutoShape 15"/>
          <p:cNvSpPr>
            <a:spLocks noChangeArrowheads="1"/>
          </p:cNvSpPr>
          <p:nvPr/>
        </p:nvSpPr>
        <p:spPr bwMode="auto">
          <a:xfrm>
            <a:off x="179513" y="332656"/>
            <a:ext cx="8758174"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None/>
            </a:pP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公立・</a:t>
            </a:r>
            <a:r>
              <a:rPr lang="ja-JP" altLang="en-US" sz="1662" b="1" dirty="0">
                <a:solidFill>
                  <a:schemeClr val="bg1"/>
                </a:solidFill>
                <a:latin typeface="メイリオ" panose="020B0604030504040204" pitchFamily="50" charset="-128"/>
                <a:ea typeface="メイリオ" panose="020B0604030504040204" pitchFamily="50" charset="-128"/>
                <a:cs typeface="Arial"/>
              </a:rPr>
              <a:t>公的医療機関等の具体的対応方針の再検証要請への対応</a:t>
            </a: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状況</a:t>
            </a:r>
            <a:r>
              <a:rPr lang="ja-JP" altLang="en-US" sz="1662" b="1" dirty="0">
                <a:solidFill>
                  <a:schemeClr val="bg1"/>
                </a:solidFill>
                <a:latin typeface="メイリオ" panose="020B0604030504040204" pitchFamily="50" charset="-128"/>
                <a:ea typeface="メイリオ" panose="020B0604030504040204" pitchFamily="50" charset="-128"/>
                <a:cs typeface="Arial"/>
              </a:rPr>
              <a:t>②</a:t>
            </a:r>
          </a:p>
        </p:txBody>
      </p:sp>
      <p:sp>
        <p:nvSpPr>
          <p:cNvPr id="14" name="テキスト ボックス 13"/>
          <p:cNvSpPr txBox="1"/>
          <p:nvPr/>
        </p:nvSpPr>
        <p:spPr>
          <a:xfrm>
            <a:off x="340803" y="2912324"/>
            <a:ext cx="4352691" cy="319639"/>
          </a:xfrm>
          <a:prstGeom prst="rect">
            <a:avLst/>
          </a:prstGeom>
          <a:solidFill>
            <a:schemeClr val="bg1"/>
          </a:solidFill>
          <a:ln w="6350">
            <a:solidFill>
              <a:schemeClr val="tx1"/>
            </a:solidFill>
          </a:ln>
        </p:spPr>
        <p:txBody>
          <a:bodyPr wrap="square" rtlCol="0">
            <a:spAutoFit/>
          </a:bodyPr>
          <a:lstStyle/>
          <a:p>
            <a:pPr algn="ctr"/>
            <a:r>
              <a:rPr lang="ja-JP" altLang="en-US"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熊本市医師会立熊本地域医療センター</a:t>
            </a:r>
            <a:endParaRPr lang="en-US" altLang="ja-JP"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5" name="テキスト ボックス 14"/>
          <p:cNvSpPr txBox="1"/>
          <p:nvPr/>
        </p:nvSpPr>
        <p:spPr>
          <a:xfrm>
            <a:off x="315228" y="4876155"/>
            <a:ext cx="2344845" cy="319639"/>
          </a:xfrm>
          <a:prstGeom prst="rect">
            <a:avLst/>
          </a:prstGeom>
          <a:solidFill>
            <a:schemeClr val="bg1"/>
          </a:solidFill>
          <a:ln w="6350">
            <a:solidFill>
              <a:schemeClr val="tx1"/>
            </a:solidFill>
          </a:ln>
        </p:spPr>
        <p:txBody>
          <a:bodyPr wrap="square" rtlCol="0">
            <a:spAutoFit/>
          </a:bodyPr>
          <a:lstStyle/>
          <a:p>
            <a:pPr algn="ctr"/>
            <a:r>
              <a:rPr lang="ja-JP" altLang="en-US"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宇城市民病院</a:t>
            </a:r>
            <a:endParaRPr lang="en-US" altLang="ja-JP"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0" name="テキスト ボックス 19"/>
          <p:cNvSpPr txBox="1"/>
          <p:nvPr/>
        </p:nvSpPr>
        <p:spPr>
          <a:xfrm>
            <a:off x="592685" y="855791"/>
            <a:ext cx="8154868" cy="1001556"/>
          </a:xfrm>
          <a:prstGeom prst="rect">
            <a:avLst/>
          </a:prstGeom>
          <a:noFill/>
        </p:spPr>
        <p:txBody>
          <a:bodyPr wrap="square" rtlCol="0">
            <a:spAutoFit/>
          </a:bodyPr>
          <a:lstStyle/>
          <a:p>
            <a:r>
              <a:rPr lang="ja-JP" altLang="en-US" sz="1477" dirty="0">
                <a:latin typeface="ＭＳ ゴシック" panose="020B0609070205080204" pitchFamily="49" charset="-128"/>
                <a:ea typeface="ＭＳ ゴシック" panose="020B0609070205080204" pitchFamily="49" charset="-128"/>
              </a:rPr>
              <a:t>　「公立・公的医療機関等の具体的対応方針の再検証等について」（令和２年１月</a:t>
            </a:r>
            <a:r>
              <a:rPr lang="en-US" altLang="ja-JP" sz="1477" dirty="0">
                <a:latin typeface="ＭＳ ゴシック" panose="020B0609070205080204" pitchFamily="49" charset="-128"/>
                <a:ea typeface="ＭＳ ゴシック" panose="020B0609070205080204" pitchFamily="49" charset="-128"/>
              </a:rPr>
              <a:t>17</a:t>
            </a:r>
            <a:r>
              <a:rPr lang="ja-JP" altLang="en-US" sz="1477" dirty="0">
                <a:latin typeface="ＭＳ ゴシック" panose="020B0609070205080204" pitchFamily="49" charset="-128"/>
                <a:ea typeface="ＭＳ ゴシック" panose="020B0609070205080204" pitchFamily="49" charset="-128"/>
              </a:rPr>
              <a:t>日付け</a:t>
            </a:r>
            <a:endParaRPr lang="en-US" altLang="ja-JP" sz="1477"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厚生労働省医政局長通知）で再検証の対象となった６病院のうち５病院は、新型コロナ患者の入院病床を確保し対応いただいているところ。</a:t>
            </a:r>
            <a:endParaRPr lang="en-US" altLang="ja-JP" sz="1477"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a:t>
            </a:r>
            <a:r>
              <a:rPr lang="ja-JP" altLang="en-US" sz="1477" dirty="0" smtClean="0">
                <a:latin typeface="ＭＳ ゴシック" panose="020B0609070205080204" pitchFamily="49" charset="-128"/>
                <a:ea typeface="ＭＳ ゴシック" panose="020B0609070205080204" pitchFamily="49" charset="-128"/>
              </a:rPr>
              <a:t>令和３年度</a:t>
            </a:r>
            <a:r>
              <a:rPr lang="ja-JP" altLang="en-US" sz="1477" dirty="0">
                <a:latin typeface="ＭＳ ゴシック" panose="020B0609070205080204" pitchFamily="49" charset="-128"/>
                <a:ea typeface="ＭＳ ゴシック" panose="020B0609070205080204" pitchFamily="49" charset="-128"/>
              </a:rPr>
              <a:t>までの主な取組み状況は以下のとおり。</a:t>
            </a:r>
            <a:endParaRPr lang="en-US" altLang="ja-JP" sz="1477" dirty="0">
              <a:latin typeface="ＭＳ ゴシック" panose="020B0609070205080204" pitchFamily="49" charset="-128"/>
              <a:ea typeface="ＭＳ ゴシック" panose="020B0609070205080204" pitchFamily="49" charset="-128"/>
            </a:endParaRPr>
          </a:p>
        </p:txBody>
      </p:sp>
      <p:sp>
        <p:nvSpPr>
          <p:cNvPr id="21" name="テキスト ボックス 20"/>
          <p:cNvSpPr txBox="1"/>
          <p:nvPr/>
        </p:nvSpPr>
        <p:spPr>
          <a:xfrm>
            <a:off x="592686" y="3226862"/>
            <a:ext cx="8551314" cy="1448025"/>
          </a:xfrm>
          <a:prstGeom prst="rect">
            <a:avLst/>
          </a:prstGeom>
          <a:noFill/>
        </p:spPr>
        <p:txBody>
          <a:bodyPr wrap="square" rtlCol="0">
            <a:spAutoFit/>
          </a:bodyPr>
          <a:lstStyle/>
          <a:p>
            <a:r>
              <a:rPr lang="ja-JP" altLang="en-US" sz="1477" dirty="0">
                <a:latin typeface="ＭＳ ゴシック" panose="020B0609070205080204" pitchFamily="49" charset="-128"/>
                <a:ea typeface="ＭＳ ゴシック" panose="020B0609070205080204" pitchFamily="49" charset="-128"/>
              </a:rPr>
              <a:t>○ 令和２年４月１４日、今後のあり方検討について市医師会と意見交換。</a:t>
            </a:r>
            <a:endParaRPr lang="en-US" altLang="ja-JP" sz="1477"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建替え方針の検討にあたっては、長期的な運営を維持するため、適切な規模にダウンサイジング</a:t>
            </a:r>
            <a:endParaRPr lang="en-US" altLang="ja-JP" sz="1477"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しつつ、診療科のあり方も検討していくこととされた。</a:t>
            </a:r>
            <a:endParaRPr lang="en-US" altLang="ja-JP" sz="1477"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r>
              <a:rPr lang="ja-JP" altLang="en-US" sz="1477" dirty="0" smtClean="0">
                <a:latin typeface="ＭＳ ゴシック" panose="020B0609070205080204" pitchFamily="49" charset="-128"/>
                <a:ea typeface="ＭＳ ゴシック" panose="020B0609070205080204" pitchFamily="49" charset="-128"/>
              </a:rPr>
              <a:t>○ 担う役割について検討後、</a:t>
            </a:r>
            <a:r>
              <a:rPr lang="ja-JP" altLang="en-US" sz="1477" b="1" u="sng" dirty="0" smtClean="0">
                <a:solidFill>
                  <a:srgbClr val="FF0000"/>
                </a:solidFill>
                <a:latin typeface="ＭＳ ゴシック" panose="020B0609070205080204" pitchFamily="49" charset="-128"/>
                <a:ea typeface="ＭＳ ゴシック" panose="020B0609070205080204" pitchFamily="49" charset="-128"/>
              </a:rPr>
              <a:t>令和４年２月の熊本・上益城地域調整会議で合意</a:t>
            </a:r>
            <a:r>
              <a:rPr lang="ja-JP" altLang="en-US" sz="1477" dirty="0" smtClean="0">
                <a:latin typeface="ＭＳ ゴシック" panose="020B0609070205080204" pitchFamily="49" charset="-128"/>
                <a:ea typeface="ＭＳ ゴシック" panose="020B0609070205080204" pitchFamily="49" charset="-128"/>
              </a:rPr>
              <a:t>された。</a:t>
            </a:r>
            <a:endParaRPr lang="en-US" altLang="ja-JP" sz="1477" dirty="0" smtClean="0">
              <a:latin typeface="ＭＳ ゴシック" panose="020B0609070205080204" pitchFamily="49" charset="-128"/>
              <a:ea typeface="ＭＳ ゴシック" panose="020B0609070205080204" pitchFamily="49" charset="-128"/>
            </a:endParaRPr>
          </a:p>
          <a:p>
            <a:endParaRPr lang="en-US" altLang="ja-JP" sz="500" dirty="0" smtClean="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a:t>
            </a:r>
            <a:r>
              <a:rPr lang="ja-JP" altLang="en-US" sz="1477" dirty="0" smtClean="0">
                <a:latin typeface="ＭＳ ゴシック" panose="020B0609070205080204" pitchFamily="49" charset="-128"/>
                <a:ea typeface="ＭＳ ゴシック" panose="020B0609070205080204" pitchFamily="49" charset="-128"/>
              </a:rPr>
              <a:t>⇒ 人口減少・少子化のなか、担う役割に重点化するため、病床数を </a:t>
            </a:r>
            <a:r>
              <a:rPr lang="en-US" altLang="ja-JP" sz="1477" dirty="0" smtClean="0">
                <a:latin typeface="ＭＳ ゴシック" panose="020B0609070205080204" pitchFamily="49" charset="-128"/>
                <a:ea typeface="ＭＳ ゴシック" panose="020B0609070205080204" pitchFamily="49" charset="-128"/>
              </a:rPr>
              <a:t>227</a:t>
            </a:r>
            <a:r>
              <a:rPr lang="ja-JP" altLang="en-US" sz="1477" dirty="0" smtClean="0">
                <a:latin typeface="ＭＳ ゴシック" panose="020B0609070205080204" pitchFamily="49" charset="-128"/>
                <a:ea typeface="ＭＳ ゴシック" panose="020B0609070205080204" pitchFamily="49" charset="-128"/>
              </a:rPr>
              <a:t>床 → </a:t>
            </a:r>
            <a:r>
              <a:rPr lang="en-US" altLang="ja-JP" sz="1477" dirty="0" smtClean="0">
                <a:latin typeface="ＭＳ ゴシック" panose="020B0609070205080204" pitchFamily="49" charset="-128"/>
                <a:ea typeface="ＭＳ ゴシック" panose="020B0609070205080204" pitchFamily="49" charset="-128"/>
              </a:rPr>
              <a:t>204</a:t>
            </a:r>
            <a:r>
              <a:rPr lang="ja-JP" altLang="en-US" sz="1477" dirty="0" smtClean="0">
                <a:latin typeface="ＭＳ ゴシック" panose="020B0609070205080204" pitchFamily="49" charset="-128"/>
                <a:ea typeface="ＭＳ ゴシック" panose="020B0609070205080204" pitchFamily="49" charset="-128"/>
              </a:rPr>
              <a:t>床 へ減少。</a:t>
            </a:r>
            <a:endParaRPr lang="en-US" altLang="ja-JP" sz="1477" dirty="0" smtClean="0">
              <a:latin typeface="ＭＳ ゴシック" panose="020B0609070205080204" pitchFamily="49" charset="-128"/>
              <a:ea typeface="ＭＳ ゴシック" panose="020B0609070205080204" pitchFamily="49" charset="-128"/>
            </a:endParaRPr>
          </a:p>
        </p:txBody>
      </p:sp>
      <p:sp>
        <p:nvSpPr>
          <p:cNvPr id="22" name="テキスト ボックス 21"/>
          <p:cNvSpPr txBox="1"/>
          <p:nvPr/>
        </p:nvSpPr>
        <p:spPr>
          <a:xfrm>
            <a:off x="2796251" y="4876155"/>
            <a:ext cx="2907559" cy="319639"/>
          </a:xfrm>
          <a:prstGeom prst="rect">
            <a:avLst/>
          </a:prstGeom>
          <a:solidFill>
            <a:schemeClr val="bg1"/>
          </a:solidFill>
          <a:ln w="6350">
            <a:solidFill>
              <a:schemeClr val="tx1"/>
            </a:solidFill>
          </a:ln>
        </p:spPr>
        <p:txBody>
          <a:bodyPr wrap="square" rtlCol="0">
            <a:spAutoFit/>
          </a:bodyPr>
          <a:lstStyle/>
          <a:p>
            <a:pPr algn="ctr"/>
            <a:r>
              <a:rPr lang="zh-TW" altLang="en-US"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国立病院機構熊本南病院</a:t>
            </a:r>
            <a:endParaRPr lang="en-US" altLang="ja-JP"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3" name="テキスト ボックス 22"/>
          <p:cNvSpPr txBox="1"/>
          <p:nvPr/>
        </p:nvSpPr>
        <p:spPr>
          <a:xfrm>
            <a:off x="592686" y="5190680"/>
            <a:ext cx="8551314" cy="1370760"/>
          </a:xfrm>
          <a:prstGeom prst="rect">
            <a:avLst/>
          </a:prstGeom>
          <a:noFill/>
        </p:spPr>
        <p:txBody>
          <a:bodyPr wrap="square" rtlCol="0">
            <a:spAutoFit/>
          </a:bodyPr>
          <a:lstStyle/>
          <a:p>
            <a:r>
              <a:rPr lang="ja-JP" altLang="en-US" sz="1477" dirty="0">
                <a:latin typeface="ＭＳ ゴシック" panose="020B0609070205080204" pitchFamily="49" charset="-128"/>
                <a:ea typeface="ＭＳ ゴシック" panose="020B0609070205080204" pitchFamily="49" charset="-128"/>
              </a:rPr>
              <a:t>○ 宇城総合病院を含めた、宇城地域の旧松橋町地域に所在する公立・公的の３病院による意見交換</a:t>
            </a:r>
            <a:endParaRPr lang="en-US" altLang="ja-JP" sz="1477"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の場を設置することで合意済み。</a:t>
            </a:r>
            <a:endParaRPr lang="en-US" altLang="ja-JP" sz="1477"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検討のキックオフとして、令和２年３月５日に最初の意見交換会を予定していたが、コロナ対応</a:t>
            </a:r>
            <a:endParaRPr lang="en-US" altLang="ja-JP" sz="1477"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のため延期とした</a:t>
            </a:r>
            <a:r>
              <a:rPr lang="ja-JP" altLang="en-US" sz="1477" dirty="0" smtClean="0">
                <a:latin typeface="ＭＳ ゴシック" panose="020B0609070205080204" pitchFamily="49" charset="-128"/>
                <a:ea typeface="ＭＳ ゴシック" panose="020B0609070205080204" pitchFamily="49" charset="-128"/>
              </a:rPr>
              <a:t>。</a:t>
            </a:r>
            <a:endParaRPr lang="en-US" altLang="ja-JP" sz="1477" dirty="0" smtClean="0">
              <a:latin typeface="ＭＳ ゴシック" panose="020B0609070205080204" pitchFamily="49" charset="-128"/>
              <a:ea typeface="ＭＳ ゴシック" panose="020B0609070205080204" pitchFamily="49" charset="-128"/>
            </a:endParaRPr>
          </a:p>
          <a:p>
            <a:endParaRPr lang="en-US" altLang="ja-JP" sz="460" dirty="0" smtClean="0">
              <a:latin typeface="ＭＳ ゴシック" panose="020B0609070205080204" pitchFamily="49" charset="-128"/>
              <a:ea typeface="ＭＳ ゴシック" panose="020B0609070205080204" pitchFamily="49" charset="-128"/>
            </a:endParaRPr>
          </a:p>
          <a:p>
            <a:r>
              <a:rPr lang="ja-JP" altLang="en-US" sz="1477" dirty="0" smtClean="0">
                <a:latin typeface="ＭＳ ゴシック" panose="020B0609070205080204" pitchFamily="49" charset="-128"/>
                <a:ea typeface="ＭＳ ゴシック" panose="020B0609070205080204" pitchFamily="49" charset="-128"/>
              </a:rPr>
              <a:t>○ 令和４年２月１５日、宇城市が市民病院の民間譲渡方針を発表。</a:t>
            </a:r>
            <a:endParaRPr lang="en-US" altLang="ja-JP" sz="1477" dirty="0">
              <a:latin typeface="ＭＳ ゴシック" panose="020B0609070205080204" pitchFamily="49" charset="-128"/>
              <a:ea typeface="ＭＳ ゴシック" panose="020B0609070205080204" pitchFamily="49" charset="-128"/>
            </a:endParaRPr>
          </a:p>
        </p:txBody>
      </p:sp>
      <p:sp>
        <p:nvSpPr>
          <p:cNvPr id="12" name="正方形/長方形 11"/>
          <p:cNvSpPr/>
          <p:nvPr/>
        </p:nvSpPr>
        <p:spPr>
          <a:xfrm>
            <a:off x="258213" y="355704"/>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sp>
        <p:nvSpPr>
          <p:cNvPr id="13" name="スライド番号プレースホルダー 3"/>
          <p:cNvSpPr txBox="1">
            <a:spLocks/>
          </p:cNvSpPr>
          <p:nvPr/>
        </p:nvSpPr>
        <p:spPr>
          <a:xfrm>
            <a:off x="7010400" y="6492875"/>
            <a:ext cx="2133600" cy="365125"/>
          </a:xfrm>
          <a:prstGeom prst="rect">
            <a:avLst/>
          </a:prstGeom>
        </p:spPr>
        <p:txBody>
          <a:bodyPr vert="horz" lIns="87272" tIns="43637" rIns="87272" bIns="43637" rtlCol="0" anchor="ctr"/>
          <a:lstStyle>
            <a:defPPr>
              <a:defRPr lang="ja-JP"/>
            </a:defPPr>
            <a:lvl1pPr marL="0" algn="r" defTabSz="872722" rtl="0" eaLnBrk="1" latinLnBrk="0" hangingPunct="1">
              <a:defRPr kumimoji="1" sz="20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fld id="{9E2A29CB-BA86-48A6-80E1-CB8750A963B5}" type="slidenum">
              <a:rPr lang="ja-JP" altLang="en-US" smtClean="0"/>
              <a:pPr/>
              <a:t>15</a:t>
            </a:fld>
            <a:endParaRPr lang="ja-JP" altLang="en-US"/>
          </a:p>
        </p:txBody>
      </p:sp>
    </p:spTree>
    <p:extLst>
      <p:ext uri="{BB962C8B-B14F-4D97-AF65-F5344CB8AC3E}">
        <p14:creationId xmlns:p14="http://schemas.microsoft.com/office/powerpoint/2010/main" val="3268073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315228" y="850098"/>
            <a:ext cx="2344845" cy="319639"/>
          </a:xfrm>
          <a:prstGeom prst="rect">
            <a:avLst/>
          </a:prstGeom>
          <a:solidFill>
            <a:schemeClr val="bg1"/>
          </a:solidFill>
          <a:ln w="6350">
            <a:solidFill>
              <a:schemeClr val="tx1"/>
            </a:solidFill>
          </a:ln>
        </p:spPr>
        <p:txBody>
          <a:bodyPr wrap="square" rtlCol="0">
            <a:spAutoFit/>
          </a:bodyPr>
          <a:lstStyle/>
          <a:p>
            <a:pPr algn="ctr"/>
            <a:r>
              <a:rPr lang="ja-JP" altLang="en-US"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小国公立病院</a:t>
            </a:r>
            <a:endParaRPr lang="en-US" altLang="ja-JP"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19" name="テキスト ボックス 18"/>
          <p:cNvSpPr txBox="1"/>
          <p:nvPr/>
        </p:nvSpPr>
        <p:spPr>
          <a:xfrm>
            <a:off x="315227" y="2678748"/>
            <a:ext cx="2728510" cy="319639"/>
          </a:xfrm>
          <a:prstGeom prst="rect">
            <a:avLst/>
          </a:prstGeom>
          <a:solidFill>
            <a:schemeClr val="bg1"/>
          </a:solidFill>
          <a:ln w="6350">
            <a:solidFill>
              <a:schemeClr val="tx1"/>
            </a:solidFill>
          </a:ln>
        </p:spPr>
        <p:txBody>
          <a:bodyPr wrap="square" rtlCol="0">
            <a:spAutoFit/>
          </a:bodyPr>
          <a:lstStyle/>
          <a:p>
            <a:pPr algn="ctr"/>
            <a:r>
              <a:rPr lang="ja-JP" altLang="en-US"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rPr>
              <a:t>天草市立牛深市民病院</a:t>
            </a:r>
            <a:endParaRPr lang="en-US" altLang="ja-JP" sz="1477"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21" name="テキスト ボックス 20"/>
          <p:cNvSpPr txBox="1"/>
          <p:nvPr/>
        </p:nvSpPr>
        <p:spPr>
          <a:xfrm>
            <a:off x="592686" y="1151823"/>
            <a:ext cx="8551314" cy="1371081"/>
          </a:xfrm>
          <a:prstGeom prst="rect">
            <a:avLst/>
          </a:prstGeom>
          <a:noFill/>
        </p:spPr>
        <p:txBody>
          <a:bodyPr wrap="square" rtlCol="0">
            <a:spAutoFit/>
          </a:bodyPr>
          <a:lstStyle/>
          <a:p>
            <a:r>
              <a:rPr lang="ja-JP" altLang="en-US" sz="1477" dirty="0">
                <a:latin typeface="ＭＳ ゴシック" panose="020B0609070205080204" pitchFamily="49" charset="-128"/>
                <a:ea typeface="ＭＳ ゴシック" panose="020B0609070205080204" pitchFamily="49" charset="-128"/>
              </a:rPr>
              <a:t>○ 令和２年１２月２２日、「阿蘇地域の医療提供体制に関する意見交換」を開催。</a:t>
            </a:r>
            <a:endParaRPr lang="en-US" altLang="ja-JP" sz="1477"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小国公立病院、阿蘇医療センターの両院長に加え、阿蘇市長、小国町長、南小国町長、産山村長</a:t>
            </a:r>
            <a:endParaRPr lang="en-US" altLang="ja-JP" sz="1477"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も出席。地域の医療提供体制の維持には、経営の継続や医療人材の確保について、複数医療機関</a:t>
            </a:r>
            <a:endParaRPr lang="en-US" altLang="ja-JP" sz="1477"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で連携して検討していく必要があることについて認識を共有。</a:t>
            </a:r>
            <a:endParaRPr lang="en-US" altLang="ja-JP" sz="1477"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a:t>
            </a:r>
            <a:r>
              <a:rPr lang="ja-JP" altLang="en-US" sz="1477" dirty="0" smtClean="0">
                <a:latin typeface="ＭＳ ゴシック" panose="020B0609070205080204" pitchFamily="49" charset="-128"/>
                <a:ea typeface="ＭＳ ゴシック" panose="020B0609070205080204" pitchFamily="49" charset="-128"/>
              </a:rPr>
              <a:t>議論を進めるため、小国公立病院、阿蘇医療センター間での意見交換を定期的に開催中。</a:t>
            </a:r>
            <a:endParaRPr lang="en-US" altLang="ja-JP" sz="1477" dirty="0">
              <a:latin typeface="ＭＳ ゴシック" panose="020B0609070205080204" pitchFamily="49" charset="-128"/>
              <a:ea typeface="ＭＳ ゴシック" panose="020B0609070205080204" pitchFamily="49" charset="-128"/>
            </a:endParaRPr>
          </a:p>
        </p:txBody>
      </p:sp>
      <p:sp>
        <p:nvSpPr>
          <p:cNvPr id="13" name="テキスト ボックス 12"/>
          <p:cNvSpPr txBox="1"/>
          <p:nvPr/>
        </p:nvSpPr>
        <p:spPr>
          <a:xfrm>
            <a:off x="592681" y="2967677"/>
            <a:ext cx="8551314" cy="1967911"/>
          </a:xfrm>
          <a:prstGeom prst="rect">
            <a:avLst/>
          </a:prstGeom>
          <a:noFill/>
        </p:spPr>
        <p:txBody>
          <a:bodyPr wrap="square" rtlCol="0">
            <a:spAutoFit/>
          </a:bodyPr>
          <a:lstStyle/>
          <a:p>
            <a:r>
              <a:rPr lang="ja-JP" altLang="en-US" sz="1477" dirty="0">
                <a:latin typeface="ＭＳ ゴシック" panose="020B0609070205080204" pitchFamily="49" charset="-128"/>
                <a:ea typeface="ＭＳ ゴシック" panose="020B0609070205080204" pitchFamily="49" charset="-128"/>
              </a:rPr>
              <a:t>○ 牛深市民病院を含む天草市立４病院（牛深、栖本、新和、河浦）の今後のあり方について検討。</a:t>
            </a:r>
            <a:endParaRPr lang="en-US" altLang="ja-JP" sz="1477"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医療機能は落とさずに効率化を進める観点から、４病院の総病床を約３割削減した上で、</a:t>
            </a:r>
            <a:endParaRPr lang="en-US" altLang="ja-JP" sz="1477"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回復機能の充実、在宅医療・健康増進等に取り組むことを盛り込んだ再編方針について</a:t>
            </a:r>
            <a:r>
              <a:rPr lang="ja-JP" altLang="en-US" sz="1477" dirty="0" smtClean="0">
                <a:latin typeface="ＭＳ ゴシック" panose="020B0609070205080204" pitchFamily="49" charset="-128"/>
                <a:ea typeface="ＭＳ ゴシック" panose="020B0609070205080204" pitchFamily="49" charset="-128"/>
              </a:rPr>
              <a:t>、</a:t>
            </a:r>
            <a:endParaRPr lang="en-US" altLang="ja-JP" sz="1477" dirty="0" smtClean="0">
              <a:latin typeface="ＭＳ ゴシック" panose="020B0609070205080204" pitchFamily="49" charset="-128"/>
              <a:ea typeface="ＭＳ ゴシック" panose="020B0609070205080204" pitchFamily="49" charset="-128"/>
            </a:endParaRPr>
          </a:p>
          <a:p>
            <a:r>
              <a:rPr lang="ja-JP" altLang="en-US" sz="1477" b="1" dirty="0">
                <a:solidFill>
                  <a:srgbClr val="FF0000"/>
                </a:solidFill>
                <a:latin typeface="ＭＳ ゴシック" panose="020B0609070205080204" pitchFamily="49" charset="-128"/>
                <a:ea typeface="ＭＳ ゴシック" panose="020B0609070205080204" pitchFamily="49" charset="-128"/>
              </a:rPr>
              <a:t>　</a:t>
            </a:r>
            <a:r>
              <a:rPr lang="ja-JP" altLang="en-US" sz="1477" b="1" u="sng" dirty="0" smtClean="0">
                <a:solidFill>
                  <a:srgbClr val="FF0000"/>
                </a:solidFill>
                <a:latin typeface="ＭＳ ゴシック" panose="020B0609070205080204" pitchFamily="49" charset="-128"/>
                <a:ea typeface="ＭＳ ゴシック" panose="020B0609070205080204" pitchFamily="49" charset="-128"/>
              </a:rPr>
              <a:t>令和元年１２月</a:t>
            </a:r>
            <a:r>
              <a:rPr lang="ja-JP" altLang="en-US" sz="1477" b="1" u="sng" dirty="0">
                <a:solidFill>
                  <a:srgbClr val="FF0000"/>
                </a:solidFill>
                <a:latin typeface="ＭＳ ゴシック" panose="020B0609070205080204" pitchFamily="49" charset="-128"/>
                <a:ea typeface="ＭＳ ゴシック" panose="020B0609070205080204" pitchFamily="49" charset="-128"/>
              </a:rPr>
              <a:t>の天草地域調整会議で合意</a:t>
            </a:r>
            <a:r>
              <a:rPr lang="ja-JP" altLang="en-US" sz="1477" dirty="0">
                <a:latin typeface="ＭＳ ゴシック" panose="020B0609070205080204" pitchFamily="49" charset="-128"/>
                <a:ea typeface="ＭＳ ゴシック" panose="020B0609070205080204" pitchFamily="49" charset="-128"/>
              </a:rPr>
              <a:t>された。</a:t>
            </a:r>
            <a:endParaRPr lang="en-US" altLang="ja-JP" sz="1477"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令和２年８月には、国による重点的な支援が受けられる「重点支援区域」に選定された。</a:t>
            </a:r>
            <a:endParaRPr lang="en-US" altLang="ja-JP" sz="1477"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令和３年３月には、再編方針を具体化した「第４期天草市立病院改革プラン」が策定された。</a:t>
            </a:r>
            <a:endParaRPr lang="en-US" altLang="ja-JP" sz="1477" dirty="0">
              <a:latin typeface="ＭＳ ゴシック" panose="020B0609070205080204" pitchFamily="49" charset="-128"/>
              <a:ea typeface="ＭＳ ゴシック" panose="020B0609070205080204" pitchFamily="49" charset="-128"/>
            </a:endParaRPr>
          </a:p>
          <a:p>
            <a:endParaRPr lang="en-US" altLang="ja-JP" sz="462" dirty="0">
              <a:latin typeface="ＭＳ ゴシック" panose="020B0609070205080204" pitchFamily="49" charset="-128"/>
              <a:ea typeface="ＭＳ ゴシック" panose="020B0609070205080204" pitchFamily="49" charset="-128"/>
            </a:endParaRPr>
          </a:p>
          <a:p>
            <a:r>
              <a:rPr lang="ja-JP" altLang="en-US" sz="1477" dirty="0">
                <a:latin typeface="ＭＳ ゴシック" panose="020B0609070205080204" pitchFamily="49" charset="-128"/>
                <a:ea typeface="ＭＳ ゴシック" panose="020B0609070205080204" pitchFamily="49" charset="-128"/>
              </a:rPr>
              <a:t>○ </a:t>
            </a:r>
            <a:r>
              <a:rPr lang="ja-JP" altLang="en-US" sz="1477" dirty="0" smtClean="0">
                <a:latin typeface="ＭＳ ゴシック" panose="020B0609070205080204" pitchFamily="49" charset="-128"/>
                <a:ea typeface="ＭＳ ゴシック" panose="020B0609070205080204" pitchFamily="49" charset="-128"/>
              </a:rPr>
              <a:t>同プラン</a:t>
            </a:r>
            <a:r>
              <a:rPr lang="ja-JP" altLang="en-US" sz="1477" dirty="0">
                <a:latin typeface="ＭＳ ゴシック" panose="020B0609070205080204" pitchFamily="49" charset="-128"/>
                <a:ea typeface="ＭＳ ゴシック" panose="020B0609070205080204" pitchFamily="49" charset="-128"/>
              </a:rPr>
              <a:t>に</a:t>
            </a:r>
            <a:r>
              <a:rPr lang="ja-JP" altLang="en-US" sz="1477" dirty="0" smtClean="0">
                <a:latin typeface="ＭＳ ゴシック" panose="020B0609070205080204" pitchFamily="49" charset="-128"/>
                <a:ea typeface="ＭＳ ゴシック" panose="020B0609070205080204" pitchFamily="49" charset="-128"/>
              </a:rPr>
              <a:t>基づき、施設</a:t>
            </a:r>
            <a:r>
              <a:rPr lang="ja-JP" altLang="en-US" sz="1477" dirty="0">
                <a:latin typeface="ＭＳ ゴシック" panose="020B0609070205080204" pitchFamily="49" charset="-128"/>
                <a:ea typeface="ＭＳ ゴシック" panose="020B0609070205080204" pitchFamily="49" charset="-128"/>
              </a:rPr>
              <a:t>の改修</a:t>
            </a:r>
            <a:r>
              <a:rPr lang="ja-JP" altLang="en-US" sz="1477" dirty="0" smtClean="0">
                <a:latin typeface="ＭＳ ゴシック" panose="020B0609070205080204" pitchFamily="49" charset="-128"/>
                <a:ea typeface="ＭＳ ゴシック" panose="020B0609070205080204" pitchFamily="49" charset="-128"/>
              </a:rPr>
              <a:t>等を実施中。</a:t>
            </a:r>
            <a:endParaRPr lang="ja-JP" altLang="en-US" sz="1477" dirty="0">
              <a:latin typeface="ＭＳ ゴシック" panose="020B0609070205080204" pitchFamily="49" charset="-128"/>
              <a:ea typeface="ＭＳ ゴシック" panose="020B0609070205080204" pitchFamily="49" charset="-128"/>
            </a:endParaRPr>
          </a:p>
        </p:txBody>
      </p:sp>
      <p:pic>
        <p:nvPicPr>
          <p:cNvPr id="3" name="図 2"/>
          <p:cNvPicPr>
            <a:picLocks noChangeAspect="1"/>
          </p:cNvPicPr>
          <p:nvPr/>
        </p:nvPicPr>
        <p:blipFill>
          <a:blip r:embed="rId2"/>
          <a:stretch>
            <a:fillRect/>
          </a:stretch>
        </p:blipFill>
        <p:spPr>
          <a:xfrm>
            <a:off x="1567947" y="5008072"/>
            <a:ext cx="5121041" cy="1589280"/>
          </a:xfrm>
          <a:prstGeom prst="rect">
            <a:avLst/>
          </a:prstGeom>
        </p:spPr>
      </p:pic>
      <p:sp>
        <p:nvSpPr>
          <p:cNvPr id="22" name="テキスト ボックス 21"/>
          <p:cNvSpPr txBox="1"/>
          <p:nvPr/>
        </p:nvSpPr>
        <p:spPr>
          <a:xfrm>
            <a:off x="6583476" y="6117966"/>
            <a:ext cx="1841911" cy="433324"/>
          </a:xfrm>
          <a:prstGeom prst="rect">
            <a:avLst/>
          </a:prstGeom>
          <a:noFill/>
        </p:spPr>
        <p:txBody>
          <a:bodyPr wrap="square" rtlCol="0">
            <a:spAutoFit/>
          </a:bodyPr>
          <a:lstStyle/>
          <a:p>
            <a:r>
              <a:rPr lang="en-US" altLang="ja-JP" sz="1108" dirty="0">
                <a:latin typeface="ＭＳ Ｐ明朝" panose="02020600040205080304" pitchFamily="18" charset="-128"/>
                <a:ea typeface="ＭＳ Ｐ明朝" panose="02020600040205080304" pitchFamily="18" charset="-128"/>
              </a:rPr>
              <a:t>※</a:t>
            </a:r>
            <a:r>
              <a:rPr lang="ja-JP" altLang="en-US" sz="1108" dirty="0">
                <a:latin typeface="ＭＳ Ｐ明朝" panose="02020600040205080304" pitchFamily="18" charset="-128"/>
                <a:ea typeface="ＭＳ Ｐ明朝" panose="02020600040205080304" pitchFamily="18" charset="-128"/>
              </a:rPr>
              <a:t>病床数の見直しは、</a:t>
            </a:r>
            <a:endParaRPr lang="en-US" altLang="ja-JP" sz="1108" dirty="0">
              <a:latin typeface="ＭＳ Ｐ明朝" panose="02020600040205080304" pitchFamily="18" charset="-128"/>
              <a:ea typeface="ＭＳ Ｐ明朝" panose="02020600040205080304" pitchFamily="18" charset="-128"/>
            </a:endParaRPr>
          </a:p>
          <a:p>
            <a:r>
              <a:rPr lang="ja-JP" altLang="en-US" sz="1108" dirty="0">
                <a:latin typeface="ＭＳ Ｐ明朝" panose="02020600040205080304" pitchFamily="18" charset="-128"/>
                <a:ea typeface="ＭＳ Ｐ明朝" panose="02020600040205080304" pitchFamily="18" charset="-128"/>
              </a:rPr>
              <a:t>　令和３年３月に実施済み。</a:t>
            </a:r>
          </a:p>
        </p:txBody>
      </p:sp>
      <p:sp>
        <p:nvSpPr>
          <p:cNvPr id="10" name="テキスト ボックス 9"/>
          <p:cNvSpPr txBox="1"/>
          <p:nvPr/>
        </p:nvSpPr>
        <p:spPr>
          <a:xfrm>
            <a:off x="5785771" y="4861750"/>
            <a:ext cx="1067034" cy="248530"/>
          </a:xfrm>
          <a:prstGeom prst="rect">
            <a:avLst/>
          </a:prstGeom>
          <a:noFill/>
        </p:spPr>
        <p:txBody>
          <a:bodyPr wrap="square" rtlCol="0">
            <a:spAutoFit/>
          </a:bodyPr>
          <a:lstStyle/>
          <a:p>
            <a:pPr algn="ctr"/>
            <a:r>
              <a:rPr lang="ja-JP" altLang="en-US" sz="1015" dirty="0">
                <a:latin typeface="ＭＳ ゴシック" panose="020B0609070205080204" pitchFamily="49" charset="-128"/>
                <a:ea typeface="ＭＳ ゴシック" panose="020B0609070205080204" pitchFamily="49" charset="-128"/>
              </a:rPr>
              <a:t>（単位：床）</a:t>
            </a:r>
          </a:p>
        </p:txBody>
      </p:sp>
      <p:sp>
        <p:nvSpPr>
          <p:cNvPr id="14" name="AutoShape 15"/>
          <p:cNvSpPr>
            <a:spLocks noChangeArrowheads="1"/>
          </p:cNvSpPr>
          <p:nvPr/>
        </p:nvSpPr>
        <p:spPr bwMode="auto">
          <a:xfrm>
            <a:off x="179513" y="332656"/>
            <a:ext cx="8758174"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None/>
            </a:pP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公立・</a:t>
            </a:r>
            <a:r>
              <a:rPr lang="ja-JP" altLang="en-US" sz="1662" b="1" dirty="0">
                <a:solidFill>
                  <a:schemeClr val="bg1"/>
                </a:solidFill>
                <a:latin typeface="メイリオ" panose="020B0604030504040204" pitchFamily="50" charset="-128"/>
                <a:ea typeface="メイリオ" panose="020B0604030504040204" pitchFamily="50" charset="-128"/>
                <a:cs typeface="Arial"/>
              </a:rPr>
              <a:t>公的医療機関等の具体的対応方針の再検証要請への対応</a:t>
            </a: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状況③</a:t>
            </a:r>
            <a:endParaRPr lang="ja-JP" altLang="en-US" sz="1662" b="1" dirty="0">
              <a:solidFill>
                <a:schemeClr val="bg1"/>
              </a:solidFill>
              <a:latin typeface="メイリオ" panose="020B0604030504040204" pitchFamily="50" charset="-128"/>
              <a:ea typeface="メイリオ" panose="020B0604030504040204" pitchFamily="50" charset="-128"/>
              <a:cs typeface="Arial"/>
            </a:endParaRPr>
          </a:p>
        </p:txBody>
      </p:sp>
      <p:sp>
        <p:nvSpPr>
          <p:cNvPr id="15" name="正方形/長方形 14"/>
          <p:cNvSpPr/>
          <p:nvPr/>
        </p:nvSpPr>
        <p:spPr>
          <a:xfrm>
            <a:off x="258213" y="355704"/>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sp>
        <p:nvSpPr>
          <p:cNvPr id="16" name="スライド番号プレースホルダー 3"/>
          <p:cNvSpPr>
            <a:spLocks noGrp="1"/>
          </p:cNvSpPr>
          <p:nvPr>
            <p:ph type="sldNum" sz="quarter" idx="12"/>
          </p:nvPr>
        </p:nvSpPr>
        <p:spPr>
          <a:xfrm>
            <a:off x="7010400" y="6492875"/>
            <a:ext cx="2133600" cy="365125"/>
          </a:xfrm>
        </p:spPr>
        <p:txBody>
          <a:bodyPr/>
          <a:lstStyle/>
          <a:p>
            <a:fld id="{9E2A29CB-BA86-48A6-80E1-CB8750A963B5}" type="slidenum">
              <a:rPr kumimoji="1" lang="ja-JP" altLang="en-US" smtClean="0"/>
              <a:t>16</a:t>
            </a:fld>
            <a:endParaRPr kumimoji="1" lang="ja-JP" altLang="en-US"/>
          </a:p>
        </p:txBody>
      </p:sp>
    </p:spTree>
    <p:extLst>
      <p:ext uri="{BB962C8B-B14F-4D97-AF65-F5344CB8AC3E}">
        <p14:creationId xmlns:p14="http://schemas.microsoft.com/office/powerpoint/2010/main" val="1667227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17</a:t>
            </a:fld>
            <a:endParaRPr lang="ja-JP" altLang="en-US" dirty="0">
              <a:solidFill>
                <a:prstClr val="black">
                  <a:tint val="75000"/>
                </a:prstClr>
              </a:solidFill>
            </a:endParaRPr>
          </a:p>
        </p:txBody>
      </p:sp>
      <p:sp>
        <p:nvSpPr>
          <p:cNvPr id="8" name="正方形/長方形 7"/>
          <p:cNvSpPr/>
          <p:nvPr/>
        </p:nvSpPr>
        <p:spPr>
          <a:xfrm>
            <a:off x="52252" y="323131"/>
            <a:ext cx="9032630" cy="327196"/>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a:cs typeface="メイリオ" panose="020B0604030504040204" pitchFamily="50" charset="-128"/>
              </a:rPr>
              <a:t>公立病院経営強化の推進について</a:t>
            </a:r>
            <a:endParaRPr kumimoji="1" lang="en-US" altLang="ja-JP" sz="1846" i="0" u="none" strike="noStrike" kern="1200" cap="none" spc="0" normalizeH="0" baseline="0" noProof="0" dirty="0">
              <a:ln>
                <a:noFill/>
              </a:ln>
              <a:solidFill>
                <a:schemeClr val="tx1"/>
              </a:solidFill>
              <a:effectLst/>
              <a:uLnTx/>
              <a:uFillTx/>
              <a:latin typeface="メイリオ" panose="020B0604030504040204" pitchFamily="50" charset="-128"/>
              <a:ea typeface="メイリオ"/>
              <a:cs typeface="メイリオ" panose="020B0604030504040204" pitchFamily="50" charset="-128"/>
            </a:endParaRPr>
          </a:p>
        </p:txBody>
      </p:sp>
      <p:grpSp>
        <p:nvGrpSpPr>
          <p:cNvPr id="9" name="Group 8"/>
          <p:cNvGrpSpPr>
            <a:grpSpLocks noChangeAspect="1"/>
          </p:cNvGrpSpPr>
          <p:nvPr/>
        </p:nvGrpSpPr>
        <p:grpSpPr bwMode="auto">
          <a:xfrm>
            <a:off x="182563" y="803546"/>
            <a:ext cx="8870950" cy="5746750"/>
            <a:chOff x="115" y="572"/>
            <a:chExt cx="5588" cy="3620"/>
          </a:xfrm>
        </p:grpSpPr>
        <p:sp>
          <p:nvSpPr>
            <p:cNvPr id="10" name="AutoShape 7"/>
            <p:cNvSpPr>
              <a:spLocks noChangeAspect="1" noChangeArrowheads="1" noTextEdit="1"/>
            </p:cNvSpPr>
            <p:nvPr/>
          </p:nvSpPr>
          <p:spPr bwMode="auto">
            <a:xfrm>
              <a:off x="115" y="572"/>
              <a:ext cx="5588" cy="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51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 y="572"/>
              <a:ext cx="5595" cy="3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正方形/長方形 6"/>
          <p:cNvSpPr/>
          <p:nvPr/>
        </p:nvSpPr>
        <p:spPr>
          <a:xfrm>
            <a:off x="323528" y="316515"/>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sp>
        <p:nvSpPr>
          <p:cNvPr id="13" name="正方形/長方形 12"/>
          <p:cNvSpPr/>
          <p:nvPr/>
        </p:nvSpPr>
        <p:spPr>
          <a:xfrm>
            <a:off x="8172400" y="346199"/>
            <a:ext cx="838695"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総務省</a:t>
            </a:r>
            <a:endParaRPr kumimoji="1" lang="en-US" altLang="ja-JP" sz="1100" dirty="0" smtClean="0">
              <a:solidFill>
                <a:schemeClr val="tx1"/>
              </a:solidFill>
            </a:endParaRPr>
          </a:p>
          <a:p>
            <a:pPr algn="ctr"/>
            <a:r>
              <a:rPr kumimoji="1" lang="ja-JP" altLang="en-US" sz="1100" dirty="0" smtClean="0">
                <a:solidFill>
                  <a:schemeClr val="tx1"/>
                </a:solidFill>
              </a:rPr>
              <a:t>作成資料</a:t>
            </a:r>
            <a:endParaRPr kumimoji="1" lang="ja-JP" altLang="en-US" sz="1100" dirty="0">
              <a:solidFill>
                <a:schemeClr val="tx1"/>
              </a:solidFill>
            </a:endParaRPr>
          </a:p>
        </p:txBody>
      </p:sp>
    </p:spTree>
    <p:extLst>
      <p:ext uri="{BB962C8B-B14F-4D97-AF65-F5344CB8AC3E}">
        <p14:creationId xmlns:p14="http://schemas.microsoft.com/office/powerpoint/2010/main" val="4106612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18</a:t>
            </a:fld>
            <a:endParaRPr lang="ja-JP" altLang="en-US" dirty="0">
              <a:solidFill>
                <a:prstClr val="black">
                  <a:tint val="75000"/>
                </a:prstClr>
              </a:solidFill>
            </a:endParaRPr>
          </a:p>
        </p:txBody>
      </p:sp>
      <p:grpSp>
        <p:nvGrpSpPr>
          <p:cNvPr id="8" name="Group 8"/>
          <p:cNvGrpSpPr>
            <a:grpSpLocks noChangeAspect="1"/>
          </p:cNvGrpSpPr>
          <p:nvPr/>
        </p:nvGrpSpPr>
        <p:grpSpPr bwMode="auto">
          <a:xfrm>
            <a:off x="127136" y="836712"/>
            <a:ext cx="8923337" cy="5688013"/>
            <a:chOff x="113" y="618"/>
            <a:chExt cx="5621" cy="3583"/>
          </a:xfrm>
        </p:grpSpPr>
        <p:sp>
          <p:nvSpPr>
            <p:cNvPr id="9" name="AutoShape 7"/>
            <p:cNvSpPr>
              <a:spLocks noChangeAspect="1" noChangeArrowheads="1" noTextEdit="1"/>
            </p:cNvSpPr>
            <p:nvPr/>
          </p:nvSpPr>
          <p:spPr bwMode="auto">
            <a:xfrm>
              <a:off x="113" y="618"/>
              <a:ext cx="5621" cy="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618"/>
              <a:ext cx="5627" cy="3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正方形/長方形 11"/>
          <p:cNvSpPr/>
          <p:nvPr/>
        </p:nvSpPr>
        <p:spPr>
          <a:xfrm>
            <a:off x="52252" y="323132"/>
            <a:ext cx="9032630" cy="343074"/>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tx1"/>
                </a:solidFill>
                <a:latin typeface="メイリオ" panose="020B0604030504040204" pitchFamily="50" charset="-128"/>
                <a:ea typeface="メイリオ"/>
                <a:cs typeface="メイリオ" panose="020B0604030504040204" pitchFamily="50" charset="-128"/>
              </a:rPr>
              <a:t>「持続</a:t>
            </a:r>
            <a:r>
              <a:rPr lang="ja-JP" altLang="en-US" sz="1400" b="1" dirty="0">
                <a:solidFill>
                  <a:schemeClr val="tx1"/>
                </a:solidFill>
                <a:latin typeface="メイリオ" panose="020B0604030504040204" pitchFamily="50" charset="-128"/>
                <a:ea typeface="メイリオ"/>
                <a:cs typeface="メイリオ" panose="020B0604030504040204" pitchFamily="50" charset="-128"/>
              </a:rPr>
              <a:t>可能</a:t>
            </a:r>
            <a:r>
              <a:rPr lang="ja-JP" altLang="en-US" sz="1400" b="1" dirty="0" smtClean="0">
                <a:solidFill>
                  <a:schemeClr val="tx1"/>
                </a:solidFill>
                <a:latin typeface="メイリオ" panose="020B0604030504040204" pitchFamily="50" charset="-128"/>
                <a:ea typeface="メイリオ"/>
                <a:cs typeface="メイリオ" panose="020B0604030504040204" pitchFamily="50" charset="-128"/>
              </a:rPr>
              <a:t>な地域医療提供体制を確保するための公立病院経営強化ガイドライン」の概要</a:t>
            </a:r>
            <a:endParaRPr kumimoji="1" lang="en-US" altLang="ja-JP"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a:cs typeface="メイリオ" panose="020B0604030504040204" pitchFamily="50" charset="-128"/>
            </a:endParaRPr>
          </a:p>
        </p:txBody>
      </p:sp>
      <p:sp>
        <p:nvSpPr>
          <p:cNvPr id="13" name="正方形/長方形 12"/>
          <p:cNvSpPr/>
          <p:nvPr/>
        </p:nvSpPr>
        <p:spPr>
          <a:xfrm>
            <a:off x="323528" y="316515"/>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sp>
        <p:nvSpPr>
          <p:cNvPr id="14" name="正方形/長方形 13"/>
          <p:cNvSpPr/>
          <p:nvPr/>
        </p:nvSpPr>
        <p:spPr>
          <a:xfrm>
            <a:off x="8172400" y="346199"/>
            <a:ext cx="838695"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総務省</a:t>
            </a:r>
            <a:endParaRPr kumimoji="1" lang="en-US" altLang="ja-JP" sz="1100" dirty="0" smtClean="0">
              <a:solidFill>
                <a:schemeClr val="tx1"/>
              </a:solidFill>
            </a:endParaRPr>
          </a:p>
          <a:p>
            <a:pPr algn="ctr"/>
            <a:r>
              <a:rPr kumimoji="1" lang="ja-JP" altLang="en-US" sz="1100" dirty="0" smtClean="0">
                <a:solidFill>
                  <a:schemeClr val="tx1"/>
                </a:solidFill>
              </a:rPr>
              <a:t>作成資料</a:t>
            </a:r>
            <a:endParaRPr kumimoji="1" lang="ja-JP" altLang="en-US" sz="1100" dirty="0">
              <a:solidFill>
                <a:schemeClr val="tx1"/>
              </a:solidFill>
            </a:endParaRPr>
          </a:p>
        </p:txBody>
      </p:sp>
    </p:spTree>
    <p:extLst>
      <p:ext uri="{BB962C8B-B14F-4D97-AF65-F5344CB8AC3E}">
        <p14:creationId xmlns:p14="http://schemas.microsoft.com/office/powerpoint/2010/main" val="3831718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52252" y="326209"/>
            <a:ext cx="9032630" cy="354565"/>
          </a:xfrm>
          <a:prstGeom prst="rect">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lang="ja-JP" altLang="en-US" sz="1400" b="1" dirty="0" smtClean="0">
                <a:solidFill>
                  <a:schemeClr val="tx1"/>
                </a:solidFill>
                <a:latin typeface="メイリオ" panose="020B0604030504040204" pitchFamily="50" charset="-128"/>
                <a:ea typeface="メイリオ"/>
                <a:cs typeface="メイリオ" panose="020B0604030504040204" pitchFamily="50" charset="-128"/>
              </a:rPr>
              <a:t>各地方公共団体に策定を求める「公立病院経営強化プラン」の主なポイント</a:t>
            </a:r>
            <a:endParaRPr kumimoji="1" lang="en-US" altLang="ja-JP" sz="1400" i="0" u="none" strike="noStrike" kern="1200" cap="none" spc="0" normalizeH="0" baseline="0" noProof="0" dirty="0">
              <a:ln>
                <a:noFill/>
              </a:ln>
              <a:solidFill>
                <a:schemeClr val="tx1"/>
              </a:solidFill>
              <a:effectLst/>
              <a:uLnTx/>
              <a:uFillTx/>
              <a:latin typeface="メイリオ" panose="020B0604030504040204" pitchFamily="50" charset="-128"/>
              <a:ea typeface="メイリオ"/>
              <a:cs typeface="メイリオ" panose="020B0604030504040204" pitchFamily="50" charset="-128"/>
            </a:endParaRPr>
          </a:p>
        </p:txBody>
      </p:sp>
      <p:sp>
        <p:nvSpPr>
          <p:cNvPr id="9" name="正方形/長方形 8"/>
          <p:cNvSpPr/>
          <p:nvPr/>
        </p:nvSpPr>
        <p:spPr>
          <a:xfrm>
            <a:off x="323528" y="319593"/>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grpSp>
        <p:nvGrpSpPr>
          <p:cNvPr id="10" name="Group 8"/>
          <p:cNvGrpSpPr>
            <a:grpSpLocks noChangeAspect="1"/>
          </p:cNvGrpSpPr>
          <p:nvPr/>
        </p:nvGrpSpPr>
        <p:grpSpPr bwMode="auto">
          <a:xfrm>
            <a:off x="87313" y="915988"/>
            <a:ext cx="8983662" cy="5694362"/>
            <a:chOff x="55" y="577"/>
            <a:chExt cx="5659" cy="3587"/>
          </a:xfrm>
        </p:grpSpPr>
        <p:sp>
          <p:nvSpPr>
            <p:cNvPr id="11" name="AutoShape 7"/>
            <p:cNvSpPr>
              <a:spLocks noChangeAspect="1" noChangeArrowheads="1" noTextEdit="1"/>
            </p:cNvSpPr>
            <p:nvPr/>
          </p:nvSpPr>
          <p:spPr bwMode="auto">
            <a:xfrm>
              <a:off x="55" y="577"/>
              <a:ext cx="5659" cy="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717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 y="577"/>
              <a:ext cx="5666" cy="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正方形/長方形 13"/>
          <p:cNvSpPr/>
          <p:nvPr/>
        </p:nvSpPr>
        <p:spPr>
          <a:xfrm>
            <a:off x="8172400" y="346199"/>
            <a:ext cx="838695"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総務省</a:t>
            </a:r>
            <a:endParaRPr kumimoji="1" lang="en-US" altLang="ja-JP" sz="1100" dirty="0" smtClean="0">
              <a:solidFill>
                <a:schemeClr val="tx1"/>
              </a:solidFill>
            </a:endParaRPr>
          </a:p>
          <a:p>
            <a:pPr algn="ctr"/>
            <a:r>
              <a:rPr kumimoji="1" lang="ja-JP" altLang="en-US" sz="1100" dirty="0" smtClean="0">
                <a:solidFill>
                  <a:schemeClr val="tx1"/>
                </a:solidFill>
              </a:rPr>
              <a:t>作成資料</a:t>
            </a:r>
            <a:endParaRPr kumimoji="1" lang="ja-JP" altLang="en-US" sz="1100" dirty="0">
              <a:solidFill>
                <a:schemeClr val="tx1"/>
              </a:solidFill>
            </a:endParaRPr>
          </a:p>
        </p:txBody>
      </p:sp>
      <p:sp>
        <p:nvSpPr>
          <p:cNvPr id="12" name="スライド番号プレースホルダー 1"/>
          <p:cNvSpPr txBox="1">
            <a:spLocks/>
          </p:cNvSpPr>
          <p:nvPr/>
        </p:nvSpPr>
        <p:spPr>
          <a:xfrm>
            <a:off x="9036075" y="6478711"/>
            <a:ext cx="117376" cy="149101"/>
          </a:xfrm>
          <a:prstGeom prst="rect">
            <a:avLst/>
          </a:prstGeom>
          <a:solidFill>
            <a:schemeClr val="bg1"/>
          </a:solidFill>
        </p:spPr>
        <p:txBody>
          <a:bodyPr vert="horz" lIns="87272" tIns="43637" rIns="87272" bIns="43637" rtlCol="0" anchor="ctr"/>
          <a:lstStyle>
            <a:defPPr>
              <a:defRPr lang="ja-JP"/>
            </a:defPPr>
            <a:lvl1pPr marL="0" algn="r" defTabSz="872722" rtl="0" eaLnBrk="1" latinLnBrk="0" hangingPunct="1">
              <a:defRPr kumimoji="1" sz="2000"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endParaRPr lang="ja-JP" altLang="en-US" dirty="0">
              <a:solidFill>
                <a:prstClr val="black">
                  <a:tint val="75000"/>
                </a:prstClr>
              </a:solidFill>
            </a:endParaRPr>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19</a:t>
            </a:fld>
            <a:endParaRPr lang="ja-JP" altLang="en-US" dirty="0">
              <a:solidFill>
                <a:prstClr val="black">
                  <a:tint val="75000"/>
                </a:prstClr>
              </a:solidFill>
            </a:endParaRPr>
          </a:p>
        </p:txBody>
      </p:sp>
    </p:spTree>
    <p:extLst>
      <p:ext uri="{BB962C8B-B14F-4D97-AF65-F5344CB8AC3E}">
        <p14:creationId xmlns:p14="http://schemas.microsoft.com/office/powerpoint/2010/main" val="295320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2</a:t>
            </a:fld>
            <a:endParaRPr lang="ja-JP" altLang="en-US" dirty="0">
              <a:solidFill>
                <a:prstClr val="black">
                  <a:tint val="75000"/>
                </a:prstClr>
              </a:solidFill>
            </a:endParaRPr>
          </a:p>
        </p:txBody>
      </p:sp>
      <p:grpSp>
        <p:nvGrpSpPr>
          <p:cNvPr id="3" name="Group 4"/>
          <p:cNvGrpSpPr>
            <a:grpSpLocks noChangeAspect="1"/>
          </p:cNvGrpSpPr>
          <p:nvPr/>
        </p:nvGrpSpPr>
        <p:grpSpPr bwMode="auto">
          <a:xfrm>
            <a:off x="179512" y="213801"/>
            <a:ext cx="8845253" cy="5989727"/>
            <a:chOff x="436" y="505"/>
            <a:chExt cx="4888" cy="3310"/>
          </a:xfrm>
        </p:grpSpPr>
        <p:sp>
          <p:nvSpPr>
            <p:cNvPr id="4" name="AutoShape 3"/>
            <p:cNvSpPr>
              <a:spLocks noChangeAspect="1" noChangeArrowheads="1" noTextEdit="1"/>
            </p:cNvSpPr>
            <p:nvPr/>
          </p:nvSpPr>
          <p:spPr bwMode="auto">
            <a:xfrm>
              <a:off x="436" y="505"/>
              <a:ext cx="4888" cy="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 y="505"/>
              <a:ext cx="4894" cy="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テキスト ボックス 10"/>
          <p:cNvSpPr txBox="1"/>
          <p:nvPr/>
        </p:nvSpPr>
        <p:spPr>
          <a:xfrm>
            <a:off x="971600" y="6343517"/>
            <a:ext cx="6830888" cy="276999"/>
          </a:xfrm>
          <a:prstGeom prst="rect">
            <a:avLst/>
          </a:prstGeom>
          <a:noFill/>
        </p:spPr>
        <p:txBody>
          <a:bodyPr wrap="square" rtlCol="0">
            <a:spAutoFit/>
          </a:bodyPr>
          <a:lstStyle/>
          <a:p>
            <a:pPr defTabSz="805610">
              <a:defRPr/>
            </a:pPr>
            <a:r>
              <a:rPr lang="ja-JP" altLang="en-US" sz="1200" dirty="0" smtClean="0">
                <a:solidFill>
                  <a:srgbClr val="FF0000"/>
                </a:solidFill>
                <a:latin typeface="ＭＳ ゴシック" panose="020B0609070205080204" pitchFamily="49" charset="-128"/>
                <a:ea typeface="ＭＳ ゴシック" panose="020B0609070205080204" pitchFamily="49" charset="-128"/>
              </a:rPr>
              <a:t>⇒ ２０２２年３月２４日 医政局長通知「地域医療構想の進め方について」を都道府県宛に発出</a:t>
            </a:r>
            <a:endParaRPr lang="en-US" altLang="ja-JP" sz="1200" dirty="0" smtClean="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54958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7384"/>
            <a:ext cx="9144000" cy="972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kumimoji="1" lang="ja-JP" altLang="en-US" sz="2800" dirty="0" smtClean="0">
                <a:latin typeface="ＭＳ ゴシック" panose="020B0609070205080204" pitchFamily="49" charset="-128"/>
                <a:ea typeface="ＭＳ ゴシック" panose="020B0609070205080204" pitchFamily="49" charset="-128"/>
              </a:rPr>
              <a:t>１－１　厚生労働省通知の内容</a:t>
            </a:r>
            <a:r>
              <a:rPr kumimoji="1" lang="en-US" altLang="ja-JP" sz="2800" dirty="0" smtClean="0">
                <a:latin typeface="ＭＳ ゴシック" panose="020B0609070205080204" pitchFamily="49" charset="-128"/>
                <a:ea typeface="ＭＳ ゴシック" panose="020B0609070205080204" pitchFamily="49" charset="-128"/>
              </a:rPr>
              <a:t>(</a:t>
            </a:r>
            <a:r>
              <a:rPr kumimoji="1" lang="ja-JP" altLang="en-US" sz="2800" dirty="0" smtClean="0">
                <a:latin typeface="ＭＳ ゴシック" panose="020B0609070205080204" pitchFamily="49" charset="-128"/>
                <a:ea typeface="ＭＳ ゴシック" panose="020B0609070205080204" pitchFamily="49" charset="-128"/>
              </a:rPr>
              <a:t>その１</a:t>
            </a:r>
            <a:r>
              <a:rPr kumimoji="1" lang="en-US" altLang="ja-JP" sz="2800" dirty="0" smtClean="0">
                <a:latin typeface="ＭＳ ゴシック" panose="020B0609070205080204" pitchFamily="49" charset="-128"/>
                <a:ea typeface="ＭＳ ゴシック" panose="020B0609070205080204" pitchFamily="49" charset="-128"/>
              </a:rPr>
              <a:t>)</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noFill/>
        </p:spPr>
        <p:txBody>
          <a:bodyPr/>
          <a:lstStyle/>
          <a:p>
            <a:fld id="{1C5E2A2E-42B5-4858-9116-6D14F207026F}" type="slidenum">
              <a:rPr kumimoji="1" lang="ja-JP" altLang="en-US" sz="2000" smtClean="0"/>
              <a:t>20</a:t>
            </a:fld>
            <a:endParaRPr kumimoji="1" lang="ja-JP" altLang="en-US" dirty="0"/>
          </a:p>
        </p:txBody>
      </p:sp>
      <p:sp>
        <p:nvSpPr>
          <p:cNvPr id="7" name="テキスト ボックス 6"/>
          <p:cNvSpPr txBox="1"/>
          <p:nvPr/>
        </p:nvSpPr>
        <p:spPr>
          <a:xfrm>
            <a:off x="36000" y="1268760"/>
            <a:ext cx="9072000" cy="4832092"/>
          </a:xfrm>
          <a:prstGeom prst="rect">
            <a:avLst/>
          </a:prstGeom>
          <a:noFill/>
        </p:spPr>
        <p:txBody>
          <a:bodyPr wrap="square" rIns="36000" rtlCol="0" anchor="t">
            <a:spAutoFit/>
          </a:bodyPr>
          <a:lstStyle/>
          <a:p>
            <a:pPr marL="363538" indent="-363538">
              <a:buFont typeface="Wingdings" panose="05000000000000000000" pitchFamily="2" charset="2"/>
              <a:buChar char="u"/>
            </a:pPr>
            <a:r>
              <a:rPr lang="ja-JP" altLang="en-US" sz="2800" dirty="0" smtClean="0">
                <a:latin typeface="ＭＳ ゴシック" panose="020B0609070205080204" pitchFamily="49" charset="-128"/>
                <a:ea typeface="ＭＳ ゴシック" panose="020B0609070205080204" pitchFamily="49" charset="-128"/>
              </a:rPr>
              <a:t>平成</a:t>
            </a:r>
            <a:r>
              <a:rPr lang="en-US" altLang="ja-JP" sz="2800" dirty="0" smtClean="0">
                <a:latin typeface="ＭＳ ゴシック" panose="020B0609070205080204" pitchFamily="49" charset="-128"/>
                <a:ea typeface="ＭＳ ゴシック" panose="020B0609070205080204" pitchFamily="49" charset="-128"/>
              </a:rPr>
              <a:t>30</a:t>
            </a:r>
            <a:r>
              <a:rPr lang="ja-JP" altLang="en-US" sz="2800" dirty="0" smtClean="0">
                <a:latin typeface="ＭＳ ゴシック" panose="020B0609070205080204" pitchFamily="49" charset="-128"/>
                <a:ea typeface="ＭＳ ゴシック" panose="020B0609070205080204" pitchFamily="49" charset="-128"/>
              </a:rPr>
              <a:t>年</a:t>
            </a:r>
            <a:r>
              <a:rPr lang="en-US" altLang="ja-JP" sz="2800" dirty="0" smtClean="0">
                <a:latin typeface="ＭＳ ゴシック" panose="020B0609070205080204" pitchFamily="49" charset="-128"/>
                <a:ea typeface="ＭＳ ゴシック" panose="020B0609070205080204" pitchFamily="49" charset="-128"/>
              </a:rPr>
              <a:t>2</a:t>
            </a:r>
            <a:r>
              <a:rPr lang="ja-JP" altLang="en-US" sz="2800" dirty="0" smtClean="0">
                <a:latin typeface="ＭＳ ゴシック" panose="020B0609070205080204" pitchFamily="49" charset="-128"/>
                <a:ea typeface="ＭＳ ゴシック" panose="020B0609070205080204" pitchFamily="49" charset="-128"/>
              </a:rPr>
              <a:t>月</a:t>
            </a:r>
            <a:r>
              <a:rPr lang="en-US" altLang="ja-JP" sz="2800" dirty="0" smtClean="0">
                <a:latin typeface="ＭＳ ゴシック" panose="020B0609070205080204" pitchFamily="49" charset="-128"/>
                <a:ea typeface="ＭＳ ゴシック" panose="020B0609070205080204" pitchFamily="49" charset="-128"/>
              </a:rPr>
              <a:t>7</a:t>
            </a:r>
            <a:r>
              <a:rPr lang="ja-JP" altLang="en-US" sz="2800" dirty="0" smtClean="0">
                <a:latin typeface="ＭＳ ゴシック" panose="020B0609070205080204" pitchFamily="49" charset="-128"/>
                <a:ea typeface="ＭＳ ゴシック" panose="020B0609070205080204" pitchFamily="49" charset="-128"/>
              </a:rPr>
              <a:t>日付け厚生労働省通知により、次の項目について</a:t>
            </a:r>
            <a:r>
              <a:rPr lang="ja-JP" altLang="en-US" sz="2800" u="sng" dirty="0" smtClean="0">
                <a:latin typeface="ＭＳ ゴシック" panose="020B0609070205080204" pitchFamily="49" charset="-128"/>
                <a:ea typeface="ＭＳ ゴシック" panose="020B0609070205080204" pitchFamily="49" charset="-128"/>
              </a:rPr>
              <a:t>協議の上、合意</a:t>
            </a:r>
            <a:r>
              <a:rPr lang="ja-JP" altLang="en-US" sz="2800" dirty="0" smtClean="0">
                <a:latin typeface="ＭＳ ゴシック" panose="020B0609070205080204" pitchFamily="49" charset="-128"/>
                <a:ea typeface="ＭＳ ゴシック" panose="020B0609070205080204" pitchFamily="49" charset="-128"/>
              </a:rPr>
              <a:t>を得るよう要請があった。</a:t>
            </a:r>
            <a:endParaRPr lang="en-US" altLang="ja-JP" sz="2800" dirty="0" smtClean="0">
              <a:latin typeface="ＭＳ ゴシック" panose="020B0609070205080204" pitchFamily="49" charset="-128"/>
              <a:ea typeface="ＭＳ ゴシック" panose="020B0609070205080204" pitchFamily="49" charset="-128"/>
            </a:endParaRPr>
          </a:p>
          <a:p>
            <a:pPr marL="812800" indent="-449263" defTabSz="812800">
              <a:buFont typeface="+mj-ea"/>
              <a:buAutoNum type="circleNumDbPlain"/>
              <a:tabLst>
                <a:tab pos="812800" algn="l"/>
              </a:tabLst>
            </a:pPr>
            <a:r>
              <a:rPr lang="en-US" altLang="ja-JP" sz="2800" dirty="0">
                <a:latin typeface="ＭＳ ゴシック" panose="020B0609070205080204" pitchFamily="49" charset="-128"/>
                <a:ea typeface="ＭＳ ゴシック" panose="020B0609070205080204" pitchFamily="49" charset="-128"/>
              </a:rPr>
              <a:t>2025</a:t>
            </a:r>
            <a:r>
              <a:rPr lang="ja-JP" altLang="en-US" sz="2800" dirty="0" smtClean="0">
                <a:latin typeface="ＭＳ ゴシック" panose="020B0609070205080204" pitchFamily="49" charset="-128"/>
                <a:ea typeface="ＭＳ ゴシック" panose="020B0609070205080204" pitchFamily="49" charset="-128"/>
              </a:rPr>
              <a:t>年を見据えた構想区域において担うべき医療機関としての役割</a:t>
            </a:r>
            <a:endParaRPr lang="en-US" altLang="ja-JP" sz="2800" dirty="0" smtClean="0">
              <a:latin typeface="ＭＳ ゴシック" panose="020B0609070205080204" pitchFamily="49" charset="-128"/>
              <a:ea typeface="ＭＳ ゴシック" panose="020B0609070205080204" pitchFamily="49" charset="-128"/>
            </a:endParaRPr>
          </a:p>
          <a:p>
            <a:pPr defTabSz="812800">
              <a:tabLst>
                <a:tab pos="812800" algn="l"/>
              </a:tabLst>
            </a:pPr>
            <a:endParaRPr lang="en-US" altLang="ja-JP" sz="1000" dirty="0" smtClean="0">
              <a:latin typeface="ＭＳ ゴシック" panose="020B0609070205080204" pitchFamily="49" charset="-128"/>
              <a:ea typeface="ＭＳ ゴシック" panose="020B0609070205080204" pitchFamily="49" charset="-128"/>
            </a:endParaRPr>
          </a:p>
          <a:p>
            <a:pPr marL="812800" indent="-449263" defTabSz="812800">
              <a:buFont typeface="+mj-ea"/>
              <a:buAutoNum type="circleNumDbPlain" startAt="2"/>
              <a:tabLst>
                <a:tab pos="812800" algn="l"/>
              </a:tabLst>
            </a:pPr>
            <a:r>
              <a:rPr lang="en-US" altLang="ja-JP" sz="2800" dirty="0" smtClean="0">
                <a:latin typeface="ＭＳ ゴシック" panose="020B0609070205080204" pitchFamily="49" charset="-128"/>
                <a:ea typeface="ＭＳ ゴシック" panose="020B0609070205080204" pitchFamily="49" charset="-128"/>
              </a:rPr>
              <a:t>2025</a:t>
            </a:r>
            <a:r>
              <a:rPr lang="ja-JP" altLang="en-US" sz="2800" dirty="0">
                <a:latin typeface="ＭＳ ゴシック" panose="020B0609070205080204" pitchFamily="49" charset="-128"/>
                <a:ea typeface="ＭＳ ゴシック" panose="020B0609070205080204" pitchFamily="49" charset="-128"/>
              </a:rPr>
              <a:t>年</a:t>
            </a:r>
            <a:r>
              <a:rPr lang="ja-JP" altLang="en-US" sz="2800" dirty="0" smtClean="0">
                <a:latin typeface="ＭＳ ゴシック" panose="020B0609070205080204" pitchFamily="49" charset="-128"/>
                <a:ea typeface="ＭＳ ゴシック" panose="020B0609070205080204" pitchFamily="49" charset="-128"/>
              </a:rPr>
              <a:t>に持つべき医療機能ごとの病床数</a:t>
            </a:r>
            <a:endParaRPr lang="en-US" altLang="ja-JP" sz="2800" dirty="0" smtClean="0">
              <a:latin typeface="ＭＳ ゴシック" panose="020B0609070205080204" pitchFamily="49" charset="-128"/>
              <a:ea typeface="ＭＳ ゴシック" panose="020B0609070205080204" pitchFamily="49" charset="-128"/>
            </a:endParaRPr>
          </a:p>
          <a:p>
            <a:pPr defTabSz="812800">
              <a:tabLst>
                <a:tab pos="812800" algn="l"/>
              </a:tabLst>
            </a:pPr>
            <a:endParaRPr lang="en-US" altLang="ja-JP" dirty="0">
              <a:latin typeface="ＭＳ ゴシック" panose="020B0609070205080204" pitchFamily="49" charset="-128"/>
              <a:ea typeface="ＭＳ ゴシック" panose="020B0609070205080204" pitchFamily="49" charset="-128"/>
            </a:endParaRPr>
          </a:p>
          <a:p>
            <a:pPr marL="363538" indent="-363538" defTabSz="812800">
              <a:buFont typeface="Wingdings" panose="05000000000000000000" pitchFamily="2" charset="2"/>
              <a:buChar char="u"/>
              <a:tabLst>
                <a:tab pos="812800" algn="l"/>
              </a:tabLst>
            </a:pPr>
            <a:r>
              <a:rPr lang="ja-JP" altLang="en-US" sz="2800" dirty="0" smtClean="0">
                <a:latin typeface="ＭＳ ゴシック" panose="020B0609070205080204" pitchFamily="49" charset="-128"/>
                <a:ea typeface="ＭＳ ゴシック" panose="020B0609070205080204" pitchFamily="49" charset="-128"/>
              </a:rPr>
              <a:t>公立病院及び公的医療機関等</a:t>
            </a:r>
            <a:r>
              <a:rPr lang="en-US" altLang="ja-JP" sz="2800" dirty="0" smtClean="0">
                <a:latin typeface="ＭＳ ゴシック" panose="020B0609070205080204" pitchFamily="49" charset="-128"/>
                <a:ea typeface="ＭＳ ゴシック" panose="020B0609070205080204" pitchFamily="49" charset="-128"/>
              </a:rPr>
              <a:t>2025</a:t>
            </a:r>
            <a:r>
              <a:rPr lang="ja-JP" altLang="en-US" sz="2800" dirty="0" smtClean="0">
                <a:latin typeface="ＭＳ ゴシック" panose="020B0609070205080204" pitchFamily="49" charset="-128"/>
                <a:ea typeface="ＭＳ ゴシック" panose="020B0609070205080204" pitchFamily="49" charset="-128"/>
              </a:rPr>
              <a:t>プラン策定対象医療機関</a:t>
            </a:r>
            <a:r>
              <a:rPr lang="en-US" altLang="ja-JP" sz="2800" dirty="0" smtClean="0">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県内</a:t>
            </a:r>
            <a:r>
              <a:rPr lang="en-US" altLang="ja-JP" sz="2800" dirty="0" smtClean="0">
                <a:latin typeface="ＭＳ ゴシック" panose="020B0609070205080204" pitchFamily="49" charset="-128"/>
                <a:ea typeface="ＭＳ ゴシック" panose="020B0609070205080204" pitchFamily="49" charset="-128"/>
              </a:rPr>
              <a:t>65</a:t>
            </a:r>
            <a:r>
              <a:rPr lang="ja-JP" altLang="en-US" sz="2800" dirty="0">
                <a:latin typeface="ＭＳ ゴシック" panose="020B0609070205080204" pitchFamily="49" charset="-128"/>
                <a:ea typeface="ＭＳ ゴシック" panose="020B0609070205080204" pitchFamily="49" charset="-128"/>
              </a:rPr>
              <a:t>医療</a:t>
            </a:r>
            <a:r>
              <a:rPr lang="ja-JP" altLang="en-US" sz="2800" dirty="0" smtClean="0">
                <a:latin typeface="ＭＳ ゴシック" panose="020B0609070205080204" pitchFamily="49" charset="-128"/>
                <a:ea typeface="ＭＳ ゴシック" panose="020B0609070205080204" pitchFamily="49" charset="-128"/>
              </a:rPr>
              <a:t>機関、以下「政策医療を担う中心的な医療機関等」</a:t>
            </a:r>
            <a:r>
              <a:rPr lang="en-US" altLang="ja-JP" sz="2800" dirty="0" smtClean="0">
                <a:latin typeface="ＭＳ ゴシック" panose="020B0609070205080204" pitchFamily="49" charset="-128"/>
                <a:ea typeface="ＭＳ ゴシック" panose="020B0609070205080204" pitchFamily="49" charset="-128"/>
              </a:rPr>
              <a:t>)</a:t>
            </a:r>
            <a:r>
              <a:rPr lang="ja-JP" altLang="en-US" sz="2800" dirty="0" err="1" smtClean="0">
                <a:latin typeface="ＭＳ ゴシック" panose="020B0609070205080204" pitchFamily="49" charset="-128"/>
                <a:ea typeface="ＭＳ ゴシック" panose="020B0609070205080204" pitchFamily="49" charset="-128"/>
              </a:rPr>
              <a:t>だけで</a:t>
            </a:r>
            <a:r>
              <a:rPr lang="ja-JP" altLang="en-US" sz="2800" dirty="0" smtClean="0">
                <a:latin typeface="ＭＳ ゴシック" panose="020B0609070205080204" pitchFamily="49" charset="-128"/>
                <a:ea typeface="ＭＳ ゴシック" panose="020B0609070205080204" pitchFamily="49" charset="-128"/>
              </a:rPr>
              <a:t>なく、</a:t>
            </a:r>
            <a:r>
              <a:rPr lang="ja-JP" altLang="en-US" sz="2800" u="sng" dirty="0" smtClean="0">
                <a:latin typeface="ＭＳ ゴシック" panose="020B0609070205080204" pitchFamily="49" charset="-128"/>
                <a:ea typeface="ＭＳ ゴシック" panose="020B0609070205080204" pitchFamily="49" charset="-128"/>
              </a:rPr>
              <a:t>その他の病院及び有床診療所</a:t>
            </a:r>
            <a:r>
              <a:rPr lang="en-US" altLang="ja-JP" sz="2800" dirty="0" smtClean="0">
                <a:latin typeface="ＭＳ ゴシック" panose="020B0609070205080204" pitchFamily="49" charset="-128"/>
                <a:ea typeface="ＭＳ ゴシック" panose="020B0609070205080204" pitchFamily="49" charset="-128"/>
              </a:rPr>
              <a:t>(</a:t>
            </a:r>
            <a:r>
              <a:rPr lang="ja-JP" altLang="en-US" sz="2800" dirty="0" smtClean="0">
                <a:latin typeface="ＭＳ ゴシック" panose="020B0609070205080204" pitchFamily="49" charset="-128"/>
                <a:ea typeface="ＭＳ ゴシック" panose="020B0609070205080204" pitchFamily="49" charset="-128"/>
              </a:rPr>
              <a:t>県内約</a:t>
            </a:r>
            <a:r>
              <a:rPr lang="en-US" altLang="ja-JP" sz="2800" dirty="0" smtClean="0">
                <a:latin typeface="ＭＳ ゴシック" panose="020B0609070205080204" pitchFamily="49" charset="-128"/>
                <a:ea typeface="ＭＳ ゴシック" panose="020B0609070205080204" pitchFamily="49" charset="-128"/>
              </a:rPr>
              <a:t>430</a:t>
            </a:r>
            <a:r>
              <a:rPr lang="ja-JP" altLang="en-US" sz="2800" dirty="0" smtClean="0">
                <a:latin typeface="ＭＳ ゴシック" panose="020B0609070205080204" pitchFamily="49" charset="-128"/>
                <a:ea typeface="ＭＳ ゴシック" panose="020B0609070205080204" pitchFamily="49" charset="-128"/>
              </a:rPr>
              <a:t>医療機関</a:t>
            </a:r>
            <a:r>
              <a:rPr lang="en-US" altLang="ja-JP" sz="2800" dirty="0" smtClean="0">
                <a:latin typeface="ＭＳ ゴシック" panose="020B0609070205080204" pitchFamily="49" charset="-128"/>
                <a:ea typeface="ＭＳ ゴシック" panose="020B0609070205080204" pitchFamily="49" charset="-128"/>
              </a:rPr>
              <a:t>)</a:t>
            </a:r>
            <a:r>
              <a:rPr lang="ja-JP" altLang="en-US" sz="2800" u="sng" dirty="0" smtClean="0">
                <a:latin typeface="ＭＳ ゴシック" panose="020B0609070205080204" pitchFamily="49" charset="-128"/>
                <a:ea typeface="ＭＳ ゴシック" panose="020B0609070205080204" pitchFamily="49" charset="-128"/>
              </a:rPr>
              <a:t>も協議対象</a:t>
            </a:r>
            <a:r>
              <a:rPr lang="ja-JP" altLang="en-US" sz="2800" dirty="0" smtClean="0">
                <a:latin typeface="ＭＳ ゴシック" panose="020B0609070205080204" pitchFamily="49" charset="-128"/>
                <a:ea typeface="ＭＳ ゴシック" panose="020B0609070205080204" pitchFamily="49" charset="-128"/>
              </a:rPr>
              <a:t>とされ、平成</a:t>
            </a:r>
            <a:r>
              <a:rPr lang="en-US" altLang="ja-JP" sz="2800" dirty="0" smtClean="0">
                <a:latin typeface="ＭＳ ゴシック" panose="020B0609070205080204" pitchFamily="49" charset="-128"/>
                <a:ea typeface="ＭＳ ゴシック" panose="020B0609070205080204" pitchFamily="49" charset="-128"/>
              </a:rPr>
              <a:t>30</a:t>
            </a:r>
            <a:r>
              <a:rPr lang="ja-JP" altLang="en-US" sz="2800" dirty="0" smtClean="0">
                <a:latin typeface="ＭＳ ゴシック" panose="020B0609070205080204" pitchFamily="49" charset="-128"/>
                <a:ea typeface="ＭＳ ゴシック" panose="020B0609070205080204" pitchFamily="49" charset="-128"/>
              </a:rPr>
              <a:t>年度中の協議開始を求められている。</a:t>
            </a:r>
            <a:endParaRPr lang="en-US" altLang="ja-JP" sz="2800" dirty="0" smtClean="0">
              <a:latin typeface="ＭＳ ゴシック" panose="020B0609070205080204" pitchFamily="49" charset="-128"/>
              <a:ea typeface="ＭＳ ゴシック" panose="020B0609070205080204" pitchFamily="49" charset="-128"/>
            </a:endParaRPr>
          </a:p>
        </p:txBody>
      </p:sp>
      <p:sp>
        <p:nvSpPr>
          <p:cNvPr id="5" name="正方形/長方形 4"/>
          <p:cNvSpPr/>
          <p:nvPr/>
        </p:nvSpPr>
        <p:spPr>
          <a:xfrm>
            <a:off x="323528" y="277326"/>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sp>
        <p:nvSpPr>
          <p:cNvPr id="6" name="正方形/長方形 5"/>
          <p:cNvSpPr/>
          <p:nvPr/>
        </p:nvSpPr>
        <p:spPr>
          <a:xfrm>
            <a:off x="6156176" y="778967"/>
            <a:ext cx="2854919" cy="4136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第３回熊本県地域医療構想調整会議</a:t>
            </a:r>
            <a:endParaRPr kumimoji="1" lang="en-US" altLang="ja-JP" sz="1100" dirty="0" smtClean="0">
              <a:solidFill>
                <a:schemeClr val="tx1"/>
              </a:solidFill>
            </a:endParaRPr>
          </a:p>
          <a:p>
            <a:pPr algn="ctr"/>
            <a:r>
              <a:rPr kumimoji="1" lang="ja-JP" altLang="en-US" sz="1100" dirty="0" smtClean="0">
                <a:solidFill>
                  <a:schemeClr val="tx1"/>
                </a:solidFill>
              </a:rPr>
              <a:t>（平成３０年６月２９日）資料１　</a:t>
            </a:r>
            <a:r>
              <a:rPr lang="ja-JP" altLang="en-US" sz="1100" dirty="0" smtClean="0">
                <a:solidFill>
                  <a:schemeClr val="tx1"/>
                </a:solidFill>
              </a:rPr>
              <a:t>一部抜粋</a:t>
            </a:r>
            <a:endParaRPr kumimoji="1" lang="ja-JP" altLang="en-US" sz="1100" dirty="0">
              <a:solidFill>
                <a:schemeClr val="tx1"/>
              </a:solidFill>
            </a:endParaRPr>
          </a:p>
        </p:txBody>
      </p:sp>
    </p:spTree>
    <p:extLst>
      <p:ext uri="{BB962C8B-B14F-4D97-AF65-F5344CB8AC3E}">
        <p14:creationId xmlns:p14="http://schemas.microsoft.com/office/powerpoint/2010/main" val="199562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7384"/>
            <a:ext cx="9144000" cy="972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kumimoji="1" lang="ja-JP" altLang="en-US" sz="2800" dirty="0" smtClean="0">
                <a:latin typeface="ＭＳ ゴシック" panose="020B0609070205080204" pitchFamily="49" charset="-128"/>
                <a:ea typeface="ＭＳ ゴシック" panose="020B0609070205080204" pitchFamily="49" charset="-128"/>
              </a:rPr>
              <a:t>１－３　地域調整会議の協議方法等</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noFill/>
        </p:spPr>
        <p:txBody>
          <a:bodyPr/>
          <a:lstStyle/>
          <a:p>
            <a:fld id="{1C5E2A2E-42B5-4858-9116-6D14F207026F}" type="slidenum">
              <a:rPr kumimoji="1" lang="ja-JP" altLang="en-US" sz="2000" smtClean="0"/>
              <a:t>21</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3960574110"/>
              </p:ext>
            </p:extLst>
          </p:nvPr>
        </p:nvGraphicFramePr>
        <p:xfrm>
          <a:off x="36001" y="1182960"/>
          <a:ext cx="9081740" cy="5486400"/>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20000"/>
                    </a:ext>
                  </a:extLst>
                </a:gridCol>
                <a:gridCol w="4126870">
                  <a:extLst>
                    <a:ext uri="{9D8B030D-6E8A-4147-A177-3AD203B41FA5}">
                      <a16:colId xmlns:a16="http://schemas.microsoft.com/office/drawing/2014/main" val="20001"/>
                    </a:ext>
                  </a:extLst>
                </a:gridCol>
                <a:gridCol w="4126870">
                  <a:extLst>
                    <a:ext uri="{9D8B030D-6E8A-4147-A177-3AD203B41FA5}">
                      <a16:colId xmlns:a16="http://schemas.microsoft.com/office/drawing/2014/main" val="20002"/>
                    </a:ext>
                  </a:extLst>
                </a:gridCol>
              </a:tblGrid>
              <a:tr h="370840">
                <a:tc>
                  <a:txBody>
                    <a:bodyPr/>
                    <a:lstStyle/>
                    <a:p>
                      <a:pPr algn="ctr"/>
                      <a:r>
                        <a:rPr kumimoji="1" lang="ja-JP" altLang="en-US" sz="2400" dirty="0" smtClean="0">
                          <a:latin typeface="ＭＳ ゴシック" panose="020B0609070205080204" pitchFamily="49" charset="-128"/>
                          <a:ea typeface="ＭＳ ゴシック" panose="020B0609070205080204" pitchFamily="49" charset="-128"/>
                        </a:rPr>
                        <a:t>区分</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tc>
                <a:tc>
                  <a:txBody>
                    <a:bodyPr/>
                    <a:lstStyle/>
                    <a:p>
                      <a:pPr algn="ctr"/>
                      <a:r>
                        <a:rPr kumimoji="1" lang="ja-JP" altLang="en-US" sz="2400" dirty="0" smtClean="0">
                          <a:latin typeface="ＭＳ ゴシック" panose="020B0609070205080204" pitchFamily="49" charset="-128"/>
                          <a:ea typeface="ＭＳ ゴシック" panose="020B0609070205080204" pitchFamily="49" charset="-128"/>
                        </a:rPr>
                        <a:t>政策医療を担う中心的な</a:t>
                      </a:r>
                      <a:endParaRPr kumimoji="1" lang="en-US" altLang="ja-JP" sz="2400" dirty="0" smtClean="0">
                        <a:latin typeface="ＭＳ ゴシック" panose="020B0609070205080204" pitchFamily="49" charset="-128"/>
                        <a:ea typeface="ＭＳ ゴシック" panose="020B0609070205080204" pitchFamily="49" charset="-128"/>
                      </a:endParaRPr>
                    </a:p>
                    <a:p>
                      <a:pPr algn="l"/>
                      <a:r>
                        <a:rPr kumimoji="1" lang="ja-JP" altLang="en-US" sz="2400" dirty="0" smtClean="0">
                          <a:latin typeface="ＭＳ ゴシック" panose="020B0609070205080204" pitchFamily="49" charset="-128"/>
                          <a:ea typeface="ＭＳ ゴシック" panose="020B0609070205080204" pitchFamily="49" charset="-128"/>
                        </a:rPr>
                        <a:t>　医療機関等</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lnR w="38100" cap="flat" cmpd="sng" algn="ctr">
                      <a:solidFill>
                        <a:schemeClr val="tx1"/>
                      </a:solidFill>
                      <a:prstDash val="solid"/>
                      <a:round/>
                      <a:headEnd type="none" w="med" len="med"/>
                      <a:tailEnd type="none" w="med" len="med"/>
                    </a:lnR>
                  </a:tcPr>
                </a:tc>
                <a:tc>
                  <a:txBody>
                    <a:bodyPr/>
                    <a:lstStyle/>
                    <a:p>
                      <a:pPr algn="ctr"/>
                      <a:r>
                        <a:rPr kumimoji="1" lang="ja-JP" altLang="en-US" sz="2400" dirty="0" smtClean="0">
                          <a:latin typeface="ＭＳ ゴシック" panose="020B0609070205080204" pitchFamily="49" charset="-128"/>
                          <a:ea typeface="ＭＳ ゴシック" panose="020B0609070205080204" pitchFamily="49" charset="-128"/>
                        </a:rPr>
                        <a:t>その他の病院及び有床診療所</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kumimoji="1" lang="ja-JP" altLang="en-US" sz="2400" dirty="0" smtClean="0">
                          <a:latin typeface="ＭＳ ゴシック" panose="020B0609070205080204" pitchFamily="49" charset="-128"/>
                          <a:ea typeface="ＭＳ ゴシック" panose="020B0609070205080204" pitchFamily="49" charset="-128"/>
                        </a:rPr>
                        <a:t>協議方法</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tc>
                <a:tc>
                  <a:txBody>
                    <a:bodyPr/>
                    <a:lstStyle/>
                    <a:p>
                      <a:r>
                        <a:rPr kumimoji="1" lang="ja-JP" altLang="en-US" sz="2400" dirty="0" smtClean="0">
                          <a:latin typeface="ＭＳ ゴシック" panose="020B0609070205080204" pitchFamily="49" charset="-128"/>
                          <a:ea typeface="ＭＳ ゴシック" panose="020B0609070205080204" pitchFamily="49" charset="-128"/>
                        </a:rPr>
                        <a:t>個別説明（「統一様式」）</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lnR w="38100" cap="flat" cmpd="sng" algn="ctr">
                      <a:solidFill>
                        <a:schemeClr val="tx1"/>
                      </a:solidFill>
                      <a:prstDash val="solid"/>
                      <a:round/>
                      <a:headEnd type="none" w="med" len="med"/>
                      <a:tailEnd type="none" w="med" len="med"/>
                    </a:lnR>
                  </a:tcPr>
                </a:tc>
                <a:tc>
                  <a:txBody>
                    <a:bodyPr/>
                    <a:lstStyle/>
                    <a:p>
                      <a:r>
                        <a:rPr kumimoji="1" lang="ja-JP" altLang="en-US" sz="2400" dirty="0" smtClean="0">
                          <a:latin typeface="ＭＳ ゴシック" panose="020B0609070205080204" pitchFamily="49" charset="-128"/>
                          <a:ea typeface="ＭＳ ゴシック" panose="020B0609070205080204" pitchFamily="49" charset="-128"/>
                        </a:rPr>
                        <a:t>地域調整会議で決定する方法</a:t>
                      </a:r>
                      <a:endParaRPr kumimoji="1" lang="en-US" altLang="ja-JP" sz="2400" dirty="0" smtClean="0">
                        <a:latin typeface="ＭＳ ゴシック" panose="020B0609070205080204" pitchFamily="49" charset="-128"/>
                        <a:ea typeface="ＭＳ ゴシック" panose="020B0609070205080204" pitchFamily="49" charset="-128"/>
                      </a:endParaRPr>
                    </a:p>
                    <a:p>
                      <a:endParaRPr kumimoji="1" lang="en-US" altLang="ja-JP" sz="1000" dirty="0" smtClean="0">
                        <a:latin typeface="ＭＳ ゴシック" panose="020B0609070205080204" pitchFamily="49" charset="-128"/>
                        <a:ea typeface="ＭＳ ゴシック" panose="020B0609070205080204" pitchFamily="49" charset="-128"/>
                      </a:endParaRPr>
                    </a:p>
                  </a:txBody>
                  <a:tcPr marL="36000" marR="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kumimoji="1" lang="ja-JP" altLang="en-US" sz="2400" dirty="0" smtClean="0">
                          <a:latin typeface="ＭＳ ゴシック" panose="020B0609070205080204" pitchFamily="49" charset="-128"/>
                          <a:ea typeface="ＭＳ ゴシック" panose="020B0609070205080204" pitchFamily="49" charset="-128"/>
                        </a:rPr>
                        <a:t>時期</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tc>
                <a:tc>
                  <a:txBody>
                    <a:bodyPr/>
                    <a:lstStyle/>
                    <a:p>
                      <a:r>
                        <a:rPr kumimoji="1" lang="ja-JP" altLang="en-US" sz="2400" dirty="0" smtClean="0">
                          <a:latin typeface="ＭＳ ゴシック" panose="020B0609070205080204" pitchFamily="49" charset="-128"/>
                          <a:ea typeface="ＭＳ ゴシック" panose="020B0609070205080204" pitchFamily="49" charset="-128"/>
                        </a:rPr>
                        <a:t>平成</a:t>
                      </a:r>
                      <a:r>
                        <a:rPr kumimoji="1" lang="en-US" altLang="ja-JP" sz="2400" dirty="0" smtClean="0">
                          <a:latin typeface="ＭＳ ゴシック" panose="020B0609070205080204" pitchFamily="49" charset="-128"/>
                          <a:ea typeface="ＭＳ ゴシック" panose="020B0609070205080204" pitchFamily="49" charset="-128"/>
                        </a:rPr>
                        <a:t>29</a:t>
                      </a:r>
                      <a:r>
                        <a:rPr kumimoji="1" lang="ja-JP" altLang="en-US" sz="2400" dirty="0" smtClean="0">
                          <a:latin typeface="ＭＳ ゴシック" panose="020B0609070205080204" pitchFamily="49" charset="-128"/>
                          <a:ea typeface="ＭＳ ゴシック" panose="020B0609070205080204" pitchFamily="49" charset="-128"/>
                        </a:rPr>
                        <a:t>～</a:t>
                      </a:r>
                      <a:r>
                        <a:rPr kumimoji="1" lang="en-US" altLang="ja-JP" sz="2400" dirty="0" smtClean="0">
                          <a:latin typeface="ＭＳ ゴシック" panose="020B0609070205080204" pitchFamily="49" charset="-128"/>
                          <a:ea typeface="ＭＳ ゴシック" panose="020B0609070205080204" pitchFamily="49" charset="-128"/>
                        </a:rPr>
                        <a:t>30</a:t>
                      </a:r>
                      <a:r>
                        <a:rPr kumimoji="1" lang="ja-JP" altLang="en-US" sz="2400" dirty="0" smtClean="0">
                          <a:latin typeface="ＭＳ ゴシック" panose="020B0609070205080204" pitchFamily="49" charset="-128"/>
                          <a:ea typeface="ＭＳ ゴシック" panose="020B0609070205080204" pitchFamily="49" charset="-128"/>
                        </a:rPr>
                        <a:t>年度</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lnR w="38100" cap="flat" cmpd="sng" algn="ctr">
                      <a:solidFill>
                        <a:schemeClr val="tx1"/>
                      </a:solidFill>
                      <a:prstDash val="solid"/>
                      <a:round/>
                      <a:headEnd type="none" w="med" len="med"/>
                      <a:tailEnd type="none" w="med" len="med"/>
                    </a:lnR>
                  </a:tcPr>
                </a:tc>
                <a:tc>
                  <a:txBody>
                    <a:bodyPr/>
                    <a:lstStyle/>
                    <a:p>
                      <a:r>
                        <a:rPr kumimoji="1" lang="ja-JP" altLang="en-US" sz="2400" dirty="0" smtClean="0">
                          <a:latin typeface="ＭＳ ゴシック" panose="020B0609070205080204" pitchFamily="49" charset="-128"/>
                          <a:ea typeface="ＭＳ ゴシック" panose="020B0609070205080204" pitchFamily="49" charset="-128"/>
                        </a:rPr>
                        <a:t>平成</a:t>
                      </a:r>
                      <a:r>
                        <a:rPr kumimoji="1" lang="en-US" altLang="ja-JP" sz="2400" dirty="0" smtClean="0">
                          <a:latin typeface="ＭＳ ゴシック" panose="020B0609070205080204" pitchFamily="49" charset="-128"/>
                          <a:ea typeface="ＭＳ ゴシック" panose="020B0609070205080204" pitchFamily="49" charset="-128"/>
                        </a:rPr>
                        <a:t>30</a:t>
                      </a:r>
                      <a:r>
                        <a:rPr kumimoji="1" lang="ja-JP" altLang="en-US" sz="2400" dirty="0" smtClean="0">
                          <a:latin typeface="ＭＳ ゴシック" panose="020B0609070205080204" pitchFamily="49" charset="-128"/>
                          <a:ea typeface="ＭＳ ゴシック" panose="020B0609070205080204" pitchFamily="49" charset="-128"/>
                        </a:rPr>
                        <a:t>年</a:t>
                      </a:r>
                      <a:r>
                        <a:rPr kumimoji="1" lang="en-US" altLang="ja-JP" sz="2400" dirty="0" smtClean="0">
                          <a:latin typeface="ＭＳ ゴシック" panose="020B0609070205080204" pitchFamily="49" charset="-128"/>
                          <a:ea typeface="ＭＳ ゴシック" panose="020B0609070205080204" pitchFamily="49" charset="-128"/>
                        </a:rPr>
                        <a:t>7</a:t>
                      </a:r>
                      <a:r>
                        <a:rPr kumimoji="1" lang="ja-JP" altLang="en-US" sz="2400" dirty="0" smtClean="0">
                          <a:latin typeface="ＭＳ ゴシック" panose="020B0609070205080204" pitchFamily="49" charset="-128"/>
                          <a:ea typeface="ＭＳ ゴシック" panose="020B0609070205080204" pitchFamily="49" charset="-128"/>
                        </a:rPr>
                        <a:t>月以降</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kumimoji="1" lang="ja-JP" altLang="en-US" sz="2400" dirty="0" smtClean="0">
                          <a:latin typeface="ＭＳ ゴシック" panose="020B0609070205080204" pitchFamily="49" charset="-128"/>
                          <a:ea typeface="ＭＳ ゴシック" panose="020B0609070205080204" pitchFamily="49" charset="-128"/>
                        </a:rPr>
                        <a:t>項目</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tc>
                <a:tc>
                  <a:txBody>
                    <a:bodyPr/>
                    <a:lstStyle/>
                    <a:p>
                      <a:pPr marL="261938" indent="-261938">
                        <a:buFont typeface="Wingdings" panose="05000000000000000000" pitchFamily="2" charset="2"/>
                        <a:buChar char="Ø"/>
                      </a:pPr>
                      <a:r>
                        <a:rPr kumimoji="1" lang="ja-JP" altLang="en-US" sz="2400" dirty="0" smtClean="0">
                          <a:latin typeface="ＭＳ ゴシック" panose="020B0609070205080204" pitchFamily="49" charset="-128"/>
                          <a:ea typeface="ＭＳ ゴシック" panose="020B0609070205080204" pitchFamily="49" charset="-128"/>
                        </a:rPr>
                        <a:t>医療機関や構想区域の現状と課題</a:t>
                      </a:r>
                      <a:endParaRPr kumimoji="1" lang="en-US" altLang="ja-JP" sz="24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400" dirty="0" smtClean="0">
                          <a:latin typeface="ＭＳ ゴシック" panose="020B0609070205080204" pitchFamily="49" charset="-128"/>
                          <a:ea typeface="ＭＳ ゴシック" panose="020B0609070205080204" pitchFamily="49" charset="-128"/>
                        </a:rPr>
                        <a:t>地域において今後担うべき役割</a:t>
                      </a:r>
                      <a:endParaRPr kumimoji="1" lang="en-US" altLang="ja-JP" sz="24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400" dirty="0" smtClean="0">
                          <a:latin typeface="ＭＳ ゴシック" panose="020B0609070205080204" pitchFamily="49" charset="-128"/>
                          <a:ea typeface="ＭＳ ゴシック" panose="020B0609070205080204" pitchFamily="49" charset="-128"/>
                        </a:rPr>
                        <a:t>病床機能ごとの推移</a:t>
                      </a:r>
                      <a:r>
                        <a:rPr kumimoji="1" lang="en-US" altLang="ja-JP" sz="2400" dirty="0" smtClean="0">
                          <a:latin typeface="ＭＳ ゴシック" panose="020B0609070205080204" pitchFamily="49" charset="-128"/>
                          <a:ea typeface="ＭＳ ゴシック" panose="020B0609070205080204" pitchFamily="49" charset="-128"/>
                        </a:rPr>
                        <a:t>(</a:t>
                      </a:r>
                      <a:r>
                        <a:rPr kumimoji="1" lang="ja-JP" altLang="en-US" sz="2400" dirty="0" smtClean="0">
                          <a:latin typeface="ＭＳ ゴシック" panose="020B0609070205080204" pitchFamily="49" charset="-128"/>
                          <a:ea typeface="ＭＳ ゴシック" panose="020B0609070205080204" pitchFamily="49" charset="-128"/>
                        </a:rPr>
                        <a:t>現状、</a:t>
                      </a:r>
                      <a:r>
                        <a:rPr kumimoji="1" lang="en-US" altLang="ja-JP" sz="2400" dirty="0" smtClean="0">
                          <a:latin typeface="ＭＳ ゴシック" panose="020B0609070205080204" pitchFamily="49" charset="-128"/>
                          <a:ea typeface="ＭＳ ゴシック" panose="020B0609070205080204" pitchFamily="49" charset="-128"/>
                        </a:rPr>
                        <a:t>6</a:t>
                      </a:r>
                      <a:r>
                        <a:rPr kumimoji="1" lang="ja-JP" altLang="en-US" sz="2400" dirty="0" smtClean="0">
                          <a:latin typeface="ＭＳ ゴシック" panose="020B0609070205080204" pitchFamily="49" charset="-128"/>
                          <a:ea typeface="ＭＳ ゴシック" panose="020B0609070205080204" pitchFamily="49" charset="-128"/>
                        </a:rPr>
                        <a:t>年後、</a:t>
                      </a:r>
                      <a:r>
                        <a:rPr kumimoji="1" lang="en-US" altLang="ja-JP" sz="2400" dirty="0" smtClean="0">
                          <a:latin typeface="ＭＳ ゴシック" panose="020B0609070205080204" pitchFamily="49" charset="-128"/>
                          <a:ea typeface="ＭＳ ゴシック" panose="020B0609070205080204" pitchFamily="49" charset="-128"/>
                        </a:rPr>
                        <a:t>2025</a:t>
                      </a:r>
                      <a:r>
                        <a:rPr kumimoji="1" lang="ja-JP" altLang="en-US" sz="2400" dirty="0" smtClean="0">
                          <a:latin typeface="ＭＳ ゴシック" panose="020B0609070205080204" pitchFamily="49" charset="-128"/>
                          <a:ea typeface="ＭＳ ゴシック" panose="020B0609070205080204" pitchFamily="49" charset="-128"/>
                        </a:rPr>
                        <a:t>年</a:t>
                      </a:r>
                      <a:r>
                        <a:rPr kumimoji="1" lang="en-US" altLang="ja-JP" sz="2400" dirty="0" smtClean="0">
                          <a:latin typeface="ＭＳ ゴシック" panose="020B0609070205080204" pitchFamily="49" charset="-128"/>
                          <a:ea typeface="ＭＳ ゴシック" panose="020B0609070205080204" pitchFamily="49" charset="-128"/>
                        </a:rPr>
                        <a:t>)</a:t>
                      </a:r>
                    </a:p>
                    <a:p>
                      <a:pPr marL="261938" indent="-261938">
                        <a:buFont typeface="Wingdings" panose="05000000000000000000" pitchFamily="2" charset="2"/>
                        <a:buChar char="Ø"/>
                      </a:pPr>
                      <a:r>
                        <a:rPr kumimoji="1" lang="ja-JP" altLang="en-US" sz="2400" dirty="0" smtClean="0">
                          <a:latin typeface="ＭＳ ゴシック" panose="020B0609070205080204" pitchFamily="49" charset="-128"/>
                          <a:ea typeface="ＭＳ ゴシック" panose="020B0609070205080204" pitchFamily="49" charset="-128"/>
                        </a:rPr>
                        <a:t>診療科の推移</a:t>
                      </a:r>
                      <a:endParaRPr kumimoji="1" lang="en-US" altLang="ja-JP" sz="24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400" dirty="0" smtClean="0">
                          <a:latin typeface="ＭＳ ゴシック" panose="020B0609070205080204" pitchFamily="49" charset="-128"/>
                          <a:ea typeface="ＭＳ ゴシック" panose="020B0609070205080204" pitchFamily="49" charset="-128"/>
                        </a:rPr>
                        <a:t>病床稼働率や紹介率・逆紹介率</a:t>
                      </a:r>
                      <a:r>
                        <a:rPr kumimoji="1" lang="en-US" altLang="ja-JP" sz="2400" dirty="0" smtClean="0">
                          <a:latin typeface="ＭＳ ゴシック" panose="020B0609070205080204" pitchFamily="49" charset="-128"/>
                          <a:ea typeface="ＭＳ ゴシック" panose="020B0609070205080204" pitchFamily="49" charset="-128"/>
                        </a:rPr>
                        <a:t>(</a:t>
                      </a:r>
                      <a:r>
                        <a:rPr kumimoji="1" lang="ja-JP" altLang="en-US" sz="2400" dirty="0" smtClean="0">
                          <a:latin typeface="ＭＳ ゴシック" panose="020B0609070205080204" pitchFamily="49" charset="-128"/>
                          <a:ea typeface="ＭＳ ゴシック" panose="020B0609070205080204" pitchFamily="49" charset="-128"/>
                        </a:rPr>
                        <a:t>数値目標</a:t>
                      </a:r>
                      <a:r>
                        <a:rPr kumimoji="1" lang="en-US" altLang="ja-JP" sz="2400" dirty="0" smtClean="0">
                          <a:latin typeface="ＭＳ ゴシック" panose="020B0609070205080204" pitchFamily="49" charset="-128"/>
                          <a:ea typeface="ＭＳ ゴシック" panose="020B0609070205080204" pitchFamily="49" charset="-128"/>
                        </a:rPr>
                        <a:t>)</a:t>
                      </a:r>
                      <a:endParaRPr kumimoji="1" lang="ja-JP" altLang="en-US" sz="2400" dirty="0">
                        <a:latin typeface="ＭＳ ゴシック" panose="020B0609070205080204" pitchFamily="49" charset="-128"/>
                        <a:ea typeface="ＭＳ ゴシック" panose="020B0609070205080204" pitchFamily="49" charset="-128"/>
                      </a:endParaRPr>
                    </a:p>
                  </a:txBody>
                  <a:tcPr marL="36000" marR="36000">
                    <a:lnR w="38100" cap="flat" cmpd="sng" algn="ctr">
                      <a:solidFill>
                        <a:schemeClr val="tx1"/>
                      </a:solidFill>
                      <a:prstDash val="solid"/>
                      <a:round/>
                      <a:headEnd type="none" w="med" len="med"/>
                      <a:tailEnd type="none" w="med" len="med"/>
                    </a:lnR>
                  </a:tcPr>
                </a:tc>
                <a:tc>
                  <a:txBody>
                    <a:bodyPr/>
                    <a:lstStyle/>
                    <a:p>
                      <a:pPr marL="261938" marR="0" indent="-2619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400" dirty="0" smtClean="0">
                          <a:latin typeface="ＭＳ ゴシック" panose="020B0609070205080204" pitchFamily="49" charset="-128"/>
                          <a:ea typeface="ＭＳ ゴシック" panose="020B0609070205080204" pitchFamily="49" charset="-128"/>
                        </a:rPr>
                        <a:t>地域において今後担うべき役割</a:t>
                      </a:r>
                      <a:endParaRPr kumimoji="1" lang="en-US" altLang="ja-JP" sz="24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400" dirty="0" smtClean="0">
                          <a:latin typeface="ＭＳ ゴシック" panose="020B0609070205080204" pitchFamily="49" charset="-128"/>
                          <a:ea typeface="ＭＳ ゴシック" panose="020B0609070205080204" pitchFamily="49" charset="-128"/>
                        </a:rPr>
                        <a:t>病床機能ごとの推移</a:t>
                      </a:r>
                      <a:r>
                        <a:rPr kumimoji="1" lang="en-US" altLang="ja-JP" sz="2400" dirty="0" smtClean="0">
                          <a:latin typeface="ＭＳ ゴシック" panose="020B0609070205080204" pitchFamily="49" charset="-128"/>
                          <a:ea typeface="ＭＳ ゴシック" panose="020B0609070205080204" pitchFamily="49" charset="-128"/>
                        </a:rPr>
                        <a:t>(</a:t>
                      </a:r>
                      <a:r>
                        <a:rPr kumimoji="1" lang="ja-JP" altLang="en-US" sz="2400" dirty="0" smtClean="0">
                          <a:latin typeface="ＭＳ ゴシック" panose="020B0609070205080204" pitchFamily="49" charset="-128"/>
                          <a:ea typeface="ＭＳ ゴシック" panose="020B0609070205080204" pitchFamily="49" charset="-128"/>
                        </a:rPr>
                        <a:t>現状、</a:t>
                      </a:r>
                      <a:r>
                        <a:rPr kumimoji="1" lang="en-US" altLang="ja-JP" sz="2400" dirty="0" smtClean="0">
                          <a:latin typeface="ＭＳ ゴシック" panose="020B0609070205080204" pitchFamily="49" charset="-128"/>
                          <a:ea typeface="ＭＳ ゴシック" panose="020B0609070205080204" pitchFamily="49" charset="-128"/>
                        </a:rPr>
                        <a:t>6</a:t>
                      </a:r>
                      <a:r>
                        <a:rPr kumimoji="1" lang="ja-JP" altLang="en-US" sz="2400" dirty="0" smtClean="0">
                          <a:latin typeface="ＭＳ ゴシック" panose="020B0609070205080204" pitchFamily="49" charset="-128"/>
                          <a:ea typeface="ＭＳ ゴシック" panose="020B0609070205080204" pitchFamily="49" charset="-128"/>
                        </a:rPr>
                        <a:t>年後、</a:t>
                      </a:r>
                      <a:r>
                        <a:rPr kumimoji="1" lang="en-US" altLang="ja-JP" sz="2400" dirty="0" smtClean="0">
                          <a:latin typeface="ＭＳ ゴシック" panose="020B0609070205080204" pitchFamily="49" charset="-128"/>
                          <a:ea typeface="ＭＳ ゴシック" panose="020B0609070205080204" pitchFamily="49" charset="-128"/>
                        </a:rPr>
                        <a:t>2025</a:t>
                      </a:r>
                      <a:r>
                        <a:rPr kumimoji="1" lang="ja-JP" altLang="en-US" sz="2400" dirty="0" smtClean="0">
                          <a:latin typeface="ＭＳ ゴシック" panose="020B0609070205080204" pitchFamily="49" charset="-128"/>
                          <a:ea typeface="ＭＳ ゴシック" panose="020B0609070205080204" pitchFamily="49" charset="-128"/>
                        </a:rPr>
                        <a:t>年</a:t>
                      </a:r>
                      <a:r>
                        <a:rPr kumimoji="1" lang="en-US" altLang="ja-JP" sz="2400" baseline="30000" dirty="0" smtClean="0">
                          <a:latin typeface="ＭＳ ゴシック" panose="020B0609070205080204" pitchFamily="49" charset="-128"/>
                          <a:ea typeface="ＭＳ ゴシック" panose="020B0609070205080204" pitchFamily="49" charset="-128"/>
                        </a:rPr>
                        <a:t>※</a:t>
                      </a:r>
                      <a:r>
                        <a:rPr kumimoji="1" lang="en-US" altLang="ja-JP" sz="2400" dirty="0" smtClean="0">
                          <a:latin typeface="ＭＳ ゴシック" panose="020B0609070205080204" pitchFamily="49" charset="-128"/>
                          <a:ea typeface="ＭＳ ゴシック" panose="020B0609070205080204" pitchFamily="49" charset="-128"/>
                        </a:rPr>
                        <a:t>)</a:t>
                      </a:r>
                      <a:r>
                        <a:rPr kumimoji="1" lang="ja-JP" altLang="en-US" sz="2400" dirty="0" smtClean="0">
                          <a:latin typeface="ＭＳ ゴシック" panose="020B0609070205080204" pitchFamily="49" charset="-128"/>
                          <a:ea typeface="ＭＳ ゴシック" panose="020B0609070205080204" pitchFamily="49" charset="-128"/>
                        </a:rPr>
                        <a:t>＝病床機能報告を活用</a:t>
                      </a:r>
                      <a:endParaRPr kumimoji="1" lang="en-US" altLang="ja-JP" sz="2400" dirty="0" smtClean="0">
                        <a:latin typeface="ＭＳ ゴシック" panose="020B0609070205080204" pitchFamily="49" charset="-128"/>
                        <a:ea typeface="ＭＳ ゴシック" panose="020B0609070205080204" pitchFamily="49" charset="-128"/>
                      </a:endParaRPr>
                    </a:p>
                    <a:p>
                      <a:pPr marL="449263" indent="-187325">
                        <a:buFont typeface="Wingdings" panose="05000000000000000000" pitchFamily="2" charset="2"/>
                        <a:buNone/>
                      </a:pPr>
                      <a:r>
                        <a:rPr kumimoji="1" lang="en-US" altLang="ja-JP" sz="1600" dirty="0" smtClean="0">
                          <a:latin typeface="ＭＳ ゴシック" panose="020B0609070205080204" pitchFamily="49" charset="-128"/>
                          <a:ea typeface="ＭＳ ゴシック" panose="020B0609070205080204" pitchFamily="49" charset="-128"/>
                        </a:rPr>
                        <a:t>※</a:t>
                      </a:r>
                      <a:r>
                        <a:rPr kumimoji="1" lang="ja-JP" altLang="en-US" sz="1600" dirty="0" smtClean="0">
                          <a:latin typeface="ＭＳ ゴシック" panose="020B0609070205080204" pitchFamily="49" charset="-128"/>
                          <a:ea typeface="ＭＳ ゴシック" panose="020B0609070205080204" pitchFamily="49" charset="-128"/>
                        </a:rPr>
                        <a:t>　病床機能報告では任意であるため、必要に応じて聞き取り等</a:t>
                      </a:r>
                      <a:endParaRPr kumimoji="1" lang="en-US" altLang="ja-JP" sz="16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400" dirty="0" smtClean="0">
                          <a:latin typeface="ＭＳ ゴシック" panose="020B0609070205080204" pitchFamily="49" charset="-128"/>
                          <a:ea typeface="ＭＳ ゴシック" panose="020B0609070205080204" pitchFamily="49" charset="-128"/>
                        </a:rPr>
                        <a:t>その他地域調整会議が必要と認める項目</a:t>
                      </a:r>
                      <a:endParaRPr kumimoji="1" lang="en-US" altLang="ja-JP" sz="2400" dirty="0" smtClean="0">
                        <a:latin typeface="ＭＳ ゴシック" panose="020B0609070205080204" pitchFamily="49" charset="-128"/>
                        <a:ea typeface="ＭＳ ゴシック" panose="020B0609070205080204" pitchFamily="49" charset="-128"/>
                      </a:endParaRPr>
                    </a:p>
                  </a:txBody>
                  <a:tcPr marL="36000" marR="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角丸四角形 4"/>
          <p:cNvSpPr/>
          <p:nvPr/>
        </p:nvSpPr>
        <p:spPr>
          <a:xfrm>
            <a:off x="5018562" y="2048812"/>
            <a:ext cx="3996000" cy="432048"/>
          </a:xfrm>
          <a:prstGeom prst="roundRect">
            <a:avLst/>
          </a:prstGeom>
          <a:noFill/>
          <a:ln>
            <a:solidFill>
              <a:srgbClr val="DB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5299468" y="5692280"/>
            <a:ext cx="3672000" cy="792000"/>
          </a:xfrm>
          <a:prstGeom prst="roundRect">
            <a:avLst/>
          </a:prstGeom>
          <a:noFill/>
          <a:ln>
            <a:solidFill>
              <a:srgbClr val="DB7E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156176" y="692696"/>
            <a:ext cx="2854919" cy="4136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第３回熊本県地域医療構想調整会議</a:t>
            </a:r>
            <a:endParaRPr kumimoji="1" lang="en-US" altLang="ja-JP" sz="1100" dirty="0" smtClean="0">
              <a:solidFill>
                <a:schemeClr val="tx1"/>
              </a:solidFill>
            </a:endParaRPr>
          </a:p>
          <a:p>
            <a:pPr algn="ctr"/>
            <a:r>
              <a:rPr kumimoji="1" lang="ja-JP" altLang="en-US" sz="1100" dirty="0" smtClean="0">
                <a:solidFill>
                  <a:schemeClr val="tx1"/>
                </a:solidFill>
              </a:rPr>
              <a:t>（平成</a:t>
            </a:r>
            <a:r>
              <a:rPr lang="ja-JP" altLang="en-US" sz="1100" dirty="0" smtClean="0">
                <a:solidFill>
                  <a:schemeClr val="tx1"/>
                </a:solidFill>
              </a:rPr>
              <a:t>３０</a:t>
            </a:r>
            <a:r>
              <a:rPr kumimoji="1" lang="ja-JP" altLang="en-US" sz="1100" dirty="0" smtClean="0">
                <a:solidFill>
                  <a:schemeClr val="tx1"/>
                </a:solidFill>
              </a:rPr>
              <a:t>年６月２９日）資料１　</a:t>
            </a:r>
            <a:r>
              <a:rPr lang="ja-JP" altLang="en-US" sz="1100" dirty="0" smtClean="0">
                <a:solidFill>
                  <a:schemeClr val="tx1"/>
                </a:solidFill>
              </a:rPr>
              <a:t>一部抜粋</a:t>
            </a:r>
            <a:endParaRPr kumimoji="1" lang="ja-JP" altLang="en-US" sz="1100" dirty="0">
              <a:solidFill>
                <a:schemeClr val="tx1"/>
              </a:solidFill>
            </a:endParaRPr>
          </a:p>
        </p:txBody>
      </p:sp>
      <p:sp>
        <p:nvSpPr>
          <p:cNvPr id="8" name="正方形/長方形 7"/>
          <p:cNvSpPr/>
          <p:nvPr/>
        </p:nvSpPr>
        <p:spPr>
          <a:xfrm>
            <a:off x="323528" y="277326"/>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spTree>
    <p:extLst>
      <p:ext uri="{BB962C8B-B14F-4D97-AF65-F5344CB8AC3E}">
        <p14:creationId xmlns:p14="http://schemas.microsoft.com/office/powerpoint/2010/main" val="3924795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7384"/>
            <a:ext cx="9144000" cy="972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r>
              <a:rPr lang="ja-JP" altLang="en-US" sz="2400" dirty="0" smtClean="0">
                <a:latin typeface="ＭＳ ゴシック" panose="020B0609070205080204" pitchFamily="49" charset="-128"/>
                <a:ea typeface="ＭＳ ゴシック" panose="020B0609070205080204" pitchFamily="49" charset="-128"/>
              </a:rPr>
              <a:t>１－５「</a:t>
            </a:r>
            <a:r>
              <a:rPr lang="ja-JP" altLang="en-US" sz="2400" dirty="0">
                <a:latin typeface="ＭＳ ゴシック" panose="020B0609070205080204" pitchFamily="49" charset="-128"/>
                <a:ea typeface="ＭＳ ゴシック" panose="020B0609070205080204" pitchFamily="49" charset="-128"/>
              </a:rPr>
              <a:t>その他</a:t>
            </a:r>
            <a:r>
              <a:rPr lang="ja-JP" altLang="en-US" sz="2400" dirty="0" smtClean="0">
                <a:latin typeface="ＭＳ ゴシック" panose="020B0609070205080204" pitchFamily="49" charset="-128"/>
                <a:ea typeface="ＭＳ ゴシック" panose="020B0609070205080204" pitchFamily="49" charset="-128"/>
              </a:rPr>
              <a:t>の病院及び有床診療所」</a:t>
            </a:r>
            <a:r>
              <a:rPr lang="ja-JP" altLang="en-US" sz="2400" dirty="0">
                <a:latin typeface="ＭＳ ゴシック" panose="020B0609070205080204" pitchFamily="49" charset="-128"/>
                <a:ea typeface="ＭＳ ゴシック" panose="020B0609070205080204" pitchFamily="49" charset="-128"/>
              </a:rPr>
              <a:t>の協議方法</a:t>
            </a:r>
            <a:r>
              <a:rPr lang="ja-JP" altLang="en-US" sz="2400" dirty="0" smtClean="0">
                <a:latin typeface="ＭＳ ゴシック" panose="020B0609070205080204" pitchFamily="49" charset="-128"/>
                <a:ea typeface="ＭＳ ゴシック" panose="020B0609070205080204" pitchFamily="49" charset="-128"/>
              </a:rPr>
              <a:t>等</a:t>
            </a:r>
            <a:endParaRPr kumimoji="1" lang="ja-JP" altLang="en-US" sz="24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noFill/>
        </p:spPr>
        <p:txBody>
          <a:bodyPr/>
          <a:lstStyle/>
          <a:p>
            <a:fld id="{1C5E2A2E-42B5-4858-9116-6D14F207026F}" type="slidenum">
              <a:rPr kumimoji="1" lang="ja-JP" altLang="en-US" sz="2000" smtClean="0"/>
              <a:t>22</a:t>
            </a:fld>
            <a:endParaRPr kumimoji="1" lang="ja-JP" altLang="en-US" dirty="0"/>
          </a:p>
        </p:txBody>
      </p:sp>
      <p:sp>
        <p:nvSpPr>
          <p:cNvPr id="5" name="テキスト ボックス 4"/>
          <p:cNvSpPr txBox="1"/>
          <p:nvPr/>
        </p:nvSpPr>
        <p:spPr>
          <a:xfrm>
            <a:off x="36000" y="1435417"/>
            <a:ext cx="9072000" cy="4585871"/>
          </a:xfrm>
          <a:prstGeom prst="rect">
            <a:avLst/>
          </a:prstGeom>
          <a:noFill/>
        </p:spPr>
        <p:txBody>
          <a:bodyPr wrap="square" rIns="36000" rtlCol="0" anchor="t">
            <a:spAutoFit/>
          </a:bodyPr>
          <a:lstStyle/>
          <a:p>
            <a:pPr marL="363538" indent="-363538">
              <a:buFont typeface="Arial" panose="020B0604020202020204" pitchFamily="34" charset="0"/>
              <a:buChar char="•"/>
            </a:pPr>
            <a:r>
              <a:rPr lang="ja-JP" altLang="en-US" sz="2800" dirty="0" smtClean="0">
                <a:latin typeface="ＭＳ ゴシック" panose="020B0609070205080204" pitchFamily="49" charset="-128"/>
                <a:ea typeface="ＭＳ ゴシック" panose="020B0609070205080204" pitchFamily="49" charset="-128"/>
              </a:rPr>
              <a:t>「その他の病院及び有床診療所」の協議は、</a:t>
            </a:r>
            <a:r>
              <a:rPr lang="ja-JP" altLang="en-US" sz="2800" u="sng" dirty="0">
                <a:latin typeface="ＭＳ ゴシック" panose="020B0609070205080204" pitchFamily="49" charset="-128"/>
                <a:ea typeface="ＭＳ ゴシック" panose="020B0609070205080204" pitchFamily="49" charset="-128"/>
              </a:rPr>
              <a:t> 「統一様式」又は準じる様式</a:t>
            </a:r>
            <a:r>
              <a:rPr lang="en-US" altLang="ja-JP" sz="2800" u="sng" baseline="30000" dirty="0" smtClean="0">
                <a:latin typeface="ＭＳ ゴシック" panose="020B0609070205080204" pitchFamily="49" charset="-128"/>
                <a:ea typeface="ＭＳ ゴシック" panose="020B0609070205080204" pitchFamily="49" charset="-128"/>
              </a:rPr>
              <a:t>※</a:t>
            </a:r>
            <a:r>
              <a:rPr lang="ja-JP" altLang="en-US" sz="2800" u="sng" baseline="30000" dirty="0" smtClean="0">
                <a:latin typeface="ＭＳ ゴシック" panose="020B0609070205080204" pitchFamily="49" charset="-128"/>
                <a:ea typeface="ＭＳ ゴシック" panose="020B0609070205080204" pitchFamily="49" charset="-128"/>
              </a:rPr>
              <a:t>１</a:t>
            </a:r>
            <a:r>
              <a:rPr lang="ja-JP" altLang="en-US" sz="2800" u="sng" dirty="0" smtClean="0">
                <a:latin typeface="ＭＳ ゴシック" panose="020B0609070205080204" pitchFamily="49" charset="-128"/>
                <a:ea typeface="ＭＳ ゴシック" panose="020B0609070205080204" pitchFamily="49" charset="-128"/>
              </a:rPr>
              <a:t>による協議のほか、病床</a:t>
            </a:r>
            <a:r>
              <a:rPr lang="ja-JP" altLang="en-US" sz="2800" u="sng" dirty="0">
                <a:latin typeface="ＭＳ ゴシック" panose="020B0609070205080204" pitchFamily="49" charset="-128"/>
                <a:ea typeface="ＭＳ ゴシック" panose="020B0609070205080204" pitchFamily="49" charset="-128"/>
              </a:rPr>
              <a:t>機能</a:t>
            </a:r>
            <a:r>
              <a:rPr lang="ja-JP" altLang="en-US" sz="2800" u="sng" dirty="0" smtClean="0">
                <a:latin typeface="ＭＳ ゴシック" panose="020B0609070205080204" pitchFamily="49" charset="-128"/>
                <a:ea typeface="ＭＳ ゴシック" panose="020B0609070205080204" pitchFamily="49" charset="-128"/>
              </a:rPr>
              <a:t>報告結果</a:t>
            </a:r>
            <a:r>
              <a:rPr lang="ja-JP" altLang="en-US" sz="2800" u="sng" dirty="0">
                <a:latin typeface="ＭＳ ゴシック" panose="020B0609070205080204" pitchFamily="49" charset="-128"/>
                <a:ea typeface="ＭＳ ゴシック" panose="020B0609070205080204" pitchFamily="49" charset="-128"/>
              </a:rPr>
              <a:t>を</a:t>
            </a:r>
            <a:r>
              <a:rPr lang="ja-JP" altLang="en-US" sz="2800" u="sng" dirty="0" smtClean="0">
                <a:latin typeface="ＭＳ ゴシック" panose="020B0609070205080204" pitchFamily="49" charset="-128"/>
                <a:ea typeface="ＭＳ ゴシック" panose="020B0609070205080204" pitchFamily="49" charset="-128"/>
              </a:rPr>
              <a:t>一覧にした資料を用い、一括</a:t>
            </a:r>
            <a:r>
              <a:rPr lang="en-US" altLang="ja-JP" sz="2800" u="sng" baseline="30000" dirty="0" smtClean="0">
                <a:latin typeface="ＭＳ ゴシック" panose="020B0609070205080204" pitchFamily="49" charset="-128"/>
                <a:ea typeface="ＭＳ ゴシック" panose="020B0609070205080204" pitchFamily="49" charset="-128"/>
              </a:rPr>
              <a:t>※</a:t>
            </a:r>
            <a:r>
              <a:rPr lang="ja-JP" altLang="en-US" sz="2800" u="sng" baseline="30000" dirty="0" smtClean="0">
                <a:latin typeface="ＭＳ ゴシック" panose="020B0609070205080204" pitchFamily="49" charset="-128"/>
                <a:ea typeface="ＭＳ ゴシック" panose="020B0609070205080204" pitchFamily="49" charset="-128"/>
              </a:rPr>
              <a:t>２</a:t>
            </a:r>
            <a:r>
              <a:rPr lang="ja-JP" altLang="en-US" sz="2800" u="sng" dirty="0" smtClean="0">
                <a:latin typeface="ＭＳ ゴシック" panose="020B0609070205080204" pitchFamily="49" charset="-128"/>
                <a:ea typeface="ＭＳ ゴシック" panose="020B0609070205080204" pitchFamily="49" charset="-128"/>
              </a:rPr>
              <a:t>して行う</a:t>
            </a:r>
            <a:r>
              <a:rPr lang="ja-JP" altLang="en-US" sz="2800" dirty="0" smtClean="0">
                <a:latin typeface="ＭＳ ゴシック" panose="020B0609070205080204" pitchFamily="49" charset="-128"/>
                <a:ea typeface="ＭＳ ゴシック" panose="020B0609070205080204" pitchFamily="49" charset="-128"/>
              </a:rPr>
              <a:t>こともできることとする。</a:t>
            </a:r>
            <a:endParaRPr lang="en-US" altLang="ja-JP" sz="2800" dirty="0" smtClean="0">
              <a:latin typeface="ＭＳ ゴシック" panose="020B0609070205080204" pitchFamily="49" charset="-128"/>
              <a:ea typeface="ＭＳ ゴシック" panose="020B0609070205080204" pitchFamily="49" charset="-128"/>
            </a:endParaRPr>
          </a:p>
          <a:p>
            <a:pPr marL="449263"/>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１　今後</a:t>
            </a:r>
            <a:r>
              <a:rPr lang="ja-JP" altLang="en-US" sz="2000" dirty="0">
                <a:latin typeface="ＭＳ ゴシック" panose="020B0609070205080204" pitchFamily="49" charset="-128"/>
                <a:ea typeface="ＭＳ ゴシック" panose="020B0609070205080204" pitchFamily="49" charset="-128"/>
              </a:rPr>
              <a:t>の担うべき役割や診療科、病床数等を</a:t>
            </a:r>
            <a:r>
              <a:rPr lang="ja-JP" altLang="en-US" sz="2000" dirty="0" smtClean="0">
                <a:latin typeface="ＭＳ ゴシック" panose="020B0609070205080204" pitchFamily="49" charset="-128"/>
                <a:ea typeface="ＭＳ ゴシック" panose="020B0609070205080204" pitchFamily="49" charset="-128"/>
              </a:rPr>
              <a:t>含む。</a:t>
            </a:r>
            <a:endParaRPr lang="en-US" altLang="ja-JP" sz="2000" dirty="0" smtClean="0">
              <a:latin typeface="ＭＳ ゴシック" panose="020B0609070205080204" pitchFamily="49" charset="-128"/>
              <a:ea typeface="ＭＳ ゴシック" panose="020B0609070205080204" pitchFamily="49" charset="-128"/>
            </a:endParaRPr>
          </a:p>
          <a:p>
            <a:pPr marL="449263"/>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２　一括協議を行う医療機関の範囲は、地域調整会議で決定する。</a:t>
            </a:r>
            <a:endParaRPr lang="ja-JP" altLang="en-US" sz="2000" dirty="0">
              <a:latin typeface="ＭＳ ゴシック" panose="020B0609070205080204" pitchFamily="49" charset="-128"/>
              <a:ea typeface="ＭＳ ゴシック" panose="020B0609070205080204" pitchFamily="49" charset="-128"/>
            </a:endParaRPr>
          </a:p>
          <a:p>
            <a:pPr marL="457200" indent="-282575">
              <a:buFont typeface="Arial" panose="020B0604020202020204" pitchFamily="34" charset="0"/>
              <a:buChar char="•"/>
            </a:pPr>
            <a:endParaRPr lang="en-US" altLang="ja-JP" sz="2800" dirty="0" smtClean="0">
              <a:latin typeface="ＭＳ ゴシック" panose="020B0609070205080204" pitchFamily="49" charset="-128"/>
              <a:ea typeface="ＭＳ ゴシック" panose="020B0609070205080204" pitchFamily="49" charset="-128"/>
            </a:endParaRPr>
          </a:p>
          <a:p>
            <a:pPr marL="363538" indent="-363538">
              <a:buFont typeface="Arial" panose="020B0604020202020204" pitchFamily="34" charset="0"/>
              <a:buChar char="•"/>
            </a:pPr>
            <a:r>
              <a:rPr lang="ja-JP" altLang="en-US" sz="2800" dirty="0" smtClean="0">
                <a:latin typeface="ＭＳ ゴシック" panose="020B0609070205080204" pitchFamily="49" charset="-128"/>
                <a:ea typeface="ＭＳ ゴシック" panose="020B0609070205080204" pitchFamily="49" charset="-128"/>
              </a:rPr>
              <a:t>上記に関わらず、過剰</a:t>
            </a:r>
            <a:r>
              <a:rPr lang="ja-JP" altLang="en-US" sz="2800" dirty="0">
                <a:latin typeface="ＭＳ ゴシック" panose="020B0609070205080204" pitchFamily="49" charset="-128"/>
                <a:ea typeface="ＭＳ ゴシック" panose="020B0609070205080204" pitchFamily="49" charset="-128"/>
              </a:rPr>
              <a:t>な病床機能への転換、非稼働</a:t>
            </a:r>
            <a:r>
              <a:rPr lang="ja-JP" altLang="en-US" sz="2800" dirty="0" smtClean="0">
                <a:latin typeface="ＭＳ ゴシック" panose="020B0609070205080204" pitchFamily="49" charset="-128"/>
                <a:ea typeface="ＭＳ ゴシック" panose="020B0609070205080204" pitchFamily="49" charset="-128"/>
              </a:rPr>
              <a:t>病床を有する医療機関については、医療法や通知に基づき、</a:t>
            </a:r>
            <a:r>
              <a:rPr lang="ja-JP" altLang="en-US" sz="2800" u="sng" dirty="0" smtClean="0">
                <a:latin typeface="ＭＳ ゴシック" panose="020B0609070205080204" pitchFamily="49" charset="-128"/>
                <a:ea typeface="ＭＳ ゴシック" panose="020B0609070205080204" pitchFamily="49" charset="-128"/>
              </a:rPr>
              <a:t>個別に協議</a:t>
            </a:r>
            <a:r>
              <a:rPr lang="ja-JP" altLang="en-US" sz="2800" dirty="0" smtClean="0">
                <a:latin typeface="ＭＳ ゴシック" panose="020B0609070205080204" pitchFamily="49" charset="-128"/>
                <a:ea typeface="ＭＳ ゴシック" panose="020B0609070205080204" pitchFamily="49" charset="-128"/>
              </a:rPr>
              <a:t>する。</a:t>
            </a:r>
            <a:endParaRPr lang="en-US" altLang="ja-JP" sz="2800" dirty="0" smtClean="0">
              <a:latin typeface="ＭＳ ゴシック" panose="020B0609070205080204" pitchFamily="49" charset="-128"/>
              <a:ea typeface="ＭＳ ゴシック" panose="020B0609070205080204" pitchFamily="49" charset="-128"/>
            </a:endParaRPr>
          </a:p>
          <a:p>
            <a:endParaRPr lang="en-US" altLang="ja-JP" sz="2800" dirty="0">
              <a:latin typeface="ＭＳ ゴシック" panose="020B0609070205080204" pitchFamily="49" charset="-128"/>
              <a:ea typeface="ＭＳ ゴシック" panose="020B0609070205080204" pitchFamily="49" charset="-128"/>
            </a:endParaRPr>
          </a:p>
        </p:txBody>
      </p:sp>
      <p:sp>
        <p:nvSpPr>
          <p:cNvPr id="6" name="正方形/長方形 5"/>
          <p:cNvSpPr/>
          <p:nvPr/>
        </p:nvSpPr>
        <p:spPr>
          <a:xfrm>
            <a:off x="6156176" y="731885"/>
            <a:ext cx="2854919" cy="4136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第３回熊本県地域医療構想調整会議</a:t>
            </a:r>
            <a:endParaRPr kumimoji="1" lang="en-US" altLang="ja-JP" sz="1100" dirty="0" smtClean="0">
              <a:solidFill>
                <a:schemeClr val="tx1"/>
              </a:solidFill>
            </a:endParaRPr>
          </a:p>
          <a:p>
            <a:pPr algn="ctr"/>
            <a:r>
              <a:rPr kumimoji="1" lang="ja-JP" altLang="en-US" sz="1100" dirty="0" smtClean="0">
                <a:solidFill>
                  <a:schemeClr val="tx1"/>
                </a:solidFill>
              </a:rPr>
              <a:t>（平成</a:t>
            </a:r>
            <a:r>
              <a:rPr kumimoji="1" lang="en-US" altLang="ja-JP" sz="1100" dirty="0" smtClean="0">
                <a:solidFill>
                  <a:schemeClr val="tx1"/>
                </a:solidFill>
              </a:rPr>
              <a:t>30</a:t>
            </a:r>
            <a:r>
              <a:rPr kumimoji="1" lang="ja-JP" altLang="en-US" sz="1100" dirty="0" smtClean="0">
                <a:solidFill>
                  <a:schemeClr val="tx1"/>
                </a:solidFill>
              </a:rPr>
              <a:t>年</a:t>
            </a:r>
            <a:r>
              <a:rPr kumimoji="1" lang="en-US" altLang="ja-JP" sz="1100" dirty="0" smtClean="0">
                <a:solidFill>
                  <a:schemeClr val="tx1"/>
                </a:solidFill>
              </a:rPr>
              <a:t>6</a:t>
            </a:r>
            <a:r>
              <a:rPr kumimoji="1" lang="ja-JP" altLang="en-US" sz="1100" dirty="0" smtClean="0">
                <a:solidFill>
                  <a:schemeClr val="tx1"/>
                </a:solidFill>
              </a:rPr>
              <a:t>月</a:t>
            </a:r>
            <a:r>
              <a:rPr kumimoji="1" lang="en-US" altLang="ja-JP" sz="1100" dirty="0" smtClean="0">
                <a:solidFill>
                  <a:schemeClr val="tx1"/>
                </a:solidFill>
              </a:rPr>
              <a:t>29</a:t>
            </a:r>
            <a:r>
              <a:rPr kumimoji="1" lang="ja-JP" altLang="en-US" sz="1100" dirty="0" smtClean="0">
                <a:solidFill>
                  <a:schemeClr val="tx1"/>
                </a:solidFill>
              </a:rPr>
              <a:t>日）資料</a:t>
            </a:r>
            <a:r>
              <a:rPr kumimoji="1" lang="en-US" altLang="ja-JP" sz="1100" dirty="0" smtClean="0">
                <a:solidFill>
                  <a:schemeClr val="tx1"/>
                </a:solidFill>
              </a:rPr>
              <a:t>1</a:t>
            </a:r>
            <a:r>
              <a:rPr kumimoji="1" lang="ja-JP" altLang="en-US" sz="1100" dirty="0" smtClean="0">
                <a:solidFill>
                  <a:schemeClr val="tx1"/>
                </a:solidFill>
              </a:rPr>
              <a:t>　</a:t>
            </a:r>
            <a:r>
              <a:rPr lang="ja-JP" altLang="en-US" sz="1100" dirty="0" smtClean="0">
                <a:solidFill>
                  <a:schemeClr val="tx1"/>
                </a:solidFill>
              </a:rPr>
              <a:t>一部抜粋</a:t>
            </a:r>
            <a:endParaRPr kumimoji="1" lang="ja-JP" altLang="en-US" sz="1100" dirty="0">
              <a:solidFill>
                <a:schemeClr val="tx1"/>
              </a:solidFill>
            </a:endParaRPr>
          </a:p>
        </p:txBody>
      </p:sp>
      <p:sp>
        <p:nvSpPr>
          <p:cNvPr id="7" name="正方形/長方形 6"/>
          <p:cNvSpPr/>
          <p:nvPr/>
        </p:nvSpPr>
        <p:spPr>
          <a:xfrm>
            <a:off x="107504" y="297860"/>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spTree>
    <p:extLst>
      <p:ext uri="{BB962C8B-B14F-4D97-AF65-F5344CB8AC3E}">
        <p14:creationId xmlns:p14="http://schemas.microsoft.com/office/powerpoint/2010/main" val="3164242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454943453"/>
              </p:ext>
            </p:extLst>
          </p:nvPr>
        </p:nvGraphicFramePr>
        <p:xfrm>
          <a:off x="36001" y="1361648"/>
          <a:ext cx="4968047" cy="4983480"/>
        </p:xfrm>
        <a:graphic>
          <a:graphicData uri="http://schemas.openxmlformats.org/drawingml/2006/table">
            <a:tbl>
              <a:tblPr/>
              <a:tblGrid>
                <a:gridCol w="4968047">
                  <a:extLst>
                    <a:ext uri="{9D8B030D-6E8A-4147-A177-3AD203B41FA5}">
                      <a16:colId xmlns:a16="http://schemas.microsoft.com/office/drawing/2014/main" val="295947945"/>
                    </a:ext>
                  </a:extLst>
                </a:gridCol>
              </a:tblGrid>
              <a:tr h="4983480">
                <a:tc>
                  <a:txBody>
                    <a:bodyPr/>
                    <a:lstStyle/>
                    <a:p>
                      <a:endParaRPr kumimoji="1" lang="ja-JP" altLang="en-US" dirty="0"/>
                    </a:p>
                  </a:txBody>
                  <a:tcPr>
                    <a:lnL w="38100" cmpd="sng">
                      <a:solidFill>
                        <a:schemeClr val="tx1"/>
                      </a:solidFill>
                      <a:prstDash val="solid"/>
                    </a:lnL>
                    <a:lnR w="38100" cmpd="sng">
                      <a:solidFill>
                        <a:schemeClr val="tx1"/>
                      </a:solidFill>
                      <a:prstDash val="solid"/>
                    </a:lnR>
                    <a:lnT w="38100" cmpd="sng">
                      <a:solidFill>
                        <a:schemeClr val="tx1"/>
                      </a:solidFill>
                      <a:prstDash val="solid"/>
                    </a:lnT>
                    <a:lnB w="38100" cmpd="sng">
                      <a:solidFill>
                        <a:schemeClr val="tx1"/>
                      </a:solidFill>
                      <a:prstDash val="solid"/>
                    </a:lnB>
                  </a:tcPr>
                </a:tc>
                <a:extLst>
                  <a:ext uri="{0D108BD9-81ED-4DB2-BD59-A6C34878D82A}">
                    <a16:rowId xmlns:a16="http://schemas.microsoft.com/office/drawing/2014/main" val="4248377444"/>
                  </a:ext>
                </a:extLst>
              </a:tr>
            </a:tbl>
          </a:graphicData>
        </a:graphic>
      </p:graphicFrame>
      <p:sp>
        <p:nvSpPr>
          <p:cNvPr id="4" name="スライド番号プレースホルダー 3"/>
          <p:cNvSpPr>
            <a:spLocks noGrp="1"/>
          </p:cNvSpPr>
          <p:nvPr>
            <p:ph type="sldNum" sz="quarter" idx="12"/>
          </p:nvPr>
        </p:nvSpPr>
        <p:spPr>
          <a:noFill/>
        </p:spPr>
        <p:txBody>
          <a:bodyPr/>
          <a:lstStyle/>
          <a:p>
            <a:fld id="{1C5E2A2E-42B5-4858-9116-6D14F207026F}" type="slidenum">
              <a:rPr kumimoji="1" lang="ja-JP" altLang="en-US" sz="2000" smtClean="0"/>
              <a:t>23</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4163603281"/>
              </p:ext>
            </p:extLst>
          </p:nvPr>
        </p:nvGraphicFramePr>
        <p:xfrm>
          <a:off x="36001" y="1361648"/>
          <a:ext cx="9081740" cy="4983480"/>
        </p:xfrm>
        <a:graphic>
          <a:graphicData uri="http://schemas.openxmlformats.org/drawingml/2006/table">
            <a:tbl>
              <a:tblPr firstRow="1" bandRow="1">
                <a:tableStyleId>{5940675A-B579-460E-94D1-54222C63F5DA}</a:tableStyleId>
              </a:tblPr>
              <a:tblGrid>
                <a:gridCol w="828000">
                  <a:extLst>
                    <a:ext uri="{9D8B030D-6E8A-4147-A177-3AD203B41FA5}">
                      <a16:colId xmlns:a16="http://schemas.microsoft.com/office/drawing/2014/main" val="20000"/>
                    </a:ext>
                  </a:extLst>
                </a:gridCol>
                <a:gridCol w="4126870">
                  <a:extLst>
                    <a:ext uri="{9D8B030D-6E8A-4147-A177-3AD203B41FA5}">
                      <a16:colId xmlns:a16="http://schemas.microsoft.com/office/drawing/2014/main" val="20001"/>
                    </a:ext>
                  </a:extLst>
                </a:gridCol>
                <a:gridCol w="4126870">
                  <a:extLst>
                    <a:ext uri="{9D8B030D-6E8A-4147-A177-3AD203B41FA5}">
                      <a16:colId xmlns:a16="http://schemas.microsoft.com/office/drawing/2014/main" val="20002"/>
                    </a:ext>
                  </a:extLst>
                </a:gridCol>
              </a:tblGrid>
              <a:tr h="370840">
                <a:tc>
                  <a:txBody>
                    <a:bodyPr/>
                    <a:lstStyle/>
                    <a:p>
                      <a:pPr algn="ctr"/>
                      <a:r>
                        <a:rPr kumimoji="1" lang="ja-JP" altLang="en-US" sz="2000" dirty="0" smtClean="0">
                          <a:latin typeface="ＭＳ ゴシック" panose="020B0609070205080204" pitchFamily="49" charset="-128"/>
                          <a:ea typeface="ＭＳ ゴシック" panose="020B0609070205080204" pitchFamily="49" charset="-128"/>
                        </a:rPr>
                        <a:t>区分</a:t>
                      </a:r>
                      <a:endParaRPr kumimoji="1" lang="ja-JP" altLang="en-US" sz="2000" dirty="0">
                        <a:latin typeface="ＭＳ ゴシック" panose="020B0609070205080204" pitchFamily="49" charset="-128"/>
                        <a:ea typeface="ＭＳ ゴシック" panose="020B0609070205080204" pitchFamily="49" charset="-128"/>
                      </a:endParaRPr>
                    </a:p>
                  </a:txBody>
                  <a:tcPr marL="36000" marR="36000"/>
                </a:tc>
                <a:tc>
                  <a:txBody>
                    <a:bodyPr/>
                    <a:lstStyle/>
                    <a:p>
                      <a:pPr algn="l"/>
                      <a:r>
                        <a:rPr kumimoji="1" lang="ja-JP" altLang="en-US" sz="2000" dirty="0" smtClean="0">
                          <a:latin typeface="ＭＳ ゴシック" panose="020B0609070205080204" pitchFamily="49" charset="-128"/>
                          <a:ea typeface="ＭＳ ゴシック" panose="020B0609070205080204" pitchFamily="49" charset="-128"/>
                        </a:rPr>
                        <a:t>　政策医療を担う中心的な</a:t>
                      </a:r>
                      <a:endParaRPr kumimoji="1" lang="en-US" altLang="ja-JP" sz="2000" dirty="0" smtClean="0">
                        <a:latin typeface="ＭＳ ゴシック" panose="020B0609070205080204" pitchFamily="49" charset="-128"/>
                        <a:ea typeface="ＭＳ ゴシック" panose="020B0609070205080204" pitchFamily="49" charset="-128"/>
                      </a:endParaRPr>
                    </a:p>
                    <a:p>
                      <a:pPr algn="l"/>
                      <a:r>
                        <a:rPr kumimoji="1" lang="ja-JP" altLang="en-US" sz="2000" dirty="0" smtClean="0">
                          <a:latin typeface="ＭＳ ゴシック" panose="020B0609070205080204" pitchFamily="49" charset="-128"/>
                          <a:ea typeface="ＭＳ ゴシック" panose="020B0609070205080204" pitchFamily="49" charset="-128"/>
                        </a:rPr>
                        <a:t>　医療機関等</a:t>
                      </a:r>
                      <a:endParaRPr kumimoji="1" lang="ja-JP" altLang="en-US" sz="2000" dirty="0">
                        <a:latin typeface="ＭＳ ゴシック" panose="020B0609070205080204" pitchFamily="49" charset="-128"/>
                        <a:ea typeface="ＭＳ ゴシック" panose="020B0609070205080204" pitchFamily="49" charset="-128"/>
                      </a:endParaRPr>
                    </a:p>
                  </a:txBody>
                  <a:tcPr marL="36000" marR="36000">
                    <a:lnR w="38100" cap="flat" cmpd="sng" algn="ctr">
                      <a:solidFill>
                        <a:schemeClr val="tx1"/>
                      </a:solidFill>
                      <a:prstDash val="solid"/>
                      <a:round/>
                      <a:headEnd type="none" w="med" len="med"/>
                      <a:tailEnd type="none" w="med" len="med"/>
                    </a:lnR>
                  </a:tcPr>
                </a:tc>
                <a:tc>
                  <a:txBody>
                    <a:bodyPr/>
                    <a:lstStyle/>
                    <a:p>
                      <a:pPr algn="ctr"/>
                      <a:r>
                        <a:rPr kumimoji="1" lang="ja-JP" altLang="en-US" sz="2000" dirty="0" smtClean="0">
                          <a:latin typeface="ＭＳ ゴシック" panose="020B0609070205080204" pitchFamily="49" charset="-128"/>
                          <a:ea typeface="ＭＳ ゴシック" panose="020B0609070205080204" pitchFamily="49" charset="-128"/>
                        </a:rPr>
                        <a:t>その他の病院及び有床診療所</a:t>
                      </a:r>
                      <a:endParaRPr kumimoji="1" lang="ja-JP" altLang="en-US" sz="2000" dirty="0">
                        <a:latin typeface="ＭＳ ゴシック" panose="020B0609070205080204" pitchFamily="49" charset="-128"/>
                        <a:ea typeface="ＭＳ ゴシック" panose="020B0609070205080204" pitchFamily="49" charset="-128"/>
                      </a:endParaRPr>
                    </a:p>
                  </a:txBody>
                  <a:tcPr marL="36000" marR="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kumimoji="1" lang="ja-JP" altLang="en-US" sz="2000" dirty="0" smtClean="0">
                          <a:latin typeface="ＭＳ ゴシック" panose="020B0609070205080204" pitchFamily="49" charset="-128"/>
                          <a:ea typeface="ＭＳ ゴシック" panose="020B0609070205080204" pitchFamily="49" charset="-128"/>
                        </a:rPr>
                        <a:t>協議方法</a:t>
                      </a:r>
                      <a:endParaRPr kumimoji="1" lang="ja-JP" altLang="en-US" sz="2000" dirty="0">
                        <a:latin typeface="ＭＳ ゴシック" panose="020B0609070205080204" pitchFamily="49" charset="-128"/>
                        <a:ea typeface="ＭＳ ゴシック" panose="020B0609070205080204" pitchFamily="49" charset="-128"/>
                      </a:endParaRPr>
                    </a:p>
                  </a:txBody>
                  <a:tcPr marL="36000" marR="36000"/>
                </a:tc>
                <a:tc>
                  <a:txBody>
                    <a:bodyPr/>
                    <a:lstStyle/>
                    <a:p>
                      <a:r>
                        <a:rPr kumimoji="1" lang="ja-JP" altLang="en-US" sz="2000" dirty="0" smtClean="0">
                          <a:latin typeface="ＭＳ ゴシック" panose="020B0609070205080204" pitchFamily="49" charset="-128"/>
                          <a:ea typeface="ＭＳ ゴシック" panose="020B0609070205080204" pitchFamily="49" charset="-128"/>
                        </a:rPr>
                        <a:t>個別説明（「統一様式」）</a:t>
                      </a:r>
                      <a:endParaRPr kumimoji="1" lang="ja-JP" altLang="en-US" sz="2000" dirty="0">
                        <a:latin typeface="ＭＳ ゴシック" panose="020B0609070205080204" pitchFamily="49" charset="-128"/>
                        <a:ea typeface="ＭＳ ゴシック" panose="020B0609070205080204" pitchFamily="49" charset="-128"/>
                      </a:endParaRPr>
                    </a:p>
                  </a:txBody>
                  <a:tcPr marL="36000" marR="36000">
                    <a:lnR w="38100" cap="flat" cmpd="sng" algn="ctr">
                      <a:solidFill>
                        <a:schemeClr val="tx1"/>
                      </a:solidFill>
                      <a:prstDash val="solid"/>
                      <a:round/>
                      <a:headEnd type="none" w="med" len="med"/>
                      <a:tailEnd type="none" w="med" len="med"/>
                    </a:lnR>
                  </a:tcPr>
                </a:tc>
                <a:tc>
                  <a:txBody>
                    <a:bodyPr/>
                    <a:lstStyle/>
                    <a:p>
                      <a:r>
                        <a:rPr kumimoji="1" lang="ja-JP" altLang="en-US" sz="2000" dirty="0" smtClean="0">
                          <a:latin typeface="ＭＳ ゴシック" panose="020B0609070205080204" pitchFamily="49" charset="-128"/>
                          <a:ea typeface="ＭＳ ゴシック" panose="020B0609070205080204" pitchFamily="49" charset="-128"/>
                        </a:rPr>
                        <a:t>地域調整会議で決定する方法</a:t>
                      </a:r>
                      <a:endParaRPr kumimoji="1" lang="en-US" altLang="ja-JP" sz="2000" dirty="0" smtClean="0">
                        <a:latin typeface="ＭＳ ゴシック" panose="020B0609070205080204" pitchFamily="49" charset="-128"/>
                        <a:ea typeface="ＭＳ ゴシック" panose="020B0609070205080204" pitchFamily="49" charset="-128"/>
                      </a:endParaRPr>
                    </a:p>
                    <a:p>
                      <a:r>
                        <a:rPr kumimoji="1" lang="ja-JP" altLang="en-US" sz="2000" dirty="0" smtClean="0">
                          <a:latin typeface="ＭＳ ゴシック" panose="020B0609070205080204" pitchFamily="49" charset="-128"/>
                          <a:ea typeface="ＭＳ ゴシック" panose="020B0609070205080204" pitchFamily="49" charset="-128"/>
                        </a:rPr>
                        <a:t> </a:t>
                      </a:r>
                      <a:r>
                        <a:rPr kumimoji="1" lang="ja-JP" altLang="en-US" sz="2000" u="none"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sz="2000" u="sng" dirty="0" smtClean="0">
                          <a:solidFill>
                            <a:srgbClr val="FF0000"/>
                          </a:solidFill>
                          <a:latin typeface="ＭＳ ゴシック" panose="020B0609070205080204" pitchFamily="49" charset="-128"/>
                          <a:ea typeface="ＭＳ ゴシック" panose="020B0609070205080204" pitchFamily="49" charset="-128"/>
                        </a:rPr>
                        <a:t>一覧を用いて一括して協議</a:t>
                      </a:r>
                      <a:endParaRPr kumimoji="1" lang="en-US" altLang="ja-JP" sz="2000" u="sng" dirty="0" smtClean="0">
                        <a:solidFill>
                          <a:srgbClr val="FF0000"/>
                        </a:solidFill>
                        <a:latin typeface="ＭＳ ゴシック" panose="020B0609070205080204" pitchFamily="49" charset="-128"/>
                        <a:ea typeface="ＭＳ ゴシック" panose="020B0609070205080204" pitchFamily="49" charset="-128"/>
                      </a:endParaRPr>
                    </a:p>
                    <a:p>
                      <a:endParaRPr kumimoji="1" lang="en-US" altLang="ja-JP" sz="900" dirty="0" smtClean="0">
                        <a:latin typeface="ＭＳ ゴシック" panose="020B0609070205080204" pitchFamily="49" charset="-128"/>
                        <a:ea typeface="ＭＳ ゴシック" panose="020B0609070205080204" pitchFamily="49" charset="-128"/>
                      </a:endParaRPr>
                    </a:p>
                  </a:txBody>
                  <a:tcPr marL="36000" marR="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kumimoji="1" lang="ja-JP" altLang="en-US" sz="2000" dirty="0" smtClean="0">
                          <a:latin typeface="ＭＳ ゴシック" panose="020B0609070205080204" pitchFamily="49" charset="-128"/>
                          <a:ea typeface="ＭＳ ゴシック" panose="020B0609070205080204" pitchFamily="49" charset="-128"/>
                        </a:rPr>
                        <a:t>時期</a:t>
                      </a:r>
                      <a:endParaRPr kumimoji="1" lang="ja-JP" altLang="en-US" sz="2000" dirty="0">
                        <a:latin typeface="ＭＳ ゴシック" panose="020B0609070205080204" pitchFamily="49" charset="-128"/>
                        <a:ea typeface="ＭＳ ゴシック" panose="020B0609070205080204" pitchFamily="49" charset="-128"/>
                      </a:endParaRPr>
                    </a:p>
                  </a:txBody>
                  <a:tcPr marL="36000" marR="36000"/>
                </a:tc>
                <a:tc>
                  <a:txBody>
                    <a:bodyPr/>
                    <a:lstStyle/>
                    <a:p>
                      <a:r>
                        <a:rPr kumimoji="1" lang="ja-JP" altLang="en-US" sz="2000" dirty="0" smtClean="0">
                          <a:latin typeface="ＭＳ ゴシック" panose="020B0609070205080204" pitchFamily="49" charset="-128"/>
                          <a:ea typeface="ＭＳ ゴシック" panose="020B0609070205080204" pitchFamily="49" charset="-128"/>
                        </a:rPr>
                        <a:t>令和４～５年度</a:t>
                      </a:r>
                      <a:endParaRPr kumimoji="1" lang="ja-JP" altLang="en-US" sz="2000" dirty="0">
                        <a:latin typeface="ＭＳ ゴシック" panose="020B0609070205080204" pitchFamily="49" charset="-128"/>
                        <a:ea typeface="ＭＳ ゴシック" panose="020B0609070205080204" pitchFamily="49" charset="-128"/>
                      </a:endParaRPr>
                    </a:p>
                  </a:txBody>
                  <a:tcPr marL="36000" marR="36000">
                    <a:lnR w="38100" cap="flat" cmpd="sng" algn="ctr">
                      <a:solidFill>
                        <a:schemeClr val="tx1"/>
                      </a:solidFill>
                      <a:prstDash val="solid"/>
                      <a:round/>
                      <a:headEnd type="none" w="med" len="med"/>
                      <a:tailEnd type="none" w="med" len="med"/>
                    </a:lnR>
                  </a:tcPr>
                </a:tc>
                <a:tc>
                  <a:txBody>
                    <a:bodyPr/>
                    <a:lstStyle/>
                    <a:p>
                      <a:r>
                        <a:rPr kumimoji="1" lang="ja-JP" altLang="en-US" sz="2000" dirty="0" smtClean="0">
                          <a:latin typeface="ＭＳ ゴシック" panose="020B0609070205080204" pitchFamily="49" charset="-128"/>
                          <a:ea typeface="ＭＳ ゴシック" panose="020B0609070205080204" pitchFamily="49" charset="-128"/>
                        </a:rPr>
                        <a:t>令和５年度</a:t>
                      </a:r>
                      <a:endParaRPr kumimoji="1" lang="ja-JP" altLang="en-US" sz="2000" dirty="0">
                        <a:latin typeface="ＭＳ ゴシック" panose="020B0609070205080204" pitchFamily="49" charset="-128"/>
                        <a:ea typeface="ＭＳ ゴシック" panose="020B0609070205080204" pitchFamily="49" charset="-128"/>
                      </a:endParaRPr>
                    </a:p>
                  </a:txBody>
                  <a:tcPr marL="36000" marR="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kumimoji="1" lang="ja-JP" altLang="en-US" sz="2000" dirty="0" smtClean="0">
                          <a:latin typeface="ＭＳ ゴシック" panose="020B0609070205080204" pitchFamily="49" charset="-128"/>
                          <a:ea typeface="ＭＳ ゴシック" panose="020B0609070205080204" pitchFamily="49" charset="-128"/>
                        </a:rPr>
                        <a:t>項目</a:t>
                      </a:r>
                      <a:endParaRPr kumimoji="1" lang="ja-JP" altLang="en-US" sz="2000" dirty="0">
                        <a:latin typeface="ＭＳ ゴシック" panose="020B0609070205080204" pitchFamily="49" charset="-128"/>
                        <a:ea typeface="ＭＳ ゴシック" panose="020B0609070205080204" pitchFamily="49" charset="-128"/>
                      </a:endParaRPr>
                    </a:p>
                  </a:txBody>
                  <a:tcPr marL="36000" marR="36000"/>
                </a:tc>
                <a:tc>
                  <a:txBody>
                    <a:bodyPr/>
                    <a:lstStyle/>
                    <a:p>
                      <a:pPr marL="261938" indent="-261938">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医療機関や構想区域の現状と</a:t>
                      </a:r>
                      <a:endParaRPr kumimoji="1" lang="en-US" altLang="ja-JP" sz="2000" dirty="0" smtClean="0">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pPr>
                      <a:r>
                        <a:rPr kumimoji="1" lang="ja-JP" altLang="en-US" sz="2000" dirty="0" smtClean="0">
                          <a:latin typeface="ＭＳ ゴシック" panose="020B0609070205080204" pitchFamily="49" charset="-128"/>
                          <a:ea typeface="ＭＳ ゴシック" panose="020B0609070205080204" pitchFamily="49" charset="-128"/>
                        </a:rPr>
                        <a:t>　課題</a:t>
                      </a:r>
                      <a:endParaRPr kumimoji="1" lang="en-US" altLang="ja-JP" sz="20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地域において今後担うべき役割</a:t>
                      </a:r>
                      <a:endParaRPr kumimoji="1" lang="en-US" altLang="ja-JP" sz="20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u="sng" dirty="0" smtClean="0">
                          <a:solidFill>
                            <a:srgbClr val="FF0000"/>
                          </a:solidFill>
                          <a:latin typeface="ＭＳ ゴシック" panose="020B0609070205080204" pitchFamily="49" charset="-128"/>
                          <a:ea typeface="ＭＳ ゴシック" panose="020B0609070205080204" pitchFamily="49" charset="-128"/>
                        </a:rPr>
                        <a:t>新興感染症への対応</a:t>
                      </a:r>
                      <a:endParaRPr kumimoji="1" lang="en-US" altLang="ja-JP" sz="2000" u="sng" dirty="0" smtClean="0">
                        <a:solidFill>
                          <a:srgbClr val="FF0000"/>
                        </a:solidFill>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u="sng" dirty="0" smtClean="0">
                          <a:solidFill>
                            <a:srgbClr val="FF0000"/>
                          </a:solidFill>
                          <a:latin typeface="ＭＳ ゴシック" panose="020B0609070205080204" pitchFamily="49" charset="-128"/>
                          <a:ea typeface="ＭＳ ゴシック" panose="020B0609070205080204" pitchFamily="49" charset="-128"/>
                        </a:rPr>
                        <a:t>医師の働き方改革を踏まえた</a:t>
                      </a:r>
                      <a:endParaRPr kumimoji="1" lang="en-US" altLang="ja-JP" sz="2000" u="sng" dirty="0" smtClean="0">
                        <a:solidFill>
                          <a:srgbClr val="FF0000"/>
                        </a:solidFill>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pPr>
                      <a:r>
                        <a:rPr kumimoji="1" lang="ja-JP" altLang="en-US" sz="2000" u="none"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sz="2000" u="sng" dirty="0" smtClean="0">
                          <a:solidFill>
                            <a:srgbClr val="FF0000"/>
                          </a:solidFill>
                          <a:latin typeface="ＭＳ ゴシック" panose="020B0609070205080204" pitchFamily="49" charset="-128"/>
                          <a:ea typeface="ＭＳ ゴシック" panose="020B0609070205080204" pitchFamily="49" charset="-128"/>
                        </a:rPr>
                        <a:t>医療従事者の確保対策</a:t>
                      </a:r>
                      <a:endParaRPr kumimoji="1" lang="en-US" altLang="ja-JP" sz="20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病床機能ごとの推移</a:t>
                      </a:r>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1400" dirty="0" smtClean="0">
                          <a:latin typeface="ＭＳ ゴシック" panose="020B0609070205080204" pitchFamily="49" charset="-128"/>
                          <a:ea typeface="ＭＳ ゴシック" panose="020B0609070205080204" pitchFamily="49" charset="-128"/>
                        </a:rPr>
                        <a:t>現状、</a:t>
                      </a:r>
                      <a:r>
                        <a:rPr kumimoji="1" lang="en-US" altLang="ja-JP" sz="1400" dirty="0" smtClean="0">
                          <a:latin typeface="ＭＳ ゴシック" panose="020B0609070205080204" pitchFamily="49" charset="-128"/>
                          <a:ea typeface="ＭＳ ゴシック" panose="020B0609070205080204" pitchFamily="49" charset="-128"/>
                        </a:rPr>
                        <a:t>2025</a:t>
                      </a:r>
                      <a:r>
                        <a:rPr kumimoji="1" lang="ja-JP" altLang="en-US" sz="1400" dirty="0" smtClean="0">
                          <a:latin typeface="ＭＳ ゴシック" panose="020B0609070205080204" pitchFamily="49" charset="-128"/>
                          <a:ea typeface="ＭＳ ゴシック" panose="020B0609070205080204" pitchFamily="49" charset="-128"/>
                        </a:rPr>
                        <a:t>年</a:t>
                      </a:r>
                      <a:r>
                        <a:rPr kumimoji="1" lang="en-US" altLang="ja-JP" sz="1400" dirty="0" smtClean="0">
                          <a:latin typeface="ＭＳ ゴシック" panose="020B0609070205080204" pitchFamily="49" charset="-128"/>
                          <a:ea typeface="ＭＳ ゴシック" panose="020B0609070205080204" pitchFamily="49" charset="-128"/>
                        </a:rPr>
                        <a:t>)</a:t>
                      </a:r>
                      <a:endParaRPr kumimoji="1" lang="en-US" altLang="ja-JP" sz="20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診療科の推移</a:t>
                      </a:r>
                      <a:endParaRPr kumimoji="1" lang="en-US" altLang="ja-JP" sz="20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病床稼働率や紹介率・逆紹介率</a:t>
                      </a:r>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1400" dirty="0" smtClean="0">
                          <a:latin typeface="ＭＳ ゴシック" panose="020B0609070205080204" pitchFamily="49" charset="-128"/>
                          <a:ea typeface="ＭＳ ゴシック" panose="020B0609070205080204" pitchFamily="49" charset="-128"/>
                        </a:rPr>
                        <a:t>数値目標</a:t>
                      </a:r>
                      <a:r>
                        <a:rPr kumimoji="1" lang="en-US" altLang="ja-JP" sz="1400" dirty="0" smtClean="0">
                          <a:latin typeface="ＭＳ ゴシック" panose="020B0609070205080204" pitchFamily="49" charset="-128"/>
                          <a:ea typeface="ＭＳ ゴシック" panose="020B0609070205080204" pitchFamily="49" charset="-128"/>
                        </a:rPr>
                        <a:t>)</a:t>
                      </a:r>
                    </a:p>
                  </a:txBody>
                  <a:tcPr marL="36000" marR="36000">
                    <a:lnR w="38100" cap="flat" cmpd="sng" algn="ctr">
                      <a:solidFill>
                        <a:schemeClr val="tx1"/>
                      </a:solidFill>
                      <a:prstDash val="solid"/>
                      <a:round/>
                      <a:headEnd type="none" w="med" len="med"/>
                      <a:tailEnd type="none" w="med" len="med"/>
                    </a:lnR>
                  </a:tcPr>
                </a:tc>
                <a:tc>
                  <a:txBody>
                    <a:bodyPr/>
                    <a:lstStyle/>
                    <a:p>
                      <a:pPr marL="261938" marR="0" indent="-261938"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2000" dirty="0" smtClean="0">
                          <a:latin typeface="ＭＳ ゴシック" panose="020B0609070205080204" pitchFamily="49" charset="-128"/>
                          <a:ea typeface="ＭＳ ゴシック" panose="020B0609070205080204" pitchFamily="49" charset="-128"/>
                        </a:rPr>
                        <a:t>地域において今後担うべき役割</a:t>
                      </a:r>
                      <a:endParaRPr kumimoji="1" lang="en-US" altLang="ja-JP" sz="20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u="sng" dirty="0" smtClean="0">
                          <a:solidFill>
                            <a:srgbClr val="FF0000"/>
                          </a:solidFill>
                          <a:latin typeface="ＭＳ ゴシック" panose="020B0609070205080204" pitchFamily="49" charset="-128"/>
                          <a:ea typeface="ＭＳ ゴシック" panose="020B0609070205080204" pitchFamily="49" charset="-128"/>
                        </a:rPr>
                        <a:t>新興感染症への対応</a:t>
                      </a:r>
                      <a:endParaRPr kumimoji="1" lang="en-US" altLang="ja-JP" sz="2000" u="sng" dirty="0" smtClean="0">
                        <a:solidFill>
                          <a:srgbClr val="FF0000"/>
                        </a:solidFill>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u="sng" dirty="0" smtClean="0">
                          <a:solidFill>
                            <a:srgbClr val="FF0000"/>
                          </a:solidFill>
                          <a:latin typeface="ＭＳ ゴシック" panose="020B0609070205080204" pitchFamily="49" charset="-128"/>
                          <a:ea typeface="ＭＳ ゴシック" panose="020B0609070205080204" pitchFamily="49" charset="-128"/>
                        </a:rPr>
                        <a:t>医師の働き方改革を踏まえた</a:t>
                      </a:r>
                      <a:endParaRPr kumimoji="1" lang="en-US" altLang="ja-JP" sz="2000" u="sng" dirty="0" smtClean="0">
                        <a:solidFill>
                          <a:srgbClr val="FF0000"/>
                        </a:solidFill>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pPr>
                      <a:r>
                        <a:rPr kumimoji="1" lang="ja-JP" altLang="en-US" sz="2000" u="none" dirty="0" smtClean="0">
                          <a:solidFill>
                            <a:srgbClr val="FF0000"/>
                          </a:solidFill>
                          <a:latin typeface="ＭＳ ゴシック" panose="020B0609070205080204" pitchFamily="49" charset="-128"/>
                          <a:ea typeface="ＭＳ ゴシック" panose="020B0609070205080204" pitchFamily="49" charset="-128"/>
                        </a:rPr>
                        <a:t>　</a:t>
                      </a:r>
                      <a:r>
                        <a:rPr kumimoji="1" lang="ja-JP" altLang="en-US" sz="2000" u="sng" dirty="0" smtClean="0">
                          <a:solidFill>
                            <a:srgbClr val="FF0000"/>
                          </a:solidFill>
                          <a:latin typeface="ＭＳ ゴシック" panose="020B0609070205080204" pitchFamily="49" charset="-128"/>
                          <a:ea typeface="ＭＳ ゴシック" panose="020B0609070205080204" pitchFamily="49" charset="-128"/>
                        </a:rPr>
                        <a:t>医療従事者の確保対策</a:t>
                      </a:r>
                      <a:endParaRPr kumimoji="1" lang="en-US" altLang="ja-JP" sz="20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病床機能ごとの推移</a:t>
                      </a:r>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1400" dirty="0" smtClean="0">
                          <a:latin typeface="ＭＳ ゴシック" panose="020B0609070205080204" pitchFamily="49" charset="-128"/>
                          <a:ea typeface="ＭＳ ゴシック" panose="020B0609070205080204" pitchFamily="49" charset="-128"/>
                        </a:rPr>
                        <a:t>現状、</a:t>
                      </a:r>
                      <a:r>
                        <a:rPr kumimoji="1" lang="en-US" altLang="ja-JP" sz="1400" dirty="0" smtClean="0">
                          <a:latin typeface="ＭＳ ゴシック" panose="020B0609070205080204" pitchFamily="49" charset="-128"/>
                          <a:ea typeface="ＭＳ ゴシック" panose="020B0609070205080204" pitchFamily="49" charset="-128"/>
                        </a:rPr>
                        <a:t>2025</a:t>
                      </a:r>
                      <a:r>
                        <a:rPr kumimoji="1" lang="ja-JP" altLang="en-US" sz="1400" dirty="0" smtClean="0">
                          <a:latin typeface="ＭＳ ゴシック" panose="020B0609070205080204" pitchFamily="49" charset="-128"/>
                          <a:ea typeface="ＭＳ ゴシック" panose="020B0609070205080204" pitchFamily="49" charset="-128"/>
                        </a:rPr>
                        <a:t>年</a:t>
                      </a:r>
                      <a:r>
                        <a:rPr kumimoji="1" lang="en-US" altLang="ja-JP" sz="1400" baseline="30000" dirty="0" smtClean="0">
                          <a:latin typeface="ＭＳ ゴシック" panose="020B0609070205080204" pitchFamily="49" charset="-128"/>
                          <a:ea typeface="ＭＳ ゴシック" panose="020B0609070205080204" pitchFamily="49" charset="-128"/>
                        </a:rPr>
                        <a:t>※</a:t>
                      </a:r>
                      <a:r>
                        <a:rPr kumimoji="1" lang="en-US" altLang="ja-JP" sz="1400" dirty="0" smtClean="0">
                          <a:latin typeface="ＭＳ ゴシック" panose="020B0609070205080204" pitchFamily="49" charset="-128"/>
                          <a:ea typeface="ＭＳ ゴシック" panose="020B0609070205080204" pitchFamily="49" charset="-128"/>
                        </a:rPr>
                        <a:t>)</a:t>
                      </a:r>
                      <a:r>
                        <a:rPr kumimoji="1" lang="ja-JP" altLang="en-US" sz="2000" dirty="0" smtClean="0">
                          <a:latin typeface="ＭＳ ゴシック" panose="020B0609070205080204" pitchFamily="49" charset="-128"/>
                          <a:ea typeface="ＭＳ ゴシック" panose="020B0609070205080204" pitchFamily="49" charset="-128"/>
                        </a:rPr>
                        <a:t>＝病床機能報告を活用</a:t>
                      </a:r>
                      <a:endParaRPr kumimoji="1" lang="en-US" altLang="ja-JP" sz="2000" dirty="0" smtClean="0">
                        <a:latin typeface="ＭＳ ゴシック" panose="020B0609070205080204" pitchFamily="49" charset="-128"/>
                        <a:ea typeface="ＭＳ ゴシック" panose="020B0609070205080204" pitchFamily="49" charset="-128"/>
                      </a:endParaRPr>
                    </a:p>
                    <a:p>
                      <a:pPr marL="0" marR="0" lvl="0" indent="0" algn="l" defTabSz="87272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dirty="0" smtClean="0">
                          <a:latin typeface="ＭＳ ゴシック" panose="020B0609070205080204" pitchFamily="49" charset="-128"/>
                          <a:ea typeface="ＭＳ ゴシック" panose="020B0609070205080204" pitchFamily="49" charset="-128"/>
                        </a:rPr>
                        <a:t>　　</a:t>
                      </a:r>
                      <a:r>
                        <a:rPr kumimoji="1" lang="en-US" altLang="ja-JP" sz="1600" dirty="0" smtClean="0">
                          <a:latin typeface="ＭＳ ゴシック" panose="020B0609070205080204" pitchFamily="49" charset="-128"/>
                          <a:ea typeface="ＭＳ ゴシック" panose="020B0609070205080204" pitchFamily="49" charset="-128"/>
                        </a:rPr>
                        <a:t>※</a:t>
                      </a:r>
                      <a:r>
                        <a:rPr kumimoji="1" lang="ja-JP" altLang="en-US" sz="1600" dirty="0" smtClean="0">
                          <a:latin typeface="ＭＳ ゴシック" panose="020B0609070205080204" pitchFamily="49" charset="-128"/>
                          <a:ea typeface="ＭＳ ゴシック" panose="020B0609070205080204" pitchFamily="49" charset="-128"/>
                        </a:rPr>
                        <a:t>　病床機能報告では任意であるため、　　</a:t>
                      </a:r>
                      <a:endParaRPr kumimoji="1" lang="en-US" altLang="ja-JP" sz="1600" dirty="0" smtClean="0">
                        <a:latin typeface="ＭＳ ゴシック" panose="020B0609070205080204" pitchFamily="49" charset="-128"/>
                        <a:ea typeface="ＭＳ ゴシック" panose="020B0609070205080204" pitchFamily="49" charset="-128"/>
                      </a:endParaRPr>
                    </a:p>
                    <a:p>
                      <a:pPr marL="0" marR="0" lvl="0" indent="0" algn="l" defTabSz="872722"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600" dirty="0" smtClean="0">
                          <a:latin typeface="ＭＳ ゴシック" panose="020B0609070205080204" pitchFamily="49" charset="-128"/>
                          <a:ea typeface="ＭＳ ゴシック" panose="020B0609070205080204" pitchFamily="49" charset="-128"/>
                        </a:rPr>
                        <a:t>　　　　必要に応じて聞き取り等</a:t>
                      </a:r>
                      <a:endParaRPr kumimoji="1" lang="en-US" altLang="ja-JP" sz="2000" dirty="0" smtClean="0">
                        <a:latin typeface="ＭＳ ゴシック" panose="020B0609070205080204" pitchFamily="49" charset="-128"/>
                        <a:ea typeface="ＭＳ ゴシック" panose="020B0609070205080204" pitchFamily="49" charset="-128"/>
                      </a:endParaRPr>
                    </a:p>
                    <a:p>
                      <a:pPr marL="261938" indent="-261938">
                        <a:buFont typeface="Wingdings" panose="05000000000000000000" pitchFamily="2" charset="2"/>
                        <a:buChar char="Ø"/>
                      </a:pPr>
                      <a:r>
                        <a:rPr kumimoji="1" lang="ja-JP" altLang="en-US" sz="2000" dirty="0" smtClean="0">
                          <a:latin typeface="ＭＳ ゴシック" panose="020B0609070205080204" pitchFamily="49" charset="-128"/>
                          <a:ea typeface="ＭＳ ゴシック" panose="020B0609070205080204" pitchFamily="49" charset="-128"/>
                        </a:rPr>
                        <a:t>その他地域調整会議が必要と</a:t>
                      </a:r>
                      <a:endParaRPr kumimoji="1" lang="en-US" altLang="ja-JP" sz="2000" dirty="0" smtClean="0">
                        <a:latin typeface="ＭＳ ゴシック" panose="020B0609070205080204" pitchFamily="49" charset="-128"/>
                        <a:ea typeface="ＭＳ ゴシック" panose="020B0609070205080204" pitchFamily="49" charset="-128"/>
                      </a:endParaRPr>
                    </a:p>
                    <a:p>
                      <a:pPr marL="0" indent="0">
                        <a:buFont typeface="Wingdings" panose="05000000000000000000" pitchFamily="2" charset="2"/>
                        <a:buNone/>
                      </a:pPr>
                      <a:r>
                        <a:rPr kumimoji="1" lang="ja-JP" altLang="en-US" sz="2000" dirty="0" smtClean="0">
                          <a:latin typeface="ＭＳ ゴシック" panose="020B0609070205080204" pitchFamily="49" charset="-128"/>
                          <a:ea typeface="ＭＳ ゴシック" panose="020B0609070205080204" pitchFamily="49" charset="-128"/>
                        </a:rPr>
                        <a:t>　認める項目</a:t>
                      </a:r>
                      <a:endParaRPr kumimoji="1" lang="en-US" altLang="ja-JP" sz="2000" dirty="0" smtClean="0">
                        <a:latin typeface="ＭＳ ゴシック" panose="020B0609070205080204" pitchFamily="49" charset="-128"/>
                        <a:ea typeface="ＭＳ ゴシック" panose="020B0609070205080204" pitchFamily="49" charset="-128"/>
                      </a:endParaRPr>
                    </a:p>
                  </a:txBody>
                  <a:tcPr marL="36000" marR="3600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 name="AutoShape 15"/>
          <p:cNvSpPr>
            <a:spLocks noChangeArrowheads="1"/>
          </p:cNvSpPr>
          <p:nvPr/>
        </p:nvSpPr>
        <p:spPr bwMode="auto">
          <a:xfrm>
            <a:off x="101135" y="332656"/>
            <a:ext cx="8938228"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None/>
            </a:pP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球磨地域医療構想調整会議の協議方法（案）</a:t>
            </a:r>
            <a:endParaRPr lang="ja-JP" altLang="en-US" sz="1662" b="1" dirty="0">
              <a:solidFill>
                <a:schemeClr val="bg1"/>
              </a:solidFill>
              <a:latin typeface="メイリオ" panose="020B0604030504040204" pitchFamily="50" charset="-128"/>
              <a:ea typeface="メイリオ" panose="020B0604030504040204" pitchFamily="50" charset="-128"/>
              <a:cs typeface="Arial"/>
            </a:endParaRPr>
          </a:p>
        </p:txBody>
      </p:sp>
      <p:sp>
        <p:nvSpPr>
          <p:cNvPr id="12" name="テキスト ボックス 11"/>
          <p:cNvSpPr txBox="1"/>
          <p:nvPr/>
        </p:nvSpPr>
        <p:spPr>
          <a:xfrm>
            <a:off x="182152" y="882594"/>
            <a:ext cx="8782336" cy="338554"/>
          </a:xfrm>
          <a:prstGeom prst="rect">
            <a:avLst/>
          </a:prstGeom>
          <a:noFill/>
        </p:spPr>
        <p:txBody>
          <a:bodyPr wrap="square" rtlCol="0">
            <a:spAutoFit/>
          </a:bodyPr>
          <a:lstStyle/>
          <a:p>
            <a:pPr defTabSz="805610">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 従前の「統一様式」及び一覧等に、</a:t>
            </a:r>
            <a:r>
              <a:rPr lang="ja-JP" altLang="en-US" sz="1600" b="1" u="sng" dirty="0" smtClean="0">
                <a:solidFill>
                  <a:srgbClr val="FF0000"/>
                </a:solidFill>
                <a:latin typeface="ＭＳ ゴシック" panose="020B0609070205080204" pitchFamily="49" charset="-128"/>
                <a:ea typeface="ＭＳ ゴシック" panose="020B0609070205080204" pitchFamily="49" charset="-128"/>
              </a:rPr>
              <a:t>新たな留意事項</a:t>
            </a:r>
            <a:r>
              <a:rPr lang="ja-JP" altLang="en-US" sz="1600" dirty="0" smtClean="0">
                <a:solidFill>
                  <a:prstClr val="black"/>
                </a:solidFill>
                <a:latin typeface="ＭＳ ゴシック" panose="020B0609070205080204" pitchFamily="49" charset="-128"/>
                <a:ea typeface="ＭＳ ゴシック" panose="020B0609070205080204" pitchFamily="49" charset="-128"/>
              </a:rPr>
              <a:t>を追加で記載したうえで、再検証する。</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59611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noFill/>
        </p:spPr>
        <p:txBody>
          <a:bodyPr/>
          <a:lstStyle/>
          <a:p>
            <a:fld id="{1C5E2A2E-42B5-4858-9116-6D14F207026F}" type="slidenum">
              <a:rPr kumimoji="1" lang="ja-JP" altLang="en-US" sz="2000" smtClean="0"/>
              <a:t>24</a:t>
            </a:fld>
            <a:endParaRPr kumimoji="1" lang="ja-JP" altLang="en-US" sz="2000" dirty="0"/>
          </a:p>
        </p:txBody>
      </p:sp>
      <p:sp>
        <p:nvSpPr>
          <p:cNvPr id="6" name="AutoShape 15"/>
          <p:cNvSpPr>
            <a:spLocks noChangeArrowheads="1"/>
          </p:cNvSpPr>
          <p:nvPr/>
        </p:nvSpPr>
        <p:spPr bwMode="auto">
          <a:xfrm>
            <a:off x="101135" y="117278"/>
            <a:ext cx="8938228"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None/>
            </a:pP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新たな留意事項等を追加した統一様式について</a:t>
            </a:r>
            <a:endParaRPr lang="ja-JP" altLang="en-US" sz="1662" b="1" dirty="0">
              <a:solidFill>
                <a:schemeClr val="bg1"/>
              </a:solidFill>
              <a:latin typeface="メイリオ" panose="020B0604030504040204" pitchFamily="50" charset="-128"/>
              <a:ea typeface="メイリオ" panose="020B0604030504040204" pitchFamily="50" charset="-128"/>
              <a:cs typeface="Arial"/>
            </a:endParaRPr>
          </a:p>
        </p:txBody>
      </p:sp>
      <p:sp>
        <p:nvSpPr>
          <p:cNvPr id="8" name="正方形/長方形 7"/>
          <p:cNvSpPr/>
          <p:nvPr/>
        </p:nvSpPr>
        <p:spPr>
          <a:xfrm>
            <a:off x="231765" y="146696"/>
            <a:ext cx="864095"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イメージ</a:t>
            </a:r>
            <a:endParaRPr kumimoji="1" lang="ja-JP" altLang="en-US" sz="1400" dirty="0">
              <a:solidFill>
                <a:schemeClr val="tx1"/>
              </a:solidFill>
            </a:endParaRPr>
          </a:p>
        </p:txBody>
      </p:sp>
      <p:graphicFrame>
        <p:nvGraphicFramePr>
          <p:cNvPr id="12" name="表 11"/>
          <p:cNvGraphicFramePr>
            <a:graphicFrameLocks noGrp="1"/>
          </p:cNvGraphicFramePr>
          <p:nvPr>
            <p:extLst>
              <p:ext uri="{D42A27DB-BD31-4B8C-83A1-F6EECF244321}">
                <p14:modId xmlns:p14="http://schemas.microsoft.com/office/powerpoint/2010/main" val="3113095243"/>
              </p:ext>
            </p:extLst>
          </p:nvPr>
        </p:nvGraphicFramePr>
        <p:xfrm>
          <a:off x="121277" y="640473"/>
          <a:ext cx="2183471" cy="3772753"/>
        </p:xfrm>
        <a:graphic>
          <a:graphicData uri="http://schemas.openxmlformats.org/drawingml/2006/table">
            <a:tbl>
              <a:tblPr firstRow="1" bandRow="1">
                <a:tableStyleId>{5940675A-B579-460E-94D1-54222C63F5DA}</a:tableStyleId>
              </a:tblPr>
              <a:tblGrid>
                <a:gridCol w="632374">
                  <a:extLst>
                    <a:ext uri="{9D8B030D-6E8A-4147-A177-3AD203B41FA5}">
                      <a16:colId xmlns:a16="http://schemas.microsoft.com/office/drawing/2014/main" val="20000"/>
                    </a:ext>
                  </a:extLst>
                </a:gridCol>
                <a:gridCol w="1551097">
                  <a:extLst>
                    <a:ext uri="{9D8B030D-6E8A-4147-A177-3AD203B41FA5}">
                      <a16:colId xmlns:a16="http://schemas.microsoft.com/office/drawing/2014/main" val="20001"/>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統一様式</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0"/>
                  </a:ext>
                </a:extLst>
              </a:tr>
              <a:tr h="573006">
                <a:tc>
                  <a:txBody>
                    <a:bodyPr/>
                    <a:lstStyle/>
                    <a:p>
                      <a:r>
                        <a:rPr lang="ja-JP" altLang="en-US" sz="1100" dirty="0" smtClean="0">
                          <a:latin typeface="ＭＳ ゴシック" panose="020B0609070205080204" pitchFamily="49" charset="-128"/>
                          <a:ea typeface="ＭＳ ゴシック" panose="020B0609070205080204" pitchFamily="49" charset="-128"/>
                        </a:rPr>
                        <a:t>１．現状と課題</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自施設の現状と課題</a:t>
                      </a:r>
                    </a:p>
                  </a:txBody>
                  <a:tcPr marL="36000" marR="36000" marT="72000" marB="72000" anchor="ctr"/>
                </a:tc>
                <a:extLst>
                  <a:ext uri="{0D108BD9-81ED-4DB2-BD59-A6C34878D82A}">
                    <a16:rowId xmlns:a16="http://schemas.microsoft.com/office/drawing/2014/main" val="10001"/>
                  </a:ext>
                </a:extLst>
              </a:tr>
              <a:tr h="505039">
                <a:tc>
                  <a:txBody>
                    <a:bodyPr/>
                    <a:lstStyle/>
                    <a:p>
                      <a:r>
                        <a:rPr kumimoji="1" lang="ja-JP" altLang="en-US" sz="1100" dirty="0" smtClean="0">
                          <a:latin typeface="ＭＳ ゴシック" panose="020B0609070205080204" pitchFamily="49" charset="-128"/>
                          <a:ea typeface="ＭＳ ゴシック" panose="020B0609070205080204" pitchFamily="49" charset="-128"/>
                        </a:rPr>
                        <a:t>２．今後の方針</a:t>
                      </a:r>
                      <a:endParaRPr kumimoji="1"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ゴシック" panose="020B0609070205080204" pitchFamily="49" charset="-128"/>
                          <a:ea typeface="ＭＳ ゴシック" panose="020B0609070205080204" pitchFamily="49" charset="-128"/>
                        </a:rPr>
                        <a:t>地域において今後担うべき役割</a:t>
                      </a:r>
                    </a:p>
                  </a:txBody>
                  <a:tcPr marL="36000" marR="36000" marT="72000" marB="72000" anchor="ctr"/>
                </a:tc>
                <a:extLst>
                  <a:ext uri="{0D108BD9-81ED-4DB2-BD59-A6C34878D82A}">
                    <a16:rowId xmlns:a16="http://schemas.microsoft.com/office/drawing/2014/main" val="10002"/>
                  </a:ext>
                </a:extLst>
              </a:tr>
              <a:tr h="1674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３．具体的な計画</a:t>
                      </a:r>
                      <a:endParaRPr lang="en-US" altLang="ja-JP" sz="1100" dirty="0" smtClean="0">
                        <a:latin typeface="ＭＳ ゴシック" panose="020B0609070205080204" pitchFamily="49" charset="-128"/>
                        <a:ea typeface="ＭＳ ゴシック" panose="020B0609070205080204" pitchFamily="49" charset="-128"/>
                      </a:endParaRPr>
                    </a:p>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174625" indent="-174625"/>
                      <a:r>
                        <a:rPr lang="en-US" altLang="ja-JP" sz="1100" dirty="0" smtClean="0">
                          <a:latin typeface="ＭＳ ゴシック" panose="020B0609070205080204" pitchFamily="49" charset="-128"/>
                          <a:ea typeface="ＭＳ ゴシック" panose="020B0609070205080204" pitchFamily="49" charset="-128"/>
                        </a:rPr>
                        <a:t>(1)</a:t>
                      </a:r>
                      <a:r>
                        <a:rPr lang="ja-JP" altLang="en-US" sz="1100" dirty="0" smtClean="0">
                          <a:latin typeface="ＭＳ ゴシック" panose="020B0609070205080204" pitchFamily="49" charset="-128"/>
                          <a:ea typeface="ＭＳ ゴシック" panose="020B0609070205080204" pitchFamily="49" charset="-128"/>
                        </a:rPr>
                        <a:t>今後提供する医療機能に関する事項</a:t>
                      </a:r>
                      <a:endParaRPr lang="en-US" altLang="ja-JP" sz="1100" dirty="0" smtClean="0">
                        <a:latin typeface="ＭＳ ゴシック" panose="020B0609070205080204" pitchFamily="49" charset="-128"/>
                        <a:ea typeface="ＭＳ ゴシック" panose="020B0609070205080204" pitchFamily="49" charset="-128"/>
                      </a:endParaRPr>
                    </a:p>
                    <a:p>
                      <a:pPr marL="261938" indent="-174625">
                        <a:buFont typeface="Wingdings" panose="05000000000000000000" pitchFamily="2" charset="2"/>
                        <a:buNone/>
                      </a:pPr>
                      <a:r>
                        <a:rPr lang="ja-JP" altLang="en-US" sz="1100" dirty="0" smtClean="0">
                          <a:latin typeface="ＭＳ ゴシック" panose="020B0609070205080204" pitchFamily="49" charset="-128"/>
                          <a:ea typeface="ＭＳ ゴシック" panose="020B0609070205080204" pitchFamily="49" charset="-128"/>
                        </a:rPr>
                        <a:t>①４機能ごとの病床のあり方</a:t>
                      </a:r>
                      <a:endParaRPr lang="en-US" altLang="ja-JP" sz="1100" dirty="0" smtClean="0">
                        <a:latin typeface="ＭＳ ゴシック" panose="020B0609070205080204" pitchFamily="49" charset="-128"/>
                        <a:ea typeface="ＭＳ ゴシック" panose="020B0609070205080204" pitchFamily="49" charset="-128"/>
                      </a:endParaRPr>
                    </a:p>
                    <a:p>
                      <a:pPr marL="261938" indent="-174625">
                        <a:buFont typeface="Wingdings" panose="05000000000000000000" pitchFamily="2" charset="2"/>
                        <a:buNone/>
                      </a:pPr>
                      <a:r>
                        <a:rPr lang="ja-JP" altLang="en-US" sz="1100" dirty="0" smtClean="0">
                          <a:latin typeface="ＭＳ ゴシック" panose="020B0609070205080204" pitchFamily="49" charset="-128"/>
                          <a:ea typeface="ＭＳ ゴシック" panose="020B0609070205080204" pitchFamily="49" charset="-128"/>
                        </a:rPr>
                        <a:t>②診療科の見直し</a:t>
                      </a:r>
                    </a:p>
                    <a:p>
                      <a:pPr marL="174625" indent="-174625"/>
                      <a:r>
                        <a:rPr lang="en-US" altLang="ja-JP" sz="1100" dirty="0" smtClean="0">
                          <a:latin typeface="ＭＳ ゴシック" panose="020B0609070205080204" pitchFamily="49" charset="-128"/>
                          <a:ea typeface="ＭＳ ゴシック" panose="020B0609070205080204" pitchFamily="49" charset="-128"/>
                        </a:rPr>
                        <a:t>(2)</a:t>
                      </a:r>
                      <a:r>
                        <a:rPr lang="ja-JP" altLang="en-US" sz="1100" dirty="0" smtClean="0">
                          <a:latin typeface="ＭＳ ゴシック" panose="020B0609070205080204" pitchFamily="49" charset="-128"/>
                          <a:ea typeface="ＭＳ ゴシック" panose="020B0609070205080204" pitchFamily="49" charset="-128"/>
                        </a:rPr>
                        <a:t>数値目標</a:t>
                      </a:r>
                      <a:endParaRPr lang="en-US" altLang="ja-JP" sz="1100" dirty="0" smtClean="0">
                        <a:latin typeface="ＭＳ ゴシック" panose="020B0609070205080204" pitchFamily="49" charset="-128"/>
                        <a:ea typeface="ＭＳ ゴシック" panose="020B0609070205080204" pitchFamily="49" charset="-128"/>
                      </a:endParaRPr>
                    </a:p>
                    <a:p>
                      <a:pPr marL="174625" indent="-87313"/>
                      <a:r>
                        <a:rPr lang="ja-JP" altLang="en-US" sz="1100" dirty="0" smtClean="0">
                          <a:latin typeface="ＭＳ ゴシック" panose="020B0609070205080204" pitchFamily="49" charset="-128"/>
                          <a:ea typeface="ＭＳ ゴシック" panose="020B0609070205080204" pitchFamily="49" charset="-128"/>
                        </a:rPr>
                        <a:t>①病床稼働率</a:t>
                      </a:r>
                      <a:endParaRPr lang="en-US" altLang="ja-JP" sz="1100" dirty="0" smtClean="0">
                        <a:latin typeface="ＭＳ ゴシック" panose="020B0609070205080204" pitchFamily="49" charset="-128"/>
                        <a:ea typeface="ＭＳ ゴシック" panose="020B0609070205080204" pitchFamily="49" charset="-128"/>
                      </a:endParaRPr>
                    </a:p>
                    <a:p>
                      <a:pPr marL="174625" indent="-87313"/>
                      <a:r>
                        <a:rPr lang="ja-JP" altLang="en-US" sz="1100" dirty="0" smtClean="0">
                          <a:latin typeface="ＭＳ ゴシック" panose="020B0609070205080204" pitchFamily="49" charset="-128"/>
                          <a:ea typeface="ＭＳ ゴシック" panose="020B0609070205080204" pitchFamily="49" charset="-128"/>
                        </a:rPr>
                        <a:t>②紹介率</a:t>
                      </a:r>
                      <a:endParaRPr lang="en-US" altLang="ja-JP" sz="1100" dirty="0" smtClean="0">
                        <a:latin typeface="ＭＳ ゴシック" panose="020B0609070205080204" pitchFamily="49" charset="-128"/>
                        <a:ea typeface="ＭＳ ゴシック" panose="020B0609070205080204" pitchFamily="49" charset="-128"/>
                      </a:endParaRPr>
                    </a:p>
                    <a:p>
                      <a:pPr marL="174625" indent="-87313"/>
                      <a:r>
                        <a:rPr lang="ja-JP" altLang="en-US" sz="1100" dirty="0" smtClean="0">
                          <a:latin typeface="ＭＳ ゴシック" panose="020B0609070205080204" pitchFamily="49" charset="-128"/>
                          <a:ea typeface="ＭＳ ゴシック" panose="020B0609070205080204" pitchFamily="49" charset="-128"/>
                        </a:rPr>
                        <a:t>③逆紹介率</a:t>
                      </a:r>
                      <a:endParaRPr lang="en-US" altLang="ja-JP" sz="1100" dirty="0" smtClean="0">
                        <a:latin typeface="ＭＳ ゴシック" panose="020B0609070205080204" pitchFamily="49" charset="-128"/>
                        <a:ea typeface="ＭＳ ゴシック" panose="020B0609070205080204" pitchFamily="49" charset="-128"/>
                      </a:endParaRPr>
                    </a:p>
                    <a:p>
                      <a:pPr marL="174625" indent="-174625"/>
                      <a:r>
                        <a:rPr lang="en-US" altLang="ja-JP" sz="1100" dirty="0" smtClean="0">
                          <a:latin typeface="ＭＳ ゴシック" panose="020B0609070205080204" pitchFamily="49" charset="-128"/>
                          <a:ea typeface="ＭＳ ゴシック" panose="020B0609070205080204" pitchFamily="49" charset="-128"/>
                        </a:rPr>
                        <a:t>(3)</a:t>
                      </a:r>
                      <a:r>
                        <a:rPr lang="ja-JP" altLang="en-US" sz="1100" dirty="0" smtClean="0">
                          <a:latin typeface="ＭＳ ゴシック" panose="020B0609070205080204" pitchFamily="49" charset="-128"/>
                          <a:ea typeface="ＭＳ ゴシック" panose="020B0609070205080204" pitchFamily="49" charset="-128"/>
                        </a:rPr>
                        <a:t>数値目標の達成に向けた取組みと課題</a:t>
                      </a:r>
                    </a:p>
                  </a:txBody>
                  <a:tcPr marL="36000" marR="36000" marT="72000" marB="72000" anchor="ctr"/>
                </a:tc>
                <a:extLst>
                  <a:ext uri="{0D108BD9-81ED-4DB2-BD59-A6C34878D82A}">
                    <a16:rowId xmlns:a16="http://schemas.microsoft.com/office/drawing/2014/main" val="10003"/>
                  </a:ext>
                </a:extLst>
              </a:tr>
              <a:tr h="395028">
                <a:tc gridSpan="2">
                  <a:txBody>
                    <a:bodyPr/>
                    <a:lstStyle/>
                    <a:p>
                      <a:r>
                        <a:rPr kumimoji="1" lang="ja-JP" altLang="en-US" sz="1100" dirty="0" smtClean="0">
                          <a:latin typeface="ＭＳ ゴシック" panose="020B0609070205080204" pitchFamily="49" charset="-128"/>
                          <a:ea typeface="ＭＳ ゴシック" panose="020B0609070205080204" pitchFamily="49" charset="-128"/>
                        </a:rPr>
                        <a:t>４．その他特記事項</a:t>
                      </a:r>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72000" marB="72000" anchor="ctr"/>
                </a:tc>
                <a:tc hMerge="1">
                  <a:txBody>
                    <a:bodyPr/>
                    <a:lstStyle/>
                    <a:p>
                      <a:pPr marL="174625" indent="-174625"/>
                      <a:endParaRPr lang="ja-JP" altLang="en-US" sz="1400" dirty="0" smtClean="0">
                        <a:latin typeface="ＭＳ ゴシック" panose="020B0609070205080204" pitchFamily="49" charset="-128"/>
                        <a:ea typeface="ＭＳ ゴシック" panose="020B0609070205080204" pitchFamily="49" charset="-128"/>
                      </a:endParaRPr>
                    </a:p>
                  </a:txBody>
                  <a:tcPr marL="36000" marR="36000" marT="72000" marB="72000" anchor="ctr"/>
                </a:tc>
                <a:extLst>
                  <a:ext uri="{0D108BD9-81ED-4DB2-BD59-A6C34878D82A}">
                    <a16:rowId xmlns:a16="http://schemas.microsoft.com/office/drawing/2014/main" val="10004"/>
                  </a:ext>
                </a:extLst>
              </a:tr>
            </a:tbl>
          </a:graphicData>
        </a:graphic>
      </p:graphicFrame>
      <p:sp>
        <p:nvSpPr>
          <p:cNvPr id="14" name="ストライプ矢印 13"/>
          <p:cNvSpPr/>
          <p:nvPr/>
        </p:nvSpPr>
        <p:spPr>
          <a:xfrm>
            <a:off x="6295603" y="1464705"/>
            <a:ext cx="288000" cy="2340000"/>
          </a:xfrm>
          <a:prstGeom prst="strip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aphicFrame>
        <p:nvGraphicFramePr>
          <p:cNvPr id="17" name="表 16"/>
          <p:cNvGraphicFramePr>
            <a:graphicFrameLocks noGrp="1"/>
          </p:cNvGraphicFramePr>
          <p:nvPr>
            <p:extLst>
              <p:ext uri="{D42A27DB-BD31-4B8C-83A1-F6EECF244321}">
                <p14:modId xmlns:p14="http://schemas.microsoft.com/office/powerpoint/2010/main" val="3601070412"/>
              </p:ext>
            </p:extLst>
          </p:nvPr>
        </p:nvGraphicFramePr>
        <p:xfrm>
          <a:off x="2727042" y="2513415"/>
          <a:ext cx="3455890" cy="4239711"/>
        </p:xfrm>
        <a:graphic>
          <a:graphicData uri="http://schemas.openxmlformats.org/drawingml/2006/table">
            <a:tbl>
              <a:tblPr firstRow="1" bandRow="1">
                <a:tableStyleId>{5940675A-B579-460E-94D1-54222C63F5DA}</a:tableStyleId>
              </a:tblPr>
              <a:tblGrid>
                <a:gridCol w="1491777">
                  <a:extLst>
                    <a:ext uri="{9D8B030D-6E8A-4147-A177-3AD203B41FA5}">
                      <a16:colId xmlns:a16="http://schemas.microsoft.com/office/drawing/2014/main" val="20000"/>
                    </a:ext>
                  </a:extLst>
                </a:gridCol>
                <a:gridCol w="1964113">
                  <a:extLst>
                    <a:ext uri="{9D8B030D-6E8A-4147-A177-3AD203B41FA5}">
                      <a16:colId xmlns:a16="http://schemas.microsoft.com/office/drawing/2014/main" val="20001"/>
                    </a:ext>
                  </a:extLst>
                </a:gridCol>
              </a:tblGrid>
              <a:tr h="32180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公立病院経営強化プラン</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0"/>
                  </a:ext>
                </a:extLst>
              </a:tr>
              <a:tr h="1183807">
                <a:tc>
                  <a:txBody>
                    <a:bodyPr/>
                    <a:lstStyle/>
                    <a:p>
                      <a:r>
                        <a:rPr lang="en-US" altLang="ja-JP" sz="1100" dirty="0" smtClean="0">
                          <a:latin typeface="ＭＳ ゴシック" panose="020B0609070205080204" pitchFamily="49" charset="-128"/>
                          <a:ea typeface="ＭＳ ゴシック" panose="020B0609070205080204" pitchFamily="49" charset="-128"/>
                        </a:rPr>
                        <a:t>(1)</a:t>
                      </a:r>
                      <a:r>
                        <a:rPr lang="ja-JP" altLang="en-US" sz="1100" dirty="0" smtClean="0">
                          <a:latin typeface="ＭＳ ゴシック" panose="020B0609070205080204" pitchFamily="49" charset="-128"/>
                          <a:ea typeface="ＭＳ ゴシック" panose="020B0609070205080204" pitchFamily="49" charset="-128"/>
                        </a:rPr>
                        <a:t>役割・機能の最適化と連携の強化</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174625" marR="0" indent="-174625"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・地域医療構想等を踏まえた当該病院の役割・機能</a:t>
                      </a:r>
                      <a:endParaRPr lang="en-US" altLang="ja-JP" sz="1100" dirty="0" smtClean="0">
                        <a:latin typeface="ＭＳ ゴシック" panose="020B0609070205080204" pitchFamily="49" charset="-128"/>
                        <a:ea typeface="ＭＳ ゴシック" panose="020B0609070205080204" pitchFamily="49" charset="-128"/>
                      </a:endParaRPr>
                    </a:p>
                    <a:p>
                      <a:pPr marL="174625" marR="0" indent="-174625"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・地域包括ケアシステムの構築に向けて果たすべき役割・機能</a:t>
                      </a:r>
                      <a:endParaRPr lang="en-US" altLang="ja-JP" sz="1100" dirty="0" smtClean="0">
                        <a:latin typeface="ＭＳ ゴシック" panose="020B0609070205080204" pitchFamily="49" charset="-128"/>
                        <a:ea typeface="ＭＳ ゴシック" panose="020B0609070205080204" pitchFamily="49" charset="-128"/>
                      </a:endParaRPr>
                    </a:p>
                    <a:p>
                      <a:pPr marL="174625" marR="0" indent="-174625"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・機能分化・連携強化</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extLst>
                  <a:ext uri="{0D108BD9-81ED-4DB2-BD59-A6C34878D82A}">
                    <a16:rowId xmlns:a16="http://schemas.microsoft.com/office/drawing/2014/main" val="10001"/>
                  </a:ext>
                </a:extLst>
              </a:tr>
              <a:tr h="432048">
                <a:tc>
                  <a:txBody>
                    <a:bodyPr/>
                    <a:lstStyle/>
                    <a:p>
                      <a:r>
                        <a:rPr lang="en-US" altLang="ja-JP" sz="1100" dirty="0" smtClean="0">
                          <a:latin typeface="ＭＳ ゴシック" panose="020B0609070205080204" pitchFamily="49" charset="-128"/>
                          <a:ea typeface="ＭＳ ゴシック" panose="020B0609070205080204" pitchFamily="49" charset="-128"/>
                        </a:rPr>
                        <a:t>(2)</a:t>
                      </a:r>
                      <a:r>
                        <a:rPr lang="ja-JP" altLang="en-US" sz="1100" dirty="0" smtClean="0">
                          <a:latin typeface="ＭＳ ゴシック" panose="020B0609070205080204" pitchFamily="49" charset="-128"/>
                          <a:ea typeface="ＭＳ ゴシック" panose="020B0609070205080204" pitchFamily="49" charset="-128"/>
                        </a:rPr>
                        <a:t>医師・看護師の確保と働き方改革</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174625" marR="0" indent="-174625"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・医師・看護師等の確保</a:t>
                      </a:r>
                      <a:endParaRPr lang="en-US" altLang="ja-JP" sz="1100" dirty="0" smtClean="0">
                        <a:latin typeface="ＭＳ ゴシック" panose="020B0609070205080204" pitchFamily="49" charset="-128"/>
                        <a:ea typeface="ＭＳ ゴシック" panose="020B0609070205080204" pitchFamily="49" charset="-128"/>
                      </a:endParaRPr>
                    </a:p>
                    <a:p>
                      <a:pPr marL="174625" marR="0" indent="-174625"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・医師の働き方改革への対応</a:t>
                      </a:r>
                    </a:p>
                  </a:txBody>
                  <a:tcPr marL="36000" marR="36000" marT="72000" marB="72000" anchor="ctr"/>
                </a:tc>
                <a:extLst>
                  <a:ext uri="{0D108BD9-81ED-4DB2-BD59-A6C34878D82A}">
                    <a16:rowId xmlns:a16="http://schemas.microsoft.com/office/drawing/2014/main" val="10002"/>
                  </a:ext>
                </a:extLst>
              </a:tr>
              <a:tr h="384816">
                <a:tc>
                  <a:txBody>
                    <a:bodyPr/>
                    <a:lstStyle/>
                    <a:p>
                      <a:r>
                        <a:rPr kumimoji="1" lang="en-US" altLang="ja-JP" sz="1100" dirty="0" smtClean="0">
                          <a:latin typeface="ＭＳ ゴシック" panose="020B0609070205080204" pitchFamily="49" charset="-128"/>
                          <a:ea typeface="ＭＳ ゴシック" panose="020B0609070205080204" pitchFamily="49" charset="-128"/>
                        </a:rPr>
                        <a:t>(3)</a:t>
                      </a:r>
                      <a:r>
                        <a:rPr kumimoji="1" lang="ja-JP" altLang="en-US" sz="1100" dirty="0" smtClean="0">
                          <a:latin typeface="ＭＳ ゴシック" panose="020B0609070205080204" pitchFamily="49" charset="-128"/>
                          <a:ea typeface="ＭＳ ゴシック" panose="020B0609070205080204" pitchFamily="49" charset="-128"/>
                        </a:rPr>
                        <a:t>経営形態の見直し</a:t>
                      </a:r>
                      <a:endParaRPr kumimoji="1"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174625" marR="0" indent="-174625" algn="l" defTabSz="914400" rtl="0" eaLnBrk="1" fontAlgn="auto" latinLnBrk="0" hangingPunct="1">
                        <a:lnSpc>
                          <a:spcPct val="100000"/>
                        </a:lnSpc>
                        <a:spcBef>
                          <a:spcPts val="0"/>
                        </a:spcBef>
                        <a:spcAft>
                          <a:spcPts val="0"/>
                        </a:spcAft>
                        <a:buClrTx/>
                        <a:buSzTx/>
                        <a:buFontTx/>
                        <a:buNone/>
                        <a:tabLst/>
                        <a:defRPr/>
                      </a:pPr>
                      <a:endParaRPr kumimoji="1" lang="ja-JP" altLang="en-US"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extLst>
                  <a:ext uri="{0D108BD9-81ED-4DB2-BD59-A6C34878D82A}">
                    <a16:rowId xmlns:a16="http://schemas.microsoft.com/office/drawing/2014/main" val="10003"/>
                  </a:ext>
                </a:extLst>
              </a:tr>
              <a:tr h="72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100" dirty="0" smtClean="0">
                          <a:latin typeface="ＭＳ ゴシック" panose="020B0609070205080204" pitchFamily="49" charset="-128"/>
                          <a:ea typeface="ＭＳ ゴシック" panose="020B0609070205080204" pitchFamily="49" charset="-128"/>
                        </a:rPr>
                        <a:t>(4)</a:t>
                      </a:r>
                      <a:r>
                        <a:rPr lang="ja-JP" altLang="en-US" sz="1100" dirty="0" smtClean="0">
                          <a:latin typeface="ＭＳ ゴシック" panose="020B0609070205080204" pitchFamily="49" charset="-128"/>
                          <a:ea typeface="ＭＳ ゴシック" panose="020B0609070205080204" pitchFamily="49" charset="-128"/>
                        </a:rPr>
                        <a:t>新興感染症の感染拡大時等に備えた平時からの取組</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174625" indent="-174625"/>
                      <a:endParaRPr lang="ja-JP" altLang="en-US"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extLst>
                  <a:ext uri="{0D108BD9-81ED-4DB2-BD59-A6C34878D82A}">
                    <a16:rowId xmlns:a16="http://schemas.microsoft.com/office/drawing/2014/main" val="10004"/>
                  </a:ext>
                </a:extLst>
              </a:tr>
              <a:tr h="648072">
                <a:tc>
                  <a:txBody>
                    <a:bodyPr/>
                    <a:lstStyle/>
                    <a:p>
                      <a:r>
                        <a:rPr kumimoji="1" lang="en-US" altLang="ja-JP" sz="1100" dirty="0" smtClean="0">
                          <a:latin typeface="ＭＳ ゴシック" panose="020B0609070205080204" pitchFamily="49" charset="-128"/>
                          <a:ea typeface="ＭＳ ゴシック" panose="020B0609070205080204" pitchFamily="49" charset="-128"/>
                        </a:rPr>
                        <a:t>(5)</a:t>
                      </a:r>
                      <a:r>
                        <a:rPr kumimoji="1" lang="ja-JP" altLang="en-US" sz="1100" dirty="0" smtClean="0">
                          <a:latin typeface="ＭＳ ゴシック" panose="020B0609070205080204" pitchFamily="49" charset="-128"/>
                          <a:ea typeface="ＭＳ ゴシック" panose="020B0609070205080204" pitchFamily="49" charset="-128"/>
                        </a:rPr>
                        <a:t>施設・設備の最適化</a:t>
                      </a:r>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174625" indent="-174625"/>
                      <a:r>
                        <a:rPr kumimoji="1" lang="ja-JP" altLang="en-US" sz="1100" dirty="0" smtClean="0">
                          <a:latin typeface="ＭＳ ゴシック" panose="020B0609070205080204" pitchFamily="49" charset="-128"/>
                          <a:ea typeface="ＭＳ ゴシック" panose="020B0609070205080204" pitchFamily="49" charset="-128"/>
                        </a:rPr>
                        <a:t>・施設・設備の適正管理と整備費の抑制</a:t>
                      </a:r>
                      <a:endParaRPr kumimoji="1" lang="en-US" altLang="ja-JP" sz="1100" dirty="0" smtClean="0">
                        <a:latin typeface="ＭＳ ゴシック" panose="020B0609070205080204" pitchFamily="49" charset="-128"/>
                        <a:ea typeface="ＭＳ ゴシック" panose="020B0609070205080204" pitchFamily="49" charset="-128"/>
                      </a:endParaRPr>
                    </a:p>
                    <a:p>
                      <a:pPr marL="174625" indent="-174625"/>
                      <a:r>
                        <a:rPr kumimoji="1" lang="ja-JP" altLang="en-US" sz="1100" dirty="0" smtClean="0">
                          <a:latin typeface="ＭＳ ゴシック" panose="020B0609070205080204" pitchFamily="49" charset="-128"/>
                          <a:ea typeface="ＭＳ ゴシック" panose="020B0609070205080204" pitchFamily="49" charset="-128"/>
                        </a:rPr>
                        <a:t>・デジタル化への対応</a:t>
                      </a:r>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72000" marB="72000" anchor="ctr"/>
                </a:tc>
                <a:extLst>
                  <a:ext uri="{0D108BD9-81ED-4DB2-BD59-A6C34878D82A}">
                    <a16:rowId xmlns:a16="http://schemas.microsoft.com/office/drawing/2014/main" val="3945034521"/>
                  </a:ext>
                </a:extLst>
              </a:tr>
              <a:tr h="501849">
                <a:tc>
                  <a:txBody>
                    <a:bodyPr/>
                    <a:lstStyle/>
                    <a:p>
                      <a:r>
                        <a:rPr kumimoji="1" lang="en-US" altLang="ja-JP" sz="1100" dirty="0" smtClean="0">
                          <a:latin typeface="ＭＳ ゴシック" panose="020B0609070205080204" pitchFamily="49" charset="-128"/>
                          <a:ea typeface="ＭＳ ゴシック" panose="020B0609070205080204" pitchFamily="49" charset="-128"/>
                        </a:rPr>
                        <a:t>(6)</a:t>
                      </a:r>
                      <a:r>
                        <a:rPr kumimoji="1" lang="ja-JP" altLang="en-US" sz="1100" dirty="0" smtClean="0">
                          <a:latin typeface="ＭＳ ゴシック" panose="020B0609070205080204" pitchFamily="49" charset="-128"/>
                          <a:ea typeface="ＭＳ ゴシック" panose="020B0609070205080204" pitchFamily="49" charset="-128"/>
                        </a:rPr>
                        <a:t>経営の効率化等</a:t>
                      </a:r>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174625" indent="-174625"/>
                      <a:r>
                        <a:rPr kumimoji="1" lang="ja-JP" altLang="en-US" sz="1100" dirty="0" smtClean="0">
                          <a:latin typeface="ＭＳ ゴシック" panose="020B0609070205080204" pitchFamily="49" charset="-128"/>
                          <a:ea typeface="ＭＳ ゴシック" panose="020B0609070205080204" pitchFamily="49" charset="-128"/>
                        </a:rPr>
                        <a:t>・経営指標に係る数値目標</a:t>
                      </a:r>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72000" marB="72000" anchor="ctr"/>
                </a:tc>
                <a:extLst>
                  <a:ext uri="{0D108BD9-81ED-4DB2-BD59-A6C34878D82A}">
                    <a16:rowId xmlns:a16="http://schemas.microsoft.com/office/drawing/2014/main" val="10005"/>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447514146"/>
              </p:ext>
            </p:extLst>
          </p:nvPr>
        </p:nvGraphicFramePr>
        <p:xfrm>
          <a:off x="2728989" y="640473"/>
          <a:ext cx="3453943" cy="1773120"/>
        </p:xfrm>
        <a:graphic>
          <a:graphicData uri="http://schemas.openxmlformats.org/drawingml/2006/table">
            <a:tbl>
              <a:tblPr firstRow="1" bandRow="1">
                <a:tableStyleId>{5940675A-B579-460E-94D1-54222C63F5DA}</a:tableStyleId>
              </a:tblPr>
              <a:tblGrid>
                <a:gridCol w="3453943">
                  <a:extLst>
                    <a:ext uri="{9D8B030D-6E8A-4147-A177-3AD203B41FA5}">
                      <a16:colId xmlns:a16="http://schemas.microsoft.com/office/drawing/2014/main" val="20000"/>
                    </a:ext>
                  </a:extLst>
                </a:gridCol>
              </a:tblGrid>
              <a:tr h="2137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新たな留意事項</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extLst>
                  <a:ext uri="{0D108BD9-81ED-4DB2-BD59-A6C34878D82A}">
                    <a16:rowId xmlns:a16="http://schemas.microsoft.com/office/drawing/2014/main" val="10000"/>
                  </a:ext>
                </a:extLst>
              </a:tr>
              <a:tr h="465208">
                <a:tc>
                  <a:txBody>
                    <a:bodyPr/>
                    <a:lstStyle/>
                    <a:p>
                      <a:r>
                        <a:rPr lang="ja-JP" altLang="en-US" sz="1100" dirty="0" smtClean="0">
                          <a:latin typeface="ＭＳ ゴシック" panose="020B0609070205080204" pitchFamily="49" charset="-128"/>
                          <a:ea typeface="ＭＳ ゴシック" panose="020B0609070205080204" pitchFamily="49" charset="-128"/>
                        </a:rPr>
                        <a:t>新型コロナウイルス感染症の感染拡大により病床の機能分化・連携等の重要性が改めて認識されたことを十分に考慮する。</a:t>
                      </a:r>
                      <a:r>
                        <a:rPr lang="en-US" altLang="ja-JP" sz="1100" dirty="0" smtClean="0">
                          <a:solidFill>
                            <a:srgbClr val="FF0000"/>
                          </a:solidFill>
                          <a:latin typeface="ＭＳ ゴシック" panose="020B0609070205080204" pitchFamily="49" charset="-128"/>
                          <a:ea typeface="ＭＳ ゴシック" panose="020B0609070205080204" pitchFamily="49" charset="-128"/>
                        </a:rPr>
                        <a:t>【</a:t>
                      </a:r>
                      <a:r>
                        <a:rPr lang="ja-JP" altLang="en-US" sz="1100" dirty="0" smtClean="0">
                          <a:solidFill>
                            <a:srgbClr val="FF0000"/>
                          </a:solidFill>
                          <a:latin typeface="ＭＳ ゴシック" panose="020B0609070205080204" pitchFamily="49" charset="-128"/>
                          <a:ea typeface="ＭＳ ゴシック" panose="020B0609070205080204" pitchFamily="49" charset="-128"/>
                        </a:rPr>
                        <a:t>新興感染症への対応</a:t>
                      </a:r>
                      <a:r>
                        <a:rPr lang="en-US" altLang="ja-JP" sz="1100" dirty="0" smtClean="0">
                          <a:solidFill>
                            <a:srgbClr val="FF0000"/>
                          </a:solidFill>
                          <a:latin typeface="ＭＳ ゴシック" panose="020B0609070205080204" pitchFamily="49" charset="-128"/>
                          <a:ea typeface="ＭＳ ゴシック" panose="020B0609070205080204" pitchFamily="49" charset="-128"/>
                        </a:rPr>
                        <a:t>】</a:t>
                      </a:r>
                    </a:p>
                  </a:txBody>
                  <a:tcPr marL="36000" marR="36000" marT="72000" marB="72000" anchor="ctr"/>
                </a:tc>
                <a:extLst>
                  <a:ext uri="{0D108BD9-81ED-4DB2-BD59-A6C34878D82A}">
                    <a16:rowId xmlns:a16="http://schemas.microsoft.com/office/drawing/2014/main" val="10001"/>
                  </a:ext>
                </a:extLst>
              </a:tr>
              <a:tr h="670445">
                <a:tc>
                  <a:txBody>
                    <a:bodyPr/>
                    <a:lstStyle/>
                    <a:p>
                      <a:r>
                        <a:rPr lang="en-US" altLang="ja-JP" sz="1100" dirty="0" smtClean="0">
                          <a:latin typeface="ＭＳ ゴシック" panose="020B0609070205080204" pitchFamily="49" charset="-128"/>
                          <a:ea typeface="ＭＳ ゴシック" panose="020B0609070205080204" pitchFamily="49" charset="-128"/>
                        </a:rPr>
                        <a:t>2024</a:t>
                      </a:r>
                      <a:r>
                        <a:rPr lang="ja-JP" altLang="en-US" sz="1100" dirty="0" smtClean="0">
                          <a:latin typeface="ＭＳ ゴシック" panose="020B0609070205080204" pitchFamily="49" charset="-128"/>
                          <a:ea typeface="ＭＳ ゴシック" panose="020B0609070205080204" pitchFamily="49" charset="-128"/>
                        </a:rPr>
                        <a:t>年度より医師の時間外労働の上限規制が適用され、</a:t>
                      </a:r>
                      <a:r>
                        <a:rPr lang="en-US" altLang="ja-JP" sz="1100" dirty="0" smtClean="0">
                          <a:latin typeface="ＭＳ ゴシック" panose="020B0609070205080204" pitchFamily="49" charset="-128"/>
                          <a:ea typeface="ＭＳ ゴシック" panose="020B0609070205080204" pitchFamily="49" charset="-128"/>
                        </a:rPr>
                        <a:t>2035</a:t>
                      </a:r>
                      <a:r>
                        <a:rPr lang="ja-JP" altLang="en-US" sz="1100" dirty="0" smtClean="0">
                          <a:latin typeface="ＭＳ ゴシック" panose="020B0609070205080204" pitchFamily="49" charset="-128"/>
                          <a:ea typeface="ＭＳ ゴシック" panose="020B0609070205080204" pitchFamily="49" charset="-128"/>
                        </a:rPr>
                        <a:t>年度末に暫定特例水準を解消することとされていることに十分留意する。</a:t>
                      </a:r>
                      <a:endParaRPr lang="en-US" altLang="ja-JP" sz="1100" dirty="0" smtClean="0">
                        <a:latin typeface="ＭＳ ゴシック" panose="020B0609070205080204" pitchFamily="49" charset="-128"/>
                        <a:ea typeface="ＭＳ ゴシック" panose="020B0609070205080204" pitchFamily="49" charset="-128"/>
                      </a:endParaRPr>
                    </a:p>
                    <a:p>
                      <a:r>
                        <a:rPr lang="en-US" altLang="ja-JP" sz="1100" dirty="0" smtClean="0">
                          <a:solidFill>
                            <a:srgbClr val="FF0000"/>
                          </a:solidFill>
                          <a:latin typeface="ＭＳ ゴシック" panose="020B0609070205080204" pitchFamily="49" charset="-128"/>
                          <a:ea typeface="ＭＳ ゴシック" panose="020B0609070205080204" pitchFamily="49" charset="-128"/>
                        </a:rPr>
                        <a:t>【</a:t>
                      </a:r>
                      <a:r>
                        <a:rPr lang="ja-JP" altLang="en-US" sz="1100" dirty="0" smtClean="0">
                          <a:solidFill>
                            <a:srgbClr val="FF0000"/>
                          </a:solidFill>
                          <a:latin typeface="ＭＳ ゴシック" panose="020B0609070205080204" pitchFamily="49" charset="-128"/>
                          <a:ea typeface="ＭＳ ゴシック" panose="020B0609070205080204" pitchFamily="49" charset="-128"/>
                        </a:rPr>
                        <a:t>医師の働き方改革を踏まえた医療従事者確保対策</a:t>
                      </a:r>
                      <a:r>
                        <a:rPr lang="en-US" altLang="ja-JP" sz="1100" dirty="0" smtClean="0">
                          <a:solidFill>
                            <a:srgbClr val="FF0000"/>
                          </a:solidFill>
                          <a:latin typeface="ＭＳ ゴシック" panose="020B0609070205080204" pitchFamily="49" charset="-128"/>
                          <a:ea typeface="ＭＳ ゴシック" panose="020B0609070205080204" pitchFamily="49" charset="-128"/>
                        </a:rPr>
                        <a:t>】</a:t>
                      </a:r>
                    </a:p>
                  </a:txBody>
                  <a:tcPr marL="36000" marR="36000" marT="72000" marB="72000" anchor="ctr"/>
                </a:tc>
                <a:extLst>
                  <a:ext uri="{0D108BD9-81ED-4DB2-BD59-A6C34878D82A}">
                    <a16:rowId xmlns:a16="http://schemas.microsoft.com/office/drawing/2014/main" val="10002"/>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1248794544"/>
              </p:ext>
            </p:extLst>
          </p:nvPr>
        </p:nvGraphicFramePr>
        <p:xfrm>
          <a:off x="6694948" y="640473"/>
          <a:ext cx="2376000" cy="4082274"/>
        </p:xfrm>
        <a:graphic>
          <a:graphicData uri="http://schemas.openxmlformats.org/drawingml/2006/table">
            <a:tbl>
              <a:tblPr firstRow="1" bandRow="1">
                <a:tableStyleId>{5940675A-B579-460E-94D1-54222C63F5DA}</a:tableStyleId>
              </a:tblPr>
              <a:tblGrid>
                <a:gridCol w="688134">
                  <a:extLst>
                    <a:ext uri="{9D8B030D-6E8A-4147-A177-3AD203B41FA5}">
                      <a16:colId xmlns:a16="http://schemas.microsoft.com/office/drawing/2014/main" val="20000"/>
                    </a:ext>
                  </a:extLst>
                </a:gridCol>
                <a:gridCol w="1687866">
                  <a:extLst>
                    <a:ext uri="{9D8B030D-6E8A-4147-A177-3AD203B41FA5}">
                      <a16:colId xmlns:a16="http://schemas.microsoft.com/office/drawing/2014/main" val="20001"/>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統一様式</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dirty="0" smtClean="0">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0"/>
                  </a:ext>
                </a:extLst>
              </a:tr>
              <a:tr h="573006">
                <a:tc>
                  <a:txBody>
                    <a:bodyPr/>
                    <a:lstStyle/>
                    <a:p>
                      <a:r>
                        <a:rPr lang="ja-JP" altLang="en-US" sz="1100" dirty="0" smtClean="0">
                          <a:latin typeface="ＭＳ ゴシック" panose="020B0609070205080204" pitchFamily="49" charset="-128"/>
                          <a:ea typeface="ＭＳ ゴシック" panose="020B0609070205080204" pitchFamily="49" charset="-128"/>
                        </a:rPr>
                        <a:t>１．現状と課題</a:t>
                      </a:r>
                      <a:endParaRPr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自施設の現状と課題</a:t>
                      </a:r>
                    </a:p>
                  </a:txBody>
                  <a:tcPr marL="36000" marR="36000" marT="72000" marB="72000" anchor="ctr"/>
                </a:tc>
                <a:extLst>
                  <a:ext uri="{0D108BD9-81ED-4DB2-BD59-A6C34878D82A}">
                    <a16:rowId xmlns:a16="http://schemas.microsoft.com/office/drawing/2014/main" val="10001"/>
                  </a:ext>
                </a:extLst>
              </a:tr>
              <a:tr h="505039">
                <a:tc>
                  <a:txBody>
                    <a:bodyPr/>
                    <a:lstStyle/>
                    <a:p>
                      <a:r>
                        <a:rPr kumimoji="1" lang="ja-JP" altLang="en-US" sz="1100" dirty="0" smtClean="0">
                          <a:latin typeface="ＭＳ ゴシック" panose="020B0609070205080204" pitchFamily="49" charset="-128"/>
                          <a:ea typeface="ＭＳ ゴシック" panose="020B0609070205080204" pitchFamily="49" charset="-128"/>
                        </a:rPr>
                        <a:t>２．今後の方針</a:t>
                      </a:r>
                      <a:endParaRPr kumimoji="1" lang="en-US" altLang="ja-JP" sz="1100" dirty="0" smtClean="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ゴシック" panose="020B0609070205080204" pitchFamily="49" charset="-128"/>
                          <a:ea typeface="ＭＳ ゴシック" panose="020B0609070205080204" pitchFamily="49" charset="-128"/>
                        </a:rPr>
                        <a:t>地域において今後担うべき役割</a:t>
                      </a:r>
                      <a:endParaRPr kumimoji="1" lang="en-US" altLang="ja-JP" sz="1100" dirty="0" smtClean="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ＭＳ ゴシック" panose="020B0609070205080204" pitchFamily="49" charset="-128"/>
                          <a:ea typeface="ＭＳ ゴシック" panose="020B0609070205080204" pitchFamily="49" charset="-128"/>
                        </a:rPr>
                        <a:t>　</a:t>
                      </a:r>
                      <a:r>
                        <a:rPr kumimoji="1" lang="ja-JP" altLang="en-US" sz="1100" u="none" dirty="0" smtClean="0">
                          <a:solidFill>
                            <a:srgbClr val="FF0000"/>
                          </a:solidFill>
                          <a:latin typeface="ＭＳ ゴシック" panose="020B0609070205080204" pitchFamily="49" charset="-128"/>
                          <a:ea typeface="ＭＳ ゴシック" panose="020B0609070205080204" pitchFamily="49" charset="-128"/>
                        </a:rPr>
                        <a:t>・</a:t>
                      </a:r>
                      <a:r>
                        <a:rPr kumimoji="1" lang="ja-JP" altLang="en-US" sz="1100" u="sng" dirty="0" smtClean="0">
                          <a:solidFill>
                            <a:srgbClr val="FF0000"/>
                          </a:solidFill>
                          <a:latin typeface="ＭＳ ゴシック" panose="020B0609070205080204" pitchFamily="49" charset="-128"/>
                          <a:ea typeface="ＭＳ ゴシック" panose="020B0609070205080204" pitchFamily="49" charset="-128"/>
                        </a:rPr>
                        <a:t>新興感染症への対応</a:t>
                      </a:r>
                    </a:p>
                  </a:txBody>
                  <a:tcPr marL="36000" marR="36000" marT="72000" marB="72000" anchor="ctr"/>
                </a:tc>
                <a:extLst>
                  <a:ext uri="{0D108BD9-81ED-4DB2-BD59-A6C34878D82A}">
                    <a16:rowId xmlns:a16="http://schemas.microsoft.com/office/drawing/2014/main" val="10002"/>
                  </a:ext>
                </a:extLst>
              </a:tr>
              <a:tr h="1674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ＭＳ ゴシック" panose="020B0609070205080204" pitchFamily="49" charset="-128"/>
                          <a:ea typeface="ＭＳ ゴシック" panose="020B0609070205080204" pitchFamily="49" charset="-128"/>
                        </a:rPr>
                        <a:t>３．具体的な計画</a:t>
                      </a:r>
                      <a:endParaRPr lang="en-US" altLang="ja-JP" sz="1100" dirty="0" smtClean="0">
                        <a:latin typeface="ＭＳ ゴシック" panose="020B0609070205080204" pitchFamily="49" charset="-128"/>
                        <a:ea typeface="ＭＳ ゴシック" panose="020B0609070205080204" pitchFamily="49" charset="-128"/>
                      </a:endParaRPr>
                    </a:p>
                    <a:p>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72000" marB="72000" anchor="ctr"/>
                </a:tc>
                <a:tc>
                  <a:txBody>
                    <a:bodyPr/>
                    <a:lstStyle/>
                    <a:p>
                      <a:pPr marL="174625" indent="-174625"/>
                      <a:r>
                        <a:rPr lang="en-US" altLang="ja-JP" sz="1100" dirty="0" smtClean="0">
                          <a:latin typeface="ＭＳ ゴシック" panose="020B0609070205080204" pitchFamily="49" charset="-128"/>
                          <a:ea typeface="ＭＳ ゴシック" panose="020B0609070205080204" pitchFamily="49" charset="-128"/>
                        </a:rPr>
                        <a:t>(1)</a:t>
                      </a:r>
                      <a:r>
                        <a:rPr lang="ja-JP" altLang="en-US" sz="1100" dirty="0" smtClean="0">
                          <a:latin typeface="ＭＳ ゴシック" panose="020B0609070205080204" pitchFamily="49" charset="-128"/>
                          <a:ea typeface="ＭＳ ゴシック" panose="020B0609070205080204" pitchFamily="49" charset="-128"/>
                        </a:rPr>
                        <a:t>今後提供する医療機能に関する事項</a:t>
                      </a:r>
                      <a:endParaRPr lang="en-US" altLang="ja-JP" sz="1100" dirty="0" smtClean="0">
                        <a:latin typeface="ＭＳ ゴシック" panose="020B0609070205080204" pitchFamily="49" charset="-128"/>
                        <a:ea typeface="ＭＳ ゴシック" panose="020B0609070205080204" pitchFamily="49" charset="-128"/>
                      </a:endParaRPr>
                    </a:p>
                    <a:p>
                      <a:pPr marL="261938" indent="-174625">
                        <a:buFont typeface="Wingdings" panose="05000000000000000000" pitchFamily="2" charset="2"/>
                        <a:buNone/>
                      </a:pPr>
                      <a:r>
                        <a:rPr lang="ja-JP" altLang="en-US" sz="1100" dirty="0" smtClean="0">
                          <a:latin typeface="ＭＳ ゴシック" panose="020B0609070205080204" pitchFamily="49" charset="-128"/>
                          <a:ea typeface="ＭＳ ゴシック" panose="020B0609070205080204" pitchFamily="49" charset="-128"/>
                        </a:rPr>
                        <a:t>①４機能ごとの病床のあり方</a:t>
                      </a:r>
                      <a:endParaRPr lang="en-US" altLang="ja-JP" sz="1100" dirty="0" smtClean="0">
                        <a:latin typeface="ＭＳ ゴシック" panose="020B0609070205080204" pitchFamily="49" charset="-128"/>
                        <a:ea typeface="ＭＳ ゴシック" panose="020B0609070205080204" pitchFamily="49" charset="-128"/>
                      </a:endParaRPr>
                    </a:p>
                    <a:p>
                      <a:pPr marL="261938" indent="-174625">
                        <a:buFont typeface="Wingdings" panose="05000000000000000000" pitchFamily="2" charset="2"/>
                        <a:buNone/>
                      </a:pPr>
                      <a:r>
                        <a:rPr lang="ja-JP" altLang="en-US" sz="1100" dirty="0" smtClean="0">
                          <a:latin typeface="ＭＳ ゴシック" panose="020B0609070205080204" pitchFamily="49" charset="-128"/>
                          <a:ea typeface="ＭＳ ゴシック" panose="020B0609070205080204" pitchFamily="49" charset="-128"/>
                        </a:rPr>
                        <a:t>②診療科の見直し</a:t>
                      </a:r>
                    </a:p>
                    <a:p>
                      <a:pPr marL="174625" indent="-174625"/>
                      <a:r>
                        <a:rPr lang="en-US" altLang="ja-JP" sz="1100" dirty="0" smtClean="0">
                          <a:latin typeface="ＭＳ ゴシック" panose="020B0609070205080204" pitchFamily="49" charset="-128"/>
                          <a:ea typeface="ＭＳ ゴシック" panose="020B0609070205080204" pitchFamily="49" charset="-128"/>
                        </a:rPr>
                        <a:t>(2)</a:t>
                      </a:r>
                      <a:r>
                        <a:rPr lang="ja-JP" altLang="en-US" sz="1100" dirty="0" smtClean="0">
                          <a:latin typeface="ＭＳ ゴシック" panose="020B0609070205080204" pitchFamily="49" charset="-128"/>
                          <a:ea typeface="ＭＳ ゴシック" panose="020B0609070205080204" pitchFamily="49" charset="-128"/>
                        </a:rPr>
                        <a:t>数値目標</a:t>
                      </a:r>
                      <a:endParaRPr lang="en-US" altLang="ja-JP" sz="1100" dirty="0" smtClean="0">
                        <a:latin typeface="ＭＳ ゴシック" panose="020B0609070205080204" pitchFamily="49" charset="-128"/>
                        <a:ea typeface="ＭＳ ゴシック" panose="020B0609070205080204" pitchFamily="49" charset="-128"/>
                      </a:endParaRPr>
                    </a:p>
                    <a:p>
                      <a:pPr marL="174625" indent="-87313"/>
                      <a:r>
                        <a:rPr lang="ja-JP" altLang="en-US" sz="1100" dirty="0" smtClean="0">
                          <a:latin typeface="ＭＳ ゴシック" panose="020B0609070205080204" pitchFamily="49" charset="-128"/>
                          <a:ea typeface="ＭＳ ゴシック" panose="020B0609070205080204" pitchFamily="49" charset="-128"/>
                        </a:rPr>
                        <a:t>①病床稼働率</a:t>
                      </a:r>
                      <a:endParaRPr lang="en-US" altLang="ja-JP" sz="1100" dirty="0" smtClean="0">
                        <a:latin typeface="ＭＳ ゴシック" panose="020B0609070205080204" pitchFamily="49" charset="-128"/>
                        <a:ea typeface="ＭＳ ゴシック" panose="020B0609070205080204" pitchFamily="49" charset="-128"/>
                      </a:endParaRPr>
                    </a:p>
                    <a:p>
                      <a:pPr marL="174625" indent="-87313"/>
                      <a:r>
                        <a:rPr lang="ja-JP" altLang="en-US" sz="1100" dirty="0" smtClean="0">
                          <a:latin typeface="ＭＳ ゴシック" panose="020B0609070205080204" pitchFamily="49" charset="-128"/>
                          <a:ea typeface="ＭＳ ゴシック" panose="020B0609070205080204" pitchFamily="49" charset="-128"/>
                        </a:rPr>
                        <a:t>②紹介率</a:t>
                      </a:r>
                      <a:endParaRPr lang="en-US" altLang="ja-JP" sz="1100" dirty="0" smtClean="0">
                        <a:latin typeface="ＭＳ ゴシック" panose="020B0609070205080204" pitchFamily="49" charset="-128"/>
                        <a:ea typeface="ＭＳ ゴシック" panose="020B0609070205080204" pitchFamily="49" charset="-128"/>
                      </a:endParaRPr>
                    </a:p>
                    <a:p>
                      <a:pPr marL="174625" indent="-87313"/>
                      <a:r>
                        <a:rPr lang="ja-JP" altLang="en-US" sz="1100" dirty="0" smtClean="0">
                          <a:latin typeface="ＭＳ ゴシック" panose="020B0609070205080204" pitchFamily="49" charset="-128"/>
                          <a:ea typeface="ＭＳ ゴシック" panose="020B0609070205080204" pitchFamily="49" charset="-128"/>
                        </a:rPr>
                        <a:t>③逆紹介率</a:t>
                      </a:r>
                      <a:endParaRPr lang="en-US" altLang="ja-JP" sz="1100" dirty="0" smtClean="0">
                        <a:latin typeface="ＭＳ ゴシック" panose="020B0609070205080204" pitchFamily="49" charset="-128"/>
                        <a:ea typeface="ＭＳ ゴシック" panose="020B0609070205080204" pitchFamily="49" charset="-128"/>
                      </a:endParaRPr>
                    </a:p>
                    <a:p>
                      <a:pPr marL="174625" indent="-174625"/>
                      <a:r>
                        <a:rPr lang="en-US" altLang="ja-JP" sz="1100" dirty="0" smtClean="0">
                          <a:latin typeface="ＭＳ ゴシック" panose="020B0609070205080204" pitchFamily="49" charset="-128"/>
                          <a:ea typeface="ＭＳ ゴシック" panose="020B0609070205080204" pitchFamily="49" charset="-128"/>
                        </a:rPr>
                        <a:t>(3)</a:t>
                      </a:r>
                      <a:r>
                        <a:rPr lang="ja-JP" altLang="en-US" sz="1100" dirty="0" smtClean="0">
                          <a:latin typeface="ＭＳ ゴシック" panose="020B0609070205080204" pitchFamily="49" charset="-128"/>
                          <a:ea typeface="ＭＳ ゴシック" panose="020B0609070205080204" pitchFamily="49" charset="-128"/>
                        </a:rPr>
                        <a:t>数値目標の達成に向けた取組みと課題</a:t>
                      </a:r>
                      <a:endParaRPr lang="en-US" altLang="ja-JP" sz="1100" dirty="0" smtClean="0">
                        <a:latin typeface="ＭＳ ゴシック" panose="020B0609070205080204" pitchFamily="49" charset="-128"/>
                        <a:ea typeface="ＭＳ ゴシック" panose="020B0609070205080204" pitchFamily="49" charset="-128"/>
                      </a:endParaRPr>
                    </a:p>
                    <a:p>
                      <a:pPr marL="174625" indent="-174625"/>
                      <a:r>
                        <a:rPr lang="ja-JP" altLang="en-US" sz="1100" dirty="0" smtClean="0">
                          <a:latin typeface="ＭＳ ゴシック" panose="020B0609070205080204" pitchFamily="49" charset="-128"/>
                          <a:ea typeface="ＭＳ ゴシック" panose="020B0609070205080204" pitchFamily="49" charset="-128"/>
                        </a:rPr>
                        <a:t>　</a:t>
                      </a:r>
                      <a:r>
                        <a:rPr lang="ja-JP" altLang="en-US" sz="1100" u="none" dirty="0" smtClean="0">
                          <a:solidFill>
                            <a:srgbClr val="FF0000"/>
                          </a:solidFill>
                          <a:latin typeface="ＭＳ ゴシック" panose="020B0609070205080204" pitchFamily="49" charset="-128"/>
                          <a:ea typeface="ＭＳ ゴシック" panose="020B0609070205080204" pitchFamily="49" charset="-128"/>
                        </a:rPr>
                        <a:t>・</a:t>
                      </a:r>
                      <a:r>
                        <a:rPr lang="ja-JP" altLang="en-US" sz="1100" u="sng" dirty="0" smtClean="0">
                          <a:solidFill>
                            <a:srgbClr val="FF0000"/>
                          </a:solidFill>
                          <a:latin typeface="ＭＳ ゴシック" panose="020B0609070205080204" pitchFamily="49" charset="-128"/>
                          <a:ea typeface="ＭＳ ゴシック" panose="020B0609070205080204" pitchFamily="49" charset="-128"/>
                        </a:rPr>
                        <a:t>医療従事者確保対策</a:t>
                      </a:r>
                    </a:p>
                  </a:txBody>
                  <a:tcPr marL="36000" marR="36000" marT="72000" marB="72000" anchor="ctr"/>
                </a:tc>
                <a:extLst>
                  <a:ext uri="{0D108BD9-81ED-4DB2-BD59-A6C34878D82A}">
                    <a16:rowId xmlns:a16="http://schemas.microsoft.com/office/drawing/2014/main" val="10003"/>
                  </a:ext>
                </a:extLst>
              </a:tr>
              <a:tr h="395028">
                <a:tc gridSpan="2">
                  <a:txBody>
                    <a:bodyPr/>
                    <a:lstStyle/>
                    <a:p>
                      <a:r>
                        <a:rPr kumimoji="1" lang="ja-JP" altLang="en-US" sz="1100" dirty="0" smtClean="0">
                          <a:latin typeface="ＭＳ ゴシック" panose="020B0609070205080204" pitchFamily="49" charset="-128"/>
                          <a:ea typeface="ＭＳ ゴシック" panose="020B0609070205080204" pitchFamily="49" charset="-128"/>
                        </a:rPr>
                        <a:t>４．その他特記事項</a:t>
                      </a:r>
                      <a:endParaRPr kumimoji="1" lang="ja-JP" altLang="en-US" sz="1100" dirty="0">
                        <a:latin typeface="ＭＳ ゴシック" panose="020B0609070205080204" pitchFamily="49" charset="-128"/>
                        <a:ea typeface="ＭＳ ゴシック" panose="020B0609070205080204" pitchFamily="49" charset="-128"/>
                      </a:endParaRPr>
                    </a:p>
                  </a:txBody>
                  <a:tcPr marL="36000" marR="36000" marT="72000" marB="72000" anchor="ctr"/>
                </a:tc>
                <a:tc hMerge="1">
                  <a:txBody>
                    <a:bodyPr/>
                    <a:lstStyle/>
                    <a:p>
                      <a:pPr marL="174625" indent="-174625"/>
                      <a:endParaRPr lang="ja-JP" altLang="en-US" sz="1400" dirty="0" smtClean="0">
                        <a:latin typeface="ＭＳ ゴシック" panose="020B0609070205080204" pitchFamily="49" charset="-128"/>
                        <a:ea typeface="ＭＳ ゴシック" panose="020B0609070205080204" pitchFamily="49" charset="-128"/>
                      </a:endParaRPr>
                    </a:p>
                  </a:txBody>
                  <a:tcPr marL="36000" marR="36000" marT="72000" marB="72000" anchor="ctr"/>
                </a:tc>
                <a:extLst>
                  <a:ext uri="{0D108BD9-81ED-4DB2-BD59-A6C34878D82A}">
                    <a16:rowId xmlns:a16="http://schemas.microsoft.com/office/drawing/2014/main" val="10004"/>
                  </a:ext>
                </a:extLst>
              </a:tr>
            </a:tbl>
          </a:graphicData>
        </a:graphic>
      </p:graphicFrame>
      <p:sp>
        <p:nvSpPr>
          <p:cNvPr id="20" name="角丸四角形 19"/>
          <p:cNvSpPr/>
          <p:nvPr/>
        </p:nvSpPr>
        <p:spPr>
          <a:xfrm>
            <a:off x="3779912" y="1340768"/>
            <a:ext cx="1440160" cy="21602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2727042" y="4941168"/>
            <a:ext cx="1484918" cy="57606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2776582" y="2192959"/>
            <a:ext cx="3307586" cy="16023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2727042" y="4049514"/>
            <a:ext cx="1484918" cy="387598"/>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021684" y="4722747"/>
            <a:ext cx="4680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6021684" y="6012904"/>
            <a:ext cx="4680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021684" y="6525344"/>
            <a:ext cx="4680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H="1">
            <a:off x="6488546" y="4722747"/>
            <a:ext cx="568" cy="1802630"/>
          </a:xfrm>
          <a:prstGeom prst="line">
            <a:avLst/>
          </a:prstGeom>
          <a:ln>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488546" y="6237312"/>
            <a:ext cx="396000" cy="0"/>
          </a:xfrm>
          <a:prstGeom prst="line">
            <a:avLst/>
          </a:prstGeom>
          <a:ln>
            <a:solidFill>
              <a:schemeClr val="tx1"/>
            </a:solidFill>
            <a:headEnd type="none"/>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6951772" y="5971385"/>
            <a:ext cx="1717211" cy="612581"/>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ＭＳ ゴシック" panose="020B0609070205080204" pitchFamily="49" charset="-128"/>
                <a:ea typeface="ＭＳ ゴシック" panose="020B0609070205080204" pitchFamily="49" charset="-128"/>
              </a:rPr>
              <a:t>公立病院は</a:t>
            </a:r>
            <a:endParaRPr kumimoji="1" lang="en-US" altLang="ja-JP" sz="1400" dirty="0" smtClean="0">
              <a:solidFill>
                <a:schemeClr val="tx1"/>
              </a:solidFill>
              <a:latin typeface="ＭＳ ゴシック" panose="020B0609070205080204" pitchFamily="49" charset="-128"/>
              <a:ea typeface="ＭＳ ゴシック" panose="020B0609070205080204" pitchFamily="49" charset="-128"/>
            </a:endParaRPr>
          </a:p>
          <a:p>
            <a:pPr algn="ctr"/>
            <a:r>
              <a:rPr lang="ja-JP" altLang="en-US" sz="1400" dirty="0" smtClean="0">
                <a:solidFill>
                  <a:schemeClr val="tx1"/>
                </a:solidFill>
                <a:latin typeface="ＭＳ ゴシック" panose="020B0609070205080204" pitchFamily="49" charset="-128"/>
                <a:ea typeface="ＭＳ ゴシック" panose="020B0609070205080204" pitchFamily="49" charset="-128"/>
              </a:rPr>
              <a:t>追加で整理が必要</a:t>
            </a:r>
            <a:endParaRPr kumimoji="1"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38" name="十字形 37"/>
          <p:cNvSpPr/>
          <p:nvPr/>
        </p:nvSpPr>
        <p:spPr>
          <a:xfrm>
            <a:off x="2372601" y="2341516"/>
            <a:ext cx="307788" cy="293189"/>
          </a:xfrm>
          <a:prstGeom prst="plus">
            <a:avLst>
              <a:gd name="adj" fmla="val 412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吹き出し 1"/>
          <p:cNvSpPr/>
          <p:nvPr/>
        </p:nvSpPr>
        <p:spPr>
          <a:xfrm>
            <a:off x="6694948" y="4811323"/>
            <a:ext cx="2344415" cy="1055558"/>
          </a:xfrm>
          <a:prstGeom prst="wedgeRectCallout">
            <a:avLst>
              <a:gd name="adj1" fmla="val 24587"/>
              <a:gd name="adj2" fmla="val -6997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u="sng" dirty="0" smtClean="0">
                <a:solidFill>
                  <a:srgbClr val="FF0000"/>
                </a:solidFill>
              </a:rPr>
              <a:t>追加項目</a:t>
            </a:r>
            <a:r>
              <a:rPr lang="ja-JP" altLang="en-US" sz="1400" dirty="0" smtClean="0">
                <a:solidFill>
                  <a:schemeClr val="tx1"/>
                </a:solidFill>
              </a:rPr>
              <a:t>を統一様式に</a:t>
            </a:r>
            <a:endParaRPr lang="en-US" altLang="ja-JP" sz="1400" dirty="0" smtClean="0">
              <a:solidFill>
                <a:schemeClr val="tx1"/>
              </a:solidFill>
            </a:endParaRPr>
          </a:p>
          <a:p>
            <a:pPr algn="ctr"/>
            <a:r>
              <a:rPr lang="ja-JP" altLang="en-US" sz="1400" dirty="0" smtClean="0">
                <a:solidFill>
                  <a:schemeClr val="tx1"/>
                </a:solidFill>
              </a:rPr>
              <a:t>追加で記載したうえで</a:t>
            </a:r>
            <a:endParaRPr lang="en-US" altLang="ja-JP" sz="1400" dirty="0" smtClean="0">
              <a:solidFill>
                <a:schemeClr val="tx1"/>
              </a:solidFill>
            </a:endParaRPr>
          </a:p>
          <a:p>
            <a:pPr algn="ctr"/>
            <a:r>
              <a:rPr lang="ja-JP" altLang="en-US" sz="1400" dirty="0">
                <a:solidFill>
                  <a:schemeClr val="tx1"/>
                </a:solidFill>
              </a:rPr>
              <a:t>今後</a:t>
            </a:r>
            <a:r>
              <a:rPr lang="ja-JP" altLang="en-US" sz="1400" dirty="0" smtClean="0">
                <a:solidFill>
                  <a:schemeClr val="tx1"/>
                </a:solidFill>
              </a:rPr>
              <a:t>の方針・具体的な計画</a:t>
            </a:r>
            <a:endParaRPr lang="en-US" altLang="ja-JP" sz="1400" dirty="0" smtClean="0">
              <a:solidFill>
                <a:schemeClr val="tx1"/>
              </a:solidFill>
            </a:endParaRPr>
          </a:p>
          <a:p>
            <a:pPr algn="ctr"/>
            <a:r>
              <a:rPr lang="ja-JP" altLang="en-US" sz="1400" dirty="0" smtClean="0">
                <a:solidFill>
                  <a:schemeClr val="tx1"/>
                </a:solidFill>
              </a:rPr>
              <a:t>を再検証</a:t>
            </a:r>
            <a:endParaRPr kumimoji="1" lang="ja-JP" altLang="en-US" sz="1400" dirty="0">
              <a:solidFill>
                <a:schemeClr val="tx1"/>
              </a:solidFill>
            </a:endParaRPr>
          </a:p>
        </p:txBody>
      </p:sp>
    </p:spTree>
    <p:extLst>
      <p:ext uri="{BB962C8B-B14F-4D97-AF65-F5344CB8AC3E}">
        <p14:creationId xmlns:p14="http://schemas.microsoft.com/office/powerpoint/2010/main" val="24203096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noFill/>
        </p:spPr>
        <p:txBody>
          <a:bodyPr/>
          <a:lstStyle/>
          <a:p>
            <a:fld id="{1C5E2A2E-42B5-4858-9116-6D14F207026F}" type="slidenum">
              <a:rPr kumimoji="1" lang="ja-JP" altLang="en-US" sz="2000" smtClean="0"/>
              <a:t>25</a:t>
            </a:fld>
            <a:endParaRPr kumimoji="1" lang="ja-JP" altLang="en-US" sz="2000" dirty="0"/>
          </a:p>
        </p:txBody>
      </p:sp>
      <p:sp>
        <p:nvSpPr>
          <p:cNvPr id="5" name="テキスト ボックス 4"/>
          <p:cNvSpPr txBox="1"/>
          <p:nvPr/>
        </p:nvSpPr>
        <p:spPr>
          <a:xfrm>
            <a:off x="251520" y="1412776"/>
            <a:ext cx="4232286" cy="4416594"/>
          </a:xfrm>
          <a:prstGeom prst="rect">
            <a:avLst/>
          </a:prstGeom>
          <a:noFill/>
        </p:spPr>
        <p:txBody>
          <a:bodyPr wrap="square" rIns="36000" rtlCol="0">
            <a:spAutoFit/>
          </a:bodyPr>
          <a:lstStyle/>
          <a:p>
            <a:r>
              <a:rPr lang="ja-JP" altLang="en-US" sz="2000" dirty="0">
                <a:latin typeface="ＭＳ ゴシック" panose="020B0609070205080204" pitchFamily="49" charset="-128"/>
                <a:ea typeface="ＭＳ ゴシック" panose="020B0609070205080204" pitchFamily="49" charset="-128"/>
              </a:rPr>
              <a:t>　</a:t>
            </a:r>
            <a:r>
              <a:rPr lang="ja-JP" altLang="en-US" sz="2000" dirty="0" smtClean="0">
                <a:latin typeface="ＭＳ ゴシック" panose="020B0609070205080204" pitchFamily="49" charset="-128"/>
                <a:ea typeface="ＭＳ ゴシック" panose="020B0609070205080204" pitchFamily="49" charset="-128"/>
              </a:rPr>
              <a:t>各地域調整会議において役割を協議することとしている「政策医療を担う中心的な医療機関」は、熊本県地域医療構想「第５章 構想区域ごとの状況」に記載する次の拠点</a:t>
            </a:r>
            <a:r>
              <a:rPr lang="ja-JP" altLang="en-US" sz="2000" dirty="0">
                <a:latin typeface="ＭＳ ゴシック" panose="020B0609070205080204" pitchFamily="49" charset="-128"/>
                <a:ea typeface="ＭＳ ゴシック" panose="020B0609070205080204" pitchFamily="49" charset="-128"/>
              </a:rPr>
              <a:t>病院及び地域</a:t>
            </a:r>
            <a:r>
              <a:rPr lang="ja-JP" altLang="en-US" sz="2000" dirty="0" smtClean="0">
                <a:latin typeface="ＭＳ ゴシック" panose="020B0609070205080204" pitchFamily="49" charset="-128"/>
                <a:ea typeface="ＭＳ ゴシック" panose="020B0609070205080204" pitchFamily="49" charset="-128"/>
              </a:rPr>
              <a:t>医療支援病院</a:t>
            </a:r>
            <a:r>
              <a:rPr lang="ja-JP" altLang="en-US" sz="2000" dirty="0">
                <a:latin typeface="ＭＳ ゴシック" panose="020B0609070205080204" pitchFamily="49" charset="-128"/>
                <a:ea typeface="ＭＳ ゴシック" panose="020B0609070205080204" pitchFamily="49" charset="-128"/>
              </a:rPr>
              <a:t>を</a:t>
            </a:r>
            <a:r>
              <a:rPr lang="ja-JP" altLang="en-US" sz="2000" dirty="0" smtClean="0">
                <a:latin typeface="ＭＳ ゴシック" panose="020B0609070205080204" pitchFamily="49" charset="-128"/>
                <a:ea typeface="ＭＳ ゴシック" panose="020B0609070205080204" pitchFamily="49" charset="-128"/>
              </a:rPr>
              <a:t>基に</a:t>
            </a:r>
            <a:r>
              <a:rPr lang="ja-JP" altLang="en-US" sz="2000" dirty="0">
                <a:latin typeface="ＭＳ ゴシック" panose="020B0609070205080204" pitchFamily="49" charset="-128"/>
                <a:ea typeface="ＭＳ ゴシック" panose="020B0609070205080204" pitchFamily="49" charset="-128"/>
              </a:rPr>
              <a:t>、各地域調整会議で決定する</a:t>
            </a:r>
            <a:r>
              <a:rPr lang="ja-JP" altLang="en-US" sz="2000" dirty="0" smtClean="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a:p>
            <a:endParaRPr lang="en-US" altLang="ja-JP" sz="2000"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・図表</a:t>
            </a:r>
            <a:r>
              <a:rPr lang="en-US" altLang="ja-JP" dirty="0" smtClean="0">
                <a:latin typeface="ＭＳ 明朝" panose="02020609040205080304" pitchFamily="17" charset="-128"/>
                <a:ea typeface="ＭＳ 明朝" panose="02020609040205080304" pitchFamily="17" charset="-128"/>
              </a:rPr>
              <a:t>59</a:t>
            </a:r>
            <a:r>
              <a:rPr lang="en-US" altLang="ja-JP" dirty="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各構想区域の５疾病に係る</a:t>
            </a:r>
            <a:endParaRPr lang="en-US" altLang="ja-JP" dirty="0" smtClean="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拠点病院及び地域医療支援病院</a:t>
            </a:r>
            <a:r>
              <a:rPr lang="en-US" altLang="ja-JP" dirty="0" smtClean="0">
                <a:latin typeface="ＭＳ 明朝" panose="02020609040205080304" pitchFamily="17" charset="-128"/>
                <a:ea typeface="ＭＳ 明朝" panose="02020609040205080304" pitchFamily="17" charset="-128"/>
              </a:rPr>
              <a:t>｣</a:t>
            </a:r>
          </a:p>
          <a:p>
            <a:endParaRPr lang="en-US" altLang="ja-JP" dirty="0" smtClean="0">
              <a:latin typeface="ＭＳ 明朝" panose="02020609040205080304" pitchFamily="17" charset="-128"/>
              <a:ea typeface="ＭＳ 明朝" panose="02020609040205080304" pitchFamily="17" charset="-128"/>
            </a:endParaRPr>
          </a:p>
          <a:p>
            <a:r>
              <a:rPr lang="ja-JP" altLang="en-US" dirty="0" smtClean="0">
                <a:latin typeface="ＭＳ 明朝" panose="02020609040205080304" pitchFamily="17" charset="-128"/>
                <a:ea typeface="ＭＳ 明朝" panose="02020609040205080304" pitchFamily="17" charset="-128"/>
              </a:rPr>
              <a:t>・図表</a:t>
            </a:r>
            <a:r>
              <a:rPr lang="en-US" altLang="ja-JP" dirty="0" smtClean="0">
                <a:latin typeface="ＭＳ 明朝" panose="02020609040205080304" pitchFamily="17" charset="-128"/>
                <a:ea typeface="ＭＳ 明朝" panose="02020609040205080304" pitchFamily="17" charset="-128"/>
              </a:rPr>
              <a:t>60</a:t>
            </a:r>
            <a:r>
              <a:rPr lang="en-US" altLang="ja-JP" dirty="0">
                <a:latin typeface="ＭＳ 明朝" panose="02020609040205080304" pitchFamily="17" charset="-128"/>
                <a:ea typeface="ＭＳ 明朝" panose="02020609040205080304" pitchFamily="17" charset="-128"/>
              </a:rPr>
              <a:t>｢</a:t>
            </a:r>
            <a:r>
              <a:rPr lang="ja-JP" altLang="en-US" dirty="0" smtClean="0">
                <a:latin typeface="ＭＳ 明朝" panose="02020609040205080304" pitchFamily="17" charset="-128"/>
                <a:ea typeface="ＭＳ 明朝" panose="02020609040205080304" pitchFamily="17" charset="-128"/>
              </a:rPr>
              <a:t>各構想区域の５事業に係る</a:t>
            </a:r>
            <a:endParaRPr lang="en-US" altLang="ja-JP" dirty="0" smtClean="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　</a:t>
            </a:r>
            <a:r>
              <a:rPr lang="ja-JP" altLang="en-US" dirty="0" smtClean="0">
                <a:latin typeface="ＭＳ 明朝" panose="02020609040205080304" pitchFamily="17" charset="-128"/>
                <a:ea typeface="ＭＳ 明朝" panose="02020609040205080304" pitchFamily="17" charset="-128"/>
              </a:rPr>
              <a:t>拠点病院</a:t>
            </a:r>
            <a:r>
              <a:rPr lang="en-US" altLang="ja-JP" dirty="0" smtClean="0">
                <a:latin typeface="ＭＳ 明朝" panose="02020609040205080304" pitchFamily="17" charset="-128"/>
                <a:ea typeface="ＭＳ 明朝" panose="02020609040205080304" pitchFamily="17" charset="-128"/>
              </a:rPr>
              <a:t>｣</a:t>
            </a:r>
          </a:p>
          <a:p>
            <a:endParaRPr lang="en-US" altLang="ja-JP" sz="2000" dirty="0">
              <a:latin typeface="ＭＳ 明朝" panose="02020609040205080304" pitchFamily="17" charset="-128"/>
              <a:ea typeface="ＭＳ 明朝" panose="02020609040205080304" pitchFamily="17" charset="-128"/>
            </a:endParaRPr>
          </a:p>
          <a:p>
            <a:r>
              <a:rPr lang="en-US" altLang="ja-JP" sz="1100" dirty="0" smtClean="0">
                <a:latin typeface="ＭＳ ゴシック" panose="020B0609070205080204" pitchFamily="49" charset="-128"/>
                <a:ea typeface="ＭＳ ゴシック" panose="020B0609070205080204" pitchFamily="49" charset="-128"/>
              </a:rPr>
              <a:t>※H29.6.30 </a:t>
            </a:r>
            <a:r>
              <a:rPr lang="ja-JP" altLang="en-US" sz="1100" dirty="0" smtClean="0">
                <a:latin typeface="ＭＳ ゴシック" panose="020B0609070205080204" pitchFamily="49" charset="-128"/>
                <a:ea typeface="ＭＳ ゴシック" panose="020B0609070205080204" pitchFamily="49" charset="-128"/>
              </a:rPr>
              <a:t>第１回熊本県地域医療構想調整会議（資料１）より</a:t>
            </a:r>
            <a:endParaRPr lang="en-US" altLang="ja-JP" sz="1100" dirty="0" smtClean="0">
              <a:latin typeface="ＭＳ ゴシック" panose="020B0609070205080204" pitchFamily="49" charset="-128"/>
              <a:ea typeface="ＭＳ ゴシック" panose="020B0609070205080204" pitchFamily="49" charset="-128"/>
            </a:endParaRPr>
          </a:p>
        </p:txBody>
      </p:sp>
      <p:sp>
        <p:nvSpPr>
          <p:cNvPr id="6" name="AutoShape 15"/>
          <p:cNvSpPr>
            <a:spLocks noChangeArrowheads="1"/>
          </p:cNvSpPr>
          <p:nvPr/>
        </p:nvSpPr>
        <p:spPr bwMode="auto">
          <a:xfrm>
            <a:off x="101135" y="404664"/>
            <a:ext cx="8938228"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None/>
            </a:pP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政策医療を担う中心的な医療機関について</a:t>
            </a:r>
            <a:endParaRPr lang="ja-JP" altLang="en-US" sz="1662" b="1" dirty="0">
              <a:solidFill>
                <a:schemeClr val="bg1"/>
              </a:solidFill>
              <a:latin typeface="メイリオ" panose="020B0604030504040204" pitchFamily="50" charset="-128"/>
              <a:ea typeface="メイリオ" panose="020B0604030504040204" pitchFamily="50" charset="-128"/>
              <a:cs typeface="Arial"/>
            </a:endParaRPr>
          </a:p>
        </p:txBody>
      </p:sp>
      <p:sp>
        <p:nvSpPr>
          <p:cNvPr id="9" name="正方形/長方形 8"/>
          <p:cNvSpPr/>
          <p:nvPr/>
        </p:nvSpPr>
        <p:spPr>
          <a:xfrm>
            <a:off x="323528" y="443192"/>
            <a:ext cx="720080" cy="32151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参考</a:t>
            </a:r>
            <a:endParaRPr kumimoji="1" lang="ja-JP" altLang="en-US" sz="1400" dirty="0">
              <a:solidFill>
                <a:schemeClr val="tx1"/>
              </a:solidFill>
            </a:endParaRPr>
          </a:p>
        </p:txBody>
      </p:sp>
      <p:sp>
        <p:nvSpPr>
          <p:cNvPr id="11" name="テキスト ボックス 10"/>
          <p:cNvSpPr txBox="1"/>
          <p:nvPr/>
        </p:nvSpPr>
        <p:spPr>
          <a:xfrm>
            <a:off x="519633" y="6290571"/>
            <a:ext cx="4288312" cy="261610"/>
          </a:xfrm>
          <a:prstGeom prst="rect">
            <a:avLst/>
          </a:prstGeom>
          <a:noFill/>
        </p:spPr>
        <p:txBody>
          <a:bodyPr wrap="square" rIns="36000" rtlCol="0">
            <a:spAutoFit/>
          </a:bodyPr>
          <a:lstStyle/>
          <a:p>
            <a:pPr marL="363538" indent="-363538" algn="r"/>
            <a:r>
              <a:rPr lang="ja-JP" altLang="en-US" sz="1100" dirty="0" smtClean="0">
                <a:latin typeface="ＭＳ ゴシック" panose="020B0609070205080204" pitchFamily="49" charset="-128"/>
                <a:ea typeface="ＭＳ ゴシック" panose="020B0609070205080204" pitchFamily="49" charset="-128"/>
              </a:rPr>
              <a:t>（参考）</a:t>
            </a:r>
            <a:r>
              <a:rPr lang="ja-JP" altLang="en-US" sz="1100" dirty="0">
                <a:latin typeface="ＭＳ ゴシック" panose="020B0609070205080204" pitchFamily="49" charset="-128"/>
                <a:ea typeface="ＭＳ ゴシック" panose="020B0609070205080204" pitchFamily="49" charset="-128"/>
              </a:rPr>
              <a:t>球磨</a:t>
            </a:r>
            <a:r>
              <a:rPr lang="ja-JP" altLang="en-US" sz="1100" dirty="0" smtClean="0">
                <a:latin typeface="ＭＳ ゴシック" panose="020B0609070205080204" pitchFamily="49" charset="-128"/>
                <a:ea typeface="ＭＳ ゴシック" panose="020B0609070205080204" pitchFamily="49" charset="-128"/>
              </a:rPr>
              <a:t>構想区域の図表</a:t>
            </a:r>
            <a:r>
              <a:rPr lang="en-US" altLang="ja-JP" sz="1100" dirty="0" smtClean="0">
                <a:latin typeface="ＭＳ ゴシック" panose="020B0609070205080204" pitchFamily="49" charset="-128"/>
                <a:ea typeface="ＭＳ ゴシック" panose="020B0609070205080204" pitchFamily="49" charset="-128"/>
              </a:rPr>
              <a:t>59</a:t>
            </a:r>
            <a:r>
              <a:rPr lang="ja-JP" altLang="en-US" sz="1100" dirty="0" err="1" smtClean="0">
                <a:latin typeface="ＭＳ ゴシック" panose="020B0609070205080204" pitchFamily="49" charset="-128"/>
                <a:ea typeface="ＭＳ ゴシック" panose="020B0609070205080204" pitchFamily="49" charset="-128"/>
              </a:rPr>
              <a:t>、</a:t>
            </a:r>
            <a:r>
              <a:rPr lang="en-US" altLang="ja-JP" sz="1100" dirty="0" smtClean="0">
                <a:latin typeface="ＭＳ ゴシック" panose="020B0609070205080204" pitchFamily="49" charset="-128"/>
                <a:ea typeface="ＭＳ ゴシック" panose="020B0609070205080204" pitchFamily="49" charset="-128"/>
              </a:rPr>
              <a:t>60</a:t>
            </a:r>
            <a:r>
              <a:rPr lang="ja-JP" altLang="en-US" sz="1100" dirty="0">
                <a:latin typeface="ＭＳ ゴシック" panose="020B0609070205080204" pitchFamily="49" charset="-128"/>
                <a:ea typeface="ＭＳ ゴシック" panose="020B0609070205080204" pitchFamily="49" charset="-128"/>
              </a:rPr>
              <a:t>　</a:t>
            </a:r>
            <a:r>
              <a:rPr lang="ja-JP" altLang="en-US" sz="1100" dirty="0" smtClean="0">
                <a:latin typeface="ＭＳ ゴシック" panose="020B0609070205080204" pitchFamily="49" charset="-128"/>
                <a:ea typeface="ＭＳ ゴシック" panose="020B0609070205080204" pitchFamily="49" charset="-128"/>
              </a:rPr>
              <a:t>⇒</a:t>
            </a:r>
            <a:endParaRPr lang="en-US" altLang="ja-JP" sz="1100" dirty="0">
              <a:latin typeface="ＭＳ 明朝" panose="02020609040205080304" pitchFamily="17" charset="-128"/>
              <a:ea typeface="ＭＳ 明朝" panose="02020609040205080304" pitchFamily="17" charset="-128"/>
            </a:endParaRPr>
          </a:p>
        </p:txBody>
      </p:sp>
      <p:pic>
        <p:nvPicPr>
          <p:cNvPr id="2" name="図 1"/>
          <p:cNvPicPr>
            <a:picLocks noChangeAspect="1"/>
          </p:cNvPicPr>
          <p:nvPr/>
        </p:nvPicPr>
        <p:blipFill>
          <a:blip r:embed="rId2"/>
          <a:stretch>
            <a:fillRect/>
          </a:stretch>
        </p:blipFill>
        <p:spPr>
          <a:xfrm>
            <a:off x="4528452" y="802122"/>
            <a:ext cx="4521500" cy="6023496"/>
          </a:xfrm>
          <a:prstGeom prst="rect">
            <a:avLst/>
          </a:prstGeom>
        </p:spPr>
      </p:pic>
    </p:spTree>
    <p:extLst>
      <p:ext uri="{BB962C8B-B14F-4D97-AF65-F5344CB8AC3E}">
        <p14:creationId xmlns:p14="http://schemas.microsoft.com/office/powerpoint/2010/main" val="3247139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noFill/>
        </p:spPr>
        <p:txBody>
          <a:bodyPr/>
          <a:lstStyle/>
          <a:p>
            <a:fld id="{1C5E2A2E-42B5-4858-9116-6D14F207026F}" type="slidenum">
              <a:rPr kumimoji="1" lang="ja-JP" altLang="en-US" sz="2000" smtClean="0"/>
              <a:t>26</a:t>
            </a:fld>
            <a:endParaRPr kumimoji="1" lang="ja-JP" altLang="en-US" dirty="0"/>
          </a:p>
        </p:txBody>
      </p:sp>
      <p:sp>
        <p:nvSpPr>
          <p:cNvPr id="10" name="AutoShape 15"/>
          <p:cNvSpPr>
            <a:spLocks noChangeArrowheads="1"/>
          </p:cNvSpPr>
          <p:nvPr/>
        </p:nvSpPr>
        <p:spPr bwMode="auto">
          <a:xfrm>
            <a:off x="101135" y="332656"/>
            <a:ext cx="8938228" cy="397458"/>
          </a:xfrm>
          <a:prstGeom prst="roundRect">
            <a:avLst>
              <a:gd name="adj" fmla="val 21125"/>
            </a:avLst>
          </a:prstGeom>
          <a:solidFill>
            <a:srgbClr val="990008"/>
          </a:solidFill>
          <a:ln w="12700" cmpd="thickThin">
            <a:solidFill>
              <a:schemeClr val="tx1"/>
            </a:solidFill>
            <a:round/>
            <a:headEnd/>
            <a:tailEnd/>
          </a:ln>
          <a:effectLst>
            <a:outerShdw dist="107763" dir="2700000" algn="ctr" rotWithShape="0">
              <a:schemeClr val="bg2">
                <a:alpha val="50000"/>
              </a:schemeClr>
            </a:outerShdw>
          </a:effectLst>
        </p:spPr>
        <p:txBody>
          <a:bodyPr wrap="none" lIns="84313" tIns="42158" rIns="84313" bIns="42158" anchor="ctr" anchorCtr="1"/>
          <a:lstStyle>
            <a:lvl1pPr defTabSz="1000125" eaLnBrk="0" hangingPunct="0">
              <a:spcBef>
                <a:spcPct val="20000"/>
              </a:spcBef>
              <a:buChar char="•"/>
              <a:defRPr kumimoji="1" sz="3200">
                <a:solidFill>
                  <a:schemeClr val="tx1"/>
                </a:solidFill>
                <a:latin typeface="Arial" charset="0"/>
                <a:ea typeface="ＭＳ Ｐゴシック" charset="-128"/>
              </a:defRPr>
            </a:lvl1pPr>
            <a:lvl2pPr marL="500063" indent="-285750" defTabSz="1000125" eaLnBrk="0" hangingPunct="0">
              <a:spcBef>
                <a:spcPct val="20000"/>
              </a:spcBef>
              <a:buChar char="–"/>
              <a:defRPr kumimoji="1" sz="2800">
                <a:solidFill>
                  <a:schemeClr val="tx1"/>
                </a:solidFill>
                <a:latin typeface="Arial" charset="0"/>
                <a:ea typeface="ＭＳ Ｐゴシック" charset="-128"/>
              </a:defRPr>
            </a:lvl2pPr>
            <a:lvl3pPr marL="1000125" indent="-228600" defTabSz="1000125" eaLnBrk="0" hangingPunct="0">
              <a:spcBef>
                <a:spcPct val="20000"/>
              </a:spcBef>
              <a:buChar char="•"/>
              <a:defRPr kumimoji="1" sz="2400">
                <a:solidFill>
                  <a:schemeClr val="tx1"/>
                </a:solidFill>
                <a:latin typeface="Arial" charset="0"/>
                <a:ea typeface="ＭＳ Ｐゴシック" charset="-128"/>
              </a:defRPr>
            </a:lvl3pPr>
            <a:lvl4pPr marL="1500188" indent="-228600" defTabSz="1000125" eaLnBrk="0" hangingPunct="0">
              <a:spcBef>
                <a:spcPct val="20000"/>
              </a:spcBef>
              <a:buChar char="–"/>
              <a:defRPr kumimoji="1" sz="2000">
                <a:solidFill>
                  <a:schemeClr val="tx1"/>
                </a:solidFill>
                <a:latin typeface="Arial" charset="0"/>
                <a:ea typeface="ＭＳ Ｐゴシック" charset="-128"/>
              </a:defRPr>
            </a:lvl4pPr>
            <a:lvl5pPr marL="2000250" indent="-236538" defTabSz="1000125" eaLnBrk="0" hangingPunct="0">
              <a:spcBef>
                <a:spcPct val="20000"/>
              </a:spcBef>
              <a:buChar char="»"/>
              <a:defRPr kumimoji="1" sz="2000">
                <a:solidFill>
                  <a:schemeClr val="tx1"/>
                </a:solidFill>
                <a:latin typeface="Arial" charset="0"/>
                <a:ea typeface="ＭＳ Ｐゴシック" charset="-128"/>
              </a:defRPr>
            </a:lvl5pPr>
            <a:lvl6pPr marL="24574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146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3718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29050" indent="-236538" defTabSz="10001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fontAlgn="base">
              <a:spcBef>
                <a:spcPct val="0"/>
              </a:spcBef>
              <a:spcAft>
                <a:spcPct val="0"/>
              </a:spcAft>
              <a:buNone/>
            </a:pPr>
            <a:r>
              <a:rPr lang="ja-JP" altLang="en-US" sz="1662" b="1" dirty="0">
                <a:solidFill>
                  <a:schemeClr val="bg1"/>
                </a:solidFill>
                <a:latin typeface="メイリオ" panose="020B0604030504040204" pitchFamily="50" charset="-128"/>
                <a:ea typeface="メイリオ" panose="020B0604030504040204" pitchFamily="50" charset="-128"/>
                <a:cs typeface="Arial"/>
              </a:rPr>
              <a:t>球磨</a:t>
            </a:r>
            <a:r>
              <a:rPr lang="ja-JP" altLang="en-US" sz="1662" b="1" dirty="0" smtClean="0">
                <a:solidFill>
                  <a:schemeClr val="bg1"/>
                </a:solidFill>
                <a:latin typeface="メイリオ" panose="020B0604030504040204" pitchFamily="50" charset="-128"/>
                <a:ea typeface="メイリオ" panose="020B0604030504040204" pitchFamily="50" charset="-128"/>
                <a:cs typeface="Arial"/>
              </a:rPr>
              <a:t>地域医療構想調整会議の協議順序（案）</a:t>
            </a:r>
            <a:endParaRPr lang="en-US" altLang="ja-JP" sz="1662" b="1" dirty="0" smtClean="0">
              <a:solidFill>
                <a:schemeClr val="bg1"/>
              </a:solidFill>
              <a:latin typeface="メイリオ" panose="020B0604030504040204" pitchFamily="50" charset="-128"/>
              <a:ea typeface="メイリオ" panose="020B0604030504040204" pitchFamily="50" charset="-128"/>
              <a:cs typeface="Arial"/>
            </a:endParaRPr>
          </a:p>
        </p:txBody>
      </p:sp>
      <p:sp>
        <p:nvSpPr>
          <p:cNvPr id="12" name="正方形/長方形 11"/>
          <p:cNvSpPr/>
          <p:nvPr/>
        </p:nvSpPr>
        <p:spPr>
          <a:xfrm>
            <a:off x="424962" y="1014997"/>
            <a:ext cx="8640000" cy="126285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22558" y="1014998"/>
            <a:ext cx="3141410" cy="12628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11936" y="692696"/>
            <a:ext cx="8640000" cy="43204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smtClean="0">
                <a:latin typeface="ＭＳ ゴシック" panose="020B0609070205080204" pitchFamily="49" charset="-128"/>
                <a:ea typeface="ＭＳ ゴシック" panose="020B0609070205080204" pitchFamily="49" charset="-128"/>
              </a:rPr>
              <a:t>　    </a:t>
            </a:r>
            <a:r>
              <a:rPr lang="ja-JP" altLang="en-US" sz="1400" dirty="0" smtClean="0">
                <a:latin typeface="ＭＳ ゴシック" panose="020B0609070205080204" pitchFamily="49" charset="-128"/>
                <a:ea typeface="ＭＳ ゴシック" panose="020B0609070205080204" pitchFamily="49" charset="-128"/>
              </a:rPr>
              <a:t>令和４</a:t>
            </a:r>
            <a:r>
              <a:rPr kumimoji="1" lang="ja-JP" altLang="en-US" sz="1400" dirty="0" smtClean="0">
                <a:latin typeface="ＭＳ ゴシック" panose="020B0609070205080204" pitchFamily="49" charset="-128"/>
                <a:ea typeface="ＭＳ ゴシック" panose="020B0609070205080204" pitchFamily="49" charset="-128"/>
              </a:rPr>
              <a:t>年度　　　　　　　　　　　　 　                 </a:t>
            </a:r>
            <a:r>
              <a:rPr lang="ja-JP" altLang="en-US" sz="1400" dirty="0" smtClean="0">
                <a:latin typeface="ＭＳ ゴシック" panose="020B0609070205080204" pitchFamily="49" charset="-128"/>
                <a:ea typeface="ＭＳ ゴシック" panose="020B0609070205080204" pitchFamily="49" charset="-128"/>
              </a:rPr>
              <a:t>令和５</a:t>
            </a:r>
            <a:r>
              <a:rPr kumimoji="1" lang="ja-JP" altLang="en-US" sz="1400" dirty="0" smtClean="0">
                <a:latin typeface="ＭＳ ゴシック" panose="020B0609070205080204" pitchFamily="49" charset="-128"/>
                <a:ea typeface="ＭＳ ゴシック" panose="020B0609070205080204" pitchFamily="49" charset="-128"/>
              </a:rPr>
              <a:t>年度</a:t>
            </a:r>
            <a:endParaRPr kumimoji="1" lang="ja-JP" altLang="en-US" sz="1400" dirty="0">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371199" y="1013931"/>
            <a:ext cx="3192769" cy="36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smtClean="0">
                <a:latin typeface="ＭＳ ゴシック" panose="020B0609070205080204" pitchFamily="49" charset="-128"/>
                <a:ea typeface="ＭＳ ゴシック" panose="020B0609070205080204" pitchFamily="49" charset="-128"/>
              </a:rPr>
              <a:t>8</a:t>
            </a:r>
            <a:r>
              <a:rPr kumimoji="1" lang="ja-JP" altLang="en-US" sz="1200" dirty="0" smtClean="0">
                <a:latin typeface="ＭＳ ゴシック" panose="020B0609070205080204" pitchFamily="49" charset="-128"/>
                <a:ea typeface="ＭＳ ゴシック" panose="020B0609070205080204" pitchFamily="49" charset="-128"/>
              </a:rPr>
              <a:t>月 </a:t>
            </a:r>
            <a:r>
              <a:rPr lang="en-US" altLang="ja-JP" sz="1200" dirty="0" smtClean="0">
                <a:latin typeface="ＭＳ ゴシック" panose="020B0609070205080204" pitchFamily="49" charset="-128"/>
                <a:ea typeface="ＭＳ ゴシック" panose="020B0609070205080204" pitchFamily="49" charset="-128"/>
              </a:rPr>
              <a:t>9</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10</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11</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12</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2</a:t>
            </a:r>
            <a:r>
              <a:rPr lang="ja-JP" altLang="en-US" sz="1200" dirty="0" smtClean="0">
                <a:latin typeface="ＭＳ ゴシック" panose="020B0609070205080204" pitchFamily="49" charset="-128"/>
                <a:ea typeface="ＭＳ ゴシック" panose="020B0609070205080204" pitchFamily="49" charset="-128"/>
              </a:rPr>
              <a:t>月 </a:t>
            </a:r>
            <a:r>
              <a:rPr lang="en-US" altLang="ja-JP" sz="1200" dirty="0" smtClean="0">
                <a:latin typeface="ＭＳ ゴシック" panose="020B0609070205080204" pitchFamily="49" charset="-128"/>
                <a:ea typeface="ＭＳ ゴシック" panose="020B0609070205080204" pitchFamily="49" charset="-128"/>
              </a:rPr>
              <a:t>3</a:t>
            </a:r>
            <a:r>
              <a:rPr lang="ja-JP" altLang="en-US" sz="1200" dirty="0" smtClean="0">
                <a:latin typeface="ＭＳ ゴシック" panose="020B0609070205080204" pitchFamily="49" charset="-128"/>
                <a:ea typeface="ＭＳ ゴシック" panose="020B0609070205080204" pitchFamily="49" charset="-128"/>
              </a:rPr>
              <a:t>月</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17" name="正方形/長方形 16"/>
          <p:cNvSpPr/>
          <p:nvPr/>
        </p:nvSpPr>
        <p:spPr>
          <a:xfrm>
            <a:off x="426812" y="1373988"/>
            <a:ext cx="8640000" cy="9038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555776" y="1455190"/>
            <a:ext cx="720000" cy="61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smtClean="0">
                <a:latin typeface="ＭＳ ゴシック" panose="020B0609070205080204" pitchFamily="49" charset="-128"/>
                <a:ea typeface="ＭＳ ゴシック" panose="020B0609070205080204" pitchFamily="49" charset="-128"/>
              </a:rPr>
              <a:t>２月頃</a:t>
            </a:r>
            <a:endParaRPr kumimoji="1" lang="en-US" altLang="ja-JP" sz="1100" dirty="0" smtClean="0">
              <a:latin typeface="ＭＳ ゴシック" panose="020B0609070205080204" pitchFamily="49" charset="-128"/>
              <a:ea typeface="ＭＳ ゴシック" panose="020B0609070205080204" pitchFamily="49" charset="-128"/>
            </a:endParaRPr>
          </a:p>
          <a:p>
            <a:pPr algn="ctr"/>
            <a:r>
              <a:rPr lang="ja-JP" altLang="en-US" sz="1100" dirty="0" smtClean="0">
                <a:latin typeface="ＭＳ ゴシック" panose="020B0609070205080204" pitchFamily="49" charset="-128"/>
                <a:ea typeface="ＭＳ ゴシック" panose="020B0609070205080204" pitchFamily="49" charset="-128"/>
              </a:rPr>
              <a:t>第２回</a:t>
            </a:r>
            <a:endParaRPr lang="en-US" altLang="ja-JP" sz="1100" dirty="0" smtClean="0">
              <a:latin typeface="ＭＳ ゴシック" panose="020B0609070205080204" pitchFamily="49" charset="-128"/>
              <a:ea typeface="ＭＳ ゴシック" panose="020B0609070205080204" pitchFamily="49" charset="-128"/>
            </a:endParaRPr>
          </a:p>
          <a:p>
            <a:pPr algn="ctr"/>
            <a:r>
              <a:rPr lang="ja-JP" altLang="en-US" sz="1100" dirty="0" smtClean="0">
                <a:latin typeface="ＭＳ ゴシック" panose="020B0609070205080204" pitchFamily="49" charset="-128"/>
                <a:ea typeface="ＭＳ ゴシック" panose="020B0609070205080204" pitchFamily="49" charset="-128"/>
              </a:rPr>
              <a:t>会議</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20" name="角丸四角形 19"/>
          <p:cNvSpPr/>
          <p:nvPr/>
        </p:nvSpPr>
        <p:spPr>
          <a:xfrm>
            <a:off x="7812440" y="1455190"/>
            <a:ext cx="720000" cy="61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100" dirty="0">
                <a:latin typeface="ＭＳ ゴシック" panose="020B0609070205080204" pitchFamily="49" charset="-128"/>
                <a:ea typeface="ＭＳ ゴシック" panose="020B0609070205080204" pitchFamily="49" charset="-128"/>
              </a:rPr>
              <a:t>２</a:t>
            </a:r>
            <a:r>
              <a:rPr kumimoji="1" lang="ja-JP" altLang="en-US" sz="1100" dirty="0" smtClean="0">
                <a:latin typeface="ＭＳ ゴシック" panose="020B0609070205080204" pitchFamily="49" charset="-128"/>
                <a:ea typeface="ＭＳ ゴシック" panose="020B0609070205080204" pitchFamily="49" charset="-128"/>
              </a:rPr>
              <a:t>月ごろ</a:t>
            </a:r>
            <a:endParaRPr kumimoji="1" lang="en-US" altLang="ja-JP" sz="1100" dirty="0" smtClean="0">
              <a:latin typeface="ＭＳ ゴシック" panose="020B0609070205080204" pitchFamily="49" charset="-128"/>
              <a:ea typeface="ＭＳ ゴシック" panose="020B0609070205080204" pitchFamily="49" charset="-128"/>
            </a:endParaRPr>
          </a:p>
          <a:p>
            <a:pPr algn="ctr"/>
            <a:r>
              <a:rPr lang="ja-JP" altLang="en-US" sz="1100" dirty="0" smtClean="0">
                <a:latin typeface="ＭＳ ゴシック" panose="020B0609070205080204" pitchFamily="49" charset="-128"/>
                <a:ea typeface="ＭＳ ゴシック" panose="020B0609070205080204" pitchFamily="49" charset="-128"/>
              </a:rPr>
              <a:t>第</a:t>
            </a:r>
            <a:r>
              <a:rPr lang="ja-JP" altLang="en-US" sz="1100" dirty="0">
                <a:latin typeface="ＭＳ ゴシック" panose="020B0609070205080204" pitchFamily="49" charset="-128"/>
                <a:ea typeface="ＭＳ ゴシック" panose="020B0609070205080204" pitchFamily="49" charset="-128"/>
              </a:rPr>
              <a:t>３</a:t>
            </a:r>
            <a:r>
              <a:rPr lang="ja-JP" altLang="en-US" sz="1100" dirty="0" smtClean="0">
                <a:latin typeface="ＭＳ ゴシック" panose="020B0609070205080204" pitchFamily="49" charset="-128"/>
                <a:ea typeface="ＭＳ ゴシック" panose="020B0609070205080204" pitchFamily="49" charset="-128"/>
              </a:rPr>
              <a:t>回</a:t>
            </a:r>
            <a:endParaRPr lang="en-US" altLang="ja-JP" sz="1100" dirty="0" smtClean="0">
              <a:latin typeface="ＭＳ ゴシック" panose="020B0609070205080204" pitchFamily="49" charset="-128"/>
              <a:ea typeface="ＭＳ ゴシック" panose="020B0609070205080204" pitchFamily="49" charset="-128"/>
            </a:endParaRPr>
          </a:p>
          <a:p>
            <a:pPr algn="ctr"/>
            <a:r>
              <a:rPr lang="ja-JP" altLang="en-US" sz="1100" dirty="0" smtClean="0">
                <a:latin typeface="ＭＳ ゴシック" panose="020B0609070205080204" pitchFamily="49" charset="-128"/>
                <a:ea typeface="ＭＳ ゴシック" panose="020B0609070205080204" pitchFamily="49" charset="-128"/>
              </a:rPr>
              <a:t>会議</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21" name="角丸四角形 20"/>
          <p:cNvSpPr/>
          <p:nvPr/>
        </p:nvSpPr>
        <p:spPr>
          <a:xfrm>
            <a:off x="4569600" y="1455190"/>
            <a:ext cx="720000" cy="576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100" dirty="0" smtClean="0">
                <a:latin typeface="ＭＳ ゴシック" panose="020B0609070205080204" pitchFamily="49" charset="-128"/>
                <a:ea typeface="ＭＳ ゴシック" panose="020B0609070205080204" pitchFamily="49" charset="-128"/>
              </a:rPr>
              <a:t>６～７月</a:t>
            </a:r>
            <a:endParaRPr kumimoji="1" lang="en-US" altLang="ja-JP" sz="1100" dirty="0" smtClean="0">
              <a:latin typeface="ＭＳ ゴシック" panose="020B0609070205080204" pitchFamily="49" charset="-128"/>
              <a:ea typeface="ＭＳ ゴシック" panose="020B0609070205080204" pitchFamily="49" charset="-128"/>
            </a:endParaRPr>
          </a:p>
          <a:p>
            <a:pPr algn="ctr"/>
            <a:r>
              <a:rPr kumimoji="1" lang="ja-JP" altLang="en-US" sz="1100" dirty="0" smtClean="0">
                <a:latin typeface="ＭＳ ゴシック" panose="020B0609070205080204" pitchFamily="49" charset="-128"/>
                <a:ea typeface="ＭＳ ゴシック" panose="020B0609070205080204" pitchFamily="49" charset="-128"/>
              </a:rPr>
              <a:t>第１回</a:t>
            </a:r>
            <a:endParaRPr kumimoji="1" lang="en-US" altLang="ja-JP" sz="1100" dirty="0" smtClean="0">
              <a:latin typeface="ＭＳ ゴシック" panose="020B0609070205080204" pitchFamily="49" charset="-128"/>
              <a:ea typeface="ＭＳ ゴシック" panose="020B0609070205080204" pitchFamily="49" charset="-128"/>
            </a:endParaRPr>
          </a:p>
          <a:p>
            <a:pPr algn="ctr"/>
            <a:r>
              <a:rPr kumimoji="1" lang="ja-JP" altLang="en-US" sz="1100" dirty="0" smtClean="0">
                <a:latin typeface="ＭＳ ゴシック" panose="020B0609070205080204" pitchFamily="49" charset="-128"/>
                <a:ea typeface="ＭＳ ゴシック" panose="020B0609070205080204" pitchFamily="49" charset="-128"/>
              </a:rPr>
              <a:t>会議</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22" name="角丸四角形 21"/>
          <p:cNvSpPr/>
          <p:nvPr/>
        </p:nvSpPr>
        <p:spPr>
          <a:xfrm>
            <a:off x="6175807" y="1455190"/>
            <a:ext cx="720000" cy="61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100" dirty="0" smtClean="0">
                <a:latin typeface="ＭＳ ゴシック" panose="020B0609070205080204" pitchFamily="49" charset="-128"/>
                <a:ea typeface="ＭＳ ゴシック" panose="020B0609070205080204" pitchFamily="49" charset="-128"/>
              </a:rPr>
              <a:t>10</a:t>
            </a:r>
            <a:r>
              <a:rPr kumimoji="1" lang="ja-JP" altLang="en-US" sz="1100" dirty="0" smtClean="0">
                <a:latin typeface="ＭＳ ゴシック" panose="020B0609070205080204" pitchFamily="49" charset="-128"/>
                <a:ea typeface="ＭＳ ゴシック" panose="020B0609070205080204" pitchFamily="49" charset="-128"/>
              </a:rPr>
              <a:t>～</a:t>
            </a:r>
            <a:r>
              <a:rPr kumimoji="1" lang="en-US" altLang="ja-JP" sz="1100" dirty="0" smtClean="0">
                <a:latin typeface="ＭＳ ゴシック" panose="020B0609070205080204" pitchFamily="49" charset="-128"/>
                <a:ea typeface="ＭＳ ゴシック" panose="020B0609070205080204" pitchFamily="49" charset="-128"/>
              </a:rPr>
              <a:t>11</a:t>
            </a:r>
            <a:r>
              <a:rPr kumimoji="1" lang="ja-JP" altLang="en-US" sz="1100" dirty="0" smtClean="0">
                <a:latin typeface="ＭＳ ゴシック" panose="020B0609070205080204" pitchFamily="49" charset="-128"/>
                <a:ea typeface="ＭＳ ゴシック" panose="020B0609070205080204" pitchFamily="49" charset="-128"/>
              </a:rPr>
              <a:t>月</a:t>
            </a:r>
            <a:endParaRPr kumimoji="1" lang="en-US" altLang="ja-JP" sz="1100" dirty="0" smtClean="0">
              <a:latin typeface="ＭＳ ゴシック" panose="020B0609070205080204" pitchFamily="49" charset="-128"/>
              <a:ea typeface="ＭＳ ゴシック" panose="020B0609070205080204" pitchFamily="49" charset="-128"/>
            </a:endParaRPr>
          </a:p>
          <a:p>
            <a:pPr algn="ctr"/>
            <a:r>
              <a:rPr kumimoji="1" lang="ja-JP" altLang="en-US" sz="1100" dirty="0" smtClean="0">
                <a:latin typeface="ＭＳ ゴシック" panose="020B0609070205080204" pitchFamily="49" charset="-128"/>
                <a:ea typeface="ＭＳ ゴシック" panose="020B0609070205080204" pitchFamily="49" charset="-128"/>
              </a:rPr>
              <a:t>第２回</a:t>
            </a:r>
            <a:endParaRPr kumimoji="1" lang="en-US" altLang="ja-JP" sz="1100" dirty="0" smtClean="0">
              <a:latin typeface="ＭＳ ゴシック" panose="020B0609070205080204" pitchFamily="49" charset="-128"/>
              <a:ea typeface="ＭＳ ゴシック" panose="020B0609070205080204" pitchFamily="49" charset="-128"/>
            </a:endParaRPr>
          </a:p>
          <a:p>
            <a:pPr algn="ctr"/>
            <a:r>
              <a:rPr kumimoji="1" lang="ja-JP" altLang="en-US" sz="1100" dirty="0" smtClean="0">
                <a:latin typeface="ＭＳ ゴシック" panose="020B0609070205080204" pitchFamily="49" charset="-128"/>
                <a:ea typeface="ＭＳ ゴシック" panose="020B0609070205080204" pitchFamily="49" charset="-128"/>
              </a:rPr>
              <a:t>会議</a:t>
            </a:r>
            <a:endParaRPr kumimoji="1" lang="ja-JP" altLang="en-US" sz="1100" dirty="0">
              <a:latin typeface="ＭＳ ゴシック" panose="020B0609070205080204" pitchFamily="49" charset="-128"/>
              <a:ea typeface="ＭＳ ゴシック" panose="020B0609070205080204" pitchFamily="49" charset="-128"/>
            </a:endParaRPr>
          </a:p>
        </p:txBody>
      </p:sp>
      <p:sp>
        <p:nvSpPr>
          <p:cNvPr id="27" name="正方形/長方形 26"/>
          <p:cNvSpPr/>
          <p:nvPr/>
        </p:nvSpPr>
        <p:spPr>
          <a:xfrm>
            <a:off x="4169031" y="3371355"/>
            <a:ext cx="2543129" cy="1551775"/>
          </a:xfrm>
          <a:prstGeom prst="rect">
            <a:avLst/>
          </a:prstGeom>
          <a:solidFill>
            <a:srgbClr val="FFFFCC"/>
          </a:solid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4625" indent="-174625"/>
            <a:r>
              <a:rPr lang="ja-JP" altLang="en-US" sz="1600" dirty="0">
                <a:solidFill>
                  <a:schemeClr val="tx1"/>
                </a:solidFill>
                <a:latin typeface="ＭＳ ゴシック" panose="020B0609070205080204" pitchFamily="49" charset="-128"/>
                <a:ea typeface="ＭＳ ゴシック" panose="020B0609070205080204" pitchFamily="49" charset="-128"/>
              </a:rPr>
              <a:t>②</a:t>
            </a:r>
            <a:r>
              <a:rPr lang="ja-JP" altLang="en-US" sz="1600" dirty="0" smtClean="0">
                <a:solidFill>
                  <a:schemeClr val="tx1"/>
                </a:solidFill>
                <a:latin typeface="ＭＳ ゴシック" panose="020B0609070205080204" pitchFamily="49" charset="-128"/>
                <a:ea typeface="ＭＳ ゴシック" panose="020B0609070205080204" pitchFamily="49" charset="-128"/>
              </a:rPr>
              <a:t>その他の病院</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①</a:t>
            </a:r>
            <a:r>
              <a:rPr lang="ja-JP" altLang="en-US" sz="1200" dirty="0" smtClean="0">
                <a:solidFill>
                  <a:schemeClr val="tx1"/>
                </a:solidFill>
                <a:latin typeface="ＭＳ ゴシック" panose="020B0609070205080204" pitchFamily="49" charset="-128"/>
                <a:ea typeface="ＭＳ ゴシック" panose="020B0609070205080204" pitchFamily="49" charset="-128"/>
              </a:rPr>
              <a:t>を除く</a:t>
            </a:r>
            <a:r>
              <a:rPr kumimoji="1" lang="en-US" altLang="ja-JP" sz="1200" dirty="0" smtClean="0">
                <a:solidFill>
                  <a:schemeClr val="tx1"/>
                </a:solidFill>
                <a:latin typeface="ＭＳ ゴシック" panose="020B0609070205080204" pitchFamily="49" charset="-128"/>
                <a:ea typeface="ＭＳ ゴシック" panose="020B0609070205080204" pitchFamily="49" charset="-128"/>
              </a:rPr>
              <a:t>)</a:t>
            </a:r>
            <a:r>
              <a:rPr lang="en-US" altLang="ja-JP" sz="1600" dirty="0" smtClean="0">
                <a:solidFill>
                  <a:schemeClr val="tx1"/>
                </a:solidFill>
                <a:latin typeface="ＭＳ ゴシック" panose="020B0609070205080204" pitchFamily="49" charset="-128"/>
                <a:ea typeface="ＭＳ ゴシック" panose="020B0609070205080204" pitchFamily="49" charset="-128"/>
              </a:rPr>
              <a:t>【5</a:t>
            </a:r>
            <a:r>
              <a:rPr kumimoji="1" lang="en-US" altLang="ja-JP" sz="1600" dirty="0" smtClean="0">
                <a:solidFill>
                  <a:schemeClr val="tx1"/>
                </a:solidFill>
                <a:latin typeface="ＭＳ ゴシック" panose="020B0609070205080204" pitchFamily="49" charset="-128"/>
                <a:ea typeface="ＭＳ ゴシック" panose="020B0609070205080204" pitchFamily="49" charset="-128"/>
              </a:rPr>
              <a:t>】</a:t>
            </a:r>
            <a:endParaRPr kumimoji="1" lang="en-US" altLang="ja-JP" sz="16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　愛生記念病院</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万江病院</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人吉リハビリテーション病院</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堤病院</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東病院</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28" name="正方形/長方形 27"/>
          <p:cNvSpPr/>
          <p:nvPr/>
        </p:nvSpPr>
        <p:spPr>
          <a:xfrm>
            <a:off x="6847228" y="4923130"/>
            <a:ext cx="2217734" cy="607115"/>
          </a:xfrm>
          <a:prstGeom prst="rect">
            <a:avLst/>
          </a:prstGeom>
          <a:solidFill>
            <a:srgbClr val="FFFFCC"/>
          </a:solid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r>
              <a:rPr lang="ja-JP" altLang="en-US" sz="1600" dirty="0">
                <a:solidFill>
                  <a:schemeClr val="tx1"/>
                </a:solidFill>
                <a:latin typeface="ＭＳ ゴシック" panose="020B0609070205080204" pitchFamily="49" charset="-128"/>
                <a:ea typeface="ＭＳ ゴシック" panose="020B0609070205080204" pitchFamily="49" charset="-128"/>
              </a:rPr>
              <a:t>③</a:t>
            </a:r>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有症診療所</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39" name="正方形/長方形 38"/>
          <p:cNvSpPr/>
          <p:nvPr/>
        </p:nvSpPr>
        <p:spPr>
          <a:xfrm>
            <a:off x="65610" y="1023141"/>
            <a:ext cx="360000" cy="125079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地域調整会議</a:t>
            </a:r>
            <a:endParaRPr kumimoji="1" lang="ja-JP" altLang="en-US" sz="1200" dirty="0">
              <a:solidFill>
                <a:schemeClr val="tx1"/>
              </a:solidFill>
              <a:latin typeface="ＭＳ ゴシック" panose="020B0609070205080204" pitchFamily="49" charset="-128"/>
              <a:ea typeface="ＭＳ ゴシック" panose="020B0609070205080204" pitchFamily="49" charset="-128"/>
            </a:endParaRPr>
          </a:p>
        </p:txBody>
      </p:sp>
      <p:sp>
        <p:nvSpPr>
          <p:cNvPr id="41" name="角丸四角形 40"/>
          <p:cNvSpPr/>
          <p:nvPr/>
        </p:nvSpPr>
        <p:spPr>
          <a:xfrm>
            <a:off x="477246" y="1539938"/>
            <a:ext cx="576000" cy="61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sz="1100" dirty="0" smtClean="0">
                <a:solidFill>
                  <a:schemeClr val="tx1"/>
                </a:solidFill>
                <a:latin typeface="ＭＳ ゴシック" panose="020B0609070205080204" pitchFamily="49" charset="-128"/>
                <a:ea typeface="ＭＳ ゴシック" panose="020B0609070205080204" pitchFamily="49" charset="-128"/>
              </a:rPr>
              <a:t>7/30</a:t>
            </a:r>
          </a:p>
          <a:p>
            <a:pPr algn="ctr"/>
            <a:r>
              <a:rPr kumimoji="1" lang="ja-JP" altLang="en-US" sz="1100" dirty="0" smtClean="0">
                <a:solidFill>
                  <a:schemeClr val="tx1"/>
                </a:solidFill>
                <a:latin typeface="ＭＳ ゴシック" panose="020B0609070205080204" pitchFamily="49" charset="-128"/>
                <a:ea typeface="ＭＳ ゴシック" panose="020B0609070205080204" pitchFamily="49" charset="-128"/>
              </a:rPr>
              <a:t>第１回会議</a:t>
            </a:r>
            <a:endParaRPr kumimoji="1" lang="ja-JP" altLang="en-US" sz="1100" dirty="0">
              <a:solidFill>
                <a:schemeClr val="tx1"/>
              </a:solidFill>
              <a:latin typeface="ＭＳ ゴシック" panose="020B0609070205080204" pitchFamily="49" charset="-128"/>
              <a:ea typeface="ＭＳ ゴシック" panose="020B0609070205080204" pitchFamily="49" charset="-128"/>
            </a:endParaRPr>
          </a:p>
        </p:txBody>
      </p:sp>
      <p:sp>
        <p:nvSpPr>
          <p:cNvPr id="43" name="正方形/長方形 42"/>
          <p:cNvSpPr/>
          <p:nvPr/>
        </p:nvSpPr>
        <p:spPr>
          <a:xfrm>
            <a:off x="3650104" y="1023141"/>
            <a:ext cx="5315696" cy="360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200" dirty="0" smtClean="0">
                <a:latin typeface="ＭＳ ゴシック" panose="020B0609070205080204" pitchFamily="49" charset="-128"/>
                <a:ea typeface="ＭＳ ゴシック" panose="020B0609070205080204" pitchFamily="49" charset="-128"/>
              </a:rPr>
              <a:t>4</a:t>
            </a:r>
            <a:r>
              <a:rPr lang="ja-JP" altLang="en-US" sz="1200" dirty="0" smtClean="0">
                <a:latin typeface="ＭＳ ゴシック" panose="020B0609070205080204" pitchFamily="49" charset="-128"/>
                <a:ea typeface="ＭＳ ゴシック" panose="020B0609070205080204" pitchFamily="49" charset="-128"/>
              </a:rPr>
              <a:t>月  </a:t>
            </a:r>
            <a:r>
              <a:rPr lang="en-US" altLang="ja-JP" sz="1200" dirty="0" smtClean="0">
                <a:latin typeface="ＭＳ ゴシック" panose="020B0609070205080204" pitchFamily="49" charset="-128"/>
                <a:ea typeface="ＭＳ ゴシック" panose="020B0609070205080204" pitchFamily="49" charset="-128"/>
              </a:rPr>
              <a:t>5</a:t>
            </a:r>
            <a:r>
              <a:rPr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6</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7</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8</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9</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10</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11</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12</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1</a:t>
            </a:r>
            <a:r>
              <a:rPr kumimoji="1"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2</a:t>
            </a:r>
            <a:r>
              <a:rPr lang="ja-JP" altLang="en-US" sz="1200" dirty="0" smtClean="0">
                <a:latin typeface="ＭＳ ゴシック" panose="020B0609070205080204" pitchFamily="49" charset="-128"/>
                <a:ea typeface="ＭＳ ゴシック" panose="020B0609070205080204" pitchFamily="49" charset="-128"/>
              </a:rPr>
              <a:t>月  </a:t>
            </a:r>
            <a:r>
              <a:rPr kumimoji="1" lang="en-US" altLang="ja-JP" sz="1200" dirty="0" smtClean="0">
                <a:latin typeface="ＭＳ ゴシック" panose="020B0609070205080204" pitchFamily="49" charset="-128"/>
                <a:ea typeface="ＭＳ ゴシック" panose="020B0609070205080204" pitchFamily="49" charset="-128"/>
              </a:rPr>
              <a:t>3</a:t>
            </a:r>
            <a:r>
              <a:rPr kumimoji="1" lang="ja-JP" altLang="en-US" sz="1200" dirty="0" smtClean="0">
                <a:latin typeface="ＭＳ ゴシック" panose="020B0609070205080204" pitchFamily="49" charset="-128"/>
                <a:ea typeface="ＭＳ ゴシック" panose="020B0609070205080204" pitchFamily="49" charset="-128"/>
              </a:rPr>
              <a:t>月</a:t>
            </a:r>
            <a:endParaRPr kumimoji="1" lang="ja-JP" altLang="en-US" sz="1200" dirty="0">
              <a:latin typeface="ＭＳ ゴシック" panose="020B0609070205080204" pitchFamily="49" charset="-128"/>
              <a:ea typeface="ＭＳ ゴシック" panose="020B0609070205080204" pitchFamily="49" charset="-128"/>
            </a:endParaRPr>
          </a:p>
        </p:txBody>
      </p:sp>
      <p:sp>
        <p:nvSpPr>
          <p:cNvPr id="44" name="正方形/長方形 43"/>
          <p:cNvSpPr/>
          <p:nvPr/>
        </p:nvSpPr>
        <p:spPr>
          <a:xfrm>
            <a:off x="591840" y="2378503"/>
            <a:ext cx="3476103" cy="1410538"/>
          </a:xfrm>
          <a:prstGeom prst="rect">
            <a:avLst/>
          </a:prstGeom>
          <a:solidFill>
            <a:srgbClr val="FFFFCC"/>
          </a:solidFill>
          <a:ln w="571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4625" indent="-174625"/>
            <a:r>
              <a:rPr kumimoji="1" lang="ja-JP" altLang="en-US" sz="1600" dirty="0" smtClean="0">
                <a:solidFill>
                  <a:schemeClr val="tx1"/>
                </a:solidFill>
                <a:latin typeface="ＭＳ ゴシック" panose="020B0609070205080204" pitchFamily="49" charset="-128"/>
                <a:ea typeface="ＭＳ ゴシック" panose="020B0609070205080204" pitchFamily="49" charset="-128"/>
              </a:rPr>
              <a:t>①政策医療を担う中心的な医療機関</a:t>
            </a:r>
            <a:r>
              <a:rPr lang="en-US" altLang="ja-JP" sz="1600" dirty="0" smtClean="0">
                <a:solidFill>
                  <a:schemeClr val="tx1"/>
                </a:solidFill>
                <a:latin typeface="ＭＳ ゴシック" panose="020B0609070205080204" pitchFamily="49" charset="-128"/>
                <a:ea typeface="ＭＳ ゴシック" panose="020B0609070205080204" pitchFamily="49" charset="-128"/>
              </a:rPr>
              <a:t>【4】</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人吉医療センター</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a:solidFill>
                  <a:schemeClr val="tx1"/>
                </a:solidFill>
                <a:latin typeface="ＭＳ ゴシック" panose="020B0609070205080204" pitchFamily="49" charset="-128"/>
                <a:ea typeface="ＭＳ ゴシック" panose="020B0609070205080204" pitchFamily="49" charset="-128"/>
              </a:rPr>
              <a:t>　</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球磨郡公立</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多良木病院</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球磨病院</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　</a:t>
            </a:r>
            <a:r>
              <a:rPr lang="ja-JP" altLang="en-US" sz="1200" dirty="0" smtClean="0">
                <a:solidFill>
                  <a:schemeClr val="tx1"/>
                </a:solidFill>
                <a:latin typeface="ＭＳ ゴシック" panose="020B0609070205080204" pitchFamily="49" charset="-128"/>
                <a:ea typeface="ＭＳ ゴシック" panose="020B0609070205080204" pitchFamily="49" charset="-128"/>
              </a:rPr>
              <a:t>外山</a:t>
            </a:r>
            <a:r>
              <a:rPr lang="ja-JP" altLang="en-US" sz="1200" dirty="0" smtClean="0">
                <a:solidFill>
                  <a:schemeClr val="tx1"/>
                </a:solidFill>
                <a:latin typeface="ＭＳ ゴシック" panose="020B0609070205080204" pitchFamily="49" charset="-128"/>
                <a:ea typeface="ＭＳ ゴシック" panose="020B0609070205080204" pitchFamily="49" charset="-128"/>
              </a:rPr>
              <a:t>胃腸</a:t>
            </a:r>
            <a:r>
              <a:rPr lang="ja-JP" altLang="en-US" sz="1200" dirty="0" smtClean="0">
                <a:solidFill>
                  <a:schemeClr val="tx1"/>
                </a:solidFill>
                <a:latin typeface="ＭＳ ゴシック" panose="020B0609070205080204" pitchFamily="49" charset="-128"/>
                <a:ea typeface="ＭＳ ゴシック" panose="020B0609070205080204" pitchFamily="49" charset="-128"/>
              </a:rPr>
              <a:t>病院</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p:txBody>
      </p:sp>
      <p:sp>
        <p:nvSpPr>
          <p:cNvPr id="2" name="下矢印 1"/>
          <p:cNvSpPr/>
          <p:nvPr/>
        </p:nvSpPr>
        <p:spPr>
          <a:xfrm>
            <a:off x="130675" y="2491805"/>
            <a:ext cx="360076" cy="3025427"/>
          </a:xfrm>
          <a:prstGeom prst="downArrow">
            <a:avLst>
              <a:gd name="adj1" fmla="val 50000"/>
              <a:gd name="adj2" fmla="val 1588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94954" y="5771135"/>
            <a:ext cx="8782336" cy="877163"/>
          </a:xfrm>
          <a:prstGeom prst="rect">
            <a:avLst/>
          </a:prstGeom>
          <a:noFill/>
        </p:spPr>
        <p:txBody>
          <a:bodyPr wrap="square" rtlCol="0">
            <a:spAutoFit/>
          </a:bodyPr>
          <a:lstStyle/>
          <a:p>
            <a:pPr defTabSz="805610">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 政策医療を担う中心的な医療機関等（</a:t>
            </a:r>
            <a:r>
              <a:rPr lang="ja-JP" altLang="en-US" sz="1600" dirty="0" smtClean="0">
                <a:solidFill>
                  <a:prstClr val="black"/>
                </a:solidFill>
                <a:latin typeface="ＭＳ ゴシック" panose="020B0609070205080204" pitchFamily="49" charset="-128"/>
                <a:ea typeface="ＭＳ ゴシック" panose="020B0609070205080204" pitchFamily="49" charset="-128"/>
              </a:rPr>
              <a:t>①）</a:t>
            </a:r>
            <a:r>
              <a:rPr lang="ja-JP" altLang="en-US" sz="1600" dirty="0" smtClean="0">
                <a:solidFill>
                  <a:prstClr val="black"/>
                </a:solidFill>
                <a:latin typeface="ＭＳ ゴシック" panose="020B0609070205080204" pitchFamily="49" charset="-128"/>
                <a:ea typeface="ＭＳ ゴシック" panose="020B0609070205080204" pitchFamily="49" charset="-128"/>
              </a:rPr>
              <a:t>から統一様式を用いて協議する。</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endParaRPr lang="en-US" altLang="ja-JP" sz="3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smtClean="0">
                <a:solidFill>
                  <a:prstClr val="black"/>
                </a:solidFill>
                <a:latin typeface="ＭＳ ゴシック" panose="020B0609070205080204" pitchFamily="49" charset="-128"/>
                <a:ea typeface="ＭＳ ゴシック" panose="020B0609070205080204" pitchFamily="49" charset="-128"/>
              </a:rPr>
              <a:t>○ その後、その他の病院及び有床診療所</a:t>
            </a:r>
            <a:r>
              <a:rPr lang="ja-JP" altLang="en-US" sz="1600" dirty="0" smtClean="0">
                <a:solidFill>
                  <a:prstClr val="black"/>
                </a:solidFill>
                <a:latin typeface="ＭＳ ゴシック" panose="020B0609070205080204" pitchFamily="49" charset="-128"/>
                <a:ea typeface="ＭＳ ゴシック" panose="020B0609070205080204" pitchFamily="49" charset="-128"/>
              </a:rPr>
              <a:t>（②③）</a:t>
            </a:r>
            <a:r>
              <a:rPr lang="ja-JP" altLang="en-US" sz="1600" dirty="0" smtClean="0">
                <a:solidFill>
                  <a:prstClr val="black"/>
                </a:solidFill>
                <a:latin typeface="ＭＳ ゴシック" panose="020B0609070205080204" pitchFamily="49" charset="-128"/>
                <a:ea typeface="ＭＳ ゴシック" panose="020B0609070205080204" pitchFamily="49" charset="-128"/>
              </a:rPr>
              <a:t>について、病床機能報告等を活用した一覧</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a:p>
            <a:pPr defTabSz="805610">
              <a:defRPr/>
            </a:pPr>
            <a:r>
              <a:rPr lang="ja-JP" altLang="en-US" sz="1600" dirty="0">
                <a:solidFill>
                  <a:prstClr val="black"/>
                </a:solidFill>
                <a:latin typeface="ＭＳ ゴシック" panose="020B0609070205080204" pitchFamily="49" charset="-128"/>
                <a:ea typeface="ＭＳ ゴシック" panose="020B0609070205080204" pitchFamily="49"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rPr>
              <a:t>を用いて一括して協議する。</a:t>
            </a:r>
            <a:endParaRPr lang="en-US" altLang="ja-JP" sz="1600" dirty="0" smtClean="0">
              <a:solidFill>
                <a:prstClr val="black"/>
              </a:solidFill>
              <a:latin typeface="ＭＳ ゴシック" panose="020B0609070205080204" pitchFamily="49" charset="-128"/>
              <a:ea typeface="ＭＳ ゴシック" panose="020B0609070205080204" pitchFamily="49" charset="-128"/>
            </a:endParaRPr>
          </a:p>
        </p:txBody>
      </p:sp>
      <p:sp>
        <p:nvSpPr>
          <p:cNvPr id="49" name="角丸四角形 48"/>
          <p:cNvSpPr/>
          <p:nvPr/>
        </p:nvSpPr>
        <p:spPr>
          <a:xfrm>
            <a:off x="5140049" y="1873728"/>
            <a:ext cx="675638" cy="278210"/>
          </a:xfrm>
          <a:prstGeom prst="roundRe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①～②</a:t>
            </a: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
        <p:nvSpPr>
          <p:cNvPr id="50" name="角丸四角形 49"/>
          <p:cNvSpPr/>
          <p:nvPr/>
        </p:nvSpPr>
        <p:spPr>
          <a:xfrm>
            <a:off x="3178890" y="1869947"/>
            <a:ext cx="264691" cy="337086"/>
          </a:xfrm>
          <a:prstGeom prst="roundRe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400" b="1" dirty="0" smtClean="0">
                <a:solidFill>
                  <a:schemeClr val="tx1"/>
                </a:solidFill>
                <a:latin typeface="ＭＳ ゴシック" panose="020B0609070205080204" pitchFamily="49" charset="-128"/>
                <a:ea typeface="ＭＳ ゴシック" panose="020B0609070205080204" pitchFamily="49" charset="-128"/>
              </a:rPr>
              <a:t>①</a:t>
            </a: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
        <p:nvSpPr>
          <p:cNvPr id="51" name="角丸四角形 50"/>
          <p:cNvSpPr/>
          <p:nvPr/>
        </p:nvSpPr>
        <p:spPr>
          <a:xfrm>
            <a:off x="6795306" y="1869947"/>
            <a:ext cx="657014" cy="337086"/>
          </a:xfrm>
          <a:prstGeom prst="roundRect">
            <a:avLst/>
          </a:prstGeom>
          <a:solidFill>
            <a:srgbClr val="FFFF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b="1" dirty="0">
                <a:solidFill>
                  <a:schemeClr val="tx1"/>
                </a:solidFill>
                <a:latin typeface="ＭＳ ゴシック" panose="020B0609070205080204" pitchFamily="49" charset="-128"/>
                <a:ea typeface="ＭＳ ゴシック" panose="020B0609070205080204" pitchFamily="49" charset="-128"/>
              </a:rPr>
              <a:t>②</a:t>
            </a:r>
            <a:r>
              <a:rPr lang="ja-JP" altLang="en-US" sz="1400" b="1" dirty="0" smtClean="0">
                <a:solidFill>
                  <a:schemeClr val="tx1"/>
                </a:solidFill>
                <a:latin typeface="ＭＳ ゴシック" panose="020B0609070205080204" pitchFamily="49" charset="-128"/>
                <a:ea typeface="ＭＳ ゴシック" panose="020B0609070205080204" pitchFamily="49" charset="-128"/>
              </a:rPr>
              <a:t>～③</a:t>
            </a:r>
            <a:endParaRPr kumimoji="1" lang="ja-JP" altLang="en-US" sz="1400" b="1" dirty="0">
              <a:solidFill>
                <a:schemeClr val="tx1"/>
              </a:solidFill>
              <a:latin typeface="ＭＳ ゴシック" panose="020B0609070205080204" pitchFamily="49" charset="-128"/>
              <a:ea typeface="ＭＳ ゴシック" panose="020B0609070205080204" pitchFamily="49" charset="-128"/>
            </a:endParaRPr>
          </a:p>
        </p:txBody>
      </p:sp>
      <p:sp>
        <p:nvSpPr>
          <p:cNvPr id="53" name="正方形/長方形 52"/>
          <p:cNvSpPr/>
          <p:nvPr/>
        </p:nvSpPr>
        <p:spPr>
          <a:xfrm>
            <a:off x="218700" y="5700320"/>
            <a:ext cx="8745787" cy="9479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55744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bwMode="white">
          <a:xfrm>
            <a:off x="8712847" y="6221346"/>
            <a:ext cx="179209" cy="348109"/>
          </a:xfrm>
          <a:prstGeom prst="rect">
            <a:avLst/>
          </a:prstGeom>
          <a:solidFill>
            <a:schemeClr val="bg1"/>
          </a:solidFill>
          <a:ln w="6350">
            <a:noFill/>
          </a:ln>
        </p:spPr>
        <p:txBody>
          <a:bodyPr wrap="square" rtlCol="0">
            <a:spAutoFit/>
          </a:bodyPr>
          <a:lstStyle/>
          <a:p>
            <a:pPr algn="ctr" defTabSz="805610">
              <a:defRPr/>
            </a:pP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3</a:t>
            </a:fld>
            <a:endParaRPr lang="ja-JP" altLang="en-US" dirty="0">
              <a:solidFill>
                <a:prstClr val="black">
                  <a:tint val="75000"/>
                </a:prstClr>
              </a:solidFill>
            </a:endParaRPr>
          </a:p>
        </p:txBody>
      </p:sp>
      <p:grpSp>
        <p:nvGrpSpPr>
          <p:cNvPr id="3" name="Group 4"/>
          <p:cNvGrpSpPr>
            <a:grpSpLocks noChangeAspect="1"/>
          </p:cNvGrpSpPr>
          <p:nvPr/>
        </p:nvGrpSpPr>
        <p:grpSpPr bwMode="auto">
          <a:xfrm>
            <a:off x="251520" y="1293075"/>
            <a:ext cx="8781110" cy="5016245"/>
            <a:chOff x="424" y="757"/>
            <a:chExt cx="4912" cy="2806"/>
          </a:xfrm>
        </p:grpSpPr>
        <p:sp>
          <p:nvSpPr>
            <p:cNvPr id="4" name="AutoShape 3"/>
            <p:cNvSpPr>
              <a:spLocks noChangeAspect="1" noChangeArrowheads="1" noTextEdit="1"/>
            </p:cNvSpPr>
            <p:nvPr/>
          </p:nvSpPr>
          <p:spPr bwMode="auto">
            <a:xfrm>
              <a:off x="424" y="757"/>
              <a:ext cx="4912" cy="2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 y="757"/>
              <a:ext cx="4918" cy="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正方形/長方形 6"/>
          <p:cNvSpPr/>
          <p:nvPr/>
        </p:nvSpPr>
        <p:spPr>
          <a:xfrm>
            <a:off x="52252" y="293492"/>
            <a:ext cx="9032630" cy="327196"/>
          </a:xfrm>
          <a:prstGeom prst="rect">
            <a:avLst/>
          </a:prstGeom>
          <a:solidFill>
            <a:srgbClr val="00006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lang="ja-JP" altLang="en-US" sz="1846" b="1" dirty="0" smtClean="0">
                <a:solidFill>
                  <a:prstClr val="white"/>
                </a:solidFill>
                <a:latin typeface="メイリオ" panose="020B0604030504040204" pitchFamily="50" charset="-128"/>
                <a:ea typeface="メイリオ"/>
                <a:cs typeface="メイリオ" panose="020B0604030504040204" pitchFamily="50" charset="-128"/>
              </a:rPr>
              <a:t>第８次医療計画、地域医療構想等の検討・取組に当たって</a:t>
            </a:r>
            <a:endParaRPr kumimoji="1" lang="en-US" altLang="ja-JP" sz="1846" b="1"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endParaRPr>
          </a:p>
        </p:txBody>
      </p:sp>
      <p:sp>
        <p:nvSpPr>
          <p:cNvPr id="2" name="正方形/長方形 1"/>
          <p:cNvSpPr/>
          <p:nvPr/>
        </p:nvSpPr>
        <p:spPr>
          <a:xfrm>
            <a:off x="6516216" y="692269"/>
            <a:ext cx="2520280" cy="5040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第３回地域医療構想及び医師確保計画に</a:t>
            </a:r>
            <a:endParaRPr kumimoji="1" lang="en-US" altLang="ja-JP" sz="1000" dirty="0" smtClean="0">
              <a:solidFill>
                <a:schemeClr val="tx1"/>
              </a:solidFill>
            </a:endParaRPr>
          </a:p>
          <a:p>
            <a:pPr algn="ctr"/>
            <a:r>
              <a:rPr kumimoji="1" lang="ja-JP" altLang="en-US" sz="1000" dirty="0" smtClean="0">
                <a:solidFill>
                  <a:schemeClr val="tx1"/>
                </a:solidFill>
              </a:rPr>
              <a:t>関するワーキンググループ</a:t>
            </a:r>
            <a:endParaRPr kumimoji="1" lang="en-US" altLang="ja-JP" sz="1000" dirty="0" smtClean="0">
              <a:solidFill>
                <a:schemeClr val="tx1"/>
              </a:solidFill>
            </a:endParaRPr>
          </a:p>
          <a:p>
            <a:pPr algn="ctr"/>
            <a:r>
              <a:rPr kumimoji="1" lang="ja-JP" altLang="en-US" sz="1000" dirty="0" smtClean="0">
                <a:solidFill>
                  <a:schemeClr val="tx1"/>
                </a:solidFill>
              </a:rPr>
              <a:t>（令和４年３月２日）資料１</a:t>
            </a:r>
            <a:endParaRPr kumimoji="1" lang="ja-JP" altLang="en-US" sz="1000" dirty="0">
              <a:solidFill>
                <a:schemeClr val="tx1"/>
              </a:solidFill>
            </a:endParaRPr>
          </a:p>
        </p:txBody>
      </p:sp>
    </p:spTree>
    <p:extLst>
      <p:ext uri="{BB962C8B-B14F-4D97-AF65-F5344CB8AC3E}">
        <p14:creationId xmlns:p14="http://schemas.microsoft.com/office/powerpoint/2010/main" val="2243844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bwMode="white">
          <a:xfrm>
            <a:off x="8712847" y="6221346"/>
            <a:ext cx="179209" cy="348109"/>
          </a:xfrm>
          <a:prstGeom prst="rect">
            <a:avLst/>
          </a:prstGeom>
          <a:solidFill>
            <a:schemeClr val="bg1"/>
          </a:solidFill>
          <a:ln w="6350">
            <a:noFill/>
          </a:ln>
        </p:spPr>
        <p:txBody>
          <a:bodyPr wrap="square" rtlCol="0">
            <a:spAutoFit/>
          </a:bodyPr>
          <a:lstStyle/>
          <a:p>
            <a:pPr algn="ctr" defTabSz="805610">
              <a:defRPr/>
            </a:pP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4</a:t>
            </a:fld>
            <a:endParaRPr lang="ja-JP" altLang="en-US" dirty="0">
              <a:solidFill>
                <a:prstClr val="black">
                  <a:tint val="75000"/>
                </a:prstClr>
              </a:solidFill>
            </a:endParaRPr>
          </a:p>
        </p:txBody>
      </p:sp>
      <p:sp>
        <p:nvSpPr>
          <p:cNvPr id="7" name="正方形/長方形 6"/>
          <p:cNvSpPr/>
          <p:nvPr/>
        </p:nvSpPr>
        <p:spPr>
          <a:xfrm>
            <a:off x="52252" y="293492"/>
            <a:ext cx="9032630" cy="327196"/>
          </a:xfrm>
          <a:prstGeom prst="rect">
            <a:avLst/>
          </a:prstGeom>
          <a:solidFill>
            <a:srgbClr val="00006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lang="ja-JP" altLang="en-US" sz="1846" b="1" dirty="0" smtClean="0">
                <a:solidFill>
                  <a:prstClr val="white"/>
                </a:solidFill>
                <a:latin typeface="メイリオ" panose="020B0604030504040204" pitchFamily="50" charset="-128"/>
                <a:ea typeface="メイリオ"/>
                <a:cs typeface="メイリオ" panose="020B0604030504040204" pitchFamily="50" charset="-128"/>
              </a:rPr>
              <a:t>新型コロナウイルス感染症への対応</a:t>
            </a:r>
            <a:endParaRPr kumimoji="1" lang="en-US" altLang="ja-JP" sz="1846" b="1"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endParaRPr>
          </a:p>
        </p:txBody>
      </p:sp>
      <p:grpSp>
        <p:nvGrpSpPr>
          <p:cNvPr id="8" name="Group 4"/>
          <p:cNvGrpSpPr>
            <a:grpSpLocks noChangeAspect="1"/>
          </p:cNvGrpSpPr>
          <p:nvPr/>
        </p:nvGrpSpPr>
        <p:grpSpPr bwMode="auto">
          <a:xfrm>
            <a:off x="358775" y="1069883"/>
            <a:ext cx="8539163" cy="5575300"/>
            <a:chOff x="226" y="748"/>
            <a:chExt cx="5379" cy="3512"/>
          </a:xfrm>
        </p:grpSpPr>
        <p:sp>
          <p:nvSpPr>
            <p:cNvPr id="9" name="AutoShape 3"/>
            <p:cNvSpPr>
              <a:spLocks noChangeAspect="1" noChangeArrowheads="1" noTextEdit="1"/>
            </p:cNvSpPr>
            <p:nvPr/>
          </p:nvSpPr>
          <p:spPr bwMode="auto">
            <a:xfrm>
              <a:off x="226" y="748"/>
              <a:ext cx="5379" cy="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 y="748"/>
              <a:ext cx="5385" cy="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p:cNvSpPr/>
          <p:nvPr/>
        </p:nvSpPr>
        <p:spPr>
          <a:xfrm>
            <a:off x="6516216" y="653080"/>
            <a:ext cx="2520280" cy="5040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第３回地域医療構想及び医師確保計画に</a:t>
            </a:r>
            <a:endParaRPr kumimoji="1" lang="en-US" altLang="ja-JP" sz="1000" dirty="0" smtClean="0">
              <a:solidFill>
                <a:schemeClr val="tx1"/>
              </a:solidFill>
            </a:endParaRPr>
          </a:p>
          <a:p>
            <a:pPr algn="ctr"/>
            <a:r>
              <a:rPr kumimoji="1" lang="ja-JP" altLang="en-US" sz="1000" dirty="0" smtClean="0">
                <a:solidFill>
                  <a:schemeClr val="tx1"/>
                </a:solidFill>
              </a:rPr>
              <a:t>関するワーキンググループ</a:t>
            </a:r>
            <a:endParaRPr kumimoji="1" lang="en-US" altLang="ja-JP" sz="1000" dirty="0" smtClean="0">
              <a:solidFill>
                <a:schemeClr val="tx1"/>
              </a:solidFill>
            </a:endParaRPr>
          </a:p>
          <a:p>
            <a:pPr algn="ctr"/>
            <a:r>
              <a:rPr kumimoji="1" lang="ja-JP" altLang="en-US" sz="1000" dirty="0" smtClean="0">
                <a:solidFill>
                  <a:schemeClr val="tx1"/>
                </a:solidFill>
              </a:rPr>
              <a:t>（令和４年３月２日）資料１</a:t>
            </a:r>
            <a:endParaRPr kumimoji="1" lang="ja-JP" altLang="en-US" sz="1000" dirty="0">
              <a:solidFill>
                <a:schemeClr val="tx1"/>
              </a:solidFill>
            </a:endParaRPr>
          </a:p>
        </p:txBody>
      </p:sp>
    </p:spTree>
    <p:extLst>
      <p:ext uri="{BB962C8B-B14F-4D97-AF65-F5344CB8AC3E}">
        <p14:creationId xmlns:p14="http://schemas.microsoft.com/office/powerpoint/2010/main" val="373708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p:cNvSpPr txBox="1"/>
          <p:nvPr/>
        </p:nvSpPr>
        <p:spPr bwMode="white">
          <a:xfrm>
            <a:off x="8712847" y="6221346"/>
            <a:ext cx="179209" cy="348109"/>
          </a:xfrm>
          <a:prstGeom prst="rect">
            <a:avLst/>
          </a:prstGeom>
          <a:solidFill>
            <a:schemeClr val="bg1"/>
          </a:solidFill>
          <a:ln w="6350">
            <a:noFill/>
          </a:ln>
        </p:spPr>
        <p:txBody>
          <a:bodyPr wrap="square" rtlCol="0">
            <a:spAutoFit/>
          </a:bodyPr>
          <a:lstStyle/>
          <a:p>
            <a:pPr algn="ctr" defTabSz="805610">
              <a:defRPr/>
            </a:pP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3" name="Group 4"/>
          <p:cNvGrpSpPr>
            <a:grpSpLocks noChangeAspect="1"/>
          </p:cNvGrpSpPr>
          <p:nvPr/>
        </p:nvGrpSpPr>
        <p:grpSpPr bwMode="auto">
          <a:xfrm>
            <a:off x="156183" y="1177474"/>
            <a:ext cx="8883309" cy="5415686"/>
            <a:chOff x="413" y="656"/>
            <a:chExt cx="4934" cy="3008"/>
          </a:xfrm>
        </p:grpSpPr>
        <p:sp>
          <p:nvSpPr>
            <p:cNvPr id="4" name="AutoShape 3"/>
            <p:cNvSpPr>
              <a:spLocks noChangeAspect="1" noChangeArrowheads="1" noTextEdit="1"/>
            </p:cNvSpPr>
            <p:nvPr/>
          </p:nvSpPr>
          <p:spPr bwMode="auto">
            <a:xfrm>
              <a:off x="413" y="656"/>
              <a:ext cx="4934" cy="3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 y="656"/>
              <a:ext cx="4940" cy="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正方形/長方形 7"/>
          <p:cNvSpPr/>
          <p:nvPr/>
        </p:nvSpPr>
        <p:spPr>
          <a:xfrm>
            <a:off x="52252" y="293492"/>
            <a:ext cx="9032630" cy="327196"/>
          </a:xfrm>
          <a:prstGeom prst="rect">
            <a:avLst/>
          </a:prstGeom>
          <a:solidFill>
            <a:srgbClr val="00006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a:cs typeface="メイリオ" panose="020B0604030504040204" pitchFamily="50" charset="-128"/>
              </a:rPr>
              <a:t>新型コロナウイルス感染症対応を踏まえた今後の医療提供体制の構築に向けて</a:t>
            </a:r>
            <a:endParaRPr kumimoji="1" lang="en-US" altLang="ja-JP" sz="1846" b="1"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endParaRPr>
          </a:p>
        </p:txBody>
      </p:sp>
      <p:sp>
        <p:nvSpPr>
          <p:cNvPr id="9" name="正方形/長方形 8"/>
          <p:cNvSpPr/>
          <p:nvPr/>
        </p:nvSpPr>
        <p:spPr>
          <a:xfrm>
            <a:off x="6516216" y="654169"/>
            <a:ext cx="2520280" cy="5040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第３回地域医療構想及び医師確保計画に</a:t>
            </a:r>
            <a:endParaRPr kumimoji="1" lang="en-US" altLang="ja-JP" sz="1000" dirty="0" smtClean="0">
              <a:solidFill>
                <a:schemeClr val="tx1"/>
              </a:solidFill>
            </a:endParaRPr>
          </a:p>
          <a:p>
            <a:pPr algn="ctr"/>
            <a:r>
              <a:rPr kumimoji="1" lang="ja-JP" altLang="en-US" sz="1000" dirty="0" smtClean="0">
                <a:solidFill>
                  <a:schemeClr val="tx1"/>
                </a:solidFill>
              </a:rPr>
              <a:t>関するワーキンググループ</a:t>
            </a:r>
            <a:endParaRPr kumimoji="1" lang="en-US" altLang="ja-JP" sz="1000" dirty="0" smtClean="0">
              <a:solidFill>
                <a:schemeClr val="tx1"/>
              </a:solidFill>
            </a:endParaRPr>
          </a:p>
          <a:p>
            <a:pPr algn="ctr"/>
            <a:r>
              <a:rPr kumimoji="1" lang="ja-JP" altLang="en-US" sz="1000" dirty="0" smtClean="0">
                <a:solidFill>
                  <a:schemeClr val="tx1"/>
                </a:solidFill>
              </a:rPr>
              <a:t>（令和４年３月２日）資料１</a:t>
            </a:r>
            <a:endParaRPr kumimoji="1" lang="ja-JP" altLang="en-US" sz="1000" dirty="0">
              <a:solidFill>
                <a:schemeClr val="tx1"/>
              </a:solidFill>
            </a:endParaRPr>
          </a:p>
        </p:txBody>
      </p:sp>
      <p:sp>
        <p:nvSpPr>
          <p:cNvPr id="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5</a:t>
            </a:fld>
            <a:endParaRPr lang="ja-JP" altLang="en-US" dirty="0">
              <a:solidFill>
                <a:prstClr val="black">
                  <a:tint val="75000"/>
                </a:prstClr>
              </a:solidFill>
            </a:endParaRPr>
          </a:p>
        </p:txBody>
      </p:sp>
    </p:spTree>
    <p:extLst>
      <p:ext uri="{BB962C8B-B14F-4D97-AF65-F5344CB8AC3E}">
        <p14:creationId xmlns:p14="http://schemas.microsoft.com/office/powerpoint/2010/main" val="280347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210681" y="407023"/>
            <a:ext cx="8722638" cy="6043956"/>
          </a:xfrm>
          <a:prstGeom prst="rect">
            <a:avLst/>
          </a:prstGeom>
        </p:spPr>
      </p:pic>
      <p:sp>
        <p:nvSpPr>
          <p:cNvPr id="9" name="テキスト ボックス 8"/>
          <p:cNvSpPr txBox="1"/>
          <p:nvPr/>
        </p:nvSpPr>
        <p:spPr bwMode="white">
          <a:xfrm>
            <a:off x="8697381" y="6089521"/>
            <a:ext cx="179209" cy="348109"/>
          </a:xfrm>
          <a:prstGeom prst="rect">
            <a:avLst/>
          </a:prstGeom>
          <a:solidFill>
            <a:schemeClr val="bg1"/>
          </a:solidFill>
          <a:ln w="6350">
            <a:noFill/>
          </a:ln>
        </p:spPr>
        <p:txBody>
          <a:bodyPr wrap="square" rtlCol="0">
            <a:spAutoFit/>
          </a:bodyPr>
          <a:lstStyle/>
          <a:p>
            <a:pPr algn="ctr" defTabSz="805610">
              <a:defRPr/>
            </a:pP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6</a:t>
            </a:fld>
            <a:endParaRPr lang="ja-JP" altLang="en-US" dirty="0">
              <a:solidFill>
                <a:prstClr val="black">
                  <a:tint val="75000"/>
                </a:prstClr>
              </a:solidFill>
            </a:endParaRPr>
          </a:p>
        </p:txBody>
      </p:sp>
    </p:spTree>
    <p:extLst>
      <p:ext uri="{BB962C8B-B14F-4D97-AF65-F5344CB8AC3E}">
        <p14:creationId xmlns:p14="http://schemas.microsoft.com/office/powerpoint/2010/main" val="926660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209069" y="1086258"/>
            <a:ext cx="8718996" cy="5445806"/>
            <a:chOff x="200" y="1030"/>
            <a:chExt cx="4888" cy="3053"/>
          </a:xfrm>
        </p:grpSpPr>
        <p:sp>
          <p:nvSpPr>
            <p:cNvPr id="6" name="AutoShape 3"/>
            <p:cNvSpPr>
              <a:spLocks noChangeAspect="1" noChangeArrowheads="1" noTextEdit="1"/>
            </p:cNvSpPr>
            <p:nvPr/>
          </p:nvSpPr>
          <p:spPr bwMode="auto">
            <a:xfrm>
              <a:off x="200" y="1030"/>
              <a:ext cx="4888" cy="3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 y="1030"/>
              <a:ext cx="4894" cy="3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7" name="正方形/長方形 6"/>
          <p:cNvSpPr/>
          <p:nvPr/>
        </p:nvSpPr>
        <p:spPr>
          <a:xfrm>
            <a:off x="52252" y="293492"/>
            <a:ext cx="9032630" cy="327196"/>
          </a:xfrm>
          <a:prstGeom prst="rect">
            <a:avLst/>
          </a:prstGeom>
          <a:solidFill>
            <a:srgbClr val="00006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lang="ja-JP" altLang="en-US" sz="1846" b="1" dirty="0" smtClean="0">
                <a:solidFill>
                  <a:prstClr val="white"/>
                </a:solidFill>
                <a:latin typeface="メイリオ" panose="020B0604030504040204" pitchFamily="50" charset="-128"/>
                <a:ea typeface="メイリオ"/>
                <a:cs typeface="メイリオ" panose="020B0604030504040204" pitchFamily="50" charset="-128"/>
              </a:rPr>
              <a:t>人口構造の変化の対応</a:t>
            </a:r>
            <a:endParaRPr kumimoji="1" lang="en-US" altLang="ja-JP" sz="1846" b="1"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endParaRPr>
          </a:p>
        </p:txBody>
      </p:sp>
      <p:sp>
        <p:nvSpPr>
          <p:cNvPr id="2" name="正方形/長方形 1"/>
          <p:cNvSpPr/>
          <p:nvPr/>
        </p:nvSpPr>
        <p:spPr>
          <a:xfrm>
            <a:off x="6516216" y="653080"/>
            <a:ext cx="2520280" cy="50405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第３回地域医療構想及び医師確保計画に</a:t>
            </a:r>
            <a:endParaRPr kumimoji="1" lang="en-US" altLang="ja-JP" sz="1000" dirty="0" smtClean="0">
              <a:solidFill>
                <a:schemeClr val="tx1"/>
              </a:solidFill>
            </a:endParaRPr>
          </a:p>
          <a:p>
            <a:pPr algn="ctr"/>
            <a:r>
              <a:rPr kumimoji="1" lang="ja-JP" altLang="en-US" sz="1000" dirty="0" smtClean="0">
                <a:solidFill>
                  <a:schemeClr val="tx1"/>
                </a:solidFill>
              </a:rPr>
              <a:t>関するワーキンググループ</a:t>
            </a:r>
            <a:endParaRPr kumimoji="1" lang="en-US" altLang="ja-JP" sz="1000" dirty="0" smtClean="0">
              <a:solidFill>
                <a:schemeClr val="tx1"/>
              </a:solidFill>
            </a:endParaRPr>
          </a:p>
          <a:p>
            <a:pPr algn="ctr"/>
            <a:r>
              <a:rPr kumimoji="1" lang="ja-JP" altLang="en-US" sz="1000" dirty="0" smtClean="0">
                <a:solidFill>
                  <a:schemeClr val="tx1"/>
                </a:solidFill>
              </a:rPr>
              <a:t>（令和４年３月２日）資料１</a:t>
            </a:r>
            <a:endParaRPr kumimoji="1" lang="ja-JP" altLang="en-US" sz="1000" dirty="0">
              <a:solidFill>
                <a:schemeClr val="tx1"/>
              </a:solidFill>
            </a:endParaRPr>
          </a:p>
        </p:txBody>
      </p:sp>
    </p:spTree>
    <p:extLst>
      <p:ext uri="{BB962C8B-B14F-4D97-AF65-F5344CB8AC3E}">
        <p14:creationId xmlns:p14="http://schemas.microsoft.com/office/powerpoint/2010/main" val="313616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bwMode="white">
          <a:xfrm>
            <a:off x="8474642" y="6154227"/>
            <a:ext cx="179209" cy="348109"/>
          </a:xfrm>
          <a:prstGeom prst="rect">
            <a:avLst/>
          </a:prstGeom>
          <a:solidFill>
            <a:schemeClr val="bg1"/>
          </a:solidFill>
          <a:ln w="6350">
            <a:noFill/>
          </a:ln>
        </p:spPr>
        <p:txBody>
          <a:bodyPr wrap="square" rtlCol="0">
            <a:spAutoFit/>
          </a:bodyPr>
          <a:lstStyle/>
          <a:p>
            <a:pPr algn="ctr" defTabSz="805610">
              <a:defRPr/>
            </a:pP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8</a:t>
            </a:fld>
            <a:endParaRPr lang="ja-JP" altLang="en-US" dirty="0">
              <a:solidFill>
                <a:prstClr val="black">
                  <a:tint val="75000"/>
                </a:prstClr>
              </a:solidFill>
            </a:endParaRPr>
          </a:p>
        </p:txBody>
      </p:sp>
      <p:grpSp>
        <p:nvGrpSpPr>
          <p:cNvPr id="4" name="Group 4"/>
          <p:cNvGrpSpPr>
            <a:grpSpLocks noChangeAspect="1"/>
          </p:cNvGrpSpPr>
          <p:nvPr/>
        </p:nvGrpSpPr>
        <p:grpSpPr bwMode="auto">
          <a:xfrm>
            <a:off x="128588" y="717550"/>
            <a:ext cx="8923337" cy="5851525"/>
            <a:chOff x="113" y="300"/>
            <a:chExt cx="5621" cy="3686"/>
          </a:xfrm>
        </p:grpSpPr>
        <p:sp>
          <p:nvSpPr>
            <p:cNvPr id="6" name="AutoShape 3"/>
            <p:cNvSpPr>
              <a:spLocks noChangeAspect="1" noChangeArrowheads="1" noTextEdit="1"/>
            </p:cNvSpPr>
            <p:nvPr/>
          </p:nvSpPr>
          <p:spPr bwMode="auto">
            <a:xfrm>
              <a:off x="113" y="300"/>
              <a:ext cx="5621" cy="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300"/>
              <a:ext cx="5628" cy="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正方形/長方形 8"/>
          <p:cNvSpPr/>
          <p:nvPr/>
        </p:nvSpPr>
        <p:spPr>
          <a:xfrm>
            <a:off x="52252" y="293492"/>
            <a:ext cx="9032630" cy="327196"/>
          </a:xfrm>
          <a:prstGeom prst="rect">
            <a:avLst/>
          </a:prstGeom>
          <a:solidFill>
            <a:srgbClr val="00006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a:cs typeface="メイリオ" panose="020B0604030504040204" pitchFamily="50" charset="-128"/>
              </a:rPr>
              <a:t>地域医療構想の進め方について①</a:t>
            </a:r>
            <a:r>
              <a:rPr kumimoji="1" lang="ja-JP" altLang="en-US" sz="110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a:cs typeface="メイリオ" panose="020B0604030504040204" pitchFamily="50" charset="-128"/>
              </a:rPr>
              <a:t>（令和４年３月２４日厚生労働省医政局長通知）</a:t>
            </a:r>
            <a:endParaRPr kumimoji="1" lang="en-US" altLang="ja-JP" sz="1846"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endParaRPr>
          </a:p>
        </p:txBody>
      </p:sp>
    </p:spTree>
    <p:extLst>
      <p:ext uri="{BB962C8B-B14F-4D97-AF65-F5344CB8AC3E}">
        <p14:creationId xmlns:p14="http://schemas.microsoft.com/office/powerpoint/2010/main" val="3387275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bwMode="white">
          <a:xfrm>
            <a:off x="8474642" y="6154227"/>
            <a:ext cx="179209" cy="348109"/>
          </a:xfrm>
          <a:prstGeom prst="rect">
            <a:avLst/>
          </a:prstGeom>
          <a:solidFill>
            <a:schemeClr val="bg1"/>
          </a:solidFill>
          <a:ln w="6350">
            <a:noFill/>
          </a:ln>
        </p:spPr>
        <p:txBody>
          <a:bodyPr wrap="square" rtlCol="0">
            <a:spAutoFit/>
          </a:bodyPr>
          <a:lstStyle/>
          <a:p>
            <a:pPr algn="ctr" defTabSz="805610">
              <a:defRPr/>
            </a:pPr>
            <a:endParaRPr lang="en-US" altLang="ja-JP" sz="1662" b="1" kern="100" dirty="0">
              <a:solidFill>
                <a:srgbClr val="000000"/>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
        <p:nvSpPr>
          <p:cNvPr id="5" name="スライド番号プレースホルダー 3"/>
          <p:cNvSpPr>
            <a:spLocks noGrp="1"/>
          </p:cNvSpPr>
          <p:nvPr>
            <p:ph type="sldNum" sz="quarter" idx="12"/>
          </p:nvPr>
        </p:nvSpPr>
        <p:spPr>
          <a:xfrm>
            <a:off x="7010400" y="6492875"/>
            <a:ext cx="2133600" cy="365125"/>
          </a:xfrm>
        </p:spPr>
        <p:txBody>
          <a:bodyPr/>
          <a:lstStyle/>
          <a:p>
            <a:fld id="{32927FFD-3D24-4EC2-AEC8-E83A8D96C0AC}" type="slidenum">
              <a:rPr lang="ja-JP" altLang="en-US" smtClean="0">
                <a:solidFill>
                  <a:prstClr val="black">
                    <a:tint val="75000"/>
                  </a:prstClr>
                </a:solidFill>
              </a:rPr>
              <a:pPr/>
              <a:t>9</a:t>
            </a:fld>
            <a:endParaRPr lang="ja-JP" altLang="en-US" dirty="0">
              <a:solidFill>
                <a:prstClr val="black">
                  <a:tint val="75000"/>
                </a:prstClr>
              </a:solidFill>
            </a:endParaRPr>
          </a:p>
        </p:txBody>
      </p:sp>
      <p:grpSp>
        <p:nvGrpSpPr>
          <p:cNvPr id="3" name="Group 4"/>
          <p:cNvGrpSpPr>
            <a:grpSpLocks noChangeAspect="1"/>
          </p:cNvGrpSpPr>
          <p:nvPr/>
        </p:nvGrpSpPr>
        <p:grpSpPr bwMode="auto">
          <a:xfrm>
            <a:off x="128588" y="765175"/>
            <a:ext cx="8980487" cy="5708650"/>
            <a:chOff x="81" y="482"/>
            <a:chExt cx="5657" cy="3596"/>
          </a:xfrm>
        </p:grpSpPr>
        <p:sp>
          <p:nvSpPr>
            <p:cNvPr id="7" name="AutoShape 3"/>
            <p:cNvSpPr>
              <a:spLocks noChangeAspect="1" noChangeArrowheads="1" noTextEdit="1"/>
            </p:cNvSpPr>
            <p:nvPr/>
          </p:nvSpPr>
          <p:spPr bwMode="auto">
            <a:xfrm>
              <a:off x="81" y="482"/>
              <a:ext cx="5657" cy="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 y="482"/>
              <a:ext cx="5664" cy="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正方形/長方形 10"/>
          <p:cNvSpPr/>
          <p:nvPr/>
        </p:nvSpPr>
        <p:spPr>
          <a:xfrm>
            <a:off x="52252" y="293492"/>
            <a:ext cx="9032630" cy="327196"/>
          </a:xfrm>
          <a:prstGeom prst="rect">
            <a:avLst/>
          </a:prstGeom>
          <a:solidFill>
            <a:srgbClr val="000066"/>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0675" tIns="0" rIns="30675"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a:cs typeface="メイリオ" panose="020B0604030504040204" pitchFamily="50" charset="-128"/>
              </a:rPr>
              <a:t>地域医療構想の進め方について②</a:t>
            </a:r>
            <a:r>
              <a:rPr kumimoji="1" lang="ja-JP" altLang="en-US" sz="110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a:cs typeface="メイリオ" panose="020B0604030504040204" pitchFamily="50" charset="-128"/>
              </a:rPr>
              <a:t>（令和４年３月２４日厚生労働省医政局長通知）</a:t>
            </a:r>
            <a:endParaRPr kumimoji="1" lang="en-US" altLang="ja-JP" sz="1846" i="0" u="none" strike="noStrike" kern="1200" cap="none" spc="0" normalizeH="0" baseline="0" noProof="0" dirty="0">
              <a:ln>
                <a:noFill/>
              </a:ln>
              <a:solidFill>
                <a:prstClr val="white"/>
              </a:solidFill>
              <a:effectLst/>
              <a:uLnTx/>
              <a:uFillTx/>
              <a:latin typeface="メイリオ" panose="020B0604030504040204" pitchFamily="50" charset="-128"/>
              <a:ea typeface="メイリオ"/>
              <a:cs typeface="メイリオ" panose="020B0604030504040204" pitchFamily="50" charset="-128"/>
            </a:endParaRPr>
          </a:p>
        </p:txBody>
      </p:sp>
    </p:spTree>
    <p:extLst>
      <p:ext uri="{BB962C8B-B14F-4D97-AF65-F5344CB8AC3E}">
        <p14:creationId xmlns:p14="http://schemas.microsoft.com/office/powerpoint/2010/main" val="3538151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CEEBAD7BF101045ABE72577637BD610" ma:contentTypeVersion="11" ma:contentTypeDescription="" ma:contentTypeScope="" ma:versionID="d86358c41636440c084776747847e120">
  <xsd:schema xmlns:xsd="http://www.w3.org/2001/XMLSchema" xmlns:p="http://schemas.microsoft.com/office/2006/metadata/properties" xmlns:ns2="8B97BE19-CDDD-400E-817A-CFDD13F7EC12" xmlns:ns3="e0a607d0-51b8-4c07-94f0-08235ad57688" targetNamespace="http://schemas.microsoft.com/office/2006/metadata/properties" ma:root="true" ma:fieldsID="7f22489691f7ec27f55d3f6d51d6e87d" ns2:_="" ns3:_="">
    <xsd:import namespace="8B97BE19-CDDD-400E-817A-CFDD13F7EC12"/>
    <xsd:import namespace="e0a607d0-51b8-4c07-94f0-08235ad5768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e0a607d0-51b8-4c07-94f0-08235ad5768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91AEC3C-B277-49D8-94B3-4D2B9E376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e0a607d0-51b8-4c07-94f0-08235ad5768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A66BA9C-991E-4B55-B59A-CB9BEF8A4A13}">
  <ds:schemaRefs>
    <ds:schemaRef ds:uri="http://schemas.microsoft.com/sharepoint/v3/contenttype/forms"/>
  </ds:schemaRefs>
</ds:datastoreItem>
</file>

<file path=customXml/itemProps3.xml><?xml version="1.0" encoding="utf-8"?>
<ds:datastoreItem xmlns:ds="http://schemas.openxmlformats.org/officeDocument/2006/customXml" ds:itemID="{EDF62FBB-6F9C-46A6-93B5-53E53CEE0DA6}">
  <ds:schemaRefs>
    <ds:schemaRef ds:uri="http://purl.org/dc/terms/"/>
    <ds:schemaRef ds:uri="http://schemas.microsoft.com/office/2006/metadata/properties"/>
    <ds:schemaRef ds:uri="http://schemas.microsoft.com/office/2006/documentManagement/types"/>
    <ds:schemaRef ds:uri="8B97BE19-CDDD-400E-817A-CFDD13F7EC12"/>
    <ds:schemaRef ds:uri="e0a607d0-51b8-4c07-94f0-08235ad57688"/>
    <ds:schemaRef ds:uri="http://purl.org/dc/elements/1.1/"/>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18703</TotalTime>
  <Words>1928</Words>
  <Application>Microsoft Office PowerPoint</Application>
  <PresentationFormat>画面に合わせる (4:3)</PresentationFormat>
  <Paragraphs>397</Paragraphs>
  <Slides>26</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26</vt:i4>
      </vt:variant>
    </vt:vector>
  </HeadingPairs>
  <TitlesOfParts>
    <vt:vector size="37" baseType="lpstr">
      <vt:lpstr>HGP創英角ｺﾞｼｯｸUB</vt:lpstr>
      <vt:lpstr>ＭＳ Ｐゴシック</vt:lpstr>
      <vt:lpstr>ＭＳ Ｐ明朝</vt:lpstr>
      <vt:lpstr>ＭＳ ゴシック</vt:lpstr>
      <vt:lpstr>ＭＳ 明朝</vt:lpstr>
      <vt:lpstr>メイリオ</vt:lpstr>
      <vt:lpstr>Arial</vt:lpstr>
      <vt:lpstr>Calibri</vt:lpstr>
      <vt:lpstr>Times New Roman</vt:lpstr>
      <vt:lpstr>Wingdings</vt:lpstr>
      <vt:lpstr>1_blank</vt:lpstr>
      <vt:lpstr>新型コロナウイルス感染症を 踏まえた地域医療構想の 進め方について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１－１　厚生労働省通知の内容(その１)</vt:lpstr>
      <vt:lpstr>１－３　地域調整会議の協議方法等</vt:lpstr>
      <vt:lpstr>１－５「その他の病院及び有床診療所」の協議方法等</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0250388</cp:lastModifiedBy>
  <cp:revision>1255</cp:revision>
  <cp:lastPrinted>2022-06-24T02:35:07Z</cp:lastPrinted>
  <dcterms:created xsi:type="dcterms:W3CDTF">2013-03-12T06:11:54Z</dcterms:created>
  <dcterms:modified xsi:type="dcterms:W3CDTF">2022-11-01T10:38:41Z</dcterms:modified>
</cp:coreProperties>
</file>