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96" d="100"/>
          <a:sy n="196" d="100"/>
        </p:scale>
        <p:origin x="144" y="-4752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98C5-17D4-400E-BE80-A0D7365CE5A4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C25C-A37A-48F7-8FF9-E8E7867C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01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98C5-17D4-400E-BE80-A0D7365CE5A4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C25C-A37A-48F7-8FF9-E8E7867C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637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98C5-17D4-400E-BE80-A0D7365CE5A4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C25C-A37A-48F7-8FF9-E8E7867C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81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98C5-17D4-400E-BE80-A0D7365CE5A4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C25C-A37A-48F7-8FF9-E8E7867C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03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98C5-17D4-400E-BE80-A0D7365CE5A4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C25C-A37A-48F7-8FF9-E8E7867C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45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98C5-17D4-400E-BE80-A0D7365CE5A4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C25C-A37A-48F7-8FF9-E8E7867C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84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98C5-17D4-400E-BE80-A0D7365CE5A4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C25C-A37A-48F7-8FF9-E8E7867C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22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98C5-17D4-400E-BE80-A0D7365CE5A4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C25C-A37A-48F7-8FF9-E8E7867C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98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98C5-17D4-400E-BE80-A0D7365CE5A4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C25C-A37A-48F7-8FF9-E8E7867C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8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98C5-17D4-400E-BE80-A0D7365CE5A4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C25C-A37A-48F7-8FF9-E8E7867C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40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98C5-17D4-400E-BE80-A0D7365CE5A4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C25C-A37A-48F7-8FF9-E8E7867C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45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098C5-17D4-400E-BE80-A0D7365CE5A4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AC25C-A37A-48F7-8FF9-E8E7867C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97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779838" y="0"/>
            <a:ext cx="0" cy="10691813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1"/>
          <p:cNvGrpSpPr/>
          <p:nvPr/>
        </p:nvGrpSpPr>
        <p:grpSpPr>
          <a:xfrm>
            <a:off x="0" y="84844"/>
            <a:ext cx="7559675" cy="10769114"/>
            <a:chOff x="0" y="84844"/>
            <a:chExt cx="7559675" cy="10769114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0" y="5346700"/>
              <a:ext cx="7559675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5861439" y="91439"/>
              <a:ext cx="81123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700" dirty="0" smtClean="0"/>
                <a:t>よ　　　 ふだ</a:t>
              </a:r>
              <a:endParaRPr kumimoji="1" lang="ja-JP" altLang="en-US" sz="700" dirty="0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72517" y="166887"/>
              <a:ext cx="7211740" cy="5309331"/>
              <a:chOff x="172517" y="166887"/>
              <a:chExt cx="7211740" cy="5309331"/>
            </a:xfrm>
          </p:grpSpPr>
          <p:grpSp>
            <p:nvGrpSpPr>
              <p:cNvPr id="17" name="グループ化 16"/>
              <p:cNvGrpSpPr/>
              <p:nvPr/>
            </p:nvGrpSpPr>
            <p:grpSpPr>
              <a:xfrm>
                <a:off x="3955257" y="167111"/>
                <a:ext cx="3429000" cy="5309107"/>
                <a:chOff x="3955257" y="167111"/>
                <a:chExt cx="3429000" cy="5309107"/>
              </a:xfrm>
            </p:grpSpPr>
            <p:sp>
              <p:nvSpPr>
                <p:cNvPr id="9" name="テキスト ボックス 8"/>
                <p:cNvSpPr txBox="1"/>
                <p:nvPr/>
              </p:nvSpPr>
              <p:spPr>
                <a:xfrm>
                  <a:off x="4452009" y="167111"/>
                  <a:ext cx="24354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アートカルタ読み札</a:t>
                  </a:r>
                  <a:endParaRPr kumimoji="1" lang="en-US" altLang="ja-JP" dirty="0" smtClean="0"/>
                </a:p>
              </p:txBody>
            </p:sp>
            <p:sp>
              <p:nvSpPr>
                <p:cNvPr id="10" name="角丸四角形 9"/>
                <p:cNvSpPr/>
                <p:nvPr/>
              </p:nvSpPr>
              <p:spPr>
                <a:xfrm>
                  <a:off x="3955257" y="1101079"/>
                  <a:ext cx="3429000" cy="4047695"/>
                </a:xfrm>
                <a:prstGeom prst="roundRect">
                  <a:avLst>
                    <a:gd name="adj" fmla="val 6576"/>
                  </a:avLst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1" name="テキスト ボックス 10"/>
                <p:cNvSpPr txBox="1"/>
                <p:nvPr/>
              </p:nvSpPr>
              <p:spPr>
                <a:xfrm>
                  <a:off x="3955257" y="1692011"/>
                  <a:ext cx="553998" cy="378420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名前</a:t>
                  </a:r>
                  <a:r>
                    <a:rPr kumimoji="1" lang="ja-JP" altLang="en-US" sz="2400" dirty="0" smtClean="0"/>
                    <a:t>（　　　　　　　　）</a:t>
                  </a:r>
                  <a:endParaRPr kumimoji="1" lang="ja-JP" altLang="en-US" sz="2400" dirty="0"/>
                </a:p>
              </p:txBody>
            </p:sp>
            <p:sp>
              <p:nvSpPr>
                <p:cNvPr id="12" name="テキスト ボックス 11"/>
                <p:cNvSpPr txBox="1"/>
                <p:nvPr/>
              </p:nvSpPr>
              <p:spPr>
                <a:xfrm>
                  <a:off x="4095366" y="481294"/>
                  <a:ext cx="3288891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200" dirty="0" smtClean="0"/>
                    <a:t>アートカードの作品を観察し、イメージしたことを言葉や文に表</a:t>
                  </a:r>
                  <a:r>
                    <a:rPr kumimoji="1" lang="ja-JP" altLang="en-US" sz="1200" dirty="0"/>
                    <a:t>しましょう。</a:t>
                  </a:r>
                  <a:endParaRPr kumimoji="1" lang="en-US" altLang="ja-JP" sz="1200" dirty="0" smtClean="0"/>
                </a:p>
              </p:txBody>
            </p:sp>
            <p:sp>
              <p:nvSpPr>
                <p:cNvPr id="13" name="テキスト ボックス 12"/>
                <p:cNvSpPr txBox="1"/>
                <p:nvPr/>
              </p:nvSpPr>
              <p:spPr>
                <a:xfrm>
                  <a:off x="4229656" y="1763068"/>
                  <a:ext cx="338554" cy="57288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sz="1000" dirty="0" smtClean="0"/>
                    <a:t>なまえ</a:t>
                  </a:r>
                  <a:endParaRPr kumimoji="1" lang="ja-JP" altLang="en-US" sz="1000" dirty="0"/>
                </a:p>
              </p:txBody>
            </p:sp>
            <p:sp>
              <p:nvSpPr>
                <p:cNvPr id="15" name="テキスト ボックス 14"/>
                <p:cNvSpPr txBox="1"/>
                <p:nvPr/>
              </p:nvSpPr>
              <p:spPr>
                <a:xfrm>
                  <a:off x="5057704" y="466803"/>
                  <a:ext cx="1168684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さくひん　　かんさつ</a:t>
                  </a:r>
                  <a:endParaRPr kumimoji="1" lang="ja-JP" altLang="en-US" sz="600" dirty="0"/>
                </a:p>
              </p:txBody>
            </p:sp>
            <p:sp>
              <p:nvSpPr>
                <p:cNvPr id="16" name="テキスト ボックス 15"/>
                <p:cNvSpPr txBox="1"/>
                <p:nvPr/>
              </p:nvSpPr>
              <p:spPr>
                <a:xfrm>
                  <a:off x="4501092" y="742662"/>
                  <a:ext cx="1253311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ことば　　　ぶん　</a:t>
                  </a:r>
                  <a:r>
                    <a:rPr kumimoji="1" lang="ja-JP" altLang="en-US" sz="600" dirty="0" smtClean="0"/>
                    <a:t>  あらわ</a:t>
                  </a:r>
                  <a:endParaRPr kumimoji="1" lang="ja-JP" altLang="en-US" sz="600" dirty="0"/>
                </a:p>
              </p:txBody>
            </p:sp>
          </p:grpSp>
          <p:grpSp>
            <p:nvGrpSpPr>
              <p:cNvPr id="19" name="グループ化 18"/>
              <p:cNvGrpSpPr/>
              <p:nvPr/>
            </p:nvGrpSpPr>
            <p:grpSpPr>
              <a:xfrm>
                <a:off x="172517" y="166887"/>
                <a:ext cx="3429000" cy="5309107"/>
                <a:chOff x="3955257" y="167111"/>
                <a:chExt cx="3429000" cy="5309107"/>
              </a:xfrm>
            </p:grpSpPr>
            <p:sp>
              <p:nvSpPr>
                <p:cNvPr id="20" name="テキスト ボックス 19"/>
                <p:cNvSpPr txBox="1"/>
                <p:nvPr/>
              </p:nvSpPr>
              <p:spPr>
                <a:xfrm>
                  <a:off x="4452009" y="167111"/>
                  <a:ext cx="24354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アートカルタ読み札</a:t>
                  </a:r>
                  <a:endParaRPr kumimoji="1" lang="en-US" altLang="ja-JP" dirty="0" smtClean="0"/>
                </a:p>
              </p:txBody>
            </p:sp>
            <p:sp>
              <p:nvSpPr>
                <p:cNvPr id="21" name="角丸四角形 20"/>
                <p:cNvSpPr/>
                <p:nvPr/>
              </p:nvSpPr>
              <p:spPr>
                <a:xfrm>
                  <a:off x="3955257" y="1101079"/>
                  <a:ext cx="3429000" cy="4047695"/>
                </a:xfrm>
                <a:prstGeom prst="roundRect">
                  <a:avLst>
                    <a:gd name="adj" fmla="val 6576"/>
                  </a:avLst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22" name="テキスト ボックス 21"/>
                <p:cNvSpPr txBox="1"/>
                <p:nvPr/>
              </p:nvSpPr>
              <p:spPr>
                <a:xfrm>
                  <a:off x="3955257" y="1692011"/>
                  <a:ext cx="553998" cy="378420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名前</a:t>
                  </a:r>
                  <a:r>
                    <a:rPr kumimoji="1" lang="ja-JP" altLang="en-US" sz="2400" dirty="0" smtClean="0"/>
                    <a:t>（　　　　　　　　）</a:t>
                  </a:r>
                  <a:endParaRPr kumimoji="1" lang="ja-JP" altLang="en-US" sz="2400" dirty="0"/>
                </a:p>
              </p:txBody>
            </p:sp>
            <p:sp>
              <p:nvSpPr>
                <p:cNvPr id="23" name="テキスト ボックス 22"/>
                <p:cNvSpPr txBox="1"/>
                <p:nvPr/>
              </p:nvSpPr>
              <p:spPr>
                <a:xfrm>
                  <a:off x="4095366" y="481294"/>
                  <a:ext cx="3288891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200" dirty="0" smtClean="0"/>
                    <a:t>アートカードの作品を観察し、イメージしたことを言葉や文に表</a:t>
                  </a:r>
                  <a:r>
                    <a:rPr kumimoji="1" lang="ja-JP" altLang="en-US" sz="1200" dirty="0"/>
                    <a:t>しましょう。</a:t>
                  </a:r>
                  <a:endParaRPr kumimoji="1" lang="en-US" altLang="ja-JP" sz="1200" dirty="0" smtClean="0"/>
                </a:p>
              </p:txBody>
            </p:sp>
            <p:sp>
              <p:nvSpPr>
                <p:cNvPr id="24" name="テキスト ボックス 23"/>
                <p:cNvSpPr txBox="1"/>
                <p:nvPr/>
              </p:nvSpPr>
              <p:spPr>
                <a:xfrm>
                  <a:off x="4229656" y="1763068"/>
                  <a:ext cx="338554" cy="57288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sz="1000" dirty="0" smtClean="0"/>
                    <a:t>なまえ</a:t>
                  </a:r>
                  <a:endParaRPr kumimoji="1" lang="ja-JP" altLang="en-US" sz="1000" dirty="0"/>
                </a:p>
              </p:txBody>
            </p:sp>
            <p:sp>
              <p:nvSpPr>
                <p:cNvPr id="25" name="テキスト ボックス 24"/>
                <p:cNvSpPr txBox="1"/>
                <p:nvPr/>
              </p:nvSpPr>
              <p:spPr>
                <a:xfrm>
                  <a:off x="5057704" y="466803"/>
                  <a:ext cx="1168684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さくひん　　かんさつ</a:t>
                  </a:r>
                  <a:endParaRPr kumimoji="1" lang="ja-JP" altLang="en-US" sz="600" dirty="0"/>
                </a:p>
              </p:txBody>
            </p:sp>
            <p:sp>
              <p:nvSpPr>
                <p:cNvPr id="26" name="テキスト ボックス 25"/>
                <p:cNvSpPr txBox="1"/>
                <p:nvPr/>
              </p:nvSpPr>
              <p:spPr>
                <a:xfrm>
                  <a:off x="4501092" y="742662"/>
                  <a:ext cx="1253311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ことば　　　ぶん　</a:t>
                  </a:r>
                  <a:r>
                    <a:rPr kumimoji="1" lang="ja-JP" altLang="en-US" sz="600" dirty="0" smtClean="0"/>
                    <a:t>  あらわ</a:t>
                  </a:r>
                  <a:endParaRPr kumimoji="1" lang="ja-JP" altLang="en-US" sz="600" dirty="0"/>
                </a:p>
              </p:txBody>
            </p:sp>
          </p:grpSp>
        </p:grpSp>
        <p:grpSp>
          <p:nvGrpSpPr>
            <p:cNvPr id="28" name="グループ化 27"/>
            <p:cNvGrpSpPr/>
            <p:nvPr/>
          </p:nvGrpSpPr>
          <p:grpSpPr>
            <a:xfrm>
              <a:off x="173968" y="5544627"/>
              <a:ext cx="7211740" cy="5309331"/>
              <a:chOff x="172517" y="166887"/>
              <a:chExt cx="7211740" cy="5309331"/>
            </a:xfrm>
          </p:grpSpPr>
          <p:grpSp>
            <p:nvGrpSpPr>
              <p:cNvPr id="29" name="グループ化 28"/>
              <p:cNvGrpSpPr/>
              <p:nvPr/>
            </p:nvGrpSpPr>
            <p:grpSpPr>
              <a:xfrm>
                <a:off x="3955257" y="167111"/>
                <a:ext cx="3429000" cy="5309107"/>
                <a:chOff x="3955257" y="167111"/>
                <a:chExt cx="3429000" cy="5309107"/>
              </a:xfrm>
            </p:grpSpPr>
            <p:sp>
              <p:nvSpPr>
                <p:cNvPr id="38" name="テキスト ボックス 37"/>
                <p:cNvSpPr txBox="1"/>
                <p:nvPr/>
              </p:nvSpPr>
              <p:spPr>
                <a:xfrm>
                  <a:off x="4452009" y="167111"/>
                  <a:ext cx="24354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アートカルタ読み札</a:t>
                  </a:r>
                  <a:endParaRPr kumimoji="1" lang="en-US" altLang="ja-JP" dirty="0" smtClean="0"/>
                </a:p>
              </p:txBody>
            </p:sp>
            <p:sp>
              <p:nvSpPr>
                <p:cNvPr id="39" name="角丸四角形 38"/>
                <p:cNvSpPr/>
                <p:nvPr/>
              </p:nvSpPr>
              <p:spPr>
                <a:xfrm>
                  <a:off x="3955257" y="1101079"/>
                  <a:ext cx="3429000" cy="4047695"/>
                </a:xfrm>
                <a:prstGeom prst="roundRect">
                  <a:avLst>
                    <a:gd name="adj" fmla="val 6576"/>
                  </a:avLst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40" name="テキスト ボックス 39"/>
                <p:cNvSpPr txBox="1"/>
                <p:nvPr/>
              </p:nvSpPr>
              <p:spPr>
                <a:xfrm>
                  <a:off x="3955257" y="1692011"/>
                  <a:ext cx="553998" cy="378420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名前</a:t>
                  </a:r>
                  <a:r>
                    <a:rPr kumimoji="1" lang="ja-JP" altLang="en-US" sz="2400" dirty="0" smtClean="0"/>
                    <a:t>（　　　　　　　　）</a:t>
                  </a:r>
                  <a:endParaRPr kumimoji="1" lang="ja-JP" altLang="en-US" sz="2400" dirty="0"/>
                </a:p>
              </p:txBody>
            </p:sp>
            <p:sp>
              <p:nvSpPr>
                <p:cNvPr id="41" name="テキスト ボックス 40"/>
                <p:cNvSpPr txBox="1"/>
                <p:nvPr/>
              </p:nvSpPr>
              <p:spPr>
                <a:xfrm>
                  <a:off x="4095366" y="481294"/>
                  <a:ext cx="3288891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200" dirty="0" smtClean="0"/>
                    <a:t>アートカードの作品を観察し、イメージしたことを言葉や文に表</a:t>
                  </a:r>
                  <a:r>
                    <a:rPr kumimoji="1" lang="ja-JP" altLang="en-US" sz="1200" dirty="0"/>
                    <a:t>しましょう。</a:t>
                  </a:r>
                  <a:endParaRPr kumimoji="1" lang="en-US" altLang="ja-JP" sz="1200" dirty="0" smtClean="0"/>
                </a:p>
              </p:txBody>
            </p:sp>
            <p:sp>
              <p:nvSpPr>
                <p:cNvPr id="42" name="テキスト ボックス 41"/>
                <p:cNvSpPr txBox="1"/>
                <p:nvPr/>
              </p:nvSpPr>
              <p:spPr>
                <a:xfrm>
                  <a:off x="4229656" y="1763068"/>
                  <a:ext cx="338554" cy="57288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sz="1000" dirty="0" smtClean="0"/>
                    <a:t>なまえ</a:t>
                  </a:r>
                  <a:endParaRPr kumimoji="1" lang="ja-JP" altLang="en-US" sz="1000" dirty="0"/>
                </a:p>
              </p:txBody>
            </p:sp>
            <p:sp>
              <p:nvSpPr>
                <p:cNvPr id="43" name="テキスト ボックス 42"/>
                <p:cNvSpPr txBox="1"/>
                <p:nvPr/>
              </p:nvSpPr>
              <p:spPr>
                <a:xfrm>
                  <a:off x="5057704" y="466803"/>
                  <a:ext cx="1168684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さくひん　　かんさつ</a:t>
                  </a:r>
                  <a:endParaRPr kumimoji="1" lang="ja-JP" altLang="en-US" sz="600" dirty="0"/>
                </a:p>
              </p:txBody>
            </p:sp>
            <p:sp>
              <p:nvSpPr>
                <p:cNvPr id="44" name="テキスト ボックス 43"/>
                <p:cNvSpPr txBox="1"/>
                <p:nvPr/>
              </p:nvSpPr>
              <p:spPr>
                <a:xfrm>
                  <a:off x="4486500" y="742662"/>
                  <a:ext cx="1253311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ことば　　　ぶん　</a:t>
                  </a:r>
                  <a:r>
                    <a:rPr kumimoji="1" lang="ja-JP" altLang="en-US" sz="600" dirty="0" smtClean="0"/>
                    <a:t>  あらわ</a:t>
                  </a:r>
                  <a:endParaRPr kumimoji="1" lang="ja-JP" altLang="en-US" sz="600" dirty="0"/>
                </a:p>
              </p:txBody>
            </p:sp>
          </p:grpSp>
          <p:grpSp>
            <p:nvGrpSpPr>
              <p:cNvPr id="30" name="グループ化 29"/>
              <p:cNvGrpSpPr/>
              <p:nvPr/>
            </p:nvGrpSpPr>
            <p:grpSpPr>
              <a:xfrm>
                <a:off x="172517" y="166887"/>
                <a:ext cx="3429000" cy="5309107"/>
                <a:chOff x="3955257" y="167111"/>
                <a:chExt cx="3429000" cy="5309107"/>
              </a:xfrm>
            </p:grpSpPr>
            <p:sp>
              <p:nvSpPr>
                <p:cNvPr id="31" name="テキスト ボックス 30"/>
                <p:cNvSpPr txBox="1"/>
                <p:nvPr/>
              </p:nvSpPr>
              <p:spPr>
                <a:xfrm>
                  <a:off x="4452009" y="167111"/>
                  <a:ext cx="24354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アートカルタ読み札</a:t>
                  </a:r>
                  <a:endParaRPr kumimoji="1" lang="en-US" altLang="ja-JP" dirty="0" smtClean="0"/>
                </a:p>
              </p:txBody>
            </p:sp>
            <p:sp>
              <p:nvSpPr>
                <p:cNvPr id="32" name="角丸四角形 31"/>
                <p:cNvSpPr/>
                <p:nvPr/>
              </p:nvSpPr>
              <p:spPr>
                <a:xfrm>
                  <a:off x="3955257" y="1101079"/>
                  <a:ext cx="3429000" cy="4047695"/>
                </a:xfrm>
                <a:prstGeom prst="roundRect">
                  <a:avLst>
                    <a:gd name="adj" fmla="val 6576"/>
                  </a:avLst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33" name="テキスト ボックス 32"/>
                <p:cNvSpPr txBox="1"/>
                <p:nvPr/>
              </p:nvSpPr>
              <p:spPr>
                <a:xfrm>
                  <a:off x="3955257" y="1692011"/>
                  <a:ext cx="553998" cy="378420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名前</a:t>
                  </a:r>
                  <a:r>
                    <a:rPr kumimoji="1" lang="ja-JP" altLang="en-US" sz="2400" dirty="0" smtClean="0"/>
                    <a:t>（　　　　　　　　）</a:t>
                  </a:r>
                  <a:endParaRPr kumimoji="1" lang="ja-JP" altLang="en-US" sz="2400" dirty="0"/>
                </a:p>
              </p:txBody>
            </p:sp>
            <p:sp>
              <p:nvSpPr>
                <p:cNvPr id="34" name="テキスト ボックス 33"/>
                <p:cNvSpPr txBox="1"/>
                <p:nvPr/>
              </p:nvSpPr>
              <p:spPr>
                <a:xfrm>
                  <a:off x="4095366" y="481294"/>
                  <a:ext cx="3288891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200" dirty="0" smtClean="0"/>
                    <a:t>アートカードの作品を観察し、イメージしたことを言葉や文に表</a:t>
                  </a:r>
                  <a:r>
                    <a:rPr kumimoji="1" lang="ja-JP" altLang="en-US" sz="1200" dirty="0"/>
                    <a:t>しましょう。</a:t>
                  </a:r>
                  <a:endParaRPr kumimoji="1" lang="en-US" altLang="ja-JP" sz="1200" dirty="0" smtClean="0"/>
                </a:p>
              </p:txBody>
            </p:sp>
            <p:sp>
              <p:nvSpPr>
                <p:cNvPr id="35" name="テキスト ボックス 34"/>
                <p:cNvSpPr txBox="1"/>
                <p:nvPr/>
              </p:nvSpPr>
              <p:spPr>
                <a:xfrm>
                  <a:off x="4229656" y="1763068"/>
                  <a:ext cx="338554" cy="57288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sz="1000" dirty="0" smtClean="0"/>
                    <a:t>なまえ</a:t>
                  </a:r>
                  <a:endParaRPr kumimoji="1" lang="ja-JP" altLang="en-US" sz="1000" dirty="0"/>
                </a:p>
              </p:txBody>
            </p:sp>
            <p:sp>
              <p:nvSpPr>
                <p:cNvPr id="36" name="テキスト ボックス 35"/>
                <p:cNvSpPr txBox="1"/>
                <p:nvPr/>
              </p:nvSpPr>
              <p:spPr>
                <a:xfrm>
                  <a:off x="5057704" y="466803"/>
                  <a:ext cx="1168684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さくひん　　かんさつ</a:t>
                  </a:r>
                  <a:endParaRPr kumimoji="1" lang="ja-JP" altLang="en-US" sz="600" dirty="0"/>
                </a:p>
              </p:txBody>
            </p:sp>
            <p:sp>
              <p:nvSpPr>
                <p:cNvPr id="37" name="テキスト ボックス 36"/>
                <p:cNvSpPr txBox="1"/>
                <p:nvPr/>
              </p:nvSpPr>
              <p:spPr>
                <a:xfrm>
                  <a:off x="4491364" y="742662"/>
                  <a:ext cx="1253311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ことば　　　ぶん　</a:t>
                  </a:r>
                  <a:r>
                    <a:rPr kumimoji="1" lang="ja-JP" altLang="en-US" sz="600" dirty="0" smtClean="0"/>
                    <a:t>  あらわ</a:t>
                  </a:r>
                  <a:endParaRPr kumimoji="1" lang="ja-JP" altLang="en-US" sz="600" dirty="0"/>
                </a:p>
              </p:txBody>
            </p:sp>
          </p:grpSp>
        </p:grpSp>
        <p:sp>
          <p:nvSpPr>
            <p:cNvPr id="45" name="テキスト ボックス 44"/>
            <p:cNvSpPr txBox="1"/>
            <p:nvPr/>
          </p:nvSpPr>
          <p:spPr>
            <a:xfrm>
              <a:off x="2091683" y="84844"/>
              <a:ext cx="81123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700" dirty="0" smtClean="0"/>
                <a:t>よ　　　 ふだ</a:t>
              </a:r>
              <a:endParaRPr kumimoji="1" lang="ja-JP" altLang="en-US" sz="700" dirty="0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5876835" y="5451140"/>
              <a:ext cx="81123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700" dirty="0" smtClean="0"/>
                <a:t>よ　　　 ふだ</a:t>
              </a:r>
              <a:endParaRPr kumimoji="1" lang="ja-JP" altLang="en-US" sz="700" dirty="0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2102834" y="5453319"/>
              <a:ext cx="81123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700" dirty="0" smtClean="0"/>
                <a:t>よ　　　 ふだ</a:t>
              </a:r>
              <a:endParaRPr kumimoji="1" lang="ja-JP" altLang="en-US" sz="700" dirty="0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2564689" y="752822"/>
            <a:ext cx="4754227" cy="393934"/>
            <a:chOff x="2564689" y="752822"/>
            <a:chExt cx="4754227" cy="393934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689" y="757691"/>
              <a:ext cx="989289" cy="389065"/>
            </a:xfrm>
            <a:prstGeom prst="rect">
              <a:avLst/>
            </a:prstGeom>
          </p:spPr>
        </p:pic>
        <p:pic>
          <p:nvPicPr>
            <p:cNvPr id="48" name="図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9627" y="752822"/>
              <a:ext cx="989289" cy="389065"/>
            </a:xfrm>
            <a:prstGeom prst="rect">
              <a:avLst/>
            </a:prstGeom>
          </p:spPr>
        </p:pic>
      </p:grpSp>
      <p:grpSp>
        <p:nvGrpSpPr>
          <p:cNvPr id="50" name="グループ化 49"/>
          <p:cNvGrpSpPr/>
          <p:nvPr/>
        </p:nvGrpSpPr>
        <p:grpSpPr>
          <a:xfrm>
            <a:off x="2564689" y="6134426"/>
            <a:ext cx="4754227" cy="393934"/>
            <a:chOff x="2564689" y="752822"/>
            <a:chExt cx="4754227" cy="393934"/>
          </a:xfrm>
        </p:grpSpPr>
        <p:pic>
          <p:nvPicPr>
            <p:cNvPr id="51" name="図 5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689" y="757691"/>
              <a:ext cx="989289" cy="389065"/>
            </a:xfrm>
            <a:prstGeom prst="rect">
              <a:avLst/>
            </a:prstGeom>
          </p:spPr>
        </p:pic>
        <p:pic>
          <p:nvPicPr>
            <p:cNvPr id="52" name="図 5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9627" y="752822"/>
              <a:ext cx="989289" cy="3890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716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779838" y="0"/>
            <a:ext cx="0" cy="10691813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0" y="5346700"/>
            <a:ext cx="7559675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グループ化 17"/>
          <p:cNvGrpSpPr/>
          <p:nvPr/>
        </p:nvGrpSpPr>
        <p:grpSpPr>
          <a:xfrm>
            <a:off x="-102273" y="-11932"/>
            <a:ext cx="7675602" cy="5488150"/>
            <a:chOff x="-102273" y="-11932"/>
            <a:chExt cx="7675602" cy="5488150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3664539" y="-11932"/>
              <a:ext cx="3908790" cy="5488150"/>
              <a:chOff x="3664539" y="-11932"/>
              <a:chExt cx="3908790" cy="5488150"/>
            </a:xfrm>
          </p:grpSpPr>
          <p:sp>
            <p:nvSpPr>
              <p:cNvPr id="14" name="テキスト ボックス 13"/>
              <p:cNvSpPr txBox="1"/>
              <p:nvPr/>
            </p:nvSpPr>
            <p:spPr>
              <a:xfrm>
                <a:off x="6293604" y="102544"/>
                <a:ext cx="81123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700" dirty="0" smtClean="0"/>
                  <a:t>よ　　　 ふだ</a:t>
                </a:r>
                <a:endParaRPr kumimoji="1" lang="ja-JP" altLang="en-US" sz="700" dirty="0"/>
              </a:p>
            </p:txBody>
          </p:sp>
          <p:grpSp>
            <p:nvGrpSpPr>
              <p:cNvPr id="17" name="グループ化 16"/>
              <p:cNvGrpSpPr/>
              <p:nvPr/>
            </p:nvGrpSpPr>
            <p:grpSpPr>
              <a:xfrm>
                <a:off x="3955257" y="178026"/>
                <a:ext cx="3618072" cy="5298192"/>
                <a:chOff x="3955257" y="178026"/>
                <a:chExt cx="3618072" cy="5298192"/>
              </a:xfrm>
            </p:grpSpPr>
            <p:sp>
              <p:nvSpPr>
                <p:cNvPr id="9" name="テキスト ボックス 8"/>
                <p:cNvSpPr txBox="1"/>
                <p:nvPr/>
              </p:nvSpPr>
              <p:spPr>
                <a:xfrm>
                  <a:off x="4645607" y="178026"/>
                  <a:ext cx="27386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アートカルタ～読み札～</a:t>
                  </a:r>
                  <a:endParaRPr kumimoji="1" lang="en-US" altLang="ja-JP" dirty="0" smtClean="0"/>
                </a:p>
              </p:txBody>
            </p:sp>
            <p:sp>
              <p:nvSpPr>
                <p:cNvPr id="10" name="角丸四角形 9"/>
                <p:cNvSpPr/>
                <p:nvPr/>
              </p:nvSpPr>
              <p:spPr>
                <a:xfrm>
                  <a:off x="3955257" y="1101079"/>
                  <a:ext cx="3429000" cy="4047695"/>
                </a:xfrm>
                <a:prstGeom prst="roundRect">
                  <a:avLst>
                    <a:gd name="adj" fmla="val 6576"/>
                  </a:avLst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1" name="テキスト ボックス 10"/>
                <p:cNvSpPr txBox="1"/>
                <p:nvPr/>
              </p:nvSpPr>
              <p:spPr>
                <a:xfrm>
                  <a:off x="3955257" y="1692011"/>
                  <a:ext cx="553998" cy="378420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名前</a:t>
                  </a:r>
                  <a:r>
                    <a:rPr kumimoji="1" lang="ja-JP" altLang="en-US" sz="2400" dirty="0" smtClean="0"/>
                    <a:t>（　　　　　　　　）</a:t>
                  </a:r>
                  <a:endParaRPr kumimoji="1" lang="ja-JP" altLang="en-US" sz="2400" dirty="0"/>
                </a:p>
              </p:txBody>
            </p:sp>
            <p:sp>
              <p:nvSpPr>
                <p:cNvPr id="12" name="テキスト ボックス 11"/>
                <p:cNvSpPr txBox="1"/>
                <p:nvPr/>
              </p:nvSpPr>
              <p:spPr>
                <a:xfrm>
                  <a:off x="4563855" y="481069"/>
                  <a:ext cx="300947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200" dirty="0" smtClean="0"/>
                    <a:t>アートカードの作品を観察し、</a:t>
                  </a:r>
                  <a:r>
                    <a:rPr kumimoji="1" lang="ja-JP" altLang="en-US" sz="1200" dirty="0" smtClean="0"/>
                    <a:t>イメージ</a:t>
                  </a:r>
                  <a:endParaRPr kumimoji="1" lang="en-US" altLang="ja-JP" sz="1200" dirty="0" smtClean="0"/>
                </a:p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200" dirty="0" smtClean="0"/>
                    <a:t>した</a:t>
                  </a:r>
                  <a:r>
                    <a:rPr kumimoji="1" lang="ja-JP" altLang="en-US" sz="1200" dirty="0" smtClean="0"/>
                    <a:t>こと</a:t>
                  </a:r>
                  <a:r>
                    <a:rPr kumimoji="1" lang="ja-JP" altLang="en-US" sz="1200" dirty="0" smtClean="0"/>
                    <a:t>を俳句や短歌に</a:t>
                  </a:r>
                  <a:r>
                    <a:rPr kumimoji="1" lang="ja-JP" altLang="en-US" sz="1200" dirty="0" smtClean="0"/>
                    <a:t>表</a:t>
                  </a:r>
                  <a:r>
                    <a:rPr kumimoji="1" lang="ja-JP" altLang="en-US" sz="1200" dirty="0"/>
                    <a:t>しましょう。</a:t>
                  </a:r>
                  <a:endParaRPr kumimoji="1" lang="en-US" altLang="ja-JP" sz="1200" dirty="0" smtClean="0"/>
                </a:p>
              </p:txBody>
            </p:sp>
            <p:sp>
              <p:nvSpPr>
                <p:cNvPr id="13" name="テキスト ボックス 12"/>
                <p:cNvSpPr txBox="1"/>
                <p:nvPr/>
              </p:nvSpPr>
              <p:spPr>
                <a:xfrm>
                  <a:off x="4229656" y="1763068"/>
                  <a:ext cx="338554" cy="57288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sz="1000" dirty="0" smtClean="0"/>
                    <a:t>なまえ</a:t>
                  </a:r>
                  <a:endParaRPr kumimoji="1" lang="ja-JP" altLang="en-US" sz="1000" dirty="0"/>
                </a:p>
              </p:txBody>
            </p:sp>
            <p:sp>
              <p:nvSpPr>
                <p:cNvPr id="15" name="テキスト ボックス 14"/>
                <p:cNvSpPr txBox="1"/>
                <p:nvPr/>
              </p:nvSpPr>
              <p:spPr>
                <a:xfrm>
                  <a:off x="5519387" y="480636"/>
                  <a:ext cx="1168684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さくひん　　かんさつ</a:t>
                  </a:r>
                  <a:endParaRPr kumimoji="1" lang="ja-JP" altLang="en-US" sz="600" dirty="0"/>
                </a:p>
              </p:txBody>
            </p:sp>
            <p:sp>
              <p:nvSpPr>
                <p:cNvPr id="16" name="テキスト ボックス 15"/>
                <p:cNvSpPr txBox="1"/>
                <p:nvPr/>
              </p:nvSpPr>
              <p:spPr>
                <a:xfrm>
                  <a:off x="5353821" y="751035"/>
                  <a:ext cx="1253311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はいく</a:t>
                  </a:r>
                  <a:r>
                    <a:rPr kumimoji="1" lang="ja-JP" altLang="en-US" sz="600" dirty="0" smtClean="0"/>
                    <a:t>　　　</a:t>
                  </a:r>
                  <a:r>
                    <a:rPr kumimoji="1" lang="ja-JP" altLang="en-US" sz="600" dirty="0" smtClean="0"/>
                    <a:t>たんか　</a:t>
                  </a:r>
                  <a:r>
                    <a:rPr kumimoji="1" lang="ja-JP" altLang="en-US" sz="600" dirty="0" smtClean="0"/>
                    <a:t>　</a:t>
                  </a:r>
                  <a:r>
                    <a:rPr kumimoji="1" lang="ja-JP" altLang="en-US" sz="600" dirty="0" smtClean="0"/>
                    <a:t>あらわ</a:t>
                  </a:r>
                  <a:endParaRPr kumimoji="1" lang="ja-JP" altLang="en-US" sz="600" dirty="0"/>
                </a:p>
              </p:txBody>
            </p:sp>
          </p:grpSp>
          <p:sp>
            <p:nvSpPr>
              <p:cNvPr id="3" name="横巻き 2"/>
              <p:cNvSpPr/>
              <p:nvPr/>
            </p:nvSpPr>
            <p:spPr>
              <a:xfrm rot="20590170">
                <a:off x="3664539" y="-11932"/>
                <a:ext cx="1110973" cy="858857"/>
              </a:xfrm>
              <a:prstGeom prst="horizontalScroll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俳句</a:t>
                </a:r>
                <a:r>
                  <a:rPr lang="ja-JP" altLang="en-US" sz="1200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や</a:t>
                </a:r>
                <a:endParaRPr lang="en-US" altLang="ja-JP" sz="1200" b="1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  <a:p>
                <a:pPr algn="ctr"/>
                <a:r>
                  <a:rPr lang="ja-JP" altLang="en-US" sz="1200" b="1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　</a:t>
                </a:r>
                <a:r>
                  <a:rPr lang="ja-JP" altLang="en-US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短歌</a:t>
                </a:r>
                <a:r>
                  <a:rPr lang="ja-JP" altLang="en-US" sz="1200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で</a:t>
                </a:r>
                <a:endParaRPr lang="ja-JP" altLang="en-US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</p:txBody>
          </p:sp>
          <p:pic>
            <p:nvPicPr>
              <p:cNvPr id="4" name="図 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2474"/>
              <a:stretch/>
            </p:blipFill>
            <p:spPr>
              <a:xfrm flipH="1">
                <a:off x="3977465" y="796309"/>
                <a:ext cx="691750" cy="350914"/>
              </a:xfrm>
              <a:prstGeom prst="rect">
                <a:avLst/>
              </a:prstGeom>
            </p:spPr>
          </p:pic>
        </p:grpSp>
        <p:grpSp>
          <p:nvGrpSpPr>
            <p:cNvPr id="48" name="グループ化 47"/>
            <p:cNvGrpSpPr/>
            <p:nvPr/>
          </p:nvGrpSpPr>
          <p:grpSpPr>
            <a:xfrm>
              <a:off x="-102273" y="-11932"/>
              <a:ext cx="3894198" cy="5488150"/>
              <a:chOff x="3679131" y="-11932"/>
              <a:chExt cx="3894198" cy="5488150"/>
            </a:xfrm>
          </p:grpSpPr>
          <p:sp>
            <p:nvSpPr>
              <p:cNvPr id="49" name="テキスト ボックス 48"/>
              <p:cNvSpPr txBox="1"/>
              <p:nvPr/>
            </p:nvSpPr>
            <p:spPr>
              <a:xfrm>
                <a:off x="6293604" y="102544"/>
                <a:ext cx="81123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700" dirty="0" smtClean="0"/>
                  <a:t>よ　　　 ふだ</a:t>
                </a:r>
                <a:endParaRPr kumimoji="1" lang="ja-JP" altLang="en-US" sz="700" dirty="0"/>
              </a:p>
            </p:txBody>
          </p:sp>
          <p:grpSp>
            <p:nvGrpSpPr>
              <p:cNvPr id="50" name="グループ化 49"/>
              <p:cNvGrpSpPr/>
              <p:nvPr/>
            </p:nvGrpSpPr>
            <p:grpSpPr>
              <a:xfrm>
                <a:off x="3955257" y="178026"/>
                <a:ext cx="3618072" cy="5298192"/>
                <a:chOff x="3955257" y="178026"/>
                <a:chExt cx="3618072" cy="5298192"/>
              </a:xfrm>
            </p:grpSpPr>
            <p:sp>
              <p:nvSpPr>
                <p:cNvPr id="53" name="テキスト ボックス 52"/>
                <p:cNvSpPr txBox="1"/>
                <p:nvPr/>
              </p:nvSpPr>
              <p:spPr>
                <a:xfrm>
                  <a:off x="4645607" y="178026"/>
                  <a:ext cx="27386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アートカルタ～読み札～</a:t>
                  </a:r>
                  <a:endParaRPr kumimoji="1" lang="en-US" altLang="ja-JP" dirty="0" smtClean="0"/>
                </a:p>
              </p:txBody>
            </p:sp>
            <p:sp>
              <p:nvSpPr>
                <p:cNvPr id="54" name="角丸四角形 53"/>
                <p:cNvSpPr/>
                <p:nvPr/>
              </p:nvSpPr>
              <p:spPr>
                <a:xfrm>
                  <a:off x="3955257" y="1101079"/>
                  <a:ext cx="3429000" cy="4047695"/>
                </a:xfrm>
                <a:prstGeom prst="roundRect">
                  <a:avLst>
                    <a:gd name="adj" fmla="val 6576"/>
                  </a:avLst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5" name="テキスト ボックス 54"/>
                <p:cNvSpPr txBox="1"/>
                <p:nvPr/>
              </p:nvSpPr>
              <p:spPr>
                <a:xfrm>
                  <a:off x="3955257" y="1692011"/>
                  <a:ext cx="553998" cy="378420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名前</a:t>
                  </a:r>
                  <a:r>
                    <a:rPr kumimoji="1" lang="ja-JP" altLang="en-US" sz="2400" dirty="0" smtClean="0"/>
                    <a:t>（　　　　　　　　）</a:t>
                  </a:r>
                  <a:endParaRPr kumimoji="1" lang="ja-JP" altLang="en-US" sz="2400" dirty="0"/>
                </a:p>
              </p:txBody>
            </p:sp>
            <p:sp>
              <p:nvSpPr>
                <p:cNvPr id="56" name="テキスト ボックス 55"/>
                <p:cNvSpPr txBox="1"/>
                <p:nvPr/>
              </p:nvSpPr>
              <p:spPr>
                <a:xfrm>
                  <a:off x="4563855" y="481069"/>
                  <a:ext cx="300947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200" dirty="0" smtClean="0"/>
                    <a:t>アートカードの作品を観察し、</a:t>
                  </a:r>
                  <a:r>
                    <a:rPr kumimoji="1" lang="ja-JP" altLang="en-US" sz="1200" dirty="0" smtClean="0"/>
                    <a:t>イメージ</a:t>
                  </a:r>
                  <a:endParaRPr kumimoji="1" lang="en-US" altLang="ja-JP" sz="1200" dirty="0" smtClean="0"/>
                </a:p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200" dirty="0" smtClean="0"/>
                    <a:t>した</a:t>
                  </a:r>
                  <a:r>
                    <a:rPr kumimoji="1" lang="ja-JP" altLang="en-US" sz="1200" dirty="0" smtClean="0"/>
                    <a:t>こと</a:t>
                  </a:r>
                  <a:r>
                    <a:rPr kumimoji="1" lang="ja-JP" altLang="en-US" sz="1200" dirty="0" smtClean="0"/>
                    <a:t>を俳句や短歌に</a:t>
                  </a:r>
                  <a:r>
                    <a:rPr kumimoji="1" lang="ja-JP" altLang="en-US" sz="1200" dirty="0" smtClean="0"/>
                    <a:t>表</a:t>
                  </a:r>
                  <a:r>
                    <a:rPr kumimoji="1" lang="ja-JP" altLang="en-US" sz="1200" dirty="0"/>
                    <a:t>しましょう。</a:t>
                  </a:r>
                  <a:endParaRPr kumimoji="1" lang="en-US" altLang="ja-JP" sz="1200" dirty="0" smtClean="0"/>
                </a:p>
              </p:txBody>
            </p:sp>
            <p:sp>
              <p:nvSpPr>
                <p:cNvPr id="57" name="テキスト ボックス 56"/>
                <p:cNvSpPr txBox="1"/>
                <p:nvPr/>
              </p:nvSpPr>
              <p:spPr>
                <a:xfrm>
                  <a:off x="4229656" y="1763068"/>
                  <a:ext cx="338554" cy="57288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sz="1000" dirty="0" smtClean="0"/>
                    <a:t>なまえ</a:t>
                  </a:r>
                  <a:endParaRPr kumimoji="1" lang="ja-JP" altLang="en-US" sz="1000" dirty="0"/>
                </a:p>
              </p:txBody>
            </p:sp>
            <p:sp>
              <p:nvSpPr>
                <p:cNvPr id="58" name="テキスト ボックス 57"/>
                <p:cNvSpPr txBox="1"/>
                <p:nvPr/>
              </p:nvSpPr>
              <p:spPr>
                <a:xfrm>
                  <a:off x="5519387" y="480636"/>
                  <a:ext cx="1168684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さくひん　　かんさつ</a:t>
                  </a:r>
                  <a:endParaRPr kumimoji="1" lang="ja-JP" altLang="en-US" sz="600" dirty="0"/>
                </a:p>
              </p:txBody>
            </p:sp>
            <p:sp>
              <p:nvSpPr>
                <p:cNvPr id="59" name="テキスト ボックス 58"/>
                <p:cNvSpPr txBox="1"/>
                <p:nvPr/>
              </p:nvSpPr>
              <p:spPr>
                <a:xfrm>
                  <a:off x="5353821" y="751035"/>
                  <a:ext cx="1253311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はいく</a:t>
                  </a:r>
                  <a:r>
                    <a:rPr kumimoji="1" lang="ja-JP" altLang="en-US" sz="600" dirty="0" smtClean="0"/>
                    <a:t>　　　</a:t>
                  </a:r>
                  <a:r>
                    <a:rPr kumimoji="1" lang="ja-JP" altLang="en-US" sz="600" dirty="0" smtClean="0"/>
                    <a:t>たんか　</a:t>
                  </a:r>
                  <a:r>
                    <a:rPr kumimoji="1" lang="ja-JP" altLang="en-US" sz="600" dirty="0" smtClean="0"/>
                    <a:t>　</a:t>
                  </a:r>
                  <a:r>
                    <a:rPr kumimoji="1" lang="ja-JP" altLang="en-US" sz="600" dirty="0" smtClean="0"/>
                    <a:t>あらわ</a:t>
                  </a:r>
                  <a:endParaRPr kumimoji="1" lang="ja-JP" altLang="en-US" sz="600" dirty="0"/>
                </a:p>
              </p:txBody>
            </p:sp>
          </p:grpSp>
          <p:sp>
            <p:nvSpPr>
              <p:cNvPr id="51" name="横巻き 50"/>
              <p:cNvSpPr/>
              <p:nvPr/>
            </p:nvSpPr>
            <p:spPr>
              <a:xfrm rot="20590170">
                <a:off x="3679131" y="-11932"/>
                <a:ext cx="1110973" cy="858857"/>
              </a:xfrm>
              <a:prstGeom prst="horizontalScroll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俳句</a:t>
                </a:r>
                <a:r>
                  <a:rPr lang="ja-JP" altLang="en-US" sz="1200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や</a:t>
                </a:r>
                <a:endParaRPr lang="en-US" altLang="ja-JP" sz="1200" b="1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  <a:p>
                <a:pPr algn="ctr"/>
                <a:r>
                  <a:rPr lang="ja-JP" altLang="en-US" sz="1200" b="1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　</a:t>
                </a:r>
                <a:r>
                  <a:rPr lang="ja-JP" altLang="en-US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短歌</a:t>
                </a:r>
                <a:r>
                  <a:rPr lang="ja-JP" altLang="en-US" sz="1200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で</a:t>
                </a:r>
                <a:endParaRPr lang="ja-JP" altLang="en-US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</p:txBody>
          </p:sp>
          <p:pic>
            <p:nvPicPr>
              <p:cNvPr id="52" name="図 5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2474"/>
              <a:stretch/>
            </p:blipFill>
            <p:spPr>
              <a:xfrm flipH="1">
                <a:off x="3977465" y="796309"/>
                <a:ext cx="691750" cy="350914"/>
              </a:xfrm>
              <a:prstGeom prst="rect">
                <a:avLst/>
              </a:prstGeom>
            </p:spPr>
          </p:pic>
        </p:grpSp>
      </p:grpSp>
      <p:grpSp>
        <p:nvGrpSpPr>
          <p:cNvPr id="60" name="グループ化 59"/>
          <p:cNvGrpSpPr/>
          <p:nvPr/>
        </p:nvGrpSpPr>
        <p:grpSpPr>
          <a:xfrm>
            <a:off x="-101413" y="5365478"/>
            <a:ext cx="7675602" cy="5488150"/>
            <a:chOff x="-102273" y="-11932"/>
            <a:chExt cx="7675602" cy="5488150"/>
          </a:xfrm>
        </p:grpSpPr>
        <p:grpSp>
          <p:nvGrpSpPr>
            <p:cNvPr id="61" name="グループ化 60"/>
            <p:cNvGrpSpPr/>
            <p:nvPr/>
          </p:nvGrpSpPr>
          <p:grpSpPr>
            <a:xfrm>
              <a:off x="3664539" y="-11932"/>
              <a:ext cx="3908790" cy="5488150"/>
              <a:chOff x="3664539" y="-11932"/>
              <a:chExt cx="3908790" cy="5488150"/>
            </a:xfrm>
          </p:grpSpPr>
          <p:sp>
            <p:nvSpPr>
              <p:cNvPr id="74" name="テキスト ボックス 73"/>
              <p:cNvSpPr txBox="1"/>
              <p:nvPr/>
            </p:nvSpPr>
            <p:spPr>
              <a:xfrm>
                <a:off x="6293604" y="102544"/>
                <a:ext cx="81123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700" dirty="0" smtClean="0"/>
                  <a:t>よ　　　 ふだ</a:t>
                </a:r>
                <a:endParaRPr kumimoji="1" lang="ja-JP" altLang="en-US" sz="700" dirty="0"/>
              </a:p>
            </p:txBody>
          </p:sp>
          <p:grpSp>
            <p:nvGrpSpPr>
              <p:cNvPr id="75" name="グループ化 74"/>
              <p:cNvGrpSpPr/>
              <p:nvPr/>
            </p:nvGrpSpPr>
            <p:grpSpPr>
              <a:xfrm>
                <a:off x="3955257" y="178026"/>
                <a:ext cx="3618072" cy="5298192"/>
                <a:chOff x="3955257" y="178026"/>
                <a:chExt cx="3618072" cy="5298192"/>
              </a:xfrm>
            </p:grpSpPr>
            <p:sp>
              <p:nvSpPr>
                <p:cNvPr id="78" name="テキスト ボックス 77"/>
                <p:cNvSpPr txBox="1"/>
                <p:nvPr/>
              </p:nvSpPr>
              <p:spPr>
                <a:xfrm>
                  <a:off x="4645607" y="178026"/>
                  <a:ext cx="27386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アートカルタ～読み札～</a:t>
                  </a:r>
                  <a:endParaRPr kumimoji="1" lang="en-US" altLang="ja-JP" dirty="0" smtClean="0"/>
                </a:p>
              </p:txBody>
            </p:sp>
            <p:sp>
              <p:nvSpPr>
                <p:cNvPr id="79" name="角丸四角形 78"/>
                <p:cNvSpPr/>
                <p:nvPr/>
              </p:nvSpPr>
              <p:spPr>
                <a:xfrm>
                  <a:off x="3955257" y="1101079"/>
                  <a:ext cx="3429000" cy="4047695"/>
                </a:xfrm>
                <a:prstGeom prst="roundRect">
                  <a:avLst>
                    <a:gd name="adj" fmla="val 6576"/>
                  </a:avLst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80" name="テキスト ボックス 79"/>
                <p:cNvSpPr txBox="1"/>
                <p:nvPr/>
              </p:nvSpPr>
              <p:spPr>
                <a:xfrm>
                  <a:off x="3955257" y="1692011"/>
                  <a:ext cx="553998" cy="378420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名前</a:t>
                  </a:r>
                  <a:r>
                    <a:rPr kumimoji="1" lang="ja-JP" altLang="en-US" sz="2400" dirty="0" smtClean="0"/>
                    <a:t>（　　　　　　　　）</a:t>
                  </a:r>
                  <a:endParaRPr kumimoji="1" lang="ja-JP" altLang="en-US" sz="2400" dirty="0"/>
                </a:p>
              </p:txBody>
            </p:sp>
            <p:sp>
              <p:nvSpPr>
                <p:cNvPr id="81" name="テキスト ボックス 80"/>
                <p:cNvSpPr txBox="1"/>
                <p:nvPr/>
              </p:nvSpPr>
              <p:spPr>
                <a:xfrm>
                  <a:off x="4563855" y="481069"/>
                  <a:ext cx="300947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200" dirty="0" smtClean="0"/>
                    <a:t>アートカードの作品を観察し、</a:t>
                  </a:r>
                  <a:r>
                    <a:rPr kumimoji="1" lang="ja-JP" altLang="en-US" sz="1200" dirty="0" smtClean="0"/>
                    <a:t>イメージ</a:t>
                  </a:r>
                  <a:endParaRPr kumimoji="1" lang="en-US" altLang="ja-JP" sz="1200" dirty="0" smtClean="0"/>
                </a:p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200" dirty="0" smtClean="0"/>
                    <a:t>した</a:t>
                  </a:r>
                  <a:r>
                    <a:rPr kumimoji="1" lang="ja-JP" altLang="en-US" sz="1200" dirty="0" smtClean="0"/>
                    <a:t>こと</a:t>
                  </a:r>
                  <a:r>
                    <a:rPr kumimoji="1" lang="ja-JP" altLang="en-US" sz="1200" dirty="0" smtClean="0"/>
                    <a:t>を俳句や短歌に</a:t>
                  </a:r>
                  <a:r>
                    <a:rPr kumimoji="1" lang="ja-JP" altLang="en-US" sz="1200" dirty="0" smtClean="0"/>
                    <a:t>表</a:t>
                  </a:r>
                  <a:r>
                    <a:rPr kumimoji="1" lang="ja-JP" altLang="en-US" sz="1200" dirty="0"/>
                    <a:t>しましょう。</a:t>
                  </a:r>
                  <a:endParaRPr kumimoji="1" lang="en-US" altLang="ja-JP" sz="1200" dirty="0" smtClean="0"/>
                </a:p>
              </p:txBody>
            </p:sp>
            <p:sp>
              <p:nvSpPr>
                <p:cNvPr id="82" name="テキスト ボックス 81"/>
                <p:cNvSpPr txBox="1"/>
                <p:nvPr/>
              </p:nvSpPr>
              <p:spPr>
                <a:xfrm>
                  <a:off x="4229656" y="1763068"/>
                  <a:ext cx="338554" cy="57288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sz="1000" dirty="0" smtClean="0"/>
                    <a:t>なまえ</a:t>
                  </a:r>
                  <a:endParaRPr kumimoji="1" lang="ja-JP" altLang="en-US" sz="1000" dirty="0"/>
                </a:p>
              </p:txBody>
            </p:sp>
            <p:sp>
              <p:nvSpPr>
                <p:cNvPr id="83" name="テキスト ボックス 82"/>
                <p:cNvSpPr txBox="1"/>
                <p:nvPr/>
              </p:nvSpPr>
              <p:spPr>
                <a:xfrm>
                  <a:off x="5519387" y="480636"/>
                  <a:ext cx="1168684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さくひん　　かんさつ</a:t>
                  </a:r>
                  <a:endParaRPr kumimoji="1" lang="ja-JP" altLang="en-US" sz="600" dirty="0"/>
                </a:p>
              </p:txBody>
            </p:sp>
            <p:sp>
              <p:nvSpPr>
                <p:cNvPr id="84" name="テキスト ボックス 83"/>
                <p:cNvSpPr txBox="1"/>
                <p:nvPr/>
              </p:nvSpPr>
              <p:spPr>
                <a:xfrm>
                  <a:off x="5353821" y="751035"/>
                  <a:ext cx="1253311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はいく</a:t>
                  </a:r>
                  <a:r>
                    <a:rPr kumimoji="1" lang="ja-JP" altLang="en-US" sz="600" dirty="0" smtClean="0"/>
                    <a:t>　　　</a:t>
                  </a:r>
                  <a:r>
                    <a:rPr kumimoji="1" lang="ja-JP" altLang="en-US" sz="600" dirty="0" smtClean="0"/>
                    <a:t>たんか　</a:t>
                  </a:r>
                  <a:r>
                    <a:rPr kumimoji="1" lang="ja-JP" altLang="en-US" sz="600" dirty="0" smtClean="0"/>
                    <a:t>　</a:t>
                  </a:r>
                  <a:r>
                    <a:rPr kumimoji="1" lang="ja-JP" altLang="en-US" sz="600" dirty="0" smtClean="0"/>
                    <a:t>あらわ</a:t>
                  </a:r>
                  <a:endParaRPr kumimoji="1" lang="ja-JP" altLang="en-US" sz="600" dirty="0"/>
                </a:p>
              </p:txBody>
            </p:sp>
          </p:grpSp>
          <p:sp>
            <p:nvSpPr>
              <p:cNvPr id="76" name="横巻き 75"/>
              <p:cNvSpPr/>
              <p:nvPr/>
            </p:nvSpPr>
            <p:spPr>
              <a:xfrm rot="20590170">
                <a:off x="3664539" y="-11932"/>
                <a:ext cx="1110973" cy="858857"/>
              </a:xfrm>
              <a:prstGeom prst="horizontalScroll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俳句</a:t>
                </a:r>
                <a:r>
                  <a:rPr lang="ja-JP" altLang="en-US" sz="1200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や</a:t>
                </a:r>
                <a:endParaRPr lang="en-US" altLang="ja-JP" sz="1200" b="1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  <a:p>
                <a:pPr algn="ctr"/>
                <a:r>
                  <a:rPr lang="ja-JP" altLang="en-US" sz="1200" b="1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　</a:t>
                </a:r>
                <a:r>
                  <a:rPr lang="ja-JP" altLang="en-US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短歌</a:t>
                </a:r>
                <a:r>
                  <a:rPr lang="ja-JP" altLang="en-US" sz="1200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で</a:t>
                </a:r>
                <a:endParaRPr lang="ja-JP" altLang="en-US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</p:txBody>
          </p:sp>
          <p:pic>
            <p:nvPicPr>
              <p:cNvPr id="77" name="図 7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2474"/>
              <a:stretch/>
            </p:blipFill>
            <p:spPr>
              <a:xfrm flipH="1">
                <a:off x="3977465" y="796309"/>
                <a:ext cx="691750" cy="350914"/>
              </a:xfrm>
              <a:prstGeom prst="rect">
                <a:avLst/>
              </a:prstGeom>
            </p:spPr>
          </p:pic>
        </p:grpSp>
        <p:grpSp>
          <p:nvGrpSpPr>
            <p:cNvPr id="62" name="グループ化 61"/>
            <p:cNvGrpSpPr/>
            <p:nvPr/>
          </p:nvGrpSpPr>
          <p:grpSpPr>
            <a:xfrm>
              <a:off x="-102273" y="-11932"/>
              <a:ext cx="3894198" cy="5488150"/>
              <a:chOff x="3679131" y="-11932"/>
              <a:chExt cx="3894198" cy="5488150"/>
            </a:xfrm>
          </p:grpSpPr>
          <p:sp>
            <p:nvSpPr>
              <p:cNvPr id="63" name="テキスト ボックス 62"/>
              <p:cNvSpPr txBox="1"/>
              <p:nvPr/>
            </p:nvSpPr>
            <p:spPr>
              <a:xfrm>
                <a:off x="6293604" y="102544"/>
                <a:ext cx="81123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700" dirty="0" smtClean="0"/>
                  <a:t>よ　　　 ふだ</a:t>
                </a:r>
                <a:endParaRPr kumimoji="1" lang="ja-JP" altLang="en-US" sz="700" dirty="0"/>
              </a:p>
            </p:txBody>
          </p:sp>
          <p:grpSp>
            <p:nvGrpSpPr>
              <p:cNvPr id="64" name="グループ化 63"/>
              <p:cNvGrpSpPr/>
              <p:nvPr/>
            </p:nvGrpSpPr>
            <p:grpSpPr>
              <a:xfrm>
                <a:off x="3955257" y="178026"/>
                <a:ext cx="3618072" cy="5298192"/>
                <a:chOff x="3955257" y="178026"/>
                <a:chExt cx="3618072" cy="5298192"/>
              </a:xfrm>
            </p:grpSpPr>
            <p:sp>
              <p:nvSpPr>
                <p:cNvPr id="67" name="テキスト ボックス 66"/>
                <p:cNvSpPr txBox="1"/>
                <p:nvPr/>
              </p:nvSpPr>
              <p:spPr>
                <a:xfrm>
                  <a:off x="4645607" y="178026"/>
                  <a:ext cx="27386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アートカルタ～読み札～</a:t>
                  </a:r>
                  <a:endParaRPr kumimoji="1" lang="en-US" altLang="ja-JP" dirty="0" smtClean="0"/>
                </a:p>
              </p:txBody>
            </p:sp>
            <p:sp>
              <p:nvSpPr>
                <p:cNvPr id="68" name="角丸四角形 67"/>
                <p:cNvSpPr/>
                <p:nvPr/>
              </p:nvSpPr>
              <p:spPr>
                <a:xfrm>
                  <a:off x="3955257" y="1101079"/>
                  <a:ext cx="3429000" cy="4047695"/>
                </a:xfrm>
                <a:prstGeom prst="roundRect">
                  <a:avLst>
                    <a:gd name="adj" fmla="val 6576"/>
                  </a:avLst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69" name="テキスト ボックス 68"/>
                <p:cNvSpPr txBox="1"/>
                <p:nvPr/>
              </p:nvSpPr>
              <p:spPr>
                <a:xfrm>
                  <a:off x="3955257" y="1692011"/>
                  <a:ext cx="553998" cy="378420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dirty="0" smtClean="0"/>
                    <a:t>名前</a:t>
                  </a:r>
                  <a:r>
                    <a:rPr kumimoji="1" lang="ja-JP" altLang="en-US" sz="2400" dirty="0" smtClean="0"/>
                    <a:t>（　　　　　　　　）</a:t>
                  </a:r>
                  <a:endParaRPr kumimoji="1" lang="ja-JP" altLang="en-US" sz="2400" dirty="0"/>
                </a:p>
              </p:txBody>
            </p:sp>
            <p:sp>
              <p:nvSpPr>
                <p:cNvPr id="70" name="テキスト ボックス 69"/>
                <p:cNvSpPr txBox="1"/>
                <p:nvPr/>
              </p:nvSpPr>
              <p:spPr>
                <a:xfrm>
                  <a:off x="4563855" y="481069"/>
                  <a:ext cx="300947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200" dirty="0" smtClean="0"/>
                    <a:t>アートカードの作品を観察し、</a:t>
                  </a:r>
                  <a:r>
                    <a:rPr kumimoji="1" lang="ja-JP" altLang="en-US" sz="1200" dirty="0" smtClean="0"/>
                    <a:t>イメージ</a:t>
                  </a:r>
                  <a:endParaRPr kumimoji="1" lang="en-US" altLang="ja-JP" sz="1200" dirty="0" smtClean="0"/>
                </a:p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200" dirty="0" smtClean="0"/>
                    <a:t>した</a:t>
                  </a:r>
                  <a:r>
                    <a:rPr kumimoji="1" lang="ja-JP" altLang="en-US" sz="1200" dirty="0" smtClean="0"/>
                    <a:t>こと</a:t>
                  </a:r>
                  <a:r>
                    <a:rPr kumimoji="1" lang="ja-JP" altLang="en-US" sz="1200" dirty="0" smtClean="0"/>
                    <a:t>を俳句や短歌に</a:t>
                  </a:r>
                  <a:r>
                    <a:rPr kumimoji="1" lang="ja-JP" altLang="en-US" sz="1200" dirty="0" smtClean="0"/>
                    <a:t>表</a:t>
                  </a:r>
                  <a:r>
                    <a:rPr kumimoji="1" lang="ja-JP" altLang="en-US" sz="1200" dirty="0"/>
                    <a:t>しましょう。</a:t>
                  </a:r>
                  <a:endParaRPr kumimoji="1" lang="en-US" altLang="ja-JP" sz="1200" dirty="0" smtClean="0"/>
                </a:p>
              </p:txBody>
            </p:sp>
            <p:sp>
              <p:nvSpPr>
                <p:cNvPr id="71" name="テキスト ボックス 70"/>
                <p:cNvSpPr txBox="1"/>
                <p:nvPr/>
              </p:nvSpPr>
              <p:spPr>
                <a:xfrm>
                  <a:off x="4229656" y="1763068"/>
                  <a:ext cx="338554" cy="572887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kumimoji="1" lang="ja-JP" altLang="en-US" sz="1000" dirty="0" smtClean="0"/>
                    <a:t>なまえ</a:t>
                  </a:r>
                  <a:endParaRPr kumimoji="1" lang="ja-JP" altLang="en-US" sz="1000" dirty="0"/>
                </a:p>
              </p:txBody>
            </p:sp>
            <p:sp>
              <p:nvSpPr>
                <p:cNvPr id="72" name="テキスト ボックス 71"/>
                <p:cNvSpPr txBox="1"/>
                <p:nvPr/>
              </p:nvSpPr>
              <p:spPr>
                <a:xfrm>
                  <a:off x="5519387" y="480636"/>
                  <a:ext cx="1168684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さくひん　　かんさつ</a:t>
                  </a:r>
                  <a:endParaRPr kumimoji="1" lang="ja-JP" altLang="en-US" sz="600" dirty="0"/>
                </a:p>
              </p:txBody>
            </p:sp>
            <p:sp>
              <p:nvSpPr>
                <p:cNvPr id="73" name="テキスト ボックス 72"/>
                <p:cNvSpPr txBox="1"/>
                <p:nvPr/>
              </p:nvSpPr>
              <p:spPr>
                <a:xfrm>
                  <a:off x="5329501" y="751035"/>
                  <a:ext cx="1333390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600" dirty="0" smtClean="0"/>
                    <a:t>はいく</a:t>
                  </a:r>
                  <a:r>
                    <a:rPr kumimoji="1" lang="ja-JP" altLang="en-US" sz="600" dirty="0" smtClean="0"/>
                    <a:t>　　　</a:t>
                  </a:r>
                  <a:r>
                    <a:rPr kumimoji="1" lang="ja-JP" altLang="en-US" sz="600" dirty="0" smtClean="0"/>
                    <a:t>たんか　</a:t>
                  </a:r>
                  <a:r>
                    <a:rPr kumimoji="1" lang="ja-JP" altLang="en-US" sz="600" dirty="0" smtClean="0"/>
                    <a:t>　</a:t>
                  </a:r>
                  <a:r>
                    <a:rPr kumimoji="1" lang="ja-JP" altLang="en-US" sz="600" dirty="0" smtClean="0"/>
                    <a:t> あらわ</a:t>
                  </a:r>
                  <a:endParaRPr kumimoji="1" lang="ja-JP" altLang="en-US" sz="600" dirty="0"/>
                </a:p>
              </p:txBody>
            </p:sp>
          </p:grpSp>
          <p:sp>
            <p:nvSpPr>
              <p:cNvPr id="65" name="横巻き 64"/>
              <p:cNvSpPr/>
              <p:nvPr/>
            </p:nvSpPr>
            <p:spPr>
              <a:xfrm rot="20590170">
                <a:off x="3679131" y="-11932"/>
                <a:ext cx="1110973" cy="858857"/>
              </a:xfrm>
              <a:prstGeom prst="horizontalScroll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俳句</a:t>
                </a:r>
                <a:r>
                  <a:rPr lang="ja-JP" altLang="en-US" sz="1200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や</a:t>
                </a:r>
                <a:endParaRPr lang="en-US" altLang="ja-JP" sz="1200" b="1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  <a:p>
                <a:pPr algn="ctr"/>
                <a:r>
                  <a:rPr lang="ja-JP" altLang="en-US" sz="1200" b="1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　</a:t>
                </a:r>
                <a:r>
                  <a:rPr lang="ja-JP" altLang="en-US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短歌</a:t>
                </a:r>
                <a:r>
                  <a:rPr lang="ja-JP" altLang="en-US" sz="1200" b="1" dirty="0" smtClean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で</a:t>
                </a:r>
                <a:endParaRPr lang="ja-JP" altLang="en-US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</p:txBody>
          </p:sp>
          <p:pic>
            <p:nvPicPr>
              <p:cNvPr id="66" name="図 6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2474"/>
              <a:stretch/>
            </p:blipFill>
            <p:spPr>
              <a:xfrm flipH="1">
                <a:off x="3977465" y="796309"/>
                <a:ext cx="691750" cy="35091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997808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220</Words>
  <Application>Microsoft Office PowerPoint</Application>
  <PresentationFormat>ユーザー設定</PresentationFormat>
  <Paragraphs>68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0180582</dc:creator>
  <cp:lastModifiedBy>0180582</cp:lastModifiedBy>
  <cp:revision>11</cp:revision>
  <cp:lastPrinted>2022-12-28T00:45:56Z</cp:lastPrinted>
  <dcterms:created xsi:type="dcterms:W3CDTF">2022-12-24T02:38:33Z</dcterms:created>
  <dcterms:modified xsi:type="dcterms:W3CDTF">2022-12-28T01:07:14Z</dcterms:modified>
</cp:coreProperties>
</file>