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12"/>
  </p:notesMasterIdLst>
  <p:handoutMasterIdLst>
    <p:handoutMasterId r:id="rId13"/>
  </p:handoutMasterIdLst>
  <p:sldIdLst>
    <p:sldId id="824" r:id="rId2"/>
    <p:sldId id="832" r:id="rId3"/>
    <p:sldId id="834" r:id="rId4"/>
    <p:sldId id="837" r:id="rId5"/>
    <p:sldId id="838" r:id="rId6"/>
    <p:sldId id="825" r:id="rId7"/>
    <p:sldId id="705" r:id="rId8"/>
    <p:sldId id="704" r:id="rId9"/>
    <p:sldId id="751" r:id="rId10"/>
    <p:sldId id="706" r:id="rId11"/>
  </p:sldIdLst>
  <p:sldSz cx="9144000" cy="6858000" type="screen4x3"/>
  <p:notesSz cx="6797675" cy="9926638"/>
  <p:defaultTextStyle>
    <a:defPPr>
      <a:defRPr lang="ja-JP"/>
    </a:defPPr>
    <a:lvl1pPr algn="ctr" rtl="0" fontAlgn="base">
      <a:spcBef>
        <a:spcPct val="0"/>
      </a:spcBef>
      <a:spcAft>
        <a:spcPct val="0"/>
      </a:spcAft>
      <a:defRPr kumimoji="1" sz="3200" kern="1200">
        <a:solidFill>
          <a:schemeClr val="tx2"/>
        </a:solidFill>
        <a:latin typeface="Arial" charset="0"/>
        <a:ea typeface="ＭＳ Ｐゴシック" pitchFamily="50" charset="-128"/>
        <a:cs typeface="+mn-cs"/>
      </a:defRPr>
    </a:lvl1pPr>
    <a:lvl2pPr marL="4572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2pPr>
    <a:lvl3pPr marL="9144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3pPr>
    <a:lvl4pPr marL="13716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4pPr>
    <a:lvl5pPr marL="18288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5pPr>
    <a:lvl6pPr marL="2286000" algn="l" defTabSz="914400" rtl="0" eaLnBrk="1" latinLnBrk="0" hangingPunct="1">
      <a:defRPr kumimoji="1" sz="3200" kern="1200">
        <a:solidFill>
          <a:schemeClr val="tx2"/>
        </a:solidFill>
        <a:latin typeface="Arial" charset="0"/>
        <a:ea typeface="ＭＳ Ｐゴシック" pitchFamily="50" charset="-128"/>
        <a:cs typeface="+mn-cs"/>
      </a:defRPr>
    </a:lvl6pPr>
    <a:lvl7pPr marL="2743200" algn="l" defTabSz="914400" rtl="0" eaLnBrk="1" latinLnBrk="0" hangingPunct="1">
      <a:defRPr kumimoji="1" sz="3200" kern="1200">
        <a:solidFill>
          <a:schemeClr val="tx2"/>
        </a:solidFill>
        <a:latin typeface="Arial" charset="0"/>
        <a:ea typeface="ＭＳ Ｐゴシック" pitchFamily="50" charset="-128"/>
        <a:cs typeface="+mn-cs"/>
      </a:defRPr>
    </a:lvl7pPr>
    <a:lvl8pPr marL="3200400" algn="l" defTabSz="914400" rtl="0" eaLnBrk="1" latinLnBrk="0" hangingPunct="1">
      <a:defRPr kumimoji="1" sz="3200" kern="1200">
        <a:solidFill>
          <a:schemeClr val="tx2"/>
        </a:solidFill>
        <a:latin typeface="Arial" charset="0"/>
        <a:ea typeface="ＭＳ Ｐゴシック" pitchFamily="50" charset="-128"/>
        <a:cs typeface="+mn-cs"/>
      </a:defRPr>
    </a:lvl8pPr>
    <a:lvl9pPr marL="3657600" algn="l" defTabSz="914400" rtl="0" eaLnBrk="1" latinLnBrk="0" hangingPunct="1">
      <a:defRPr kumimoji="1" sz="3200" kern="1200">
        <a:solidFill>
          <a:schemeClr val="tx2"/>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0C1"/>
    <a:srgbClr val="0066FF"/>
    <a:srgbClr val="FF9933"/>
    <a:srgbClr val="FFCCCC"/>
    <a:srgbClr val="006600"/>
    <a:srgbClr val="FFCCFF"/>
    <a:srgbClr val="FF9999"/>
    <a:srgbClr val="66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68618" autoAdjust="0"/>
  </p:normalViewPr>
  <p:slideViewPr>
    <p:cSldViewPr>
      <p:cViewPr varScale="1">
        <p:scale>
          <a:sx n="70" d="100"/>
          <a:sy n="70" d="100"/>
        </p:scale>
        <p:origin x="120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64"/>
    </p:cViewPr>
  </p:sorterViewPr>
  <p:notesViewPr>
    <p:cSldViewPr>
      <p:cViewPr varScale="1">
        <p:scale>
          <a:sx n="73" d="100"/>
          <a:sy n="73" d="100"/>
        </p:scale>
        <p:origin x="2148" y="54"/>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l">
              <a:defRPr sz="1200">
                <a:solidFill>
                  <a:schemeClr val="tx1"/>
                </a:solidFill>
              </a:defRPr>
            </a:lvl1pPr>
          </a:lstStyle>
          <a:p>
            <a:pPr>
              <a:defRPr/>
            </a:pPr>
            <a:endParaRPr lang="en-US" altLang="ja-JP"/>
          </a:p>
        </p:txBody>
      </p:sp>
      <p:sp>
        <p:nvSpPr>
          <p:cNvPr id="3686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l">
              <a:defRPr sz="1200">
                <a:solidFill>
                  <a:schemeClr val="tx1"/>
                </a:solidFill>
              </a:defRPr>
            </a:lvl1pPr>
          </a:lstStyle>
          <a:p>
            <a:pPr>
              <a:defRPr/>
            </a:pPr>
            <a:endParaRPr lang="en-US" altLang="ja-JP"/>
          </a:p>
        </p:txBody>
      </p:sp>
    </p:spTree>
    <p:extLst>
      <p:ext uri="{BB962C8B-B14F-4D97-AF65-F5344CB8AC3E}">
        <p14:creationId xmlns:p14="http://schemas.microsoft.com/office/powerpoint/2010/main" val="9860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l">
              <a:defRPr sz="1200">
                <a:solidFill>
                  <a:schemeClr val="tx1"/>
                </a:solidFill>
              </a:defRPr>
            </a:lvl1pPr>
          </a:lstStyle>
          <a:p>
            <a:pPr>
              <a:defRPr/>
            </a:pPr>
            <a:endParaRPr lang="en-US" altLang="ja-JP"/>
          </a:p>
        </p:txBody>
      </p:sp>
      <p:sp>
        <p:nvSpPr>
          <p:cNvPr id="2969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r">
              <a:defRPr sz="1200">
                <a:solidFill>
                  <a:schemeClr val="tx1"/>
                </a:solidFill>
              </a:defRPr>
            </a:lvl1pPr>
          </a:lstStyle>
          <a:p>
            <a:pPr>
              <a:defRPr/>
            </a:pPr>
            <a:endParaRPr lang="en-US" altLang="ja-JP"/>
          </a:p>
        </p:txBody>
      </p:sp>
      <p:sp>
        <p:nvSpPr>
          <p:cNvPr id="2560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2970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l">
              <a:defRPr sz="1200">
                <a:solidFill>
                  <a:schemeClr val="tx1"/>
                </a:solidFill>
              </a:defRPr>
            </a:lvl1pPr>
          </a:lstStyle>
          <a:p>
            <a:pPr>
              <a:defRPr/>
            </a:pPr>
            <a:endParaRPr lang="en-US" altLang="ja-JP"/>
          </a:p>
        </p:txBody>
      </p:sp>
      <p:sp>
        <p:nvSpPr>
          <p:cNvPr id="2970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r">
              <a:defRPr sz="1200">
                <a:solidFill>
                  <a:schemeClr val="tx1"/>
                </a:solidFill>
              </a:defRPr>
            </a:lvl1pPr>
          </a:lstStyle>
          <a:p>
            <a:pPr>
              <a:defRPr/>
            </a:pPr>
            <a:fld id="{6EDE05F1-E268-4773-A862-2D81C3BFAD2F}" type="slidenum">
              <a:rPr lang="en-US" altLang="ja-JP"/>
              <a:pPr>
                <a:defRPr/>
              </a:pPr>
              <a:t>‹#›</a:t>
            </a:fld>
            <a:endParaRPr lang="en-US" altLang="ja-JP"/>
          </a:p>
        </p:txBody>
      </p:sp>
    </p:spTree>
    <p:extLst>
      <p:ext uri="{BB962C8B-B14F-4D97-AF65-F5344CB8AC3E}">
        <p14:creationId xmlns:p14="http://schemas.microsoft.com/office/powerpoint/2010/main" val="344527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続きまして、熊本県が実施している解体等工事現場からのアスベスト飛散漏えい防止に関する取り組みを紹介します。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a:t>
            </a:fld>
            <a:endParaRPr lang="en-US" altLang="ja-JP"/>
          </a:p>
        </p:txBody>
      </p:sp>
    </p:spTree>
    <p:extLst>
      <p:ext uri="{BB962C8B-B14F-4D97-AF65-F5344CB8AC3E}">
        <p14:creationId xmlns:p14="http://schemas.microsoft.com/office/powerpoint/2010/main" val="80368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71463" indent="-271463" algn="l"/>
            <a:r>
              <a:rPr kumimoji="1" lang="ja-JP" altLang="en-US" dirty="0" smtClean="0">
                <a:latin typeface="ＭＳ Ｐ明朝" panose="02020600040205080304" pitchFamily="18" charset="-128"/>
                <a:ea typeface="ＭＳ Ｐ明朝" panose="02020600040205080304" pitchFamily="18" charset="-128"/>
              </a:rPr>
              <a:t>環境保全課及び保健所では、不十分な事前調査や無届解体工事によるアスベストの飛散を防ぐため、随時、立入検査を実施しています。</a:t>
            </a:r>
            <a:endParaRPr kumimoji="1" lang="en-US" altLang="ja-JP" dirty="0" smtClean="0">
              <a:latin typeface="ＭＳ Ｐ明朝" panose="02020600040205080304" pitchFamily="18" charset="-128"/>
              <a:ea typeface="ＭＳ Ｐ明朝" panose="02020600040205080304" pitchFamily="18" charset="-128"/>
            </a:endParaRPr>
          </a:p>
          <a:p>
            <a:pPr marL="271463" indent="-271463" algn="l"/>
            <a:endParaRPr kumimoji="1" lang="en-US" altLang="ja-JP" dirty="0" smtClean="0">
              <a:latin typeface="ＭＳ Ｐ明朝" panose="02020600040205080304" pitchFamily="18" charset="-128"/>
              <a:ea typeface="ＭＳ Ｐ明朝" panose="02020600040205080304" pitchFamily="18" charset="-128"/>
            </a:endParaRPr>
          </a:p>
          <a:p>
            <a:pPr marL="271463" indent="-271463" algn="l"/>
            <a:r>
              <a:rPr kumimoji="1" lang="ja-JP" altLang="en-US" dirty="0" smtClean="0">
                <a:latin typeface="ＭＳ Ｐ明朝" panose="02020600040205080304" pitchFamily="18" charset="-128"/>
                <a:ea typeface="ＭＳ Ｐ明朝" panose="02020600040205080304" pitchFamily="18" charset="-128"/>
              </a:rPr>
              <a:t>アスベストの飛散により健康障害が発生することを防ぐため、発注者、施工者それぞれの立場で法令遵守をいただくとともに、職員が立入を行った際は聞き取りに御協力ください。</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10</a:t>
            </a:fld>
            <a:endParaRPr lang="en-US" altLang="ja-JP"/>
          </a:p>
        </p:txBody>
      </p:sp>
    </p:spTree>
    <p:extLst>
      <p:ext uri="{BB962C8B-B14F-4D97-AF65-F5344CB8AC3E}">
        <p14:creationId xmlns:p14="http://schemas.microsoft.com/office/powerpoint/2010/main" val="1310550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熊本県では、レベル１，２建材の除去作業に関する無届の防止及び解体等工事からのアスベスト飛散漏えいを防止するため、関係機関と連携した３つの取り組みを実施しています。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１つ目に、レベル１，２建材の除去工事に関する大気汚染防止法の届出や石綿障害予防規則に基づき労働基準監督署に提出された情報を共有し、合同での立ち入りや指導時の連携を行っています。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２つ目に、解体等工事に関する建設リサイクル法の届出情報を所管課から提供いただき、解体等工事の監視に役立てることで、レベル１，２建材の事前調査漏れを防ぐとともに、レベル３建材の除去作業基準の遵守を確認し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３つ目に、建設リサイクル法等の無届の可能性がある解体等工事を発見した場合、各市町村等から建設リサイクル法所管部局、大気汚染防止法所管部局に通報が行われるよう、関係機関と協力を行ってい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a:t>
            </a:fld>
            <a:endParaRPr lang="en-US" altLang="ja-JP"/>
          </a:p>
        </p:txBody>
      </p:sp>
    </p:spTree>
    <p:extLst>
      <p:ext uri="{BB962C8B-B14F-4D97-AF65-F5344CB8AC3E}">
        <p14:creationId xmlns:p14="http://schemas.microsoft.com/office/powerpoint/2010/main" val="3189191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熊本県環境保全課では、建設リサイクル法の届出者に対してアスベストに関する規制の概要を記載した資料を配布するよう、建設リサイクル法所管部局に依頼しています。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この資料の中で、別紙２「建築物等の解体等工事を行う事業者の皆様へ」では、別紙３「石綿事前調査票」を、工事を所管する保健所に</a:t>
            </a:r>
            <a:r>
              <a:rPr kumimoji="1" lang="en-US" altLang="ja-JP" dirty="0" smtClean="0">
                <a:latin typeface="ＭＳ Ｐ明朝" panose="02020600040205080304" pitchFamily="18" charset="-128"/>
                <a:ea typeface="ＭＳ Ｐ明朝" panose="02020600040205080304" pitchFamily="18" charset="-128"/>
              </a:rPr>
              <a:t>FAX</a:t>
            </a:r>
            <a:r>
              <a:rPr kumimoji="1" lang="ja-JP" altLang="en-US" dirty="0" smtClean="0">
                <a:latin typeface="ＭＳ Ｐ明朝" panose="02020600040205080304" pitchFamily="18" charset="-128"/>
                <a:ea typeface="ＭＳ Ｐ明朝" panose="02020600040205080304" pitchFamily="18" charset="-128"/>
              </a:rPr>
              <a:t>等で提出いただくようお願いしているところです。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の取り組みは以前から導入していましたが、令和４年４月に大気汚染防止法に基づいて事前調査結果を県知事に報告する制度が始まることから、別紙３「石綿事前調査票」を令和４年４月施行の法改正に合わせた様式に改定し、現在スライドに掲載している様式として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各保健所において解体等工事情報を把握し、立入検査に役立てる貴重な資料となりますので、建設リサイクル法の届出を行う際は別紙３「石綿事前調査票」について御提出をお願いします。</a:t>
            </a:r>
            <a:endParaRPr kumimoji="1" lang="en-US" altLang="ja-JP" dirty="0" smtClean="0">
              <a:latin typeface="ＭＳ Ｐ明朝" panose="02020600040205080304" pitchFamily="18" charset="-128"/>
              <a:ea typeface="ＭＳ Ｐ明朝" panose="02020600040205080304" pitchFamily="1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latin typeface="ＭＳ Ｐ明朝" panose="02020600040205080304" pitchFamily="18" charset="-128"/>
              <a:ea typeface="ＭＳ Ｐ明朝" panose="02020600040205080304" pitchFamily="1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ＭＳ Ｐ明朝" panose="02020600040205080304" pitchFamily="18" charset="-128"/>
                <a:ea typeface="ＭＳ Ｐ明朝" panose="02020600040205080304" pitchFamily="18" charset="-128"/>
              </a:rPr>
              <a:t>スライドでは文字が見えにくいと思いますが、これらの資料は一緒に県ホームページに掲載しているため、御参考ください。</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3</a:t>
            </a:fld>
            <a:endParaRPr lang="en-US" altLang="ja-JP"/>
          </a:p>
        </p:txBody>
      </p:sp>
    </p:spTree>
    <p:extLst>
      <p:ext uri="{BB962C8B-B14F-4D97-AF65-F5344CB8AC3E}">
        <p14:creationId xmlns:p14="http://schemas.microsoft.com/office/powerpoint/2010/main" val="130559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熊本県では、可搬型のアスベストアナライザーを２台配備しており、解体等工事の立入を行う際に活用しています。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使用できる建材や含有率には制限がありますが、現場で迅速にアスベストの含有を確認することができます。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解体等工事の立入の際に、根拠なくアスベストが含有しないと判断している建材や事前調査から漏れている建材が認められた場合はアスベストアナライザーを用いた確認を行い、原形手ばらしや湿潤化の措置等を指導しています。</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0BCE364B-89E4-43F4-8A12-0037E01FD9DB}" type="slidenum">
              <a:rPr kumimoji="1" lang="ja-JP" altLang="en-US" smtClean="0"/>
              <a:t>4</a:t>
            </a:fld>
            <a:endParaRPr kumimoji="1" lang="ja-JP" altLang="en-US"/>
          </a:p>
        </p:txBody>
      </p:sp>
    </p:spTree>
    <p:extLst>
      <p:ext uri="{BB962C8B-B14F-4D97-AF65-F5344CB8AC3E}">
        <p14:creationId xmlns:p14="http://schemas.microsoft.com/office/powerpoint/2010/main" val="259527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こちらは、宇土市にある県保健環境科学研究所が行う、蛍光顕微鏡を用いたアスベスト調査です。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広島大学が開発した測定方法で、既存の分析方法と比較して短時間で大気中に飛散しているアスベスト濃度を把握することができます。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解体等工事の規模や周辺環境によっては、この調査により除去作業中の大気中アスベスト濃度の行政検査を行います。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解体等工事からのアスベスト飛散漏えいが疑われる場合は、事業者に対して改善の指導を行っています。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fld id="{0BCE364B-89E4-43F4-8A12-0037E01FD9DB}" type="slidenum">
              <a:rPr kumimoji="1" lang="ja-JP" altLang="en-US" smtClean="0"/>
              <a:t>5</a:t>
            </a:fld>
            <a:endParaRPr kumimoji="1" lang="ja-JP" altLang="en-US"/>
          </a:p>
        </p:txBody>
      </p:sp>
    </p:spTree>
    <p:extLst>
      <p:ext uri="{BB962C8B-B14F-4D97-AF65-F5344CB8AC3E}">
        <p14:creationId xmlns:p14="http://schemas.microsoft.com/office/powerpoint/2010/main" val="1597626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最後に説明事項の補足となる事項を紹介します。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6</a:t>
            </a:fld>
            <a:endParaRPr lang="en-US" altLang="ja-JP"/>
          </a:p>
        </p:txBody>
      </p:sp>
    </p:spTree>
    <p:extLst>
      <p:ext uri="{BB962C8B-B14F-4D97-AF65-F5344CB8AC3E}">
        <p14:creationId xmlns:p14="http://schemas.microsoft.com/office/powerpoint/2010/main" val="3850338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200" dirty="0" smtClean="0">
                <a:latin typeface="ＭＳ Ｐ明朝" panose="02020600040205080304" pitchFamily="18" charset="-128"/>
                <a:ea typeface="ＭＳ Ｐ明朝" panose="02020600040205080304" pitchFamily="18" charset="-128"/>
              </a:rPr>
              <a:t>解体工事やアスベスト除去作業において、県から行う主な指導事項がこちらです。</a:t>
            </a:r>
            <a:endParaRPr lang="en-US" altLang="ja-JP" sz="1200" dirty="0" smtClean="0">
              <a:latin typeface="ＭＳ Ｐ明朝" panose="02020600040205080304" pitchFamily="18" charset="-128"/>
              <a:ea typeface="ＭＳ Ｐ明朝" panose="02020600040205080304" pitchFamily="18" charset="-128"/>
            </a:endParaRPr>
          </a:p>
          <a:p>
            <a:pPr algn="l"/>
            <a:r>
              <a:rPr lang="ja-JP" altLang="en-US" sz="1200" dirty="0" smtClean="0">
                <a:latin typeface="ＭＳ Ｐ明朝" panose="02020600040205080304" pitchFamily="18" charset="-128"/>
                <a:ea typeface="ＭＳ Ｐ明朝" panose="02020600040205080304" pitchFamily="18" charset="-128"/>
              </a:rPr>
              <a:t>事前調査の不備により、アスベスト建材と認識することなく除去することや、除去作業の不備によりアスベストが飛散するような作業を行うことは周辺地域の県民や作業員に対して、将来健康障害を及ぼすおそれがあります。</a:t>
            </a:r>
            <a:endParaRPr lang="en-US" altLang="ja-JP" sz="1200"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建材について、アスベストを含有しないと判断する場合は、設計図書による施工年数、建材の型番等を生産者に確認、建材の分析による確認等の判断根拠が必要です。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根拠がなくアスベストが含有しないと判断することがないようにお願いします。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また、適切に事前調査を実施しても、現場での除去作業に不備があればアスベストの飛散するリスクが高くなります。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作業計画を策定し、現場に備えることは、アスベストが使用されている建材と除去の方法を作業員が把握するうえで大切な情報となります。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一般に建材の事前調査と除去作業は異なる人が行うことが多いため、作業</a:t>
            </a:r>
            <a:r>
              <a:rPr lang="ja-JP" altLang="en-US" sz="1200" dirty="0" smtClean="0">
                <a:latin typeface="ＭＳ Ｐ明朝" panose="02020600040205080304" pitchFamily="18" charset="-128"/>
                <a:ea typeface="ＭＳ Ｐ明朝" panose="02020600040205080304" pitchFamily="18" charset="-128"/>
              </a:rPr>
              <a:t>計画の策定を徹底いただきますようお願いします。</a:t>
            </a:r>
            <a:endParaRPr kumimoji="1" lang="ja-JP" altLang="en-US"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7</a:t>
            </a:fld>
            <a:endParaRPr lang="en-US" altLang="ja-JP"/>
          </a:p>
        </p:txBody>
      </p:sp>
    </p:spTree>
    <p:extLst>
      <p:ext uri="{BB962C8B-B14F-4D97-AF65-F5344CB8AC3E}">
        <p14:creationId xmlns:p14="http://schemas.microsoft.com/office/powerpoint/2010/main" val="2868825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実際に、アスベストに関する事前調査を行わずに解体工事を行ったとして、施工者が書類送検された事例や、大気汚染防止法に基づく届出義務を違反した発注者が書類送検された事例があります。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熊本県内においても、アスベスト関係で熊本地震に伴う公費解体で書類送検された事例があります。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8</a:t>
            </a:fld>
            <a:endParaRPr lang="en-US" altLang="ja-JP"/>
          </a:p>
        </p:txBody>
      </p:sp>
    </p:spTree>
    <p:extLst>
      <p:ext uri="{BB962C8B-B14F-4D97-AF65-F5344CB8AC3E}">
        <p14:creationId xmlns:p14="http://schemas.microsoft.com/office/powerpoint/2010/main" val="297257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こちらは、事前調査やアスベスト建材の除去等を行う際に国が示しているマニュアル等です。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環境省と厚生労働省が作成した</a:t>
            </a:r>
            <a:r>
              <a:rPr kumimoji="1" lang="ja-JP" altLang="en-US" smtClean="0">
                <a:latin typeface="ＭＳ Ｐ明朝" panose="02020600040205080304" pitchFamily="18" charset="-128"/>
                <a:ea typeface="ＭＳ Ｐ明朝" panose="02020600040205080304" pitchFamily="18" charset="-128"/>
              </a:rPr>
              <a:t>、</a:t>
            </a:r>
            <a:r>
              <a:rPr kumimoji="1" lang="ja-JP" altLang="en-US" sz="1200" kern="1200" smtClean="0">
                <a:solidFill>
                  <a:schemeClr val="tx1"/>
                </a:solidFill>
                <a:latin typeface="ＭＳ Ｐ明朝" panose="02020600040205080304" pitchFamily="18" charset="-128"/>
                <a:ea typeface="ＭＳ Ｐ明朝" panose="02020600040205080304" pitchFamily="18" charset="-128"/>
                <a:cs typeface="+mn-cs"/>
              </a:rPr>
              <a:t>建築物等</a:t>
            </a:r>
            <a:r>
              <a:rPr kumimoji="1" lang="ja-JP" altLang="en-US" sz="1200" kern="1200" dirty="0" smtClean="0">
                <a:solidFill>
                  <a:schemeClr val="tx1"/>
                </a:solidFill>
                <a:latin typeface="ＭＳ Ｐ明朝" panose="02020600040205080304" pitchFamily="18" charset="-128"/>
                <a:ea typeface="ＭＳ Ｐ明朝" panose="02020600040205080304" pitchFamily="18" charset="-128"/>
                <a:cs typeface="+mn-cs"/>
              </a:rPr>
              <a:t>の解体等に係る石綿ばく露防止及び石綿飛散漏えい防止対策徹底マニュアルは法改正に対応して令和３年３月に改定されています。</a:t>
            </a:r>
            <a:endParaRPr kumimoji="1" lang="en-US" altLang="ja-JP" sz="1200" kern="1200" dirty="0" smtClean="0">
              <a:solidFill>
                <a:schemeClr val="tx1"/>
              </a:solidFill>
              <a:latin typeface="ＭＳ Ｐ明朝" panose="02020600040205080304" pitchFamily="18" charset="-128"/>
              <a:ea typeface="ＭＳ Ｐ明朝" panose="02020600040205080304" pitchFamily="18" charset="-128"/>
              <a:cs typeface="+mn-cs"/>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9</a:t>
            </a:fld>
            <a:endParaRPr lang="en-US" altLang="ja-JP"/>
          </a:p>
        </p:txBody>
      </p:sp>
    </p:spTree>
    <p:extLst>
      <p:ext uri="{BB962C8B-B14F-4D97-AF65-F5344CB8AC3E}">
        <p14:creationId xmlns:p14="http://schemas.microsoft.com/office/powerpoint/2010/main" val="4007209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85340F8-5866-43AB-8BBC-F5136F38B51A}" type="slidenum">
              <a:rPr lang="en-US" altLang="ja-JP"/>
              <a:pPr>
                <a:defRPr/>
              </a:pPr>
              <a:t>‹#›</a:t>
            </a:fld>
            <a:endParaRPr lang="en-US" altLang="ja-JP"/>
          </a:p>
        </p:txBody>
      </p:sp>
    </p:spTree>
    <p:extLst>
      <p:ext uri="{BB962C8B-B14F-4D97-AF65-F5344CB8AC3E}">
        <p14:creationId xmlns:p14="http://schemas.microsoft.com/office/powerpoint/2010/main" val="199423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FA0CB3-12FD-4724-9222-B725128C2CDF}" type="slidenum">
              <a:rPr lang="en-US" altLang="ja-JP"/>
              <a:pPr>
                <a:defRPr/>
              </a:pPr>
              <a:t>‹#›</a:t>
            </a:fld>
            <a:endParaRPr lang="en-US" altLang="ja-JP"/>
          </a:p>
        </p:txBody>
      </p:sp>
    </p:spTree>
    <p:extLst>
      <p:ext uri="{BB962C8B-B14F-4D97-AF65-F5344CB8AC3E}">
        <p14:creationId xmlns:p14="http://schemas.microsoft.com/office/powerpoint/2010/main" val="367223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87F3276-BD7E-41FB-8823-00BF545BDE6D}" type="slidenum">
              <a:rPr lang="en-US" altLang="ja-JP"/>
              <a:pPr>
                <a:defRPr/>
              </a:pPr>
              <a:t>‹#›</a:t>
            </a:fld>
            <a:endParaRPr lang="en-US" altLang="ja-JP"/>
          </a:p>
        </p:txBody>
      </p:sp>
    </p:spTree>
    <p:extLst>
      <p:ext uri="{BB962C8B-B14F-4D97-AF65-F5344CB8AC3E}">
        <p14:creationId xmlns:p14="http://schemas.microsoft.com/office/powerpoint/2010/main" val="2762801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93D231-56D5-49DE-ADE9-0064285714D8}" type="slidenum">
              <a:rPr lang="en-US" altLang="ja-JP"/>
              <a:pPr>
                <a:defRPr/>
              </a:pPr>
              <a:t>‹#›</a:t>
            </a:fld>
            <a:endParaRPr lang="en-US" altLang="ja-JP"/>
          </a:p>
        </p:txBody>
      </p:sp>
    </p:spTree>
    <p:extLst>
      <p:ext uri="{BB962C8B-B14F-4D97-AF65-F5344CB8AC3E}">
        <p14:creationId xmlns:p14="http://schemas.microsoft.com/office/powerpoint/2010/main" val="338387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F12233C-48B6-4737-9D60-270A1EAAE103}" type="slidenum">
              <a:rPr lang="en-US" altLang="ja-JP"/>
              <a:pPr>
                <a:defRPr/>
              </a:pPr>
              <a:t>‹#›</a:t>
            </a:fld>
            <a:endParaRPr lang="en-US" altLang="ja-JP"/>
          </a:p>
        </p:txBody>
      </p:sp>
    </p:spTree>
    <p:extLst>
      <p:ext uri="{BB962C8B-B14F-4D97-AF65-F5344CB8AC3E}">
        <p14:creationId xmlns:p14="http://schemas.microsoft.com/office/powerpoint/2010/main" val="406149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2CA38D-62C2-499B-9CE1-88444B912F88}" type="slidenum">
              <a:rPr lang="en-US" altLang="ja-JP"/>
              <a:pPr>
                <a:defRPr/>
              </a:pPr>
              <a:t>‹#›</a:t>
            </a:fld>
            <a:endParaRPr lang="en-US" altLang="ja-JP"/>
          </a:p>
        </p:txBody>
      </p:sp>
    </p:spTree>
    <p:extLst>
      <p:ext uri="{BB962C8B-B14F-4D97-AF65-F5344CB8AC3E}">
        <p14:creationId xmlns:p14="http://schemas.microsoft.com/office/powerpoint/2010/main" val="1261382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1581B2-090C-403B-8B84-FCC727BAFC1F}" type="slidenum">
              <a:rPr lang="en-US" altLang="ja-JP"/>
              <a:pPr>
                <a:defRPr/>
              </a:pPr>
              <a:t>‹#›</a:t>
            </a:fld>
            <a:endParaRPr lang="en-US" altLang="ja-JP"/>
          </a:p>
        </p:txBody>
      </p:sp>
    </p:spTree>
    <p:extLst>
      <p:ext uri="{BB962C8B-B14F-4D97-AF65-F5344CB8AC3E}">
        <p14:creationId xmlns:p14="http://schemas.microsoft.com/office/powerpoint/2010/main" val="284412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507FCDB-6FDD-48BF-912A-EBC86B9FBC60}" type="slidenum">
              <a:rPr lang="en-US" altLang="ja-JP"/>
              <a:pPr>
                <a:defRPr/>
              </a:pPr>
              <a:t>‹#›</a:t>
            </a:fld>
            <a:endParaRPr lang="en-US" altLang="ja-JP"/>
          </a:p>
        </p:txBody>
      </p:sp>
    </p:spTree>
    <p:extLst>
      <p:ext uri="{BB962C8B-B14F-4D97-AF65-F5344CB8AC3E}">
        <p14:creationId xmlns:p14="http://schemas.microsoft.com/office/powerpoint/2010/main" val="408410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0B1B2FE-9BA8-4FCD-BC83-291757A45943}" type="slidenum">
              <a:rPr lang="en-US" altLang="ja-JP"/>
              <a:pPr>
                <a:defRPr/>
              </a:pPr>
              <a:t>‹#›</a:t>
            </a:fld>
            <a:endParaRPr lang="en-US" altLang="ja-JP"/>
          </a:p>
        </p:txBody>
      </p:sp>
    </p:spTree>
    <p:extLst>
      <p:ext uri="{BB962C8B-B14F-4D97-AF65-F5344CB8AC3E}">
        <p14:creationId xmlns:p14="http://schemas.microsoft.com/office/powerpoint/2010/main" val="167955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F3D2534-6133-4F41-8960-B84524F07089}" type="slidenum">
              <a:rPr lang="en-US" altLang="ja-JP"/>
              <a:pPr>
                <a:defRPr/>
              </a:pPr>
              <a:t>‹#›</a:t>
            </a:fld>
            <a:endParaRPr lang="en-US" altLang="ja-JP"/>
          </a:p>
        </p:txBody>
      </p:sp>
    </p:spTree>
    <p:extLst>
      <p:ext uri="{BB962C8B-B14F-4D97-AF65-F5344CB8AC3E}">
        <p14:creationId xmlns:p14="http://schemas.microsoft.com/office/powerpoint/2010/main" val="31200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D0F3B1A-3657-43D2-A47B-B497AED0B2FC}" type="slidenum">
              <a:rPr lang="en-US" altLang="ja-JP"/>
              <a:pPr>
                <a:defRPr/>
              </a:pPr>
              <a:t>‹#›</a:t>
            </a:fld>
            <a:endParaRPr lang="en-US" altLang="ja-JP"/>
          </a:p>
        </p:txBody>
      </p:sp>
    </p:spTree>
    <p:extLst>
      <p:ext uri="{BB962C8B-B14F-4D97-AF65-F5344CB8AC3E}">
        <p14:creationId xmlns:p14="http://schemas.microsoft.com/office/powerpoint/2010/main" val="258806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016D334-53AD-4318-991A-D19D3171AE92}" type="slidenum">
              <a:rPr lang="en-US" altLang="ja-JP"/>
              <a:pPr>
                <a:defRPr/>
              </a:pPr>
              <a:t>‹#›</a:t>
            </a:fld>
            <a:endParaRPr lang="en-US" altLang="ja-JP"/>
          </a:p>
        </p:txBody>
      </p:sp>
    </p:spTree>
    <p:extLst>
      <p:ext uri="{BB962C8B-B14F-4D97-AF65-F5344CB8AC3E}">
        <p14:creationId xmlns:p14="http://schemas.microsoft.com/office/powerpoint/2010/main" val="2435836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10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a:defRPr/>
            </a:pPr>
            <a:endParaRPr lang="en-US" altLang="ja-JP"/>
          </a:p>
        </p:txBody>
      </p:sp>
      <p:sp>
        <p:nvSpPr>
          <p:cNvPr id="3010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ltLang="ja-JP"/>
          </a:p>
        </p:txBody>
      </p:sp>
      <p:sp>
        <p:nvSpPr>
          <p:cNvPr id="3010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5EE02C7F-64EF-4253-A8F1-D2A8C890E2C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em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1527902"/>
            <a:ext cx="8208912" cy="3701298"/>
          </a:xfrm>
          <a:noFill/>
          <a:ln>
            <a:noFill/>
          </a:ln>
          <a:effectLst/>
        </p:spPr>
        <p:style>
          <a:lnRef idx="1">
            <a:schemeClr val="dk1"/>
          </a:lnRef>
          <a:fillRef idx="2">
            <a:schemeClr val="dk1"/>
          </a:fillRef>
          <a:effectRef idx="1">
            <a:schemeClr val="dk1"/>
          </a:effectRef>
          <a:fontRef idx="minor">
            <a:schemeClr val="dk1"/>
          </a:fontRef>
        </p:style>
        <p:txBody>
          <a:bodyPr>
            <a:normAutofit fontScale="92500" lnSpcReduction="20000"/>
          </a:bodyPr>
          <a:lstStyle/>
          <a:p>
            <a:pPr marL="0" indent="0">
              <a:lnSpc>
                <a:spcPct val="200000"/>
              </a:lnSpc>
              <a:buNone/>
            </a:pPr>
            <a:r>
              <a:rPr lang="ja-JP" altLang="en-US" dirty="0" smtClean="0">
                <a:solidFill>
                  <a:schemeClr val="bg1">
                    <a:lumMod val="75000"/>
                  </a:schemeClr>
                </a:solidFill>
                <a:latin typeface="+mj-ea"/>
                <a:ea typeface="+mj-ea"/>
              </a:rPr>
              <a:t>１</a:t>
            </a:r>
            <a:r>
              <a:rPr lang="ja-JP" altLang="en-US" dirty="0">
                <a:solidFill>
                  <a:schemeClr val="bg1">
                    <a:lumMod val="75000"/>
                  </a:schemeClr>
                </a:solidFill>
                <a:latin typeface="+mj-ea"/>
                <a:ea typeface="+mj-ea"/>
              </a:rPr>
              <a:t>．</a:t>
            </a:r>
            <a:r>
              <a:rPr lang="ja-JP" altLang="en-US" dirty="0" smtClean="0">
                <a:solidFill>
                  <a:schemeClr val="bg1">
                    <a:lumMod val="75000"/>
                  </a:schemeClr>
                </a:solidFill>
                <a:effectLst/>
                <a:latin typeface="+mj-ea"/>
                <a:ea typeface="+mj-ea"/>
              </a:rPr>
              <a:t>アスベスト（石綿）とは</a:t>
            </a:r>
            <a:endParaRPr lang="en-US" altLang="ja-JP" dirty="0" smtClean="0">
              <a:solidFill>
                <a:schemeClr val="bg1">
                  <a:lumMod val="75000"/>
                </a:schemeClr>
              </a:solidFill>
              <a:effectLst/>
              <a:latin typeface="+mj-ea"/>
              <a:ea typeface="+mj-ea"/>
            </a:endParaRPr>
          </a:p>
          <a:p>
            <a:pPr marL="0" indent="0">
              <a:lnSpc>
                <a:spcPct val="200000"/>
              </a:lnSpc>
              <a:buNone/>
            </a:pPr>
            <a:r>
              <a:rPr lang="ja-JP" altLang="en-US" dirty="0" smtClean="0">
                <a:solidFill>
                  <a:schemeClr val="bg1">
                    <a:lumMod val="75000"/>
                  </a:schemeClr>
                </a:solidFill>
                <a:latin typeface="+mj-ea"/>
                <a:ea typeface="+mj-ea"/>
              </a:rPr>
              <a:t>２</a:t>
            </a:r>
            <a:r>
              <a:rPr lang="ja-JP" altLang="en-US" dirty="0">
                <a:solidFill>
                  <a:schemeClr val="bg1">
                    <a:lumMod val="75000"/>
                  </a:schemeClr>
                </a:solidFill>
                <a:latin typeface="+mj-ea"/>
                <a:ea typeface="+mj-ea"/>
              </a:rPr>
              <a:t>．</a:t>
            </a:r>
            <a:r>
              <a:rPr lang="ja-JP" altLang="en-US" dirty="0" smtClean="0">
                <a:solidFill>
                  <a:schemeClr val="bg1">
                    <a:lumMod val="75000"/>
                  </a:schemeClr>
                </a:solidFill>
                <a:effectLst/>
                <a:latin typeface="+mj-ea"/>
                <a:ea typeface="+mj-ea"/>
              </a:rPr>
              <a:t>大気汚染防止法及び政省令の改正</a:t>
            </a:r>
            <a:endParaRPr lang="en-US" altLang="ja-JP" dirty="0" smtClean="0">
              <a:solidFill>
                <a:schemeClr val="bg1">
                  <a:lumMod val="75000"/>
                </a:schemeClr>
              </a:solidFill>
              <a:effectLst/>
              <a:latin typeface="+mj-ea"/>
              <a:ea typeface="+mj-ea"/>
            </a:endParaRPr>
          </a:p>
          <a:p>
            <a:pPr marL="534988" indent="-534988">
              <a:lnSpc>
                <a:spcPct val="200000"/>
              </a:lnSpc>
              <a:buNone/>
            </a:pPr>
            <a:r>
              <a:rPr lang="ja-JP" altLang="en-US" dirty="0" smtClean="0">
                <a:solidFill>
                  <a:schemeClr val="tx1"/>
                </a:solidFill>
                <a:latin typeface="+mj-ea"/>
                <a:ea typeface="+mj-ea"/>
              </a:rPr>
              <a:t>３．熊本県の取り組み</a:t>
            </a:r>
            <a:endParaRPr lang="en-US" altLang="ja-JP" dirty="0" smtClean="0">
              <a:solidFill>
                <a:schemeClr val="tx1"/>
              </a:solidFill>
              <a:latin typeface="+mj-ea"/>
              <a:ea typeface="+mj-ea"/>
            </a:endParaRPr>
          </a:p>
          <a:p>
            <a:pPr marL="534988" indent="-534988">
              <a:lnSpc>
                <a:spcPct val="200000"/>
              </a:lnSpc>
              <a:buNone/>
            </a:pPr>
            <a:r>
              <a:rPr lang="ja-JP" altLang="en-US" dirty="0">
                <a:solidFill>
                  <a:schemeClr val="bg1">
                    <a:lumMod val="75000"/>
                  </a:schemeClr>
                </a:solidFill>
                <a:latin typeface="+mj-ea"/>
                <a:ea typeface="+mj-ea"/>
              </a:rPr>
              <a:t>４</a:t>
            </a:r>
            <a:r>
              <a:rPr lang="ja-JP" altLang="en-US" dirty="0" smtClean="0">
                <a:solidFill>
                  <a:schemeClr val="bg1">
                    <a:lumMod val="75000"/>
                  </a:schemeClr>
                </a:solidFill>
                <a:latin typeface="+mj-ea"/>
                <a:ea typeface="+mj-ea"/>
              </a:rPr>
              <a:t>．その他</a:t>
            </a:r>
            <a:endParaRPr lang="en-US" altLang="ja-JP" dirty="0">
              <a:solidFill>
                <a:schemeClr val="bg1">
                  <a:lumMod val="75000"/>
                </a:schemeClr>
              </a:solidFill>
              <a:effectLst/>
              <a:latin typeface="+mj-ea"/>
              <a:ea typeface="+mj-ea"/>
            </a:endParaRPr>
          </a:p>
        </p:txBody>
      </p:sp>
      <p:sp>
        <p:nvSpPr>
          <p:cNvPr id="6"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1</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rPr>
              <a:t>目　　　次</a:t>
            </a:r>
            <a:endParaRPr lang="en-US" altLang="ja-JP" sz="3600" dirty="0" smtClean="0">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9063970"/>
      </p:ext>
    </p:extLst>
  </p:cSld>
  <p:clrMapOvr>
    <a:masterClrMapping/>
  </p:clrMapOvr>
  <mc:AlternateContent xmlns:mc="http://schemas.openxmlformats.org/markup-compatibility/2006" xmlns:p14="http://schemas.microsoft.com/office/powerpoint/2010/main">
    <mc:Choice Requires="p14">
      <p:transition spd="slow" p14:dur="2000" advTm="13244"/>
    </mc:Choice>
    <mc:Fallback xmlns="">
      <p:transition spd="slow" advTm="1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59" y="4112124"/>
            <a:ext cx="2016224" cy="262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0" name="円形吹き出し 4"/>
          <p:cNvSpPr>
            <a:spLocks noChangeArrowheads="1"/>
          </p:cNvSpPr>
          <p:nvPr/>
        </p:nvSpPr>
        <p:spPr bwMode="auto">
          <a:xfrm>
            <a:off x="2864082" y="3645024"/>
            <a:ext cx="5832647" cy="2181880"/>
          </a:xfrm>
          <a:prstGeom prst="wedgeEllipseCallout">
            <a:avLst>
              <a:gd name="adj1" fmla="val -53763"/>
              <a:gd name="adj2" fmla="val 41143"/>
            </a:avLst>
          </a:prstGeom>
          <a:solidFill>
            <a:srgbClr val="93CDDD"/>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ja-JP" altLang="en-US" sz="2600" dirty="0" smtClean="0">
                <a:solidFill>
                  <a:srgbClr val="FFFFFF"/>
                </a:solidFill>
                <a:latin typeface="+mn-lt"/>
                <a:ea typeface="HGS創英角ﾎﾟｯﾌﾟ体" pitchFamily="50" charset="-128"/>
              </a:rPr>
              <a:t>解体等工事に立入りを行った際は聞き取り等に御協力をお願いします。</a:t>
            </a:r>
            <a:endParaRPr lang="ja-JP" altLang="en-US" sz="2600" dirty="0">
              <a:solidFill>
                <a:srgbClr val="FFFFFF"/>
              </a:solidFill>
              <a:latin typeface="+mn-lt"/>
              <a:ea typeface="HGS創英角ﾎﾟｯﾌﾟ体" pitchFamily="50" charset="-128"/>
            </a:endParaRPr>
          </a:p>
        </p:txBody>
      </p:sp>
      <p:sp>
        <p:nvSpPr>
          <p:cNvPr id="2" name="スライド番号プレースホルダー 1"/>
          <p:cNvSpPr>
            <a:spLocks noGrp="1"/>
          </p:cNvSpPr>
          <p:nvPr>
            <p:ph type="sldNum" sz="quarter" idx="12"/>
          </p:nvPr>
        </p:nvSpPr>
        <p:spPr/>
        <p:txBody>
          <a:bodyPr/>
          <a:lstStyle/>
          <a:p>
            <a:pPr>
              <a:defRPr/>
            </a:pPr>
            <a:fld id="{5807F5E1-FD10-4945-9735-71EC4CF97A52}" type="slidenum">
              <a:rPr lang="ja-JP" altLang="en-US"/>
              <a:pPr>
                <a:defRPr/>
              </a:pPr>
              <a:t>10</a:t>
            </a:fld>
            <a:endParaRPr lang="ja-JP" altLang="en-US"/>
          </a:p>
        </p:txBody>
      </p:sp>
      <p:sp>
        <p:nvSpPr>
          <p:cNvPr id="7" name="正方形/長方形 6"/>
          <p:cNvSpPr/>
          <p:nvPr/>
        </p:nvSpPr>
        <p:spPr bwMode="auto">
          <a:xfrm>
            <a:off x="179512" y="599048"/>
            <a:ext cx="8713787" cy="2757944"/>
          </a:xfrm>
          <a:prstGeom prst="rect">
            <a:avLst/>
          </a:prstGeom>
          <a:noFill/>
          <a:ln/>
          <a:effectLst/>
        </p:spPr>
        <p:style>
          <a:lnRef idx="1">
            <a:schemeClr val="accent3"/>
          </a:lnRef>
          <a:fillRef idx="2">
            <a:schemeClr val="accent3"/>
          </a:fillRef>
          <a:effectRef idx="1">
            <a:schemeClr val="accent3"/>
          </a:effectRef>
          <a:fontRef idx="minor">
            <a:schemeClr val="dk1"/>
          </a:fontRef>
        </p:style>
        <p:txBody>
          <a:bodyPr/>
          <a:lstStyle/>
          <a:p>
            <a:pPr marL="271463" indent="-271463" algn="l"/>
            <a:r>
              <a:rPr lang="ja-JP" altLang="en-US" sz="2400" dirty="0" smtClean="0">
                <a:latin typeface="メイリオ" pitchFamily="50" charset="-128"/>
                <a:ea typeface="メイリオ" pitchFamily="50" charset="-128"/>
                <a:cs typeface="メイリオ" pitchFamily="50" charset="-128"/>
              </a:rPr>
              <a:t>○　県環境保全課及び保健所では、不十分な事前調査や無届解体工事によるアスベストの飛散漏えいを防ぐため、随時、立入検査を実施しています。</a:t>
            </a:r>
            <a:endParaRPr lang="en-US" altLang="ja-JP" sz="2400" dirty="0" smtClean="0">
              <a:latin typeface="メイリオ" pitchFamily="50" charset="-128"/>
              <a:ea typeface="メイリオ" pitchFamily="50" charset="-128"/>
              <a:cs typeface="メイリオ" pitchFamily="50" charset="-128"/>
            </a:endParaRPr>
          </a:p>
          <a:p>
            <a:pPr algn="l"/>
            <a:endParaRPr lang="en-US" altLang="ja-JP" sz="2400" dirty="0" smtClean="0">
              <a:latin typeface="メイリオ" pitchFamily="50" charset="-128"/>
              <a:ea typeface="メイリオ" pitchFamily="50" charset="-128"/>
              <a:cs typeface="メイリオ" pitchFamily="50" charset="-128"/>
            </a:endParaRPr>
          </a:p>
          <a:p>
            <a:pPr marL="271463" indent="-271463" algn="l"/>
            <a:r>
              <a:rPr lang="ja-JP" altLang="en-US" sz="2400" dirty="0" smtClean="0">
                <a:latin typeface="メイリオ" pitchFamily="50" charset="-128"/>
                <a:ea typeface="メイリオ" pitchFamily="50" charset="-128"/>
                <a:cs typeface="メイリオ" pitchFamily="50" charset="-128"/>
              </a:rPr>
              <a:t>○　 アスベストの飛散漏えいにより</a:t>
            </a:r>
            <a:r>
              <a:rPr lang="ja-JP" altLang="en-US" sz="2400" u="sng" dirty="0" smtClean="0">
                <a:latin typeface="メイリオ" pitchFamily="50" charset="-128"/>
                <a:ea typeface="メイリオ" pitchFamily="50" charset="-128"/>
                <a:cs typeface="メイリオ" pitchFamily="50" charset="-128"/>
              </a:rPr>
              <a:t>健康被害が発生することを防ぐため</a:t>
            </a:r>
            <a:r>
              <a:rPr lang="ja-JP" altLang="en-US" sz="2400" dirty="0" smtClean="0">
                <a:latin typeface="メイリオ" pitchFamily="50" charset="-128"/>
                <a:ea typeface="メイリオ" pitchFamily="50" charset="-128"/>
                <a:cs typeface="メイリオ" pitchFamily="50" charset="-128"/>
              </a:rPr>
              <a:t>、発注者、施工者それぞれの立場で法令遵守をお願いします。</a:t>
            </a:r>
            <a:endParaRPr lang="en-US" altLang="ja-JP" sz="2400" dirty="0">
              <a:latin typeface="メイリオ" panose="020B0604030504040204" pitchFamily="50" charset="-128"/>
              <a:ea typeface="メイリオ" panose="020B0604030504040204"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006366"/>
      </p:ext>
    </p:extLst>
  </p:cSld>
  <p:clrMapOvr>
    <a:masterClrMapping/>
  </p:clrMapOvr>
  <mc:AlternateContent xmlns:mc="http://schemas.openxmlformats.org/markup-compatibility/2006" xmlns:p14="http://schemas.microsoft.com/office/powerpoint/2010/main">
    <mc:Choice Requires="p14">
      <p:transition spd="slow" p14:dur="2000" advTm="30671"/>
    </mc:Choice>
    <mc:Fallback xmlns="">
      <p:transition spd="slow" advTm="3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グループ化 25"/>
          <p:cNvGrpSpPr/>
          <p:nvPr/>
        </p:nvGrpSpPr>
        <p:grpSpPr>
          <a:xfrm>
            <a:off x="214428" y="751357"/>
            <a:ext cx="8715144" cy="5514204"/>
            <a:chOff x="-161236" y="1197548"/>
            <a:chExt cx="8715144" cy="5514204"/>
          </a:xfrm>
        </p:grpSpPr>
        <p:sp>
          <p:nvSpPr>
            <p:cNvPr id="20" name="曲折矢印 19"/>
            <p:cNvSpPr/>
            <p:nvPr/>
          </p:nvSpPr>
          <p:spPr>
            <a:xfrm>
              <a:off x="2997693" y="3816531"/>
              <a:ext cx="1467384" cy="868680"/>
            </a:xfrm>
            <a:prstGeom prst="ben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latin typeface="+mj-ea"/>
                <a:ea typeface="+mj-ea"/>
              </a:endParaRPr>
            </a:p>
          </p:txBody>
        </p:sp>
        <p:sp>
          <p:nvSpPr>
            <p:cNvPr id="4" name="Rectangle 31"/>
            <p:cNvSpPr>
              <a:spLocks noChangeArrowheads="1"/>
            </p:cNvSpPr>
            <p:nvPr/>
          </p:nvSpPr>
          <p:spPr bwMode="auto">
            <a:xfrm>
              <a:off x="-161236" y="1916833"/>
              <a:ext cx="8715144" cy="1116340"/>
            </a:xfrm>
            <a:prstGeom prst="rect">
              <a:avLst/>
            </a:prstGeom>
            <a:solidFill>
              <a:schemeClr val="bg1"/>
            </a:solidFill>
            <a:ln w="381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600" b="1" i="0" u="none" strike="noStrike" cap="none" normalizeH="0" baseline="0" dirty="0" smtClean="0">
                  <a:ln>
                    <a:noFill/>
                  </a:ln>
                  <a:solidFill>
                    <a:srgbClr val="000000"/>
                  </a:solidFill>
                  <a:effectLst/>
                  <a:latin typeface="+mj-ea"/>
                  <a:ea typeface="+mj-ea"/>
                  <a:cs typeface="Times New Roman" pitchFamily="18" charset="0"/>
                </a:rPr>
                <a:t>解体</a:t>
              </a:r>
              <a:r>
                <a:rPr kumimoji="1" lang="ja-JP" altLang="en-US" sz="1600" b="1" i="0" u="none" strike="noStrike" cap="none" normalizeH="0" baseline="0" dirty="0" smtClean="0">
                  <a:ln>
                    <a:noFill/>
                  </a:ln>
                  <a:solidFill>
                    <a:srgbClr val="000000"/>
                  </a:solidFill>
                  <a:effectLst/>
                  <a:latin typeface="+mj-ea"/>
                  <a:ea typeface="+mj-ea"/>
                  <a:cs typeface="Times New Roman" pitchFamily="18" charset="0"/>
                </a:rPr>
                <a:t>等</a:t>
              </a:r>
              <a:r>
                <a:rPr kumimoji="1" lang="ja-JP" altLang="ja-JP" sz="1600" b="1" i="0" u="none" strike="noStrike" cap="none" normalizeH="0" baseline="0" dirty="0" smtClean="0">
                  <a:ln>
                    <a:noFill/>
                  </a:ln>
                  <a:solidFill>
                    <a:srgbClr val="000000"/>
                  </a:solidFill>
                  <a:effectLst/>
                  <a:latin typeface="+mj-ea"/>
                  <a:ea typeface="+mj-ea"/>
                  <a:cs typeface="Times New Roman" pitchFamily="18" charset="0"/>
                </a:rPr>
                <a:t>工事</a:t>
              </a:r>
              <a:endParaRPr kumimoji="1" lang="ja-JP" altLang="ja-JP" sz="2400" b="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5" name="下矢印 4"/>
            <p:cNvSpPr/>
            <p:nvPr/>
          </p:nvSpPr>
          <p:spPr>
            <a:xfrm>
              <a:off x="7107436" y="2874674"/>
              <a:ext cx="401268" cy="3290629"/>
            </a:xfrm>
            <a:prstGeom prst="downArrow">
              <a:avLst/>
            </a:prstGeom>
            <a:noFill/>
            <a:ln w="28575"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600">
                <a:latin typeface="+mj-ea"/>
                <a:ea typeface="+mj-ea"/>
              </a:endParaRPr>
            </a:p>
          </p:txBody>
        </p:sp>
        <p:sp>
          <p:nvSpPr>
            <p:cNvPr id="6" name="Rectangle 25"/>
            <p:cNvSpPr>
              <a:spLocks noChangeArrowheads="1"/>
            </p:cNvSpPr>
            <p:nvPr/>
          </p:nvSpPr>
          <p:spPr bwMode="auto">
            <a:xfrm>
              <a:off x="6097170" y="2279632"/>
              <a:ext cx="2203622" cy="55265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600" i="0" u="none" strike="noStrike" cap="none" normalizeH="0" baseline="0" dirty="0" smtClean="0">
                  <a:ln>
                    <a:noFill/>
                  </a:ln>
                  <a:solidFill>
                    <a:srgbClr val="000000"/>
                  </a:solidFill>
                  <a:effectLst/>
                  <a:latin typeface="+mj-ea"/>
                  <a:ea typeface="+mj-ea"/>
                  <a:cs typeface="Times New Roman" pitchFamily="18" charset="0"/>
                </a:rPr>
                <a:t>無届</a:t>
              </a:r>
              <a:r>
                <a:rPr kumimoji="1" lang="ja-JP" altLang="en-US" sz="1600" i="0" u="none" strike="noStrike" cap="none" normalizeH="0" baseline="0" dirty="0" smtClean="0">
                  <a:ln>
                    <a:noFill/>
                  </a:ln>
                  <a:solidFill>
                    <a:srgbClr val="000000"/>
                  </a:solidFill>
                  <a:effectLst/>
                  <a:latin typeface="+mj-ea"/>
                  <a:ea typeface="+mj-ea"/>
                  <a:cs typeface="Times New Roman" pitchFamily="18" charset="0"/>
                </a:rPr>
                <a:t>の</a:t>
              </a:r>
              <a:r>
                <a:rPr kumimoji="1" lang="ja-JP" altLang="ja-JP" sz="1600" i="0" u="none" strike="noStrike" cap="none" normalizeH="0" baseline="0" dirty="0" smtClean="0">
                  <a:ln>
                    <a:noFill/>
                  </a:ln>
                  <a:solidFill>
                    <a:srgbClr val="000000"/>
                  </a:solidFill>
                  <a:effectLst/>
                  <a:latin typeface="+mj-ea"/>
                  <a:ea typeface="+mj-ea"/>
                  <a:cs typeface="Times New Roman" pitchFamily="18" charset="0"/>
                </a:rPr>
                <a:t>解体工事</a:t>
              </a:r>
              <a:endParaRPr kumimoji="1" lang="en-US" altLang="ja-JP" sz="1600" i="0" u="none" strike="noStrike" cap="none" normalizeH="0" baseline="0" dirty="0" smtClean="0">
                <a:ln>
                  <a:noFill/>
                </a:ln>
                <a:solidFill>
                  <a:srgbClr val="000000"/>
                </a:solidFill>
                <a:effectLst/>
                <a:latin typeface="+mj-ea"/>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solidFill>
                    <a:srgbClr val="000000"/>
                  </a:solidFill>
                  <a:latin typeface="+mj-ea"/>
                  <a:ea typeface="+mj-ea"/>
                  <a:cs typeface="Times New Roman" pitchFamily="18" charset="0"/>
                </a:rPr>
                <a:t>（事前調査不備の可能性高い）</a:t>
              </a:r>
              <a:endParaRPr kumimoji="1" lang="ja-JP" altLang="ja-JP" sz="110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7" name="下矢印 6"/>
            <p:cNvSpPr/>
            <p:nvPr/>
          </p:nvSpPr>
          <p:spPr>
            <a:xfrm rot="10800000">
              <a:off x="4881731" y="3033172"/>
              <a:ext cx="414851" cy="3132131"/>
            </a:xfrm>
            <a:prstGeom prst="downArrow">
              <a:avLst/>
            </a:prstGeom>
            <a:solidFill>
              <a:schemeClr val="tx1"/>
            </a:solidFill>
            <a:ln w="1905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600">
                <a:latin typeface="+mj-ea"/>
                <a:ea typeface="+mj-ea"/>
              </a:endParaRPr>
            </a:p>
          </p:txBody>
        </p:sp>
        <p:sp>
          <p:nvSpPr>
            <p:cNvPr id="8" name="Rectangle 57"/>
            <p:cNvSpPr>
              <a:spLocks noChangeArrowheads="1"/>
            </p:cNvSpPr>
            <p:nvPr/>
          </p:nvSpPr>
          <p:spPr bwMode="auto">
            <a:xfrm>
              <a:off x="25309" y="2088123"/>
              <a:ext cx="184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600" b="0" i="0" u="none" strike="noStrike" cap="none" normalizeH="0" baseline="0" smtClean="0">
                <a:ln>
                  <a:noFill/>
                </a:ln>
                <a:solidFill>
                  <a:schemeClr val="tx1"/>
                </a:solidFill>
                <a:effectLst/>
                <a:latin typeface="+mj-ea"/>
                <a:ea typeface="+mj-ea"/>
                <a:cs typeface="ＭＳ Ｐゴシック" pitchFamily="50" charset="-128"/>
              </a:endParaRPr>
            </a:p>
          </p:txBody>
        </p:sp>
        <p:sp>
          <p:nvSpPr>
            <p:cNvPr id="9" name="Rectangle 25"/>
            <p:cNvSpPr>
              <a:spLocks noChangeArrowheads="1"/>
            </p:cNvSpPr>
            <p:nvPr/>
          </p:nvSpPr>
          <p:spPr bwMode="auto">
            <a:xfrm>
              <a:off x="3252236" y="2281907"/>
              <a:ext cx="2672291" cy="550375"/>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i="0" u="none" strike="noStrike" cap="none" normalizeH="0" baseline="0" dirty="0" smtClean="0">
                  <a:ln>
                    <a:noFill/>
                  </a:ln>
                  <a:solidFill>
                    <a:schemeClr val="tx1"/>
                  </a:solidFill>
                  <a:effectLst/>
                  <a:latin typeface="+mj-ea"/>
                  <a:ea typeface="+mj-ea"/>
                  <a:cs typeface="ＭＳ Ｐゴシック" pitchFamily="50" charset="-128"/>
                </a:rPr>
                <a:t>届出対象以外の特定工事</a:t>
              </a:r>
              <a:endParaRPr lang="en-US" altLang="ja-JP" sz="1100" dirty="0">
                <a:solidFill>
                  <a:schemeClr val="tx1"/>
                </a:solidFill>
                <a:latin typeface="+mj-ea"/>
                <a:ea typeface="+mj-ea"/>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solidFill>
                    <a:schemeClr val="tx1"/>
                  </a:solidFill>
                  <a:latin typeface="+mj-ea"/>
                  <a:ea typeface="+mj-ea"/>
                  <a:cs typeface="ＭＳ Ｐゴシック" pitchFamily="50" charset="-128"/>
                </a:rPr>
                <a:t>（レベル３建材のアスベスト除去工事）</a:t>
              </a:r>
              <a:endParaRPr lang="en-US" altLang="ja-JP" sz="1400" dirty="0" smtClean="0">
                <a:latin typeface="+mj-ea"/>
                <a:ea typeface="+mj-ea"/>
                <a:cs typeface="ＭＳ Ｐゴシック" pitchFamily="50" charset="-128"/>
              </a:endParaRPr>
            </a:p>
          </p:txBody>
        </p:sp>
        <p:sp>
          <p:nvSpPr>
            <p:cNvPr id="10" name="Text Box 29"/>
            <p:cNvSpPr txBox="1">
              <a:spLocks noChangeArrowheads="1"/>
            </p:cNvSpPr>
            <p:nvPr/>
          </p:nvSpPr>
          <p:spPr bwMode="auto">
            <a:xfrm>
              <a:off x="-161236" y="6207696"/>
              <a:ext cx="8715144" cy="504056"/>
            </a:xfrm>
            <a:prstGeom prst="rect">
              <a:avLst/>
            </a:prstGeom>
            <a:solidFill>
              <a:schemeClr val="bg1"/>
            </a:solidFill>
            <a:ln w="25400">
              <a:solidFill>
                <a:schemeClr val="tx1"/>
              </a:solidFill>
              <a:prstDash val="sysDash"/>
              <a:miter lim="800000"/>
              <a:headEnd/>
              <a:tailEnd/>
            </a:ln>
          </p:spPr>
          <p:txBody>
            <a:bodyPr vert="horz" wrap="square" lIns="91440" tIns="45720" rIns="91440" bIns="45720" numCol="1" anchor="t" anchorCtr="0" compatLnSpc="1">
              <a:prstTxWarp prst="textNoShape">
                <a:avLst/>
              </a:prstTxWarp>
            </a:bodyPr>
            <a:lstStyle/>
            <a:p>
              <a:pPr marL="0" marR="0" lvl="0" indent="174625"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chemeClr val="tx1"/>
                  </a:solidFill>
                  <a:effectLst/>
                  <a:latin typeface="+mj-ea"/>
                  <a:ea typeface="+mj-ea"/>
                  <a:cs typeface="ＭＳ Ｐゴシック" pitchFamily="50" charset="-128"/>
                </a:rPr>
                <a:t>各保健所</a:t>
              </a:r>
              <a:endParaRPr kumimoji="1" lang="ja-JP" altLang="ja-JP" sz="2400" b="1"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11" name="Text Box 26"/>
            <p:cNvSpPr txBox="1">
              <a:spLocks noChangeArrowheads="1"/>
            </p:cNvSpPr>
            <p:nvPr/>
          </p:nvSpPr>
          <p:spPr bwMode="auto">
            <a:xfrm>
              <a:off x="6028650" y="3704343"/>
              <a:ext cx="2469740" cy="607835"/>
            </a:xfrm>
            <a:prstGeom prst="rect">
              <a:avLst/>
            </a:prstGeom>
            <a:solidFill>
              <a:schemeClr val="bg1"/>
            </a:solidFill>
            <a:ln w="25400">
              <a:solidFill>
                <a:srgbClr val="FF0000"/>
              </a:solidFill>
              <a:prstDash val="sysDash"/>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400" i="0" u="none" strike="noStrike" cap="none" normalizeH="0" baseline="0" dirty="0" smtClean="0">
                  <a:ln>
                    <a:noFill/>
                  </a:ln>
                  <a:solidFill>
                    <a:srgbClr val="000000"/>
                  </a:solidFill>
                  <a:effectLst/>
                  <a:latin typeface="+mj-ea"/>
                  <a:ea typeface="+mj-ea"/>
                  <a:cs typeface="Times New Roman" pitchFamily="18" charset="0"/>
                </a:rPr>
                <a:t>各市町村</a:t>
              </a:r>
              <a:r>
                <a:rPr kumimoji="1" lang="ja-JP" altLang="en-US" sz="1400" i="0" u="none" strike="noStrike" cap="none" normalizeH="0" baseline="0" dirty="0" smtClean="0">
                  <a:ln>
                    <a:noFill/>
                  </a:ln>
                  <a:solidFill>
                    <a:srgbClr val="000000"/>
                  </a:solidFill>
                  <a:effectLst/>
                  <a:latin typeface="+mj-ea"/>
                  <a:ea typeface="+mj-ea"/>
                  <a:cs typeface="Times New Roman" pitchFamily="18" charset="0"/>
                </a:rPr>
                <a:t>・県地域振興局等</a:t>
              </a:r>
              <a:endParaRPr kumimoji="1" lang="en-US" altLang="ja-JP" sz="1400" i="0" u="none" strike="noStrike" cap="none" normalizeH="0" baseline="0" dirty="0" smtClean="0">
                <a:ln>
                  <a:noFill/>
                </a:ln>
                <a:solidFill>
                  <a:srgbClr val="000000"/>
                </a:solidFill>
                <a:effectLst/>
                <a:latin typeface="+mj-ea"/>
                <a:ea typeface="+mj-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000" i="0" u="none" strike="noStrike" cap="none" normalizeH="0" baseline="0" dirty="0" smtClean="0">
                  <a:ln>
                    <a:noFill/>
                  </a:ln>
                  <a:solidFill>
                    <a:srgbClr val="000000"/>
                  </a:solidFill>
                  <a:effectLst/>
                  <a:latin typeface="+mj-ea"/>
                  <a:ea typeface="+mj-ea"/>
                  <a:cs typeface="Times New Roman" pitchFamily="18" charset="0"/>
                </a:rPr>
                <a:t>（環境所管課・建築関係所管課）</a:t>
              </a:r>
              <a:endParaRPr kumimoji="1" lang="ja-JP" altLang="ja-JP" sz="110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12" name="Rectangle 24"/>
            <p:cNvSpPr>
              <a:spLocks noChangeArrowheads="1"/>
            </p:cNvSpPr>
            <p:nvPr/>
          </p:nvSpPr>
          <p:spPr bwMode="auto">
            <a:xfrm>
              <a:off x="4465077" y="3699777"/>
              <a:ext cx="1331059" cy="854760"/>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i="0" u="none" strike="noStrike" cap="none" normalizeH="0" baseline="0" dirty="0" smtClean="0">
                  <a:ln>
                    <a:noFill/>
                  </a:ln>
                  <a:solidFill>
                    <a:schemeClr val="tx1"/>
                  </a:solidFill>
                  <a:effectLst/>
                  <a:latin typeface="+mj-ea"/>
                  <a:ea typeface="+mj-ea"/>
                  <a:cs typeface="ＭＳ Ｐゴシック" pitchFamily="50" charset="-128"/>
                </a:rPr>
                <a:t>必要に応じて</a:t>
              </a:r>
              <a:endParaRPr kumimoji="1" lang="en-US" altLang="ja-JP" sz="1400" i="0" u="none" strike="noStrike" cap="none" normalizeH="0" baseline="0" dirty="0" smtClean="0">
                <a:ln>
                  <a:noFill/>
                </a:ln>
                <a:solidFill>
                  <a:schemeClr val="tx1"/>
                </a:solidFill>
                <a:effectLst/>
                <a:latin typeface="+mj-ea"/>
                <a:ea typeface="+mj-ea"/>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i="0" u="none" strike="noStrike" cap="none" normalizeH="0" baseline="0" dirty="0" smtClean="0">
                  <a:ln>
                    <a:noFill/>
                  </a:ln>
                  <a:solidFill>
                    <a:schemeClr val="tx1"/>
                  </a:solidFill>
                  <a:effectLst/>
                  <a:latin typeface="+mj-ea"/>
                  <a:ea typeface="+mj-ea"/>
                  <a:cs typeface="ＭＳ Ｐゴシック" pitchFamily="50" charset="-128"/>
                </a:rPr>
                <a:t>立入検査</a:t>
              </a:r>
              <a:endParaRPr kumimoji="1" lang="en-US" altLang="ja-JP" sz="1400" i="0" u="none" strike="noStrike" cap="none" normalizeH="0" baseline="0" dirty="0" smtClean="0">
                <a:ln>
                  <a:noFill/>
                </a:ln>
                <a:solidFill>
                  <a:schemeClr val="tx1"/>
                </a:solidFill>
                <a:effectLst/>
                <a:latin typeface="+mj-ea"/>
                <a:ea typeface="+mj-ea"/>
                <a:cs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1000" dirty="0" smtClean="0">
                  <a:latin typeface="+mj-ea"/>
                  <a:ea typeface="+mj-ea"/>
                  <a:cs typeface="ＭＳ Ｐゴシック" pitchFamily="50" charset="-128"/>
                </a:rPr>
                <a:t>（届出対象特定工事は原則全て）</a:t>
              </a:r>
              <a:endParaRPr kumimoji="1" lang="en-US" altLang="ja-JP" sz="100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13" name="Rectangle 8"/>
            <p:cNvSpPr>
              <a:spLocks noChangeArrowheads="1"/>
            </p:cNvSpPr>
            <p:nvPr/>
          </p:nvSpPr>
          <p:spPr bwMode="auto">
            <a:xfrm>
              <a:off x="6170543" y="4676177"/>
              <a:ext cx="2315198" cy="697039"/>
            </a:xfrm>
            <a:prstGeom prst="rect">
              <a:avLst/>
            </a:prstGeom>
            <a:ln>
              <a:solidFill>
                <a:srgbClr val="FF0000"/>
              </a:solid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i="0" u="none" strike="noStrike" cap="none" normalizeH="0" baseline="0" dirty="0" smtClean="0">
                  <a:ln>
                    <a:noFill/>
                  </a:ln>
                  <a:solidFill>
                    <a:srgbClr val="000000"/>
                  </a:solidFill>
                  <a:effectLst/>
                  <a:latin typeface="+mj-ea"/>
                  <a:ea typeface="+mj-ea"/>
                  <a:cs typeface="Times New Roman" pitchFamily="18" charset="0"/>
                </a:rPr>
                <a:t>解体工事情報（建設リサイクル法届出等）を入手したら保健所へ情報提供</a:t>
              </a:r>
              <a:endParaRPr kumimoji="1" lang="ja-JP" altLang="ja-JP" sz="320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14" name="Rectangle 25"/>
            <p:cNvSpPr>
              <a:spLocks noChangeArrowheads="1"/>
            </p:cNvSpPr>
            <p:nvPr/>
          </p:nvSpPr>
          <p:spPr bwMode="auto">
            <a:xfrm>
              <a:off x="-56331" y="2284159"/>
              <a:ext cx="3203847" cy="553475"/>
            </a:xfrm>
            <a:prstGeom prst="rect">
              <a:avLst/>
            </a:prstGeom>
            <a:ln>
              <a:solidFill>
                <a:srgbClr val="00B0F0"/>
              </a:solidFill>
              <a:headEnd/>
              <a:tailEn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600" dirty="0" smtClean="0">
                  <a:latin typeface="+mj-ea"/>
                  <a:ea typeface="+mj-ea"/>
                  <a:cs typeface="ＭＳ Ｐゴシック" pitchFamily="50" charset="-128"/>
                </a:rPr>
                <a:t>届出対象特定工事</a:t>
              </a:r>
              <a:endParaRPr lang="en-US" altLang="ja-JP" sz="1600" dirty="0" smtClean="0">
                <a:latin typeface="+mj-ea"/>
                <a:ea typeface="+mj-ea"/>
                <a:cs typeface="ＭＳ Ｐゴシック" pitchFamily="50" charset="-128"/>
              </a:endParaRPr>
            </a:p>
            <a:p>
              <a:pPr algn="ctr" fontAlgn="base">
                <a:spcBef>
                  <a:spcPct val="0"/>
                </a:spcBef>
                <a:spcAft>
                  <a:spcPct val="0"/>
                </a:spcAft>
              </a:pPr>
              <a:r>
                <a:rPr lang="ja-JP" altLang="en-US" sz="1050" dirty="0" smtClean="0">
                  <a:latin typeface="+mj-ea"/>
                  <a:ea typeface="+mj-ea"/>
                  <a:cs typeface="ＭＳ Ｐゴシック" pitchFamily="50" charset="-128"/>
                </a:rPr>
                <a:t>（レベル１、２ト建材のアスベスト除去工事）</a:t>
              </a:r>
              <a:endParaRPr kumimoji="1" lang="en-US" altLang="ja-JP" sz="105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15" name="下矢印 14"/>
            <p:cNvSpPr/>
            <p:nvPr/>
          </p:nvSpPr>
          <p:spPr>
            <a:xfrm>
              <a:off x="1273500" y="2832281"/>
              <a:ext cx="412893" cy="3333021"/>
            </a:xfrm>
            <a:prstGeom prst="downArrow">
              <a:avLst/>
            </a:prstGeom>
            <a:ln>
              <a:solidFill>
                <a:srgbClr val="00B0F0"/>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600">
                <a:latin typeface="+mj-ea"/>
                <a:ea typeface="+mj-ea"/>
              </a:endParaRPr>
            </a:p>
          </p:txBody>
        </p:sp>
        <p:sp>
          <p:nvSpPr>
            <p:cNvPr id="16" name="Rectangle 8"/>
            <p:cNvSpPr>
              <a:spLocks noChangeArrowheads="1"/>
            </p:cNvSpPr>
            <p:nvPr/>
          </p:nvSpPr>
          <p:spPr bwMode="auto">
            <a:xfrm>
              <a:off x="489100" y="3704343"/>
              <a:ext cx="1953731" cy="348519"/>
            </a:xfrm>
            <a:prstGeom prst="rect">
              <a:avLst/>
            </a:prstGeom>
            <a:ln>
              <a:solidFill>
                <a:srgbClr val="00B0F0"/>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i="0" u="none" strike="noStrike" cap="none" normalizeH="0" baseline="0" dirty="0" smtClean="0">
                  <a:ln>
                    <a:noFill/>
                  </a:ln>
                  <a:solidFill>
                    <a:schemeClr val="tx1"/>
                  </a:solidFill>
                  <a:effectLst/>
                  <a:latin typeface="+mj-ea"/>
                  <a:ea typeface="+mj-ea"/>
                  <a:cs typeface="ＭＳ Ｐゴシック" pitchFamily="50" charset="-128"/>
                </a:rPr>
                <a:t>大気汚染防止法届出</a:t>
              </a:r>
              <a:endParaRPr kumimoji="1" lang="ja-JP" altLang="ja-JP" sz="140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17" name="上下矢印 16"/>
            <p:cNvSpPr/>
            <p:nvPr/>
          </p:nvSpPr>
          <p:spPr>
            <a:xfrm>
              <a:off x="2967312" y="5024696"/>
              <a:ext cx="360408" cy="1140608"/>
            </a:xfrm>
            <a:prstGeom prst="upDownArrow">
              <a:avLst/>
            </a:prstGeom>
            <a:noFill/>
            <a:ln w="28575"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1600">
                <a:latin typeface="+mj-ea"/>
                <a:ea typeface="+mj-ea"/>
              </a:endParaRPr>
            </a:p>
          </p:txBody>
        </p:sp>
        <p:sp>
          <p:nvSpPr>
            <p:cNvPr id="19" name="Rectangle 24"/>
            <p:cNvSpPr>
              <a:spLocks noChangeArrowheads="1"/>
            </p:cNvSpPr>
            <p:nvPr/>
          </p:nvSpPr>
          <p:spPr bwMode="auto">
            <a:xfrm>
              <a:off x="2275705" y="5429081"/>
              <a:ext cx="1739959" cy="346567"/>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j-ea"/>
                  <a:ea typeface="+mj-ea"/>
                  <a:cs typeface="ＭＳ Ｐゴシック" pitchFamily="50" charset="-128"/>
                </a:rPr>
                <a:t>届出情報等の共有</a:t>
              </a:r>
              <a:endParaRPr kumimoji="1" lang="ja-JP" altLang="ja-JP" sz="1400" b="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18" name="Text Box 29"/>
            <p:cNvSpPr txBox="1">
              <a:spLocks noChangeArrowheads="1"/>
            </p:cNvSpPr>
            <p:nvPr/>
          </p:nvSpPr>
          <p:spPr bwMode="auto">
            <a:xfrm>
              <a:off x="2259120" y="4661961"/>
              <a:ext cx="1762125" cy="342900"/>
            </a:xfrm>
            <a:prstGeom prst="rect">
              <a:avLst/>
            </a:prstGeom>
            <a:solidFill>
              <a:schemeClr val="bg1"/>
            </a:solidFill>
            <a:ln w="25400">
              <a:solidFill>
                <a:schemeClr val="tx1"/>
              </a:solidFill>
              <a:prstDash val="sysDash"/>
              <a:miter lim="800000"/>
              <a:headEnd/>
              <a:tailEnd/>
            </a:ln>
            <a:extLst/>
          </p:spPr>
          <p:txBody>
            <a:bodyPr vert="horz" wrap="square" lIns="91440" tIns="45720" rIns="91440" bIns="45720" numCol="1" anchor="t" anchorCtr="0" compatLnSpc="1">
              <a:prstTxWarp prst="textNoShape">
                <a:avLst/>
              </a:prstTxWarp>
            </a:bodyPr>
            <a:lstStyle/>
            <a:p>
              <a:pPr marL="0" marR="0" lvl="0" indent="174625" algn="l" defTabSz="914400" rtl="0" eaLnBrk="1" fontAlgn="base" latinLnBrk="0" hangingPunct="1">
                <a:lnSpc>
                  <a:spcPct val="100000"/>
                </a:lnSpc>
                <a:spcBef>
                  <a:spcPct val="0"/>
                </a:spcBef>
                <a:spcAft>
                  <a:spcPct val="0"/>
                </a:spcAft>
                <a:buClrTx/>
                <a:buSzTx/>
                <a:buFontTx/>
                <a:buNone/>
                <a:tabLst/>
              </a:pPr>
              <a:r>
                <a:rPr kumimoji="1" lang="ja-JP" altLang="ja-JP" sz="1400" b="1" i="0" u="none" strike="noStrike" cap="none" normalizeH="0" baseline="0" dirty="0" smtClean="0">
                  <a:ln>
                    <a:noFill/>
                  </a:ln>
                  <a:solidFill>
                    <a:srgbClr val="000000"/>
                  </a:solidFill>
                  <a:effectLst/>
                  <a:latin typeface="+mj-ea"/>
                  <a:ea typeface="+mj-ea"/>
                  <a:cs typeface="Times New Roman" pitchFamily="18" charset="0"/>
                </a:rPr>
                <a:t>労働基準監督署</a:t>
              </a:r>
              <a:endParaRPr kumimoji="1" lang="ja-JP" altLang="ja-JP" b="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21" name="Rectangle 24"/>
            <p:cNvSpPr>
              <a:spLocks noChangeArrowheads="1"/>
            </p:cNvSpPr>
            <p:nvPr/>
          </p:nvSpPr>
          <p:spPr bwMode="auto">
            <a:xfrm>
              <a:off x="2602443" y="3695482"/>
              <a:ext cx="1169564" cy="534431"/>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mj-ea"/>
                  <a:ea typeface="+mj-ea"/>
                  <a:cs typeface="ＭＳ Ｐゴシック" pitchFamily="50" charset="-128"/>
                </a:rPr>
                <a:t>合同立入・指導時の連携</a:t>
              </a:r>
              <a:endParaRPr kumimoji="1" lang="ja-JP" altLang="ja-JP" sz="1400" b="0" i="0" u="none" strike="noStrike" cap="none" normalizeH="0" baseline="0" dirty="0" smtClean="0">
                <a:ln>
                  <a:noFill/>
                </a:ln>
                <a:solidFill>
                  <a:schemeClr val="tx1"/>
                </a:solidFill>
                <a:effectLst/>
                <a:latin typeface="+mj-ea"/>
                <a:ea typeface="+mj-ea"/>
                <a:cs typeface="ＭＳ Ｐゴシック" pitchFamily="50" charset="-128"/>
              </a:endParaRPr>
            </a:p>
          </p:txBody>
        </p:sp>
        <p:sp>
          <p:nvSpPr>
            <p:cNvPr id="22" name="テキスト ボックス 21"/>
            <p:cNvSpPr txBox="1"/>
            <p:nvPr/>
          </p:nvSpPr>
          <p:spPr>
            <a:xfrm>
              <a:off x="-161236" y="1197548"/>
              <a:ext cx="6181484" cy="584775"/>
            </a:xfrm>
            <a:prstGeom prst="rect">
              <a:avLst/>
            </a:prstGeom>
            <a:ln>
              <a:solidFill>
                <a:schemeClr val="accent2">
                  <a:shade val="95000"/>
                  <a:satMod val="105000"/>
                </a:schemeClr>
              </a:solid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l"/>
              <a:r>
                <a:rPr kumimoji="1" lang="ja-JP" altLang="en-US" sz="1600" dirty="0" smtClean="0">
                  <a:latin typeface="+mj-ea"/>
                  <a:ea typeface="+mj-ea"/>
                </a:rPr>
                <a:t>目的　①レベル１、２建材対策の徹底及び無届防止</a:t>
              </a:r>
              <a:endParaRPr kumimoji="1" lang="en-US" altLang="ja-JP" sz="1600" dirty="0" smtClean="0">
                <a:latin typeface="+mj-ea"/>
                <a:ea typeface="+mj-ea"/>
              </a:endParaRPr>
            </a:p>
            <a:p>
              <a:pPr algn="l"/>
              <a:r>
                <a:rPr lang="ja-JP" altLang="en-US" sz="1600" dirty="0" smtClean="0">
                  <a:latin typeface="+mj-ea"/>
                  <a:ea typeface="+mj-ea"/>
                </a:rPr>
                <a:t>　　　</a:t>
              </a:r>
              <a:r>
                <a:rPr lang="ja-JP" altLang="en-US" sz="1600" dirty="0">
                  <a:latin typeface="+mj-ea"/>
                  <a:ea typeface="+mj-ea"/>
                </a:rPr>
                <a:t>　</a:t>
              </a:r>
              <a:r>
                <a:rPr lang="ja-JP" altLang="en-US" sz="1600" dirty="0" smtClean="0">
                  <a:latin typeface="+mj-ea"/>
                  <a:ea typeface="+mj-ea"/>
                </a:rPr>
                <a:t>②レベル３建材からの飛散漏えい対策</a:t>
              </a:r>
              <a:endParaRPr kumimoji="1" lang="ja-JP" altLang="en-US" sz="1600" dirty="0">
                <a:latin typeface="+mj-ea"/>
                <a:ea typeface="+mj-ea"/>
              </a:endParaRPr>
            </a:p>
          </p:txBody>
        </p:sp>
      </p:grpSp>
      <p:sp>
        <p:nvSpPr>
          <p:cNvPr id="24" name="テキスト ボックス 1"/>
          <p:cNvSpPr txBox="1">
            <a:spLocks noChangeArrowheads="1"/>
          </p:cNvSpPr>
          <p:nvPr/>
        </p:nvSpPr>
        <p:spPr bwMode="auto">
          <a:xfrm>
            <a:off x="20150" y="44624"/>
            <a:ext cx="9144000" cy="646331"/>
          </a:xfrm>
          <a:prstGeom prst="rect">
            <a:avLst/>
          </a:prstGeom>
          <a:no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cs typeface="メイリオ" pitchFamily="50" charset="-128"/>
              </a:rPr>
              <a:t>　熊本県の解体等工事監視体制</a:t>
            </a:r>
            <a:endParaRPr lang="ja-JP" altLang="en-US" sz="3600" dirty="0">
              <a:latin typeface="+mj-ea"/>
              <a:ea typeface="+mj-ea"/>
              <a:cs typeface="メイリオ" pitchFamily="50" charset="-128"/>
            </a:endParaRPr>
          </a:p>
        </p:txBody>
      </p:sp>
      <p:sp>
        <p:nvSpPr>
          <p:cNvPr id="2" name="スライド番号プレースホルダー 1"/>
          <p:cNvSpPr>
            <a:spLocks noGrp="1"/>
          </p:cNvSpPr>
          <p:nvPr>
            <p:ph type="sldNum" sz="quarter" idx="12"/>
          </p:nvPr>
        </p:nvSpPr>
        <p:spPr>
          <a:xfrm>
            <a:off x="6661720" y="6265118"/>
            <a:ext cx="2133600" cy="476250"/>
          </a:xfrm>
        </p:spPr>
        <p:txBody>
          <a:bodyPr/>
          <a:lstStyle/>
          <a:p>
            <a:fld id="{54715F9A-C3FA-4F2E-A71D-6CBD2D00234D}" type="slidenum">
              <a:rPr kumimoji="1" lang="ja-JP" altLang="en-US" smtClean="0">
                <a:latin typeface="+mj-ea"/>
                <a:ea typeface="+mj-ea"/>
              </a:rPr>
              <a:t>2</a:t>
            </a:fld>
            <a:endParaRPr kumimoji="1" lang="ja-JP" altLang="en-US">
              <a:latin typeface="+mj-ea"/>
              <a:ea typeface="+mj-ea"/>
            </a:endParaRPr>
          </a:p>
        </p:txBody>
      </p:sp>
      <p:pic>
        <p:nvPicPr>
          <p:cNvPr id="27" name="オーディオ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03911020"/>
      </p:ext>
    </p:extLst>
  </p:cSld>
  <p:clrMapOvr>
    <a:masterClrMapping/>
  </p:clrMapOvr>
  <mc:AlternateContent xmlns:mc="http://schemas.openxmlformats.org/markup-compatibility/2006" xmlns:p14="http://schemas.microsoft.com/office/powerpoint/2010/main">
    <mc:Choice Requires="p14">
      <p:transition spd="slow" p14:dur="2000" advTm="79213"/>
    </mc:Choice>
    <mc:Fallback xmlns="">
      <p:transition spd="slow" advTm="7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AA345FF-F491-48AC-8FD0-B249C49F2375}" type="slidenum">
              <a:rPr kumimoji="1" lang="ja-JP" altLang="en-US" smtClean="0"/>
              <a:t>3</a:t>
            </a:fld>
            <a:endParaRPr kumimoji="1" lang="ja-JP" altLang="en-US"/>
          </a:p>
        </p:txBody>
      </p:sp>
      <p:sp>
        <p:nvSpPr>
          <p:cNvPr id="6" name="テキスト ボックス 1"/>
          <p:cNvSpPr txBox="1">
            <a:spLocks noChangeArrowheads="1"/>
          </p:cNvSpPr>
          <p:nvPr/>
        </p:nvSpPr>
        <p:spPr bwMode="auto">
          <a:xfrm>
            <a:off x="0" y="22527"/>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buNone/>
            </a:pPr>
            <a:r>
              <a:rPr lang="ja-JP" altLang="en-US" sz="3600" dirty="0" smtClean="0"/>
              <a:t>別紙３「石綿事前調査票」の提出依頼</a:t>
            </a:r>
            <a:endParaRPr lang="ja-JP" altLang="en-US" sz="3600" dirty="0"/>
          </a:p>
        </p:txBody>
      </p:sp>
      <p:pic>
        <p:nvPicPr>
          <p:cNvPr id="8" name="図 7"/>
          <p:cNvPicPr>
            <a:picLocks noChangeAspect="1"/>
          </p:cNvPicPr>
          <p:nvPr/>
        </p:nvPicPr>
        <p:blipFill rotWithShape="1">
          <a:blip r:embed="rId5"/>
          <a:srcRect t="2146" b="3262"/>
          <a:stretch/>
        </p:blipFill>
        <p:spPr>
          <a:xfrm>
            <a:off x="0" y="668858"/>
            <a:ext cx="4552169" cy="6152900"/>
          </a:xfrm>
          <a:prstGeom prst="rect">
            <a:avLst/>
          </a:prstGeom>
        </p:spPr>
      </p:pic>
      <p:pic>
        <p:nvPicPr>
          <p:cNvPr id="9" name="図 8"/>
          <p:cNvPicPr>
            <a:picLocks noChangeAspect="1"/>
          </p:cNvPicPr>
          <p:nvPr/>
        </p:nvPicPr>
        <p:blipFill>
          <a:blip r:embed="rId6"/>
          <a:stretch>
            <a:fillRect/>
          </a:stretch>
        </p:blipFill>
        <p:spPr>
          <a:xfrm>
            <a:off x="4338464" y="668858"/>
            <a:ext cx="4482323" cy="6152900"/>
          </a:xfrm>
          <a:prstGeom prst="rect">
            <a:avLst/>
          </a:prstGeom>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9218289"/>
      </p:ext>
    </p:extLst>
  </p:cSld>
  <p:clrMapOvr>
    <a:masterClrMapping/>
  </p:clrMapOvr>
  <mc:AlternateContent xmlns:mc="http://schemas.openxmlformats.org/markup-compatibility/2006" xmlns:p14="http://schemas.microsoft.com/office/powerpoint/2010/main">
    <mc:Choice Requires="p14">
      <p:transition spd="slow" p14:dur="2000" advTm="85220"/>
    </mc:Choice>
    <mc:Fallback xmlns="">
      <p:transition spd="slow" advTm="8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8666" r="49941"/>
          <a:stretch/>
        </p:blipFill>
        <p:spPr bwMode="auto">
          <a:xfrm>
            <a:off x="19084" y="2710772"/>
            <a:ext cx="3744416" cy="2801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8123" y="2763001"/>
            <a:ext cx="4982349" cy="280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323528" y="1054210"/>
            <a:ext cx="8496944" cy="1323439"/>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ja-JP" altLang="en-US" sz="2000" dirty="0" smtClean="0">
                <a:latin typeface="+mj-ea"/>
                <a:ea typeface="+mj-ea"/>
              </a:rPr>
              <a:t>・可搬型のアスベストアナライザーを県として２台配備しており、立入時に現場</a:t>
            </a:r>
            <a:endParaRPr lang="en-US" altLang="ja-JP" sz="2000" dirty="0" smtClean="0">
              <a:latin typeface="+mj-ea"/>
              <a:ea typeface="+mj-ea"/>
            </a:endParaRPr>
          </a:p>
          <a:p>
            <a:pPr algn="l"/>
            <a:r>
              <a:rPr lang="ja-JP" altLang="en-US" sz="2000" dirty="0" smtClean="0">
                <a:latin typeface="+mj-ea"/>
                <a:ea typeface="+mj-ea"/>
              </a:rPr>
              <a:t> で迅速にアスベスト含有（</a:t>
            </a:r>
            <a:r>
              <a:rPr lang="en-US" altLang="ja-JP" sz="2000" dirty="0" smtClean="0">
                <a:latin typeface="+mj-ea"/>
                <a:ea typeface="+mj-ea"/>
              </a:rPr>
              <a:t>1%</a:t>
            </a:r>
            <a:r>
              <a:rPr lang="ja-JP" altLang="en-US" sz="2000" dirty="0" smtClean="0">
                <a:latin typeface="+mj-ea"/>
                <a:ea typeface="+mj-ea"/>
              </a:rPr>
              <a:t>以上）を確認することが可能</a:t>
            </a:r>
            <a:endParaRPr lang="en-US" altLang="ja-JP" sz="2000" dirty="0" smtClean="0">
              <a:latin typeface="+mj-ea"/>
              <a:ea typeface="+mj-ea"/>
            </a:endParaRPr>
          </a:p>
          <a:p>
            <a:pPr algn="l"/>
            <a:endParaRPr lang="en-US" altLang="ja-JP" sz="2000" dirty="0" smtClean="0">
              <a:latin typeface="+mj-ea"/>
              <a:ea typeface="+mj-ea"/>
            </a:endParaRPr>
          </a:p>
          <a:p>
            <a:pPr algn="l"/>
            <a:r>
              <a:rPr lang="en-US" altLang="ja-JP" sz="2000" dirty="0" smtClean="0">
                <a:latin typeface="+mj-ea"/>
                <a:ea typeface="+mj-ea"/>
              </a:rPr>
              <a:t>※</a:t>
            </a:r>
            <a:r>
              <a:rPr lang="ja-JP" altLang="en-US" sz="2000" dirty="0" smtClean="0">
                <a:latin typeface="+mj-ea"/>
                <a:ea typeface="+mj-ea"/>
              </a:rPr>
              <a:t>アスベスト含有建材となるのはアスベスト含有率</a:t>
            </a:r>
            <a:r>
              <a:rPr lang="en-US" altLang="ja-JP" sz="2000" dirty="0" smtClean="0">
                <a:latin typeface="+mj-ea"/>
                <a:ea typeface="+mj-ea"/>
              </a:rPr>
              <a:t>0.1%</a:t>
            </a:r>
            <a:r>
              <a:rPr lang="ja-JP" altLang="en-US" sz="2000" dirty="0" smtClean="0">
                <a:latin typeface="+mj-ea"/>
                <a:ea typeface="+mj-ea"/>
              </a:rPr>
              <a:t>を超える建材</a:t>
            </a:r>
            <a:endParaRPr lang="en-US" altLang="ja-JP" sz="2000" dirty="0" smtClean="0">
              <a:latin typeface="+mj-ea"/>
              <a:ea typeface="+mj-ea"/>
            </a:endParaRPr>
          </a:p>
        </p:txBody>
      </p:sp>
      <p:sp>
        <p:nvSpPr>
          <p:cNvPr id="3" name="スライド番号プレースホルダー 2"/>
          <p:cNvSpPr>
            <a:spLocks noGrp="1"/>
          </p:cNvSpPr>
          <p:nvPr>
            <p:ph type="sldNum" sz="quarter" idx="12"/>
          </p:nvPr>
        </p:nvSpPr>
        <p:spPr/>
        <p:txBody>
          <a:bodyPr/>
          <a:lstStyle/>
          <a:p>
            <a:fld id="{54715F9A-C3FA-4F2E-A71D-6CBD2D00234D}" type="slidenum">
              <a:rPr kumimoji="1" lang="ja-JP" altLang="en-US" smtClean="0">
                <a:latin typeface="+mj-ea"/>
                <a:ea typeface="+mj-ea"/>
              </a:rPr>
              <a:t>4</a:t>
            </a:fld>
            <a:endParaRPr kumimoji="1" lang="ja-JP" altLang="en-US">
              <a:latin typeface="+mj-ea"/>
              <a:ea typeface="+mj-ea"/>
            </a:endParaRPr>
          </a:p>
        </p:txBody>
      </p:sp>
      <p:sp>
        <p:nvSpPr>
          <p:cNvPr id="9" name="テキスト ボックス 1"/>
          <p:cNvSpPr txBox="1">
            <a:spLocks noChangeArrowheads="1"/>
          </p:cNvSpPr>
          <p:nvPr/>
        </p:nvSpPr>
        <p:spPr bwMode="auto">
          <a:xfrm>
            <a:off x="0" y="22527"/>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a:latin typeface="+mj-ea"/>
                <a:cs typeface="メイリオ" pitchFamily="50" charset="-128"/>
              </a:rPr>
              <a:t>アスベストアナライザーを用いた監視</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6332552"/>
      </p:ext>
    </p:extLst>
  </p:cSld>
  <p:clrMapOvr>
    <a:masterClrMapping/>
  </p:clrMapOvr>
  <mc:AlternateContent xmlns:mc="http://schemas.openxmlformats.org/markup-compatibility/2006" xmlns:p14="http://schemas.microsoft.com/office/powerpoint/2010/main">
    <mc:Choice Requires="p14">
      <p:transition spd="slow" p14:dur="2000" advTm="42501"/>
    </mc:Choice>
    <mc:Fallback xmlns="">
      <p:transition spd="slow" advTm="4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628800"/>
            <a:ext cx="5184576" cy="504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396" y="1628800"/>
            <a:ext cx="3585932" cy="201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グループ化 5"/>
          <p:cNvGrpSpPr/>
          <p:nvPr/>
        </p:nvGrpSpPr>
        <p:grpSpPr>
          <a:xfrm>
            <a:off x="4516059" y="3636319"/>
            <a:ext cx="4639368" cy="2843675"/>
            <a:chOff x="1564820" y="548680"/>
            <a:chExt cx="4953831" cy="3025634"/>
          </a:xfrm>
        </p:grpSpPr>
        <p:pic>
          <p:nvPicPr>
            <p:cNvPr id="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1680" y="548680"/>
              <a:ext cx="3767137" cy="282098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1564820" y="3214097"/>
              <a:ext cx="4953831" cy="360217"/>
            </a:xfrm>
            <a:prstGeom prst="rect">
              <a:avLst/>
            </a:prstGeom>
            <a:solidFill>
              <a:schemeClr val="accent1">
                <a:lumMod val="60000"/>
                <a:lumOff val="40000"/>
              </a:schemeClr>
            </a:solidFill>
            <a:ln w="12700">
              <a:solidFill>
                <a:schemeClr val="tx1"/>
              </a:solidFill>
            </a:ln>
          </p:spPr>
          <p:txBody>
            <a:bodyPr wrap="square" rtlCol="0">
              <a:spAutoFit/>
            </a:bodyPr>
            <a:lstStyle/>
            <a:p>
              <a:r>
                <a:rPr kumimoji="1" lang="en-US" altLang="ja-JP" sz="1600" dirty="0" err="1" smtClean="0">
                  <a:latin typeface="HG丸ｺﾞｼｯｸM-PRO" panose="020F0600000000000000" pitchFamily="50" charset="-128"/>
                  <a:ea typeface="HG丸ｺﾞｼｯｸM-PRO" panose="020F0600000000000000" pitchFamily="50" charset="-128"/>
                </a:rPr>
                <a:t>ipad</a:t>
              </a:r>
              <a:r>
                <a:rPr kumimoji="1" lang="en-US" altLang="ja-JP" sz="1600" dirty="0" smtClean="0">
                  <a:latin typeface="HG丸ｺﾞｼｯｸM-PRO" panose="020F0600000000000000" pitchFamily="50" charset="-128"/>
                  <a:ea typeface="HG丸ｺﾞｼｯｸM-PRO" panose="020F0600000000000000" pitchFamily="50" charset="-128"/>
                </a:rPr>
                <a:t> </a:t>
              </a:r>
              <a:r>
                <a:rPr kumimoji="1" lang="ja-JP" altLang="en-US" sz="1600" dirty="0" smtClean="0">
                  <a:latin typeface="HG丸ｺﾞｼｯｸM-PRO" panose="020F0600000000000000" pitchFamily="50" charset="-128"/>
                  <a:ea typeface="HG丸ｺﾞｼｯｸM-PRO" panose="020F0600000000000000" pitchFamily="50" charset="-128"/>
                </a:rPr>
                <a:t>蛍光顕微鏡　広島大学ホームページより</a:t>
              </a:r>
              <a:endParaRPr kumimoji="1" lang="ja-JP" altLang="en-US" sz="1600" dirty="0">
                <a:latin typeface="HG丸ｺﾞｼｯｸM-PRO" panose="020F0600000000000000" pitchFamily="50" charset="-128"/>
                <a:ea typeface="HG丸ｺﾞｼｯｸM-PRO" panose="020F0600000000000000" pitchFamily="50" charset="-128"/>
              </a:endParaRPr>
            </a:p>
          </p:txBody>
        </p:sp>
      </p:grpSp>
      <p:sp>
        <p:nvSpPr>
          <p:cNvPr id="10" name="正方形/長方形 9"/>
          <p:cNvSpPr/>
          <p:nvPr/>
        </p:nvSpPr>
        <p:spPr>
          <a:xfrm>
            <a:off x="535290" y="5509681"/>
            <a:ext cx="3388638" cy="1015663"/>
          </a:xfrm>
          <a:prstGeom prst="rect">
            <a:avLst/>
          </a:prstGeom>
          <a:solidFill>
            <a:schemeClr val="accent5">
              <a:lumMod val="40000"/>
              <a:lumOff val="60000"/>
            </a:schemeClr>
          </a:solidFill>
        </p:spPr>
        <p:txBody>
          <a:bodyPr wrap="square">
            <a:spAutoFit/>
          </a:bodyPr>
          <a:lstStyle/>
          <a:p>
            <a:r>
              <a:rPr lang="ja-JP" altLang="en-US" sz="2000" dirty="0" smtClean="0">
                <a:latin typeface="HG丸ｺﾞｼｯｸM-PRO" panose="020F0600000000000000" pitchFamily="50" charset="-128"/>
                <a:ea typeface="HG丸ｺﾞｼｯｸM-PRO" panose="020F0600000000000000" pitchFamily="50" charset="-128"/>
              </a:rPr>
              <a:t>その場で現場作業員にアスベスト飛散について指導・注意喚起が可能</a:t>
            </a:r>
            <a:endParaRPr lang="ja-JP" altLang="en-US" sz="2000" dirty="0">
              <a:latin typeface="HG丸ｺﾞｼｯｸM-PRO" panose="020F0600000000000000" pitchFamily="50" charset="-128"/>
              <a:ea typeface="HG丸ｺﾞｼｯｸM-PRO" panose="020F0600000000000000" pitchFamily="50" charset="-128"/>
            </a:endParaRPr>
          </a:p>
        </p:txBody>
      </p:sp>
      <p:sp>
        <p:nvSpPr>
          <p:cNvPr id="11" name="テキスト ボックス 10"/>
          <p:cNvSpPr txBox="1"/>
          <p:nvPr/>
        </p:nvSpPr>
        <p:spPr>
          <a:xfrm>
            <a:off x="129921" y="1005960"/>
            <a:ext cx="8599808" cy="400110"/>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ja-JP" altLang="en-US" sz="2000" dirty="0" smtClean="0">
                <a:latin typeface="HG丸ｺﾞｼｯｸM-PRO" panose="020F0600000000000000" pitchFamily="50" charset="-128"/>
                <a:ea typeface="HG丸ｺﾞｼｯｸM-PRO" panose="020F0600000000000000" pitchFamily="50" charset="-128"/>
              </a:rPr>
              <a:t>・現場で、大気中のアスベスト濃度を測定し、飛散漏えいの監視を行う</a:t>
            </a:r>
            <a:r>
              <a:rPr lang="ja-JP" altLang="en-US" sz="2000" dirty="0">
                <a:latin typeface="HG丸ｺﾞｼｯｸM-PRO" panose="020F0600000000000000" pitchFamily="50" charset="-128"/>
                <a:ea typeface="HG丸ｺﾞｼｯｸM-PRO" panose="020F0600000000000000" pitchFamily="50" charset="-128"/>
              </a:rPr>
              <a:t>。</a:t>
            </a:r>
            <a:endParaRPr lang="en-US" altLang="ja-JP" sz="2000" dirty="0" smtClean="0">
              <a:latin typeface="HG丸ｺﾞｼｯｸM-PRO" panose="020F0600000000000000" pitchFamily="50" charset="-128"/>
              <a:ea typeface="HG丸ｺﾞｼｯｸM-PRO" panose="020F0600000000000000" pitchFamily="50" charset="-128"/>
            </a:endParaRPr>
          </a:p>
        </p:txBody>
      </p:sp>
      <p:sp>
        <p:nvSpPr>
          <p:cNvPr id="2" name="スライド番号プレースホルダー 1"/>
          <p:cNvSpPr>
            <a:spLocks noGrp="1"/>
          </p:cNvSpPr>
          <p:nvPr>
            <p:ph type="sldNum" sz="quarter" idx="12"/>
          </p:nvPr>
        </p:nvSpPr>
        <p:spPr>
          <a:xfrm>
            <a:off x="6553200" y="6525344"/>
            <a:ext cx="2133600" cy="263486"/>
          </a:xfrm>
        </p:spPr>
        <p:txBody>
          <a:bodyPr/>
          <a:lstStyle/>
          <a:p>
            <a:fld id="{54715F9A-C3FA-4F2E-A71D-6CBD2D00234D}" type="slidenum">
              <a:rPr kumimoji="1" lang="ja-JP" altLang="en-US" smtClean="0"/>
              <a:t>5</a:t>
            </a:fld>
            <a:endParaRPr kumimoji="1" lang="ja-JP" altLang="en-US" dirty="0"/>
          </a:p>
        </p:txBody>
      </p:sp>
      <p:sp>
        <p:nvSpPr>
          <p:cNvPr id="13" name="テキスト ボックス 1"/>
          <p:cNvSpPr txBox="1">
            <a:spLocks noChangeArrowheads="1"/>
          </p:cNvSpPr>
          <p:nvPr/>
        </p:nvSpPr>
        <p:spPr bwMode="auto">
          <a:xfrm>
            <a:off x="0" y="71654"/>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a:latin typeface="HG丸ｺﾞｼｯｸM-PRO" panose="020F0600000000000000" pitchFamily="50" charset="-128"/>
                <a:ea typeface="HG丸ｺﾞｼｯｸM-PRO" panose="020F0600000000000000" pitchFamily="50" charset="-128"/>
                <a:cs typeface="メイリオ" pitchFamily="50" charset="-128"/>
              </a:rPr>
              <a:t>蛍光顕微鏡に</a:t>
            </a:r>
            <a:r>
              <a:rPr lang="ja-JP" altLang="en-US" sz="3600" dirty="0" smtClean="0">
                <a:latin typeface="HG丸ｺﾞｼｯｸM-PRO" panose="020F0600000000000000" pitchFamily="50" charset="-128"/>
                <a:ea typeface="HG丸ｺﾞｼｯｸM-PRO" panose="020F0600000000000000" pitchFamily="50" charset="-128"/>
                <a:cs typeface="メイリオ" pitchFamily="50" charset="-128"/>
              </a:rPr>
              <a:t>よるアスベスト漏洩</a:t>
            </a:r>
            <a:r>
              <a:rPr lang="ja-JP" altLang="en-US" sz="3600" dirty="0">
                <a:latin typeface="HG丸ｺﾞｼｯｸM-PRO" panose="020F0600000000000000" pitchFamily="50" charset="-128"/>
                <a:ea typeface="HG丸ｺﾞｼｯｸM-PRO" panose="020F0600000000000000" pitchFamily="50" charset="-128"/>
                <a:cs typeface="メイリオ" pitchFamily="50" charset="-128"/>
              </a:rPr>
              <a:t>監視</a:t>
            </a:r>
            <a:endParaRPr lang="ja-JP" altLang="en-US" sz="2800" dirty="0">
              <a:latin typeface="HG丸ｺﾞｼｯｸM-PRO" panose="020F0600000000000000" pitchFamily="50" charset="-128"/>
              <a:ea typeface="HG丸ｺﾞｼｯｸM-PRO" panose="020F0600000000000000" pitchFamily="50" charset="-128"/>
              <a:cs typeface="メイリオ"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27063672"/>
      </p:ext>
    </p:extLst>
  </p:cSld>
  <p:clrMapOvr>
    <a:masterClrMapping/>
  </p:clrMapOvr>
  <mc:AlternateContent xmlns:mc="http://schemas.openxmlformats.org/markup-compatibility/2006" xmlns:p14="http://schemas.microsoft.com/office/powerpoint/2010/main">
    <mc:Choice Requires="p14">
      <p:transition spd="slow" p14:dur="2000" advTm="43913"/>
    </mc:Choice>
    <mc:Fallback xmlns="">
      <p:transition spd="slow" advTm="4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1527902"/>
            <a:ext cx="8208912" cy="3701298"/>
          </a:xfrm>
          <a:noFill/>
          <a:ln>
            <a:noFill/>
          </a:ln>
          <a:effectLst/>
        </p:spPr>
        <p:style>
          <a:lnRef idx="1">
            <a:schemeClr val="dk1"/>
          </a:lnRef>
          <a:fillRef idx="2">
            <a:schemeClr val="dk1"/>
          </a:fillRef>
          <a:effectRef idx="1">
            <a:schemeClr val="dk1"/>
          </a:effectRef>
          <a:fontRef idx="minor">
            <a:schemeClr val="dk1"/>
          </a:fontRef>
        </p:style>
        <p:txBody>
          <a:bodyPr>
            <a:normAutofit fontScale="92500" lnSpcReduction="20000"/>
          </a:bodyPr>
          <a:lstStyle/>
          <a:p>
            <a:pPr marL="0" indent="0">
              <a:lnSpc>
                <a:spcPct val="200000"/>
              </a:lnSpc>
              <a:buNone/>
            </a:pPr>
            <a:r>
              <a:rPr lang="ja-JP" altLang="en-US" dirty="0" smtClean="0">
                <a:solidFill>
                  <a:schemeClr val="bg1">
                    <a:lumMod val="75000"/>
                  </a:schemeClr>
                </a:solidFill>
                <a:latin typeface="+mj-ea"/>
                <a:ea typeface="+mj-ea"/>
              </a:rPr>
              <a:t>１</a:t>
            </a:r>
            <a:r>
              <a:rPr lang="ja-JP" altLang="en-US" dirty="0">
                <a:solidFill>
                  <a:schemeClr val="bg1">
                    <a:lumMod val="75000"/>
                  </a:schemeClr>
                </a:solidFill>
                <a:latin typeface="+mj-ea"/>
                <a:ea typeface="+mj-ea"/>
              </a:rPr>
              <a:t>．</a:t>
            </a:r>
            <a:r>
              <a:rPr lang="ja-JP" altLang="en-US" dirty="0" smtClean="0">
                <a:solidFill>
                  <a:schemeClr val="bg1">
                    <a:lumMod val="75000"/>
                  </a:schemeClr>
                </a:solidFill>
                <a:effectLst/>
                <a:latin typeface="+mj-ea"/>
                <a:ea typeface="+mj-ea"/>
              </a:rPr>
              <a:t>アスベスト（石綿）とは</a:t>
            </a:r>
            <a:endParaRPr lang="en-US" altLang="ja-JP" dirty="0" smtClean="0">
              <a:solidFill>
                <a:schemeClr val="bg1">
                  <a:lumMod val="75000"/>
                </a:schemeClr>
              </a:solidFill>
              <a:effectLst/>
              <a:latin typeface="+mj-ea"/>
              <a:ea typeface="+mj-ea"/>
            </a:endParaRPr>
          </a:p>
          <a:p>
            <a:pPr marL="0" indent="0">
              <a:lnSpc>
                <a:spcPct val="200000"/>
              </a:lnSpc>
              <a:buNone/>
            </a:pPr>
            <a:r>
              <a:rPr lang="ja-JP" altLang="en-US" dirty="0" smtClean="0">
                <a:solidFill>
                  <a:schemeClr val="bg1">
                    <a:lumMod val="75000"/>
                  </a:schemeClr>
                </a:solidFill>
                <a:latin typeface="+mj-ea"/>
                <a:ea typeface="+mj-ea"/>
              </a:rPr>
              <a:t>２</a:t>
            </a:r>
            <a:r>
              <a:rPr lang="ja-JP" altLang="en-US" dirty="0">
                <a:solidFill>
                  <a:schemeClr val="bg1">
                    <a:lumMod val="75000"/>
                  </a:schemeClr>
                </a:solidFill>
                <a:latin typeface="+mj-ea"/>
                <a:ea typeface="+mj-ea"/>
              </a:rPr>
              <a:t>．</a:t>
            </a:r>
            <a:r>
              <a:rPr lang="ja-JP" altLang="en-US" dirty="0" smtClean="0">
                <a:solidFill>
                  <a:schemeClr val="bg1">
                    <a:lumMod val="75000"/>
                  </a:schemeClr>
                </a:solidFill>
                <a:effectLst/>
                <a:latin typeface="+mj-ea"/>
                <a:ea typeface="+mj-ea"/>
              </a:rPr>
              <a:t>大気汚染防止法及び政省令の改正</a:t>
            </a:r>
            <a:endParaRPr lang="en-US" altLang="ja-JP" dirty="0" smtClean="0">
              <a:solidFill>
                <a:schemeClr val="bg1">
                  <a:lumMod val="75000"/>
                </a:schemeClr>
              </a:solidFill>
              <a:effectLst/>
              <a:latin typeface="+mj-ea"/>
              <a:ea typeface="+mj-ea"/>
            </a:endParaRPr>
          </a:p>
          <a:p>
            <a:pPr marL="534988" indent="-534988">
              <a:lnSpc>
                <a:spcPct val="200000"/>
              </a:lnSpc>
              <a:buNone/>
            </a:pPr>
            <a:r>
              <a:rPr lang="ja-JP" altLang="en-US" dirty="0" smtClean="0">
                <a:solidFill>
                  <a:schemeClr val="bg1">
                    <a:lumMod val="75000"/>
                  </a:schemeClr>
                </a:solidFill>
                <a:latin typeface="+mj-ea"/>
                <a:ea typeface="+mj-ea"/>
              </a:rPr>
              <a:t>３．熊本県の取り組み</a:t>
            </a:r>
            <a:endParaRPr lang="en-US" altLang="ja-JP" dirty="0" smtClean="0">
              <a:solidFill>
                <a:schemeClr val="bg1">
                  <a:lumMod val="75000"/>
                </a:schemeClr>
              </a:solidFill>
              <a:latin typeface="+mj-ea"/>
              <a:ea typeface="+mj-ea"/>
            </a:endParaRPr>
          </a:p>
          <a:p>
            <a:pPr marL="534988" indent="-534988">
              <a:lnSpc>
                <a:spcPct val="200000"/>
              </a:lnSpc>
              <a:buNone/>
            </a:pPr>
            <a:r>
              <a:rPr lang="ja-JP" altLang="en-US" dirty="0">
                <a:solidFill>
                  <a:schemeClr val="tx1"/>
                </a:solidFill>
                <a:latin typeface="+mj-ea"/>
                <a:ea typeface="+mj-ea"/>
              </a:rPr>
              <a:t>４</a:t>
            </a:r>
            <a:r>
              <a:rPr lang="ja-JP" altLang="en-US" dirty="0" smtClean="0">
                <a:solidFill>
                  <a:schemeClr val="tx1"/>
                </a:solidFill>
                <a:latin typeface="+mj-ea"/>
                <a:ea typeface="+mj-ea"/>
              </a:rPr>
              <a:t>．その他</a:t>
            </a:r>
            <a:endParaRPr lang="en-US" altLang="ja-JP" dirty="0">
              <a:solidFill>
                <a:schemeClr val="tx1"/>
              </a:solidFill>
              <a:effectLst/>
              <a:latin typeface="+mj-ea"/>
              <a:ea typeface="+mj-ea"/>
            </a:endParaRPr>
          </a:p>
        </p:txBody>
      </p:sp>
      <p:sp>
        <p:nvSpPr>
          <p:cNvPr id="6"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6</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rPr>
              <a:t>目　　　次</a:t>
            </a:r>
            <a:endParaRPr lang="en-US" altLang="ja-JP" sz="3600" dirty="0" smtClean="0">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8625439"/>
      </p:ext>
    </p:extLst>
  </p:cSld>
  <p:clrMapOvr>
    <a:masterClrMapping/>
  </p:clrMapOvr>
  <mc:AlternateContent xmlns:mc="http://schemas.openxmlformats.org/markup-compatibility/2006" xmlns:p14="http://schemas.microsoft.com/office/powerpoint/2010/main">
    <mc:Choice Requires="p14">
      <p:transition spd="slow" p14:dur="2000" advTm="9721"/>
    </mc:Choice>
    <mc:Fallback xmlns="">
      <p:transition spd="slow" advTm="9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95536" y="865447"/>
            <a:ext cx="8352928" cy="5940088"/>
          </a:xfrm>
          <a:prstGeom prst="rect">
            <a:avLst/>
          </a:prstGeom>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ja-JP" altLang="en-US" sz="2000" dirty="0" smtClean="0">
                <a:latin typeface="+mj-ea"/>
              </a:rPr>
              <a:t>○事前</a:t>
            </a:r>
            <a:r>
              <a:rPr lang="ja-JP" altLang="en-US" sz="2000" dirty="0">
                <a:latin typeface="+mj-ea"/>
              </a:rPr>
              <a:t>調査の</a:t>
            </a:r>
            <a:r>
              <a:rPr lang="ja-JP" altLang="en-US" sz="2000" dirty="0" smtClean="0">
                <a:latin typeface="+mj-ea"/>
              </a:rPr>
              <a:t>不備</a:t>
            </a:r>
            <a:endParaRPr lang="en-US" altLang="ja-JP" sz="2000" dirty="0" smtClean="0">
              <a:latin typeface="+mj-ea"/>
            </a:endParaRPr>
          </a:p>
          <a:p>
            <a:pPr algn="l"/>
            <a:r>
              <a:rPr lang="ja-JP" altLang="en-US" sz="2000" dirty="0">
                <a:latin typeface="+mj-ea"/>
              </a:rPr>
              <a:t>・　事前調査を実施せずに</a:t>
            </a:r>
            <a:r>
              <a:rPr lang="ja-JP" altLang="en-US" sz="2000" dirty="0" smtClean="0">
                <a:latin typeface="+mj-ea"/>
              </a:rPr>
              <a:t>、作業</a:t>
            </a:r>
            <a:r>
              <a:rPr lang="ja-JP" altLang="en-US" sz="2000" dirty="0">
                <a:latin typeface="+mj-ea"/>
              </a:rPr>
              <a:t>に着手</a:t>
            </a:r>
            <a:r>
              <a:rPr lang="ja-JP" altLang="en-US" sz="2000" dirty="0" smtClean="0">
                <a:latin typeface="+mj-ea"/>
              </a:rPr>
              <a:t>。</a:t>
            </a:r>
            <a:endParaRPr lang="en-US" altLang="ja-JP" sz="2000" dirty="0" smtClean="0">
              <a:latin typeface="+mj-ea"/>
            </a:endParaRPr>
          </a:p>
          <a:p>
            <a:pPr marL="87313" indent="-87313" algn="l"/>
            <a:r>
              <a:rPr lang="ja-JP" altLang="en-US" sz="2000" dirty="0" smtClean="0">
                <a:latin typeface="+mj-ea"/>
              </a:rPr>
              <a:t>・　不十分な事前調査により、石綿含有建材を見落として作業を開始。</a:t>
            </a:r>
            <a:endParaRPr lang="en-US" altLang="ja-JP" sz="2000" dirty="0" smtClean="0">
              <a:latin typeface="+mj-ea"/>
            </a:endParaRPr>
          </a:p>
          <a:p>
            <a:pPr marL="87313" indent="-87313" algn="l"/>
            <a:r>
              <a:rPr lang="ja-JP" altLang="en-US" sz="2000" dirty="0" smtClean="0">
                <a:latin typeface="+mj-ea"/>
              </a:rPr>
              <a:t>・　事前調査の結果の写しを現場に備えていない。</a:t>
            </a:r>
            <a:endParaRPr lang="en-US" altLang="ja-JP" sz="2000" dirty="0" smtClean="0">
              <a:latin typeface="+mj-ea"/>
            </a:endParaRPr>
          </a:p>
          <a:p>
            <a:pPr marL="87313" indent="-87313" algn="l"/>
            <a:r>
              <a:rPr lang="en-US" altLang="ja-JP" sz="2000" dirty="0" smtClean="0">
                <a:latin typeface="+mj-ea"/>
              </a:rPr>
              <a:t>※</a:t>
            </a:r>
            <a:r>
              <a:rPr lang="ja-JP" altLang="en-US" sz="2000" dirty="0" smtClean="0">
                <a:latin typeface="+mj-ea"/>
              </a:rPr>
              <a:t>アスベストを含有しないと判断する場合は根拠が必要。</a:t>
            </a:r>
            <a:endParaRPr lang="en-US" altLang="ja-JP" sz="2000" dirty="0" smtClean="0">
              <a:latin typeface="+mj-ea"/>
            </a:endParaRPr>
          </a:p>
          <a:p>
            <a:pPr algn="l"/>
            <a:endParaRPr lang="en-US" altLang="ja-JP" sz="2000" dirty="0" smtClean="0">
              <a:latin typeface="+mj-ea"/>
            </a:endParaRPr>
          </a:p>
          <a:p>
            <a:pPr algn="l"/>
            <a:r>
              <a:rPr lang="ja-JP" altLang="en-US" sz="2000" dirty="0" smtClean="0">
                <a:latin typeface="+mj-ea"/>
              </a:rPr>
              <a:t>○事前調査結果等の掲示不備</a:t>
            </a:r>
            <a:endParaRPr lang="en-US" altLang="ja-JP" sz="2000" dirty="0" smtClean="0">
              <a:latin typeface="+mj-ea"/>
            </a:endParaRPr>
          </a:p>
          <a:p>
            <a:pPr algn="l"/>
            <a:r>
              <a:rPr lang="ja-JP" altLang="en-US" sz="2000" dirty="0" smtClean="0">
                <a:latin typeface="+mj-ea"/>
              </a:rPr>
              <a:t>・　公衆の見やすい場所に必要な掲示がない。</a:t>
            </a:r>
            <a:endParaRPr lang="en-US" altLang="ja-JP" sz="2000" dirty="0" smtClean="0">
              <a:latin typeface="+mj-ea"/>
            </a:endParaRPr>
          </a:p>
          <a:p>
            <a:pPr algn="l"/>
            <a:r>
              <a:rPr lang="ja-JP" altLang="en-US" sz="2000" dirty="0" smtClean="0">
                <a:latin typeface="+mj-ea"/>
              </a:rPr>
              <a:t>・　事前調査結果の掲示内容と届出内容が異なる</a:t>
            </a:r>
            <a:r>
              <a:rPr lang="ja-JP" altLang="en-US" sz="2000" dirty="0">
                <a:latin typeface="+mj-ea"/>
              </a:rPr>
              <a:t>。</a:t>
            </a:r>
            <a:endParaRPr lang="en-US" altLang="ja-JP" sz="2000" dirty="0">
              <a:latin typeface="+mj-ea"/>
            </a:endParaRPr>
          </a:p>
          <a:p>
            <a:pPr algn="l"/>
            <a:endParaRPr lang="en-US" altLang="ja-JP" sz="2000" dirty="0" smtClean="0">
              <a:latin typeface="+mj-ea"/>
            </a:endParaRPr>
          </a:p>
          <a:p>
            <a:pPr algn="l"/>
            <a:r>
              <a:rPr lang="ja-JP" altLang="en-US" sz="2000" dirty="0" smtClean="0">
                <a:latin typeface="+mj-ea"/>
              </a:rPr>
              <a:t>〇作業計画の未策定</a:t>
            </a:r>
            <a:endParaRPr lang="en-US" altLang="ja-JP" sz="2000" dirty="0" smtClean="0">
              <a:latin typeface="+mj-ea"/>
            </a:endParaRPr>
          </a:p>
          <a:p>
            <a:pPr algn="l"/>
            <a:r>
              <a:rPr lang="ja-JP" altLang="en-US" sz="2000" dirty="0" smtClean="0">
                <a:latin typeface="+mj-ea"/>
              </a:rPr>
              <a:t>・　アスベスト除去に関する作業計画を策定していない。また、作業計画に</a:t>
            </a:r>
            <a:endParaRPr lang="en-US" altLang="ja-JP" sz="2000" dirty="0" smtClean="0">
              <a:latin typeface="+mj-ea"/>
            </a:endParaRPr>
          </a:p>
          <a:p>
            <a:pPr algn="l"/>
            <a:r>
              <a:rPr lang="ja-JP" altLang="en-US" sz="2000" dirty="0">
                <a:latin typeface="+mj-ea"/>
              </a:rPr>
              <a:t>　</a:t>
            </a:r>
            <a:r>
              <a:rPr lang="ja-JP" altLang="en-US" sz="2000" dirty="0" smtClean="0">
                <a:latin typeface="+mj-ea"/>
              </a:rPr>
              <a:t> 従った除去を行っていない。</a:t>
            </a:r>
            <a:endParaRPr lang="en-US" altLang="ja-JP" sz="2000" dirty="0" smtClean="0">
              <a:latin typeface="+mj-ea"/>
            </a:endParaRPr>
          </a:p>
          <a:p>
            <a:pPr algn="l"/>
            <a:endParaRPr lang="en-US" altLang="ja-JP" sz="2000" dirty="0" smtClean="0">
              <a:latin typeface="+mj-ea"/>
            </a:endParaRPr>
          </a:p>
          <a:p>
            <a:pPr algn="l"/>
            <a:r>
              <a:rPr lang="ja-JP" altLang="en-US" sz="2000" dirty="0" smtClean="0">
                <a:latin typeface="+mj-ea"/>
              </a:rPr>
              <a:t>〇作業方法の不備</a:t>
            </a:r>
            <a:endParaRPr lang="en-US" altLang="ja-JP" sz="2000" dirty="0">
              <a:latin typeface="+mj-ea"/>
            </a:endParaRPr>
          </a:p>
          <a:p>
            <a:pPr algn="l"/>
            <a:r>
              <a:rPr lang="ja-JP" altLang="en-US" sz="2000" dirty="0" smtClean="0">
                <a:latin typeface="+mj-ea"/>
              </a:rPr>
              <a:t>・　</a:t>
            </a:r>
            <a:r>
              <a:rPr lang="ja-JP" altLang="en-US" sz="2000" dirty="0" smtClean="0">
                <a:latin typeface="+mj-ea"/>
                <a:ea typeface="+mj-ea"/>
              </a:rPr>
              <a:t>湿潤</a:t>
            </a:r>
            <a:r>
              <a:rPr lang="ja-JP" altLang="en-US" sz="2000" dirty="0">
                <a:latin typeface="+mj-ea"/>
                <a:ea typeface="+mj-ea"/>
              </a:rPr>
              <a:t>・</a:t>
            </a:r>
            <a:r>
              <a:rPr lang="ja-JP" altLang="en-US" sz="2000" dirty="0" smtClean="0">
                <a:latin typeface="+mj-ea"/>
                <a:ea typeface="+mj-ea"/>
              </a:rPr>
              <a:t>手ばらしを行わずレベル３建材（みなし含む）を除去している。</a:t>
            </a:r>
            <a:endParaRPr lang="en-US" altLang="ja-JP" sz="2000" dirty="0" smtClean="0">
              <a:latin typeface="+mj-ea"/>
              <a:ea typeface="+mj-ea"/>
            </a:endParaRPr>
          </a:p>
          <a:p>
            <a:pPr algn="l"/>
            <a:r>
              <a:rPr lang="ja-JP" altLang="en-US" sz="2000" dirty="0" smtClean="0">
                <a:latin typeface="+mj-ea"/>
                <a:ea typeface="+mj-ea"/>
              </a:rPr>
              <a:t>・　除去後の場内の清掃が行われておらず、建材が散乱している。</a:t>
            </a:r>
            <a:endParaRPr lang="en-US" altLang="ja-JP" sz="2000" dirty="0" smtClean="0">
              <a:latin typeface="+mj-ea"/>
              <a:ea typeface="+mj-ea"/>
            </a:endParaRPr>
          </a:p>
          <a:p>
            <a:pPr marL="87313" indent="-87313" algn="l"/>
            <a:r>
              <a:rPr lang="ja-JP" altLang="en-US" sz="2000" dirty="0" smtClean="0">
                <a:latin typeface="+mj-ea"/>
                <a:ea typeface="+mj-ea"/>
              </a:rPr>
              <a:t>・　特定工事（レベル１、２建材）の除去作業時、集じん排気装置、養生等の不備により、作業場を負圧に保たず作業を実施。</a:t>
            </a:r>
            <a:endParaRPr lang="en-US" altLang="ja-JP" sz="2000" dirty="0" smtClean="0">
              <a:latin typeface="+mj-ea"/>
              <a:ea typeface="+mj-ea"/>
            </a:endParaRPr>
          </a:p>
        </p:txBody>
      </p:sp>
      <p:sp>
        <p:nvSpPr>
          <p:cNvPr id="2" name="スライド番号プレースホルダー 1"/>
          <p:cNvSpPr>
            <a:spLocks noGrp="1"/>
          </p:cNvSpPr>
          <p:nvPr>
            <p:ph type="sldNum" sz="quarter" idx="12"/>
          </p:nvPr>
        </p:nvSpPr>
        <p:spPr>
          <a:xfrm>
            <a:off x="7478961" y="6390029"/>
            <a:ext cx="1269504" cy="288032"/>
          </a:xfrm>
        </p:spPr>
        <p:txBody>
          <a:bodyPr/>
          <a:lstStyle/>
          <a:p>
            <a:fld id="{54715F9A-C3FA-4F2E-A71D-6CBD2D00234D}" type="slidenum">
              <a:rPr kumimoji="1" lang="ja-JP" altLang="en-US" smtClean="0">
                <a:latin typeface="+mj-ea"/>
                <a:ea typeface="+mj-ea"/>
              </a:rPr>
              <a:t>7</a:t>
            </a:fld>
            <a:endParaRPr kumimoji="1" lang="ja-JP" altLang="en-US" dirty="0">
              <a:latin typeface="+mj-ea"/>
              <a:ea typeface="+mj-ea"/>
            </a:endParaRPr>
          </a:p>
        </p:txBody>
      </p:sp>
      <p:sp>
        <p:nvSpPr>
          <p:cNvPr id="9" name="テキスト ボックス 1"/>
          <p:cNvSpPr txBox="1">
            <a:spLocks noChangeArrowheads="1"/>
          </p:cNvSpPr>
          <p:nvPr/>
        </p:nvSpPr>
        <p:spPr bwMode="auto">
          <a:xfrm>
            <a:off x="0" y="19069"/>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a:latin typeface="+mj-ea"/>
                <a:ea typeface="+mj-ea"/>
                <a:cs typeface="メイリオ" pitchFamily="50" charset="-128"/>
              </a:rPr>
              <a:t>主な</a:t>
            </a:r>
            <a:r>
              <a:rPr lang="ja-JP" altLang="en-US" sz="3600" dirty="0" smtClean="0">
                <a:latin typeface="+mj-ea"/>
                <a:ea typeface="+mj-ea"/>
                <a:cs typeface="メイリオ" pitchFamily="50" charset="-128"/>
              </a:rPr>
              <a:t>指導事項</a:t>
            </a:r>
            <a:endParaRPr lang="ja-JP" altLang="en-US" sz="2800" b="1" dirty="0">
              <a:latin typeface="+mj-ea"/>
              <a:ea typeface="+mj-ea"/>
              <a:cs typeface="メイリオ"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1433939"/>
      </p:ext>
    </p:extLst>
  </p:cSld>
  <p:clrMapOvr>
    <a:masterClrMapping/>
  </p:clrMapOvr>
  <mc:AlternateContent xmlns:mc="http://schemas.openxmlformats.org/markup-compatibility/2006" xmlns:p14="http://schemas.microsoft.com/office/powerpoint/2010/main">
    <mc:Choice Requires="p14">
      <p:transition spd="slow" p14:dur="2000" advTm="80227"/>
    </mc:Choice>
    <mc:Fallback xmlns="">
      <p:transition spd="slow" advTm="80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39100" y="2905204"/>
            <a:ext cx="8642350" cy="2251988"/>
          </a:xfrm>
          <a:prstGeom prst="roundRect">
            <a:avLst>
              <a:gd name="adj" fmla="val 6940"/>
            </a:avLst>
          </a:prstGeom>
          <a:solidFill>
            <a:schemeClr val="bg1">
              <a:lumMod val="85000"/>
            </a:schemeClr>
          </a:solidFill>
          <a:ln>
            <a:noFill/>
          </a:ln>
          <a:scene3d>
            <a:camera prst="orthographicFront"/>
            <a:lightRig rig="threePt" dir="t"/>
          </a:scene3d>
          <a:sp3d>
            <a:bevelT w="127000" h="127000" prst="softRound"/>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a:latin typeface="+mj-ea"/>
              <a:ea typeface="+mj-ea"/>
            </a:endParaRPr>
          </a:p>
        </p:txBody>
      </p:sp>
      <p:sp>
        <p:nvSpPr>
          <p:cNvPr id="4" name="角丸四角形 3"/>
          <p:cNvSpPr/>
          <p:nvPr/>
        </p:nvSpPr>
        <p:spPr>
          <a:xfrm>
            <a:off x="139100" y="908720"/>
            <a:ext cx="8642350" cy="1871334"/>
          </a:xfrm>
          <a:prstGeom prst="roundRect">
            <a:avLst>
              <a:gd name="adj" fmla="val 6940"/>
            </a:avLst>
          </a:prstGeom>
          <a:solidFill>
            <a:schemeClr val="bg1">
              <a:lumMod val="85000"/>
            </a:schemeClr>
          </a:solidFill>
          <a:ln>
            <a:noFill/>
          </a:ln>
          <a:scene3d>
            <a:camera prst="orthographicFront"/>
            <a:lightRig rig="threePt" dir="t"/>
          </a:scene3d>
          <a:sp3d>
            <a:bevelT w="127000" h="127000" prst="softRound"/>
            <a:bevelB w="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sz="2000" dirty="0">
              <a:latin typeface="+mj-ea"/>
              <a:ea typeface="+mj-ea"/>
            </a:endParaRPr>
          </a:p>
        </p:txBody>
      </p:sp>
      <p:sp>
        <p:nvSpPr>
          <p:cNvPr id="5" name="テキスト ボックス 5"/>
          <p:cNvSpPr txBox="1">
            <a:spLocks noChangeArrowheads="1"/>
          </p:cNvSpPr>
          <p:nvPr/>
        </p:nvSpPr>
        <p:spPr bwMode="auto">
          <a:xfrm>
            <a:off x="456907" y="3030674"/>
            <a:ext cx="2746941" cy="544670"/>
          </a:xfrm>
          <a:prstGeom prst="rect">
            <a:avLst/>
          </a:prstGeom>
          <a:solidFill>
            <a:schemeClr val="bg1"/>
          </a:solidFill>
          <a:ln w="9525">
            <a:solidFill>
              <a:schemeClr val="tx1"/>
            </a:solidFill>
            <a:miter lim="800000"/>
            <a:headEnd/>
            <a:tailEnd/>
          </a:ln>
          <a:scene3d>
            <a:camera prst="orthographicFront"/>
            <a:lightRig rig="threePt" dir="t"/>
          </a:scene3d>
          <a:sp3d extrusionH="76200" contourW="12700">
            <a:bevelB/>
            <a:contourClr>
              <a:schemeClr val="bg1"/>
            </a:contourClr>
          </a:sp3d>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auto" hangingPunct="1">
              <a:spcBef>
                <a:spcPts val="0"/>
              </a:spcBef>
              <a:spcAft>
                <a:spcPts val="0"/>
              </a:spcAft>
              <a:defRPr/>
            </a:pPr>
            <a:r>
              <a:rPr lang="ja-JP" altLang="en-US" sz="2000" dirty="0">
                <a:latin typeface="+mj-ea"/>
                <a:ea typeface="+mj-ea"/>
                <a:cs typeface="メイリオ" pitchFamily="50" charset="-128"/>
              </a:rPr>
              <a:t>送検</a:t>
            </a:r>
            <a:r>
              <a:rPr lang="ja-JP" altLang="en-US" sz="2000" dirty="0" smtClean="0">
                <a:latin typeface="+mj-ea"/>
                <a:ea typeface="+mj-ea"/>
                <a:cs typeface="メイリオ" pitchFamily="50" charset="-128"/>
              </a:rPr>
              <a:t>事例２（無届出作業）</a:t>
            </a:r>
            <a:endParaRPr lang="en-US" altLang="ja-JP" sz="2000" dirty="0" smtClean="0">
              <a:latin typeface="+mj-ea"/>
              <a:ea typeface="+mj-ea"/>
              <a:cs typeface="メイリオ" pitchFamily="50" charset="-128"/>
            </a:endParaRPr>
          </a:p>
        </p:txBody>
      </p:sp>
      <p:sp>
        <p:nvSpPr>
          <p:cNvPr id="37900" name="テキスト ボックス 6"/>
          <p:cNvSpPr txBox="1">
            <a:spLocks noChangeArrowheads="1"/>
          </p:cNvSpPr>
          <p:nvPr/>
        </p:nvSpPr>
        <p:spPr bwMode="auto">
          <a:xfrm>
            <a:off x="456907" y="1568275"/>
            <a:ext cx="79315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a:buNone/>
            </a:pPr>
            <a:r>
              <a:rPr lang="ja-JP" altLang="en-US" sz="2000" dirty="0">
                <a:latin typeface="+mj-ea"/>
                <a:ea typeface="+mj-ea"/>
              </a:rPr>
              <a:t>　</a:t>
            </a:r>
            <a:r>
              <a:rPr lang="en-US" altLang="ja-JP" sz="2000" dirty="0" smtClean="0">
                <a:latin typeface="+mj-ea"/>
                <a:ea typeface="+mj-ea"/>
              </a:rPr>
              <a:t>2016</a:t>
            </a:r>
            <a:r>
              <a:rPr lang="ja-JP" altLang="en-US" sz="2000" dirty="0" smtClean="0">
                <a:latin typeface="+mj-ea"/>
                <a:ea typeface="+mj-ea"/>
              </a:rPr>
              <a:t>年</a:t>
            </a:r>
            <a:r>
              <a:rPr lang="en-US" altLang="ja-JP" sz="2000" dirty="0" smtClean="0">
                <a:latin typeface="+mj-ea"/>
                <a:ea typeface="+mj-ea"/>
              </a:rPr>
              <a:t>7</a:t>
            </a:r>
            <a:r>
              <a:rPr lang="ja-JP" altLang="en-US" sz="2000" dirty="0" smtClean="0">
                <a:latin typeface="+mj-ea"/>
                <a:ea typeface="+mj-ea"/>
              </a:rPr>
              <a:t>月に、</a:t>
            </a:r>
            <a:r>
              <a:rPr lang="ja-JP" altLang="en-US" sz="2000" dirty="0">
                <a:latin typeface="+mj-ea"/>
              </a:rPr>
              <a:t>建設業者で</a:t>
            </a:r>
            <a:r>
              <a:rPr lang="ja-JP" altLang="en-US" sz="2000" dirty="0" smtClean="0">
                <a:latin typeface="+mj-ea"/>
              </a:rPr>
              <a:t>ある</a:t>
            </a:r>
            <a:r>
              <a:rPr lang="en-US" altLang="ja-JP" sz="2000" dirty="0" smtClean="0">
                <a:latin typeface="+mj-ea"/>
              </a:rPr>
              <a:t>A</a:t>
            </a:r>
            <a:r>
              <a:rPr lang="ja-JP" altLang="en-US" sz="2000" dirty="0" smtClean="0">
                <a:latin typeface="+mj-ea"/>
              </a:rPr>
              <a:t>社が、</a:t>
            </a:r>
            <a:r>
              <a:rPr lang="ja-JP" altLang="en-US" sz="2000" dirty="0" smtClean="0">
                <a:latin typeface="+mj-ea"/>
                <a:ea typeface="+mj-ea"/>
              </a:rPr>
              <a:t>大阪府のマンション解体工事現場においてアスベストの事前調査を行わなかったとして、労働安全衛生法違反の疑いで書類送検された</a:t>
            </a:r>
            <a:r>
              <a:rPr lang="ja-JP" altLang="en-US" sz="2000" dirty="0">
                <a:latin typeface="+mj-ea"/>
                <a:ea typeface="+mj-ea"/>
              </a:rPr>
              <a:t>。</a:t>
            </a:r>
          </a:p>
        </p:txBody>
      </p:sp>
      <p:sp>
        <p:nvSpPr>
          <p:cNvPr id="37901" name="テキスト ボックス 7"/>
          <p:cNvSpPr txBox="1">
            <a:spLocks noChangeArrowheads="1"/>
          </p:cNvSpPr>
          <p:nvPr/>
        </p:nvSpPr>
        <p:spPr bwMode="auto">
          <a:xfrm>
            <a:off x="456907" y="3617729"/>
            <a:ext cx="82298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l" eaLnBrk="1" hangingPunct="1">
              <a:spcBef>
                <a:spcPct val="0"/>
              </a:spcBef>
              <a:buFontTx/>
              <a:buNone/>
            </a:pPr>
            <a:r>
              <a:rPr lang="ja-JP" altLang="en-US" sz="2000" dirty="0" smtClean="0">
                <a:latin typeface="+mj-ea"/>
                <a:ea typeface="+mj-ea"/>
              </a:rPr>
              <a:t>　</a:t>
            </a:r>
            <a:r>
              <a:rPr lang="en-US" altLang="ja-JP" sz="2000" dirty="0" smtClean="0">
                <a:latin typeface="+mj-ea"/>
                <a:ea typeface="+mj-ea"/>
              </a:rPr>
              <a:t>2020</a:t>
            </a:r>
            <a:r>
              <a:rPr lang="ja-JP" altLang="en-US" sz="2000" dirty="0">
                <a:latin typeface="+mj-ea"/>
                <a:ea typeface="+mj-ea"/>
              </a:rPr>
              <a:t>年</a:t>
            </a:r>
            <a:r>
              <a:rPr lang="en-US" altLang="ja-JP" sz="2000" dirty="0">
                <a:latin typeface="+mj-ea"/>
                <a:ea typeface="+mj-ea"/>
              </a:rPr>
              <a:t>1</a:t>
            </a:r>
            <a:r>
              <a:rPr lang="ja-JP" altLang="en-US" sz="2000" dirty="0">
                <a:latin typeface="+mj-ea"/>
                <a:ea typeface="+mj-ea"/>
              </a:rPr>
              <a:t>月</a:t>
            </a:r>
            <a:r>
              <a:rPr lang="en-US" altLang="ja-JP" sz="2000" dirty="0">
                <a:latin typeface="+mj-ea"/>
                <a:ea typeface="+mj-ea"/>
              </a:rPr>
              <a:t>20</a:t>
            </a:r>
            <a:r>
              <a:rPr lang="ja-JP" altLang="en-US" sz="2000" dirty="0" smtClean="0">
                <a:latin typeface="+mj-ea"/>
                <a:ea typeface="+mj-ea"/>
              </a:rPr>
              <a:t>日に、建設業者である</a:t>
            </a:r>
            <a:r>
              <a:rPr lang="en-US" altLang="ja-JP" sz="2000" dirty="0" smtClean="0">
                <a:latin typeface="+mj-ea"/>
                <a:ea typeface="+mj-ea"/>
              </a:rPr>
              <a:t>A</a:t>
            </a:r>
            <a:r>
              <a:rPr lang="ja-JP" altLang="en-US" sz="2000" dirty="0" smtClean="0">
                <a:latin typeface="+mj-ea"/>
                <a:ea typeface="+mj-ea"/>
              </a:rPr>
              <a:t>社が、鹿児島</a:t>
            </a:r>
            <a:r>
              <a:rPr lang="ja-JP" altLang="en-US" sz="2000" dirty="0">
                <a:latin typeface="+mj-ea"/>
                <a:ea typeface="+mj-ea"/>
              </a:rPr>
              <a:t>県内</a:t>
            </a:r>
            <a:r>
              <a:rPr lang="ja-JP" altLang="en-US" sz="2000" dirty="0" smtClean="0">
                <a:latin typeface="+mj-ea"/>
                <a:ea typeface="+mj-ea"/>
              </a:rPr>
              <a:t>において</a:t>
            </a:r>
            <a:r>
              <a:rPr lang="en-US" altLang="ja-JP" sz="2000" dirty="0" smtClean="0">
                <a:latin typeface="+mj-ea"/>
                <a:ea typeface="+mj-ea"/>
              </a:rPr>
              <a:t>2019</a:t>
            </a:r>
            <a:r>
              <a:rPr lang="ja-JP" altLang="en-US" sz="2000" dirty="0" smtClean="0">
                <a:latin typeface="+mj-ea"/>
                <a:ea typeface="+mj-ea"/>
              </a:rPr>
              <a:t>年</a:t>
            </a:r>
            <a:r>
              <a:rPr lang="en-US" altLang="ja-JP" sz="2000" dirty="0" smtClean="0">
                <a:latin typeface="+mj-ea"/>
                <a:ea typeface="+mj-ea"/>
              </a:rPr>
              <a:t>5</a:t>
            </a:r>
            <a:r>
              <a:rPr lang="ja-JP" altLang="en-US" sz="2000" dirty="0" smtClean="0">
                <a:latin typeface="+mj-ea"/>
                <a:ea typeface="+mj-ea"/>
              </a:rPr>
              <a:t>月～</a:t>
            </a:r>
            <a:r>
              <a:rPr lang="en-US" altLang="ja-JP" sz="2000" dirty="0" smtClean="0">
                <a:latin typeface="+mj-ea"/>
                <a:ea typeface="+mj-ea"/>
              </a:rPr>
              <a:t>6</a:t>
            </a:r>
            <a:r>
              <a:rPr lang="ja-JP" altLang="en-US" sz="2000" dirty="0" smtClean="0">
                <a:latin typeface="+mj-ea"/>
                <a:ea typeface="+mj-ea"/>
              </a:rPr>
              <a:t>月にかけて請け負った耐震改修の際、労働基準監督署に届出を行わずに石綿（アスベスト）の除去作業を実施したとして、労働</a:t>
            </a:r>
            <a:r>
              <a:rPr lang="ja-JP" altLang="en-US" sz="2000" dirty="0">
                <a:latin typeface="+mj-ea"/>
                <a:ea typeface="+mj-ea"/>
              </a:rPr>
              <a:t>安全衛生法違反の</a:t>
            </a:r>
            <a:r>
              <a:rPr lang="ja-JP" altLang="en-US" sz="2000" dirty="0" smtClean="0">
                <a:latin typeface="+mj-ea"/>
                <a:ea typeface="+mj-ea"/>
              </a:rPr>
              <a:t>疑いで書類送検された。</a:t>
            </a:r>
            <a:endParaRPr lang="ja-JP" altLang="en-US" sz="2000" dirty="0">
              <a:latin typeface="+mj-ea"/>
              <a:ea typeface="+mj-ea"/>
              <a:cs typeface="メイリオ" pitchFamily="50" charset="-128"/>
            </a:endParaRPr>
          </a:p>
        </p:txBody>
      </p:sp>
      <p:sp>
        <p:nvSpPr>
          <p:cNvPr id="8" name="テキスト ボックス 5"/>
          <p:cNvSpPr txBox="1">
            <a:spLocks noChangeArrowheads="1"/>
          </p:cNvSpPr>
          <p:nvPr/>
        </p:nvSpPr>
        <p:spPr bwMode="auto">
          <a:xfrm>
            <a:off x="456907" y="1033870"/>
            <a:ext cx="3539029" cy="534405"/>
          </a:xfrm>
          <a:prstGeom prst="rect">
            <a:avLst/>
          </a:prstGeom>
          <a:solidFill>
            <a:schemeClr val="bg1"/>
          </a:solidFill>
          <a:ln w="9525">
            <a:solidFill>
              <a:schemeClr val="tx1"/>
            </a:solidFill>
            <a:miter lim="800000"/>
            <a:headEnd/>
            <a:tailEnd/>
          </a:ln>
          <a:scene3d>
            <a:camera prst="orthographicFront"/>
            <a:lightRig rig="threePt" dir="t"/>
          </a:scene3d>
          <a:sp3d extrusionH="76200" contourW="12700">
            <a:bevelB/>
            <a:contourClr>
              <a:schemeClr val="bg1"/>
            </a:contourClr>
          </a:sp3d>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auto" hangingPunct="1">
              <a:spcBef>
                <a:spcPts val="0"/>
              </a:spcBef>
              <a:spcAft>
                <a:spcPts val="0"/>
              </a:spcAft>
              <a:defRPr/>
            </a:pPr>
            <a:r>
              <a:rPr lang="ja-JP" altLang="en-US" sz="2000" dirty="0">
                <a:latin typeface="+mj-ea"/>
                <a:ea typeface="+mj-ea"/>
                <a:cs typeface="メイリオ" pitchFamily="50" charset="-128"/>
              </a:rPr>
              <a:t>送検</a:t>
            </a:r>
            <a:r>
              <a:rPr lang="ja-JP" altLang="en-US" sz="2000" dirty="0" smtClean="0">
                <a:latin typeface="+mj-ea"/>
                <a:ea typeface="+mj-ea"/>
                <a:cs typeface="メイリオ" pitchFamily="50" charset="-128"/>
              </a:rPr>
              <a:t>事例１（事前調査の未実施）</a:t>
            </a:r>
            <a:endParaRPr lang="en-US" altLang="ja-JP" sz="2000" dirty="0" smtClean="0">
              <a:latin typeface="+mj-ea"/>
              <a:ea typeface="+mj-ea"/>
              <a:cs typeface="メイリオ" pitchFamily="50" charset="-128"/>
            </a:endParaRPr>
          </a:p>
        </p:txBody>
      </p:sp>
      <p:sp>
        <p:nvSpPr>
          <p:cNvPr id="9" name="スライド番号プレースホルダー 1"/>
          <p:cNvSpPr>
            <a:spLocks noGrp="1"/>
          </p:cNvSpPr>
          <p:nvPr>
            <p:ph type="sldNum" sz="quarter" idx="12"/>
          </p:nvPr>
        </p:nvSpPr>
        <p:spPr>
          <a:xfrm>
            <a:off x="6553200" y="6245225"/>
            <a:ext cx="2133600" cy="476250"/>
          </a:xfrm>
        </p:spPr>
        <p:txBody>
          <a:bodyPr/>
          <a:lstStyle/>
          <a:p>
            <a:fld id="{54715F9A-C3FA-4F2E-A71D-6CBD2D00234D}" type="slidenum">
              <a:rPr kumimoji="1" lang="ja-JP" altLang="en-US" smtClean="0">
                <a:latin typeface="+mj-ea"/>
                <a:ea typeface="+mj-ea"/>
              </a:rPr>
              <a:t>8</a:t>
            </a:fld>
            <a:endParaRPr kumimoji="1" lang="ja-JP" altLang="en-US" dirty="0">
              <a:latin typeface="+mj-ea"/>
              <a:ea typeface="+mj-ea"/>
            </a:endParaRPr>
          </a:p>
        </p:txBody>
      </p:sp>
      <p:sp>
        <p:nvSpPr>
          <p:cNvPr id="11" name="正方形/長方形 10"/>
          <p:cNvSpPr/>
          <p:nvPr/>
        </p:nvSpPr>
        <p:spPr>
          <a:xfrm>
            <a:off x="139100" y="5345150"/>
            <a:ext cx="8547700" cy="830997"/>
          </a:xfrm>
          <a:prstGeom prst="rect">
            <a:avLst/>
          </a:prstGeom>
          <a:solidFill>
            <a:srgbClr val="FFFF00"/>
          </a:solidFill>
          <a:ln>
            <a:solidFill>
              <a:schemeClr val="tx1"/>
            </a:solidFill>
          </a:ln>
        </p:spPr>
        <p:txBody>
          <a:bodyPr wrap="square">
            <a:spAutoFit/>
          </a:bodyPr>
          <a:lstStyle/>
          <a:p>
            <a:pPr algn="l"/>
            <a:r>
              <a:rPr lang="ja-JP" altLang="en-US" sz="2400" dirty="0" smtClean="0">
                <a:solidFill>
                  <a:srgbClr val="FF0000"/>
                </a:solidFill>
                <a:latin typeface="+mj-ea"/>
              </a:rPr>
              <a:t>熊本地震（</a:t>
            </a:r>
            <a:r>
              <a:rPr lang="en-US" altLang="ja-JP" sz="2400" dirty="0" smtClean="0">
                <a:solidFill>
                  <a:srgbClr val="FF0000"/>
                </a:solidFill>
                <a:latin typeface="+mj-ea"/>
              </a:rPr>
              <a:t>2016</a:t>
            </a:r>
            <a:r>
              <a:rPr lang="ja-JP" altLang="en-US" sz="2400" dirty="0" smtClean="0">
                <a:solidFill>
                  <a:srgbClr val="FF0000"/>
                </a:solidFill>
                <a:latin typeface="+mj-ea"/>
              </a:rPr>
              <a:t>年度）に伴う公費解体においても、労働安全衛生法違反の疑いで書類送検された事例がある。</a:t>
            </a:r>
            <a:endParaRPr lang="en-US" altLang="ja-JP" sz="2400" dirty="0">
              <a:solidFill>
                <a:srgbClr val="FF0000"/>
              </a:solidFill>
              <a:latin typeface="+mj-ea"/>
            </a:endParaRPr>
          </a:p>
        </p:txBody>
      </p:sp>
      <p:sp>
        <p:nvSpPr>
          <p:cNvPr id="12" name="テキスト ボックス 1"/>
          <p:cNvSpPr txBox="1">
            <a:spLocks noChangeArrowheads="1"/>
          </p:cNvSpPr>
          <p:nvPr/>
        </p:nvSpPr>
        <p:spPr bwMode="auto">
          <a:xfrm>
            <a:off x="0" y="19069"/>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cs typeface="メイリオ" pitchFamily="50" charset="-128"/>
              </a:rPr>
              <a:t>送検事例</a:t>
            </a:r>
            <a:endParaRPr lang="ja-JP" altLang="en-US" sz="2800" b="1" dirty="0">
              <a:latin typeface="+mj-ea"/>
              <a:ea typeface="+mj-ea"/>
              <a:cs typeface="メイリオ"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6126217"/>
      </p:ext>
    </p:extLst>
  </p:cSld>
  <p:clrMapOvr>
    <a:masterClrMapping/>
  </p:clrMapOvr>
  <mc:AlternateContent xmlns:mc="http://schemas.openxmlformats.org/markup-compatibility/2006" xmlns:p14="http://schemas.microsoft.com/office/powerpoint/2010/main">
    <mc:Choice Requires="p14">
      <p:transition spd="slow" p14:dur="2000" advTm="28160"/>
    </mc:Choice>
    <mc:Fallback xmlns="">
      <p:transition spd="slow" advTm="2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11560" y="951838"/>
            <a:ext cx="7920880" cy="4781418"/>
          </a:xfrm>
          <a:noFill/>
          <a:ln>
            <a:noFill/>
          </a:ln>
          <a:effectLst/>
        </p:spPr>
        <p:style>
          <a:lnRef idx="1">
            <a:schemeClr val="dk1"/>
          </a:lnRef>
          <a:fillRef idx="2">
            <a:schemeClr val="dk1"/>
          </a:fillRef>
          <a:effectRef idx="1">
            <a:schemeClr val="dk1"/>
          </a:effectRef>
          <a:fontRef idx="minor">
            <a:schemeClr val="dk1"/>
          </a:fontRef>
        </p:style>
        <p:txBody>
          <a:bodyPr>
            <a:normAutofit/>
          </a:bodyPr>
          <a:lstStyle/>
          <a:p>
            <a:pPr marL="0" indent="0">
              <a:buNone/>
            </a:pPr>
            <a:r>
              <a:rPr lang="en-US" altLang="ja-JP" sz="2000" dirty="0" smtClean="0">
                <a:latin typeface="+mj-ea"/>
                <a:ea typeface="+mj-ea"/>
              </a:rPr>
              <a:t>【</a:t>
            </a:r>
            <a:r>
              <a:rPr lang="ja-JP" altLang="en-US" sz="2000" dirty="0" smtClean="0">
                <a:latin typeface="+mj-ea"/>
                <a:ea typeface="+mj-ea"/>
              </a:rPr>
              <a:t>事前調査</a:t>
            </a:r>
            <a:r>
              <a:rPr lang="en-US" altLang="ja-JP" sz="2000" dirty="0" smtClean="0">
                <a:latin typeface="+mj-ea"/>
                <a:ea typeface="+mj-ea"/>
              </a:rPr>
              <a:t>】</a:t>
            </a:r>
          </a:p>
          <a:p>
            <a:pPr marL="0" indent="0">
              <a:buNone/>
            </a:pPr>
            <a:r>
              <a:rPr lang="ja-JP" altLang="en-US" sz="2000" dirty="0" smtClean="0">
                <a:latin typeface="+mj-ea"/>
                <a:ea typeface="+mj-ea"/>
              </a:rPr>
              <a:t>・　石綿</a:t>
            </a:r>
            <a:r>
              <a:rPr lang="ja-JP" altLang="en-US" sz="2000" dirty="0">
                <a:latin typeface="+mj-ea"/>
                <a:ea typeface="+mj-ea"/>
              </a:rPr>
              <a:t>（アスベスト）含有建材データベース（国土交通省、経済産業省）</a:t>
            </a:r>
          </a:p>
          <a:p>
            <a:pPr marL="0" indent="0">
              <a:buNone/>
            </a:pPr>
            <a:r>
              <a:rPr lang="ja-JP" altLang="en-US" sz="2000" dirty="0" smtClean="0">
                <a:latin typeface="+mj-ea"/>
                <a:ea typeface="+mj-ea"/>
              </a:rPr>
              <a:t>　　</a:t>
            </a:r>
            <a:r>
              <a:rPr lang="en-US" altLang="ja-JP" sz="2000" dirty="0" smtClean="0">
                <a:latin typeface="+mj-ea"/>
                <a:ea typeface="+mj-ea"/>
              </a:rPr>
              <a:t>http</a:t>
            </a:r>
            <a:r>
              <a:rPr lang="en-US" altLang="ja-JP" sz="2000" dirty="0">
                <a:latin typeface="+mj-ea"/>
                <a:ea typeface="+mj-ea"/>
              </a:rPr>
              <a:t>://www.asbestos-database.jp/</a:t>
            </a:r>
          </a:p>
          <a:p>
            <a:pPr marL="0" indent="0">
              <a:buNone/>
            </a:pPr>
            <a:r>
              <a:rPr lang="ja-JP" altLang="en-US" sz="2000" dirty="0" smtClean="0">
                <a:latin typeface="+mj-ea"/>
                <a:ea typeface="+mj-ea"/>
              </a:rPr>
              <a:t>・　目</a:t>
            </a:r>
            <a:r>
              <a:rPr lang="ja-JP" altLang="en-US" sz="2000" dirty="0">
                <a:latin typeface="+mj-ea"/>
                <a:ea typeface="+mj-ea"/>
              </a:rPr>
              <a:t>で見るアスベスト建材（第２版）（国土交通省）</a:t>
            </a:r>
          </a:p>
          <a:p>
            <a:pPr marL="0" indent="0">
              <a:buNone/>
            </a:pPr>
            <a:r>
              <a:rPr lang="ja-JP" altLang="en-US" sz="2000" dirty="0" smtClean="0">
                <a:latin typeface="+mj-ea"/>
                <a:ea typeface="+mj-ea"/>
              </a:rPr>
              <a:t>　　</a:t>
            </a:r>
            <a:r>
              <a:rPr lang="en-US" altLang="ja-JP" sz="2000" dirty="0" smtClean="0">
                <a:latin typeface="+mj-ea"/>
                <a:ea typeface="+mj-ea"/>
              </a:rPr>
              <a:t>http</a:t>
            </a:r>
            <a:r>
              <a:rPr lang="en-US" altLang="ja-JP" sz="2000" dirty="0">
                <a:latin typeface="+mj-ea"/>
                <a:ea typeface="+mj-ea"/>
              </a:rPr>
              <a:t>://www.mlit.go.jp/kisha/kisha08/01/010425_3_.html</a:t>
            </a:r>
          </a:p>
          <a:p>
            <a:pPr marL="0" indent="0">
              <a:buNone/>
            </a:pPr>
            <a:r>
              <a:rPr lang="ja-JP" altLang="en-US" sz="2000" dirty="0" smtClean="0">
                <a:latin typeface="+mj-ea"/>
                <a:ea typeface="+mj-ea"/>
              </a:rPr>
              <a:t>・　建築物</a:t>
            </a:r>
            <a:r>
              <a:rPr lang="ja-JP" altLang="en-US" sz="2000" dirty="0">
                <a:latin typeface="+mj-ea"/>
                <a:ea typeface="+mj-ea"/>
              </a:rPr>
              <a:t>石綿含有建材調査マニュアル（平成</a:t>
            </a:r>
            <a:r>
              <a:rPr lang="en-US" altLang="ja-JP" sz="2000" dirty="0">
                <a:latin typeface="+mj-ea"/>
                <a:ea typeface="+mj-ea"/>
              </a:rPr>
              <a:t>26</a:t>
            </a:r>
            <a:r>
              <a:rPr lang="ja-JP" altLang="en-US" sz="2000" dirty="0">
                <a:latin typeface="+mj-ea"/>
                <a:ea typeface="+mj-ea"/>
              </a:rPr>
              <a:t>年</a:t>
            </a:r>
            <a:r>
              <a:rPr lang="en-US" altLang="ja-JP" sz="2000" dirty="0">
                <a:latin typeface="+mj-ea"/>
                <a:ea typeface="+mj-ea"/>
              </a:rPr>
              <a:t>11</a:t>
            </a:r>
            <a:r>
              <a:rPr lang="ja-JP" altLang="en-US" sz="2000" dirty="0">
                <a:latin typeface="+mj-ea"/>
                <a:ea typeface="+mj-ea"/>
              </a:rPr>
              <a:t>月、国土交通省）</a:t>
            </a:r>
          </a:p>
          <a:p>
            <a:pPr marL="0" indent="0">
              <a:buNone/>
            </a:pPr>
            <a:r>
              <a:rPr lang="ja-JP" altLang="en-US" sz="1600" dirty="0" smtClean="0">
                <a:latin typeface="+mj-ea"/>
                <a:ea typeface="+mj-ea"/>
              </a:rPr>
              <a:t>　　 </a:t>
            </a:r>
            <a:r>
              <a:rPr lang="en-US" altLang="ja-JP" sz="1600" dirty="0" smtClean="0">
                <a:latin typeface="+mj-ea"/>
                <a:ea typeface="+mj-ea"/>
              </a:rPr>
              <a:t>http</a:t>
            </a:r>
            <a:r>
              <a:rPr lang="en-US" altLang="ja-JP" sz="1600" dirty="0">
                <a:latin typeface="+mj-ea"/>
                <a:ea typeface="+mj-ea"/>
              </a:rPr>
              <a:t>://www.mlit.go.jp/jutakukentiku/build/jutakukentiku_house_tk_000053.html</a:t>
            </a:r>
          </a:p>
          <a:p>
            <a:pPr marL="0" indent="0">
              <a:buNone/>
            </a:pPr>
            <a:endParaRPr lang="en-US" altLang="ja-JP" sz="2000" dirty="0">
              <a:latin typeface="+mj-ea"/>
              <a:ea typeface="+mj-ea"/>
            </a:endParaRPr>
          </a:p>
          <a:p>
            <a:pPr marL="0" indent="0">
              <a:buNone/>
            </a:pPr>
            <a:r>
              <a:rPr lang="en-US" altLang="ja-JP" sz="2000" dirty="0" smtClean="0">
                <a:latin typeface="+mj-ea"/>
                <a:ea typeface="+mj-ea"/>
              </a:rPr>
              <a:t>【</a:t>
            </a:r>
            <a:r>
              <a:rPr lang="ja-JP" altLang="en-US" sz="2000" dirty="0" smtClean="0">
                <a:latin typeface="+mj-ea"/>
                <a:ea typeface="+mj-ea"/>
              </a:rPr>
              <a:t>除去作業の方法</a:t>
            </a:r>
            <a:r>
              <a:rPr lang="en-US" altLang="ja-JP" sz="2000" dirty="0" smtClean="0">
                <a:latin typeface="+mj-ea"/>
                <a:ea typeface="+mj-ea"/>
              </a:rPr>
              <a:t>】</a:t>
            </a:r>
            <a:endParaRPr lang="en-US" altLang="ja-JP" sz="2000" dirty="0">
              <a:latin typeface="+mj-ea"/>
              <a:ea typeface="+mj-ea"/>
            </a:endParaRPr>
          </a:p>
          <a:p>
            <a:pPr marL="0" indent="0">
              <a:buNone/>
            </a:pPr>
            <a:r>
              <a:rPr lang="ja-JP" altLang="en-US" sz="2000" dirty="0" smtClean="0">
                <a:latin typeface="+mj-ea"/>
                <a:ea typeface="+mj-ea"/>
              </a:rPr>
              <a:t>・　建築物の等の解体</a:t>
            </a:r>
            <a:r>
              <a:rPr lang="ja-JP" altLang="en-US" sz="2000" dirty="0">
                <a:latin typeface="+mj-ea"/>
                <a:ea typeface="+mj-ea"/>
              </a:rPr>
              <a:t>等に係る</a:t>
            </a:r>
            <a:r>
              <a:rPr lang="ja-JP" altLang="en-US" sz="2000" dirty="0" smtClean="0">
                <a:latin typeface="+mj-ea"/>
                <a:ea typeface="+mj-ea"/>
              </a:rPr>
              <a:t>石綿ばく露防止及び石綿飛散漏えい防止対策徹底マニュアル（令和３年（２０２１年）３月，厚生労働省、環境省）</a:t>
            </a:r>
            <a:endParaRPr lang="en-US" altLang="ja-JP" sz="2000" dirty="0" smtClean="0">
              <a:latin typeface="+mj-ea"/>
              <a:ea typeface="+mj-ea"/>
            </a:endParaRPr>
          </a:p>
          <a:p>
            <a:pPr marL="0" indent="0">
              <a:buNone/>
            </a:pPr>
            <a:r>
              <a:rPr lang="ja-JP" altLang="en-US" sz="2000" dirty="0" smtClean="0">
                <a:solidFill>
                  <a:schemeClr val="tx1"/>
                </a:solidFill>
                <a:latin typeface="+mj-ea"/>
                <a:ea typeface="+mj-ea"/>
              </a:rPr>
              <a:t>　　</a:t>
            </a:r>
            <a:r>
              <a:rPr lang="en-US" altLang="ja-JP" sz="2000" dirty="0">
                <a:solidFill>
                  <a:schemeClr val="tx1"/>
                </a:solidFill>
                <a:latin typeface="+mj-ea"/>
                <a:ea typeface="+mj-ea"/>
              </a:rPr>
              <a:t>https://</a:t>
            </a:r>
            <a:r>
              <a:rPr lang="en-US" altLang="ja-JP" sz="2000" dirty="0" smtClean="0">
                <a:solidFill>
                  <a:schemeClr val="tx1"/>
                </a:solidFill>
                <a:latin typeface="+mj-ea"/>
                <a:ea typeface="+mj-ea"/>
              </a:rPr>
              <a:t>www.env.go.jp/air/asbestos/post_71.html</a:t>
            </a:r>
            <a:endParaRPr lang="en-US" altLang="ja-JP" sz="2000" dirty="0">
              <a:solidFill>
                <a:schemeClr val="tx1"/>
              </a:solidFill>
              <a:effectLst/>
              <a:latin typeface="+mj-ea"/>
              <a:ea typeface="+mj-ea"/>
            </a:endParaRPr>
          </a:p>
        </p:txBody>
      </p:sp>
      <p:sp>
        <p:nvSpPr>
          <p:cNvPr id="6"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9</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rPr>
              <a:t>マニュアル等について</a:t>
            </a:r>
            <a:endParaRPr lang="en-US" altLang="ja-JP" sz="3600" dirty="0" smtClean="0">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312045"/>
      </p:ext>
    </p:extLst>
  </p:cSld>
  <p:clrMapOvr>
    <a:masterClrMapping/>
  </p:clrMapOvr>
  <mc:AlternateContent xmlns:mc="http://schemas.openxmlformats.org/markup-compatibility/2006" xmlns:p14="http://schemas.microsoft.com/office/powerpoint/2010/main">
    <mc:Choice Requires="p14">
      <p:transition spd="slow" p14:dur="2000" advTm="28243"/>
    </mc:Choice>
    <mc:Fallback xmlns="">
      <p:transition spd="slow" advTm="28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標準デザイン">
  <a:themeElements>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3200" b="0" i="0" u="none" strike="noStrike" cap="none" normalizeH="0" baseline="0" smtClean="0">
            <a:ln>
              <a:noFill/>
            </a:ln>
            <a:solidFill>
              <a:schemeClr val="tx2"/>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3200" b="0" i="0" u="none" strike="noStrike" cap="none" normalizeH="0" baseline="0" smtClean="0">
            <a:ln>
              <a:noFill/>
            </a:ln>
            <a:solidFill>
              <a:schemeClr val="tx2"/>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9571</TotalTime>
  <Words>1475</Words>
  <Application>Microsoft Office PowerPoint</Application>
  <PresentationFormat>画面に合わせる (4:3)</PresentationFormat>
  <Paragraphs>144</Paragraphs>
  <Slides>10</Slides>
  <Notes>10</Notes>
  <HiddenSlides>0</HiddenSlides>
  <MMClips>10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vt:i4>
      </vt:variant>
    </vt:vector>
  </HeadingPairs>
  <TitlesOfParts>
    <vt:vector size="19" baseType="lpstr">
      <vt:lpstr>HGS創英角ﾎﾟｯﾌﾟ体</vt:lpstr>
      <vt:lpstr>HG丸ｺﾞｼｯｸM-PRO</vt:lpstr>
      <vt:lpstr>ＭＳ Ｐゴシック</vt:lpstr>
      <vt:lpstr>ＭＳ Ｐ明朝</vt:lpstr>
      <vt:lpstr>メイリオ</vt:lpstr>
      <vt:lpstr>Arial</vt:lpstr>
      <vt:lpstr>Calibri</vt:lpstr>
      <vt:lpstr>Times New Roman</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熊本県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情報企画課</dc:creator>
  <cp:lastModifiedBy>kumamoto</cp:lastModifiedBy>
  <cp:revision>549</cp:revision>
  <cp:lastPrinted>2019-06-14T09:01:16Z</cp:lastPrinted>
  <dcterms:created xsi:type="dcterms:W3CDTF">2007-03-05T11:55:55Z</dcterms:created>
  <dcterms:modified xsi:type="dcterms:W3CDTF">2021-06-29T00:38:44Z</dcterms:modified>
</cp:coreProperties>
</file>