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9" r:id="rId3"/>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5"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66FF"/>
    <a:srgbClr val="FFFF4F"/>
    <a:srgbClr val="89E0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04" autoAdjust="0"/>
  </p:normalViewPr>
  <p:slideViewPr>
    <p:cSldViewPr>
      <p:cViewPr varScale="1">
        <p:scale>
          <a:sx n="52" d="100"/>
          <a:sy n="52" d="100"/>
        </p:scale>
        <p:origin x="2184" y="78"/>
      </p:cViewPr>
      <p:guideLst>
        <p:guide orient="horz" pos="2925"/>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LS720D0802\share\&#65288;&#9734;&#29872;&#22659;&#20445;&#20840;&#35506;&#9734;&#65289;&#65288;&#26368;&#26032;&#29256;&#65306;H29.8.23&#65374;&#65289;\05%20&#27700;&#36074;&#20445;&#20840;&#29677;\02-1%20&#27700;&#36074;&#20107;&#25925;&#12289;&#33510;&#24773;&#12289;&#38515;&#24773;&#38306;&#20418;\&#9632;&#27700;&#36074;&#20107;&#25925;\R3\&#36890;&#30693;\R2&#20869;&#353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S720D0802\share\&#65288;&#9734;&#29872;&#22659;&#20445;&#20840;&#35506;&#9734;&#65289;&#65288;&#26368;&#26032;&#29256;&#65306;H29.8.23&#65374;&#65289;\05%20&#27700;&#36074;&#20445;&#20840;&#29677;\02-1%20&#27700;&#36074;&#20107;&#25925;&#12289;&#33510;&#24773;&#12289;&#38515;&#24773;&#38306;&#20418;\&#9632;&#27700;&#36074;&#20107;&#25925;\R3\&#36890;&#30693;\R2&#20869;&#3537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a:latin typeface="+mn-ea"/>
                <a:ea typeface="+mn-ea"/>
              </a:rPr>
              <a:t>油の漏洩事故件数</a:t>
            </a:r>
            <a:endParaRPr lang="en-US" altLang="ja-JP" sz="1200" dirty="0">
              <a:latin typeface="+mn-ea"/>
              <a:ea typeface="+mn-ea"/>
            </a:endParaRPr>
          </a:p>
          <a:p>
            <a:pPr>
              <a:defRPr/>
            </a:pPr>
            <a:r>
              <a:rPr lang="ja-JP" altLang="en-US" sz="1200" dirty="0">
                <a:latin typeface="+mn-ea"/>
                <a:ea typeface="+mn-ea"/>
              </a:rPr>
              <a:t>（環境保全課把握分</a:t>
            </a:r>
          </a:p>
        </c:rich>
      </c:tx>
      <c:layout>
        <c:manualLayout>
          <c:xMode val="edge"/>
          <c:yMode val="edge"/>
          <c:x val="0.32605255021202106"/>
          <c:y val="3.52437251599958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Sheet2!$A$1:$A$10</c:f>
              <c:strCache>
                <c:ptCount val="10"/>
                <c:pt idx="0">
                  <c:v>H23</c:v>
                </c:pt>
                <c:pt idx="1">
                  <c:v>H24</c:v>
                </c:pt>
                <c:pt idx="2">
                  <c:v>H25</c:v>
                </c:pt>
                <c:pt idx="3">
                  <c:v>H26</c:v>
                </c:pt>
                <c:pt idx="4">
                  <c:v>H27</c:v>
                </c:pt>
                <c:pt idx="5">
                  <c:v>H28</c:v>
                </c:pt>
                <c:pt idx="6">
                  <c:v>H29</c:v>
                </c:pt>
                <c:pt idx="7">
                  <c:v>H30</c:v>
                </c:pt>
                <c:pt idx="8">
                  <c:v>R1</c:v>
                </c:pt>
                <c:pt idx="9">
                  <c:v>R2</c:v>
                </c:pt>
              </c:strCache>
            </c:strRef>
          </c:cat>
          <c:val>
            <c:numRef>
              <c:f>Sheet2!$B$1:$B$10</c:f>
              <c:numCache>
                <c:formatCode>General</c:formatCode>
                <c:ptCount val="10"/>
                <c:pt idx="0">
                  <c:v>38</c:v>
                </c:pt>
                <c:pt idx="1">
                  <c:v>36</c:v>
                </c:pt>
                <c:pt idx="2">
                  <c:v>35</c:v>
                </c:pt>
                <c:pt idx="3">
                  <c:v>35</c:v>
                </c:pt>
                <c:pt idx="4">
                  <c:v>40</c:v>
                </c:pt>
                <c:pt idx="5">
                  <c:v>41</c:v>
                </c:pt>
                <c:pt idx="6">
                  <c:v>30</c:v>
                </c:pt>
                <c:pt idx="7">
                  <c:v>21</c:v>
                </c:pt>
                <c:pt idx="8">
                  <c:v>20</c:v>
                </c:pt>
                <c:pt idx="9">
                  <c:v>37</c:v>
                </c:pt>
              </c:numCache>
            </c:numRef>
          </c:val>
          <c:extLst>
            <c:ext xmlns:c16="http://schemas.microsoft.com/office/drawing/2014/chart" uri="{C3380CC4-5D6E-409C-BE32-E72D297353CC}">
              <c16:uniqueId val="{00000000-F5D2-4198-A6A0-F0DC31C8F2EE}"/>
            </c:ext>
          </c:extLst>
        </c:ser>
        <c:dLbls>
          <c:showLegendKey val="0"/>
          <c:showVal val="0"/>
          <c:showCatName val="0"/>
          <c:showSerName val="0"/>
          <c:showPercent val="0"/>
          <c:showBubbleSize val="0"/>
        </c:dLbls>
        <c:gapWidth val="219"/>
        <c:overlap val="-27"/>
        <c:axId val="356351920"/>
        <c:axId val="356346016"/>
      </c:barChart>
      <c:catAx>
        <c:axId val="3563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6346016"/>
        <c:crosses val="autoZero"/>
        <c:auto val="1"/>
        <c:lblAlgn val="ctr"/>
        <c:lblOffset val="100"/>
        <c:noMultiLvlLbl val="0"/>
      </c:catAx>
      <c:valAx>
        <c:axId val="35634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635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9539821529132"/>
          <c:y val="0.16034793851310547"/>
          <c:w val="0.46992784164065321"/>
          <c:h val="0.7258984449236770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02-4D3A-9915-01E715DF1C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02-4D3A-9915-01E715DF1C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02-4D3A-9915-01E715DF1C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02-4D3A-9915-01E715DF1C05}"/>
              </c:ext>
            </c:extLst>
          </c:dPt>
          <c:dLbls>
            <c:dLbl>
              <c:idx val="0"/>
              <c:layout>
                <c:manualLayout>
                  <c:x val="-0.22621209821669275"/>
                  <c:y val="1.0107665903302473E-3"/>
                </c:manualLayout>
              </c:layout>
              <c:tx>
                <c:rich>
                  <a:bodyPr/>
                  <a:lstStyle/>
                  <a:p>
                    <a:r>
                      <a:rPr lang="ja-JP" altLang="en-US" sz="1200" b="1">
                        <a:solidFill>
                          <a:schemeClr val="bg1"/>
                        </a:solidFill>
                        <a:latin typeface="ＭＳ ゴシック" panose="020B0609070205080204" pitchFamily="49" charset="-128"/>
                        <a:ea typeface="ＭＳ ゴシック" panose="020B0609070205080204" pitchFamily="49" charset="-128"/>
                      </a:rPr>
                      <a:t>管理不足</a:t>
                    </a:r>
                  </a:p>
                  <a:p>
                    <a:r>
                      <a:rPr lang="ja-JP" altLang="en-US" sz="1200" b="1">
                        <a:solidFill>
                          <a:schemeClr val="bg1"/>
                        </a:solidFill>
                        <a:latin typeface="ＭＳ ゴシック" panose="020B0609070205080204" pitchFamily="49" charset="-128"/>
                        <a:ea typeface="ＭＳ ゴシック" panose="020B0609070205080204" pitchFamily="49" charset="-128"/>
                      </a:rPr>
                      <a:t>４９％</a:t>
                    </a:r>
                  </a:p>
                  <a:p>
                    <a:r>
                      <a:rPr lang="ja-JP" altLang="en-US" sz="1200" b="1">
                        <a:solidFill>
                          <a:schemeClr val="bg1"/>
                        </a:solidFill>
                        <a:latin typeface="ＭＳ ゴシック" panose="020B0609070205080204" pitchFamily="49" charset="-128"/>
                        <a:ea typeface="ＭＳ ゴシック" panose="020B0609070205080204" pitchFamily="49" charset="-128"/>
                      </a:rPr>
                      <a:t>（１８件）</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702-4D3A-9915-01E715DF1C05}"/>
                </c:ext>
              </c:extLst>
            </c:dLbl>
            <c:dLbl>
              <c:idx val="1"/>
              <c:layout>
                <c:manualLayout>
                  <c:x val="0.15706799816023009"/>
                  <c:y val="-0.1495156874144366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ja-JP" altLang="en-US" sz="1050" b="1">
                        <a:solidFill>
                          <a:schemeClr val="bg1"/>
                        </a:solidFill>
                        <a:latin typeface="ＭＳ ゴシック" panose="020B0609070205080204" pitchFamily="49" charset="-128"/>
                        <a:ea typeface="ＭＳ ゴシック" panose="020B0609070205080204" pitchFamily="49" charset="-128"/>
                      </a:rPr>
                      <a:t>交通事故</a:t>
                    </a:r>
                  </a:p>
                  <a:p>
                    <a:pPr>
                      <a:defRPr/>
                    </a:pPr>
                    <a:r>
                      <a:rPr lang="ja-JP" altLang="en-US" sz="1050" b="1">
                        <a:solidFill>
                          <a:schemeClr val="bg1"/>
                        </a:solidFill>
                        <a:latin typeface="ＭＳ ゴシック" panose="020B0609070205080204" pitchFamily="49" charset="-128"/>
                        <a:ea typeface="ＭＳ ゴシック" panose="020B0609070205080204" pitchFamily="49" charset="-128"/>
                      </a:rPr>
                      <a:t>１９％（７件）</a:t>
                    </a:r>
                  </a:p>
                  <a:p>
                    <a:pPr>
                      <a:defRPr/>
                    </a:pPr>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2791403742041683"/>
                      <c:h val="0.2187500837215782"/>
                    </c:manualLayout>
                  </c15:layout>
                </c:ext>
                <c:ext xmlns:c16="http://schemas.microsoft.com/office/drawing/2014/chart" uri="{C3380CC4-5D6E-409C-BE32-E72D297353CC}">
                  <c16:uniqueId val="{00000003-5702-4D3A-9915-01E715DF1C05}"/>
                </c:ext>
              </c:extLst>
            </c:dLbl>
            <c:dLbl>
              <c:idx val="2"/>
              <c:layout>
                <c:manualLayout>
                  <c:x val="0.1658337056828823"/>
                  <c:y val="-2.1188369959406175E-2"/>
                </c:manualLayout>
              </c:layout>
              <c:tx>
                <c:rich>
                  <a:bodyPr/>
                  <a:lstStyle/>
                  <a:p>
                    <a:r>
                      <a:rPr lang="zh-TW" altLang="en-US" sz="800" b="1" dirty="0">
                        <a:solidFill>
                          <a:schemeClr val="bg1"/>
                        </a:solidFill>
                        <a:latin typeface="ＭＳ ゴシック" panose="020B0609070205080204" pitchFamily="49" charset="-128"/>
                        <a:ea typeface="ＭＳ ゴシック" panose="020B0609070205080204" pitchFamily="49" charset="-128"/>
                      </a:rPr>
                      <a:t>７月豪雨関係</a:t>
                    </a:r>
                  </a:p>
                  <a:p>
                    <a:r>
                      <a:rPr lang="zh-TW" altLang="en-US" sz="800" b="1" dirty="0">
                        <a:solidFill>
                          <a:schemeClr val="bg1"/>
                        </a:solidFill>
                        <a:latin typeface="ＭＳ ゴシック" panose="020B0609070205080204" pitchFamily="49" charset="-128"/>
                        <a:ea typeface="ＭＳ ゴシック" panose="020B0609070205080204" pitchFamily="49" charset="-128"/>
                      </a:rPr>
                      <a:t>１１％</a:t>
                    </a:r>
                  </a:p>
                  <a:p>
                    <a:r>
                      <a:rPr lang="zh-TW" altLang="en-US" sz="800" b="1" dirty="0">
                        <a:solidFill>
                          <a:schemeClr val="bg1"/>
                        </a:solidFill>
                        <a:latin typeface="ＭＳ ゴシック" panose="020B0609070205080204" pitchFamily="49" charset="-128"/>
                        <a:ea typeface="ＭＳ ゴシック" panose="020B0609070205080204" pitchFamily="49" charset="-128"/>
                      </a:rPr>
                      <a:t>（４件）</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702-4D3A-9915-01E715DF1C05}"/>
                </c:ext>
              </c:extLst>
            </c:dLbl>
            <c:dLbl>
              <c:idx val="3"/>
              <c:layout>
                <c:manualLayout>
                  <c:x val="0.1506380182243868"/>
                  <c:y val="0.2147793367107734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ja-JP" altLang="en-US" sz="1050" b="1">
                        <a:solidFill>
                          <a:schemeClr val="bg1"/>
                        </a:solidFill>
                        <a:latin typeface="ＭＳ ゴシック" panose="020B0609070205080204" pitchFamily="49" charset="-128"/>
                        <a:ea typeface="ＭＳ ゴシック" panose="020B0609070205080204" pitchFamily="49" charset="-128"/>
                      </a:rPr>
                      <a:t>その他</a:t>
                    </a:r>
                  </a:p>
                  <a:p>
                    <a:pPr>
                      <a:defRPr/>
                    </a:pPr>
                    <a:r>
                      <a:rPr lang="ja-JP" altLang="en-US" sz="1050" b="1">
                        <a:solidFill>
                          <a:schemeClr val="bg1"/>
                        </a:solidFill>
                        <a:latin typeface="ＭＳ ゴシック" panose="020B0609070205080204" pitchFamily="49" charset="-128"/>
                        <a:ea typeface="ＭＳ ゴシック" panose="020B0609070205080204" pitchFamily="49" charset="-128"/>
                      </a:rPr>
                      <a:t>２１％</a:t>
                    </a:r>
                  </a:p>
                  <a:p>
                    <a:pPr>
                      <a:defRPr/>
                    </a:pPr>
                    <a:r>
                      <a:rPr lang="ja-JP" altLang="en-US" sz="1050" b="1">
                        <a:solidFill>
                          <a:schemeClr val="bg1"/>
                        </a:solidFill>
                        <a:latin typeface="ＭＳ ゴシック" panose="020B0609070205080204" pitchFamily="49" charset="-128"/>
                        <a:ea typeface="ＭＳ ゴシック" panose="020B0609070205080204" pitchFamily="49" charset="-128"/>
                      </a:rPr>
                      <a:t>（８％）</a:t>
                    </a:r>
                  </a:p>
                  <a:p>
                    <a:pPr>
                      <a:defRPr/>
                    </a:pPr>
                    <a:endParaRPr lang="ja-JP" altLang="en-US" sz="1050" b="1">
                      <a:solidFill>
                        <a:schemeClr val="bg1"/>
                      </a:solidFill>
                      <a:latin typeface="ＭＳ ゴシック" panose="020B0609070205080204" pitchFamily="49" charset="-128"/>
                      <a:ea typeface="ＭＳ ゴシック" panose="020B0609070205080204" pitchFamily="49" charset="-128"/>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7802674881063899"/>
                      <c:h val="0.24880378609069792"/>
                    </c:manualLayout>
                  </c15:layout>
                </c:ext>
                <c:ext xmlns:c16="http://schemas.microsoft.com/office/drawing/2014/chart" uri="{C3380CC4-5D6E-409C-BE32-E72D297353CC}">
                  <c16:uniqueId val="{00000007-5702-4D3A-9915-01E715DF1C0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Sheet3!$A$1:$A$4</c:f>
              <c:strCache>
                <c:ptCount val="4"/>
                <c:pt idx="0">
                  <c:v>管理不足</c:v>
                </c:pt>
                <c:pt idx="1">
                  <c:v>交通事故</c:v>
                </c:pt>
                <c:pt idx="2">
                  <c:v>7月豪雨関係</c:v>
                </c:pt>
                <c:pt idx="3">
                  <c:v>その他</c:v>
                </c:pt>
              </c:strCache>
            </c:strRef>
          </c:cat>
          <c:val>
            <c:numRef>
              <c:f>Sheet3!$B$1:$B$4</c:f>
              <c:numCache>
                <c:formatCode>General</c:formatCode>
                <c:ptCount val="4"/>
                <c:pt idx="0">
                  <c:v>18</c:v>
                </c:pt>
                <c:pt idx="1">
                  <c:v>7</c:v>
                </c:pt>
                <c:pt idx="2">
                  <c:v>4</c:v>
                </c:pt>
                <c:pt idx="3">
                  <c:v>8</c:v>
                </c:pt>
              </c:numCache>
            </c:numRef>
          </c:val>
          <c:extLst>
            <c:ext xmlns:c16="http://schemas.microsoft.com/office/drawing/2014/chart" uri="{C3380CC4-5D6E-409C-BE32-E72D297353CC}">
              <c16:uniqueId val="{00000008-5702-4D3A-9915-01E715DF1C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382972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25128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17569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15953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371063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87321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182621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88259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113196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314434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8D6B16-69DC-4824-A1A7-BEDF9BD08C50}" type="datetimeFigureOut">
              <a:rPr kumimoji="1" lang="ja-JP" altLang="en-US" smtClean="0"/>
              <a:t>2021/6/23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345304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08D6B16-69DC-4824-A1A7-BEDF9BD08C50}" type="datetimeFigureOut">
              <a:rPr kumimoji="1" lang="ja-JP" altLang="en-US" smtClean="0"/>
              <a:t>2021/6/23</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1D5B3DB-FEED-401F-8946-8A80D43B7D9C}" type="slidenum">
              <a:rPr kumimoji="1" lang="ja-JP" altLang="en-US" smtClean="0"/>
              <a:t>‹#›</a:t>
            </a:fld>
            <a:endParaRPr kumimoji="1" lang="ja-JP" altLang="en-US"/>
          </a:p>
        </p:txBody>
      </p:sp>
    </p:spTree>
    <p:extLst>
      <p:ext uri="{BB962C8B-B14F-4D97-AF65-F5344CB8AC3E}">
        <p14:creationId xmlns:p14="http://schemas.microsoft.com/office/powerpoint/2010/main" val="14062256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正方形/長方形 89"/>
          <p:cNvSpPr/>
          <p:nvPr/>
        </p:nvSpPr>
        <p:spPr>
          <a:xfrm>
            <a:off x="230416" y="1038674"/>
            <a:ext cx="6294928" cy="8235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57816" rtl="0" eaLnBrk="1" latinLnBrk="0" hangingPunct="1">
              <a:defRPr kumimoji="1" sz="1900" kern="1200">
                <a:solidFill>
                  <a:schemeClr val="lt1"/>
                </a:solidFill>
                <a:latin typeface="+mn-lt"/>
                <a:ea typeface="+mn-ea"/>
                <a:cs typeface="+mn-cs"/>
              </a:defRPr>
            </a:lvl1pPr>
            <a:lvl2pPr marL="478908" algn="l" defTabSz="957816" rtl="0" eaLnBrk="1" latinLnBrk="0" hangingPunct="1">
              <a:defRPr kumimoji="1" sz="1900" kern="1200">
                <a:solidFill>
                  <a:schemeClr val="lt1"/>
                </a:solidFill>
                <a:latin typeface="+mn-lt"/>
                <a:ea typeface="+mn-ea"/>
                <a:cs typeface="+mn-cs"/>
              </a:defRPr>
            </a:lvl2pPr>
            <a:lvl3pPr marL="957816" algn="l" defTabSz="957816" rtl="0" eaLnBrk="1" latinLnBrk="0" hangingPunct="1">
              <a:defRPr kumimoji="1" sz="1900" kern="1200">
                <a:solidFill>
                  <a:schemeClr val="lt1"/>
                </a:solidFill>
                <a:latin typeface="+mn-lt"/>
                <a:ea typeface="+mn-ea"/>
                <a:cs typeface="+mn-cs"/>
              </a:defRPr>
            </a:lvl3pPr>
            <a:lvl4pPr marL="1436724" algn="l" defTabSz="957816" rtl="0" eaLnBrk="1" latinLnBrk="0" hangingPunct="1">
              <a:defRPr kumimoji="1" sz="1900" kern="1200">
                <a:solidFill>
                  <a:schemeClr val="lt1"/>
                </a:solidFill>
                <a:latin typeface="+mn-lt"/>
                <a:ea typeface="+mn-ea"/>
                <a:cs typeface="+mn-cs"/>
              </a:defRPr>
            </a:lvl4pPr>
            <a:lvl5pPr marL="1915631" algn="l" defTabSz="957816" rtl="0" eaLnBrk="1" latinLnBrk="0" hangingPunct="1">
              <a:defRPr kumimoji="1" sz="1900" kern="1200">
                <a:solidFill>
                  <a:schemeClr val="lt1"/>
                </a:solidFill>
                <a:latin typeface="+mn-lt"/>
                <a:ea typeface="+mn-ea"/>
                <a:cs typeface="+mn-cs"/>
              </a:defRPr>
            </a:lvl5pPr>
            <a:lvl6pPr marL="2394539" algn="l" defTabSz="957816" rtl="0" eaLnBrk="1" latinLnBrk="0" hangingPunct="1">
              <a:defRPr kumimoji="1" sz="1900" kern="1200">
                <a:solidFill>
                  <a:schemeClr val="lt1"/>
                </a:solidFill>
                <a:latin typeface="+mn-lt"/>
                <a:ea typeface="+mn-ea"/>
                <a:cs typeface="+mn-cs"/>
              </a:defRPr>
            </a:lvl6pPr>
            <a:lvl7pPr marL="2873447" algn="l" defTabSz="957816" rtl="0" eaLnBrk="1" latinLnBrk="0" hangingPunct="1">
              <a:defRPr kumimoji="1" sz="1900" kern="1200">
                <a:solidFill>
                  <a:schemeClr val="lt1"/>
                </a:solidFill>
                <a:latin typeface="+mn-lt"/>
                <a:ea typeface="+mn-ea"/>
                <a:cs typeface="+mn-cs"/>
              </a:defRPr>
            </a:lvl7pPr>
            <a:lvl8pPr marL="3352355" algn="l" defTabSz="957816" rtl="0" eaLnBrk="1" latinLnBrk="0" hangingPunct="1">
              <a:defRPr kumimoji="1" sz="1900" kern="1200">
                <a:solidFill>
                  <a:schemeClr val="lt1"/>
                </a:solidFill>
                <a:latin typeface="+mn-lt"/>
                <a:ea typeface="+mn-ea"/>
                <a:cs typeface="+mn-cs"/>
              </a:defRPr>
            </a:lvl8pPr>
            <a:lvl9pPr marL="3831263" algn="l" defTabSz="957816" rtl="0" eaLnBrk="1" latinLnBrk="0" hangingPunct="1">
              <a:defRPr kumimoji="1" sz="1900" kern="1200">
                <a:solidFill>
                  <a:schemeClr val="lt1"/>
                </a:solidFill>
                <a:latin typeface="+mn-lt"/>
                <a:ea typeface="+mn-ea"/>
                <a:cs typeface="+mn-cs"/>
              </a:defRPr>
            </a:lvl9pPr>
          </a:lstStyle>
          <a:p>
            <a:r>
              <a:rPr lang="ja-JP" altLang="en-US" sz="1200" dirty="0" smtClean="0">
                <a:solidFill>
                  <a:schemeClr val="tx1"/>
                </a:solidFill>
                <a:latin typeface="ＭＳ ゴシック" panose="020B0609070205080204" pitchFamily="49" charset="-128"/>
                <a:ea typeface="ＭＳ ゴシック" panose="020B0609070205080204" pitchFamily="49" charset="-128"/>
              </a:rPr>
              <a:t>　事</a:t>
            </a:r>
            <a:r>
              <a:rPr lang="ja-JP" altLang="en-US" sz="1200" dirty="0">
                <a:solidFill>
                  <a:schemeClr val="tx1"/>
                </a:solidFill>
                <a:latin typeface="ＭＳ ゴシック" panose="020B0609070205080204" pitchFamily="49" charset="-128"/>
                <a:ea typeface="ＭＳ ゴシック" panose="020B0609070205080204" pitchFamily="49" charset="-128"/>
              </a:rPr>
              <a:t>業者や農業者の貯油</a:t>
            </a:r>
            <a:r>
              <a:rPr lang="ja-JP" altLang="en-US" sz="1200" dirty="0" smtClean="0">
                <a:solidFill>
                  <a:schemeClr val="tx1"/>
                </a:solidFill>
                <a:latin typeface="ＭＳ ゴシック" panose="020B0609070205080204" pitchFamily="49" charset="-128"/>
                <a:ea typeface="ＭＳ ゴシック" panose="020B0609070205080204" pitchFamily="49" charset="-128"/>
              </a:rPr>
              <a:t>タンクから油が流出する事故</a:t>
            </a:r>
            <a:r>
              <a:rPr lang="ja-JP" altLang="en-US" sz="1200" dirty="0">
                <a:solidFill>
                  <a:schemeClr val="tx1"/>
                </a:solidFill>
                <a:latin typeface="ＭＳ ゴシック" panose="020B0609070205080204" pitchFamily="49" charset="-128"/>
                <a:ea typeface="ＭＳ ゴシック" panose="020B0609070205080204" pitchFamily="49" charset="-128"/>
              </a:rPr>
              <a:t>が毎年発生しています。</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その</a:t>
            </a:r>
            <a:r>
              <a:rPr lang="ja-JP" altLang="en-US" sz="1200" dirty="0">
                <a:solidFill>
                  <a:srgbClr val="FF0000"/>
                </a:solidFill>
                <a:latin typeface="ＭＳ ゴシック" panose="020B0609070205080204" pitchFamily="49" charset="-128"/>
                <a:ea typeface="ＭＳ ゴシック" panose="020B0609070205080204" pitchFamily="49" charset="-128"/>
              </a:rPr>
              <a:t>原因の</a:t>
            </a:r>
            <a:r>
              <a:rPr lang="ja-JP" altLang="en-US" sz="1200" dirty="0" smtClean="0">
                <a:solidFill>
                  <a:srgbClr val="FF0000"/>
                </a:solidFill>
                <a:latin typeface="ＭＳ ゴシック" panose="020B0609070205080204" pitchFamily="49" charset="-128"/>
                <a:ea typeface="ＭＳ ゴシック" panose="020B0609070205080204" pitchFamily="49" charset="-128"/>
              </a:rPr>
              <a:t>多くは管理</a:t>
            </a:r>
            <a:r>
              <a:rPr lang="ja-JP" altLang="en-US" sz="1200" dirty="0">
                <a:solidFill>
                  <a:srgbClr val="FF0000"/>
                </a:solidFill>
                <a:latin typeface="ＭＳ ゴシック" panose="020B0609070205080204" pitchFamily="49" charset="-128"/>
                <a:ea typeface="ＭＳ ゴシック" panose="020B0609070205080204" pitchFamily="49" charset="-128"/>
              </a:rPr>
              <a:t>不備や操作ミスといった人的ミス</a:t>
            </a:r>
            <a:r>
              <a:rPr lang="ja-JP" altLang="en-US" sz="1200" dirty="0">
                <a:solidFill>
                  <a:schemeClr val="tx1"/>
                </a:solidFill>
                <a:latin typeface="ＭＳ ゴシック" panose="020B0609070205080204" pitchFamily="49" charset="-128"/>
                <a:ea typeface="ＭＳ ゴシック" panose="020B0609070205080204" pitchFamily="49" charset="-128"/>
              </a:rPr>
              <a:t>です。　</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ひとたび</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rPr>
              <a:t>油</a:t>
            </a:r>
            <a:r>
              <a:rPr lang="ja-JP" altLang="en-US" sz="1200" dirty="0">
                <a:solidFill>
                  <a:schemeClr val="tx1"/>
                </a:solidFill>
              </a:rPr>
              <a:t>が河川などに流出する</a:t>
            </a:r>
            <a:r>
              <a:rPr lang="ja-JP" altLang="ja-JP" sz="1200" dirty="0">
                <a:solidFill>
                  <a:schemeClr val="tx1"/>
                </a:solidFill>
              </a:rPr>
              <a:t>と、</a:t>
            </a:r>
            <a:r>
              <a:rPr lang="ja-JP" altLang="en-US" sz="1200" dirty="0">
                <a:solidFill>
                  <a:schemeClr val="tx1"/>
                </a:solidFill>
              </a:rPr>
              <a:t>上水道や地下水、農業、</a:t>
            </a:r>
            <a:r>
              <a:rPr lang="ja-JP" altLang="en-US" sz="1200" dirty="0" smtClean="0">
                <a:solidFill>
                  <a:schemeClr val="tx1"/>
                </a:solidFill>
              </a:rPr>
              <a:t>漁業等に</a:t>
            </a:r>
            <a:r>
              <a:rPr lang="ja-JP" altLang="en-US" sz="1200" dirty="0">
                <a:solidFill>
                  <a:schemeClr val="tx1"/>
                </a:solidFill>
              </a:rPr>
              <a:t>大きな影響を及ぼすおそれがあります</a:t>
            </a:r>
            <a:r>
              <a:rPr lang="ja-JP" altLang="en-US" sz="1200" dirty="0" smtClean="0">
                <a:solidFill>
                  <a:schemeClr val="tx1"/>
                </a:solidFill>
              </a:rPr>
              <a:t>。</a:t>
            </a:r>
            <a:endParaRPr kumimoji="1" lang="ja-JP" altLang="en-US" sz="1200" dirty="0">
              <a:solidFill>
                <a:schemeClr val="accent5"/>
              </a:solidFill>
            </a:endParaRPr>
          </a:p>
        </p:txBody>
      </p:sp>
      <p:sp>
        <p:nvSpPr>
          <p:cNvPr id="67" name="タイトル 1"/>
          <p:cNvSpPr txBox="1">
            <a:spLocks/>
          </p:cNvSpPr>
          <p:nvPr/>
        </p:nvSpPr>
        <p:spPr>
          <a:xfrm>
            <a:off x="-171400" y="0"/>
            <a:ext cx="3062485" cy="485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b="1" dirty="0" smtClean="0">
                <a:solidFill>
                  <a:srgbClr val="00B0F0"/>
                </a:solidFill>
                <a:latin typeface="HG丸ｺﾞｼｯｸM-PRO" panose="020F0600000000000000" pitchFamily="50" charset="-128"/>
                <a:ea typeface="HG丸ｺﾞｼｯｸM-PRO" panose="020F0600000000000000" pitchFamily="50" charset="-128"/>
              </a:rPr>
              <a:t>貯油タンクをお持ちのみなさまへ</a:t>
            </a:r>
            <a:endParaRPr lang="ja-JP" altLang="en-US" sz="12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82" name="正方形/長方形 81"/>
          <p:cNvSpPr/>
          <p:nvPr/>
        </p:nvSpPr>
        <p:spPr>
          <a:xfrm>
            <a:off x="87604" y="448494"/>
            <a:ext cx="6696744" cy="430887"/>
          </a:xfrm>
          <a:prstGeom prst="rect">
            <a:avLst/>
          </a:prstGeom>
          <a:noFill/>
          <a:ln>
            <a:noFill/>
          </a:ln>
        </p:spPr>
        <p:txBody>
          <a:bodyPr wrap="square">
            <a:spAutoFit/>
          </a:bodyPr>
          <a:lstStyle/>
          <a:p>
            <a:pPr algn="ctr"/>
            <a:r>
              <a:rPr lang="ja-JP" altLang="en-US" sz="2200" dirty="0" smtClean="0">
                <a:solidFill>
                  <a:srgbClr val="0000FF"/>
                </a:solidFill>
                <a:ea typeface="HGS創英角ｺﾞｼｯｸUB" panose="020B0900000000000000" pitchFamily="50" charset="-128"/>
              </a:rPr>
              <a:t>油流出事故を防止しましょう！</a:t>
            </a:r>
            <a:endParaRPr lang="ja-JP" altLang="en-US" sz="2200" dirty="0">
              <a:solidFill>
                <a:srgbClr val="0000FF"/>
              </a:solidFill>
              <a:ea typeface="HGS創英角ｺﾞｼｯｸUB" panose="020B0900000000000000" pitchFamily="50" charset="-128"/>
            </a:endParaRPr>
          </a:p>
        </p:txBody>
      </p:sp>
      <p:sp>
        <p:nvSpPr>
          <p:cNvPr id="86" name="正方形/長方形 85"/>
          <p:cNvSpPr/>
          <p:nvPr/>
        </p:nvSpPr>
        <p:spPr>
          <a:xfrm>
            <a:off x="150812" y="1081213"/>
            <a:ext cx="6308038" cy="292388"/>
          </a:xfrm>
          <a:prstGeom prst="rect">
            <a:avLst/>
          </a:prstGeom>
          <a:noFill/>
          <a:ln>
            <a:noFill/>
          </a:ln>
        </p:spPr>
        <p:txBody>
          <a:bodyPr wrap="square">
            <a:spAutoFit/>
          </a:bodyPr>
          <a:lstStyle/>
          <a:p>
            <a:endParaRPr lang="ja-JP" altLang="en-US" sz="1300" dirty="0">
              <a:latin typeface="ＭＳ ゴシック" panose="020B0609070205080204" pitchFamily="49" charset="-128"/>
              <a:ea typeface="ＭＳ ゴシック" panose="020B0609070205080204" pitchFamily="49" charset="-128"/>
            </a:endParaRPr>
          </a:p>
        </p:txBody>
      </p:sp>
      <p:cxnSp>
        <p:nvCxnSpPr>
          <p:cNvPr id="91" name="直線コネクタ 90"/>
          <p:cNvCxnSpPr/>
          <p:nvPr/>
        </p:nvCxnSpPr>
        <p:spPr>
          <a:xfrm>
            <a:off x="159611" y="827031"/>
            <a:ext cx="6419691" cy="120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00" name="グループ化 99"/>
          <p:cNvGrpSpPr/>
          <p:nvPr/>
        </p:nvGrpSpPr>
        <p:grpSpPr>
          <a:xfrm>
            <a:off x="5337742" y="8985393"/>
            <a:ext cx="1435769" cy="123111"/>
            <a:chOff x="3378069" y="5202581"/>
            <a:chExt cx="2729575" cy="71398"/>
          </a:xfrm>
          <a:solidFill>
            <a:srgbClr val="0000FF"/>
          </a:solidFill>
        </p:grpSpPr>
        <p:cxnSp>
          <p:nvCxnSpPr>
            <p:cNvPr id="101" name="直線コネクタ 100"/>
            <p:cNvCxnSpPr/>
            <p:nvPr/>
          </p:nvCxnSpPr>
          <p:spPr>
            <a:xfrm>
              <a:off x="3378069" y="5267566"/>
              <a:ext cx="2520000" cy="0"/>
            </a:xfrm>
            <a:prstGeom prst="line">
              <a:avLst/>
            </a:prstGeom>
            <a:grpFill/>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2" name="直角三角形 101"/>
            <p:cNvSpPr/>
            <p:nvPr/>
          </p:nvSpPr>
          <p:spPr>
            <a:xfrm>
              <a:off x="5635850" y="5202581"/>
              <a:ext cx="471794" cy="71398"/>
            </a:xfrm>
            <a:prstGeom prst="rtTriangle">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57816" rtl="0" eaLnBrk="1" latinLnBrk="0" hangingPunct="1">
                <a:defRPr kumimoji="1" sz="1900" kern="1200">
                  <a:solidFill>
                    <a:schemeClr val="lt1"/>
                  </a:solidFill>
                  <a:latin typeface="+mn-lt"/>
                  <a:ea typeface="+mn-ea"/>
                  <a:cs typeface="+mn-cs"/>
                </a:defRPr>
              </a:lvl1pPr>
              <a:lvl2pPr marL="478908" algn="l" defTabSz="957816" rtl="0" eaLnBrk="1" latinLnBrk="0" hangingPunct="1">
                <a:defRPr kumimoji="1" sz="1900" kern="1200">
                  <a:solidFill>
                    <a:schemeClr val="lt1"/>
                  </a:solidFill>
                  <a:latin typeface="+mn-lt"/>
                  <a:ea typeface="+mn-ea"/>
                  <a:cs typeface="+mn-cs"/>
                </a:defRPr>
              </a:lvl2pPr>
              <a:lvl3pPr marL="957816" algn="l" defTabSz="957816" rtl="0" eaLnBrk="1" latinLnBrk="0" hangingPunct="1">
                <a:defRPr kumimoji="1" sz="1900" kern="1200">
                  <a:solidFill>
                    <a:schemeClr val="lt1"/>
                  </a:solidFill>
                  <a:latin typeface="+mn-lt"/>
                  <a:ea typeface="+mn-ea"/>
                  <a:cs typeface="+mn-cs"/>
                </a:defRPr>
              </a:lvl3pPr>
              <a:lvl4pPr marL="1436724" algn="l" defTabSz="957816" rtl="0" eaLnBrk="1" latinLnBrk="0" hangingPunct="1">
                <a:defRPr kumimoji="1" sz="1900" kern="1200">
                  <a:solidFill>
                    <a:schemeClr val="lt1"/>
                  </a:solidFill>
                  <a:latin typeface="+mn-lt"/>
                  <a:ea typeface="+mn-ea"/>
                  <a:cs typeface="+mn-cs"/>
                </a:defRPr>
              </a:lvl4pPr>
              <a:lvl5pPr marL="1915631" algn="l" defTabSz="957816" rtl="0" eaLnBrk="1" latinLnBrk="0" hangingPunct="1">
                <a:defRPr kumimoji="1" sz="1900" kern="1200">
                  <a:solidFill>
                    <a:schemeClr val="lt1"/>
                  </a:solidFill>
                  <a:latin typeface="+mn-lt"/>
                  <a:ea typeface="+mn-ea"/>
                  <a:cs typeface="+mn-cs"/>
                </a:defRPr>
              </a:lvl5pPr>
              <a:lvl6pPr marL="2394539" algn="l" defTabSz="957816" rtl="0" eaLnBrk="1" latinLnBrk="0" hangingPunct="1">
                <a:defRPr kumimoji="1" sz="1900" kern="1200">
                  <a:solidFill>
                    <a:schemeClr val="lt1"/>
                  </a:solidFill>
                  <a:latin typeface="+mn-lt"/>
                  <a:ea typeface="+mn-ea"/>
                  <a:cs typeface="+mn-cs"/>
                </a:defRPr>
              </a:lvl6pPr>
              <a:lvl7pPr marL="2873447" algn="l" defTabSz="957816" rtl="0" eaLnBrk="1" latinLnBrk="0" hangingPunct="1">
                <a:defRPr kumimoji="1" sz="1900" kern="1200">
                  <a:solidFill>
                    <a:schemeClr val="lt1"/>
                  </a:solidFill>
                  <a:latin typeface="+mn-lt"/>
                  <a:ea typeface="+mn-ea"/>
                  <a:cs typeface="+mn-cs"/>
                </a:defRPr>
              </a:lvl7pPr>
              <a:lvl8pPr marL="3352355" algn="l" defTabSz="957816" rtl="0" eaLnBrk="1" latinLnBrk="0" hangingPunct="1">
                <a:defRPr kumimoji="1" sz="1900" kern="1200">
                  <a:solidFill>
                    <a:schemeClr val="lt1"/>
                  </a:solidFill>
                  <a:latin typeface="+mn-lt"/>
                  <a:ea typeface="+mn-ea"/>
                  <a:cs typeface="+mn-cs"/>
                </a:defRPr>
              </a:lvl8pPr>
              <a:lvl9pPr marL="3831263" algn="l" defTabSz="957816" rtl="0" eaLnBrk="1" latinLnBrk="0" hangingPunct="1">
                <a:defRPr kumimoji="1" sz="1900" kern="1200">
                  <a:solidFill>
                    <a:schemeClr val="lt1"/>
                  </a:solidFill>
                  <a:latin typeface="+mn-lt"/>
                  <a:ea typeface="+mn-ea"/>
                  <a:cs typeface="+mn-cs"/>
                </a:defRPr>
              </a:lvl9pPr>
            </a:lstStyle>
            <a:p>
              <a:pPr algn="ctr"/>
              <a:endParaRPr kumimoji="1" lang="ja-JP" altLang="en-US">
                <a:solidFill>
                  <a:srgbClr val="0000FF"/>
                </a:solidFill>
              </a:endParaRPr>
            </a:p>
          </p:txBody>
        </p:sp>
      </p:grpSp>
      <p:sp>
        <p:nvSpPr>
          <p:cNvPr id="103" name="タイトル 1"/>
          <p:cNvSpPr txBox="1">
            <a:spLocks/>
          </p:cNvSpPr>
          <p:nvPr/>
        </p:nvSpPr>
        <p:spPr>
          <a:xfrm>
            <a:off x="4929361" y="8735764"/>
            <a:ext cx="2002631" cy="485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00" b="1" dirty="0" smtClean="0">
                <a:solidFill>
                  <a:srgbClr val="0000FF"/>
                </a:solidFill>
                <a:latin typeface="HG丸ｺﾞｼｯｸM-PRO" panose="020F0600000000000000" pitchFamily="50" charset="-128"/>
                <a:ea typeface="HG丸ｺﾞｼｯｸM-PRO" panose="020F0600000000000000" pitchFamily="50" charset="-128"/>
              </a:rPr>
              <a:t>裏面チェックリスト</a:t>
            </a:r>
            <a:endParaRPr lang="ja-JP" altLang="en-US" sz="900" b="1" dirty="0">
              <a:solidFill>
                <a:srgbClr val="0000FF"/>
              </a:solidFill>
              <a:latin typeface="HG丸ｺﾞｼｯｸM-PRO" panose="020F0600000000000000" pitchFamily="50" charset="-128"/>
              <a:ea typeface="HG丸ｺﾞｼｯｸM-PRO" panose="020F0600000000000000" pitchFamily="50" charset="-128"/>
            </a:endParaRPr>
          </a:p>
        </p:txBody>
      </p:sp>
      <p:sp>
        <p:nvSpPr>
          <p:cNvPr id="104" name="正方形/長方形 103"/>
          <p:cNvSpPr/>
          <p:nvPr/>
        </p:nvSpPr>
        <p:spPr>
          <a:xfrm>
            <a:off x="3595392" y="1970210"/>
            <a:ext cx="3866056" cy="261610"/>
          </a:xfrm>
          <a:prstGeom prst="rect">
            <a:avLst/>
          </a:prstGeom>
          <a:noFill/>
          <a:ln>
            <a:noFill/>
          </a:ln>
        </p:spPr>
        <p:txBody>
          <a:bodyPr wrap="square">
            <a:spAutoFit/>
          </a:bodyPr>
          <a:lstStyle/>
          <a:p>
            <a:r>
              <a:rPr lang="ja-JP" altLang="en-US" sz="1100" dirty="0" smtClean="0">
                <a:latin typeface="ＭＳ ゴシック" panose="020B0609070205080204" pitchFamily="49" charset="-128"/>
                <a:ea typeface="ＭＳ ゴシック" panose="020B0609070205080204" pitchFamily="49" charset="-128"/>
              </a:rPr>
              <a:t>令和２年度の油流出事故の分類（環境保全課調べ）</a:t>
            </a:r>
            <a:endParaRPr lang="ja-JP" altLang="en-US" sz="1100" dirty="0">
              <a:latin typeface="ＭＳ ゴシック" panose="020B0609070205080204" pitchFamily="49" charset="-128"/>
              <a:ea typeface="ＭＳ ゴシック" panose="020B0609070205080204" pitchFamily="49" charset="-128"/>
            </a:endParaRPr>
          </a:p>
        </p:txBody>
      </p:sp>
      <p:cxnSp>
        <p:nvCxnSpPr>
          <p:cNvPr id="123" name="直線コネクタ 122"/>
          <p:cNvCxnSpPr/>
          <p:nvPr/>
        </p:nvCxnSpPr>
        <p:spPr>
          <a:xfrm>
            <a:off x="160337" y="375933"/>
            <a:ext cx="2448000" cy="1202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25" name="角丸四角形吹き出し 124"/>
          <p:cNvSpPr/>
          <p:nvPr/>
        </p:nvSpPr>
        <p:spPr>
          <a:xfrm>
            <a:off x="5805264" y="2250630"/>
            <a:ext cx="757896" cy="377154"/>
          </a:xfrm>
          <a:prstGeom prst="wedgeRoundRectCallout">
            <a:avLst>
              <a:gd name="adj1" fmla="val -37933"/>
              <a:gd name="adj2" fmla="val 8072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chemeClr val="bg1"/>
                </a:solidFill>
              </a:rPr>
              <a:t>人的ミスが</a:t>
            </a:r>
            <a:endParaRPr lang="en-US" altLang="ja-JP" sz="800" b="1" dirty="0" smtClean="0">
              <a:solidFill>
                <a:schemeClr val="bg1"/>
              </a:solidFill>
            </a:endParaRPr>
          </a:p>
          <a:p>
            <a:pPr algn="ctr"/>
            <a:r>
              <a:rPr lang="ja-JP" altLang="en-US" sz="800" b="1" dirty="0" smtClean="0">
                <a:solidFill>
                  <a:schemeClr val="bg1"/>
                </a:solidFill>
              </a:rPr>
              <a:t>多い！</a:t>
            </a:r>
            <a:endParaRPr lang="ja-JP" altLang="en-US" sz="800" b="1" dirty="0">
              <a:solidFill>
                <a:schemeClr val="bg1"/>
              </a:solidFill>
            </a:endParaRPr>
          </a:p>
        </p:txBody>
      </p:sp>
      <p:graphicFrame>
        <p:nvGraphicFramePr>
          <p:cNvPr id="31" name="グラフ 30"/>
          <p:cNvGraphicFramePr>
            <a:graphicFrameLocks/>
          </p:cNvGraphicFramePr>
          <p:nvPr>
            <p:extLst>
              <p:ext uri="{D42A27DB-BD31-4B8C-83A1-F6EECF244321}">
                <p14:modId xmlns:p14="http://schemas.microsoft.com/office/powerpoint/2010/main" val="2669115634"/>
              </p:ext>
            </p:extLst>
          </p:nvPr>
        </p:nvGraphicFramePr>
        <p:xfrm>
          <a:off x="145986" y="1935227"/>
          <a:ext cx="3431499" cy="2162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グラフ 31"/>
          <p:cNvGraphicFramePr>
            <a:graphicFrameLocks/>
          </p:cNvGraphicFramePr>
          <p:nvPr>
            <p:extLst>
              <p:ext uri="{D42A27DB-BD31-4B8C-83A1-F6EECF244321}">
                <p14:modId xmlns:p14="http://schemas.microsoft.com/office/powerpoint/2010/main" val="383039559"/>
              </p:ext>
            </p:extLst>
          </p:nvPr>
        </p:nvGraphicFramePr>
        <p:xfrm>
          <a:off x="2550427" y="1735283"/>
          <a:ext cx="4930403" cy="3072629"/>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p:cNvPicPr>
            <a:picLocks noChangeAspect="1"/>
          </p:cNvPicPr>
          <p:nvPr/>
        </p:nvPicPr>
        <p:blipFill rotWithShape="1">
          <a:blip r:embed="rId4"/>
          <a:srcRect l="54585" t="43615" r="21565" b="34342"/>
          <a:stretch/>
        </p:blipFill>
        <p:spPr>
          <a:xfrm>
            <a:off x="523120" y="5965339"/>
            <a:ext cx="2797840" cy="2020791"/>
          </a:xfrm>
          <a:prstGeom prst="rect">
            <a:avLst/>
          </a:prstGeom>
        </p:spPr>
      </p:pic>
      <p:pic>
        <p:nvPicPr>
          <p:cNvPr id="6" name="図 5"/>
          <p:cNvPicPr>
            <a:picLocks noChangeAspect="1"/>
          </p:cNvPicPr>
          <p:nvPr/>
        </p:nvPicPr>
        <p:blipFill rotWithShape="1">
          <a:blip r:embed="rId5"/>
          <a:srcRect l="50907" t="37445" r="38039" b="48299"/>
          <a:stretch/>
        </p:blipFill>
        <p:spPr>
          <a:xfrm>
            <a:off x="3917674" y="5958109"/>
            <a:ext cx="2082834" cy="2028021"/>
          </a:xfrm>
          <a:prstGeom prst="rect">
            <a:avLst/>
          </a:prstGeom>
        </p:spPr>
      </p:pic>
      <p:sp>
        <p:nvSpPr>
          <p:cNvPr id="7" name="テキスト ボックス 6"/>
          <p:cNvSpPr txBox="1"/>
          <p:nvPr/>
        </p:nvSpPr>
        <p:spPr>
          <a:xfrm>
            <a:off x="188640" y="4355976"/>
            <a:ext cx="6907660" cy="1754326"/>
          </a:xfrm>
          <a:prstGeom prst="rect">
            <a:avLst/>
          </a:prstGeom>
          <a:noFill/>
        </p:spPr>
        <p:txBody>
          <a:bodyPr wrap="none" rtlCol="0">
            <a:spAutoFit/>
          </a:bodyPr>
          <a:lstStyle/>
          <a:p>
            <a:r>
              <a:rPr kumimoji="1" lang="ja-JP" altLang="en-US" sz="1200" u="sng" dirty="0" smtClean="0">
                <a:latin typeface="ＭＳ ゴシック" panose="020B0609070205080204" pitchFamily="49" charset="-128"/>
                <a:ea typeface="ＭＳ ゴシック" panose="020B0609070205080204" pitchFamily="49" charset="-128"/>
              </a:rPr>
              <a:t>特集　令和２年７月豪雨による油漏洩事故</a:t>
            </a:r>
            <a:endParaRPr kumimoji="1" lang="en-US" altLang="ja-JP" sz="1200" u="sng"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事例　ビニールハウスの暖房に使用する重油のタンクが冠水したことによる重油漏洩事故</a:t>
            </a:r>
            <a:endParaRPr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昨年</a:t>
            </a:r>
            <a:r>
              <a:rPr lang="ja-JP" altLang="en-US" sz="1200" dirty="0" smtClean="0">
                <a:latin typeface="ＭＳ ゴシック" panose="020B0609070205080204" pitchFamily="49" charset="-128"/>
                <a:ea typeface="ＭＳ ゴシック" panose="020B0609070205080204" pitchFamily="49" charset="-128"/>
              </a:rPr>
              <a:t>７月の豪雨</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よりタンクが冠水し、</a:t>
            </a:r>
            <a:r>
              <a:rPr kumimoji="1" lang="ja-JP" altLang="en-US" sz="1200" dirty="0" smtClean="0">
                <a:latin typeface="ＭＳ ゴシック" panose="020B0609070205080204" pitchFamily="49" charset="-128"/>
                <a:ea typeface="ＭＳ ゴシック" panose="020B0609070205080204" pitchFamily="49" charset="-128"/>
              </a:rPr>
              <a:t>最大</a:t>
            </a:r>
            <a:r>
              <a:rPr kumimoji="1" lang="en-US" altLang="ja-JP" sz="1200" dirty="0" smtClean="0">
                <a:latin typeface="ＭＳ ゴシック" panose="020B0609070205080204" pitchFamily="49" charset="-128"/>
                <a:ea typeface="ＭＳ ゴシック" panose="020B0609070205080204" pitchFamily="49" charset="-128"/>
              </a:rPr>
              <a:t>1900L</a:t>
            </a:r>
            <a:r>
              <a:rPr kumimoji="1" lang="ja-JP" altLang="en-US" sz="1200" dirty="0" smtClean="0">
                <a:latin typeface="ＭＳ ゴシック" panose="020B0609070205080204" pitchFamily="49" charset="-128"/>
                <a:ea typeface="ＭＳ ゴシック" panose="020B0609070205080204" pitchFamily="49" charset="-128"/>
              </a:rPr>
              <a:t>の重油が流出。</a:t>
            </a:r>
            <a:endParaRPr kumimoji="1"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応急の措置として、消防により</a:t>
            </a:r>
            <a:r>
              <a:rPr kumimoji="1" lang="ja-JP" altLang="en-US" sz="1200" dirty="0" smtClean="0">
                <a:latin typeface="ＭＳ ゴシック" panose="020B0609070205080204" pitchFamily="49" charset="-128"/>
                <a:ea typeface="ＭＳ ゴシック" panose="020B0609070205080204" pitchFamily="49" charset="-128"/>
              </a:rPr>
              <a:t>オイルフェンスを設置。</a:t>
            </a:r>
            <a:endParaRPr kumimoji="1"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その後の対応として、タンク内の残油等を産業廃棄物業者に処理を委託。</a:t>
            </a:r>
            <a:endParaRPr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＊令和２年３月に重油を満タンにしていることが調査の結果明らかとなった。</a:t>
            </a:r>
            <a:endParaRPr kumimoji="1"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⇒対策　</a:t>
            </a:r>
            <a:r>
              <a:rPr lang="ja-JP" altLang="en-US" sz="1200" dirty="0" smtClean="0">
                <a:solidFill>
                  <a:srgbClr val="FF0000"/>
                </a:solidFill>
              </a:rPr>
              <a:t>貯油</a:t>
            </a:r>
            <a:r>
              <a:rPr lang="ja-JP" altLang="en-US" sz="1200" dirty="0">
                <a:solidFill>
                  <a:srgbClr val="FF0000"/>
                </a:solidFill>
              </a:rPr>
              <a:t>タンクを使用する際に</a:t>
            </a:r>
            <a:r>
              <a:rPr lang="ja-JP" altLang="en-US" sz="1200" dirty="0" smtClean="0">
                <a:solidFill>
                  <a:srgbClr val="FF0000"/>
                </a:solidFill>
              </a:rPr>
              <a:t>は、①タンク</a:t>
            </a:r>
            <a:r>
              <a:rPr lang="ja-JP" altLang="en-US" sz="1200" dirty="0">
                <a:solidFill>
                  <a:srgbClr val="FF0000"/>
                </a:solidFill>
              </a:rPr>
              <a:t>を</a:t>
            </a:r>
            <a:r>
              <a:rPr lang="ja-JP" altLang="en-US" sz="1200" dirty="0" smtClean="0">
                <a:solidFill>
                  <a:srgbClr val="FF0000"/>
                </a:solidFill>
              </a:rPr>
              <a:t>固定する、②防油堤を設置する、③暖房機を長期間</a:t>
            </a:r>
            <a:endParaRPr lang="en-US" altLang="ja-JP" sz="1200" dirty="0" smtClean="0">
              <a:solidFill>
                <a:srgbClr val="FF0000"/>
              </a:solidFill>
            </a:endParaRPr>
          </a:p>
          <a:p>
            <a:r>
              <a:rPr lang="ja-JP" altLang="en-US" sz="1200" dirty="0">
                <a:solidFill>
                  <a:srgbClr val="FF0000"/>
                </a:solidFill>
              </a:rPr>
              <a:t>　</a:t>
            </a:r>
            <a:r>
              <a:rPr lang="ja-JP" altLang="en-US" sz="1200" dirty="0" smtClean="0">
                <a:solidFill>
                  <a:srgbClr val="FF0000"/>
                </a:solidFill>
              </a:rPr>
              <a:t>　　　　使用しない場合はタンク内を空</a:t>
            </a:r>
            <a:r>
              <a:rPr lang="ja-JP" altLang="en-US" sz="1200" smtClean="0">
                <a:solidFill>
                  <a:srgbClr val="FF0000"/>
                </a:solidFill>
              </a:rPr>
              <a:t>にするなど</a:t>
            </a:r>
            <a:r>
              <a:rPr lang="ja-JP" altLang="en-US" sz="1200" dirty="0" smtClean="0">
                <a:solidFill>
                  <a:srgbClr val="FF0000"/>
                </a:solidFill>
              </a:rPr>
              <a:t>漏洩防止対策を講じましょう。</a:t>
            </a:r>
            <a:r>
              <a:rPr lang="ja-JP" altLang="en-US" sz="1200" dirty="0" smtClean="0"/>
              <a:t>（裏面チェックリスト）</a:t>
            </a:r>
            <a:endParaRPr lang="ja-JP" altLang="en-US" sz="1200" dirty="0">
              <a:solidFill>
                <a:srgbClr val="FF0000"/>
              </a:solidFill>
            </a:endParaRPr>
          </a:p>
          <a:p>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493078" y="8115759"/>
            <a:ext cx="5705408" cy="253916"/>
          </a:xfrm>
          <a:prstGeom prst="rect">
            <a:avLst/>
          </a:prstGeom>
          <a:noFill/>
        </p:spPr>
        <p:txBody>
          <a:bodyPr wrap="none" rtlCol="0">
            <a:spAutoFit/>
          </a:bodyPr>
          <a:lstStyle/>
          <a:p>
            <a:r>
              <a:rPr lang="ja-JP" altLang="en-US" sz="1050" dirty="0" smtClean="0">
                <a:latin typeface="ＭＳ ゴシック" panose="020B0609070205080204" pitchFamily="49" charset="-128"/>
                <a:ea typeface="ＭＳ ゴシック" panose="020B0609070205080204" pitchFamily="49" charset="-128"/>
              </a:rPr>
              <a:t>（写真左）　７</a:t>
            </a:r>
            <a:r>
              <a:rPr kumimoji="1" lang="ja-JP" altLang="en-US" sz="1050" dirty="0" smtClean="0">
                <a:latin typeface="ＭＳ ゴシック" panose="020B0609070205080204" pitchFamily="49" charset="-128"/>
                <a:ea typeface="ＭＳ ゴシック" panose="020B0609070205080204" pitchFamily="49" charset="-128"/>
              </a:rPr>
              <a:t>月</a:t>
            </a:r>
            <a:r>
              <a:rPr lang="ja-JP" altLang="en-US" sz="1050" dirty="0" smtClean="0">
                <a:latin typeface="ＭＳ ゴシック" panose="020B0609070205080204" pitchFamily="49" charset="-128"/>
                <a:ea typeface="ＭＳ ゴシック" panose="020B0609070205080204" pitchFamily="49" charset="-128"/>
              </a:rPr>
              <a:t>７</a:t>
            </a:r>
            <a:r>
              <a:rPr kumimoji="1" lang="ja-JP" altLang="en-US" sz="1050" dirty="0" smtClean="0">
                <a:latin typeface="ＭＳ ゴシック" panose="020B0609070205080204" pitchFamily="49" charset="-128"/>
                <a:ea typeface="ＭＳ ゴシック" panose="020B0609070205080204" pitchFamily="49" charset="-128"/>
              </a:rPr>
              <a:t>日午前、冠水した重油タンク</a:t>
            </a:r>
            <a:r>
              <a:rPr lang="ja-JP" altLang="en-US" sz="1050" dirty="0">
                <a:latin typeface="ＭＳ ゴシック" panose="020B0609070205080204" pitchFamily="49" charset="-128"/>
                <a:ea typeface="ＭＳ ゴシック" panose="020B0609070205080204" pitchFamily="49" charset="-128"/>
              </a:rPr>
              <a:t>　</a:t>
            </a:r>
            <a:r>
              <a:rPr lang="ja-JP" altLang="en-US" sz="1050" dirty="0" smtClean="0">
                <a:latin typeface="ＭＳ ゴシック" panose="020B0609070205080204" pitchFamily="49" charset="-128"/>
                <a:ea typeface="ＭＳ ゴシック" panose="020B0609070205080204" pitchFamily="49" charset="-128"/>
              </a:rPr>
              <a:t>（右）　７月８日午後、水が引いた状況</a:t>
            </a:r>
            <a:endParaRPr lang="en-US" altLang="ja-JP" sz="1050" dirty="0" smtClean="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507118" y="8384267"/>
            <a:ext cx="6058319" cy="4340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14598" y="8384267"/>
            <a:ext cx="6072184" cy="646331"/>
          </a:xfrm>
          <a:prstGeom prst="rect">
            <a:avLst/>
          </a:prstGeom>
          <a:noFill/>
        </p:spPr>
        <p:txBody>
          <a:bodyPr wrap="square" rtlCol="0">
            <a:spAutoFit/>
          </a:bodyPr>
          <a:lstStyle/>
          <a:p>
            <a:r>
              <a:rPr lang="ja-JP" altLang="en-US" sz="1200" dirty="0">
                <a:solidFill>
                  <a:srgbClr val="FF0000"/>
                </a:solidFill>
                <a:latin typeface="+mj-ea"/>
                <a:ea typeface="+mj-ea"/>
              </a:rPr>
              <a:t>記録的大雨がここ数年頻発しています。</a:t>
            </a:r>
            <a:endParaRPr lang="en-US" altLang="ja-JP" sz="1200" dirty="0">
              <a:solidFill>
                <a:srgbClr val="FF0000"/>
              </a:solidFill>
              <a:latin typeface="+mj-ea"/>
              <a:ea typeface="+mj-ea"/>
            </a:endParaRPr>
          </a:p>
          <a:p>
            <a:r>
              <a:rPr lang="ja-JP" altLang="en-US" sz="1200" dirty="0">
                <a:solidFill>
                  <a:srgbClr val="FF0000"/>
                </a:solidFill>
                <a:latin typeface="+mj-ea"/>
                <a:ea typeface="+mj-ea"/>
              </a:rPr>
              <a:t>今後も大雨が予想されますので、漏洩防止のためには事前の対策が重要です。</a:t>
            </a:r>
          </a:p>
          <a:p>
            <a:endParaRPr kumimoji="1" lang="ja-JP" altLang="en-US" sz="1200" dirty="0">
              <a:solidFill>
                <a:srgbClr val="FF0000"/>
              </a:solidFill>
              <a:latin typeface="+mj-ea"/>
              <a:ea typeface="+mj-ea"/>
            </a:endParaRPr>
          </a:p>
        </p:txBody>
      </p:sp>
    </p:spTree>
    <p:extLst>
      <p:ext uri="{BB962C8B-B14F-4D97-AF65-F5344CB8AC3E}">
        <p14:creationId xmlns:p14="http://schemas.microsoft.com/office/powerpoint/2010/main" val="72686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31069" y="899592"/>
            <a:ext cx="6624737" cy="6624736"/>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57816" rtl="0" eaLnBrk="1" latinLnBrk="0" hangingPunct="1">
              <a:defRPr kumimoji="1" sz="1900" kern="1200">
                <a:solidFill>
                  <a:schemeClr val="lt1"/>
                </a:solidFill>
                <a:latin typeface="+mn-lt"/>
                <a:ea typeface="+mn-ea"/>
                <a:cs typeface="+mn-cs"/>
              </a:defRPr>
            </a:lvl1pPr>
            <a:lvl2pPr marL="478908" algn="l" defTabSz="957816" rtl="0" eaLnBrk="1" latinLnBrk="0" hangingPunct="1">
              <a:defRPr kumimoji="1" sz="1900" kern="1200">
                <a:solidFill>
                  <a:schemeClr val="lt1"/>
                </a:solidFill>
                <a:latin typeface="+mn-lt"/>
                <a:ea typeface="+mn-ea"/>
                <a:cs typeface="+mn-cs"/>
              </a:defRPr>
            </a:lvl2pPr>
            <a:lvl3pPr marL="957816" algn="l" defTabSz="957816" rtl="0" eaLnBrk="1" latinLnBrk="0" hangingPunct="1">
              <a:defRPr kumimoji="1" sz="1900" kern="1200">
                <a:solidFill>
                  <a:schemeClr val="lt1"/>
                </a:solidFill>
                <a:latin typeface="+mn-lt"/>
                <a:ea typeface="+mn-ea"/>
                <a:cs typeface="+mn-cs"/>
              </a:defRPr>
            </a:lvl3pPr>
            <a:lvl4pPr marL="1436724" algn="l" defTabSz="957816" rtl="0" eaLnBrk="1" latinLnBrk="0" hangingPunct="1">
              <a:defRPr kumimoji="1" sz="1900" kern="1200">
                <a:solidFill>
                  <a:schemeClr val="lt1"/>
                </a:solidFill>
                <a:latin typeface="+mn-lt"/>
                <a:ea typeface="+mn-ea"/>
                <a:cs typeface="+mn-cs"/>
              </a:defRPr>
            </a:lvl4pPr>
            <a:lvl5pPr marL="1915631" algn="l" defTabSz="957816" rtl="0" eaLnBrk="1" latinLnBrk="0" hangingPunct="1">
              <a:defRPr kumimoji="1" sz="1900" kern="1200">
                <a:solidFill>
                  <a:schemeClr val="lt1"/>
                </a:solidFill>
                <a:latin typeface="+mn-lt"/>
                <a:ea typeface="+mn-ea"/>
                <a:cs typeface="+mn-cs"/>
              </a:defRPr>
            </a:lvl5pPr>
            <a:lvl6pPr marL="2394539" algn="l" defTabSz="957816" rtl="0" eaLnBrk="1" latinLnBrk="0" hangingPunct="1">
              <a:defRPr kumimoji="1" sz="1900" kern="1200">
                <a:solidFill>
                  <a:schemeClr val="lt1"/>
                </a:solidFill>
                <a:latin typeface="+mn-lt"/>
                <a:ea typeface="+mn-ea"/>
                <a:cs typeface="+mn-cs"/>
              </a:defRPr>
            </a:lvl6pPr>
            <a:lvl7pPr marL="2873447" algn="l" defTabSz="957816" rtl="0" eaLnBrk="1" latinLnBrk="0" hangingPunct="1">
              <a:defRPr kumimoji="1" sz="1900" kern="1200">
                <a:solidFill>
                  <a:schemeClr val="lt1"/>
                </a:solidFill>
                <a:latin typeface="+mn-lt"/>
                <a:ea typeface="+mn-ea"/>
                <a:cs typeface="+mn-cs"/>
              </a:defRPr>
            </a:lvl7pPr>
            <a:lvl8pPr marL="3352355" algn="l" defTabSz="957816" rtl="0" eaLnBrk="1" latinLnBrk="0" hangingPunct="1">
              <a:defRPr kumimoji="1" sz="1900" kern="1200">
                <a:solidFill>
                  <a:schemeClr val="lt1"/>
                </a:solidFill>
                <a:latin typeface="+mn-lt"/>
                <a:ea typeface="+mn-ea"/>
                <a:cs typeface="+mn-cs"/>
              </a:defRPr>
            </a:lvl8pPr>
            <a:lvl9pPr marL="3831263" algn="l" defTabSz="957816" rtl="0" eaLnBrk="1" latinLnBrk="0" hangingPunct="1">
              <a:defRPr kumimoji="1" sz="1900" kern="1200">
                <a:solidFill>
                  <a:schemeClr val="lt1"/>
                </a:solidFill>
                <a:latin typeface="+mn-lt"/>
                <a:ea typeface="+mn-ea"/>
                <a:cs typeface="+mn-cs"/>
              </a:defRPr>
            </a:lvl9pPr>
          </a:lstStyle>
          <a:p>
            <a:r>
              <a:rPr lang="ja-JP" altLang="en-US" sz="1100" b="1" dirty="0">
                <a:latin typeface="HG丸ｺﾞｼｯｸM-PRO" panose="020F0600000000000000" pitchFamily="50" charset="-128"/>
                <a:ea typeface="HG丸ｺﾞｼｯｸM-PRO" panose="020F0600000000000000" pitchFamily="50" charset="-128"/>
              </a:rPr>
              <a:t> 　</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貯油</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タンクを使用する際には、以下の項目を確認しましょう</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endParaRPr>
          </a:p>
          <a:p>
            <a:pPr lvl="0" defTabSz="914400" fontAlgn="base">
              <a:spcBef>
                <a:spcPct val="0"/>
              </a:spcBef>
              <a:spcAft>
                <a:spcPct val="0"/>
              </a:spcAft>
              <a:tabLst>
                <a:tab pos="381000" algn="l"/>
              </a:tabLst>
            </a:pPr>
            <a:r>
              <a:rPr lang="ja-JP" altLang="ja-JP" sz="1100" u="sng"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１　移動タンク（家庭用タンクやドラム缶を含む）</a:t>
            </a:r>
            <a:endParaRPr lang="ja-JP" altLang="ja-JP" sz="1100" u="sng"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給油中</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に</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目</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離</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していない</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荷物</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の</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積み下ろし</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等</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で</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目</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離し</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た際</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にあふれ出る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事故</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が多</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い</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ふた</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はきちんと閉めている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転倒</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しない</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ように</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安定した場所に置いている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lvl="0" defTabSz="914400" eaLnBrk="0" fontAlgn="base" hangingPunct="0">
              <a:spcBef>
                <a:spcPct val="0"/>
              </a:spcBef>
              <a:spcAft>
                <a:spcPct val="0"/>
              </a:spcAft>
              <a:tabLst>
                <a:tab pos="381000" algn="l"/>
              </a:tabLst>
            </a:pP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ja-JP" sz="1100" u="sng"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２　地上タンク（農業ボイラー用重油タンク、漁業用燃油タンク、家庭用</a:t>
            </a:r>
            <a:r>
              <a:rPr lang="ja-JP" altLang="ja-JP" sz="1100" u="sng"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タンク</a:t>
            </a:r>
            <a:r>
              <a:rPr lang="ja-JP" altLang="en-US" sz="1100" u="sng"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a:t>
            </a:r>
            <a:r>
              <a:rPr lang="ja-JP" altLang="ja-JP" sz="1100" u="sng"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含む）</a:t>
            </a:r>
            <a:endParaRPr lang="ja-JP" altLang="ja-JP" sz="1100" u="sng"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タンク</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は</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固定</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し</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て</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台風や増水時に倒れ、農作物に甚大な被害を与える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恐れが</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ある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油を入れる前に、バルブ（元栓）が閉まっていることを確認したか？</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油</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の漏洩により、入庫量と</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出庫量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に</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ズレ</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が生じていない</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腐食</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・老朽箇所を点検・修理している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配管</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、配管接合部及び防護壁の劣化、ひび割れ及び油の漏洩痕はない</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給油</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ホースが劣化していない</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？また、</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交換</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を行っている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施設</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等に進入防止柵や施錠を行っているか（農業用を除く</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防油堤</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設置</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している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暖房機</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を使用しない期間は、タンクの開閉</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栓</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確実</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に</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閉め</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防油堤</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内部に貯まった雨水は、定期的に点検し排水している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地下配管</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がある場合、</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どこ</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を通っているか把握している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耕起</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作業等で配管部分を損傷しないように十分注意している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endParaRPr>
          </a:p>
          <a:p>
            <a:pPr lvl="0" defTabSz="914400" eaLnBrk="0" fontAlgn="base" hangingPunct="0">
              <a:spcBef>
                <a:spcPct val="0"/>
              </a:spcBef>
              <a:spcAft>
                <a:spcPct val="0"/>
              </a:spcAft>
              <a:tabLst>
                <a:tab pos="381000" algn="l"/>
              </a:tabLst>
            </a:pP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ja-JP" sz="1100" u="sng"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３　地下タンク（農業ボイラー用重油タンク、漁業用燃油タンクを</a:t>
            </a:r>
            <a:r>
              <a:rPr lang="ja-JP" altLang="ja-JP" sz="1100" u="sng"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含む）</a:t>
            </a:r>
            <a:endParaRPr lang="ja-JP" altLang="ja-JP" sz="1100" u="sng"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法定</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点検はきちんと行われている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地下</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配管の漏洩点検は定期に行われている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油</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の漏洩により、入庫量と出庫量のズレが生じていない</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endParaRPr>
          </a:p>
          <a:p>
            <a:pPr lvl="0" defTabSz="914400" eaLnBrk="0" fontAlgn="base" hangingPunct="0">
              <a:spcBef>
                <a:spcPct val="0"/>
              </a:spcBef>
              <a:spcAft>
                <a:spcPct val="0"/>
              </a:spcAft>
              <a:tabLst>
                <a:tab pos="381000" algn="l"/>
              </a:tabLst>
            </a:pP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ja-JP" sz="1100" u="sng"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４　油水分離槽</a:t>
            </a:r>
            <a:endParaRPr lang="ja-JP" altLang="ja-JP" sz="1100" u="sng"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油分</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の定期回収は行われている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油分</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の処理は、産廃業者委託による処分等、適切に行われている</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endParaRPr>
          </a:p>
          <a:p>
            <a:pPr lvl="0" defTabSz="914400" eaLnBrk="0" fontAlgn="base" hangingPunct="0">
              <a:spcBef>
                <a:spcPct val="0"/>
              </a:spcBef>
              <a:spcAft>
                <a:spcPct val="0"/>
              </a:spcAft>
              <a:tabLst>
                <a:tab pos="381000" algn="l"/>
              </a:tabLst>
            </a:pP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u="sng" dirty="0">
                <a:solidFill>
                  <a:schemeClr val="tx1"/>
                </a:solidFill>
                <a:latin typeface="HG丸ｺﾞｼｯｸM-PRO" panose="020F0600000000000000" pitchFamily="50" charset="-128"/>
                <a:ea typeface="HG丸ｺﾞｼｯｸM-PRO" panose="020F0600000000000000" pitchFamily="50" charset="-128"/>
              </a:rPr>
              <a:t>５　</a:t>
            </a:r>
            <a:r>
              <a:rPr lang="ja-JP" altLang="en-US" sz="1100" u="sng" dirty="0" smtClean="0">
                <a:solidFill>
                  <a:schemeClr val="tx1"/>
                </a:solidFill>
                <a:latin typeface="HG丸ｺﾞｼｯｸM-PRO" panose="020F0600000000000000" pitchFamily="50" charset="-128"/>
                <a:ea typeface="HG丸ｺﾞｼｯｸM-PRO" panose="020F0600000000000000" pitchFamily="50" charset="-128"/>
              </a:rPr>
              <a:t>事故発生時の対応</a:t>
            </a:r>
            <a:endParaRPr lang="en-US" altLang="ja-JP" sz="1100" u="sng" dirty="0" smtClean="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油</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流出</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事故</a:t>
            </a:r>
            <a:r>
              <a:rPr lang="ja-JP"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に</a:t>
            </a:r>
            <a:r>
              <a:rPr lang="ja-JP" altLang="ja-JP"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おいては、発生初期の迅速な対応が拡大を防止するうえで重要</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であること</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を従業員</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　等に周知</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しているか（通報等含む。）</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imes New Roman" pitchFamily="18" charset="0"/>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通報、応急措置など、初動体制の確認はとれているか？</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　オイルマット、オイルフェンス等の準備は整っているか？</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緊急連絡網を整備し、目立つところに掲示しているか？</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tabLst>
                <a:tab pos="381000" algn="l"/>
              </a:tabLst>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日頃から緊急時の対処方法や管理について、従業員等に指導徹底しているか？</a:t>
            </a:r>
            <a:endParaRPr lang="en-US" altLang="ja-JP" sz="1100" dirty="0">
              <a:solidFill>
                <a:schemeClr val="accent5"/>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608320" y="107504"/>
            <a:ext cx="5556984" cy="430887"/>
          </a:xfrm>
          <a:prstGeom prst="rect">
            <a:avLst/>
          </a:prstGeom>
          <a:noFill/>
          <a:ln>
            <a:noFill/>
          </a:ln>
        </p:spPr>
        <p:txBody>
          <a:bodyPr wrap="square">
            <a:spAutoFit/>
          </a:bodyPr>
          <a:lstStyle/>
          <a:p>
            <a:pPr algn="ctr"/>
            <a:r>
              <a:rPr lang="ja-JP" altLang="en-US" sz="2200" dirty="0" smtClean="0">
                <a:solidFill>
                  <a:srgbClr val="FFC000"/>
                </a:solidFill>
                <a:ea typeface="HGS創英角ｺﾞｼｯｸUB" panose="020B0900000000000000" pitchFamily="50" charset="-128"/>
              </a:rPr>
              <a:t>油流出事故未然防止チェックリスト</a:t>
            </a:r>
            <a:endParaRPr lang="ja-JP" altLang="en-US" sz="2200" dirty="0">
              <a:solidFill>
                <a:srgbClr val="FFC000"/>
              </a:solidFill>
              <a:ea typeface="HGS創英角ｺﾞｼｯｸUB" panose="020B0900000000000000" pitchFamily="50" charset="-128"/>
            </a:endParaRPr>
          </a:p>
        </p:txBody>
      </p:sp>
      <p:cxnSp>
        <p:nvCxnSpPr>
          <p:cNvPr id="11" name="直線コネクタ 10"/>
          <p:cNvCxnSpPr/>
          <p:nvPr/>
        </p:nvCxnSpPr>
        <p:spPr>
          <a:xfrm>
            <a:off x="780766" y="539552"/>
            <a:ext cx="5240522"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7925" y="8519330"/>
            <a:ext cx="6381328" cy="400110"/>
          </a:xfrm>
          <a:prstGeom prst="rect">
            <a:avLst/>
          </a:prstGeom>
        </p:spPr>
        <p:txBody>
          <a:bodyPr wrap="square">
            <a:spAutoFit/>
          </a:bodyPr>
          <a:lstStyle/>
          <a:p>
            <a:r>
              <a:rPr lang="en-US" altLang="ja-JP" sz="1000" dirty="0" smtClean="0"/>
              <a:t>※</a:t>
            </a:r>
            <a:r>
              <a:rPr lang="ja-JP" altLang="en-US" sz="1000" dirty="0" smtClean="0"/>
              <a:t>万一</a:t>
            </a:r>
            <a:r>
              <a:rPr lang="ja-JP" altLang="en-US" sz="1000" dirty="0"/>
              <a:t>の油漏洩時に備えて、各種（ガソリンスタンド向け、農業向け、事業者向け）</a:t>
            </a:r>
            <a:r>
              <a:rPr lang="ja-JP" altLang="en-US" sz="1000" dirty="0" smtClean="0"/>
              <a:t>保険への加入を御検討ください。</a:t>
            </a:r>
            <a:endParaRPr lang="en-US" altLang="ja-JP" sz="1000" dirty="0" smtClean="0"/>
          </a:p>
          <a:p>
            <a:endParaRPr lang="ja-JP" altLang="en-US" sz="1000" dirty="0"/>
          </a:p>
        </p:txBody>
      </p:sp>
      <p:sp>
        <p:nvSpPr>
          <p:cNvPr id="7" name="タイトル 1"/>
          <p:cNvSpPr txBox="1">
            <a:spLocks/>
          </p:cNvSpPr>
          <p:nvPr/>
        </p:nvSpPr>
        <p:spPr>
          <a:xfrm>
            <a:off x="4221088" y="8778810"/>
            <a:ext cx="2750742" cy="485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zh-TW" altLang="en-US" sz="1100" b="1" dirty="0">
                <a:solidFill>
                  <a:srgbClr val="0000FF"/>
                </a:solidFill>
                <a:latin typeface="ＭＳ ゴシック" panose="020B0609070205080204" pitchFamily="49" charset="-128"/>
                <a:ea typeface="ＭＳ ゴシック" panose="020B0609070205080204" pitchFamily="49" charset="-128"/>
              </a:rPr>
              <a:t>熊本県環境生活部環境局環境保全課</a:t>
            </a:r>
            <a:endParaRPr lang="ja-JP" altLang="en-US" sz="1100" b="1" dirty="0">
              <a:solidFill>
                <a:srgbClr val="0000FF"/>
              </a:solidFill>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131069" y="7616615"/>
            <a:ext cx="6624737" cy="8438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57816" rtl="0" eaLnBrk="1" latinLnBrk="0" hangingPunct="1">
              <a:defRPr kumimoji="1" sz="1900" kern="1200">
                <a:solidFill>
                  <a:schemeClr val="lt1"/>
                </a:solidFill>
                <a:latin typeface="+mn-lt"/>
                <a:ea typeface="+mn-ea"/>
                <a:cs typeface="+mn-cs"/>
              </a:defRPr>
            </a:lvl1pPr>
            <a:lvl2pPr marL="478908" algn="l" defTabSz="957816" rtl="0" eaLnBrk="1" latinLnBrk="0" hangingPunct="1">
              <a:defRPr kumimoji="1" sz="1900" kern="1200">
                <a:solidFill>
                  <a:schemeClr val="lt1"/>
                </a:solidFill>
                <a:latin typeface="+mn-lt"/>
                <a:ea typeface="+mn-ea"/>
                <a:cs typeface="+mn-cs"/>
              </a:defRPr>
            </a:lvl2pPr>
            <a:lvl3pPr marL="957816" algn="l" defTabSz="957816" rtl="0" eaLnBrk="1" latinLnBrk="0" hangingPunct="1">
              <a:defRPr kumimoji="1" sz="1900" kern="1200">
                <a:solidFill>
                  <a:schemeClr val="lt1"/>
                </a:solidFill>
                <a:latin typeface="+mn-lt"/>
                <a:ea typeface="+mn-ea"/>
                <a:cs typeface="+mn-cs"/>
              </a:defRPr>
            </a:lvl3pPr>
            <a:lvl4pPr marL="1436724" algn="l" defTabSz="957816" rtl="0" eaLnBrk="1" latinLnBrk="0" hangingPunct="1">
              <a:defRPr kumimoji="1" sz="1900" kern="1200">
                <a:solidFill>
                  <a:schemeClr val="lt1"/>
                </a:solidFill>
                <a:latin typeface="+mn-lt"/>
                <a:ea typeface="+mn-ea"/>
                <a:cs typeface="+mn-cs"/>
              </a:defRPr>
            </a:lvl4pPr>
            <a:lvl5pPr marL="1915631" algn="l" defTabSz="957816" rtl="0" eaLnBrk="1" latinLnBrk="0" hangingPunct="1">
              <a:defRPr kumimoji="1" sz="1900" kern="1200">
                <a:solidFill>
                  <a:schemeClr val="lt1"/>
                </a:solidFill>
                <a:latin typeface="+mn-lt"/>
                <a:ea typeface="+mn-ea"/>
                <a:cs typeface="+mn-cs"/>
              </a:defRPr>
            </a:lvl5pPr>
            <a:lvl6pPr marL="2394539" algn="l" defTabSz="957816" rtl="0" eaLnBrk="1" latinLnBrk="0" hangingPunct="1">
              <a:defRPr kumimoji="1" sz="1900" kern="1200">
                <a:solidFill>
                  <a:schemeClr val="lt1"/>
                </a:solidFill>
                <a:latin typeface="+mn-lt"/>
                <a:ea typeface="+mn-ea"/>
                <a:cs typeface="+mn-cs"/>
              </a:defRPr>
            </a:lvl6pPr>
            <a:lvl7pPr marL="2873447" algn="l" defTabSz="957816" rtl="0" eaLnBrk="1" latinLnBrk="0" hangingPunct="1">
              <a:defRPr kumimoji="1" sz="1900" kern="1200">
                <a:solidFill>
                  <a:schemeClr val="lt1"/>
                </a:solidFill>
                <a:latin typeface="+mn-lt"/>
                <a:ea typeface="+mn-ea"/>
                <a:cs typeface="+mn-cs"/>
              </a:defRPr>
            </a:lvl7pPr>
            <a:lvl8pPr marL="3352355" algn="l" defTabSz="957816" rtl="0" eaLnBrk="1" latinLnBrk="0" hangingPunct="1">
              <a:defRPr kumimoji="1" sz="1900" kern="1200">
                <a:solidFill>
                  <a:schemeClr val="lt1"/>
                </a:solidFill>
                <a:latin typeface="+mn-lt"/>
                <a:ea typeface="+mn-ea"/>
                <a:cs typeface="+mn-cs"/>
              </a:defRPr>
            </a:lvl8pPr>
            <a:lvl9pPr marL="3831263" algn="l" defTabSz="957816" rtl="0" eaLnBrk="1" latinLnBrk="0" hangingPunct="1">
              <a:defRPr kumimoji="1" sz="1900" kern="1200">
                <a:solidFill>
                  <a:schemeClr val="lt1"/>
                </a:solidFill>
                <a:latin typeface="+mn-lt"/>
                <a:ea typeface="+mn-ea"/>
                <a:cs typeface="+mn-cs"/>
              </a:defRPr>
            </a:lvl9pPr>
          </a:lstStyle>
          <a:p>
            <a:r>
              <a:rPr lang="ja-JP" altLang="en-US" sz="1200" b="1" dirty="0" smtClean="0">
                <a:solidFill>
                  <a:srgbClr val="FF0000"/>
                </a:solidFill>
              </a:rPr>
              <a:t>もし、油</a:t>
            </a:r>
            <a:r>
              <a:rPr lang="ja-JP" altLang="en-US" sz="1200" b="1" dirty="0">
                <a:solidFill>
                  <a:srgbClr val="FF0000"/>
                </a:solidFill>
              </a:rPr>
              <a:t>流出</a:t>
            </a:r>
            <a:r>
              <a:rPr lang="ja-JP" altLang="en-US" sz="1200" b="1" dirty="0" smtClean="0">
                <a:solidFill>
                  <a:srgbClr val="FF0000"/>
                </a:solidFill>
              </a:rPr>
              <a:t>事故が発生したら・・・</a:t>
            </a:r>
            <a:endParaRPr lang="en-US" altLang="ja-JP" sz="1200" b="1" dirty="0" smtClean="0">
              <a:solidFill>
                <a:srgbClr val="FF0000"/>
              </a:solidFill>
            </a:endParaRPr>
          </a:p>
          <a:p>
            <a:r>
              <a:rPr lang="ja-JP" altLang="en-US" sz="1100" dirty="0" smtClean="0">
                <a:solidFill>
                  <a:schemeClr val="tx1"/>
                </a:solidFill>
              </a:rPr>
              <a:t>速やか</a:t>
            </a:r>
            <a:r>
              <a:rPr lang="ja-JP" altLang="en-US" sz="1100" dirty="0">
                <a:solidFill>
                  <a:schemeClr val="tx1"/>
                </a:solidFill>
              </a:rPr>
              <a:t>に</a:t>
            </a:r>
            <a:r>
              <a:rPr lang="ja-JP" altLang="en-US" sz="1100" dirty="0" smtClean="0">
                <a:solidFill>
                  <a:schemeClr val="tx1"/>
                </a:solidFill>
              </a:rPr>
              <a:t>、</a:t>
            </a:r>
            <a:r>
              <a:rPr lang="ja-JP" altLang="en-US" sz="1100" dirty="0">
                <a:solidFill>
                  <a:schemeClr val="tx1"/>
                </a:solidFill>
              </a:rPr>
              <a:t>所管の</a:t>
            </a:r>
            <a:r>
              <a:rPr lang="ja-JP" altLang="en-US" sz="1100" b="1" dirty="0">
                <a:solidFill>
                  <a:srgbClr val="FF0000"/>
                </a:solidFill>
              </a:rPr>
              <a:t>消防署、市役所（町村役場）、</a:t>
            </a:r>
            <a:r>
              <a:rPr lang="ja-JP" altLang="en-US" sz="1100" b="1">
                <a:solidFill>
                  <a:srgbClr val="FF0000"/>
                </a:solidFill>
              </a:rPr>
              <a:t>地域</a:t>
            </a:r>
            <a:r>
              <a:rPr lang="ja-JP" altLang="en-US" sz="1100" b="1" smtClean="0">
                <a:solidFill>
                  <a:srgbClr val="FF0000"/>
                </a:solidFill>
              </a:rPr>
              <a:t>振興局（保健所）に</a:t>
            </a:r>
            <a:r>
              <a:rPr lang="ja-JP" altLang="en-US" sz="1100" b="1" dirty="0">
                <a:solidFill>
                  <a:srgbClr val="FF0000"/>
                </a:solidFill>
              </a:rPr>
              <a:t>連絡</a:t>
            </a:r>
            <a:r>
              <a:rPr lang="ja-JP" altLang="en-US" sz="1100" dirty="0">
                <a:solidFill>
                  <a:schemeClr val="tx1"/>
                </a:solidFill>
              </a:rPr>
              <a:t>してください。</a:t>
            </a:r>
            <a:endParaRPr lang="en-US" altLang="ja-JP" sz="1100" dirty="0">
              <a:solidFill>
                <a:schemeClr val="tx1"/>
              </a:solidFill>
            </a:endParaRPr>
          </a:p>
          <a:p>
            <a:r>
              <a:rPr lang="ja-JP" altLang="en-US" sz="1100" dirty="0" smtClean="0">
                <a:solidFill>
                  <a:schemeClr val="tx1"/>
                </a:solidFill>
              </a:rPr>
              <a:t>また、流出先</a:t>
            </a:r>
            <a:r>
              <a:rPr lang="ja-JP" altLang="en-US" sz="1100" dirty="0">
                <a:solidFill>
                  <a:schemeClr val="tx1"/>
                </a:solidFill>
              </a:rPr>
              <a:t>の確認や流出防止対策の実施、流出した油の回収等の</a:t>
            </a:r>
            <a:r>
              <a:rPr lang="ja-JP" altLang="en-US" sz="1100" b="1" dirty="0" smtClean="0">
                <a:solidFill>
                  <a:srgbClr val="FF0000"/>
                </a:solidFill>
              </a:rPr>
              <a:t>応急措置を実施</a:t>
            </a:r>
            <a:r>
              <a:rPr lang="ja-JP" altLang="en-US" sz="1100" dirty="0" smtClean="0">
                <a:solidFill>
                  <a:schemeClr val="tx1"/>
                </a:solidFill>
              </a:rPr>
              <a:t>してください。</a:t>
            </a:r>
            <a:endParaRPr lang="en-US" altLang="ja-JP" sz="1100" dirty="0" smtClean="0">
              <a:solidFill>
                <a:schemeClr val="tx1"/>
              </a:solidFill>
            </a:endParaRPr>
          </a:p>
        </p:txBody>
      </p:sp>
    </p:spTree>
    <p:extLst>
      <p:ext uri="{BB962C8B-B14F-4D97-AF65-F5344CB8AC3E}">
        <p14:creationId xmlns:p14="http://schemas.microsoft.com/office/powerpoint/2010/main" val="2655793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TotalTime>
  <Words>204</Words>
  <Application>Microsoft Office PowerPoint</Application>
  <PresentationFormat>画面に合わせる (4:3)</PresentationFormat>
  <Paragraphs>76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HGS創英角ｺﾞｼｯｸUB</vt:lpstr>
      <vt:lpstr>HG丸ｺﾞｼｯｸM-PRO</vt:lpstr>
      <vt:lpstr>ＭＳ Ｐゴシック</vt:lpstr>
      <vt:lpstr>ＭＳ ゴシック</vt:lpstr>
      <vt:lpstr>Arial</vt:lpstr>
      <vt:lpstr>Calibri</vt:lpstr>
      <vt:lpstr>Times New Roman</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kumamoto</cp:lastModifiedBy>
  <cp:revision>118</cp:revision>
  <cp:lastPrinted>2019-10-24T07:40:16Z</cp:lastPrinted>
  <dcterms:created xsi:type="dcterms:W3CDTF">2016-09-27T07:13:25Z</dcterms:created>
  <dcterms:modified xsi:type="dcterms:W3CDTF">2021-06-23T00:12:16Z</dcterms:modified>
</cp:coreProperties>
</file>