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33" d="100"/>
          <a:sy n="33" d="100"/>
        </p:scale>
        <p:origin x="2640" y="10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D4A-B7A5-4EBF-9E96-30A54849075A}" type="datetimeFigureOut">
              <a:rPr kumimoji="1" lang="ja-JP" altLang="en-US" smtClean="0"/>
              <a:t>2019/12/16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9E8B-3069-43F6-8B72-D9450C6AFC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32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D4A-B7A5-4EBF-9E96-30A54849075A}" type="datetimeFigureOut">
              <a:rPr kumimoji="1" lang="ja-JP" altLang="en-US" smtClean="0"/>
              <a:t>2019/12/16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9E8B-3069-43F6-8B72-D9450C6AFC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9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D4A-B7A5-4EBF-9E96-30A54849075A}" type="datetimeFigureOut">
              <a:rPr kumimoji="1" lang="ja-JP" altLang="en-US" smtClean="0"/>
              <a:t>2019/12/16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9E8B-3069-43F6-8B72-D9450C6AFC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61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D4A-B7A5-4EBF-9E96-30A54849075A}" type="datetimeFigureOut">
              <a:rPr kumimoji="1" lang="ja-JP" altLang="en-US" smtClean="0"/>
              <a:t>2019/12/16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9E8B-3069-43F6-8B72-D9450C6AFC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34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D4A-B7A5-4EBF-9E96-30A54849075A}" type="datetimeFigureOut">
              <a:rPr kumimoji="1" lang="ja-JP" altLang="en-US" smtClean="0"/>
              <a:t>2019/12/16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9E8B-3069-43F6-8B72-D9450C6AFC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21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D4A-B7A5-4EBF-9E96-30A54849075A}" type="datetimeFigureOut">
              <a:rPr kumimoji="1" lang="ja-JP" altLang="en-US" smtClean="0"/>
              <a:t>2019/12/16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9E8B-3069-43F6-8B72-D9450C6AFC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86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D4A-B7A5-4EBF-9E96-30A54849075A}" type="datetimeFigureOut">
              <a:rPr kumimoji="1" lang="ja-JP" altLang="en-US" smtClean="0"/>
              <a:t>2019/12/16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9E8B-3069-43F6-8B72-D9450C6AFC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22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D4A-B7A5-4EBF-9E96-30A54849075A}" type="datetimeFigureOut">
              <a:rPr kumimoji="1" lang="ja-JP" altLang="en-US" smtClean="0"/>
              <a:t>2019/12/16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9E8B-3069-43F6-8B72-D9450C6AFC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79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D4A-B7A5-4EBF-9E96-30A54849075A}" type="datetimeFigureOut">
              <a:rPr kumimoji="1" lang="ja-JP" altLang="en-US" smtClean="0"/>
              <a:t>2019/12/16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9E8B-3069-43F6-8B72-D9450C6AFC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73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D4A-B7A5-4EBF-9E96-30A54849075A}" type="datetimeFigureOut">
              <a:rPr kumimoji="1" lang="ja-JP" altLang="en-US" smtClean="0"/>
              <a:t>2019/12/16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9E8B-3069-43F6-8B72-D9450C6AFC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79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D4A-B7A5-4EBF-9E96-30A54849075A}" type="datetimeFigureOut">
              <a:rPr kumimoji="1" lang="ja-JP" altLang="en-US" smtClean="0"/>
              <a:t>2019/12/16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29E8B-3069-43F6-8B72-D9450C6AFC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77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ED4A-B7A5-4EBF-9E96-30A54849075A}" type="datetimeFigureOut">
              <a:rPr kumimoji="1" lang="ja-JP" altLang="en-US" smtClean="0"/>
              <a:t>2019/12/16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29E8B-3069-43F6-8B72-D9450C6AFC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95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テキスト ボックス 81"/>
          <p:cNvSpPr txBox="1"/>
          <p:nvPr/>
        </p:nvSpPr>
        <p:spPr>
          <a:xfrm>
            <a:off x="0" y="-50142"/>
            <a:ext cx="6858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感染症を起こさないために</a:t>
            </a:r>
            <a:endParaRPr kumimoji="1"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消毒を効果的に行いましょう！</a:t>
            </a:r>
            <a:endParaRPr kumimoji="1" lang="en-US" altLang="ja-JP" sz="2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3" name="図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65" y="2348602"/>
            <a:ext cx="744418" cy="536622"/>
          </a:xfrm>
          <a:prstGeom prst="rect">
            <a:avLst/>
          </a:prstGeom>
        </p:spPr>
      </p:pic>
      <p:sp>
        <p:nvSpPr>
          <p:cNvPr id="6" name="小波 5"/>
          <p:cNvSpPr/>
          <p:nvPr/>
        </p:nvSpPr>
        <p:spPr>
          <a:xfrm rot="1425350">
            <a:off x="4761385" y="2888226"/>
            <a:ext cx="825500" cy="158818"/>
          </a:xfrm>
          <a:prstGeom prst="doubleWave">
            <a:avLst>
              <a:gd name="adj1" fmla="val 12500"/>
              <a:gd name="adj2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二等辺三角形 6"/>
          <p:cNvSpPr/>
          <p:nvPr/>
        </p:nvSpPr>
        <p:spPr>
          <a:xfrm rot="17608329" flipH="1" flipV="1">
            <a:off x="5368815" y="3080791"/>
            <a:ext cx="433729" cy="17540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631" y="736104"/>
            <a:ext cx="6730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近年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、口蹄疫、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CS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Ｆ、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鳥インフルエンザといった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悪性家畜伝染病が我が国や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周辺諸国において猛威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を振るっています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サルモネラ症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、ヨーネ病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等、一度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農場内に侵入すると排除が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難しい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感染症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も存在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します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これらの</a:t>
            </a:r>
            <a:r>
              <a:rPr lang="ja-JP" altLang="en-US" sz="16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感染症を防ぐための基本の一つが消毒です</a:t>
            </a:r>
            <a:r>
              <a:rPr lang="ja-JP" altLang="en-US" sz="16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消毒についての正しい理解を得て、疾病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予防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に努めましょう！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93" y="3032266"/>
            <a:ext cx="1088604" cy="9743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63458" y="2764782"/>
            <a:ext cx="3239743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感染症とは、病原体が体に侵入して、症状が出る病気のこと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①病原体　②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経路　③宿主</a:t>
            </a:r>
            <a:endParaRPr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要因が揃うことで感染症が発生します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30391" y="2839165"/>
            <a:ext cx="1210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①病原体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（感染源）</a:t>
            </a:r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518560" y="3363122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②感染経路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（伝播）</a:t>
            </a:r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633024" y="2519796"/>
            <a:ext cx="1210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③宿主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（抵抗力）</a:t>
            </a:r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8513" y="4121559"/>
            <a:ext cx="6655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感染症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発生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6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発症畜の損耗及び治療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6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農場内</a:t>
            </a:r>
            <a:r>
              <a:rPr lang="ja-JP" altLang="en-US" sz="16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</a:t>
            </a:r>
            <a:r>
              <a:rPr lang="ja-JP" altLang="en-US" sz="16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6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まん延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6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回復後</a:t>
            </a:r>
            <a:r>
              <a:rPr lang="ja-JP" altLang="en-US" sz="16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の育成への影響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といった様々な問題が出てきます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ため、</a:t>
            </a:r>
            <a:r>
              <a:rPr lang="ja-JP" altLang="en-US" sz="1600" b="1" u="wavyHeavy" dirty="0"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感染症を</a:t>
            </a:r>
            <a:r>
              <a:rPr lang="ja-JP" altLang="en-US" sz="1600" b="1" u="wavyHeavy" dirty="0" smtClean="0"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起こさない管理</a:t>
            </a:r>
            <a:r>
              <a:rPr lang="ja-JP" altLang="en-US" sz="1600" b="1" u="wavyHeavy" dirty="0" smtClean="0"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（バイオセキュリティ</a:t>
            </a:r>
            <a:r>
              <a:rPr lang="ja-JP" altLang="en-US" sz="1600" b="1" u="wavyHeavy" dirty="0" smtClean="0"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が重要に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なってきます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。バイオセキュリティの基本は　</a:t>
            </a:r>
            <a:r>
              <a:rPr lang="ja-JP" altLang="en-US" sz="16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①農場内への病原体の侵入防止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6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②農場内の病原体の数を減らす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6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③農場内での病原体のまん延を防ぐ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の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点です。</a:t>
            </a:r>
            <a:endParaRPr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5406572" y="9647608"/>
            <a:ext cx="1632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（裏面に続く）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632" y="5952342"/>
            <a:ext cx="6730736" cy="400110"/>
          </a:xfrm>
          <a:prstGeom prst="rect">
            <a:avLst/>
          </a:prstGeom>
          <a:noFill/>
          <a:ln w="44450" cmpd="dbl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そして①～③において有効な対策となるのが</a:t>
            </a:r>
            <a:r>
              <a:rPr kumimoji="1" lang="ja-JP" altLang="en-US" sz="20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</a:t>
            </a:r>
            <a:r>
              <a:rPr kumimoji="1"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です！</a:t>
            </a:r>
            <a:endParaRPr kumimoji="1" lang="ja-JP" altLang="en-US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-106311" y="8259189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消毒薬の選別方法の例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35471" y="7177676"/>
            <a:ext cx="6196345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消毒とは、</a:t>
            </a:r>
            <a:r>
              <a:rPr lang="ja-JP" altLang="en-US" sz="16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生体外で病原体を殺滅、または能力を弱めて病原性をなくす方法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のことです。</a:t>
            </a:r>
            <a:endParaRPr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消毒薬の種類によっては、目的とする病原体への効果が異なるため、消毒薬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を適切に選択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する必要があります。</a:t>
            </a:r>
            <a:endParaRPr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04299" y="86113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伝染病発生時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73571" y="915490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平常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右矢印 34"/>
          <p:cNvSpPr/>
          <p:nvPr/>
        </p:nvSpPr>
        <p:spPr>
          <a:xfrm>
            <a:off x="1758882" y="8730678"/>
            <a:ext cx="472592" cy="199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右矢印 35"/>
          <p:cNvSpPr/>
          <p:nvPr/>
        </p:nvSpPr>
        <p:spPr>
          <a:xfrm>
            <a:off x="1758882" y="9272907"/>
            <a:ext cx="472592" cy="224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318750" y="9006474"/>
            <a:ext cx="434361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広域スペクトル（多くの種類の病原体に効果のある）の消毒薬を選択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322718" y="8604463"/>
            <a:ext cx="433965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原因の病原体に効果のある消毒薬を選択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雲形吹き出し 15"/>
          <p:cNvSpPr/>
          <p:nvPr/>
        </p:nvSpPr>
        <p:spPr>
          <a:xfrm>
            <a:off x="200305" y="2031757"/>
            <a:ext cx="2870556" cy="602721"/>
          </a:xfrm>
          <a:prstGeom prst="cloudCallout">
            <a:avLst>
              <a:gd name="adj1" fmla="val -43707"/>
              <a:gd name="adj2" fmla="val 60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感染症とは？</a:t>
            </a:r>
            <a:endParaRPr kumimoji="1" lang="ja-JP" altLang="en-US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842774" y="2220443"/>
            <a:ext cx="2951593" cy="189136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雲形吹き出し 48"/>
          <p:cNvSpPr/>
          <p:nvPr/>
        </p:nvSpPr>
        <p:spPr>
          <a:xfrm>
            <a:off x="385545" y="6520979"/>
            <a:ext cx="2685315" cy="602721"/>
          </a:xfrm>
          <a:prstGeom prst="cloudCallout">
            <a:avLst>
              <a:gd name="adj1" fmla="val -45561"/>
              <a:gd name="adj2" fmla="val 51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</a:t>
            </a:r>
            <a:r>
              <a:rPr kumimoji="1"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とは？</a:t>
            </a:r>
            <a:endParaRPr kumimoji="1" lang="ja-JP" altLang="en-US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0" y="2609394"/>
            <a:ext cx="339971" cy="904828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13" y="7086845"/>
            <a:ext cx="339971" cy="904828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8" b="95767" l="3046" r="94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21" y="3669136"/>
            <a:ext cx="416661" cy="3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13" y="6707555"/>
            <a:ext cx="4746384" cy="11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雲形吹き出し 18"/>
          <p:cNvSpPr/>
          <p:nvPr/>
        </p:nvSpPr>
        <p:spPr>
          <a:xfrm>
            <a:off x="358966" y="4124416"/>
            <a:ext cx="3488705" cy="602721"/>
          </a:xfrm>
          <a:prstGeom prst="cloudCallout">
            <a:avLst>
              <a:gd name="adj1" fmla="val -45561"/>
              <a:gd name="adj2" fmla="val 51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消毒するにあたって</a:t>
            </a:r>
            <a:endParaRPr kumimoji="1" lang="ja-JP" altLang="en-US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4" y="4690282"/>
            <a:ext cx="339971" cy="904828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644072" y="4818827"/>
            <a:ext cx="607171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消毒薬は各種によって性質が異なります。正しい使用方法でないと期待される効果は望めませんので、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用法どおりに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使用しましょう。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特に、消毒薬の中に</a:t>
            </a:r>
            <a:r>
              <a:rPr lang="ja-JP" altLang="en-US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有機物（ゴミや糞）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が混ざると効果が激減するものが多いです。下図のように消毒前にしっかりと</a:t>
            </a:r>
            <a:r>
              <a:rPr lang="ja-JP" altLang="en-US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汚れを落としたり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乾燥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させましょう。</a:t>
            </a:r>
            <a:endParaRPr lang="ja-JP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4262" y="820745"/>
            <a:ext cx="3091526" cy="3174332"/>
          </a:xfrm>
          <a:prstGeom prst="rect">
            <a:avLst/>
          </a:prstGeom>
        </p:spPr>
      </p:pic>
      <p:sp>
        <p:nvSpPr>
          <p:cNvPr id="17" name="雲形吹き出し 16"/>
          <p:cNvSpPr/>
          <p:nvPr/>
        </p:nvSpPr>
        <p:spPr>
          <a:xfrm>
            <a:off x="272778" y="102285"/>
            <a:ext cx="3488705" cy="602721"/>
          </a:xfrm>
          <a:prstGeom prst="cloudCallout">
            <a:avLst>
              <a:gd name="adj1" fmla="val -45561"/>
              <a:gd name="adj2" fmla="val 51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消毒をする場所は？</a:t>
            </a:r>
            <a:endParaRPr kumimoji="1" lang="ja-JP" altLang="en-US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54" y="642314"/>
            <a:ext cx="339971" cy="90482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644072" y="820531"/>
            <a:ext cx="2810986" cy="313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消毒を効果的に実施するためには、</a:t>
            </a:r>
            <a:r>
              <a:rPr lang="ja-JP" altLang="en-US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農場外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lang="ja-JP" altLang="en-US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農場内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lang="ja-JP" altLang="en-US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畜舎内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家畜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と病原体を持ち込まないように、左図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のような場所において実施しましょう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特に</a:t>
            </a:r>
            <a:r>
              <a:rPr lang="ja-JP" altLang="en-US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農場入口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は最重要防衛線です。車両のタイヤ回りや入場者の衣服・長靴はしっかりと消毒しましょう。</a:t>
            </a:r>
            <a:endParaRPr lang="ja-JP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33750" y="777315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洗浄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45562" y="777933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水洗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66242" y="77722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</a:t>
            </a:r>
            <a:r>
              <a:rPr kumimoji="1" lang="en-US" altLang="ja-JP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399674" y="777223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洗浄後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9527862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消毒についてご不明な点がございましたら当所へご相談下さい。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フリーフォーム 27"/>
          <p:cNvSpPr/>
          <p:nvPr/>
        </p:nvSpPr>
        <p:spPr>
          <a:xfrm>
            <a:off x="4426076" y="8513498"/>
            <a:ext cx="2195513" cy="65087"/>
          </a:xfrm>
          <a:custGeom>
            <a:avLst/>
            <a:gdLst>
              <a:gd name="connsiteX0" fmla="*/ 0 w 2194560"/>
              <a:gd name="connsiteY0" fmla="*/ 52251 h 65314"/>
              <a:gd name="connsiteX1" fmla="*/ 2194560 w 2194560"/>
              <a:gd name="connsiteY1" fmla="*/ 65314 h 65314"/>
              <a:gd name="connsiteX2" fmla="*/ 2194560 w 2194560"/>
              <a:gd name="connsiteY2" fmla="*/ 65314 h 65314"/>
              <a:gd name="connsiteX3" fmla="*/ 2194560 w 2194560"/>
              <a:gd name="connsiteY3" fmla="*/ 0 h 65314"/>
              <a:gd name="connsiteX4" fmla="*/ 13063 w 2194560"/>
              <a:gd name="connsiteY4" fmla="*/ 0 h 65314"/>
              <a:gd name="connsiteX5" fmla="*/ 0 w 2194560"/>
              <a:gd name="connsiteY5" fmla="*/ 52251 h 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4560" h="65314">
                <a:moveTo>
                  <a:pt x="0" y="52251"/>
                </a:moveTo>
                <a:lnTo>
                  <a:pt x="2194560" y="65314"/>
                </a:lnTo>
                <a:lnTo>
                  <a:pt x="2194560" y="65314"/>
                </a:lnTo>
                <a:lnTo>
                  <a:pt x="2194560" y="0"/>
                </a:lnTo>
                <a:lnTo>
                  <a:pt x="13063" y="0"/>
                </a:lnTo>
                <a:lnTo>
                  <a:pt x="0" y="52251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1778126" y="8529373"/>
            <a:ext cx="2193925" cy="65087"/>
          </a:xfrm>
          <a:custGeom>
            <a:avLst/>
            <a:gdLst>
              <a:gd name="connsiteX0" fmla="*/ 0 w 2194560"/>
              <a:gd name="connsiteY0" fmla="*/ 52251 h 65314"/>
              <a:gd name="connsiteX1" fmla="*/ 2194560 w 2194560"/>
              <a:gd name="connsiteY1" fmla="*/ 65314 h 65314"/>
              <a:gd name="connsiteX2" fmla="*/ 2194560 w 2194560"/>
              <a:gd name="connsiteY2" fmla="*/ 65314 h 65314"/>
              <a:gd name="connsiteX3" fmla="*/ 2194560 w 2194560"/>
              <a:gd name="connsiteY3" fmla="*/ 0 h 65314"/>
              <a:gd name="connsiteX4" fmla="*/ 13063 w 2194560"/>
              <a:gd name="connsiteY4" fmla="*/ 0 h 65314"/>
              <a:gd name="connsiteX5" fmla="*/ 0 w 2194560"/>
              <a:gd name="connsiteY5" fmla="*/ 52251 h 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4560" h="65314">
                <a:moveTo>
                  <a:pt x="0" y="52251"/>
                </a:moveTo>
                <a:lnTo>
                  <a:pt x="2194560" y="65314"/>
                </a:lnTo>
                <a:lnTo>
                  <a:pt x="2194560" y="65314"/>
                </a:lnTo>
                <a:lnTo>
                  <a:pt x="2194560" y="0"/>
                </a:lnTo>
                <a:lnTo>
                  <a:pt x="13063" y="0"/>
                </a:lnTo>
                <a:lnTo>
                  <a:pt x="0" y="52251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4822949" y="8591285"/>
            <a:ext cx="508000" cy="574675"/>
          </a:xfrm>
          <a:custGeom>
            <a:avLst/>
            <a:gdLst>
              <a:gd name="connsiteX0" fmla="*/ 65314 w 509451"/>
              <a:gd name="connsiteY0" fmla="*/ 0 h 574766"/>
              <a:gd name="connsiteX1" fmla="*/ 0 w 509451"/>
              <a:gd name="connsiteY1" fmla="*/ 287383 h 574766"/>
              <a:gd name="connsiteX2" fmla="*/ 26126 w 509451"/>
              <a:gd name="connsiteY2" fmla="*/ 483326 h 574766"/>
              <a:gd name="connsiteX3" fmla="*/ 130629 w 509451"/>
              <a:gd name="connsiteY3" fmla="*/ 535577 h 574766"/>
              <a:gd name="connsiteX4" fmla="*/ 352697 w 509451"/>
              <a:gd name="connsiteY4" fmla="*/ 574766 h 574766"/>
              <a:gd name="connsiteX5" fmla="*/ 509451 w 509451"/>
              <a:gd name="connsiteY5" fmla="*/ 404949 h 574766"/>
              <a:gd name="connsiteX6" fmla="*/ 509451 w 509451"/>
              <a:gd name="connsiteY6" fmla="*/ 261257 h 574766"/>
              <a:gd name="connsiteX7" fmla="*/ 444137 w 509451"/>
              <a:gd name="connsiteY7" fmla="*/ 52251 h 574766"/>
              <a:gd name="connsiteX8" fmla="*/ 391886 w 509451"/>
              <a:gd name="connsiteY8" fmla="*/ 0 h 574766"/>
              <a:gd name="connsiteX9" fmla="*/ 65314 w 509451"/>
              <a:gd name="connsiteY9" fmla="*/ 0 h 574766"/>
              <a:gd name="connsiteX0" fmla="*/ 65314 w 509451"/>
              <a:gd name="connsiteY0" fmla="*/ 0 h 574766"/>
              <a:gd name="connsiteX1" fmla="*/ 0 w 509451"/>
              <a:gd name="connsiteY1" fmla="*/ 287383 h 574766"/>
              <a:gd name="connsiteX2" fmla="*/ 26126 w 509451"/>
              <a:gd name="connsiteY2" fmla="*/ 483326 h 574766"/>
              <a:gd name="connsiteX3" fmla="*/ 130629 w 509451"/>
              <a:gd name="connsiteY3" fmla="*/ 535577 h 574766"/>
              <a:gd name="connsiteX4" fmla="*/ 352697 w 509451"/>
              <a:gd name="connsiteY4" fmla="*/ 574766 h 574766"/>
              <a:gd name="connsiteX5" fmla="*/ 470262 w 509451"/>
              <a:gd name="connsiteY5" fmla="*/ 483326 h 574766"/>
              <a:gd name="connsiteX6" fmla="*/ 509451 w 509451"/>
              <a:gd name="connsiteY6" fmla="*/ 261257 h 574766"/>
              <a:gd name="connsiteX7" fmla="*/ 444137 w 509451"/>
              <a:gd name="connsiteY7" fmla="*/ 52251 h 574766"/>
              <a:gd name="connsiteX8" fmla="*/ 391886 w 509451"/>
              <a:gd name="connsiteY8" fmla="*/ 0 h 574766"/>
              <a:gd name="connsiteX9" fmla="*/ 65314 w 509451"/>
              <a:gd name="connsiteY9" fmla="*/ 0 h 574766"/>
              <a:gd name="connsiteX0" fmla="*/ 65314 w 509451"/>
              <a:gd name="connsiteY0" fmla="*/ 0 h 574766"/>
              <a:gd name="connsiteX1" fmla="*/ 0 w 509451"/>
              <a:gd name="connsiteY1" fmla="*/ 287383 h 574766"/>
              <a:gd name="connsiteX2" fmla="*/ 26126 w 509451"/>
              <a:gd name="connsiteY2" fmla="*/ 483326 h 574766"/>
              <a:gd name="connsiteX3" fmla="*/ 78377 w 509451"/>
              <a:gd name="connsiteY3" fmla="*/ 457199 h 574766"/>
              <a:gd name="connsiteX4" fmla="*/ 352697 w 509451"/>
              <a:gd name="connsiteY4" fmla="*/ 574766 h 574766"/>
              <a:gd name="connsiteX5" fmla="*/ 470262 w 509451"/>
              <a:gd name="connsiteY5" fmla="*/ 483326 h 574766"/>
              <a:gd name="connsiteX6" fmla="*/ 509451 w 509451"/>
              <a:gd name="connsiteY6" fmla="*/ 261257 h 574766"/>
              <a:gd name="connsiteX7" fmla="*/ 444137 w 509451"/>
              <a:gd name="connsiteY7" fmla="*/ 52251 h 574766"/>
              <a:gd name="connsiteX8" fmla="*/ 391886 w 509451"/>
              <a:gd name="connsiteY8" fmla="*/ 0 h 574766"/>
              <a:gd name="connsiteX9" fmla="*/ 65314 w 509451"/>
              <a:gd name="connsiteY9" fmla="*/ 0 h 574766"/>
              <a:gd name="connsiteX0" fmla="*/ 65314 w 509451"/>
              <a:gd name="connsiteY0" fmla="*/ 0 h 574766"/>
              <a:gd name="connsiteX1" fmla="*/ 0 w 509451"/>
              <a:gd name="connsiteY1" fmla="*/ 287383 h 574766"/>
              <a:gd name="connsiteX2" fmla="*/ 26126 w 509451"/>
              <a:gd name="connsiteY2" fmla="*/ 483326 h 574766"/>
              <a:gd name="connsiteX3" fmla="*/ 78377 w 509451"/>
              <a:gd name="connsiteY3" fmla="*/ 509451 h 574766"/>
              <a:gd name="connsiteX4" fmla="*/ 352697 w 509451"/>
              <a:gd name="connsiteY4" fmla="*/ 574766 h 574766"/>
              <a:gd name="connsiteX5" fmla="*/ 470262 w 509451"/>
              <a:gd name="connsiteY5" fmla="*/ 483326 h 574766"/>
              <a:gd name="connsiteX6" fmla="*/ 509451 w 509451"/>
              <a:gd name="connsiteY6" fmla="*/ 261257 h 574766"/>
              <a:gd name="connsiteX7" fmla="*/ 444137 w 509451"/>
              <a:gd name="connsiteY7" fmla="*/ 52251 h 574766"/>
              <a:gd name="connsiteX8" fmla="*/ 391886 w 509451"/>
              <a:gd name="connsiteY8" fmla="*/ 0 h 574766"/>
              <a:gd name="connsiteX9" fmla="*/ 65314 w 509451"/>
              <a:gd name="connsiteY9" fmla="*/ 0 h 5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9451" h="574766">
                <a:moveTo>
                  <a:pt x="65314" y="0"/>
                </a:moveTo>
                <a:lnTo>
                  <a:pt x="0" y="287383"/>
                </a:lnTo>
                <a:lnTo>
                  <a:pt x="26126" y="483326"/>
                </a:lnTo>
                <a:lnTo>
                  <a:pt x="78377" y="509451"/>
                </a:lnTo>
                <a:lnTo>
                  <a:pt x="352697" y="574766"/>
                </a:lnTo>
                <a:lnTo>
                  <a:pt x="470262" y="483326"/>
                </a:lnTo>
                <a:lnTo>
                  <a:pt x="509451" y="261257"/>
                </a:lnTo>
                <a:lnTo>
                  <a:pt x="444137" y="52251"/>
                </a:lnTo>
                <a:lnTo>
                  <a:pt x="391886" y="0"/>
                </a:lnTo>
                <a:lnTo>
                  <a:pt x="6531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2252784" y="8588429"/>
            <a:ext cx="509587" cy="574675"/>
          </a:xfrm>
          <a:custGeom>
            <a:avLst/>
            <a:gdLst>
              <a:gd name="connsiteX0" fmla="*/ 65314 w 509451"/>
              <a:gd name="connsiteY0" fmla="*/ 0 h 574766"/>
              <a:gd name="connsiteX1" fmla="*/ 0 w 509451"/>
              <a:gd name="connsiteY1" fmla="*/ 287383 h 574766"/>
              <a:gd name="connsiteX2" fmla="*/ 26126 w 509451"/>
              <a:gd name="connsiteY2" fmla="*/ 483326 h 574766"/>
              <a:gd name="connsiteX3" fmla="*/ 130629 w 509451"/>
              <a:gd name="connsiteY3" fmla="*/ 535577 h 574766"/>
              <a:gd name="connsiteX4" fmla="*/ 352697 w 509451"/>
              <a:gd name="connsiteY4" fmla="*/ 574766 h 574766"/>
              <a:gd name="connsiteX5" fmla="*/ 509451 w 509451"/>
              <a:gd name="connsiteY5" fmla="*/ 404949 h 574766"/>
              <a:gd name="connsiteX6" fmla="*/ 509451 w 509451"/>
              <a:gd name="connsiteY6" fmla="*/ 261257 h 574766"/>
              <a:gd name="connsiteX7" fmla="*/ 444137 w 509451"/>
              <a:gd name="connsiteY7" fmla="*/ 52251 h 574766"/>
              <a:gd name="connsiteX8" fmla="*/ 391886 w 509451"/>
              <a:gd name="connsiteY8" fmla="*/ 0 h 574766"/>
              <a:gd name="connsiteX9" fmla="*/ 65314 w 509451"/>
              <a:gd name="connsiteY9" fmla="*/ 0 h 574766"/>
              <a:gd name="connsiteX0" fmla="*/ 65314 w 509451"/>
              <a:gd name="connsiteY0" fmla="*/ 0 h 574766"/>
              <a:gd name="connsiteX1" fmla="*/ 0 w 509451"/>
              <a:gd name="connsiteY1" fmla="*/ 287383 h 574766"/>
              <a:gd name="connsiteX2" fmla="*/ 26126 w 509451"/>
              <a:gd name="connsiteY2" fmla="*/ 483326 h 574766"/>
              <a:gd name="connsiteX3" fmla="*/ 130629 w 509451"/>
              <a:gd name="connsiteY3" fmla="*/ 535577 h 574766"/>
              <a:gd name="connsiteX4" fmla="*/ 352697 w 509451"/>
              <a:gd name="connsiteY4" fmla="*/ 574766 h 574766"/>
              <a:gd name="connsiteX5" fmla="*/ 470262 w 509451"/>
              <a:gd name="connsiteY5" fmla="*/ 483326 h 574766"/>
              <a:gd name="connsiteX6" fmla="*/ 509451 w 509451"/>
              <a:gd name="connsiteY6" fmla="*/ 261257 h 574766"/>
              <a:gd name="connsiteX7" fmla="*/ 444137 w 509451"/>
              <a:gd name="connsiteY7" fmla="*/ 52251 h 574766"/>
              <a:gd name="connsiteX8" fmla="*/ 391886 w 509451"/>
              <a:gd name="connsiteY8" fmla="*/ 0 h 574766"/>
              <a:gd name="connsiteX9" fmla="*/ 65314 w 509451"/>
              <a:gd name="connsiteY9" fmla="*/ 0 h 574766"/>
              <a:gd name="connsiteX0" fmla="*/ 65314 w 509451"/>
              <a:gd name="connsiteY0" fmla="*/ 0 h 574766"/>
              <a:gd name="connsiteX1" fmla="*/ 0 w 509451"/>
              <a:gd name="connsiteY1" fmla="*/ 287383 h 574766"/>
              <a:gd name="connsiteX2" fmla="*/ 26126 w 509451"/>
              <a:gd name="connsiteY2" fmla="*/ 483326 h 574766"/>
              <a:gd name="connsiteX3" fmla="*/ 78377 w 509451"/>
              <a:gd name="connsiteY3" fmla="*/ 457199 h 574766"/>
              <a:gd name="connsiteX4" fmla="*/ 352697 w 509451"/>
              <a:gd name="connsiteY4" fmla="*/ 574766 h 574766"/>
              <a:gd name="connsiteX5" fmla="*/ 470262 w 509451"/>
              <a:gd name="connsiteY5" fmla="*/ 483326 h 574766"/>
              <a:gd name="connsiteX6" fmla="*/ 509451 w 509451"/>
              <a:gd name="connsiteY6" fmla="*/ 261257 h 574766"/>
              <a:gd name="connsiteX7" fmla="*/ 444137 w 509451"/>
              <a:gd name="connsiteY7" fmla="*/ 52251 h 574766"/>
              <a:gd name="connsiteX8" fmla="*/ 391886 w 509451"/>
              <a:gd name="connsiteY8" fmla="*/ 0 h 574766"/>
              <a:gd name="connsiteX9" fmla="*/ 65314 w 509451"/>
              <a:gd name="connsiteY9" fmla="*/ 0 h 574766"/>
              <a:gd name="connsiteX0" fmla="*/ 65314 w 509451"/>
              <a:gd name="connsiteY0" fmla="*/ 0 h 574766"/>
              <a:gd name="connsiteX1" fmla="*/ 0 w 509451"/>
              <a:gd name="connsiteY1" fmla="*/ 287383 h 574766"/>
              <a:gd name="connsiteX2" fmla="*/ 26126 w 509451"/>
              <a:gd name="connsiteY2" fmla="*/ 483326 h 574766"/>
              <a:gd name="connsiteX3" fmla="*/ 78377 w 509451"/>
              <a:gd name="connsiteY3" fmla="*/ 509451 h 574766"/>
              <a:gd name="connsiteX4" fmla="*/ 352697 w 509451"/>
              <a:gd name="connsiteY4" fmla="*/ 574766 h 574766"/>
              <a:gd name="connsiteX5" fmla="*/ 470262 w 509451"/>
              <a:gd name="connsiteY5" fmla="*/ 483326 h 574766"/>
              <a:gd name="connsiteX6" fmla="*/ 509451 w 509451"/>
              <a:gd name="connsiteY6" fmla="*/ 261257 h 574766"/>
              <a:gd name="connsiteX7" fmla="*/ 444137 w 509451"/>
              <a:gd name="connsiteY7" fmla="*/ 52251 h 574766"/>
              <a:gd name="connsiteX8" fmla="*/ 391886 w 509451"/>
              <a:gd name="connsiteY8" fmla="*/ 0 h 574766"/>
              <a:gd name="connsiteX9" fmla="*/ 65314 w 509451"/>
              <a:gd name="connsiteY9" fmla="*/ 0 h 5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9451" h="574766">
                <a:moveTo>
                  <a:pt x="65314" y="0"/>
                </a:moveTo>
                <a:lnTo>
                  <a:pt x="0" y="287383"/>
                </a:lnTo>
                <a:lnTo>
                  <a:pt x="26126" y="483326"/>
                </a:lnTo>
                <a:lnTo>
                  <a:pt x="78377" y="509451"/>
                </a:lnTo>
                <a:lnTo>
                  <a:pt x="352697" y="574766"/>
                </a:lnTo>
                <a:lnTo>
                  <a:pt x="470262" y="483326"/>
                </a:lnTo>
                <a:lnTo>
                  <a:pt x="509451" y="261257"/>
                </a:lnTo>
                <a:lnTo>
                  <a:pt x="444137" y="52251"/>
                </a:lnTo>
                <a:lnTo>
                  <a:pt x="391886" y="0"/>
                </a:lnTo>
                <a:lnTo>
                  <a:pt x="65314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grpSp>
        <p:nvGrpSpPr>
          <p:cNvPr id="33" name="グループ化 32"/>
          <p:cNvGrpSpPr>
            <a:grpSpLocks/>
          </p:cNvGrpSpPr>
          <p:nvPr/>
        </p:nvGrpSpPr>
        <p:grpSpPr bwMode="auto">
          <a:xfrm>
            <a:off x="1770188" y="8581267"/>
            <a:ext cx="2201863" cy="591094"/>
            <a:chOff x="1259632" y="4638106"/>
            <a:chExt cx="2202084" cy="591094"/>
          </a:xfrm>
        </p:grpSpPr>
        <p:cxnSp>
          <p:nvCxnSpPr>
            <p:cNvPr id="41" name="直線コネクタ 40"/>
            <p:cNvCxnSpPr/>
            <p:nvPr/>
          </p:nvCxnSpPr>
          <p:spPr>
            <a:xfrm flipV="1">
              <a:off x="1259632" y="4651299"/>
              <a:ext cx="533029" cy="1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フリーフォーム 41"/>
            <p:cNvSpPr/>
            <p:nvPr/>
          </p:nvSpPr>
          <p:spPr>
            <a:xfrm>
              <a:off x="1731152" y="4638106"/>
              <a:ext cx="517577" cy="591094"/>
            </a:xfrm>
            <a:custGeom>
              <a:avLst/>
              <a:gdLst>
                <a:gd name="connsiteX0" fmla="*/ 31807 w 529766"/>
                <a:gd name="connsiteY0" fmla="*/ 0 h 564968"/>
                <a:gd name="connsiteX1" fmla="*/ 18745 w 529766"/>
                <a:gd name="connsiteY1" fmla="*/ 431075 h 564968"/>
                <a:gd name="connsiteX2" fmla="*/ 253876 w 529766"/>
                <a:gd name="connsiteY2" fmla="*/ 548640 h 564968"/>
                <a:gd name="connsiteX3" fmla="*/ 462882 w 529766"/>
                <a:gd name="connsiteY3" fmla="*/ 535577 h 564968"/>
                <a:gd name="connsiteX4" fmla="*/ 528196 w 529766"/>
                <a:gd name="connsiteY4" fmla="*/ 287383 h 564968"/>
                <a:gd name="connsiteX5" fmla="*/ 410630 w 529766"/>
                <a:gd name="connsiteY5" fmla="*/ 13063 h 564968"/>
                <a:gd name="connsiteX0" fmla="*/ 31807 w 528344"/>
                <a:gd name="connsiteY0" fmla="*/ 13063 h 578031"/>
                <a:gd name="connsiteX1" fmla="*/ 18745 w 528344"/>
                <a:gd name="connsiteY1" fmla="*/ 444138 h 578031"/>
                <a:gd name="connsiteX2" fmla="*/ 253876 w 528344"/>
                <a:gd name="connsiteY2" fmla="*/ 561703 h 578031"/>
                <a:gd name="connsiteX3" fmla="*/ 462882 w 528344"/>
                <a:gd name="connsiteY3" fmla="*/ 548640 h 578031"/>
                <a:gd name="connsiteX4" fmla="*/ 528196 w 528344"/>
                <a:gd name="connsiteY4" fmla="*/ 300446 h 578031"/>
                <a:gd name="connsiteX5" fmla="*/ 449819 w 528344"/>
                <a:gd name="connsiteY5" fmla="*/ 0 h 578031"/>
                <a:gd name="connsiteX0" fmla="*/ 60924 w 518273"/>
                <a:gd name="connsiteY0" fmla="*/ 0 h 591094"/>
                <a:gd name="connsiteX1" fmla="*/ 8674 w 518273"/>
                <a:gd name="connsiteY1" fmla="*/ 457201 h 591094"/>
                <a:gd name="connsiteX2" fmla="*/ 243805 w 518273"/>
                <a:gd name="connsiteY2" fmla="*/ 574766 h 591094"/>
                <a:gd name="connsiteX3" fmla="*/ 452811 w 518273"/>
                <a:gd name="connsiteY3" fmla="*/ 561703 h 591094"/>
                <a:gd name="connsiteX4" fmla="*/ 518125 w 518273"/>
                <a:gd name="connsiteY4" fmla="*/ 313509 h 591094"/>
                <a:gd name="connsiteX5" fmla="*/ 439748 w 518273"/>
                <a:gd name="connsiteY5" fmla="*/ 13063 h 59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273" h="591094">
                  <a:moveTo>
                    <a:pt x="60924" y="0"/>
                  </a:moveTo>
                  <a:cubicBezTo>
                    <a:pt x="35887" y="169817"/>
                    <a:pt x="-21806" y="361407"/>
                    <a:pt x="8674" y="457201"/>
                  </a:cubicBezTo>
                  <a:cubicBezTo>
                    <a:pt x="39154" y="552995"/>
                    <a:pt x="169782" y="557349"/>
                    <a:pt x="243805" y="574766"/>
                  </a:cubicBezTo>
                  <a:cubicBezTo>
                    <a:pt x="317828" y="592183"/>
                    <a:pt x="407091" y="605246"/>
                    <a:pt x="452811" y="561703"/>
                  </a:cubicBezTo>
                  <a:cubicBezTo>
                    <a:pt x="498531" y="518160"/>
                    <a:pt x="520302" y="404949"/>
                    <a:pt x="518125" y="313509"/>
                  </a:cubicBezTo>
                  <a:cubicBezTo>
                    <a:pt x="515948" y="222069"/>
                    <a:pt x="494176" y="106680"/>
                    <a:pt x="439748" y="1306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ja-JP" altLang="en-US"/>
            </a:p>
          </p:txBody>
        </p:sp>
        <p:cxnSp>
          <p:nvCxnSpPr>
            <p:cNvPr id="43" name="直線コネクタ 42"/>
            <p:cNvCxnSpPr>
              <a:stCxn id="42" idx="5"/>
              <a:endCxn id="29" idx="1"/>
            </p:cNvCxnSpPr>
            <p:nvPr/>
          </p:nvCxnSpPr>
          <p:spPr>
            <a:xfrm>
              <a:off x="2170309" y="4651169"/>
              <a:ext cx="1291407" cy="1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グループ化 33"/>
          <p:cNvGrpSpPr>
            <a:grpSpLocks/>
          </p:cNvGrpSpPr>
          <p:nvPr/>
        </p:nvGrpSpPr>
        <p:grpSpPr bwMode="auto">
          <a:xfrm>
            <a:off x="4407025" y="8578585"/>
            <a:ext cx="2214563" cy="593776"/>
            <a:chOff x="1259632" y="4635424"/>
            <a:chExt cx="2213210" cy="593776"/>
          </a:xfrm>
        </p:grpSpPr>
        <p:cxnSp>
          <p:nvCxnSpPr>
            <p:cNvPr id="38" name="直線コネクタ 37"/>
            <p:cNvCxnSpPr/>
            <p:nvPr/>
          </p:nvCxnSpPr>
          <p:spPr>
            <a:xfrm flipV="1">
              <a:off x="1259632" y="4651787"/>
              <a:ext cx="469488" cy="6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フリーフォーム 38"/>
            <p:cNvSpPr/>
            <p:nvPr/>
          </p:nvSpPr>
          <p:spPr>
            <a:xfrm>
              <a:off x="1664184" y="4638106"/>
              <a:ext cx="518796" cy="591094"/>
            </a:xfrm>
            <a:custGeom>
              <a:avLst/>
              <a:gdLst>
                <a:gd name="connsiteX0" fmla="*/ 31807 w 529766"/>
                <a:gd name="connsiteY0" fmla="*/ 0 h 564968"/>
                <a:gd name="connsiteX1" fmla="*/ 18745 w 529766"/>
                <a:gd name="connsiteY1" fmla="*/ 431075 h 564968"/>
                <a:gd name="connsiteX2" fmla="*/ 253876 w 529766"/>
                <a:gd name="connsiteY2" fmla="*/ 548640 h 564968"/>
                <a:gd name="connsiteX3" fmla="*/ 462882 w 529766"/>
                <a:gd name="connsiteY3" fmla="*/ 535577 h 564968"/>
                <a:gd name="connsiteX4" fmla="*/ 528196 w 529766"/>
                <a:gd name="connsiteY4" fmla="*/ 287383 h 564968"/>
                <a:gd name="connsiteX5" fmla="*/ 410630 w 529766"/>
                <a:gd name="connsiteY5" fmla="*/ 13063 h 564968"/>
                <a:gd name="connsiteX0" fmla="*/ 31807 w 528344"/>
                <a:gd name="connsiteY0" fmla="*/ 13063 h 578031"/>
                <a:gd name="connsiteX1" fmla="*/ 18745 w 528344"/>
                <a:gd name="connsiteY1" fmla="*/ 444138 h 578031"/>
                <a:gd name="connsiteX2" fmla="*/ 253876 w 528344"/>
                <a:gd name="connsiteY2" fmla="*/ 561703 h 578031"/>
                <a:gd name="connsiteX3" fmla="*/ 462882 w 528344"/>
                <a:gd name="connsiteY3" fmla="*/ 548640 h 578031"/>
                <a:gd name="connsiteX4" fmla="*/ 528196 w 528344"/>
                <a:gd name="connsiteY4" fmla="*/ 300446 h 578031"/>
                <a:gd name="connsiteX5" fmla="*/ 449819 w 528344"/>
                <a:gd name="connsiteY5" fmla="*/ 0 h 578031"/>
                <a:gd name="connsiteX0" fmla="*/ 60924 w 518273"/>
                <a:gd name="connsiteY0" fmla="*/ 0 h 591094"/>
                <a:gd name="connsiteX1" fmla="*/ 8674 w 518273"/>
                <a:gd name="connsiteY1" fmla="*/ 457201 h 591094"/>
                <a:gd name="connsiteX2" fmla="*/ 243805 w 518273"/>
                <a:gd name="connsiteY2" fmla="*/ 574766 h 591094"/>
                <a:gd name="connsiteX3" fmla="*/ 452811 w 518273"/>
                <a:gd name="connsiteY3" fmla="*/ 561703 h 591094"/>
                <a:gd name="connsiteX4" fmla="*/ 518125 w 518273"/>
                <a:gd name="connsiteY4" fmla="*/ 313509 h 591094"/>
                <a:gd name="connsiteX5" fmla="*/ 439748 w 518273"/>
                <a:gd name="connsiteY5" fmla="*/ 13063 h 59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273" h="591094">
                  <a:moveTo>
                    <a:pt x="60924" y="0"/>
                  </a:moveTo>
                  <a:cubicBezTo>
                    <a:pt x="35887" y="169817"/>
                    <a:pt x="-21806" y="361407"/>
                    <a:pt x="8674" y="457201"/>
                  </a:cubicBezTo>
                  <a:cubicBezTo>
                    <a:pt x="39154" y="552995"/>
                    <a:pt x="169782" y="557349"/>
                    <a:pt x="243805" y="574766"/>
                  </a:cubicBezTo>
                  <a:cubicBezTo>
                    <a:pt x="317828" y="592183"/>
                    <a:pt x="407091" y="605246"/>
                    <a:pt x="452811" y="561703"/>
                  </a:cubicBezTo>
                  <a:cubicBezTo>
                    <a:pt x="498531" y="518160"/>
                    <a:pt x="520302" y="404949"/>
                    <a:pt x="518125" y="313509"/>
                  </a:cubicBezTo>
                  <a:cubicBezTo>
                    <a:pt x="515948" y="222069"/>
                    <a:pt x="494176" y="106680"/>
                    <a:pt x="439748" y="1306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ja-JP" altLang="en-US"/>
            </a:p>
          </p:txBody>
        </p:sp>
        <p:cxnSp>
          <p:nvCxnSpPr>
            <p:cNvPr id="40" name="直線コネクタ 39"/>
            <p:cNvCxnSpPr>
              <a:stCxn id="39" idx="5"/>
              <a:endCxn id="28" idx="1"/>
            </p:cNvCxnSpPr>
            <p:nvPr/>
          </p:nvCxnSpPr>
          <p:spPr>
            <a:xfrm flipV="1">
              <a:off x="2104375" y="4635424"/>
              <a:ext cx="1368467" cy="157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1" descr="ウイルス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20" y="8644369"/>
            <a:ext cx="525425" cy="485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1895825" y="9153661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（乾燥有）</a:t>
            </a:r>
            <a:endParaRPr kumimoji="0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4104689" y="9162975"/>
            <a:ext cx="19172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（乾燥無）</a:t>
            </a:r>
            <a:endParaRPr kumimoji="0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418266" y="7077779"/>
            <a:ext cx="9893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marL="285750" indent="-285750" algn="ctr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0"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洗浄</a:t>
            </a:r>
            <a:endParaRPr kumimoji="0" lang="en-US" altLang="ja-JP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428671" y="8764644"/>
            <a:ext cx="9893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marL="285750" indent="-285750" algn="ctr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0"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乾燥</a:t>
            </a:r>
            <a:endParaRPr kumimoji="0" lang="en-US" altLang="ja-JP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2770309" y="8652045"/>
            <a:ext cx="136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消毒液（</a:t>
            </a:r>
            <a:r>
              <a:rPr kumimoji="0" lang="ja-JP" altLang="en-US" sz="1200" dirty="0" smtClean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水色</a:t>
            </a:r>
            <a:r>
              <a:rPr kumimoji="0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）が小さな凹みに入りこむ</a:t>
            </a:r>
            <a:endParaRPr kumimoji="0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H="1" flipV="1">
            <a:off x="2531656" y="8899426"/>
            <a:ext cx="320399" cy="49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5283448" y="8669355"/>
            <a:ext cx="1306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</a:t>
            </a:r>
            <a:r>
              <a:rPr kumimoji="0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は表面のみ　　　　</a:t>
            </a:r>
            <a:endParaRPr kumimoji="0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凹み</a:t>
            </a:r>
            <a:r>
              <a:rPr kumimoji="0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に菌が残る</a:t>
            </a:r>
          </a:p>
        </p:txBody>
      </p:sp>
    </p:spTree>
    <p:extLst>
      <p:ext uri="{BB962C8B-B14F-4D97-AF65-F5344CB8AC3E}">
        <p14:creationId xmlns:p14="http://schemas.microsoft.com/office/powerpoint/2010/main" val="30978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</TotalTime>
  <Words>159</Words>
  <Application>Microsoft Office PowerPoint</Application>
  <PresentationFormat>A4 210 x 297 mm</PresentationFormat>
  <Paragraphs>44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HG丸ｺﾞｼｯｸM-PRO</vt:lpstr>
      <vt:lpstr>Osaka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kumamoto</dc:creator>
  <cp:lastModifiedBy>kumamoto</cp:lastModifiedBy>
  <cp:revision>76</cp:revision>
  <cp:lastPrinted>2019-12-12T00:05:58Z</cp:lastPrinted>
  <dcterms:created xsi:type="dcterms:W3CDTF">2019-11-06T08:16:35Z</dcterms:created>
  <dcterms:modified xsi:type="dcterms:W3CDTF">2019-12-16T02:52:43Z</dcterms:modified>
</cp:coreProperties>
</file>